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0" r:id="rId3"/>
    <p:sldMasterId id="2147483696" r:id="rId4"/>
    <p:sldMasterId id="2147483715" r:id="rId5"/>
  </p:sldMasterIdLst>
  <p:notesMasterIdLst>
    <p:notesMasterId r:id="rId37"/>
  </p:notesMasterIdLst>
  <p:handoutMasterIdLst>
    <p:handoutMasterId r:id="rId38"/>
  </p:handoutMasterIdLst>
  <p:sldIdLst>
    <p:sldId id="256" r:id="rId6"/>
    <p:sldId id="257" r:id="rId7"/>
    <p:sldId id="285" r:id="rId8"/>
    <p:sldId id="258" r:id="rId9"/>
    <p:sldId id="259" r:id="rId10"/>
    <p:sldId id="260" r:id="rId11"/>
    <p:sldId id="261" r:id="rId12"/>
    <p:sldId id="262" r:id="rId13"/>
    <p:sldId id="263" r:id="rId14"/>
    <p:sldId id="264" r:id="rId15"/>
    <p:sldId id="265" r:id="rId16"/>
    <p:sldId id="340" r:id="rId17"/>
    <p:sldId id="266" r:id="rId18"/>
    <p:sldId id="267" r:id="rId19"/>
    <p:sldId id="268" r:id="rId20"/>
    <p:sldId id="269" r:id="rId21"/>
    <p:sldId id="270" r:id="rId22"/>
    <p:sldId id="271" r:id="rId23"/>
    <p:sldId id="272" r:id="rId24"/>
    <p:sldId id="782" r:id="rId25"/>
    <p:sldId id="273" r:id="rId26"/>
    <p:sldId id="274" r:id="rId27"/>
    <p:sldId id="275" r:id="rId28"/>
    <p:sldId id="279" r:id="rId29"/>
    <p:sldId id="276" r:id="rId30"/>
    <p:sldId id="783" r:id="rId31"/>
    <p:sldId id="277" r:id="rId32"/>
    <p:sldId id="281" r:id="rId33"/>
    <p:sldId id="282" r:id="rId34"/>
    <p:sldId id="283" r:id="rId35"/>
    <p:sldId id="284" r:id="rId36"/>
  </p:sldIdLst>
  <p:sldSz cx="12192000" cy="6858000"/>
  <p:notesSz cx="7315200" cy="9601200"/>
  <p:embeddedFontLst>
    <p:embeddedFont>
      <p:font typeface="Antonio" panose="020B0604020202020204" charset="0"/>
      <p:regular r:id="rId39"/>
      <p:bold r:id="rId40"/>
    </p:embeddedFont>
    <p:embeddedFont>
      <p:font typeface="Calibri" panose="020F0502020204030204" pitchFamily="34" charset="0"/>
      <p:regular r:id="rId41"/>
      <p:bold r:id="rId42"/>
      <p:italic r:id="rId43"/>
      <p:boldItalic r:id="rId44"/>
    </p:embeddedFont>
    <p:embeddedFont>
      <p:font typeface="Open Sans" panose="020B0606030504020204" pitchFamily="34" charset="0"/>
      <p:regular r:id="rId45"/>
      <p:bold r:id="rId46"/>
      <p:italic r:id="rId47"/>
      <p:boldItalic r:id="rId48"/>
    </p:embeddedFont>
    <p:embeddedFont>
      <p:font typeface="Open Sans ExtraBold" panose="020B0906030804020204" pitchFamily="34" charset="0"/>
      <p:bold r:id="rId49"/>
      <p:boldItalic r:id="rId50"/>
    </p:embeddedFont>
    <p:embeddedFont>
      <p:font typeface="Play" panose="020B0604020202020204" charset="0"/>
      <p:regular r:id="rId51"/>
      <p:bold r:id="rId52"/>
    </p:embeddedFont>
    <p:embeddedFont>
      <p:font typeface="Proxima Nova" panose="020B060402020202020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hAhN/PWI7wa3TOSw1xhGQiXHXBs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lexsia Goode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96" autoAdjust="0"/>
    <p:restoredTop sz="47797" autoAdjust="0"/>
  </p:normalViewPr>
  <p:slideViewPr>
    <p:cSldViewPr snapToGrid="0">
      <p:cViewPr varScale="1">
        <p:scale>
          <a:sx n="54" d="100"/>
          <a:sy n="54" d="100"/>
        </p:scale>
        <p:origin x="2514" y="60"/>
      </p:cViewPr>
      <p:guideLst/>
    </p:cSldViewPr>
  </p:slideViewPr>
  <p:notesTextViewPr>
    <p:cViewPr>
      <p:scale>
        <a:sx n="1" d="1"/>
        <a:sy n="1" d="1"/>
      </p:scale>
      <p:origin x="0" y="0"/>
    </p:cViewPr>
  </p:notesTextViewPr>
  <p:notesViewPr>
    <p:cSldViewPr snapToGrid="0" showGuides="1">
      <p:cViewPr varScale="1">
        <p:scale>
          <a:sx n="70" d="100"/>
          <a:sy n="70" d="100"/>
        </p:scale>
        <p:origin x="2971" y="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3.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46" Type="http://schemas.openxmlformats.org/officeDocument/2006/relationships/font" Target="fonts/font8.fntdata"/><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1.fntdata"/><Relationship Id="rId57" Type="http://customschemas.google.com/relationships/presentationmetadata" Target="meta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603087"/>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211956"/>
            <a:ext cx="5852160" cy="4417694"/>
          </a:xfrm>
          <a:prstGeom prst="rect">
            <a:avLst/>
          </a:prstGeom>
          <a:noFill/>
          <a:ln>
            <a:noFill/>
          </a:ln>
        </p:spPr>
        <p:txBody>
          <a:bodyPr spcFirstLastPara="1" wrap="square" lIns="96645" tIns="48309" rIns="96645" bIns="4830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angevin.com/top-10-tips-for-introducing-a-training-session-like-a-pro/"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rainerswarehouse.com/blogs/worksmart/icebreakers-to-start-a-soft-skills-session?srsltid=AfmBOopZBDOfRiGnHKYVnAVVNlpHsloX8h035AaPHMZwub7yqwiKipLZ"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ddd47e1781_0_0: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81" name="Google Shape;381;g3ddd47e1781_0_0:notes"/>
          <p:cNvSpPr txBox="1">
            <a:spLocks noGrp="1"/>
          </p:cNvSpPr>
          <p:nvPr>
            <p:ph type="body" idx="1"/>
          </p:nvPr>
        </p:nvSpPr>
        <p:spPr>
          <a:xfrm>
            <a:off x="731520" y="4200525"/>
            <a:ext cx="5852160" cy="4440555"/>
          </a:xfrm>
          <a:prstGeom prst="rect">
            <a:avLst/>
          </a:prstGeom>
          <a:noFill/>
          <a:ln>
            <a:noFill/>
          </a:ln>
        </p:spPr>
        <p:txBody>
          <a:bodyPr spcFirstLastPara="1" wrap="square" lIns="96540" tIns="48257" rIns="96540" bIns="48257" anchor="t" anchorCtr="0">
            <a:noAutofit/>
          </a:bodyPr>
          <a:lstStyle/>
          <a:p>
            <a:pPr marL="0" indent="0">
              <a:lnSpc>
                <a:spcPct val="115000"/>
              </a:lnSpc>
              <a:buClr>
                <a:schemeClr val="dk1"/>
              </a:buClr>
              <a:buSzPts val="1100"/>
            </a:pPr>
            <a:r>
              <a:rPr lang="en-US" b="1" dirty="0">
                <a:latin typeface="Calibri"/>
                <a:ea typeface="Calibri"/>
                <a:cs typeface="Calibri"/>
                <a:sym typeface="Calibri"/>
              </a:rPr>
              <a:t>RESOURCE SPECIALTY TRAINING DAY 1</a:t>
            </a:r>
            <a:endParaRPr dirty="0">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3: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solidFill>
                  <a:schemeClr val="tx1"/>
                </a:solidFill>
                <a:latin typeface="Calibri"/>
                <a:ea typeface="Calibri"/>
                <a:cs typeface="Calibri"/>
                <a:sym typeface="Calibri"/>
              </a:rPr>
              <a:t>ROLE OF THE RESOURCE SPECIALIST </a:t>
            </a:r>
            <a:endParaRPr b="1"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Time: </a:t>
            </a:r>
            <a:r>
              <a:rPr lang="en-US" dirty="0">
                <a:solidFill>
                  <a:schemeClr val="tx1"/>
                </a:solidFill>
                <a:latin typeface="Calibri"/>
                <a:ea typeface="Calibri"/>
                <a:cs typeface="Calibri"/>
                <a:sym typeface="Calibri"/>
              </a:rPr>
              <a:t>30 Minutes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Purpose: </a:t>
            </a:r>
            <a:r>
              <a:rPr lang="en-US" dirty="0">
                <a:solidFill>
                  <a:schemeClr val="tx1"/>
                </a:solidFill>
                <a:latin typeface="Calibri"/>
                <a:ea typeface="Calibri"/>
                <a:cs typeface="Calibri"/>
                <a:sym typeface="Calibri"/>
              </a:rPr>
              <a:t>To help participants understand that the Resource Specialist role goes far beyond licensing homes and is about partnering with families and professionals to ensure children experience safe, stable, and lasting placements </a:t>
            </a:r>
            <a:endParaRPr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Participant Manual: </a:t>
            </a:r>
            <a:r>
              <a:rPr lang="en-US" b="0" dirty="0">
                <a:solidFill>
                  <a:schemeClr val="tx1"/>
                </a:solidFill>
                <a:latin typeface="Calibri"/>
                <a:ea typeface="Calibri"/>
                <a:cs typeface="Calibri"/>
                <a:sym typeface="Calibri"/>
              </a:rPr>
              <a:t>Resource Specialist Role </a:t>
            </a: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Say:</a:t>
            </a:r>
            <a:r>
              <a:rPr lang="en-US" b="1" i="1" dirty="0">
                <a:solidFill>
                  <a:schemeClr val="tx1"/>
                </a:solidFill>
                <a:latin typeface="Calibri"/>
                <a:ea typeface="Calibri"/>
                <a:cs typeface="Calibri"/>
                <a:sym typeface="Calibri"/>
              </a:rPr>
              <a:t> </a:t>
            </a: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In addition to supporting families and opening safe homes, there is also supporting placements (partnering with resource families after placement monitoring safety, stability, and helping prevent placement disruptions), and partnering with others (working closely with primary specialists, adoption specialists, and community partners, while keeping the child’s safety and well-being at the center of every decision.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I want to spend a few minutes talking about what your job really is. Sometimes people think Resource Specialists spend their days completing paperwork and licensing homes. Paperwork and licensing are part of the job, but those things are not your purpose. Your purpose is to help children have safe, stable families.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Every background check you request, every home visit you conduct, every difficult conversation you have, every phone call you return, and every licensing requirement you explain ultimately serves one goal: creating and supporting safe homes for children.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Throughout this specialty, you will learn the technical requirements, but just as importantly, you will learn how to partner with families in a way that builds trust and supports placement stability.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Facilitation Question: </a:t>
            </a:r>
            <a:r>
              <a:rPr lang="en-US" dirty="0">
                <a:solidFill>
                  <a:schemeClr val="tx1"/>
                </a:solidFill>
                <a:latin typeface="Calibri"/>
                <a:ea typeface="Calibri"/>
                <a:cs typeface="Calibri"/>
                <a:sym typeface="Calibri"/>
              </a:rPr>
              <a:t>(ask the following question and validate responses) </a:t>
            </a:r>
            <a:endParaRPr dirty="0">
              <a:solidFill>
                <a:schemeClr val="tx1"/>
              </a:solidFill>
              <a:latin typeface="Calibri"/>
              <a:ea typeface="Calibri"/>
              <a:cs typeface="Calibri"/>
              <a:sym typeface="Calibri"/>
            </a:endParaRPr>
          </a:p>
          <a:p>
            <a:pPr marL="0" indent="-171450">
              <a:buFont typeface="Arial" panose="020B0604020202020204" pitchFamily="34" charset="0"/>
              <a:buChar char="•"/>
            </a:pPr>
            <a:r>
              <a:rPr lang="en-US" dirty="0">
                <a:solidFill>
                  <a:schemeClr val="tx1"/>
                </a:solidFill>
                <a:latin typeface="Calibri"/>
                <a:ea typeface="Calibri"/>
                <a:cs typeface="Calibri"/>
                <a:sym typeface="Calibri"/>
              </a:rPr>
              <a:t>Think about the best supervisor, mentor, coach, or leader you have ever had. What made that person effective? </a:t>
            </a:r>
            <a:endParaRPr dirty="0">
              <a:solidFill>
                <a:schemeClr val="tx1"/>
              </a:solidFill>
              <a:latin typeface="Calibri"/>
              <a:ea typeface="Calibri"/>
              <a:cs typeface="Calibri"/>
              <a:sym typeface="Calibri"/>
            </a:endParaRPr>
          </a:p>
          <a:p>
            <a:pPr marL="0" indent="0"/>
            <a:endParaRPr dirty="0">
              <a:solidFill>
                <a:schemeClr val="tx1"/>
              </a:solidFill>
              <a:latin typeface="Calibri"/>
              <a:ea typeface="Calibri"/>
              <a:cs typeface="Calibri"/>
              <a:sym typeface="Calibri"/>
            </a:endParaRPr>
          </a:p>
          <a:p>
            <a:pPr marL="0" indent="0"/>
            <a:r>
              <a:rPr lang="en-US" b="1" dirty="0">
                <a:solidFill>
                  <a:schemeClr val="tx1"/>
                </a:solidFill>
                <a:latin typeface="Calibri"/>
                <a:ea typeface="Calibri"/>
                <a:cs typeface="Calibri"/>
                <a:sym typeface="Calibri"/>
              </a:rPr>
              <a:t>Say: </a:t>
            </a:r>
            <a:endParaRPr b="1" dirty="0">
              <a:solidFill>
                <a:schemeClr val="tx1"/>
              </a:solidFill>
              <a:latin typeface="Calibri"/>
              <a:ea typeface="Calibri"/>
              <a:cs typeface="Calibri"/>
              <a:sym typeface="Calibri"/>
            </a:endParaRPr>
          </a:p>
          <a:p>
            <a:pPr marL="0" indent="0"/>
            <a:r>
              <a:rPr lang="en-US" b="1" i="1" dirty="0">
                <a:solidFill>
                  <a:schemeClr val="tx1"/>
                </a:solidFill>
                <a:latin typeface="Calibri"/>
                <a:ea typeface="Calibri"/>
                <a:cs typeface="Calibri"/>
                <a:sym typeface="Calibri"/>
              </a:rPr>
              <a:t>How can we bring those same qualities into our relationships with resource families? </a:t>
            </a:r>
            <a:endParaRPr b="1" i="1" dirty="0">
              <a:solidFill>
                <a:schemeClr val="tx1"/>
              </a:solidFill>
              <a:latin typeface="Calibri"/>
              <a:ea typeface="Calibri"/>
              <a:cs typeface="Calibri"/>
              <a:sym typeface="Calibri"/>
            </a:endParaRPr>
          </a:p>
          <a:p>
            <a:pPr marL="0" indent="0">
              <a:buClr>
                <a:schemeClr val="dk1"/>
              </a:buClr>
              <a:buSzPts val="1200"/>
            </a:pPr>
            <a:endParaRPr b="1" dirty="0">
              <a:solidFill>
                <a:schemeClr val="tx1"/>
              </a:solidFill>
              <a:latin typeface="Calibri"/>
              <a:ea typeface="Calibri"/>
              <a:cs typeface="Calibri"/>
              <a:sym typeface="Calibri"/>
            </a:endParaRPr>
          </a:p>
          <a:p>
            <a:pPr marL="0" indent="0">
              <a:buClr>
                <a:schemeClr val="dk1"/>
              </a:buClr>
              <a:buSzPts val="1200"/>
            </a:pPr>
            <a:r>
              <a:rPr lang="en-US" b="1" dirty="0">
                <a:solidFill>
                  <a:schemeClr val="tx1"/>
                </a:solidFill>
                <a:latin typeface="Calibri"/>
                <a:ea typeface="Calibri"/>
                <a:cs typeface="Calibri"/>
                <a:sym typeface="Calibri"/>
              </a:rPr>
              <a:t>Key Points: </a:t>
            </a:r>
            <a:r>
              <a:rPr lang="en-US" dirty="0">
                <a:solidFill>
                  <a:schemeClr val="tx1"/>
                </a:solidFill>
                <a:latin typeface="Calibri"/>
                <a:ea typeface="Calibri"/>
                <a:cs typeface="Calibri"/>
                <a:sym typeface="Calibri"/>
              </a:rPr>
              <a:t>(ensure these are covered) </a:t>
            </a:r>
            <a:endParaRPr dirty="0">
              <a:solidFill>
                <a:schemeClr val="tx1"/>
              </a:solidFill>
              <a:latin typeface="Calibri"/>
              <a:ea typeface="Calibri"/>
              <a:cs typeface="Calibri"/>
              <a:sym typeface="Calibri"/>
            </a:endParaRPr>
          </a:p>
          <a:p>
            <a:pPr marL="171450" indent="-171450">
              <a:buFont typeface="Arial" panose="020B0604020202020204" pitchFamily="34" charset="0"/>
              <a:buChar char="•"/>
            </a:pPr>
            <a:r>
              <a:rPr lang="en-US" dirty="0">
                <a:solidFill>
                  <a:schemeClr val="tx1"/>
                </a:solidFill>
                <a:latin typeface="Calibri"/>
                <a:ea typeface="Calibri"/>
                <a:cs typeface="Calibri"/>
                <a:sym typeface="Calibri"/>
              </a:rPr>
              <a:t>The Resource Specialist's primary purpose is to help children achieve safety, stability, and permanency.</a:t>
            </a:r>
            <a:endParaRPr dirty="0">
              <a:solidFill>
                <a:schemeClr val="tx1"/>
              </a:solidFill>
              <a:latin typeface="Calibri"/>
              <a:ea typeface="Calibri"/>
              <a:cs typeface="Calibri"/>
              <a:sym typeface="Calibri"/>
            </a:endParaRPr>
          </a:p>
          <a:p>
            <a:pPr marL="171450" indent="-171450">
              <a:buFont typeface="Arial" panose="020B0604020202020204" pitchFamily="34" charset="0"/>
              <a:buChar char="•"/>
            </a:pPr>
            <a:r>
              <a:rPr lang="en-US" dirty="0">
                <a:solidFill>
                  <a:schemeClr val="tx1"/>
                </a:solidFill>
                <a:latin typeface="Calibri"/>
                <a:ea typeface="Calibri"/>
                <a:cs typeface="Calibri"/>
                <a:sym typeface="Calibri"/>
              </a:rPr>
              <a:t>Supporting placements means partnering with resource families after placement to monitor safety, strengthen stability, and reduce placement disruptions.</a:t>
            </a:r>
            <a:endParaRPr dirty="0">
              <a:solidFill>
                <a:schemeClr val="tx1"/>
              </a:solidFill>
              <a:latin typeface="Calibri"/>
              <a:ea typeface="Calibri"/>
              <a:cs typeface="Calibri"/>
              <a:sym typeface="Calibri"/>
            </a:endParaRPr>
          </a:p>
          <a:p>
            <a:pPr marL="171450" indent="-171450">
              <a:buFont typeface="Arial" panose="020B0604020202020204" pitchFamily="34" charset="0"/>
              <a:buChar char="•"/>
            </a:pPr>
            <a:r>
              <a:rPr lang="en-US" dirty="0">
                <a:solidFill>
                  <a:schemeClr val="tx1"/>
                </a:solidFill>
                <a:latin typeface="Calibri"/>
                <a:ea typeface="Calibri"/>
                <a:cs typeface="Calibri"/>
                <a:sym typeface="Calibri"/>
              </a:rPr>
              <a:t>Success requires collaboration with Primary Specialists, Adoption Specialists, and community partners while keeping the child's best interests at the center of every decision.</a:t>
            </a:r>
            <a:endParaRPr dirty="0">
              <a:solidFill>
                <a:schemeClr val="tx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f2d0ed147e_0_4: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3f2d0ed147e_0_4: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indent="0"/>
            <a:r>
              <a:rPr lang="en-US" sz="1300" b="1" dirty="0">
                <a:latin typeface="Calibri"/>
                <a:ea typeface="Calibri"/>
                <a:cs typeface="Calibri"/>
                <a:sym typeface="Calibri"/>
              </a:rPr>
              <a:t>RESOURCE SPECIALIST ACROSS THE LIFE OF A CASE </a:t>
            </a:r>
            <a:endParaRPr sz="1300" b="1" dirty="0">
              <a:latin typeface="Calibri"/>
              <a:ea typeface="Calibri"/>
              <a:cs typeface="Calibri"/>
              <a:sym typeface="Calibri"/>
            </a:endParaRPr>
          </a:p>
          <a:p>
            <a:pPr marL="0" indent="0"/>
            <a:endParaRPr sz="1300" b="1" dirty="0">
              <a:latin typeface="Calibri"/>
              <a:ea typeface="Calibri"/>
              <a:cs typeface="Calibri"/>
              <a:sym typeface="Calibri"/>
            </a:endParaRPr>
          </a:p>
          <a:p>
            <a:pPr marL="0" indent="0"/>
            <a:r>
              <a:rPr lang="en-US" sz="1300" b="1" dirty="0">
                <a:latin typeface="Calibri"/>
                <a:ea typeface="Calibri"/>
                <a:cs typeface="Calibri"/>
                <a:sym typeface="Calibri"/>
              </a:rPr>
              <a:t>Time: </a:t>
            </a:r>
            <a:r>
              <a:rPr lang="en-US" sz="1300" dirty="0">
                <a:latin typeface="Calibri"/>
                <a:ea typeface="Calibri"/>
                <a:cs typeface="Calibri"/>
                <a:sym typeface="Calibri"/>
              </a:rPr>
              <a:t>10 Minutes </a:t>
            </a:r>
            <a:endParaRPr sz="1300" dirty="0">
              <a:latin typeface="Calibri"/>
              <a:ea typeface="Calibri"/>
              <a:cs typeface="Calibri"/>
              <a:sym typeface="Calibri"/>
            </a:endParaRPr>
          </a:p>
          <a:p>
            <a:pPr marL="0" indent="0"/>
            <a:r>
              <a:rPr lang="en-US" sz="1300" b="1" dirty="0">
                <a:latin typeface="Calibri"/>
                <a:ea typeface="Calibri"/>
                <a:cs typeface="Calibri"/>
                <a:sym typeface="Calibri"/>
              </a:rPr>
              <a:t>Purpose: </a:t>
            </a:r>
            <a:r>
              <a:rPr lang="en-US" sz="1300" dirty="0">
                <a:latin typeface="Calibri"/>
                <a:ea typeface="Calibri"/>
                <a:cs typeface="Calibri"/>
                <a:sym typeface="Calibri"/>
              </a:rPr>
              <a:t>To help participants understand that the Resource Specialist's role spans the entire placement continuum from initial family engagement through licensure and ongoing support with the goal of promoting safe, stable, and lasting placements </a:t>
            </a:r>
            <a:endParaRPr sz="1300" dirty="0">
              <a:latin typeface="Calibri"/>
              <a:ea typeface="Calibri"/>
              <a:cs typeface="Calibri"/>
              <a:sym typeface="Calibri"/>
            </a:endParaRPr>
          </a:p>
          <a:p>
            <a:pPr marL="0" indent="0"/>
            <a:endParaRPr sz="1300" b="1" dirty="0">
              <a:latin typeface="Calibri"/>
              <a:ea typeface="Calibri"/>
              <a:cs typeface="Calibri"/>
              <a:sym typeface="Calibri"/>
            </a:endParaRPr>
          </a:p>
          <a:p>
            <a:pPr marL="0" indent="0"/>
            <a:r>
              <a:rPr lang="en-US" sz="1300" b="1" dirty="0">
                <a:latin typeface="Calibri"/>
                <a:ea typeface="Calibri"/>
                <a:cs typeface="Calibri"/>
                <a:sym typeface="Calibri"/>
              </a:rPr>
              <a:t>Say: </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I want you to think about your role throughout a placement. Unlike some positions within DCFS, your work doesn’t begin after a child is placed, and it doesn’t end once a home is licensed. It begins the moment a potential resource family is identified. </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Your first responsibility is to make timely contact with the family, complete their initial assessment, and determine whether the home can safely care for the child. </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Often, especially with relatives and kinship caregivers, a child may be placed in a home before all licensing requirements have been completed. That means that your early assessment and professional judgment are incredibly important. You’re helping balance two priorities: getting a child to a safe, familiar home as quickly as possible while continuing to work with the family toward full licensure. </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Once the child is placed, your relationship with that family is just beginning. You will continue guiding them through the licensing process, answering questions, helping them meet requirements, providing ongoing support, completing required contacts, and partnering with them to help maintain a safe and stable placement. </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r>
              <a:rPr lang="en-US" sz="1300" b="1" i="1" dirty="0">
                <a:latin typeface="Calibri"/>
                <a:ea typeface="Calibri"/>
                <a:cs typeface="Calibri"/>
                <a:sym typeface="Calibri"/>
              </a:rPr>
              <a:t>When Resource Specialists are successful, children experience fewer placement disruptions, families feel supported instead of overwhelmed, and we retain more resource and kinship families for the future. </a:t>
            </a:r>
            <a:endParaRPr sz="1300" b="1" i="1" dirty="0">
              <a:latin typeface="Calibri"/>
              <a:ea typeface="Calibri"/>
              <a:cs typeface="Calibri"/>
              <a:sym typeface="Calibri"/>
            </a:endParaRPr>
          </a:p>
          <a:p>
            <a:pPr marL="0" indent="0"/>
            <a:endParaRPr sz="1300" b="1" i="1" dirty="0">
              <a:latin typeface="Calibri"/>
              <a:ea typeface="Calibri"/>
              <a:cs typeface="Calibri"/>
              <a:sym typeface="Calibri"/>
            </a:endParaRPr>
          </a:p>
          <a:p>
            <a:pPr marL="0" indent="0"/>
            <a:r>
              <a:rPr lang="en-US" sz="1300" b="1" dirty="0">
                <a:latin typeface="Calibri"/>
                <a:ea typeface="Calibri"/>
                <a:cs typeface="Calibri"/>
                <a:sym typeface="Calibri"/>
              </a:rPr>
              <a:t>Facilitation Questions:</a:t>
            </a:r>
            <a:r>
              <a:rPr lang="en-US" sz="1300" dirty="0">
                <a:latin typeface="Calibri"/>
                <a:ea typeface="Calibri"/>
                <a:cs typeface="Calibri"/>
                <a:sym typeface="Calibri"/>
              </a:rPr>
              <a:t> (ask the following question and validate the responses) </a:t>
            </a:r>
            <a:endParaRPr sz="1300" dirty="0">
              <a:latin typeface="Calibri"/>
              <a:ea typeface="Calibri"/>
              <a:cs typeface="Calibri"/>
              <a:sym typeface="Calibri"/>
            </a:endParaRPr>
          </a:p>
          <a:p>
            <a:pPr marL="433427" indent="-285750">
              <a:buFont typeface="Arial" panose="020B0604020202020204" pitchFamily="34" charset="0"/>
              <a:buChar char="•"/>
            </a:pPr>
            <a:r>
              <a:rPr lang="en-US" sz="1300" dirty="0">
                <a:latin typeface="Calibri"/>
                <a:ea typeface="Calibri"/>
                <a:cs typeface="Calibri"/>
                <a:sym typeface="Calibri"/>
              </a:rPr>
              <a:t>At what point do you think your relationship with a resource family ends? </a:t>
            </a:r>
            <a:endParaRPr sz="1300" dirty="0">
              <a:latin typeface="Calibri"/>
              <a:ea typeface="Calibri"/>
              <a:cs typeface="Calibri"/>
              <a:sym typeface="Calibri"/>
            </a:endParaRPr>
          </a:p>
          <a:p>
            <a:pPr marL="0" indent="0"/>
            <a:endParaRPr sz="1300" dirty="0">
              <a:latin typeface="Calibri"/>
              <a:ea typeface="Calibri"/>
              <a:cs typeface="Calibri"/>
              <a:sym typeface="Calibri"/>
            </a:endParaRPr>
          </a:p>
          <a:p>
            <a:pPr marL="0" indent="0"/>
            <a:r>
              <a:rPr lang="en-US" sz="1300" b="1" dirty="0">
                <a:latin typeface="Calibri"/>
                <a:ea typeface="Calibri"/>
                <a:cs typeface="Calibri"/>
                <a:sym typeface="Calibri"/>
              </a:rPr>
              <a:t>Facilitation Answer: </a:t>
            </a:r>
            <a:endParaRPr sz="1300" b="1" dirty="0">
              <a:latin typeface="Calibri"/>
              <a:ea typeface="Calibri"/>
              <a:cs typeface="Calibri"/>
              <a:sym typeface="Calibri"/>
            </a:endParaRPr>
          </a:p>
          <a:p>
            <a:pPr marL="433427" indent="-285750">
              <a:buFont typeface="Arial" panose="020B0604020202020204" pitchFamily="34" charset="0"/>
              <a:buChar char="•"/>
            </a:pPr>
            <a:r>
              <a:rPr lang="en-US" sz="1300" dirty="0">
                <a:latin typeface="Calibri"/>
                <a:ea typeface="Calibri"/>
                <a:cs typeface="Calibri"/>
                <a:sym typeface="Calibri"/>
              </a:rPr>
              <a:t>Hopefully, your answer was “it doesn’t end after licensure.” In some ways, that’s when some of your most important work begins. </a:t>
            </a:r>
            <a:endParaRPr sz="1300" dirty="0">
              <a:latin typeface="Calibri"/>
              <a:ea typeface="Calibri"/>
              <a:cs typeface="Calibri"/>
              <a:sym typeface="Calibri"/>
            </a:endParaRPr>
          </a:p>
          <a:p>
            <a:pPr marL="0" indent="0"/>
            <a:endParaRPr sz="1300" b="1" dirty="0">
              <a:latin typeface="Calibri"/>
              <a:ea typeface="Calibri"/>
              <a:cs typeface="Calibri"/>
              <a:sym typeface="Calibri"/>
            </a:endParaRPr>
          </a:p>
          <a:p>
            <a:pPr marL="0" indent="0"/>
            <a:r>
              <a:rPr lang="en-US" sz="1300" b="1" dirty="0">
                <a:latin typeface="Calibri"/>
                <a:ea typeface="Calibri"/>
                <a:cs typeface="Calibri"/>
                <a:sym typeface="Calibri"/>
              </a:rPr>
              <a:t>Key Points:</a:t>
            </a:r>
            <a:r>
              <a:rPr lang="en-US" sz="1300" i="1" dirty="0">
                <a:latin typeface="Calibri"/>
                <a:ea typeface="Calibri"/>
                <a:cs typeface="Calibri"/>
                <a:sym typeface="Calibri"/>
              </a:rPr>
              <a:t> </a:t>
            </a:r>
            <a:r>
              <a:rPr lang="en-US" sz="1300" dirty="0">
                <a:latin typeface="Calibri"/>
                <a:ea typeface="Calibri"/>
                <a:cs typeface="Calibri"/>
                <a:sym typeface="Calibri"/>
              </a:rPr>
              <a:t>(ensure these are covered) </a:t>
            </a:r>
            <a:endParaRPr sz="1300" dirty="0">
              <a:latin typeface="Calibri"/>
              <a:ea typeface="Calibri"/>
              <a:cs typeface="Calibri"/>
              <a:sym typeface="Calibri"/>
            </a:endParaRPr>
          </a:p>
          <a:p>
            <a:pPr marL="433427" indent="-285750">
              <a:buFont typeface="Arial" panose="020B0604020202020204" pitchFamily="34" charset="0"/>
              <a:buChar char="•"/>
            </a:pPr>
            <a:r>
              <a:rPr lang="en-US" sz="1300" dirty="0">
                <a:latin typeface="Calibri"/>
                <a:ea typeface="Calibri"/>
                <a:cs typeface="Calibri"/>
                <a:sym typeface="Calibri"/>
              </a:rPr>
              <a:t>Early assessment and professional judgment are critical, especially when children are placed with relatives before full licensure is complete.</a:t>
            </a:r>
            <a:endParaRPr sz="1300" dirty="0">
              <a:latin typeface="Calibri"/>
              <a:ea typeface="Calibri"/>
              <a:cs typeface="Calibri"/>
              <a:sym typeface="Calibri"/>
            </a:endParaRPr>
          </a:p>
          <a:p>
            <a:pPr marL="433427" indent="-285750">
              <a:buFont typeface="Arial" panose="020B0604020202020204" pitchFamily="34" charset="0"/>
              <a:buChar char="•"/>
            </a:pPr>
            <a:r>
              <a:rPr lang="en-US" sz="1300" dirty="0">
                <a:latin typeface="Calibri"/>
                <a:ea typeface="Calibri"/>
                <a:cs typeface="Calibri"/>
                <a:sym typeface="Calibri"/>
              </a:rPr>
              <a:t>Resource Specialists balance child safety with timely placement in familiar, supportive homes.</a:t>
            </a:r>
            <a:endParaRPr sz="1300" dirty="0">
              <a:latin typeface="Calibri"/>
              <a:ea typeface="Calibri"/>
              <a:cs typeface="Calibri"/>
              <a:sym typeface="Calibri"/>
            </a:endParaRPr>
          </a:p>
          <a:p>
            <a:pPr marL="433427" indent="-285750">
              <a:buFont typeface="Arial" panose="020B0604020202020204" pitchFamily="34" charset="0"/>
              <a:buChar char="•"/>
            </a:pPr>
            <a:r>
              <a:rPr lang="en-US" sz="1300" dirty="0">
                <a:latin typeface="Calibri"/>
                <a:ea typeface="Calibri"/>
                <a:cs typeface="Calibri"/>
                <a:sym typeface="Calibri"/>
              </a:rPr>
              <a:t>The role continues after placement by guiding families through licensure, providing support, completing required contacts, and addressing concerns. </a:t>
            </a:r>
            <a:endParaRPr sz="1300"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3938" y="1181100"/>
            <a:ext cx="5756275" cy="3238500"/>
          </a:xfrm>
        </p:spPr>
        <p:txBody>
          <a:bodyPr/>
          <a:lstStyle/>
          <a:p>
            <a:endParaRPr lang="en-US"/>
          </a:p>
        </p:txBody>
      </p:sp>
      <p:sp>
        <p:nvSpPr>
          <p:cNvPr id="3" name="Notes Placeholder 2"/>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f59710acd6_0_48: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f59710acd6_0_48: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PLACEMENT TYPES</a:t>
            </a:r>
            <a:endParaRPr b="1"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f2bfe6ce7f_0_639: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f2bfe6ce7f_0_639:notes"/>
          <p:cNvSpPr txBox="1">
            <a:spLocks noGrp="1"/>
          </p:cNvSpPr>
          <p:nvPr>
            <p:ph type="body" idx="1"/>
          </p:nvPr>
        </p:nvSpPr>
        <p:spPr>
          <a:xfrm>
            <a:off x="731520" y="4215528"/>
            <a:ext cx="5852160" cy="4410550"/>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UNDERSTANDING RESOURCE HOME TYPES </a:t>
            </a:r>
            <a:endParaRPr b="1" dirty="0">
              <a:latin typeface="Calibri"/>
              <a:ea typeface="Calibri"/>
              <a:cs typeface="Calibri"/>
              <a:sym typeface="Calibri"/>
            </a:endParaRPr>
          </a:p>
          <a:p>
            <a:pPr marL="0" indent="0"/>
            <a:endParaRPr sz="1700"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10 Minutes </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introduce participants to the two primary types of resource homes they will work with and reinforce that, regardless of the home type the Resource Specialist’s role is to ensure child safety, support caregivers , and guide families toward success licensure. </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first decisions you will encounter is what type of resource home you are working with. While there are several placement options available for children, the majority of your work will involve either traditional resource homes or kinship resource homes.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Although the licensing process may look a little different depending on the type of home, your responsibility remains the same: help children safely live with families who can meet their needs.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Kinship placements deserve special attention because they often happen very quickly. A grandparent, aunt, uncle, or another adult with an established relationship may step forward during a family crisis. They didn't wake up planning to become resource parents. They’re responding because a child they love needs them. While both homes contain differences, they both must actively progressing towards full licensure, provide ongoing support a safe home, and have accurate background clear background checks and home assessments.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r>
              <a:rPr lang="en-US" b="1" i="1" dirty="0">
                <a:latin typeface="Calibri"/>
                <a:ea typeface="Calibri"/>
                <a:cs typeface="Calibri"/>
                <a:sym typeface="Calibri"/>
              </a:rPr>
              <a:t>Your job is to help them successfully navigate that process while ensuring the child’s safety. </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Facilitation Question: </a:t>
            </a:r>
            <a:r>
              <a:rPr lang="en-US" dirty="0">
                <a:latin typeface="Calibri"/>
                <a:ea typeface="Calibri"/>
                <a:cs typeface="Calibri"/>
                <a:sym typeface="Calibri"/>
              </a:rPr>
              <a:t>(ask the following and validate the responses) </a:t>
            </a:r>
            <a:endParaRPr dirty="0">
              <a:latin typeface="Calibri"/>
              <a:ea typeface="Calibri"/>
              <a:cs typeface="Calibri"/>
              <a:sym typeface="Calibri"/>
            </a:endParaRPr>
          </a:p>
          <a:p>
            <a:pPr marL="319127" indent="-171450">
              <a:buFont typeface="Arial" panose="020B0604020202020204" pitchFamily="34" charset="0"/>
              <a:buChar char="•"/>
            </a:pPr>
            <a:r>
              <a:rPr lang="en-US" dirty="0">
                <a:latin typeface="Calibri"/>
                <a:ea typeface="Calibri"/>
                <a:cs typeface="Calibri"/>
                <a:sym typeface="Calibri"/>
              </a:rPr>
              <a:t>What do you think are some unique strengths that relatives bring to children entering foster care? </a:t>
            </a:r>
            <a:endParaRPr dirty="0">
              <a:latin typeface="Calibri"/>
              <a:ea typeface="Calibri"/>
              <a:cs typeface="Calibri"/>
              <a:sym typeface="Calibri"/>
            </a:endParaRPr>
          </a:p>
          <a:p>
            <a:pPr marL="319127" indent="-171450">
              <a:buFont typeface="Arial" panose="020B0604020202020204" pitchFamily="34" charset="0"/>
              <a:buChar char="•"/>
            </a:pPr>
            <a:r>
              <a:rPr lang="en-US" dirty="0">
                <a:latin typeface="Calibri"/>
                <a:ea typeface="Calibri"/>
                <a:cs typeface="Calibri"/>
                <a:sym typeface="Calibri"/>
              </a:rPr>
              <a:t>What challenges might relatives face that traditional resources families may not?</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Say:</a:t>
            </a:r>
            <a:r>
              <a:rPr lang="en-US" b="1" i="1" dirty="0">
                <a:latin typeface="Calibri"/>
                <a:ea typeface="Calibri"/>
                <a:cs typeface="Calibri"/>
                <a:sym typeface="Calibri"/>
              </a:rPr>
              <a:t> </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training, you will notice that many of our discussions come back to one idea-supporting families. The support a grandmother needs may look differently than the support an experienced resource parent needs, but they both deserve a Resource Specialist who partners with them throughout the process. </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i="0" dirty="0">
                <a:latin typeface="Calibri"/>
                <a:ea typeface="Calibri"/>
                <a:cs typeface="Calibri"/>
                <a:sym typeface="Calibri"/>
              </a:rPr>
              <a:t>(ensure these are covered) </a:t>
            </a:r>
            <a:endParaRPr i="0"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Kinship caregivers often step in unexpectedly during family crisis and may require additional guidance and support.</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Resource Specialists partner will all caregivers to promote safe stable placements and positive outcomes for children.</a:t>
            </a:r>
            <a:endParaRPr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f2d0ed147e_0_41:notes"/>
          <p:cNvSpPr>
            <a:spLocks noGrp="1" noRot="1" noChangeAspect="1"/>
          </p:cNvSpPr>
          <p:nvPr>
            <p:ph type="sldImg" idx="2"/>
          </p:nvPr>
        </p:nvSpPr>
        <p:spPr>
          <a:xfrm>
            <a:off x="777875" y="9382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3f2d0ed147e_0_41:notes"/>
          <p:cNvSpPr txBox="1">
            <a:spLocks noGrp="1"/>
          </p:cNvSpPr>
          <p:nvPr>
            <p:ph type="body" idx="1"/>
          </p:nvPr>
        </p:nvSpPr>
        <p:spPr>
          <a:xfrm>
            <a:off x="731520" y="4178856"/>
            <a:ext cx="5852160" cy="4483893"/>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PLPA (PRIVATE LICENSED PLACEMENT AGENCY)</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7 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provide an overview of PLPA resource homes, including their role, level of support, and when this placement type may be appropriate for youth</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Arkansas, DCFS partners with several Private Licensed Placement Agencies to help meet the needs of children experiencing foster care.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 Private Licensed Placement Agency (PLPA) is a private child placement agency licensed by the Child Welfare Agency Review Board. PLPAs are responsible for recruiting, training, approving, and supporting their own resource homes. PLPA resource homes provide 24-hour, full-time care for the youth, typically ages 6-18, in a family-like setting. These homes receive greater supervision and support from the approving PLPA. Each youth placed in a PLPA home is assigned a case manager who maintains regular contact, including at least monthly visits with the youth to monitor the youth’s well-being and progress.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Your focus as a Resource Specialist will be on DCFS resource homes, guiding families through the licensing process and providing ongoing support after children are placed.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Understanding where PLPAs fit in helps you understand the broader foster care system, but today we are going to continue focusing on the work you will perform every day.</a:t>
            </a:r>
          </a:p>
          <a:p>
            <a:pPr marL="0" indent="0">
              <a:buClr>
                <a:schemeClr val="dk1"/>
              </a:buClr>
              <a:buSzPts val="1100"/>
            </a:pPr>
            <a:endParaRPr lang="en-US" b="1" i="1" dirty="0">
              <a:latin typeface="Calibri"/>
              <a:ea typeface="Calibri"/>
              <a:cs typeface="Calibri"/>
              <a:sym typeface="Calibri"/>
            </a:endParaRPr>
          </a:p>
          <a:p>
            <a:pPr marL="0" indent="0"/>
            <a:r>
              <a:rPr lang="en-US" b="1" dirty="0">
                <a:latin typeface="Calibri"/>
                <a:ea typeface="Calibri"/>
                <a:cs typeface="Calibri"/>
                <a:sym typeface="Calibri"/>
              </a:rPr>
              <a:t>Facilitation Question: </a:t>
            </a:r>
            <a:r>
              <a:rPr lang="en-US" dirty="0">
                <a:latin typeface="Calibri"/>
                <a:ea typeface="Calibri"/>
                <a:cs typeface="Calibri"/>
                <a:sym typeface="Calibri"/>
              </a:rPr>
              <a:t>(ask the question and validate responses) </a:t>
            </a:r>
          </a:p>
          <a:p>
            <a:pPr marL="319127" indent="-171450">
              <a:buFont typeface="Arial" panose="020B0604020202020204" pitchFamily="34" charset="0"/>
              <a:buChar char="•"/>
            </a:pPr>
            <a:r>
              <a:rPr lang="en-US" dirty="0">
                <a:latin typeface="Calibri"/>
                <a:ea typeface="Calibri"/>
                <a:cs typeface="Calibri"/>
                <a:sym typeface="Calibri"/>
              </a:rPr>
              <a:t>Why do you think it is important to understand what another partner does, even if you do not perform that work yourself?</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these are covered)</a:t>
            </a:r>
            <a:endParaRPr dirty="0">
              <a:latin typeface="Calibri"/>
              <a:ea typeface="Calibri"/>
              <a:cs typeface="Calibri"/>
              <a:sym typeface="Calibri"/>
            </a:endParaRPr>
          </a:p>
          <a:p>
            <a:pPr marL="332552" indent="-171450">
              <a:buClr>
                <a:schemeClr val="dk1"/>
              </a:buClr>
              <a:buSzPts val="1200"/>
              <a:buFont typeface="Arial" panose="020B0604020202020204" pitchFamily="34" charset="0"/>
              <a:buChar char="•"/>
            </a:pPr>
            <a:r>
              <a:rPr lang="en-US" dirty="0">
                <a:latin typeface="Calibri"/>
                <a:ea typeface="Calibri"/>
                <a:cs typeface="Calibri"/>
                <a:sym typeface="Calibri"/>
              </a:rPr>
              <a:t>PLPA provides 24-hour, family-like care for youths</a:t>
            </a:r>
            <a:endParaRPr dirty="0">
              <a:latin typeface="Calibri"/>
              <a:ea typeface="Calibri"/>
              <a:cs typeface="Calibri"/>
              <a:sym typeface="Calibri"/>
            </a:endParaRPr>
          </a:p>
          <a:p>
            <a:pPr marL="332552" indent="-171450">
              <a:buClr>
                <a:schemeClr val="dk1"/>
              </a:buClr>
              <a:buSzPts val="1200"/>
              <a:buFont typeface="Arial" panose="020B0604020202020204" pitchFamily="34" charset="0"/>
              <a:buChar char="•"/>
            </a:pPr>
            <a:r>
              <a:rPr lang="en-US" dirty="0">
                <a:latin typeface="Calibri"/>
                <a:ea typeface="Calibri"/>
                <a:cs typeface="Calibri"/>
                <a:sym typeface="Calibri"/>
              </a:rPr>
              <a:t>Children may be placed in PLPA homes under certain circumstances</a:t>
            </a:r>
            <a:endParaRPr dirty="0">
              <a:latin typeface="Calibri"/>
              <a:ea typeface="Calibri"/>
              <a:cs typeface="Calibri"/>
              <a:sym typeface="Calibri"/>
            </a:endParaRPr>
          </a:p>
          <a:p>
            <a:pPr marL="332552" indent="-171450">
              <a:buClr>
                <a:schemeClr val="dk1"/>
              </a:buClr>
              <a:buSzPts val="1200"/>
              <a:buFont typeface="Arial" panose="020B0604020202020204" pitchFamily="34" charset="0"/>
              <a:buChar char="•"/>
            </a:pPr>
            <a:r>
              <a:rPr lang="en-US" dirty="0">
                <a:latin typeface="Calibri"/>
                <a:ea typeface="Calibri"/>
                <a:cs typeface="Calibri"/>
                <a:sym typeface="Calibri"/>
              </a:rPr>
              <a:t>Resource Specialists should know who the PLPAs are in their area, but they are not expected to know all of the PLPA procedures</a:t>
            </a:r>
            <a:endParaRPr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5: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5: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solidFill>
                  <a:schemeClr val="tx1"/>
                </a:solidFill>
                <a:latin typeface="Calibri"/>
                <a:ea typeface="Calibri"/>
                <a:cs typeface="Calibri"/>
                <a:sym typeface="Calibri"/>
              </a:rPr>
              <a:t>RESOURCE SPECIALISTS ROLE IN FAMILY BASED PLACEMENTS </a:t>
            </a:r>
            <a:endParaRPr b="1"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Time: </a:t>
            </a:r>
            <a:r>
              <a:rPr lang="en-US" dirty="0">
                <a:solidFill>
                  <a:schemeClr val="tx1"/>
                </a:solidFill>
                <a:latin typeface="Calibri"/>
                <a:ea typeface="Calibri"/>
                <a:cs typeface="Calibri"/>
                <a:sym typeface="Calibri"/>
              </a:rPr>
              <a:t>10 Minutes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Purpose:</a:t>
            </a:r>
            <a:r>
              <a:rPr lang="en-US" dirty="0">
                <a:solidFill>
                  <a:schemeClr val="tx1"/>
                </a:solidFill>
                <a:latin typeface="Calibri"/>
                <a:ea typeface="Calibri"/>
                <a:cs typeface="Calibri"/>
                <a:sym typeface="Calibri"/>
              </a:rPr>
              <a:t> Clarify the Resource Specialist’s primary responsibilities within family-based placements by focusing on the resource homes they support most often and the key tasks required to ensure safe, stable placements for children </a:t>
            </a:r>
            <a:endParaRPr dirty="0">
              <a:solidFill>
                <a:schemeClr val="tx1"/>
              </a:solidFill>
              <a:latin typeface="Calibri"/>
              <a:ea typeface="Calibri"/>
              <a:cs typeface="Calibri"/>
              <a:sym typeface="Calibri"/>
            </a:endParaRPr>
          </a:p>
          <a:p>
            <a:pPr marL="0" indent="0">
              <a:buClr>
                <a:schemeClr val="dk1"/>
              </a:buClr>
              <a:buSzPts val="1100"/>
            </a:pPr>
            <a:endParaRPr dirty="0">
              <a:solidFill>
                <a:schemeClr val="tx1"/>
              </a:solidFill>
              <a:latin typeface="Calibri"/>
              <a:ea typeface="Calibri"/>
              <a:cs typeface="Calibri"/>
              <a:sym typeface="Calibri"/>
            </a:endParaRPr>
          </a:p>
          <a:p>
            <a:pPr marL="0" indent="0"/>
            <a:r>
              <a:rPr lang="en-US" b="1" dirty="0">
                <a:solidFill>
                  <a:schemeClr val="tx1"/>
                </a:solidFill>
                <a:latin typeface="Calibri"/>
                <a:ea typeface="Calibri"/>
                <a:cs typeface="Calibri"/>
                <a:sym typeface="Calibri"/>
              </a:rPr>
              <a:t>Say</a:t>
            </a:r>
            <a:r>
              <a:rPr lang="en-US" b="1" i="1" dirty="0">
                <a:solidFill>
                  <a:schemeClr val="tx1"/>
                </a:solidFill>
                <a:latin typeface="Calibri"/>
                <a:ea typeface="Calibri"/>
                <a:cs typeface="Calibri"/>
                <a:sym typeface="Calibri"/>
              </a:rPr>
              <a:t>: </a:t>
            </a: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In foundational training, you learned about the full continuum of placement options available to children experiencing foster care. We aren't going to reteach those today. Instead, we are going to focus on the placement types that you will work with every day.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The majority of your work will involve helping traditional resource families and relatives become safe, approved resource homes and then supporting them after children are placed in their homes. You will certainly collaborate with staff involved in other placement settings, but this specialty is designed to prepare you for your role, not everyone else’s. </a:t>
            </a:r>
            <a:endParaRPr b="1" i="1" dirty="0">
              <a:solidFill>
                <a:schemeClr val="tx1"/>
              </a:solidFill>
              <a:latin typeface="Calibri"/>
              <a:ea typeface="Calibri"/>
              <a:cs typeface="Calibri"/>
              <a:sym typeface="Calibri"/>
            </a:endParaRPr>
          </a:p>
          <a:p>
            <a:pPr marL="0" indent="0"/>
            <a:endParaRPr b="1" dirty="0">
              <a:solidFill>
                <a:schemeClr val="tx1"/>
              </a:solidFill>
              <a:latin typeface="Calibri"/>
              <a:ea typeface="Calibri"/>
              <a:cs typeface="Calibri"/>
              <a:sym typeface="Calibri"/>
            </a:endParaRPr>
          </a:p>
          <a:p>
            <a:pPr marL="0" indent="0"/>
            <a:r>
              <a:rPr lang="en-US" b="1" dirty="0">
                <a:solidFill>
                  <a:schemeClr val="tx1"/>
                </a:solidFill>
                <a:latin typeface="Calibri"/>
                <a:ea typeface="Calibri"/>
                <a:cs typeface="Calibri"/>
                <a:sym typeface="Calibri"/>
              </a:rPr>
              <a:t>Key points:</a:t>
            </a:r>
            <a:r>
              <a:rPr lang="en-US" i="1" dirty="0">
                <a:solidFill>
                  <a:schemeClr val="tx1"/>
                </a:solidFill>
                <a:latin typeface="Calibri"/>
                <a:ea typeface="Calibri"/>
                <a:cs typeface="Calibri"/>
                <a:sym typeface="Calibri"/>
              </a:rPr>
              <a:t> </a:t>
            </a:r>
            <a:r>
              <a:rPr lang="en-US" dirty="0">
                <a:solidFill>
                  <a:schemeClr val="tx1"/>
                </a:solidFill>
                <a:latin typeface="Calibri"/>
                <a:ea typeface="Calibri"/>
                <a:cs typeface="Calibri"/>
                <a:sym typeface="Calibri"/>
              </a:rPr>
              <a:t>(ensure these are covered) </a:t>
            </a:r>
            <a:endParaRPr dirty="0">
              <a:solidFill>
                <a:schemeClr val="tx1"/>
              </a:solidFill>
              <a:latin typeface="Calibri"/>
              <a:ea typeface="Calibri"/>
              <a:cs typeface="Calibri"/>
              <a:sym typeface="Calibri"/>
            </a:endParaRPr>
          </a:p>
          <a:p>
            <a:pPr marL="319127" indent="-171450">
              <a:buFont typeface="Arial" panose="020B0604020202020204" pitchFamily="34" charset="0"/>
              <a:buChar char="•"/>
            </a:pPr>
            <a:r>
              <a:rPr lang="en-US" dirty="0">
                <a:solidFill>
                  <a:schemeClr val="tx1"/>
                </a:solidFill>
                <a:latin typeface="Calibri"/>
                <a:ea typeface="Calibri"/>
                <a:cs typeface="Calibri"/>
                <a:sym typeface="Calibri"/>
              </a:rPr>
              <a:t>Core responsibilities include: assessing child and home safety, completing background checks, Guiding families through the licensing process, Providing ongoing support after placement, and Collaborating with the child’s primary Specialist to promote placement stability and permanency. </a:t>
            </a:r>
            <a:endParaRPr dirty="0">
              <a:solidFill>
                <a:schemeClr val="tx1"/>
              </a:solidFill>
              <a:latin typeface="Calibri"/>
              <a:ea typeface="Calibri"/>
              <a:cs typeface="Calibri"/>
              <a:sym typeface="Calibri"/>
            </a:endParaRPr>
          </a:p>
          <a:p>
            <a:pPr marL="0" indent="0"/>
            <a:endParaRPr dirty="0">
              <a:solidFill>
                <a:schemeClr val="tx1"/>
              </a:solidFill>
              <a:latin typeface="Calibri"/>
              <a:ea typeface="Calibri"/>
              <a:cs typeface="Calibri"/>
              <a:sym typeface="Calibri"/>
            </a:endParaRPr>
          </a:p>
          <a:p>
            <a:pPr marL="0" indent="0"/>
            <a:endParaRPr b="1" dirty="0">
              <a:solidFill>
                <a:schemeClr val="tx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4: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solidFill>
                  <a:schemeClr val="tx1"/>
                </a:solidFill>
                <a:latin typeface="Calibri"/>
                <a:ea typeface="Calibri"/>
                <a:cs typeface="Calibri"/>
                <a:sym typeface="Calibri"/>
              </a:rPr>
              <a:t>RESOURCE HOME PROCESS </a:t>
            </a:r>
            <a:endParaRPr b="1"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Time:</a:t>
            </a:r>
            <a:r>
              <a:rPr lang="en-US" dirty="0">
                <a:solidFill>
                  <a:schemeClr val="tx1"/>
                </a:solidFill>
                <a:latin typeface="Calibri"/>
                <a:ea typeface="Calibri"/>
                <a:cs typeface="Calibri"/>
                <a:sym typeface="Calibri"/>
              </a:rPr>
              <a:t> 10 Minutes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Purpose: </a:t>
            </a:r>
            <a:r>
              <a:rPr lang="en-US" dirty="0">
                <a:solidFill>
                  <a:schemeClr val="tx1"/>
                </a:solidFill>
                <a:latin typeface="Calibri"/>
                <a:ea typeface="Calibri"/>
                <a:cs typeface="Calibri"/>
                <a:sym typeface="Calibri"/>
              </a:rPr>
              <a:t>To help specialists understand the pathways by which families become resource homes, identify where the Resource Specialist becomes involved in each process, and distinguish the roles of Every Child Arkansas, the Centralized Inquiry Unit, Placement providers, and Resource Specialists</a:t>
            </a:r>
            <a:endParaRPr b="1"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Participant Manual: </a:t>
            </a:r>
            <a:r>
              <a:rPr lang="en-US" b="0" dirty="0">
                <a:solidFill>
                  <a:schemeClr val="tx1"/>
                </a:solidFill>
                <a:latin typeface="Calibri"/>
                <a:ea typeface="Calibri"/>
                <a:cs typeface="Calibri"/>
                <a:sym typeface="Calibri"/>
              </a:rPr>
              <a:t>PUB 17: AR Road to Fostering, CFS-475: A Initial Checklist for Foster/Adoptive Home Assessment, and Resource Home Process</a:t>
            </a:r>
            <a:endParaRPr b="0" i="1" dirty="0">
              <a:solidFill>
                <a:schemeClr val="tx1"/>
              </a:solidFill>
              <a:latin typeface="Calibri"/>
              <a:ea typeface="Calibri"/>
              <a:cs typeface="Calibri"/>
              <a:sym typeface="Calibri"/>
            </a:endParaRPr>
          </a:p>
          <a:p>
            <a:pPr marL="0">
              <a:lnSpc>
                <a:spcPct val="115000"/>
              </a:lnSpc>
            </a:pPr>
            <a:endParaRPr lang="en-US" sz="1300" b="1" dirty="0">
              <a:latin typeface="Calibri" panose="020F0502020204030204" pitchFamily="34" charset="0"/>
              <a:ea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rPr>
              <a:t>Say:</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Before we discuss the licensing process, it is important to understand how families reach your desk, as not every family follows the same path or even works directly with you. If you turn to the page titled "Resource Home Process" in your participant manuals, you will see an outline of the pathways available to families and kinship caregivers within the Every Child Arkansas framework.</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Traditional resource families typically begin through Every Child Arkansas. From there, the family decides whether to work with DCFS or a Private Licensed Placement Agency (PLPA).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If they choose DCFS, the Centralized Inquiry Unit serves as the initial point of contact. CIU provides information, completes the intake process, and assigns the family to the local Resource Unit. That is where your role begins.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If the family chooses a PLPA, the provider completes its own approval and licensing process. While you may collaborate with PLPA’s, you are not responsible for licensing those homes.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Relative and kinship homes follow a very different path. These families aren't responding to a recruitment campaign. They are responding to a child they know, who needs a safe place to stay. They are identified during the child’s case, referred directly to the resource unit, and require an expedited assessment and approval process.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For the rest of today, we will walk through each of these pathways separately, because the Resource Specialist's work varies depending on how the family entered the process. </a:t>
            </a:r>
            <a:endParaRPr lang="en-US" dirty="0">
              <a:latin typeface="Arial" panose="020B0604020202020204" pitchFamily="34" charset="0"/>
              <a:ea typeface="Arial" panose="020B0604020202020204" pitchFamily="34" charset="0"/>
            </a:endParaRPr>
          </a:p>
          <a:p>
            <a:pPr marL="483306">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Paraphrase: </a:t>
            </a:r>
            <a:br>
              <a:rPr lang="en-US" sz="1300" b="1" dirty="0">
                <a:latin typeface="Calibri" panose="020F0502020204030204" pitchFamily="34" charset="0"/>
                <a:ea typeface="Calibri" panose="020F0502020204030204" pitchFamily="34" charset="0"/>
              </a:rPr>
            </a:br>
            <a:r>
              <a:rPr lang="en-US" sz="1300" dirty="0">
                <a:latin typeface="Calibri" panose="020F0502020204030204" pitchFamily="34" charset="0"/>
                <a:ea typeface="Calibri" panose="020F0502020204030204" pitchFamily="34" charset="0"/>
              </a:rPr>
              <a:t>Every Child Arkansas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Arkansas’s public recruitment portal for prospective traditional resource families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Provides information about fostering and adopting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Routed interested families based on the family’s selection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Centralized Inquiry Unit (CIU)</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Responds to DCFS traditional resource home inquiries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Completed intake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Assigns family to the local resource unit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Private Licensed Placement Agencies (PLPA)</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Recruit, assess, approve, and support their own resource homes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Resource Specialists should understand the process, but do not complete PLPA licensing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Resource Specialists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Assume responsibility once the referral is assigned (traditional) or when a kinship caregiver referral is received</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Facilitation Question:</a:t>
            </a:r>
            <a:r>
              <a:rPr lang="en-US" sz="1300" dirty="0">
                <a:latin typeface="Calibri" panose="020F0502020204030204" pitchFamily="34" charset="0"/>
                <a:ea typeface="Calibri" panose="020F0502020204030204" pitchFamily="34" charset="0"/>
              </a:rPr>
              <a:t> (ask the following and validate responses)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Why do you think it is important to understand how a family entered the process before you contact them?</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Paraphrase:</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Someone from the Centralized Inquiry Unit will provide a brief explanation of the county in which they are applying for foster care and of the resource parent assessment process. If the family decides to proceed in moving forward with the process, they will be provided with Resource Packet 1, which will consist of: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A letter that thanks them for their interest.</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Identifies a contact person.</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Indicates the date, time, and location of the next informational meeting in their county or neighboring county that is hosting a meeting for prospective resource parents from surrounding counties.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Facilitator Note: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For more detailed information on the role of the Centralized Inquiry Unit Response Team in recruiting resource families, refer to Internal Procedure 400.2, Centralized Inquiry Unit   and Internal Procedure 801.1 Response to Traditional Resource Applicant Inquiries</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Key Points: </a:t>
            </a:r>
            <a:r>
              <a:rPr lang="en-US" sz="1300" dirty="0">
                <a:latin typeface="Calibri" panose="020F0502020204030204" pitchFamily="34" charset="0"/>
                <a:ea typeface="Calibri" panose="020F0502020204030204" pitchFamily="34" charset="0"/>
              </a:rPr>
              <a:t>(ensure these are covered)</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Community inquiries about fostering are an opportunity to expand placement options and increase permanency for children.</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Use PUB-17: Road to Fostering as a guide to explain the fostering process and serve as a talking point with prospective families.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Direct families to Project Zero and  Every Child Arkansas.</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Say: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Now that we have looked at how families enter the system and where your role begins, let’s walk through what happens once you are assigned a traditional resource family</a:t>
            </a:r>
            <a:r>
              <a:rPr lang="en-US" sz="1300" b="1" i="1" dirty="0">
                <a:solidFill>
                  <a:schemeClr val="tx1"/>
                </a:solidFill>
                <a:latin typeface="Calibri"/>
                <a:ea typeface="Calibri"/>
                <a:cs typeface="Calibri"/>
                <a:sym typeface="Calibri"/>
              </a:rPr>
              <a:t>.</a:t>
            </a:r>
            <a:endParaRPr lang="en-US" dirty="0">
              <a:latin typeface="Arial" panose="020B0604020202020204" pitchFamily="34" charset="0"/>
              <a:ea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f2d0ed147e_0_13: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3f2d0ed147e_0_13: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THE IN-HOME CONSULTATION: FIRST ASSESSMENT OF A TRADITIONAL APPLICANT </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10 Minutes </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Resource Specialists understand the purpose of the In-Home Consultation, what they are assessing during the visit, and how the CFS-466 guides the recommendation to move a traditional applicant forward in the approval process. </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Participant Manual: </a:t>
            </a:r>
            <a:r>
              <a:rPr lang="en-US" b="0" dirty="0">
                <a:latin typeface="Calibri"/>
                <a:ea typeface="Calibri"/>
                <a:cs typeface="Calibri"/>
                <a:sym typeface="Calibri"/>
              </a:rPr>
              <a:t>CFS-446: In-Home Consultation Visit Report </a:t>
            </a:r>
          </a:p>
          <a:p>
            <a:pPr marL="0" indent="0"/>
            <a:endParaRPr b="1" dirty="0">
              <a:latin typeface="Calibri"/>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Say: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Before a traditional applicant is referred to pre-service training, the resource specialist must complete the In-Home Consultation. This visit is not just a checklist. It is the first real opportunity to assess whether the family understands what they are stepping into, whether the home is safe, and whether there are concerns that need to be addressed before the family moves forward.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The CFS-446 guides that assessment. It includes resource parent responsibilities, home requirements, sleeping arrangements, exterior safety, emergency planning, transportation, medication safety, and a final determination of whether the home meets requirements.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As you complete this visit, you are doing two things at the same time: building a relationship with the family and assessing whether it is appropriate for them to continue in the approval process.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Facilitator Notes: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Point out these sections: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rPr>
              <a:t>Resource Parent Responsibilities:</a:t>
            </a:r>
            <a:r>
              <a:rPr lang="en-US" sz="1300" dirty="0">
                <a:latin typeface="Calibri" panose="020F0502020204030204" pitchFamily="34" charset="0"/>
                <a:ea typeface="Calibri" panose="020F0502020204030204" pitchFamily="34" charset="0"/>
              </a:rPr>
              <a:t> Explains expectations, including supervision, cooperation during family time, confidentiality, transportation, participation in planning, reasonable expectations, and prudent parenting.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rPr>
              <a:t>Interior Home Requirements: </a:t>
            </a:r>
            <a:r>
              <a:rPr lang="en-US" sz="1300" dirty="0">
                <a:latin typeface="Calibri" panose="020F0502020204030204" pitchFamily="34" charset="0"/>
                <a:ea typeface="Calibri" panose="020F0502020204030204" pitchFamily="34" charset="0"/>
              </a:rPr>
              <a:t>safety, hazards, smoke-free home, water, kitchen, bathrooms, emergency numbers, firearms, pets, and surveillance</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rPr>
              <a:t>Sleeping Arrangements: </a:t>
            </a:r>
            <a:r>
              <a:rPr lang="en-US" sz="1300" dirty="0">
                <a:latin typeface="Calibri" panose="020F0502020204030204" pitchFamily="34" charset="0"/>
                <a:ea typeface="Calibri" panose="020F0502020204030204" pitchFamily="34" charset="0"/>
              </a:rPr>
              <a:t>bedrooms, beds, windows, co-sleeping, bunk beds, and infant safe sleep</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rPr>
              <a:t>Final Determination: </a:t>
            </a:r>
            <a:r>
              <a:rPr lang="en-US" sz="1300" dirty="0">
                <a:latin typeface="Calibri" panose="020F0502020204030204" pitchFamily="34" charset="0"/>
                <a:ea typeface="Calibri" panose="020F0502020204030204" pitchFamily="34" charset="0"/>
              </a:rPr>
              <a:t>whether the home meets requirements and what corrective action or safeguard measures are needed before training or approval</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Facilitator Questions:</a:t>
            </a:r>
            <a:r>
              <a:rPr lang="en-US" sz="1300" dirty="0">
                <a:latin typeface="Calibri" panose="020F0502020204030204" pitchFamily="34" charset="0"/>
                <a:ea typeface="Calibri" panose="020F0502020204030204" pitchFamily="34" charset="0"/>
              </a:rPr>
              <a:t> (ask the following question and validate responses)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During an In-Home Consultation, what is the difference between a concern that needs coaching and a concern that should stop the family from moving forward?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Key points:</a:t>
            </a:r>
            <a:r>
              <a:rPr lang="en-US" sz="1300" dirty="0">
                <a:latin typeface="Calibri" panose="020F0502020204030204" pitchFamily="34" charset="0"/>
                <a:ea typeface="Calibri" panose="020F0502020204030204" pitchFamily="34" charset="0"/>
              </a:rPr>
              <a:t> (ensure these are covered)</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The In-Home Consultations happen before referral to pre-service training.</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The CFS-446 guides the assessment for traditional applicants.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The Resource Specialist is assessing both safety and readiness.</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This is also the first opportunity to build trust with the family.</a:t>
            </a:r>
            <a:endParaRPr lang="en-US" dirty="0">
              <a:latin typeface="Arial" panose="020B0604020202020204" pitchFamily="34" charset="0"/>
              <a:ea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7: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7: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200" b="1" dirty="0">
                <a:latin typeface="+mn-lt"/>
                <a:ea typeface="Calibri"/>
                <a:cs typeface="Calibri"/>
                <a:sym typeface="Calibri"/>
              </a:rPr>
              <a:t>REFERRING FAMILIES TO PRE-SERVICE TRAINING </a:t>
            </a:r>
            <a:endParaRPr sz="1200" dirty="0">
              <a:latin typeface="+mn-lt"/>
            </a:endParaRPr>
          </a:p>
          <a:p>
            <a:pPr marL="0" indent="0">
              <a:buClr>
                <a:schemeClr val="dk1"/>
              </a:buClr>
              <a:buSzPts val="1100"/>
            </a:pPr>
            <a:endParaRPr sz="1200" dirty="0">
              <a:latin typeface="+mn-lt"/>
            </a:endParaRPr>
          </a:p>
          <a:p>
            <a:pPr marL="0" indent="0">
              <a:buClr>
                <a:schemeClr val="dk1"/>
              </a:buClr>
              <a:buSzPts val="1100"/>
            </a:pPr>
            <a:r>
              <a:rPr lang="en-US" sz="1200" b="1" dirty="0">
                <a:latin typeface="+mn-lt"/>
                <a:ea typeface="Calibri"/>
                <a:cs typeface="Calibri"/>
                <a:sym typeface="Calibri"/>
              </a:rPr>
              <a:t>Time: </a:t>
            </a:r>
            <a:r>
              <a:rPr lang="en-US" sz="1200" dirty="0">
                <a:latin typeface="+mn-lt"/>
                <a:ea typeface="Calibri"/>
                <a:cs typeface="Calibri"/>
                <a:sym typeface="Calibri"/>
              </a:rPr>
              <a:t>25 Minutes </a:t>
            </a:r>
            <a:endParaRPr sz="1200" dirty="0">
              <a:latin typeface="+mn-lt"/>
              <a:ea typeface="Calibri"/>
              <a:cs typeface="Calibri"/>
              <a:sym typeface="Calibri"/>
            </a:endParaRPr>
          </a:p>
          <a:p>
            <a:pPr marL="0" indent="0">
              <a:buClr>
                <a:schemeClr val="dk1"/>
              </a:buClr>
              <a:buSzPts val="1100"/>
            </a:pPr>
            <a:r>
              <a:rPr lang="en-US" sz="1200" b="1" dirty="0">
                <a:latin typeface="+mn-lt"/>
                <a:ea typeface="Calibri"/>
                <a:cs typeface="Calibri"/>
                <a:sym typeface="Calibri"/>
              </a:rPr>
              <a:t>Purpose: </a:t>
            </a:r>
            <a:r>
              <a:rPr lang="en-US" sz="1200" dirty="0">
                <a:latin typeface="+mn-lt"/>
                <a:ea typeface="Calibri"/>
                <a:cs typeface="Calibri"/>
                <a:sym typeface="Calibri"/>
              </a:rPr>
              <a:t>To explain the Resource Specialists' responsibilities for recommending traditional applicants for pre-service training, completing the required documentation, and preparing families for the next step in the licensing process. </a:t>
            </a:r>
            <a:endParaRPr sz="1200" dirty="0">
              <a:latin typeface="+mn-lt"/>
              <a:ea typeface="Calibri"/>
              <a:cs typeface="Calibri"/>
              <a:sym typeface="Calibri"/>
            </a:endParaRPr>
          </a:p>
          <a:p>
            <a:pPr marL="0">
              <a:lnSpc>
                <a:spcPct val="115000"/>
              </a:lnSpc>
            </a:pPr>
            <a:endParaRPr lang="en-US" sz="1200" b="1" dirty="0">
              <a:latin typeface="+mn-lt"/>
              <a:ea typeface="Calibri" panose="020F0502020204030204" pitchFamily="34" charset="0"/>
            </a:endParaRPr>
          </a:p>
          <a:p>
            <a:pPr marL="0">
              <a:lnSpc>
                <a:spcPct val="115000"/>
              </a:lnSpc>
            </a:pPr>
            <a:r>
              <a:rPr lang="en-US" sz="1200" b="1" dirty="0">
                <a:latin typeface="+mn-lt"/>
                <a:ea typeface="Calibri" panose="020F0502020204030204" pitchFamily="34" charset="0"/>
              </a:rPr>
              <a:t>Say:</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Once you have completed the In-Home Consultation and determined that the family is appropriate to continue, your next responsibility is to submit them for pre-service training.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That submission is documented on the CFS-446 and submitted to MidSOUTH through the </a:t>
            </a:r>
            <a:r>
              <a:rPr lang="en-US" sz="1200" b="1" i="1" dirty="0" err="1">
                <a:latin typeface="+mn-lt"/>
                <a:ea typeface="Calibri" panose="020F0502020204030204" pitchFamily="34" charset="0"/>
              </a:rPr>
              <a:t>REDCap</a:t>
            </a:r>
            <a:r>
              <a:rPr lang="en-US" sz="1200" b="1" i="1" dirty="0">
                <a:latin typeface="+mn-lt"/>
                <a:ea typeface="Calibri" panose="020F0502020204030204" pitchFamily="34" charset="0"/>
              </a:rPr>
              <a:t> system so the family can be enrolled in pre-service training.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Pre-Service training helps families understand the realities of out-of-home care, prepares them to care for children who have experienced trauma, and gives them the opportunity to decide whether this commitment is right for their family.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Your role does not stop once that paperwork is submitted, though. Continue communicating with the family, answer questions, and help them stay engaged throughout the process. Families who feel supported are much more likely to complete training and continue through licensure.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Paraphrase:</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THE APPROVAL PROCESS FOR PRE-SERVICE TRAINING: </a:t>
            </a:r>
            <a:r>
              <a:rPr lang="en-US" sz="1200" dirty="0">
                <a:latin typeface="+mn-lt"/>
                <a:ea typeface="Calibri" panose="020F0502020204030204" pitchFamily="34" charset="0"/>
              </a:rPr>
              <a:t>Within five (5) business days of completing the In-Home Consultation Visit for traditional applicants, the Resource Specialist should proceed with the approval process for pre-service training. At that time, the specialist submits the completed and signed CFS-446 to the Resource Supervisor or designee, along with a recommendation to either invite the applicant to pre-service training or not, including an explanation if the applicant is not recommended.</a:t>
            </a:r>
            <a:br>
              <a:rPr lang="en-US" sz="1200" dirty="0">
                <a:latin typeface="+mn-lt"/>
                <a:ea typeface="Calibri" panose="020F0502020204030204" pitchFamily="34" charset="0"/>
              </a:rPr>
            </a:br>
            <a:br>
              <a:rPr lang="en-US" sz="1200" dirty="0">
                <a:latin typeface="+mn-lt"/>
                <a:ea typeface="Calibri" panose="020F0502020204030204" pitchFamily="34" charset="0"/>
              </a:rPr>
            </a:br>
            <a:r>
              <a:rPr lang="en-US" sz="1200" dirty="0">
                <a:latin typeface="+mn-lt"/>
                <a:ea typeface="Calibri" panose="020F0502020204030204" pitchFamily="34" charset="0"/>
              </a:rPr>
              <a:t>If the recommendation is approved, the Resource Specialist documents the in-home consultation (initial home visit) contact under “In-Home Consultation/Approval for Training” in the Provider Contact Information Screen and logs receipt of the appropriate form in CHRIS. The specialist then submits a copy of the CFS-446 to MidSOUTH via </a:t>
            </a:r>
            <a:r>
              <a:rPr lang="en-US" sz="1200" dirty="0" err="1">
                <a:latin typeface="+mn-lt"/>
                <a:ea typeface="Calibri" panose="020F0502020204030204" pitchFamily="34" charset="0"/>
              </a:rPr>
              <a:t>REDCap</a:t>
            </a:r>
            <a:r>
              <a:rPr lang="en-US" sz="1200" dirty="0">
                <a:latin typeface="+mn-lt"/>
                <a:ea typeface="Calibri" panose="020F0502020204030204" pitchFamily="34" charset="0"/>
              </a:rPr>
              <a:t> to obtain approval for the applicant's pre-service training. Finally, the prospective resource parents will receive an email link to schedule their pre-service training.</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WHEN AN APPLICANT IS NOT APPROVED</a:t>
            </a:r>
            <a:r>
              <a:rPr lang="en-US" sz="1200" dirty="0">
                <a:latin typeface="+mn-lt"/>
                <a:ea typeface="Calibri" panose="020F0502020204030204" pitchFamily="34" charset="0"/>
              </a:rPr>
              <a:t>: When an applicant is not approved to attend pre-service training, the Resource Specialist sends a notification letter to the applicant and forwards a copy to the Resource Supervisor. The specialist then documents the non-selection on the Provider Household Member Required Checks Information Screen by selecting “IHC/Not Approved for Training” and clearly explaining the decision. </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TRAINING COMPLETED IN ANOTHER STATE: </a:t>
            </a:r>
            <a:r>
              <a:rPr lang="en-US" sz="1200" dirty="0">
                <a:latin typeface="+mn-lt"/>
                <a:ea typeface="Calibri" panose="020F0502020204030204" pitchFamily="34" charset="0"/>
              </a:rPr>
              <a:t>If prospective caregivers have resided in another state and move to Arkansas after completing training, Arkansas may accept their pre-service training certification; however, the training curriculum must be reviewed to ensure it is comparable to Arkansas's curriculum. </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REIMBURSEMENT OF CPR &amp; FIRST AID FEES: </a:t>
            </a:r>
            <a:r>
              <a:rPr lang="en-US" sz="1200" dirty="0">
                <a:latin typeface="+mn-lt"/>
                <a:ea typeface="Calibri" panose="020F0502020204030204" pitchFamily="34" charset="0"/>
              </a:rPr>
              <a:t>Also, traditional resource parents can request reimbursement of CPR and First Aid fees once the home is approved and open. They must provide a copy of their receipt and certifications to be reimbursed and will need to sign and submit an original Agency-Generated Invoice (AGI). </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Online CPR and First Aid training is also acceptable if the course is provided by an approved organization, such as the American Heart Association, the American Red Cross, the National Safety Council, the Health and Safety Institute, or EMS Safety Services. </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The training must also include a hands-on, skills-based component, as well as both written and practical evaluations. On the other hand, if an applicant desires to become an adoptive placement, they must attend classes arranged by the Division of Children and Family Services.</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Say: </a:t>
            </a:r>
            <a:endParaRPr lang="en-US" sz="1200" dirty="0">
              <a:latin typeface="+mn-lt"/>
              <a:ea typeface="Arial" panose="020B0604020202020204" pitchFamily="34" charset="0"/>
            </a:endParaRPr>
          </a:p>
          <a:p>
            <a:pPr marL="0">
              <a:lnSpc>
                <a:spcPct val="115000"/>
              </a:lnSpc>
            </a:pPr>
            <a:r>
              <a:rPr lang="en-US" sz="1200" b="1" i="1" dirty="0">
                <a:latin typeface="+mn-lt"/>
                <a:ea typeface="Calibri" panose="020F0502020204030204" pitchFamily="34" charset="0"/>
              </a:rPr>
              <a:t>Many people may have the heart to serve children in the child welfare system by becoming a resource family. The reality is they may not have the willingness, resources, or abilities to carry out the specialized parenting tasks required to meet these children's needs. If you have a resource family who will not be invited to pre-service training, consult your supervisor to determine whether the family is approved to attend. If they are not, the first step is to send a denial letter to the family notifying them that they were not approved to attend, and to send an additional copy to the Area Director.</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Paraphrase: </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At this point, you may not be able to have a face-to-face conversation with the family. Either way, telling an applicant that they have not been approved to move forward in the process can be a difficult conversation to have with a family. Difficult conversations are a necessary part of the job, and if you are clear about the background check requirements from the beginning, there should be little to no surprises with potential resource families.</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Facilitation Question:</a:t>
            </a:r>
            <a:r>
              <a:rPr lang="en-US" sz="1200" dirty="0">
                <a:latin typeface="+mn-lt"/>
                <a:ea typeface="Calibri" panose="020F0502020204030204" pitchFamily="34" charset="0"/>
              </a:rPr>
              <a:t> (ask the following questions and validate responses)</a:t>
            </a:r>
            <a:endParaRPr lang="en-US" sz="1200" dirty="0">
              <a:latin typeface="+mn-lt"/>
              <a:ea typeface="Arial" panose="020B0604020202020204" pitchFamily="34" charset="0"/>
            </a:endParaRPr>
          </a:p>
          <a:p>
            <a:pPr marL="0">
              <a:lnSpc>
                <a:spcPct val="115000"/>
              </a:lnSpc>
            </a:pPr>
            <a:r>
              <a:rPr lang="en-US" sz="1200" dirty="0">
                <a:latin typeface="+mn-lt"/>
                <a:ea typeface="Calibri" panose="020F0502020204030204" pitchFamily="34" charset="0"/>
              </a:rPr>
              <a:t>Would you recommend this family for pre-service training? Why or why not?</a:t>
            </a:r>
            <a:endParaRPr lang="en-US" sz="1200" dirty="0">
              <a:latin typeface="+mn-lt"/>
              <a:ea typeface="Arial" panose="020B0604020202020204" pitchFamily="34" charset="0"/>
            </a:endParaRPr>
          </a:p>
          <a:p>
            <a:pPr marL="362480" indent="-362480">
              <a:lnSpc>
                <a:spcPct val="115000"/>
              </a:lnSpc>
              <a:buFont typeface="+mj-lt"/>
              <a:buAutoNum type="arabicPeriod"/>
            </a:pPr>
            <a:r>
              <a:rPr lang="en-US" sz="1200" dirty="0">
                <a:latin typeface="+mn-lt"/>
                <a:ea typeface="Calibri" panose="020F0502020204030204" pitchFamily="34" charset="0"/>
                <a:cs typeface="Arial" panose="020B0604020202020204" pitchFamily="34" charset="0"/>
              </a:rPr>
              <a:t>Family is highly motivated but needs to install smoke detectors</a:t>
            </a:r>
            <a:endParaRPr lang="en-US" sz="1200" dirty="0">
              <a:latin typeface="+mn-lt"/>
              <a:ea typeface="Arial" panose="020B0604020202020204" pitchFamily="34" charset="0"/>
              <a:cs typeface="Arial" panose="020B0604020202020204" pitchFamily="34" charset="0"/>
            </a:endParaRPr>
          </a:p>
          <a:p>
            <a:pPr marL="362480" indent="-362480">
              <a:lnSpc>
                <a:spcPct val="115000"/>
              </a:lnSpc>
              <a:buFont typeface="+mj-lt"/>
              <a:buAutoNum type="arabicPeriod"/>
            </a:pPr>
            <a:r>
              <a:rPr lang="en-US" sz="1200" dirty="0">
                <a:latin typeface="+mn-lt"/>
                <a:ea typeface="Calibri" panose="020F0502020204030204" pitchFamily="34" charset="0"/>
                <a:cs typeface="Arial" panose="020B0604020202020204" pitchFamily="34" charset="0"/>
              </a:rPr>
              <a:t>Family has appropriate housing but unrealistic expectations about reunification</a:t>
            </a:r>
            <a:endParaRPr lang="en-US" sz="1200" dirty="0">
              <a:latin typeface="+mn-lt"/>
              <a:ea typeface="Arial" panose="020B0604020202020204" pitchFamily="34" charset="0"/>
              <a:cs typeface="Arial" panose="020B0604020202020204" pitchFamily="34" charset="0"/>
            </a:endParaRPr>
          </a:p>
          <a:p>
            <a:pPr marL="362480" indent="-362480">
              <a:lnSpc>
                <a:spcPct val="115000"/>
              </a:lnSpc>
              <a:buFont typeface="+mj-lt"/>
              <a:buAutoNum type="arabicPeriod"/>
            </a:pPr>
            <a:r>
              <a:rPr lang="en-US" sz="1200" dirty="0">
                <a:latin typeface="+mn-lt"/>
                <a:ea typeface="Calibri" panose="020F0502020204030204" pitchFamily="34" charset="0"/>
                <a:cs typeface="Arial" panose="020B0604020202020204" pitchFamily="34" charset="0"/>
              </a:rPr>
              <a:t>Family has strong support, but one caregiver is hesitant about fostering teenagers</a:t>
            </a:r>
            <a:endParaRPr lang="en-US" sz="1200" dirty="0">
              <a:latin typeface="+mn-lt"/>
              <a:ea typeface="Arial" panose="020B0604020202020204" pitchFamily="34" charset="0"/>
              <a:cs typeface="Arial" panose="020B0604020202020204" pitchFamily="34" charset="0"/>
            </a:endParaRPr>
          </a:p>
          <a:p>
            <a:pPr marL="0">
              <a:lnSpc>
                <a:spcPct val="115000"/>
              </a:lnSpc>
            </a:pPr>
            <a:r>
              <a:rPr lang="en-US" sz="1200" b="1" i="1" dirty="0">
                <a:latin typeface="+mn-lt"/>
                <a:ea typeface="Calibri" panose="020F0502020204030204" pitchFamily="34" charset="0"/>
              </a:rPr>
              <a:t> </a:t>
            </a:r>
            <a:endParaRPr lang="en-US" sz="1200" dirty="0">
              <a:latin typeface="+mn-lt"/>
              <a:ea typeface="Arial" panose="020B0604020202020204" pitchFamily="34" charset="0"/>
            </a:endParaRPr>
          </a:p>
          <a:p>
            <a:pPr marL="0">
              <a:lnSpc>
                <a:spcPct val="115000"/>
              </a:lnSpc>
            </a:pPr>
            <a:r>
              <a:rPr lang="en-US" sz="1200" b="1" dirty="0">
                <a:latin typeface="+mn-lt"/>
                <a:ea typeface="Calibri" panose="020F0502020204030204" pitchFamily="34" charset="0"/>
              </a:rPr>
              <a:t>Key Points: </a:t>
            </a:r>
            <a:r>
              <a:rPr lang="en-US" sz="1200" dirty="0">
                <a:latin typeface="+mn-lt"/>
                <a:ea typeface="Calibri" panose="020F0502020204030204" pitchFamily="34" charset="0"/>
              </a:rPr>
              <a:t>(ensure these are covered)</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Difficult conversations regarding denial are part of the role and should be handled professionally and clearly. </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Applicants seeking to become adoptive placements must only attend the training offered by DCFS.</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Online CPR and First Aid training certificates are accepted, but a hands-on, skills-based component is required.</a:t>
            </a:r>
            <a:endParaRPr lang="en-US" sz="1200" dirty="0">
              <a:latin typeface="+mn-lt"/>
              <a:ea typeface="Arial" panose="020B0604020202020204" pitchFamily="34" charset="0"/>
            </a:endParaRPr>
          </a:p>
          <a:p>
            <a:pPr marL="171450" indent="-171450">
              <a:lnSpc>
                <a:spcPct val="115000"/>
              </a:lnSpc>
              <a:buFont typeface="Arial" panose="020B0604020202020204" pitchFamily="34" charset="0"/>
              <a:buChar char="•"/>
            </a:pPr>
            <a:r>
              <a:rPr lang="en-US" sz="1200" dirty="0">
                <a:latin typeface="+mn-lt"/>
                <a:ea typeface="Calibri" panose="020F0502020204030204" pitchFamily="34" charset="0"/>
              </a:rPr>
              <a:t>Pre-service training from other states may be accepted at DCFS's discretion.</a:t>
            </a:r>
            <a:endParaRPr lang="en-US" sz="1200" dirty="0">
              <a:latin typeface="+mn-lt"/>
              <a:ea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f59710acd6_0_44: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f59710acd6_0_44:notes"/>
          <p:cNvSpPr txBox="1">
            <a:spLocks noGrp="1"/>
          </p:cNvSpPr>
          <p:nvPr>
            <p:ph type="body" idx="1"/>
          </p:nvPr>
        </p:nvSpPr>
        <p:spPr>
          <a:xfrm>
            <a:off x="731520" y="4200525"/>
            <a:ext cx="5852160" cy="4440555"/>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RESOURCE SPECIALTY TRAINING </a:t>
            </a:r>
            <a:endParaRPr b="1" dirty="0">
              <a:latin typeface="Calibri"/>
              <a:ea typeface="Calibri"/>
              <a:cs typeface="Calibri"/>
              <a:sym typeface="Calibri"/>
            </a:endParaRPr>
          </a:p>
          <a:p>
            <a:pPr marL="0" indent="0"/>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5 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establish the expectations for the training, introduce the core responsibilities of a Resource Specialist, and prepare participants to apply knowledge and critical thinking through realistic skill-based scenarios that mirror fieldwork</a:t>
            </a:r>
            <a:endParaRPr dirty="0">
              <a:latin typeface="Calibri"/>
              <a:ea typeface="Calibri"/>
              <a:cs typeface="Calibri"/>
              <a:sym typeface="Calibri"/>
            </a:endParaRPr>
          </a:p>
          <a:p>
            <a:pPr marL="0" indent="0">
              <a:buClr>
                <a:schemeClr val="dk1"/>
              </a:buClr>
              <a:buSzPts val="1100"/>
            </a:pPr>
            <a:endParaRPr sz="1700"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r>
              <a:rPr lang="en-US" b="1" i="1" dirty="0">
                <a:latin typeface="Calibri"/>
                <a:ea typeface="Calibri"/>
                <a:cs typeface="Calibri"/>
                <a:sym typeface="Calibri"/>
              </a:rPr>
              <a:t>:</a:t>
            </a: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next three days, we will focus on the real work of a Resource Specialist. Our goal is not simply to learn policies and forms. Our goal is to learn how to assess families, make safe placement decisions, support caregivers, and help children find stability and permanency.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training, you will work through realistic scenarios, evaluate prospective resource homes, make approval recommendations, and practice many of the same decisions you will make in the field.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Facilitation Question: </a:t>
            </a:r>
            <a:r>
              <a:rPr lang="en-US" b="0" dirty="0">
                <a:latin typeface="Calibri"/>
                <a:ea typeface="Calibri"/>
                <a:cs typeface="Calibri"/>
                <a:sym typeface="Calibri"/>
              </a:rPr>
              <a:t>(ask the following question and validate responses)</a:t>
            </a:r>
            <a:endParaRPr b="0" dirty="0">
              <a:latin typeface="Calibri"/>
              <a:ea typeface="Calibri"/>
              <a:cs typeface="Calibri"/>
              <a:sym typeface="Calibri"/>
            </a:endParaRPr>
          </a:p>
          <a:p>
            <a:pPr marL="171450" indent="-171450">
              <a:buClr>
                <a:schemeClr val="dk1"/>
              </a:buClr>
              <a:buFont typeface="Arial" panose="020B0604020202020204" pitchFamily="34" charset="0"/>
              <a:buChar char="•"/>
            </a:pPr>
            <a:r>
              <a:rPr lang="en-US" dirty="0">
                <a:latin typeface="Calibri"/>
                <a:ea typeface="Calibri"/>
                <a:cs typeface="Calibri"/>
                <a:sym typeface="Calibri"/>
              </a:rPr>
              <a:t>When you hear the term Resource Specialist, what comes to mind? </a:t>
            </a:r>
            <a:endParaRPr dirty="0">
              <a:latin typeface="Calibri"/>
              <a:ea typeface="Calibri"/>
              <a:cs typeface="Calibri"/>
              <a:sym typeface="Calibri"/>
            </a:endParaRPr>
          </a:p>
          <a:p>
            <a:pPr marL="483306"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Write responses down on a flipchart. Do not correct the participants, set a baseline instead. </a:t>
            </a:r>
            <a:endParaRPr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B1D8D-4227-C6A5-2EBB-95109CB812CD}"/>
              </a:ext>
            </a:extLst>
          </p:cNvPr>
          <p:cNvSpPr>
            <a:spLocks noGrp="1" noRot="1" noChangeAspect="1"/>
          </p:cNvSpPr>
          <p:nvPr>
            <p:ph type="sldImg"/>
          </p:nvPr>
        </p:nvSpPr>
        <p:spPr>
          <a:xfrm>
            <a:off x="1023938" y="1181100"/>
            <a:ext cx="5756275" cy="3238500"/>
          </a:xfrm>
        </p:spPr>
        <p:txBody>
          <a:bodyPr/>
          <a:lstStyle/>
          <a:p>
            <a:endParaRPr lang="en-US"/>
          </a:p>
        </p:txBody>
      </p:sp>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18770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f59710acd6_0_54: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f59710acd6_0_54:notes"/>
          <p:cNvSpPr txBox="1">
            <a:spLocks noGrp="1"/>
          </p:cNvSpPr>
          <p:nvPr>
            <p:ph type="body" idx="1"/>
          </p:nvPr>
        </p:nvSpPr>
        <p:spPr>
          <a:xfrm>
            <a:off x="731520" y="4215528"/>
            <a:ext cx="5852160" cy="4410550"/>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MINIMUM LICENSING STANDARDS: BUILDING SAFE HOMES AND STRONG RELATIONSHIPS </a:t>
            </a:r>
            <a:endParaRPr b="1"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f2d0ed147e_0_7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3f2d0ed147e_0_70: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indent="0">
              <a:buClr>
                <a:schemeClr val="dk1"/>
              </a:buClr>
            </a:pPr>
            <a:r>
              <a:rPr lang="en-US" b="1" dirty="0">
                <a:latin typeface="Calibri"/>
                <a:ea typeface="Calibri"/>
                <a:cs typeface="Calibri"/>
                <a:sym typeface="Calibri"/>
              </a:rPr>
              <a:t>MINIMUM LICENSING STANDARDS </a:t>
            </a:r>
            <a:endParaRPr b="1" dirty="0">
              <a:latin typeface="Calibri"/>
              <a:ea typeface="Calibri"/>
              <a:cs typeface="Calibri"/>
              <a:sym typeface="Calibri"/>
            </a:endParaRPr>
          </a:p>
          <a:p>
            <a:pPr marL="0" indent="0">
              <a:buClr>
                <a:schemeClr val="dk1"/>
              </a:buClr>
            </a:pPr>
            <a:endParaRPr sz="1700"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introduce the minimum licensing standards for traditional homes and help Resource Specialists distinguish between immediate safety concerns and coachable licensing deficiencies while maintaining a supportive, family-centered approach</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Minimum licensing standards exist to protect children, but how we apply those standards matters just as much as knowing them.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Families don’t expect to have perfect homes. They do expect us to explain the requirements, answer their questions, and help them understand what needs to be corrected before approval.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Resource Specialists, you’ll often find opportunities to coach families through simple corrections. Maybe they need to install a smoke detector, lock up medications, or make changes to sleeping arrangements. Those conversations should leave families feeling supported, not judged.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There are also situations that pose immediate safety concerns and require action before a child can be placed safely. Learning to distinguish between those situations is an important part of your professional judgment.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i="1" dirty="0">
                <a:latin typeface="Calibri"/>
                <a:ea typeface="Calibri"/>
                <a:cs typeface="Calibri"/>
                <a:sym typeface="Calibri"/>
              </a:rPr>
              <a:t> </a:t>
            </a:r>
            <a:r>
              <a:rPr lang="en-US" dirty="0">
                <a:latin typeface="Calibri"/>
                <a:ea typeface="Calibri"/>
                <a:cs typeface="Calibri"/>
                <a:sym typeface="Calibri"/>
              </a:rPr>
              <a:t>(ensure these are covered) </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Differentiate between coachable deficiencies and immediate safety concerns that must be resolved before placement.</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Professional judgment is essential in determining when a concern can be corrected versus when it prevents safe placement.</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The goal is to prepare families for success while ensuring children are placed in safe, compliant homes.</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8: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8: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mn-lt"/>
                <a:ea typeface="Calibri"/>
                <a:cs typeface="Calibri"/>
                <a:sym typeface="Calibri"/>
              </a:rPr>
              <a:t>MINIMUM LICENSING STANDARDS ARE YOUR GUIDE FOR: </a:t>
            </a:r>
            <a:endParaRPr dirty="0">
              <a:latin typeface="+mn-lt"/>
            </a:endParaRPr>
          </a:p>
          <a:p>
            <a:pPr marL="0" indent="0">
              <a:buClr>
                <a:schemeClr val="dk1"/>
              </a:buClr>
              <a:buSzPts val="1100"/>
            </a:pPr>
            <a:endParaRPr b="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Time:</a:t>
            </a:r>
            <a:r>
              <a:rPr lang="en-US" dirty="0">
                <a:latin typeface="+mn-lt"/>
                <a:ea typeface="Calibri"/>
                <a:cs typeface="Calibri"/>
                <a:sym typeface="Calibri"/>
              </a:rPr>
              <a:t> 30 Minutes </a:t>
            </a:r>
            <a:endParaRPr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Purpose: </a:t>
            </a:r>
            <a:r>
              <a:rPr lang="en-US" dirty="0">
                <a:latin typeface="+mn-lt"/>
                <a:ea typeface="Calibri"/>
                <a:cs typeface="Calibri"/>
                <a:sym typeface="Calibri"/>
              </a:rPr>
              <a:t>To provide an overview of the minimum licensing standards and detail to specialists which documents contain the information. </a:t>
            </a:r>
            <a:endParaRPr dirty="0">
              <a:latin typeface="+mn-lt"/>
              <a:ea typeface="Calibri"/>
              <a:cs typeface="Calibri"/>
              <a:sym typeface="Calibri"/>
            </a:endParaRPr>
          </a:p>
          <a:p>
            <a:pPr marL="0" indent="0">
              <a:buClr>
                <a:schemeClr val="dk1"/>
              </a:buClr>
              <a:buSzPts val="1100"/>
            </a:pPr>
            <a:endParaRPr b="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Participant Manual: </a:t>
            </a:r>
            <a:r>
              <a:rPr lang="en-US" b="0" dirty="0">
                <a:latin typeface="+mn-lt"/>
                <a:ea typeface="Calibri"/>
                <a:cs typeface="Calibri"/>
                <a:sym typeface="Calibri"/>
              </a:rPr>
              <a:t>PUB-30 Resource Parent Handbook </a:t>
            </a:r>
          </a:p>
          <a:p>
            <a:pPr marL="0" indent="0">
              <a:buClr>
                <a:schemeClr val="dk1"/>
              </a:buClr>
              <a:buSzPts val="1100"/>
            </a:pPr>
            <a:endParaRPr b="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Say: </a:t>
            </a:r>
            <a:endParaRPr b="1" dirty="0">
              <a:latin typeface="+mn-lt"/>
              <a:ea typeface="Calibri"/>
              <a:cs typeface="Calibri"/>
              <a:sym typeface="Calibri"/>
            </a:endParaRPr>
          </a:p>
          <a:p>
            <a:pPr marL="0" indent="0">
              <a:buClr>
                <a:schemeClr val="dk1"/>
              </a:buClr>
              <a:buSzPts val="1100"/>
            </a:pPr>
            <a:r>
              <a:rPr lang="en-US" b="1" i="1" dirty="0">
                <a:latin typeface="+mn-lt"/>
                <a:ea typeface="Calibri"/>
                <a:cs typeface="Calibri"/>
                <a:sym typeface="Calibri"/>
              </a:rPr>
              <a:t>Throughout your career as a Resource Specialist, this manual will become one of the resources you use most often. </a:t>
            </a:r>
            <a:endParaRPr b="1" i="1" dirty="0">
              <a:latin typeface="+mn-lt"/>
              <a:ea typeface="Calibri"/>
              <a:cs typeface="Calibri"/>
              <a:sym typeface="Calibri"/>
            </a:endParaRPr>
          </a:p>
          <a:p>
            <a:pPr marL="0" indent="0">
              <a:buClr>
                <a:schemeClr val="dk1"/>
              </a:buClr>
              <a:buSzPts val="1100"/>
            </a:pPr>
            <a:endParaRPr b="1" i="1" dirty="0">
              <a:latin typeface="+mn-lt"/>
              <a:ea typeface="Calibri"/>
              <a:cs typeface="Calibri"/>
              <a:sym typeface="Calibri"/>
            </a:endParaRPr>
          </a:p>
          <a:p>
            <a:pPr marL="0" indent="0">
              <a:buClr>
                <a:schemeClr val="dk1"/>
              </a:buClr>
              <a:buSzPts val="1100"/>
            </a:pPr>
            <a:r>
              <a:rPr lang="en-US" b="1" i="1" dirty="0">
                <a:latin typeface="+mn-lt"/>
                <a:ea typeface="Calibri"/>
                <a:cs typeface="Calibri"/>
                <a:sym typeface="Calibri"/>
              </a:rPr>
              <a:t>The licensing standards establish the minimum requirements every resource home must meet before children can be placed in the home. They provide consistency across the state and help ensure every child is placed in a safe environment. </a:t>
            </a:r>
            <a:endParaRPr b="1" i="1" dirty="0">
              <a:latin typeface="+mn-lt"/>
              <a:ea typeface="Calibri"/>
              <a:cs typeface="Calibri"/>
              <a:sym typeface="Calibri"/>
            </a:endParaRPr>
          </a:p>
          <a:p>
            <a:pPr marL="0" indent="0">
              <a:buClr>
                <a:schemeClr val="dk1"/>
              </a:buClr>
              <a:buSzPts val="1100"/>
            </a:pPr>
            <a:endParaRPr lang="en-US" b="1" i="1" dirty="0">
              <a:latin typeface="+mn-lt"/>
              <a:ea typeface="Calibri"/>
              <a:cs typeface="Calibri"/>
              <a:sym typeface="Calibri"/>
            </a:endParaRPr>
          </a:p>
          <a:p>
            <a:pPr marL="0" indent="0">
              <a:buClr>
                <a:schemeClr val="dk1"/>
              </a:buClr>
              <a:buSzPts val="1100"/>
            </a:pPr>
            <a:r>
              <a:rPr lang="en-US" b="1" i="1" dirty="0">
                <a:latin typeface="+mn-lt"/>
                <a:ea typeface="Calibri"/>
                <a:cs typeface="Calibri"/>
                <a:sym typeface="Calibri"/>
              </a:rPr>
              <a:t>Even experienced Resource Specialists don’t memorize every standard. They know how to find the answer and apply it consistently. </a:t>
            </a:r>
            <a:endParaRPr b="1" i="1" dirty="0">
              <a:latin typeface="+mn-lt"/>
              <a:ea typeface="Calibri"/>
              <a:cs typeface="Calibri"/>
              <a:sym typeface="Calibri"/>
            </a:endParaRPr>
          </a:p>
          <a:p>
            <a:pPr marL="0" indent="0">
              <a:buClr>
                <a:schemeClr val="dk1"/>
              </a:buClr>
              <a:buSzPts val="1100"/>
            </a:pPr>
            <a:endParaRPr b="1" i="1" dirty="0">
              <a:latin typeface="+mn-lt"/>
              <a:ea typeface="Calibri"/>
              <a:cs typeface="Calibri"/>
              <a:sym typeface="Calibri"/>
            </a:endParaRPr>
          </a:p>
          <a:p>
            <a:pPr marL="0" indent="0">
              <a:buClr>
                <a:schemeClr val="dk1"/>
              </a:buClr>
              <a:buSzPts val="1100"/>
            </a:pPr>
            <a:r>
              <a:rPr lang="en-US" b="1" i="1" dirty="0">
                <a:latin typeface="+mn-lt"/>
                <a:ea typeface="Calibri"/>
                <a:cs typeface="Calibri"/>
                <a:sym typeface="Calibri"/>
              </a:rPr>
              <a:t>Now, we will be doing a scavenger hunt activity to become familiar with PUB-30, learn how it is organized, and apply it consistently. </a:t>
            </a:r>
            <a:endParaRPr b="1" i="1" dirty="0">
              <a:latin typeface="+mn-lt"/>
              <a:ea typeface="Calibri"/>
              <a:cs typeface="Calibri"/>
              <a:sym typeface="Calibri"/>
            </a:endParaRPr>
          </a:p>
          <a:p>
            <a:pPr marL="0" indent="0">
              <a:buClr>
                <a:schemeClr val="dk1"/>
              </a:buClr>
              <a:buSzPts val="1100"/>
            </a:pPr>
            <a:endParaRPr b="1" i="1" dirty="0">
              <a:latin typeface="+mn-lt"/>
              <a:ea typeface="Calibri"/>
              <a:cs typeface="Calibri"/>
              <a:sym typeface="Calibri"/>
            </a:endParaRPr>
          </a:p>
          <a:p>
            <a:pPr marL="0" indent="0"/>
            <a:r>
              <a:rPr lang="en-US" b="1" dirty="0">
                <a:latin typeface="+mn-lt"/>
                <a:ea typeface="Calibri"/>
                <a:cs typeface="Calibri"/>
                <a:sym typeface="Calibri"/>
              </a:rPr>
              <a:t>Facilitator Notes:</a:t>
            </a:r>
            <a:endParaRPr b="1" dirty="0">
              <a:latin typeface="+mn-lt"/>
              <a:ea typeface="Calibri"/>
              <a:cs typeface="Calibri"/>
              <a:sym typeface="Calibri"/>
            </a:endParaRPr>
          </a:p>
          <a:p>
            <a:pPr marL="0" indent="0"/>
            <a:r>
              <a:rPr lang="en-US" dirty="0">
                <a:latin typeface="+mn-lt"/>
                <a:ea typeface="Calibri"/>
                <a:cs typeface="Calibri"/>
                <a:sym typeface="Calibri"/>
              </a:rPr>
              <a:t>Ensure that participants have access to the table copies of the PUB-30. Briefly orient them by reviewing:</a:t>
            </a:r>
            <a:endParaRPr b="1" i="1"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Table of contents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Major sections</a:t>
            </a:r>
            <a:endParaRPr dirty="0">
              <a:latin typeface="+mn-lt"/>
              <a:ea typeface="Calibri"/>
              <a:cs typeface="Calibri"/>
              <a:sym typeface="Calibri"/>
            </a:endParaRPr>
          </a:p>
          <a:p>
            <a:pPr marL="0" indent="0">
              <a:buClr>
                <a:schemeClr val="dk1"/>
              </a:buClr>
              <a:buSzPts val="1200"/>
              <a:buFont typeface="Arial" panose="020B0604020202020204" pitchFamily="34" charset="0"/>
              <a:buNone/>
            </a:pPr>
            <a:endParaRPr lang="en-US" dirty="0">
              <a:latin typeface="+mn-lt"/>
              <a:ea typeface="Calibri"/>
              <a:cs typeface="Calibri"/>
              <a:sym typeface="Calibri"/>
            </a:endParaRPr>
          </a:p>
          <a:p>
            <a:pPr marL="0" indent="0">
              <a:buClr>
                <a:schemeClr val="dk1"/>
              </a:buClr>
              <a:buSzPts val="1200"/>
              <a:buFont typeface="Arial" panose="020B0604020202020204" pitchFamily="34" charset="0"/>
              <a:buNone/>
            </a:pPr>
            <a:r>
              <a:rPr lang="en-US" dirty="0">
                <a:latin typeface="+mn-lt"/>
                <a:ea typeface="Calibri"/>
                <a:cs typeface="Calibri"/>
                <a:sym typeface="Calibri"/>
              </a:rPr>
              <a:t>Also give them colored sticky tabs and recommend that they tab sections they think they might use frequently</a:t>
            </a:r>
            <a:endParaRPr dirty="0">
              <a:latin typeface="+mn-lt"/>
              <a:ea typeface="Calibri"/>
              <a:cs typeface="Calibri"/>
              <a:sym typeface="Calibri"/>
            </a:endParaRPr>
          </a:p>
          <a:p>
            <a:pPr marL="0" indent="0">
              <a:buClr>
                <a:schemeClr val="dk1"/>
              </a:buClr>
              <a:buSzPts val="1100"/>
            </a:pPr>
            <a:endParaRPr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Activity Set-Up: </a:t>
            </a:r>
            <a:endParaRPr b="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Working in pairs, have participants locate the standard for:</a:t>
            </a:r>
            <a:endParaRPr b="1"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Smoke detectors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Firearms and ammunition</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Medication storage</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Swimming pools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Sleeping arrangements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Pets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Transportation</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Emergency plans</a:t>
            </a:r>
            <a:endParaRPr dirty="0">
              <a:latin typeface="+mn-lt"/>
              <a:ea typeface="Calibri"/>
              <a:cs typeface="Calibri"/>
              <a:sym typeface="Calibri"/>
            </a:endParaRPr>
          </a:p>
          <a:p>
            <a:pPr marL="483306" indent="0">
              <a:buClr>
                <a:schemeClr val="dk1"/>
              </a:buClr>
              <a:buSzPts val="1100"/>
            </a:pPr>
            <a:endParaRPr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After 15 minutes, call on pairs to briefly share:</a:t>
            </a:r>
            <a:endParaRPr b="1"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Where they found the standard</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Why do they think the standard exists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How would they explain it to a prospective resource parent</a:t>
            </a:r>
            <a:endParaRPr dirty="0">
              <a:latin typeface="+mn-lt"/>
              <a:ea typeface="Calibri"/>
              <a:cs typeface="Calibri"/>
              <a:sym typeface="Calibri"/>
            </a:endParaRPr>
          </a:p>
          <a:p>
            <a:pPr marL="0" indent="0">
              <a:buClr>
                <a:schemeClr val="dk1"/>
              </a:buClr>
              <a:buSzPts val="1100"/>
            </a:pPr>
            <a:endParaRPr b="1" i="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Say: </a:t>
            </a:r>
            <a:endParaRPr b="1" dirty="0">
              <a:latin typeface="+mn-lt"/>
              <a:ea typeface="Calibri"/>
              <a:cs typeface="Calibri"/>
              <a:sym typeface="Calibri"/>
            </a:endParaRPr>
          </a:p>
          <a:p>
            <a:pPr marL="0" indent="0">
              <a:buClr>
                <a:schemeClr val="dk1"/>
              </a:buClr>
              <a:buSzPts val="1100"/>
            </a:pPr>
            <a:r>
              <a:rPr lang="en-US" b="1" i="1" dirty="0">
                <a:latin typeface="+mn-lt"/>
                <a:ea typeface="Calibri"/>
                <a:cs typeface="Calibri"/>
                <a:sym typeface="Calibri"/>
              </a:rPr>
              <a:t>Now that you are familiar with PUB-30, let’s practice applying those standards during an actual home assessment. </a:t>
            </a:r>
            <a:endParaRPr dirty="0">
              <a:latin typeface="+mn-lt"/>
              <a:ea typeface="Calibri"/>
              <a:cs typeface="Calibri"/>
              <a:sym typeface="Calibri"/>
            </a:endParaRPr>
          </a:p>
          <a:p>
            <a:pPr marL="0" indent="0">
              <a:buClr>
                <a:schemeClr val="dk1"/>
              </a:buClr>
              <a:buSzPts val="1100"/>
            </a:pPr>
            <a:endParaRPr b="1" dirty="0">
              <a:latin typeface="+mn-lt"/>
              <a:ea typeface="Calibri"/>
              <a:cs typeface="Calibri"/>
              <a:sym typeface="Calibri"/>
            </a:endParaRPr>
          </a:p>
          <a:p>
            <a:pPr marL="0" indent="0">
              <a:buClr>
                <a:schemeClr val="dk1"/>
              </a:buClr>
              <a:buSzPts val="1100"/>
            </a:pPr>
            <a:r>
              <a:rPr lang="en-US" b="1" dirty="0">
                <a:latin typeface="+mn-lt"/>
                <a:ea typeface="Calibri"/>
                <a:cs typeface="Calibri"/>
                <a:sym typeface="Calibri"/>
              </a:rPr>
              <a:t>Key Points:</a:t>
            </a:r>
            <a:r>
              <a:rPr lang="en-US" i="1" dirty="0">
                <a:latin typeface="+mn-lt"/>
                <a:ea typeface="Calibri"/>
                <a:cs typeface="Calibri"/>
                <a:sym typeface="Calibri"/>
              </a:rPr>
              <a:t> </a:t>
            </a:r>
            <a:r>
              <a:rPr lang="en-US" dirty="0">
                <a:latin typeface="+mn-lt"/>
                <a:ea typeface="Calibri"/>
                <a:cs typeface="Calibri"/>
                <a:sym typeface="Calibri"/>
              </a:rPr>
              <a:t>(ensure these are covered) </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PUB-30 is the Resource Specialist’s primary field resource.</a:t>
            </a:r>
          </a:p>
          <a:p>
            <a:pPr marL="171450" lvl="1" indent="-171450">
              <a:buClr>
                <a:schemeClr val="dk1"/>
              </a:buClr>
              <a:buSzPts val="1200"/>
              <a:buFont typeface="Arial" panose="020B0604020202020204" pitchFamily="34" charset="0"/>
              <a:buChar char="•"/>
            </a:pPr>
            <a:r>
              <a:rPr lang="en-US" dirty="0">
                <a:latin typeface="+mn-lt"/>
                <a:ea typeface="Calibri"/>
                <a:cs typeface="Calibri"/>
                <a:sym typeface="Calibri"/>
              </a:rPr>
              <a:t>This publication should be referenced regularly throughout the process.</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Child safety is the foundation of every licensing standard.</a:t>
            </a:r>
            <a:endParaRPr dirty="0">
              <a:latin typeface="+mn-lt"/>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mn-lt"/>
                <a:ea typeface="Calibri"/>
                <a:cs typeface="Calibri"/>
                <a:sym typeface="Calibri"/>
              </a:rPr>
              <a:t>Resource Specialists should know how to locate and apply standards rather than rely on memory.</a:t>
            </a:r>
            <a:endParaRPr dirty="0">
              <a:latin typeface="+mn-lt"/>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e13b975058_0_18:notes"/>
          <p:cNvSpPr>
            <a:spLocks noGrp="1" noRot="1" noChangeAspect="1"/>
          </p:cNvSpPr>
          <p:nvPr>
            <p:ph type="sldImg" idx="2"/>
          </p:nvPr>
        </p:nvSpPr>
        <p:spPr>
          <a:xfrm>
            <a:off x="793750" y="976313"/>
            <a:ext cx="5734050" cy="32258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612" name="Google Shape;612;g3e13b975058_0_18:notes"/>
          <p:cNvSpPr txBox="1">
            <a:spLocks noGrp="1"/>
          </p:cNvSpPr>
          <p:nvPr>
            <p:ph type="body" idx="1"/>
          </p:nvPr>
        </p:nvSpPr>
        <p:spPr>
          <a:xfrm>
            <a:off x="747777" y="4202193"/>
            <a:ext cx="5825744" cy="4422219"/>
          </a:xfrm>
          <a:prstGeom prst="rect">
            <a:avLst/>
          </a:prstGeom>
          <a:noFill/>
          <a:ln>
            <a:noFill/>
          </a:ln>
        </p:spPr>
        <p:txBody>
          <a:bodyPr spcFirstLastPara="1" wrap="square" lIns="98337" tIns="98337" rIns="98337" bIns="98337" anchor="t" anchorCtr="0">
            <a:noAutofit/>
          </a:bodyPr>
          <a:lstStyle/>
          <a:p>
            <a:pPr marL="0" indent="0">
              <a:buClr>
                <a:schemeClr val="dk1"/>
              </a:buClr>
            </a:pPr>
            <a:r>
              <a:rPr lang="en-US" b="1" dirty="0">
                <a:solidFill>
                  <a:schemeClr val="tx1"/>
                </a:solidFill>
                <a:latin typeface="+mn-lt"/>
                <a:ea typeface="Calibri"/>
                <a:cs typeface="Calibri"/>
                <a:sym typeface="Calibri"/>
              </a:rPr>
              <a:t>THE CARSON FAMILY- ACTIVITY </a:t>
            </a:r>
            <a:endParaRPr b="1" dirty="0">
              <a:solidFill>
                <a:schemeClr val="tx1"/>
              </a:solidFill>
              <a:latin typeface="+mn-lt"/>
              <a:ea typeface="Calibri"/>
              <a:cs typeface="Calibri"/>
              <a:sym typeface="Calibri"/>
            </a:endParaRPr>
          </a:p>
          <a:p>
            <a:pPr marL="0" indent="0">
              <a:buClr>
                <a:schemeClr val="dk1"/>
              </a:buClr>
              <a:buSzPts val="1100"/>
            </a:pPr>
            <a:endParaRPr lang="en-US" b="1" dirty="0">
              <a:solidFill>
                <a:schemeClr val="tx1"/>
              </a:solidFill>
              <a:latin typeface="+mn-lt"/>
              <a:ea typeface="Calibri"/>
              <a:cs typeface="Calibri"/>
              <a:sym typeface="Calibri"/>
            </a:endParaRPr>
          </a:p>
          <a:p>
            <a:pPr marL="0" indent="0">
              <a:buClr>
                <a:schemeClr val="dk1"/>
              </a:buClr>
              <a:buSzPts val="1100"/>
            </a:pPr>
            <a:r>
              <a:rPr lang="en-US" b="1" dirty="0">
                <a:solidFill>
                  <a:schemeClr val="tx1"/>
                </a:solidFill>
                <a:latin typeface="+mn-lt"/>
                <a:ea typeface="Calibri"/>
                <a:cs typeface="Calibri"/>
                <a:sym typeface="Calibri"/>
              </a:rPr>
              <a:t>Time: </a:t>
            </a:r>
            <a:r>
              <a:rPr lang="en-US" dirty="0">
                <a:solidFill>
                  <a:schemeClr val="tx1"/>
                </a:solidFill>
                <a:latin typeface="+mn-lt"/>
                <a:ea typeface="Calibri"/>
                <a:cs typeface="Calibri"/>
                <a:sym typeface="Calibri"/>
              </a:rPr>
              <a:t>30 Minutes </a:t>
            </a:r>
            <a:br>
              <a:rPr lang="en-US" b="1" dirty="0">
                <a:solidFill>
                  <a:schemeClr val="tx1"/>
                </a:solidFill>
                <a:latin typeface="+mn-lt"/>
                <a:ea typeface="Calibri"/>
                <a:cs typeface="Calibri"/>
                <a:sym typeface="Calibri"/>
              </a:rPr>
            </a:br>
            <a:r>
              <a:rPr lang="en-US" b="1" dirty="0">
                <a:solidFill>
                  <a:schemeClr val="tx1"/>
                </a:solidFill>
                <a:latin typeface="+mn-lt"/>
                <a:ea typeface="Calibri"/>
                <a:cs typeface="Calibri"/>
                <a:sym typeface="Calibri"/>
              </a:rPr>
              <a:t>Purpose: </a:t>
            </a:r>
            <a:r>
              <a:rPr lang="en-US" dirty="0">
                <a:solidFill>
                  <a:schemeClr val="tx1"/>
                </a:solidFill>
                <a:latin typeface="+mn-lt"/>
                <a:ea typeface="Calibri"/>
                <a:cs typeface="Calibri"/>
                <a:sym typeface="Calibri"/>
              </a:rPr>
              <a:t>To equip specialists with the skills to evaluate the suitability of a prospective resource family</a:t>
            </a:r>
            <a:endParaRPr dirty="0">
              <a:solidFill>
                <a:schemeClr val="tx1"/>
              </a:solidFill>
              <a:latin typeface="+mn-lt"/>
              <a:ea typeface="Calibri"/>
              <a:cs typeface="Calibri"/>
              <a:sym typeface="Calibri"/>
            </a:endParaRPr>
          </a:p>
          <a:p>
            <a:pPr marL="0" indent="0">
              <a:buClr>
                <a:schemeClr val="dk1"/>
              </a:buClr>
              <a:buSzPts val="1100"/>
            </a:pPr>
            <a:endParaRPr lang="en-US" b="1" dirty="0">
              <a:solidFill>
                <a:schemeClr val="tx1"/>
              </a:solidFill>
              <a:latin typeface="+mn-lt"/>
              <a:ea typeface="Calibri"/>
              <a:cs typeface="Calibri"/>
              <a:sym typeface="Calibri"/>
            </a:endParaRPr>
          </a:p>
          <a:p>
            <a:pPr marL="0" indent="0">
              <a:buClr>
                <a:schemeClr val="dk1"/>
              </a:buClr>
              <a:buSzPts val="1100"/>
            </a:pPr>
            <a:r>
              <a:rPr lang="en-US" b="1" dirty="0">
                <a:solidFill>
                  <a:schemeClr val="tx1"/>
                </a:solidFill>
                <a:latin typeface="+mn-lt"/>
                <a:ea typeface="Calibri"/>
                <a:cs typeface="Calibri"/>
                <a:sym typeface="Calibri"/>
              </a:rPr>
              <a:t>Participant Manual Pages: </a:t>
            </a:r>
            <a:r>
              <a:rPr lang="en-US" b="0" dirty="0">
                <a:solidFill>
                  <a:schemeClr val="tx1"/>
                </a:solidFill>
                <a:latin typeface="+mn-lt"/>
                <a:ea typeface="Calibri"/>
                <a:cs typeface="Calibri"/>
                <a:sym typeface="Calibri"/>
              </a:rPr>
              <a:t>CFS-475-A Initial Checklist for Resource Home Assessment, PUB-30 Resource Parent Handbook, CFS-446 In-Home Consultation Visit Report, The Carson Family Scenario, PUB-18 Roadmap to Adoption, CFS-480: Alternate Compliance of Water Supply ,and  CFS-409 Resource Family Preference Checklist </a:t>
            </a:r>
            <a:endParaRPr b="0" dirty="0">
              <a:solidFill>
                <a:schemeClr val="tx1"/>
              </a:solidFill>
              <a:latin typeface="+mn-lt"/>
              <a:ea typeface="Calibri"/>
              <a:cs typeface="Calibri"/>
              <a:sym typeface="Calibri"/>
            </a:endParaRPr>
          </a:p>
          <a:p>
            <a:pPr marL="0" indent="0">
              <a:buClr>
                <a:schemeClr val="dk1"/>
              </a:buClr>
              <a:buSzPts val="1100"/>
            </a:pPr>
            <a:endParaRPr lang="en-US" b="1" dirty="0">
              <a:solidFill>
                <a:schemeClr val="tx1"/>
              </a:solidFill>
              <a:latin typeface="+mn-lt"/>
              <a:ea typeface="Calibri"/>
              <a:cs typeface="Calibri"/>
              <a:sym typeface="Calibri"/>
            </a:endParaRPr>
          </a:p>
          <a:p>
            <a:pPr marL="0" indent="0">
              <a:buClr>
                <a:schemeClr val="dk1"/>
              </a:buClr>
              <a:buSzPts val="1100"/>
            </a:pPr>
            <a:r>
              <a:rPr lang="en-US" b="1" dirty="0">
                <a:solidFill>
                  <a:schemeClr val="tx1"/>
                </a:solidFill>
                <a:latin typeface="+mn-lt"/>
                <a:ea typeface="Calibri"/>
                <a:cs typeface="Calibri"/>
                <a:sym typeface="Calibri"/>
              </a:rPr>
              <a:t>Say: </a:t>
            </a:r>
            <a:br>
              <a:rPr lang="en-US" b="1" i="1" dirty="0">
                <a:solidFill>
                  <a:schemeClr val="tx1"/>
                </a:solidFill>
                <a:latin typeface="+mn-lt"/>
                <a:ea typeface="Calibri"/>
                <a:cs typeface="Calibri"/>
                <a:sym typeface="Calibri"/>
              </a:rPr>
            </a:br>
            <a:r>
              <a:rPr lang="en-US" b="1" i="1" dirty="0">
                <a:solidFill>
                  <a:schemeClr val="tx1"/>
                </a:solidFill>
                <a:latin typeface="+mn-lt"/>
                <a:ea typeface="Calibri"/>
                <a:cs typeface="Calibri"/>
                <a:sym typeface="Calibri"/>
              </a:rPr>
              <a:t>As the resource specialist, your responsibility is not only to assess the family’s appropriateness for approval but also to assess the safety of the family’s environment for a child entering the home. I will give you 10 Minutes to scan the QR code and read the scenario, after you have done so, I need you to take about 20 minutes to answer the questions at the end of the activity. Feel free to utilize your PUB-30, CFS-446, PUB-18, and CFS-475-A to answer the questions. </a:t>
            </a:r>
            <a:endParaRPr b="1" i="1" dirty="0">
              <a:solidFill>
                <a:schemeClr val="tx1"/>
              </a:solidFill>
              <a:latin typeface="+mn-lt"/>
              <a:ea typeface="Calibri"/>
              <a:cs typeface="Calibri"/>
              <a:sym typeface="Calibri"/>
            </a:endParaRPr>
          </a:p>
          <a:p>
            <a:pPr marL="0" indent="0">
              <a:buClr>
                <a:schemeClr val="dk1"/>
              </a:buClr>
              <a:buSzPts val="1100"/>
            </a:pPr>
            <a:endParaRPr lang="en-US" b="1" dirty="0">
              <a:solidFill>
                <a:schemeClr val="tx1"/>
              </a:solidFill>
              <a:latin typeface="+mn-lt"/>
              <a:ea typeface="Calibri"/>
              <a:cs typeface="Calibri"/>
              <a:sym typeface="Calibri"/>
            </a:endParaRPr>
          </a:p>
          <a:p>
            <a:pPr marL="0" indent="0">
              <a:buClr>
                <a:schemeClr val="dk1"/>
              </a:buClr>
              <a:buSzPts val="1100"/>
            </a:pPr>
            <a:r>
              <a:rPr lang="en-US" b="1" dirty="0">
                <a:solidFill>
                  <a:schemeClr val="tx1"/>
                </a:solidFill>
                <a:latin typeface="+mn-lt"/>
                <a:ea typeface="Calibri"/>
                <a:cs typeface="Calibri"/>
                <a:sym typeface="Calibri"/>
              </a:rPr>
              <a:t>Facilitation Questions: </a:t>
            </a:r>
            <a:r>
              <a:rPr lang="en-US" dirty="0">
                <a:solidFill>
                  <a:schemeClr val="tx1"/>
                </a:solidFill>
                <a:latin typeface="+mn-lt"/>
                <a:ea typeface="Calibri"/>
                <a:cs typeface="Calibri"/>
                <a:sym typeface="Calibri"/>
              </a:rPr>
              <a:t>(these are the questions in Qualtrics) </a:t>
            </a:r>
            <a:endParaRPr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What were some potential minimum licensing concerns you identified with the Carson family? </a:t>
            </a:r>
            <a:endParaRPr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Would you place a child in their home? Why or why not?</a:t>
            </a:r>
            <a:endParaRPr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Is there anything that needs to be addressed before you can move forward with the family in the approval process?</a:t>
            </a:r>
            <a:endParaRPr dirty="0">
              <a:solidFill>
                <a:schemeClr val="tx1"/>
              </a:solidFill>
              <a:latin typeface="+mn-lt"/>
              <a:ea typeface="Calibri"/>
              <a:cs typeface="Calibri"/>
              <a:sym typeface="Calibri"/>
            </a:endParaRPr>
          </a:p>
          <a:p>
            <a:pPr marL="0" indent="0">
              <a:buClr>
                <a:schemeClr val="dk1"/>
              </a:buClr>
              <a:buSzPts val="1100"/>
            </a:pPr>
            <a:endParaRPr b="1" dirty="0">
              <a:solidFill>
                <a:schemeClr val="tx1"/>
              </a:solidFill>
              <a:latin typeface="+mn-lt"/>
              <a:ea typeface="Calibri"/>
              <a:cs typeface="Calibri"/>
              <a:sym typeface="Calibri"/>
            </a:endParaRPr>
          </a:p>
          <a:p>
            <a:pPr marL="0" indent="0">
              <a:buClr>
                <a:schemeClr val="dk1"/>
              </a:buClr>
              <a:buSzPts val="1100"/>
            </a:pPr>
            <a:r>
              <a:rPr lang="en-US" b="1" dirty="0">
                <a:solidFill>
                  <a:schemeClr val="tx1"/>
                </a:solidFill>
                <a:latin typeface="+mn-lt"/>
                <a:ea typeface="Calibri"/>
                <a:cs typeface="Calibri"/>
                <a:sym typeface="Calibri"/>
              </a:rPr>
              <a:t>Facilitation Answers:</a:t>
            </a:r>
            <a:endParaRPr b="1"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Unanchored trampoline, hotels in the yard, play area unsecured (no railing), high grass, old open metal barrels, old lawn mower, and several broken wooden planks  </a:t>
            </a:r>
            <a:endParaRPr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I would not place a child in the home in its current outdoor condition, as it presents a hazardous living environment that could result in injury during normal outdoor play or other daily activities. </a:t>
            </a:r>
            <a:endParaRPr dirty="0">
              <a:solidFill>
                <a:schemeClr val="tx1"/>
              </a:solidFill>
              <a:latin typeface="+mn-lt"/>
              <a:ea typeface="Calibri"/>
              <a:cs typeface="Calibri"/>
              <a:sym typeface="Calibri"/>
            </a:endParaRPr>
          </a:p>
          <a:p>
            <a:pPr marL="483306" indent="-322204">
              <a:buClr>
                <a:schemeClr val="dk1"/>
              </a:buClr>
              <a:buSzPts val="1200"/>
              <a:buFont typeface="Calibri"/>
              <a:buChar char="●"/>
            </a:pPr>
            <a:r>
              <a:rPr lang="en-US" dirty="0">
                <a:solidFill>
                  <a:schemeClr val="tx1"/>
                </a:solidFill>
                <a:latin typeface="+mn-lt"/>
                <a:ea typeface="Calibri"/>
                <a:cs typeface="Calibri"/>
                <a:sym typeface="Calibri"/>
              </a:rPr>
              <a:t>I would explain to the family that, given the current condition of the outdoor environment, it is not safe for any children in the home. I would also explain that the previously identified concerns must be addressed immediately to ensure the physical safety and well-being of all children. </a:t>
            </a:r>
            <a:endParaRPr dirty="0">
              <a:solidFill>
                <a:schemeClr val="tx1"/>
              </a:solidFill>
              <a:latin typeface="+mn-lt"/>
              <a:ea typeface="Calibri"/>
              <a:cs typeface="Calibri"/>
              <a:sym typeface="Calibri"/>
            </a:endParaRPr>
          </a:p>
          <a:p>
            <a:pPr marL="483306" indent="0"/>
            <a:endParaRPr dirty="0">
              <a:solidFill>
                <a:schemeClr val="tx1"/>
              </a:solidFill>
              <a:latin typeface="+mn-lt"/>
              <a:ea typeface="Calibri"/>
              <a:cs typeface="Calibri"/>
              <a:sym typeface="Calibri"/>
            </a:endParaRPr>
          </a:p>
          <a:p>
            <a:pPr marL="0" indent="0"/>
            <a:r>
              <a:rPr lang="en-US" b="1" dirty="0">
                <a:solidFill>
                  <a:schemeClr val="tx1"/>
                </a:solidFill>
                <a:latin typeface="+mn-lt"/>
                <a:ea typeface="Calibri"/>
                <a:cs typeface="Calibri"/>
                <a:sym typeface="Calibri"/>
              </a:rPr>
              <a:t>Say: </a:t>
            </a:r>
            <a:endParaRPr b="1" dirty="0">
              <a:solidFill>
                <a:schemeClr val="tx1"/>
              </a:solidFill>
              <a:latin typeface="+mn-lt"/>
              <a:ea typeface="Calibri"/>
              <a:cs typeface="Calibri"/>
              <a:sym typeface="Calibri"/>
            </a:endParaRPr>
          </a:p>
          <a:p>
            <a:pPr marL="0" indent="0"/>
            <a:r>
              <a:rPr lang="en-US" b="1" i="1" dirty="0">
                <a:solidFill>
                  <a:schemeClr val="tx1"/>
                </a:solidFill>
                <a:latin typeface="+mn-lt"/>
                <a:ea typeface="Calibri"/>
                <a:cs typeface="Calibri"/>
                <a:sym typeface="Calibri"/>
              </a:rPr>
              <a:t>Additional home visits may be necessary before the final walkthrough and orientation to ensure full compliance with all standards and policies, and to provide ongoing support to applicants throughout the process. I am going to give you all 5 minutes to review your CFS-475 Checklist, as you will use it later. </a:t>
            </a:r>
            <a:endParaRPr b="1" i="1" dirty="0">
              <a:solidFill>
                <a:schemeClr val="tx1"/>
              </a:solidFill>
              <a:latin typeface="+mn-lt"/>
              <a:ea typeface="Calibri"/>
              <a:cs typeface="Calibri"/>
              <a:sym typeface="Calibri"/>
            </a:endParaRPr>
          </a:p>
          <a:p>
            <a:pPr marL="0" indent="0"/>
            <a:endParaRPr lang="en-US" b="1" i="1" dirty="0">
              <a:solidFill>
                <a:schemeClr val="tx1"/>
              </a:solidFill>
              <a:latin typeface="+mn-lt"/>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Paraphrase: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After pre-service training and pre-screenings are approved, the Resource Supervisor conducts a history check in the Division Information Management System and assigns the family to a resource specialist within one business day. </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The assigned specialist then contacts the prospective family within five business days to schedule the IHC visit and FBI fingerprinting. For traditional applicants, the IHC is scheduled within 2 weeks of the initial contact. </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During the IHC, the Resource Specialists complete the appropriate documentation if applicable and provide the CFS-480: Alternate Compliance Water Supply Agreement. The specialist also explains the required pre-approval training, including CPR and First Aid certification. </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Traditional applicants complete the CFS-409: Resource Family Preference Checklist and SAFE Questionnaire I, with preferences entered into the system. </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Finally, the family is informed of the requirement for three positive confidential references, at least one relative and one non-relative, and the appropriate reference forms are distributed with instructions for completion and return.</a:t>
            </a:r>
            <a:endParaRPr lang="en-US" dirty="0">
              <a:latin typeface="Arial" panose="020B0604020202020204" pitchFamily="34" charset="0"/>
              <a:ea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12: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ALTERNATE CARE INFORMATION GATHERING</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inform specialists of the procedures that they, as well as the resource parents, must take as it relates to out-of-state travel, and other alternative forms of care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Alternate care allows children experiencing foster care to participate in normal childhood experiences, while maintaining their safety and well-being. If a family wants to take a foster child out of the state on vacation, the resource parent should notify the assigned specialist as soon as possible so that the appropriate paperwork can be completed.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Additionally, a resource parent allows a youth to attend an overnight summer camp that the resource parent deems appropriate. The alternate care policy </a:t>
            </a:r>
            <a:r>
              <a:rPr lang="en-US" b="0" i="1" dirty="0">
                <a:latin typeface="Calibri"/>
                <a:ea typeface="Calibri"/>
                <a:cs typeface="Calibri"/>
                <a:sym typeface="Calibri"/>
              </a:rPr>
              <a:t>(see 9 CAR§ 40-814) </a:t>
            </a:r>
            <a:r>
              <a:rPr lang="en-US" b="1" i="1" dirty="0">
                <a:latin typeface="Calibri"/>
                <a:ea typeface="Calibri"/>
                <a:cs typeface="Calibri"/>
                <a:sym typeface="Calibri"/>
              </a:rPr>
              <a:t>should be followed, and the resource parent will apply the prudent parent standard when circumstances require supervision by an appropriate adult other than the resource parents.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 </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The Division promotes the use of certain types of alternate care (e.g., age-appropriate activities and interaction with a Resource Family Support System) for children and youth in out-of-home placements to foster normalcy in their lives.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Normal age-appropriate activities- children in all out-of-home placement types will be encouraged to participate in extracurricular, enrichment, or social activities that are age and developmentally appropriate for a child.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Age- and developmentally appropriate activities are generally accepted as suitable for children of the same chronological age and are determined to be developmentally appropriate for a child based on his or her cognitive, emotional, physical, and behavioral capacities.</a:t>
            </a:r>
            <a:endParaRPr b="1" dirty="0">
              <a:latin typeface="Calibri"/>
              <a:ea typeface="Calibri"/>
              <a:cs typeface="Calibri"/>
              <a:sym typeface="Calibri"/>
            </a:endParaRPr>
          </a:p>
          <a:p>
            <a:pPr marL="966612" lvl="1" indent="-322204">
              <a:buClr>
                <a:schemeClr val="dk1"/>
              </a:buClr>
              <a:buSzPts val="1200"/>
              <a:buFont typeface="Calibri"/>
              <a:buChar char="○"/>
            </a:pPr>
            <a:r>
              <a:rPr lang="en-US" dirty="0">
                <a:latin typeface="Calibri"/>
                <a:ea typeface="Calibri"/>
                <a:cs typeface="Calibri"/>
                <a:sym typeface="Calibri"/>
              </a:rPr>
              <a:t>Examples of normal age- and developmentally appropriate activities include, but are not limited to, overnight visits with friends, school field trips, school sports or other sport leagues, faith-based activities, short-term summer camps, and family vacations.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It is highly encouraged for resource parents to include children in care in their summer and holiday plans, but it is also important to note that these trips are the financial responsibility of the resource family, and the division is unable to pay for or reimburse resource parents for them.</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It is your job as the specialist to assess the appropriateness of the proposed activity or the authorized placement provider so that the child(ren) in care will be outside of the approved placement for more than 24 continuous hours.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You should be provided with the following: </a:t>
            </a:r>
            <a:endParaRPr dirty="0">
              <a:latin typeface="Calibri"/>
              <a:ea typeface="Calibri"/>
              <a:cs typeface="Calibri"/>
              <a:sym typeface="Calibri"/>
            </a:endParaRPr>
          </a:p>
          <a:p>
            <a:pPr marL="966612" lvl="1" indent="-322204">
              <a:buClr>
                <a:schemeClr val="dk1"/>
              </a:buClr>
              <a:buSzPts val="1200"/>
              <a:buFont typeface="Calibri"/>
              <a:buChar char="○"/>
            </a:pPr>
            <a:r>
              <a:rPr lang="en-US" dirty="0">
                <a:latin typeface="Calibri"/>
                <a:ea typeface="Calibri"/>
                <a:cs typeface="Calibri"/>
                <a:sym typeface="Calibri"/>
              </a:rPr>
              <a:t>activity location address, a direct person of contact, anticipated dates for when the child(ren) are going to be staying at the location, and the date the child(ren) returns to the home when the activity has ended.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For additional information regarding formal and informal respite alternate care, refer to </a:t>
            </a:r>
            <a:r>
              <a:rPr lang="en-US" b="1" dirty="0">
                <a:latin typeface="Calibri"/>
                <a:ea typeface="Calibri"/>
                <a:cs typeface="Calibri"/>
                <a:sym typeface="Calibri"/>
              </a:rPr>
              <a:t>Internal Procedure</a:t>
            </a:r>
            <a:r>
              <a:rPr lang="en-US" dirty="0">
                <a:latin typeface="Calibri"/>
                <a:ea typeface="Calibri"/>
                <a:cs typeface="Calibri"/>
                <a:sym typeface="Calibri"/>
              </a:rPr>
              <a:t> </a:t>
            </a:r>
            <a:r>
              <a:rPr lang="en-US" b="1" i="1" dirty="0">
                <a:latin typeface="Calibri"/>
                <a:ea typeface="Calibri"/>
                <a:cs typeface="Calibri"/>
                <a:sym typeface="Calibri"/>
              </a:rPr>
              <a:t>815.5: Respite.</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i="1" dirty="0">
                <a:latin typeface="Calibri"/>
                <a:ea typeface="Calibri"/>
                <a:cs typeface="Calibri"/>
                <a:sym typeface="Calibri"/>
              </a:rPr>
              <a:t> </a:t>
            </a:r>
            <a:r>
              <a:rPr lang="en-US" dirty="0">
                <a:latin typeface="Calibri"/>
                <a:ea typeface="Calibri"/>
                <a:cs typeface="Calibri"/>
                <a:sym typeface="Calibri"/>
              </a:rPr>
              <a:t>(ensure these are covered)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Advance notice is required for out-of-state travel.</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Apply the prudent parent standard to determine appropriateness and to establish normalcy.</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Resource parents can act in an alternate care capacity.</a:t>
            </a:r>
            <a:endParaRPr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3938" y="1181100"/>
            <a:ext cx="5756275" cy="3238500"/>
          </a:xfrm>
        </p:spPr>
        <p:txBody>
          <a:bodyPr/>
          <a:lstStyle/>
          <a:p>
            <a:endParaRPr lang="en-US"/>
          </a:p>
        </p:txBody>
      </p:sp>
      <p:sp>
        <p:nvSpPr>
          <p:cNvPr id="3" name="Notes Placeholder 2"/>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f2d0ed147e_0_56:notes"/>
          <p:cNvSpPr>
            <a:spLocks noGrp="1" noRot="1" noChangeAspect="1"/>
          </p:cNvSpPr>
          <p:nvPr>
            <p:ph type="sldImg" idx="2"/>
          </p:nvPr>
        </p:nvSpPr>
        <p:spPr>
          <a:xfrm>
            <a:off x="793750" y="976313"/>
            <a:ext cx="5734050" cy="32258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595" name="Google Shape;595;g3f2d0ed147e_0_56:notes"/>
          <p:cNvSpPr txBox="1">
            <a:spLocks noGrp="1"/>
          </p:cNvSpPr>
          <p:nvPr>
            <p:ph type="body" idx="1"/>
          </p:nvPr>
        </p:nvSpPr>
        <p:spPr>
          <a:xfrm>
            <a:off x="747777" y="4202193"/>
            <a:ext cx="5825744" cy="4422219"/>
          </a:xfrm>
          <a:prstGeom prst="rect">
            <a:avLst/>
          </a:prstGeom>
          <a:noFill/>
          <a:ln>
            <a:noFill/>
          </a:ln>
        </p:spPr>
        <p:txBody>
          <a:bodyPr spcFirstLastPara="1" wrap="square" lIns="98337" tIns="98337" rIns="98337" bIns="98337" anchor="t" anchorCtr="0">
            <a:noAutofit/>
          </a:bodyPr>
          <a:lstStyle/>
          <a:p>
            <a:pPr marL="0" indent="0">
              <a:buClr>
                <a:schemeClr val="dk1"/>
              </a:buClr>
              <a:buSzPts val="1100"/>
            </a:pPr>
            <a:r>
              <a:rPr lang="en-US" b="1" dirty="0">
                <a:latin typeface="Calibri"/>
                <a:ea typeface="Calibri"/>
                <a:cs typeface="Calibri"/>
                <a:sym typeface="Calibri"/>
              </a:rPr>
              <a:t>CAN WE APPROVE IT? ACTIVITY </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45 Minutes </a:t>
            </a:r>
            <a:br>
              <a:rPr lang="en-US" b="1" dirty="0">
                <a:latin typeface="Calibri"/>
                <a:ea typeface="Calibri"/>
                <a:cs typeface="Calibri"/>
                <a:sym typeface="Calibri"/>
              </a:rPr>
            </a:br>
            <a:r>
              <a:rPr lang="en-US" b="1" dirty="0">
                <a:latin typeface="Calibri"/>
                <a:ea typeface="Calibri"/>
                <a:cs typeface="Calibri"/>
                <a:sym typeface="Calibri"/>
              </a:rPr>
              <a:t>Purpose: </a:t>
            </a:r>
            <a:r>
              <a:rPr lang="en-US" dirty="0">
                <a:latin typeface="Calibri"/>
                <a:ea typeface="Calibri"/>
                <a:cs typeface="Calibri"/>
                <a:sym typeface="Calibri"/>
              </a:rPr>
              <a:t>To help specialists understand their role in supporting resource families when children participate in overnight activities, travel, respite, or other alternate care arrangements while ensuring policy requirements are met</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Resources: </a:t>
            </a:r>
            <a:r>
              <a:rPr lang="en-US" b="0" dirty="0">
                <a:latin typeface="Calibri"/>
                <a:ea typeface="Calibri"/>
                <a:cs typeface="Calibri"/>
                <a:sym typeface="Calibri"/>
              </a:rPr>
              <a:t>Can We Approve It? Scenarios</a:t>
            </a:r>
          </a:p>
          <a:p>
            <a:pPr marL="0" indent="0">
              <a:buClr>
                <a:schemeClr val="dk1"/>
              </a:buClr>
              <a:buSzPts val="1100"/>
            </a:pPr>
            <a:endParaRPr lang="en-US" b="1" dirty="0">
              <a:latin typeface="Calibri"/>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Paraphrase: </a:t>
            </a:r>
            <a:endParaRPr lang="en-US" dirty="0">
              <a:latin typeface="Arial" panose="020B0604020202020204" pitchFamily="34" charset="0"/>
              <a:ea typeface="Arial" panose="020B0604020202020204" pitchFamily="34" charset="0"/>
            </a:endParaRPr>
          </a:p>
          <a:p>
            <a:pPr marL="0">
              <a:lnSpc>
                <a:spcPct val="115000"/>
              </a:lnSpc>
            </a:pPr>
            <a:r>
              <a:rPr lang="en-US" sz="1300" dirty="0">
                <a:latin typeface="Calibri" panose="020F0502020204030204" pitchFamily="34" charset="0"/>
                <a:ea typeface="Calibri" panose="020F0502020204030204" pitchFamily="34" charset="0"/>
              </a:rPr>
              <a:t>One big adjustment for new resource families is figuring out what they can and cannot allow a child to do. Children experiencing foster care should still have opportunities to attend birthday parties, spend the night with friends when appropriate, go on vacations, attend church camp, and participate in extracurricular activities. </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As Resource Specialists, one of your jobs is to help families understand how to safely say yes whenever possible. That means helping them understand the Reasonable and Prudent Parent Standard, when alternate care is appropriate, and when additional approvals or documentation are required.</a:t>
            </a:r>
            <a:endParaRPr lang="en-US" dirty="0">
              <a:latin typeface="Arial" panose="020B0604020202020204" pitchFamily="34" charset="0"/>
              <a:ea typeface="Arial" panose="020B0604020202020204" pitchFamily="34" charset="0"/>
            </a:endParaRPr>
          </a:p>
          <a:p>
            <a:pPr marL="362480" indent="-36248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Many resource families become frustrated because they fear making a mistake. If we educate them early and remain available to answer questions, we reduce that anxiety and help them feel more confident in their role. </a:t>
            </a:r>
            <a:endParaRPr lang="en-US" dirty="0">
              <a:latin typeface="Arial" panose="020B0604020202020204" pitchFamily="34" charset="0"/>
              <a:ea typeface="Arial" panose="020B0604020202020204" pitchFamily="34" charset="0"/>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You can assign each table 1 or 2 scenarios and ask them to answer the following questions on the board. This activity can also be done as a large group since there are only 5 short statements. </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r>
              <a:rPr lang="en-US" b="1" i="1" dirty="0">
                <a:latin typeface="Calibri"/>
                <a:ea typeface="Calibri"/>
                <a:cs typeface="Calibri"/>
                <a:sym typeface="Calibri"/>
              </a:rPr>
              <a:t> </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At this time, I am going to read through and assign a few short statements, and you will need to think about and answer the following questions on the slide and how they factor into the statements. You will be conducting this activity at your tables. I will assign each of you one or two statements, and I need you to write down the answers to your questions. You will have 15 minutes to do so.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171450" indent="-171450">
              <a:buClr>
                <a:schemeClr val="dk1"/>
              </a:buClr>
              <a:buSzPts val="1100"/>
              <a:buFont typeface="Arial" panose="020B0604020202020204" pitchFamily="34" charset="0"/>
              <a:buChar char="•"/>
            </a:pPr>
            <a:r>
              <a:rPr lang="en-US" b="1" i="1" dirty="0">
                <a:latin typeface="Calibri"/>
                <a:ea typeface="Calibri"/>
                <a:cs typeface="Calibri"/>
                <a:sym typeface="Calibri"/>
              </a:rPr>
              <a:t>Scenario 1:  A family wants to take a child on a weekend camping trip. </a:t>
            </a:r>
            <a:endParaRPr b="1" i="1" dirty="0">
              <a:latin typeface="Calibri"/>
              <a:ea typeface="Calibri"/>
              <a:cs typeface="Calibri"/>
              <a:sym typeface="Calibri"/>
            </a:endParaRPr>
          </a:p>
          <a:p>
            <a:pPr marL="171450" indent="-171450">
              <a:buClr>
                <a:schemeClr val="dk1"/>
              </a:buClr>
              <a:buSzPts val="1100"/>
              <a:buFont typeface="Arial" panose="020B0604020202020204" pitchFamily="34" charset="0"/>
              <a:buChar char="•"/>
            </a:pPr>
            <a:r>
              <a:rPr lang="en-US" b="1" i="1" dirty="0">
                <a:latin typeface="Calibri"/>
                <a:ea typeface="Calibri"/>
                <a:cs typeface="Calibri"/>
                <a:sym typeface="Calibri"/>
              </a:rPr>
              <a:t>Scenario 2:  A 14- year-old has been invited to spend the night at a friend’s house. </a:t>
            </a:r>
            <a:endParaRPr b="1" i="1" dirty="0">
              <a:latin typeface="Calibri"/>
              <a:ea typeface="Calibri"/>
              <a:cs typeface="Calibri"/>
              <a:sym typeface="Calibri"/>
            </a:endParaRPr>
          </a:p>
          <a:p>
            <a:pPr marL="171450" indent="-171450">
              <a:buClr>
                <a:schemeClr val="dk1"/>
              </a:buClr>
              <a:buSzPts val="1100"/>
              <a:buFont typeface="Arial" panose="020B0604020202020204" pitchFamily="34" charset="0"/>
              <a:buChar char="•"/>
            </a:pPr>
            <a:r>
              <a:rPr lang="en-US" b="1" i="1" dirty="0">
                <a:latin typeface="Calibri"/>
                <a:ea typeface="Calibri"/>
                <a:cs typeface="Calibri"/>
                <a:sym typeface="Calibri"/>
              </a:rPr>
              <a:t>Scenario 3:  A child wants to attend a week-long church camp. </a:t>
            </a:r>
            <a:endParaRPr b="1" i="1" dirty="0">
              <a:latin typeface="Calibri"/>
              <a:ea typeface="Calibri"/>
              <a:cs typeface="Calibri"/>
              <a:sym typeface="Calibri"/>
            </a:endParaRPr>
          </a:p>
          <a:p>
            <a:pPr marL="171450" indent="-171450">
              <a:buClr>
                <a:schemeClr val="dk1"/>
              </a:buClr>
              <a:buSzPts val="1100"/>
              <a:buFont typeface="Arial" panose="020B0604020202020204" pitchFamily="34" charset="0"/>
              <a:buChar char="•"/>
            </a:pPr>
            <a:r>
              <a:rPr lang="en-US" b="1" i="1" dirty="0">
                <a:latin typeface="Calibri"/>
                <a:ea typeface="Calibri"/>
                <a:cs typeface="Calibri"/>
                <a:sym typeface="Calibri"/>
              </a:rPr>
              <a:t>Scenario 4: A family is planning a vacation to Tennessee. </a:t>
            </a:r>
            <a:endParaRPr b="1" i="1" dirty="0">
              <a:latin typeface="Calibri"/>
              <a:ea typeface="Calibri"/>
              <a:cs typeface="Calibri"/>
              <a:sym typeface="Calibri"/>
            </a:endParaRPr>
          </a:p>
          <a:p>
            <a:pPr marL="171450" indent="-171450">
              <a:buClr>
                <a:schemeClr val="dk1"/>
              </a:buClr>
              <a:buSzPts val="1100"/>
              <a:buFont typeface="Arial" panose="020B0604020202020204" pitchFamily="34" charset="0"/>
              <a:buChar char="•"/>
            </a:pPr>
            <a:r>
              <a:rPr lang="en-US" b="1" i="1" dirty="0">
                <a:latin typeface="Calibri"/>
                <a:ea typeface="Calibri"/>
                <a:cs typeface="Calibri"/>
                <a:sym typeface="Calibri"/>
              </a:rPr>
              <a:t>Scenario 5: A resource parent asks a grandparent to care for the child for the weekend while they attend a wedding.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Take 15-20 minutes to review and wrap up the activity after everyone has shared their responses. </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Say: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If a resource family wants to take a child out of state for vacation, the resource parent should notify the assigned specialist as soon as possible so the appropriate paperwork can be completed.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Additionally, a resource parent may allow a youth to attend an overnight summer camp that the resource parent deems appropriate.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The alternate care policy (see 9 CAR§ 40-814) should be followed, and the resource parent will apply the prudent parent standard when circumstances require supervision by an appropriate adult other than the resource parents.</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When resource families understand what they can do, not just what they can’t do, they feel more confident and supported. Clear guidance from Resource Specialists reduces frustration and helps families continue working with us. </a:t>
            </a:r>
            <a:endParaRPr lang="en-US" dirty="0">
              <a:latin typeface="Arial" panose="020B0604020202020204" pitchFamily="34" charset="0"/>
              <a:ea typeface="Arial" panose="020B0604020202020204" pitchFamily="34" charset="0"/>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 </a:t>
            </a:r>
            <a:endParaRPr b="1"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The Division promotes the use of certain types of alternate care (e.g., age-appropriate activities and interaction with a Resource Family Support System) for children and youth in out-of-home placements to foster normalcy in their lives. </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Normal age-appropriate activities- children in all out-of-home placement types will be encouraged to participate in extracurricular, enrichment, or social activities that are age and developmentally appropriate for a child. </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Age- and developmentally appropriate activities are generally accepted as suitable for children of the same chronological age and are determined to be developmentally appropriate for a child based on his or her cognitive, emotional, physical, and behavioral capacities.</a:t>
            </a:r>
            <a:endParaRPr dirty="0">
              <a:latin typeface="Calibri"/>
              <a:ea typeface="Calibri"/>
              <a:cs typeface="Calibri"/>
              <a:sym typeface="Calibri"/>
            </a:endParaRPr>
          </a:p>
          <a:p>
            <a:pPr marL="171450" lvl="1" indent="-171450">
              <a:buClr>
                <a:schemeClr val="dk1"/>
              </a:buClr>
              <a:buSzPts val="1200"/>
              <a:buFont typeface="Arial" panose="020B0604020202020204" pitchFamily="34" charset="0"/>
              <a:buChar char="•"/>
            </a:pPr>
            <a:r>
              <a:rPr lang="en-US" dirty="0">
                <a:latin typeface="Calibri"/>
                <a:ea typeface="Calibri"/>
                <a:cs typeface="Calibri"/>
                <a:sym typeface="Calibri"/>
              </a:rPr>
              <a:t>Examples of normal age- and developmentally appropriate activities include, but are not limited to, overnight visits with friends, school field trips, school sports or other sport leagues, faith-based activities, short-term summer camps, and family vacations.</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It is highly encouraged for resource parents to include children in care in their summer and holiday plans, but it is also important to note that these trips are the financial responsibility of the resource family, and the division cannot pay for or reimburse resource parents for them.</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It is your job as the specialist to assess the appropriateness of the proposed activity or the authorized placement provider so that the child(ren) in care will be outside of the approved placement for more than 24 continuous hours. </a:t>
            </a:r>
            <a:endParaRPr dirty="0">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US" dirty="0">
                <a:latin typeface="Calibri"/>
                <a:ea typeface="Calibri"/>
                <a:cs typeface="Calibri"/>
                <a:sym typeface="Calibri"/>
              </a:rPr>
              <a:t>You should be provided with the following: </a:t>
            </a:r>
            <a:endParaRPr dirty="0">
              <a:latin typeface="Calibri"/>
              <a:ea typeface="Calibri"/>
              <a:cs typeface="Calibri"/>
              <a:sym typeface="Calibri"/>
            </a:endParaRPr>
          </a:p>
          <a:p>
            <a:pPr marL="628650" lvl="2" indent="-171450">
              <a:buClr>
                <a:schemeClr val="dk1"/>
              </a:buClr>
              <a:buSzPts val="1200"/>
              <a:buFont typeface="Arial" panose="020B0604020202020204" pitchFamily="34" charset="0"/>
              <a:buChar char="•"/>
            </a:pPr>
            <a:r>
              <a:rPr lang="en-US" dirty="0">
                <a:latin typeface="Calibri"/>
                <a:ea typeface="Calibri"/>
                <a:cs typeface="Calibri"/>
                <a:sym typeface="Calibri"/>
              </a:rPr>
              <a:t>Activity location address, a direct person of contact, anticipated dates for when the child(ren) are going to be staying at the location, and the date the child(ren) returns to the home when the activity has ended.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For additional information regarding formal and informal respite alternate care, refer to </a:t>
            </a:r>
            <a:r>
              <a:rPr lang="en-US" b="1" dirty="0">
                <a:latin typeface="Calibri"/>
                <a:ea typeface="Calibri"/>
                <a:cs typeface="Calibri"/>
                <a:sym typeface="Calibri"/>
              </a:rPr>
              <a:t>Internal Procedure</a:t>
            </a:r>
            <a:r>
              <a:rPr lang="en-US" dirty="0">
                <a:latin typeface="Calibri"/>
                <a:ea typeface="Calibri"/>
                <a:cs typeface="Calibri"/>
                <a:sym typeface="Calibri"/>
              </a:rPr>
              <a:t> </a:t>
            </a:r>
            <a:r>
              <a:rPr lang="en-US" b="1" i="1" dirty="0">
                <a:latin typeface="Calibri"/>
                <a:ea typeface="Calibri"/>
                <a:cs typeface="Calibri"/>
                <a:sym typeface="Calibri"/>
              </a:rPr>
              <a:t>815.5 Respite</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these are covered)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Advance notice is required for out-of-state travel.</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Apply the prudent parent standard to determine appropriateness and to establish normalcy.</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Resource parents can act in an alternate care capacity.</a:t>
            </a:r>
          </a:p>
          <a:p>
            <a:pPr marL="483306" indent="-322204">
              <a:buClr>
                <a:schemeClr val="dk1"/>
              </a:buClr>
              <a:buSzPts val="1200"/>
              <a:buFont typeface="Calibri"/>
              <a:buChar char="●"/>
            </a:pPr>
            <a:endParaRPr lang="en-US" dirty="0">
              <a:latin typeface="Calibri"/>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Source: </a:t>
            </a:r>
          </a:p>
          <a:p>
            <a:pPr marL="0">
              <a:lnSpc>
                <a:spcPct val="115000"/>
              </a:lnSpc>
              <a:buFont typeface="Arial" panose="020B0604020202020204" pitchFamily="34" charset="0"/>
              <a:buChar char="•"/>
            </a:pPr>
            <a:r>
              <a:rPr lang="en-US" sz="1300" i="1" dirty="0">
                <a:latin typeface="Calibri" panose="020F0502020204030204" pitchFamily="34" charset="0"/>
                <a:ea typeface="Calibri" panose="020F0502020204030204" pitchFamily="34" charset="0"/>
              </a:rPr>
              <a:t>Internal Procedure 815.5 Respite;  9 CAR§ 40-814 Alternate Care Policy</a:t>
            </a:r>
            <a:endParaRPr lang="en-US" dirty="0">
              <a:latin typeface="Arial" panose="020B0604020202020204" pitchFamily="34" charset="0"/>
              <a:ea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e95d5eddab_0_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3e95d5eddab_0_0: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indent="0"/>
            <a:r>
              <a:rPr lang="en-US" b="1" dirty="0">
                <a:solidFill>
                  <a:schemeClr val="tx1"/>
                </a:solidFill>
                <a:latin typeface="Calibri"/>
                <a:ea typeface="Calibri"/>
                <a:cs typeface="Calibri"/>
                <a:sym typeface="Calibri"/>
              </a:rPr>
              <a:t>HOME STUDIES </a:t>
            </a:r>
            <a:endParaRPr b="1"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Time: </a:t>
            </a:r>
            <a:r>
              <a:rPr lang="en-US" dirty="0">
                <a:solidFill>
                  <a:schemeClr val="tx1"/>
                </a:solidFill>
                <a:latin typeface="Calibri"/>
                <a:ea typeface="Calibri"/>
                <a:cs typeface="Calibri"/>
                <a:sym typeface="Calibri"/>
              </a:rPr>
              <a:t>5 Minutes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Purpose: </a:t>
            </a:r>
            <a:r>
              <a:rPr lang="en-US" dirty="0">
                <a:solidFill>
                  <a:schemeClr val="tx1"/>
                </a:solidFill>
                <a:latin typeface="Calibri"/>
                <a:ea typeface="Calibri"/>
                <a:cs typeface="Calibri"/>
                <a:sym typeface="Calibri"/>
              </a:rPr>
              <a:t>To provide specialists with basic foundational requirements for conducting home studies </a:t>
            </a:r>
            <a:endParaRPr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Say: </a:t>
            </a:r>
            <a:endParaRPr b="1"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Home studies are assessments used to determine whether a family is appropriate to foster or adopt children; they are a necessary requirement for any placement and, at times, can be court-ordered. A resource home can be approved by only one agency. Each member of the resource family must have a physical exam 12 months prior to the initial approval, and resource parents must be trained in crisis prevention and intervention before children can be placed in their home. </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Key Points:</a:t>
            </a:r>
            <a:r>
              <a:rPr lang="en-US" dirty="0">
                <a:solidFill>
                  <a:schemeClr val="tx1"/>
                </a:solidFill>
                <a:latin typeface="Calibri"/>
                <a:ea typeface="Calibri"/>
                <a:cs typeface="Calibri"/>
                <a:sym typeface="Calibri"/>
              </a:rPr>
              <a:t> (ensure these are covered)</a:t>
            </a:r>
            <a:endParaRPr dirty="0">
              <a:solidFill>
                <a:schemeClr val="tx1"/>
              </a:solidFill>
              <a:latin typeface="Calibri"/>
              <a:ea typeface="Calibri"/>
              <a:cs typeface="Calibri"/>
              <a:sym typeface="Calibri"/>
            </a:endParaRPr>
          </a:p>
          <a:p>
            <a:pPr marL="483306" indent="-322204">
              <a:buClr>
                <a:schemeClr val="dk1"/>
              </a:buClr>
              <a:buSzPts val="1200"/>
              <a:buFont typeface="Calibri"/>
              <a:buChar char="●"/>
            </a:pPr>
            <a:r>
              <a:rPr lang="en-US" dirty="0">
                <a:solidFill>
                  <a:schemeClr val="tx1"/>
                </a:solidFill>
                <a:latin typeface="Calibri"/>
                <a:ea typeface="Calibri"/>
                <a:cs typeface="Calibri"/>
                <a:sym typeface="Calibri"/>
              </a:rPr>
              <a:t>Home studies are assessments used to determine whether a family is appropriate to foster or adopt children.</a:t>
            </a:r>
            <a:endParaRPr dirty="0">
              <a:solidFill>
                <a:schemeClr val="tx1"/>
              </a:solidFill>
              <a:latin typeface="Calibri"/>
              <a:ea typeface="Calibri"/>
              <a:cs typeface="Calibri"/>
              <a:sym typeface="Calibri"/>
            </a:endParaRPr>
          </a:p>
          <a:p>
            <a:pPr marL="483306" indent="-322204">
              <a:buClr>
                <a:schemeClr val="dk1"/>
              </a:buClr>
              <a:buSzPts val="1200"/>
              <a:buFont typeface="Calibri"/>
              <a:buChar char="●"/>
            </a:pPr>
            <a:r>
              <a:rPr lang="en-US" dirty="0">
                <a:solidFill>
                  <a:schemeClr val="tx1"/>
                </a:solidFill>
                <a:latin typeface="Calibri"/>
                <a:ea typeface="Calibri"/>
                <a:cs typeface="Calibri"/>
                <a:sym typeface="Calibri"/>
              </a:rPr>
              <a:t>A resource home study is required for all placements.</a:t>
            </a:r>
            <a:endParaRPr dirty="0">
              <a:solidFill>
                <a:schemeClr val="tx1"/>
              </a:solidFill>
              <a:latin typeface="Calibri"/>
              <a:ea typeface="Calibri"/>
              <a:cs typeface="Calibri"/>
              <a:sym typeface="Calibri"/>
            </a:endParaRPr>
          </a:p>
          <a:p>
            <a:pPr marL="483306" indent="-322204">
              <a:buClr>
                <a:schemeClr val="dk1"/>
              </a:buClr>
              <a:buSzPts val="1200"/>
              <a:buFont typeface="Calibri"/>
              <a:buChar char="●"/>
            </a:pPr>
            <a:r>
              <a:rPr lang="en-US" dirty="0">
                <a:solidFill>
                  <a:schemeClr val="tx1"/>
                </a:solidFill>
                <a:latin typeface="Calibri"/>
                <a:ea typeface="Calibri"/>
                <a:cs typeface="Calibri"/>
                <a:sym typeface="Calibri"/>
              </a:rPr>
              <a:t>All resource parents must complete crisis prevention and intervention training before a child can be placed in their home.</a:t>
            </a:r>
            <a:endParaRPr dirty="0">
              <a:solidFill>
                <a:schemeClr val="tx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f9a345c34d_0_0: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f9a345c34d_0_0:notes"/>
          <p:cNvSpPr txBox="1">
            <a:spLocks noGrp="1"/>
          </p:cNvSpPr>
          <p:nvPr>
            <p:ph type="body" idx="1"/>
          </p:nvPr>
        </p:nvSpPr>
        <p:spPr>
          <a:xfrm>
            <a:off x="731520" y="4215528"/>
            <a:ext cx="5852160" cy="4410550"/>
          </a:xfrm>
          <a:prstGeom prst="rect">
            <a:avLst/>
          </a:prstGeom>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RESOURCE SPECIALIST ROLE IN HOME STUDIES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explain Resource Specialists’ responsibilities for conducting and documenting resource home evaluations and updates </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a Resource Specialist, you are responsible for conducting a reevaluation of each resource home annually and whenever a major life change occurs. </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You will complete the Division-approved update and reevaluation tools, including the CFS-451: Resource Parent Reevaluation and CFS-475-C: Reevaluation Checklist for Resource Home. You will also ensure required information remains current, including CPR and Standard First Aid certifications, background and Central Registry checks, and resource parents’ continuing education hours. </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You will document the reevaluation in CHRIS and submit the completed documentation and your recommendation to approve or disapprove the home to the Resource Supervisor or designee.</a:t>
            </a:r>
          </a:p>
          <a:p>
            <a:pPr marL="181240" indent="-181240">
              <a:buClr>
                <a:schemeClr val="dk1"/>
              </a:buClr>
              <a:buSzPts val="1100"/>
              <a:buFont typeface="Arial" panose="020B0604020202020204" pitchFamily="34" charset="0"/>
              <a:buChar char="•"/>
            </a:pPr>
            <a:endParaRPr lang="en-US" b="1" i="1" dirty="0">
              <a:latin typeface="Calibri"/>
              <a:ea typeface="Calibri"/>
              <a:cs typeface="Calibri"/>
              <a:sym typeface="Calibri"/>
            </a:endParaRPr>
          </a:p>
          <a:p>
            <a:pPr marL="0" indent="0">
              <a:buClr>
                <a:schemeClr val="dk1"/>
              </a:buClr>
              <a:buSzPts val="1100"/>
              <a:buFont typeface="Arial" panose="020B0604020202020204" pitchFamily="34" charset="0"/>
              <a:buNone/>
            </a:pPr>
            <a:r>
              <a:rPr lang="en-US" b="1" i="1" dirty="0">
                <a:latin typeface="Calibri"/>
                <a:ea typeface="Calibri"/>
                <a:cs typeface="Calibri"/>
                <a:sym typeface="Calibri"/>
              </a:rPr>
              <a:t>Resource specialists are also responsible for completing Home Study updates as major life changes take place for the family. Examples of major life changes may include, but are not limited to:</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Job change</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Birth or adoption of a child</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Addition of other household member</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Address change</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Divorce</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Marriage</a:t>
            </a:r>
          </a:p>
          <a:p>
            <a:pPr marL="181240" indent="-181240">
              <a:buClr>
                <a:schemeClr val="dk1"/>
              </a:buClr>
              <a:buSzPts val="1100"/>
              <a:buFont typeface="Arial" panose="020B0604020202020204" pitchFamily="34" charset="0"/>
              <a:buChar char="•"/>
            </a:pPr>
            <a:endParaRPr lang="en-US" b="1" i="1" dirty="0">
              <a:latin typeface="Calibri"/>
              <a:ea typeface="Calibri"/>
              <a:cs typeface="Calibri"/>
              <a:sym typeface="Calibri"/>
            </a:endParaRPr>
          </a:p>
          <a:p>
            <a:pPr marL="0" indent="0">
              <a:buClr>
                <a:schemeClr val="dk1"/>
              </a:buClr>
              <a:buSzPts val="1100"/>
              <a:buFont typeface="Arial" panose="020B0604020202020204" pitchFamily="34" charset="0"/>
              <a:buNone/>
            </a:pPr>
            <a:endParaRPr lang="en-US" b="1" i="1" dirty="0">
              <a:latin typeface="Calibri"/>
              <a:ea typeface="Calibri"/>
              <a:cs typeface="Calibri"/>
              <a:sym typeface="Calibri"/>
            </a:endParaRPr>
          </a:p>
          <a:p>
            <a:pPr marL="0" indent="0">
              <a:buClr>
                <a:schemeClr val="dk1"/>
              </a:buClr>
              <a:buSzPts val="1100"/>
              <a:buFont typeface="Arial" panose="020B0604020202020204" pitchFamily="34" charset="0"/>
              <a:buNone/>
            </a:pPr>
            <a:endParaRPr lang="en-US" b="1" i="1" dirty="0">
              <a:latin typeface="Calibri"/>
              <a:ea typeface="Calibri"/>
              <a:cs typeface="Calibri"/>
              <a:sym typeface="Calibri"/>
            </a:endParaRPr>
          </a:p>
          <a:p>
            <a:pPr marL="0" indent="0">
              <a:buClr>
                <a:schemeClr val="dk1"/>
              </a:buClr>
              <a:buSzPts val="1100"/>
              <a:buFont typeface="Arial" panose="020B0604020202020204" pitchFamily="34" charset="0"/>
              <a:buNone/>
            </a:pPr>
            <a:endParaRPr lang="en-US" b="1" i="1" dirty="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44:notes"/>
          <p:cNvSpPr txBox="1">
            <a:spLocks noGrp="1"/>
          </p:cNvSpPr>
          <p:nvPr>
            <p:ph type="body" idx="1"/>
          </p:nvPr>
        </p:nvSpPr>
        <p:spPr>
          <a:xfrm>
            <a:off x="731520" y="4620577"/>
            <a:ext cx="5852160" cy="3780473"/>
          </a:xfrm>
          <a:prstGeom prst="rect">
            <a:avLst/>
          </a:prstGeom>
          <a:noFill/>
          <a:ln>
            <a:noFill/>
          </a:ln>
        </p:spPr>
        <p:txBody>
          <a:bodyPr spcFirstLastPara="1" wrap="square" lIns="96637" tIns="48305" rIns="96637" bIns="48305" anchor="t" anchorCtr="0">
            <a:noAutofit/>
          </a:bodyPr>
          <a:lstStyle/>
          <a:p>
            <a:pPr marL="0" indent="0">
              <a:buClr>
                <a:srgbClr val="4C1A27"/>
              </a:buClr>
              <a:buSzPts val="1100"/>
            </a:pPr>
            <a:r>
              <a:rPr lang="en-US" b="1" dirty="0">
                <a:solidFill>
                  <a:srgbClr val="333333"/>
                </a:solidFill>
                <a:latin typeface="Calibri" panose="020F0502020204030204" pitchFamily="34" charset="0"/>
                <a:ea typeface="Calibri"/>
                <a:cs typeface="Calibri"/>
                <a:sym typeface="Calibri"/>
              </a:rPr>
              <a:t>INVESTIGATIONS PRE-TEST</a:t>
            </a:r>
            <a:endParaRPr dirty="0">
              <a:solidFill>
                <a:srgbClr val="333333"/>
              </a:solidFill>
              <a:latin typeface="Calibri" panose="020F0502020204030204" pitchFamily="34" charset="0"/>
              <a:ea typeface="Calibri"/>
              <a:cs typeface="Calibri"/>
              <a:sym typeface="Calibri"/>
            </a:endParaRPr>
          </a:p>
          <a:p>
            <a:pPr marL="0" indent="0">
              <a:buClr>
                <a:srgbClr val="4C1A27"/>
              </a:buClr>
              <a:buSzPts val="1100"/>
            </a:pPr>
            <a:endParaRPr b="1" dirty="0">
              <a:solidFill>
                <a:srgbClr val="333333"/>
              </a:solidFill>
              <a:latin typeface="Calibri" panose="020F0502020204030204" pitchFamily="34" charset="0"/>
              <a:ea typeface="Calibri"/>
              <a:cs typeface="Calibri"/>
              <a:sym typeface="Calibri"/>
            </a:endParaRPr>
          </a:p>
          <a:p>
            <a:pPr marL="0" indent="0">
              <a:buClr>
                <a:srgbClr val="4C1A27"/>
              </a:buClr>
              <a:buSzPts val="1100"/>
            </a:pPr>
            <a:r>
              <a:rPr lang="en-US" b="1" dirty="0">
                <a:solidFill>
                  <a:srgbClr val="333333"/>
                </a:solidFill>
                <a:latin typeface="Calibri" panose="020F0502020204030204" pitchFamily="34" charset="0"/>
                <a:ea typeface="Calibri"/>
                <a:cs typeface="Calibri"/>
                <a:sym typeface="Calibri"/>
              </a:rPr>
              <a:t>Time: </a:t>
            </a:r>
            <a:r>
              <a:rPr lang="en-US" dirty="0">
                <a:solidFill>
                  <a:srgbClr val="333333"/>
                </a:solidFill>
                <a:latin typeface="Calibri" panose="020F0502020204030204" pitchFamily="34" charset="0"/>
                <a:ea typeface="Calibri"/>
                <a:cs typeface="Calibri"/>
                <a:sym typeface="Calibri"/>
              </a:rPr>
              <a:t>20 minutes</a:t>
            </a:r>
            <a:endParaRPr dirty="0">
              <a:latin typeface="Calibri" panose="020F0502020204030204" pitchFamily="34" charset="0"/>
            </a:endParaRPr>
          </a:p>
          <a:p>
            <a:pPr marL="0" indent="0">
              <a:buClr>
                <a:srgbClr val="4C1A27"/>
              </a:buClr>
              <a:buSzPts val="1100"/>
            </a:pPr>
            <a:r>
              <a:rPr lang="en-US" b="1" dirty="0">
                <a:solidFill>
                  <a:srgbClr val="333333"/>
                </a:solidFill>
                <a:latin typeface="Calibri" panose="020F0502020204030204" pitchFamily="34" charset="0"/>
                <a:ea typeface="Calibri"/>
                <a:cs typeface="Calibri"/>
                <a:sym typeface="Calibri"/>
              </a:rPr>
              <a:t>Purpose: </a:t>
            </a:r>
            <a:r>
              <a:rPr lang="en-US" dirty="0">
                <a:solidFill>
                  <a:srgbClr val="333333"/>
                </a:solidFill>
                <a:latin typeface="Calibri" panose="020F0502020204030204" pitchFamily="34" charset="0"/>
                <a:ea typeface="Calibri"/>
                <a:cs typeface="Calibri"/>
                <a:sym typeface="Calibri"/>
              </a:rPr>
              <a:t>To assess the existing knowledge at the beginning of this specialty</a:t>
            </a:r>
            <a:endParaRPr dirty="0">
              <a:latin typeface="Calibri" panose="020F0502020204030204" pitchFamily="34" charset="0"/>
            </a:endParaRPr>
          </a:p>
          <a:p>
            <a:pPr marL="0" indent="0">
              <a:buClr>
                <a:srgbClr val="4C1A27"/>
              </a:buClr>
              <a:buSzPts val="1100"/>
            </a:pPr>
            <a:endParaRPr b="1" dirty="0">
              <a:solidFill>
                <a:srgbClr val="333333"/>
              </a:solidFill>
              <a:latin typeface="Calibri" panose="020F0502020204030204" pitchFamily="34" charset="0"/>
              <a:ea typeface="Calibri"/>
              <a:cs typeface="Calibri"/>
              <a:sym typeface="Calibri"/>
            </a:endParaRPr>
          </a:p>
          <a:p>
            <a:pPr marL="0" indent="0">
              <a:buClr>
                <a:srgbClr val="4C1A27"/>
              </a:buClr>
              <a:buSzPts val="1100"/>
            </a:pPr>
            <a:r>
              <a:rPr lang="en-US" b="1" dirty="0">
                <a:solidFill>
                  <a:srgbClr val="333333"/>
                </a:solidFill>
                <a:latin typeface="Calibri" panose="020F0502020204030204" pitchFamily="34" charset="0"/>
                <a:ea typeface="Calibri"/>
                <a:cs typeface="Calibri"/>
                <a:sym typeface="Calibri"/>
              </a:rPr>
              <a:t>Facilitator Note: </a:t>
            </a:r>
            <a:r>
              <a:rPr lang="en-US" dirty="0">
                <a:solidFill>
                  <a:srgbClr val="333333"/>
                </a:solidFill>
                <a:latin typeface="Calibri" panose="020F0502020204030204" pitchFamily="34" charset="0"/>
                <a:ea typeface="Calibri"/>
                <a:cs typeface="Calibri"/>
                <a:sym typeface="Calibri"/>
              </a:rPr>
              <a:t>Before moving to the Target Outcomes direct participants to the QR code on the slide. Participants will need to use their phones to scan the code to complete the pre-test in Qualtrics. </a:t>
            </a:r>
            <a:endParaRPr dirty="0">
              <a:latin typeface="Calibri" panose="020F0502020204030204" pitchFamily="34" charset="0"/>
            </a:endParaRPr>
          </a:p>
          <a:p>
            <a:pPr marL="483265" indent="-241632"/>
            <a:endParaRPr dirty="0">
              <a:latin typeface="Calibri" panose="020F0502020204030204" pitchFamily="34" charset="0"/>
              <a:ea typeface="Calibri"/>
              <a:cs typeface="Calibri"/>
              <a:sym typeface="Calibri"/>
            </a:endParaRPr>
          </a:p>
        </p:txBody>
      </p:sp>
      <p:sp>
        <p:nvSpPr>
          <p:cNvPr id="1255" name="Google Shape;1255;p44:notes"/>
          <p:cNvSpPr>
            <a:spLocks noGrp="1" noRot="1" noChangeAspect="1"/>
          </p:cNvSpPr>
          <p:nvPr>
            <p:ph type="sldImg" idx="2"/>
          </p:nvPr>
        </p:nvSpPr>
        <p:spPr>
          <a:xfrm>
            <a:off x="876300" y="995363"/>
            <a:ext cx="6051550" cy="3403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f2d0ed147e_0_64:notes"/>
          <p:cNvSpPr>
            <a:spLocks noGrp="1" noRot="1" noChangeAspect="1"/>
          </p:cNvSpPr>
          <p:nvPr>
            <p:ph type="sldImg" idx="2"/>
          </p:nvPr>
        </p:nvSpPr>
        <p:spPr>
          <a:xfrm>
            <a:off x="777875" y="966788"/>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3f2d0ed147e_0_64:notes"/>
          <p:cNvSpPr txBox="1">
            <a:spLocks noGrp="1"/>
          </p:cNvSpPr>
          <p:nvPr>
            <p:ph type="body" idx="1"/>
          </p:nvPr>
        </p:nvSpPr>
        <p:spPr>
          <a:xfrm>
            <a:off x="731520" y="4207193"/>
            <a:ext cx="5852160" cy="4427220"/>
          </a:xfrm>
          <a:prstGeom prst="rect">
            <a:avLst/>
          </a:prstGeom>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WRAP UP: OPENING UP YOUR FIRST TRADITIONAL RESOURCE HOME</a:t>
            </a:r>
            <a:endParaRPr b="1" dirty="0">
              <a:latin typeface="Calibri"/>
              <a:ea typeface="Calibri"/>
              <a:cs typeface="Calibri"/>
              <a:sym typeface="Calibri"/>
            </a:endParaRPr>
          </a:p>
          <a:p>
            <a:pPr marL="0" indent="0">
              <a:buClr>
                <a:schemeClr val="dk1"/>
              </a:buClr>
              <a:buSzPts val="1100"/>
            </a:pPr>
            <a:endParaRPr sz="1700"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 </a:t>
            </a:r>
            <a:br>
              <a:rPr lang="en-US" dirty="0">
                <a:latin typeface="Calibri"/>
                <a:ea typeface="Calibri"/>
                <a:cs typeface="Calibri"/>
                <a:sym typeface="Calibri"/>
              </a:rPr>
            </a:br>
            <a:r>
              <a:rPr lang="en-US" b="1" dirty="0">
                <a:latin typeface="Calibri"/>
                <a:ea typeface="Calibri"/>
                <a:cs typeface="Calibri"/>
                <a:sym typeface="Calibri"/>
              </a:rPr>
              <a:t>Purpose: </a:t>
            </a:r>
            <a:r>
              <a:rPr lang="en-US" dirty="0">
                <a:latin typeface="Calibri"/>
                <a:ea typeface="Calibri"/>
                <a:cs typeface="Calibri"/>
                <a:sym typeface="Calibri"/>
              </a:rPr>
              <a:t>To reinforce the key concepts learned throughout day one and transition participants in today’s two by recognizing that licensing a home is only the beginning of a resource specialists work </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Say: </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Take a moment to reflect on today’s learning.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Facilitation Question:</a:t>
            </a:r>
            <a:r>
              <a:rPr lang="en-US" i="1" dirty="0">
                <a:latin typeface="Calibri"/>
                <a:ea typeface="Calibri"/>
                <a:cs typeface="Calibri"/>
                <a:sym typeface="Calibri"/>
              </a:rPr>
              <a:t> </a:t>
            </a:r>
            <a:r>
              <a:rPr lang="en-US" dirty="0">
                <a:latin typeface="Calibri"/>
                <a:ea typeface="Calibri"/>
                <a:cs typeface="Calibri"/>
                <a:sym typeface="Calibri"/>
              </a:rPr>
              <a:t>(ask the following questions and validate responses)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is one of the concepts that became clearer today?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is one skill you want to continue building?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questions do you still have about opening traditional resource homes? </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Say: </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Today, you have followed a family from their initial interest in fostering through the licensing process. While there is still work to do before a family is fully prepared for placement, you've built the foundation for one of the Resource Specialist’s most important responsibilities. </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Tomorrow we will explore a different pathway. Kinship homes often begin under very different circumstances. Rather than responding to a family's interest in fostering, you'll respond to the immediate needs of a child entering care. </a:t>
            </a:r>
          </a:p>
          <a:p>
            <a:pPr marL="181240" indent="-181240">
              <a:buClr>
                <a:schemeClr val="dk1"/>
              </a:buClr>
              <a:buSzPts val="1100"/>
              <a:buFont typeface="Arial" panose="020B0604020202020204" pitchFamily="34" charset="0"/>
              <a:buChar char="•"/>
            </a:pPr>
            <a:r>
              <a:rPr lang="en-US" b="1" i="1" dirty="0">
                <a:latin typeface="Calibri"/>
                <a:ea typeface="Calibri"/>
                <a:cs typeface="Calibri"/>
                <a:sym typeface="Calibri"/>
              </a:rPr>
              <a:t>You will learn how those situations differ, what policies apply, and how your role adapts while keeping children connected to family whenever it is safe and appropriate.</a:t>
            </a:r>
            <a:endParaRPr sz="1700" b="1" dirty="0">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e13b975058_0_129:notes"/>
          <p:cNvSpPr>
            <a:spLocks noGrp="1" noRot="1" noChangeAspect="1"/>
          </p:cNvSpPr>
          <p:nvPr>
            <p:ph type="sldImg" idx="2"/>
          </p:nvPr>
        </p:nvSpPr>
        <p:spPr>
          <a:xfrm>
            <a:off x="760413" y="938213"/>
            <a:ext cx="5761037" cy="3240087"/>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655" name="Google Shape;655;g3e13b975058_0_129:notes"/>
          <p:cNvSpPr txBox="1">
            <a:spLocks noGrp="1"/>
          </p:cNvSpPr>
          <p:nvPr>
            <p:ph type="body" idx="1"/>
          </p:nvPr>
        </p:nvSpPr>
        <p:spPr>
          <a:xfrm>
            <a:off x="731520" y="4178857"/>
            <a:ext cx="5852160" cy="4222351"/>
          </a:xfrm>
          <a:prstGeom prst="rect">
            <a:avLst/>
          </a:prstGeom>
          <a:noFill/>
          <a:ln>
            <a:noFill/>
          </a:ln>
        </p:spPr>
        <p:txBody>
          <a:bodyPr spcFirstLastPara="1" wrap="square" lIns="96540" tIns="48257" rIns="96540" bIns="48257" anchor="t" anchorCtr="0">
            <a:noAutofit/>
          </a:bodyPr>
          <a:lstStyle/>
          <a:p>
            <a:pPr marL="0" indent="0">
              <a:buClr>
                <a:schemeClr val="dk1"/>
              </a:buClr>
              <a:buSzPts val="1100"/>
            </a:pPr>
            <a:r>
              <a:rPr lang="en-US" b="1" dirty="0">
                <a:latin typeface="Calibri"/>
                <a:ea typeface="Calibri"/>
                <a:cs typeface="Calibri"/>
                <a:sym typeface="Calibri"/>
              </a:rPr>
              <a:t>TARGET OUTCOMES EVALUATION </a:t>
            </a:r>
            <a:endParaRPr b="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 Minutes </a:t>
            </a:r>
            <a:br>
              <a:rPr lang="en-US" b="1" dirty="0">
                <a:latin typeface="Calibri"/>
                <a:ea typeface="Calibri"/>
                <a:cs typeface="Calibri"/>
                <a:sym typeface="Calibri"/>
              </a:rPr>
            </a:br>
            <a:r>
              <a:rPr lang="en-US" b="1" dirty="0">
                <a:latin typeface="Calibri"/>
                <a:ea typeface="Calibri"/>
                <a:cs typeface="Calibri"/>
                <a:sym typeface="Calibri"/>
              </a:rPr>
              <a:t>Purpose: </a:t>
            </a:r>
            <a:r>
              <a:rPr lang="en-US" dirty="0">
                <a:solidFill>
                  <a:srgbClr val="333333"/>
                </a:solidFill>
                <a:latin typeface="Calibri"/>
                <a:ea typeface="Calibri"/>
                <a:cs typeface="Calibri"/>
                <a:sym typeface="Calibri"/>
              </a:rPr>
              <a:t>To assess the learning outcomes for this training day</a:t>
            </a:r>
            <a:endParaRPr b="1" dirty="0">
              <a:latin typeface="Calibri"/>
              <a:ea typeface="Calibri"/>
              <a:cs typeface="Calibri"/>
              <a:sym typeface="Calibri"/>
            </a:endParaRPr>
          </a:p>
          <a:p>
            <a:pPr marL="0" indent="0">
              <a:buClr>
                <a:schemeClr val="dk1"/>
              </a:buClr>
              <a:buSzPts val="1100"/>
            </a:pPr>
            <a:endParaRPr lang="en-US" b="1" dirty="0">
              <a:solidFill>
                <a:srgbClr val="333333"/>
              </a:solidFill>
              <a:latin typeface="Calibri"/>
              <a:ea typeface="Calibri"/>
              <a:cs typeface="Calibri"/>
              <a:sym typeface="Calibri"/>
            </a:endParaRPr>
          </a:p>
          <a:p>
            <a:pPr marL="0" indent="0">
              <a:buClr>
                <a:schemeClr val="dk1"/>
              </a:buClr>
              <a:buSzPts val="1100"/>
            </a:pPr>
            <a:r>
              <a:rPr lang="en-US" b="1" dirty="0">
                <a:solidFill>
                  <a:srgbClr val="333333"/>
                </a:solidFill>
                <a:latin typeface="Calibri"/>
                <a:ea typeface="Calibri"/>
                <a:cs typeface="Calibri"/>
                <a:sym typeface="Calibri"/>
              </a:rPr>
              <a:t>Facilitator Note:  </a:t>
            </a:r>
            <a:r>
              <a:rPr lang="en-US" dirty="0">
                <a:solidFill>
                  <a:srgbClr val="333333"/>
                </a:solidFill>
                <a:latin typeface="Calibri"/>
                <a:ea typeface="Calibri"/>
                <a:cs typeface="Calibri"/>
                <a:sym typeface="Calibri"/>
              </a:rPr>
              <a:t>Before ending the day, instruct participants on the QR code on the slide. Participants will need to use their phones to scan the code to complete the section target outcomes evaluation in Qualtrics. </a:t>
            </a:r>
            <a:endParaRPr b="1"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f2bfe6ce7f_0_613: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f2bfe6ce7f_0_613:notes"/>
          <p:cNvSpPr txBox="1">
            <a:spLocks noGrp="1"/>
          </p:cNvSpPr>
          <p:nvPr>
            <p:ph type="body" idx="1"/>
          </p:nvPr>
        </p:nvSpPr>
        <p:spPr>
          <a:xfrm>
            <a:off x="731520" y="4188858"/>
            <a:ext cx="5852160" cy="4463890"/>
          </a:xfrm>
          <a:prstGeom prst="rect">
            <a:avLst/>
          </a:prstGeom>
        </p:spPr>
        <p:txBody>
          <a:bodyPr spcFirstLastPara="1" wrap="square" lIns="96645" tIns="48309" rIns="96645" bIns="48309" anchor="t" anchorCtr="0">
            <a:noAutofit/>
          </a:bodyPr>
          <a:lstStyle/>
          <a:p>
            <a:pPr marL="0" indent="0"/>
            <a:r>
              <a:rPr lang="en-US" sz="1300" b="1" dirty="0">
                <a:latin typeface="Calibri"/>
                <a:ea typeface="Calibri"/>
                <a:cs typeface="Calibri"/>
                <a:sym typeface="Calibri"/>
              </a:rPr>
              <a:t>THE ROLE OF THE RESOURCE SPECIALIST </a:t>
            </a:r>
            <a:endParaRPr sz="1300" b="1" dirty="0">
              <a:latin typeface="Calibri"/>
              <a:ea typeface="Calibri"/>
              <a:cs typeface="Calibri"/>
              <a:sym typeface="Calibri"/>
            </a:endParaRPr>
          </a:p>
          <a:p>
            <a:pPr marL="0" indent="0"/>
            <a:endParaRPr lang="en-US" sz="1300" b="1" dirty="0">
              <a:latin typeface="Calibri"/>
              <a:ea typeface="Calibri"/>
              <a:cs typeface="Calibri"/>
              <a:sym typeface="Calibri"/>
            </a:endParaRPr>
          </a:p>
          <a:p>
            <a:pPr marL="0">
              <a:lnSpc>
                <a:spcPct val="115000"/>
              </a:lnSpc>
            </a:pPr>
            <a:r>
              <a:rPr lang="en-US" sz="1300" b="1" dirty="0">
                <a:latin typeface="Calibri" panose="020F0502020204030204" pitchFamily="34" charset="0"/>
                <a:ea typeface="Calibri" panose="020F0502020204030204" pitchFamily="34" charset="0"/>
              </a:rPr>
              <a:t>Time: </a:t>
            </a:r>
            <a:r>
              <a:rPr lang="en-US" sz="1300" dirty="0">
                <a:latin typeface="Calibri" panose="020F0502020204030204" pitchFamily="34" charset="0"/>
                <a:ea typeface="Calibri" panose="020F0502020204030204" pitchFamily="34" charset="0"/>
              </a:rPr>
              <a:t>15 Minutes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Purpose: </a:t>
            </a:r>
            <a:r>
              <a:rPr lang="en-US" sz="1300" dirty="0">
                <a:latin typeface="Calibri" panose="020F0502020204030204" pitchFamily="34" charset="0"/>
                <a:ea typeface="Calibri" panose="020F0502020204030204" pitchFamily="34" charset="0"/>
              </a:rPr>
              <a:t>To introduce participants to the role of the Resource Specialist by establishing the purpose of the training, highlighting the impact of the position, and reinforcing how Resource Specialists contribute to child safety placement stability and permanency</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Say: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I want to begin by talking about why your role matters. Many people think Resource Specialists simply license homes. This is only part of what you do.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You help children find safe, prepared families.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You help relatives step forward during some of the hardest moments of their lives.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You support resource families so they can continue caring for children.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rPr>
              <a:t>You partner with primary specialists, adoption specialists, and caregivers to promote stable placements and permanency.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i="1" dirty="0">
                <a:latin typeface="Calibri" panose="020F0502020204030204" pitchFamily="34" charset="0"/>
                <a:ea typeface="Calibri" panose="020F0502020204030204" pitchFamily="34" charset="0"/>
              </a:rPr>
              <a:t>Everything we cover over the next three days should help you do one of those things better.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 </a:t>
            </a:r>
            <a:endParaRPr lang="en-US" dirty="0">
              <a:latin typeface="Arial" panose="020B0604020202020204" pitchFamily="34" charset="0"/>
              <a:ea typeface="Arial" panose="020B0604020202020204" pitchFamily="34" charset="0"/>
            </a:endParaRPr>
          </a:p>
          <a:p>
            <a:pPr marL="0">
              <a:lnSpc>
                <a:spcPct val="115000"/>
              </a:lnSpc>
            </a:pPr>
            <a:r>
              <a:rPr lang="en-US" sz="1300" b="1" dirty="0">
                <a:latin typeface="Calibri" panose="020F0502020204030204" pitchFamily="34" charset="0"/>
                <a:ea typeface="Calibri" panose="020F0502020204030204" pitchFamily="34" charset="0"/>
              </a:rPr>
              <a:t>Key Points:</a:t>
            </a:r>
            <a:r>
              <a:rPr lang="en-US" sz="1300" dirty="0">
                <a:latin typeface="Calibri" panose="020F0502020204030204" pitchFamily="34" charset="0"/>
                <a:ea typeface="Calibri" panose="020F0502020204030204" pitchFamily="34" charset="0"/>
              </a:rPr>
              <a:t> (ensure these are covered)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Every decision made by a Resource Specialist directly impacts the safety and well-being of children and families. </a:t>
            </a:r>
            <a:endParaRPr lang="en-US" dirty="0">
              <a:latin typeface="Arial" panose="020B0604020202020204" pitchFamily="34" charset="0"/>
              <a:ea typeface="Arial" panose="020B0604020202020204" pitchFamily="34" charset="0"/>
            </a:endParaRPr>
          </a:p>
          <a:p>
            <a:pPr marL="285750" indent="-28575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rPr>
              <a:t>The role extends beyond licensing to support caregivers, collaborate with child welfare professionals, and promote placement stability and permanency. </a:t>
            </a:r>
            <a:endParaRPr lang="en-US" dirty="0">
              <a:latin typeface="Arial" panose="020B0604020202020204" pitchFamily="34" charset="0"/>
              <a:ea typeface="Arial" panose="020B0604020202020204" pitchFamily="34" charset="0"/>
            </a:endParaRPr>
          </a:p>
          <a:p>
            <a:pPr marL="0" indent="0"/>
            <a:endParaRPr sz="1300" b="1"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e1a8690659_0_262:notes"/>
          <p:cNvSpPr>
            <a:spLocks noGrp="1" noRot="1" noChangeAspect="1"/>
          </p:cNvSpPr>
          <p:nvPr>
            <p:ph type="sldImg" idx="2"/>
          </p:nvPr>
        </p:nvSpPr>
        <p:spPr>
          <a:xfrm>
            <a:off x="788988" y="973138"/>
            <a:ext cx="5727700" cy="3222625"/>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422" name="Google Shape;422;g3e1a8690659_0_262:notes"/>
          <p:cNvSpPr txBox="1">
            <a:spLocks noGrp="1"/>
          </p:cNvSpPr>
          <p:nvPr>
            <p:ph type="body" idx="1"/>
          </p:nvPr>
        </p:nvSpPr>
        <p:spPr>
          <a:xfrm>
            <a:off x="745067" y="4195527"/>
            <a:ext cx="5816601" cy="4432219"/>
          </a:xfrm>
          <a:prstGeom prst="rect">
            <a:avLst/>
          </a:prstGeom>
          <a:noFill/>
          <a:ln>
            <a:noFill/>
          </a:ln>
        </p:spPr>
        <p:txBody>
          <a:bodyPr spcFirstLastPara="1" wrap="square" lIns="92840" tIns="46407" rIns="92840" bIns="46407" anchor="t" anchorCtr="0">
            <a:noAutofit/>
          </a:bodyPr>
          <a:lstStyle/>
          <a:p>
            <a:pPr marL="0" indent="0">
              <a:buSzPts val="1500"/>
            </a:pPr>
            <a:r>
              <a:rPr lang="en-US" b="1" dirty="0">
                <a:solidFill>
                  <a:schemeClr val="tx1"/>
                </a:solidFill>
                <a:latin typeface="+mn-lt"/>
                <a:ea typeface="Calibri"/>
                <a:cs typeface="Calibri"/>
                <a:sym typeface="Calibri"/>
              </a:rPr>
              <a:t>ALL ABOUT ME FACILITATOR 1 SLIDE </a:t>
            </a:r>
            <a:endParaRPr dirty="0">
              <a:solidFill>
                <a:schemeClr val="tx1"/>
              </a:solidFill>
              <a:latin typeface="+mn-lt"/>
              <a:ea typeface="Arial"/>
              <a:cs typeface="Arial"/>
              <a:sym typeface="Arial"/>
            </a:endParaRPr>
          </a:p>
          <a:p>
            <a:pPr marL="0" indent="0">
              <a:buSzPts val="1100"/>
            </a:pPr>
            <a:endParaRPr lang="en-US" b="1" dirty="0">
              <a:solidFill>
                <a:schemeClr val="tx1"/>
              </a:solidFill>
              <a:latin typeface="+mn-lt"/>
              <a:ea typeface="Calibri"/>
              <a:cs typeface="Calibri"/>
              <a:sym typeface="Calibri"/>
            </a:endParaRPr>
          </a:p>
          <a:p>
            <a:pPr marL="0" indent="0">
              <a:buSzPts val="1100"/>
            </a:pPr>
            <a:r>
              <a:rPr lang="en-US" b="1" dirty="0">
                <a:solidFill>
                  <a:schemeClr val="tx1"/>
                </a:solidFill>
                <a:latin typeface="+mn-lt"/>
                <a:ea typeface="Calibri"/>
                <a:cs typeface="Calibri"/>
                <a:sym typeface="Calibri"/>
              </a:rPr>
              <a:t>Time:</a:t>
            </a:r>
            <a:r>
              <a:rPr lang="en-US" dirty="0">
                <a:solidFill>
                  <a:schemeClr val="tx1"/>
                </a:solidFill>
                <a:latin typeface="+mn-lt"/>
                <a:ea typeface="Calibri"/>
                <a:cs typeface="Calibri"/>
                <a:sym typeface="Calibri"/>
              </a:rPr>
              <a:t> 3 minutes  </a:t>
            </a:r>
            <a:endParaRPr dirty="0">
              <a:solidFill>
                <a:schemeClr val="tx1"/>
              </a:solidFill>
              <a:latin typeface="+mn-lt"/>
              <a:ea typeface="Arial"/>
              <a:cs typeface="Arial"/>
              <a:sym typeface="Arial"/>
            </a:endParaRPr>
          </a:p>
          <a:p>
            <a:pPr marL="0" indent="0">
              <a:buSzPts val="1100"/>
            </a:pPr>
            <a:r>
              <a:rPr lang="en-US" b="1" dirty="0">
                <a:solidFill>
                  <a:schemeClr val="tx1"/>
                </a:solidFill>
                <a:latin typeface="+mn-lt"/>
                <a:ea typeface="Calibri"/>
                <a:cs typeface="Calibri"/>
                <a:sym typeface="Calibri"/>
              </a:rPr>
              <a:t>Purpose:</a:t>
            </a:r>
            <a:r>
              <a:rPr lang="en-US" dirty="0">
                <a:solidFill>
                  <a:schemeClr val="tx1"/>
                </a:solidFill>
                <a:latin typeface="+mn-lt"/>
                <a:ea typeface="Calibri"/>
                <a:cs typeface="Calibri"/>
                <a:sym typeface="Calibri"/>
              </a:rPr>
              <a:t> To build rapport with participants and set the tone for a positive learning environment</a:t>
            </a:r>
            <a:endParaRPr dirty="0">
              <a:solidFill>
                <a:schemeClr val="tx1"/>
              </a:solidFill>
              <a:latin typeface="+mn-lt"/>
              <a:ea typeface="Arial"/>
              <a:cs typeface="Arial"/>
              <a:sym typeface="Arial"/>
            </a:endParaRPr>
          </a:p>
          <a:p>
            <a:pPr marL="0" indent="0">
              <a:buSzPts val="1100"/>
            </a:pPr>
            <a:r>
              <a:rPr lang="en-US" b="1" dirty="0">
                <a:solidFill>
                  <a:schemeClr val="tx1"/>
                </a:solidFill>
                <a:latin typeface="+mn-lt"/>
                <a:ea typeface="Calibri"/>
                <a:cs typeface="Calibri"/>
                <a:sym typeface="Calibri"/>
              </a:rPr>
              <a:t> </a:t>
            </a:r>
            <a:endParaRPr dirty="0">
              <a:solidFill>
                <a:schemeClr val="tx1"/>
              </a:solidFill>
              <a:latin typeface="+mn-lt"/>
              <a:ea typeface="Arial"/>
              <a:cs typeface="Arial"/>
              <a:sym typeface="Arial"/>
            </a:endParaRPr>
          </a:p>
          <a:p>
            <a:pPr marL="0" indent="0">
              <a:buSzPts val="1100"/>
            </a:pPr>
            <a:r>
              <a:rPr lang="en-US" b="1" dirty="0">
                <a:solidFill>
                  <a:schemeClr val="tx1"/>
                </a:solidFill>
                <a:latin typeface="+mn-lt"/>
                <a:ea typeface="Calibri"/>
                <a:cs typeface="Calibri"/>
                <a:sym typeface="Calibri"/>
              </a:rPr>
              <a:t>Activity Set Up:</a:t>
            </a:r>
            <a:endParaRPr dirty="0">
              <a:solidFill>
                <a:schemeClr val="tx1"/>
              </a:solidFill>
              <a:latin typeface="+mn-lt"/>
              <a:ea typeface="Arial"/>
              <a:cs typeface="Arial"/>
              <a:sym typeface="Arial"/>
            </a:endParaRPr>
          </a:p>
          <a:p>
            <a:pPr marL="0" indent="0">
              <a:buSzPts val="1100"/>
            </a:pPr>
            <a:r>
              <a:rPr lang="en-US" dirty="0">
                <a:solidFill>
                  <a:schemeClr val="tx1"/>
                </a:solidFill>
                <a:latin typeface="+mn-lt"/>
                <a:ea typeface="Calibri"/>
                <a:cs typeface="Calibri"/>
                <a:sym typeface="Calibri"/>
              </a:rPr>
              <a:t>Each facilitator will need to complete this slide with their desired information and a professional headshot photo, following the guidelines listed below.</a:t>
            </a:r>
            <a:endParaRPr dirty="0">
              <a:solidFill>
                <a:schemeClr val="tx1"/>
              </a:solidFill>
              <a:latin typeface="+mn-lt"/>
              <a:ea typeface="Arial"/>
              <a:cs typeface="Arial"/>
              <a:sym typeface="Arial"/>
            </a:endParaRPr>
          </a:p>
          <a:p>
            <a:pPr marL="0" indent="0">
              <a:buSzPts val="1100"/>
            </a:pPr>
            <a:endParaRPr lang="en-US" b="1" dirty="0">
              <a:solidFill>
                <a:schemeClr val="tx1"/>
              </a:solidFill>
              <a:latin typeface="+mn-lt"/>
              <a:ea typeface="Calibri"/>
              <a:cs typeface="Calibri"/>
              <a:sym typeface="Calibri"/>
            </a:endParaRPr>
          </a:p>
          <a:p>
            <a:pPr marL="0" indent="0">
              <a:buSzPts val="1100"/>
            </a:pPr>
            <a:r>
              <a:rPr lang="en-US" b="1" dirty="0">
                <a:solidFill>
                  <a:schemeClr val="tx1"/>
                </a:solidFill>
                <a:latin typeface="+mn-lt"/>
                <a:ea typeface="Calibri"/>
                <a:cs typeface="Calibri"/>
                <a:sym typeface="Calibri"/>
              </a:rPr>
              <a:t>Activity Instructions:</a:t>
            </a:r>
            <a:endParaRPr dirty="0">
              <a:solidFill>
                <a:schemeClr val="tx1"/>
              </a:solidFill>
              <a:latin typeface="+mn-lt"/>
              <a:ea typeface="Arial"/>
              <a:cs typeface="Arial"/>
              <a:sym typeface="Arial"/>
            </a:endParaRPr>
          </a:p>
          <a:p>
            <a:pPr marL="0" indent="0">
              <a:buSzPts val="1100"/>
            </a:pPr>
            <a:r>
              <a:rPr lang="en-US" dirty="0">
                <a:solidFill>
                  <a:schemeClr val="tx1"/>
                </a:solidFill>
                <a:latin typeface="+mn-lt"/>
                <a:ea typeface="Calibri"/>
                <a:cs typeface="Calibri"/>
                <a:sym typeface="Calibri"/>
              </a:rPr>
              <a:t>Please limit the introduction to 1-2 slides per trainer (i.e., an information slide with your picture, and an optional second slide if you want to share a family/pet pic for relatability). First, introduce yourself, and then allow a few minutes for your co-trainer to introduce themselves to the classroom as well. A second set of slides can be created as needed for your co-facilitator.</a:t>
            </a:r>
            <a:endParaRPr dirty="0">
              <a:solidFill>
                <a:schemeClr val="tx1"/>
              </a:solidFill>
              <a:latin typeface="+mn-lt"/>
              <a:ea typeface="Calibri"/>
              <a:cs typeface="Calibri"/>
              <a:sym typeface="Calibri"/>
            </a:endParaRPr>
          </a:p>
          <a:p>
            <a:pPr marL="0" indent="0">
              <a:buSzPts val="1100"/>
            </a:pPr>
            <a:endParaRPr dirty="0">
              <a:solidFill>
                <a:schemeClr val="tx1"/>
              </a:solidFill>
              <a:latin typeface="+mn-lt"/>
              <a:ea typeface="Calibri"/>
              <a:cs typeface="Calibri"/>
              <a:sym typeface="Calibri"/>
            </a:endParaRPr>
          </a:p>
          <a:p>
            <a:pPr marL="0" indent="0">
              <a:buSzPts val="1100"/>
            </a:pPr>
            <a:r>
              <a:rPr lang="en-US" b="1" dirty="0">
                <a:solidFill>
                  <a:schemeClr val="tx1"/>
                </a:solidFill>
                <a:latin typeface="+mn-lt"/>
                <a:ea typeface="Calibri"/>
                <a:cs typeface="Calibri"/>
                <a:sym typeface="Calibri"/>
              </a:rPr>
              <a:t>What to include in your “All about me” …</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Your photo: </a:t>
            </a:r>
            <a:r>
              <a:rPr lang="en-US" dirty="0">
                <a:solidFill>
                  <a:schemeClr val="tx1"/>
                </a:solidFill>
                <a:latin typeface="+mn-lt"/>
                <a:ea typeface="Calibri"/>
                <a:cs typeface="Calibri"/>
                <a:sym typeface="Calibri"/>
              </a:rPr>
              <a:t>Please ensure that the photograph is a headshot and be mindful of any writing on clothing or backgrounds that would not meet professional standards for the classroom. </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Your name and role</a:t>
            </a:r>
            <a:r>
              <a:rPr lang="en-US" dirty="0">
                <a:solidFill>
                  <a:schemeClr val="tx1"/>
                </a:solidFill>
                <a:latin typeface="+mn-lt"/>
                <a:ea typeface="Calibri"/>
                <a:cs typeface="Calibri"/>
                <a:sym typeface="Calibri"/>
              </a:rPr>
              <a:t> (Facilitator)</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Brief credentials/background:</a:t>
            </a:r>
            <a:r>
              <a:rPr lang="en-US" dirty="0">
                <a:solidFill>
                  <a:schemeClr val="tx1"/>
                </a:solidFill>
                <a:latin typeface="+mn-lt"/>
                <a:ea typeface="Calibri"/>
                <a:cs typeface="Calibri"/>
                <a:sym typeface="Calibri"/>
              </a:rPr>
              <a:t> Briefly mention relevant education, professional experience, or areas of specialty related to the training.</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Something relatable/passionate about:</a:t>
            </a:r>
            <a:r>
              <a:rPr lang="en-US" dirty="0">
                <a:solidFill>
                  <a:schemeClr val="tx1"/>
                </a:solidFill>
                <a:latin typeface="+mn-lt"/>
                <a:ea typeface="Calibri"/>
                <a:cs typeface="Calibri"/>
                <a:sym typeface="Calibri"/>
              </a:rPr>
              <a:t> Share your enthusiasm for the subject and why you enjoy teaching/training. Let them see the human behind the facilitator .</a:t>
            </a:r>
            <a:endParaRPr dirty="0">
              <a:solidFill>
                <a:schemeClr val="tx1"/>
              </a:solidFill>
              <a:latin typeface="+mn-lt"/>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Moment or experience:</a:t>
            </a:r>
            <a:r>
              <a:rPr lang="en-US" dirty="0">
                <a:solidFill>
                  <a:schemeClr val="tx1"/>
                </a:solidFill>
                <a:latin typeface="+mn-lt"/>
                <a:ea typeface="Calibri"/>
                <a:cs typeface="Calibri"/>
                <a:sym typeface="Calibri"/>
              </a:rPr>
              <a:t> Share a moment or experience in your professional career that shaped how you show up in this work</a:t>
            </a:r>
            <a:endParaRPr b="1" dirty="0">
              <a:solidFill>
                <a:schemeClr val="tx1"/>
              </a:solidFill>
              <a:latin typeface="+mn-lt"/>
              <a:ea typeface="Calibri"/>
              <a:cs typeface="Calibri"/>
              <a:sym typeface="Calibri"/>
            </a:endParaRPr>
          </a:p>
          <a:p>
            <a:pPr marL="0" indent="0">
              <a:buSzPts val="1100"/>
            </a:pPr>
            <a:r>
              <a:rPr lang="en-US" dirty="0">
                <a:solidFill>
                  <a:schemeClr val="tx1"/>
                </a:solidFill>
                <a:latin typeface="+mn-lt"/>
                <a:ea typeface="Calibri"/>
                <a:cs typeface="Calibri"/>
                <a:sym typeface="Calibri"/>
              </a:rPr>
              <a:t> </a:t>
            </a:r>
            <a:endParaRPr dirty="0">
              <a:solidFill>
                <a:schemeClr val="tx1"/>
              </a:solidFill>
              <a:latin typeface="+mn-lt"/>
              <a:ea typeface="Arial"/>
              <a:cs typeface="Arial"/>
              <a:sym typeface="Arial"/>
            </a:endParaRPr>
          </a:p>
          <a:p>
            <a:pPr marL="0" indent="0">
              <a:buSzPts val="1100"/>
            </a:pPr>
            <a:r>
              <a:rPr lang="en-US" dirty="0">
                <a:solidFill>
                  <a:schemeClr val="tx1"/>
                </a:solidFill>
                <a:latin typeface="+mn-lt"/>
                <a:ea typeface="Calibri"/>
                <a:cs typeface="Calibri"/>
                <a:sym typeface="Calibri"/>
              </a:rPr>
              <a:t>Keep it simple, impactful, and engaging! Balance professionalism with approachability to make learners comfortable and excited to learn. It’s important to understand that the way you kick off your training sets the tone for the entire course so start with a bang!</a:t>
            </a:r>
            <a:endParaRPr dirty="0">
              <a:solidFill>
                <a:schemeClr val="tx1"/>
              </a:solidFill>
              <a:latin typeface="+mn-lt"/>
              <a:ea typeface="Arial"/>
              <a:cs typeface="Arial"/>
              <a:sym typeface="Arial"/>
            </a:endParaRPr>
          </a:p>
          <a:p>
            <a:pPr marL="0" indent="0">
              <a:buSzPts val="1100"/>
            </a:pPr>
            <a:r>
              <a:rPr lang="en-US" dirty="0">
                <a:solidFill>
                  <a:schemeClr val="tx1"/>
                </a:solidFill>
                <a:latin typeface="+mn-lt"/>
                <a:ea typeface="Calibri"/>
                <a:cs typeface="Calibri"/>
                <a:sym typeface="Calibri"/>
              </a:rPr>
              <a:t> </a:t>
            </a:r>
            <a:endParaRPr dirty="0">
              <a:solidFill>
                <a:schemeClr val="tx1"/>
              </a:solidFill>
              <a:latin typeface="+mn-lt"/>
              <a:ea typeface="Arial"/>
              <a:cs typeface="Arial"/>
              <a:sym typeface="Arial"/>
            </a:endParaRPr>
          </a:p>
          <a:p>
            <a:pPr marL="0" indent="0">
              <a:buSzPts val="1100"/>
            </a:pPr>
            <a:r>
              <a:rPr lang="en-US" b="1" dirty="0">
                <a:solidFill>
                  <a:schemeClr val="tx1"/>
                </a:solidFill>
                <a:latin typeface="+mn-lt"/>
                <a:ea typeface="Calibri"/>
                <a:cs typeface="Calibri"/>
                <a:sym typeface="Calibri"/>
              </a:rPr>
              <a:t>Tips for Facilitation Success:</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Start Strong: </a:t>
            </a:r>
            <a:r>
              <a:rPr lang="en-US" dirty="0">
                <a:solidFill>
                  <a:schemeClr val="tx1"/>
                </a:solidFill>
                <a:latin typeface="+mn-lt"/>
                <a:ea typeface="Calibri"/>
                <a:cs typeface="Calibri"/>
                <a:sym typeface="Calibri"/>
              </a:rPr>
              <a:t>Energetic greeting, smile, and a positive vibe.</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Balance Professionalism: </a:t>
            </a:r>
            <a:r>
              <a:rPr lang="en-US" dirty="0">
                <a:solidFill>
                  <a:schemeClr val="tx1"/>
                </a:solidFill>
                <a:latin typeface="+mn-lt"/>
                <a:ea typeface="Calibri"/>
                <a:cs typeface="Calibri"/>
                <a:sym typeface="Calibri"/>
              </a:rPr>
              <a:t>Be credible but not intimidating.</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Be Authentic:</a:t>
            </a:r>
            <a:r>
              <a:rPr lang="en-US" dirty="0">
                <a:solidFill>
                  <a:schemeClr val="tx1"/>
                </a:solidFill>
                <a:latin typeface="+mn-lt"/>
                <a:ea typeface="Calibri"/>
                <a:cs typeface="Calibri"/>
                <a:sym typeface="Calibri"/>
              </a:rPr>
              <a:t> Share genuinely to build trust. </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Keep it Concise: </a:t>
            </a:r>
            <a:r>
              <a:rPr lang="en-US" dirty="0">
                <a:solidFill>
                  <a:schemeClr val="tx1"/>
                </a:solidFill>
                <a:latin typeface="+mn-lt"/>
                <a:ea typeface="Calibri"/>
                <a:cs typeface="Calibri"/>
                <a:sym typeface="Calibri"/>
              </a:rPr>
              <a:t>Don't overshare; focus on relevance. Share your enthusiasm for the subject and why you enjoy teaching/training.</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Be Clear: </a:t>
            </a:r>
            <a:r>
              <a:rPr lang="en-US" dirty="0">
                <a:solidFill>
                  <a:schemeClr val="tx1"/>
                </a:solidFill>
                <a:latin typeface="+mn-lt"/>
                <a:ea typeface="Calibri"/>
                <a:cs typeface="Calibri"/>
                <a:sym typeface="Calibri"/>
              </a:rPr>
              <a:t>Speak clearly and calmly.</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Make it Interactive: </a:t>
            </a:r>
            <a:r>
              <a:rPr lang="en-US" dirty="0">
                <a:solidFill>
                  <a:schemeClr val="tx1"/>
                </a:solidFill>
                <a:latin typeface="+mn-lt"/>
                <a:ea typeface="Calibri"/>
                <a:cs typeface="Calibri"/>
                <a:sym typeface="Calibri"/>
              </a:rPr>
              <a:t>Get participants talking early. Establishing a connection with your learners is crucial. Acknowledge the diverse group in front of you and make it clear that their experiences and perspectives are valued. Encourage open communication and assure them that questions and discussions are more than welcome.</a:t>
            </a:r>
            <a:endParaRPr dirty="0">
              <a:solidFill>
                <a:schemeClr val="tx1"/>
              </a:solidFill>
              <a:latin typeface="+mn-lt"/>
              <a:ea typeface="Arial"/>
              <a:cs typeface="Arial"/>
              <a:sym typeface="Arial"/>
            </a:endParaRPr>
          </a:p>
          <a:p>
            <a:pPr marL="178162" indent="-171450">
              <a:buSzPts val="1100"/>
              <a:buFont typeface="Arial" panose="020B0604020202020204" pitchFamily="34" charset="0"/>
              <a:buChar char="•"/>
            </a:pPr>
            <a:r>
              <a:rPr lang="en-US" b="1" dirty="0">
                <a:solidFill>
                  <a:schemeClr val="tx1"/>
                </a:solidFill>
                <a:latin typeface="+mn-lt"/>
                <a:ea typeface="Calibri"/>
                <a:cs typeface="Calibri"/>
                <a:sym typeface="Calibri"/>
              </a:rPr>
              <a:t>Conclude Positively: </a:t>
            </a:r>
            <a:r>
              <a:rPr lang="en-US" dirty="0">
                <a:solidFill>
                  <a:schemeClr val="tx1"/>
                </a:solidFill>
                <a:latin typeface="+mn-lt"/>
                <a:ea typeface="Calibri"/>
                <a:cs typeface="Calibri"/>
                <a:sym typeface="Calibri"/>
              </a:rPr>
              <a:t>Express excitement for the session and invite participants to share. </a:t>
            </a:r>
            <a:endParaRPr dirty="0">
              <a:solidFill>
                <a:schemeClr val="tx1"/>
              </a:solidFill>
              <a:latin typeface="+mn-lt"/>
              <a:ea typeface="Arial"/>
              <a:cs typeface="Arial"/>
              <a:sym typeface="Arial"/>
            </a:endParaRPr>
          </a:p>
          <a:p>
            <a:pPr marL="0" indent="0">
              <a:buSzPts val="1100"/>
            </a:pPr>
            <a:r>
              <a:rPr lang="en-US" dirty="0">
                <a:solidFill>
                  <a:schemeClr val="tx1"/>
                </a:solidFill>
                <a:latin typeface="+mn-lt"/>
                <a:ea typeface="Calibri"/>
                <a:cs typeface="Calibri"/>
                <a:sym typeface="Calibri"/>
              </a:rPr>
              <a:t> </a:t>
            </a:r>
            <a:endParaRPr dirty="0">
              <a:solidFill>
                <a:schemeClr val="tx1"/>
              </a:solidFill>
              <a:latin typeface="+mn-lt"/>
              <a:ea typeface="Arial"/>
              <a:cs typeface="Arial"/>
              <a:sym typeface="Arial"/>
            </a:endParaRPr>
          </a:p>
          <a:p>
            <a:pPr marL="0" indent="0">
              <a:buSzPts val="1100"/>
            </a:pPr>
            <a:r>
              <a:rPr lang="en-US" b="1" i="1" dirty="0">
                <a:solidFill>
                  <a:schemeClr val="tx1"/>
                </a:solidFill>
                <a:latin typeface="+mn-lt"/>
                <a:ea typeface="Calibri"/>
                <a:cs typeface="Calibri"/>
                <a:sym typeface="Calibri"/>
              </a:rPr>
              <a:t>Source: </a:t>
            </a:r>
          </a:p>
          <a:p>
            <a:pPr marL="0" indent="0">
              <a:buSzPts val="1100"/>
            </a:pPr>
            <a:r>
              <a:rPr lang="en-US" i="1" dirty="0">
                <a:solidFill>
                  <a:schemeClr val="tx1"/>
                </a:solidFill>
                <a:latin typeface="+mn-lt"/>
                <a:ea typeface="Calibri"/>
                <a:cs typeface="Calibri"/>
                <a:sym typeface="Calibri"/>
              </a:rPr>
              <a:t>Used in part from “Top 10 Tips for Introducing a Training Session Like a Pro” by Langevin.</a:t>
            </a:r>
            <a:r>
              <a:rPr lang="en-US" i="1" u="sng" dirty="0">
                <a:solidFill>
                  <a:schemeClr val="tx1"/>
                </a:solidFill>
                <a:latin typeface="+mn-lt"/>
                <a:ea typeface="Calibri"/>
                <a:cs typeface="Calibri"/>
                <a:sym typeface="Calibri"/>
                <a:hlinkClick r:id="rId3">
                  <a:extLst>
                    <a:ext uri="{A12FA001-AC4F-418D-AE19-62706E023703}">
                      <ahyp:hlinkClr xmlns:ahyp="http://schemas.microsoft.com/office/drawing/2018/hyperlinkcolor" val="tx"/>
                    </a:ext>
                  </a:extLst>
                </a:hlinkClick>
              </a:rPr>
              <a:t> https://langevin.com/top-10-tips-for-introducing-a-training-session-like-a-pro/#:~:text=Share%20a%20bit%20about%20your,the%20human%20behind%20the%20trainer.&amp;text=Establishing%20a%20connection%20with%20your%20learners%20is%20crucial</a:t>
            </a:r>
            <a:r>
              <a:rPr lang="en-US" i="1" dirty="0">
                <a:solidFill>
                  <a:schemeClr val="tx1"/>
                </a:solidFill>
                <a:latin typeface="+mn-lt"/>
                <a:ea typeface="Calibri"/>
                <a:cs typeface="Calibri"/>
                <a:sym typeface="Calibri"/>
              </a:rPr>
              <a:t>. </a:t>
            </a:r>
            <a:endParaRPr dirty="0">
              <a:solidFill>
                <a:schemeClr val="tx1"/>
              </a:solidFill>
              <a:latin typeface="+mn-lt"/>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e1a8690659_0_273:notes"/>
          <p:cNvSpPr>
            <a:spLocks noGrp="1" noRot="1" noChangeAspect="1"/>
          </p:cNvSpPr>
          <p:nvPr>
            <p:ph type="sldImg" idx="2"/>
          </p:nvPr>
        </p:nvSpPr>
        <p:spPr>
          <a:xfrm>
            <a:off x="781050" y="962025"/>
            <a:ext cx="5757863" cy="3238500"/>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434" name="Google Shape;434;g3e1a8690659_0_273:notes"/>
          <p:cNvSpPr txBox="1">
            <a:spLocks noGrp="1"/>
          </p:cNvSpPr>
          <p:nvPr>
            <p:ph type="body" idx="1"/>
          </p:nvPr>
        </p:nvSpPr>
        <p:spPr>
          <a:xfrm>
            <a:off x="731520" y="4200525"/>
            <a:ext cx="5852160" cy="4438888"/>
          </a:xfrm>
          <a:prstGeom prst="rect">
            <a:avLst/>
          </a:prstGeom>
          <a:noFill/>
          <a:ln>
            <a:noFill/>
          </a:ln>
        </p:spPr>
        <p:txBody>
          <a:bodyPr spcFirstLastPara="1" wrap="square" lIns="96302" tIns="48151" rIns="96302" bIns="48151" anchor="t" anchorCtr="0">
            <a:noAutofit/>
          </a:bodyPr>
          <a:lstStyle/>
          <a:p>
            <a:pPr marL="0" indent="0">
              <a:buSzPts val="1300"/>
            </a:pPr>
            <a:r>
              <a:rPr lang="en-US" b="1" i="0" u="none" strike="noStrike" dirty="0">
                <a:solidFill>
                  <a:schemeClr val="dk1"/>
                </a:solidFill>
                <a:latin typeface="Calibri"/>
                <a:ea typeface="Calibri"/>
                <a:cs typeface="Calibri"/>
                <a:sym typeface="Calibri"/>
              </a:rPr>
              <a:t>ALL ABOUT ME FACILITATOR 1 SLIDE </a:t>
            </a:r>
            <a:endParaRPr b="0"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e1a8690659_0_255: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446" name="Google Shape;446;g3e1a8690659_0_255:notes"/>
          <p:cNvSpPr txBox="1">
            <a:spLocks noGrp="1"/>
          </p:cNvSpPr>
          <p:nvPr>
            <p:ph type="body" idx="1"/>
          </p:nvPr>
        </p:nvSpPr>
        <p:spPr>
          <a:xfrm>
            <a:off x="731520" y="4188858"/>
            <a:ext cx="5852160" cy="4463890"/>
          </a:xfrm>
          <a:prstGeom prst="rect">
            <a:avLst/>
          </a:prstGeom>
          <a:noFill/>
          <a:ln>
            <a:noFill/>
          </a:ln>
        </p:spPr>
        <p:txBody>
          <a:bodyPr spcFirstLastPara="1" wrap="square" lIns="96302" tIns="48151" rIns="96302" bIns="48151" anchor="t" anchorCtr="0">
            <a:noAutofit/>
          </a:bodyPr>
          <a:lstStyle/>
          <a:p>
            <a:pPr marL="0" indent="0">
              <a:buClr>
                <a:schemeClr val="dk1"/>
              </a:buClr>
              <a:buSzPts val="1500"/>
            </a:pPr>
            <a:r>
              <a:rPr lang="en-US" b="1" dirty="0">
                <a:solidFill>
                  <a:schemeClr val="tx1"/>
                </a:solidFill>
                <a:latin typeface="Calibri"/>
                <a:ea typeface="Calibri"/>
                <a:cs typeface="Calibri"/>
                <a:sym typeface="Calibri"/>
              </a:rPr>
              <a:t>PARTICIPANT INTRODUCTIONS SEVEN POINT REFLECTION AND PAIR SHARE</a:t>
            </a:r>
            <a:endParaRPr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Time: </a:t>
            </a:r>
            <a:r>
              <a:rPr lang="en-US" dirty="0">
                <a:solidFill>
                  <a:schemeClr val="tx1"/>
                </a:solidFill>
                <a:latin typeface="Calibri"/>
                <a:ea typeface="Calibri"/>
                <a:cs typeface="Calibri"/>
                <a:sym typeface="Calibri"/>
              </a:rPr>
              <a:t>15 minutes</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Purpose: </a:t>
            </a:r>
            <a:r>
              <a:rPr lang="en-US" dirty="0">
                <a:solidFill>
                  <a:schemeClr val="tx1"/>
                </a:solidFill>
                <a:latin typeface="Calibri"/>
                <a:ea typeface="Calibri"/>
                <a:cs typeface="Calibri"/>
                <a:sym typeface="Calibri"/>
              </a:rPr>
              <a:t>To build rapport with participants and set a positive tone for the training environment</a:t>
            </a:r>
            <a:endParaRPr dirty="0">
              <a:solidFill>
                <a:schemeClr val="tx1"/>
              </a:solidFill>
              <a:latin typeface="Calibri"/>
              <a:ea typeface="Calibri"/>
              <a:cs typeface="Calibri"/>
              <a:sym typeface="Calibri"/>
            </a:endParaRPr>
          </a:p>
          <a:p>
            <a:pPr marL="0" indent="0">
              <a:buClr>
                <a:schemeClr val="dk1"/>
              </a:buClr>
              <a:buSzPts val="1100"/>
            </a:pPr>
            <a:endParaRPr b="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Say:</a:t>
            </a:r>
            <a:endParaRPr dirty="0">
              <a:solidFill>
                <a:schemeClr val="tx1"/>
              </a:solidFill>
              <a:latin typeface="Calibri"/>
              <a:ea typeface="Calibri"/>
              <a:cs typeface="Calibri"/>
              <a:sym typeface="Calibri"/>
            </a:endParaRPr>
          </a:p>
          <a:p>
            <a:pPr marL="0" indent="0">
              <a:buClr>
                <a:schemeClr val="dk1"/>
              </a:buClr>
              <a:buSzPts val="1100"/>
            </a:pPr>
            <a:r>
              <a:rPr lang="en-US" b="1" i="1" dirty="0">
                <a:solidFill>
                  <a:schemeClr val="tx1"/>
                </a:solidFill>
                <a:latin typeface="Calibri"/>
                <a:ea typeface="Calibri"/>
                <a:cs typeface="Calibri"/>
                <a:sym typeface="Calibri"/>
              </a:rPr>
              <a:t>Now that you’ve met your facilitators, we’d love to get to know each of you. I’ve placed blank resources on your tables for writing </a:t>
            </a:r>
            <a:endParaRPr b="1" i="1" dirty="0">
              <a:solidFill>
                <a:schemeClr val="tx1"/>
              </a:solidFill>
              <a:latin typeface="Calibri"/>
              <a:ea typeface="Calibri"/>
              <a:cs typeface="Calibri"/>
              <a:sym typeface="Calibri"/>
            </a:endParaRPr>
          </a:p>
          <a:p>
            <a:pPr marL="0" indent="0">
              <a:buClr>
                <a:schemeClr val="dk1"/>
              </a:buClr>
              <a:buSzPts val="1100"/>
            </a:pPr>
            <a:endParaRPr dirty="0">
              <a:solidFill>
                <a:schemeClr val="tx1"/>
              </a:solidFill>
              <a:latin typeface="Calibri"/>
              <a:ea typeface="Calibri"/>
              <a:cs typeface="Calibri"/>
              <a:sym typeface="Calibri"/>
            </a:endParaRPr>
          </a:p>
          <a:p>
            <a:pPr marL="0" indent="0">
              <a:buClr>
                <a:schemeClr val="dk1"/>
              </a:buClr>
              <a:buSzPts val="1100"/>
            </a:pPr>
            <a:r>
              <a:rPr lang="en-US" dirty="0">
                <a:solidFill>
                  <a:schemeClr val="tx1"/>
                </a:solidFill>
                <a:latin typeface="Calibri"/>
                <a:ea typeface="Calibri"/>
                <a:cs typeface="Calibri"/>
                <a:sym typeface="Calibri"/>
              </a:rPr>
              <a:t>Ask everyone to number a sheet of paper or 3×5 card 1-7</a:t>
            </a:r>
            <a:endParaRPr dirty="0">
              <a:solidFill>
                <a:schemeClr val="tx1"/>
              </a:solidFill>
              <a:latin typeface="Calibri"/>
              <a:ea typeface="Calibri"/>
              <a:cs typeface="Calibri"/>
              <a:sym typeface="Calibri"/>
            </a:endParaRPr>
          </a:p>
          <a:p>
            <a:pPr marL="0" indent="0">
              <a:buClr>
                <a:schemeClr val="dk1"/>
              </a:buClr>
              <a:buSzPts val="1100"/>
            </a:pPr>
            <a:r>
              <a:rPr lang="en-US" dirty="0">
                <a:solidFill>
                  <a:schemeClr val="tx1"/>
                </a:solidFill>
                <a:latin typeface="Calibri"/>
                <a:ea typeface="Calibri"/>
                <a:cs typeface="Calibri"/>
                <a:sym typeface="Calibri"/>
              </a:rPr>
              <a:t>One at a time, show Seven (7) questions/sentence completions</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What’s your name/What do you want to be called?</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If you could be anywhere, where would you be?</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What’s the last thing you did at work you are proud of?</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What two words would your best friend use to describe you?</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What’s challenging for you right now?</a:t>
            </a:r>
            <a:endParaRPr dirty="0">
              <a:solidFill>
                <a:schemeClr val="tx1"/>
              </a:solidFill>
              <a:latin typeface="Calibri"/>
              <a:ea typeface="Calibri"/>
              <a:cs typeface="Calibri"/>
              <a:sym typeface="Calibri"/>
            </a:endParaRPr>
          </a:p>
          <a:p>
            <a:pPr marL="319127" indent="-171450">
              <a:buClr>
                <a:schemeClr val="dk1"/>
              </a:buClr>
              <a:buFont typeface="Arial" panose="020B0604020202020204" pitchFamily="34" charset="0"/>
              <a:buChar char="•"/>
            </a:pPr>
            <a:r>
              <a:rPr lang="en-US" dirty="0">
                <a:solidFill>
                  <a:schemeClr val="tx1"/>
                </a:solidFill>
                <a:latin typeface="Calibri"/>
                <a:ea typeface="Calibri"/>
                <a:cs typeface="Calibri"/>
                <a:sym typeface="Calibri"/>
              </a:rPr>
              <a:t>If you could ask the group one question, what would it be?</a:t>
            </a:r>
            <a:endParaRPr b="1" i="1" dirty="0">
              <a:solidFill>
                <a:schemeClr val="tx1"/>
              </a:solidFill>
              <a:latin typeface="Calibri"/>
              <a:ea typeface="Calibri"/>
              <a:cs typeface="Calibri"/>
              <a:sym typeface="Calibri"/>
            </a:endParaRPr>
          </a:p>
          <a:p>
            <a:pPr marL="0" indent="0">
              <a:buClr>
                <a:schemeClr val="dk1"/>
              </a:buClr>
              <a:buSzPts val="1100"/>
            </a:pPr>
            <a:endParaRPr b="1" i="1"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Activity Prep:</a:t>
            </a:r>
            <a:endParaRPr b="1" dirty="0">
              <a:solidFill>
                <a:schemeClr val="tx1"/>
              </a:solidFill>
              <a:latin typeface="Calibri"/>
              <a:ea typeface="Calibri"/>
              <a:cs typeface="Calibri"/>
              <a:sym typeface="Calibri"/>
            </a:endParaRPr>
          </a:p>
          <a:p>
            <a:pPr marL="0" indent="0">
              <a:buClr>
                <a:schemeClr val="dk1"/>
              </a:buClr>
              <a:buSzPts val="1100"/>
            </a:pPr>
            <a:r>
              <a:rPr lang="en-US" dirty="0">
                <a:solidFill>
                  <a:schemeClr val="tx1"/>
                </a:solidFill>
                <a:latin typeface="Calibri"/>
                <a:ea typeface="Calibri"/>
                <a:cs typeface="Calibri"/>
                <a:sym typeface="Calibri"/>
              </a:rPr>
              <a:t>Place blank paper or 3x5  note cards on the tables for participants to use during the training.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Activity Set Up: </a:t>
            </a:r>
            <a:endParaRPr dirty="0">
              <a:solidFill>
                <a:schemeClr val="tx1"/>
              </a:solidFill>
              <a:latin typeface="Calibri"/>
              <a:ea typeface="Calibri"/>
              <a:cs typeface="Calibri"/>
              <a:sym typeface="Calibri"/>
            </a:endParaRPr>
          </a:p>
          <a:p>
            <a:pPr marL="0" indent="0">
              <a:buClr>
                <a:schemeClr val="dk1"/>
              </a:buClr>
              <a:buSzPts val="1100"/>
            </a:pPr>
            <a:r>
              <a:rPr lang="en-US" dirty="0">
                <a:solidFill>
                  <a:schemeClr val="tx1"/>
                </a:solidFill>
                <a:latin typeface="Calibri"/>
                <a:ea typeface="Calibri"/>
                <a:cs typeface="Calibri"/>
                <a:sym typeface="Calibri"/>
              </a:rPr>
              <a:t>Each participant will pair up with someone at their table and answer the following questions with their partner. After all pairs have discussed participants will share their partners answers while introducing them to the class. </a:t>
            </a:r>
            <a:endParaRPr dirty="0">
              <a:solidFill>
                <a:schemeClr val="tx1"/>
              </a:solidFill>
              <a:latin typeface="Calibri"/>
              <a:ea typeface="Calibri"/>
              <a:cs typeface="Calibri"/>
              <a:sym typeface="Calibri"/>
            </a:endParaRPr>
          </a:p>
          <a:p>
            <a:pPr marL="0" indent="0">
              <a:buClr>
                <a:schemeClr val="dk1"/>
              </a:buClr>
              <a:buSzPts val="1100"/>
            </a:pPr>
            <a:endParaRPr dirty="0">
              <a:solidFill>
                <a:schemeClr val="tx1"/>
              </a:solidFill>
              <a:latin typeface="Calibri"/>
              <a:ea typeface="Calibri"/>
              <a:cs typeface="Calibri"/>
              <a:sym typeface="Calibri"/>
            </a:endParaRPr>
          </a:p>
          <a:p>
            <a:pPr marL="0" indent="0">
              <a:buClr>
                <a:schemeClr val="dk1"/>
              </a:buClr>
              <a:buSzPts val="1100"/>
            </a:pPr>
            <a:r>
              <a:rPr lang="en-US" b="1" dirty="0">
                <a:solidFill>
                  <a:schemeClr val="tx1"/>
                </a:solidFill>
                <a:latin typeface="Calibri"/>
                <a:ea typeface="Calibri"/>
                <a:cs typeface="Calibri"/>
                <a:sym typeface="Calibri"/>
              </a:rPr>
              <a:t>Source:</a:t>
            </a:r>
            <a:r>
              <a:rPr lang="en-US" dirty="0">
                <a:solidFill>
                  <a:schemeClr val="tx1"/>
                </a:solidFill>
                <a:latin typeface="Calibri"/>
                <a:ea typeface="Calibri"/>
                <a:cs typeface="Calibri"/>
                <a:sym typeface="Calibri"/>
              </a:rPr>
              <a:t> </a:t>
            </a:r>
          </a:p>
          <a:p>
            <a:pPr marL="0" indent="0">
              <a:buClr>
                <a:schemeClr val="dk1"/>
              </a:buClr>
              <a:buSzPts val="1100"/>
            </a:pPr>
            <a:r>
              <a:rPr lang="en-US" dirty="0">
                <a:solidFill>
                  <a:schemeClr val="tx1"/>
                </a:solidFill>
                <a:latin typeface="Calibri"/>
                <a:ea typeface="Calibri"/>
                <a:cs typeface="Calibri"/>
                <a:sym typeface="Calibri"/>
              </a:rPr>
              <a:t>Icebreakers &amp; Openers to start a soft-skills session  </a:t>
            </a:r>
            <a:r>
              <a:rPr lang="en-US" u="sng" dirty="0">
                <a:solidFill>
                  <a:schemeClr val="tx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https://trainerswarehouse.com/blogs/worksmart/icebreakers-to-start-a-soft-skills-session?srsltid=AfmBOopZBDOfRiGnHKYVnAVVNlpHsloX8h035AaPHMZwub7yqwiKipLZ</a:t>
            </a:r>
            <a:r>
              <a:rPr lang="en-US"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e1a8690659_0_315: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452" name="Google Shape;452;g3e1a8690659_0_315:notes"/>
          <p:cNvSpPr txBox="1">
            <a:spLocks noGrp="1"/>
          </p:cNvSpPr>
          <p:nvPr>
            <p:ph type="body" idx="1"/>
          </p:nvPr>
        </p:nvSpPr>
        <p:spPr>
          <a:xfrm>
            <a:off x="731520" y="4215528"/>
            <a:ext cx="5852160" cy="4410550"/>
          </a:xfrm>
          <a:prstGeom prst="rect">
            <a:avLst/>
          </a:prstGeom>
          <a:noFill/>
          <a:ln>
            <a:noFill/>
          </a:ln>
        </p:spPr>
        <p:txBody>
          <a:bodyPr spcFirstLastPara="1" wrap="square" lIns="96302" tIns="48151" rIns="96302" bIns="48151" anchor="t" anchorCtr="0">
            <a:noAutofit/>
          </a:bodyPr>
          <a:lstStyle/>
          <a:p>
            <a:pPr marL="0" indent="0">
              <a:buSzPts val="1300"/>
            </a:pPr>
            <a:r>
              <a:rPr lang="en-US" b="1" dirty="0">
                <a:solidFill>
                  <a:schemeClr val="tx1"/>
                </a:solidFill>
                <a:latin typeface="Calibri"/>
                <a:ea typeface="Calibri"/>
                <a:cs typeface="Calibri"/>
                <a:sym typeface="Calibri"/>
              </a:rPr>
              <a:t>HOUSEKEEPING </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Time: </a:t>
            </a:r>
            <a:r>
              <a:rPr lang="en-US" dirty="0">
                <a:solidFill>
                  <a:schemeClr val="tx1"/>
                </a:solidFill>
                <a:latin typeface="Calibri"/>
                <a:ea typeface="Calibri"/>
                <a:cs typeface="Calibri"/>
                <a:sym typeface="Calibri"/>
              </a:rPr>
              <a:t>10 minutes</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Purpose: </a:t>
            </a:r>
            <a:r>
              <a:rPr lang="en-US" dirty="0">
                <a:solidFill>
                  <a:schemeClr val="tx1"/>
                </a:solidFill>
                <a:latin typeface="Calibri"/>
                <a:ea typeface="Calibri"/>
                <a:cs typeface="Calibri"/>
                <a:sym typeface="Calibri"/>
              </a:rPr>
              <a:t>To establish a framework for the flow of the specialty trainings</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Say:</a:t>
            </a:r>
            <a:r>
              <a:rPr lang="en-US"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SzPts val="1300"/>
            </a:pPr>
            <a:r>
              <a:rPr lang="en-US" b="1" i="1" dirty="0">
                <a:solidFill>
                  <a:schemeClr val="tx1"/>
                </a:solidFill>
                <a:latin typeface="Calibri"/>
                <a:ea typeface="Calibri"/>
                <a:cs typeface="Calibri"/>
                <a:sym typeface="Calibri"/>
              </a:rPr>
              <a:t>Let’s take a few moments to review the rules of engagement and important housekeeping points to ensure a smooth flow in our classroom sessions. This helps us set the tone for a respectful and organized learning environment. We want to set the stage for each of you to engage in your own learning!</a:t>
            </a:r>
            <a:r>
              <a:rPr lang="en-US"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SzPts val="1300"/>
            </a:pPr>
            <a:endParaRPr dirty="0">
              <a:solidFill>
                <a:schemeClr val="tx1"/>
              </a:solidFill>
              <a:latin typeface="Calibri"/>
              <a:ea typeface="Calibri"/>
              <a:cs typeface="Calibri"/>
              <a:sym typeface="Calibri"/>
            </a:endParaRPr>
          </a:p>
          <a:p>
            <a:pPr marL="0" indent="0">
              <a:buSzPts val="1300"/>
            </a:pPr>
            <a:r>
              <a:rPr lang="en-US" dirty="0">
                <a:solidFill>
                  <a:schemeClr val="tx1"/>
                </a:solidFill>
                <a:latin typeface="Calibri"/>
                <a:ea typeface="Calibri"/>
                <a:cs typeface="Calibri"/>
                <a:sym typeface="Calibri"/>
              </a:rPr>
              <a:t>Take a moment to share your goals and expectations for participation, breaks, training flow, and any housekeeping matters below:</a:t>
            </a:r>
            <a:endParaRPr dirty="0">
              <a:solidFill>
                <a:schemeClr val="tx1"/>
              </a:solidFill>
              <a:latin typeface="Calibri"/>
              <a:ea typeface="Calibri"/>
              <a:cs typeface="Calibri"/>
              <a:sym typeface="Calibri"/>
            </a:endParaRPr>
          </a:p>
          <a:p>
            <a:pPr marL="0" indent="0">
              <a:buSzPts val="1300"/>
            </a:pPr>
            <a:r>
              <a:rPr lang="en-US"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0" indent="0">
              <a:buSzPts val="1300"/>
            </a:pPr>
            <a:r>
              <a:rPr lang="en-US" b="1" dirty="0">
                <a:solidFill>
                  <a:schemeClr val="tx1"/>
                </a:solidFill>
                <a:latin typeface="Calibri"/>
                <a:ea typeface="Calibri"/>
                <a:cs typeface="Calibri"/>
                <a:sym typeface="Calibri"/>
              </a:rPr>
              <a:t>Paraphrase</a:t>
            </a:r>
            <a:r>
              <a:rPr lang="en-US" dirty="0">
                <a:solidFill>
                  <a:schemeClr val="tx1"/>
                </a:solidFill>
                <a:latin typeface="Calibri"/>
                <a:ea typeface="Calibri"/>
                <a:cs typeface="Calibri"/>
                <a:sym typeface="Calibri"/>
              </a:rPr>
              <a:t>: </a:t>
            </a:r>
            <a:endParaRPr dirty="0">
              <a:solidFill>
                <a:schemeClr val="tx1"/>
              </a:solidFill>
              <a:latin typeface="Calibri"/>
              <a:ea typeface="Calibri"/>
              <a:cs typeface="Calibri"/>
              <a:sym typeface="Calibri"/>
            </a:endParaRPr>
          </a:p>
          <a:p>
            <a:pPr marL="174527" indent="-167815">
              <a:buSzPts val="1300"/>
              <a:buFont typeface="Calibri"/>
              <a:buChar char="•"/>
            </a:pPr>
            <a:r>
              <a:rPr lang="en-US" b="1" dirty="0">
                <a:solidFill>
                  <a:schemeClr val="tx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Attendance Tracking</a:t>
            </a:r>
            <a:endParaRPr b="1" dirty="0">
              <a:solidFill>
                <a:schemeClr val="tx1"/>
              </a:solidFill>
              <a:latin typeface="Calibri"/>
              <a:ea typeface="Calibri"/>
              <a:cs typeface="Calibri"/>
              <a:sym typeface="Calibri"/>
            </a:endParaRPr>
          </a:p>
          <a:p>
            <a:pPr marL="630983" lvl="1" indent="-167815">
              <a:buSzPts val="1300"/>
              <a:buFont typeface="Calibri"/>
              <a:buChar char="•"/>
            </a:pPr>
            <a:r>
              <a:rPr lang="en-US" dirty="0">
                <a:solidFill>
                  <a:schemeClr val="tx1"/>
                </a:solidFill>
                <a:latin typeface="Calibri"/>
                <a:ea typeface="Calibri"/>
                <a:cs typeface="Calibri"/>
                <a:sym typeface="Calibri"/>
              </a:rPr>
              <a:t>Attendance is taken at the beginning of training and after lunch. </a:t>
            </a:r>
            <a:endParaRPr dirty="0">
              <a:solidFill>
                <a:schemeClr val="tx1"/>
              </a:solidFill>
              <a:latin typeface="Calibri"/>
              <a:ea typeface="Calibri"/>
              <a:cs typeface="Calibri"/>
              <a:sym typeface="Calibri"/>
            </a:endParaRPr>
          </a:p>
          <a:p>
            <a:pPr marL="174527" indent="-80551">
              <a:buSzPts val="1300"/>
            </a:pPr>
            <a:endParaRPr b="1" dirty="0">
              <a:solidFill>
                <a:schemeClr val="tx1"/>
              </a:solidFill>
              <a:latin typeface="Calibri"/>
              <a:ea typeface="Calibri"/>
              <a:cs typeface="Calibri"/>
              <a:sym typeface="Calibri"/>
            </a:endParaRPr>
          </a:p>
          <a:p>
            <a:pPr marL="174527" indent="-167815">
              <a:buSzPts val="1300"/>
              <a:buFont typeface="Calibri"/>
              <a:buChar char="•"/>
            </a:pPr>
            <a:r>
              <a:rPr lang="en-US" b="1" dirty="0">
                <a:solidFill>
                  <a:schemeClr val="tx1"/>
                </a:solidFill>
                <a:latin typeface="Calibri"/>
                <a:ea typeface="Calibri"/>
                <a:cs typeface="Calibri"/>
                <a:sym typeface="Calibri"/>
              </a:rPr>
              <a:t>Restrooms and Designated Smoking Areas </a:t>
            </a:r>
            <a:endParaRPr b="1" dirty="0">
              <a:solidFill>
                <a:schemeClr val="tx1"/>
              </a:solidFill>
              <a:latin typeface="Calibri"/>
              <a:ea typeface="Calibri"/>
              <a:cs typeface="Calibri"/>
              <a:sym typeface="Calibri"/>
            </a:endParaRPr>
          </a:p>
          <a:p>
            <a:pPr marL="630983" lvl="1" indent="-167815">
              <a:buSzPts val="1300"/>
              <a:buFont typeface="Calibri"/>
              <a:buChar char="•"/>
            </a:pPr>
            <a:r>
              <a:rPr lang="en-US" dirty="0">
                <a:solidFill>
                  <a:schemeClr val="tx1"/>
                </a:solidFill>
                <a:latin typeface="Calibri"/>
                <a:ea typeface="Calibri"/>
                <a:cs typeface="Calibri"/>
                <a:sym typeface="Calibri"/>
              </a:rPr>
              <a:t>Discuss the location of restroom(s), break areas, and designated smoking areas for your specific training location. </a:t>
            </a:r>
            <a:endParaRPr dirty="0">
              <a:solidFill>
                <a:schemeClr val="tx1"/>
              </a:solidFill>
              <a:latin typeface="Calibri"/>
              <a:ea typeface="Calibri"/>
              <a:cs typeface="Calibri"/>
              <a:sym typeface="Calibri"/>
            </a:endParaRPr>
          </a:p>
          <a:p>
            <a:pPr marL="0" indent="0">
              <a:buSzPts val="1300"/>
            </a:pPr>
            <a:endParaRPr dirty="0">
              <a:solidFill>
                <a:schemeClr val="tx1"/>
              </a:solidFill>
              <a:latin typeface="Calibri"/>
              <a:ea typeface="Calibri"/>
              <a:cs typeface="Calibri"/>
              <a:sym typeface="Calibri"/>
            </a:endParaRPr>
          </a:p>
          <a:p>
            <a:pPr marL="174527" indent="-167815">
              <a:buSzPts val="1300"/>
              <a:buFont typeface="Calibri"/>
              <a:buChar char="•"/>
            </a:pPr>
            <a:r>
              <a:rPr lang="en-US" b="1" dirty="0">
                <a:solidFill>
                  <a:schemeClr val="tx1"/>
                </a:solidFill>
                <a:latin typeface="Calibri"/>
                <a:ea typeface="Calibri"/>
                <a:cs typeface="Calibri"/>
                <a:sym typeface="Calibri"/>
              </a:rPr>
              <a:t>Wi-Fi Connection for all sites</a:t>
            </a:r>
            <a:endParaRPr dirty="0">
              <a:solidFill>
                <a:schemeClr val="tx1"/>
              </a:solidFill>
              <a:latin typeface="Calibri"/>
              <a:ea typeface="Calibri"/>
              <a:cs typeface="Calibri"/>
              <a:sym typeface="Calibri"/>
            </a:endParaRPr>
          </a:p>
          <a:p>
            <a:pPr marL="630983" lvl="1" indent="-167815">
              <a:buSzPts val="1300"/>
              <a:buFont typeface="Arial"/>
              <a:buChar char="•"/>
            </a:pPr>
            <a:r>
              <a:rPr lang="en-US" b="1" dirty="0">
                <a:solidFill>
                  <a:schemeClr val="tx1"/>
                </a:solidFill>
                <a:latin typeface="Calibri"/>
                <a:ea typeface="Calibri"/>
                <a:cs typeface="Calibri"/>
                <a:sym typeface="Calibri"/>
              </a:rPr>
              <a:t>Guest Wi-Fi:</a:t>
            </a:r>
            <a:r>
              <a:rPr lang="en-US" dirty="0">
                <a:solidFill>
                  <a:schemeClr val="tx1"/>
                </a:solidFill>
                <a:latin typeface="Calibri"/>
                <a:ea typeface="Calibri"/>
                <a:cs typeface="Calibri"/>
                <a:sym typeface="Calibri"/>
              </a:rPr>
              <a:t> MidSOUTH Public</a:t>
            </a:r>
            <a:endParaRPr dirty="0">
              <a:solidFill>
                <a:schemeClr val="tx1"/>
              </a:solidFill>
              <a:latin typeface="Calibri"/>
              <a:ea typeface="Calibri"/>
              <a:cs typeface="Calibri"/>
              <a:sym typeface="Calibri"/>
            </a:endParaRPr>
          </a:p>
          <a:p>
            <a:pPr marL="630983" lvl="1" indent="-167815">
              <a:buSzPts val="1300"/>
              <a:buFont typeface="Arial"/>
              <a:buChar char="•"/>
            </a:pPr>
            <a:r>
              <a:rPr lang="en-US" b="1" dirty="0">
                <a:solidFill>
                  <a:schemeClr val="tx1"/>
                </a:solidFill>
                <a:latin typeface="Calibri"/>
                <a:ea typeface="Calibri"/>
                <a:cs typeface="Calibri"/>
                <a:sym typeface="Calibri"/>
              </a:rPr>
              <a:t>Password:</a:t>
            </a:r>
            <a:r>
              <a:rPr lang="en-US" dirty="0">
                <a:solidFill>
                  <a:schemeClr val="tx1"/>
                </a:solidFill>
                <a:latin typeface="Calibri"/>
                <a:ea typeface="Calibri"/>
                <a:cs typeface="Calibri"/>
                <a:sym typeface="Calibri"/>
              </a:rPr>
              <a:t> midsouth </a:t>
            </a:r>
            <a:endParaRPr dirty="0">
              <a:solidFill>
                <a:schemeClr val="tx1"/>
              </a:solidFill>
              <a:latin typeface="Calibri"/>
              <a:ea typeface="Calibri"/>
              <a:cs typeface="Calibri"/>
              <a:sym typeface="Calibri"/>
            </a:endParaRPr>
          </a:p>
          <a:p>
            <a:pPr marL="0" indent="0">
              <a:buSzPts val="1300"/>
            </a:pPr>
            <a:endParaRPr dirty="0">
              <a:solidFill>
                <a:schemeClr val="tx1"/>
              </a:solidFill>
              <a:latin typeface="Calibri"/>
              <a:ea typeface="Calibri"/>
              <a:cs typeface="Calibri"/>
              <a:sym typeface="Calibri"/>
            </a:endParaRPr>
          </a:p>
          <a:p>
            <a:pPr marL="174527" indent="-167815">
              <a:buSzPts val="1300"/>
              <a:buFont typeface="Arial"/>
              <a:buChar char="•"/>
            </a:pPr>
            <a:r>
              <a:rPr lang="en-US" b="1" dirty="0">
                <a:solidFill>
                  <a:schemeClr val="tx1"/>
                </a:solidFill>
                <a:latin typeface="Calibri"/>
                <a:ea typeface="Calibri"/>
                <a:cs typeface="Calibri"/>
                <a:sym typeface="Calibri"/>
              </a:rPr>
              <a:t>Reminder for appropriate Use of Laptops and Cell Phones in the Classroom: </a:t>
            </a:r>
            <a:r>
              <a:rPr lang="en-US" dirty="0">
                <a:solidFill>
                  <a:schemeClr val="tx1"/>
                </a:solidFill>
                <a:latin typeface="Calibri"/>
                <a:ea typeface="Calibri"/>
                <a:cs typeface="Calibri"/>
                <a:sym typeface="Calibri"/>
              </a:rPr>
              <a:t>Agency cell phones and laptops may be in use only during designated Qualtrics and Virtual Home Simulation activities. Participants will be instructed when to take out their cell phones or laptops. When not in use, all laptops and cell phones should be muted/silenced and placed underneath the training room tables. Phone calls may be answered during scheduled breaks to protect classroom learning time.   </a:t>
            </a:r>
            <a:endParaRPr dirty="0">
              <a:solidFill>
                <a:schemeClr val="tx1"/>
              </a:solidFill>
              <a:latin typeface="Calibri"/>
              <a:ea typeface="Calibri"/>
              <a:cs typeface="Calibri"/>
              <a:sym typeface="Calibri"/>
            </a:endParaRPr>
          </a:p>
          <a:p>
            <a:pPr marL="174527" indent="-80551">
              <a:buSzPts val="1300"/>
            </a:pPr>
            <a:endParaRPr dirty="0">
              <a:solidFill>
                <a:schemeClr val="tx1"/>
              </a:solidFill>
              <a:latin typeface="Calibri"/>
              <a:ea typeface="Calibri"/>
              <a:cs typeface="Calibri"/>
              <a:sym typeface="Calibri"/>
            </a:endParaRPr>
          </a:p>
          <a:p>
            <a:pPr marL="174527" indent="-167815">
              <a:buSzPts val="1300"/>
              <a:buFont typeface="Arial"/>
              <a:buChar char="•"/>
            </a:pPr>
            <a:r>
              <a:rPr lang="en-US" b="1" dirty="0">
                <a:solidFill>
                  <a:schemeClr val="tx1"/>
                </a:solidFill>
                <a:latin typeface="Calibri"/>
                <a:ea typeface="Calibri"/>
                <a:cs typeface="Calibri"/>
                <a:sym typeface="Calibri"/>
              </a:rPr>
              <a:t>Daily schedule:</a:t>
            </a:r>
            <a:r>
              <a:rPr lang="en-US" dirty="0">
                <a:solidFill>
                  <a:schemeClr val="tx1"/>
                </a:solidFill>
                <a:latin typeface="Calibri"/>
                <a:ea typeface="Calibri"/>
                <a:cs typeface="Calibri"/>
                <a:sym typeface="Calibri"/>
              </a:rPr>
              <a:t> Training is from 9:00 AM - 4:00 </a:t>
            </a:r>
            <a:r>
              <a:rPr lang="en-US" dirty="0">
                <a:solidFill>
                  <a:schemeClr val="tx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pm</a:t>
            </a:r>
            <a:r>
              <a:rPr lang="en-US" dirty="0">
                <a:solidFill>
                  <a:schemeClr val="tx1"/>
                </a:solidFill>
                <a:latin typeface="Calibri"/>
                <a:ea typeface="Calibri"/>
                <a:cs typeface="Calibri"/>
                <a:sym typeface="Calibri"/>
              </a:rPr>
              <a:t>. We will have a formal morning break (15 minutes), lunch break (1 hr.), and an afternoon break (15 minutes) </a:t>
            </a:r>
            <a:endParaRPr dirty="0">
              <a:solidFill>
                <a:schemeClr val="tx1"/>
              </a:solidFill>
              <a:latin typeface="Calibri"/>
              <a:ea typeface="Calibri"/>
              <a:cs typeface="Calibri"/>
              <a:sym typeface="Calibri"/>
            </a:endParaRPr>
          </a:p>
          <a:p>
            <a:pPr marL="174527" indent="-80551">
              <a:buSzPts val="1300"/>
            </a:pPr>
            <a:endParaRPr dirty="0">
              <a:solidFill>
                <a:schemeClr val="tx1"/>
              </a:solidFill>
              <a:latin typeface="Calibri"/>
              <a:ea typeface="Calibri"/>
              <a:cs typeface="Calibri"/>
              <a:sym typeface="Calibri"/>
            </a:endParaRPr>
          </a:p>
          <a:p>
            <a:pPr marL="174527" indent="-167815">
              <a:buSzPts val="1300"/>
              <a:buFont typeface="Arial"/>
              <a:buChar char="•"/>
            </a:pPr>
            <a:r>
              <a:rPr lang="en-US" b="1" dirty="0">
                <a:solidFill>
                  <a:schemeClr val="tx1"/>
                </a:solidFill>
                <a:latin typeface="Calibri"/>
                <a:ea typeface="Calibri"/>
                <a:cs typeface="Calibri"/>
                <a:sym typeface="Calibri"/>
              </a:rPr>
              <a:t>Parking Lot:</a:t>
            </a:r>
            <a:r>
              <a:rPr lang="en-US" dirty="0">
                <a:solidFill>
                  <a:schemeClr val="tx1"/>
                </a:solidFill>
                <a:latin typeface="Calibri"/>
                <a:ea typeface="Calibri"/>
                <a:cs typeface="Calibri"/>
                <a:sym typeface="Calibri"/>
              </a:rPr>
              <a:t> This is the tool we will use to capture questions, ideas, or topics that come up during the training but can’t be addressed right away. It helps keep the group focused while making sure important thoughts aren’t lost. We will return to the parking lot later in the training or at the end to review and respond to those items.</a:t>
            </a:r>
            <a:endParaRPr dirty="0">
              <a:solidFill>
                <a:schemeClr val="tx1"/>
              </a:solidFill>
              <a:latin typeface="Calibri"/>
              <a:ea typeface="Calibri"/>
              <a:cs typeface="Calibri"/>
              <a:sym typeface="Calibri"/>
            </a:endParaRPr>
          </a:p>
          <a:p>
            <a:pPr marL="174527" indent="-80551">
              <a:buSzPts val="1300"/>
            </a:pPr>
            <a:endParaRPr dirty="0">
              <a:solidFill>
                <a:schemeClr val="tx1"/>
              </a:solidFill>
              <a:latin typeface="Calibri"/>
              <a:ea typeface="Calibri"/>
              <a:cs typeface="Calibri"/>
              <a:sym typeface="Calibri"/>
            </a:endParaRPr>
          </a:p>
          <a:p>
            <a:pPr marL="174527" indent="-167815">
              <a:buSzPts val="1300"/>
              <a:buFont typeface="Arial"/>
              <a:buChar char="•"/>
            </a:pPr>
            <a:r>
              <a:rPr lang="en-US" b="1" dirty="0">
                <a:solidFill>
                  <a:schemeClr val="tx1"/>
                </a:solidFill>
                <a:latin typeface="Calibri"/>
                <a:ea typeface="Calibri"/>
                <a:cs typeface="Calibri"/>
                <a:sym typeface="Calibri"/>
              </a:rPr>
              <a:t>Evaluations:</a:t>
            </a:r>
            <a:r>
              <a:rPr lang="en-US" dirty="0">
                <a:solidFill>
                  <a:schemeClr val="tx1"/>
                </a:solidFill>
                <a:latin typeface="Calibri"/>
                <a:ea typeface="Calibri"/>
                <a:cs typeface="Calibri"/>
                <a:sym typeface="Calibri"/>
              </a:rPr>
              <a:t> At the end of the day, there will be an evaluation to complete in Qualtrics using the QR code on the slide.  </a:t>
            </a:r>
            <a:endParaRPr dirty="0">
              <a:solidFill>
                <a:schemeClr val="tx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ddd47e1781_0_231:notes"/>
          <p:cNvSpPr>
            <a:spLocks noGrp="1" noRot="1" noChangeAspect="1"/>
          </p:cNvSpPr>
          <p:nvPr>
            <p:ph type="sldImg" idx="2"/>
          </p:nvPr>
        </p:nvSpPr>
        <p:spPr>
          <a:xfrm>
            <a:off x="779463" y="963613"/>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58" name="Google Shape;458;g3ddd47e1781_0_231:notes"/>
          <p:cNvSpPr txBox="1">
            <a:spLocks noGrp="1"/>
          </p:cNvSpPr>
          <p:nvPr>
            <p:ph type="body" idx="1"/>
          </p:nvPr>
        </p:nvSpPr>
        <p:spPr>
          <a:xfrm>
            <a:off x="731520" y="4202192"/>
            <a:ext cx="5852160" cy="4435554"/>
          </a:xfrm>
          <a:prstGeom prst="rect">
            <a:avLst/>
          </a:prstGeom>
          <a:noFill/>
          <a:ln>
            <a:noFill/>
          </a:ln>
        </p:spPr>
        <p:txBody>
          <a:bodyPr spcFirstLastPara="1" wrap="square" lIns="96540" tIns="48257" rIns="96540" bIns="48257" anchor="t" anchorCtr="0">
            <a:noAutofit/>
          </a:bodyPr>
          <a:lstStyle/>
          <a:p>
            <a:pPr marL="0" indent="0">
              <a:buClr>
                <a:schemeClr val="dk1"/>
              </a:buClr>
              <a:buSzPts val="1100"/>
            </a:pPr>
            <a:r>
              <a:rPr lang="en-US" b="1" dirty="0">
                <a:latin typeface="Calibri"/>
                <a:ea typeface="Calibri"/>
                <a:cs typeface="Calibri"/>
                <a:sym typeface="Calibri"/>
              </a:rPr>
              <a:t>TARGET OUTCOMES </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b="0" dirty="0">
                <a:latin typeface="Calibri"/>
                <a:ea typeface="Calibri"/>
                <a:cs typeface="Calibri"/>
                <a:sym typeface="Calibri"/>
              </a:rPr>
              <a:t>10 </a:t>
            </a:r>
            <a:r>
              <a:rPr lang="en-US" dirty="0">
                <a:latin typeface="Calibri"/>
                <a:ea typeface="Calibri"/>
                <a:cs typeface="Calibri"/>
                <a:sym typeface="Calibri"/>
              </a:rPr>
              <a:t>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equip Specialists with the knowledge and structured decision-making skills necessary to navigate the licensing process, ensuring compliance with policy and procedural regulatory standards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By the end of this section, Social Services Specialists will be able to:</a:t>
            </a:r>
          </a:p>
          <a:p>
            <a:pPr marL="181240" indent="-181240">
              <a:buClr>
                <a:schemeClr val="dk1"/>
              </a:buClr>
              <a:buSzPct val="100000"/>
              <a:buFont typeface="Arial" panose="020B0604020202020204" pitchFamily="34" charset="0"/>
              <a:buChar char="•"/>
            </a:pPr>
            <a:r>
              <a:rPr lang="en-US" dirty="0">
                <a:latin typeface="Calibri"/>
                <a:ea typeface="Calibri"/>
                <a:cs typeface="Calibri"/>
                <a:sym typeface="Calibri"/>
              </a:rPr>
              <a:t>Understand the role of the Resource Specialist within the child welfare team</a:t>
            </a:r>
          </a:p>
          <a:p>
            <a:pPr marL="181240" indent="-181240">
              <a:buClr>
                <a:schemeClr val="dk1"/>
              </a:buClr>
              <a:buSzPct val="100000"/>
              <a:buFont typeface="Arial" panose="020B0604020202020204" pitchFamily="34" charset="0"/>
              <a:buChar char="•"/>
            </a:pPr>
            <a:r>
              <a:rPr lang="en-US" dirty="0">
                <a:latin typeface="Calibri"/>
                <a:ea typeface="Calibri"/>
                <a:cs typeface="Calibri"/>
                <a:sym typeface="Calibri"/>
              </a:rPr>
              <a:t>Navigate the process of opening traditional and kinship resource homes  </a:t>
            </a:r>
          </a:p>
          <a:p>
            <a:pPr marL="181240" indent="-181240">
              <a:buClr>
                <a:schemeClr val="dk1"/>
              </a:buClr>
              <a:buSzPct val="100000"/>
              <a:buFont typeface="Arial" panose="020B0604020202020204" pitchFamily="34" charset="0"/>
              <a:buChar char="•"/>
            </a:pPr>
            <a:r>
              <a:rPr lang="en-US" dirty="0">
                <a:latin typeface="Calibri"/>
                <a:ea typeface="Calibri"/>
                <a:cs typeface="Calibri"/>
                <a:sym typeface="Calibri"/>
              </a:rPr>
              <a:t>Apply licensing standards while maintaining a family centered approach </a:t>
            </a:r>
          </a:p>
          <a:p>
            <a:pPr marL="181240" indent="-181240">
              <a:buClr>
                <a:schemeClr val="dk1"/>
              </a:buClr>
              <a:buSzPct val="100000"/>
              <a:buFont typeface="Arial" panose="020B0604020202020204" pitchFamily="34" charset="0"/>
              <a:buChar char="•"/>
            </a:pPr>
            <a:r>
              <a:rPr lang="en-US" dirty="0">
                <a:latin typeface="Calibri"/>
                <a:ea typeface="Calibri"/>
                <a:cs typeface="Calibri"/>
                <a:sym typeface="Calibri"/>
              </a:rPr>
              <a:t>Use policy and structured decision making to promote safe, timely placement</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r>
              <a:rPr lang="en-US" b="1" i="1" dirty="0">
                <a:latin typeface="Calibri"/>
                <a:ea typeface="Calibri"/>
                <a:cs typeface="Calibri"/>
                <a:sym typeface="Calibri"/>
              </a:rPr>
              <a:t>Today is about building the foundation for your role as a Resource Specialist. </a:t>
            </a:r>
          </a:p>
          <a:p>
            <a:pPr marL="181240" indent="-181240">
              <a:buFont typeface="Arial" panose="020B0604020202020204" pitchFamily="34" charset="0"/>
              <a:buChar char="•"/>
            </a:pPr>
            <a:r>
              <a:rPr lang="en-US" b="1" i="1" dirty="0">
                <a:latin typeface="Calibri"/>
                <a:ea typeface="Calibri"/>
                <a:cs typeface="Calibri"/>
                <a:sym typeface="Calibri"/>
              </a:rPr>
              <a:t>By the end of today, I don't just want you to know the licensing process, I want you to understand why each step matters. You will learn how to guide families through the approval process, how to balance policy with good professional judgement, and how to support both traditional and kinship families from the moment they’re identified through licensure. </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As we move through the day, keep asking yourself one question: How does this help me support families and create safe, stable placements for children? </a:t>
            </a:r>
            <a:endParaRPr b="1" i="1" dirty="0">
              <a:latin typeface="Calibri"/>
              <a:ea typeface="Calibri"/>
              <a:cs typeface="Calibri"/>
              <a:sym typeface="Calibri"/>
            </a:endParaRPr>
          </a:p>
          <a:p>
            <a:pPr marL="181240" indent="-181240">
              <a:buFont typeface="Arial" panose="020B0604020202020204" pitchFamily="34" charset="0"/>
              <a:buChar char="•"/>
            </a:pPr>
            <a:r>
              <a:rPr lang="en-US" b="1" i="1" dirty="0">
                <a:latin typeface="Calibri"/>
                <a:ea typeface="Calibri"/>
                <a:cs typeface="Calibri"/>
                <a:sym typeface="Calibri"/>
              </a:rPr>
              <a:t>If you can answer that question, you’ll begin seeing the work through the lens of partnership rather than paperwork.</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Facilitator Question:</a:t>
            </a:r>
            <a:r>
              <a:rPr lang="en-US" dirty="0">
                <a:latin typeface="Calibri"/>
                <a:ea typeface="Calibri"/>
                <a:cs typeface="Calibri"/>
                <a:sym typeface="Calibri"/>
              </a:rPr>
              <a:t> (ask the following question and validate the responses)</a:t>
            </a:r>
          </a:p>
          <a:p>
            <a:pPr marL="181240" indent="-181240">
              <a:buFont typeface="Arial" panose="020B0604020202020204" pitchFamily="34" charset="0"/>
              <a:buChar char="•"/>
            </a:pPr>
            <a:r>
              <a:rPr lang="en-US" dirty="0">
                <a:latin typeface="Calibri"/>
                <a:ea typeface="Calibri"/>
                <a:cs typeface="Calibri"/>
                <a:sym typeface="Calibri"/>
              </a:rPr>
              <a:t>When you think about a Resource Specialist, what’s the first responsibility that comes to mind? </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r>
              <a:rPr lang="en-US" b="1" i="1" dirty="0">
                <a:latin typeface="Calibri"/>
                <a:ea typeface="Calibri"/>
                <a:cs typeface="Calibri"/>
                <a:sym typeface="Calibri"/>
              </a:rPr>
              <a:t>Those are all important responsibilities. Over the next three days, we are going to expand that picture. Resource Specialists don’t just open homes, they build relationships, support families, and help create the conditions for placement stability and permanency. </a:t>
            </a:r>
            <a:endParaRPr b="1"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84"/>
        <p:cNvGrpSpPr/>
        <p:nvPr/>
      </p:nvGrpSpPr>
      <p:grpSpPr>
        <a:xfrm>
          <a:off x="0" y="0"/>
          <a:ext cx="0" cy="0"/>
          <a:chOff x="0" y="0"/>
          <a:chExt cx="0" cy="0"/>
        </a:xfrm>
      </p:grpSpPr>
      <p:sp>
        <p:nvSpPr>
          <p:cNvPr id="85" name="Google Shape;85;g3e0be592de9_0_30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490F52"/>
              </a:solidFill>
              <a:latin typeface="Open Sans"/>
              <a:ea typeface="Open Sans"/>
              <a:cs typeface="Open Sans"/>
              <a:sym typeface="Open Sans"/>
            </a:endParaRPr>
          </a:p>
        </p:txBody>
      </p:sp>
      <p:sp>
        <p:nvSpPr>
          <p:cNvPr id="86" name="Google Shape;86;g3e0be592de9_0_30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87" name="Google Shape;87;g3e0be592de9_0_308"/>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3555083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279325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4"/>
        <p:cNvGrpSpPr/>
        <p:nvPr/>
      </p:nvGrpSpPr>
      <p:grpSpPr>
        <a:xfrm>
          <a:off x="0" y="0"/>
          <a:ext cx="0" cy="0"/>
          <a:chOff x="0" y="0"/>
          <a:chExt cx="0" cy="0"/>
        </a:xfrm>
      </p:grpSpPr>
      <p:sp>
        <p:nvSpPr>
          <p:cNvPr id="95" name="Google Shape;95;g3ddd47e1781_0_47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96" name="Google Shape;96;g3ddd47e1781_0_47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97" name="Google Shape;97;g3ddd47e1781_0_47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8"/>
        <p:cNvGrpSpPr/>
        <p:nvPr/>
      </p:nvGrpSpPr>
      <p:grpSpPr>
        <a:xfrm>
          <a:off x="0" y="0"/>
          <a:ext cx="0" cy="0"/>
          <a:chOff x="0" y="0"/>
          <a:chExt cx="0" cy="0"/>
        </a:xfrm>
      </p:grpSpPr>
      <p:sp>
        <p:nvSpPr>
          <p:cNvPr id="99" name="Google Shape;99;g3ddd47e1781_0_475"/>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00" name="Google Shape;100;g3ddd47e1781_0_475"/>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01" name="Google Shape;101;g3ddd47e1781_0_475"/>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02"/>
        <p:cNvGrpSpPr/>
        <p:nvPr/>
      </p:nvGrpSpPr>
      <p:grpSpPr>
        <a:xfrm>
          <a:off x="0" y="0"/>
          <a:ext cx="0" cy="0"/>
          <a:chOff x="0" y="0"/>
          <a:chExt cx="0" cy="0"/>
        </a:xfrm>
      </p:grpSpPr>
      <p:sp>
        <p:nvSpPr>
          <p:cNvPr id="103" name="Google Shape;103;g3ddd47e1781_0_479"/>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104" name="Google Shape;104;g3ddd47e1781_0_479"/>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g3ddd47e1781_0_479"/>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6"/>
        <p:cNvGrpSpPr/>
        <p:nvPr/>
      </p:nvGrpSpPr>
      <p:grpSpPr>
        <a:xfrm>
          <a:off x="0" y="0"/>
          <a:ext cx="0" cy="0"/>
          <a:chOff x="0" y="0"/>
          <a:chExt cx="0" cy="0"/>
        </a:xfrm>
      </p:grpSpPr>
      <p:sp>
        <p:nvSpPr>
          <p:cNvPr id="107" name="Google Shape;107;g3ddd47e1781_0_483"/>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8"/>
        <p:cNvGrpSpPr/>
        <p:nvPr/>
      </p:nvGrpSpPr>
      <p:grpSpPr>
        <a:xfrm>
          <a:off x="0" y="0"/>
          <a:ext cx="0" cy="0"/>
          <a:chOff x="0" y="0"/>
          <a:chExt cx="0" cy="0"/>
        </a:xfrm>
      </p:grpSpPr>
      <p:sp>
        <p:nvSpPr>
          <p:cNvPr id="109" name="Google Shape;109;g3ddd47e1781_0_485"/>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110" name="Google Shape;110;g3ddd47e1781_0_485"/>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1" name="Google Shape;111;g3ddd47e1781_0_485"/>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2"/>
        <p:cNvGrpSpPr/>
        <p:nvPr/>
      </p:nvGrpSpPr>
      <p:grpSpPr>
        <a:xfrm>
          <a:off x="0" y="0"/>
          <a:ext cx="0" cy="0"/>
          <a:chOff x="0" y="0"/>
          <a:chExt cx="0" cy="0"/>
        </a:xfrm>
      </p:grpSpPr>
      <p:sp>
        <p:nvSpPr>
          <p:cNvPr id="113" name="Google Shape;113;g3ddd47e1781_0_489"/>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14" name="Google Shape;114;g3ddd47e1781_0_489"/>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115" name="Google Shape;115;g3ddd47e1781_0_48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16" name="Google Shape;116;g3ddd47e1781_0_48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17" name="Google Shape;117;g3ddd47e1781_0_48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8"/>
        <p:cNvGrpSpPr/>
        <p:nvPr/>
      </p:nvGrpSpPr>
      <p:grpSpPr>
        <a:xfrm>
          <a:off x="0" y="0"/>
          <a:ext cx="0" cy="0"/>
          <a:chOff x="0" y="0"/>
          <a:chExt cx="0" cy="0"/>
        </a:xfrm>
      </p:grpSpPr>
      <p:sp>
        <p:nvSpPr>
          <p:cNvPr id="119" name="Google Shape;119;g3ddd47e1781_0_495"/>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0" name="Google Shape;120;g3ddd47e1781_0_495"/>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21" name="Google Shape;121;g3ddd47e1781_0_49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2" name="Google Shape;122;g3ddd47e1781_0_49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3" name="Google Shape;123;g3ddd47e1781_0_49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4"/>
        <p:cNvGrpSpPr/>
        <p:nvPr/>
      </p:nvGrpSpPr>
      <p:grpSpPr>
        <a:xfrm>
          <a:off x="0" y="0"/>
          <a:ext cx="0" cy="0"/>
          <a:chOff x="0" y="0"/>
          <a:chExt cx="0" cy="0"/>
        </a:xfrm>
      </p:grpSpPr>
      <p:sp>
        <p:nvSpPr>
          <p:cNvPr id="125" name="Google Shape;125;g3ddd47e1781_0_501"/>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6" name="Google Shape;126;g3ddd47e1781_0_501"/>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127" name="Google Shape;127;g3ddd47e1781_0_50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8" name="Google Shape;128;g3ddd47e1781_0_50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29" name="Google Shape;129;g3ddd47e1781_0_50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0"/>
        <p:cNvGrpSpPr/>
        <p:nvPr/>
      </p:nvGrpSpPr>
      <p:grpSpPr>
        <a:xfrm>
          <a:off x="0" y="0"/>
          <a:ext cx="0" cy="0"/>
          <a:chOff x="0" y="0"/>
          <a:chExt cx="0" cy="0"/>
        </a:xfrm>
      </p:grpSpPr>
      <p:sp>
        <p:nvSpPr>
          <p:cNvPr id="131" name="Google Shape;131;g3ddd47e1781_0_50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32" name="Google Shape;132;g3ddd47e1781_0_507"/>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133" name="Google Shape;133;g3ddd47e1781_0_507"/>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134" name="Google Shape;134;g3ddd47e1781_0_50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35" name="Google Shape;135;g3ddd47e1781_0_50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36" name="Google Shape;136;g3ddd47e1781_0_50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7"/>
        <p:cNvGrpSpPr/>
        <p:nvPr/>
      </p:nvGrpSpPr>
      <p:grpSpPr>
        <a:xfrm>
          <a:off x="0" y="0"/>
          <a:ext cx="0" cy="0"/>
          <a:chOff x="0" y="0"/>
          <a:chExt cx="0" cy="0"/>
        </a:xfrm>
      </p:grpSpPr>
      <p:sp>
        <p:nvSpPr>
          <p:cNvPr id="138" name="Google Shape;138;g3ddd47e1781_0_514"/>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39" name="Google Shape;139;g3ddd47e1781_0_514"/>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140" name="Google Shape;140;g3ddd47e1781_0_514"/>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141" name="Google Shape;141;g3ddd47e1781_0_514"/>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142" name="Google Shape;142;g3ddd47e1781_0_514"/>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143" name="Google Shape;143;g3ddd47e1781_0_514"/>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44" name="Google Shape;144;g3ddd47e1781_0_514"/>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45" name="Google Shape;145;g3ddd47e1781_0_514"/>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
        <p:cNvGrpSpPr/>
        <p:nvPr/>
      </p:nvGrpSpPr>
      <p:grpSpPr>
        <a:xfrm>
          <a:off x="0" y="0"/>
          <a:ext cx="0" cy="0"/>
          <a:chOff x="0" y="0"/>
          <a:chExt cx="0" cy="0"/>
        </a:xfrm>
      </p:grpSpPr>
      <p:sp>
        <p:nvSpPr>
          <p:cNvPr id="147" name="Google Shape;147;g3ddd47e1781_0_523"/>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48" name="Google Shape;148;g3ddd47e1781_0_52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49" name="Google Shape;149;g3ddd47e1781_0_52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50" name="Google Shape;150;g3ddd47e1781_0_52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1"/>
        <p:cNvGrpSpPr/>
        <p:nvPr/>
      </p:nvGrpSpPr>
      <p:grpSpPr>
        <a:xfrm>
          <a:off x="0" y="0"/>
          <a:ext cx="0" cy="0"/>
          <a:chOff x="0" y="0"/>
          <a:chExt cx="0" cy="0"/>
        </a:xfrm>
      </p:grpSpPr>
      <p:sp>
        <p:nvSpPr>
          <p:cNvPr id="152" name="Google Shape;152;g3ddd47e1781_0_528"/>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53" name="Google Shape;153;g3ddd47e1781_0_528"/>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154" name="Google Shape;154;g3ddd47e1781_0_528"/>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155" name="Google Shape;155;g3ddd47e1781_0_52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56" name="Google Shape;156;g3ddd47e1781_0_52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57" name="Google Shape;157;g3ddd47e1781_0_52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8"/>
        <p:cNvGrpSpPr/>
        <p:nvPr/>
      </p:nvGrpSpPr>
      <p:grpSpPr>
        <a:xfrm>
          <a:off x="0" y="0"/>
          <a:ext cx="0" cy="0"/>
          <a:chOff x="0" y="0"/>
          <a:chExt cx="0" cy="0"/>
        </a:xfrm>
      </p:grpSpPr>
      <p:sp>
        <p:nvSpPr>
          <p:cNvPr id="159" name="Google Shape;159;g3ddd47e1781_0_535"/>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60" name="Google Shape;160;g3ddd47e1781_0_535"/>
          <p:cNvSpPr>
            <a:spLocks noGrp="1"/>
          </p:cNvSpPr>
          <p:nvPr>
            <p:ph type="pic" idx="2"/>
          </p:nvPr>
        </p:nvSpPr>
        <p:spPr>
          <a:xfrm>
            <a:off x="1194859" y="408517"/>
            <a:ext cx="3657600" cy="2743200"/>
          </a:xfrm>
          <a:prstGeom prst="rect">
            <a:avLst/>
          </a:prstGeom>
          <a:noFill/>
          <a:ln>
            <a:noFill/>
          </a:ln>
        </p:spPr>
      </p:sp>
      <p:sp>
        <p:nvSpPr>
          <p:cNvPr id="161" name="Google Shape;161;g3ddd47e1781_0_535"/>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162" name="Google Shape;162;g3ddd47e1781_0_53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63" name="Google Shape;163;g3ddd47e1781_0_53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64" name="Google Shape;164;g3ddd47e1781_0_53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5"/>
        <p:cNvGrpSpPr/>
        <p:nvPr/>
      </p:nvGrpSpPr>
      <p:grpSpPr>
        <a:xfrm>
          <a:off x="0" y="0"/>
          <a:ext cx="0" cy="0"/>
          <a:chOff x="0" y="0"/>
          <a:chExt cx="0" cy="0"/>
        </a:xfrm>
      </p:grpSpPr>
      <p:sp>
        <p:nvSpPr>
          <p:cNvPr id="166" name="Google Shape;166;g3ddd47e1781_0_542"/>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67" name="Google Shape;167;g3ddd47e1781_0_542"/>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68" name="Google Shape;168;g3ddd47e1781_0_54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69" name="Google Shape;169;g3ddd47e1781_0_54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70" name="Google Shape;170;g3ddd47e1781_0_54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1"/>
        <p:cNvGrpSpPr/>
        <p:nvPr/>
      </p:nvGrpSpPr>
      <p:grpSpPr>
        <a:xfrm>
          <a:off x="0" y="0"/>
          <a:ext cx="0" cy="0"/>
          <a:chOff x="0" y="0"/>
          <a:chExt cx="0" cy="0"/>
        </a:xfrm>
      </p:grpSpPr>
      <p:sp>
        <p:nvSpPr>
          <p:cNvPr id="172" name="Google Shape;172;g3ddd47e1781_0_548"/>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73" name="Google Shape;173;g3ddd47e1781_0_548"/>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74" name="Google Shape;174;g3ddd47e1781_0_54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75" name="Google Shape;175;g3ddd47e1781_0_54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76" name="Google Shape;176;g3ddd47e1781_0_54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7"/>
        <p:cNvGrpSpPr/>
        <p:nvPr/>
      </p:nvGrpSpPr>
      <p:grpSpPr>
        <a:xfrm>
          <a:off x="0" y="0"/>
          <a:ext cx="0" cy="0"/>
          <a:chOff x="0" y="0"/>
          <a:chExt cx="0" cy="0"/>
        </a:xfrm>
      </p:grpSpPr>
      <p:sp>
        <p:nvSpPr>
          <p:cNvPr id="178" name="Google Shape;178;g3ddd47e1781_0_554"/>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179" name="Google Shape;179;g3ddd47e1781_0_554"/>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80" name="Google Shape;180;g3ddd47e1781_0_554"/>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81"/>
        <p:cNvGrpSpPr/>
        <p:nvPr/>
      </p:nvGrpSpPr>
      <p:grpSpPr>
        <a:xfrm>
          <a:off x="0" y="0"/>
          <a:ext cx="0" cy="0"/>
          <a:chOff x="0" y="0"/>
          <a:chExt cx="0" cy="0"/>
        </a:xfrm>
      </p:grpSpPr>
      <p:sp>
        <p:nvSpPr>
          <p:cNvPr id="182" name="Google Shape;182;g3ddd47e1781_0_558"/>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183" name="Google Shape;183;g3ddd47e1781_0_55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84" name="Google Shape;184;g3ddd47e1781_0_55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5"/>
        <p:cNvGrpSpPr/>
        <p:nvPr/>
      </p:nvGrpSpPr>
      <p:grpSpPr>
        <a:xfrm>
          <a:off x="0" y="0"/>
          <a:ext cx="0" cy="0"/>
          <a:chOff x="0" y="0"/>
          <a:chExt cx="0" cy="0"/>
        </a:xfrm>
      </p:grpSpPr>
      <p:sp>
        <p:nvSpPr>
          <p:cNvPr id="186" name="Google Shape;186;g3ddd47e1781_0_562"/>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187" name="Google Shape;187;g3ddd47e1781_0_56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188" name="Google Shape;188;g3ddd47e1781_0_562"/>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5"/>
        <p:cNvGrpSpPr/>
        <p:nvPr/>
      </p:nvGrpSpPr>
      <p:grpSpPr>
        <a:xfrm>
          <a:off x="0" y="0"/>
          <a:ext cx="0" cy="0"/>
          <a:chOff x="0" y="0"/>
          <a:chExt cx="0" cy="0"/>
        </a:xfrm>
      </p:grpSpPr>
      <p:sp>
        <p:nvSpPr>
          <p:cNvPr id="196" name="Google Shape;196;g3e1a8690659_0_326"/>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7" name="Google Shape;197;g3e1a8690659_0_326"/>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8" name="Google Shape;198;g3e1a8690659_0_326"/>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99"/>
        <p:cNvGrpSpPr/>
        <p:nvPr/>
      </p:nvGrpSpPr>
      <p:grpSpPr>
        <a:xfrm>
          <a:off x="0" y="0"/>
          <a:ext cx="0" cy="0"/>
          <a:chOff x="0" y="0"/>
          <a:chExt cx="0" cy="0"/>
        </a:xfrm>
      </p:grpSpPr>
      <p:sp>
        <p:nvSpPr>
          <p:cNvPr id="200" name="Google Shape;200;g3e1a8690659_0_330"/>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1"/>
        <p:cNvGrpSpPr/>
        <p:nvPr/>
      </p:nvGrpSpPr>
      <p:grpSpPr>
        <a:xfrm>
          <a:off x="0" y="0"/>
          <a:ext cx="0" cy="0"/>
          <a:chOff x="0" y="0"/>
          <a:chExt cx="0" cy="0"/>
        </a:xfrm>
      </p:grpSpPr>
      <p:sp>
        <p:nvSpPr>
          <p:cNvPr id="202" name="Google Shape;202;g3e1a8690659_0_332"/>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03" name="Google Shape;203;g3e1a8690659_0_332"/>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04" name="Google Shape;204;g3e1a8690659_0_332"/>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05" name="Google Shape;205;g3e1a8690659_0_332"/>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06" name="Google Shape;206;g3e1a8690659_0_332"/>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7"/>
        <p:cNvGrpSpPr/>
        <p:nvPr/>
      </p:nvGrpSpPr>
      <p:grpSpPr>
        <a:xfrm>
          <a:off x="0" y="0"/>
          <a:ext cx="0" cy="0"/>
          <a:chOff x="0" y="0"/>
          <a:chExt cx="0" cy="0"/>
        </a:xfrm>
      </p:grpSpPr>
      <p:sp>
        <p:nvSpPr>
          <p:cNvPr id="208" name="Google Shape;208;g3e1a8690659_0_33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09" name="Google Shape;209;g3e1a8690659_0_338"/>
          <p:cNvSpPr txBox="1">
            <a:spLocks noGrp="1"/>
          </p:cNvSpPr>
          <p:nvPr>
            <p:ph type="body" idx="1"/>
          </p:nvPr>
        </p:nvSpPr>
        <p:spPr>
          <a:xfrm>
            <a:off x="304800" y="1066803"/>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0" name="Google Shape;210;g3e1a8690659_0_338"/>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e1a8690659_0_338"/>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2" name="Google Shape;212;g3e1a8690659_0_338"/>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3"/>
        <p:cNvGrpSpPr/>
        <p:nvPr/>
      </p:nvGrpSpPr>
      <p:grpSpPr>
        <a:xfrm>
          <a:off x="0" y="0"/>
          <a:ext cx="0" cy="0"/>
          <a:chOff x="0" y="0"/>
          <a:chExt cx="0" cy="0"/>
        </a:xfrm>
      </p:grpSpPr>
      <p:sp>
        <p:nvSpPr>
          <p:cNvPr id="214" name="Google Shape;214;g3e1a8690659_0_344"/>
          <p:cNvSpPr txBox="1">
            <a:spLocks noGrp="1"/>
          </p:cNvSpPr>
          <p:nvPr>
            <p:ph type="title"/>
          </p:nvPr>
        </p:nvSpPr>
        <p:spPr>
          <a:xfrm>
            <a:off x="481542" y="2937936"/>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5" name="Google Shape;215;g3e1a8690659_0_344"/>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16" name="Google Shape;216;g3e1a8690659_0_344"/>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e1a8690659_0_344"/>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8" name="Google Shape;218;g3e1a8690659_0_344"/>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9"/>
        <p:cNvGrpSpPr/>
        <p:nvPr/>
      </p:nvGrpSpPr>
      <p:grpSpPr>
        <a:xfrm>
          <a:off x="0" y="0"/>
          <a:ext cx="0" cy="0"/>
          <a:chOff x="0" y="0"/>
          <a:chExt cx="0" cy="0"/>
        </a:xfrm>
      </p:grpSpPr>
      <p:sp>
        <p:nvSpPr>
          <p:cNvPr id="220" name="Google Shape;220;g3e1a8690659_0_350"/>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1" name="Google Shape;221;g3e1a8690659_0_350"/>
          <p:cNvSpPr txBox="1">
            <a:spLocks noGrp="1"/>
          </p:cNvSpPr>
          <p:nvPr>
            <p:ph type="body" idx="1"/>
          </p:nvPr>
        </p:nvSpPr>
        <p:spPr>
          <a:xfrm>
            <a:off x="304800" y="1066803"/>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22" name="Google Shape;222;g3e1a8690659_0_350"/>
          <p:cNvSpPr txBox="1">
            <a:spLocks noGrp="1"/>
          </p:cNvSpPr>
          <p:nvPr>
            <p:ph type="body" idx="2"/>
          </p:nvPr>
        </p:nvSpPr>
        <p:spPr>
          <a:xfrm>
            <a:off x="3098800" y="1066803"/>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23" name="Google Shape;223;g3e1a8690659_0_350"/>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4" name="Google Shape;224;g3e1a8690659_0_350"/>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e1a8690659_0_350"/>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6"/>
        <p:cNvGrpSpPr/>
        <p:nvPr/>
      </p:nvGrpSpPr>
      <p:grpSpPr>
        <a:xfrm>
          <a:off x="0" y="0"/>
          <a:ext cx="0" cy="0"/>
          <a:chOff x="0" y="0"/>
          <a:chExt cx="0" cy="0"/>
        </a:xfrm>
      </p:grpSpPr>
      <p:sp>
        <p:nvSpPr>
          <p:cNvPr id="227" name="Google Shape;227;g3e1a8690659_0_35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8" name="Google Shape;228;g3e1a8690659_0_357"/>
          <p:cNvSpPr txBox="1">
            <a:spLocks noGrp="1"/>
          </p:cNvSpPr>
          <p:nvPr>
            <p:ph type="body" idx="1"/>
          </p:nvPr>
        </p:nvSpPr>
        <p:spPr>
          <a:xfrm>
            <a:off x="304801"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29" name="Google Shape;229;g3e1a8690659_0_357"/>
          <p:cNvSpPr txBox="1">
            <a:spLocks noGrp="1"/>
          </p:cNvSpPr>
          <p:nvPr>
            <p:ph type="body" idx="2"/>
          </p:nvPr>
        </p:nvSpPr>
        <p:spPr>
          <a:xfrm>
            <a:off x="304801"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0" name="Google Shape;230;g3e1a8690659_0_357"/>
          <p:cNvSpPr txBox="1">
            <a:spLocks noGrp="1"/>
          </p:cNvSpPr>
          <p:nvPr>
            <p:ph type="body" idx="3"/>
          </p:nvPr>
        </p:nvSpPr>
        <p:spPr>
          <a:xfrm>
            <a:off x="3096685"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1" name="Google Shape;231;g3e1a8690659_0_357"/>
          <p:cNvSpPr txBox="1">
            <a:spLocks noGrp="1"/>
          </p:cNvSpPr>
          <p:nvPr>
            <p:ph type="body" idx="4"/>
          </p:nvPr>
        </p:nvSpPr>
        <p:spPr>
          <a:xfrm>
            <a:off x="3096685"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2" name="Google Shape;232;g3e1a8690659_0_357"/>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e1a8690659_0_357"/>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4" name="Google Shape;234;g3e1a8690659_0_357"/>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5"/>
        <p:cNvGrpSpPr/>
        <p:nvPr/>
      </p:nvGrpSpPr>
      <p:grpSpPr>
        <a:xfrm>
          <a:off x="0" y="0"/>
          <a:ext cx="0" cy="0"/>
          <a:chOff x="0" y="0"/>
          <a:chExt cx="0" cy="0"/>
        </a:xfrm>
      </p:grpSpPr>
      <p:sp>
        <p:nvSpPr>
          <p:cNvPr id="236" name="Google Shape;236;g3e1a8690659_0_36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7" name="Google Shape;237;g3e1a8690659_0_366"/>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8" name="Google Shape;238;g3e1a8690659_0_366"/>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9" name="Google Shape;239;g3e1a8690659_0_366"/>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0"/>
        <p:cNvGrpSpPr/>
        <p:nvPr/>
      </p:nvGrpSpPr>
      <p:grpSpPr>
        <a:xfrm>
          <a:off x="0" y="0"/>
          <a:ext cx="0" cy="0"/>
          <a:chOff x="0" y="0"/>
          <a:chExt cx="0" cy="0"/>
        </a:xfrm>
      </p:grpSpPr>
      <p:sp>
        <p:nvSpPr>
          <p:cNvPr id="241" name="Google Shape;241;g3e1a8690659_0_371"/>
          <p:cNvSpPr txBox="1">
            <a:spLocks noGrp="1"/>
          </p:cNvSpPr>
          <p:nvPr>
            <p:ph type="title"/>
          </p:nvPr>
        </p:nvSpPr>
        <p:spPr>
          <a:xfrm>
            <a:off x="304801"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e1a8690659_0_371"/>
          <p:cNvSpPr txBox="1">
            <a:spLocks noGrp="1"/>
          </p:cNvSpPr>
          <p:nvPr>
            <p:ph type="body" idx="1"/>
          </p:nvPr>
        </p:nvSpPr>
        <p:spPr>
          <a:xfrm>
            <a:off x="2383367" y="182036"/>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43" name="Google Shape;243;g3e1a8690659_0_371"/>
          <p:cNvSpPr txBox="1">
            <a:spLocks noGrp="1"/>
          </p:cNvSpPr>
          <p:nvPr>
            <p:ph type="body" idx="2"/>
          </p:nvPr>
        </p:nvSpPr>
        <p:spPr>
          <a:xfrm>
            <a:off x="304801" y="956736"/>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44" name="Google Shape;244;g3e1a8690659_0_371"/>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e1a8690659_0_371"/>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e1a8690659_0_371"/>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7"/>
        <p:cNvGrpSpPr/>
        <p:nvPr/>
      </p:nvGrpSpPr>
      <p:grpSpPr>
        <a:xfrm>
          <a:off x="0" y="0"/>
          <a:ext cx="0" cy="0"/>
          <a:chOff x="0" y="0"/>
          <a:chExt cx="0" cy="0"/>
        </a:xfrm>
      </p:grpSpPr>
      <p:sp>
        <p:nvSpPr>
          <p:cNvPr id="248" name="Google Shape;248;g3e1a8690659_0_378"/>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9" name="Google Shape;249;g3e1a8690659_0_378"/>
          <p:cNvSpPr>
            <a:spLocks noGrp="1"/>
          </p:cNvSpPr>
          <p:nvPr>
            <p:ph type="pic" idx="2"/>
          </p:nvPr>
        </p:nvSpPr>
        <p:spPr>
          <a:xfrm>
            <a:off x="1194859" y="408517"/>
            <a:ext cx="3657600" cy="2743200"/>
          </a:xfrm>
          <a:prstGeom prst="rect">
            <a:avLst/>
          </a:prstGeom>
          <a:noFill/>
          <a:ln>
            <a:noFill/>
          </a:ln>
        </p:spPr>
      </p:sp>
      <p:sp>
        <p:nvSpPr>
          <p:cNvPr id="250" name="Google Shape;250;g3e1a8690659_0_378"/>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1" name="Google Shape;251;g3e1a8690659_0_378"/>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2" name="Google Shape;252;g3e1a8690659_0_378"/>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e1a8690659_0_378"/>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4"/>
        <p:cNvGrpSpPr/>
        <p:nvPr/>
      </p:nvGrpSpPr>
      <p:grpSpPr>
        <a:xfrm>
          <a:off x="0" y="0"/>
          <a:ext cx="0" cy="0"/>
          <a:chOff x="0" y="0"/>
          <a:chExt cx="0" cy="0"/>
        </a:xfrm>
      </p:grpSpPr>
      <p:sp>
        <p:nvSpPr>
          <p:cNvPr id="255" name="Google Shape;255;g3e1a8690659_0_385"/>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6" name="Google Shape;256;g3e1a8690659_0_385"/>
          <p:cNvSpPr txBox="1">
            <a:spLocks noGrp="1"/>
          </p:cNvSpPr>
          <p:nvPr>
            <p:ph type="body" idx="1"/>
          </p:nvPr>
        </p:nvSpPr>
        <p:spPr>
          <a:xfrm rot="5400000">
            <a:off x="1539302"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57" name="Google Shape;257;g3e1a8690659_0_385"/>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8" name="Google Shape;258;g3e1a8690659_0_385"/>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9" name="Google Shape;259;g3e1a8690659_0_385"/>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0"/>
        <p:cNvGrpSpPr/>
        <p:nvPr/>
      </p:nvGrpSpPr>
      <p:grpSpPr>
        <a:xfrm>
          <a:off x="0" y="0"/>
          <a:ext cx="0" cy="0"/>
          <a:chOff x="0" y="0"/>
          <a:chExt cx="0" cy="0"/>
        </a:xfrm>
      </p:grpSpPr>
      <p:sp>
        <p:nvSpPr>
          <p:cNvPr id="261" name="Google Shape;261;g3e1a8690659_0_391"/>
          <p:cNvSpPr txBox="1">
            <a:spLocks noGrp="1"/>
          </p:cNvSpPr>
          <p:nvPr>
            <p:ph type="title"/>
          </p:nvPr>
        </p:nvSpPr>
        <p:spPr>
          <a:xfrm rot="5400000">
            <a:off x="3154952"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2" name="Google Shape;262;g3e1a8690659_0_391"/>
          <p:cNvSpPr txBox="1">
            <a:spLocks noGrp="1"/>
          </p:cNvSpPr>
          <p:nvPr>
            <p:ph type="body" idx="1"/>
          </p:nvPr>
        </p:nvSpPr>
        <p:spPr>
          <a:xfrm rot="5400000">
            <a:off x="361002"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3" name="Google Shape;263;g3e1a8690659_0_391"/>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e1a8690659_0_391"/>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5" name="Google Shape;265;g3e1a8690659_0_391"/>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66"/>
        <p:cNvGrpSpPr/>
        <p:nvPr/>
      </p:nvGrpSpPr>
      <p:grpSpPr>
        <a:xfrm>
          <a:off x="0" y="0"/>
          <a:ext cx="0" cy="0"/>
          <a:chOff x="0" y="0"/>
          <a:chExt cx="0" cy="0"/>
        </a:xfrm>
      </p:grpSpPr>
      <p:sp>
        <p:nvSpPr>
          <p:cNvPr id="267" name="Google Shape;267;g3e1a8690659_0_397"/>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68" name="Google Shape;268;g3e1a8690659_0_397"/>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9" name="Google Shape;269;g3e1a8690659_0_397"/>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0"/>
        <p:cNvGrpSpPr/>
        <p:nvPr/>
      </p:nvGrpSpPr>
      <p:grpSpPr>
        <a:xfrm>
          <a:off x="0" y="0"/>
          <a:ext cx="0" cy="0"/>
          <a:chOff x="0" y="0"/>
          <a:chExt cx="0" cy="0"/>
        </a:xfrm>
      </p:grpSpPr>
      <p:sp>
        <p:nvSpPr>
          <p:cNvPr id="271" name="Google Shape;271;g3e1a8690659_0_401"/>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72" name="Google Shape;272;g3e1a8690659_0_401"/>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3" name="Google Shape;273;g3e1a8690659_0_401"/>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74"/>
        <p:cNvGrpSpPr/>
        <p:nvPr/>
      </p:nvGrpSpPr>
      <p:grpSpPr>
        <a:xfrm>
          <a:off x="0" y="0"/>
          <a:ext cx="0" cy="0"/>
          <a:chOff x="0" y="0"/>
          <a:chExt cx="0" cy="0"/>
        </a:xfrm>
      </p:grpSpPr>
      <p:sp>
        <p:nvSpPr>
          <p:cNvPr id="275" name="Google Shape;275;g3e1a8690659_0_405"/>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e1a8690659_0_405"/>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b="1">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e1a8690659_0_405"/>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4"/>
        <p:cNvGrpSpPr/>
        <p:nvPr/>
      </p:nvGrpSpPr>
      <p:grpSpPr>
        <a:xfrm>
          <a:off x="0" y="0"/>
          <a:ext cx="0" cy="0"/>
          <a:chOff x="0" y="0"/>
          <a:chExt cx="0" cy="0"/>
        </a:xfrm>
      </p:grpSpPr>
      <p:sp>
        <p:nvSpPr>
          <p:cNvPr id="285" name="Google Shape;285;g3e1a8690659_0_415"/>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286" name="Google Shape;286;g3e1a8690659_0_415"/>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287" name="Google Shape;287;g3e1a8690659_0_415"/>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88"/>
        <p:cNvGrpSpPr/>
        <p:nvPr/>
      </p:nvGrpSpPr>
      <p:grpSpPr>
        <a:xfrm>
          <a:off x="0" y="0"/>
          <a:ext cx="0" cy="0"/>
          <a:chOff x="0" y="0"/>
          <a:chExt cx="0" cy="0"/>
        </a:xfrm>
      </p:grpSpPr>
      <p:sp>
        <p:nvSpPr>
          <p:cNvPr id="289" name="Google Shape;289;g3e1a8690659_0_419"/>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290"/>
        <p:cNvGrpSpPr/>
        <p:nvPr/>
      </p:nvGrpSpPr>
      <p:grpSpPr>
        <a:xfrm>
          <a:off x="0" y="0"/>
          <a:ext cx="0" cy="0"/>
          <a:chOff x="0" y="0"/>
          <a:chExt cx="0" cy="0"/>
        </a:xfrm>
      </p:grpSpPr>
      <p:sp>
        <p:nvSpPr>
          <p:cNvPr id="291" name="Google Shape;291;g3e1a8690659_0_421"/>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92" name="Google Shape;292;g3e1a8690659_0_421"/>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3" name="Google Shape;293;g3e1a8690659_0_421"/>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94"/>
        <p:cNvGrpSpPr/>
        <p:nvPr/>
      </p:nvGrpSpPr>
      <p:grpSpPr>
        <a:xfrm>
          <a:off x="0" y="0"/>
          <a:ext cx="0" cy="0"/>
          <a:chOff x="0" y="0"/>
          <a:chExt cx="0" cy="0"/>
        </a:xfrm>
      </p:grpSpPr>
      <p:sp>
        <p:nvSpPr>
          <p:cNvPr id="295" name="Google Shape;295;g3e1a8690659_0_425"/>
          <p:cNvSpPr txBox="1">
            <a:spLocks noGrp="1"/>
          </p:cNvSpPr>
          <p:nvPr>
            <p:ph type="title"/>
          </p:nvPr>
        </p:nvSpPr>
        <p:spPr>
          <a:xfrm>
            <a:off x="686400" y="3323665"/>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96" name="Google Shape;296;g3e1a8690659_0_425"/>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7" name="Google Shape;297;g3e1a8690659_0_425"/>
          <p:cNvSpPr/>
          <p:nvPr/>
        </p:nvSpPr>
        <p:spPr>
          <a:xfrm>
            <a:off x="653802"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298"/>
        <p:cNvGrpSpPr/>
        <p:nvPr/>
      </p:nvGrpSpPr>
      <p:grpSpPr>
        <a:xfrm>
          <a:off x="0" y="0"/>
          <a:ext cx="0" cy="0"/>
          <a:chOff x="0" y="0"/>
          <a:chExt cx="0" cy="0"/>
        </a:xfrm>
      </p:grpSpPr>
      <p:sp>
        <p:nvSpPr>
          <p:cNvPr id="299" name="Google Shape;299;g3e1a8690659_0_429"/>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300" name="Google Shape;300;g3e1a8690659_0_429"/>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301" name="Google Shape;301;g3e1a8690659_0_429"/>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2"/>
        <p:cNvGrpSpPr/>
        <p:nvPr/>
      </p:nvGrpSpPr>
      <p:grpSpPr>
        <a:xfrm>
          <a:off x="0" y="0"/>
          <a:ext cx="0" cy="0"/>
          <a:chOff x="0" y="0"/>
          <a:chExt cx="0" cy="0"/>
        </a:xfrm>
      </p:grpSpPr>
      <p:sp>
        <p:nvSpPr>
          <p:cNvPr id="303" name="Google Shape;303;g3e1a8690659_0_433"/>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04" name="Google Shape;304;g3e1a8690659_0_433"/>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305" name="Google Shape;305;g3e1a8690659_0_433"/>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06" name="Google Shape;306;g3e1a8690659_0_433"/>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07" name="Google Shape;307;g3e1a8690659_0_433"/>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8"/>
        <p:cNvGrpSpPr/>
        <p:nvPr/>
      </p:nvGrpSpPr>
      <p:grpSpPr>
        <a:xfrm>
          <a:off x="0" y="0"/>
          <a:ext cx="0" cy="0"/>
          <a:chOff x="0" y="0"/>
          <a:chExt cx="0" cy="0"/>
        </a:xfrm>
      </p:grpSpPr>
      <p:sp>
        <p:nvSpPr>
          <p:cNvPr id="309" name="Google Shape;309;g3e1a8690659_0_43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10" name="Google Shape;310;g3e1a8690659_0_439"/>
          <p:cNvSpPr txBox="1">
            <a:spLocks noGrp="1"/>
          </p:cNvSpPr>
          <p:nvPr>
            <p:ph type="body" idx="1"/>
          </p:nvPr>
        </p:nvSpPr>
        <p:spPr>
          <a:xfrm>
            <a:off x="304800" y="1066803"/>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11" name="Google Shape;311;g3e1a8690659_0_439"/>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12" name="Google Shape;312;g3e1a8690659_0_439"/>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13" name="Google Shape;313;g3e1a8690659_0_439"/>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4"/>
        <p:cNvGrpSpPr/>
        <p:nvPr/>
      </p:nvGrpSpPr>
      <p:grpSpPr>
        <a:xfrm>
          <a:off x="0" y="0"/>
          <a:ext cx="0" cy="0"/>
          <a:chOff x="0" y="0"/>
          <a:chExt cx="0" cy="0"/>
        </a:xfrm>
      </p:grpSpPr>
      <p:sp>
        <p:nvSpPr>
          <p:cNvPr id="315" name="Google Shape;315;g3e1a8690659_0_445"/>
          <p:cNvSpPr txBox="1">
            <a:spLocks noGrp="1"/>
          </p:cNvSpPr>
          <p:nvPr>
            <p:ph type="title"/>
          </p:nvPr>
        </p:nvSpPr>
        <p:spPr>
          <a:xfrm>
            <a:off x="481542" y="2937936"/>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16" name="Google Shape;316;g3e1a8690659_0_445"/>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317" name="Google Shape;317;g3e1a8690659_0_445"/>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18" name="Google Shape;318;g3e1a8690659_0_445"/>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19" name="Google Shape;319;g3e1a8690659_0_445"/>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0"/>
        <p:cNvGrpSpPr/>
        <p:nvPr/>
      </p:nvGrpSpPr>
      <p:grpSpPr>
        <a:xfrm>
          <a:off x="0" y="0"/>
          <a:ext cx="0" cy="0"/>
          <a:chOff x="0" y="0"/>
          <a:chExt cx="0" cy="0"/>
        </a:xfrm>
      </p:grpSpPr>
      <p:sp>
        <p:nvSpPr>
          <p:cNvPr id="321" name="Google Shape;321;g3e1a8690659_0_45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22" name="Google Shape;322;g3e1a8690659_0_451"/>
          <p:cNvSpPr txBox="1">
            <a:spLocks noGrp="1"/>
          </p:cNvSpPr>
          <p:nvPr>
            <p:ph type="body" idx="1"/>
          </p:nvPr>
        </p:nvSpPr>
        <p:spPr>
          <a:xfrm>
            <a:off x="304800" y="1066803"/>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323" name="Google Shape;323;g3e1a8690659_0_451"/>
          <p:cNvSpPr txBox="1">
            <a:spLocks noGrp="1"/>
          </p:cNvSpPr>
          <p:nvPr>
            <p:ph type="body" idx="2"/>
          </p:nvPr>
        </p:nvSpPr>
        <p:spPr>
          <a:xfrm>
            <a:off x="3098800" y="1066803"/>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324" name="Google Shape;324;g3e1a8690659_0_451"/>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25" name="Google Shape;325;g3e1a8690659_0_451"/>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26" name="Google Shape;326;g3e1a8690659_0_451"/>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7"/>
        <p:cNvGrpSpPr/>
        <p:nvPr/>
      </p:nvGrpSpPr>
      <p:grpSpPr>
        <a:xfrm>
          <a:off x="0" y="0"/>
          <a:ext cx="0" cy="0"/>
          <a:chOff x="0" y="0"/>
          <a:chExt cx="0" cy="0"/>
        </a:xfrm>
      </p:grpSpPr>
      <p:sp>
        <p:nvSpPr>
          <p:cNvPr id="328" name="Google Shape;328;g3e1a8690659_0_45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29" name="Google Shape;329;g3e1a8690659_0_458"/>
          <p:cNvSpPr txBox="1">
            <a:spLocks noGrp="1"/>
          </p:cNvSpPr>
          <p:nvPr>
            <p:ph type="body" idx="1"/>
          </p:nvPr>
        </p:nvSpPr>
        <p:spPr>
          <a:xfrm>
            <a:off x="304801"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330" name="Google Shape;330;g3e1a8690659_0_458"/>
          <p:cNvSpPr txBox="1">
            <a:spLocks noGrp="1"/>
          </p:cNvSpPr>
          <p:nvPr>
            <p:ph type="body" idx="2"/>
          </p:nvPr>
        </p:nvSpPr>
        <p:spPr>
          <a:xfrm>
            <a:off x="304801"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331" name="Google Shape;331;g3e1a8690659_0_458"/>
          <p:cNvSpPr txBox="1">
            <a:spLocks noGrp="1"/>
          </p:cNvSpPr>
          <p:nvPr>
            <p:ph type="body" idx="3"/>
          </p:nvPr>
        </p:nvSpPr>
        <p:spPr>
          <a:xfrm>
            <a:off x="3096685"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332" name="Google Shape;332;g3e1a8690659_0_458"/>
          <p:cNvSpPr txBox="1">
            <a:spLocks noGrp="1"/>
          </p:cNvSpPr>
          <p:nvPr>
            <p:ph type="body" idx="4"/>
          </p:nvPr>
        </p:nvSpPr>
        <p:spPr>
          <a:xfrm>
            <a:off x="3096685"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333" name="Google Shape;333;g3e1a8690659_0_458"/>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34" name="Google Shape;334;g3e1a8690659_0_458"/>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35" name="Google Shape;335;g3e1a8690659_0_458"/>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6"/>
        <p:cNvGrpSpPr/>
        <p:nvPr/>
      </p:nvGrpSpPr>
      <p:grpSpPr>
        <a:xfrm>
          <a:off x="0" y="0"/>
          <a:ext cx="0" cy="0"/>
          <a:chOff x="0" y="0"/>
          <a:chExt cx="0" cy="0"/>
        </a:xfrm>
      </p:grpSpPr>
      <p:sp>
        <p:nvSpPr>
          <p:cNvPr id="337" name="Google Shape;337;g3e1a8690659_0_46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38" name="Google Shape;338;g3e1a8690659_0_467"/>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39" name="Google Shape;339;g3e1a8690659_0_467"/>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0" name="Google Shape;340;g3e1a8690659_0_467"/>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1"/>
        <p:cNvGrpSpPr/>
        <p:nvPr/>
      </p:nvGrpSpPr>
      <p:grpSpPr>
        <a:xfrm>
          <a:off x="0" y="0"/>
          <a:ext cx="0" cy="0"/>
          <a:chOff x="0" y="0"/>
          <a:chExt cx="0" cy="0"/>
        </a:xfrm>
      </p:grpSpPr>
      <p:sp>
        <p:nvSpPr>
          <p:cNvPr id="342" name="Google Shape;342;g3e1a8690659_0_472"/>
          <p:cNvSpPr txBox="1">
            <a:spLocks noGrp="1"/>
          </p:cNvSpPr>
          <p:nvPr>
            <p:ph type="title"/>
          </p:nvPr>
        </p:nvSpPr>
        <p:spPr>
          <a:xfrm>
            <a:off x="304801"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43" name="Google Shape;343;g3e1a8690659_0_472"/>
          <p:cNvSpPr txBox="1">
            <a:spLocks noGrp="1"/>
          </p:cNvSpPr>
          <p:nvPr>
            <p:ph type="body" idx="1"/>
          </p:nvPr>
        </p:nvSpPr>
        <p:spPr>
          <a:xfrm>
            <a:off x="2383367" y="182036"/>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344" name="Google Shape;344;g3e1a8690659_0_472"/>
          <p:cNvSpPr txBox="1">
            <a:spLocks noGrp="1"/>
          </p:cNvSpPr>
          <p:nvPr>
            <p:ph type="body" idx="2"/>
          </p:nvPr>
        </p:nvSpPr>
        <p:spPr>
          <a:xfrm>
            <a:off x="304801" y="956736"/>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345" name="Google Shape;345;g3e1a8690659_0_472"/>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6" name="Google Shape;346;g3e1a8690659_0_472"/>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7" name="Google Shape;347;g3e1a8690659_0_472"/>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48"/>
        <p:cNvGrpSpPr/>
        <p:nvPr/>
      </p:nvGrpSpPr>
      <p:grpSpPr>
        <a:xfrm>
          <a:off x="0" y="0"/>
          <a:ext cx="0" cy="0"/>
          <a:chOff x="0" y="0"/>
          <a:chExt cx="0" cy="0"/>
        </a:xfrm>
      </p:grpSpPr>
      <p:sp>
        <p:nvSpPr>
          <p:cNvPr id="349" name="Google Shape;349;g3e1a8690659_0_479"/>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0" name="Google Shape;350;g3e1a8690659_0_479"/>
          <p:cNvSpPr>
            <a:spLocks noGrp="1"/>
          </p:cNvSpPr>
          <p:nvPr>
            <p:ph type="pic" idx="2"/>
          </p:nvPr>
        </p:nvSpPr>
        <p:spPr>
          <a:xfrm>
            <a:off x="1194859" y="408517"/>
            <a:ext cx="3657600" cy="2743200"/>
          </a:xfrm>
          <a:prstGeom prst="rect">
            <a:avLst/>
          </a:prstGeom>
          <a:noFill/>
          <a:ln>
            <a:noFill/>
          </a:ln>
        </p:spPr>
      </p:sp>
      <p:sp>
        <p:nvSpPr>
          <p:cNvPr id="351" name="Google Shape;351;g3e1a8690659_0_479"/>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352" name="Google Shape;352;g3e1a8690659_0_479"/>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3" name="Google Shape;353;g3e1a8690659_0_479"/>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4" name="Google Shape;354;g3e1a8690659_0_479"/>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55"/>
        <p:cNvGrpSpPr/>
        <p:nvPr/>
      </p:nvGrpSpPr>
      <p:grpSpPr>
        <a:xfrm>
          <a:off x="0" y="0"/>
          <a:ext cx="0" cy="0"/>
          <a:chOff x="0" y="0"/>
          <a:chExt cx="0" cy="0"/>
        </a:xfrm>
      </p:grpSpPr>
      <p:sp>
        <p:nvSpPr>
          <p:cNvPr id="356" name="Google Shape;356;g3e1a8690659_0_48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7" name="Google Shape;357;g3e1a8690659_0_486"/>
          <p:cNvSpPr txBox="1">
            <a:spLocks noGrp="1"/>
          </p:cNvSpPr>
          <p:nvPr>
            <p:ph type="body" idx="1"/>
          </p:nvPr>
        </p:nvSpPr>
        <p:spPr>
          <a:xfrm rot="5400000">
            <a:off x="1539302"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58" name="Google Shape;358;g3e1a8690659_0_486"/>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9" name="Google Shape;359;g3e1a8690659_0_486"/>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0" name="Google Shape;360;g3e1a8690659_0_486"/>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61"/>
        <p:cNvGrpSpPr/>
        <p:nvPr/>
      </p:nvGrpSpPr>
      <p:grpSpPr>
        <a:xfrm>
          <a:off x="0" y="0"/>
          <a:ext cx="0" cy="0"/>
          <a:chOff x="0" y="0"/>
          <a:chExt cx="0" cy="0"/>
        </a:xfrm>
      </p:grpSpPr>
      <p:sp>
        <p:nvSpPr>
          <p:cNvPr id="362" name="Google Shape;362;g3e1a8690659_0_492"/>
          <p:cNvSpPr txBox="1">
            <a:spLocks noGrp="1"/>
          </p:cNvSpPr>
          <p:nvPr>
            <p:ph type="title"/>
          </p:nvPr>
        </p:nvSpPr>
        <p:spPr>
          <a:xfrm rot="5400000">
            <a:off x="3154952"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63" name="Google Shape;363;g3e1a8690659_0_492"/>
          <p:cNvSpPr txBox="1">
            <a:spLocks noGrp="1"/>
          </p:cNvSpPr>
          <p:nvPr>
            <p:ph type="body" idx="1"/>
          </p:nvPr>
        </p:nvSpPr>
        <p:spPr>
          <a:xfrm rot="5400000">
            <a:off x="361002"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64" name="Google Shape;364;g3e1a8690659_0_492"/>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5" name="Google Shape;365;g3e1a8690659_0_492"/>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Clr>
                <a:srgbClr val="94898B"/>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6" name="Google Shape;366;g3e1a8690659_0_492"/>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367"/>
        <p:cNvGrpSpPr/>
        <p:nvPr/>
      </p:nvGrpSpPr>
      <p:grpSpPr>
        <a:xfrm>
          <a:off x="0" y="0"/>
          <a:ext cx="0" cy="0"/>
          <a:chOff x="0" y="0"/>
          <a:chExt cx="0" cy="0"/>
        </a:xfrm>
      </p:grpSpPr>
      <p:sp>
        <p:nvSpPr>
          <p:cNvPr id="368" name="Google Shape;368;g3e1a8690659_0_49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369" name="Google Shape;369;g3e1a8690659_0_49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70" name="Google Shape;370;g3e1a8690659_0_498"/>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371"/>
        <p:cNvGrpSpPr/>
        <p:nvPr/>
      </p:nvGrpSpPr>
      <p:grpSpPr>
        <a:xfrm>
          <a:off x="0" y="0"/>
          <a:ext cx="0" cy="0"/>
          <a:chOff x="0" y="0"/>
          <a:chExt cx="0" cy="0"/>
        </a:xfrm>
      </p:grpSpPr>
      <p:sp>
        <p:nvSpPr>
          <p:cNvPr id="372" name="Google Shape;372;g3e1a8690659_0_502"/>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373" name="Google Shape;373;g3e1a8690659_0_50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74" name="Google Shape;374;g3e1a8690659_0_502"/>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375"/>
        <p:cNvGrpSpPr/>
        <p:nvPr/>
      </p:nvGrpSpPr>
      <p:grpSpPr>
        <a:xfrm>
          <a:off x="0" y="0"/>
          <a:ext cx="0" cy="0"/>
          <a:chOff x="0" y="0"/>
          <a:chExt cx="0" cy="0"/>
        </a:xfrm>
      </p:grpSpPr>
      <p:sp>
        <p:nvSpPr>
          <p:cNvPr id="376" name="Google Shape;376;g3e1a8690659_0_50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377" name="Google Shape;377;g3e1a8690659_0_506"/>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b="1">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378" name="Google Shape;378;g3e1a8690659_0_506"/>
          <p:cNvSpPr txBox="1">
            <a:spLocks noGrp="1"/>
          </p:cNvSpPr>
          <p:nvPr>
            <p:ph type="sldNum" idx="12"/>
          </p:nvPr>
        </p:nvSpPr>
        <p:spPr>
          <a:xfrm>
            <a:off x="11296613"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Tree>
    <p:extLst>
      <p:ext uri="{BB962C8B-B14F-4D97-AF65-F5344CB8AC3E}">
        <p14:creationId xmlns:p14="http://schemas.microsoft.com/office/powerpoint/2010/main" val="30525706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177"/>
        <p:cNvGrpSpPr/>
        <p:nvPr/>
      </p:nvGrpSpPr>
      <p:grpSpPr>
        <a:xfrm>
          <a:off x="0" y="0"/>
          <a:ext cx="0" cy="0"/>
          <a:chOff x="0" y="0"/>
          <a:chExt cx="0" cy="0"/>
        </a:xfrm>
      </p:grpSpPr>
      <p:sp>
        <p:nvSpPr>
          <p:cNvPr id="178" name="Google Shape;178;p131"/>
          <p:cNvSpPr>
            <a:spLocks noGrp="1"/>
          </p:cNvSpPr>
          <p:nvPr>
            <p:ph type="pic" idx="2"/>
          </p:nvPr>
        </p:nvSpPr>
        <p:spPr>
          <a:xfrm>
            <a:off x="0" y="0"/>
            <a:ext cx="12192000" cy="6858000"/>
          </a:xfrm>
          <a:prstGeom prst="rect">
            <a:avLst/>
          </a:prstGeom>
          <a:noFill/>
          <a:ln>
            <a:noFill/>
          </a:ln>
        </p:spPr>
      </p:sp>
      <p:sp>
        <p:nvSpPr>
          <p:cNvPr id="179" name="Google Shape;179;p131"/>
          <p:cNvSpPr txBox="1">
            <a:spLocks noGrp="1"/>
          </p:cNvSpPr>
          <p:nvPr>
            <p:ph type="title"/>
          </p:nvPr>
        </p:nvSpPr>
        <p:spPr>
          <a:xfrm>
            <a:off x="0" y="4839848"/>
            <a:ext cx="1219200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045156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opic &amp; Subtitle L">
  <p:cSld name="Topic &amp; Subtitle L">
    <p:spTree>
      <p:nvGrpSpPr>
        <p:cNvPr id="1" name="Shape 180"/>
        <p:cNvGrpSpPr/>
        <p:nvPr/>
      </p:nvGrpSpPr>
      <p:grpSpPr>
        <a:xfrm>
          <a:off x="0" y="0"/>
          <a:ext cx="0" cy="0"/>
          <a:chOff x="0" y="0"/>
          <a:chExt cx="0" cy="0"/>
        </a:xfrm>
      </p:grpSpPr>
      <p:sp>
        <p:nvSpPr>
          <p:cNvPr id="181" name="Google Shape;181;p132"/>
          <p:cNvSpPr>
            <a:spLocks noGrp="1"/>
          </p:cNvSpPr>
          <p:nvPr>
            <p:ph type="pic" idx="2"/>
          </p:nvPr>
        </p:nvSpPr>
        <p:spPr>
          <a:xfrm>
            <a:off x="6096000" y="0"/>
            <a:ext cx="6096000" cy="6858000"/>
          </a:xfrm>
          <a:prstGeom prst="rect">
            <a:avLst/>
          </a:prstGeom>
          <a:noFill/>
          <a:ln>
            <a:noFill/>
          </a:ln>
        </p:spPr>
      </p:sp>
      <p:sp>
        <p:nvSpPr>
          <p:cNvPr id="182" name="Google Shape;182;p132"/>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132"/>
          <p:cNvSpPr txBox="1">
            <a:spLocks noGrp="1"/>
          </p:cNvSpPr>
          <p:nvPr>
            <p:ph type="subTitle" idx="1"/>
          </p:nvPr>
        </p:nvSpPr>
        <p:spPr>
          <a:xfrm>
            <a:off x="638783"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3996971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opic &amp; Subtitle R">
  <p:cSld name="Topic &amp; Subtitle R">
    <p:spTree>
      <p:nvGrpSpPr>
        <p:cNvPr id="1" name="Shape 184"/>
        <p:cNvGrpSpPr/>
        <p:nvPr/>
      </p:nvGrpSpPr>
      <p:grpSpPr>
        <a:xfrm>
          <a:off x="0" y="0"/>
          <a:ext cx="0" cy="0"/>
          <a:chOff x="0" y="0"/>
          <a:chExt cx="0" cy="0"/>
        </a:xfrm>
      </p:grpSpPr>
      <p:sp>
        <p:nvSpPr>
          <p:cNvPr id="185" name="Google Shape;185;p133"/>
          <p:cNvSpPr>
            <a:spLocks noGrp="1"/>
          </p:cNvSpPr>
          <p:nvPr>
            <p:ph type="pic" idx="2"/>
          </p:nvPr>
        </p:nvSpPr>
        <p:spPr>
          <a:xfrm>
            <a:off x="0" y="0"/>
            <a:ext cx="6096000" cy="6858000"/>
          </a:xfrm>
          <a:prstGeom prst="rect">
            <a:avLst/>
          </a:prstGeom>
          <a:noFill/>
          <a:ln>
            <a:noFill/>
          </a:ln>
        </p:spPr>
      </p:sp>
      <p:sp>
        <p:nvSpPr>
          <p:cNvPr id="186" name="Google Shape;186;p133"/>
          <p:cNvSpPr txBox="1">
            <a:spLocks noGrp="1"/>
          </p:cNvSpPr>
          <p:nvPr>
            <p:ph type="ctrTitle"/>
          </p:nvPr>
        </p:nvSpPr>
        <p:spPr>
          <a:xfrm>
            <a:off x="6810983" y="701239"/>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133"/>
          <p:cNvSpPr txBox="1">
            <a:spLocks noGrp="1"/>
          </p:cNvSpPr>
          <p:nvPr>
            <p:ph type="subTitle" idx="1"/>
          </p:nvPr>
        </p:nvSpPr>
        <p:spPr>
          <a:xfrm>
            <a:off x="6810984"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73523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Image + Content L">
  <p:cSld name="Image + Content L">
    <p:spTree>
      <p:nvGrpSpPr>
        <p:cNvPr id="1" name="Shape 188"/>
        <p:cNvGrpSpPr/>
        <p:nvPr/>
      </p:nvGrpSpPr>
      <p:grpSpPr>
        <a:xfrm>
          <a:off x="0" y="0"/>
          <a:ext cx="0" cy="0"/>
          <a:chOff x="0" y="0"/>
          <a:chExt cx="0" cy="0"/>
        </a:xfrm>
      </p:grpSpPr>
      <p:sp>
        <p:nvSpPr>
          <p:cNvPr id="189" name="Google Shape;189;p134"/>
          <p:cNvSpPr txBox="1">
            <a:spLocks noGrp="1"/>
          </p:cNvSpPr>
          <p:nvPr>
            <p:ph type="title"/>
          </p:nvPr>
        </p:nvSpPr>
        <p:spPr>
          <a:xfrm>
            <a:off x="839788" y="705678"/>
            <a:ext cx="3932237" cy="111318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134"/>
          <p:cNvSpPr txBox="1">
            <a:spLocks noGrp="1"/>
          </p:cNvSpPr>
          <p:nvPr>
            <p:ph type="body" idx="1"/>
          </p:nvPr>
        </p:nvSpPr>
        <p:spPr>
          <a:xfrm>
            <a:off x="839788" y="2196548"/>
            <a:ext cx="3932237" cy="36724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1" name="Google Shape;191;p134"/>
          <p:cNvSpPr>
            <a:spLocks noGrp="1"/>
          </p:cNvSpPr>
          <p:nvPr>
            <p:ph type="pic" idx="2"/>
          </p:nvPr>
        </p:nvSpPr>
        <p:spPr>
          <a:xfrm>
            <a:off x="5198164" y="706438"/>
            <a:ext cx="6154047" cy="5162550"/>
          </a:xfrm>
          <a:prstGeom prst="rect">
            <a:avLst/>
          </a:prstGeom>
          <a:noFill/>
          <a:ln>
            <a:noFill/>
          </a:ln>
        </p:spPr>
      </p:sp>
    </p:spTree>
    <p:extLst>
      <p:ext uri="{BB962C8B-B14F-4D97-AF65-F5344CB8AC3E}">
        <p14:creationId xmlns:p14="http://schemas.microsoft.com/office/powerpoint/2010/main" val="835181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Image + Content R" type="picTx">
  <p:cSld name="Image + Content R">
    <p:spTree>
      <p:nvGrpSpPr>
        <p:cNvPr id="1" name="Shape 192"/>
        <p:cNvGrpSpPr/>
        <p:nvPr/>
      </p:nvGrpSpPr>
      <p:grpSpPr>
        <a:xfrm>
          <a:off x="0" y="0"/>
          <a:ext cx="0" cy="0"/>
          <a:chOff x="0" y="0"/>
          <a:chExt cx="0" cy="0"/>
        </a:xfrm>
      </p:grpSpPr>
      <p:sp>
        <p:nvSpPr>
          <p:cNvPr id="193" name="Google Shape;193;p135"/>
          <p:cNvSpPr txBox="1">
            <a:spLocks noGrp="1"/>
          </p:cNvSpPr>
          <p:nvPr>
            <p:ph type="title"/>
          </p:nvPr>
        </p:nvSpPr>
        <p:spPr>
          <a:xfrm>
            <a:off x="7636911" y="695738"/>
            <a:ext cx="3932237" cy="126730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135"/>
          <p:cNvSpPr>
            <a:spLocks noGrp="1"/>
          </p:cNvSpPr>
          <p:nvPr>
            <p:ph type="pic" idx="2"/>
          </p:nvPr>
        </p:nvSpPr>
        <p:spPr>
          <a:xfrm>
            <a:off x="622852" y="695738"/>
            <a:ext cx="6374296" cy="5799416"/>
          </a:xfrm>
          <a:prstGeom prst="rect">
            <a:avLst/>
          </a:prstGeom>
          <a:noFill/>
          <a:ln>
            <a:noFill/>
          </a:ln>
        </p:spPr>
      </p:sp>
      <p:sp>
        <p:nvSpPr>
          <p:cNvPr id="195" name="Google Shape;195;p135"/>
          <p:cNvSpPr txBox="1">
            <a:spLocks noGrp="1"/>
          </p:cNvSpPr>
          <p:nvPr>
            <p:ph type="body" idx="1"/>
          </p:nvPr>
        </p:nvSpPr>
        <p:spPr>
          <a:xfrm>
            <a:off x="7636910" y="2315817"/>
            <a:ext cx="3932238" cy="41793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3034511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96"/>
        <p:cNvGrpSpPr/>
        <p:nvPr/>
      </p:nvGrpSpPr>
      <p:grpSpPr>
        <a:xfrm>
          <a:off x="0" y="0"/>
          <a:ext cx="0" cy="0"/>
          <a:chOff x="0" y="0"/>
          <a:chExt cx="0" cy="0"/>
        </a:xfrm>
      </p:grpSpPr>
      <p:sp>
        <p:nvSpPr>
          <p:cNvPr id="197" name="Google Shape;197;p136"/>
          <p:cNvSpPr>
            <a:spLocks noGrp="1"/>
          </p:cNvSpPr>
          <p:nvPr>
            <p:ph type="pic" idx="2"/>
          </p:nvPr>
        </p:nvSpPr>
        <p:spPr>
          <a:xfrm>
            <a:off x="6096000" y="661482"/>
            <a:ext cx="5457217" cy="5535036"/>
          </a:xfrm>
          <a:prstGeom prst="rect">
            <a:avLst/>
          </a:prstGeom>
          <a:noFill/>
          <a:ln>
            <a:noFill/>
          </a:ln>
        </p:spPr>
      </p:sp>
      <p:sp>
        <p:nvSpPr>
          <p:cNvPr id="198" name="Google Shape;198;p136"/>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136"/>
          <p:cNvSpPr txBox="1">
            <a:spLocks noGrp="1"/>
          </p:cNvSpPr>
          <p:nvPr>
            <p:ph type="subTitle" idx="1"/>
          </p:nvPr>
        </p:nvSpPr>
        <p:spPr>
          <a:xfrm>
            <a:off x="638783"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136"/>
          <p:cNvSpPr txBox="1">
            <a:spLocks noGrp="1"/>
          </p:cNvSpPr>
          <p:nvPr>
            <p:ph type="body" idx="3"/>
          </p:nvPr>
        </p:nvSpPr>
        <p:spPr>
          <a:xfrm>
            <a:off x="638780"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681851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1"/>
        <p:cNvGrpSpPr/>
        <p:nvPr/>
      </p:nvGrpSpPr>
      <p:grpSpPr>
        <a:xfrm>
          <a:off x="0" y="0"/>
          <a:ext cx="0" cy="0"/>
          <a:chOff x="0" y="0"/>
          <a:chExt cx="0" cy="0"/>
        </a:xfrm>
      </p:grpSpPr>
      <p:sp>
        <p:nvSpPr>
          <p:cNvPr id="202" name="Google Shape;202;p137"/>
          <p:cNvSpPr>
            <a:spLocks noGrp="1"/>
          </p:cNvSpPr>
          <p:nvPr>
            <p:ph type="pic" idx="2"/>
          </p:nvPr>
        </p:nvSpPr>
        <p:spPr>
          <a:xfrm>
            <a:off x="638783" y="661482"/>
            <a:ext cx="5457217" cy="5535036"/>
          </a:xfrm>
          <a:prstGeom prst="rect">
            <a:avLst/>
          </a:prstGeom>
          <a:noFill/>
          <a:ln>
            <a:noFill/>
          </a:ln>
        </p:spPr>
      </p:sp>
      <p:sp>
        <p:nvSpPr>
          <p:cNvPr id="203" name="Google Shape;203;p137"/>
          <p:cNvSpPr txBox="1">
            <a:spLocks noGrp="1"/>
          </p:cNvSpPr>
          <p:nvPr>
            <p:ph type="ctrTitle"/>
          </p:nvPr>
        </p:nvSpPr>
        <p:spPr>
          <a:xfrm>
            <a:off x="6781166"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137"/>
          <p:cNvSpPr txBox="1">
            <a:spLocks noGrp="1"/>
          </p:cNvSpPr>
          <p:nvPr>
            <p:ph type="subTitle" idx="1"/>
          </p:nvPr>
        </p:nvSpPr>
        <p:spPr>
          <a:xfrm>
            <a:off x="6781166"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5" name="Google Shape;205;p137"/>
          <p:cNvSpPr txBox="1">
            <a:spLocks noGrp="1"/>
          </p:cNvSpPr>
          <p:nvPr>
            <p:ph type="body" idx="3"/>
          </p:nvPr>
        </p:nvSpPr>
        <p:spPr>
          <a:xfrm>
            <a:off x="6781166"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584047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6"/>
        <p:cNvGrpSpPr/>
        <p:nvPr/>
      </p:nvGrpSpPr>
      <p:grpSpPr>
        <a:xfrm>
          <a:off x="0" y="0"/>
          <a:ext cx="0" cy="0"/>
          <a:chOff x="0" y="0"/>
          <a:chExt cx="0" cy="0"/>
        </a:xfrm>
      </p:grpSpPr>
      <p:sp>
        <p:nvSpPr>
          <p:cNvPr id="207" name="Google Shape;207;p138"/>
          <p:cNvSpPr>
            <a:spLocks noGrp="1"/>
          </p:cNvSpPr>
          <p:nvPr>
            <p:ph type="pic" idx="2"/>
          </p:nvPr>
        </p:nvSpPr>
        <p:spPr>
          <a:xfrm>
            <a:off x="6096000" y="0"/>
            <a:ext cx="6096000" cy="6858000"/>
          </a:xfrm>
          <a:prstGeom prst="rect">
            <a:avLst/>
          </a:prstGeom>
          <a:noFill/>
          <a:ln>
            <a:noFill/>
          </a:ln>
        </p:spPr>
      </p:sp>
      <p:sp>
        <p:nvSpPr>
          <p:cNvPr id="208" name="Google Shape;208;p138"/>
          <p:cNvSpPr txBox="1">
            <a:spLocks noGrp="1"/>
          </p:cNvSpPr>
          <p:nvPr>
            <p:ph type="title"/>
          </p:nvPr>
        </p:nvSpPr>
        <p:spPr>
          <a:xfrm>
            <a:off x="643647" y="725050"/>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138"/>
          <p:cNvSpPr txBox="1">
            <a:spLocks noGrp="1"/>
          </p:cNvSpPr>
          <p:nvPr>
            <p:ph type="body" idx="1"/>
          </p:nvPr>
        </p:nvSpPr>
        <p:spPr>
          <a:xfrm>
            <a:off x="642938" y="1898374"/>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241769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0"/>
        <p:cNvGrpSpPr/>
        <p:nvPr/>
      </p:nvGrpSpPr>
      <p:grpSpPr>
        <a:xfrm>
          <a:off x="0" y="0"/>
          <a:ext cx="0" cy="0"/>
          <a:chOff x="0" y="0"/>
          <a:chExt cx="0" cy="0"/>
        </a:xfrm>
      </p:grpSpPr>
      <p:sp>
        <p:nvSpPr>
          <p:cNvPr id="211" name="Google Shape;211;p139"/>
          <p:cNvSpPr>
            <a:spLocks noGrp="1"/>
          </p:cNvSpPr>
          <p:nvPr>
            <p:ph type="pic" idx="2"/>
          </p:nvPr>
        </p:nvSpPr>
        <p:spPr>
          <a:xfrm>
            <a:off x="0" y="0"/>
            <a:ext cx="6096000" cy="6858000"/>
          </a:xfrm>
          <a:prstGeom prst="rect">
            <a:avLst/>
          </a:prstGeom>
          <a:noFill/>
          <a:ln>
            <a:noFill/>
          </a:ln>
        </p:spPr>
      </p:sp>
      <p:sp>
        <p:nvSpPr>
          <p:cNvPr id="212" name="Google Shape;212;p139"/>
          <p:cNvSpPr txBox="1">
            <a:spLocks noGrp="1"/>
          </p:cNvSpPr>
          <p:nvPr>
            <p:ph type="title"/>
          </p:nvPr>
        </p:nvSpPr>
        <p:spPr>
          <a:xfrm>
            <a:off x="6477916" y="705172"/>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139"/>
          <p:cNvSpPr txBox="1">
            <a:spLocks noGrp="1"/>
          </p:cNvSpPr>
          <p:nvPr>
            <p:ph type="body" idx="1"/>
          </p:nvPr>
        </p:nvSpPr>
        <p:spPr>
          <a:xfrm>
            <a:off x="6477916" y="1834552"/>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77836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4"/>
        <p:cNvGrpSpPr/>
        <p:nvPr/>
      </p:nvGrpSpPr>
      <p:grpSpPr>
        <a:xfrm>
          <a:off x="0" y="0"/>
          <a:ext cx="0" cy="0"/>
          <a:chOff x="0" y="0"/>
          <a:chExt cx="0" cy="0"/>
        </a:xfrm>
      </p:grpSpPr>
      <p:sp>
        <p:nvSpPr>
          <p:cNvPr id="215" name="Google Shape;215;p140"/>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140"/>
          <p:cNvSpPr txBox="1">
            <a:spLocks noGrp="1"/>
          </p:cNvSpPr>
          <p:nvPr>
            <p:ph type="body" idx="1"/>
          </p:nvPr>
        </p:nvSpPr>
        <p:spPr>
          <a:xfrm>
            <a:off x="593386" y="1928813"/>
            <a:ext cx="11011711"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1545448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7"/>
        <p:cNvGrpSpPr/>
        <p:nvPr/>
      </p:nvGrpSpPr>
      <p:grpSpPr>
        <a:xfrm>
          <a:off x="0" y="0"/>
          <a:ext cx="0" cy="0"/>
          <a:chOff x="0" y="0"/>
          <a:chExt cx="0" cy="0"/>
        </a:xfrm>
      </p:grpSpPr>
      <p:sp>
        <p:nvSpPr>
          <p:cNvPr id="218" name="Google Shape;218;p141"/>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141"/>
          <p:cNvSpPr txBox="1">
            <a:spLocks noGrp="1"/>
          </p:cNvSpPr>
          <p:nvPr>
            <p:ph type="body" idx="1"/>
          </p:nvPr>
        </p:nvSpPr>
        <p:spPr>
          <a:xfrm>
            <a:off x="593386" y="1928813"/>
            <a:ext cx="11011711" cy="242621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20" name="Google Shape;220;p141"/>
          <p:cNvSpPr>
            <a:spLocks noGrp="1"/>
          </p:cNvSpPr>
          <p:nvPr>
            <p:ph type="pic" idx="2"/>
          </p:nvPr>
        </p:nvSpPr>
        <p:spPr>
          <a:xfrm>
            <a:off x="593725" y="4717684"/>
            <a:ext cx="11010900" cy="1459279"/>
          </a:xfrm>
          <a:prstGeom prst="rect">
            <a:avLst/>
          </a:prstGeom>
          <a:noFill/>
          <a:ln>
            <a:noFill/>
          </a:ln>
        </p:spPr>
      </p:sp>
    </p:spTree>
    <p:extLst>
      <p:ext uri="{BB962C8B-B14F-4D97-AF65-F5344CB8AC3E}">
        <p14:creationId xmlns:p14="http://schemas.microsoft.com/office/powerpoint/2010/main" val="31643985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21"/>
        <p:cNvGrpSpPr/>
        <p:nvPr/>
      </p:nvGrpSpPr>
      <p:grpSpPr>
        <a:xfrm>
          <a:off x="0" y="0"/>
          <a:ext cx="0" cy="0"/>
          <a:chOff x="0" y="0"/>
          <a:chExt cx="0" cy="0"/>
        </a:xfrm>
      </p:grpSpPr>
      <p:sp>
        <p:nvSpPr>
          <p:cNvPr id="222" name="Google Shape;222;p142"/>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 name="Google Shape;223;p142"/>
          <p:cNvSpPr txBox="1">
            <a:spLocks noGrp="1"/>
          </p:cNvSpPr>
          <p:nvPr>
            <p:ph type="body" idx="1"/>
          </p:nvPr>
        </p:nvSpPr>
        <p:spPr>
          <a:xfrm>
            <a:off x="593387" y="1928813"/>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24" name="Google Shape;224;p142"/>
          <p:cNvSpPr>
            <a:spLocks noGrp="1"/>
          </p:cNvSpPr>
          <p:nvPr>
            <p:ph type="pic" idx="2"/>
          </p:nvPr>
        </p:nvSpPr>
        <p:spPr>
          <a:xfrm>
            <a:off x="6391275" y="1928813"/>
            <a:ext cx="5213350" cy="4248251"/>
          </a:xfrm>
          <a:prstGeom prst="rect">
            <a:avLst/>
          </a:prstGeom>
          <a:noFill/>
          <a:ln>
            <a:noFill/>
          </a:ln>
        </p:spPr>
      </p:sp>
    </p:spTree>
    <p:extLst>
      <p:ext uri="{BB962C8B-B14F-4D97-AF65-F5344CB8AC3E}">
        <p14:creationId xmlns:p14="http://schemas.microsoft.com/office/powerpoint/2010/main" val="36641869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225"/>
        <p:cNvGrpSpPr/>
        <p:nvPr/>
      </p:nvGrpSpPr>
      <p:grpSpPr>
        <a:xfrm>
          <a:off x="0" y="0"/>
          <a:ext cx="0" cy="0"/>
          <a:chOff x="0" y="0"/>
          <a:chExt cx="0" cy="0"/>
        </a:xfrm>
      </p:grpSpPr>
      <p:sp>
        <p:nvSpPr>
          <p:cNvPr id="226" name="Google Shape;226;p143"/>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 name="Google Shape;227;p143"/>
          <p:cNvSpPr txBox="1">
            <a:spLocks noGrp="1"/>
          </p:cNvSpPr>
          <p:nvPr>
            <p:ph type="body" idx="1"/>
          </p:nvPr>
        </p:nvSpPr>
        <p:spPr>
          <a:xfrm>
            <a:off x="6374934" y="1906555"/>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28" name="Google Shape;228;p143"/>
          <p:cNvSpPr>
            <a:spLocks noGrp="1"/>
          </p:cNvSpPr>
          <p:nvPr>
            <p:ph type="pic" idx="2"/>
          </p:nvPr>
        </p:nvSpPr>
        <p:spPr>
          <a:xfrm>
            <a:off x="593386" y="1928813"/>
            <a:ext cx="5213350" cy="4248251"/>
          </a:xfrm>
          <a:prstGeom prst="rect">
            <a:avLst/>
          </a:prstGeom>
          <a:noFill/>
          <a:ln>
            <a:noFill/>
          </a:ln>
        </p:spPr>
      </p:sp>
    </p:spTree>
    <p:extLst>
      <p:ext uri="{BB962C8B-B14F-4D97-AF65-F5344CB8AC3E}">
        <p14:creationId xmlns:p14="http://schemas.microsoft.com/office/powerpoint/2010/main" val="9667808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9"/>
        <p:cNvGrpSpPr/>
        <p:nvPr/>
      </p:nvGrpSpPr>
      <p:grpSpPr>
        <a:xfrm>
          <a:off x="0" y="0"/>
          <a:ext cx="0" cy="0"/>
          <a:chOff x="0" y="0"/>
          <a:chExt cx="0" cy="0"/>
        </a:xfrm>
      </p:grpSpPr>
      <p:sp>
        <p:nvSpPr>
          <p:cNvPr id="230" name="Google Shape;230;p1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1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1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207677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3"/>
        <p:cNvGrpSpPr/>
        <p:nvPr/>
      </p:nvGrpSpPr>
      <p:grpSpPr>
        <a:xfrm>
          <a:off x="0" y="0"/>
          <a:ext cx="0" cy="0"/>
          <a:chOff x="0" y="0"/>
          <a:chExt cx="0" cy="0"/>
        </a:xfrm>
      </p:grpSpPr>
      <p:sp>
        <p:nvSpPr>
          <p:cNvPr id="234" name="Google Shape;234;p1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1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6" name="Google Shape;236;p1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1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8" name="Google Shape;238;p1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777550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39"/>
        <p:cNvGrpSpPr/>
        <p:nvPr/>
      </p:nvGrpSpPr>
      <p:grpSpPr>
        <a:xfrm>
          <a:off x="0" y="0"/>
          <a:ext cx="0" cy="0"/>
          <a:chOff x="0" y="0"/>
          <a:chExt cx="0" cy="0"/>
        </a:xfrm>
      </p:grpSpPr>
      <p:sp>
        <p:nvSpPr>
          <p:cNvPr id="240" name="Google Shape;240;p146"/>
          <p:cNvSpPr>
            <a:spLocks noGrp="1"/>
          </p:cNvSpPr>
          <p:nvPr>
            <p:ph type="pic" idx="2"/>
          </p:nvPr>
        </p:nvSpPr>
        <p:spPr>
          <a:xfrm>
            <a:off x="0" y="0"/>
            <a:ext cx="12192000" cy="6858000"/>
          </a:xfrm>
          <a:prstGeom prst="rect">
            <a:avLst/>
          </a:prstGeom>
          <a:noFill/>
          <a:ln>
            <a:noFill/>
          </a:ln>
        </p:spPr>
      </p:sp>
      <p:sp>
        <p:nvSpPr>
          <p:cNvPr id="241" name="Google Shape;241;p146"/>
          <p:cNvSpPr txBox="1">
            <a:spLocks noGrp="1"/>
          </p:cNvSpPr>
          <p:nvPr>
            <p:ph type="title"/>
          </p:nvPr>
        </p:nvSpPr>
        <p:spPr>
          <a:xfrm>
            <a:off x="0" y="4807916"/>
            <a:ext cx="121920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146"/>
          <p:cNvSpPr txBox="1">
            <a:spLocks noGrp="1"/>
          </p:cNvSpPr>
          <p:nvPr>
            <p:ph type="body" idx="1"/>
          </p:nvPr>
        </p:nvSpPr>
        <p:spPr>
          <a:xfrm>
            <a:off x="0" y="724521"/>
            <a:ext cx="12192000" cy="91854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252630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43"/>
        <p:cNvGrpSpPr/>
        <p:nvPr/>
      </p:nvGrpSpPr>
      <p:grpSpPr>
        <a:xfrm>
          <a:off x="0" y="0"/>
          <a:ext cx="0" cy="0"/>
          <a:chOff x="0" y="0"/>
          <a:chExt cx="0" cy="0"/>
        </a:xfrm>
      </p:grpSpPr>
      <p:sp>
        <p:nvSpPr>
          <p:cNvPr id="244" name="Google Shape;244;p147"/>
          <p:cNvSpPr>
            <a:spLocks noGrp="1"/>
          </p:cNvSpPr>
          <p:nvPr>
            <p:ph type="pic" idx="2"/>
          </p:nvPr>
        </p:nvSpPr>
        <p:spPr>
          <a:xfrm>
            <a:off x="0" y="0"/>
            <a:ext cx="4246536" cy="6858000"/>
          </a:xfrm>
          <a:prstGeom prst="rect">
            <a:avLst/>
          </a:prstGeom>
          <a:noFill/>
          <a:ln>
            <a:noFill/>
          </a:ln>
        </p:spPr>
      </p:sp>
      <p:sp>
        <p:nvSpPr>
          <p:cNvPr id="245" name="Google Shape;245;p147"/>
          <p:cNvSpPr txBox="1">
            <a:spLocks noGrp="1"/>
          </p:cNvSpPr>
          <p:nvPr>
            <p:ph type="title"/>
          </p:nvPr>
        </p:nvSpPr>
        <p:spPr>
          <a:xfrm>
            <a:off x="0" y="4807916"/>
            <a:ext cx="4246536"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147"/>
          <p:cNvSpPr txBox="1">
            <a:spLocks noGrp="1"/>
          </p:cNvSpPr>
          <p:nvPr>
            <p:ph type="body" idx="1"/>
          </p:nvPr>
        </p:nvSpPr>
        <p:spPr>
          <a:xfrm>
            <a:off x="5176434" y="724520"/>
            <a:ext cx="6385302" cy="540895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78632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47"/>
        <p:cNvGrpSpPr/>
        <p:nvPr/>
      </p:nvGrpSpPr>
      <p:grpSpPr>
        <a:xfrm>
          <a:off x="0" y="0"/>
          <a:ext cx="0" cy="0"/>
          <a:chOff x="0" y="0"/>
          <a:chExt cx="0" cy="0"/>
        </a:xfrm>
      </p:grpSpPr>
      <p:sp>
        <p:nvSpPr>
          <p:cNvPr id="248" name="Google Shape;248;p148"/>
          <p:cNvSpPr>
            <a:spLocks noGrp="1"/>
          </p:cNvSpPr>
          <p:nvPr>
            <p:ph type="pic" idx="2"/>
          </p:nvPr>
        </p:nvSpPr>
        <p:spPr>
          <a:xfrm>
            <a:off x="629478" y="655638"/>
            <a:ext cx="10949609" cy="3708400"/>
          </a:xfrm>
          <a:prstGeom prst="rect">
            <a:avLst/>
          </a:prstGeom>
          <a:noFill/>
          <a:ln>
            <a:noFill/>
          </a:ln>
        </p:spPr>
      </p:sp>
      <p:sp>
        <p:nvSpPr>
          <p:cNvPr id="249" name="Google Shape;249;p148"/>
          <p:cNvSpPr txBox="1">
            <a:spLocks noGrp="1"/>
          </p:cNvSpPr>
          <p:nvPr>
            <p:ph type="title"/>
          </p:nvPr>
        </p:nvSpPr>
        <p:spPr>
          <a:xfrm>
            <a:off x="629479" y="5009322"/>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198062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250"/>
        <p:cNvGrpSpPr/>
        <p:nvPr/>
      </p:nvGrpSpPr>
      <p:grpSpPr>
        <a:xfrm>
          <a:off x="0" y="0"/>
          <a:ext cx="0" cy="0"/>
          <a:chOff x="0" y="0"/>
          <a:chExt cx="0" cy="0"/>
        </a:xfrm>
      </p:grpSpPr>
      <p:sp>
        <p:nvSpPr>
          <p:cNvPr id="251" name="Google Shape;251;p149"/>
          <p:cNvSpPr>
            <a:spLocks noGrp="1"/>
          </p:cNvSpPr>
          <p:nvPr>
            <p:ph type="pic" idx="2"/>
          </p:nvPr>
        </p:nvSpPr>
        <p:spPr>
          <a:xfrm>
            <a:off x="629479" y="2473807"/>
            <a:ext cx="10949609" cy="3708400"/>
          </a:xfrm>
          <a:prstGeom prst="rect">
            <a:avLst/>
          </a:prstGeom>
          <a:noFill/>
          <a:ln>
            <a:noFill/>
          </a:ln>
        </p:spPr>
      </p:sp>
      <p:sp>
        <p:nvSpPr>
          <p:cNvPr id="252" name="Google Shape;252;p149"/>
          <p:cNvSpPr txBox="1">
            <a:spLocks noGrp="1"/>
          </p:cNvSpPr>
          <p:nvPr>
            <p:ph type="title"/>
          </p:nvPr>
        </p:nvSpPr>
        <p:spPr>
          <a:xfrm>
            <a:off x="629479" y="656674"/>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3998994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253"/>
        <p:cNvGrpSpPr/>
        <p:nvPr/>
      </p:nvGrpSpPr>
      <p:grpSpPr>
        <a:xfrm>
          <a:off x="0" y="0"/>
          <a:ext cx="0" cy="0"/>
          <a:chOff x="0" y="0"/>
          <a:chExt cx="0" cy="0"/>
        </a:xfrm>
      </p:grpSpPr>
      <p:sp>
        <p:nvSpPr>
          <p:cNvPr id="254" name="Google Shape;254;p150"/>
          <p:cNvSpPr>
            <a:spLocks noGrp="1"/>
          </p:cNvSpPr>
          <p:nvPr>
            <p:ph type="media" idx="2"/>
          </p:nvPr>
        </p:nvSpPr>
        <p:spPr>
          <a:xfrm>
            <a:off x="619932" y="681925"/>
            <a:ext cx="10926305" cy="5532896"/>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9620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255"/>
        <p:cNvGrpSpPr/>
        <p:nvPr/>
      </p:nvGrpSpPr>
      <p:grpSpPr>
        <a:xfrm>
          <a:off x="0" y="0"/>
          <a:ext cx="0" cy="0"/>
          <a:chOff x="0" y="0"/>
          <a:chExt cx="0" cy="0"/>
        </a:xfrm>
      </p:grpSpPr>
    </p:spTree>
    <p:extLst>
      <p:ext uri="{BB962C8B-B14F-4D97-AF65-F5344CB8AC3E}">
        <p14:creationId xmlns:p14="http://schemas.microsoft.com/office/powerpoint/2010/main" val="803776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lt1"/>
        </a:solidFill>
        <a:effectLst/>
      </p:bgPr>
    </p:bg>
    <p:spTree>
      <p:nvGrpSpPr>
        <p:cNvPr id="1" name="Shape 256"/>
        <p:cNvGrpSpPr/>
        <p:nvPr/>
      </p:nvGrpSpPr>
      <p:grpSpPr>
        <a:xfrm>
          <a:off x="0" y="0"/>
          <a:ext cx="0" cy="0"/>
          <a:chOff x="0" y="0"/>
          <a:chExt cx="0" cy="0"/>
        </a:xfrm>
      </p:grpSpPr>
      <p:sp>
        <p:nvSpPr>
          <p:cNvPr id="257" name="Google Shape;257;p152"/>
          <p:cNvSpPr txBox="1">
            <a:spLocks noGrp="1"/>
          </p:cNvSpPr>
          <p:nvPr>
            <p:ph type="title"/>
          </p:nvPr>
        </p:nvSpPr>
        <p:spPr>
          <a:xfrm>
            <a:off x="686400" y="3323664"/>
            <a:ext cx="10819200" cy="1251600"/>
          </a:xfrm>
          <a:prstGeom prst="rect">
            <a:avLst/>
          </a:prstGeom>
          <a:noFill/>
          <a:ln>
            <a:noFill/>
          </a:ln>
        </p:spPr>
        <p:txBody>
          <a:bodyPr spcFirstLastPara="1" wrap="square" lIns="45725" tIns="45725" rIns="45725" bIns="45725" anchor="b" anchorCtr="0">
            <a:spAutoFit/>
          </a:bodyPr>
          <a:lstStyle>
            <a:lvl1pPr lvl="0" algn="ctr">
              <a:lnSpc>
                <a:spcPct val="100000"/>
              </a:lnSpc>
              <a:spcBef>
                <a:spcPts val="0"/>
              </a:spcBef>
              <a:spcAft>
                <a:spcPts val="0"/>
              </a:spcAft>
              <a:buClr>
                <a:schemeClr val="lt1"/>
              </a:buClr>
              <a:buSzPts val="2800"/>
              <a:buFont typeface="Calibri"/>
              <a:buNone/>
              <a:defRPr sz="7333">
                <a:solidFill>
                  <a:schemeClr val="dk1"/>
                </a:solidFill>
              </a:defRPr>
            </a:lvl1pPr>
            <a:lvl2pPr lvl="1" algn="l">
              <a:lnSpc>
                <a:spcPct val="100000"/>
              </a:lnSpc>
              <a:spcBef>
                <a:spcPts val="0"/>
              </a:spcBef>
              <a:spcAft>
                <a:spcPts val="0"/>
              </a:spcAft>
              <a:buClr>
                <a:schemeClr val="lt1"/>
              </a:buClr>
              <a:buSzPts val="3400"/>
              <a:buNone/>
              <a:defRPr sz="9066">
                <a:solidFill>
                  <a:schemeClr val="lt1"/>
                </a:solidFill>
              </a:defRPr>
            </a:lvl2pPr>
            <a:lvl3pPr lvl="2" algn="l">
              <a:lnSpc>
                <a:spcPct val="100000"/>
              </a:lnSpc>
              <a:spcBef>
                <a:spcPts val="0"/>
              </a:spcBef>
              <a:spcAft>
                <a:spcPts val="0"/>
              </a:spcAft>
              <a:buClr>
                <a:schemeClr val="lt1"/>
              </a:buClr>
              <a:buSzPts val="3400"/>
              <a:buNone/>
              <a:defRPr sz="9066">
                <a:solidFill>
                  <a:schemeClr val="lt1"/>
                </a:solidFill>
              </a:defRPr>
            </a:lvl3pPr>
            <a:lvl4pPr lvl="3" algn="l">
              <a:lnSpc>
                <a:spcPct val="100000"/>
              </a:lnSpc>
              <a:spcBef>
                <a:spcPts val="0"/>
              </a:spcBef>
              <a:spcAft>
                <a:spcPts val="0"/>
              </a:spcAft>
              <a:buClr>
                <a:schemeClr val="lt1"/>
              </a:buClr>
              <a:buSzPts val="3400"/>
              <a:buNone/>
              <a:defRPr sz="9066">
                <a:solidFill>
                  <a:schemeClr val="lt1"/>
                </a:solidFill>
              </a:defRPr>
            </a:lvl4pPr>
            <a:lvl5pPr lvl="4" algn="l">
              <a:lnSpc>
                <a:spcPct val="100000"/>
              </a:lnSpc>
              <a:spcBef>
                <a:spcPts val="0"/>
              </a:spcBef>
              <a:spcAft>
                <a:spcPts val="0"/>
              </a:spcAft>
              <a:buClr>
                <a:schemeClr val="lt1"/>
              </a:buClr>
              <a:buSzPts val="3400"/>
              <a:buNone/>
              <a:defRPr sz="9066">
                <a:solidFill>
                  <a:schemeClr val="lt1"/>
                </a:solidFill>
              </a:defRPr>
            </a:lvl5pPr>
            <a:lvl6pPr lvl="5" algn="l">
              <a:lnSpc>
                <a:spcPct val="100000"/>
              </a:lnSpc>
              <a:spcBef>
                <a:spcPts val="0"/>
              </a:spcBef>
              <a:spcAft>
                <a:spcPts val="0"/>
              </a:spcAft>
              <a:buClr>
                <a:schemeClr val="lt1"/>
              </a:buClr>
              <a:buSzPts val="3400"/>
              <a:buNone/>
              <a:defRPr sz="9066">
                <a:solidFill>
                  <a:schemeClr val="lt1"/>
                </a:solidFill>
              </a:defRPr>
            </a:lvl6pPr>
            <a:lvl7pPr lvl="6" algn="l">
              <a:lnSpc>
                <a:spcPct val="100000"/>
              </a:lnSpc>
              <a:spcBef>
                <a:spcPts val="0"/>
              </a:spcBef>
              <a:spcAft>
                <a:spcPts val="0"/>
              </a:spcAft>
              <a:buClr>
                <a:schemeClr val="lt1"/>
              </a:buClr>
              <a:buSzPts val="3400"/>
              <a:buNone/>
              <a:defRPr sz="9066">
                <a:solidFill>
                  <a:schemeClr val="lt1"/>
                </a:solidFill>
              </a:defRPr>
            </a:lvl7pPr>
            <a:lvl8pPr lvl="7" algn="l">
              <a:lnSpc>
                <a:spcPct val="100000"/>
              </a:lnSpc>
              <a:spcBef>
                <a:spcPts val="0"/>
              </a:spcBef>
              <a:spcAft>
                <a:spcPts val="0"/>
              </a:spcAft>
              <a:buClr>
                <a:schemeClr val="lt1"/>
              </a:buClr>
              <a:buSzPts val="3400"/>
              <a:buNone/>
              <a:defRPr sz="9066">
                <a:solidFill>
                  <a:schemeClr val="lt1"/>
                </a:solidFill>
              </a:defRPr>
            </a:lvl8pPr>
            <a:lvl9pPr lvl="8" algn="l">
              <a:lnSpc>
                <a:spcPct val="100000"/>
              </a:lnSpc>
              <a:spcBef>
                <a:spcPts val="0"/>
              </a:spcBef>
              <a:spcAft>
                <a:spcPts val="0"/>
              </a:spcAft>
              <a:buClr>
                <a:schemeClr val="lt1"/>
              </a:buClr>
              <a:buSzPts val="3400"/>
              <a:buNone/>
              <a:defRPr sz="9066">
                <a:solidFill>
                  <a:schemeClr val="lt1"/>
                </a:solidFill>
              </a:defRPr>
            </a:lvl9pPr>
          </a:lstStyle>
          <a:p>
            <a:endParaRPr/>
          </a:p>
        </p:txBody>
      </p:sp>
      <p:sp>
        <p:nvSpPr>
          <p:cNvPr id="258" name="Google Shape;258;p152"/>
          <p:cNvSpPr/>
          <p:nvPr/>
        </p:nvSpPr>
        <p:spPr>
          <a:xfrm>
            <a:off x="653801" y="612400"/>
            <a:ext cx="10884400" cy="5633200"/>
          </a:xfrm>
          <a:prstGeom prst="roundRect">
            <a:avLst>
              <a:gd name="adj" fmla="val 16667"/>
            </a:avLst>
          </a:prstGeom>
          <a:noFill/>
          <a:ln w="143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462900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259"/>
        <p:cNvGrpSpPr/>
        <p:nvPr/>
      </p:nvGrpSpPr>
      <p:grpSpPr>
        <a:xfrm>
          <a:off x="0" y="0"/>
          <a:ext cx="0" cy="0"/>
          <a:chOff x="0" y="0"/>
          <a:chExt cx="0" cy="0"/>
        </a:xfrm>
      </p:grpSpPr>
      <p:sp>
        <p:nvSpPr>
          <p:cNvPr id="260" name="Google Shape;260;p153"/>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61" name="Google Shape;261;p153"/>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62" name="Google Shape;262;p153"/>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63" name="Google Shape;263;p153"/>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130925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5183188" y="987425"/>
            <a:ext cx="6172200" cy="4873625"/>
          </a:xfrm>
          <a:prstGeom prst="rect">
            <a:avLst/>
          </a:prstGeom>
          <a:noFill/>
          <a:ln>
            <a:noFill/>
          </a:ln>
        </p:spPr>
      </p:sp>
      <p:sp>
        <p:nvSpPr>
          <p:cNvPr id="68" name="Google Shape;68;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264"/>
        <p:cNvGrpSpPr/>
        <p:nvPr/>
      </p:nvGrpSpPr>
      <p:grpSpPr>
        <a:xfrm>
          <a:off x="0" y="0"/>
          <a:ext cx="0" cy="0"/>
          <a:chOff x="0" y="0"/>
          <a:chExt cx="0" cy="0"/>
        </a:xfrm>
      </p:grpSpPr>
      <p:sp>
        <p:nvSpPr>
          <p:cNvPr id="265" name="Google Shape;265;p154"/>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Clr>
                <a:schemeClr val="dk1"/>
              </a:buClr>
              <a:buSzPts val="15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6" name="Google Shape;266;p154"/>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457200" lvl="0" indent="-279400" algn="l">
              <a:lnSpc>
                <a:spcPct val="115000"/>
              </a:lnSpc>
              <a:spcBef>
                <a:spcPts val="0"/>
              </a:spcBef>
              <a:spcAft>
                <a:spcPts val="0"/>
              </a:spcAft>
              <a:buClr>
                <a:schemeClr val="dk1"/>
              </a:buClr>
              <a:buSzPts val="800"/>
              <a:buChar char="●"/>
              <a:defRPr/>
            </a:lvl1pPr>
            <a:lvl2pPr marL="914400" lvl="1" indent="-279400" algn="l">
              <a:lnSpc>
                <a:spcPct val="115000"/>
              </a:lnSpc>
              <a:spcBef>
                <a:spcPts val="0"/>
              </a:spcBef>
              <a:spcAft>
                <a:spcPts val="0"/>
              </a:spcAft>
              <a:buClr>
                <a:schemeClr val="dk1"/>
              </a:buClr>
              <a:buSzPts val="800"/>
              <a:buChar char="○"/>
              <a:defRPr/>
            </a:lvl2pPr>
            <a:lvl3pPr marL="1371600" lvl="2" indent="-279400" algn="l">
              <a:lnSpc>
                <a:spcPct val="115000"/>
              </a:lnSpc>
              <a:spcBef>
                <a:spcPts val="0"/>
              </a:spcBef>
              <a:spcAft>
                <a:spcPts val="0"/>
              </a:spcAft>
              <a:buClr>
                <a:schemeClr val="dk1"/>
              </a:buClr>
              <a:buSzPts val="800"/>
              <a:buChar char="■"/>
              <a:defRPr/>
            </a:lvl3pPr>
            <a:lvl4pPr marL="1828800" lvl="3" indent="-279400" algn="l">
              <a:lnSpc>
                <a:spcPct val="115000"/>
              </a:lnSpc>
              <a:spcBef>
                <a:spcPts val="0"/>
              </a:spcBef>
              <a:spcAft>
                <a:spcPts val="0"/>
              </a:spcAft>
              <a:buClr>
                <a:schemeClr val="dk1"/>
              </a:buClr>
              <a:buSzPts val="800"/>
              <a:buChar char="●"/>
              <a:defRPr/>
            </a:lvl4pPr>
            <a:lvl5pPr marL="2286000" lvl="4" indent="-279400" algn="l">
              <a:lnSpc>
                <a:spcPct val="115000"/>
              </a:lnSpc>
              <a:spcBef>
                <a:spcPts val="0"/>
              </a:spcBef>
              <a:spcAft>
                <a:spcPts val="0"/>
              </a:spcAft>
              <a:buClr>
                <a:schemeClr val="dk1"/>
              </a:buClr>
              <a:buSzPts val="800"/>
              <a:buChar char="○"/>
              <a:defRPr/>
            </a:lvl5pPr>
            <a:lvl6pPr marL="2743200" lvl="5" indent="-279400" algn="l">
              <a:lnSpc>
                <a:spcPct val="115000"/>
              </a:lnSpc>
              <a:spcBef>
                <a:spcPts val="0"/>
              </a:spcBef>
              <a:spcAft>
                <a:spcPts val="0"/>
              </a:spcAft>
              <a:buClr>
                <a:schemeClr val="dk1"/>
              </a:buClr>
              <a:buSzPts val="800"/>
              <a:buChar char="■"/>
              <a:defRPr/>
            </a:lvl6pPr>
            <a:lvl7pPr marL="3200400" lvl="6" indent="-279400" algn="l">
              <a:lnSpc>
                <a:spcPct val="115000"/>
              </a:lnSpc>
              <a:spcBef>
                <a:spcPts val="0"/>
              </a:spcBef>
              <a:spcAft>
                <a:spcPts val="0"/>
              </a:spcAft>
              <a:buClr>
                <a:schemeClr val="dk1"/>
              </a:buClr>
              <a:buSzPts val="800"/>
              <a:buChar char="●"/>
              <a:defRPr/>
            </a:lvl7pPr>
            <a:lvl8pPr marL="3657600" lvl="7" indent="-279400" algn="l">
              <a:lnSpc>
                <a:spcPct val="115000"/>
              </a:lnSpc>
              <a:spcBef>
                <a:spcPts val="0"/>
              </a:spcBef>
              <a:spcAft>
                <a:spcPts val="0"/>
              </a:spcAft>
              <a:buClr>
                <a:schemeClr val="dk1"/>
              </a:buClr>
              <a:buSzPts val="800"/>
              <a:buChar char="○"/>
              <a:defRPr/>
            </a:lvl8pPr>
            <a:lvl9pPr marL="4114800" lvl="8" indent="-279400" algn="l">
              <a:lnSpc>
                <a:spcPct val="115000"/>
              </a:lnSpc>
              <a:spcBef>
                <a:spcPts val="0"/>
              </a:spcBef>
              <a:spcAft>
                <a:spcPts val="0"/>
              </a:spcAft>
              <a:buClr>
                <a:schemeClr val="dk1"/>
              </a:buClr>
              <a:buSzPts val="800"/>
              <a:buChar char="■"/>
              <a:defRPr/>
            </a:lvl9pPr>
          </a:lstStyle>
          <a:p>
            <a:endParaRPr/>
          </a:p>
        </p:txBody>
      </p:sp>
    </p:spTree>
    <p:extLst>
      <p:ext uri="{BB962C8B-B14F-4D97-AF65-F5344CB8AC3E}">
        <p14:creationId xmlns:p14="http://schemas.microsoft.com/office/powerpoint/2010/main" val="415025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4.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theme" Target="../theme/theme5.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41" r:id="rId13"/>
    <p:sldLayoutId id="214748374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g3ddd47e1781_0_465"/>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90" name="Google Shape;90;g3ddd47e1781_0_465"/>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91" name="Google Shape;91;g3ddd47e1781_0_46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2" name="Google Shape;92;g3ddd47e1781_0_46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3" name="Google Shape;93;g3ddd47e1781_0_46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g3e1a8690659_0_320"/>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91" name="Google Shape;191;g3e1a8690659_0_320"/>
          <p:cNvSpPr txBox="1">
            <a:spLocks noGrp="1"/>
          </p:cNvSpPr>
          <p:nvPr>
            <p:ph type="body" idx="1"/>
          </p:nvPr>
        </p:nvSpPr>
        <p:spPr>
          <a:xfrm>
            <a:off x="304800" y="1066803"/>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92" name="Google Shape;192;g3e1a8690659_0_320"/>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3" name="Google Shape;193;g3e1a8690659_0_320"/>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4" name="Google Shape;194;g3e1a8690659_0_320"/>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8"/>
        <p:cNvGrpSpPr/>
        <p:nvPr/>
      </p:nvGrpSpPr>
      <p:grpSpPr>
        <a:xfrm>
          <a:off x="0" y="0"/>
          <a:ext cx="0" cy="0"/>
          <a:chOff x="0" y="0"/>
          <a:chExt cx="0" cy="0"/>
        </a:xfrm>
      </p:grpSpPr>
      <p:sp>
        <p:nvSpPr>
          <p:cNvPr id="279" name="Google Shape;279;g3e1a8690659_0_40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280" name="Google Shape;280;g3e1a8690659_0_409"/>
          <p:cNvSpPr txBox="1">
            <a:spLocks noGrp="1"/>
          </p:cNvSpPr>
          <p:nvPr>
            <p:ph type="body" idx="1"/>
          </p:nvPr>
        </p:nvSpPr>
        <p:spPr>
          <a:xfrm>
            <a:off x="304800" y="1066803"/>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281" name="Google Shape;281;g3e1a8690659_0_409"/>
          <p:cNvSpPr txBox="1">
            <a:spLocks noGrp="1"/>
          </p:cNvSpPr>
          <p:nvPr>
            <p:ph type="dt" idx="10"/>
          </p:nvPr>
        </p:nvSpPr>
        <p:spPr>
          <a:xfrm>
            <a:off x="304800" y="4237569"/>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94898B"/>
              </a:buClr>
              <a:buSzPts val="900"/>
              <a:buFont typeface="Calibri"/>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282" name="Google Shape;282;g3e1a8690659_0_409"/>
          <p:cNvSpPr txBox="1">
            <a:spLocks noGrp="1"/>
          </p:cNvSpPr>
          <p:nvPr>
            <p:ph type="ftr" idx="11"/>
          </p:nvPr>
        </p:nvSpPr>
        <p:spPr>
          <a:xfrm>
            <a:off x="2082800" y="4237569"/>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94898B"/>
              </a:buClr>
              <a:buSzPts val="900"/>
              <a:buFont typeface="Calibri"/>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283" name="Google Shape;283;g3e1a8690659_0_409"/>
          <p:cNvSpPr txBox="1">
            <a:spLocks noGrp="1"/>
          </p:cNvSpPr>
          <p:nvPr>
            <p:ph type="sldNum" idx="12"/>
          </p:nvPr>
        </p:nvSpPr>
        <p:spPr>
          <a:xfrm>
            <a:off x="4368800" y="4237569"/>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sp>
        <p:nvSpPr>
          <p:cNvPr id="174" name="Google Shape;174;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8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75584001"/>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3"/>
        <p:cNvGrpSpPr/>
        <p:nvPr/>
      </p:nvGrpSpPr>
      <p:grpSpPr>
        <a:xfrm>
          <a:off x="0" y="0"/>
          <a:ext cx="0" cy="0"/>
          <a:chOff x="0" y="0"/>
          <a:chExt cx="0" cy="0"/>
        </a:xfrm>
      </p:grpSpPr>
      <p:grpSp>
        <p:nvGrpSpPr>
          <p:cNvPr id="384" name="Google Shape;384;g3ddd47e1781_0_0"/>
          <p:cNvGrpSpPr/>
          <p:nvPr/>
        </p:nvGrpSpPr>
        <p:grpSpPr>
          <a:xfrm>
            <a:off x="9249826" y="-96450"/>
            <a:ext cx="2942309" cy="3538888"/>
            <a:chOff x="0" y="-38100"/>
            <a:chExt cx="985500" cy="1185319"/>
          </a:xfrm>
        </p:grpSpPr>
        <p:sp>
          <p:nvSpPr>
            <p:cNvPr id="385" name="Google Shape;385;g3ddd47e1781_0_0"/>
            <p:cNvSpPr/>
            <p:nvPr/>
          </p:nvSpPr>
          <p:spPr>
            <a:xfrm>
              <a:off x="0" y="0"/>
              <a:ext cx="985454" cy="1147219"/>
            </a:xfrm>
            <a:custGeom>
              <a:avLst/>
              <a:gdLst/>
              <a:ahLst/>
              <a:cxnLst/>
              <a:rect l="l" t="t" r="r" b="b"/>
              <a:pathLst>
                <a:path w="985454" h="1147219" extrusionOk="0">
                  <a:moveTo>
                    <a:pt x="0" y="0"/>
                  </a:moveTo>
                  <a:lnTo>
                    <a:pt x="985454" y="0"/>
                  </a:lnTo>
                  <a:lnTo>
                    <a:pt x="985454" y="1147219"/>
                  </a:lnTo>
                  <a:lnTo>
                    <a:pt x="0" y="1147219"/>
                  </a:lnTo>
                  <a:close/>
                </a:path>
              </a:pathLst>
            </a:custGeom>
            <a:solidFill>
              <a:srgbClr val="52A3CB"/>
            </a:solidFill>
            <a:ln>
              <a:noFill/>
            </a:ln>
          </p:spPr>
          <p:txBody>
            <a:bodyPr spcFirstLastPara="1" wrap="square" lIns="71900" tIns="35950" rIns="71900" bIns="35950" anchor="t" anchorCtr="0">
              <a:noAutofit/>
            </a:bodyPr>
            <a:lstStyle/>
            <a:p>
              <a:pPr marL="0" marR="0" lvl="0" indent="0" algn="l" rtl="0">
                <a:lnSpc>
                  <a:spcPct val="100000"/>
                </a:lnSpc>
                <a:spcBef>
                  <a:spcPts val="0"/>
                </a:spcBef>
                <a:spcAft>
                  <a:spcPts val="0"/>
                </a:spcAft>
                <a:buClr>
                  <a:srgbClr val="000000"/>
                </a:buClr>
                <a:buSzPts val="1415"/>
                <a:buFont typeface="Arial"/>
                <a:buNone/>
              </a:pPr>
              <a:endParaRPr sz="1415" b="0" i="0" u="none" strike="noStrike" cap="none">
                <a:solidFill>
                  <a:schemeClr val="dk1"/>
                </a:solidFill>
                <a:latin typeface="Calibri"/>
                <a:ea typeface="Calibri"/>
                <a:cs typeface="Calibri"/>
                <a:sym typeface="Calibri"/>
              </a:endParaRPr>
            </a:p>
          </p:txBody>
        </p:sp>
        <p:sp>
          <p:nvSpPr>
            <p:cNvPr id="386" name="Google Shape;386;g3ddd47e1781_0_0"/>
            <p:cNvSpPr txBox="1"/>
            <p:nvPr/>
          </p:nvSpPr>
          <p:spPr>
            <a:xfrm>
              <a:off x="0" y="-38100"/>
              <a:ext cx="985500" cy="1185300"/>
            </a:xfrm>
            <a:prstGeom prst="rect">
              <a:avLst/>
            </a:prstGeom>
            <a:noFill/>
            <a:ln>
              <a:noFill/>
            </a:ln>
          </p:spPr>
          <p:txBody>
            <a:bodyPr spcFirstLastPara="1" wrap="square" lIns="39950" tIns="39950" rIns="39950" bIns="39950" anchor="ctr" anchorCtr="0">
              <a:noAutofit/>
            </a:bodyPr>
            <a:lstStyle/>
            <a:p>
              <a:pPr marL="0" marR="0" lvl="0" indent="0" algn="ctr" rtl="0">
                <a:lnSpc>
                  <a:spcPct val="147722"/>
                </a:lnSpc>
                <a:spcBef>
                  <a:spcPts val="0"/>
                </a:spcBef>
                <a:spcAft>
                  <a:spcPts val="0"/>
                </a:spcAft>
                <a:buClr>
                  <a:srgbClr val="000000"/>
                </a:buClr>
                <a:buSzPts val="1415"/>
                <a:buFont typeface="Arial"/>
                <a:buNone/>
              </a:pPr>
              <a:endParaRPr sz="1415" b="0" i="0" u="none" strike="noStrike" cap="none">
                <a:solidFill>
                  <a:schemeClr val="dk1"/>
                </a:solidFill>
                <a:latin typeface="Calibri"/>
                <a:ea typeface="Calibri"/>
                <a:cs typeface="Calibri"/>
                <a:sym typeface="Calibri"/>
              </a:endParaRPr>
            </a:p>
          </p:txBody>
        </p:sp>
      </p:grpSp>
      <p:grpSp>
        <p:nvGrpSpPr>
          <p:cNvPr id="387" name="Google Shape;387;g3ddd47e1781_0_0"/>
          <p:cNvGrpSpPr/>
          <p:nvPr/>
        </p:nvGrpSpPr>
        <p:grpSpPr>
          <a:xfrm>
            <a:off x="0" y="5058018"/>
            <a:ext cx="417951" cy="2770565"/>
            <a:chOff x="0" y="-38100"/>
            <a:chExt cx="985500" cy="1185319"/>
          </a:xfrm>
        </p:grpSpPr>
        <p:sp>
          <p:nvSpPr>
            <p:cNvPr id="388" name="Google Shape;388;g3ddd47e1781_0_0"/>
            <p:cNvSpPr/>
            <p:nvPr/>
          </p:nvSpPr>
          <p:spPr>
            <a:xfrm>
              <a:off x="0" y="0"/>
              <a:ext cx="985454" cy="1147219"/>
            </a:xfrm>
            <a:custGeom>
              <a:avLst/>
              <a:gdLst/>
              <a:ahLst/>
              <a:cxnLst/>
              <a:rect l="l" t="t" r="r" b="b"/>
              <a:pathLst>
                <a:path w="985454" h="1147219" extrusionOk="0">
                  <a:moveTo>
                    <a:pt x="0" y="0"/>
                  </a:moveTo>
                  <a:lnTo>
                    <a:pt x="985454" y="0"/>
                  </a:lnTo>
                  <a:lnTo>
                    <a:pt x="985454" y="1147219"/>
                  </a:lnTo>
                  <a:lnTo>
                    <a:pt x="0" y="1147219"/>
                  </a:lnTo>
                  <a:close/>
                </a:path>
              </a:pathLst>
            </a:custGeom>
            <a:solidFill>
              <a:srgbClr val="52A3CB"/>
            </a:solidFill>
            <a:ln>
              <a:noFill/>
            </a:ln>
          </p:spPr>
          <p:txBody>
            <a:bodyPr spcFirstLastPara="1" wrap="square" lIns="56275" tIns="28125" rIns="56275" bIns="281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p:txBody>
        </p:sp>
        <p:sp>
          <p:nvSpPr>
            <p:cNvPr id="389" name="Google Shape;389;g3ddd47e1781_0_0"/>
            <p:cNvSpPr txBox="1"/>
            <p:nvPr/>
          </p:nvSpPr>
          <p:spPr>
            <a:xfrm>
              <a:off x="0" y="-38100"/>
              <a:ext cx="985500" cy="1185300"/>
            </a:xfrm>
            <a:prstGeom prst="rect">
              <a:avLst/>
            </a:prstGeom>
            <a:noFill/>
            <a:ln>
              <a:noFill/>
            </a:ln>
          </p:spPr>
          <p:txBody>
            <a:bodyPr spcFirstLastPara="1" wrap="square" lIns="31275" tIns="31275" rIns="31275" bIns="31275" anchor="ctr" anchorCtr="0">
              <a:noAutofit/>
            </a:bodyPr>
            <a:lstStyle/>
            <a:p>
              <a:pPr marL="0" marR="0" lvl="0" indent="0" algn="ctr" rtl="0">
                <a:lnSpc>
                  <a:spcPct val="147722"/>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p:txBody>
        </p:sp>
      </p:grpSp>
      <p:sp>
        <p:nvSpPr>
          <p:cNvPr id="390" name="Google Shape;390;g3ddd47e1781_0_0"/>
          <p:cNvSpPr/>
          <p:nvPr/>
        </p:nvSpPr>
        <p:spPr>
          <a:xfrm>
            <a:off x="7526565" y="4860156"/>
            <a:ext cx="9893808" cy="197876"/>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3">
              <a:alphaModFix/>
            </a:blip>
            <a:stretch>
              <a:fillRect/>
            </a:stretch>
          </a:blipFill>
          <a:ln>
            <a:noFill/>
          </a:ln>
        </p:spPr>
        <p:txBody>
          <a:bodyPr spcFirstLastPara="1" wrap="square" lIns="123575" tIns="61800" rIns="123575" bIns="61800" anchor="t" anchorCtr="0">
            <a:noAutofit/>
          </a:bodyPr>
          <a:lstStyle/>
          <a:p>
            <a:pPr marL="0" marR="0" lvl="0" indent="0" algn="l" rtl="0">
              <a:lnSpc>
                <a:spcPct val="100000"/>
              </a:lnSpc>
              <a:spcBef>
                <a:spcPts val="0"/>
              </a:spcBef>
              <a:spcAft>
                <a:spcPts val="0"/>
              </a:spcAft>
              <a:buClr>
                <a:srgbClr val="000000"/>
              </a:buClr>
              <a:buSzPts val="2433"/>
              <a:buFont typeface="Arial"/>
              <a:buNone/>
            </a:pPr>
            <a:endParaRPr sz="2433" b="0" i="0" u="none" strike="noStrike" cap="none">
              <a:solidFill>
                <a:schemeClr val="dk1"/>
              </a:solidFill>
              <a:latin typeface="Calibri"/>
              <a:ea typeface="Calibri"/>
              <a:cs typeface="Calibri"/>
              <a:sym typeface="Calibri"/>
            </a:endParaRPr>
          </a:p>
        </p:txBody>
      </p:sp>
      <p:sp>
        <p:nvSpPr>
          <p:cNvPr id="392" name="Google Shape;392;g3ddd47e1781_0_0"/>
          <p:cNvSpPr txBox="1"/>
          <p:nvPr/>
        </p:nvSpPr>
        <p:spPr>
          <a:xfrm>
            <a:off x="7975087" y="5203308"/>
            <a:ext cx="3416700" cy="83099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5677"/>
              <a:buFont typeface="Arial"/>
              <a:buNone/>
            </a:pPr>
            <a:r>
              <a:rPr lang="en-US" sz="5400" b="0" i="0" u="none" strike="noStrike" cap="none" dirty="0">
                <a:solidFill>
                  <a:schemeClr val="tx1"/>
                </a:solidFill>
                <a:latin typeface="+mn-lt"/>
                <a:ea typeface="Antonio"/>
                <a:cs typeface="Antonio"/>
                <a:sym typeface="Antonio"/>
              </a:rPr>
              <a:t>Day </a:t>
            </a:r>
            <a:r>
              <a:rPr lang="en-US" sz="5400" dirty="0">
                <a:solidFill>
                  <a:schemeClr val="tx1"/>
                </a:solidFill>
                <a:latin typeface="+mn-lt"/>
                <a:ea typeface="Antonio"/>
                <a:cs typeface="Antonio"/>
                <a:sym typeface="Antonio"/>
              </a:rPr>
              <a:t>1</a:t>
            </a:r>
            <a:endParaRPr sz="5400" b="0" i="0" u="none" strike="noStrike" cap="none" dirty="0">
              <a:solidFill>
                <a:schemeClr val="tx1"/>
              </a:solidFill>
              <a:latin typeface="+mn-lt"/>
              <a:ea typeface="Arial"/>
              <a:cs typeface="Arial"/>
              <a:sym typeface="Arial"/>
            </a:endParaRPr>
          </a:p>
        </p:txBody>
      </p:sp>
      <p:pic>
        <p:nvPicPr>
          <p:cNvPr id="393" name="Google Shape;393;g3ddd47e1781_0_0" descr="A close-up of a logo&#10;&#10;AI-generated content may be incorrect."/>
          <p:cNvPicPr preferRelativeResize="0"/>
          <p:nvPr/>
        </p:nvPicPr>
        <p:blipFill rotWithShape="1">
          <a:blip r:embed="rId4">
            <a:alphaModFix/>
          </a:blip>
          <a:srcRect/>
          <a:stretch/>
        </p:blipFill>
        <p:spPr>
          <a:xfrm>
            <a:off x="441048" y="5354311"/>
            <a:ext cx="3841118" cy="1338369"/>
          </a:xfrm>
          <a:prstGeom prst="rect">
            <a:avLst/>
          </a:prstGeom>
          <a:noFill/>
          <a:ln>
            <a:noFill/>
          </a:ln>
        </p:spPr>
      </p:pic>
      <p:pic>
        <p:nvPicPr>
          <p:cNvPr id="394" name="Google Shape;394;g3ddd47e1781_0_0"/>
          <p:cNvPicPr preferRelativeResize="0"/>
          <p:nvPr/>
        </p:nvPicPr>
        <p:blipFill>
          <a:blip r:embed="rId5">
            <a:alphaModFix/>
          </a:blip>
          <a:stretch>
            <a:fillRect/>
          </a:stretch>
        </p:blipFill>
        <p:spPr>
          <a:xfrm>
            <a:off x="6937241" y="587399"/>
            <a:ext cx="4596475" cy="3458855"/>
          </a:xfrm>
          <a:prstGeom prst="rect">
            <a:avLst/>
          </a:prstGeom>
          <a:noFill/>
          <a:ln>
            <a:noFill/>
          </a:ln>
        </p:spPr>
      </p:pic>
      <p:sp>
        <p:nvSpPr>
          <p:cNvPr id="3" name="Google Shape;520;g3f5b00b3aa3_0_0">
            <a:extLst>
              <a:ext uri="{FF2B5EF4-FFF2-40B4-BE49-F238E27FC236}">
                <a16:creationId xmlns:a16="http://schemas.microsoft.com/office/drawing/2014/main" id="{43B21530-017A-9349-38E4-5367538CF01C}"/>
              </a:ext>
            </a:extLst>
          </p:cNvPr>
          <p:cNvSpPr txBox="1"/>
          <p:nvPr/>
        </p:nvSpPr>
        <p:spPr>
          <a:xfrm>
            <a:off x="757241" y="1214928"/>
            <a:ext cx="6180000" cy="31393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400"/>
              <a:buFont typeface="Arial"/>
              <a:buNone/>
            </a:pPr>
            <a:r>
              <a:rPr lang="en-US" sz="5400" b="1" dirty="0">
                <a:solidFill>
                  <a:schemeClr val="tx1"/>
                </a:solidFill>
                <a:latin typeface="+mj-lt"/>
                <a:ea typeface="Antonio"/>
                <a:cs typeface="Antonio"/>
                <a:sym typeface="Antonio"/>
              </a:rPr>
              <a:t>Resource Specialty </a:t>
            </a:r>
            <a:r>
              <a:rPr lang="en-US" sz="5400" b="1" u="none" strike="noStrike" cap="none" dirty="0">
                <a:solidFill>
                  <a:schemeClr val="tx1"/>
                </a:solidFill>
                <a:latin typeface="+mj-lt"/>
                <a:ea typeface="Antonio"/>
                <a:cs typeface="Antonio"/>
                <a:sym typeface="Antonio"/>
              </a:rPr>
              <a:t>Training</a:t>
            </a:r>
          </a:p>
          <a:p>
            <a:pPr marL="0" marR="0" lvl="0" indent="0" algn="l" rtl="0">
              <a:lnSpc>
                <a:spcPct val="100000"/>
              </a:lnSpc>
              <a:spcBef>
                <a:spcPts val="0"/>
              </a:spcBef>
              <a:spcAft>
                <a:spcPts val="0"/>
              </a:spcAft>
              <a:buClr>
                <a:srgbClr val="000000"/>
              </a:buClr>
              <a:buSzPts val="6400"/>
              <a:buFont typeface="Arial"/>
              <a:buNone/>
            </a:pPr>
            <a:endParaRPr sz="3200" b="1" u="none" strike="noStrike" cap="none" dirty="0">
              <a:solidFill>
                <a:schemeClr val="tx1"/>
              </a:solidFill>
              <a:latin typeface="+mj-lt"/>
              <a:ea typeface="Antonio"/>
              <a:cs typeface="Antonio"/>
              <a:sym typeface="Antonio"/>
            </a:endParaRPr>
          </a:p>
          <a:p>
            <a:pPr marL="0" marR="0" lvl="0" indent="0" algn="l" rtl="0">
              <a:lnSpc>
                <a:spcPct val="100000"/>
              </a:lnSpc>
              <a:spcBef>
                <a:spcPts val="0"/>
              </a:spcBef>
              <a:spcAft>
                <a:spcPts val="0"/>
              </a:spcAft>
              <a:buClr>
                <a:srgbClr val="000000"/>
              </a:buClr>
              <a:buSzPts val="6400"/>
              <a:buFont typeface="Arial"/>
              <a:buNone/>
            </a:pPr>
            <a:r>
              <a:rPr lang="en-US" sz="3200" i="1" dirty="0">
                <a:solidFill>
                  <a:schemeClr val="tx1"/>
                </a:solidFill>
                <a:latin typeface="+mj-lt"/>
                <a:ea typeface="Antonio"/>
                <a:cs typeface="Antonio"/>
                <a:sym typeface="Antonio"/>
              </a:rPr>
              <a:t>Building safe, stable and connected placements for children and families </a:t>
            </a:r>
            <a:endParaRPr sz="3200" i="1" dirty="0">
              <a:solidFill>
                <a:schemeClr val="tx1"/>
              </a:solidFill>
              <a:latin typeface="+mj-lt"/>
              <a:ea typeface="Antonio"/>
              <a:cs typeface="Antonio"/>
              <a:sym typeface="Antoni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1"/>
        <p:cNvGrpSpPr/>
        <p:nvPr/>
      </p:nvGrpSpPr>
      <p:grpSpPr>
        <a:xfrm>
          <a:off x="0" y="0"/>
          <a:ext cx="0" cy="0"/>
          <a:chOff x="0" y="0"/>
          <a:chExt cx="0" cy="0"/>
        </a:xfrm>
      </p:grpSpPr>
      <p:sp>
        <p:nvSpPr>
          <p:cNvPr id="473" name="Google Shape;473;p3"/>
          <p:cNvSpPr txBox="1">
            <a:spLocks noGrp="1"/>
          </p:cNvSpPr>
          <p:nvPr>
            <p:ph type="title"/>
          </p:nvPr>
        </p:nvSpPr>
        <p:spPr>
          <a:xfrm>
            <a:off x="585050" y="465175"/>
            <a:ext cx="5385816" cy="1420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5400"/>
              <a:buFont typeface="Calibri"/>
              <a:buNone/>
            </a:pPr>
            <a:r>
              <a:rPr lang="en-US" sz="4800" b="1" dirty="0">
                <a:latin typeface="Calibri"/>
                <a:ea typeface="Calibri"/>
                <a:cs typeface="Calibri"/>
                <a:sym typeface="Calibri"/>
              </a:rPr>
              <a:t>Role of the Resource Specialist </a:t>
            </a:r>
            <a:endParaRPr sz="4800" dirty="0"/>
          </a:p>
        </p:txBody>
      </p:sp>
      <p:sp>
        <p:nvSpPr>
          <p:cNvPr id="474" name="Google Shape;474;p3"/>
          <p:cNvSpPr txBox="1">
            <a:spLocks noGrp="1"/>
          </p:cNvSpPr>
          <p:nvPr>
            <p:ph type="body" idx="1"/>
          </p:nvPr>
        </p:nvSpPr>
        <p:spPr>
          <a:xfrm>
            <a:off x="585050" y="2037190"/>
            <a:ext cx="6529500" cy="2477835"/>
          </a:xfrm>
          <a:prstGeom prst="rect">
            <a:avLst/>
          </a:prstGeom>
          <a:noFill/>
          <a:ln>
            <a:noFill/>
          </a:ln>
        </p:spPr>
        <p:txBody>
          <a:bodyPr spcFirstLastPara="1" wrap="square" lIns="91425" tIns="45700" rIns="91425" bIns="45700" anchor="t" anchorCtr="0">
            <a:normAutofit/>
          </a:bodyPr>
          <a:lstStyle/>
          <a:p>
            <a:pPr marL="457200" lvl="0" indent="-486386" algn="l" rtl="0">
              <a:lnSpc>
                <a:spcPct val="100000"/>
              </a:lnSpc>
              <a:spcBef>
                <a:spcPts val="0"/>
              </a:spcBef>
              <a:spcAft>
                <a:spcPts val="0"/>
              </a:spcAft>
              <a:buSzPts val="4060"/>
              <a:buFont typeface="Calibri"/>
              <a:buChar char="•"/>
            </a:pPr>
            <a:r>
              <a:rPr lang="en-US" sz="3600" dirty="0">
                <a:latin typeface="Calibri"/>
                <a:ea typeface="Calibri"/>
                <a:cs typeface="Calibri"/>
                <a:sym typeface="Calibri"/>
              </a:rPr>
              <a:t>Supporting Families </a:t>
            </a:r>
            <a:endParaRPr sz="3600" dirty="0">
              <a:latin typeface="Calibri"/>
              <a:ea typeface="Calibri"/>
              <a:cs typeface="Calibri"/>
              <a:sym typeface="Calibri"/>
            </a:endParaRPr>
          </a:p>
          <a:p>
            <a:pPr marL="457200" lvl="0" indent="-486386" algn="l" rtl="0">
              <a:lnSpc>
                <a:spcPct val="100000"/>
              </a:lnSpc>
              <a:spcBef>
                <a:spcPts val="0"/>
              </a:spcBef>
              <a:spcAft>
                <a:spcPts val="0"/>
              </a:spcAft>
              <a:buSzPts val="4060"/>
              <a:buFont typeface="Calibri"/>
              <a:buChar char="•"/>
            </a:pPr>
            <a:r>
              <a:rPr lang="en-US" sz="3600" dirty="0">
                <a:latin typeface="Calibri"/>
                <a:ea typeface="Calibri"/>
                <a:cs typeface="Calibri"/>
                <a:sym typeface="Calibri"/>
              </a:rPr>
              <a:t>Opening Safe Homes</a:t>
            </a:r>
            <a:endParaRPr sz="3600" dirty="0">
              <a:latin typeface="Calibri"/>
              <a:ea typeface="Calibri"/>
              <a:cs typeface="Calibri"/>
              <a:sym typeface="Calibri"/>
            </a:endParaRPr>
          </a:p>
          <a:p>
            <a:pPr marL="457200" lvl="0" indent="-486386" algn="l" rtl="0">
              <a:lnSpc>
                <a:spcPct val="100000"/>
              </a:lnSpc>
              <a:spcBef>
                <a:spcPts val="0"/>
              </a:spcBef>
              <a:spcAft>
                <a:spcPts val="0"/>
              </a:spcAft>
              <a:buSzPts val="4060"/>
              <a:buFont typeface="Calibri"/>
              <a:buChar char="•"/>
            </a:pPr>
            <a:r>
              <a:rPr lang="en-US" sz="3600" dirty="0">
                <a:latin typeface="Calibri"/>
                <a:ea typeface="Calibri"/>
                <a:cs typeface="Calibri"/>
                <a:sym typeface="Calibri"/>
              </a:rPr>
              <a:t>Supporting Placements</a:t>
            </a:r>
            <a:endParaRPr sz="3600" dirty="0">
              <a:latin typeface="Calibri"/>
              <a:ea typeface="Calibri"/>
              <a:cs typeface="Calibri"/>
              <a:sym typeface="Calibri"/>
            </a:endParaRPr>
          </a:p>
          <a:p>
            <a:pPr marL="457200" lvl="0" indent="-486386" algn="l" rtl="0">
              <a:lnSpc>
                <a:spcPct val="100000"/>
              </a:lnSpc>
              <a:spcBef>
                <a:spcPts val="0"/>
              </a:spcBef>
              <a:spcAft>
                <a:spcPts val="0"/>
              </a:spcAft>
              <a:buSzPts val="4060"/>
              <a:buFont typeface="Calibri"/>
              <a:buChar char="•"/>
            </a:pPr>
            <a:r>
              <a:rPr lang="en-US" sz="3600" dirty="0">
                <a:latin typeface="Calibri"/>
                <a:ea typeface="Calibri"/>
                <a:cs typeface="Calibri"/>
                <a:sym typeface="Calibri"/>
              </a:rPr>
              <a:t>Partnering with Others </a:t>
            </a:r>
            <a:endParaRPr sz="3600" dirty="0">
              <a:latin typeface="Calibri"/>
              <a:ea typeface="Calibri"/>
              <a:cs typeface="Calibri"/>
              <a:sym typeface="Calibri"/>
            </a:endParaRPr>
          </a:p>
        </p:txBody>
      </p:sp>
      <p:pic>
        <p:nvPicPr>
          <p:cNvPr id="475" name="Google Shape;475;p3"/>
          <p:cNvPicPr preferRelativeResize="0"/>
          <p:nvPr/>
        </p:nvPicPr>
        <p:blipFill rotWithShape="1">
          <a:blip r:embed="rId3">
            <a:alphaModFix/>
          </a:blip>
          <a:srcRect l="-2798" r="18785"/>
          <a:stretch/>
        </p:blipFill>
        <p:spPr>
          <a:xfrm>
            <a:off x="6137487" y="-171450"/>
            <a:ext cx="6054514" cy="7181850"/>
          </a:xfrm>
          <a:prstGeom prst="rect">
            <a:avLst/>
          </a:prstGeom>
          <a:solidFill>
            <a:schemeClr val="lt1"/>
          </a:solidFill>
          <a:ln>
            <a:noFill/>
          </a:ln>
        </p:spPr>
      </p:pic>
      <p:sp>
        <p:nvSpPr>
          <p:cNvPr id="476" name="Google Shape;476;p3"/>
          <p:cNvSpPr/>
          <p:nvPr/>
        </p:nvSpPr>
        <p:spPr>
          <a:xfrm>
            <a:off x="585050" y="4731807"/>
            <a:ext cx="5385816" cy="58430"/>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3f2d0ed147e_0_4"/>
          <p:cNvSpPr txBox="1">
            <a:spLocks noGrp="1"/>
          </p:cNvSpPr>
          <p:nvPr>
            <p:ph type="title"/>
          </p:nvPr>
        </p:nvSpPr>
        <p:spPr>
          <a:xfrm>
            <a:off x="838200" y="19756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b="1" dirty="0">
                <a:latin typeface="Calibri"/>
                <a:ea typeface="Calibri"/>
                <a:cs typeface="Calibri"/>
                <a:sym typeface="Calibri"/>
              </a:rPr>
              <a:t>Resource Specialist Across the Life of a Case </a:t>
            </a:r>
            <a:endParaRPr b="1" dirty="0">
              <a:latin typeface="Calibri"/>
              <a:ea typeface="Calibri"/>
              <a:cs typeface="Calibri"/>
              <a:sym typeface="Calibri"/>
            </a:endParaRPr>
          </a:p>
        </p:txBody>
      </p:sp>
      <p:sp>
        <p:nvSpPr>
          <p:cNvPr id="483" name="Google Shape;483;g3f2d0ed147e_0_4"/>
          <p:cNvSpPr/>
          <p:nvPr/>
        </p:nvSpPr>
        <p:spPr>
          <a:xfrm>
            <a:off x="692887" y="1523265"/>
            <a:ext cx="34536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3200" dirty="0">
                <a:solidFill>
                  <a:schemeClr val="dk1"/>
                </a:solidFill>
                <a:latin typeface="Calibri"/>
                <a:ea typeface="Calibri"/>
                <a:cs typeface="Calibri"/>
                <a:sym typeface="Calibri"/>
              </a:rPr>
              <a:t>Relative/ Kin Identified</a:t>
            </a:r>
            <a:endParaRPr sz="3200" dirty="0"/>
          </a:p>
        </p:txBody>
      </p:sp>
      <p:sp>
        <p:nvSpPr>
          <p:cNvPr id="484" name="Google Shape;484;g3f2d0ed147e_0_4"/>
          <p:cNvSpPr/>
          <p:nvPr/>
        </p:nvSpPr>
        <p:spPr>
          <a:xfrm>
            <a:off x="692887" y="3128102"/>
            <a:ext cx="34536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Initial Contact </a:t>
            </a:r>
            <a:endParaRPr sz="3200">
              <a:latin typeface="Calibri"/>
              <a:ea typeface="Calibri"/>
              <a:cs typeface="Calibri"/>
              <a:sym typeface="Calibri"/>
            </a:endParaRPr>
          </a:p>
        </p:txBody>
      </p:sp>
      <p:sp>
        <p:nvSpPr>
          <p:cNvPr id="485" name="Google Shape;485;g3f2d0ed147e_0_4"/>
          <p:cNvSpPr/>
          <p:nvPr/>
        </p:nvSpPr>
        <p:spPr>
          <a:xfrm>
            <a:off x="692887" y="4744550"/>
            <a:ext cx="3453600" cy="1445700"/>
          </a:xfrm>
          <a:prstGeom prst="downArrowCallout">
            <a:avLst>
              <a:gd name="adj1" fmla="val 25000"/>
              <a:gd name="adj2" fmla="val 25000"/>
              <a:gd name="adj3" fmla="val 25000"/>
              <a:gd name="adj4" fmla="val 64977"/>
            </a:avLst>
          </a:prstGeom>
          <a:solidFill>
            <a:schemeClr val="lt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Home Assessment </a:t>
            </a:r>
            <a:endParaRPr sz="3200">
              <a:latin typeface="Calibri"/>
              <a:ea typeface="Calibri"/>
              <a:cs typeface="Calibri"/>
              <a:sym typeface="Calibri"/>
            </a:endParaRPr>
          </a:p>
        </p:txBody>
      </p:sp>
      <p:sp>
        <p:nvSpPr>
          <p:cNvPr id="486" name="Google Shape;486;g3f2d0ed147e_0_4"/>
          <p:cNvSpPr/>
          <p:nvPr/>
        </p:nvSpPr>
        <p:spPr>
          <a:xfrm>
            <a:off x="4264800" y="1523265"/>
            <a:ext cx="36624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Safe Placement </a:t>
            </a:r>
            <a:endParaRPr sz="3200">
              <a:latin typeface="Calibri"/>
              <a:ea typeface="Calibri"/>
              <a:cs typeface="Calibri"/>
              <a:sym typeface="Calibri"/>
            </a:endParaRPr>
          </a:p>
        </p:txBody>
      </p:sp>
      <p:sp>
        <p:nvSpPr>
          <p:cNvPr id="487" name="Google Shape;487;g3f2d0ed147e_0_4"/>
          <p:cNvSpPr/>
          <p:nvPr/>
        </p:nvSpPr>
        <p:spPr>
          <a:xfrm>
            <a:off x="4264800" y="3128102"/>
            <a:ext cx="36624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a:latin typeface="Calibri"/>
                <a:ea typeface="Calibri"/>
                <a:cs typeface="Calibri"/>
                <a:sym typeface="Calibri"/>
              </a:rPr>
              <a:t>Complete Licensing Process </a:t>
            </a:r>
            <a:endParaRPr sz="3200" dirty="0">
              <a:latin typeface="Calibri"/>
              <a:ea typeface="Calibri"/>
              <a:cs typeface="Calibri"/>
              <a:sym typeface="Calibri"/>
            </a:endParaRPr>
          </a:p>
        </p:txBody>
      </p:sp>
      <p:sp>
        <p:nvSpPr>
          <p:cNvPr id="488" name="Google Shape;488;g3f2d0ed147e_0_4"/>
          <p:cNvSpPr/>
          <p:nvPr/>
        </p:nvSpPr>
        <p:spPr>
          <a:xfrm>
            <a:off x="4264800" y="4804550"/>
            <a:ext cx="3662400" cy="132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Ongoing Support </a:t>
            </a:r>
            <a:endParaRPr sz="3200">
              <a:latin typeface="Calibri"/>
              <a:ea typeface="Calibri"/>
              <a:cs typeface="Calibri"/>
              <a:sym typeface="Calibri"/>
            </a:endParaRPr>
          </a:p>
        </p:txBody>
      </p:sp>
      <p:sp>
        <p:nvSpPr>
          <p:cNvPr id="489" name="Google Shape;489;g3f2d0ed147e_0_4"/>
          <p:cNvSpPr/>
          <p:nvPr/>
        </p:nvSpPr>
        <p:spPr>
          <a:xfrm>
            <a:off x="8045513" y="1523265"/>
            <a:ext cx="35661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Promote Placement </a:t>
            </a:r>
            <a:endParaRPr sz="3200">
              <a:latin typeface="Calibri"/>
              <a:ea typeface="Calibri"/>
              <a:cs typeface="Calibri"/>
              <a:sym typeface="Calibri"/>
            </a:endParaRPr>
          </a:p>
        </p:txBody>
      </p:sp>
      <p:sp>
        <p:nvSpPr>
          <p:cNvPr id="490" name="Google Shape;490;g3f2d0ed147e_0_4"/>
          <p:cNvSpPr/>
          <p:nvPr/>
        </p:nvSpPr>
        <p:spPr>
          <a:xfrm>
            <a:off x="8045513" y="3128102"/>
            <a:ext cx="3566100" cy="1445700"/>
          </a:xfrm>
          <a:prstGeom prst="downArrowCallout">
            <a:avLst>
              <a:gd name="adj1" fmla="val 25000"/>
              <a:gd name="adj2" fmla="val 25000"/>
              <a:gd name="adj3" fmla="val 25000"/>
              <a:gd name="adj4" fmla="val 64977"/>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latin typeface="Calibri"/>
                <a:ea typeface="Calibri"/>
                <a:cs typeface="Calibri"/>
                <a:sym typeface="Calibri"/>
              </a:rPr>
              <a:t>Stability and Permanency </a:t>
            </a:r>
            <a:endParaRPr sz="3200">
              <a:latin typeface="Calibri"/>
              <a:ea typeface="Calibri"/>
              <a:cs typeface="Calibri"/>
              <a:sym typeface="Calibri"/>
            </a:endParaRPr>
          </a:p>
        </p:txBody>
      </p:sp>
      <p:pic>
        <p:nvPicPr>
          <p:cNvPr id="492" name="Google Shape;492;g3f2d0ed147e_0_4"/>
          <p:cNvPicPr preferRelativeResize="0"/>
          <p:nvPr/>
        </p:nvPicPr>
        <p:blipFill>
          <a:blip r:embed="rId3">
            <a:alphaModFix/>
          </a:blip>
          <a:stretch>
            <a:fillRect/>
          </a:stretch>
        </p:blipFill>
        <p:spPr>
          <a:xfrm>
            <a:off x="8633312" y="4518700"/>
            <a:ext cx="2339300" cy="2339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758601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7"/>
        <p:cNvGrpSpPr/>
        <p:nvPr/>
      </p:nvGrpSpPr>
      <p:grpSpPr>
        <a:xfrm>
          <a:off x="0" y="0"/>
          <a:ext cx="0" cy="0"/>
          <a:chOff x="0" y="0"/>
          <a:chExt cx="0" cy="0"/>
        </a:xfrm>
      </p:grpSpPr>
      <p:sp>
        <p:nvSpPr>
          <p:cNvPr id="4" name="Rectangle 3">
            <a:extLst>
              <a:ext uri="{FF2B5EF4-FFF2-40B4-BE49-F238E27FC236}">
                <a16:creationId xmlns:a16="http://schemas.microsoft.com/office/drawing/2014/main" id="{702CD934-E068-A365-FE81-81E81656A7CE}"/>
              </a:ext>
            </a:extLst>
          </p:cNvPr>
          <p:cNvSpPr/>
          <p:nvPr/>
        </p:nvSpPr>
        <p:spPr>
          <a:xfrm>
            <a:off x="0" y="4908207"/>
            <a:ext cx="12192000" cy="122589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Placement Types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3f2bfe6ce7f_0_639"/>
          <p:cNvSpPr txBox="1">
            <a:spLocks noGrp="1"/>
          </p:cNvSpPr>
          <p:nvPr>
            <p:ph type="ctrTitle"/>
          </p:nvPr>
        </p:nvSpPr>
        <p:spPr>
          <a:xfrm>
            <a:off x="0" y="261950"/>
            <a:ext cx="12192000" cy="1052499"/>
          </a:xfrm>
          <a:prstGeom prst="rect">
            <a:avLst/>
          </a:prstGeom>
          <a:solidFill>
            <a:schemeClr val="bg2"/>
          </a:solidFill>
        </p:spPr>
        <p:txBody>
          <a:bodyPr spcFirstLastPara="1" wrap="square" lIns="91425" tIns="45700" rIns="91425" bIns="45700" anchor="ctr" anchorCtr="0">
            <a:noAutofit/>
          </a:bodyPr>
          <a:lstStyle/>
          <a:p>
            <a:pPr marL="0" lvl="0" indent="0" algn="ctr" rtl="0">
              <a:spcBef>
                <a:spcPts val="0"/>
              </a:spcBef>
              <a:spcAft>
                <a:spcPts val="0"/>
              </a:spcAft>
              <a:buNone/>
            </a:pPr>
            <a:r>
              <a:rPr lang="en-US" sz="4800" b="1" dirty="0">
                <a:solidFill>
                  <a:schemeClr val="bg1"/>
                </a:solidFill>
                <a:latin typeface="Calibri"/>
                <a:ea typeface="Calibri"/>
                <a:cs typeface="Calibri"/>
                <a:sym typeface="Calibri"/>
              </a:rPr>
              <a:t>Understanding Resource Home Types</a:t>
            </a:r>
            <a:endParaRPr sz="4800" b="1" dirty="0">
              <a:solidFill>
                <a:schemeClr val="bg1"/>
              </a:solidFill>
              <a:latin typeface="Calibri"/>
              <a:ea typeface="Calibri"/>
              <a:cs typeface="Calibri"/>
              <a:sym typeface="Calibri"/>
            </a:endParaRPr>
          </a:p>
        </p:txBody>
      </p:sp>
      <p:sp>
        <p:nvSpPr>
          <p:cNvPr id="505" name="Google Shape;505;g3f2bfe6ce7f_0_639"/>
          <p:cNvSpPr txBox="1">
            <a:spLocks noGrp="1"/>
          </p:cNvSpPr>
          <p:nvPr>
            <p:ph type="subTitle" idx="1"/>
          </p:nvPr>
        </p:nvSpPr>
        <p:spPr>
          <a:xfrm>
            <a:off x="481898" y="1750844"/>
            <a:ext cx="5442652" cy="4040355"/>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3200" b="1" dirty="0">
                <a:latin typeface="Calibri"/>
                <a:ea typeface="Calibri"/>
                <a:cs typeface="Calibri"/>
                <a:sym typeface="Calibri"/>
              </a:rPr>
              <a:t>Traditional Resource Home</a:t>
            </a:r>
            <a:endParaRPr sz="3200" b="1" dirty="0">
              <a:latin typeface="Calibri"/>
              <a:ea typeface="Calibri"/>
              <a:cs typeface="Calibri"/>
              <a:sym typeface="Calibri"/>
            </a:endParaRPr>
          </a:p>
          <a:p>
            <a:pPr marL="47625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No existing relationship with the child</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Licensed prior to placement</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Provides care for children needing placement </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Usually recruiting and referred through established processes </a:t>
            </a:r>
            <a:endParaRPr sz="3000" dirty="0">
              <a:latin typeface="Calibri"/>
              <a:ea typeface="Calibri"/>
              <a:cs typeface="Calibri"/>
              <a:sym typeface="Calibri"/>
            </a:endParaRPr>
          </a:p>
        </p:txBody>
      </p:sp>
      <p:sp>
        <p:nvSpPr>
          <p:cNvPr id="506" name="Google Shape;506;g3f2bfe6ce7f_0_639"/>
          <p:cNvSpPr txBox="1">
            <a:spLocks noGrp="1"/>
          </p:cNvSpPr>
          <p:nvPr>
            <p:ph type="subTitle" idx="1"/>
          </p:nvPr>
        </p:nvSpPr>
        <p:spPr>
          <a:xfrm>
            <a:off x="6096000" y="1750844"/>
            <a:ext cx="5614102" cy="4383254"/>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3200" b="1" dirty="0">
                <a:latin typeface="Calibri"/>
                <a:ea typeface="Calibri"/>
                <a:cs typeface="Calibri"/>
                <a:sym typeface="Calibri"/>
              </a:rPr>
              <a:t>Kinship Resource Home</a:t>
            </a:r>
            <a:endParaRPr sz="3200" b="1" dirty="0">
              <a:latin typeface="Calibri"/>
              <a:ea typeface="Calibri"/>
              <a:cs typeface="Calibri"/>
              <a:sym typeface="Calibri"/>
            </a:endParaRPr>
          </a:p>
          <a:p>
            <a:pPr marL="47625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Existing Relationship with the child </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Often opened quickly to support placement </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Helps preserve family connections and reduce trauma </a:t>
            </a:r>
            <a:endParaRPr sz="3000" dirty="0">
              <a:latin typeface="Calibri"/>
              <a:ea typeface="Calibri"/>
              <a:cs typeface="Calibri"/>
              <a:sym typeface="Calibri"/>
            </a:endParaRPr>
          </a:p>
          <a:p>
            <a:pPr marL="482600" lvl="0" indent="-457200" algn="l" rtl="0">
              <a:lnSpc>
                <a:spcPct val="100000"/>
              </a:lnSpc>
              <a:spcBef>
                <a:spcPts val="0"/>
              </a:spcBef>
              <a:spcAft>
                <a:spcPts val="0"/>
              </a:spcAft>
              <a:buSzPct val="125000"/>
              <a:buFont typeface="Arial" panose="020B0604020202020204" pitchFamily="34" charset="0"/>
              <a:buChar char="•"/>
            </a:pPr>
            <a:r>
              <a:rPr lang="en-US" sz="3000" dirty="0">
                <a:latin typeface="Calibri"/>
                <a:ea typeface="Calibri"/>
                <a:cs typeface="Calibri"/>
                <a:sym typeface="Calibri"/>
              </a:rPr>
              <a:t>Often identified during a child’s removal or early case activity</a:t>
            </a:r>
            <a:endParaRPr sz="3000" dirty="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1"/>
        <p:cNvGrpSpPr/>
        <p:nvPr/>
      </p:nvGrpSpPr>
      <p:grpSpPr>
        <a:xfrm>
          <a:off x="0" y="0"/>
          <a:ext cx="0" cy="0"/>
          <a:chOff x="0" y="0"/>
          <a:chExt cx="0" cy="0"/>
        </a:xfrm>
      </p:grpSpPr>
      <p:sp>
        <p:nvSpPr>
          <p:cNvPr id="513" name="Google Shape;513;g3f2d0ed147e_0_41"/>
          <p:cNvSpPr txBox="1">
            <a:spLocks noGrp="1"/>
          </p:cNvSpPr>
          <p:nvPr>
            <p:ph type="title"/>
          </p:nvPr>
        </p:nvSpPr>
        <p:spPr>
          <a:xfrm>
            <a:off x="438950" y="390143"/>
            <a:ext cx="5891100" cy="129049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B050"/>
              </a:buClr>
              <a:buSzPts val="3400"/>
              <a:buFont typeface="Calibri"/>
              <a:buNone/>
            </a:pPr>
            <a:r>
              <a:rPr lang="en-US" sz="3800" b="1" i="0" u="none" strike="noStrike" cap="none" dirty="0">
                <a:solidFill>
                  <a:schemeClr val="bg2"/>
                </a:solidFill>
                <a:latin typeface="Calibri"/>
                <a:ea typeface="Calibri"/>
                <a:cs typeface="Calibri"/>
                <a:sym typeface="Calibri"/>
              </a:rPr>
              <a:t>Private </a:t>
            </a:r>
            <a:r>
              <a:rPr lang="en-US" sz="3800" b="1" dirty="0">
                <a:solidFill>
                  <a:schemeClr val="bg2"/>
                </a:solidFill>
                <a:latin typeface="Calibri"/>
                <a:ea typeface="Calibri"/>
                <a:cs typeface="Calibri"/>
                <a:sym typeface="Calibri"/>
              </a:rPr>
              <a:t>L</a:t>
            </a:r>
            <a:r>
              <a:rPr lang="en-US" sz="3800" b="1" i="0" u="none" strike="noStrike" cap="none" dirty="0">
                <a:solidFill>
                  <a:schemeClr val="bg2"/>
                </a:solidFill>
                <a:latin typeface="Calibri"/>
                <a:ea typeface="Calibri"/>
                <a:cs typeface="Calibri"/>
                <a:sym typeface="Calibri"/>
              </a:rPr>
              <a:t>icensed</a:t>
            </a:r>
            <a:r>
              <a:rPr lang="en-US" sz="3800" b="1" dirty="0">
                <a:solidFill>
                  <a:schemeClr val="bg2"/>
                </a:solidFill>
                <a:latin typeface="Calibri"/>
                <a:ea typeface="Calibri"/>
                <a:cs typeface="Calibri"/>
                <a:sym typeface="Calibri"/>
              </a:rPr>
              <a:t> P</a:t>
            </a:r>
            <a:r>
              <a:rPr lang="en-US" sz="3800" b="1" i="0" u="none" strike="noStrike" cap="none" dirty="0">
                <a:solidFill>
                  <a:schemeClr val="bg2"/>
                </a:solidFill>
                <a:latin typeface="Calibri"/>
                <a:ea typeface="Calibri"/>
                <a:cs typeface="Calibri"/>
                <a:sym typeface="Calibri"/>
              </a:rPr>
              <a:t>lacement </a:t>
            </a:r>
            <a:r>
              <a:rPr lang="en-US" sz="3800" b="1" dirty="0">
                <a:solidFill>
                  <a:schemeClr val="bg2"/>
                </a:solidFill>
                <a:latin typeface="Calibri"/>
                <a:ea typeface="Calibri"/>
                <a:cs typeface="Calibri"/>
                <a:sym typeface="Calibri"/>
              </a:rPr>
              <a:t>A</a:t>
            </a:r>
            <a:r>
              <a:rPr lang="en-US" sz="3800" b="1" i="0" u="none" strike="noStrike" cap="none" dirty="0">
                <a:solidFill>
                  <a:schemeClr val="bg2"/>
                </a:solidFill>
                <a:latin typeface="Calibri"/>
                <a:ea typeface="Calibri"/>
                <a:cs typeface="Calibri"/>
                <a:sym typeface="Calibri"/>
              </a:rPr>
              <a:t>gency (</a:t>
            </a:r>
            <a:r>
              <a:rPr lang="en-US" sz="3800" b="1" dirty="0">
                <a:solidFill>
                  <a:schemeClr val="bg2"/>
                </a:solidFill>
                <a:latin typeface="Calibri"/>
                <a:ea typeface="Calibri"/>
                <a:cs typeface="Calibri"/>
                <a:sym typeface="Calibri"/>
              </a:rPr>
              <a:t>PLPA)</a:t>
            </a:r>
            <a:endParaRPr sz="3800" dirty="0">
              <a:solidFill>
                <a:schemeClr val="bg2"/>
              </a:solidFill>
            </a:endParaRPr>
          </a:p>
        </p:txBody>
      </p:sp>
      <p:sp>
        <p:nvSpPr>
          <p:cNvPr id="514" name="Google Shape;514;g3f2d0ed147e_0_41"/>
          <p:cNvSpPr/>
          <p:nvPr/>
        </p:nvSpPr>
        <p:spPr>
          <a:xfrm>
            <a:off x="995589" y="6361976"/>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15" name="Google Shape;515;g3f2d0ed147e_0_41"/>
          <p:cNvSpPr txBox="1">
            <a:spLocks noGrp="1"/>
          </p:cNvSpPr>
          <p:nvPr>
            <p:ph type="body" idx="1"/>
          </p:nvPr>
        </p:nvSpPr>
        <p:spPr>
          <a:xfrm>
            <a:off x="438950" y="1680642"/>
            <a:ext cx="5657050" cy="4616001"/>
          </a:xfrm>
          <a:prstGeom prst="rect">
            <a:avLst/>
          </a:prstGeom>
          <a:noFill/>
          <a:ln>
            <a:noFill/>
          </a:ln>
        </p:spPr>
        <p:txBody>
          <a:bodyPr spcFirstLastPara="1" wrap="square" lIns="91425" tIns="45700" rIns="91425" bIns="45700" anchor="t" anchorCtr="0">
            <a:noAutofit/>
          </a:bodyPr>
          <a:lstStyle/>
          <a:p>
            <a:pPr marL="4572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Recruits, trains licenses, and supports its own resource home </a:t>
            </a:r>
            <a:endParaRPr sz="3200" dirty="0">
              <a:latin typeface="Calibri"/>
              <a:ea typeface="Calibri"/>
              <a:cs typeface="Calibri"/>
              <a:sym typeface="Calibri"/>
            </a:endParaRPr>
          </a:p>
          <a:p>
            <a:pPr marL="4572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Provides ongoing supervision and support to those resource families </a:t>
            </a:r>
            <a:endParaRPr sz="3200" dirty="0">
              <a:latin typeface="Calibri"/>
              <a:ea typeface="Calibri"/>
              <a:cs typeface="Calibri"/>
              <a:sym typeface="Calibri"/>
            </a:endParaRPr>
          </a:p>
          <a:p>
            <a:pPr marL="4572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Partners with DCFS to meet placement needs for children experiencing foster care </a:t>
            </a:r>
            <a:endParaRPr sz="3200" dirty="0">
              <a:latin typeface="Calibri"/>
              <a:ea typeface="Calibri"/>
              <a:cs typeface="Calibri"/>
              <a:sym typeface="Calibri"/>
            </a:endParaRPr>
          </a:p>
        </p:txBody>
      </p:sp>
      <p:pic>
        <p:nvPicPr>
          <p:cNvPr id="516" name="Google Shape;516;g3f2d0ed147e_0_41" descr="Child walking with people"/>
          <p:cNvPicPr preferRelativeResize="0"/>
          <p:nvPr/>
        </p:nvPicPr>
        <p:blipFill rotWithShape="1">
          <a:blip r:embed="rId3">
            <a:alphaModFix/>
          </a:blip>
          <a:srcRect l="11045" r="22002"/>
          <a:stretch>
            <a:fillRect/>
          </a:stretch>
        </p:blipFill>
        <p:spPr>
          <a:xfrm>
            <a:off x="6319338" y="0"/>
            <a:ext cx="6878775" cy="685800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1"/>
        <p:cNvGrpSpPr/>
        <p:nvPr/>
      </p:nvGrpSpPr>
      <p:grpSpPr>
        <a:xfrm>
          <a:off x="0" y="0"/>
          <a:ext cx="0" cy="0"/>
          <a:chOff x="0" y="0"/>
          <a:chExt cx="0" cy="0"/>
        </a:xfrm>
      </p:grpSpPr>
      <p:sp>
        <p:nvSpPr>
          <p:cNvPr id="523" name="Google Shape;523;p5"/>
          <p:cNvSpPr txBox="1">
            <a:spLocks noGrp="1"/>
          </p:cNvSpPr>
          <p:nvPr>
            <p:ph type="title"/>
          </p:nvPr>
        </p:nvSpPr>
        <p:spPr>
          <a:xfrm>
            <a:off x="0" y="313774"/>
            <a:ext cx="12192000" cy="891280"/>
          </a:xfrm>
          <a:prstGeom prst="rect">
            <a:avLst/>
          </a:prstGeom>
          <a:solidFill>
            <a:schemeClr val="accent1"/>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Play"/>
              <a:buNone/>
            </a:pPr>
            <a:r>
              <a:rPr lang="en-US" sz="4000" b="1" dirty="0">
                <a:solidFill>
                  <a:schemeClr val="bg1"/>
                </a:solidFill>
                <a:latin typeface="Calibri"/>
                <a:ea typeface="Calibri"/>
                <a:cs typeface="Calibri"/>
                <a:sym typeface="Calibri"/>
              </a:rPr>
              <a:t>Resource Specialist’s Role in Family Based Placements</a:t>
            </a:r>
            <a:endParaRPr sz="4000" dirty="0">
              <a:solidFill>
                <a:schemeClr val="bg1"/>
              </a:solidFill>
              <a:latin typeface="Calibri"/>
              <a:ea typeface="Calibri"/>
              <a:cs typeface="Calibri"/>
              <a:sym typeface="Calibri"/>
            </a:endParaRPr>
          </a:p>
        </p:txBody>
      </p:sp>
      <p:sp>
        <p:nvSpPr>
          <p:cNvPr id="525" name="Google Shape;525;p5"/>
          <p:cNvSpPr txBox="1"/>
          <p:nvPr/>
        </p:nvSpPr>
        <p:spPr>
          <a:xfrm>
            <a:off x="379075" y="1414339"/>
            <a:ext cx="5480400" cy="245792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400" b="1" dirty="0">
                <a:solidFill>
                  <a:schemeClr val="dk1"/>
                </a:solidFill>
                <a:latin typeface="Calibri"/>
                <a:ea typeface="Calibri"/>
                <a:cs typeface="Calibri"/>
                <a:sym typeface="Calibri"/>
              </a:rPr>
              <a:t>Resource Specialists primarily support: </a:t>
            </a:r>
            <a:endParaRPr sz="3400" b="1" dirty="0">
              <a:solidFill>
                <a:schemeClr val="dk1"/>
              </a:solidFill>
              <a:latin typeface="Calibri"/>
              <a:ea typeface="Calibri"/>
              <a:cs typeface="Calibri"/>
              <a:sym typeface="Calibri"/>
            </a:endParaRPr>
          </a:p>
          <a:p>
            <a:pPr marL="469900" marR="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Traditional Resource Homes </a:t>
            </a:r>
            <a:endParaRPr sz="3200" dirty="0">
              <a:solidFill>
                <a:schemeClr val="dk1"/>
              </a:solidFill>
              <a:latin typeface="Calibri"/>
              <a:ea typeface="Calibri"/>
              <a:cs typeface="Calibri"/>
              <a:sym typeface="Calibri"/>
            </a:endParaRPr>
          </a:p>
          <a:p>
            <a:pPr marL="469900" marR="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Relative/ Fictive Kin Resource Homes </a:t>
            </a:r>
            <a:endParaRPr sz="32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endParaRPr sz="3400" dirty="0">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None/>
            </a:pPr>
            <a:endParaRPr sz="3000" dirty="0">
              <a:solidFill>
                <a:schemeClr val="dk1"/>
              </a:solidFill>
              <a:latin typeface="Calibri"/>
              <a:ea typeface="Calibri"/>
              <a:cs typeface="Calibri"/>
              <a:sym typeface="Calibri"/>
            </a:endParaRPr>
          </a:p>
        </p:txBody>
      </p:sp>
      <p:sp>
        <p:nvSpPr>
          <p:cNvPr id="526" name="Google Shape;526;p5"/>
          <p:cNvSpPr txBox="1"/>
          <p:nvPr/>
        </p:nvSpPr>
        <p:spPr>
          <a:xfrm>
            <a:off x="5859475" y="1328618"/>
            <a:ext cx="6105300" cy="508728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400" b="1" dirty="0">
                <a:solidFill>
                  <a:schemeClr val="dk1"/>
                </a:solidFill>
                <a:latin typeface="Calibri"/>
                <a:ea typeface="Calibri"/>
                <a:cs typeface="Calibri"/>
                <a:sym typeface="Calibri"/>
              </a:rPr>
              <a:t>Your responsibility includes: </a:t>
            </a:r>
            <a:endParaRPr sz="3400" b="1" dirty="0">
              <a:solidFill>
                <a:schemeClr val="dk1"/>
              </a:solidFill>
              <a:latin typeface="Calibri"/>
              <a:ea typeface="Calibri"/>
              <a:cs typeface="Calibri"/>
              <a:sym typeface="Calibri"/>
            </a:endParaRPr>
          </a:p>
          <a:p>
            <a:pPr marL="4699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Assessing safety </a:t>
            </a:r>
            <a:endParaRPr sz="3200" dirty="0">
              <a:solidFill>
                <a:schemeClr val="dk1"/>
              </a:solidFill>
              <a:latin typeface="Calibri"/>
              <a:ea typeface="Calibri"/>
              <a:cs typeface="Calibri"/>
              <a:sym typeface="Calibri"/>
            </a:endParaRPr>
          </a:p>
          <a:p>
            <a:pPr marL="4699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Completing required home assessments and background checks </a:t>
            </a:r>
            <a:endParaRPr sz="3200" dirty="0">
              <a:solidFill>
                <a:schemeClr val="dk1"/>
              </a:solidFill>
              <a:latin typeface="Calibri"/>
              <a:ea typeface="Calibri"/>
              <a:cs typeface="Calibri"/>
              <a:sym typeface="Calibri"/>
            </a:endParaRPr>
          </a:p>
          <a:p>
            <a:pPr marL="4699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Supporting caregivers throughout the licensing process </a:t>
            </a:r>
            <a:endParaRPr sz="3200" dirty="0">
              <a:solidFill>
                <a:schemeClr val="dk1"/>
              </a:solidFill>
              <a:latin typeface="Calibri"/>
              <a:ea typeface="Calibri"/>
              <a:cs typeface="Calibri"/>
              <a:sym typeface="Calibri"/>
            </a:endParaRPr>
          </a:p>
          <a:p>
            <a:pPr marL="4699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Providing ongoing support after placement </a:t>
            </a:r>
            <a:endParaRPr sz="3200" dirty="0">
              <a:solidFill>
                <a:schemeClr val="dk1"/>
              </a:solidFill>
              <a:latin typeface="Calibri"/>
              <a:ea typeface="Calibri"/>
              <a:cs typeface="Calibri"/>
              <a:sym typeface="Calibri"/>
            </a:endParaRPr>
          </a:p>
          <a:p>
            <a:pPr marL="4699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dk1"/>
                </a:solidFill>
                <a:latin typeface="Calibri"/>
                <a:ea typeface="Calibri"/>
                <a:cs typeface="Calibri"/>
                <a:sym typeface="Calibri"/>
              </a:rPr>
              <a:t>Partnering with the child’s Primary Specialist</a:t>
            </a:r>
            <a:endParaRPr sz="3200" dirty="0">
              <a:solidFill>
                <a:schemeClr val="dk1"/>
              </a:solidFill>
              <a:latin typeface="Calibri"/>
              <a:ea typeface="Calibri"/>
              <a:cs typeface="Calibri"/>
              <a:sym typeface="Calibri"/>
            </a:endParaRPr>
          </a:p>
          <a:p>
            <a:pPr marL="0" lvl="0" indent="0" algn="l" rtl="0">
              <a:spcBef>
                <a:spcPts val="0"/>
              </a:spcBef>
              <a:spcAft>
                <a:spcPts val="0"/>
              </a:spcAft>
              <a:buNone/>
            </a:pPr>
            <a:endParaRPr sz="2800" dirty="0">
              <a:solidFill>
                <a:schemeClr val="dk1"/>
              </a:solidFill>
            </a:endParaRPr>
          </a:p>
        </p:txBody>
      </p:sp>
      <p:pic>
        <p:nvPicPr>
          <p:cNvPr id="527" name="Google Shape;527;p5"/>
          <p:cNvPicPr preferRelativeResize="0"/>
          <p:nvPr/>
        </p:nvPicPr>
        <p:blipFill>
          <a:blip r:embed="rId3">
            <a:alphaModFix/>
          </a:blip>
          <a:stretch>
            <a:fillRect/>
          </a:stretch>
        </p:blipFill>
        <p:spPr>
          <a:xfrm>
            <a:off x="760075" y="3995825"/>
            <a:ext cx="2846226" cy="2581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3"/>
        <p:cNvGrpSpPr/>
        <p:nvPr/>
      </p:nvGrpSpPr>
      <p:grpSpPr>
        <a:xfrm>
          <a:off x="0" y="0"/>
          <a:ext cx="0" cy="0"/>
          <a:chOff x="0" y="0"/>
          <a:chExt cx="0" cy="0"/>
        </a:xfrm>
      </p:grpSpPr>
      <p:sp>
        <p:nvSpPr>
          <p:cNvPr id="535" name="Google Shape;535;p4"/>
          <p:cNvSpPr txBox="1">
            <a:spLocks noGrp="1"/>
          </p:cNvSpPr>
          <p:nvPr>
            <p:ph type="title"/>
          </p:nvPr>
        </p:nvSpPr>
        <p:spPr>
          <a:xfrm>
            <a:off x="4865850" y="149275"/>
            <a:ext cx="7080000" cy="216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en-US" sz="4800" b="1" dirty="0">
                <a:solidFill>
                  <a:schemeClr val="bg2"/>
                </a:solidFill>
                <a:latin typeface="Calibri"/>
                <a:ea typeface="Calibri"/>
                <a:cs typeface="Calibri"/>
                <a:sym typeface="Calibri"/>
              </a:rPr>
              <a:t>How Families Enter the Resource Home Process</a:t>
            </a:r>
            <a:endParaRPr sz="4800" dirty="0">
              <a:solidFill>
                <a:schemeClr val="bg2"/>
              </a:solidFill>
            </a:endParaRPr>
          </a:p>
        </p:txBody>
      </p:sp>
      <p:sp>
        <p:nvSpPr>
          <p:cNvPr id="536" name="Google Shape;536;p4"/>
          <p:cNvSpPr txBox="1">
            <a:spLocks noGrp="1"/>
          </p:cNvSpPr>
          <p:nvPr>
            <p:ph type="body" idx="1"/>
          </p:nvPr>
        </p:nvSpPr>
        <p:spPr>
          <a:xfrm>
            <a:off x="4865850" y="1946375"/>
            <a:ext cx="3585600" cy="2435125"/>
          </a:xfrm>
          <a:prstGeom prst="rect">
            <a:avLst/>
          </a:prstGeom>
          <a:noFill/>
          <a:ln>
            <a:noFill/>
          </a:ln>
        </p:spPr>
        <p:txBody>
          <a:bodyPr spcFirstLastPara="1" wrap="square" lIns="91425" tIns="45700" rIns="91425" bIns="45700" anchor="t" anchorCtr="0">
            <a:normAutofit/>
          </a:bodyPr>
          <a:lstStyle/>
          <a:p>
            <a:pPr marL="228600" lvl="0" indent="-50800" algn="l" rtl="0">
              <a:lnSpc>
                <a:spcPct val="100000"/>
              </a:lnSpc>
              <a:spcBef>
                <a:spcPts val="1000"/>
              </a:spcBef>
              <a:spcAft>
                <a:spcPts val="0"/>
              </a:spcAft>
              <a:buClr>
                <a:schemeClr val="dk1"/>
              </a:buClr>
              <a:buSzPts val="2800"/>
              <a:buNone/>
            </a:pPr>
            <a:r>
              <a:rPr lang="en-US" sz="3600" b="1" dirty="0">
                <a:latin typeface="Calibri"/>
                <a:ea typeface="Calibri"/>
                <a:cs typeface="Calibri"/>
                <a:sym typeface="Calibri"/>
              </a:rPr>
              <a:t>Pathways:</a:t>
            </a:r>
            <a:endParaRPr sz="3600" b="1" dirty="0">
              <a:latin typeface="Calibri"/>
              <a:ea typeface="Calibri"/>
              <a:cs typeface="Calibri"/>
              <a:sym typeface="Calibri"/>
            </a:endParaRPr>
          </a:p>
          <a:p>
            <a:pPr marL="914400" lvl="0" indent="-482600" algn="l" rtl="0">
              <a:lnSpc>
                <a:spcPct val="100000"/>
              </a:lnSpc>
              <a:spcBef>
                <a:spcPts val="1000"/>
              </a:spcBef>
              <a:spcAft>
                <a:spcPts val="0"/>
              </a:spcAft>
              <a:buSzPts val="4000"/>
              <a:buFont typeface="Calibri"/>
              <a:buChar char="•"/>
            </a:pPr>
            <a:r>
              <a:rPr lang="en-US" sz="3600" dirty="0">
                <a:latin typeface="Calibri"/>
                <a:ea typeface="Calibri"/>
                <a:cs typeface="Calibri"/>
                <a:sym typeface="Calibri"/>
              </a:rPr>
              <a:t>Traditional</a:t>
            </a:r>
            <a:endParaRPr sz="3600" dirty="0">
              <a:latin typeface="Calibri"/>
              <a:ea typeface="Calibri"/>
              <a:cs typeface="Calibri"/>
              <a:sym typeface="Calibri"/>
            </a:endParaRPr>
          </a:p>
          <a:p>
            <a:pPr marL="914400" lvl="0" indent="-482600" algn="l" rtl="0">
              <a:lnSpc>
                <a:spcPct val="100000"/>
              </a:lnSpc>
              <a:spcBef>
                <a:spcPts val="0"/>
              </a:spcBef>
              <a:spcAft>
                <a:spcPts val="0"/>
              </a:spcAft>
              <a:buSzPts val="4000"/>
              <a:buFont typeface="Calibri"/>
              <a:buChar char="•"/>
            </a:pPr>
            <a:r>
              <a:rPr lang="en-US" sz="3600" dirty="0">
                <a:latin typeface="Calibri"/>
                <a:ea typeface="Calibri"/>
                <a:cs typeface="Calibri"/>
                <a:sym typeface="Calibri"/>
              </a:rPr>
              <a:t>Kinship </a:t>
            </a:r>
            <a:endParaRPr sz="3600" dirty="0">
              <a:latin typeface="Calibri"/>
              <a:ea typeface="Calibri"/>
              <a:cs typeface="Calibri"/>
              <a:sym typeface="Calibri"/>
            </a:endParaRPr>
          </a:p>
        </p:txBody>
      </p:sp>
      <p:pic>
        <p:nvPicPr>
          <p:cNvPr id="537" name="Google Shape;537;p4" descr="Wooden pathway in autumn (Provided by Getty Images)"/>
          <p:cNvPicPr preferRelativeResize="0"/>
          <p:nvPr/>
        </p:nvPicPr>
        <p:blipFill>
          <a:blip r:embed="rId3">
            <a:alphaModFix/>
          </a:blip>
          <a:stretch>
            <a:fillRect/>
          </a:stretch>
        </p:blipFill>
        <p:spPr>
          <a:xfrm>
            <a:off x="-55292" y="0"/>
            <a:ext cx="4570883" cy="6857999"/>
          </a:xfrm>
          <a:prstGeom prst="rect">
            <a:avLst/>
          </a:prstGeom>
          <a:solidFill>
            <a:schemeClr val="lt1"/>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2" name="Rectangle 1">
            <a:extLst>
              <a:ext uri="{FF2B5EF4-FFF2-40B4-BE49-F238E27FC236}">
                <a16:creationId xmlns:a16="http://schemas.microsoft.com/office/drawing/2014/main" id="{41A81006-AA60-40E5-C6D8-A26D3DD7DFE5}"/>
              </a:ext>
            </a:extLst>
          </p:cNvPr>
          <p:cNvSpPr/>
          <p:nvPr/>
        </p:nvSpPr>
        <p:spPr>
          <a:xfrm>
            <a:off x="0" y="358073"/>
            <a:ext cx="8743950" cy="134043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Google Shape;543;g3f2d0ed147e_0_13"/>
          <p:cNvSpPr txBox="1">
            <a:spLocks noGrp="1"/>
          </p:cNvSpPr>
          <p:nvPr>
            <p:ph type="title"/>
          </p:nvPr>
        </p:nvSpPr>
        <p:spPr>
          <a:xfrm>
            <a:off x="471793" y="528814"/>
            <a:ext cx="8272157" cy="106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solidFill>
                  <a:schemeClr val="bg1"/>
                </a:solidFill>
                <a:latin typeface="Calibri"/>
                <a:ea typeface="Calibri"/>
                <a:cs typeface="Calibri"/>
                <a:sym typeface="Calibri"/>
              </a:rPr>
              <a:t>The In-Home Consultation (IHC): First Assessment of a Traditional Applicant </a:t>
            </a:r>
            <a:endParaRPr sz="4000" dirty="0">
              <a:solidFill>
                <a:schemeClr val="bg1"/>
              </a:solidFill>
              <a:latin typeface="Calibri"/>
              <a:ea typeface="Calibri"/>
              <a:cs typeface="Calibri"/>
              <a:sym typeface="Calibri"/>
            </a:endParaRPr>
          </a:p>
        </p:txBody>
      </p:sp>
      <p:sp>
        <p:nvSpPr>
          <p:cNvPr id="544" name="Google Shape;544;g3f2d0ed147e_0_13"/>
          <p:cNvSpPr txBox="1">
            <a:spLocks noGrp="1"/>
          </p:cNvSpPr>
          <p:nvPr>
            <p:ph type="body" idx="1"/>
          </p:nvPr>
        </p:nvSpPr>
        <p:spPr>
          <a:xfrm>
            <a:off x="471793" y="1765755"/>
            <a:ext cx="11720850" cy="5062431"/>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3500" b="1" dirty="0">
                <a:latin typeface="Calibri"/>
                <a:ea typeface="Calibri"/>
                <a:cs typeface="Calibri"/>
                <a:sym typeface="Calibri"/>
              </a:rPr>
              <a:t>The IHC is where the Resource Specialist begins assessing:</a:t>
            </a:r>
            <a:endParaRPr sz="3500" b="1" dirty="0">
              <a:latin typeface="Calibri"/>
              <a:ea typeface="Calibri"/>
              <a:cs typeface="Calibri"/>
              <a:sym typeface="Calibri"/>
            </a:endParaRPr>
          </a:p>
          <a:p>
            <a:pPr marL="914400" lvl="0" indent="-438150" algn="l" rtl="0">
              <a:lnSpc>
                <a:spcPct val="100000"/>
              </a:lnSpc>
              <a:spcBef>
                <a:spcPts val="1000"/>
              </a:spcBef>
              <a:spcAft>
                <a:spcPts val="0"/>
              </a:spcAft>
              <a:buSzPts val="3300"/>
              <a:buFont typeface="Calibri"/>
              <a:buChar char="•"/>
            </a:pPr>
            <a:r>
              <a:rPr lang="en-US" sz="3200" dirty="0">
                <a:latin typeface="Calibri"/>
                <a:ea typeface="Calibri"/>
                <a:cs typeface="Calibri"/>
                <a:sym typeface="Calibri"/>
              </a:rPr>
              <a:t>Family motivation and readiness</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Home safety and environment</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Sleeping arrangements </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Transportations </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Medication safety </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Emergency planning </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Resource parent responsibilities </a:t>
            </a:r>
            <a:endParaRPr sz="3200" dirty="0">
              <a:latin typeface="Calibri"/>
              <a:ea typeface="Calibri"/>
              <a:cs typeface="Calibri"/>
              <a:sym typeface="Calibri"/>
            </a:endParaRPr>
          </a:p>
          <a:p>
            <a:pPr marL="914400" lvl="0" indent="-438150" algn="l" rtl="0">
              <a:lnSpc>
                <a:spcPct val="100000"/>
              </a:lnSpc>
              <a:spcBef>
                <a:spcPts val="0"/>
              </a:spcBef>
              <a:spcAft>
                <a:spcPts val="0"/>
              </a:spcAft>
              <a:buSzPts val="3300"/>
              <a:buFont typeface="Calibri"/>
              <a:buChar char="•"/>
            </a:pPr>
            <a:r>
              <a:rPr lang="en-US" sz="3200" dirty="0">
                <a:latin typeface="Calibri"/>
                <a:ea typeface="Calibri"/>
                <a:cs typeface="Calibri"/>
                <a:sym typeface="Calibri"/>
              </a:rPr>
              <a:t>Concerns that must be corrected before training or approval </a:t>
            </a:r>
            <a:endParaRPr sz="3200" dirty="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0"/>
        <p:cNvGrpSpPr/>
        <p:nvPr/>
      </p:nvGrpSpPr>
      <p:grpSpPr>
        <a:xfrm>
          <a:off x="0" y="0"/>
          <a:ext cx="0" cy="0"/>
          <a:chOff x="0" y="0"/>
          <a:chExt cx="0" cy="0"/>
        </a:xfrm>
      </p:grpSpPr>
      <p:sp>
        <p:nvSpPr>
          <p:cNvPr id="552" name="Google Shape;552;p7"/>
          <p:cNvSpPr txBox="1">
            <a:spLocks noGrp="1"/>
          </p:cNvSpPr>
          <p:nvPr>
            <p:ph type="title"/>
          </p:nvPr>
        </p:nvSpPr>
        <p:spPr>
          <a:xfrm>
            <a:off x="1110575" y="345671"/>
            <a:ext cx="10714950" cy="97073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860"/>
              <a:buFont typeface="Calibri"/>
              <a:buNone/>
            </a:pPr>
            <a:r>
              <a:rPr lang="en-US" sz="4800" b="1" dirty="0">
                <a:latin typeface="Calibri"/>
                <a:ea typeface="Calibri"/>
                <a:cs typeface="Calibri"/>
                <a:sym typeface="Calibri"/>
              </a:rPr>
              <a:t>Referring Families to Pre-Service Training </a:t>
            </a:r>
            <a:endParaRPr sz="4800" dirty="0"/>
          </a:p>
        </p:txBody>
      </p:sp>
      <p:sp>
        <p:nvSpPr>
          <p:cNvPr id="554" name="Google Shape;554;p7"/>
          <p:cNvSpPr txBox="1">
            <a:spLocks noGrp="1"/>
          </p:cNvSpPr>
          <p:nvPr>
            <p:ph type="body" idx="1"/>
          </p:nvPr>
        </p:nvSpPr>
        <p:spPr>
          <a:xfrm>
            <a:off x="1110575" y="1471146"/>
            <a:ext cx="10304900" cy="522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3400" b="1" dirty="0">
                <a:solidFill>
                  <a:schemeClr val="tx1"/>
                </a:solidFill>
                <a:latin typeface="Calibri"/>
                <a:ea typeface="Calibri"/>
                <a:cs typeface="Calibri"/>
                <a:sym typeface="Calibri"/>
              </a:rPr>
              <a:t>After the In-Home Consultation</a:t>
            </a:r>
            <a:br>
              <a:rPr lang="en-US" sz="3400" b="1" dirty="0">
                <a:solidFill>
                  <a:schemeClr val="tx1"/>
                </a:solidFill>
                <a:latin typeface="Calibri"/>
                <a:ea typeface="Calibri"/>
                <a:cs typeface="Calibri"/>
                <a:sym typeface="Calibri"/>
              </a:rPr>
            </a:br>
            <a:r>
              <a:rPr lang="en-US" sz="3400" b="1" dirty="0">
                <a:solidFill>
                  <a:schemeClr val="tx1"/>
                </a:solidFill>
                <a:latin typeface="Calibri"/>
                <a:ea typeface="Calibri"/>
                <a:cs typeface="Calibri"/>
                <a:sym typeface="Calibri"/>
              </a:rPr>
              <a:t>If the family is appropriate to move forward:</a:t>
            </a:r>
            <a:endParaRPr sz="3400" b="1" dirty="0">
              <a:solidFill>
                <a:schemeClr val="tx1"/>
              </a:solidFill>
              <a:latin typeface="Calibri"/>
              <a:ea typeface="Calibri"/>
              <a:cs typeface="Calibri"/>
              <a:sym typeface="Calibri"/>
            </a:endParaRPr>
          </a:p>
          <a:p>
            <a:pPr marL="0" lvl="0" indent="0" algn="l" rtl="0">
              <a:lnSpc>
                <a:spcPct val="90000"/>
              </a:lnSpc>
              <a:spcBef>
                <a:spcPts val="1000"/>
              </a:spcBef>
              <a:spcAft>
                <a:spcPts val="0"/>
              </a:spcAft>
              <a:buNone/>
            </a:pPr>
            <a:endParaRPr sz="1200" b="1" dirty="0">
              <a:solidFill>
                <a:schemeClr val="tx1"/>
              </a:solidFill>
              <a:latin typeface="Calibri"/>
              <a:ea typeface="Calibri"/>
              <a:cs typeface="Calibri"/>
              <a:sym typeface="Calibri"/>
            </a:endParaRPr>
          </a:p>
          <a:p>
            <a:pPr indent="-457200">
              <a:lnSpc>
                <a:spcPct val="100000"/>
              </a:lnSpc>
              <a:spcBef>
                <a:spcPts val="0"/>
              </a:spcBef>
              <a:buSzPct val="100000"/>
              <a:buFont typeface="Wingdings" panose="05000000000000000000" pitchFamily="2" charset="2"/>
              <a:buChar char="ü"/>
            </a:pPr>
            <a:r>
              <a:rPr lang="en-US" sz="3200" dirty="0">
                <a:solidFill>
                  <a:schemeClr val="tx1"/>
                </a:solidFill>
                <a:latin typeface="Calibri"/>
                <a:ea typeface="Calibri"/>
                <a:cs typeface="Calibri"/>
                <a:sym typeface="Calibri"/>
              </a:rPr>
              <a:t>Complete the CFS-446: In-Home Consultation Visit Report </a:t>
            </a:r>
            <a:endParaRPr sz="3200" dirty="0">
              <a:solidFill>
                <a:schemeClr val="tx1"/>
              </a:solidFill>
              <a:latin typeface="Calibri"/>
              <a:ea typeface="Calibri"/>
              <a:cs typeface="Calibri"/>
              <a:sym typeface="Calibri"/>
            </a:endParaRPr>
          </a:p>
          <a:p>
            <a:pPr indent="-457200">
              <a:lnSpc>
                <a:spcPct val="100000"/>
              </a:lnSpc>
              <a:spcBef>
                <a:spcPts val="0"/>
              </a:spcBef>
              <a:buSzPct val="100000"/>
              <a:buFont typeface="Wingdings" panose="05000000000000000000" pitchFamily="2" charset="2"/>
              <a:buChar char="ü"/>
            </a:pPr>
            <a:r>
              <a:rPr lang="en-US" sz="3200" dirty="0">
                <a:solidFill>
                  <a:schemeClr val="tx1"/>
                </a:solidFill>
                <a:latin typeface="Calibri"/>
                <a:ea typeface="Calibri"/>
                <a:cs typeface="Calibri"/>
                <a:sym typeface="Calibri"/>
              </a:rPr>
              <a:t>Document any corrective actions or safeguards needed before training or home approval </a:t>
            </a:r>
            <a:endParaRPr sz="3200" dirty="0">
              <a:solidFill>
                <a:schemeClr val="tx1"/>
              </a:solidFill>
              <a:latin typeface="Calibri"/>
              <a:ea typeface="Calibri"/>
              <a:cs typeface="Calibri"/>
              <a:sym typeface="Calibri"/>
            </a:endParaRPr>
          </a:p>
          <a:p>
            <a:pPr indent="-457200">
              <a:lnSpc>
                <a:spcPct val="100000"/>
              </a:lnSpc>
              <a:spcBef>
                <a:spcPts val="0"/>
              </a:spcBef>
              <a:buSzPct val="100000"/>
              <a:buFont typeface="Wingdings" panose="05000000000000000000" pitchFamily="2" charset="2"/>
              <a:buChar char="ü"/>
            </a:pPr>
            <a:r>
              <a:rPr lang="en-US" sz="3200" dirty="0">
                <a:solidFill>
                  <a:schemeClr val="tx1"/>
                </a:solidFill>
                <a:latin typeface="Calibri"/>
                <a:ea typeface="Calibri"/>
                <a:cs typeface="Calibri"/>
                <a:sym typeface="Calibri"/>
              </a:rPr>
              <a:t>Submit the required documentation to MidSOUTH through </a:t>
            </a:r>
            <a:r>
              <a:rPr lang="en-US" sz="3200" dirty="0" err="1">
                <a:solidFill>
                  <a:schemeClr val="tx1"/>
                </a:solidFill>
                <a:latin typeface="Calibri"/>
                <a:ea typeface="Calibri"/>
                <a:cs typeface="Calibri"/>
                <a:sym typeface="Calibri"/>
              </a:rPr>
              <a:t>REDCap</a:t>
            </a:r>
            <a:r>
              <a:rPr lang="en-US" sz="3200" dirty="0">
                <a:solidFill>
                  <a:schemeClr val="tx1"/>
                </a:solidFill>
                <a:latin typeface="Calibri"/>
                <a:ea typeface="Calibri"/>
                <a:cs typeface="Calibri"/>
                <a:sym typeface="Calibri"/>
              </a:rPr>
              <a:t>  </a:t>
            </a:r>
            <a:endParaRPr sz="3200" dirty="0">
              <a:solidFill>
                <a:schemeClr val="tx1"/>
              </a:solidFill>
              <a:latin typeface="Calibri"/>
              <a:ea typeface="Calibri"/>
              <a:cs typeface="Calibri"/>
              <a:sym typeface="Calibri"/>
            </a:endParaRPr>
          </a:p>
          <a:p>
            <a:pPr indent="-457200">
              <a:lnSpc>
                <a:spcPct val="100000"/>
              </a:lnSpc>
              <a:spcBef>
                <a:spcPts val="0"/>
              </a:spcBef>
              <a:buSzPct val="100000"/>
              <a:buFont typeface="Wingdings" panose="05000000000000000000" pitchFamily="2" charset="2"/>
              <a:buChar char="ü"/>
            </a:pPr>
            <a:r>
              <a:rPr lang="en-US" sz="3200" dirty="0">
                <a:solidFill>
                  <a:schemeClr val="tx1"/>
                </a:solidFill>
                <a:latin typeface="Calibri"/>
                <a:ea typeface="Calibri"/>
                <a:cs typeface="Calibri"/>
                <a:sym typeface="Calibri"/>
              </a:rPr>
              <a:t>Continue supporting the family throughout the licensing process</a:t>
            </a:r>
            <a:endParaRPr sz="3200" dirty="0">
              <a:solidFill>
                <a:schemeClr val="tx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C5C97436-B09F-68E8-95FA-957057A65D74}"/>
              </a:ext>
            </a:extLst>
          </p:cNvPr>
          <p:cNvSpPr/>
          <p:nvPr/>
        </p:nvSpPr>
        <p:spPr>
          <a:xfrm>
            <a:off x="366474" y="0"/>
            <a:ext cx="547925"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g3f59710acd6_0_44"/>
          <p:cNvPicPr preferRelativeResize="0"/>
          <p:nvPr/>
        </p:nvPicPr>
        <p:blipFill>
          <a:blip r:embed="rId3">
            <a:alphaModFix/>
          </a:blip>
          <a:stretch>
            <a:fillRect/>
          </a:stretch>
        </p:blipFill>
        <p:spPr>
          <a:xfrm>
            <a:off x="-60613" y="0"/>
            <a:ext cx="12313225" cy="685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t>Lunch Break</a:t>
            </a:r>
          </a:p>
        </p:txBody>
      </p:sp>
    </p:spTree>
    <p:extLst>
      <p:ext uri="{BB962C8B-B14F-4D97-AF65-F5344CB8AC3E}">
        <p14:creationId xmlns:p14="http://schemas.microsoft.com/office/powerpoint/2010/main" val="1095559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2" name="Google Shape;562;g3f59710acd6_0_54"/>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 name="Rectangle 1">
            <a:extLst>
              <a:ext uri="{FF2B5EF4-FFF2-40B4-BE49-F238E27FC236}">
                <a16:creationId xmlns:a16="http://schemas.microsoft.com/office/drawing/2014/main" id="{8B21C16A-9350-E872-A783-907D0C800024}"/>
              </a:ext>
            </a:extLst>
          </p:cNvPr>
          <p:cNvSpPr/>
          <p:nvPr/>
        </p:nvSpPr>
        <p:spPr>
          <a:xfrm>
            <a:off x="0" y="4865325"/>
            <a:ext cx="12192000" cy="1535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rPr>
              <a:t>Minimum Licensing Standards: </a:t>
            </a:r>
          </a:p>
          <a:p>
            <a:pPr algn="ctr"/>
            <a:r>
              <a:rPr lang="en-US" sz="4000" b="1" dirty="0">
                <a:solidFill>
                  <a:schemeClr val="tx1"/>
                </a:solidFill>
              </a:rPr>
              <a:t>Building Safe Homes and Strong Relationships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3f2d0ed147e_0_70"/>
          <p:cNvSpPr txBox="1">
            <a:spLocks noGrp="1"/>
          </p:cNvSpPr>
          <p:nvPr>
            <p:ph type="ctrTitle"/>
          </p:nvPr>
        </p:nvSpPr>
        <p:spPr>
          <a:xfrm>
            <a:off x="0" y="288563"/>
            <a:ext cx="12192000" cy="1818481"/>
          </a:xfrm>
          <a:prstGeom prst="rect">
            <a:avLst/>
          </a:prstGeom>
          <a:solidFill>
            <a:schemeClr val="bg2"/>
          </a:solidFill>
        </p:spPr>
        <p:txBody>
          <a:bodyPr spcFirstLastPara="1" wrap="square" lIns="91425" tIns="45700" rIns="91425" bIns="45700" anchor="ctr" anchorCtr="0">
            <a:normAutofit/>
          </a:bodyPr>
          <a:lstStyle/>
          <a:p>
            <a:pPr marL="0" lvl="0" indent="0" algn="ctr" rtl="0">
              <a:spcBef>
                <a:spcPts val="0"/>
              </a:spcBef>
              <a:spcAft>
                <a:spcPts val="0"/>
              </a:spcAft>
              <a:buNone/>
            </a:pPr>
            <a:r>
              <a:rPr lang="en-US" sz="6700" b="1" dirty="0">
                <a:solidFill>
                  <a:schemeClr val="bg1"/>
                </a:solidFill>
                <a:latin typeface="Calibri"/>
                <a:ea typeface="Calibri"/>
                <a:cs typeface="Calibri"/>
                <a:sym typeface="Calibri"/>
              </a:rPr>
              <a:t>Minimum Licensing Standards: </a:t>
            </a:r>
            <a:br>
              <a:rPr lang="en-US" sz="5056" b="1" dirty="0">
                <a:solidFill>
                  <a:schemeClr val="bg1"/>
                </a:solidFill>
                <a:latin typeface="Calibri"/>
                <a:ea typeface="Calibri"/>
                <a:cs typeface="Calibri"/>
                <a:sym typeface="Calibri"/>
              </a:rPr>
            </a:br>
            <a:r>
              <a:rPr lang="en-US" sz="4900" dirty="0">
                <a:solidFill>
                  <a:schemeClr val="bg1"/>
                </a:solidFill>
                <a:latin typeface="Calibri"/>
                <a:ea typeface="Calibri"/>
                <a:cs typeface="Calibri"/>
                <a:sym typeface="Calibri"/>
              </a:rPr>
              <a:t>Building Safe Homes and Strong Relationships </a:t>
            </a:r>
            <a:r>
              <a:rPr lang="en-US" sz="3700" dirty="0">
                <a:solidFill>
                  <a:schemeClr val="bg1"/>
                </a:solidFill>
                <a:latin typeface="Calibri"/>
                <a:ea typeface="Calibri"/>
                <a:cs typeface="Calibri"/>
                <a:sym typeface="Calibri"/>
              </a:rPr>
              <a:t> </a:t>
            </a:r>
            <a:endParaRPr sz="3700" dirty="0">
              <a:solidFill>
                <a:schemeClr val="bg1"/>
              </a:solidFill>
              <a:latin typeface="Calibri"/>
              <a:ea typeface="Calibri"/>
              <a:cs typeface="Calibri"/>
              <a:sym typeface="Calibri"/>
            </a:endParaRPr>
          </a:p>
        </p:txBody>
      </p:sp>
      <p:sp>
        <p:nvSpPr>
          <p:cNvPr id="570" name="Google Shape;570;g3f2d0ed147e_0_70"/>
          <p:cNvSpPr txBox="1"/>
          <p:nvPr/>
        </p:nvSpPr>
        <p:spPr>
          <a:xfrm>
            <a:off x="431025" y="2425286"/>
            <a:ext cx="7203675" cy="414415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500" b="1" dirty="0">
                <a:solidFill>
                  <a:schemeClr val="dk1"/>
                </a:solidFill>
                <a:latin typeface="Calibri"/>
                <a:ea typeface="Calibri"/>
                <a:cs typeface="Calibri"/>
                <a:sym typeface="Calibri"/>
              </a:rPr>
              <a:t>Licensing Standards help ensure children are placed in homes that are: </a:t>
            </a:r>
            <a:endParaRPr sz="35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577850" lvl="0" indent="-571500" algn="l" rtl="0">
              <a:spcBef>
                <a:spcPts val="0"/>
              </a:spcBef>
              <a:spcAft>
                <a:spcPts val="0"/>
              </a:spcAft>
              <a:buClr>
                <a:schemeClr val="dk1"/>
              </a:buClr>
              <a:buSzPts val="3500"/>
              <a:buFont typeface="Arial" panose="020B0604020202020204" pitchFamily="34" charset="0"/>
              <a:buChar char="•"/>
            </a:pPr>
            <a:r>
              <a:rPr lang="en-US" sz="3600" dirty="0">
                <a:solidFill>
                  <a:schemeClr val="dk1"/>
                </a:solidFill>
                <a:latin typeface="Calibri"/>
                <a:ea typeface="Calibri"/>
                <a:cs typeface="Calibri"/>
                <a:sym typeface="Calibri"/>
              </a:rPr>
              <a:t>Safe </a:t>
            </a:r>
            <a:endParaRPr sz="3600" dirty="0">
              <a:solidFill>
                <a:schemeClr val="dk1"/>
              </a:solidFill>
              <a:latin typeface="Calibri"/>
              <a:ea typeface="Calibri"/>
              <a:cs typeface="Calibri"/>
              <a:sym typeface="Calibri"/>
            </a:endParaRPr>
          </a:p>
          <a:p>
            <a:pPr marL="577850" lvl="0" indent="-571500" algn="l" rtl="0">
              <a:spcBef>
                <a:spcPts val="0"/>
              </a:spcBef>
              <a:spcAft>
                <a:spcPts val="0"/>
              </a:spcAft>
              <a:buClr>
                <a:schemeClr val="dk1"/>
              </a:buClr>
              <a:buSzPts val="3500"/>
              <a:buFont typeface="Arial" panose="020B0604020202020204" pitchFamily="34" charset="0"/>
              <a:buChar char="•"/>
            </a:pPr>
            <a:r>
              <a:rPr lang="en-US" sz="3600" dirty="0">
                <a:solidFill>
                  <a:schemeClr val="dk1"/>
                </a:solidFill>
                <a:latin typeface="Calibri"/>
                <a:ea typeface="Calibri"/>
                <a:cs typeface="Calibri"/>
                <a:sym typeface="Calibri"/>
              </a:rPr>
              <a:t>Healthy </a:t>
            </a:r>
            <a:endParaRPr sz="3600" dirty="0">
              <a:solidFill>
                <a:schemeClr val="dk1"/>
              </a:solidFill>
              <a:latin typeface="Calibri"/>
              <a:ea typeface="Calibri"/>
              <a:cs typeface="Calibri"/>
              <a:sym typeface="Calibri"/>
            </a:endParaRPr>
          </a:p>
          <a:p>
            <a:pPr marL="577850" lvl="0" indent="-571500" algn="l" rtl="0">
              <a:spcBef>
                <a:spcPts val="0"/>
              </a:spcBef>
              <a:spcAft>
                <a:spcPts val="0"/>
              </a:spcAft>
              <a:buClr>
                <a:schemeClr val="dk1"/>
              </a:buClr>
              <a:buSzPts val="3500"/>
              <a:buFont typeface="Arial" panose="020B0604020202020204" pitchFamily="34" charset="0"/>
              <a:buChar char="•"/>
            </a:pPr>
            <a:r>
              <a:rPr lang="en-US" sz="3600" dirty="0">
                <a:solidFill>
                  <a:schemeClr val="dk1"/>
                </a:solidFill>
                <a:latin typeface="Calibri"/>
                <a:ea typeface="Calibri"/>
                <a:cs typeface="Calibri"/>
                <a:sym typeface="Calibri"/>
              </a:rPr>
              <a:t>Stable </a:t>
            </a:r>
            <a:endParaRPr sz="3600" dirty="0">
              <a:solidFill>
                <a:schemeClr val="dk1"/>
              </a:solidFill>
              <a:latin typeface="Calibri"/>
              <a:ea typeface="Calibri"/>
              <a:cs typeface="Calibri"/>
              <a:sym typeface="Calibri"/>
            </a:endParaRPr>
          </a:p>
          <a:p>
            <a:pPr marL="577850" lvl="0" indent="-571500" algn="l" rtl="0">
              <a:spcBef>
                <a:spcPts val="0"/>
              </a:spcBef>
              <a:spcAft>
                <a:spcPts val="0"/>
              </a:spcAft>
              <a:buClr>
                <a:schemeClr val="dk1"/>
              </a:buClr>
              <a:buSzPts val="3500"/>
              <a:buFont typeface="Arial" panose="020B0604020202020204" pitchFamily="34" charset="0"/>
              <a:buChar char="•"/>
            </a:pPr>
            <a:r>
              <a:rPr lang="en-US" sz="3600" dirty="0">
                <a:solidFill>
                  <a:schemeClr val="dk1"/>
                </a:solidFill>
                <a:latin typeface="Calibri"/>
                <a:ea typeface="Calibri"/>
                <a:cs typeface="Calibri"/>
                <a:sym typeface="Calibri"/>
              </a:rPr>
              <a:t>Prepared to meet the </a:t>
            </a:r>
            <a:br>
              <a:rPr lang="en-US" sz="3600" dirty="0">
                <a:solidFill>
                  <a:schemeClr val="dk1"/>
                </a:solidFill>
                <a:latin typeface="Calibri"/>
                <a:ea typeface="Calibri"/>
                <a:cs typeface="Calibri"/>
                <a:sym typeface="Calibri"/>
              </a:rPr>
            </a:br>
            <a:r>
              <a:rPr lang="en-US" sz="3600" dirty="0">
                <a:solidFill>
                  <a:schemeClr val="dk1"/>
                </a:solidFill>
                <a:latin typeface="Calibri"/>
                <a:ea typeface="Calibri"/>
                <a:cs typeface="Calibri"/>
                <a:sym typeface="Calibri"/>
              </a:rPr>
              <a:t>needs of the children </a:t>
            </a:r>
            <a:endParaRPr sz="3600" dirty="0">
              <a:solidFill>
                <a:schemeClr val="dk1"/>
              </a:solidFill>
              <a:latin typeface="Calibri"/>
              <a:ea typeface="Calibri"/>
              <a:cs typeface="Calibri"/>
              <a:sym typeface="Calibri"/>
            </a:endParaRPr>
          </a:p>
        </p:txBody>
      </p:sp>
      <p:pic>
        <p:nvPicPr>
          <p:cNvPr id="572" name="Google Shape;572;g3f2d0ed147e_0_70"/>
          <p:cNvPicPr preferRelativeResize="0"/>
          <p:nvPr/>
        </p:nvPicPr>
        <p:blipFill>
          <a:blip r:embed="rId3">
            <a:alphaModFix/>
          </a:blip>
          <a:stretch>
            <a:fillRect/>
          </a:stretch>
        </p:blipFill>
        <p:spPr>
          <a:xfrm>
            <a:off x="7913925" y="2655657"/>
            <a:ext cx="3847050" cy="48819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7"/>
        <p:cNvGrpSpPr/>
        <p:nvPr/>
      </p:nvGrpSpPr>
      <p:grpSpPr>
        <a:xfrm>
          <a:off x="0" y="0"/>
          <a:ext cx="0" cy="0"/>
          <a:chOff x="0" y="0"/>
          <a:chExt cx="0" cy="0"/>
        </a:xfrm>
      </p:grpSpPr>
      <p:sp>
        <p:nvSpPr>
          <p:cNvPr id="579" name="Google Shape;579;p8"/>
          <p:cNvSpPr txBox="1">
            <a:spLocks noGrp="1"/>
          </p:cNvSpPr>
          <p:nvPr>
            <p:ph type="title"/>
          </p:nvPr>
        </p:nvSpPr>
        <p:spPr>
          <a:xfrm>
            <a:off x="320401" y="235126"/>
            <a:ext cx="6484625" cy="164293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860"/>
              <a:buFont typeface="Calibri"/>
              <a:buNone/>
            </a:pPr>
            <a:r>
              <a:rPr lang="en-US" sz="4000" b="1" dirty="0">
                <a:latin typeface="Calibri"/>
                <a:ea typeface="Calibri"/>
                <a:cs typeface="Calibri"/>
                <a:sym typeface="Calibri"/>
              </a:rPr>
              <a:t>Minimum Licensing Standards are your guide for: </a:t>
            </a:r>
            <a:endParaRPr sz="4000" dirty="0"/>
          </a:p>
        </p:txBody>
      </p:sp>
      <p:sp>
        <p:nvSpPr>
          <p:cNvPr id="580" name="Google Shape;580;p8"/>
          <p:cNvSpPr/>
          <p:nvPr/>
        </p:nvSpPr>
        <p:spPr>
          <a:xfrm>
            <a:off x="792480" y="6071189"/>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81" name="Google Shape;581;p8"/>
          <p:cNvSpPr txBox="1">
            <a:spLocks noGrp="1"/>
          </p:cNvSpPr>
          <p:nvPr>
            <p:ph type="body" idx="1"/>
          </p:nvPr>
        </p:nvSpPr>
        <p:spPr>
          <a:xfrm>
            <a:off x="320401" y="1878062"/>
            <a:ext cx="6669525" cy="3722875"/>
          </a:xfrm>
          <a:prstGeom prst="rect">
            <a:avLst/>
          </a:prstGeom>
          <a:noFill/>
          <a:ln>
            <a:noFill/>
          </a:ln>
        </p:spPr>
        <p:txBody>
          <a:bodyPr spcFirstLastPara="1" wrap="square" lIns="91425" tIns="45700" rIns="91425" bIns="45700" anchor="t" anchorCtr="0">
            <a:noAutofit/>
          </a:bodyPr>
          <a:lstStyle/>
          <a:p>
            <a:pPr lvl="0" indent="-457200" algn="l" rtl="0">
              <a:lnSpc>
                <a:spcPct val="100000"/>
              </a:lnSpc>
              <a:spcBef>
                <a:spcPts val="1000"/>
              </a:spcBef>
              <a:spcAft>
                <a:spcPts val="0"/>
              </a:spcAft>
              <a:buSzPct val="100000"/>
              <a:buFont typeface="Wingdings" panose="05000000000000000000" pitchFamily="2" charset="2"/>
              <a:buChar char="ü"/>
            </a:pPr>
            <a:r>
              <a:rPr lang="en-US" sz="3200" dirty="0">
                <a:latin typeface="Calibri"/>
                <a:ea typeface="Calibri"/>
                <a:cs typeface="Calibri"/>
                <a:sym typeface="Calibri"/>
              </a:rPr>
              <a:t>Conducting Home assessments </a:t>
            </a:r>
            <a:endParaRPr sz="3200" dirty="0">
              <a:latin typeface="Calibri"/>
              <a:ea typeface="Calibri"/>
              <a:cs typeface="Calibri"/>
              <a:sym typeface="Calibri"/>
            </a:endParaRPr>
          </a:p>
          <a:p>
            <a:pPr lvl="0" indent="-457200" algn="l" rtl="0">
              <a:lnSpc>
                <a:spcPct val="100000"/>
              </a:lnSpc>
              <a:spcBef>
                <a:spcPts val="1000"/>
              </a:spcBef>
              <a:spcAft>
                <a:spcPts val="0"/>
              </a:spcAft>
              <a:buSzPct val="100000"/>
              <a:buFont typeface="Wingdings" panose="05000000000000000000" pitchFamily="2" charset="2"/>
              <a:buChar char="ü"/>
            </a:pPr>
            <a:r>
              <a:rPr lang="en-US" sz="3200" dirty="0">
                <a:latin typeface="Calibri"/>
                <a:ea typeface="Calibri"/>
                <a:cs typeface="Calibri"/>
                <a:sym typeface="Calibri"/>
              </a:rPr>
              <a:t>Ensuring child safety </a:t>
            </a:r>
            <a:endParaRPr sz="3200" dirty="0">
              <a:latin typeface="Calibri"/>
              <a:ea typeface="Calibri"/>
              <a:cs typeface="Calibri"/>
              <a:sym typeface="Calibri"/>
            </a:endParaRPr>
          </a:p>
          <a:p>
            <a:pPr lvl="0" indent="-457200" algn="l" rtl="0">
              <a:lnSpc>
                <a:spcPct val="100000"/>
              </a:lnSpc>
              <a:spcBef>
                <a:spcPts val="1000"/>
              </a:spcBef>
              <a:spcAft>
                <a:spcPts val="0"/>
              </a:spcAft>
              <a:buSzPct val="100000"/>
              <a:buFont typeface="Wingdings" panose="05000000000000000000" pitchFamily="2" charset="2"/>
              <a:buChar char="ü"/>
            </a:pPr>
            <a:r>
              <a:rPr lang="en-US" sz="3200" dirty="0">
                <a:latin typeface="Calibri"/>
                <a:ea typeface="Calibri"/>
                <a:cs typeface="Calibri"/>
                <a:sym typeface="Calibri"/>
              </a:rPr>
              <a:t>Determining licensing compliance</a:t>
            </a:r>
            <a:endParaRPr sz="3200" dirty="0">
              <a:latin typeface="Calibri"/>
              <a:ea typeface="Calibri"/>
              <a:cs typeface="Calibri"/>
              <a:sym typeface="Calibri"/>
            </a:endParaRPr>
          </a:p>
          <a:p>
            <a:pPr lvl="0" indent="-457200" algn="l" rtl="0">
              <a:lnSpc>
                <a:spcPct val="100000"/>
              </a:lnSpc>
              <a:spcBef>
                <a:spcPts val="1000"/>
              </a:spcBef>
              <a:spcAft>
                <a:spcPts val="0"/>
              </a:spcAft>
              <a:buSzPct val="100000"/>
              <a:buFont typeface="Wingdings" panose="05000000000000000000" pitchFamily="2" charset="2"/>
              <a:buChar char="ü"/>
            </a:pPr>
            <a:r>
              <a:rPr lang="en-US" sz="3200" dirty="0">
                <a:latin typeface="Calibri"/>
                <a:ea typeface="Calibri"/>
                <a:cs typeface="Calibri"/>
                <a:sym typeface="Calibri"/>
              </a:rPr>
              <a:t>Coaching families towards licensure </a:t>
            </a:r>
            <a:endParaRPr sz="3200" dirty="0">
              <a:latin typeface="Calibri"/>
              <a:ea typeface="Calibri"/>
              <a:cs typeface="Calibri"/>
              <a:sym typeface="Calibri"/>
            </a:endParaRPr>
          </a:p>
          <a:p>
            <a:pPr lvl="0" indent="-457200" algn="l" rtl="0">
              <a:lnSpc>
                <a:spcPct val="100000"/>
              </a:lnSpc>
              <a:spcBef>
                <a:spcPts val="1000"/>
              </a:spcBef>
              <a:spcAft>
                <a:spcPts val="0"/>
              </a:spcAft>
              <a:buSzPct val="100000"/>
              <a:buFont typeface="Wingdings" panose="05000000000000000000" pitchFamily="2" charset="2"/>
              <a:buChar char="ü"/>
            </a:pPr>
            <a:r>
              <a:rPr lang="en-US" sz="3200" dirty="0">
                <a:latin typeface="Calibri"/>
                <a:ea typeface="Calibri"/>
                <a:cs typeface="Calibri"/>
                <a:sym typeface="Calibri"/>
              </a:rPr>
              <a:t>Answering questions from prospective families </a:t>
            </a:r>
            <a:endParaRPr sz="3300" dirty="0">
              <a:latin typeface="Calibri"/>
              <a:ea typeface="Calibri"/>
              <a:cs typeface="Calibri"/>
              <a:sym typeface="Calibri"/>
            </a:endParaRPr>
          </a:p>
        </p:txBody>
      </p:sp>
      <p:pic>
        <p:nvPicPr>
          <p:cNvPr id="582" name="Google Shape;582;p8"/>
          <p:cNvPicPr preferRelativeResize="0"/>
          <p:nvPr/>
        </p:nvPicPr>
        <p:blipFill rotWithShape="1">
          <a:blip r:embed="rId3">
            <a:alphaModFix/>
          </a:blip>
          <a:srcRect l="-2886" t="-1570" r="16724" b="1570"/>
          <a:stretch/>
        </p:blipFill>
        <p:spPr>
          <a:xfrm>
            <a:off x="6835873" y="-133350"/>
            <a:ext cx="5353078" cy="6991350"/>
          </a:xfrm>
          <a:prstGeom prst="rect">
            <a:avLst/>
          </a:prstGeom>
          <a:solidFill>
            <a:schemeClr val="lt1"/>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e13b975058_0_18"/>
          <p:cNvSpPr txBox="1">
            <a:spLocks noGrp="1"/>
          </p:cNvSpPr>
          <p:nvPr>
            <p:ph type="title" idx="4294967295"/>
          </p:nvPr>
        </p:nvSpPr>
        <p:spPr>
          <a:xfrm>
            <a:off x="4738276" y="636072"/>
            <a:ext cx="7453724" cy="948300"/>
          </a:xfrm>
          <a:prstGeom prst="rect">
            <a:avLst/>
          </a:prstGeom>
          <a:noFill/>
          <a:ln>
            <a:noFill/>
          </a:ln>
        </p:spPr>
        <p:txBody>
          <a:bodyPr spcFirstLastPara="1" wrap="square" lIns="121900" tIns="121900" rIns="121900" bIns="121900" anchor="t" anchorCtr="0">
            <a:noAutofit/>
          </a:bodyPr>
          <a:lstStyle/>
          <a:p>
            <a:pPr marL="0" lvl="0" indent="0" rtl="0">
              <a:lnSpc>
                <a:spcPct val="100000"/>
              </a:lnSpc>
              <a:spcBef>
                <a:spcPts val="0"/>
              </a:spcBef>
              <a:spcAft>
                <a:spcPts val="0"/>
              </a:spcAft>
              <a:buClr>
                <a:schemeClr val="dk1"/>
              </a:buClr>
              <a:buSzPts val="3300"/>
              <a:buFont typeface="Calibri"/>
              <a:buNone/>
            </a:pPr>
            <a:r>
              <a:rPr lang="en-US" sz="6000" b="1" dirty="0">
                <a:solidFill>
                  <a:srgbClr val="98344F"/>
                </a:solidFill>
                <a:latin typeface="Calibri"/>
                <a:ea typeface="Calibri"/>
                <a:cs typeface="Calibri"/>
                <a:sym typeface="Calibri"/>
              </a:rPr>
              <a:t>The Carson Family </a:t>
            </a:r>
            <a:endParaRPr sz="6000" b="1" dirty="0">
              <a:solidFill>
                <a:srgbClr val="98344F"/>
              </a:solidFill>
              <a:latin typeface="Calibri"/>
              <a:ea typeface="Calibri"/>
              <a:cs typeface="Calibri"/>
              <a:sym typeface="Calibri"/>
            </a:endParaRPr>
          </a:p>
        </p:txBody>
      </p:sp>
      <p:sp>
        <p:nvSpPr>
          <p:cNvPr id="615" name="Google Shape;615;g3e13b975058_0_18"/>
          <p:cNvSpPr/>
          <p:nvPr/>
        </p:nvSpPr>
        <p:spPr>
          <a:xfrm>
            <a:off x="0" y="5747779"/>
            <a:ext cx="12192000" cy="1110300"/>
          </a:xfrm>
          <a:prstGeom prst="rect">
            <a:avLst/>
          </a:prstGeom>
          <a:solidFill>
            <a:schemeClr val="lt2"/>
          </a:solidFill>
          <a:ln w="16925" cap="flat" cmpd="sng">
            <a:noFill/>
            <a:prstDash val="solid"/>
            <a:round/>
            <a:headEnd type="none" w="sm" len="sm"/>
            <a:tailEnd type="none" w="sm" len="sm"/>
          </a:ln>
        </p:spPr>
        <p:txBody>
          <a:bodyPr spcFirstLastPara="1" wrap="square" lIns="60950" tIns="30475" rIns="60950" bIns="304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616" name="Google Shape;616;g3e13b975058_0_18"/>
          <p:cNvSpPr txBox="1"/>
          <p:nvPr/>
        </p:nvSpPr>
        <p:spPr>
          <a:xfrm>
            <a:off x="-1" y="5747778"/>
            <a:ext cx="12191999" cy="1110221"/>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5000"/>
              <a:buFont typeface="Arial"/>
              <a:buNone/>
            </a:pPr>
            <a:r>
              <a:rPr lang="en-US" sz="5400" b="1" i="0" u="none" strike="noStrike" cap="none" dirty="0">
                <a:solidFill>
                  <a:srgbClr val="98344F"/>
                </a:solidFill>
                <a:latin typeface="Calibri"/>
                <a:ea typeface="Calibri"/>
                <a:cs typeface="Calibri"/>
                <a:sym typeface="Calibri"/>
              </a:rPr>
              <a:t>Activity</a:t>
            </a:r>
            <a:endParaRPr sz="5400" b="1" i="0" u="none" strike="noStrike" cap="none" dirty="0">
              <a:solidFill>
                <a:srgbClr val="98344F"/>
              </a:solidFill>
              <a:latin typeface="Calibri"/>
              <a:ea typeface="Calibri"/>
              <a:cs typeface="Calibri"/>
              <a:sym typeface="Calibri"/>
            </a:endParaRPr>
          </a:p>
        </p:txBody>
      </p:sp>
      <p:sp>
        <p:nvSpPr>
          <p:cNvPr id="617" name="Google Shape;617;g3e13b975058_0_18"/>
          <p:cNvSpPr txBox="1"/>
          <p:nvPr/>
        </p:nvSpPr>
        <p:spPr>
          <a:xfrm>
            <a:off x="4738276" y="2001300"/>
            <a:ext cx="6977474" cy="2855400"/>
          </a:xfrm>
          <a:prstGeom prst="rect">
            <a:avLst/>
          </a:prstGeom>
          <a:noFill/>
          <a:ln>
            <a:noFill/>
          </a:ln>
        </p:spPr>
        <p:txBody>
          <a:bodyPr spcFirstLastPara="1" wrap="square" lIns="60950" tIns="30475" rIns="60950" bIns="30475" anchor="t" anchorCtr="0">
            <a:noAutofit/>
          </a:bodyPr>
          <a:lstStyle/>
          <a:p>
            <a:pPr marL="0" lvl="0" indent="0" algn="l" rtl="0">
              <a:lnSpc>
                <a:spcPct val="90000"/>
              </a:lnSpc>
              <a:spcBef>
                <a:spcPts val="0"/>
              </a:spcBef>
              <a:spcAft>
                <a:spcPts val="0"/>
              </a:spcAft>
              <a:buClr>
                <a:schemeClr val="dk1"/>
              </a:buClr>
              <a:buSzPts val="1100"/>
              <a:buFont typeface="Arial"/>
              <a:buNone/>
            </a:pPr>
            <a:r>
              <a:rPr lang="en-US" sz="3200" dirty="0">
                <a:solidFill>
                  <a:schemeClr val="tx1"/>
                </a:solidFill>
                <a:latin typeface="Calibri"/>
                <a:ea typeface="Calibri"/>
                <a:cs typeface="Calibri"/>
                <a:sym typeface="Calibri"/>
              </a:rPr>
              <a:t>Use PUB-30 to help you identify why this home would or would not be a good placement for a child. </a:t>
            </a:r>
            <a:endParaRPr sz="3200" dirty="0">
              <a:solidFill>
                <a:schemeClr val="tx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endParaRPr sz="3200" dirty="0">
              <a:solidFill>
                <a:schemeClr val="tx1"/>
              </a:solidFill>
              <a:latin typeface="Calibri"/>
              <a:ea typeface="Calibri"/>
              <a:cs typeface="Calibri"/>
              <a:sym typeface="Calibri"/>
            </a:endParaRPr>
          </a:p>
          <a:p>
            <a:pPr marL="482600" lvl="0" indent="-457200" algn="l" rtl="0">
              <a:lnSpc>
                <a:spcPct val="90000"/>
              </a:lnSpc>
              <a:spcBef>
                <a:spcPts val="0"/>
              </a:spcBef>
              <a:spcAft>
                <a:spcPts val="0"/>
              </a:spcAft>
              <a:buClr>
                <a:schemeClr val="dk1"/>
              </a:buClr>
              <a:buSzPct val="125000"/>
              <a:buFont typeface="Arial" panose="020B0604020202020204" pitchFamily="34" charset="0"/>
              <a:buChar char="•"/>
            </a:pPr>
            <a:r>
              <a:rPr lang="en-US" sz="3200" dirty="0">
                <a:solidFill>
                  <a:schemeClr val="tx1"/>
                </a:solidFill>
                <a:latin typeface="Calibri"/>
                <a:ea typeface="Calibri"/>
                <a:cs typeface="Calibri"/>
                <a:sym typeface="Calibri"/>
              </a:rPr>
              <a:t>Identify any changes that could make this home safe for the child, if any. </a:t>
            </a:r>
            <a:endParaRPr sz="3200"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endParaRPr sz="3200" i="0" u="none" strike="noStrike" cap="none" dirty="0">
              <a:solidFill>
                <a:schemeClr val="tx1"/>
              </a:solidFill>
              <a:latin typeface="Calibri"/>
              <a:ea typeface="Calibri"/>
              <a:cs typeface="Calibri"/>
              <a:sym typeface="Calibri"/>
            </a:endParaRPr>
          </a:p>
        </p:txBody>
      </p:sp>
      <p:pic>
        <p:nvPicPr>
          <p:cNvPr id="618" name="Google Shape;618;g3e13b975058_0_18"/>
          <p:cNvPicPr preferRelativeResize="0"/>
          <p:nvPr/>
        </p:nvPicPr>
        <p:blipFill>
          <a:blip r:embed="rId3">
            <a:alphaModFix/>
          </a:blip>
          <a:stretch>
            <a:fillRect/>
          </a:stretch>
        </p:blipFill>
        <p:spPr>
          <a:xfrm>
            <a:off x="743350" y="955575"/>
            <a:ext cx="3549225" cy="35492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7"/>
        <p:cNvGrpSpPr/>
        <p:nvPr/>
      </p:nvGrpSpPr>
      <p:grpSpPr>
        <a:xfrm>
          <a:off x="0" y="0"/>
          <a:ext cx="0" cy="0"/>
          <a:chOff x="0" y="0"/>
          <a:chExt cx="0" cy="0"/>
        </a:xfrm>
      </p:grpSpPr>
      <p:sp>
        <p:nvSpPr>
          <p:cNvPr id="589" name="Google Shape;589;p12"/>
          <p:cNvSpPr txBox="1">
            <a:spLocks noGrp="1"/>
          </p:cNvSpPr>
          <p:nvPr>
            <p:ph type="title"/>
          </p:nvPr>
        </p:nvSpPr>
        <p:spPr>
          <a:xfrm>
            <a:off x="631557" y="543494"/>
            <a:ext cx="7653065" cy="14665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860"/>
              <a:buFont typeface="Calibri"/>
              <a:buNone/>
            </a:pPr>
            <a:r>
              <a:rPr lang="en-US" sz="4800" b="1" dirty="0">
                <a:latin typeface="Calibri"/>
                <a:ea typeface="Calibri"/>
                <a:cs typeface="Calibri"/>
                <a:sym typeface="Calibri"/>
              </a:rPr>
              <a:t>Supporting Normalcy Through Alternate Care </a:t>
            </a:r>
            <a:endParaRPr sz="4800" dirty="0"/>
          </a:p>
        </p:txBody>
      </p:sp>
      <p:sp>
        <p:nvSpPr>
          <p:cNvPr id="591" name="Google Shape;591;p12"/>
          <p:cNvSpPr txBox="1">
            <a:spLocks noGrp="1"/>
          </p:cNvSpPr>
          <p:nvPr>
            <p:ph type="body" idx="1"/>
          </p:nvPr>
        </p:nvSpPr>
        <p:spPr>
          <a:xfrm>
            <a:off x="631557" y="2378101"/>
            <a:ext cx="7507761" cy="40990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3300" b="1" dirty="0">
                <a:solidFill>
                  <a:schemeClr val="tx1"/>
                </a:solidFill>
                <a:latin typeface="Calibri"/>
                <a:ea typeface="Calibri"/>
                <a:cs typeface="Calibri"/>
                <a:sym typeface="Calibri"/>
              </a:rPr>
              <a:t>As a Resource Specialist, your role is to: </a:t>
            </a:r>
            <a:endParaRPr sz="3300" b="1" dirty="0">
              <a:solidFill>
                <a:schemeClr val="tx1"/>
              </a:solidFill>
              <a:latin typeface="Calibri"/>
              <a:ea typeface="Calibri"/>
              <a:cs typeface="Calibri"/>
              <a:sym typeface="Calibri"/>
            </a:endParaRPr>
          </a:p>
          <a:p>
            <a:pPr marL="0" lvl="0" indent="0" algn="l" rtl="0">
              <a:lnSpc>
                <a:spcPct val="90000"/>
              </a:lnSpc>
              <a:spcBef>
                <a:spcPts val="0"/>
              </a:spcBef>
              <a:spcAft>
                <a:spcPts val="0"/>
              </a:spcAft>
              <a:buNone/>
            </a:pPr>
            <a:endParaRPr sz="1200" u="sng" dirty="0">
              <a:solidFill>
                <a:srgbClr val="52A3CB"/>
              </a:solidFill>
              <a:latin typeface="Calibri"/>
              <a:ea typeface="Calibri"/>
              <a:cs typeface="Calibri"/>
              <a:sym typeface="Calibri"/>
            </a:endParaRPr>
          </a:p>
          <a:p>
            <a:pPr marL="457200" lvl="0" indent="-431800" algn="l" rtl="0">
              <a:lnSpc>
                <a:spcPct val="90000"/>
              </a:lnSpc>
              <a:spcBef>
                <a:spcPts val="0"/>
              </a:spcBef>
              <a:spcAft>
                <a:spcPts val="0"/>
              </a:spcAft>
              <a:buSzPts val="3200"/>
              <a:buFont typeface="Calibri"/>
              <a:buChar char="•"/>
            </a:pPr>
            <a:r>
              <a:rPr lang="en-US" sz="3200" dirty="0">
                <a:latin typeface="Calibri"/>
                <a:ea typeface="Calibri"/>
                <a:cs typeface="Calibri"/>
                <a:sym typeface="Calibri"/>
              </a:rPr>
              <a:t>Support families in providing age-appropriate experiences </a:t>
            </a:r>
            <a:endParaRPr sz="3200" dirty="0">
              <a:latin typeface="Calibri"/>
              <a:ea typeface="Calibri"/>
              <a:cs typeface="Calibri"/>
              <a:sym typeface="Calibri"/>
            </a:endParaRPr>
          </a:p>
          <a:p>
            <a:pPr marL="457200" lvl="0" indent="-431800" algn="l" rtl="0">
              <a:lnSpc>
                <a:spcPct val="90000"/>
              </a:lnSpc>
              <a:spcBef>
                <a:spcPts val="0"/>
              </a:spcBef>
              <a:spcAft>
                <a:spcPts val="0"/>
              </a:spcAft>
              <a:buSzPts val="3200"/>
              <a:buFont typeface="Calibri"/>
              <a:buChar char="•"/>
            </a:pPr>
            <a:r>
              <a:rPr lang="en-US" sz="3200" dirty="0">
                <a:latin typeface="Calibri"/>
                <a:ea typeface="Calibri"/>
                <a:cs typeface="Calibri"/>
                <a:sym typeface="Calibri"/>
              </a:rPr>
              <a:t>Help families understand when approval or additional documentation is needed </a:t>
            </a:r>
            <a:endParaRPr sz="3200" dirty="0">
              <a:latin typeface="Calibri"/>
              <a:ea typeface="Calibri"/>
              <a:cs typeface="Calibri"/>
              <a:sym typeface="Calibri"/>
            </a:endParaRPr>
          </a:p>
          <a:p>
            <a:pPr marL="457200" lvl="0" indent="-431800" algn="l" rtl="0">
              <a:lnSpc>
                <a:spcPct val="90000"/>
              </a:lnSpc>
              <a:spcBef>
                <a:spcPts val="0"/>
              </a:spcBef>
              <a:spcAft>
                <a:spcPts val="0"/>
              </a:spcAft>
              <a:buSzPts val="3200"/>
              <a:buFont typeface="Calibri"/>
              <a:buChar char="•"/>
            </a:pPr>
            <a:r>
              <a:rPr lang="en-US" sz="3200" dirty="0">
                <a:latin typeface="Calibri"/>
                <a:ea typeface="Calibri"/>
                <a:cs typeface="Calibri"/>
                <a:sym typeface="Calibri"/>
              </a:rPr>
              <a:t>Balance child safety with normalcy </a:t>
            </a:r>
            <a:endParaRPr sz="3200" dirty="0">
              <a:latin typeface="Calibri"/>
              <a:ea typeface="Calibri"/>
              <a:cs typeface="Calibri"/>
              <a:sym typeface="Calibri"/>
            </a:endParaRPr>
          </a:p>
          <a:p>
            <a:pPr marL="457200" lvl="0" indent="-431800" algn="l" rtl="0">
              <a:lnSpc>
                <a:spcPct val="90000"/>
              </a:lnSpc>
              <a:spcBef>
                <a:spcPts val="0"/>
              </a:spcBef>
              <a:spcAft>
                <a:spcPts val="0"/>
              </a:spcAft>
              <a:buSzPts val="3200"/>
              <a:buFont typeface="Calibri"/>
              <a:buChar char="•"/>
            </a:pPr>
            <a:r>
              <a:rPr lang="en-US" sz="3200" dirty="0">
                <a:latin typeface="Calibri"/>
                <a:ea typeface="Calibri"/>
                <a:cs typeface="Calibri"/>
                <a:sym typeface="Calibri"/>
              </a:rPr>
              <a:t>Guide families through policy requirements before issues arise</a:t>
            </a:r>
            <a:endParaRPr sz="3200" dirty="0">
              <a:latin typeface="Calibri"/>
              <a:ea typeface="Calibri"/>
              <a:cs typeface="Calibri"/>
              <a:sym typeface="Calibri"/>
            </a:endParaRPr>
          </a:p>
        </p:txBody>
      </p:sp>
      <p:pic>
        <p:nvPicPr>
          <p:cNvPr id="592" name="Google Shape;592;p12" descr="Person and child holding hands"/>
          <p:cNvPicPr preferRelativeResize="0"/>
          <p:nvPr/>
        </p:nvPicPr>
        <p:blipFill rotWithShape="1">
          <a:blip r:embed="rId3">
            <a:alphaModFix/>
          </a:blip>
          <a:srcRect l="23573" t="-1" r="32175" b="-1"/>
          <a:stretch/>
        </p:blipFill>
        <p:spPr>
          <a:xfrm>
            <a:off x="8426325" y="-12825"/>
            <a:ext cx="3766129" cy="685800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2741701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f2d0ed147e_0_56"/>
          <p:cNvSpPr/>
          <p:nvPr/>
        </p:nvSpPr>
        <p:spPr>
          <a:xfrm>
            <a:off x="0" y="5747779"/>
            <a:ext cx="12192000" cy="1110300"/>
          </a:xfrm>
          <a:prstGeom prst="rect">
            <a:avLst/>
          </a:prstGeom>
          <a:solidFill>
            <a:schemeClr val="lt2"/>
          </a:solidFill>
          <a:ln w="16925" cap="flat" cmpd="sng">
            <a:noFill/>
            <a:prstDash val="solid"/>
            <a:round/>
            <a:headEnd type="none" w="sm" len="sm"/>
            <a:tailEnd type="none" w="sm" len="sm"/>
          </a:ln>
        </p:spPr>
        <p:txBody>
          <a:bodyPr spcFirstLastPara="1" wrap="square" lIns="60950" tIns="30475" rIns="60950" bIns="304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598" name="Google Shape;598;g3f2d0ed147e_0_56"/>
          <p:cNvSpPr txBox="1"/>
          <p:nvPr/>
        </p:nvSpPr>
        <p:spPr>
          <a:xfrm>
            <a:off x="0" y="5747774"/>
            <a:ext cx="12192000" cy="1110225"/>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5000"/>
              <a:buFont typeface="Arial"/>
              <a:buNone/>
            </a:pPr>
            <a:r>
              <a:rPr lang="en-US" sz="5400" b="1" i="0" u="none" strike="noStrike" cap="none" dirty="0">
                <a:solidFill>
                  <a:srgbClr val="98344F"/>
                </a:solidFill>
                <a:latin typeface="Calibri"/>
                <a:ea typeface="Calibri"/>
                <a:cs typeface="Calibri"/>
                <a:sym typeface="Calibri"/>
              </a:rPr>
              <a:t>Activity: Can We Approve It?</a:t>
            </a:r>
            <a:endParaRPr sz="5400" b="1" i="0" u="none" strike="noStrike" cap="none" dirty="0">
              <a:solidFill>
                <a:srgbClr val="98344F"/>
              </a:solidFill>
              <a:latin typeface="Calibri"/>
              <a:ea typeface="Calibri"/>
              <a:cs typeface="Calibri"/>
              <a:sym typeface="Calibri"/>
            </a:endParaRPr>
          </a:p>
        </p:txBody>
      </p:sp>
      <p:sp>
        <p:nvSpPr>
          <p:cNvPr id="599" name="Google Shape;599;g3f2d0ed147e_0_56"/>
          <p:cNvSpPr txBox="1"/>
          <p:nvPr/>
        </p:nvSpPr>
        <p:spPr>
          <a:xfrm>
            <a:off x="1209777" y="1054262"/>
            <a:ext cx="6702900" cy="4089000"/>
          </a:xfrm>
          <a:prstGeom prst="rect">
            <a:avLst/>
          </a:prstGeom>
          <a:noFill/>
          <a:ln>
            <a:noFill/>
          </a:ln>
        </p:spPr>
        <p:txBody>
          <a:bodyPr spcFirstLastPara="1" wrap="square" lIns="60950" tIns="30475" rIns="60950" bIns="30475" anchor="t" anchorCtr="0">
            <a:noAutofit/>
          </a:bodyPr>
          <a:lstStyle/>
          <a:p>
            <a:pPr marL="457200" marR="0" lvl="0" indent="-476250" algn="l" rtl="0">
              <a:lnSpc>
                <a:spcPct val="100000"/>
              </a:lnSpc>
              <a:spcBef>
                <a:spcPts val="0"/>
              </a:spcBef>
              <a:spcAft>
                <a:spcPts val="0"/>
              </a:spcAft>
              <a:buClr>
                <a:schemeClr val="dk1"/>
              </a:buClr>
              <a:buSzPts val="3900"/>
              <a:buFont typeface="Calibri"/>
              <a:buAutoNum type="arabicPeriod"/>
            </a:pPr>
            <a:r>
              <a:rPr lang="en-US" sz="3600" dirty="0">
                <a:solidFill>
                  <a:schemeClr val="tx1"/>
                </a:solidFill>
                <a:latin typeface="Calibri"/>
                <a:ea typeface="Calibri"/>
                <a:cs typeface="Calibri"/>
                <a:sym typeface="Calibri"/>
              </a:rPr>
              <a:t>Would you have any concerns? </a:t>
            </a:r>
            <a:endParaRPr sz="3600" dirty="0">
              <a:solidFill>
                <a:schemeClr val="tx1"/>
              </a:solidFill>
              <a:latin typeface="Calibri"/>
              <a:ea typeface="Calibri"/>
              <a:cs typeface="Calibri"/>
              <a:sym typeface="Calibri"/>
            </a:endParaRPr>
          </a:p>
          <a:p>
            <a:pPr marL="457200" marR="0" lvl="0" indent="-476250" algn="l" rtl="0">
              <a:lnSpc>
                <a:spcPct val="100000"/>
              </a:lnSpc>
              <a:spcBef>
                <a:spcPts val="0"/>
              </a:spcBef>
              <a:spcAft>
                <a:spcPts val="0"/>
              </a:spcAft>
              <a:buClr>
                <a:schemeClr val="dk1"/>
              </a:buClr>
              <a:buSzPts val="3900"/>
              <a:buFont typeface="Calibri"/>
              <a:buAutoNum type="arabicPeriod"/>
            </a:pPr>
            <a:r>
              <a:rPr lang="en-US" sz="3600" dirty="0">
                <a:solidFill>
                  <a:schemeClr val="tx1"/>
                </a:solidFill>
                <a:latin typeface="Calibri"/>
                <a:ea typeface="Calibri"/>
                <a:cs typeface="Calibri"/>
                <a:sym typeface="Calibri"/>
              </a:rPr>
              <a:t>What questions would you ask? </a:t>
            </a:r>
            <a:endParaRPr sz="3600" dirty="0">
              <a:solidFill>
                <a:schemeClr val="tx1"/>
              </a:solidFill>
              <a:latin typeface="Calibri"/>
              <a:ea typeface="Calibri"/>
              <a:cs typeface="Calibri"/>
              <a:sym typeface="Calibri"/>
            </a:endParaRPr>
          </a:p>
          <a:p>
            <a:pPr marL="457200" marR="0" lvl="0" indent="-476250" algn="l" rtl="0">
              <a:lnSpc>
                <a:spcPct val="100000"/>
              </a:lnSpc>
              <a:spcBef>
                <a:spcPts val="0"/>
              </a:spcBef>
              <a:spcAft>
                <a:spcPts val="0"/>
              </a:spcAft>
              <a:buClr>
                <a:schemeClr val="dk1"/>
              </a:buClr>
              <a:buSzPts val="3900"/>
              <a:buFont typeface="Calibri"/>
              <a:buAutoNum type="arabicPeriod"/>
            </a:pPr>
            <a:r>
              <a:rPr lang="en-US" sz="3600" dirty="0">
                <a:solidFill>
                  <a:schemeClr val="tx1"/>
                </a:solidFill>
                <a:latin typeface="Calibri"/>
                <a:ea typeface="Calibri"/>
                <a:cs typeface="Calibri"/>
                <a:sym typeface="Calibri"/>
              </a:rPr>
              <a:t>What does policy say? </a:t>
            </a:r>
            <a:endParaRPr sz="3600" dirty="0">
              <a:solidFill>
                <a:schemeClr val="tx1"/>
              </a:solidFill>
              <a:latin typeface="Calibri"/>
              <a:ea typeface="Calibri"/>
              <a:cs typeface="Calibri"/>
              <a:sym typeface="Calibri"/>
            </a:endParaRPr>
          </a:p>
          <a:p>
            <a:pPr marL="457200" marR="0" lvl="0" indent="-476250" algn="l" rtl="0">
              <a:lnSpc>
                <a:spcPct val="100000"/>
              </a:lnSpc>
              <a:spcBef>
                <a:spcPts val="0"/>
              </a:spcBef>
              <a:spcAft>
                <a:spcPts val="0"/>
              </a:spcAft>
              <a:buClr>
                <a:schemeClr val="dk1"/>
              </a:buClr>
              <a:buSzPts val="3900"/>
              <a:buFont typeface="Calibri"/>
              <a:buAutoNum type="arabicPeriod"/>
            </a:pPr>
            <a:r>
              <a:rPr lang="en-US" sz="3600" dirty="0">
                <a:solidFill>
                  <a:schemeClr val="tx1"/>
                </a:solidFill>
                <a:latin typeface="Calibri"/>
                <a:ea typeface="Calibri"/>
                <a:cs typeface="Calibri"/>
                <a:sym typeface="Calibri"/>
              </a:rPr>
              <a:t>What guidance would you provide to the resource parent? </a:t>
            </a:r>
            <a:endParaRPr sz="3600" dirty="0">
              <a:solidFill>
                <a:schemeClr val="tx1"/>
              </a:solidFill>
              <a:latin typeface="Calibri"/>
              <a:ea typeface="Calibri"/>
              <a:cs typeface="Calibri"/>
              <a:sym typeface="Calibri"/>
            </a:endParaRPr>
          </a:p>
          <a:p>
            <a:pPr marL="457200" marR="0" lvl="0" indent="-476250" algn="l" rtl="0">
              <a:lnSpc>
                <a:spcPct val="100000"/>
              </a:lnSpc>
              <a:spcBef>
                <a:spcPts val="0"/>
              </a:spcBef>
              <a:spcAft>
                <a:spcPts val="0"/>
              </a:spcAft>
              <a:buClr>
                <a:schemeClr val="dk1"/>
              </a:buClr>
              <a:buSzPts val="3900"/>
              <a:buFont typeface="Calibri"/>
              <a:buAutoNum type="arabicPeriod"/>
            </a:pPr>
            <a:r>
              <a:rPr lang="en-US" sz="3600" dirty="0">
                <a:solidFill>
                  <a:schemeClr val="tx1"/>
                </a:solidFill>
                <a:latin typeface="Calibri"/>
                <a:ea typeface="Calibri"/>
                <a:cs typeface="Calibri"/>
                <a:sym typeface="Calibri"/>
              </a:rPr>
              <a:t>What additional approval or documentation is needed? </a:t>
            </a:r>
            <a:endParaRPr sz="3600" dirty="0">
              <a:solidFill>
                <a:schemeClr val="tx1"/>
              </a:solidFill>
              <a:latin typeface="Calibri"/>
              <a:ea typeface="Calibri"/>
              <a:cs typeface="Calibri"/>
              <a:sym typeface="Calibri"/>
            </a:endParaRPr>
          </a:p>
        </p:txBody>
      </p:sp>
      <p:pic>
        <p:nvPicPr>
          <p:cNvPr id="3" name="Graphic 2" descr="Question Mark with solid fill">
            <a:extLst>
              <a:ext uri="{FF2B5EF4-FFF2-40B4-BE49-F238E27FC236}">
                <a16:creationId xmlns:a16="http://schemas.microsoft.com/office/drawing/2014/main" id="{D4F308FC-1E77-6508-D803-4AD9CFD91B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12790" y="1220429"/>
            <a:ext cx="3318320" cy="331832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g3e95d5eddab_0_0"/>
          <p:cNvSpPr txBox="1">
            <a:spLocks noGrp="1"/>
          </p:cNvSpPr>
          <p:nvPr>
            <p:ph type="title"/>
          </p:nvPr>
        </p:nvSpPr>
        <p:spPr>
          <a:xfrm>
            <a:off x="391194" y="586019"/>
            <a:ext cx="6757500" cy="1071332"/>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b="1" dirty="0">
                <a:latin typeface="Calibri"/>
                <a:ea typeface="Calibri"/>
                <a:cs typeface="Calibri"/>
                <a:sym typeface="Calibri"/>
              </a:rPr>
              <a:t>Home Studies </a:t>
            </a:r>
            <a:endParaRPr sz="5200" b="1" dirty="0">
              <a:latin typeface="Calibri"/>
              <a:ea typeface="Calibri"/>
              <a:cs typeface="Calibri"/>
              <a:sym typeface="Calibri"/>
            </a:endParaRPr>
          </a:p>
        </p:txBody>
      </p:sp>
      <p:sp>
        <p:nvSpPr>
          <p:cNvPr id="635" name="Google Shape;635;g3e95d5eddab_0_0"/>
          <p:cNvSpPr txBox="1">
            <a:spLocks noGrp="1"/>
          </p:cNvSpPr>
          <p:nvPr>
            <p:ph type="body" idx="1"/>
          </p:nvPr>
        </p:nvSpPr>
        <p:spPr>
          <a:xfrm>
            <a:off x="391194" y="1472242"/>
            <a:ext cx="6876000" cy="4799740"/>
          </a:xfrm>
          <a:prstGeom prst="rect">
            <a:avLst/>
          </a:prstGeom>
        </p:spPr>
        <p:txBody>
          <a:bodyPr spcFirstLastPara="1" wrap="square" lIns="91425" tIns="45700" rIns="91425" bIns="45700" anchor="t" anchorCtr="0">
            <a:noAutofit/>
          </a:bodyPr>
          <a:lstStyle/>
          <a:p>
            <a:pPr marL="457200" lvl="0" indent="-431800" algn="l" rtl="0">
              <a:spcBef>
                <a:spcPts val="1000"/>
              </a:spcBef>
              <a:spcAft>
                <a:spcPts val="0"/>
              </a:spcAft>
              <a:buSzPts val="3200"/>
              <a:buFont typeface="Calibri"/>
              <a:buChar char="•"/>
            </a:pPr>
            <a:r>
              <a:rPr lang="en-US" sz="3200" dirty="0">
                <a:latin typeface="Calibri"/>
                <a:ea typeface="Calibri"/>
                <a:cs typeface="Calibri"/>
                <a:sym typeface="Calibri"/>
              </a:rPr>
              <a:t>Interviews with household members </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Background checks </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Financial and Employment verification</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Medical Information </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Three Personal References</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Home Assessment</a:t>
            </a:r>
            <a:endParaRPr sz="3200" dirty="0">
              <a:latin typeface="Calibri"/>
              <a:ea typeface="Calibri"/>
              <a:cs typeface="Calibri"/>
              <a:sym typeface="Calibri"/>
            </a:endParaRPr>
          </a:p>
          <a:p>
            <a:pPr marL="457200" lvl="0" indent="-431800" algn="l" rtl="0">
              <a:spcBef>
                <a:spcPts val="0"/>
              </a:spcBef>
              <a:spcAft>
                <a:spcPts val="0"/>
              </a:spcAft>
              <a:buSzPts val="3200"/>
              <a:buFont typeface="Calibri"/>
              <a:buChar char="•"/>
            </a:pPr>
            <a:r>
              <a:rPr lang="en-US" sz="3200" dirty="0">
                <a:latin typeface="Calibri"/>
                <a:ea typeface="Calibri"/>
                <a:cs typeface="Calibri"/>
                <a:sym typeface="Calibri"/>
              </a:rPr>
              <a:t>Evaluation of Parenting Style, Sleeping Arrangements, Household Functioning</a:t>
            </a:r>
            <a:endParaRPr sz="3200" dirty="0">
              <a:latin typeface="Calibri"/>
              <a:ea typeface="Calibri"/>
              <a:cs typeface="Calibri"/>
              <a:sym typeface="Calibri"/>
            </a:endParaRPr>
          </a:p>
        </p:txBody>
      </p:sp>
      <p:pic>
        <p:nvPicPr>
          <p:cNvPr id="636" name="Google Shape;636;g3e95d5eddab_0_0"/>
          <p:cNvPicPr preferRelativeResize="0"/>
          <p:nvPr/>
        </p:nvPicPr>
        <p:blipFill>
          <a:blip r:embed="rId3">
            <a:alphaModFix/>
          </a:blip>
          <a:stretch>
            <a:fillRect/>
          </a:stretch>
        </p:blipFill>
        <p:spPr>
          <a:xfrm>
            <a:off x="7133875" y="25467"/>
            <a:ext cx="5783865" cy="6858000"/>
          </a:xfrm>
          <a:prstGeom prst="rect">
            <a:avLst/>
          </a:prstGeom>
          <a:noFill/>
          <a:ln>
            <a:noFill/>
          </a:ln>
        </p:spPr>
      </p:pic>
      <p:sp>
        <p:nvSpPr>
          <p:cNvPr id="637" name="Google Shape;637;g3e95d5eddab_0_0"/>
          <p:cNvSpPr/>
          <p:nvPr/>
        </p:nvSpPr>
        <p:spPr>
          <a:xfrm rot="10800000" flipH="1">
            <a:off x="619650" y="6259248"/>
            <a:ext cx="6419088" cy="25466"/>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g3f9a345c34d_0_0"/>
          <p:cNvSpPr txBox="1">
            <a:spLocks noGrp="1"/>
          </p:cNvSpPr>
          <p:nvPr>
            <p:ph type="title"/>
          </p:nvPr>
        </p:nvSpPr>
        <p:spPr>
          <a:xfrm>
            <a:off x="627150" y="289216"/>
            <a:ext cx="11564849" cy="1003742"/>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b="1" dirty="0">
                <a:latin typeface="Calibri"/>
                <a:ea typeface="Calibri"/>
                <a:cs typeface="Calibri"/>
                <a:sym typeface="Calibri"/>
              </a:rPr>
              <a:t>Resource Specialist Role in Home Studies </a:t>
            </a:r>
            <a:endParaRPr b="1" dirty="0">
              <a:latin typeface="Calibri"/>
              <a:ea typeface="Calibri"/>
              <a:cs typeface="Calibri"/>
              <a:sym typeface="Calibri"/>
            </a:endParaRPr>
          </a:p>
        </p:txBody>
      </p:sp>
      <p:sp>
        <p:nvSpPr>
          <p:cNvPr id="644" name="Google Shape;644;g3f9a345c34d_0_0"/>
          <p:cNvSpPr txBox="1">
            <a:spLocks noGrp="1"/>
          </p:cNvSpPr>
          <p:nvPr>
            <p:ph type="body" idx="1"/>
          </p:nvPr>
        </p:nvSpPr>
        <p:spPr>
          <a:xfrm>
            <a:off x="627150" y="1594022"/>
            <a:ext cx="11260050" cy="3677228"/>
          </a:xfrm>
          <a:prstGeom prst="rect">
            <a:avLst/>
          </a:prstGeom>
          <a:ln w="38100">
            <a:solidFill>
              <a:schemeClr val="accent4"/>
            </a:solidFill>
            <a:prstDash val="lgDashDot"/>
          </a:ln>
        </p:spPr>
        <p:txBody>
          <a:bodyPr spcFirstLastPara="1" wrap="square" lIns="91425" tIns="45700" rIns="91425" bIns="45700" anchor="t" anchorCtr="0">
            <a:noAutofit/>
          </a:bodyPr>
          <a:lstStyle/>
          <a:p>
            <a:pPr indent="-457200">
              <a:buSzPct val="100000"/>
            </a:pPr>
            <a:r>
              <a:rPr lang="en-US" sz="3000" dirty="0">
                <a:latin typeface="Calibri"/>
                <a:ea typeface="Calibri"/>
                <a:cs typeface="Calibri"/>
                <a:sym typeface="Calibri"/>
              </a:rPr>
              <a:t>Conduct annual re-evaluation and re-evaluations after major life changes. </a:t>
            </a:r>
            <a:endParaRPr sz="3000" dirty="0">
              <a:latin typeface="Calibri"/>
              <a:ea typeface="Calibri"/>
              <a:cs typeface="Calibri"/>
              <a:sym typeface="Calibri"/>
            </a:endParaRPr>
          </a:p>
          <a:p>
            <a:pPr indent="-457200">
              <a:spcBef>
                <a:spcPts val="0"/>
              </a:spcBef>
              <a:buSzPct val="100000"/>
            </a:pPr>
            <a:r>
              <a:rPr lang="en-US" sz="3000" dirty="0">
                <a:latin typeface="Calibri"/>
                <a:ea typeface="Calibri"/>
                <a:cs typeface="Calibri"/>
                <a:sym typeface="Calibri"/>
              </a:rPr>
              <a:t>Complete required re-evaluation tools, including CFS-451 and CFS-475-C. </a:t>
            </a:r>
            <a:endParaRPr sz="3000" dirty="0">
              <a:latin typeface="Calibri"/>
              <a:ea typeface="Calibri"/>
              <a:cs typeface="Calibri"/>
              <a:sym typeface="Calibri"/>
            </a:endParaRPr>
          </a:p>
          <a:p>
            <a:pPr indent="-457200">
              <a:spcBef>
                <a:spcPts val="0"/>
              </a:spcBef>
              <a:buSzPct val="100000"/>
            </a:pPr>
            <a:r>
              <a:rPr lang="en-US" sz="3000" dirty="0">
                <a:latin typeface="Calibri"/>
                <a:ea typeface="Calibri"/>
                <a:cs typeface="Calibri"/>
                <a:sym typeface="Calibri"/>
              </a:rPr>
              <a:t>Verify required certifications, background checks, and training are current. </a:t>
            </a:r>
            <a:endParaRPr sz="3000" dirty="0">
              <a:latin typeface="Calibri"/>
              <a:ea typeface="Calibri"/>
              <a:cs typeface="Calibri"/>
              <a:sym typeface="Calibri"/>
            </a:endParaRPr>
          </a:p>
          <a:p>
            <a:pPr indent="-457200">
              <a:spcBef>
                <a:spcPts val="0"/>
              </a:spcBef>
              <a:buSzPct val="100000"/>
            </a:pPr>
            <a:r>
              <a:rPr lang="en-US" sz="3000" dirty="0">
                <a:latin typeface="Calibri"/>
                <a:ea typeface="Calibri"/>
                <a:cs typeface="Calibri"/>
                <a:sym typeface="Calibri"/>
              </a:rPr>
              <a:t>Document reevaluation activities in CHRIS.</a:t>
            </a:r>
            <a:endParaRPr sz="3000" dirty="0">
              <a:latin typeface="Calibri"/>
              <a:ea typeface="Calibri"/>
              <a:cs typeface="Calibri"/>
              <a:sym typeface="Calibri"/>
            </a:endParaRPr>
          </a:p>
          <a:p>
            <a:pPr indent="-457200">
              <a:spcBef>
                <a:spcPts val="0"/>
              </a:spcBef>
              <a:buSzPct val="100000"/>
            </a:pPr>
            <a:r>
              <a:rPr lang="en-US" sz="3000" dirty="0">
                <a:latin typeface="Calibri"/>
                <a:ea typeface="Calibri"/>
                <a:cs typeface="Calibri"/>
                <a:sym typeface="Calibri"/>
              </a:rPr>
              <a:t>Submit the reevaluation and recommendation for approval.</a:t>
            </a:r>
          </a:p>
        </p:txBody>
      </p:sp>
      <p:sp>
        <p:nvSpPr>
          <p:cNvPr id="645" name="Google Shape;645;g3f9a345c34d_0_0"/>
          <p:cNvSpPr/>
          <p:nvPr/>
        </p:nvSpPr>
        <p:spPr>
          <a:xfrm>
            <a:off x="627150" y="1257099"/>
            <a:ext cx="10149840" cy="45994"/>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 name="TextBox 1">
            <a:extLst>
              <a:ext uri="{FF2B5EF4-FFF2-40B4-BE49-F238E27FC236}">
                <a16:creationId xmlns:a16="http://schemas.microsoft.com/office/drawing/2014/main" id="{ADB7C7EC-F5B0-52F4-F498-F8AA25C15ACA}"/>
              </a:ext>
            </a:extLst>
          </p:cNvPr>
          <p:cNvSpPr txBox="1"/>
          <p:nvPr/>
        </p:nvSpPr>
        <p:spPr>
          <a:xfrm>
            <a:off x="627150" y="5486402"/>
            <a:ext cx="11260050" cy="1015663"/>
          </a:xfrm>
          <a:prstGeom prst="rect">
            <a:avLst/>
          </a:prstGeom>
          <a:noFill/>
          <a:ln w="38100">
            <a:solidFill>
              <a:schemeClr val="accent4"/>
            </a:solidFill>
            <a:prstDash val="lgDashDot"/>
          </a:ln>
        </p:spPr>
        <p:txBody>
          <a:bodyPr wrap="square" rtlCol="0">
            <a:spAutoFit/>
          </a:bodyPr>
          <a:lstStyle/>
          <a:p>
            <a:r>
              <a:rPr lang="en-US" sz="3000" b="1" dirty="0">
                <a:latin typeface="Calibri"/>
                <a:ea typeface="Calibri"/>
                <a:cs typeface="Calibri"/>
                <a:sym typeface="Calibri"/>
              </a:rPr>
              <a:t>Home Study Updates:</a:t>
            </a:r>
          </a:p>
          <a:p>
            <a:pPr marL="457200" indent="-457200">
              <a:buFont typeface="Arial" panose="020B0604020202020204" pitchFamily="34" charset="0"/>
              <a:buChar char="•"/>
            </a:pPr>
            <a:r>
              <a:rPr lang="en-US" sz="3000" dirty="0">
                <a:latin typeface="Calibri"/>
                <a:ea typeface="Calibri"/>
                <a:cs typeface="Calibri"/>
                <a:sym typeface="Calibri"/>
              </a:rPr>
              <a:t>Complete as needed for any </a:t>
            </a:r>
            <a:r>
              <a:rPr lang="en-US" sz="3000" b="1" u="sng" dirty="0">
                <a:solidFill>
                  <a:schemeClr val="accent2"/>
                </a:solidFill>
                <a:latin typeface="Calibri"/>
                <a:ea typeface="Calibri"/>
                <a:cs typeface="Calibri"/>
                <a:sym typeface="Calibri"/>
              </a:rPr>
              <a:t>major life changes.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grpSp>
        <p:nvGrpSpPr>
          <p:cNvPr id="1257" name="Google Shape;1257;p44"/>
          <p:cNvGrpSpPr/>
          <p:nvPr/>
        </p:nvGrpSpPr>
        <p:grpSpPr>
          <a:xfrm>
            <a:off x="5841332" y="-96669"/>
            <a:ext cx="67100" cy="6954669"/>
            <a:chOff x="0" y="-38100"/>
            <a:chExt cx="74700" cy="2747433"/>
          </a:xfrm>
        </p:grpSpPr>
        <p:sp>
          <p:nvSpPr>
            <p:cNvPr id="1258" name="Google Shape;1258;p44"/>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chemeClr val="accent4"/>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9" name="Google Shape;1259;p44"/>
            <p:cNvSpPr txBox="1"/>
            <p:nvPr/>
          </p:nvSpPr>
          <p:spPr>
            <a:xfrm>
              <a:off x="0" y="-38100"/>
              <a:ext cx="74700" cy="2747400"/>
            </a:xfrm>
            <a:prstGeom prst="rect">
              <a:avLst/>
            </a:prstGeom>
            <a:solidFill>
              <a:schemeClr val="accent4"/>
            </a:solid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9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260" name="Google Shape;1260;p44"/>
          <p:cNvSpPr txBox="1"/>
          <p:nvPr/>
        </p:nvSpPr>
        <p:spPr>
          <a:xfrm>
            <a:off x="6028886" y="1883167"/>
            <a:ext cx="6163114" cy="2708434"/>
          </a:xfrm>
          <a:prstGeom prst="rect">
            <a:avLst/>
          </a:prstGeom>
          <a:noFill/>
          <a:ln>
            <a:noFill/>
          </a:ln>
        </p:spPr>
        <p:txBody>
          <a:bodyPr spcFirstLastPara="1" wrap="square" lIns="0" tIns="0" rIns="0" bIns="0" anchor="t" anchorCtr="0">
            <a:spAutoFit/>
          </a:bodyPr>
          <a:lstStyle/>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8800" b="1" i="0" u="none" strike="noStrike" kern="0" cap="none" spc="0" normalizeH="0" baseline="0" noProof="0" dirty="0">
                <a:ln>
                  <a:noFill/>
                </a:ln>
                <a:solidFill>
                  <a:srgbClr val="595959"/>
                </a:solidFill>
                <a:effectLst/>
                <a:uLnTx/>
                <a:uFillTx/>
                <a:latin typeface="Antonio"/>
                <a:ea typeface="Antonio"/>
                <a:cs typeface="Antonio"/>
                <a:sym typeface="Antonio"/>
              </a:rPr>
              <a:t>Pre-Test Assessment</a:t>
            </a:r>
            <a:endParaRPr kumimoji="0" lang="en" sz="8800" b="1" i="0" u="none" strike="noStrike" kern="0" cap="none" spc="0" normalizeH="0" baseline="0" noProof="0" dirty="0">
              <a:ln>
                <a:noFill/>
              </a:ln>
              <a:solidFill>
                <a:prstClr val="black"/>
              </a:solidFill>
              <a:effectLst/>
              <a:uLnTx/>
              <a:uFillTx/>
              <a:latin typeface="Calibri"/>
              <a:ea typeface="Antonio"/>
              <a:cs typeface="Antonio"/>
              <a:sym typeface="Antonio"/>
            </a:endParaRPr>
          </a:p>
        </p:txBody>
      </p:sp>
      <p:pic>
        <p:nvPicPr>
          <p:cNvPr id="1026" name="Picture 2">
            <a:extLst>
              <a:ext uri="{FF2B5EF4-FFF2-40B4-BE49-F238E27FC236}">
                <a16:creationId xmlns:a16="http://schemas.microsoft.com/office/drawing/2014/main" id="{1EAD58A5-13F2-0DF1-C306-82020B0DF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965" y="1332384"/>
            <a:ext cx="3741640" cy="37416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2" name="Rectangle 1">
            <a:extLst>
              <a:ext uri="{FF2B5EF4-FFF2-40B4-BE49-F238E27FC236}">
                <a16:creationId xmlns:a16="http://schemas.microsoft.com/office/drawing/2014/main" id="{F2E24D86-9C06-B92E-4DF4-9A71D9718CC3}"/>
              </a:ext>
            </a:extLst>
          </p:cNvPr>
          <p:cNvSpPr/>
          <p:nvPr/>
        </p:nvSpPr>
        <p:spPr>
          <a:xfrm>
            <a:off x="0" y="0"/>
            <a:ext cx="12192000" cy="16293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Google Shape;651;g3f2d0ed147e_0_64"/>
          <p:cNvSpPr txBox="1">
            <a:spLocks noGrp="1"/>
          </p:cNvSpPr>
          <p:nvPr>
            <p:ph type="title"/>
          </p:nvPr>
        </p:nvSpPr>
        <p:spPr>
          <a:xfrm>
            <a:off x="627275" y="0"/>
            <a:ext cx="10950000" cy="16293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4800" b="1" dirty="0">
                <a:solidFill>
                  <a:schemeClr val="bg1"/>
                </a:solidFill>
                <a:latin typeface="+mn-lt"/>
                <a:ea typeface="Roboto"/>
                <a:cs typeface="Roboto"/>
                <a:sym typeface="Roboto"/>
              </a:rPr>
              <a:t>WRAP UP: OPENING UP YOUR FIRST TRADITIONAL RESOURCE HOME</a:t>
            </a:r>
            <a:endParaRPr sz="4800" b="1" dirty="0">
              <a:solidFill>
                <a:schemeClr val="bg1"/>
              </a:solidFill>
              <a:latin typeface="+mn-lt"/>
              <a:ea typeface="Roboto"/>
              <a:cs typeface="Roboto"/>
              <a:sym typeface="Roboto"/>
            </a:endParaRPr>
          </a:p>
        </p:txBody>
      </p:sp>
      <p:sp>
        <p:nvSpPr>
          <p:cNvPr id="652" name="Google Shape;652;g3f2d0ed147e_0_64"/>
          <p:cNvSpPr txBox="1">
            <a:spLocks noGrp="1"/>
          </p:cNvSpPr>
          <p:nvPr>
            <p:ph type="body" idx="1"/>
          </p:nvPr>
        </p:nvSpPr>
        <p:spPr>
          <a:xfrm>
            <a:off x="627275" y="1629300"/>
            <a:ext cx="11476675" cy="5228700"/>
          </a:xfrm>
          <a:prstGeom prst="rect">
            <a:avLst/>
          </a:prstGeom>
        </p:spPr>
        <p:txBody>
          <a:bodyPr spcFirstLastPara="1" wrap="square" lIns="91425" tIns="45700" rIns="91425" bIns="45700" anchor="t" anchorCtr="0">
            <a:noAutofit/>
          </a:bodyPr>
          <a:lstStyle/>
          <a:p>
            <a:pPr lvl="0" indent="-457200" algn="l" rtl="0">
              <a:lnSpc>
                <a:spcPct val="100000"/>
              </a:lnSpc>
              <a:spcBef>
                <a:spcPts val="0"/>
              </a:spcBef>
              <a:spcAft>
                <a:spcPts val="0"/>
              </a:spcAft>
              <a:buSzPct val="100000"/>
              <a:buFont typeface="Wingdings" panose="05000000000000000000" pitchFamily="2" charset="2"/>
              <a:buChar char="ü"/>
            </a:pPr>
            <a:r>
              <a:rPr lang="en-US" sz="3200" dirty="0">
                <a:latin typeface="Calibri"/>
                <a:ea typeface="Calibri"/>
                <a:cs typeface="Calibri"/>
                <a:sym typeface="Calibri"/>
              </a:rPr>
              <a:t>Explored the role of the resource specialist </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Learned how perspective traditional resource families enter the licensing process </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Conducted an Initial In-Home Consultation </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Applied the Arkansas Minimum Licensing standards </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Practiced assessing a perspective resource home through simulation</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Recommended a family to move forward in the licensing process </a:t>
            </a:r>
            <a:endParaRPr sz="3200" dirty="0">
              <a:latin typeface="Calibri"/>
              <a:ea typeface="Calibri"/>
              <a:cs typeface="Calibri"/>
              <a:sym typeface="Calibri"/>
            </a:endParaRPr>
          </a:p>
          <a:p>
            <a:pPr lvl="0" indent="-457200" algn="l" rtl="0">
              <a:lnSpc>
                <a:spcPct val="100000"/>
              </a:lnSpc>
              <a:spcBef>
                <a:spcPts val="200"/>
              </a:spcBef>
              <a:spcAft>
                <a:spcPts val="0"/>
              </a:spcAft>
              <a:buSzPct val="100000"/>
              <a:buFont typeface="Wingdings" panose="05000000000000000000" pitchFamily="2" charset="2"/>
              <a:buChar char="ü"/>
            </a:pPr>
            <a:r>
              <a:rPr lang="en-US" sz="3200" dirty="0">
                <a:latin typeface="Calibri"/>
                <a:ea typeface="Calibri"/>
                <a:cs typeface="Calibri"/>
                <a:sym typeface="Calibri"/>
              </a:rPr>
              <a:t>Explored key considerations related to home studies and medication safety. </a:t>
            </a:r>
            <a:endParaRPr sz="3200" dirty="0">
              <a:latin typeface="Calibri"/>
              <a:ea typeface="Calibri"/>
              <a:cs typeface="Calibri"/>
              <a:sym typeface="Calibri"/>
            </a:endParaRPr>
          </a:p>
          <a:p>
            <a:pPr marL="0" lvl="0" indent="0" algn="l" rtl="0">
              <a:lnSpc>
                <a:spcPct val="100000"/>
              </a:lnSpc>
              <a:spcBef>
                <a:spcPts val="200"/>
              </a:spcBef>
              <a:spcAft>
                <a:spcPts val="0"/>
              </a:spcAft>
              <a:buNone/>
            </a:pPr>
            <a:endParaRPr sz="3000" dirty="0">
              <a:latin typeface="Calibri"/>
              <a:ea typeface="Calibri"/>
              <a:cs typeface="Calibri"/>
              <a:sym typeface="Calibri"/>
            </a:endParaRPr>
          </a:p>
          <a:p>
            <a:pPr marL="0" lvl="0" indent="0" algn="l" rtl="0">
              <a:lnSpc>
                <a:spcPct val="100000"/>
              </a:lnSpc>
              <a:spcBef>
                <a:spcPts val="200"/>
              </a:spcBef>
              <a:spcAft>
                <a:spcPts val="200"/>
              </a:spcAft>
              <a:buNone/>
            </a:pPr>
            <a:endParaRPr sz="3000" dirty="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g3e13b975058_0_129"/>
          <p:cNvSpPr txBox="1"/>
          <p:nvPr/>
        </p:nvSpPr>
        <p:spPr>
          <a:xfrm>
            <a:off x="6104090" y="2472020"/>
            <a:ext cx="6096000" cy="18466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700"/>
              <a:buFont typeface="Arial"/>
              <a:buNone/>
            </a:pPr>
            <a:r>
              <a:rPr lang="en-US" sz="6000" b="1" i="0" u="none" strike="noStrike" cap="none" dirty="0">
                <a:solidFill>
                  <a:schemeClr val="tx1"/>
                </a:solidFill>
                <a:latin typeface="+mn-lt"/>
                <a:ea typeface="Open Sans"/>
                <a:cs typeface="Open Sans"/>
                <a:sym typeface="Open Sans"/>
              </a:rPr>
              <a:t>Target Outcomes Evaluation</a:t>
            </a:r>
            <a:endParaRPr sz="6000" b="1" i="0" u="none" strike="noStrike" cap="none" dirty="0">
              <a:solidFill>
                <a:schemeClr val="tx1"/>
              </a:solidFill>
              <a:latin typeface="+mn-lt"/>
              <a:ea typeface="Open Sans"/>
              <a:cs typeface="Open Sans"/>
              <a:sym typeface="Open Sans"/>
            </a:endParaRPr>
          </a:p>
        </p:txBody>
      </p:sp>
      <p:sp>
        <p:nvSpPr>
          <p:cNvPr id="660" name="Google Shape;660;g3e13b975058_0_129"/>
          <p:cNvSpPr/>
          <p:nvPr/>
        </p:nvSpPr>
        <p:spPr>
          <a:xfrm>
            <a:off x="5874006" y="0"/>
            <a:ext cx="230084" cy="6858000"/>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C1A27"/>
              </a:solidFill>
              <a:latin typeface="Calibri"/>
              <a:ea typeface="Calibri"/>
              <a:cs typeface="Calibri"/>
              <a:sym typeface="Calibri"/>
            </a:endParaRPr>
          </a:p>
        </p:txBody>
      </p:sp>
      <p:pic>
        <p:nvPicPr>
          <p:cNvPr id="662" name="Google Shape;662;g3e13b975058_0_129"/>
          <p:cNvPicPr preferRelativeResize="0"/>
          <p:nvPr/>
        </p:nvPicPr>
        <p:blipFill>
          <a:blip r:embed="rId3">
            <a:alphaModFix/>
          </a:blip>
          <a:stretch>
            <a:fillRect/>
          </a:stretch>
        </p:blipFill>
        <p:spPr>
          <a:xfrm>
            <a:off x="789905" y="1250398"/>
            <a:ext cx="4357203" cy="43572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f2bfe6ce7f_0_613"/>
          <p:cNvSpPr txBox="1">
            <a:spLocks noGrp="1"/>
          </p:cNvSpPr>
          <p:nvPr>
            <p:ph type="subTitle" idx="1"/>
          </p:nvPr>
        </p:nvSpPr>
        <p:spPr>
          <a:xfrm>
            <a:off x="3824050" y="4723425"/>
            <a:ext cx="5971225"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4600" b="1" dirty="0">
                <a:latin typeface="Calibri"/>
                <a:ea typeface="Calibri"/>
                <a:cs typeface="Calibri"/>
                <a:sym typeface="Calibri"/>
              </a:rPr>
              <a:t>The Role of the Resource Specialist </a:t>
            </a:r>
            <a:endParaRPr sz="4600" b="1" dirty="0">
              <a:latin typeface="Calibri"/>
              <a:ea typeface="Calibri"/>
              <a:cs typeface="Calibri"/>
              <a:sym typeface="Calibri"/>
            </a:endParaRPr>
          </a:p>
        </p:txBody>
      </p:sp>
      <p:sp>
        <p:nvSpPr>
          <p:cNvPr id="407" name="Google Shape;407;g3f2bfe6ce7f_0_613"/>
          <p:cNvSpPr/>
          <p:nvPr/>
        </p:nvSpPr>
        <p:spPr>
          <a:xfrm>
            <a:off x="438525" y="877050"/>
            <a:ext cx="2168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a:latin typeface="Calibri"/>
                <a:ea typeface="Calibri"/>
                <a:cs typeface="Calibri"/>
                <a:sym typeface="Calibri"/>
              </a:rPr>
              <a:t>Potential Family </a:t>
            </a:r>
            <a:endParaRPr sz="3300" b="1">
              <a:latin typeface="Calibri"/>
              <a:ea typeface="Calibri"/>
              <a:cs typeface="Calibri"/>
              <a:sym typeface="Calibri"/>
            </a:endParaRPr>
          </a:p>
        </p:txBody>
      </p:sp>
      <p:sp>
        <p:nvSpPr>
          <p:cNvPr id="408" name="Google Shape;408;g3f2bfe6ce7f_0_613"/>
          <p:cNvSpPr/>
          <p:nvPr/>
        </p:nvSpPr>
        <p:spPr>
          <a:xfrm>
            <a:off x="2787725" y="1262550"/>
            <a:ext cx="951900" cy="5214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9" name="Google Shape;409;g3f2bfe6ce7f_0_613"/>
          <p:cNvSpPr/>
          <p:nvPr/>
        </p:nvSpPr>
        <p:spPr>
          <a:xfrm>
            <a:off x="3980425" y="877050"/>
            <a:ext cx="2168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a:latin typeface="Calibri"/>
                <a:ea typeface="Calibri"/>
                <a:cs typeface="Calibri"/>
                <a:sym typeface="Calibri"/>
              </a:rPr>
              <a:t>Engage  </a:t>
            </a:r>
            <a:endParaRPr sz="3300" b="1">
              <a:latin typeface="Calibri"/>
              <a:ea typeface="Calibri"/>
              <a:cs typeface="Calibri"/>
              <a:sym typeface="Calibri"/>
            </a:endParaRPr>
          </a:p>
        </p:txBody>
      </p:sp>
      <p:sp>
        <p:nvSpPr>
          <p:cNvPr id="410" name="Google Shape;410;g3f2bfe6ce7f_0_613"/>
          <p:cNvSpPr/>
          <p:nvPr/>
        </p:nvSpPr>
        <p:spPr>
          <a:xfrm>
            <a:off x="7626575" y="877050"/>
            <a:ext cx="2168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a:latin typeface="Calibri"/>
                <a:ea typeface="Calibri"/>
                <a:cs typeface="Calibri"/>
                <a:sym typeface="Calibri"/>
              </a:rPr>
              <a:t>Assess  </a:t>
            </a:r>
            <a:endParaRPr sz="3300" b="1">
              <a:latin typeface="Calibri"/>
              <a:ea typeface="Calibri"/>
              <a:cs typeface="Calibri"/>
              <a:sym typeface="Calibri"/>
            </a:endParaRPr>
          </a:p>
        </p:txBody>
      </p:sp>
      <p:sp>
        <p:nvSpPr>
          <p:cNvPr id="411" name="Google Shape;411;g3f2bfe6ce7f_0_613"/>
          <p:cNvSpPr/>
          <p:nvPr/>
        </p:nvSpPr>
        <p:spPr>
          <a:xfrm>
            <a:off x="438525" y="2824350"/>
            <a:ext cx="2168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dirty="0">
                <a:latin typeface="Calibri"/>
                <a:ea typeface="Calibri"/>
                <a:cs typeface="Calibri"/>
                <a:sym typeface="Calibri"/>
              </a:rPr>
              <a:t>License  </a:t>
            </a:r>
            <a:endParaRPr sz="3300" b="1" dirty="0">
              <a:latin typeface="Calibri"/>
              <a:ea typeface="Calibri"/>
              <a:cs typeface="Calibri"/>
              <a:sym typeface="Calibri"/>
            </a:endParaRPr>
          </a:p>
        </p:txBody>
      </p:sp>
      <p:sp>
        <p:nvSpPr>
          <p:cNvPr id="413" name="Google Shape;413;g3f2bfe6ce7f_0_613"/>
          <p:cNvSpPr/>
          <p:nvPr/>
        </p:nvSpPr>
        <p:spPr>
          <a:xfrm>
            <a:off x="10277075" y="1336950"/>
            <a:ext cx="891600" cy="696600"/>
          </a:xfrm>
          <a:prstGeom prst="curvedLeftArrow">
            <a:avLst>
              <a:gd name="adj1" fmla="val 25000"/>
              <a:gd name="adj2" fmla="val 50000"/>
              <a:gd name="adj3" fmla="val 25000"/>
            </a:avLst>
          </a:prstGeom>
          <a:solidFill>
            <a:srgbClr val="00B0F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15" name="Google Shape;415;g3f2bfe6ce7f_0_613"/>
          <p:cNvSpPr/>
          <p:nvPr/>
        </p:nvSpPr>
        <p:spPr>
          <a:xfrm>
            <a:off x="3980326" y="2850750"/>
            <a:ext cx="21688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dirty="0">
                <a:latin typeface="Calibri"/>
                <a:ea typeface="Calibri"/>
                <a:cs typeface="Calibri"/>
                <a:sym typeface="Calibri"/>
              </a:rPr>
              <a:t>Support  </a:t>
            </a:r>
            <a:endParaRPr sz="3300" b="1" dirty="0">
              <a:latin typeface="Calibri"/>
              <a:ea typeface="Calibri"/>
              <a:cs typeface="Calibri"/>
              <a:sym typeface="Calibri"/>
            </a:endParaRPr>
          </a:p>
        </p:txBody>
      </p:sp>
      <p:sp>
        <p:nvSpPr>
          <p:cNvPr id="417" name="Google Shape;417;g3f2bfe6ce7f_0_613"/>
          <p:cNvSpPr/>
          <p:nvPr/>
        </p:nvSpPr>
        <p:spPr>
          <a:xfrm>
            <a:off x="7522125" y="2914200"/>
            <a:ext cx="2867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a:latin typeface="Calibri"/>
                <a:ea typeface="Calibri"/>
                <a:cs typeface="Calibri"/>
                <a:sym typeface="Calibri"/>
              </a:rPr>
              <a:t>Strengthen Placement </a:t>
            </a:r>
            <a:endParaRPr sz="3300" b="1">
              <a:latin typeface="Calibri"/>
              <a:ea typeface="Calibri"/>
              <a:cs typeface="Calibri"/>
              <a:sym typeface="Calibri"/>
            </a:endParaRPr>
          </a:p>
        </p:txBody>
      </p:sp>
      <p:sp>
        <p:nvSpPr>
          <p:cNvPr id="418" name="Google Shape;418;g3f2bfe6ce7f_0_613"/>
          <p:cNvSpPr/>
          <p:nvPr/>
        </p:nvSpPr>
        <p:spPr>
          <a:xfrm>
            <a:off x="10630525" y="3144150"/>
            <a:ext cx="891600" cy="696600"/>
          </a:xfrm>
          <a:prstGeom prst="curvedLeftArrow">
            <a:avLst>
              <a:gd name="adj1" fmla="val 25000"/>
              <a:gd name="adj2" fmla="val 50000"/>
              <a:gd name="adj3" fmla="val 25000"/>
            </a:avLst>
          </a:prstGeom>
          <a:solidFill>
            <a:srgbClr val="00B0F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19" name="Google Shape;419;g3f2bfe6ce7f_0_613"/>
          <p:cNvSpPr/>
          <p:nvPr/>
        </p:nvSpPr>
        <p:spPr>
          <a:xfrm>
            <a:off x="438525" y="4824450"/>
            <a:ext cx="2867700" cy="115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300" b="1">
                <a:latin typeface="Calibri"/>
                <a:ea typeface="Calibri"/>
                <a:cs typeface="Calibri"/>
                <a:sym typeface="Calibri"/>
              </a:rPr>
              <a:t>Promote Permanency </a:t>
            </a:r>
            <a:endParaRPr sz="3300" b="1">
              <a:latin typeface="Calibri"/>
              <a:ea typeface="Calibri"/>
              <a:cs typeface="Calibri"/>
              <a:sym typeface="Calibri"/>
            </a:endParaRPr>
          </a:p>
        </p:txBody>
      </p:sp>
      <p:sp>
        <p:nvSpPr>
          <p:cNvPr id="3" name="Google Shape;408;g3f2bfe6ce7f_0_613">
            <a:extLst>
              <a:ext uri="{FF2B5EF4-FFF2-40B4-BE49-F238E27FC236}">
                <a16:creationId xmlns:a16="http://schemas.microsoft.com/office/drawing/2014/main" id="{D85001B6-7BA9-9C69-CFBB-15E9E86639E9}"/>
              </a:ext>
            </a:extLst>
          </p:cNvPr>
          <p:cNvSpPr/>
          <p:nvPr/>
        </p:nvSpPr>
        <p:spPr>
          <a:xfrm>
            <a:off x="2787725" y="3231750"/>
            <a:ext cx="951900" cy="5214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408;g3f2bfe6ce7f_0_613">
            <a:extLst>
              <a:ext uri="{FF2B5EF4-FFF2-40B4-BE49-F238E27FC236}">
                <a16:creationId xmlns:a16="http://schemas.microsoft.com/office/drawing/2014/main" id="{E4C86EBC-D88E-A80E-2A53-009BB9170251}"/>
              </a:ext>
            </a:extLst>
          </p:cNvPr>
          <p:cNvSpPr/>
          <p:nvPr/>
        </p:nvSpPr>
        <p:spPr>
          <a:xfrm>
            <a:off x="6433775" y="1262550"/>
            <a:ext cx="951900" cy="5214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408;g3f2bfe6ce7f_0_613">
            <a:extLst>
              <a:ext uri="{FF2B5EF4-FFF2-40B4-BE49-F238E27FC236}">
                <a16:creationId xmlns:a16="http://schemas.microsoft.com/office/drawing/2014/main" id="{368244FF-7931-0822-0001-27528FC5027D}"/>
              </a:ext>
            </a:extLst>
          </p:cNvPr>
          <p:cNvSpPr/>
          <p:nvPr/>
        </p:nvSpPr>
        <p:spPr>
          <a:xfrm>
            <a:off x="6389826" y="3231750"/>
            <a:ext cx="951900" cy="5214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3"/>
        <p:cNvGrpSpPr/>
        <p:nvPr/>
      </p:nvGrpSpPr>
      <p:grpSpPr>
        <a:xfrm>
          <a:off x="0" y="0"/>
          <a:ext cx="0" cy="0"/>
          <a:chOff x="0" y="0"/>
          <a:chExt cx="0" cy="0"/>
        </a:xfrm>
      </p:grpSpPr>
      <p:grpSp>
        <p:nvGrpSpPr>
          <p:cNvPr id="424" name="Google Shape;424;g3e1a8690659_0_262"/>
          <p:cNvGrpSpPr/>
          <p:nvPr/>
        </p:nvGrpSpPr>
        <p:grpSpPr>
          <a:xfrm>
            <a:off x="5078089" y="-96442"/>
            <a:ext cx="70270" cy="6954577"/>
            <a:chOff x="0" y="-38100"/>
            <a:chExt cx="74700" cy="2747433"/>
          </a:xfrm>
        </p:grpSpPr>
        <p:sp>
          <p:nvSpPr>
            <p:cNvPr id="425" name="Google Shape;425;g3e1a8690659_0_26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chemeClr val="lt2"/>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sp>
          <p:nvSpPr>
            <p:cNvPr id="426" name="Google Shape;426;g3e1a8690659_0_262"/>
            <p:cNvSpPr txBox="1"/>
            <p:nvPr/>
          </p:nvSpPr>
          <p:spPr>
            <a:xfrm>
              <a:off x="0" y="-38100"/>
              <a:ext cx="74700" cy="2747400"/>
            </a:xfrm>
            <a:prstGeom prst="rect">
              <a:avLst/>
            </a:prstGeom>
            <a:solidFill>
              <a:schemeClr val="lt2"/>
            </a:solid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grpSp>
      <p:sp>
        <p:nvSpPr>
          <p:cNvPr id="427" name="Google Shape;427;g3e1a8690659_0_262"/>
          <p:cNvSpPr txBox="1"/>
          <p:nvPr/>
        </p:nvSpPr>
        <p:spPr>
          <a:xfrm>
            <a:off x="5552830" y="1503089"/>
            <a:ext cx="6440700" cy="4695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3600"/>
              <a:buFont typeface="Arial"/>
              <a:buNone/>
            </a:pPr>
            <a:r>
              <a:rPr lang="en-US" sz="3600" b="0" i="0" u="none" strike="noStrike" cap="none" dirty="0">
                <a:solidFill>
                  <a:srgbClr val="99CC33"/>
                </a:solidFill>
                <a:latin typeface="Arial"/>
                <a:ea typeface="Arial"/>
                <a:cs typeface="Arial"/>
                <a:sym typeface="Arial"/>
              </a:rPr>
              <a:t>All about me …</a:t>
            </a:r>
            <a:endParaRPr sz="1200" b="0" i="0" u="none" strike="noStrike" cap="none" dirty="0">
              <a:solidFill>
                <a:srgbClr val="99CC33"/>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2800"/>
              <a:buFont typeface="Arial"/>
              <a:buNone/>
            </a:pPr>
            <a:endParaRPr sz="2800" b="0" i="0" u="none" strike="noStrike" cap="none" dirty="0">
              <a:solidFill>
                <a:srgbClr val="333333"/>
              </a:solidFill>
              <a:latin typeface="Arial"/>
              <a:ea typeface="Arial"/>
              <a:cs typeface="Arial"/>
              <a:sym typeface="Arial"/>
            </a:endParaRPr>
          </a:p>
          <a:p>
            <a:pPr marL="685800" marR="0" lvl="1" indent="-387350" algn="l" rtl="0">
              <a:lnSpc>
                <a:spcPct val="126000"/>
              </a:lnSpc>
              <a:spcBef>
                <a:spcPts val="0"/>
              </a:spcBef>
              <a:spcAft>
                <a:spcPts val="0"/>
              </a:spcAft>
              <a:buClr>
                <a:srgbClr val="333333"/>
              </a:buClr>
              <a:buSzPts val="2700"/>
              <a:buFont typeface="Arial"/>
              <a:buChar char="•"/>
            </a:pPr>
            <a:r>
              <a:rPr lang="en-US" sz="2700" b="0" i="0" u="none" strike="noStrike" cap="none" dirty="0">
                <a:solidFill>
                  <a:srgbClr val="333333"/>
                </a:solidFill>
                <a:latin typeface="Arial"/>
                <a:ea typeface="Arial"/>
                <a:cs typeface="Arial"/>
                <a:sym typeface="Arial"/>
              </a:rPr>
              <a:t>Your role</a:t>
            </a:r>
            <a:endParaRPr sz="900" b="0" i="0" u="none" strike="noStrike" cap="none" dirty="0">
              <a:solidFill>
                <a:srgbClr val="000000"/>
              </a:solidFill>
              <a:latin typeface="Arial"/>
              <a:ea typeface="Arial"/>
              <a:cs typeface="Arial"/>
              <a:sym typeface="Arial"/>
            </a:endParaRPr>
          </a:p>
          <a:p>
            <a:pPr marL="685800" marR="0" lvl="1" indent="-387350" algn="l" rtl="0">
              <a:lnSpc>
                <a:spcPct val="126000"/>
              </a:lnSpc>
              <a:spcBef>
                <a:spcPts val="0"/>
              </a:spcBef>
              <a:spcAft>
                <a:spcPts val="0"/>
              </a:spcAft>
              <a:buClr>
                <a:srgbClr val="333333"/>
              </a:buClr>
              <a:buSzPts val="2700"/>
              <a:buFont typeface="Arial"/>
              <a:buChar char="•"/>
            </a:pPr>
            <a:r>
              <a:rPr lang="en-US" sz="2700" b="0" i="0" u="none" strike="noStrike" cap="none" dirty="0">
                <a:solidFill>
                  <a:srgbClr val="333333"/>
                </a:solidFill>
                <a:latin typeface="Arial"/>
                <a:ea typeface="Arial"/>
                <a:cs typeface="Arial"/>
                <a:sym typeface="Arial"/>
              </a:rPr>
              <a:t>Brief credentials/background</a:t>
            </a:r>
            <a:endParaRPr sz="900" b="0" i="0" u="none" strike="noStrike" cap="none" dirty="0">
              <a:solidFill>
                <a:srgbClr val="000000"/>
              </a:solidFill>
              <a:latin typeface="Arial"/>
              <a:ea typeface="Arial"/>
              <a:cs typeface="Arial"/>
              <a:sym typeface="Arial"/>
            </a:endParaRPr>
          </a:p>
          <a:p>
            <a:pPr marL="685800" marR="0" lvl="1" indent="-387350" algn="l" rtl="0">
              <a:lnSpc>
                <a:spcPct val="126000"/>
              </a:lnSpc>
              <a:spcBef>
                <a:spcPts val="0"/>
              </a:spcBef>
              <a:spcAft>
                <a:spcPts val="0"/>
              </a:spcAft>
              <a:buClr>
                <a:srgbClr val="333333"/>
              </a:buClr>
              <a:buSzPts val="2700"/>
              <a:buFont typeface="Arial"/>
              <a:buChar char="•"/>
            </a:pPr>
            <a:r>
              <a:rPr lang="en-US" sz="2700" b="0" i="0" u="none" strike="noStrike" cap="none" dirty="0">
                <a:solidFill>
                  <a:srgbClr val="333333"/>
                </a:solidFill>
                <a:latin typeface="Arial"/>
                <a:ea typeface="Arial"/>
                <a:cs typeface="Arial"/>
                <a:sym typeface="Arial"/>
              </a:rPr>
              <a:t>Something relatable/passionate about</a:t>
            </a:r>
            <a:endParaRPr sz="900" dirty="0"/>
          </a:p>
          <a:p>
            <a:pPr marL="685800" marR="0" lvl="1" indent="-387350" algn="l" rtl="0">
              <a:lnSpc>
                <a:spcPct val="126000"/>
              </a:lnSpc>
              <a:spcBef>
                <a:spcPts val="0"/>
              </a:spcBef>
              <a:spcAft>
                <a:spcPts val="0"/>
              </a:spcAft>
              <a:buClr>
                <a:srgbClr val="333333"/>
              </a:buClr>
              <a:buSzPts val="2700"/>
              <a:buFont typeface="Arial"/>
              <a:buChar char="•"/>
            </a:pPr>
            <a:r>
              <a:rPr lang="en-US" sz="2700" dirty="0"/>
              <a:t>Share a moment or experience in your professional career that shaped how you show up in this work</a:t>
            </a:r>
            <a:endParaRPr sz="2700" dirty="0">
              <a:solidFill>
                <a:srgbClr val="333333"/>
              </a:solidFill>
            </a:endParaRPr>
          </a:p>
        </p:txBody>
      </p:sp>
      <p:sp>
        <p:nvSpPr>
          <p:cNvPr id="428" name="Google Shape;428;g3e1a8690659_0_262"/>
          <p:cNvSpPr txBox="1"/>
          <p:nvPr/>
        </p:nvSpPr>
        <p:spPr>
          <a:xfrm>
            <a:off x="343123" y="5670824"/>
            <a:ext cx="4388700" cy="487500"/>
          </a:xfrm>
          <a:prstGeom prst="rect">
            <a:avLst/>
          </a:prstGeom>
          <a:noFill/>
          <a:ln>
            <a:noFill/>
          </a:ln>
        </p:spPr>
        <p:txBody>
          <a:bodyPr spcFirstLastPara="1" wrap="square" lIns="0" tIns="0" rIns="0" bIns="0" anchor="t" anchorCtr="0">
            <a:spAutoFit/>
          </a:bodyPr>
          <a:lstStyle/>
          <a:p>
            <a:pPr marL="0" marR="0" lvl="0" indent="0" algn="ctr" rtl="0">
              <a:lnSpc>
                <a:spcPct val="72000"/>
              </a:lnSpc>
              <a:spcBef>
                <a:spcPts val="0"/>
              </a:spcBef>
              <a:spcAft>
                <a:spcPts val="0"/>
              </a:spcAft>
              <a:buClr>
                <a:srgbClr val="000000"/>
              </a:buClr>
              <a:buSzPts val="4400"/>
              <a:buFont typeface="Arial"/>
              <a:buNone/>
            </a:pPr>
            <a:r>
              <a:rPr lang="en-US" sz="4400" b="1" i="0" u="none" strike="noStrike" cap="none">
                <a:solidFill>
                  <a:srgbClr val="333333"/>
                </a:solidFill>
                <a:latin typeface="Arial"/>
                <a:ea typeface="Arial"/>
                <a:cs typeface="Arial"/>
                <a:sym typeface="Arial"/>
              </a:rPr>
              <a:t>Facilitator Name</a:t>
            </a:r>
            <a:endParaRPr sz="4400" b="0" i="0" u="none" strike="noStrike" cap="none">
              <a:solidFill>
                <a:srgbClr val="333333"/>
              </a:solidFill>
              <a:latin typeface="Arial"/>
              <a:ea typeface="Arial"/>
              <a:cs typeface="Arial"/>
              <a:sym typeface="Arial"/>
            </a:endParaRPr>
          </a:p>
        </p:txBody>
      </p:sp>
      <p:sp>
        <p:nvSpPr>
          <p:cNvPr id="429" name="Google Shape;429;g3e1a8690659_0_262"/>
          <p:cNvSpPr txBox="1"/>
          <p:nvPr/>
        </p:nvSpPr>
        <p:spPr>
          <a:xfrm>
            <a:off x="5552830" y="403941"/>
            <a:ext cx="6537600" cy="8157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5300"/>
              <a:buFont typeface="Arial"/>
              <a:buNone/>
            </a:pPr>
            <a:r>
              <a:rPr lang="en-US" sz="5300" b="1" i="0" u="none" strike="noStrike" cap="none">
                <a:solidFill>
                  <a:srgbClr val="4C1A27"/>
                </a:solidFill>
                <a:latin typeface="Arial"/>
                <a:ea typeface="Arial"/>
                <a:cs typeface="Arial"/>
                <a:sym typeface="Arial"/>
              </a:rPr>
              <a:t>Meet the Facilitator</a:t>
            </a:r>
            <a:endParaRPr sz="900" b="0" i="0" u="none" strike="noStrike" cap="none">
              <a:solidFill>
                <a:srgbClr val="000000"/>
              </a:solidFill>
              <a:latin typeface="Arial"/>
              <a:ea typeface="Arial"/>
              <a:cs typeface="Arial"/>
              <a:sym typeface="Arial"/>
            </a:endParaRPr>
          </a:p>
        </p:txBody>
      </p:sp>
      <p:sp>
        <p:nvSpPr>
          <p:cNvPr id="430" name="Google Shape;430;g3e1a8690659_0_262"/>
          <p:cNvSpPr/>
          <p:nvPr/>
        </p:nvSpPr>
        <p:spPr>
          <a:xfrm>
            <a:off x="284887" y="824568"/>
            <a:ext cx="4505100" cy="4359000"/>
          </a:xfrm>
          <a:prstGeom prst="rect">
            <a:avLst/>
          </a:prstGeom>
          <a:solidFill>
            <a:srgbClr val="CACACA"/>
          </a:solidFill>
          <a:ln w="16925" cap="flat" cmpd="sng">
            <a:solidFill>
              <a:srgbClr val="6B5000"/>
            </a:solidFill>
            <a:prstDash val="solid"/>
            <a:round/>
            <a:headEnd type="none" w="sm" len="sm"/>
            <a:tailEnd type="none" w="sm" len="sm"/>
          </a:ln>
        </p:spPr>
        <p:txBody>
          <a:bodyPr spcFirstLastPara="1" wrap="square" lIns="60950" tIns="30475" rIns="60950" bIns="304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EEEEEE"/>
              </a:solidFill>
              <a:latin typeface="Calibri"/>
              <a:ea typeface="Calibri"/>
              <a:cs typeface="Calibri"/>
              <a:sym typeface="Calibri"/>
            </a:endParaRPr>
          </a:p>
        </p:txBody>
      </p:sp>
      <p:sp>
        <p:nvSpPr>
          <p:cNvPr id="431" name="Google Shape;431;g3e1a8690659_0_262"/>
          <p:cNvSpPr txBox="1"/>
          <p:nvPr/>
        </p:nvSpPr>
        <p:spPr>
          <a:xfrm>
            <a:off x="623233" y="2413001"/>
            <a:ext cx="3828300" cy="831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rgbClr val="4C1A27"/>
                </a:solidFill>
                <a:latin typeface="Arial"/>
                <a:ea typeface="Arial"/>
                <a:cs typeface="Arial"/>
                <a:sym typeface="Arial"/>
              </a:rPr>
              <a:t>Insert Facilitator 1 Headshot Photo Here</a:t>
            </a:r>
            <a:endParaRPr sz="27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37"/>
        <p:cNvGrpSpPr/>
        <p:nvPr/>
      </p:nvGrpSpPr>
      <p:grpSpPr>
        <a:xfrm>
          <a:off x="0" y="0"/>
          <a:ext cx="0" cy="0"/>
          <a:chOff x="0" y="0"/>
          <a:chExt cx="0" cy="0"/>
        </a:xfrm>
      </p:grpSpPr>
      <p:sp>
        <p:nvSpPr>
          <p:cNvPr id="438" name="Google Shape;438;g3e1a8690659_0_273"/>
          <p:cNvSpPr txBox="1"/>
          <p:nvPr/>
        </p:nvSpPr>
        <p:spPr>
          <a:xfrm>
            <a:off x="328933" y="3163075"/>
            <a:ext cx="4388700" cy="531900"/>
          </a:xfrm>
          <a:prstGeom prst="rect">
            <a:avLst/>
          </a:prstGeom>
          <a:noFill/>
          <a:ln>
            <a:noFill/>
          </a:ln>
        </p:spPr>
        <p:txBody>
          <a:bodyPr spcFirstLastPara="1" wrap="square" lIns="0" tIns="0" rIns="0" bIns="0" anchor="t" anchorCtr="0">
            <a:spAutoFit/>
          </a:bodyPr>
          <a:lstStyle/>
          <a:p>
            <a:pPr marL="0" marR="0" lvl="0" indent="0" algn="ctr" rtl="0">
              <a:lnSpc>
                <a:spcPct val="72000"/>
              </a:lnSpc>
              <a:spcBef>
                <a:spcPts val="0"/>
              </a:spcBef>
              <a:spcAft>
                <a:spcPts val="0"/>
              </a:spcAft>
              <a:buClr>
                <a:srgbClr val="000000"/>
              </a:buClr>
              <a:buSzPts val="4800"/>
              <a:buFont typeface="Arial"/>
              <a:buNone/>
            </a:pPr>
            <a:r>
              <a:rPr lang="en-US" sz="4800" b="1" i="0" u="none" strike="noStrike" cap="none">
                <a:solidFill>
                  <a:schemeClr val="dk2"/>
                </a:solidFill>
                <a:latin typeface="Arial"/>
                <a:ea typeface="Arial"/>
                <a:cs typeface="Arial"/>
                <a:sym typeface="Arial"/>
              </a:rPr>
              <a:t>All About Me</a:t>
            </a:r>
            <a:endParaRPr sz="4800" b="0" i="0" u="none" strike="noStrike" cap="none">
              <a:solidFill>
                <a:srgbClr val="000000"/>
              </a:solidFill>
              <a:latin typeface="Arial"/>
              <a:ea typeface="Arial"/>
              <a:cs typeface="Arial"/>
              <a:sym typeface="Arial"/>
            </a:endParaRPr>
          </a:p>
        </p:txBody>
      </p:sp>
      <p:sp>
        <p:nvSpPr>
          <p:cNvPr id="439" name="Google Shape;439;g3e1a8690659_0_273"/>
          <p:cNvSpPr/>
          <p:nvPr/>
        </p:nvSpPr>
        <p:spPr>
          <a:xfrm>
            <a:off x="5522789" y="287867"/>
            <a:ext cx="6340200" cy="6282300"/>
          </a:xfrm>
          <a:prstGeom prst="rect">
            <a:avLst/>
          </a:prstGeom>
          <a:solidFill>
            <a:srgbClr val="CACACA"/>
          </a:solidFill>
          <a:ln w="16925" cap="flat" cmpd="sng">
            <a:solidFill>
              <a:srgbClr val="6B5000"/>
            </a:solidFill>
            <a:prstDash val="solid"/>
            <a:round/>
            <a:headEnd type="none" w="sm" len="sm"/>
            <a:tailEnd type="none" w="sm" len="sm"/>
          </a:ln>
        </p:spPr>
        <p:txBody>
          <a:bodyPr spcFirstLastPara="1" wrap="square" lIns="60950" tIns="30475" rIns="60950" bIns="304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40" name="Google Shape;440;g3e1a8690659_0_273"/>
          <p:cNvSpPr txBox="1"/>
          <p:nvPr/>
        </p:nvSpPr>
        <p:spPr>
          <a:xfrm>
            <a:off x="6273800" y="2970411"/>
            <a:ext cx="4876800" cy="831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chemeClr val="dk1"/>
                </a:solidFill>
                <a:latin typeface="Arial"/>
                <a:ea typeface="Arial"/>
                <a:cs typeface="Arial"/>
                <a:sym typeface="Arial"/>
              </a:rPr>
              <a:t>Insert Facilitator 1 Family/Pet Photo Here (optional)</a:t>
            </a:r>
            <a:endParaRPr sz="900" b="0" i="0" u="none" strike="noStrike" cap="none">
              <a:solidFill>
                <a:srgbClr val="000000"/>
              </a:solidFill>
              <a:latin typeface="Arial"/>
              <a:ea typeface="Arial"/>
              <a:cs typeface="Arial"/>
              <a:sym typeface="Arial"/>
            </a:endParaRPr>
          </a:p>
        </p:txBody>
      </p:sp>
      <p:grpSp>
        <p:nvGrpSpPr>
          <p:cNvPr id="441" name="Google Shape;441;g3e1a8690659_0_273"/>
          <p:cNvGrpSpPr/>
          <p:nvPr/>
        </p:nvGrpSpPr>
        <p:grpSpPr>
          <a:xfrm>
            <a:off x="5162147" y="-96442"/>
            <a:ext cx="70270" cy="6954577"/>
            <a:chOff x="0" y="-38100"/>
            <a:chExt cx="74700" cy="2747433"/>
          </a:xfrm>
        </p:grpSpPr>
        <p:sp>
          <p:nvSpPr>
            <p:cNvPr id="442" name="Google Shape;442;g3e1a8690659_0_273"/>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A7A9AC"/>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sp>
          <p:nvSpPr>
            <p:cNvPr id="443" name="Google Shape;443;g3e1a8690659_0_273"/>
            <p:cNvSpPr txBox="1"/>
            <p:nvPr/>
          </p:nvSpPr>
          <p:spPr>
            <a:xfrm>
              <a:off x="0" y="-38100"/>
              <a:ext cx="74700" cy="2747400"/>
            </a:xfrm>
            <a:prstGeom prst="rect">
              <a:avLst/>
            </a:prstGeom>
            <a:solidFill>
              <a:srgbClr val="A7A9AC"/>
            </a:solid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7"/>
        <p:cNvGrpSpPr/>
        <p:nvPr/>
      </p:nvGrpSpPr>
      <p:grpSpPr>
        <a:xfrm>
          <a:off x="0" y="0"/>
          <a:ext cx="0" cy="0"/>
          <a:chOff x="0" y="0"/>
          <a:chExt cx="0" cy="0"/>
        </a:xfrm>
      </p:grpSpPr>
      <p:sp>
        <p:nvSpPr>
          <p:cNvPr id="448" name="Google Shape;448;g3e1a8690659_0_255"/>
          <p:cNvSpPr txBox="1"/>
          <p:nvPr/>
        </p:nvSpPr>
        <p:spPr>
          <a:xfrm>
            <a:off x="1264500" y="2524055"/>
            <a:ext cx="9952200" cy="2866800"/>
          </a:xfrm>
          <a:prstGeom prst="rect">
            <a:avLst/>
          </a:prstGeom>
          <a:noFill/>
          <a:ln>
            <a:noFill/>
          </a:ln>
        </p:spPr>
        <p:txBody>
          <a:bodyPr spcFirstLastPara="1" wrap="square" lIns="60950" tIns="30475" rIns="60950" bIns="30475" anchor="t" anchorCtr="0">
            <a:spAutoFit/>
          </a:bodyPr>
          <a:lstStyle/>
          <a:p>
            <a:pPr marL="457200" lvl="0" indent="-400050" algn="l" rtl="0">
              <a:lnSpc>
                <a:spcPct val="115000"/>
              </a:lnSpc>
              <a:spcBef>
                <a:spcPts val="1200"/>
              </a:spcBef>
              <a:spcAft>
                <a:spcPts val="0"/>
              </a:spcAft>
              <a:buSzPts val="2700"/>
              <a:buFont typeface="Calibri"/>
              <a:buChar char="●"/>
            </a:pPr>
            <a:r>
              <a:rPr lang="en-US" sz="2500" dirty="0">
                <a:latin typeface="Calibri"/>
                <a:ea typeface="Calibri"/>
                <a:cs typeface="Calibri"/>
                <a:sym typeface="Calibri"/>
              </a:rPr>
              <a:t>What’s your name/What do you want to be called?</a:t>
            </a:r>
            <a:endParaRPr sz="2500" dirty="0">
              <a:latin typeface="Calibri"/>
              <a:ea typeface="Calibri"/>
              <a:cs typeface="Calibri"/>
              <a:sym typeface="Calibri"/>
            </a:endParaRPr>
          </a:p>
          <a:p>
            <a:pPr marL="457200" lvl="0" indent="-400050" algn="l" rtl="0">
              <a:lnSpc>
                <a:spcPct val="115000"/>
              </a:lnSpc>
              <a:spcBef>
                <a:spcPts val="0"/>
              </a:spcBef>
              <a:spcAft>
                <a:spcPts val="0"/>
              </a:spcAft>
              <a:buSzPts val="2700"/>
              <a:buFont typeface="Calibri"/>
              <a:buChar char="●"/>
            </a:pPr>
            <a:r>
              <a:rPr lang="en-US" sz="2500" dirty="0">
                <a:latin typeface="Calibri"/>
                <a:ea typeface="Calibri"/>
                <a:cs typeface="Calibri"/>
                <a:sym typeface="Calibri"/>
              </a:rPr>
              <a:t>If you could be anywhere, where would you be?</a:t>
            </a:r>
            <a:endParaRPr sz="2500" dirty="0">
              <a:latin typeface="Calibri"/>
              <a:ea typeface="Calibri"/>
              <a:cs typeface="Calibri"/>
              <a:sym typeface="Calibri"/>
            </a:endParaRPr>
          </a:p>
          <a:p>
            <a:pPr marL="457200" lvl="0" indent="-400050" algn="l" rtl="0">
              <a:lnSpc>
                <a:spcPct val="115000"/>
              </a:lnSpc>
              <a:spcBef>
                <a:spcPts val="0"/>
              </a:spcBef>
              <a:spcAft>
                <a:spcPts val="0"/>
              </a:spcAft>
              <a:buSzPts val="2700"/>
              <a:buFont typeface="Calibri"/>
              <a:buChar char="●"/>
            </a:pPr>
            <a:r>
              <a:rPr lang="en-US" sz="2500" dirty="0">
                <a:latin typeface="Calibri"/>
                <a:ea typeface="Calibri"/>
                <a:cs typeface="Calibri"/>
                <a:sym typeface="Calibri"/>
              </a:rPr>
              <a:t>What’s the last thing you did at work you are proud of?</a:t>
            </a:r>
            <a:endParaRPr sz="2500" dirty="0">
              <a:latin typeface="Calibri"/>
              <a:ea typeface="Calibri"/>
              <a:cs typeface="Calibri"/>
              <a:sym typeface="Calibri"/>
            </a:endParaRPr>
          </a:p>
          <a:p>
            <a:pPr marL="457200" lvl="0" indent="-400050" algn="l" rtl="0">
              <a:lnSpc>
                <a:spcPct val="115000"/>
              </a:lnSpc>
              <a:spcBef>
                <a:spcPts val="0"/>
              </a:spcBef>
              <a:spcAft>
                <a:spcPts val="0"/>
              </a:spcAft>
              <a:buSzPts val="2700"/>
              <a:buFont typeface="Calibri"/>
              <a:buChar char="●"/>
            </a:pPr>
            <a:r>
              <a:rPr lang="en-US" sz="2500" dirty="0">
                <a:latin typeface="Calibri"/>
                <a:ea typeface="Calibri"/>
                <a:cs typeface="Calibri"/>
                <a:sym typeface="Calibri"/>
              </a:rPr>
              <a:t>What two words would your best friend use to describe you?</a:t>
            </a:r>
            <a:endParaRPr sz="2500" dirty="0">
              <a:latin typeface="Calibri"/>
              <a:ea typeface="Calibri"/>
              <a:cs typeface="Calibri"/>
              <a:sym typeface="Calibri"/>
            </a:endParaRPr>
          </a:p>
          <a:p>
            <a:pPr marL="457200" lvl="0" indent="-400050" algn="l" rtl="0">
              <a:lnSpc>
                <a:spcPct val="115000"/>
              </a:lnSpc>
              <a:spcBef>
                <a:spcPts val="0"/>
              </a:spcBef>
              <a:spcAft>
                <a:spcPts val="0"/>
              </a:spcAft>
              <a:buSzPts val="2700"/>
              <a:buFont typeface="Calibri"/>
              <a:buChar char="●"/>
            </a:pPr>
            <a:r>
              <a:rPr lang="en-US" sz="2500" dirty="0">
                <a:latin typeface="Calibri"/>
                <a:ea typeface="Calibri"/>
                <a:cs typeface="Calibri"/>
                <a:sym typeface="Calibri"/>
              </a:rPr>
              <a:t>What’s challenging for you right now?</a:t>
            </a:r>
            <a:endParaRPr sz="2500" dirty="0">
              <a:latin typeface="Calibri"/>
              <a:ea typeface="Calibri"/>
              <a:cs typeface="Calibri"/>
              <a:sym typeface="Calibri"/>
            </a:endParaRPr>
          </a:p>
          <a:p>
            <a:pPr marL="457200" lvl="0" indent="-400050" algn="l" rtl="0">
              <a:lnSpc>
                <a:spcPct val="115000"/>
              </a:lnSpc>
              <a:spcBef>
                <a:spcPts val="0"/>
              </a:spcBef>
              <a:spcAft>
                <a:spcPts val="0"/>
              </a:spcAft>
              <a:buSzPts val="2700"/>
              <a:buFont typeface="Calibri"/>
              <a:buChar char="●"/>
            </a:pPr>
            <a:r>
              <a:rPr lang="en-US" sz="2500" dirty="0">
                <a:latin typeface="Calibri"/>
                <a:ea typeface="Calibri"/>
                <a:cs typeface="Calibri"/>
                <a:sym typeface="Calibri"/>
              </a:rPr>
              <a:t>If you could ask the group one question, what would it be?</a:t>
            </a:r>
            <a:endParaRPr sz="7700" b="1" dirty="0">
              <a:solidFill>
                <a:schemeClr val="dk2"/>
              </a:solidFill>
            </a:endParaRPr>
          </a:p>
        </p:txBody>
      </p:sp>
      <p:sp>
        <p:nvSpPr>
          <p:cNvPr id="449" name="Google Shape;449;g3e1a8690659_0_255"/>
          <p:cNvSpPr/>
          <p:nvPr/>
        </p:nvSpPr>
        <p:spPr>
          <a:xfrm>
            <a:off x="0" y="-123095"/>
            <a:ext cx="12192000" cy="246300"/>
          </a:xfrm>
          <a:prstGeom prst="rect">
            <a:avLst/>
          </a:prstGeom>
          <a:noFill/>
          <a:ln>
            <a:noFill/>
          </a:ln>
        </p:spPr>
        <p:txBody>
          <a:bodyPr spcFirstLastPara="1" wrap="square" lIns="60950" tIns="30475" rIns="60950" bIns="304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g3e1a8690659_0_315" descr="Blackboard and yellow chairs in a classroom"/>
          <p:cNvPicPr preferRelativeResize="0"/>
          <p:nvPr/>
        </p:nvPicPr>
        <p:blipFill rotWithShape="1">
          <a:blip r:embed="rId3">
            <a:alphaModFix/>
          </a:blip>
          <a:srcRect/>
          <a:stretch/>
        </p:blipFill>
        <p:spPr>
          <a:xfrm>
            <a:off x="0" y="-12114"/>
            <a:ext cx="12192000" cy="6857241"/>
          </a:xfrm>
          <a:prstGeom prst="rect">
            <a:avLst/>
          </a:prstGeom>
          <a:noFill/>
          <a:ln>
            <a:noFill/>
          </a:ln>
        </p:spPr>
      </p:pic>
      <p:sp>
        <p:nvSpPr>
          <p:cNvPr id="455" name="Google Shape;455;g3e1a8690659_0_315"/>
          <p:cNvSpPr txBox="1"/>
          <p:nvPr/>
        </p:nvSpPr>
        <p:spPr>
          <a:xfrm>
            <a:off x="3606801" y="2159002"/>
            <a:ext cx="4876800" cy="785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5100"/>
              <a:buFont typeface="Arial"/>
              <a:buNone/>
            </a:pPr>
            <a:r>
              <a:rPr lang="en-US" sz="5100" b="0" i="0" u="none" strike="noStrike" cap="none">
                <a:solidFill>
                  <a:schemeClr val="lt1"/>
                </a:solidFill>
                <a:latin typeface="Antonio"/>
                <a:ea typeface="Antonio"/>
                <a:cs typeface="Antonio"/>
                <a:sym typeface="Antonio"/>
              </a:rPr>
              <a:t>Housekeeping</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0"/>
        <p:cNvGrpSpPr/>
        <p:nvPr/>
      </p:nvGrpSpPr>
      <p:grpSpPr>
        <a:xfrm>
          <a:off x="0" y="0"/>
          <a:ext cx="0" cy="0"/>
          <a:chOff x="0" y="0"/>
          <a:chExt cx="0" cy="0"/>
        </a:xfrm>
      </p:grpSpPr>
      <p:grpSp>
        <p:nvGrpSpPr>
          <p:cNvPr id="461" name="Google Shape;461;g3ddd47e1781_0_231"/>
          <p:cNvGrpSpPr/>
          <p:nvPr/>
        </p:nvGrpSpPr>
        <p:grpSpPr>
          <a:xfrm>
            <a:off x="3839611" y="-48293"/>
            <a:ext cx="189088" cy="6954577"/>
            <a:chOff x="0" y="-38100"/>
            <a:chExt cx="74700" cy="2747433"/>
          </a:xfrm>
        </p:grpSpPr>
        <p:sp>
          <p:nvSpPr>
            <p:cNvPr id="462" name="Google Shape;462;g3ddd47e1781_0_231"/>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463" name="Google Shape;463;g3ddd47e1781_0_231"/>
            <p:cNvSpPr txBox="1"/>
            <p:nvPr/>
          </p:nvSpPr>
          <p:spPr>
            <a:xfrm>
              <a:off x="0" y="-38100"/>
              <a:ext cx="74700" cy="2747400"/>
            </a:xfrm>
            <a:prstGeom prst="rect">
              <a:avLst/>
            </a:prstGeom>
            <a:no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sp>
        <p:nvSpPr>
          <p:cNvPr id="464" name="Google Shape;464;g3ddd47e1781_0_231"/>
          <p:cNvSpPr txBox="1"/>
          <p:nvPr/>
        </p:nvSpPr>
        <p:spPr>
          <a:xfrm>
            <a:off x="-1" y="1499388"/>
            <a:ext cx="3839577" cy="18466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400"/>
              <a:buFont typeface="Arial"/>
              <a:buNone/>
            </a:pPr>
            <a:r>
              <a:rPr lang="en-US" sz="6000" b="1" i="0" u="none" strike="noStrike" cap="none" dirty="0">
                <a:solidFill>
                  <a:schemeClr val="tx1"/>
                </a:solidFill>
                <a:latin typeface="+mn-lt"/>
                <a:ea typeface="Antonio"/>
                <a:cs typeface="Antonio"/>
                <a:sym typeface="Antonio"/>
              </a:rPr>
              <a:t>Target Outcomes</a:t>
            </a:r>
            <a:endParaRPr sz="6000" b="0" i="0" u="none" strike="noStrike" cap="none" dirty="0">
              <a:solidFill>
                <a:schemeClr val="tx1"/>
              </a:solidFill>
              <a:latin typeface="+mn-lt"/>
              <a:ea typeface="Arial"/>
              <a:cs typeface="Arial"/>
              <a:sym typeface="Arial"/>
            </a:endParaRPr>
          </a:p>
        </p:txBody>
      </p:sp>
      <p:sp>
        <p:nvSpPr>
          <p:cNvPr id="465" name="Google Shape;465;g3ddd47e1781_0_231"/>
          <p:cNvSpPr txBox="1"/>
          <p:nvPr/>
        </p:nvSpPr>
        <p:spPr>
          <a:xfrm>
            <a:off x="4250850" y="969408"/>
            <a:ext cx="7529912" cy="5163550"/>
          </a:xfrm>
          <a:prstGeom prst="rect">
            <a:avLst/>
          </a:prstGeom>
          <a:noFill/>
          <a:ln>
            <a:noFill/>
          </a:ln>
        </p:spPr>
        <p:txBody>
          <a:bodyPr spcFirstLastPara="1" wrap="square" lIns="0" tIns="0" rIns="0" bIns="0" anchor="t" anchorCtr="0">
            <a:noAutofit/>
          </a:bodyPr>
          <a:lstStyle/>
          <a:p>
            <a:pPr marL="463550" lvl="0" indent="-457200" algn="l" rtl="0">
              <a:lnSpc>
                <a:spcPct val="90000"/>
              </a:lnSpc>
              <a:spcBef>
                <a:spcPts val="0"/>
              </a:spcBef>
              <a:spcAft>
                <a:spcPts val="0"/>
              </a:spcAft>
              <a:buSzPct val="125000"/>
              <a:buFont typeface="Arial" panose="020B0604020202020204" pitchFamily="34" charset="0"/>
              <a:buChar char="•"/>
            </a:pPr>
            <a:r>
              <a:rPr lang="en-US" sz="3200" dirty="0">
                <a:solidFill>
                  <a:schemeClr val="tx1"/>
                </a:solidFill>
                <a:latin typeface="Calibri"/>
                <a:ea typeface="Calibri"/>
                <a:cs typeface="Calibri"/>
                <a:sym typeface="Calibri"/>
              </a:rPr>
              <a:t>Understand the role of the Resource Specialist within the child welfare team </a:t>
            </a:r>
            <a:endParaRPr sz="3200" dirty="0">
              <a:solidFill>
                <a:schemeClr val="tx1"/>
              </a:solidFill>
              <a:latin typeface="Calibri"/>
              <a:ea typeface="Calibri"/>
              <a:cs typeface="Calibri"/>
              <a:sym typeface="Calibri"/>
            </a:endParaRPr>
          </a:p>
          <a:p>
            <a:pPr marL="628650" lvl="0" indent="-171450" algn="l" rtl="0">
              <a:lnSpc>
                <a:spcPct val="90000"/>
              </a:lnSpc>
              <a:spcBef>
                <a:spcPts val="0"/>
              </a:spcBef>
              <a:spcAft>
                <a:spcPts val="0"/>
              </a:spcAft>
              <a:buSzPct val="125000"/>
              <a:buFont typeface="Arial" panose="020B0604020202020204" pitchFamily="34" charset="0"/>
              <a:buChar char="•"/>
            </a:pPr>
            <a:endParaRPr sz="1100" dirty="0">
              <a:latin typeface="Calibri"/>
              <a:ea typeface="Calibri"/>
              <a:cs typeface="Calibri"/>
              <a:sym typeface="Calibri"/>
            </a:endParaRPr>
          </a:p>
          <a:p>
            <a:pPr marL="463550" lvl="0" indent="-457200" algn="l" rtl="0">
              <a:lnSpc>
                <a:spcPct val="90000"/>
              </a:lnSpc>
              <a:spcBef>
                <a:spcPts val="0"/>
              </a:spcBef>
              <a:spcAft>
                <a:spcPts val="0"/>
              </a:spcAft>
              <a:buSzPct val="125000"/>
              <a:buFont typeface="Arial" panose="020B0604020202020204" pitchFamily="34" charset="0"/>
              <a:buChar char="•"/>
            </a:pPr>
            <a:r>
              <a:rPr lang="en-US" sz="3200" dirty="0">
                <a:solidFill>
                  <a:schemeClr val="tx1"/>
                </a:solidFill>
                <a:latin typeface="Calibri"/>
                <a:ea typeface="Calibri"/>
                <a:cs typeface="Calibri"/>
                <a:sym typeface="Calibri"/>
              </a:rPr>
              <a:t>Navigate the process of opening traditional and kinship resource homes</a:t>
            </a:r>
            <a:endParaRPr sz="3200" dirty="0">
              <a:solidFill>
                <a:schemeClr val="tx1"/>
              </a:solidFill>
              <a:latin typeface="Calibri"/>
              <a:ea typeface="Calibri"/>
              <a:cs typeface="Calibri"/>
              <a:sym typeface="Calibri"/>
            </a:endParaRPr>
          </a:p>
          <a:p>
            <a:pPr marL="628650" lvl="0" indent="-171450" algn="l" rtl="0">
              <a:lnSpc>
                <a:spcPct val="90000"/>
              </a:lnSpc>
              <a:spcBef>
                <a:spcPts val="0"/>
              </a:spcBef>
              <a:spcAft>
                <a:spcPts val="0"/>
              </a:spcAft>
              <a:buSzPct val="125000"/>
              <a:buFont typeface="Arial" panose="020B0604020202020204" pitchFamily="34" charset="0"/>
              <a:buChar char="•"/>
            </a:pPr>
            <a:endParaRPr sz="1200" dirty="0">
              <a:latin typeface="Calibri"/>
              <a:ea typeface="Calibri"/>
              <a:cs typeface="Calibri"/>
              <a:sym typeface="Calibri"/>
            </a:endParaRPr>
          </a:p>
          <a:p>
            <a:pPr marL="463550" lvl="0" indent="-457200" algn="l" rtl="0">
              <a:lnSpc>
                <a:spcPct val="90000"/>
              </a:lnSpc>
              <a:spcBef>
                <a:spcPts val="0"/>
              </a:spcBef>
              <a:spcAft>
                <a:spcPts val="0"/>
              </a:spcAft>
              <a:buSzPct val="125000"/>
              <a:buFont typeface="Arial" panose="020B0604020202020204" pitchFamily="34" charset="0"/>
              <a:buChar char="•"/>
            </a:pPr>
            <a:r>
              <a:rPr lang="en-US" sz="3200" dirty="0">
                <a:solidFill>
                  <a:schemeClr val="tx1"/>
                </a:solidFill>
                <a:latin typeface="Calibri"/>
                <a:ea typeface="Calibri"/>
                <a:cs typeface="Calibri"/>
                <a:sym typeface="Calibri"/>
              </a:rPr>
              <a:t>Apply licensing standards while maintaining a family centered approach</a:t>
            </a:r>
            <a:endParaRPr sz="3200" dirty="0">
              <a:solidFill>
                <a:schemeClr val="tx1"/>
              </a:solidFill>
              <a:latin typeface="Calibri"/>
              <a:ea typeface="Calibri"/>
              <a:cs typeface="Calibri"/>
              <a:sym typeface="Calibri"/>
            </a:endParaRPr>
          </a:p>
          <a:p>
            <a:pPr marL="171450" lvl="0" indent="-171450" algn="l" rtl="0">
              <a:lnSpc>
                <a:spcPct val="90000"/>
              </a:lnSpc>
              <a:spcBef>
                <a:spcPts val="0"/>
              </a:spcBef>
              <a:spcAft>
                <a:spcPts val="0"/>
              </a:spcAft>
              <a:buSzPct val="125000"/>
              <a:buFont typeface="Arial" panose="020B0604020202020204" pitchFamily="34" charset="0"/>
              <a:buChar char="•"/>
            </a:pPr>
            <a:endParaRPr sz="1100" dirty="0">
              <a:latin typeface="Calibri"/>
              <a:ea typeface="Calibri"/>
              <a:cs typeface="Calibri"/>
              <a:sym typeface="Calibri"/>
            </a:endParaRPr>
          </a:p>
          <a:p>
            <a:pPr marL="463550" lvl="0" indent="-457200" algn="l" rtl="0">
              <a:lnSpc>
                <a:spcPct val="90000"/>
              </a:lnSpc>
              <a:spcBef>
                <a:spcPts val="0"/>
              </a:spcBef>
              <a:spcAft>
                <a:spcPts val="0"/>
              </a:spcAft>
              <a:buSzPct val="125000"/>
              <a:buFont typeface="Arial" panose="020B0604020202020204" pitchFamily="34" charset="0"/>
              <a:buChar char="•"/>
            </a:pPr>
            <a:r>
              <a:rPr lang="en-US" sz="3200" dirty="0">
                <a:solidFill>
                  <a:schemeClr val="tx1"/>
                </a:solidFill>
                <a:latin typeface="Calibri"/>
                <a:ea typeface="Calibri"/>
                <a:cs typeface="Calibri"/>
                <a:sym typeface="Calibri"/>
              </a:rPr>
              <a:t>Support prospective resource families through the approval process </a:t>
            </a:r>
            <a:endParaRPr sz="3200" dirty="0">
              <a:solidFill>
                <a:schemeClr val="tx1"/>
              </a:solidFill>
              <a:latin typeface="Calibri"/>
              <a:ea typeface="Calibri"/>
              <a:cs typeface="Calibri"/>
              <a:sym typeface="Calibri"/>
            </a:endParaRPr>
          </a:p>
          <a:p>
            <a:pPr marL="628650" lvl="0" indent="-171450" algn="l" rtl="0">
              <a:lnSpc>
                <a:spcPct val="90000"/>
              </a:lnSpc>
              <a:spcBef>
                <a:spcPts val="0"/>
              </a:spcBef>
              <a:spcAft>
                <a:spcPts val="0"/>
              </a:spcAft>
              <a:buSzPct val="125000"/>
              <a:buFont typeface="Arial" panose="020B0604020202020204" pitchFamily="34" charset="0"/>
              <a:buChar char="•"/>
            </a:pPr>
            <a:endParaRPr sz="1100" dirty="0">
              <a:latin typeface="Calibri"/>
              <a:ea typeface="Calibri"/>
              <a:cs typeface="Calibri"/>
              <a:sym typeface="Calibri"/>
            </a:endParaRPr>
          </a:p>
          <a:p>
            <a:pPr marL="463550" lvl="0" indent="-457200" algn="l" rtl="0">
              <a:lnSpc>
                <a:spcPct val="90000"/>
              </a:lnSpc>
              <a:spcBef>
                <a:spcPts val="0"/>
              </a:spcBef>
              <a:spcAft>
                <a:spcPts val="0"/>
              </a:spcAft>
              <a:buSzPct val="125000"/>
              <a:buFont typeface="Arial" panose="020B0604020202020204" pitchFamily="34" charset="0"/>
              <a:buChar char="•"/>
            </a:pPr>
            <a:r>
              <a:rPr lang="en-US" sz="3200" dirty="0">
                <a:solidFill>
                  <a:schemeClr val="tx1"/>
                </a:solidFill>
                <a:latin typeface="Calibri"/>
                <a:ea typeface="Calibri"/>
                <a:cs typeface="Calibri"/>
                <a:sym typeface="Calibri"/>
              </a:rPr>
              <a:t>Use policy and structured decision making to promote safe, timely placement </a:t>
            </a:r>
            <a:endParaRPr sz="3200" b="1" dirty="0">
              <a:solidFill>
                <a:schemeClr val="tx1"/>
              </a:solidFill>
              <a:latin typeface="Calibri"/>
              <a:ea typeface="Calibri"/>
              <a:cs typeface="Calibri"/>
              <a:sym typeface="Calibri"/>
            </a:endParaRPr>
          </a:p>
        </p:txBody>
      </p:sp>
      <p:pic>
        <p:nvPicPr>
          <p:cNvPr id="466" name="Google Shape;466;g3ddd47e1781_0_231" descr="target (Provided by Getty Images)"/>
          <p:cNvPicPr preferRelativeResize="0"/>
          <p:nvPr/>
        </p:nvPicPr>
        <p:blipFill>
          <a:blip r:embed="rId3">
            <a:alphaModFix/>
          </a:blip>
          <a:stretch>
            <a:fillRect/>
          </a:stretch>
        </p:blipFill>
        <p:spPr>
          <a:xfrm>
            <a:off x="802221" y="3394269"/>
            <a:ext cx="2235131" cy="223513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1534</TotalTime>
  <Words>9829</Words>
  <Application>Microsoft Office PowerPoint</Application>
  <PresentationFormat>Widescreen</PresentationFormat>
  <Paragraphs>772</Paragraphs>
  <Slides>31</Slides>
  <Notes>31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31</vt:i4>
      </vt:variant>
    </vt:vector>
  </HeadingPairs>
  <TitlesOfParts>
    <vt:vector size="44" baseType="lpstr">
      <vt:lpstr>Open Sans ExtraBold</vt:lpstr>
      <vt:lpstr>Open Sans</vt:lpstr>
      <vt:lpstr>Calibri</vt:lpstr>
      <vt:lpstr>Wingdings</vt:lpstr>
      <vt:lpstr>Play</vt:lpstr>
      <vt:lpstr>Arial</vt:lpstr>
      <vt:lpstr>Antonio</vt:lpstr>
      <vt:lpstr>Proxima Nova</vt:lpstr>
      <vt:lpstr>Office Theme</vt:lpstr>
      <vt:lpstr>Office Theme</vt:lpstr>
      <vt:lpstr>Office Theme</vt:lpstr>
      <vt:lpstr>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Role of the Resource Specialist </vt:lpstr>
      <vt:lpstr>Resource Specialist Across the Life of a Case </vt:lpstr>
      <vt:lpstr>15-Minute  Brain Break</vt:lpstr>
      <vt:lpstr>PowerPoint Presentation</vt:lpstr>
      <vt:lpstr>Understanding Resource Home Types</vt:lpstr>
      <vt:lpstr>Private Licensed Placement Agency (PLPA)</vt:lpstr>
      <vt:lpstr>Resource Specialist’s Role in Family Based Placements</vt:lpstr>
      <vt:lpstr>How Families Enter the Resource Home Process</vt:lpstr>
      <vt:lpstr>The In-Home Consultation (IHC): First Assessment of a Traditional Applicant </vt:lpstr>
      <vt:lpstr>Referring Families to Pre-Service Training </vt:lpstr>
      <vt:lpstr>Lunch Break</vt:lpstr>
      <vt:lpstr>PowerPoint Presentation</vt:lpstr>
      <vt:lpstr>Minimum Licensing Standards:  Building Safe Homes and Strong Relationships  </vt:lpstr>
      <vt:lpstr>Minimum Licensing Standards are your guide for: </vt:lpstr>
      <vt:lpstr>The Carson Family </vt:lpstr>
      <vt:lpstr>Supporting Normalcy Through Alternate Care </vt:lpstr>
      <vt:lpstr>15-Minute  Brain Break</vt:lpstr>
      <vt:lpstr>PowerPoint Presentation</vt:lpstr>
      <vt:lpstr>Home Studies </vt:lpstr>
      <vt:lpstr>Resource Specialist Role in Home Studies </vt:lpstr>
      <vt:lpstr>WRAP UP: OPENING UP YOUR FIRST TRADITIONAL RESOURCE HOME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Jalexsia N. Gooden</dc:creator>
  <cp:lastModifiedBy>Stephanie N. Clowers</cp:lastModifiedBy>
  <cp:revision>26</cp:revision>
  <cp:lastPrinted>2026-08-25T17:51:46Z</cp:lastPrinted>
  <dcterms:created xsi:type="dcterms:W3CDTF">2026-04-13T00:11:56Z</dcterms:created>
  <dcterms:modified xsi:type="dcterms:W3CDTF">2026-09-04T19:09:28Z</dcterms:modified>
</cp:coreProperties>
</file>