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4.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5.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0" r:id="rId2"/>
    <p:sldMasterId id="2147483690" r:id="rId3"/>
    <p:sldMasterId id="2147483723" r:id="rId4"/>
    <p:sldMasterId id="2147483750" r:id="rId5"/>
    <p:sldMasterId id="2147483779" r:id="rId6"/>
  </p:sldMasterIdLst>
  <p:notesMasterIdLst>
    <p:notesMasterId r:id="rId80"/>
  </p:notesMasterIdLst>
  <p:handoutMasterIdLst>
    <p:handoutMasterId r:id="rId81"/>
  </p:handoutMasterIdLst>
  <p:sldIdLst>
    <p:sldId id="256" r:id="rId7"/>
    <p:sldId id="257" r:id="rId8"/>
    <p:sldId id="258" r:id="rId9"/>
    <p:sldId id="259" r:id="rId10"/>
    <p:sldId id="260" r:id="rId11"/>
    <p:sldId id="261" r:id="rId12"/>
    <p:sldId id="262" r:id="rId13"/>
    <p:sldId id="263" r:id="rId14"/>
    <p:sldId id="783" r:id="rId15"/>
    <p:sldId id="264" r:id="rId16"/>
    <p:sldId id="265" r:id="rId17"/>
    <p:sldId id="266" r:id="rId18"/>
    <p:sldId id="267" r:id="rId19"/>
    <p:sldId id="268" r:id="rId20"/>
    <p:sldId id="782"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340" r:id="rId38"/>
    <p:sldId id="310" r:id="rId39"/>
    <p:sldId id="311" r:id="rId40"/>
    <p:sldId id="312" r:id="rId41"/>
    <p:sldId id="313" r:id="rId42"/>
    <p:sldId id="314" r:id="rId43"/>
    <p:sldId id="315" r:id="rId44"/>
    <p:sldId id="316" r:id="rId45"/>
    <p:sldId id="317" r:id="rId46"/>
    <p:sldId id="318" r:id="rId47"/>
    <p:sldId id="319" r:id="rId48"/>
    <p:sldId id="320" r:id="rId49"/>
    <p:sldId id="321" r:id="rId50"/>
    <p:sldId id="322" r:id="rId51"/>
    <p:sldId id="323" r:id="rId52"/>
    <p:sldId id="324" r:id="rId53"/>
    <p:sldId id="325" r:id="rId54"/>
    <p:sldId id="326" r:id="rId55"/>
    <p:sldId id="327" r:id="rId56"/>
    <p:sldId id="328" r:id="rId57"/>
    <p:sldId id="329" r:id="rId58"/>
    <p:sldId id="330" r:id="rId59"/>
    <p:sldId id="331" r:id="rId60"/>
    <p:sldId id="332" r:id="rId61"/>
    <p:sldId id="333" r:id="rId62"/>
    <p:sldId id="334" r:id="rId63"/>
    <p:sldId id="335" r:id="rId64"/>
    <p:sldId id="336" r:id="rId65"/>
    <p:sldId id="337" r:id="rId66"/>
    <p:sldId id="338" r:id="rId67"/>
    <p:sldId id="339" r:id="rId68"/>
    <p:sldId id="784" r:id="rId69"/>
    <p:sldId id="341" r:id="rId70"/>
    <p:sldId id="342" r:id="rId71"/>
    <p:sldId id="343" r:id="rId72"/>
    <p:sldId id="344" r:id="rId73"/>
    <p:sldId id="345" r:id="rId74"/>
    <p:sldId id="346" r:id="rId75"/>
    <p:sldId id="347" r:id="rId76"/>
    <p:sldId id="348" r:id="rId77"/>
    <p:sldId id="791" r:id="rId78"/>
    <p:sldId id="290" r:id="rId79"/>
  </p:sldIdLst>
  <p:sldSz cx="12192000" cy="6858000"/>
  <p:notesSz cx="7315200" cy="9601200"/>
  <p:embeddedFontLst>
    <p:embeddedFont>
      <p:font typeface="Calibri" panose="020F0502020204030204" pitchFamily="34" charset="0"/>
      <p:regular r:id="rId82"/>
      <p:bold r:id="rId83"/>
      <p:italic r:id="rId84"/>
      <p:boldItalic r:id="rId85"/>
    </p:embeddedFont>
    <p:embeddedFont>
      <p:font typeface="Open Sans" panose="020B0606030504020204" pitchFamily="34" charset="0"/>
      <p:regular r:id="rId86"/>
      <p:bold r:id="rId87"/>
      <p:italic r:id="rId88"/>
      <p:boldItalic r:id="rId89"/>
    </p:embeddedFont>
    <p:embeddedFont>
      <p:font typeface="Play" panose="020B0604020202020204" charset="0"/>
      <p:regular r:id="rId90"/>
      <p:bold r:id="rId91"/>
    </p:embeddedFont>
    <p:embeddedFont>
      <p:font typeface="Proxima Nova" panose="020B0604020202020204" charset="0"/>
      <p:regular r:id="rId92"/>
      <p:bold r:id="rId93"/>
      <p:italic r:id="rId94"/>
      <p:boldItalic r:id="rId95"/>
    </p:embeddedFont>
    <p:embeddedFont>
      <p:font typeface="Quattrocento Sans" panose="020B0502050000020003" pitchFamily="34" charset="0"/>
      <p:regular r:id="rId96"/>
      <p:bold r:id="rId97"/>
      <p:italic r:id="rId98"/>
      <p:boldItalic r:id="rId9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152">
          <p15:clr>
            <a:srgbClr val="A4A3A4"/>
          </p15:clr>
        </p15:guide>
        <p15:guide id="2" pos="384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0" roundtripDataSignature="AMtx7mg9kBAVjgjGh6lE+rr1lyqhhsz8U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236489E-C772-4154-904C-BA7060E0C099}">
  <a:tblStyle styleId="{3236489E-C772-4154-904C-BA7060E0C099}"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FF6E7"/>
          </a:solidFill>
        </a:fill>
      </a:tcStyle>
    </a:wholeTbl>
    <a:band1H>
      <a:tcTxStyle/>
      <a:tcStyle>
        <a:tcBdr/>
        <a:fill>
          <a:solidFill>
            <a:srgbClr val="DDECCC"/>
          </a:solidFill>
        </a:fill>
      </a:tcStyle>
    </a:band1H>
    <a:band2H>
      <a:tcTxStyle/>
      <a:tcStyle>
        <a:tcBdr/>
      </a:tcStyle>
    </a:band2H>
    <a:band1V>
      <a:tcTxStyle/>
      <a:tcStyle>
        <a:tcBdr/>
        <a:fill>
          <a:solidFill>
            <a:srgbClr val="DDECCC"/>
          </a:solidFill>
        </a:fill>
      </a:tcStyle>
    </a:band1V>
    <a:band2V>
      <a:tcTxStyle/>
      <a:tcStyle>
        <a:tcBdr/>
      </a:tcStyle>
    </a:band2V>
    <a:lastCol>
      <a:tcTxStyle b="on" i="off">
        <a:font>
          <a:latin typeface="Arial"/>
          <a:ea typeface="Arial"/>
          <a:cs typeface="Arial"/>
        </a:font>
        <a:schemeClr val="lt1"/>
      </a:tcTxStyle>
      <a:tcStyle>
        <a:tcBdr/>
        <a:fill>
          <a:solidFill>
            <a:schemeClr val="accent6"/>
          </a:solidFill>
        </a:fill>
      </a:tcStyle>
    </a:lastCol>
    <a:firstCol>
      <a:tcTxStyle b="on" i="off">
        <a:font>
          <a:latin typeface="Arial"/>
          <a:ea typeface="Arial"/>
          <a:cs typeface="Arial"/>
        </a:font>
        <a:schemeClr val="lt1"/>
      </a:tcTxStyle>
      <a:tcStyle>
        <a:tcBdr/>
        <a:fill>
          <a:solidFill>
            <a:schemeClr val="accent6"/>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6"/>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6"/>
          </a:solidFill>
        </a:fill>
      </a:tcStyle>
    </a:firstRow>
    <a:neCell>
      <a:tcTxStyle/>
      <a:tcStyle>
        <a:tcBdr/>
      </a:tcStyle>
    </a:neCell>
    <a:nwCell>
      <a:tcTxStyle/>
      <a:tcStyle>
        <a:tcBdr/>
      </a:tcStyle>
    </a:nwCell>
  </a:tblStyle>
  <a:tblStyle styleId="{468FC60B-868E-4E34-99D0-7BD15CA27558}"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F0F6"/>
          </a:solidFill>
        </a:fill>
      </a:tcStyle>
    </a:wholeTbl>
    <a:band1H>
      <a:tcTxStyle/>
      <a:tcStyle>
        <a:tcBdr/>
        <a:fill>
          <a:solidFill>
            <a:srgbClr val="CFE0EC"/>
          </a:solidFill>
        </a:fill>
      </a:tcStyle>
    </a:band1H>
    <a:band2H>
      <a:tcTxStyle/>
      <a:tcStyle>
        <a:tcBdr/>
      </a:tcStyle>
    </a:band2H>
    <a:band1V>
      <a:tcTxStyle/>
      <a:tcStyle>
        <a:tcBdr/>
        <a:fill>
          <a:solidFill>
            <a:srgbClr val="CFE0EC"/>
          </a:solidFill>
        </a:fill>
      </a:tcStyle>
    </a:band1V>
    <a:band2V>
      <a:tcTxStyle/>
      <a:tcStyle>
        <a:tcBdr/>
      </a:tcStyle>
    </a:band2V>
    <a:lastCol>
      <a:tcTxStyle b="on" i="off">
        <a:font>
          <a:latin typeface="Calibri"/>
          <a:ea typeface="Calibri"/>
          <a:cs typeface="Calibri"/>
        </a:font>
        <a:schemeClr val="lt1"/>
      </a:tcTxStyle>
      <a:tcStyle>
        <a:tcBdr/>
        <a:fill>
          <a:solidFill>
            <a:schemeClr val="accent4"/>
          </a:solidFill>
        </a:fill>
      </a:tcStyle>
    </a:lastCol>
    <a:firstCol>
      <a:tcTxStyle b="on" i="off">
        <a:font>
          <a:latin typeface="Calibri"/>
          <a:ea typeface="Calibri"/>
          <a:cs typeface="Calibri"/>
        </a:font>
        <a:schemeClr val="lt1"/>
      </a:tcTxStyle>
      <a:tcStyle>
        <a:tcBdr/>
        <a:fill>
          <a:solidFill>
            <a:schemeClr val="accent4"/>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4"/>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4"/>
          </a:solidFill>
        </a:fill>
      </a:tcStyle>
    </a:firstRow>
    <a:neCell>
      <a:tcTxStyle/>
      <a:tcStyle>
        <a:tcBdr/>
      </a:tcStyle>
    </a:neCell>
    <a:nwCell>
      <a:tcTxStyle/>
      <a:tcStyle>
        <a:tcBdr/>
      </a:tcStyle>
    </a:nwCell>
  </a:tblStyle>
  <a:tblStyle styleId="{9B46E814-5943-4D20-8F98-0595258227B7}" styleName="Table_2">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AE7E7"/>
          </a:solidFill>
        </a:fill>
      </a:tcStyle>
    </a:wholeTbl>
    <a:band1H>
      <a:tcTxStyle/>
      <a:tcStyle>
        <a:tcBdr/>
        <a:fill>
          <a:solidFill>
            <a:srgbClr val="D4CBCC"/>
          </a:solidFill>
        </a:fill>
      </a:tcStyle>
    </a:band1H>
    <a:band2H>
      <a:tcTxStyle/>
      <a:tcStyle>
        <a:tcBdr/>
      </a:tcStyle>
    </a:band2H>
    <a:band1V>
      <a:tcTxStyle/>
      <a:tcStyle>
        <a:tcBdr/>
        <a:fill>
          <a:solidFill>
            <a:srgbClr val="D4CBCC"/>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38671" autoAdjust="0"/>
  </p:normalViewPr>
  <p:slideViewPr>
    <p:cSldViewPr snapToGrid="0">
      <p:cViewPr varScale="1">
        <p:scale>
          <a:sx n="43" d="100"/>
          <a:sy n="43" d="100"/>
        </p:scale>
        <p:origin x="3114" y="54"/>
      </p:cViewPr>
      <p:guideLst>
        <p:guide orient="horz" pos="4152"/>
        <p:guide pos="3840"/>
      </p:guideLst>
    </p:cSldViewPr>
  </p:slideViewPr>
  <p:notesTextViewPr>
    <p:cViewPr>
      <p:scale>
        <a:sx n="1" d="1"/>
        <a:sy n="1" d="1"/>
      </p:scale>
      <p:origin x="0" y="0"/>
    </p:cViewPr>
  </p:notesTextViewPr>
  <p:notesViewPr>
    <p:cSldViewPr snapToGrid="0">
      <p:cViewPr varScale="1">
        <p:scale>
          <a:sx n="82" d="100"/>
          <a:sy n="82" d="100"/>
        </p:scale>
        <p:origin x="3840" y="-238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font" Target="fonts/font3.fntdata"/><Relationship Id="rId89" Type="http://schemas.openxmlformats.org/officeDocument/2006/relationships/font" Target="fonts/font8.fntdata"/><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viewProps" Target="viewProps.xml"/><Relationship Id="rId5" Type="http://schemas.openxmlformats.org/officeDocument/2006/relationships/slideMaster" Target="slideMasters/slideMaster5.xml"/><Relationship Id="rId90" Type="http://schemas.openxmlformats.org/officeDocument/2006/relationships/font" Target="fonts/font9.fntdata"/><Relationship Id="rId95" Type="http://schemas.openxmlformats.org/officeDocument/2006/relationships/font" Target="fonts/font14.fntdata"/><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notesMaster" Target="notesMasters/notesMaster1.xml"/><Relationship Id="rId85" Type="http://schemas.openxmlformats.org/officeDocument/2006/relationships/font" Target="fonts/font4.fntdata"/><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font" Target="fonts/font2.fntdata"/><Relationship Id="rId88" Type="http://schemas.openxmlformats.org/officeDocument/2006/relationships/font" Target="fonts/font7.fntdata"/><Relationship Id="rId91" Type="http://schemas.openxmlformats.org/officeDocument/2006/relationships/font" Target="fonts/font10.fntdata"/><Relationship Id="rId96"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handoutMaster" Target="handoutMasters/handoutMaster1.xml"/><Relationship Id="rId86" Type="http://schemas.openxmlformats.org/officeDocument/2006/relationships/font" Target="fonts/font5.fntdata"/><Relationship Id="rId94" Type="http://schemas.openxmlformats.org/officeDocument/2006/relationships/font" Target="fonts/font13.fntdata"/><Relationship Id="rId99" Type="http://schemas.openxmlformats.org/officeDocument/2006/relationships/font" Target="fonts/font18.fntdata"/><Relationship Id="rId10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font" Target="fonts/font16.fntdata"/><Relationship Id="rId104"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font" Target="fonts/font11.fntdata"/><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font" Target="fonts/font6.fntdata"/><Relationship Id="rId61" Type="http://schemas.openxmlformats.org/officeDocument/2006/relationships/slide" Target="slides/slide55.xml"/><Relationship Id="rId82" Type="http://schemas.openxmlformats.org/officeDocument/2006/relationships/font" Target="fonts/font1.fntdata"/><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customschemas.google.com/relationships/presentationmetadata" Target="metadata"/><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font" Target="fonts/font12.fntdata"/><Relationship Id="rId98" Type="http://schemas.openxmlformats.org/officeDocument/2006/relationships/font" Target="fonts/font17.fntdata"/><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111675"/>
      </p:ext>
    </p:extLst>
  </p:cSld>
  <p:clrMap bg1="lt1" tx1="dk1" bg2="lt2" tx2="dk2" accent1="accent1" accent2="accent2" accent3="accent3" accent4="accent4" accent5="accent5" accent6="accent6" hlink="hlink" folHlink="folHlink"/>
  <p:hf sldNum="0" hdr="0" ftr="0" dt="0"/>
  <p:extLst>
    <p:ext uri="{56416CCD-93CA-4268-BC5B-53C4BB910035}">
      <p15:sldGuideLst xmlns:p15="http://schemas.microsoft.com/office/powerpoint/2012/main">
        <p15:guide id="1" orient="horz" pos="3024" userDrawn="1">
          <p15:clr>
            <a:srgbClr val="F26B43"/>
          </p15:clr>
        </p15:guide>
        <p15:guide id="2" pos="2304"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extLst>
    <p:ext uri="{620B2872-D7B9-4A21-9093-7833F8D536E1}">
      <p15:sldGuideLst xmlns:p15="http://schemas.microsoft.com/office/powerpoint/2012/main">
        <p15:guide id="1" orient="horz" pos="3024" userDrawn="1">
          <p15:clr>
            <a:srgbClr val="F26B43"/>
          </p15:clr>
        </p15:guide>
        <p15:guide id="2" pos="2304"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f5b00b3aa3_0_0:notes"/>
          <p:cNvSpPr>
            <a:spLocks noGrp="1" noRot="1" noChangeAspect="1"/>
          </p:cNvSpPr>
          <p:nvPr>
            <p:ph type="sldImg" idx="2"/>
          </p:nvPr>
        </p:nvSpPr>
        <p:spPr>
          <a:xfrm>
            <a:off x="777875" y="95567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510" name="Google Shape;510;g3f5b00b3aa3_0_0:notes"/>
          <p:cNvSpPr txBox="1">
            <a:spLocks noGrp="1"/>
          </p:cNvSpPr>
          <p:nvPr>
            <p:ph type="body" idx="1"/>
          </p:nvPr>
        </p:nvSpPr>
        <p:spPr>
          <a:xfrm>
            <a:off x="731520" y="4202744"/>
            <a:ext cx="5852160" cy="4450555"/>
          </a:xfrm>
          <a:prstGeom prst="rect">
            <a:avLst/>
          </a:prstGeom>
          <a:noFill/>
          <a:ln>
            <a:noFill/>
          </a:ln>
        </p:spPr>
        <p:txBody>
          <a:bodyPr spcFirstLastPara="1" wrap="square" lIns="96540" tIns="48257" rIns="96540" bIns="48257" anchor="t" anchorCtr="0">
            <a:noAutofit/>
          </a:bodyPr>
          <a:lstStyle/>
          <a:p>
            <a:pPr marL="0" indent="0">
              <a:lnSpc>
                <a:spcPct val="115000"/>
              </a:lnSpc>
              <a:buClr>
                <a:schemeClr val="dk1"/>
              </a:buClr>
              <a:buSzPts val="1100"/>
            </a:pPr>
            <a:r>
              <a:rPr lang="en-US" b="1" dirty="0">
                <a:latin typeface="Calibri"/>
                <a:ea typeface="Calibri"/>
                <a:cs typeface="Calibri"/>
                <a:sym typeface="Calibri"/>
              </a:rPr>
              <a:t>RESOURCE SPECIALTY TRAINING DAY 2</a:t>
            </a:r>
            <a:endParaRPr dirty="0">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25: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4" name="Google Shape;574;p25: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THE KINSHIP HOME APPROVAL PROCESS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b="0" dirty="0">
                <a:latin typeface="Calibri"/>
                <a:ea typeface="Calibri"/>
                <a:cs typeface="Calibri"/>
                <a:sym typeface="Calibri"/>
              </a:rPr>
              <a:t>5 </a:t>
            </a:r>
            <a:r>
              <a:rPr lang="en-US" dirty="0">
                <a:latin typeface="Calibri"/>
                <a:ea typeface="Calibri"/>
                <a:cs typeface="Calibri"/>
                <a:sym typeface="Calibri"/>
              </a:rPr>
              <a:t>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Introduce participants to the overall workflow for opening a kinship home, establish where the Resource Specialist enters the process, and provide a roadmap that will be followed throughout the remainder of Day 2</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Before we discuss individual forms or procedures, I want you to understand the entire process. </a:t>
            </a:r>
            <a:endParaRPr b="1" i="1" dirty="0">
              <a:latin typeface="Calibri"/>
              <a:ea typeface="Calibri"/>
              <a:cs typeface="Calibri"/>
              <a:sym typeface="Calibri"/>
            </a:endParaRPr>
          </a:p>
          <a:p>
            <a:pPr marL="0" indent="0">
              <a:buClr>
                <a:schemeClr val="dk1"/>
              </a:buClr>
              <a:buSzPts val="1100"/>
            </a:pPr>
            <a:endParaRPr lang="en-US"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Think back to yesterday. We followed a traditional Resource Family from inquiry through licensing. Today, we will do the same thing, but through the lens of a relative or fictive kin caregiver.</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One important thing to notice is where your work begins. The case-carrying specialist has already identified a potential caregiver and completed an initial assessment of whether that person is an appropriate placement option.</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Your responsibility begins when you receive the referral. From that point forward, you’re responsible for helping move the home through the approval process while ensuring all required safety steps, background checks, consultations, and documentation are completed.</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Throughout today, we will keep coming back to this timeline. Every new topic we discuss fits somewhere in this process.</a:t>
            </a:r>
            <a:endParaRPr b="1" i="1" dirty="0">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3f5c80db00c_0_1164:notes"/>
          <p:cNvSpPr>
            <a:spLocks noGrp="1" noRot="1" noChangeAspect="1"/>
          </p:cNvSpPr>
          <p:nvPr>
            <p:ph type="sldImg" idx="2"/>
          </p:nvPr>
        </p:nvSpPr>
        <p:spPr>
          <a:xfrm>
            <a:off x="777875" y="965200"/>
            <a:ext cx="5768975" cy="3244850"/>
          </a:xfrm>
          <a:custGeom>
            <a:avLst/>
            <a:gdLst/>
            <a:ahLst/>
            <a:cxnLst/>
            <a:rect l="l" t="t" r="r" b="b"/>
            <a:pathLst>
              <a:path w="120000" h="120000" extrusionOk="0">
                <a:moveTo>
                  <a:pt x="0" y="0"/>
                </a:moveTo>
                <a:lnTo>
                  <a:pt x="120000" y="0"/>
                </a:lnTo>
                <a:lnTo>
                  <a:pt x="120000" y="120000"/>
                </a:lnTo>
                <a:lnTo>
                  <a:pt x="0" y="120000"/>
                </a:lnTo>
                <a:close/>
              </a:path>
            </a:pathLst>
          </a:custGeom>
          <a:noFill/>
          <a:ln w="11975" cap="flat" cmpd="sng">
            <a:solidFill>
              <a:srgbClr val="000000"/>
            </a:solidFill>
            <a:prstDash val="solid"/>
            <a:round/>
            <a:headEnd type="none" w="sm" len="sm"/>
            <a:tailEnd type="none" w="sm" len="sm"/>
          </a:ln>
        </p:spPr>
      </p:sp>
      <p:sp>
        <p:nvSpPr>
          <p:cNvPr id="580" name="Google Shape;580;g3f5c80db00c_0_1164:notes"/>
          <p:cNvSpPr txBox="1">
            <a:spLocks noGrp="1"/>
          </p:cNvSpPr>
          <p:nvPr>
            <p:ph type="body" idx="1"/>
          </p:nvPr>
        </p:nvSpPr>
        <p:spPr>
          <a:xfrm>
            <a:off x="723053" y="4210526"/>
            <a:ext cx="5860627" cy="4425553"/>
          </a:xfrm>
          <a:prstGeom prst="rect">
            <a:avLst/>
          </a:prstGeom>
          <a:noFill/>
          <a:ln>
            <a:noFill/>
          </a:ln>
        </p:spPr>
        <p:txBody>
          <a:bodyPr spcFirstLastPara="1" wrap="square" lIns="96302" tIns="48151" rIns="96302" bIns="48151" anchor="t" anchorCtr="0">
            <a:noAutofit/>
          </a:bodyPr>
          <a:lstStyle/>
          <a:p>
            <a:pPr marL="0" indent="0"/>
            <a:r>
              <a:rPr lang="en-US" b="1" dirty="0">
                <a:latin typeface="Calibri" panose="020F0502020204030204" pitchFamily="34" charset="0"/>
                <a:ea typeface="Calibri" panose="020F0502020204030204" pitchFamily="34" charset="0"/>
                <a:cs typeface="Calibri" panose="020F0502020204030204" pitchFamily="34" charset="0"/>
                <a:sym typeface="Calibri"/>
              </a:rPr>
              <a:t>ACTIVITY: WHO DOES WHAT? </a:t>
            </a:r>
            <a:endParaRPr dirty="0">
              <a:latin typeface="Calibri" panose="020F0502020204030204" pitchFamily="34" charset="0"/>
              <a:ea typeface="Calibri" panose="020F0502020204030204" pitchFamily="34" charset="0"/>
              <a:cs typeface="Calibri" panose="020F0502020204030204" pitchFamily="34" charset="0"/>
            </a:endParaRPr>
          </a:p>
          <a:p>
            <a:pPr marL="0" indent="0"/>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dirty="0">
                <a:latin typeface="Calibri" panose="020F0502020204030204" pitchFamily="34" charset="0"/>
                <a:ea typeface="Calibri" panose="020F0502020204030204" pitchFamily="34" charset="0"/>
                <a:cs typeface="Calibri" panose="020F0502020204030204" pitchFamily="34" charset="0"/>
                <a:sym typeface="Calibri"/>
              </a:rPr>
              <a:t>Time: </a:t>
            </a:r>
            <a:r>
              <a:rPr lang="en-US" dirty="0">
                <a:latin typeface="Calibri" panose="020F0502020204030204" pitchFamily="34" charset="0"/>
                <a:ea typeface="Calibri" panose="020F0502020204030204" pitchFamily="34" charset="0"/>
                <a:cs typeface="Calibri" panose="020F0502020204030204" pitchFamily="34" charset="0"/>
                <a:sym typeface="Calibri"/>
              </a:rPr>
              <a:t>10 Minutes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dirty="0">
                <a:latin typeface="Calibri" panose="020F0502020204030204" pitchFamily="34" charset="0"/>
                <a:ea typeface="Calibri" panose="020F0502020204030204" pitchFamily="34" charset="0"/>
                <a:cs typeface="Calibri" panose="020F0502020204030204" pitchFamily="34" charset="0"/>
                <a:sym typeface="Calibri"/>
              </a:rPr>
              <a:t>Facilitator Resource: </a:t>
            </a:r>
            <a:r>
              <a:rPr lang="en-US" dirty="0">
                <a:latin typeface="Calibri" panose="020F0502020204030204" pitchFamily="34" charset="0"/>
                <a:ea typeface="Calibri" panose="020F0502020204030204" pitchFamily="34" charset="0"/>
                <a:cs typeface="Calibri" panose="020F0502020204030204" pitchFamily="34" charset="0"/>
                <a:sym typeface="Calibri"/>
              </a:rPr>
              <a:t>Activity: Who Does What? CARDS</a:t>
            </a:r>
          </a:p>
          <a:p>
            <a:pPr marL="0" indent="0"/>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dirty="0">
                <a:latin typeface="Calibri" panose="020F0502020204030204" pitchFamily="34" charset="0"/>
                <a:ea typeface="Calibri" panose="020F0502020204030204" pitchFamily="34" charset="0"/>
                <a:cs typeface="Calibri" panose="020F0502020204030204" pitchFamily="34" charset="0"/>
                <a:sym typeface="Calibri"/>
              </a:rPr>
              <a:t>Activity Instructions: </a:t>
            </a:r>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dirty="0">
                <a:latin typeface="Calibri" panose="020F0502020204030204" pitchFamily="34" charset="0"/>
                <a:ea typeface="Calibri" panose="020F0502020204030204" pitchFamily="34" charset="0"/>
                <a:cs typeface="Calibri" panose="020F0502020204030204" pitchFamily="34" charset="0"/>
                <a:sym typeface="Calibri"/>
              </a:rPr>
              <a:t>Provide each table with labeled mixed-up cards, the cards are labeled as follows: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Child enters care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Relatives identified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CFS-450 completed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Background checks</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Initial home consultation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Alternative compliance/ Waiver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Training referral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Home approved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r>
              <a:rPr lang="en-US" dirty="0">
                <a:latin typeface="Calibri" panose="020F0502020204030204" pitchFamily="34" charset="0"/>
                <a:ea typeface="Calibri" panose="020F0502020204030204" pitchFamily="34" charset="0"/>
                <a:cs typeface="Calibri" panose="020F0502020204030204" pitchFamily="34" charset="0"/>
                <a:sym typeface="Calibri"/>
              </a:rPr>
            </a:br>
            <a:r>
              <a:rPr lang="en-US" b="1" dirty="0">
                <a:latin typeface="Calibri" panose="020F0502020204030204" pitchFamily="34" charset="0"/>
                <a:ea typeface="Calibri" panose="020F0502020204030204" pitchFamily="34" charset="0"/>
                <a:cs typeface="Calibri" panose="020F0502020204030204" pitchFamily="34" charset="0"/>
                <a:sym typeface="Calibri"/>
              </a:rPr>
              <a:t>Say: </a:t>
            </a:r>
            <a:br>
              <a:rPr lang="en-US" b="1" i="1" dirty="0">
                <a:latin typeface="Calibri" panose="020F0502020204030204" pitchFamily="34" charset="0"/>
                <a:ea typeface="Calibri" panose="020F0502020204030204" pitchFamily="34" charset="0"/>
                <a:cs typeface="Calibri" panose="020F0502020204030204" pitchFamily="34" charset="0"/>
                <a:sym typeface="Calibri"/>
              </a:rPr>
            </a:br>
            <a:r>
              <a:rPr lang="en-US" b="1" i="1" dirty="0">
                <a:latin typeface="Calibri" panose="020F0502020204030204" pitchFamily="34" charset="0"/>
                <a:ea typeface="Calibri" panose="020F0502020204030204" pitchFamily="34" charset="0"/>
                <a:cs typeface="Calibri" panose="020F0502020204030204" pitchFamily="34" charset="0"/>
                <a:sym typeface="Calibri"/>
              </a:rPr>
              <a:t>For this next activity, you will work together to arrange a series of process cards in the order you believe each step occurs. The cards are labeled but are intentionally out of sequence.</a:t>
            </a:r>
            <a:endParaRPr b="1" i="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lnSpc>
                <a:spcPct val="115000"/>
              </a:lnSpc>
              <a:spcBef>
                <a:spcPts val="1269"/>
              </a:spcBef>
            </a:pPr>
            <a:endParaRPr lang="en-US" b="1" i="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lnSpc>
                <a:spcPct val="115000"/>
              </a:lnSpc>
              <a:spcBef>
                <a:spcPts val="1269"/>
              </a:spcBef>
            </a:pPr>
            <a:r>
              <a:rPr lang="en-US" b="1" i="1" dirty="0">
                <a:latin typeface="Calibri" panose="020F0502020204030204" pitchFamily="34" charset="0"/>
                <a:ea typeface="Calibri" panose="020F0502020204030204" pitchFamily="34" charset="0"/>
                <a:cs typeface="Calibri" panose="020F0502020204030204" pitchFamily="34" charset="0"/>
                <a:sym typeface="Calibri"/>
              </a:rPr>
              <a:t>You will have 5 minutes to discuss and arrange the cards into what you believe is the correct order. Once everyone has finished, we will review the correct sequence together.</a:t>
            </a:r>
            <a:endParaRPr i="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spcBef>
                <a:spcPts val="1269"/>
              </a:spcBef>
            </a:pPr>
            <a:endParaRPr lang="en-US"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spcBef>
                <a:spcPts val="1269"/>
              </a:spcBef>
            </a:pPr>
            <a:r>
              <a:rPr lang="en-US" b="1" dirty="0">
                <a:latin typeface="Calibri" panose="020F0502020204030204" pitchFamily="34" charset="0"/>
                <a:ea typeface="Calibri" panose="020F0502020204030204" pitchFamily="34" charset="0"/>
                <a:cs typeface="Calibri" panose="020F0502020204030204" pitchFamily="34" charset="0"/>
                <a:sym typeface="Calibri"/>
              </a:rPr>
              <a:t>Debrief Questions: </a:t>
            </a:r>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22204">
              <a:buClr>
                <a:schemeClr val="dk1"/>
              </a:buClr>
              <a:buSzPts val="1200"/>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Which steps were easiest to place?</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22204">
              <a:buClr>
                <a:schemeClr val="dk1"/>
              </a:buClr>
              <a:buSzPts val="1200"/>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Which steps caused the most discussion?</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22204">
              <a:buClr>
                <a:schemeClr val="dk1"/>
              </a:buClr>
              <a:buSzPts val="1200"/>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Where does the Resource Specialist first become involved?</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22204">
              <a:buClr>
                <a:schemeClr val="dk1"/>
              </a:buClr>
              <a:buSzPts val="1200"/>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Why is it important to understand where your role begins and ends?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dirty="0">
                <a:latin typeface="Calibri" panose="020F0502020204030204" pitchFamily="34" charset="0"/>
                <a:ea typeface="Calibri" panose="020F0502020204030204" pitchFamily="34" charset="0"/>
                <a:cs typeface="Calibri" panose="020F0502020204030204" pitchFamily="34" charset="0"/>
                <a:sym typeface="Calibri"/>
              </a:rPr>
              <a:t>Facilitator Notes:</a:t>
            </a:r>
            <a:br>
              <a:rPr lang="en-US" dirty="0">
                <a:latin typeface="Calibri" panose="020F0502020204030204" pitchFamily="34" charset="0"/>
                <a:ea typeface="Calibri" panose="020F0502020204030204" pitchFamily="34" charset="0"/>
                <a:cs typeface="Calibri" panose="020F0502020204030204" pitchFamily="34" charset="0"/>
                <a:sym typeface="Calibri"/>
              </a:rPr>
            </a:br>
            <a:r>
              <a:rPr lang="en-US" dirty="0">
                <a:latin typeface="Calibri" panose="020F0502020204030204" pitchFamily="34" charset="0"/>
                <a:ea typeface="Calibri" panose="020F0502020204030204" pitchFamily="34" charset="0"/>
                <a:cs typeface="Calibri" panose="020F0502020204030204" pitchFamily="34" charset="0"/>
                <a:sym typeface="Calibri"/>
              </a:rPr>
              <a:t>Emphasize through the discussion that: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The case carrying specialist or investigator identifies potential relatives</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The Resource Specialist’s role begins once the referral is received</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Many of these steps occur under very tight timelines because a child may be waiting for placement</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Say:</a:t>
            </a:r>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i="1" dirty="0">
                <a:latin typeface="Calibri" panose="020F0502020204030204" pitchFamily="34" charset="0"/>
                <a:ea typeface="Calibri" panose="020F0502020204030204" pitchFamily="34" charset="0"/>
                <a:cs typeface="Calibri" panose="020F0502020204030204" pitchFamily="34" charset="0"/>
                <a:sym typeface="Calibri"/>
              </a:rPr>
              <a:t>Now that we have looked at the overall workflow, let’s examine the very first step that you complete after receiving the referral-the CFS-450 and the information it provides to begin the approval process. </a:t>
            </a:r>
            <a:endParaRPr dirty="0">
              <a:latin typeface="Calibri" panose="020F0502020204030204" pitchFamily="34" charset="0"/>
              <a:ea typeface="Calibri" panose="020F0502020204030204" pitchFamily="34" charset="0"/>
              <a:cs typeface="Calibri" panose="020F0502020204030204" pitchFamily="34" charset="0"/>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26: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p26: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RECEIVING A KINSHIP REFERRAL</a:t>
            </a:r>
          </a:p>
          <a:p>
            <a:pPr marL="0" indent="0">
              <a:buClr>
                <a:schemeClr val="dk1"/>
              </a:buClr>
              <a:buSzPts val="1100"/>
            </a:pPr>
            <a:endParaRPr lang="en-US"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Time: </a:t>
            </a:r>
            <a:r>
              <a:rPr lang="en-US" dirty="0">
                <a:latin typeface="Calibri" panose="020F0502020204030204" pitchFamily="34" charset="0"/>
                <a:ea typeface="Calibri" panose="020F0502020204030204" pitchFamily="34" charset="0"/>
                <a:cs typeface="Calibri" panose="020F0502020204030204" pitchFamily="34" charset="0"/>
                <a:sym typeface="Calibri"/>
              </a:rPr>
              <a:t>10 Minutes</a:t>
            </a:r>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Purpose: </a:t>
            </a:r>
            <a:r>
              <a:rPr lang="en-US" dirty="0">
                <a:latin typeface="Calibri" panose="020F0502020204030204" pitchFamily="34" charset="0"/>
                <a:ea typeface="Calibri" panose="020F0502020204030204" pitchFamily="34" charset="0"/>
                <a:cs typeface="Calibri" panose="020F0502020204030204" pitchFamily="34" charset="0"/>
                <a:sym typeface="Calibri"/>
              </a:rPr>
              <a:t>Explain how a Resource Specialist becomes involved in the kinship approval process, what information should be received from the case-carrying specialist, and why a complete referral is essential to timely decision-making</a:t>
            </a:r>
            <a:br>
              <a:rPr lang="en-US" dirty="0">
                <a:latin typeface="Calibri" panose="020F0502020204030204" pitchFamily="34" charset="0"/>
                <a:ea typeface="Calibri" panose="020F0502020204030204" pitchFamily="34" charset="0"/>
                <a:cs typeface="Calibri" panose="020F0502020204030204" pitchFamily="34" charset="0"/>
                <a:sym typeface="Calibri"/>
              </a:rPr>
            </a:b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Say:</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i="1" dirty="0">
                <a:latin typeface="Calibri" panose="020F0502020204030204" pitchFamily="34" charset="0"/>
                <a:ea typeface="Calibri" panose="020F0502020204030204" pitchFamily="34" charset="0"/>
                <a:cs typeface="Calibri" panose="020F0502020204030204" pitchFamily="34" charset="0"/>
                <a:sym typeface="Calibri"/>
              </a:rPr>
              <a:t>Although your work begins when you receive the referral, you don’t simply start completing paperwork.</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b="1" i="1" dirty="0">
                <a:latin typeface="Calibri" panose="020F0502020204030204" pitchFamily="34" charset="0"/>
                <a:ea typeface="Calibri" panose="020F0502020204030204" pitchFamily="34" charset="0"/>
                <a:cs typeface="Calibri" panose="020F0502020204030204" pitchFamily="34" charset="0"/>
                <a:sym typeface="Calibri"/>
              </a:rPr>
              <a:t>The first thing you should do is review the information you’ve been provided and determine whether you have enough information to move forward. Sometimes you’ll receive a complete referral with everything you need. Other times you’ll have questions.</a:t>
            </a:r>
            <a:endParaRPr dirty="0">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b="1" i="1" dirty="0">
                <a:latin typeface="Calibri" panose="020F0502020204030204" pitchFamily="34" charset="0"/>
                <a:ea typeface="Calibri" panose="020F0502020204030204" pitchFamily="34" charset="0"/>
                <a:cs typeface="Calibri" panose="020F0502020204030204" pitchFamily="34" charset="0"/>
                <a:sym typeface="Calibri"/>
              </a:rPr>
              <a:t>You may need clarification about household members, the caregiver’s relationship to the child, known safety concerns, or whether there are additional adults living in the home.</a:t>
            </a:r>
            <a:endParaRPr dirty="0">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b="1" i="1" dirty="0">
                <a:latin typeface="Calibri" panose="020F0502020204030204" pitchFamily="34" charset="0"/>
                <a:ea typeface="Calibri" panose="020F0502020204030204" pitchFamily="34" charset="0"/>
                <a:cs typeface="Calibri" panose="020F0502020204030204" pitchFamily="34" charset="0"/>
                <a:sym typeface="Calibri"/>
              </a:rPr>
              <a:t>Strong communication between the case-carrying specialist and the Resource Specialist is essential. Both roles have distinct responsibilities, but both work toward the same goal of finding a safe, timely placement for the child.</a:t>
            </a:r>
            <a:endParaRPr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3f60ec48736_0_3: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3f60ec48736_0_3:notes"/>
          <p:cNvSpPr txBox="1">
            <a:spLocks noGrp="1"/>
          </p:cNvSpPr>
          <p:nvPr>
            <p:ph type="body" idx="1"/>
          </p:nvPr>
        </p:nvSpPr>
        <p:spPr>
          <a:xfrm>
            <a:off x="731520" y="4191173"/>
            <a:ext cx="5852160" cy="4459140"/>
          </a:xfrm>
          <a:prstGeom prst="rect">
            <a:avLst/>
          </a:prstGeom>
        </p:spPr>
        <p:txBody>
          <a:bodyPr spcFirstLastPara="1" wrap="square" lIns="96645" tIns="48309" rIns="96645" bIns="48309" anchor="t" anchorCtr="0">
            <a:noAutofit/>
          </a:bodyPr>
          <a:lstStyle/>
          <a:p>
            <a:pPr marL="0" indent="0"/>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ACTIVITY: WHAT ELSE WOULD YOU NEED?</a:t>
            </a:r>
            <a:endParaRPr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Time: </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20 Minutes </a:t>
            </a:r>
            <a:endParaRPr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Participant Manual </a:t>
            </a:r>
            <a:r>
              <a:rPr lang="en-US" b="1" u="none"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a:t>
            </a:r>
            <a:r>
              <a:rPr lang="en-US" u="none"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Reyes Family CFS-450 , What Else Would You Need? </a:t>
            </a:r>
          </a:p>
          <a:p>
            <a:pPr marL="0" indent="0"/>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Facilitator Resource: </a:t>
            </a:r>
            <a:r>
              <a:rPr lang="en-US" b="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What Else Would You Need? MOCK REFERRAL </a:t>
            </a:r>
          </a:p>
          <a:p>
            <a:pPr marL="0" indent="0">
              <a:buClr>
                <a:schemeClr val="dk1"/>
              </a:buClr>
            </a:pPr>
            <a:endParaRPr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pPr>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Say: (Activity Instructions)</a:t>
            </a:r>
            <a:endParaRPr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b="1" i="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Imagine you’ve just received a referral for a grandmother who would like placement of her two grandchildren.</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b="1" i="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What additional information would you need before you could confidently begin the approval process?</a:t>
            </a:r>
            <a:endParaRPr i="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i="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Give groups five minutes to brainstorm.)</a:t>
            </a:r>
            <a:endParaRPr dirty="0">
              <a:solidFill>
                <a:schemeClr val="tx1"/>
              </a:solidFill>
              <a:highlight>
                <a:srgbClr val="00FF00"/>
              </a:highlight>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pPr>
            <a:endParaRPr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pPr>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Debrief</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Create a master list on a flip chart.</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Clr>
                <a:schemeClr val="dk1"/>
              </a:buClr>
            </a:pPr>
            <a:endParaRPr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pPr>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Guide participants toward:</a:t>
            </a:r>
            <a:endParaRPr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Relationship to the child</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Other household members</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Criminal history concerns</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Child’s medical or behavioral needs</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Immediate placement timeline</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Safety concerns identified by the case-carrying specialist</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Whether the child is already in the home</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Contact information</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Existing supports</a:t>
            </a:r>
            <a:b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br>
            <a:endParaRPr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Say: </a:t>
            </a:r>
            <a:endParaRPr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i="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Receiving a referral is more than receiving paperwork. It’s receiving the information you need to make informed decisions.</a:t>
            </a:r>
            <a:br>
              <a:rPr lang="en-US"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br>
            <a:endParaRPr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i="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The CFS-450 is one of the primary documents you’ll use throughout this process. On the next slide, we’ll walk through it section by section.</a:t>
            </a:r>
            <a:endParaRPr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27: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2" name="Google Shape;602;p27: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r>
              <a:rPr lang="en-US" b="1" i="0" u="none" strike="noStrike" cap="none" dirty="0">
                <a:solidFill>
                  <a:schemeClr val="dk1"/>
                </a:solidFill>
                <a:latin typeface="Calibri"/>
                <a:ea typeface="Calibri"/>
                <a:cs typeface="Calibri"/>
                <a:sym typeface="Calibri"/>
              </a:rPr>
              <a:t>THE CFS-450: YOUR ROADMAP FOR OPENING A KINSHIP HOME</a:t>
            </a:r>
            <a:br>
              <a:rPr lang="en-US" b="0" dirty="0">
                <a:latin typeface="Calibri"/>
                <a:ea typeface="Calibri"/>
                <a:cs typeface="Calibri"/>
                <a:sym typeface="Calibri"/>
              </a:rPr>
            </a:br>
            <a:endParaRPr b="0"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3 Minutes</a:t>
            </a:r>
            <a:endParaRPr dirty="0">
              <a:latin typeface="Calibri"/>
              <a:ea typeface="Calibri"/>
              <a:cs typeface="Calibri"/>
              <a:sym typeface="Calibri"/>
            </a:endParaRPr>
          </a:p>
          <a:p>
            <a:pPr marL="0" indent="0">
              <a:buClr>
                <a:schemeClr val="dk1"/>
              </a:buClr>
              <a:buSzPts val="1200"/>
            </a:pPr>
            <a:r>
              <a:rPr lang="en-US" b="1" dirty="0">
                <a:latin typeface="Calibri"/>
                <a:ea typeface="Calibri"/>
                <a:cs typeface="Calibri"/>
                <a:sym typeface="Calibri"/>
              </a:rPr>
              <a:t>Purpose: </a:t>
            </a:r>
            <a:r>
              <a:rPr lang="en-US" dirty="0">
                <a:latin typeface="Calibri"/>
                <a:ea typeface="Calibri"/>
                <a:cs typeface="Calibri"/>
                <a:sym typeface="Calibri"/>
              </a:rPr>
              <a:t>Introduce participants to the purpose of the CFS-450, explain how it supports the kinship approval process, and prepare participants to use the form throughout the remainder of the day’s instruction</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 </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Yesterday, we introduced the CFS-446, which starts the traditional resource home licensing process. Today, we’re working with a different document because we’re working with a different process.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The CFS-450 is much more than an application. It becomes your working document throughout the provisional approval process.</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You’ll notice it contains information collected by the case-carrying specialist, sections completed by the Resource Specialist, safety checklists, training decisions, and ultimately your recommendation.</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Rather than reviewing every page today, we’re going to use the form exactly the way you would in the field. As we move through each step of the approval process, we’ll refer back to the appropriate section of the CFS-450 and discuss how it supports your work.</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By the end of today’s training, you’ll understand not only what is included in the form, but why each section matters and how it supports safe, timely decision-making.</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endParaRPr b="1" dirty="0">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9794-AC46-7E94-57E2-F711AF1CE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FB1D8D-4227-C6A5-2EBB-95109CB812CD}"/>
              </a:ext>
            </a:extLst>
          </p:cNvPr>
          <p:cNvSpPr>
            <a:spLocks noGrp="1" noRot="1" noChangeAspect="1"/>
          </p:cNvSpPr>
          <p:nvPr>
            <p:ph type="sldImg"/>
          </p:nvPr>
        </p:nvSpPr>
        <p:spPr>
          <a:xfrm>
            <a:off x="1023938" y="1181100"/>
            <a:ext cx="5756275" cy="3238500"/>
          </a:xfrm>
        </p:spPr>
        <p:txBody>
          <a:bodyPr/>
          <a:lstStyle/>
          <a:p>
            <a:endParaRPr lang="en-US"/>
          </a:p>
        </p:txBody>
      </p:sp>
      <p:sp>
        <p:nvSpPr>
          <p:cNvPr id="3" name="Notes Placeholder 2">
            <a:extLst>
              <a:ext uri="{FF2B5EF4-FFF2-40B4-BE49-F238E27FC236}">
                <a16:creationId xmlns:a16="http://schemas.microsoft.com/office/drawing/2014/main" id="{A548613F-3102-646A-24F1-AA64016C2D72}"/>
              </a:ext>
            </a:extLst>
          </p:cNvPr>
          <p:cNvSpPr>
            <a:spLocks noGrp="1"/>
          </p:cNvSpPr>
          <p:nvPr>
            <p:ph type="body" idx="1"/>
          </p:nvPr>
        </p:nvSpPr>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LUNCH BREAK</a:t>
            </a:r>
          </a:p>
        </p:txBody>
      </p:sp>
    </p:spTree>
    <p:extLst>
      <p:ext uri="{BB962C8B-B14F-4D97-AF65-F5344CB8AC3E}">
        <p14:creationId xmlns:p14="http://schemas.microsoft.com/office/powerpoint/2010/main" val="318770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28: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p28: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r>
              <a:rPr lang="en-US" b="1" i="0" u="none" strike="noStrike" cap="none" dirty="0">
                <a:solidFill>
                  <a:schemeClr val="dk1"/>
                </a:solidFill>
                <a:latin typeface="Calibri"/>
                <a:ea typeface="Calibri"/>
                <a:cs typeface="Calibri"/>
                <a:sym typeface="Calibri"/>
              </a:rPr>
              <a:t>ACTIVITY: EXPLORE THE CFS-450 FORM </a:t>
            </a:r>
            <a:endParaRPr b="1" dirty="0">
              <a:latin typeface="Calibri"/>
              <a:ea typeface="Calibri"/>
              <a:cs typeface="Calibri"/>
              <a:sym typeface="Calibri"/>
            </a:endParaRPr>
          </a:p>
          <a:p>
            <a:pPr marL="0" indent="0"/>
            <a:endParaRPr b="0"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10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Familiarize participants with the physical structure of the CFS-450 and help them identify key sections related to safety assessments and professional recommendations</a:t>
            </a:r>
            <a:endParaRPr dirty="0">
              <a:latin typeface="Calibri"/>
              <a:ea typeface="Calibri"/>
              <a:cs typeface="Calibri"/>
              <a:sym typeface="Calibri"/>
            </a:endParaRPr>
          </a:p>
          <a:p>
            <a:pPr marL="0" indent="0">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Participant Resource: </a:t>
            </a:r>
            <a:r>
              <a:rPr lang="fr-FR" b="0" dirty="0">
                <a:latin typeface="Calibri"/>
                <a:ea typeface="Calibri"/>
                <a:cs typeface="Calibri"/>
                <a:sym typeface="Calibri"/>
              </a:rPr>
              <a:t>CFS-450: Prospective Provisional Resource Parent Information and Questionnaire </a:t>
            </a:r>
            <a:r>
              <a:rPr lang="en-US" dirty="0">
                <a:latin typeface="Calibri"/>
                <a:ea typeface="Calibri"/>
                <a:cs typeface="Calibri"/>
                <a:sym typeface="Calibri"/>
              </a:rPr>
              <a:t>&amp; Highlighters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Before we walk through the process together, spend five minutes becoming familiar with the </a:t>
            </a: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form.</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Ask them to identify and mark with a highlighter:</a:t>
            </a:r>
            <a:endParaRPr b="1"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Sections completed by the case-carrying specialist (Yellow)</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Sections completed by the Resource Specialist (Green)</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Sections that focus on home safety (Blue)</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Sections that involve recommendations or next steps (Pink)</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After five minutes, discuss as a group.</a:t>
            </a:r>
            <a:endParaRPr b="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Debrief Questions:</a:t>
            </a:r>
            <a:endParaRPr b="1"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surprised you about the form?</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Which sections appear to require the most professional judgment?</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Which sections support immediate child safety?</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How does this form differ from the CFS-446 you used yesterday?</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Do not review the form line by line. </a:t>
            </a:r>
            <a:endParaRPr dirty="0">
              <a:latin typeface="Calibri"/>
              <a:ea typeface="Calibri"/>
              <a:cs typeface="Calibri"/>
              <a:sym typeface="Calibri"/>
            </a:endParaRPr>
          </a:p>
          <a:p>
            <a:pPr marL="483306" indent="-322204">
              <a:buClr>
                <a:schemeClr val="dk1"/>
              </a:buClr>
              <a:buSzPts val="1200"/>
              <a:buFont typeface="Calibri"/>
              <a:buChar char="●"/>
            </a:pPr>
            <a:r>
              <a:rPr lang="en-US" b="1" dirty="0">
                <a:latin typeface="Calibri"/>
                <a:ea typeface="Calibri"/>
                <a:cs typeface="Calibri"/>
                <a:sym typeface="Calibri"/>
              </a:rPr>
              <a:t>Instead, tell participants:</a:t>
            </a:r>
            <a:endParaRPr dirty="0">
              <a:latin typeface="Calibri"/>
              <a:ea typeface="Calibri"/>
              <a:cs typeface="Calibri"/>
              <a:sym typeface="Calibri"/>
            </a:endParaRPr>
          </a:p>
          <a:p>
            <a:pPr marL="966612" lvl="1" indent="-322204">
              <a:buClr>
                <a:schemeClr val="dk1"/>
              </a:buClr>
              <a:buSzPts val="1200"/>
              <a:buFont typeface="Calibri"/>
              <a:buChar char="○"/>
            </a:pPr>
            <a:r>
              <a:rPr lang="en-US" b="1" i="1" dirty="0">
                <a:latin typeface="Calibri"/>
                <a:ea typeface="Calibri"/>
                <a:cs typeface="Calibri"/>
                <a:sym typeface="Calibri"/>
              </a:rPr>
              <a:t>Keep this form with you throughout today’s training. We will return to it repeatedly as we work through each stage of opening a kinship home.</a:t>
            </a:r>
            <a:endParaRPr b="1" i="1"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This allows participants to see how each section connects to the Resource Specialist’s workflow, rather than treating the form as a stand-alone document.</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The first piece of information you’ll review on the CFS-450 helps determine whether it is safe to proceed with the approval process. Let’s begin with the expedited background checks and the information you’ll evaluate before placement.</a:t>
            </a:r>
            <a:endParaRPr b="1" i="1" dirty="0">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29: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5" name="Google Shape;615;p29: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r>
              <a:rPr lang="en-US" sz="1200" b="1" dirty="0">
                <a:latin typeface="Calibri"/>
                <a:ea typeface="Calibri"/>
                <a:cs typeface="Calibri"/>
                <a:sym typeface="Calibri"/>
              </a:rPr>
              <a:t>BEFORE PLACEMENT: EXPEDITED BACKGROUND CHECKS </a:t>
            </a:r>
            <a:br>
              <a:rPr lang="en-US" sz="1200" dirty="0">
                <a:latin typeface="Calibri"/>
                <a:ea typeface="Calibri"/>
                <a:cs typeface="Calibri"/>
                <a:sym typeface="Calibri"/>
              </a:rPr>
            </a:br>
            <a:endParaRPr sz="1200" dirty="0">
              <a:latin typeface="Calibri"/>
              <a:ea typeface="Calibri"/>
              <a:cs typeface="Calibri"/>
              <a:sym typeface="Calibri"/>
            </a:endParaRPr>
          </a:p>
          <a:p>
            <a:pPr marL="0" indent="0">
              <a:buClr>
                <a:schemeClr val="dk1"/>
              </a:buClr>
              <a:buSzPts val="1100"/>
            </a:pPr>
            <a:r>
              <a:rPr lang="en-US" sz="1200" b="1" dirty="0">
                <a:latin typeface="Calibri"/>
                <a:ea typeface="Calibri"/>
                <a:cs typeface="Calibri"/>
                <a:sym typeface="Calibri"/>
              </a:rPr>
              <a:t>Time: </a:t>
            </a:r>
            <a:r>
              <a:rPr lang="en-US" sz="1200" b="0" dirty="0">
                <a:latin typeface="Calibri"/>
                <a:ea typeface="Calibri"/>
                <a:cs typeface="Calibri"/>
                <a:sym typeface="Calibri"/>
              </a:rPr>
              <a:t>3</a:t>
            </a:r>
            <a:r>
              <a:rPr lang="en-US" sz="1200" dirty="0">
                <a:latin typeface="Calibri"/>
                <a:ea typeface="Calibri"/>
                <a:cs typeface="Calibri"/>
                <a:sym typeface="Calibri"/>
              </a:rPr>
              <a:t> Minutes</a:t>
            </a:r>
            <a:endParaRPr sz="1200" dirty="0">
              <a:latin typeface="Calibri"/>
              <a:ea typeface="Calibri"/>
              <a:cs typeface="Calibri"/>
              <a:sym typeface="Calibri"/>
            </a:endParaRPr>
          </a:p>
          <a:p>
            <a:pPr marL="0" indent="0">
              <a:buClr>
                <a:schemeClr val="dk1"/>
              </a:buClr>
              <a:buSzPts val="1100"/>
            </a:pPr>
            <a:r>
              <a:rPr lang="en-US" sz="1200" b="1" dirty="0">
                <a:latin typeface="Calibri"/>
                <a:ea typeface="Calibri"/>
                <a:cs typeface="Calibri"/>
                <a:sym typeface="Calibri"/>
              </a:rPr>
              <a:t>Purpose: </a:t>
            </a:r>
            <a:r>
              <a:rPr lang="en-US" sz="1200" dirty="0">
                <a:latin typeface="Calibri"/>
                <a:ea typeface="Calibri"/>
                <a:cs typeface="Calibri"/>
                <a:sym typeface="Calibri"/>
              </a:rPr>
              <a:t>Outline the specific expedited background checks required for provisional kinship placement and explain the Specialist's role in evaluating results before a child enters the home</a:t>
            </a:r>
            <a:endParaRPr sz="1200" dirty="0">
              <a:latin typeface="Calibri"/>
              <a:ea typeface="Calibri"/>
              <a:cs typeface="Calibri"/>
              <a:sym typeface="Calibri"/>
            </a:endParaRPr>
          </a:p>
          <a:p>
            <a:pPr marL="0" indent="0">
              <a:buClr>
                <a:schemeClr val="dk1"/>
              </a:buClr>
              <a:buSzPts val="1100"/>
            </a:pPr>
            <a:endParaRPr sz="1200" b="1" dirty="0">
              <a:latin typeface="Calibri"/>
              <a:ea typeface="Calibri"/>
              <a:cs typeface="Calibri"/>
              <a:sym typeface="Calibri"/>
            </a:endParaRPr>
          </a:p>
          <a:p>
            <a:pPr marL="0" indent="0">
              <a:buClr>
                <a:schemeClr val="dk1"/>
              </a:buClr>
              <a:buSzPts val="1100"/>
            </a:pPr>
            <a:r>
              <a:rPr lang="en-US" sz="1200" b="1" dirty="0">
                <a:latin typeface="Calibri"/>
                <a:ea typeface="Calibri"/>
                <a:cs typeface="Calibri"/>
                <a:sym typeface="Calibri"/>
              </a:rPr>
              <a:t>Say: </a:t>
            </a:r>
            <a:endParaRPr sz="1200" b="1"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One of your very first responsibilities after receiving a kinship referral is to ensure that the required background checks have been initiated and reviewed.</a:t>
            </a:r>
          </a:p>
          <a:p>
            <a:pPr marL="0" indent="0">
              <a:buClr>
                <a:schemeClr val="dk1"/>
              </a:buClr>
              <a:buSzPts val="1100"/>
            </a:pPr>
            <a:endParaRPr lang="en-US" sz="1200" b="1" i="1"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Notice I didn’t say ‘completed.’ In provisional placements, we often work under very tight timelines. Some checks can be expedited, while others, like the FBI fingerprint results, may still be pending. </a:t>
            </a:r>
            <a:r>
              <a:rPr lang="en-US" sz="1200" b="1" i="1" u="none" strike="noStrike" baseline="0" dirty="0">
                <a:latin typeface="Calibri-Light"/>
              </a:rPr>
              <a:t>FBI results do not have to be received to open the provisional home, but results must be received and cleared to approve as a regular DCFS Resource Home.</a:t>
            </a:r>
            <a:r>
              <a:rPr lang="en-US" sz="1000" b="1" i="1" u="none" strike="noStrike" baseline="0" dirty="0">
                <a:latin typeface="Calibri"/>
                <a:ea typeface="Calibri"/>
                <a:cs typeface="Calibri"/>
                <a:sym typeface="Calibri"/>
              </a:rPr>
              <a:t> </a:t>
            </a:r>
            <a:r>
              <a:rPr lang="en-US" sz="1200" b="1" i="1" dirty="0">
                <a:latin typeface="Calibri"/>
                <a:ea typeface="Calibri"/>
                <a:cs typeface="Calibri"/>
                <a:sym typeface="Calibri"/>
              </a:rPr>
              <a:t>Your job is to understand what policy requires before placement, what can remain pending, and what would prevent a child from being placed in the home.</a:t>
            </a:r>
          </a:p>
          <a:p>
            <a:pPr marL="0" indent="0">
              <a:buClr>
                <a:schemeClr val="dk1"/>
              </a:buClr>
              <a:buSzPts val="1100"/>
            </a:pPr>
            <a:endParaRPr lang="en-US" sz="1200" b="1" i="1" dirty="0">
              <a:latin typeface="Calibri"/>
              <a:ea typeface="Calibri"/>
              <a:cs typeface="Calibri"/>
              <a:sym typeface="Calibri"/>
            </a:endParaRPr>
          </a:p>
          <a:p>
            <a:pPr marL="0" indent="0">
              <a:buClr>
                <a:schemeClr val="dk1"/>
              </a:buClr>
              <a:buSzPts val="1100"/>
            </a:pPr>
            <a:r>
              <a:rPr lang="en-US" sz="1800" b="1" i="1" u="none" strike="noStrike" baseline="0" dirty="0">
                <a:solidFill>
                  <a:srgbClr val="1F76E8"/>
                </a:solidFill>
                <a:latin typeface="Calibri-Light"/>
              </a:rPr>
              <a:t>According to DCFS Internal Procedure 804: Opening Kinship Homes, prior to placement of the child the Resource Social Services Specialist will:</a:t>
            </a:r>
            <a:endParaRPr lang="en-US" sz="1200" b="1" i="1" u="none" strike="noStrike" baseline="0" dirty="0">
              <a:solidFill>
                <a:srgbClr val="1F76E8"/>
              </a:solidFill>
              <a:latin typeface="Calibri"/>
              <a:ea typeface="Calibri"/>
              <a:cs typeface="Calibri"/>
              <a:sym typeface="Calibri"/>
            </a:endParaRPr>
          </a:p>
          <a:p>
            <a:pPr marL="342900" indent="-342900">
              <a:buClr>
                <a:schemeClr val="dk1"/>
              </a:buClr>
              <a:buSzPts val="1100"/>
              <a:buFont typeface="+mj-lt"/>
              <a:buAutoNum type="arabicPeriod"/>
            </a:pPr>
            <a:r>
              <a:rPr lang="en-US" sz="1800" b="1" i="1" u="none" strike="noStrike" baseline="0" dirty="0">
                <a:latin typeface="Calibri-Light"/>
              </a:rPr>
              <a:t>Process all necessary background checks:</a:t>
            </a:r>
          </a:p>
          <a:p>
            <a:pPr marL="800100" lvl="1" indent="-342900">
              <a:buClr>
                <a:schemeClr val="dk1"/>
              </a:buClr>
              <a:buSzPts val="1100"/>
              <a:buFont typeface="+mj-lt"/>
              <a:buAutoNum type="alphaLcParenR"/>
            </a:pPr>
            <a:r>
              <a:rPr lang="en-US" sz="1800" b="1" i="1" u="none" strike="noStrike" baseline="0" dirty="0">
                <a:latin typeface="Calibri-Light"/>
              </a:rPr>
              <a:t>Expedited Child Maltreatment Central Registry Check (via CFS-316: Request for Arkansas Child Maltreatment Central Registry Check)</a:t>
            </a:r>
          </a:p>
          <a:p>
            <a:pPr marL="800100" lvl="1" indent="-342900">
              <a:buClr>
                <a:schemeClr val="dk1"/>
              </a:buClr>
              <a:buSzPts val="1100"/>
              <a:buFont typeface="+mj-lt"/>
              <a:buAutoNum type="alphaLcParenR"/>
            </a:pPr>
            <a:r>
              <a:rPr lang="en-US" sz="1800" b="1" i="1" u="none" strike="noStrike" baseline="0" dirty="0">
                <a:latin typeface="Calibri-Light"/>
              </a:rPr>
              <a:t>Expedited State Police Criminal Record Check (via CFS-342: State Police Criminal Record Check) </a:t>
            </a:r>
          </a:p>
          <a:p>
            <a:pPr marL="800100" lvl="1" indent="-342900">
              <a:buClr>
                <a:schemeClr val="dk1"/>
              </a:buClr>
              <a:buSzPts val="1100"/>
              <a:buFont typeface="+mj-lt"/>
              <a:buAutoNum type="alphaLcParenR"/>
            </a:pPr>
            <a:r>
              <a:rPr lang="en-US" sz="1800" b="1" i="1" u="none" strike="noStrike" baseline="0" dirty="0">
                <a:latin typeface="Calibri-Light"/>
              </a:rPr>
              <a:t>Vehicle Safety Program (DMV) Check (see DCFS Internal Procedure 815.4 for forms to be completed)</a:t>
            </a:r>
          </a:p>
          <a:p>
            <a:pPr marL="800100" lvl="1" indent="-342900">
              <a:buClr>
                <a:schemeClr val="dk1"/>
              </a:buClr>
              <a:buSzPts val="1100"/>
              <a:buFont typeface="+mj-lt"/>
              <a:buAutoNum type="alphaLcParenR"/>
            </a:pPr>
            <a:r>
              <a:rPr lang="en-US" sz="1800" b="1" i="1" u="none" strike="noStrike" baseline="0" dirty="0">
                <a:latin typeface="Calibri-Light"/>
              </a:rPr>
              <a:t>Submit the FBI Criminal Record Check (FBI results do not have to be received to open the provisional home, but results must be received and cleared to approve as a regular DCFS Resource Home)</a:t>
            </a:r>
            <a:endParaRPr lang="en-US" sz="1200" b="1" i="1" dirty="0">
              <a:latin typeface="Calibri"/>
              <a:ea typeface="Calibri"/>
              <a:cs typeface="Calibri"/>
              <a:sym typeface="Calibri"/>
            </a:endParaRPr>
          </a:p>
          <a:p>
            <a:pPr marL="0" indent="0">
              <a:buClr>
                <a:schemeClr val="dk1"/>
              </a:buClr>
              <a:buSzPts val="1100"/>
            </a:pPr>
            <a:endParaRPr sz="1200" b="1" i="1" dirty="0">
              <a:latin typeface="Calibri"/>
              <a:ea typeface="Calibri"/>
              <a:cs typeface="Calibri"/>
              <a:sym typeface="Calibri"/>
            </a:endParaRPr>
          </a:p>
          <a:p>
            <a:pPr marL="0" indent="0">
              <a:buClr>
                <a:schemeClr val="dk1"/>
              </a:buClr>
              <a:buSzPts val="1100"/>
            </a:pPr>
            <a:endParaRPr sz="1200" b="1" i="1"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Also, remember that a clear background check doesn’t automatically mean a home is appropriate, and a history doesn’t automatically mean a placement is impossible. Your role is to review the information, apply the policy, and assess its impact on the child's safety in the context of the overall situation.</a:t>
            </a:r>
            <a:endParaRPr sz="1200" b="1" i="1" dirty="0">
              <a:latin typeface="Calibri"/>
              <a:ea typeface="Calibri"/>
              <a:cs typeface="Calibri"/>
              <a:sym typeface="Calibri"/>
            </a:endParaRPr>
          </a:p>
          <a:p>
            <a:pPr marL="0" indent="0">
              <a:buClr>
                <a:schemeClr val="dk1"/>
              </a:buClr>
              <a:buSzPts val="1100"/>
            </a:pPr>
            <a:endParaRPr sz="1200" b="1" i="1"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This is why Resource Specialists need both technical knowledge and professional judgment.</a:t>
            </a:r>
          </a:p>
          <a:p>
            <a:pPr marL="0" indent="0">
              <a:buClr>
                <a:schemeClr val="dk1"/>
              </a:buClr>
              <a:buSzPts val="1100"/>
            </a:pPr>
            <a:endParaRPr lang="en-US" sz="1200" b="1" i="1" dirty="0">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b="1" i="1" dirty="0">
                <a:latin typeface="Calibri"/>
                <a:ea typeface="Calibri"/>
                <a:cs typeface="Calibri"/>
                <a:sym typeface="Calibri"/>
              </a:rPr>
              <a:t>Source: </a:t>
            </a:r>
            <a:r>
              <a:rPr lang="en-US" sz="1200" b="0" i="1" dirty="0">
                <a:latin typeface="Calibri"/>
                <a:ea typeface="Calibri"/>
                <a:cs typeface="Calibri"/>
                <a:sym typeface="Calibri"/>
              </a:rPr>
              <a:t>DCFS</a:t>
            </a:r>
            <a:r>
              <a:rPr lang="en-US" sz="1200" b="1" i="1" dirty="0">
                <a:latin typeface="Calibri"/>
                <a:ea typeface="Calibri"/>
                <a:cs typeface="Calibri"/>
                <a:sym typeface="Calibri"/>
              </a:rPr>
              <a:t> </a:t>
            </a:r>
            <a:r>
              <a:rPr lang="en-US" sz="1200" b="0" i="0" u="none" strike="noStrike" baseline="0" dirty="0">
                <a:solidFill>
                  <a:srgbClr val="1F76E8"/>
                </a:solidFill>
                <a:latin typeface="Calibri-Light"/>
              </a:rPr>
              <a:t>Internal Procedure 804: Opening Kinship Homes; DCFS Internal Procedure </a:t>
            </a:r>
            <a:r>
              <a:rPr lang="en-US" sz="1000" b="0" i="0" u="none" strike="noStrike" baseline="0" dirty="0">
                <a:latin typeface="Calibri-Light"/>
              </a:rPr>
              <a:t>815.4: Resource Family Support System</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sz="1000" b="1" i="1" dirty="0">
              <a:latin typeface="Calibri"/>
              <a:ea typeface="Calibri"/>
              <a:cs typeface="Calibri"/>
              <a:sym typeface="Calibri"/>
            </a:endParaRPr>
          </a:p>
          <a:p>
            <a:pPr marL="0" indent="0">
              <a:buClr>
                <a:schemeClr val="dk1"/>
              </a:buClr>
              <a:buSzPts val="1100"/>
            </a:pPr>
            <a:endParaRPr sz="1200" b="1" i="1" dirty="0">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30: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2" name="Google Shape;622;p30: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r>
              <a:rPr lang="en-US"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1ACTIVITY: WOULD YOU MOVE FORWARD?</a:t>
            </a:r>
            <a:endParaRPr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Time: </a:t>
            </a:r>
            <a:r>
              <a:rPr lang="en-US" b="0" dirty="0">
                <a:latin typeface="Calibri" panose="020F0502020204030204" pitchFamily="34" charset="0"/>
                <a:ea typeface="Calibri" panose="020F0502020204030204" pitchFamily="34" charset="0"/>
                <a:cs typeface="Calibri" panose="020F0502020204030204" pitchFamily="34" charset="0"/>
                <a:sym typeface="Calibri"/>
              </a:rPr>
              <a:t>1</a:t>
            </a:r>
            <a:r>
              <a:rPr lang="en-US" dirty="0">
                <a:latin typeface="Calibri" panose="020F0502020204030204" pitchFamily="34" charset="0"/>
                <a:ea typeface="Calibri" panose="020F0502020204030204" pitchFamily="34" charset="0"/>
                <a:cs typeface="Calibri" panose="020F0502020204030204" pitchFamily="34" charset="0"/>
                <a:sym typeface="Calibri"/>
              </a:rPr>
              <a:t>0 Minutes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Purpose: </a:t>
            </a:r>
            <a:r>
              <a:rPr lang="en-US" dirty="0">
                <a:latin typeface="Calibri" panose="020F0502020204030204" pitchFamily="34" charset="0"/>
                <a:ea typeface="Calibri" panose="020F0502020204030204" pitchFamily="34" charset="0"/>
                <a:cs typeface="Calibri" panose="020F0502020204030204" pitchFamily="34" charset="0"/>
                <a:sym typeface="Calibri"/>
              </a:rPr>
              <a:t>Provide participants the opportunity to apply background check policies to realistic situations and practice exercising professional judgment when determining whether to move forward with a placement</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Say: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i="1" dirty="0">
                <a:latin typeface="Calibri" panose="020F0502020204030204" pitchFamily="34" charset="0"/>
                <a:ea typeface="Calibri" panose="020F0502020204030204" pitchFamily="34" charset="0"/>
                <a:cs typeface="Calibri" panose="020F0502020204030204" pitchFamily="34" charset="0"/>
                <a:sym typeface="Calibri"/>
              </a:rPr>
              <a:t>I’m going to give you four situations. Don’t answer immediately. Talk with your table first. </a:t>
            </a:r>
            <a:r>
              <a:rPr lang="en-US" dirty="0">
                <a:latin typeface="Calibri" panose="020F0502020204030204" pitchFamily="34" charset="0"/>
                <a:ea typeface="Calibri" panose="020F0502020204030204" pitchFamily="34" charset="0"/>
                <a:cs typeface="Calibri" panose="020F0502020204030204" pitchFamily="34" charset="0"/>
                <a:sym typeface="Calibri"/>
              </a:rPr>
              <a:t>(Display one scenario at a time, as this slide does contain animations.)</a:t>
            </a:r>
            <a:br>
              <a:rPr lang="en-US" dirty="0">
                <a:latin typeface="Calibri" panose="020F0502020204030204" pitchFamily="34" charset="0"/>
                <a:ea typeface="Calibri" panose="020F0502020204030204" pitchFamily="34" charset="0"/>
                <a:cs typeface="Calibri" panose="020F0502020204030204" pitchFamily="34" charset="0"/>
                <a:sym typeface="Calibri"/>
              </a:rPr>
            </a:b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Scenario 1: </a:t>
            </a:r>
            <a:r>
              <a:rPr lang="en-US" dirty="0">
                <a:latin typeface="Calibri" panose="020F0502020204030204" pitchFamily="34" charset="0"/>
                <a:ea typeface="Calibri" panose="020F0502020204030204" pitchFamily="34" charset="0"/>
                <a:cs typeface="Calibri" panose="020F0502020204030204" pitchFamily="34" charset="0"/>
                <a:sym typeface="Calibri"/>
              </a:rPr>
              <a:t>Grandmother’s background checks are completely clear.</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b="1" dirty="0">
                <a:latin typeface="Calibri" panose="020F0502020204030204" pitchFamily="34" charset="0"/>
                <a:ea typeface="Calibri" panose="020F0502020204030204" pitchFamily="34" charset="0"/>
                <a:cs typeface="Calibri" panose="020F0502020204030204" pitchFamily="34" charset="0"/>
                <a:sym typeface="Calibri"/>
              </a:rPr>
              <a:t>Question: </a:t>
            </a:r>
            <a:r>
              <a:rPr lang="en-US" dirty="0">
                <a:latin typeface="Calibri" panose="020F0502020204030204" pitchFamily="34" charset="0"/>
                <a:ea typeface="Calibri" panose="020F0502020204030204" pitchFamily="34" charset="0"/>
                <a:cs typeface="Calibri" panose="020F0502020204030204" pitchFamily="34" charset="0"/>
                <a:sym typeface="Calibri"/>
              </a:rPr>
              <a:t>Can the child be placed today?</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b="1" dirty="0">
                <a:latin typeface="Calibri" panose="020F0502020204030204" pitchFamily="34" charset="0"/>
                <a:ea typeface="Calibri" panose="020F0502020204030204" pitchFamily="34" charset="0"/>
                <a:cs typeface="Calibri" panose="020F0502020204030204" pitchFamily="34" charset="0"/>
                <a:sym typeface="Calibri"/>
              </a:rPr>
              <a:t>Expected Discussion: </a:t>
            </a:r>
            <a:r>
              <a:rPr lang="en-US" dirty="0">
                <a:latin typeface="Calibri" panose="020F0502020204030204" pitchFamily="34" charset="0"/>
                <a:ea typeface="Calibri" panose="020F0502020204030204" pitchFamily="34" charset="0"/>
                <a:cs typeface="Calibri" panose="020F0502020204030204" pitchFamily="34" charset="0"/>
                <a:sym typeface="Calibri"/>
              </a:rPr>
              <a:t>Maybe. Background checks are only one piece of the assessment.</a:t>
            </a:r>
            <a:br>
              <a:rPr lang="en-US" dirty="0">
                <a:latin typeface="Calibri" panose="020F0502020204030204" pitchFamily="34" charset="0"/>
                <a:ea typeface="Calibri" panose="020F0502020204030204" pitchFamily="34" charset="0"/>
                <a:cs typeface="Calibri" panose="020F0502020204030204" pitchFamily="34" charset="0"/>
                <a:sym typeface="Calibri"/>
              </a:rPr>
            </a:b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Scenario 2: </a:t>
            </a:r>
            <a:r>
              <a:rPr lang="en-US" dirty="0">
                <a:latin typeface="Calibri" panose="020F0502020204030204" pitchFamily="34" charset="0"/>
                <a:ea typeface="Calibri" panose="020F0502020204030204" pitchFamily="34" charset="0"/>
                <a:cs typeface="Calibri" panose="020F0502020204030204" pitchFamily="34" charset="0"/>
                <a:sym typeface="Calibri"/>
              </a:rPr>
              <a:t>Grandfather has a speeding ticket from three years ago.</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b="1" dirty="0">
                <a:latin typeface="Calibri" panose="020F0502020204030204" pitchFamily="34" charset="0"/>
                <a:ea typeface="Calibri" panose="020F0502020204030204" pitchFamily="34" charset="0"/>
                <a:cs typeface="Calibri" panose="020F0502020204030204" pitchFamily="34" charset="0"/>
                <a:sym typeface="Calibri"/>
              </a:rPr>
              <a:t>Question: </a:t>
            </a:r>
            <a:r>
              <a:rPr lang="en-US" dirty="0">
                <a:latin typeface="Calibri" panose="020F0502020204030204" pitchFamily="34" charset="0"/>
                <a:ea typeface="Calibri" panose="020F0502020204030204" pitchFamily="34" charset="0"/>
                <a:cs typeface="Calibri" panose="020F0502020204030204" pitchFamily="34" charset="0"/>
                <a:sym typeface="Calibri"/>
              </a:rPr>
              <a:t>Does this automatically prevent placement?</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b="1" dirty="0">
                <a:latin typeface="Calibri" panose="020F0502020204030204" pitchFamily="34" charset="0"/>
                <a:ea typeface="Calibri" panose="020F0502020204030204" pitchFamily="34" charset="0"/>
                <a:cs typeface="Calibri" panose="020F0502020204030204" pitchFamily="34" charset="0"/>
                <a:sym typeface="Calibri"/>
              </a:rPr>
              <a:t>Expected Discussion: </a:t>
            </a:r>
            <a:r>
              <a:rPr lang="en-US" dirty="0">
                <a:latin typeface="Calibri" panose="020F0502020204030204" pitchFamily="34" charset="0"/>
                <a:ea typeface="Calibri" panose="020F0502020204030204" pitchFamily="34" charset="0"/>
                <a:cs typeface="Calibri" panose="020F0502020204030204" pitchFamily="34" charset="0"/>
                <a:sym typeface="Calibri"/>
              </a:rPr>
              <a:t>No. Consider the nature of the offense and applicable policy.</a:t>
            </a:r>
            <a:endParaRPr dirty="0">
              <a:latin typeface="Calibri" panose="020F0502020204030204" pitchFamily="34" charset="0"/>
              <a:ea typeface="Calibri" panose="020F0502020204030204" pitchFamily="34" charset="0"/>
              <a:cs typeface="Calibri" panose="020F0502020204030204" pitchFamily="34" charset="0"/>
            </a:endParaRPr>
          </a:p>
          <a:p>
            <a:pPr marL="0" indent="0">
              <a:buClr>
                <a:schemeClr val="dk1"/>
              </a:buClr>
              <a:buSzPts val="1100"/>
            </a:pP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Scenario 3: </a:t>
            </a:r>
            <a:r>
              <a:rPr lang="en-US" dirty="0">
                <a:latin typeface="Calibri" panose="020F0502020204030204" pitchFamily="34" charset="0"/>
                <a:ea typeface="Calibri" panose="020F0502020204030204" pitchFamily="34" charset="0"/>
                <a:cs typeface="Calibri" panose="020F0502020204030204" pitchFamily="34" charset="0"/>
                <a:sym typeface="Calibri"/>
              </a:rPr>
              <a:t>A result from the Child Maltreatment Central Registry has not yet been received.</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b="1" dirty="0">
                <a:latin typeface="Calibri" panose="020F0502020204030204" pitchFamily="34" charset="0"/>
                <a:ea typeface="Calibri" panose="020F0502020204030204" pitchFamily="34" charset="0"/>
                <a:cs typeface="Calibri" panose="020F0502020204030204" pitchFamily="34" charset="0"/>
                <a:sym typeface="Calibri"/>
              </a:rPr>
              <a:t>Question: </a:t>
            </a:r>
            <a:r>
              <a:rPr lang="en-US" dirty="0">
                <a:latin typeface="Calibri" panose="020F0502020204030204" pitchFamily="34" charset="0"/>
                <a:ea typeface="Calibri" panose="020F0502020204030204" pitchFamily="34" charset="0"/>
                <a:cs typeface="Calibri" panose="020F0502020204030204" pitchFamily="34" charset="0"/>
                <a:sym typeface="Calibri"/>
              </a:rPr>
              <a:t>What should you do next?</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b="1" dirty="0">
                <a:latin typeface="Calibri" panose="020F0502020204030204" pitchFamily="34" charset="0"/>
                <a:ea typeface="Calibri" panose="020F0502020204030204" pitchFamily="34" charset="0"/>
                <a:cs typeface="Calibri" panose="020F0502020204030204" pitchFamily="34" charset="0"/>
                <a:sym typeface="Calibri"/>
              </a:rPr>
              <a:t>Expected Discussion: </a:t>
            </a:r>
            <a:r>
              <a:rPr lang="en-US" dirty="0">
                <a:latin typeface="Calibri" panose="020F0502020204030204" pitchFamily="34" charset="0"/>
                <a:ea typeface="Calibri" panose="020F0502020204030204" pitchFamily="34" charset="0"/>
                <a:cs typeface="Calibri" panose="020F0502020204030204" pitchFamily="34" charset="0"/>
                <a:sym typeface="Calibri"/>
              </a:rPr>
              <a:t>Follow policy regarding required checks before placement. Don’t guess or bypass required steps.</a:t>
            </a:r>
            <a:endParaRPr dirty="0">
              <a:latin typeface="Calibri" panose="020F0502020204030204" pitchFamily="34" charset="0"/>
              <a:ea typeface="Calibri" panose="020F0502020204030204" pitchFamily="34" charset="0"/>
              <a:cs typeface="Calibri" panose="020F0502020204030204" pitchFamily="34" charset="0"/>
            </a:endParaRPr>
          </a:p>
          <a:p>
            <a:pPr marL="0" indent="0">
              <a:buClr>
                <a:schemeClr val="dk1"/>
              </a:buClr>
              <a:buSzPts val="1100"/>
            </a:pP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Scenario 4: </a:t>
            </a:r>
            <a:r>
              <a:rPr lang="en-US" dirty="0">
                <a:latin typeface="Calibri" panose="020F0502020204030204" pitchFamily="34" charset="0"/>
                <a:ea typeface="Calibri" panose="020F0502020204030204" pitchFamily="34" charset="0"/>
                <a:cs typeface="Calibri" panose="020F0502020204030204" pitchFamily="34" charset="0"/>
                <a:sym typeface="Calibri"/>
              </a:rPr>
              <a:t>A criminal history appears that may affect approval.</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b="1" dirty="0">
                <a:latin typeface="Calibri" panose="020F0502020204030204" pitchFamily="34" charset="0"/>
                <a:ea typeface="Calibri" panose="020F0502020204030204" pitchFamily="34" charset="0"/>
                <a:cs typeface="Calibri" panose="020F0502020204030204" pitchFamily="34" charset="0"/>
                <a:sym typeface="Calibri"/>
              </a:rPr>
              <a:t>Question: </a:t>
            </a:r>
            <a:r>
              <a:rPr lang="en-US" dirty="0">
                <a:latin typeface="Calibri" panose="020F0502020204030204" pitchFamily="34" charset="0"/>
                <a:ea typeface="Calibri" panose="020F0502020204030204" pitchFamily="34" charset="0"/>
                <a:cs typeface="Calibri" panose="020F0502020204030204" pitchFamily="34" charset="0"/>
                <a:sym typeface="Calibri"/>
              </a:rPr>
              <a:t>Who do you consult before making a decision?</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b="1" dirty="0">
                <a:latin typeface="Calibri" panose="020F0502020204030204" pitchFamily="34" charset="0"/>
                <a:ea typeface="Calibri" panose="020F0502020204030204" pitchFamily="34" charset="0"/>
                <a:cs typeface="Calibri" panose="020F0502020204030204" pitchFamily="34" charset="0"/>
                <a:sym typeface="Calibri"/>
              </a:rPr>
              <a:t>Expected Discussion: </a:t>
            </a:r>
            <a:r>
              <a:rPr lang="en-US" dirty="0">
                <a:latin typeface="Calibri" panose="020F0502020204030204" pitchFamily="34" charset="0"/>
                <a:ea typeface="Calibri" panose="020F0502020204030204" pitchFamily="34" charset="0"/>
                <a:cs typeface="Calibri" panose="020F0502020204030204" pitchFamily="34" charset="0"/>
                <a:sym typeface="Calibri"/>
              </a:rPr>
              <a:t>Supervisor, policy, legal guidance if applicable, not making the decision in isolation.</a:t>
            </a:r>
            <a:br>
              <a:rPr lang="en-US" dirty="0">
                <a:latin typeface="Calibri" panose="020F0502020204030204" pitchFamily="34" charset="0"/>
                <a:ea typeface="Calibri" panose="020F0502020204030204" pitchFamily="34" charset="0"/>
                <a:cs typeface="Calibri" panose="020F0502020204030204" pitchFamily="34" charset="0"/>
                <a:sym typeface="Calibri"/>
              </a:rPr>
            </a:b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Debrief. Ask:</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b="1" i="1" dirty="0">
                <a:latin typeface="Calibri" panose="020F0502020204030204" pitchFamily="34" charset="0"/>
                <a:ea typeface="Calibri" panose="020F0502020204030204" pitchFamily="34" charset="0"/>
                <a:cs typeface="Calibri" panose="020F0502020204030204" pitchFamily="34" charset="0"/>
                <a:sym typeface="Calibri"/>
              </a:rPr>
              <a:t>Which situations required the most judgment?</a:t>
            </a:r>
            <a:endParaRPr dirty="0">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b="1" i="1" dirty="0">
                <a:latin typeface="Calibri" panose="020F0502020204030204" pitchFamily="34" charset="0"/>
                <a:ea typeface="Calibri" panose="020F0502020204030204" pitchFamily="34" charset="0"/>
                <a:cs typeface="Calibri" panose="020F0502020204030204" pitchFamily="34" charset="0"/>
                <a:sym typeface="Calibri"/>
              </a:rPr>
              <a:t>What additional information would you want before making a recommendation?</a:t>
            </a:r>
            <a:endParaRPr dirty="0">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b="1" i="1" dirty="0">
                <a:latin typeface="Calibri" panose="020F0502020204030204" pitchFamily="34" charset="0"/>
                <a:ea typeface="Calibri" panose="020F0502020204030204" pitchFamily="34" charset="0"/>
                <a:cs typeface="Calibri" panose="020F0502020204030204" pitchFamily="34" charset="0"/>
                <a:sym typeface="Calibri"/>
              </a:rPr>
              <a:t>Why is it important not to rely on one piece of information alone?</a:t>
            </a:r>
            <a:br>
              <a:rPr lang="en-US" dirty="0">
                <a:latin typeface="Calibri" panose="020F0502020204030204" pitchFamily="34" charset="0"/>
                <a:ea typeface="Calibri" panose="020F0502020204030204" pitchFamily="34" charset="0"/>
                <a:cs typeface="Calibri" panose="020F0502020204030204" pitchFamily="34" charset="0"/>
                <a:sym typeface="Calibri"/>
              </a:rPr>
            </a:b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Facilitator Notes:</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b="1" dirty="0">
                <a:latin typeface="Calibri" panose="020F0502020204030204" pitchFamily="34" charset="0"/>
                <a:ea typeface="Calibri" panose="020F0502020204030204" pitchFamily="34" charset="0"/>
                <a:cs typeface="Calibri" panose="020F0502020204030204" pitchFamily="34" charset="0"/>
                <a:sym typeface="Calibri"/>
              </a:rPr>
              <a:t>Important: </a:t>
            </a:r>
            <a:r>
              <a:rPr lang="en-US" dirty="0">
                <a:latin typeface="Calibri" panose="020F0502020204030204" pitchFamily="34" charset="0"/>
                <a:ea typeface="Calibri" panose="020F0502020204030204" pitchFamily="34" charset="0"/>
                <a:cs typeface="Calibri" panose="020F0502020204030204" pitchFamily="34" charset="0"/>
                <a:sym typeface="Calibri"/>
              </a:rPr>
              <a:t>This is not intended to teach disqualifying offenses or every detail of background check policy.</a:t>
            </a:r>
            <a:endParaRPr dirty="0">
              <a:latin typeface="Calibri" panose="020F0502020204030204" pitchFamily="34" charset="0"/>
              <a:ea typeface="Calibri" panose="020F0502020204030204" pitchFamily="34" charset="0"/>
              <a:cs typeface="Calibri" panose="020F0502020204030204" pitchFamily="34" charset="0"/>
            </a:endParaRPr>
          </a:p>
          <a:p>
            <a:pPr marL="181240" indent="-181240">
              <a:buClr>
                <a:schemeClr val="dk1"/>
              </a:buClr>
              <a:buChar char="•"/>
            </a:pPr>
            <a:r>
              <a:rPr lang="en-US" b="1" dirty="0">
                <a:latin typeface="Calibri" panose="020F0502020204030204" pitchFamily="34" charset="0"/>
                <a:ea typeface="Calibri" panose="020F0502020204030204" pitchFamily="34" charset="0"/>
                <a:cs typeface="Calibri" panose="020F0502020204030204" pitchFamily="34" charset="0"/>
                <a:sym typeface="Calibri"/>
              </a:rPr>
              <a:t>The objective is for participants to understand:</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664546" lvl="1" indent="-181240">
              <a:buClr>
                <a:schemeClr val="dk1"/>
              </a:buClr>
              <a:buSzPts val="1200"/>
              <a:buFont typeface="Courier New"/>
              <a:buChar char="o"/>
            </a:pPr>
            <a:r>
              <a:rPr lang="en-US" dirty="0">
                <a:latin typeface="Calibri" panose="020F0502020204030204" pitchFamily="34" charset="0"/>
                <a:ea typeface="Calibri" panose="020F0502020204030204" pitchFamily="34" charset="0"/>
                <a:cs typeface="Calibri" panose="020F0502020204030204" pitchFamily="34" charset="0"/>
                <a:sym typeface="Calibri"/>
              </a:rPr>
              <a:t>Which checks are required.</a:t>
            </a:r>
            <a:endParaRPr dirty="0">
              <a:latin typeface="Calibri" panose="020F0502020204030204" pitchFamily="34" charset="0"/>
              <a:ea typeface="Calibri" panose="020F0502020204030204" pitchFamily="34" charset="0"/>
              <a:cs typeface="Calibri" panose="020F0502020204030204" pitchFamily="34" charset="0"/>
            </a:endParaRPr>
          </a:p>
          <a:p>
            <a:pPr marL="664546" lvl="1" indent="-181240">
              <a:buClr>
                <a:schemeClr val="dk1"/>
              </a:buClr>
              <a:buSzPts val="1200"/>
              <a:buFont typeface="Courier New"/>
              <a:buChar char="o"/>
            </a:pPr>
            <a:r>
              <a:rPr lang="en-US" dirty="0">
                <a:latin typeface="Calibri" panose="020F0502020204030204" pitchFamily="34" charset="0"/>
                <a:ea typeface="Calibri" panose="020F0502020204030204" pitchFamily="34" charset="0"/>
                <a:cs typeface="Calibri" panose="020F0502020204030204" pitchFamily="34" charset="0"/>
                <a:sym typeface="Calibri"/>
              </a:rPr>
              <a:t>When they occur.</a:t>
            </a:r>
            <a:endParaRPr dirty="0">
              <a:latin typeface="Calibri" panose="020F0502020204030204" pitchFamily="34" charset="0"/>
              <a:ea typeface="Calibri" panose="020F0502020204030204" pitchFamily="34" charset="0"/>
              <a:cs typeface="Calibri" panose="020F0502020204030204" pitchFamily="34" charset="0"/>
            </a:endParaRPr>
          </a:p>
          <a:p>
            <a:pPr marL="664546" lvl="1" indent="-181240">
              <a:buClr>
                <a:schemeClr val="dk1"/>
              </a:buClr>
              <a:buSzPts val="1200"/>
              <a:buFont typeface="Courier New"/>
              <a:buChar char="o"/>
            </a:pPr>
            <a:r>
              <a:rPr lang="en-US" dirty="0">
                <a:latin typeface="Calibri" panose="020F0502020204030204" pitchFamily="34" charset="0"/>
                <a:ea typeface="Calibri" panose="020F0502020204030204" pitchFamily="34" charset="0"/>
                <a:cs typeface="Calibri" panose="020F0502020204030204" pitchFamily="34" charset="0"/>
                <a:sym typeface="Calibri"/>
              </a:rPr>
              <a:t>How the information contributes to the overall safety assessment.</a:t>
            </a:r>
            <a:endParaRPr dirty="0">
              <a:latin typeface="Calibri" panose="020F0502020204030204" pitchFamily="34" charset="0"/>
              <a:ea typeface="Calibri" panose="020F0502020204030204" pitchFamily="34" charset="0"/>
              <a:cs typeface="Calibri" panose="020F0502020204030204" pitchFamily="34" charset="0"/>
            </a:endParaRPr>
          </a:p>
          <a:p>
            <a:pPr marL="664546" lvl="1" indent="-181240">
              <a:buClr>
                <a:schemeClr val="dk1"/>
              </a:buClr>
              <a:buSzPts val="1200"/>
              <a:buFont typeface="Courier New"/>
              <a:buChar char="o"/>
            </a:pPr>
            <a:r>
              <a:rPr lang="en-US" dirty="0">
                <a:latin typeface="Calibri" panose="020F0502020204030204" pitchFamily="34" charset="0"/>
                <a:ea typeface="Calibri" panose="020F0502020204030204" pitchFamily="34" charset="0"/>
                <a:cs typeface="Calibri" panose="020F0502020204030204" pitchFamily="34" charset="0"/>
                <a:sym typeface="Calibri"/>
              </a:rPr>
              <a:t>When to seek supervisory guidance.</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Clr>
                <a:schemeClr val="dk1"/>
              </a:buClr>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If participants ask highly specific policy questions (e.g., “Is offense X automatically disqualifying?”), acknowledge the question, explain where that information is found in policy, and keep the discussion focused on the Resource Specialist’s decision-making process.</a:t>
            </a:r>
            <a:br>
              <a:rPr lang="en-US" dirty="0">
                <a:latin typeface="Calibri" panose="020F0502020204030204" pitchFamily="34" charset="0"/>
                <a:ea typeface="Calibri" panose="020F0502020204030204" pitchFamily="34" charset="0"/>
                <a:cs typeface="Calibri" panose="020F0502020204030204" pitchFamily="34" charset="0"/>
                <a:sym typeface="Calibri"/>
              </a:rPr>
            </a:b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Say: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i="1" dirty="0">
                <a:latin typeface="Calibri" panose="020F0502020204030204" pitchFamily="34" charset="0"/>
                <a:ea typeface="Calibri" panose="020F0502020204030204" pitchFamily="34" charset="0"/>
                <a:cs typeface="Calibri" panose="020F0502020204030204" pitchFamily="34" charset="0"/>
                <a:sym typeface="Calibri"/>
              </a:rPr>
              <a:t>If concerns are identified during the background checks, the next step is to determine whether the issue can be resolved through the approval process.</a:t>
            </a:r>
            <a:endParaRPr dirty="0">
              <a:latin typeface="Calibri" panose="020F0502020204030204" pitchFamily="34" charset="0"/>
              <a:ea typeface="Calibri" panose="020F0502020204030204" pitchFamily="34" charset="0"/>
              <a:cs typeface="Calibri" panose="020F0502020204030204" pitchFamily="34" charset="0"/>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31: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8" name="Google Shape;628;p31: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r>
              <a:rPr lang="en-US" sz="12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WHEN A CONCERN IS IDENTIFIED: WHAT HAPPENS NEXT?</a:t>
            </a:r>
            <a:endParaRPr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Time: </a:t>
            </a:r>
            <a:r>
              <a:rPr lang="en-US" sz="1200" dirty="0">
                <a:latin typeface="Calibri" panose="020F0502020204030204" pitchFamily="34" charset="0"/>
                <a:ea typeface="Calibri" panose="020F0502020204030204" pitchFamily="34" charset="0"/>
                <a:cs typeface="Calibri" panose="020F0502020204030204" pitchFamily="34" charset="0"/>
                <a:sym typeface="Calibri"/>
              </a:rPr>
              <a:t>5 Minutes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Purpose: </a:t>
            </a:r>
            <a:r>
              <a:rPr lang="en-US" sz="1200" dirty="0">
                <a:latin typeface="Calibri" panose="020F0502020204030204" pitchFamily="34" charset="0"/>
                <a:ea typeface="Calibri" panose="020F0502020204030204" pitchFamily="34" charset="0"/>
                <a:cs typeface="Calibri" panose="020F0502020204030204" pitchFamily="34" charset="0"/>
                <a:sym typeface="Calibri"/>
              </a:rPr>
              <a:t>Help participants understand how Resource Specialists respond when concerns are identified during the approval process by introducing the decision-making framework for correcting deficiencies, requesting Alternative Compliance, or requesting a Policy Waiver </a:t>
            </a:r>
            <a:br>
              <a:rPr lang="en-US" sz="1200" b="0" dirty="0">
                <a:latin typeface="Calibri" panose="020F0502020204030204" pitchFamily="34" charset="0"/>
                <a:ea typeface="Calibri" panose="020F0502020204030204" pitchFamily="34" charset="0"/>
                <a:cs typeface="Calibri" panose="020F0502020204030204" pitchFamily="34" charset="0"/>
                <a:sym typeface="Calibri"/>
              </a:rPr>
            </a:b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Say: </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i="1" dirty="0">
                <a:latin typeface="Calibri" panose="020F0502020204030204" pitchFamily="34" charset="0"/>
                <a:ea typeface="Calibri" panose="020F0502020204030204" pitchFamily="34" charset="0"/>
                <a:cs typeface="Calibri" panose="020F0502020204030204" pitchFamily="34" charset="0"/>
                <a:sym typeface="Calibri"/>
              </a:rPr>
              <a:t>Yesterday, many of the homes we looked at either met the licensing standards or needed simple corrections before moving forward. Kinship homes are different.</a:t>
            </a:r>
            <a:endParaRPr sz="1200" b="0" i="1"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Font typeface="Arial"/>
              <a:buChar char="•"/>
            </a:pPr>
            <a:r>
              <a:rPr lang="en-US" sz="1200" b="1" i="1" dirty="0">
                <a:latin typeface="Calibri" panose="020F0502020204030204" pitchFamily="34" charset="0"/>
                <a:ea typeface="Calibri" panose="020F0502020204030204" pitchFamily="34" charset="0"/>
                <a:cs typeface="Calibri" panose="020F0502020204030204" pitchFamily="34" charset="0"/>
                <a:sym typeface="Calibri"/>
              </a:rPr>
              <a:t>Because a child may already be in the home or need placement immediately, you’ll sometimes encounter situations where a licensing standard or policy cannot be met exactly as written. That doesn’t automatically mean the answer is ‘no.’</a:t>
            </a:r>
            <a:endParaRPr sz="1200" i="1"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b="1" i="1" dirty="0">
                <a:latin typeface="Calibri" panose="020F0502020204030204" pitchFamily="34" charset="0"/>
                <a:ea typeface="Calibri" panose="020F0502020204030204" pitchFamily="34" charset="0"/>
                <a:cs typeface="Calibri" panose="020F0502020204030204" pitchFamily="34" charset="0"/>
                <a:sym typeface="Calibri"/>
              </a:rPr>
              <a:t>Your responsibility is to assess the concern, determine whether it can be corrected immediately, and if not, determine whether policy allows another path forward. </a:t>
            </a:r>
            <a:endParaRPr sz="1200" i="1"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b="1" i="1" dirty="0">
                <a:latin typeface="Calibri" panose="020F0502020204030204" pitchFamily="34" charset="0"/>
                <a:ea typeface="Calibri" panose="020F0502020204030204" pitchFamily="34" charset="0"/>
                <a:cs typeface="Calibri" panose="020F0502020204030204" pitchFamily="34" charset="0"/>
                <a:sym typeface="Calibri"/>
              </a:rPr>
              <a:t>Notice I keep using the word ‘determine.’ I am not saying you approve it. You identify the issue, gather the necessary information, consult with your supervisor, and follow the established approval process.</a:t>
            </a:r>
            <a:endParaRPr sz="1200" i="1" dirty="0">
              <a:latin typeface="Calibri" panose="020F0502020204030204" pitchFamily="34" charset="0"/>
              <a:ea typeface="Calibri" panose="020F0502020204030204" pitchFamily="34" charset="0"/>
              <a:cs typeface="Calibri" panose="020F0502020204030204" pitchFamily="34" charset="0"/>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i="1" dirty="0">
                <a:latin typeface="Calibri" panose="020F0502020204030204" pitchFamily="34" charset="0"/>
                <a:ea typeface="Calibri" panose="020F0502020204030204" pitchFamily="34" charset="0"/>
                <a:cs typeface="Calibri" panose="020F0502020204030204" pitchFamily="34" charset="0"/>
                <a:sym typeface="Calibri"/>
              </a:rPr>
              <a:t>You will become more comfortable recognizing which issues are simple corrections, which may require Alternative Compliance, and which may require a Policy Waiver. </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f283571c4d_0_276:notes"/>
          <p:cNvSpPr>
            <a:spLocks noGrp="1" noRot="1" noChangeAspect="1"/>
          </p:cNvSpPr>
          <p:nvPr>
            <p:ph type="sldImg" idx="2"/>
          </p:nvPr>
        </p:nvSpPr>
        <p:spPr>
          <a:xfrm>
            <a:off x="777875" y="9382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g3f283571c4d_0_276:notes"/>
          <p:cNvSpPr txBox="1">
            <a:spLocks noGrp="1"/>
          </p:cNvSpPr>
          <p:nvPr>
            <p:ph type="body" idx="1"/>
          </p:nvPr>
        </p:nvSpPr>
        <p:spPr>
          <a:xfrm>
            <a:off x="731520" y="4186075"/>
            <a:ext cx="5852160" cy="4483893"/>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RESOURCE SPECIALITY: KINSHIP </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32: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3" name="Google Shape;643;p32: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r>
              <a:rPr lang="en-US" sz="12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ACTIVITY: WHICH PATH WOULD YOU TAKE?</a:t>
            </a:r>
            <a:endParaRPr sz="1200" dirty="0">
              <a:latin typeface="Calibri" panose="020F0502020204030204" pitchFamily="34" charset="0"/>
              <a:ea typeface="Calibri" panose="020F0502020204030204" pitchFamily="34" charset="0"/>
              <a:cs typeface="Calibri" panose="020F0502020204030204" pitchFamily="34" charset="0"/>
            </a:endParaRPr>
          </a:p>
          <a:p>
            <a:pPr marL="0" indent="0"/>
            <a:endParaRPr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Time: </a:t>
            </a:r>
            <a:r>
              <a:rPr lang="en-US" sz="1200" dirty="0">
                <a:latin typeface="Calibri" panose="020F0502020204030204" pitchFamily="34" charset="0"/>
                <a:ea typeface="Calibri" panose="020F0502020204030204" pitchFamily="34" charset="0"/>
                <a:cs typeface="Calibri" panose="020F0502020204030204" pitchFamily="34" charset="0"/>
                <a:sym typeface="Calibri"/>
              </a:rPr>
              <a:t>15 Minutes </a:t>
            </a:r>
            <a:endParaRPr sz="120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Purpose: </a:t>
            </a:r>
            <a:r>
              <a:rPr lang="en-US" sz="1200" dirty="0">
                <a:latin typeface="Calibri" panose="020F0502020204030204" pitchFamily="34" charset="0"/>
                <a:ea typeface="Calibri" panose="020F0502020204030204" pitchFamily="34" charset="0"/>
                <a:cs typeface="Calibri" panose="020F0502020204030204" pitchFamily="34" charset="0"/>
                <a:sym typeface="Calibri"/>
              </a:rPr>
              <a:t>Guide participants in analyzing identified concerns to determine whether they require immediate correction, a request for alternative compliance, or a formal policy waiver</a:t>
            </a:r>
            <a:endParaRPr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lang="en-US"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Facilitator Resource: </a:t>
            </a:r>
            <a:r>
              <a:rPr lang="en-US" sz="1200" b="0" dirty="0">
                <a:latin typeface="Calibri" panose="020F0502020204030204" pitchFamily="34" charset="0"/>
                <a:ea typeface="Calibri" panose="020F0502020204030204" pitchFamily="34" charset="0"/>
                <a:cs typeface="Calibri" panose="020F0502020204030204" pitchFamily="34" charset="0"/>
                <a:sym typeface="Calibri"/>
              </a:rPr>
              <a:t>Internal Procedure 805: Alternate Compliance and Policy Waiver Protocol (See DCFS Internal Procedures)</a:t>
            </a:r>
          </a:p>
          <a:p>
            <a:pPr marL="0" indent="0"/>
            <a:endParaRPr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Say: (Activity Instructions)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i="1" dirty="0">
                <a:latin typeface="Calibri" panose="020F0502020204030204" pitchFamily="34" charset="0"/>
                <a:ea typeface="Calibri" panose="020F0502020204030204" pitchFamily="34" charset="0"/>
                <a:cs typeface="Calibri" panose="020F0502020204030204" pitchFamily="34" charset="0"/>
                <a:sym typeface="Calibri"/>
              </a:rPr>
              <a:t>Work with your table. For each scenario, don’t worry about whether you know the exact policy. Instead, decide what your next step would be.</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For each scenario, choose:</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Correct Before Approval</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Consider Alternative Compliance</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Consider a Policy Waiver</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Need More Information / Consult Supervisor</a:t>
            </a:r>
            <a:endParaRPr sz="1200" dirty="0">
              <a:latin typeface="Calibri" panose="020F0502020204030204" pitchFamily="34" charset="0"/>
              <a:ea typeface="Calibri" panose="020F0502020204030204" pitchFamily="34" charset="0"/>
              <a:cs typeface="Calibri" panose="020F0502020204030204" pitchFamily="34" charset="0"/>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Scenario 1:</a:t>
            </a:r>
            <a:r>
              <a:rPr lang="en-US" sz="1200" dirty="0">
                <a:latin typeface="Calibri" panose="020F0502020204030204" pitchFamily="34" charset="0"/>
                <a:ea typeface="Calibri" panose="020F0502020204030204" pitchFamily="34" charset="0"/>
                <a:cs typeface="Calibri" panose="020F0502020204030204" pitchFamily="34" charset="0"/>
                <a:sym typeface="Calibri"/>
              </a:rPr>
              <a:t> During the home consultation, you discover prescription medications are stored on the kitchen counter.</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Expected Discussion: </a:t>
            </a:r>
            <a:r>
              <a:rPr lang="en-US" sz="1200" dirty="0">
                <a:latin typeface="Calibri" panose="020F0502020204030204" pitchFamily="34" charset="0"/>
                <a:ea typeface="Calibri" panose="020F0502020204030204" pitchFamily="34" charset="0"/>
                <a:cs typeface="Calibri" panose="020F0502020204030204" pitchFamily="34" charset="0"/>
                <a:sym typeface="Calibri"/>
              </a:rPr>
              <a:t>Correct before approval.</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Scenario 2: </a:t>
            </a:r>
            <a:r>
              <a:rPr lang="en-US" sz="1200" dirty="0">
                <a:latin typeface="Calibri" panose="020F0502020204030204" pitchFamily="34" charset="0"/>
                <a:ea typeface="Calibri" panose="020F0502020204030204" pitchFamily="34" charset="0"/>
                <a:cs typeface="Calibri" panose="020F0502020204030204" pitchFamily="34" charset="0"/>
                <a:sym typeface="Calibri"/>
              </a:rPr>
              <a:t>The home has a walk-through bedroom that may not meet the standard for sleeping arrangements.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Expected Discussion:</a:t>
            </a:r>
            <a:r>
              <a:rPr lang="en-US" sz="1200" dirty="0">
                <a:latin typeface="Calibri" panose="020F0502020204030204" pitchFamily="34" charset="0"/>
                <a:ea typeface="Calibri" panose="020F0502020204030204" pitchFamily="34" charset="0"/>
                <a:cs typeface="Calibri" panose="020F0502020204030204" pitchFamily="34" charset="0"/>
                <a:sym typeface="Calibri"/>
              </a:rPr>
              <a:t> Consider Alternative Compliance. </a:t>
            </a:r>
            <a:br>
              <a:rPr lang="en-US" sz="1200" b="0" dirty="0">
                <a:latin typeface="Calibri" panose="020F0502020204030204" pitchFamily="34" charset="0"/>
                <a:ea typeface="Calibri" panose="020F0502020204030204" pitchFamily="34" charset="0"/>
                <a:cs typeface="Calibri" panose="020F0502020204030204" pitchFamily="34" charset="0"/>
                <a:sym typeface="Calibri"/>
              </a:rPr>
            </a:b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Scenario 3: </a:t>
            </a:r>
            <a:r>
              <a:rPr lang="en-US" sz="1200" dirty="0">
                <a:latin typeface="Calibri" panose="020F0502020204030204" pitchFamily="34" charset="0"/>
                <a:ea typeface="Calibri" panose="020F0502020204030204" pitchFamily="34" charset="0"/>
                <a:cs typeface="Calibri" panose="020F0502020204030204" pitchFamily="34" charset="0"/>
                <a:sym typeface="Calibri"/>
              </a:rPr>
              <a:t>A background check reveals a misdemeanor from many years ago with no additional criminal history.</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Expected Discussion: </a:t>
            </a:r>
            <a:r>
              <a:rPr lang="en-US" sz="1200" dirty="0">
                <a:latin typeface="Calibri" panose="020F0502020204030204" pitchFamily="34" charset="0"/>
                <a:ea typeface="Calibri" panose="020F0502020204030204" pitchFamily="34" charset="0"/>
                <a:cs typeface="Calibri" panose="020F0502020204030204" pitchFamily="34" charset="0"/>
                <a:sym typeface="Calibri"/>
              </a:rPr>
              <a:t>May require a Policy Waiver depending on the offense and policy; consult supervisor and review Internal Procedure 805.</a:t>
            </a:r>
            <a:br>
              <a:rPr lang="en-US" sz="1200" b="0" dirty="0">
                <a:latin typeface="Calibri" panose="020F0502020204030204" pitchFamily="34" charset="0"/>
                <a:ea typeface="Calibri" panose="020F0502020204030204" pitchFamily="34" charset="0"/>
                <a:cs typeface="Calibri" panose="020F0502020204030204" pitchFamily="34" charset="0"/>
                <a:sym typeface="Calibri"/>
              </a:rPr>
            </a:b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Scenario 4: </a:t>
            </a:r>
            <a:r>
              <a:rPr lang="en-US" sz="1200" dirty="0">
                <a:latin typeface="Calibri" panose="020F0502020204030204" pitchFamily="34" charset="0"/>
                <a:ea typeface="Calibri" panose="020F0502020204030204" pitchFamily="34" charset="0"/>
                <a:cs typeface="Calibri" panose="020F0502020204030204" pitchFamily="34" charset="0"/>
                <a:sym typeface="Calibri"/>
              </a:rPr>
              <a:t>The family has not installed a smoke detector in one of the bedrooms.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Expected Discussion: </a:t>
            </a:r>
            <a:r>
              <a:rPr lang="en-US" sz="1200" dirty="0">
                <a:latin typeface="Calibri" panose="020F0502020204030204" pitchFamily="34" charset="0"/>
                <a:ea typeface="Calibri" panose="020F0502020204030204" pitchFamily="34" charset="0"/>
                <a:cs typeface="Calibri" panose="020F0502020204030204" pitchFamily="34" charset="0"/>
                <a:sym typeface="Calibri"/>
              </a:rPr>
              <a:t>Correct before approval.</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Scenario 5: </a:t>
            </a:r>
            <a:r>
              <a:rPr lang="en-US" sz="1200" dirty="0">
                <a:latin typeface="Calibri" panose="020F0502020204030204" pitchFamily="34" charset="0"/>
                <a:ea typeface="Calibri" panose="020F0502020204030204" pitchFamily="34" charset="0"/>
                <a:cs typeface="Calibri" panose="020F0502020204030204" pitchFamily="34" charset="0"/>
                <a:sym typeface="Calibri"/>
              </a:rPr>
              <a:t>Grandmother has three biological children under the age of six already living in the home.</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Expected Discussion: </a:t>
            </a:r>
            <a:r>
              <a:rPr lang="en-US" sz="1200" dirty="0">
                <a:latin typeface="Calibri" panose="020F0502020204030204" pitchFamily="34" charset="0"/>
                <a:ea typeface="Calibri" panose="020F0502020204030204" pitchFamily="34" charset="0"/>
                <a:cs typeface="Calibri" panose="020F0502020204030204" pitchFamily="34" charset="0"/>
                <a:sym typeface="Calibri"/>
              </a:rPr>
              <a:t>Participants should recognize that this may require a Policy Waiver under the kinship process rather than automatically denying the placement.</a:t>
            </a:r>
            <a:br>
              <a:rPr lang="en-US" sz="1200" b="0" dirty="0">
                <a:latin typeface="Calibri" panose="020F0502020204030204" pitchFamily="34" charset="0"/>
                <a:ea typeface="Calibri" panose="020F0502020204030204" pitchFamily="34" charset="0"/>
                <a:cs typeface="Calibri" panose="020F0502020204030204" pitchFamily="34" charset="0"/>
                <a:sym typeface="Calibri"/>
              </a:rPr>
            </a:b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Debrief Questions: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Which scenarios were straightforward?</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Which required more professional judgment?</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Why is it important not to immediately tell a family “yes” or “no” when a concern is identified?</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When should you involve your supervisor?</a:t>
            </a:r>
            <a:br>
              <a:rPr lang="en-US" sz="1200" b="0" dirty="0">
                <a:latin typeface="Calibri" panose="020F0502020204030204" pitchFamily="34" charset="0"/>
                <a:ea typeface="Calibri" panose="020F0502020204030204" pitchFamily="34" charset="0"/>
                <a:cs typeface="Calibri" panose="020F0502020204030204" pitchFamily="34" charset="0"/>
                <a:sym typeface="Calibri"/>
              </a:rPr>
            </a:b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Facilitator Notes: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Do not spend time memorizing lists of offenses or waiver criteria.</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b="1" dirty="0">
                <a:latin typeface="Calibri" panose="020F0502020204030204" pitchFamily="34" charset="0"/>
                <a:ea typeface="Calibri" panose="020F0502020204030204" pitchFamily="34" charset="0"/>
                <a:cs typeface="Calibri" panose="020F0502020204030204" pitchFamily="34" charset="0"/>
                <a:sym typeface="Calibri"/>
              </a:rPr>
              <a:t>Instead, emphasize these core principles:</a:t>
            </a:r>
            <a:endParaRPr sz="1200" dirty="0">
              <a:latin typeface="Calibri" panose="020F0502020204030204" pitchFamily="34" charset="0"/>
              <a:ea typeface="Calibri" panose="020F0502020204030204" pitchFamily="34" charset="0"/>
              <a:cs typeface="Calibri" panose="020F0502020204030204" pitchFamily="34" charset="0"/>
            </a:endParaRPr>
          </a:p>
          <a:p>
            <a:pPr marL="664546" lvl="1" indent="-181240">
              <a:buSzPts val="1200"/>
              <a:buFont typeface="Courier New"/>
              <a:buChar char="o"/>
            </a:pPr>
            <a:r>
              <a:rPr lang="en-US" sz="1200" dirty="0">
                <a:latin typeface="Calibri" panose="020F0502020204030204" pitchFamily="34" charset="0"/>
                <a:ea typeface="Calibri" panose="020F0502020204030204" pitchFamily="34" charset="0"/>
                <a:cs typeface="Calibri" panose="020F0502020204030204" pitchFamily="34" charset="0"/>
                <a:sym typeface="Calibri"/>
              </a:rPr>
              <a:t>Child safety is always the priority.</a:t>
            </a:r>
            <a:endParaRPr sz="1200" dirty="0">
              <a:latin typeface="Calibri" panose="020F0502020204030204" pitchFamily="34" charset="0"/>
              <a:ea typeface="Calibri" panose="020F0502020204030204" pitchFamily="34" charset="0"/>
              <a:cs typeface="Calibri" panose="020F0502020204030204" pitchFamily="34" charset="0"/>
            </a:endParaRPr>
          </a:p>
          <a:p>
            <a:pPr marL="664546" lvl="1" indent="-181240">
              <a:buSzPts val="1200"/>
              <a:buFont typeface="Courier New"/>
              <a:buChar char="o"/>
            </a:pPr>
            <a:r>
              <a:rPr lang="en-US" sz="1200" dirty="0">
                <a:latin typeface="Calibri" panose="020F0502020204030204" pitchFamily="34" charset="0"/>
                <a:ea typeface="Calibri" panose="020F0502020204030204" pitchFamily="34" charset="0"/>
                <a:cs typeface="Calibri" panose="020F0502020204030204" pitchFamily="34" charset="0"/>
                <a:sym typeface="Calibri"/>
              </a:rPr>
              <a:t>Not every concern has the same solution.</a:t>
            </a:r>
            <a:endParaRPr sz="1200" dirty="0">
              <a:latin typeface="Calibri" panose="020F0502020204030204" pitchFamily="34" charset="0"/>
              <a:ea typeface="Calibri" panose="020F0502020204030204" pitchFamily="34" charset="0"/>
              <a:cs typeface="Calibri" panose="020F0502020204030204" pitchFamily="34" charset="0"/>
            </a:endParaRPr>
          </a:p>
          <a:p>
            <a:pPr marL="664546" lvl="1" indent="-181240">
              <a:buSzPts val="1200"/>
              <a:buFont typeface="Courier New"/>
              <a:buChar char="o"/>
            </a:pPr>
            <a:r>
              <a:rPr lang="en-US" sz="1200" dirty="0">
                <a:latin typeface="Calibri" panose="020F0502020204030204" pitchFamily="34" charset="0"/>
                <a:ea typeface="Calibri" panose="020F0502020204030204" pitchFamily="34" charset="0"/>
                <a:cs typeface="Calibri" panose="020F0502020204030204" pitchFamily="34" charset="0"/>
                <a:sym typeface="Calibri"/>
              </a:rPr>
              <a:t>Know when to stop, consult, and follow policy.</a:t>
            </a:r>
            <a:endParaRPr sz="1200" dirty="0">
              <a:latin typeface="Calibri" panose="020F0502020204030204" pitchFamily="34" charset="0"/>
              <a:ea typeface="Calibri" panose="020F0502020204030204" pitchFamily="34" charset="0"/>
              <a:cs typeface="Calibri" panose="020F0502020204030204" pitchFamily="34" charset="0"/>
            </a:endParaRPr>
          </a:p>
          <a:p>
            <a:pPr marL="664546" lvl="1" indent="-181240">
              <a:buSzPts val="1200"/>
              <a:buFont typeface="Courier New"/>
              <a:buChar char="o"/>
            </a:pPr>
            <a:r>
              <a:rPr lang="en-US" sz="1200" dirty="0">
                <a:latin typeface="Calibri" panose="020F0502020204030204" pitchFamily="34" charset="0"/>
                <a:ea typeface="Calibri" panose="020F0502020204030204" pitchFamily="34" charset="0"/>
                <a:cs typeface="Calibri" panose="020F0502020204030204" pitchFamily="34" charset="0"/>
                <a:sym typeface="Calibri"/>
              </a:rPr>
              <a:t>Resource Specialists initiate and support the process; they do not make approval decisions independently.</a:t>
            </a:r>
            <a:endParaRPr sz="1200" dirty="0">
              <a:latin typeface="Calibri" panose="020F0502020204030204" pitchFamily="34" charset="0"/>
              <a:ea typeface="Calibri" panose="020F0502020204030204" pitchFamily="34" charset="0"/>
              <a:cs typeface="Calibri" panose="020F0502020204030204" pitchFamily="34" charset="0"/>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Say: </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i="1" dirty="0">
                <a:latin typeface="Calibri" panose="020F0502020204030204" pitchFamily="34" charset="0"/>
                <a:ea typeface="Calibri" panose="020F0502020204030204" pitchFamily="34" charset="0"/>
                <a:cs typeface="Calibri" panose="020F0502020204030204" pitchFamily="34" charset="0"/>
                <a:sym typeface="Calibri"/>
              </a:rPr>
              <a:t>On the next slide, we’ll take a closer look at the difference between Alternative Compliance and Policy Waivers and walk through how those requests move through the approval process.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33: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1" name="Google Shape;651;p33: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r>
              <a:rPr lang="en-US" sz="12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ALTERNATIVE COMPLIANCE VS. POLICY WAIVER</a:t>
            </a:r>
            <a:endParaRPr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Time: </a:t>
            </a:r>
            <a:r>
              <a:rPr lang="en-US" sz="1200" dirty="0">
                <a:latin typeface="Calibri" panose="020F0502020204030204" pitchFamily="34" charset="0"/>
                <a:ea typeface="Calibri" panose="020F0502020204030204" pitchFamily="34" charset="0"/>
                <a:cs typeface="Calibri" panose="020F0502020204030204" pitchFamily="34" charset="0"/>
                <a:sym typeface="Calibri"/>
              </a:rPr>
              <a:t>5 Minutes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Purpose:</a:t>
            </a:r>
            <a:r>
              <a:rPr lang="en-US" sz="1200" dirty="0">
                <a:latin typeface="Calibri" panose="020F0502020204030204" pitchFamily="34" charset="0"/>
                <a:ea typeface="Calibri" panose="020F0502020204030204" pitchFamily="34" charset="0"/>
                <a:cs typeface="Calibri" panose="020F0502020204030204" pitchFamily="34" charset="0"/>
                <a:sym typeface="Calibri"/>
              </a:rPr>
              <a:t> Differentiate between Alternative Compliance and Policy Waivers, explain when each may be appropriate, and reinforce the Resource Specialist’s role in initiating, not approving, the request process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Participant Resource:  </a:t>
            </a:r>
            <a:r>
              <a:rPr lang="en-US" sz="1200" dirty="0">
                <a:latin typeface="Calibri" panose="020F0502020204030204" pitchFamily="34" charset="0"/>
                <a:ea typeface="Calibri" panose="020F0502020204030204" pitchFamily="34" charset="0"/>
                <a:cs typeface="Calibri" panose="020F0502020204030204" pitchFamily="34" charset="0"/>
                <a:sym typeface="Calibri"/>
              </a:rPr>
              <a:t>DCFS Internal Procedure 805 (Table Copy)</a:t>
            </a:r>
            <a:endParaRPr sz="1200" dirty="0">
              <a:latin typeface="Calibri" panose="020F0502020204030204" pitchFamily="34" charset="0"/>
              <a:ea typeface="Calibri" panose="020F0502020204030204" pitchFamily="34" charset="0"/>
              <a:cs typeface="Calibri" panose="020F0502020204030204" pitchFamily="34" charset="0"/>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Paraphrase:</a:t>
            </a:r>
            <a:endParaRPr sz="1200" dirty="0">
              <a:latin typeface="Calibri" panose="020F0502020204030204" pitchFamily="34" charset="0"/>
              <a:ea typeface="Calibri" panose="020F0502020204030204" pitchFamily="34" charset="0"/>
              <a:cs typeface="Calibri" panose="020F0502020204030204" pitchFamily="34" charset="0"/>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Your Role as the Resource Specialist</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dirty="0">
                <a:latin typeface="Calibri" panose="020F0502020204030204" pitchFamily="34" charset="0"/>
                <a:ea typeface="Calibri" panose="020F0502020204030204" pitchFamily="34" charset="0"/>
                <a:cs typeface="Calibri" panose="020F0502020204030204" pitchFamily="34" charset="0"/>
                <a:sym typeface="Calibri"/>
              </a:rPr>
              <a:t>✔ Identify the concern.</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dirty="0">
                <a:latin typeface="Calibri" panose="020F0502020204030204" pitchFamily="34" charset="0"/>
                <a:ea typeface="Calibri" panose="020F0502020204030204" pitchFamily="34" charset="0"/>
                <a:cs typeface="Calibri" panose="020F0502020204030204" pitchFamily="34" charset="0"/>
                <a:sym typeface="Calibri"/>
              </a:rPr>
              <a:t>✔ Assess child safety.</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dirty="0">
                <a:latin typeface="Calibri" panose="020F0502020204030204" pitchFamily="34" charset="0"/>
                <a:ea typeface="Calibri" panose="020F0502020204030204" pitchFamily="34" charset="0"/>
                <a:cs typeface="Calibri" panose="020F0502020204030204" pitchFamily="34" charset="0"/>
                <a:sym typeface="Calibri"/>
              </a:rPr>
              <a:t>✔ Gather supporting documentation.</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dirty="0">
                <a:latin typeface="Calibri" panose="020F0502020204030204" pitchFamily="34" charset="0"/>
                <a:ea typeface="Calibri" panose="020F0502020204030204" pitchFamily="34" charset="0"/>
                <a:cs typeface="Calibri" panose="020F0502020204030204" pitchFamily="34" charset="0"/>
                <a:sym typeface="Calibri"/>
              </a:rPr>
              <a:t>✔ Consult with your supervisor.</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dirty="0">
                <a:latin typeface="Calibri" panose="020F0502020204030204" pitchFamily="34" charset="0"/>
                <a:ea typeface="Calibri" panose="020F0502020204030204" pitchFamily="34" charset="0"/>
                <a:cs typeface="Calibri" panose="020F0502020204030204" pitchFamily="34" charset="0"/>
                <a:sym typeface="Calibri"/>
              </a:rPr>
              <a:t>✔ Submit the request through the established approval process.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dirty="0">
                <a:latin typeface="Calibri" panose="020F0502020204030204" pitchFamily="34" charset="0"/>
                <a:ea typeface="Calibri" panose="020F0502020204030204" pitchFamily="34" charset="0"/>
                <a:cs typeface="Calibri" panose="020F0502020204030204" pitchFamily="34" charset="0"/>
                <a:sym typeface="Calibri"/>
              </a:rPr>
              <a:t>❌ Do </a:t>
            </a:r>
            <a:r>
              <a:rPr lang="en-US" sz="1200" b="1" u="sng" dirty="0">
                <a:latin typeface="Calibri" panose="020F0502020204030204" pitchFamily="34" charset="0"/>
                <a:ea typeface="Calibri" panose="020F0502020204030204" pitchFamily="34" charset="0"/>
                <a:cs typeface="Calibri" panose="020F0502020204030204" pitchFamily="34" charset="0"/>
                <a:sym typeface="Calibri"/>
              </a:rPr>
              <a:t>not</a:t>
            </a:r>
            <a:r>
              <a:rPr lang="en-US" sz="1200" dirty="0">
                <a:latin typeface="Calibri" panose="020F0502020204030204" pitchFamily="34" charset="0"/>
                <a:ea typeface="Calibri" panose="020F0502020204030204" pitchFamily="34" charset="0"/>
                <a:cs typeface="Calibri" panose="020F0502020204030204" pitchFamily="34" charset="0"/>
                <a:sym typeface="Calibri"/>
              </a:rPr>
              <a:t> independently approve Alternative Compliance or Policy Waivers.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dirty="0">
                <a:latin typeface="Calibri" panose="020F0502020204030204" pitchFamily="34" charset="0"/>
                <a:ea typeface="Calibri" panose="020F0502020204030204" pitchFamily="34" charset="0"/>
                <a:cs typeface="Calibri" panose="020F0502020204030204" pitchFamily="34" charset="0"/>
                <a:sym typeface="Calibri"/>
              </a:rPr>
              <a:t>Remember, the goal is not to find a way around policy. The goal is to safely achieve the intent of the regulation or policy whenever possible.</a:t>
            </a:r>
            <a:br>
              <a:rPr lang="en-US" sz="1200" b="0" dirty="0">
                <a:latin typeface="Calibri" panose="020F0502020204030204" pitchFamily="34" charset="0"/>
                <a:ea typeface="Calibri" panose="020F0502020204030204" pitchFamily="34" charset="0"/>
                <a:cs typeface="Calibri" panose="020F0502020204030204" pitchFamily="34" charset="0"/>
                <a:sym typeface="Calibri"/>
              </a:rPr>
            </a:b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dirty="0">
                <a:latin typeface="Calibri" panose="020F0502020204030204" pitchFamily="34" charset="0"/>
                <a:ea typeface="Calibri" panose="020F0502020204030204" pitchFamily="34" charset="0"/>
                <a:cs typeface="Calibri" panose="020F0502020204030204" pitchFamily="34" charset="0"/>
                <a:sym typeface="Calibri"/>
              </a:rPr>
              <a:t>One of the most common questions new Resource Specialists ask is, ‘What’s the difference between Alternative Compliance and a Policy Waiver?’</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They’re related, but they’re not the same. A Policy Waiver asks for permission to deviate from a DCFS policy.</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Alternative Compliance asks whether the intent of a licensing regulation can still be met through another safe approach.</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Neither process is intended to bypass child safety. In fact, both exist because kinship placements often present unique situations that require careful professional judgment.</a:t>
            </a:r>
            <a:endParaRPr lang="en-US"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Your responsibility is to recognize when one of these options may be appropriate, gather the information needed to support the request, and follow the approval process. </a:t>
            </a:r>
            <a:endParaRPr sz="12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g3f5c80db00c_0_520:notes"/>
          <p:cNvSpPr txBox="1">
            <a:spLocks noGrp="1"/>
          </p:cNvSpPr>
          <p:nvPr>
            <p:ph type="body" idx="1"/>
          </p:nvPr>
        </p:nvSpPr>
        <p:spPr>
          <a:xfrm>
            <a:off x="733214" y="4202192"/>
            <a:ext cx="5855360" cy="4438806"/>
          </a:xfrm>
          <a:prstGeom prst="rect">
            <a:avLst/>
          </a:prstGeom>
          <a:noFill/>
          <a:ln>
            <a:noFill/>
          </a:ln>
        </p:spPr>
        <p:txBody>
          <a:bodyPr spcFirstLastPara="1" wrap="square" lIns="101772" tIns="50873" rIns="101772" bIns="50873" anchor="t" anchorCtr="0">
            <a:noAutofit/>
          </a:bodyPr>
          <a:lstStyle/>
          <a:p>
            <a:pPr marL="0" indent="0">
              <a:buClr>
                <a:schemeClr val="dk1"/>
              </a:buClr>
              <a:buSzPts val="1100"/>
            </a:pPr>
            <a:r>
              <a:rPr lang="en-US" b="1" dirty="0">
                <a:latin typeface="Calibri"/>
                <a:ea typeface="Calibri"/>
                <a:cs typeface="Calibri"/>
                <a:sym typeface="Calibri"/>
              </a:rPr>
              <a:t>ACTIVITY: LET’S THINK LIKE A RESOURCE SPECIALIST </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 </a:t>
            </a:r>
            <a:endParaRPr dirty="0">
              <a:latin typeface="Calibri"/>
              <a:ea typeface="Calibri"/>
              <a:cs typeface="Calibri"/>
              <a:sym typeface="Calibri"/>
            </a:endParaRPr>
          </a:p>
          <a:p>
            <a:pPr marL="0" indent="0">
              <a:buSzPts val="1100"/>
            </a:pPr>
            <a:r>
              <a:rPr lang="en-US" b="1" dirty="0">
                <a:latin typeface="Calibri"/>
                <a:ea typeface="Calibri"/>
                <a:cs typeface="Calibri"/>
                <a:sym typeface="Calibri"/>
              </a:rPr>
              <a:t>Purpose: </a:t>
            </a:r>
            <a:r>
              <a:rPr lang="en-US" dirty="0">
                <a:latin typeface="Calibri"/>
                <a:ea typeface="Calibri"/>
                <a:cs typeface="Calibri"/>
                <a:sym typeface="Calibri"/>
              </a:rPr>
              <a:t>To provide participants with an opportunity to apply policy and critical thinking skills by evaluating common licensing scenarios and identifying the information needed to make informed recommendations</a:t>
            </a:r>
            <a:endParaRPr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Resource: </a:t>
            </a:r>
            <a:r>
              <a:rPr lang="en-US" b="0" dirty="0">
                <a:latin typeface="Calibri"/>
                <a:ea typeface="Calibri"/>
                <a:cs typeface="Calibri"/>
                <a:sym typeface="Calibri"/>
              </a:rPr>
              <a:t>Scenarios A-D Let’s think like a resource specialist </a:t>
            </a: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 </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For this next activity participants will need an additional sheet of paper to write on, if they do not have it already. You will also need to cut out the scenarios linked in the Facilitator Resource. Use Scenario “D” if there is an uneven number of tables or participants and an additional scenario is needed.</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marL="483306" indent="-335629">
              <a:buClr>
                <a:schemeClr val="dk1"/>
              </a:buClr>
              <a:buFont typeface="Calibri"/>
              <a:buChar char="●"/>
            </a:pPr>
            <a:r>
              <a:rPr lang="en-US" dirty="0">
                <a:latin typeface="Calibri"/>
                <a:ea typeface="Calibri"/>
                <a:cs typeface="Calibri"/>
                <a:sym typeface="Calibri"/>
              </a:rPr>
              <a:t>I will provide each table one scenario along with questions to answer, and you will work collaboratively as a group to complete the questions.</a:t>
            </a:r>
            <a:endParaRPr dirty="0">
              <a:latin typeface="Calibri"/>
              <a:ea typeface="Calibri"/>
              <a:cs typeface="Calibri"/>
              <a:sym typeface="Calibri"/>
            </a:endParaRPr>
          </a:p>
          <a:p>
            <a:pPr marL="483306" indent="-335629">
              <a:buClr>
                <a:schemeClr val="dk1"/>
              </a:buClr>
              <a:buFont typeface="Calibri"/>
              <a:buChar char="●"/>
            </a:pPr>
            <a:r>
              <a:rPr lang="en-US" dirty="0">
                <a:latin typeface="Calibri"/>
                <a:ea typeface="Calibri"/>
                <a:cs typeface="Calibri"/>
                <a:sym typeface="Calibri"/>
              </a:rPr>
              <a:t>You will have 8 Minutes to read the scenario and answer the questions on your additional sheet of paper. </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Scenario A: </a:t>
            </a:r>
            <a:r>
              <a:rPr lang="en-US" dirty="0">
                <a:latin typeface="Calibri"/>
                <a:ea typeface="Calibri"/>
                <a:cs typeface="Calibri"/>
                <a:sym typeface="Calibri"/>
              </a:rPr>
              <a:t>A grandmother’s home has a walk-through bedroom that would normally not meet the licensing standard.</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is the concern?</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Can it be corrected?</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Would you consider Alternative Compliance?</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additional information would you gather?</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Scenario B:</a:t>
            </a:r>
            <a:r>
              <a:rPr lang="en-US" dirty="0">
                <a:latin typeface="Calibri"/>
                <a:ea typeface="Calibri"/>
                <a:cs typeface="Calibri"/>
                <a:sym typeface="Calibri"/>
              </a:rPr>
              <a:t> A caregiver has a misdemeanor DUI from 12 years ago with no subsequent criminal history.</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Would this automatically disqualify the home?</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Would additional review be needed?</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documentation might support a request?</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Scenario C: </a:t>
            </a:r>
            <a:r>
              <a:rPr lang="en-US" dirty="0">
                <a:latin typeface="Calibri"/>
                <a:ea typeface="Calibri"/>
                <a:cs typeface="Calibri"/>
                <a:sym typeface="Calibri"/>
              </a:rPr>
              <a:t>The family meets all licensing standards except that they exceed the typical household composition limits.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questions would you ask?</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Would this be a correction, an Alternative Compliance request, or a Policy Waiver?</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Who would you consult?</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Scenario D: </a:t>
            </a:r>
            <a:r>
              <a:rPr lang="en-US" dirty="0">
                <a:latin typeface="Calibri"/>
                <a:ea typeface="Calibri"/>
                <a:cs typeface="Calibri"/>
                <a:sym typeface="Calibri"/>
              </a:rPr>
              <a:t>A relative caregiver's home has only one full bathroom, and the hot water heater stopped working the day before the Initial Home Consultation. The caregiver explains that a repair company is scheduled to replace it in 3 days. </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is the concern? </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Can the issue be corrected? </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Would this be appropriate for an Alternative Compliance request of a Policy Waiver? </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additional information would you gather before making a recommendation? </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What would your next step be? </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Debrief Questions: </a:t>
            </a:r>
            <a:endParaRPr b="1" dirty="0">
              <a:latin typeface="Calibri"/>
              <a:ea typeface="Calibri"/>
              <a:cs typeface="Calibri"/>
              <a:sym typeface="Calibri"/>
            </a:endParaRPr>
          </a:p>
          <a:p>
            <a:pPr marL="0" indent="0"/>
            <a:r>
              <a:rPr lang="en-US" b="1" dirty="0">
                <a:latin typeface="Calibri"/>
                <a:ea typeface="Calibri"/>
                <a:cs typeface="Calibri"/>
                <a:sym typeface="Calibri"/>
              </a:rPr>
              <a:t>Ask each group to explain: </a:t>
            </a:r>
            <a:endParaRPr b="1" dirty="0">
              <a:latin typeface="Calibri"/>
              <a:ea typeface="Calibri"/>
              <a:cs typeface="Calibri"/>
              <a:sym typeface="Calibri"/>
            </a:endParaRPr>
          </a:p>
          <a:p>
            <a:pPr marL="483306" indent="-335629">
              <a:buFont typeface="Calibri"/>
              <a:buChar char="●"/>
            </a:pPr>
            <a:r>
              <a:rPr lang="en-US" dirty="0">
                <a:latin typeface="Calibri"/>
                <a:ea typeface="Calibri"/>
                <a:cs typeface="Calibri"/>
                <a:sym typeface="Calibri"/>
              </a:rPr>
              <a:t>Their reasoning </a:t>
            </a:r>
            <a:endParaRPr dirty="0">
              <a:latin typeface="Calibri"/>
              <a:ea typeface="Calibri"/>
              <a:cs typeface="Calibri"/>
              <a:sym typeface="Calibri"/>
            </a:endParaRPr>
          </a:p>
          <a:p>
            <a:pPr marL="483306" indent="-335629">
              <a:buFont typeface="Calibri"/>
              <a:buChar char="●"/>
            </a:pPr>
            <a:r>
              <a:rPr lang="en-US" dirty="0">
                <a:latin typeface="Calibri"/>
                <a:ea typeface="Calibri"/>
                <a:cs typeface="Calibri"/>
                <a:sym typeface="Calibri"/>
              </a:rPr>
              <a:t>The information they would still need </a:t>
            </a:r>
            <a:endParaRPr dirty="0">
              <a:latin typeface="Calibri"/>
              <a:ea typeface="Calibri"/>
              <a:cs typeface="Calibri"/>
              <a:sym typeface="Calibri"/>
            </a:endParaRPr>
          </a:p>
          <a:p>
            <a:pPr marL="483306" indent="-335629">
              <a:buFont typeface="Calibri"/>
              <a:buChar char="●"/>
            </a:pPr>
            <a:r>
              <a:rPr lang="en-US" dirty="0">
                <a:latin typeface="Calibri"/>
                <a:ea typeface="Calibri"/>
                <a:cs typeface="Calibri"/>
                <a:sym typeface="Calibri"/>
              </a:rPr>
              <a:t>Their next step, not their final decision</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dirty="0">
                <a:latin typeface="Calibri"/>
                <a:ea typeface="Calibri"/>
                <a:cs typeface="Calibri"/>
                <a:sym typeface="Calibri"/>
              </a:rPr>
              <a:t>Then reinforce: Good Resource Specialists don’t rush to answer. They gather information, apply policy, consult when needed, and document their recommendations.  </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Facilitator Notes: </a:t>
            </a:r>
            <a:endParaRPr b="1" dirty="0">
              <a:latin typeface="Calibri"/>
              <a:ea typeface="Calibri"/>
              <a:cs typeface="Calibri"/>
              <a:sym typeface="Calibri"/>
            </a:endParaRPr>
          </a:p>
          <a:p>
            <a:pPr marL="0" indent="0"/>
            <a:r>
              <a:rPr lang="en-US" dirty="0">
                <a:latin typeface="Calibri"/>
                <a:ea typeface="Calibri"/>
                <a:cs typeface="Calibri"/>
                <a:sym typeface="Calibri"/>
              </a:rPr>
              <a:t>Do not teach every offense listed in Procedure 805. Instead, show participants where the procedure is located and explain that it will guide their work in the field. </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Say: </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You’ll never be expected to memorize every offense, every exception, or every approval pathway. What you do need to know is when to stop, ask questions, consult your supervisor, and follow the process.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Now that we’ve discussed how concerns are evaluated, let’s move to one of the Resource Specialist’s most important responsibilities, the Initial Home Consultation, and assessing whether the home can safely support the child.</a:t>
            </a:r>
            <a:endParaRPr b="1" i="1" dirty="0">
              <a:latin typeface="Calibri"/>
              <a:ea typeface="Calibri"/>
              <a:cs typeface="Calibri"/>
              <a:sym typeface="Calibri"/>
            </a:endParaRPr>
          </a:p>
        </p:txBody>
      </p:sp>
      <p:sp>
        <p:nvSpPr>
          <p:cNvPr id="657" name="Google Shape;657;g3f5c80db00c_0_520:notes"/>
          <p:cNvSpPr>
            <a:spLocks noGrp="1" noRot="1" noChangeAspect="1"/>
          </p:cNvSpPr>
          <p:nvPr>
            <p:ph type="sldImg" idx="2"/>
          </p:nvPr>
        </p:nvSpPr>
        <p:spPr>
          <a:xfrm>
            <a:off x="777875" y="960438"/>
            <a:ext cx="5764213" cy="3241675"/>
          </a:xfrm>
          <a:custGeom>
            <a:avLst/>
            <a:gdLst/>
            <a:ahLst/>
            <a:cxnLst/>
            <a:rect l="l" t="t" r="r" b="b"/>
            <a:pathLst>
              <a:path w="120000" h="120000" extrusionOk="0">
                <a:moveTo>
                  <a:pt x="0" y="0"/>
                </a:moveTo>
                <a:lnTo>
                  <a:pt x="120000" y="0"/>
                </a:lnTo>
                <a:lnTo>
                  <a:pt x="120000" y="120000"/>
                </a:lnTo>
                <a:lnTo>
                  <a:pt x="0" y="120000"/>
                </a:lnTo>
                <a:close/>
              </a:path>
            </a:pathLst>
          </a:custGeom>
          <a:noFill/>
          <a:ln w="1197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34: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5" name="Google Shape;665;p34: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r>
              <a:rPr lang="en-US" sz="12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THE INITIAL HOME CONSULTATION: A KINSHIP PROSPECTIVE</a:t>
            </a:r>
            <a:endParaRPr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Time:</a:t>
            </a:r>
            <a:r>
              <a:rPr lang="en-US" sz="1200" dirty="0">
                <a:latin typeface="Calibri" panose="020F0502020204030204" pitchFamily="34" charset="0"/>
                <a:ea typeface="Calibri" panose="020F0502020204030204" pitchFamily="34" charset="0"/>
                <a:cs typeface="Calibri" panose="020F0502020204030204" pitchFamily="34" charset="0"/>
                <a:sym typeface="Calibri"/>
              </a:rPr>
              <a:t> 10 Minutes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Purpose:</a:t>
            </a:r>
            <a:r>
              <a:rPr lang="en-US" sz="1200" dirty="0">
                <a:latin typeface="Calibri" panose="020F0502020204030204" pitchFamily="34" charset="0"/>
                <a:ea typeface="Calibri" panose="020F0502020204030204" pitchFamily="34" charset="0"/>
                <a:cs typeface="Calibri" panose="020F0502020204030204" pitchFamily="34" charset="0"/>
                <a:sym typeface="Calibri"/>
              </a:rPr>
              <a:t> Build upon participants’ knowledge of the Initial Home Consultation by focusing on the unique considerations when assessing a kinship home for provisional placement. </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Participant Resource:</a:t>
            </a:r>
            <a:r>
              <a:rPr lang="en-US" sz="1200" dirty="0">
                <a:latin typeface="Calibri" panose="020F0502020204030204" pitchFamily="34" charset="0"/>
                <a:ea typeface="Calibri" panose="020F0502020204030204" pitchFamily="34" charset="0"/>
                <a:cs typeface="Calibri" panose="020F0502020204030204" pitchFamily="34" charset="0"/>
                <a:sym typeface="Calibri"/>
              </a:rPr>
              <a:t> </a:t>
            </a:r>
            <a:r>
              <a:rPr lang="fr-FR" sz="1200" dirty="0">
                <a:latin typeface="Calibri" panose="020F0502020204030204" pitchFamily="34" charset="0"/>
                <a:ea typeface="Calibri" panose="020F0502020204030204" pitchFamily="34" charset="0"/>
                <a:cs typeface="Calibri" panose="020F0502020204030204" pitchFamily="34" charset="0"/>
                <a:sym typeface="Calibri"/>
              </a:rPr>
              <a:t>CFS-450: Prospective Provisional Resource Parent Information and Questionnaire</a:t>
            </a:r>
            <a:r>
              <a:rPr lang="en-US" sz="1200" dirty="0">
                <a:latin typeface="Calibri" panose="020F0502020204030204" pitchFamily="34" charset="0"/>
                <a:ea typeface="Calibri" panose="020F0502020204030204" pitchFamily="34" charset="0"/>
                <a:cs typeface="Calibri" panose="020F0502020204030204" pitchFamily="34" charset="0"/>
                <a:sym typeface="Calibri"/>
              </a:rPr>
              <a:t> (Blank)</a:t>
            </a:r>
            <a:br>
              <a:rPr lang="en-US" sz="1200" b="0" dirty="0">
                <a:latin typeface="Calibri" panose="020F0502020204030204" pitchFamily="34" charset="0"/>
                <a:ea typeface="Calibri" panose="020F0502020204030204" pitchFamily="34" charset="0"/>
                <a:cs typeface="Calibri" panose="020F0502020204030204" pitchFamily="34" charset="0"/>
                <a:sym typeface="Calibri"/>
              </a:rPr>
            </a:b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Say: </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i="1" dirty="0">
                <a:latin typeface="Calibri" panose="020F0502020204030204" pitchFamily="34" charset="0"/>
                <a:ea typeface="Calibri" panose="020F0502020204030204" pitchFamily="34" charset="0"/>
                <a:cs typeface="Calibri" panose="020F0502020204030204" pitchFamily="34" charset="0"/>
                <a:sym typeface="Calibri"/>
              </a:rPr>
              <a:t>Yesterday, we practiced conducting an Initial Home Consultation with a family who had spent weeks preparing to become resource parents. Today’s consultation is different. This caregiver may have received a phone call just hours ago asking them to care for a child they love.</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Font typeface="Arial"/>
              <a:buChar char="•"/>
            </a:pPr>
            <a:r>
              <a:rPr lang="en-US" sz="1200" b="1" i="1" dirty="0">
                <a:latin typeface="Calibri" panose="020F0502020204030204" pitchFamily="34" charset="0"/>
                <a:ea typeface="Calibri" panose="020F0502020204030204" pitchFamily="34" charset="0"/>
                <a:cs typeface="Calibri" panose="020F0502020204030204" pitchFamily="34" charset="0"/>
                <a:sym typeface="Calibri"/>
              </a:rPr>
              <a:t>The home may not be ‘licensing ready,’ but your responsibility is to determine whether it is safe, identify what still needs to happen, and help the caregiver understand the approval process.</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b="1" i="1" dirty="0">
                <a:latin typeface="Calibri" panose="020F0502020204030204" pitchFamily="34" charset="0"/>
                <a:ea typeface="Calibri" panose="020F0502020204030204" pitchFamily="34" charset="0"/>
                <a:cs typeface="Calibri" panose="020F0502020204030204" pitchFamily="34" charset="0"/>
                <a:sym typeface="Calibri"/>
              </a:rPr>
              <a:t>Notice that your role isn’t simply to inspect the home. You’re also educating, supporting, answering questions, and helping reduce the family’s anxiety while ensuring child safety remains your top priority.</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b="1" i="1" dirty="0">
                <a:latin typeface="Calibri" panose="020F0502020204030204" pitchFamily="34" charset="0"/>
                <a:ea typeface="Calibri" panose="020F0502020204030204" pitchFamily="34" charset="0"/>
                <a:cs typeface="Calibri" panose="020F0502020204030204" pitchFamily="34" charset="0"/>
                <a:sym typeface="Calibri"/>
              </a:rPr>
              <a:t>This is often the first relationship the caregiver builds with DCFS, so how you communicate during this visit matters.</a:t>
            </a:r>
            <a:endParaRPr sz="12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3f5c80db00c_0_765:notes"/>
          <p:cNvSpPr>
            <a:spLocks noGrp="1" noRot="1" noChangeAspect="1"/>
          </p:cNvSpPr>
          <p:nvPr>
            <p:ph type="sldImg" idx="2"/>
          </p:nvPr>
        </p:nvSpPr>
        <p:spPr>
          <a:xfrm>
            <a:off x="784225" y="977900"/>
            <a:ext cx="5754688" cy="3236913"/>
          </a:xfrm>
          <a:custGeom>
            <a:avLst/>
            <a:gdLst/>
            <a:ahLst/>
            <a:cxnLst/>
            <a:rect l="l" t="t" r="r" b="b"/>
            <a:pathLst>
              <a:path w="120000" h="120000" extrusionOk="0">
                <a:moveTo>
                  <a:pt x="0" y="0"/>
                </a:moveTo>
                <a:lnTo>
                  <a:pt x="120000" y="0"/>
                </a:lnTo>
                <a:lnTo>
                  <a:pt x="120000" y="120000"/>
                </a:lnTo>
                <a:lnTo>
                  <a:pt x="0" y="120000"/>
                </a:lnTo>
                <a:close/>
              </a:path>
            </a:pathLst>
          </a:custGeom>
          <a:noFill/>
          <a:ln w="11975" cap="flat" cmpd="sng">
            <a:solidFill>
              <a:srgbClr val="000000"/>
            </a:solidFill>
            <a:prstDash val="solid"/>
            <a:round/>
            <a:headEnd type="none" w="sm" len="sm"/>
            <a:tailEnd type="none" w="sm" len="sm"/>
          </a:ln>
        </p:spPr>
      </p:sp>
      <p:sp>
        <p:nvSpPr>
          <p:cNvPr id="672" name="Google Shape;672;g3f5c80db00c_0_765:notes"/>
          <p:cNvSpPr txBox="1">
            <a:spLocks noGrp="1"/>
          </p:cNvSpPr>
          <p:nvPr>
            <p:ph type="body" idx="1"/>
          </p:nvPr>
        </p:nvSpPr>
        <p:spPr>
          <a:xfrm>
            <a:off x="738294" y="4215527"/>
            <a:ext cx="5838613" cy="4407216"/>
          </a:xfrm>
          <a:prstGeom prst="rect">
            <a:avLst/>
          </a:prstGeom>
          <a:noFill/>
          <a:ln>
            <a:noFill/>
          </a:ln>
        </p:spPr>
        <p:txBody>
          <a:bodyPr spcFirstLastPara="1" wrap="square" lIns="96302" tIns="48151" rIns="96302" bIns="48151" anchor="t" anchorCtr="0">
            <a:noAutofit/>
          </a:bodyPr>
          <a:lstStyle/>
          <a:p>
            <a:pPr marL="0" indent="0"/>
            <a:r>
              <a:rPr lang="en-US" b="1" dirty="0">
                <a:latin typeface="Calibri" panose="020F0502020204030204" pitchFamily="34" charset="0"/>
                <a:ea typeface="Calibri" panose="020F0502020204030204" pitchFamily="34" charset="0"/>
                <a:cs typeface="Calibri" panose="020F0502020204030204" pitchFamily="34" charset="0"/>
                <a:sym typeface="Calibri"/>
              </a:rPr>
              <a:t>ACTIVITY: WHAT ARE YOU LOOKING FOR? </a:t>
            </a:r>
            <a:endParaRPr dirty="0">
              <a:latin typeface="Calibri" panose="020F0502020204030204" pitchFamily="34" charset="0"/>
              <a:ea typeface="Calibri" panose="020F0502020204030204" pitchFamily="34" charset="0"/>
              <a:cs typeface="Calibri" panose="020F0502020204030204" pitchFamily="34" charset="0"/>
            </a:endParaRPr>
          </a:p>
          <a:p>
            <a:pPr marL="0" indent="0"/>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dirty="0">
                <a:latin typeface="Calibri" panose="020F0502020204030204" pitchFamily="34" charset="0"/>
                <a:ea typeface="Calibri" panose="020F0502020204030204" pitchFamily="34" charset="0"/>
                <a:cs typeface="Calibri" panose="020F0502020204030204" pitchFamily="34" charset="0"/>
                <a:sym typeface="Calibri"/>
              </a:rPr>
              <a:t>Time: </a:t>
            </a:r>
            <a:r>
              <a:rPr lang="en-US" dirty="0">
                <a:latin typeface="Calibri" panose="020F0502020204030204" pitchFamily="34" charset="0"/>
                <a:ea typeface="Calibri" panose="020F0502020204030204" pitchFamily="34" charset="0"/>
                <a:cs typeface="Calibri" panose="020F0502020204030204" pitchFamily="34" charset="0"/>
                <a:sym typeface="Calibri"/>
              </a:rPr>
              <a:t>10 minutes</a:t>
            </a:r>
            <a:endParaRPr dirty="0">
              <a:latin typeface="Calibri" panose="020F0502020204030204" pitchFamily="34" charset="0"/>
              <a:ea typeface="Calibri" panose="020F0502020204030204" pitchFamily="34" charset="0"/>
              <a:cs typeface="Calibri" panose="020F0502020204030204" pitchFamily="34" charset="0"/>
            </a:endParaRPr>
          </a:p>
          <a:p>
            <a:pPr marL="0" indent="0"/>
            <a:r>
              <a:rPr lang="en-US" b="1" dirty="0">
                <a:latin typeface="Calibri" panose="020F0502020204030204" pitchFamily="34" charset="0"/>
                <a:ea typeface="Calibri" panose="020F0502020204030204" pitchFamily="34" charset="0"/>
                <a:cs typeface="Calibri" panose="020F0502020204030204" pitchFamily="34" charset="0"/>
                <a:sym typeface="Calibri"/>
              </a:rPr>
              <a:t>Purpose: </a:t>
            </a:r>
            <a:r>
              <a:rPr lang="en-US" dirty="0">
                <a:latin typeface="Calibri" panose="020F0502020204030204" pitchFamily="34" charset="0"/>
                <a:ea typeface="Calibri" panose="020F0502020204030204" pitchFamily="34" charset="0"/>
                <a:cs typeface="Calibri" panose="020F0502020204030204" pitchFamily="34" charset="0"/>
                <a:sym typeface="Calibri"/>
              </a:rPr>
              <a:t>For participants to practice identifying key safety, licensing, and support considerations during a kinship home consultation by applying observation and assessment skills</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lang="en-US"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dirty="0">
                <a:latin typeface="Calibri" panose="020F0502020204030204" pitchFamily="34" charset="0"/>
                <a:ea typeface="Calibri" panose="020F0502020204030204" pitchFamily="34" charset="0"/>
                <a:cs typeface="Calibri" panose="020F0502020204030204" pitchFamily="34" charset="0"/>
                <a:sym typeface="Calibri"/>
              </a:rPr>
              <a:t>Participant Manual: </a:t>
            </a:r>
            <a:r>
              <a:rPr lang="fr-FR" b="0" dirty="0">
                <a:latin typeface="Calibri" panose="020F0502020204030204" pitchFamily="34" charset="0"/>
                <a:ea typeface="Calibri" panose="020F0502020204030204" pitchFamily="34" charset="0"/>
                <a:cs typeface="Calibri" panose="020F0502020204030204" pitchFamily="34" charset="0"/>
                <a:sym typeface="Calibri"/>
              </a:rPr>
              <a:t>CFS-450: Prospective Provisional Resource Parent Information and Questionnaire</a:t>
            </a:r>
          </a:p>
          <a:p>
            <a:pPr marL="0" indent="0"/>
            <a:endParaRPr b="1" i="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dirty="0">
                <a:latin typeface="Calibri" panose="020F0502020204030204" pitchFamily="34" charset="0"/>
                <a:ea typeface="Calibri" panose="020F0502020204030204" pitchFamily="34" charset="0"/>
                <a:cs typeface="Calibri" panose="020F0502020204030204" pitchFamily="34" charset="0"/>
                <a:sym typeface="Calibri"/>
              </a:rPr>
              <a:t>Say: (Activity Instructions)</a:t>
            </a:r>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Think back to the traditional home consultation from Day 1. Working with your table, create a list of everything you would want to observe, verify, or discuss during a kinship home consultation.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While you are thinking, consider: the safety factors that would need to be assess, the information do you need from the caregiver, and what areas may require additional follow-up. You will have 5 minutes to complete this. </a:t>
            </a:r>
          </a:p>
          <a:p>
            <a:pPr marL="0" indent="0"/>
            <a:endParaRPr lang="en-US"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dirty="0">
                <a:latin typeface="Calibri" panose="020F0502020204030204" pitchFamily="34" charset="0"/>
                <a:ea typeface="Calibri" panose="020F0502020204030204" pitchFamily="34" charset="0"/>
                <a:cs typeface="Calibri" panose="020F0502020204030204" pitchFamily="34" charset="0"/>
                <a:sym typeface="Calibri"/>
              </a:rPr>
              <a:t>Facilitator Note: </a:t>
            </a:r>
          </a:p>
          <a:p>
            <a:pPr marL="0" indent="0"/>
            <a:r>
              <a:rPr lang="en-US" dirty="0">
                <a:latin typeface="Calibri" panose="020F0502020204030204" pitchFamily="34" charset="0"/>
                <a:ea typeface="Calibri" panose="020F0502020204030204" pitchFamily="34" charset="0"/>
                <a:cs typeface="Calibri" panose="020F0502020204030204" pitchFamily="34" charset="0"/>
                <a:sym typeface="Calibri"/>
              </a:rPr>
              <a:t>After 5-7 minutes, create a master list with the class.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b="1" dirty="0">
                <a:latin typeface="Calibri" panose="020F0502020204030204" pitchFamily="34" charset="0"/>
                <a:ea typeface="Calibri" panose="020F0502020204030204" pitchFamily="34" charset="0"/>
                <a:cs typeface="Calibri" panose="020F0502020204030204" pitchFamily="34" charset="0"/>
                <a:sym typeface="Calibri"/>
              </a:rPr>
              <a:t>Use the following areas to guide the participants: </a:t>
            </a:r>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Safe sleeping arrangements</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Household members and relationships</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Medication storage</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Firearms and ammunition storage</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Smoke detectors and home safety features</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Utilities and basic needs</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Food availability</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Transportation resources</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Caregiver support system</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Child-specific needs and considerations</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Immediate safety concerns</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Potential licensing deficiencies</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Areas requiring Alternative Compliance or a Policy Waiver</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dirty="0">
                <a:latin typeface="Calibri" panose="020F0502020204030204" pitchFamily="34" charset="0"/>
                <a:ea typeface="Calibri" panose="020F0502020204030204" pitchFamily="34" charset="0"/>
                <a:cs typeface="Calibri" panose="020F0502020204030204" pitchFamily="34" charset="0"/>
                <a:sym typeface="Calibri"/>
              </a:rPr>
              <a:t>After the discussion have participants to compare their list to the applicable sections of CFS-450. Reinforce that the form is a tool to guide the consultation process; however, professional judgement and observation are essential in identifying safety concerns and caregiver support needs.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Say:</a:t>
            </a:r>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i="1" dirty="0">
                <a:latin typeface="Calibri" panose="020F0502020204030204" pitchFamily="34" charset="0"/>
                <a:ea typeface="Calibri" panose="020F0502020204030204" pitchFamily="34" charset="0"/>
                <a:cs typeface="Calibri" panose="020F0502020204030204" pitchFamily="34" charset="0"/>
                <a:sym typeface="Calibri"/>
              </a:rPr>
              <a:t>In just a little while, you’ll have the opportunity to conduct this simulation. Everything we’ve discussed so far, from the referral and background checks to identifying concerns and using the CFS-450, will come together in that activity.</a:t>
            </a:r>
            <a:endParaRPr b="1" i="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endParaRPr b="1" i="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i="1" dirty="0">
                <a:latin typeface="Calibri" panose="020F0502020204030204" pitchFamily="34" charset="0"/>
                <a:ea typeface="Calibri" panose="020F0502020204030204" pitchFamily="34" charset="0"/>
                <a:cs typeface="Calibri" panose="020F0502020204030204" pitchFamily="34" charset="0"/>
                <a:sym typeface="Calibri"/>
              </a:rPr>
              <a:t>Now that we’ve discussed what happens during the Initial Home Consultation, let’s look at what comes next, supporting the caregiver through training, documentation, and the remainder of the 45-day approval process.</a:t>
            </a:r>
            <a:endParaRPr b="1" i="1" dirty="0">
              <a:latin typeface="Calibri" panose="020F0502020204030204" pitchFamily="34" charset="0"/>
              <a:ea typeface="Calibri" panose="020F0502020204030204" pitchFamily="34" charset="0"/>
              <a:cs typeface="Calibri" panose="020F0502020204030204" pitchFamily="34" charset="0"/>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3f5c80db00c_0_881:notes"/>
          <p:cNvSpPr>
            <a:spLocks noGrp="1" noRot="1" noChangeAspect="1"/>
          </p:cNvSpPr>
          <p:nvPr>
            <p:ph type="sldImg" idx="2"/>
          </p:nvPr>
        </p:nvSpPr>
        <p:spPr>
          <a:xfrm>
            <a:off x="785813" y="987425"/>
            <a:ext cx="5738812" cy="3227388"/>
          </a:xfrm>
          <a:custGeom>
            <a:avLst/>
            <a:gdLst/>
            <a:ahLst/>
            <a:cxnLst/>
            <a:rect l="l" t="t" r="r" b="b"/>
            <a:pathLst>
              <a:path w="120000" h="120000" extrusionOk="0">
                <a:moveTo>
                  <a:pt x="0" y="0"/>
                </a:moveTo>
                <a:lnTo>
                  <a:pt x="120000" y="0"/>
                </a:lnTo>
                <a:lnTo>
                  <a:pt x="120000" y="120000"/>
                </a:lnTo>
                <a:lnTo>
                  <a:pt x="0" y="120000"/>
                </a:lnTo>
                <a:close/>
              </a:path>
            </a:pathLst>
          </a:custGeom>
          <a:noFill/>
          <a:ln w="11975" cap="flat" cmpd="sng">
            <a:solidFill>
              <a:srgbClr val="000000"/>
            </a:solidFill>
            <a:prstDash val="solid"/>
            <a:round/>
            <a:headEnd type="none" w="sm" len="sm"/>
            <a:tailEnd type="none" w="sm" len="sm"/>
          </a:ln>
        </p:spPr>
      </p:sp>
      <p:sp>
        <p:nvSpPr>
          <p:cNvPr id="679" name="Google Shape;679;g3f5c80db00c_0_881:notes"/>
          <p:cNvSpPr txBox="1">
            <a:spLocks noGrp="1"/>
          </p:cNvSpPr>
          <p:nvPr>
            <p:ph type="body" idx="1"/>
          </p:nvPr>
        </p:nvSpPr>
        <p:spPr>
          <a:xfrm>
            <a:off x="740687" y="4215527"/>
            <a:ext cx="5829446" cy="4398883"/>
          </a:xfrm>
          <a:prstGeom prst="rect">
            <a:avLst/>
          </a:prstGeom>
          <a:noFill/>
          <a:ln>
            <a:noFill/>
          </a:ln>
        </p:spPr>
        <p:txBody>
          <a:bodyPr spcFirstLastPara="1" wrap="square" lIns="96302" tIns="48151" rIns="96302" bIns="48151" anchor="t" anchorCtr="0">
            <a:noAutofit/>
          </a:bodyPr>
          <a:lstStyle/>
          <a:p>
            <a:pPr marL="0" indent="0"/>
            <a:r>
              <a:rPr lang="en-US" b="1" dirty="0">
                <a:latin typeface="Calibri" panose="020F0502020204030204" pitchFamily="34" charset="0"/>
                <a:ea typeface="Calibri" panose="020F0502020204030204" pitchFamily="34" charset="0"/>
                <a:cs typeface="Calibri" panose="020F0502020204030204" pitchFamily="34" charset="0"/>
                <a:sym typeface="Calibri"/>
              </a:rPr>
              <a:t>GUIDING THE FAMILY THROUGH THE NEXT STEPS </a:t>
            </a:r>
            <a:endParaRPr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35: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5" name="Google Shape;685;p35: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r>
              <a:rPr lang="en-US" sz="12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GUIDING THE FAMILY THROUGH THE NEXT STEPS</a:t>
            </a:r>
            <a:endParaRPr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Time:</a:t>
            </a:r>
            <a:r>
              <a:rPr lang="en-US" sz="1200" dirty="0">
                <a:latin typeface="Calibri" panose="020F0502020204030204" pitchFamily="34" charset="0"/>
                <a:ea typeface="Calibri" panose="020F0502020204030204" pitchFamily="34" charset="0"/>
                <a:cs typeface="Calibri" panose="020F0502020204030204" pitchFamily="34" charset="0"/>
                <a:sym typeface="Calibri"/>
              </a:rPr>
              <a:t> 10 Minutes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Purpose:</a:t>
            </a:r>
            <a:r>
              <a:rPr lang="en-US" sz="1200" dirty="0">
                <a:latin typeface="Calibri" panose="020F0502020204030204" pitchFamily="34" charset="0"/>
                <a:ea typeface="Calibri" panose="020F0502020204030204" pitchFamily="34" charset="0"/>
                <a:cs typeface="Calibri" panose="020F0502020204030204" pitchFamily="34" charset="0"/>
                <a:sym typeface="Calibri"/>
              </a:rPr>
              <a:t> Explain the Resource Specialist’s responsibility for educating, supporting, and guiding relative caregivers through the approval process following the Initial Home Consultation</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Say: </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i="1" dirty="0">
                <a:latin typeface="Calibri" panose="020F0502020204030204" pitchFamily="34" charset="0"/>
                <a:ea typeface="Calibri" panose="020F0502020204030204" pitchFamily="34" charset="0"/>
                <a:cs typeface="Calibri" panose="020F0502020204030204" pitchFamily="34" charset="0"/>
                <a:sym typeface="Calibri"/>
              </a:rPr>
              <a:t>Think about Grandma from our scenario. Yesterday, she wasn’t planning to become a caregiver. Today, she’s trying to figure out where her grandchild will sleep, whether she has enough clothes, how she’ll get the child to school, and what all these forms mean.</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Font typeface="Arial"/>
              <a:buChar char="•"/>
            </a:pPr>
            <a:r>
              <a:rPr lang="en-US" sz="1200" b="1" i="1" dirty="0">
                <a:latin typeface="Calibri" panose="020F0502020204030204" pitchFamily="34" charset="0"/>
                <a:ea typeface="Calibri" panose="020F0502020204030204" pitchFamily="34" charset="0"/>
                <a:cs typeface="Calibri" panose="020F0502020204030204" pitchFamily="34" charset="0"/>
                <a:sym typeface="Calibri"/>
              </a:rPr>
              <a:t>It’s easy to become focused on completing paperwork and meeting deadlines, but families remember how they were treated during this process.</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b="1" i="1" dirty="0">
                <a:latin typeface="Calibri" panose="020F0502020204030204" pitchFamily="34" charset="0"/>
                <a:ea typeface="Calibri" panose="020F0502020204030204" pitchFamily="34" charset="0"/>
                <a:cs typeface="Calibri" panose="020F0502020204030204" pitchFamily="34" charset="0"/>
                <a:sym typeface="Calibri"/>
              </a:rPr>
              <a:t>One of the Resource Specialist’s most important responsibilities is helping caregivers understand what comes next and making sure they don’t feel like they’re navigating the system alone. That doesn’t mean doing everything for them. It means explaining expectations, connecting them with resources, and checking in before small problems become bigger ones.</a:t>
            </a:r>
            <a:endParaRPr sz="12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3f5c80db00c_0_998: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2" name="Google Shape;692;g3f5c80db00c_0_998:notes"/>
          <p:cNvSpPr txBox="1">
            <a:spLocks noGrp="1"/>
          </p:cNvSpPr>
          <p:nvPr>
            <p:ph type="body" idx="1"/>
          </p:nvPr>
        </p:nvSpPr>
        <p:spPr>
          <a:xfrm>
            <a:off x="731520" y="4191173"/>
            <a:ext cx="5852160" cy="4459140"/>
          </a:xfrm>
          <a:prstGeom prst="rect">
            <a:avLst/>
          </a:prstGeom>
          <a:noFill/>
          <a:ln>
            <a:noFill/>
          </a:ln>
        </p:spPr>
        <p:txBody>
          <a:bodyPr spcFirstLastPara="1" wrap="square" lIns="96645" tIns="48309" rIns="96645" bIns="48309" anchor="t" anchorCtr="0">
            <a:noAutofit/>
          </a:bodyPr>
          <a:lstStyle/>
          <a:p>
            <a:pPr marL="0" indent="0"/>
            <a:r>
              <a:rPr lang="en-US" b="1" dirty="0">
                <a:latin typeface="Calibri"/>
                <a:ea typeface="Calibri"/>
                <a:cs typeface="Calibri"/>
                <a:sym typeface="Calibri"/>
              </a:rPr>
              <a:t>ACTIVITY: WHAT WOULD GRANDMA ASK? </a:t>
            </a:r>
            <a:endParaRPr b="1"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Time: </a:t>
            </a:r>
            <a:r>
              <a:rPr lang="en-US" dirty="0">
                <a:latin typeface="Calibri"/>
                <a:ea typeface="Calibri"/>
                <a:cs typeface="Calibri"/>
                <a:sym typeface="Calibri"/>
              </a:rPr>
              <a:t>15 Minutes </a:t>
            </a:r>
            <a:endParaRPr dirty="0">
              <a:latin typeface="Calibri"/>
              <a:ea typeface="Calibri"/>
              <a:cs typeface="Calibri"/>
              <a:sym typeface="Calibri"/>
            </a:endParaRPr>
          </a:p>
          <a:p>
            <a:pPr marL="0" indent="0"/>
            <a:r>
              <a:rPr lang="en-US" b="1" dirty="0">
                <a:latin typeface="Calibri"/>
                <a:ea typeface="Calibri"/>
                <a:cs typeface="Calibri"/>
                <a:sym typeface="Calibri"/>
              </a:rPr>
              <a:t>Purpose: </a:t>
            </a:r>
            <a:r>
              <a:rPr lang="en-US" dirty="0">
                <a:latin typeface="Calibri"/>
                <a:ea typeface="Calibri"/>
                <a:cs typeface="Calibri"/>
                <a:sym typeface="Calibri"/>
              </a:rPr>
              <a:t>To help participants practice anticipating caregiver questions and communicating clear next steps that build trust, reduce uncertainty, and support successful kinship placements </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Say: </a:t>
            </a:r>
            <a:endParaRPr b="1" dirty="0">
              <a:latin typeface="Calibri"/>
              <a:ea typeface="Calibri"/>
              <a:cs typeface="Calibri"/>
              <a:sym typeface="Calibri"/>
            </a:endParaRPr>
          </a:p>
          <a:p>
            <a:pPr marL="0" indent="0"/>
            <a:r>
              <a:rPr lang="en-US" b="1" i="1" dirty="0">
                <a:latin typeface="Calibri"/>
                <a:ea typeface="Calibri"/>
                <a:cs typeface="Calibri"/>
                <a:sym typeface="Calibri"/>
              </a:rPr>
              <a:t>Imagine you have just completed an Initial In-Home Consultation with a grandma who has agreed to care for her two grandchildren. Working with your table, brainstorm the questions you think Grandma would ask before you leave. Record your responses on an additional sheet of paper and be prepared to share with the class after 5 minutes. </a:t>
            </a:r>
            <a:endParaRPr b="1" i="1" dirty="0">
              <a:latin typeface="Calibri"/>
              <a:ea typeface="Calibri"/>
              <a:cs typeface="Calibri"/>
              <a:sym typeface="Calibri"/>
            </a:endParaRPr>
          </a:p>
          <a:p>
            <a:pPr marL="0" indent="0"/>
            <a:endParaRPr b="1" i="1" dirty="0">
              <a:latin typeface="Calibri"/>
              <a:ea typeface="Calibri"/>
              <a:cs typeface="Calibri"/>
              <a:sym typeface="Calibri"/>
            </a:endParaRPr>
          </a:p>
          <a:p>
            <a:pPr marL="0" indent="0"/>
            <a:r>
              <a:rPr lang="en-US" b="1" dirty="0">
                <a:latin typeface="Calibri"/>
                <a:ea typeface="Calibri"/>
                <a:cs typeface="Calibri"/>
                <a:sym typeface="Calibri"/>
              </a:rPr>
              <a:t>Facilitator Note: </a:t>
            </a:r>
            <a:endParaRPr b="1" dirty="0">
              <a:latin typeface="Calibri"/>
              <a:ea typeface="Calibri"/>
              <a:cs typeface="Calibri"/>
              <a:sym typeface="Calibri"/>
            </a:endParaRPr>
          </a:p>
          <a:p>
            <a:pPr marL="0" indent="0"/>
            <a:r>
              <a:rPr lang="en-US" dirty="0">
                <a:latin typeface="Calibri"/>
                <a:ea typeface="Calibri"/>
                <a:cs typeface="Calibri"/>
                <a:sym typeface="Calibri"/>
              </a:rPr>
              <a:t>Guide participants by using questions such as: </a:t>
            </a:r>
            <a:endParaRPr dirty="0">
              <a:latin typeface="Calibri"/>
              <a:ea typeface="Calibri"/>
              <a:cs typeface="Calibri"/>
              <a:sym typeface="Calibri"/>
            </a:endParaRPr>
          </a:p>
          <a:p>
            <a:pPr marL="483306" indent="-335629">
              <a:buFont typeface="Calibri"/>
              <a:buChar char="●"/>
            </a:pPr>
            <a:r>
              <a:rPr lang="en-US" dirty="0">
                <a:latin typeface="Calibri"/>
                <a:ea typeface="Calibri"/>
                <a:cs typeface="Calibri"/>
                <a:sym typeface="Calibri"/>
              </a:rPr>
              <a:t>What happens next? </a:t>
            </a:r>
            <a:endParaRPr dirty="0">
              <a:latin typeface="Calibri"/>
              <a:ea typeface="Calibri"/>
              <a:cs typeface="Calibri"/>
              <a:sym typeface="Calibri"/>
            </a:endParaRPr>
          </a:p>
          <a:p>
            <a:pPr marL="483306" indent="-335629">
              <a:buFont typeface="Calibri"/>
              <a:buChar char="●"/>
            </a:pPr>
            <a:r>
              <a:rPr lang="en-US" dirty="0">
                <a:latin typeface="Calibri"/>
                <a:ea typeface="Calibri"/>
                <a:cs typeface="Calibri"/>
                <a:sym typeface="Calibri"/>
              </a:rPr>
              <a:t>When will someone come back? </a:t>
            </a:r>
            <a:endParaRPr dirty="0">
              <a:latin typeface="Calibri"/>
              <a:ea typeface="Calibri"/>
              <a:cs typeface="Calibri"/>
              <a:sym typeface="Calibri"/>
            </a:endParaRPr>
          </a:p>
          <a:p>
            <a:pPr marL="483306" indent="-335629">
              <a:buFont typeface="Calibri"/>
              <a:buChar char="●"/>
            </a:pPr>
            <a:r>
              <a:rPr lang="en-US" dirty="0">
                <a:latin typeface="Calibri"/>
                <a:ea typeface="Calibri"/>
                <a:cs typeface="Calibri"/>
                <a:sym typeface="Calibri"/>
              </a:rPr>
              <a:t>Do I have to attend training? </a:t>
            </a:r>
            <a:endParaRPr dirty="0">
              <a:latin typeface="Calibri"/>
              <a:ea typeface="Calibri"/>
              <a:cs typeface="Calibri"/>
              <a:sym typeface="Calibri"/>
            </a:endParaRPr>
          </a:p>
          <a:p>
            <a:pPr marL="483306" indent="-335629">
              <a:buFont typeface="Calibri"/>
              <a:buChar char="●"/>
            </a:pPr>
            <a:r>
              <a:rPr lang="en-US" dirty="0">
                <a:latin typeface="Calibri"/>
                <a:ea typeface="Calibri"/>
                <a:cs typeface="Calibri"/>
                <a:sym typeface="Calibri"/>
              </a:rPr>
              <a:t>Will I receive financial assistance? </a:t>
            </a:r>
            <a:endParaRPr dirty="0">
              <a:latin typeface="Calibri"/>
              <a:ea typeface="Calibri"/>
              <a:cs typeface="Calibri"/>
              <a:sym typeface="Calibri"/>
            </a:endParaRPr>
          </a:p>
          <a:p>
            <a:pPr marL="483306" indent="-335629">
              <a:buFont typeface="Calibri"/>
              <a:buChar char="●"/>
            </a:pPr>
            <a:r>
              <a:rPr lang="en-US" dirty="0">
                <a:latin typeface="Calibri"/>
                <a:ea typeface="Calibri"/>
                <a:cs typeface="Calibri"/>
                <a:sym typeface="Calibri"/>
              </a:rPr>
              <a:t>What documents do I still need? </a:t>
            </a:r>
            <a:endParaRPr dirty="0">
              <a:latin typeface="Calibri"/>
              <a:ea typeface="Calibri"/>
              <a:cs typeface="Calibri"/>
              <a:sym typeface="Calibri"/>
            </a:endParaRPr>
          </a:p>
          <a:p>
            <a:pPr marL="483306" indent="-335629">
              <a:buFont typeface="Calibri"/>
              <a:buChar char="●"/>
            </a:pPr>
            <a:r>
              <a:rPr lang="en-US" dirty="0">
                <a:latin typeface="Calibri"/>
                <a:ea typeface="Calibri"/>
                <a:cs typeface="Calibri"/>
                <a:sym typeface="Calibri"/>
              </a:rPr>
              <a:t>How long does the process take? </a:t>
            </a:r>
            <a:endParaRPr dirty="0">
              <a:latin typeface="Calibri"/>
              <a:ea typeface="Calibri"/>
              <a:cs typeface="Calibri"/>
              <a:sym typeface="Calibri"/>
            </a:endParaRPr>
          </a:p>
          <a:p>
            <a:pPr marL="483306" indent="-335629">
              <a:buFont typeface="Calibri"/>
              <a:buChar char="●"/>
            </a:pPr>
            <a:r>
              <a:rPr lang="en-US" dirty="0">
                <a:latin typeface="Calibri"/>
                <a:ea typeface="Calibri"/>
                <a:cs typeface="Calibri"/>
                <a:sym typeface="Calibri"/>
              </a:rPr>
              <a:t>Who do I call if I have questions? </a:t>
            </a:r>
            <a:endParaRPr dirty="0">
              <a:latin typeface="Calibri"/>
              <a:ea typeface="Calibri"/>
              <a:cs typeface="Calibri"/>
              <a:sym typeface="Calibri"/>
            </a:endParaRPr>
          </a:p>
          <a:p>
            <a:pPr marL="483306" indent="-335629">
              <a:buFont typeface="Calibri"/>
              <a:buChar char="●"/>
            </a:pPr>
            <a:r>
              <a:rPr lang="en-US" dirty="0">
                <a:latin typeface="Calibri"/>
                <a:ea typeface="Calibri"/>
                <a:cs typeface="Calibri"/>
                <a:sym typeface="Calibri"/>
              </a:rPr>
              <a:t>What if I need help before my next visit? </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dirty="0">
                <a:latin typeface="Calibri"/>
                <a:ea typeface="Calibri"/>
                <a:cs typeface="Calibri"/>
                <a:sym typeface="Calibri"/>
              </a:rPr>
              <a:t>Emphasize that Resource Specialists support caregivers by providing clear expectations, introducing the Kinship Support Guide, and explaining next steps. Effective communication helps reduce uncertainty, builds trust, and supports families in meeting the 45-day approval timeline. </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r>
              <a:rPr lang="en-US" b="1" dirty="0">
                <a:latin typeface="Calibri"/>
                <a:ea typeface="Calibri"/>
                <a:cs typeface="Calibri"/>
                <a:sym typeface="Calibri"/>
              </a:rPr>
              <a:t>Say: </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Notice that very few of the questions are about policy. They’re about uncertainty. One of the best ways to support kinship caregivers is to ensure they understand exactly what will happen next and who they can call if they need help. Good communication builds trust, reduces anxiety, and often prevents placement disruptions before they happen.</a:t>
            </a:r>
            <a:endParaRPr b="1" i="1"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Paraphrase:</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At this point, introduce the Kinship Support Resource Guide and briefly explain its purpose. Participants do not need to review it page by page; they simply need to know what it is, when to provide it, and how it supports caregivers.</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Also, remind participants that, per your internal procedure, they are responsible for helping families stay on track with the 45-day approval timeline by monitoring documentation, training, and follow-up.</a:t>
            </a:r>
            <a:endParaRPr dirty="0">
              <a:latin typeface="Calibri"/>
              <a:ea typeface="Calibri"/>
              <a:cs typeface="Calibri"/>
              <a:sym typeface="Calibri"/>
            </a:endParaRPr>
          </a:p>
          <a:p>
            <a:pPr marL="0" indent="0"/>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Now that we’ve walked through the entire approval process, it’s time to put everything together. In our next activity, you’ll step into the role of a Resource Specialist and work through a kinship home from referral to recommendation.</a:t>
            </a:r>
            <a:endParaRPr dirty="0">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37: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0" name="Google Shape;700;p37: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r>
              <a:rPr lang="en-US" sz="12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SUPPORTING RESOURCE FAMILIES ONE TABLE AT A TIME</a:t>
            </a:r>
            <a:endParaRPr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Time: </a:t>
            </a:r>
            <a:r>
              <a:rPr lang="en-US" sz="1200" dirty="0">
                <a:latin typeface="Calibri" panose="020F0502020204030204" pitchFamily="34" charset="0"/>
                <a:ea typeface="Calibri" panose="020F0502020204030204" pitchFamily="34" charset="0"/>
                <a:cs typeface="Calibri" panose="020F0502020204030204" pitchFamily="34" charset="0"/>
                <a:sym typeface="Calibri"/>
              </a:rPr>
              <a:t>5 Minutes </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Purpose: </a:t>
            </a:r>
            <a:r>
              <a:rPr lang="en-US" sz="1200" dirty="0">
                <a:latin typeface="Calibri" panose="020F0502020204030204" pitchFamily="34" charset="0"/>
                <a:ea typeface="Calibri" panose="020F0502020204030204" pitchFamily="34" charset="0"/>
                <a:cs typeface="Calibri" panose="020F0502020204030204" pitchFamily="34" charset="0"/>
                <a:sym typeface="Calibri"/>
              </a:rPr>
              <a:t>To reinforce the Specialist's role in curating collaborative relationships with resource families </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Say: </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i="1" dirty="0">
                <a:latin typeface="Calibri" panose="020F0502020204030204" pitchFamily="34" charset="0"/>
                <a:ea typeface="Calibri" panose="020F0502020204030204" pitchFamily="34" charset="0"/>
                <a:cs typeface="Calibri" panose="020F0502020204030204" pitchFamily="34" charset="0"/>
                <a:sym typeface="Calibri"/>
              </a:rPr>
              <a:t>There is much more to your role as a Resource Specialist, and we’ll continue to build on that throughout this training. Many of you may already be familiar with the ‘At One Table Model’ and its seven guiding values. As you think about your responsibilities, it’s important to also keep those principles at the center of your work.</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Paraphrase: </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dirty="0">
                <a:latin typeface="Calibri" panose="020F0502020204030204" pitchFamily="34" charset="0"/>
                <a:ea typeface="Calibri" panose="020F0502020204030204" pitchFamily="34" charset="0"/>
                <a:cs typeface="Calibri" panose="020F0502020204030204" pitchFamily="34" charset="0"/>
                <a:sym typeface="Calibri"/>
              </a:rPr>
              <a:t>A key part of your role is to intentionally create opportunities for biological and resource families to communicate, collaborate, and support one another in ways that serve the child's best interests. This includes involving resource families in family-centered meetings such as circles of safety and support to strengthen connections, ensuring they have access to relevant information and education, and helping establish clear expectations that promote safety, permanency, and well-being.</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dirty="0">
                <a:latin typeface="Calibri" panose="020F0502020204030204" pitchFamily="34" charset="0"/>
                <a:ea typeface="Calibri" panose="020F0502020204030204" pitchFamily="34" charset="0"/>
                <a:cs typeface="Calibri" panose="020F0502020204030204" pitchFamily="34" charset="0"/>
                <a:sym typeface="Calibri"/>
              </a:rPr>
              <a:t>It’s also important to recognize that both the resource family and the biological family bring value. They are reciprocal supports for one another. While a child may be in out-of-home care, that does not mean connections with their family lose importance. In fact, maintaining and strengthening those connections can be critical.</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dirty="0">
                <a:latin typeface="Calibri" panose="020F0502020204030204" pitchFamily="34" charset="0"/>
                <a:ea typeface="Calibri" panose="020F0502020204030204" pitchFamily="34" charset="0"/>
                <a:cs typeface="Calibri" panose="020F0502020204030204" pitchFamily="34" charset="0"/>
                <a:sym typeface="Calibri"/>
              </a:rPr>
              <a:t>For example, a biological family member, such as a grandparent, may still be a supportive presence, assisting with transportation or attending activities. These are the moments where collaboration matters most, and where both families rely on each other to meet the child’s needs.</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Key Points:</a:t>
            </a:r>
            <a:r>
              <a:rPr lang="en-US" sz="1200" i="1" dirty="0">
                <a:latin typeface="Calibri" panose="020F0502020204030204" pitchFamily="34" charset="0"/>
                <a:ea typeface="Calibri" panose="020F0502020204030204" pitchFamily="34" charset="0"/>
                <a:cs typeface="Calibri" panose="020F0502020204030204" pitchFamily="34" charset="0"/>
                <a:sym typeface="Calibri"/>
              </a:rPr>
              <a:t> </a:t>
            </a:r>
            <a:r>
              <a:rPr lang="en-US" sz="1200" dirty="0">
                <a:latin typeface="Calibri" panose="020F0502020204030204" pitchFamily="34" charset="0"/>
                <a:ea typeface="Calibri" panose="020F0502020204030204" pitchFamily="34" charset="0"/>
                <a:cs typeface="Calibri" panose="020F0502020204030204" pitchFamily="34" charset="0"/>
                <a:sym typeface="Calibri"/>
              </a:rPr>
              <a:t>(ensure these are covered) </a:t>
            </a:r>
            <a:endParaRPr sz="1200" b="0" i="0" dirty="0">
              <a:latin typeface="Calibri" panose="020F0502020204030204" pitchFamily="34" charset="0"/>
              <a:ea typeface="Calibri" panose="020F0502020204030204" pitchFamily="34" charset="0"/>
              <a:cs typeface="Calibri" panose="020F0502020204030204" pitchFamily="34" charset="0"/>
              <a:sym typeface="Calibri"/>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Utilize Guided Principles from the At One Table Model.</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Include resource families in family-centered meetings to strengthen connections.</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Provide families with information and support to meet children’s needs effectively.</a:t>
            </a:r>
            <a:endParaRPr sz="1200" dirty="0">
              <a:latin typeface="Calibri" panose="020F0502020204030204" pitchFamily="34" charset="0"/>
              <a:ea typeface="Calibri" panose="020F0502020204030204" pitchFamily="34" charset="0"/>
              <a:cs typeface="Calibri" panose="020F0502020204030204" pitchFamily="34" charset="0"/>
            </a:endParaRPr>
          </a:p>
          <a:p>
            <a:pPr marL="181240" indent="-181240">
              <a:buFont typeface="Arial"/>
              <a:buChar char="•"/>
            </a:pPr>
            <a:r>
              <a:rPr lang="en-US" sz="1200" dirty="0">
                <a:latin typeface="Calibri" panose="020F0502020204030204" pitchFamily="34" charset="0"/>
                <a:ea typeface="Calibri" panose="020F0502020204030204" pitchFamily="34" charset="0"/>
                <a:cs typeface="Calibri" panose="020F0502020204030204" pitchFamily="34" charset="0"/>
                <a:sym typeface="Calibri"/>
              </a:rPr>
              <a:t>Maintain and encourage ongoing family connections, even during out-of-home placement.</a:t>
            </a:r>
            <a:endParaRPr sz="12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g3f5c80db00c_0_1011:notes"/>
          <p:cNvSpPr>
            <a:spLocks noGrp="1" noRot="1" noChangeAspect="1"/>
          </p:cNvSpPr>
          <p:nvPr>
            <p:ph type="sldImg" idx="2"/>
          </p:nvPr>
        </p:nvSpPr>
        <p:spPr>
          <a:xfrm>
            <a:off x="747713" y="971550"/>
            <a:ext cx="5805487" cy="3265488"/>
          </a:xfrm>
          <a:custGeom>
            <a:avLst/>
            <a:gdLst/>
            <a:ahLst/>
            <a:cxnLst/>
            <a:rect l="l" t="t" r="r" b="b"/>
            <a:pathLst>
              <a:path w="120000" h="120000" extrusionOk="0">
                <a:moveTo>
                  <a:pt x="0" y="0"/>
                </a:moveTo>
                <a:lnTo>
                  <a:pt x="120000" y="0"/>
                </a:lnTo>
                <a:lnTo>
                  <a:pt x="120000" y="120000"/>
                </a:lnTo>
                <a:lnTo>
                  <a:pt x="0" y="120000"/>
                </a:lnTo>
                <a:close/>
              </a:path>
            </a:pathLst>
          </a:custGeom>
          <a:noFill/>
          <a:ln w="11975" cap="flat" cmpd="sng">
            <a:solidFill>
              <a:srgbClr val="000000"/>
            </a:solidFill>
            <a:prstDash val="solid"/>
            <a:round/>
            <a:headEnd type="none" w="sm" len="sm"/>
            <a:tailEnd type="none" w="sm" len="sm"/>
          </a:ln>
        </p:spPr>
      </p:sp>
      <p:sp>
        <p:nvSpPr>
          <p:cNvPr id="708" name="Google Shape;708;g3f5c80db00c_0_1011:notes"/>
          <p:cNvSpPr txBox="1">
            <a:spLocks noGrp="1"/>
          </p:cNvSpPr>
          <p:nvPr>
            <p:ph type="body" idx="1"/>
          </p:nvPr>
        </p:nvSpPr>
        <p:spPr>
          <a:xfrm>
            <a:off x="716280" y="4237196"/>
            <a:ext cx="5882641" cy="4392215"/>
          </a:xfrm>
          <a:prstGeom prst="rect">
            <a:avLst/>
          </a:prstGeom>
          <a:noFill/>
          <a:ln>
            <a:noFill/>
          </a:ln>
        </p:spPr>
        <p:txBody>
          <a:bodyPr spcFirstLastPara="1" wrap="square" lIns="96302" tIns="48151" rIns="96302" bIns="48151" anchor="t" anchorCtr="0">
            <a:noAutofit/>
          </a:bodyPr>
          <a:lstStyle/>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SUPPORTING RESOURCE PARENTS </a:t>
            </a:r>
          </a:p>
          <a:p>
            <a:pPr marL="0" indent="0"/>
            <a:endParaRPr lang="en-US"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Time: </a:t>
            </a:r>
            <a:r>
              <a:rPr lang="en-US" sz="1200" dirty="0">
                <a:latin typeface="Calibri" panose="020F0502020204030204" pitchFamily="34" charset="0"/>
                <a:ea typeface="Calibri" panose="020F0502020204030204" pitchFamily="34" charset="0"/>
                <a:cs typeface="Calibri" panose="020F0502020204030204" pitchFamily="34" charset="0"/>
                <a:sym typeface="Calibri"/>
              </a:rPr>
              <a:t>1 Minutes</a:t>
            </a:r>
            <a:endParaRPr lang="en-US"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Purpose: </a:t>
            </a:r>
            <a:r>
              <a:rPr lang="en-US" sz="1200" dirty="0">
                <a:latin typeface="Calibri" panose="020F0502020204030204" pitchFamily="34" charset="0"/>
                <a:ea typeface="Calibri" panose="020F0502020204030204" pitchFamily="34" charset="0"/>
                <a:cs typeface="Calibri" panose="020F0502020204030204" pitchFamily="34" charset="0"/>
                <a:sym typeface="Calibri"/>
              </a:rPr>
              <a:t>To transition into the topic of supporting resource parents</a:t>
            </a:r>
            <a:endParaRPr sz="1200" dirty="0">
              <a:latin typeface="Calibri" panose="020F0502020204030204" pitchFamily="34" charset="0"/>
              <a:ea typeface="Calibri" panose="020F0502020204030204" pitchFamily="34" charset="0"/>
              <a:cs typeface="Calibri" panose="020F0502020204030204" pitchFamily="34" charset="0"/>
            </a:endParaRPr>
          </a:p>
          <a:p>
            <a:pPr marL="0" indent="0">
              <a:buClr>
                <a:schemeClr val="dk1"/>
              </a:buClr>
              <a:buSzPts val="1100"/>
            </a:pPr>
            <a:endParaRPr sz="120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sz="1200" b="1" dirty="0">
                <a:latin typeface="Calibri" panose="020F0502020204030204" pitchFamily="34" charset="0"/>
                <a:ea typeface="Calibri" panose="020F0502020204030204" pitchFamily="34" charset="0"/>
                <a:cs typeface="Calibri" panose="020F0502020204030204" pitchFamily="34" charset="0"/>
                <a:sym typeface="Calibri"/>
              </a:rPr>
              <a:t>Say: </a:t>
            </a:r>
            <a:endParaRPr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sz="1200" b="1" i="1" dirty="0">
                <a:latin typeface="Calibri" panose="020F0502020204030204" pitchFamily="34" charset="0"/>
                <a:ea typeface="Calibri" panose="020F0502020204030204" pitchFamily="34" charset="0"/>
                <a:cs typeface="Calibri" panose="020F0502020204030204" pitchFamily="34" charset="0"/>
                <a:sym typeface="Calibri"/>
              </a:rPr>
              <a:t>While it is important to recruit resource parents, it is equally important to retain them, and we do so by providing consistent support. This can be done by communicating with the family to identify their support network members by answering texts and calls in a timely manner. </a:t>
            </a:r>
            <a:endParaRPr sz="1200" b="1" i="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endParaRPr sz="1200" b="1" i="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sz="12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e1d5bcb8b2_0_0: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g3e1d5bcb8b2_0_0: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sz="1200" b="1" dirty="0">
                <a:latin typeface="Calibri"/>
                <a:ea typeface="Calibri"/>
                <a:cs typeface="Calibri"/>
                <a:sym typeface="Calibri"/>
              </a:rPr>
              <a:t>TARGET OUTCOMES </a:t>
            </a:r>
            <a:br>
              <a:rPr lang="en-US" sz="1200" dirty="0">
                <a:latin typeface="Calibri"/>
                <a:ea typeface="Calibri"/>
                <a:cs typeface="Calibri"/>
                <a:sym typeface="Calibri"/>
              </a:rPr>
            </a:br>
            <a:endParaRPr sz="1200" dirty="0">
              <a:latin typeface="Calibri"/>
              <a:ea typeface="Calibri"/>
              <a:cs typeface="Calibri"/>
              <a:sym typeface="Calibri"/>
            </a:endParaRPr>
          </a:p>
          <a:p>
            <a:pPr marL="0" indent="0">
              <a:buClr>
                <a:schemeClr val="dk1"/>
              </a:buClr>
              <a:buSzPts val="1100"/>
            </a:pPr>
            <a:r>
              <a:rPr lang="en-US" sz="1200" b="1" dirty="0">
                <a:latin typeface="Calibri"/>
                <a:ea typeface="Calibri"/>
                <a:cs typeface="Calibri"/>
                <a:sym typeface="Calibri"/>
              </a:rPr>
              <a:t>Time:</a:t>
            </a:r>
            <a:r>
              <a:rPr lang="en-US" sz="1200" dirty="0">
                <a:latin typeface="Calibri"/>
                <a:ea typeface="Calibri"/>
                <a:cs typeface="Calibri"/>
                <a:sym typeface="Calibri"/>
              </a:rPr>
              <a:t> 2 Minutes </a:t>
            </a:r>
            <a:endParaRPr sz="1200" dirty="0">
              <a:latin typeface="Calibri"/>
              <a:ea typeface="Calibri"/>
              <a:cs typeface="Calibri"/>
              <a:sym typeface="Calibri"/>
            </a:endParaRPr>
          </a:p>
          <a:p>
            <a:pPr marL="0" indent="0">
              <a:buClr>
                <a:schemeClr val="dk1"/>
              </a:buClr>
              <a:buSzPts val="1100"/>
            </a:pPr>
            <a:r>
              <a:rPr lang="en-US" sz="1200" b="1" dirty="0">
                <a:latin typeface="Calibri"/>
                <a:ea typeface="Calibri"/>
                <a:cs typeface="Calibri"/>
                <a:sym typeface="Calibri"/>
              </a:rPr>
              <a:t>Purpose: </a:t>
            </a:r>
            <a:r>
              <a:rPr lang="en-US" sz="1200" dirty="0">
                <a:latin typeface="Calibri"/>
                <a:ea typeface="Calibri"/>
                <a:cs typeface="Calibri"/>
                <a:sym typeface="Calibri"/>
              </a:rPr>
              <a:t>To provide specialists with a clear connection between child safety, family connections, and the Resource Specialist’s role in opening and supporting kinship resource homes </a:t>
            </a:r>
            <a:br>
              <a:rPr lang="en-US" sz="1200" dirty="0">
                <a:latin typeface="Calibri"/>
                <a:ea typeface="Calibri"/>
                <a:cs typeface="Calibri"/>
                <a:sym typeface="Calibri"/>
              </a:rPr>
            </a:br>
            <a:endParaRPr sz="1200" dirty="0">
              <a:latin typeface="Calibri"/>
              <a:ea typeface="Calibri"/>
              <a:cs typeface="Calibri"/>
              <a:sym typeface="Calibri"/>
            </a:endParaRPr>
          </a:p>
          <a:p>
            <a:pPr marL="0" indent="0">
              <a:buClr>
                <a:schemeClr val="dk1"/>
              </a:buClr>
              <a:buSzPts val="1100"/>
            </a:pPr>
            <a:r>
              <a:rPr lang="en-US" sz="1200" b="1" dirty="0">
                <a:latin typeface="Calibri"/>
                <a:ea typeface="Calibri"/>
                <a:cs typeface="Calibri"/>
                <a:sym typeface="Calibri"/>
              </a:rPr>
              <a:t>Say: </a:t>
            </a:r>
            <a:endParaRPr sz="1200"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Today builds directly on what you learned yesterday. Yesterday, we focused on opening a traditional home. Today, you will learn a very different pathway, one that often begins with a child entering foster care unexpectedly and a family member stepping forward to help. </a:t>
            </a:r>
            <a:endParaRPr sz="1200" dirty="0">
              <a:latin typeface="Calibri"/>
              <a:ea typeface="Calibri"/>
              <a:cs typeface="Calibri"/>
              <a:sym typeface="Calibri"/>
            </a:endParaRPr>
          </a:p>
          <a:p>
            <a:pPr marL="0" indent="0">
              <a:buClr>
                <a:schemeClr val="dk1"/>
              </a:buClr>
              <a:buSzPts val="1100"/>
            </a:pPr>
            <a:endParaRPr sz="1200"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You will notice that while the paperwork and timelines may differ, the goal remains the same: ensuring children have safe, stable, and nurturing homes. </a:t>
            </a:r>
            <a:endParaRPr sz="1200" dirty="0">
              <a:latin typeface="Calibri"/>
              <a:ea typeface="Calibri"/>
              <a:cs typeface="Calibri"/>
              <a:sym typeface="Calibri"/>
            </a:endParaRPr>
          </a:p>
          <a:p>
            <a:pPr marL="0" indent="0">
              <a:buClr>
                <a:schemeClr val="dk1"/>
              </a:buClr>
              <a:buSzPts val="1100"/>
            </a:pPr>
            <a:endParaRPr sz="1200"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By the end of today, you won't just understand the policies, you will have practiced applying them through another hands-on simulation. Just like yesterday, we are going to move beyond learning the process to actually using it.</a:t>
            </a:r>
            <a:br>
              <a:rPr lang="en-US" sz="1200" dirty="0">
                <a:latin typeface="Calibri"/>
                <a:ea typeface="Calibri"/>
                <a:cs typeface="Calibri"/>
                <a:sym typeface="Calibri"/>
              </a:rPr>
            </a:br>
            <a:endParaRPr sz="1200" dirty="0">
              <a:latin typeface="Calibri"/>
              <a:ea typeface="Calibri"/>
              <a:cs typeface="Calibri"/>
              <a:sym typeface="Calibri"/>
            </a:endParaRPr>
          </a:p>
          <a:p>
            <a:pPr marL="0" indent="0">
              <a:buClr>
                <a:schemeClr val="dk1"/>
              </a:buClr>
              <a:buSzPts val="1100"/>
            </a:pPr>
            <a:r>
              <a:rPr lang="en-US" sz="1200" b="1" dirty="0">
                <a:latin typeface="Calibri"/>
                <a:ea typeface="Calibri"/>
                <a:cs typeface="Calibri"/>
                <a:sym typeface="Calibri"/>
              </a:rPr>
              <a:t>Facilitator Question: </a:t>
            </a:r>
            <a:r>
              <a:rPr lang="en-US" sz="1200" dirty="0">
                <a:latin typeface="Calibri"/>
                <a:ea typeface="Calibri"/>
                <a:cs typeface="Calibri"/>
                <a:sym typeface="Calibri"/>
              </a:rPr>
              <a:t>(ask the following question and validate responses)</a:t>
            </a:r>
            <a:endParaRPr sz="1200" dirty="0">
              <a:latin typeface="Calibri"/>
              <a:ea typeface="Calibri"/>
              <a:cs typeface="Calibri"/>
              <a:sym typeface="Calibri"/>
            </a:endParaRPr>
          </a:p>
          <a:p>
            <a:pPr marL="181240" indent="-181240">
              <a:buClr>
                <a:schemeClr val="dk1"/>
              </a:buClr>
              <a:buChar char="•"/>
            </a:pPr>
            <a:r>
              <a:rPr lang="en-US" sz="1200" b="1" dirty="0">
                <a:latin typeface="Calibri"/>
                <a:ea typeface="Calibri"/>
                <a:cs typeface="Calibri"/>
                <a:sym typeface="Calibri"/>
              </a:rPr>
              <a:t>Looking at these objectives, which one feels the most unfamiliar or intimidating to you? </a:t>
            </a:r>
            <a:br>
              <a:rPr lang="en-US" sz="1200" dirty="0">
                <a:latin typeface="Calibri"/>
                <a:ea typeface="Calibri"/>
                <a:cs typeface="Calibri"/>
                <a:sym typeface="Calibri"/>
              </a:rPr>
            </a:br>
            <a:endParaRPr sz="1200"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By the end of today, you will have the opportunity to practice these skills, not just hear about them. </a:t>
            </a:r>
            <a:br>
              <a:rPr lang="en-US" sz="1200" dirty="0">
                <a:latin typeface="Calibri"/>
                <a:ea typeface="Calibri"/>
                <a:cs typeface="Calibri"/>
                <a:sym typeface="Calibri"/>
              </a:rPr>
            </a:br>
            <a:endParaRPr sz="1200" dirty="0">
              <a:latin typeface="Calibri"/>
              <a:ea typeface="Calibri"/>
              <a:cs typeface="Calibri"/>
              <a:sym typeface="Calibri"/>
            </a:endParaRPr>
          </a:p>
          <a:p>
            <a:pPr marL="0" indent="0">
              <a:buClr>
                <a:schemeClr val="dk1"/>
              </a:buClr>
              <a:buSzPts val="1100"/>
            </a:pPr>
            <a:r>
              <a:rPr lang="en-US" sz="1200" b="1" dirty="0">
                <a:latin typeface="Calibri"/>
                <a:ea typeface="Calibri"/>
                <a:cs typeface="Calibri"/>
                <a:sym typeface="Calibri"/>
              </a:rPr>
              <a:t>Facilitator Note:</a:t>
            </a:r>
            <a:r>
              <a:rPr lang="en-US" sz="1200" dirty="0">
                <a:latin typeface="Calibri"/>
                <a:ea typeface="Calibri"/>
                <a:cs typeface="Calibri"/>
                <a:sym typeface="Calibri"/>
              </a:rPr>
              <a:t> </a:t>
            </a:r>
            <a:endParaRPr sz="1200" dirty="0">
              <a:latin typeface="Calibri"/>
              <a:ea typeface="Calibri"/>
              <a:cs typeface="Calibri"/>
              <a:sym typeface="Calibri"/>
            </a:endParaRPr>
          </a:p>
          <a:p>
            <a:pPr marL="0" indent="0">
              <a:buClr>
                <a:schemeClr val="dk1"/>
              </a:buClr>
              <a:buSzPts val="1100"/>
            </a:pPr>
            <a:r>
              <a:rPr lang="en-US" sz="1200" dirty="0">
                <a:latin typeface="Calibri"/>
                <a:ea typeface="Calibri"/>
                <a:cs typeface="Calibri"/>
                <a:sym typeface="Calibri"/>
              </a:rPr>
              <a:t>Revisit this slide during day 2. Ask participants to identify which they feel more confident in and which they might need additional practice with. </a:t>
            </a:r>
            <a:endParaRPr sz="1200" dirty="0">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4: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3" name="Google Shape;713;p4:notes"/>
          <p:cNvSpPr txBox="1">
            <a:spLocks noGrp="1"/>
          </p:cNvSpPr>
          <p:nvPr>
            <p:ph type="body" idx="1"/>
          </p:nvPr>
        </p:nvSpPr>
        <p:spPr>
          <a:xfrm>
            <a:off x="685800" y="4003675"/>
            <a:ext cx="5486400" cy="42227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dirty="0">
                <a:latin typeface="Calibri"/>
                <a:ea typeface="Calibri"/>
                <a:cs typeface="Calibri"/>
                <a:sym typeface="Calibri"/>
              </a:rPr>
              <a:t>ACTIVITY: RESOURCE PARENT COACHING CALL </a:t>
            </a:r>
            <a:endParaRPr b="1" dirty="0">
              <a:latin typeface="Calibri"/>
              <a:ea typeface="Calibri"/>
              <a:cs typeface="Calibri"/>
              <a:sym typeface="Calibri"/>
            </a:endParaRPr>
          </a:p>
          <a:p>
            <a:pPr marL="0" lvl="0" indent="0" algn="l" rtl="0">
              <a:lnSpc>
                <a:spcPct val="100000"/>
              </a:lnSpc>
              <a:spcBef>
                <a:spcPts val="0"/>
              </a:spcBef>
              <a:spcAft>
                <a:spcPts val="0"/>
              </a:spcAft>
              <a:buSzPts val="1400"/>
              <a:buNone/>
            </a:pPr>
            <a:endParaRPr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cap="none" dirty="0">
                <a:solidFill>
                  <a:schemeClr val="dk1"/>
                </a:solidFill>
                <a:latin typeface="Calibri"/>
                <a:ea typeface="Calibri"/>
                <a:cs typeface="Calibri"/>
                <a:sym typeface="Calibri"/>
              </a:rPr>
              <a:t>Time: </a:t>
            </a:r>
            <a:r>
              <a:rPr lang="en-US" sz="1200" b="0" i="0" u="none" strike="noStrike" cap="none" dirty="0">
                <a:solidFill>
                  <a:schemeClr val="dk1"/>
                </a:solidFill>
                <a:latin typeface="Calibri"/>
                <a:ea typeface="Calibri"/>
                <a:cs typeface="Calibri"/>
                <a:sym typeface="Calibri"/>
              </a:rPr>
              <a:t>20 Minutes </a:t>
            </a:r>
            <a:endParaRPr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cap="none" dirty="0">
                <a:solidFill>
                  <a:schemeClr val="dk1"/>
                </a:solidFill>
                <a:latin typeface="Calibri"/>
                <a:ea typeface="Calibri"/>
                <a:cs typeface="Calibri"/>
                <a:sym typeface="Calibri"/>
              </a:rPr>
              <a:t>Purpose: </a:t>
            </a:r>
            <a:r>
              <a:rPr lang="en-US" sz="1200" b="0" i="0" u="none" strike="noStrike" cap="none" dirty="0">
                <a:solidFill>
                  <a:schemeClr val="dk1"/>
                </a:solidFill>
                <a:latin typeface="Calibri"/>
                <a:ea typeface="Calibri"/>
                <a:cs typeface="Calibri"/>
                <a:sym typeface="Calibri"/>
              </a:rPr>
              <a:t>To help specialists recognize the importance of supporting families and retaining resource families through consistent communication, validation, structured decision-making, and practical support, which strengthens placement stability and permanence </a:t>
            </a:r>
            <a:br>
              <a:rPr lang="en-US" b="0" dirty="0">
                <a:latin typeface="Calibri"/>
                <a:ea typeface="Calibri"/>
                <a:cs typeface="Calibri"/>
                <a:sym typeface="Calibri"/>
              </a:rPr>
            </a:br>
            <a:endParaRPr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1" u="none" strike="noStrike" cap="none" dirty="0">
                <a:solidFill>
                  <a:schemeClr val="dk1"/>
                </a:solidFill>
                <a:latin typeface="Calibri"/>
                <a:ea typeface="Calibri"/>
                <a:cs typeface="Calibri"/>
                <a:sym typeface="Calibri"/>
              </a:rPr>
              <a:t>Say: </a:t>
            </a:r>
            <a:endParaRPr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1" i="1" u="none" strike="noStrike" cap="none" dirty="0">
                <a:solidFill>
                  <a:schemeClr val="dk1"/>
                </a:solidFill>
                <a:latin typeface="Calibri"/>
                <a:ea typeface="Calibri"/>
                <a:cs typeface="Calibri"/>
                <a:sym typeface="Calibri"/>
              </a:rPr>
              <a:t>Providing realistic timelines instead of overpromising and </a:t>
            </a:r>
            <a:r>
              <a:rPr lang="en-US" b="1" i="1" dirty="0">
                <a:latin typeface="Calibri"/>
                <a:ea typeface="Calibri"/>
                <a:cs typeface="Calibri"/>
                <a:sym typeface="Calibri"/>
              </a:rPr>
              <a:t>under delivering</a:t>
            </a:r>
            <a:r>
              <a:rPr lang="en-US" sz="1200" b="1" i="1" u="none" strike="noStrike" cap="none" dirty="0">
                <a:solidFill>
                  <a:schemeClr val="dk1"/>
                </a:solidFill>
                <a:latin typeface="Calibri"/>
                <a:ea typeface="Calibri"/>
                <a:cs typeface="Calibri"/>
                <a:sym typeface="Calibri"/>
              </a:rPr>
              <a:t>, helping them problem solve, advocating for them internally, using plain language, and a host of other things. Let’s try something. I will give you 3 minutes to read the background information on the board and think about what you would say to support this parent. </a:t>
            </a:r>
            <a:br>
              <a:rPr lang="en-US" b="0" dirty="0">
                <a:latin typeface="Calibri"/>
                <a:ea typeface="Calibri"/>
                <a:cs typeface="Calibri"/>
                <a:sym typeface="Calibri"/>
              </a:rPr>
            </a:br>
            <a:endParaRPr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b="1" dirty="0">
                <a:latin typeface="Calibri"/>
                <a:ea typeface="Calibri"/>
                <a:cs typeface="Calibri"/>
                <a:sym typeface="Calibri"/>
              </a:rPr>
              <a:t>Activity Instructions: </a:t>
            </a:r>
            <a:endParaRPr b="1" dirty="0">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en-US" dirty="0">
                <a:latin typeface="Calibri"/>
                <a:ea typeface="Calibri"/>
                <a:cs typeface="Calibri"/>
                <a:sym typeface="Calibri"/>
              </a:rPr>
              <a:t>You will work </a:t>
            </a:r>
            <a:r>
              <a:rPr lang="en-US" sz="1200" b="0" i="0" u="none" strike="noStrike" cap="none" dirty="0">
                <a:solidFill>
                  <a:schemeClr val="dk1"/>
                </a:solidFill>
                <a:latin typeface="Calibri"/>
                <a:ea typeface="Calibri"/>
                <a:cs typeface="Calibri"/>
                <a:sym typeface="Calibri"/>
              </a:rPr>
              <a:t>in </a:t>
            </a:r>
            <a:r>
              <a:rPr lang="en-US" sz="1200" b="0" i="0" u="none" strike="noStrike" cap="none" err="1">
                <a:solidFill>
                  <a:schemeClr val="dk1"/>
                </a:solidFill>
                <a:latin typeface="Calibri"/>
                <a:ea typeface="Calibri"/>
                <a:cs typeface="Calibri"/>
                <a:sym typeface="Calibri"/>
              </a:rPr>
              <a:t>pairs</a:t>
            </a:r>
            <a:r>
              <a:rPr lang="en-US" sz="1200" b="0" i="0" u="none" strike="noStrike" cap="none">
                <a:solidFill>
                  <a:schemeClr val="dk1"/>
                </a:solidFill>
                <a:latin typeface="Calibri"/>
                <a:ea typeface="Calibri"/>
                <a:cs typeface="Calibri"/>
                <a:sym typeface="Calibri"/>
              </a:rPr>
              <a:t>. </a:t>
            </a:r>
            <a:r>
              <a:rPr lang="en-US">
                <a:latin typeface="Calibri"/>
                <a:ea typeface="Calibri"/>
                <a:cs typeface="Calibri"/>
                <a:sym typeface="Calibri"/>
              </a:rPr>
              <a:t>One </a:t>
            </a:r>
            <a:r>
              <a:rPr lang="en-US" dirty="0">
                <a:latin typeface="Calibri"/>
                <a:ea typeface="Calibri"/>
                <a:cs typeface="Calibri"/>
                <a:sym typeface="Calibri"/>
              </a:rPr>
              <a:t>participant will assume the role of the Resource Specialist and the other will role-play Tanya, the resource parent. </a:t>
            </a:r>
            <a:r>
              <a:rPr lang="en-US" i="0" u="none" strike="noStrike" cap="none" dirty="0">
                <a:solidFill>
                  <a:schemeClr val="dk1"/>
                </a:solidFill>
                <a:latin typeface="Calibri"/>
                <a:ea typeface="Calibri"/>
                <a:cs typeface="Calibri"/>
                <a:sym typeface="Calibri"/>
              </a:rPr>
              <a:t> </a:t>
            </a:r>
            <a:endParaRPr dirty="0">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en-US" sz="1200" b="0" i="0" u="none" strike="noStrike" cap="none" dirty="0">
                <a:solidFill>
                  <a:schemeClr val="dk1"/>
                </a:solidFill>
                <a:latin typeface="Calibri"/>
                <a:ea typeface="Calibri"/>
                <a:cs typeface="Calibri"/>
                <a:sym typeface="Calibri"/>
              </a:rPr>
              <a:t>The Resource Specialist has 5 minutes to conduct the phone call. </a:t>
            </a:r>
            <a:endParaRPr dirty="0"/>
          </a:p>
          <a:p>
            <a:pPr marL="171450" lvl="0" indent="-171450" algn="l" rtl="0">
              <a:lnSpc>
                <a:spcPct val="100000"/>
              </a:lnSpc>
              <a:spcBef>
                <a:spcPts val="0"/>
              </a:spcBef>
              <a:spcAft>
                <a:spcPts val="0"/>
              </a:spcAft>
              <a:buSzPts val="1400"/>
              <a:buFont typeface="Arial"/>
              <a:buChar char="•"/>
            </a:pPr>
            <a:r>
              <a:rPr lang="en-US" sz="1200" b="0" i="0" u="none" strike="noStrike" cap="none" dirty="0">
                <a:solidFill>
                  <a:schemeClr val="dk1"/>
                </a:solidFill>
                <a:latin typeface="Calibri"/>
                <a:ea typeface="Calibri"/>
                <a:cs typeface="Calibri"/>
                <a:sym typeface="Calibri"/>
              </a:rPr>
              <a:t>Your goal is not to solve every problem. Your goal is to:</a:t>
            </a:r>
            <a:endParaRPr dirty="0"/>
          </a:p>
          <a:p>
            <a:pPr marL="628650" lvl="1" indent="-171450" algn="l" rtl="0">
              <a:lnSpc>
                <a:spcPct val="100000"/>
              </a:lnSpc>
              <a:spcBef>
                <a:spcPts val="0"/>
              </a:spcBef>
              <a:spcAft>
                <a:spcPts val="0"/>
              </a:spcAft>
              <a:buSzPts val="1200"/>
              <a:buFont typeface="Courier New"/>
              <a:buChar char="o"/>
            </a:pPr>
            <a:r>
              <a:rPr lang="en-US" sz="1200" b="0" i="0" u="none" strike="noStrike" cap="none" dirty="0">
                <a:solidFill>
                  <a:schemeClr val="dk1"/>
                </a:solidFill>
                <a:latin typeface="Calibri"/>
                <a:ea typeface="Calibri"/>
                <a:cs typeface="Calibri"/>
                <a:sym typeface="Calibri"/>
              </a:rPr>
              <a:t>Build trust</a:t>
            </a:r>
            <a:endParaRPr dirty="0"/>
          </a:p>
          <a:p>
            <a:pPr marL="628650" lvl="1" indent="-171450" algn="l" rtl="0">
              <a:lnSpc>
                <a:spcPct val="100000"/>
              </a:lnSpc>
              <a:spcBef>
                <a:spcPts val="0"/>
              </a:spcBef>
              <a:spcAft>
                <a:spcPts val="0"/>
              </a:spcAft>
              <a:buSzPts val="1200"/>
              <a:buFont typeface="Courier New"/>
              <a:buChar char="o"/>
            </a:pPr>
            <a:r>
              <a:rPr lang="en-US" sz="1200" b="0" i="0" u="none" strike="noStrike" cap="none" dirty="0">
                <a:solidFill>
                  <a:schemeClr val="dk1"/>
                </a:solidFill>
                <a:latin typeface="Calibri"/>
                <a:ea typeface="Calibri"/>
                <a:cs typeface="Calibri"/>
                <a:sym typeface="Calibri"/>
              </a:rPr>
              <a:t>Validate Tanya’s concern</a:t>
            </a:r>
            <a:endParaRPr dirty="0"/>
          </a:p>
          <a:p>
            <a:pPr marL="628650" lvl="1" indent="-171450" algn="l" rtl="0">
              <a:lnSpc>
                <a:spcPct val="100000"/>
              </a:lnSpc>
              <a:spcBef>
                <a:spcPts val="0"/>
              </a:spcBef>
              <a:spcAft>
                <a:spcPts val="0"/>
              </a:spcAft>
              <a:buSzPts val="1200"/>
              <a:buFont typeface="Courier New"/>
              <a:buChar char="o"/>
            </a:pPr>
            <a:r>
              <a:rPr lang="en-US" sz="1200" b="0" i="0" u="none" strike="noStrike" cap="none" dirty="0">
                <a:solidFill>
                  <a:schemeClr val="dk1"/>
                </a:solidFill>
                <a:latin typeface="Calibri"/>
                <a:ea typeface="Calibri"/>
                <a:cs typeface="Calibri"/>
                <a:sym typeface="Calibri"/>
              </a:rPr>
              <a:t>Gather information</a:t>
            </a:r>
            <a:endParaRPr dirty="0"/>
          </a:p>
          <a:p>
            <a:pPr marL="628650" lvl="1" indent="-171450" algn="l" rtl="0">
              <a:lnSpc>
                <a:spcPct val="100000"/>
              </a:lnSpc>
              <a:spcBef>
                <a:spcPts val="0"/>
              </a:spcBef>
              <a:spcAft>
                <a:spcPts val="0"/>
              </a:spcAft>
              <a:buSzPts val="1200"/>
              <a:buFont typeface="Courier New"/>
              <a:buChar char="o"/>
            </a:pPr>
            <a:r>
              <a:rPr lang="en-US" sz="1200" b="0" i="0" u="none" strike="noStrike" cap="none" dirty="0">
                <a:solidFill>
                  <a:schemeClr val="dk1"/>
                </a:solidFill>
                <a:latin typeface="Calibri"/>
                <a:ea typeface="Calibri"/>
                <a:cs typeface="Calibri"/>
                <a:sym typeface="Calibri"/>
              </a:rPr>
              <a:t>Identify immediate needs</a:t>
            </a:r>
            <a:endParaRPr dirty="0"/>
          </a:p>
          <a:p>
            <a:pPr marL="628650" lvl="1" indent="-171450" algn="l" rtl="0">
              <a:lnSpc>
                <a:spcPct val="100000"/>
              </a:lnSpc>
              <a:spcBef>
                <a:spcPts val="0"/>
              </a:spcBef>
              <a:spcAft>
                <a:spcPts val="0"/>
              </a:spcAft>
              <a:buSzPts val="1200"/>
              <a:buFont typeface="Courier New"/>
              <a:buChar char="o"/>
            </a:pPr>
            <a:r>
              <a:rPr lang="en-US" sz="1200" b="0" i="0" u="none" strike="noStrike" cap="none" dirty="0">
                <a:solidFill>
                  <a:schemeClr val="dk1"/>
                </a:solidFill>
                <a:latin typeface="Calibri"/>
                <a:ea typeface="Calibri"/>
                <a:cs typeface="Calibri"/>
                <a:sym typeface="Calibri"/>
              </a:rPr>
              <a:t>Offer realistic supports</a:t>
            </a:r>
            <a:endParaRPr dirty="0"/>
          </a:p>
          <a:p>
            <a:pPr marL="628650" lvl="1" indent="-171450" algn="l" rtl="0">
              <a:lnSpc>
                <a:spcPct val="100000"/>
              </a:lnSpc>
              <a:spcBef>
                <a:spcPts val="0"/>
              </a:spcBef>
              <a:spcAft>
                <a:spcPts val="0"/>
              </a:spcAft>
              <a:buSzPts val="1200"/>
              <a:buFont typeface="Courier New"/>
              <a:buChar char="o"/>
            </a:pPr>
            <a:r>
              <a:rPr lang="en-US" sz="1200" b="0" i="0" u="none" strike="noStrike" cap="none" dirty="0">
                <a:solidFill>
                  <a:schemeClr val="dk1"/>
                </a:solidFill>
                <a:latin typeface="Calibri"/>
                <a:ea typeface="Calibri"/>
                <a:cs typeface="Calibri"/>
                <a:sym typeface="Calibri"/>
              </a:rPr>
              <a:t>Create a follow-up plan that encourages placement stability</a:t>
            </a:r>
            <a:endParaRPr dirty="0"/>
          </a:p>
          <a:p>
            <a:pPr marL="0" lvl="0" indent="0" algn="l" rtl="0">
              <a:lnSpc>
                <a:spcPct val="100000"/>
              </a:lnSpc>
              <a:spcBef>
                <a:spcPts val="0"/>
              </a:spcBef>
              <a:spcAft>
                <a:spcPts val="0"/>
              </a:spcAft>
              <a:buSzPts val="1400"/>
              <a:buNone/>
            </a:pPr>
            <a:endParaRPr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cap="none" dirty="0">
                <a:solidFill>
                  <a:schemeClr val="dk1"/>
                </a:solidFill>
                <a:latin typeface="Calibri"/>
                <a:ea typeface="Calibri"/>
                <a:cs typeface="Calibri"/>
                <a:sym typeface="Calibri"/>
              </a:rPr>
              <a:t>You may not:</a:t>
            </a:r>
            <a:endParaRPr b="0" dirty="0">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en-US" sz="1200" b="0" i="0" u="none" strike="noStrike" cap="none" dirty="0">
                <a:solidFill>
                  <a:schemeClr val="dk1"/>
                </a:solidFill>
                <a:latin typeface="Calibri"/>
                <a:ea typeface="Calibri"/>
                <a:cs typeface="Calibri"/>
                <a:sym typeface="Calibri"/>
              </a:rPr>
              <a:t>Promise services you cannot guarantee.</a:t>
            </a:r>
            <a:endParaRPr dirty="0"/>
          </a:p>
          <a:p>
            <a:pPr marL="171450" lvl="0" indent="-171450" algn="l" rtl="0">
              <a:lnSpc>
                <a:spcPct val="100000"/>
              </a:lnSpc>
              <a:spcBef>
                <a:spcPts val="0"/>
              </a:spcBef>
              <a:spcAft>
                <a:spcPts val="0"/>
              </a:spcAft>
              <a:buSzPts val="1400"/>
              <a:buFont typeface="Arial"/>
              <a:buChar char="•"/>
            </a:pPr>
            <a:r>
              <a:rPr lang="en-US" sz="1200" b="0" i="0" u="none" strike="noStrike" cap="none" dirty="0">
                <a:solidFill>
                  <a:schemeClr val="dk1"/>
                </a:solidFill>
                <a:latin typeface="Calibri"/>
                <a:ea typeface="Calibri"/>
                <a:cs typeface="Calibri"/>
                <a:sym typeface="Calibri"/>
              </a:rPr>
              <a:t>Promise the child will be moved.</a:t>
            </a:r>
            <a:endParaRPr dirty="0"/>
          </a:p>
          <a:p>
            <a:pPr marL="171450" lvl="0" indent="-171450" algn="l" rtl="0">
              <a:lnSpc>
                <a:spcPct val="100000"/>
              </a:lnSpc>
              <a:spcBef>
                <a:spcPts val="0"/>
              </a:spcBef>
              <a:spcAft>
                <a:spcPts val="0"/>
              </a:spcAft>
              <a:buSzPts val="1400"/>
              <a:buFont typeface="Arial"/>
              <a:buChar char="•"/>
            </a:pPr>
            <a:r>
              <a:rPr lang="en-US" sz="1200" b="0" i="0" u="none" strike="noStrike" cap="none" dirty="0">
                <a:solidFill>
                  <a:schemeClr val="dk1"/>
                </a:solidFill>
                <a:latin typeface="Calibri"/>
                <a:ea typeface="Calibri"/>
                <a:cs typeface="Calibri"/>
                <a:sym typeface="Calibri"/>
              </a:rPr>
              <a:t>Tell Tanya to “just stick with it”.</a:t>
            </a:r>
            <a:endParaRPr dirty="0"/>
          </a:p>
          <a:p>
            <a:pPr marL="171450" lvl="0" indent="-171450" algn="l" rtl="0">
              <a:lnSpc>
                <a:spcPct val="100000"/>
              </a:lnSpc>
              <a:spcBef>
                <a:spcPts val="0"/>
              </a:spcBef>
              <a:spcAft>
                <a:spcPts val="0"/>
              </a:spcAft>
              <a:buSzPts val="1400"/>
              <a:buFont typeface="Arial"/>
              <a:buChar char="•"/>
            </a:pPr>
            <a:r>
              <a:rPr lang="en-US" sz="1200" b="0" i="0" u="none" strike="noStrike" cap="none" dirty="0">
                <a:solidFill>
                  <a:schemeClr val="dk1"/>
                </a:solidFill>
                <a:latin typeface="Calibri"/>
                <a:ea typeface="Calibri"/>
                <a:cs typeface="Calibri"/>
                <a:sym typeface="Calibri"/>
              </a:rPr>
              <a:t>Minimize her concerns.</a:t>
            </a:r>
            <a:endParaRPr dirty="0"/>
          </a:p>
          <a:p>
            <a:pPr marL="0" lvl="0" indent="0" algn="l" rtl="0">
              <a:lnSpc>
                <a:spcPct val="100000"/>
              </a:lnSpc>
              <a:spcBef>
                <a:spcPts val="0"/>
              </a:spcBef>
              <a:spcAft>
                <a:spcPts val="0"/>
              </a:spcAft>
              <a:buSzPts val="1400"/>
              <a:buNone/>
            </a:pPr>
            <a:endParaRPr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cap="none" dirty="0">
                <a:solidFill>
                  <a:schemeClr val="dk1"/>
                </a:solidFill>
                <a:latin typeface="Calibri"/>
                <a:ea typeface="Calibri"/>
                <a:cs typeface="Calibri"/>
                <a:sym typeface="Calibri"/>
              </a:rPr>
              <a:t>Debrief questions:</a:t>
            </a:r>
            <a:endParaRPr b="0" dirty="0">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en-US" sz="1200" b="0" i="0" u="none" strike="noStrike" cap="none" dirty="0">
                <a:solidFill>
                  <a:schemeClr val="dk1"/>
                </a:solidFill>
                <a:latin typeface="Calibri"/>
                <a:ea typeface="Calibri"/>
                <a:cs typeface="Calibri"/>
                <a:sym typeface="Calibri"/>
              </a:rPr>
              <a:t>What emotions did you hear from Tanya?</a:t>
            </a:r>
            <a:endParaRPr dirty="0"/>
          </a:p>
          <a:p>
            <a:pPr marL="171450" lvl="0" indent="-171450" algn="l" rtl="0">
              <a:lnSpc>
                <a:spcPct val="100000"/>
              </a:lnSpc>
              <a:spcBef>
                <a:spcPts val="0"/>
              </a:spcBef>
              <a:spcAft>
                <a:spcPts val="0"/>
              </a:spcAft>
              <a:buSzPts val="1400"/>
              <a:buFont typeface="Arial"/>
              <a:buChar char="•"/>
            </a:pPr>
            <a:r>
              <a:rPr lang="en-US" sz="1200" b="0" i="0" u="none" strike="noStrike" cap="none" dirty="0">
                <a:solidFill>
                  <a:schemeClr val="dk1"/>
                </a:solidFill>
                <a:latin typeface="Calibri"/>
                <a:ea typeface="Calibri"/>
                <a:cs typeface="Calibri"/>
                <a:sym typeface="Calibri"/>
              </a:rPr>
              <a:t>What statements helped build trust?</a:t>
            </a:r>
            <a:endParaRPr dirty="0"/>
          </a:p>
          <a:p>
            <a:pPr marL="171450" lvl="0" indent="-171450" algn="l" rtl="0">
              <a:lnSpc>
                <a:spcPct val="100000"/>
              </a:lnSpc>
              <a:spcBef>
                <a:spcPts val="0"/>
              </a:spcBef>
              <a:spcAft>
                <a:spcPts val="0"/>
              </a:spcAft>
              <a:buSzPts val="1400"/>
              <a:buFont typeface="Arial"/>
              <a:buChar char="•"/>
            </a:pPr>
            <a:r>
              <a:rPr lang="en-US" sz="1200" b="0" i="0" u="none" strike="noStrike" cap="none" dirty="0">
                <a:solidFill>
                  <a:schemeClr val="dk1"/>
                </a:solidFill>
                <a:latin typeface="Calibri"/>
                <a:ea typeface="Calibri"/>
                <a:cs typeface="Calibri"/>
                <a:sym typeface="Calibri"/>
              </a:rPr>
              <a:t>What responses unintentionally shut the conversation down?</a:t>
            </a:r>
            <a:endParaRPr dirty="0"/>
          </a:p>
          <a:p>
            <a:pPr marL="171450" lvl="0" indent="-171450" algn="l" rtl="0">
              <a:lnSpc>
                <a:spcPct val="100000"/>
              </a:lnSpc>
              <a:spcBef>
                <a:spcPts val="0"/>
              </a:spcBef>
              <a:spcAft>
                <a:spcPts val="0"/>
              </a:spcAft>
              <a:buSzPts val="1400"/>
              <a:buFont typeface="Arial"/>
              <a:buChar char="•"/>
            </a:pPr>
            <a:r>
              <a:rPr lang="en-US" sz="1200" b="0" i="0" u="none" strike="noStrike" cap="none" dirty="0">
                <a:solidFill>
                  <a:schemeClr val="dk1"/>
                </a:solidFill>
                <a:latin typeface="Calibri"/>
                <a:ea typeface="Calibri"/>
                <a:cs typeface="Calibri"/>
                <a:sym typeface="Calibri"/>
              </a:rPr>
              <a:t>What supports could you begin arranging today?</a:t>
            </a:r>
            <a:endParaRPr dirty="0"/>
          </a:p>
          <a:p>
            <a:pPr marL="171450" lvl="0" indent="-171450" algn="l" rtl="0">
              <a:lnSpc>
                <a:spcPct val="100000"/>
              </a:lnSpc>
              <a:spcBef>
                <a:spcPts val="0"/>
              </a:spcBef>
              <a:spcAft>
                <a:spcPts val="0"/>
              </a:spcAft>
              <a:buSzPts val="1400"/>
              <a:buFont typeface="Arial"/>
              <a:buChar char="•"/>
            </a:pPr>
            <a:r>
              <a:rPr lang="en-US" sz="1200" b="0" i="0" u="none" strike="noStrike" cap="none" dirty="0">
                <a:solidFill>
                  <a:schemeClr val="dk1"/>
                </a:solidFill>
                <a:latin typeface="Calibri"/>
                <a:ea typeface="Calibri"/>
                <a:cs typeface="Calibri"/>
                <a:sym typeface="Calibri"/>
              </a:rPr>
              <a:t>What follow-up should occur within the next 24-48 hours?</a:t>
            </a:r>
            <a:endParaRPr dirty="0"/>
          </a:p>
          <a:p>
            <a:pPr marL="171450" lvl="0" indent="-171450" algn="l" rtl="0">
              <a:lnSpc>
                <a:spcPct val="100000"/>
              </a:lnSpc>
              <a:spcBef>
                <a:spcPts val="0"/>
              </a:spcBef>
              <a:spcAft>
                <a:spcPts val="0"/>
              </a:spcAft>
              <a:buSzPts val="1400"/>
              <a:buFont typeface="Arial"/>
              <a:buChar char="•"/>
            </a:pPr>
            <a:r>
              <a:rPr lang="en-US" sz="1200" b="0" i="0" u="none" strike="noStrike" cap="none" dirty="0">
                <a:solidFill>
                  <a:schemeClr val="dk1"/>
                </a:solidFill>
                <a:latin typeface="Calibri"/>
                <a:ea typeface="Calibri"/>
                <a:cs typeface="Calibri"/>
                <a:sym typeface="Calibri"/>
              </a:rPr>
              <a:t>At what point would you involve your supervisor? </a:t>
            </a:r>
            <a:br>
              <a:rPr lang="en-US" b="0" dirty="0">
                <a:latin typeface="Calibri"/>
                <a:ea typeface="Calibri"/>
                <a:cs typeface="Calibri"/>
                <a:sym typeface="Calibri"/>
              </a:rPr>
            </a:br>
            <a:endParaRPr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cap="none" dirty="0">
                <a:solidFill>
                  <a:schemeClr val="dk1"/>
                </a:solidFill>
                <a:latin typeface="Calibri"/>
                <a:ea typeface="Calibri"/>
                <a:cs typeface="Calibri"/>
                <a:sym typeface="Calibri"/>
              </a:rPr>
              <a:t>Facilitator Note:</a:t>
            </a:r>
            <a:r>
              <a:rPr lang="en-US" sz="1200" b="0" i="0" u="none" strike="noStrike" cap="none" dirty="0">
                <a:solidFill>
                  <a:schemeClr val="dk1"/>
                </a:solidFill>
                <a:latin typeface="Calibri"/>
                <a:ea typeface="Calibri"/>
                <a:cs typeface="Calibri"/>
                <a:sym typeface="Calibri"/>
              </a:rPr>
              <a:t> </a:t>
            </a:r>
            <a:endParaRPr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0" i="0" u="none" strike="noStrike" cap="none" dirty="0">
                <a:solidFill>
                  <a:schemeClr val="dk1"/>
                </a:solidFill>
                <a:latin typeface="Calibri"/>
                <a:ea typeface="Calibri"/>
                <a:cs typeface="Calibri"/>
                <a:sym typeface="Calibri"/>
              </a:rPr>
              <a:t>Emphasize that Resource Specialists are often the first people a resource parent calls when considering requesting a disruption. Their response during that first conversation can significantly influence whether the placement stabilizes or disrupts. </a:t>
            </a:r>
            <a:br>
              <a:rPr lang="en-US" b="0" dirty="0">
                <a:latin typeface="Calibri"/>
                <a:ea typeface="Calibri"/>
                <a:cs typeface="Calibri"/>
                <a:sym typeface="Calibri"/>
              </a:rPr>
            </a:br>
            <a:endParaRPr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0" i="0" u="none" strike="noStrike" cap="none" dirty="0">
                <a:solidFill>
                  <a:schemeClr val="dk1"/>
                </a:solidFill>
                <a:latin typeface="Calibri"/>
                <a:ea typeface="Calibri"/>
                <a:cs typeface="Calibri"/>
                <a:sym typeface="Calibri"/>
              </a:rPr>
              <a:t>Participants should demonstrate active listening, empathy, validation, solution-focused problem-solving, timely follow-up, and appropriate documentation. They should avoid seeking the “perfect” answer and instead focus on building a relationship while accurately assessing the family’s needs. </a:t>
            </a:r>
            <a:endParaRPr b="0" dirty="0">
              <a:latin typeface="Calibri"/>
              <a:ea typeface="Calibri"/>
              <a:cs typeface="Calibri"/>
              <a:sym typeface="Calibri"/>
            </a:endParaRPr>
          </a:p>
          <a:p>
            <a:pPr marL="0" lvl="0" indent="0" algn="l" rtl="0">
              <a:lnSpc>
                <a:spcPct val="100000"/>
              </a:lnSpc>
              <a:spcBef>
                <a:spcPts val="0"/>
              </a:spcBef>
              <a:spcAft>
                <a:spcPts val="0"/>
              </a:spcAft>
              <a:buSzPts val="1400"/>
              <a:buNone/>
            </a:pPr>
            <a:endParaRPr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cap="none" dirty="0">
                <a:solidFill>
                  <a:schemeClr val="dk1"/>
                </a:solidFill>
                <a:latin typeface="Calibri"/>
                <a:ea typeface="Calibri"/>
                <a:cs typeface="Calibri"/>
                <a:sym typeface="Calibri"/>
              </a:rPr>
              <a:t>Say: </a:t>
            </a:r>
            <a:endParaRPr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1" i="1" u="none" strike="noStrike" cap="none" dirty="0">
                <a:solidFill>
                  <a:schemeClr val="dk1"/>
                </a:solidFill>
                <a:latin typeface="Calibri"/>
                <a:ea typeface="Calibri"/>
                <a:cs typeface="Calibri"/>
                <a:sym typeface="Calibri"/>
              </a:rPr>
              <a:t>One of the strongest predictors of placement stability isn't that families never struggle. It is whether they feel supported when they do. Resource Specialists cannot prevent every disruption, but they can often prevent families from feeling they must face those challenges alone. </a:t>
            </a:r>
            <a:endParaRPr b="0" dirty="0">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9:notes"/>
          <p:cNvSpPr>
            <a:spLocks noGrp="1" noRot="1" noChangeAspect="1"/>
          </p:cNvSpPr>
          <p:nvPr>
            <p:ph type="sldImg" idx="2"/>
          </p:nvPr>
        </p:nvSpPr>
        <p:spPr>
          <a:xfrm>
            <a:off x="777875" y="9747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0" name="Google Shape;720;p9:notes"/>
          <p:cNvSpPr txBox="1">
            <a:spLocks noGrp="1"/>
          </p:cNvSpPr>
          <p:nvPr>
            <p:ph type="body" idx="1"/>
          </p:nvPr>
        </p:nvSpPr>
        <p:spPr>
          <a:xfrm>
            <a:off x="731520" y="4215528"/>
            <a:ext cx="5852160" cy="4410550"/>
          </a:xfrm>
          <a:prstGeom prst="rect">
            <a:avLst/>
          </a:prstGeom>
          <a:noFill/>
          <a:ln>
            <a:noFill/>
          </a:ln>
        </p:spPr>
        <p:txBody>
          <a:bodyPr spcFirstLastPara="1" wrap="square" lIns="96645" tIns="48309" rIns="96645" bIns="48309" anchor="t" anchorCtr="0">
            <a:noAutofit/>
          </a:bodyPr>
          <a:lstStyle/>
          <a:p>
            <a:pPr marL="0" indent="0"/>
            <a:r>
              <a:rPr lang="en-US" sz="12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WRAP-UP &amp; REFLECTION</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endParaRPr lang="en-US" sz="1200"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Time: </a:t>
            </a:r>
            <a:r>
              <a:rPr lang="en-US" sz="1200" b="0" dirty="0">
                <a:latin typeface="Calibri" panose="020F0502020204030204" pitchFamily="34" charset="0"/>
                <a:ea typeface="Calibri" panose="020F0502020204030204" pitchFamily="34" charset="0"/>
                <a:cs typeface="Calibri" panose="020F0502020204030204" pitchFamily="34" charset="0"/>
                <a:sym typeface="Calibri"/>
              </a:rPr>
              <a:t>2</a:t>
            </a:r>
            <a:r>
              <a:rPr lang="en-US" sz="1200" dirty="0">
                <a:latin typeface="Calibri" panose="020F0502020204030204" pitchFamily="34" charset="0"/>
                <a:ea typeface="Calibri" panose="020F0502020204030204" pitchFamily="34" charset="0"/>
                <a:cs typeface="Calibri" panose="020F0502020204030204" pitchFamily="34" charset="0"/>
                <a:sym typeface="Calibri"/>
              </a:rPr>
              <a:t> Minutes </a:t>
            </a:r>
            <a:r>
              <a:rPr lang="en-US" sz="1200" b="1" dirty="0">
                <a:latin typeface="Calibri" panose="020F0502020204030204" pitchFamily="34" charset="0"/>
                <a:ea typeface="Calibri" panose="020F0502020204030204" pitchFamily="34" charset="0"/>
                <a:cs typeface="Calibri" panose="020F0502020204030204" pitchFamily="34" charset="0"/>
                <a:sym typeface="Calibri"/>
              </a:rPr>
              <a:t> </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Purpose: </a:t>
            </a:r>
            <a:r>
              <a:rPr lang="en-US" sz="1200" b="0" dirty="0">
                <a:latin typeface="Calibri" panose="020F0502020204030204" pitchFamily="34" charset="0"/>
                <a:ea typeface="Calibri" panose="020F0502020204030204" pitchFamily="34" charset="0"/>
                <a:cs typeface="Calibri" panose="020F0502020204030204" pitchFamily="34" charset="0"/>
                <a:sym typeface="Calibri"/>
              </a:rPr>
              <a:t>To summarize learning outcomes, provide new Resource Specialists with actionable next steps in the field, and facilitate a closing reflection on balancing safety with family connection</a:t>
            </a:r>
          </a:p>
          <a:p>
            <a:pPr marL="0" indent="0"/>
            <a:endParaRPr lang="en-US"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dirty="0">
                <a:latin typeface="Calibri" panose="020F0502020204030204" pitchFamily="34" charset="0"/>
                <a:ea typeface="Calibri" panose="020F0502020204030204" pitchFamily="34" charset="0"/>
                <a:cs typeface="Calibri" panose="020F0502020204030204" pitchFamily="34" charset="0"/>
                <a:sym typeface="Calibri"/>
              </a:rPr>
              <a:t>Say:</a:t>
            </a:r>
          </a:p>
          <a:p>
            <a:pPr marL="0" indent="0"/>
            <a:r>
              <a:rPr lang="en-US" sz="1200" b="1" i="1" dirty="0">
                <a:latin typeface="Calibri" panose="020F0502020204030204" pitchFamily="34" charset="0"/>
                <a:ea typeface="Calibri" panose="020F0502020204030204" pitchFamily="34" charset="0"/>
                <a:cs typeface="Calibri" panose="020F0502020204030204" pitchFamily="34" charset="0"/>
                <a:sym typeface="Calibri"/>
              </a:rPr>
              <a:t>Today, we transitioned from yesterday’s highly structured, proactive traditional licensing pathway to the fast-paced, emotionally complex world of kinship care. We learned that our role starts the moment we receive a referral, requiring us to partner closely with the case-carrying specialist to obtain complete information and immediately guide relative caregivers through the CFS-450.</a:t>
            </a:r>
          </a:p>
          <a:p>
            <a:pPr marL="0" indent="0"/>
            <a:endParaRPr lang="en-US" sz="1200" b="1" i="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i="1" dirty="0">
                <a:latin typeface="Calibri" panose="020F0502020204030204" pitchFamily="34" charset="0"/>
                <a:ea typeface="Calibri" panose="020F0502020204030204" pitchFamily="34" charset="0"/>
                <a:cs typeface="Calibri" panose="020F0502020204030204" pitchFamily="34" charset="0"/>
                <a:sym typeface="Calibri"/>
              </a:rPr>
              <a:t>We practiced evaluating background checks and home safety concerns through the lens of policy and professional judgment. We discussed how to identify deficiencies during our initial home consultations and determine the proper solution—whether that means requiring an immediate correction, considering Alternative Compliance, or requesting a Policy Waiver in consultation with our supervisors.</a:t>
            </a:r>
          </a:p>
          <a:p>
            <a:pPr marL="0" indent="0"/>
            <a:endParaRPr lang="en-US" sz="1200" b="1" i="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i="1" dirty="0">
                <a:latin typeface="Calibri" panose="020F0502020204030204" pitchFamily="34" charset="0"/>
                <a:ea typeface="Calibri" panose="020F0502020204030204" pitchFamily="34" charset="0"/>
                <a:cs typeface="Calibri" panose="020F0502020204030204" pitchFamily="34" charset="0"/>
                <a:sym typeface="Calibri"/>
              </a:rPr>
              <a:t>Most importantly, we emphasized that kinship care is about relationships. Relative caregivers usually did not plan to become resource parents overnight. How we communicate, how we support them with tools like the Kinship Support Guide, and how we manage the strict 45-day approval timeline will directly impact placement stability. Paperwork is never JUST paperwork. You are doing the work to preserve a child's family connections while ensuring safety remains the absolute priority.</a:t>
            </a:r>
          </a:p>
          <a:p>
            <a:pPr marL="0" indent="0"/>
            <a:endParaRPr lang="en-US"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r>
              <a:rPr lang="en-US" sz="1200" b="1" i="1" dirty="0">
                <a:latin typeface="Calibri" panose="020F0502020204030204" pitchFamily="34" charset="0"/>
                <a:ea typeface="Calibri" panose="020F0502020204030204" pitchFamily="34" charset="0"/>
                <a:cs typeface="Calibri" panose="020F0502020204030204" pitchFamily="34" charset="0"/>
                <a:sym typeface="Calibri"/>
              </a:rPr>
              <a:t>As we prepare to transition into the CHRIS Lab for our final section I want you to remember: Safety is always non-negotiable, but rigidity is not safety. Empathy and rules are not opposing forces. Providing clear expectations, walking a caregiver through the CFS-450 step-by-step, and offering a concrete follow-up plan within 24 to 48 hours is actually how we enforce safety while keeping children connected to the families who know and love them.</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3938" y="1181100"/>
            <a:ext cx="5756275" cy="3238500"/>
          </a:xfrm>
        </p:spPr>
        <p:txBody>
          <a:bodyPr/>
          <a:lstStyle/>
          <a:p>
            <a:endParaRPr lang="en-US"/>
          </a:p>
        </p:txBody>
      </p:sp>
      <p:sp>
        <p:nvSpPr>
          <p:cNvPr id="3" name="Notes Placeholder 2"/>
          <p:cNvSpPr>
            <a:spLocks noGrp="1"/>
          </p:cNvSpPr>
          <p:nvPr>
            <p:ph type="body" idx="1"/>
          </p:nvPr>
        </p:nvSpPr>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38371529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g3f5827bcb89_0_5: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buClr>
                <a:schemeClr val="dk1"/>
              </a:buClr>
              <a:buSzPts val="1200"/>
            </a:pPr>
            <a:endParaRPr b="1" i="0" u="none" strike="noStrike">
              <a:solidFill>
                <a:schemeClr val="dk1"/>
              </a:solidFill>
              <a:latin typeface="Calibri" panose="020F0502020204030204" pitchFamily="34" charset="0"/>
              <a:ea typeface="Calibri"/>
              <a:cs typeface="Calibri"/>
              <a:sym typeface="Calibri"/>
            </a:endParaRPr>
          </a:p>
          <a:p>
            <a:pPr marL="0" indent="0">
              <a:buClr>
                <a:schemeClr val="dk1"/>
              </a:buClr>
              <a:buSzPts val="1200"/>
            </a:pPr>
            <a:r>
              <a:rPr lang="en-US" b="1" i="0" u="none" strike="noStrike">
                <a:solidFill>
                  <a:schemeClr val="dk1"/>
                </a:solidFill>
                <a:latin typeface="Calibri" panose="020F0502020204030204" pitchFamily="34" charset="0"/>
                <a:ea typeface="Calibri"/>
                <a:cs typeface="Calibri"/>
                <a:sym typeface="Calibri"/>
              </a:rPr>
              <a:t>CHRIS LAB: RESOURCE SCREENS</a:t>
            </a:r>
            <a:endParaRPr>
              <a:latin typeface="Calibri" panose="020F0502020204030204" pitchFamily="34" charset="0"/>
              <a:ea typeface="Calibri"/>
              <a:cs typeface="Calibri"/>
              <a:sym typeface="Calibri"/>
            </a:endParaRPr>
          </a:p>
        </p:txBody>
      </p:sp>
      <p:sp>
        <p:nvSpPr>
          <p:cNvPr id="783" name="Google Shape;783;g3f5827bcb89_0_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3f5827bcb89_0_10: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lnSpc>
                <a:spcPct val="115000"/>
              </a:lnSpc>
              <a:buClr>
                <a:schemeClr val="dk1"/>
              </a:buClr>
              <a:buSzPts val="1100"/>
            </a:pPr>
            <a:endParaRPr b="1"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TARGET OUTCOMES</a:t>
            </a:r>
            <a:endParaRPr b="1" dirty="0">
              <a:latin typeface="Calibri" panose="020F0502020204030204" pitchFamily="34" charset="0"/>
              <a:ea typeface="Calibri"/>
              <a:cs typeface="Calibri"/>
              <a:sym typeface="Calibri"/>
            </a:endParaRPr>
          </a:p>
          <a:p>
            <a:pPr marL="0" indent="0">
              <a:lnSpc>
                <a:spcPct val="115000"/>
              </a:lnSpc>
              <a:buClr>
                <a:schemeClr val="dk1"/>
              </a:buClr>
              <a:buSzPts val="1100"/>
            </a:pPr>
            <a:endParaRPr b="1"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Time:</a:t>
            </a:r>
            <a:r>
              <a:rPr lang="en-US" dirty="0">
                <a:latin typeface="Calibri" panose="020F0502020204030204" pitchFamily="34" charset="0"/>
                <a:ea typeface="Calibri"/>
                <a:cs typeface="Calibri"/>
                <a:sym typeface="Calibri"/>
              </a:rPr>
              <a:t> 2 Minutes</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Purpose:</a:t>
            </a:r>
            <a:r>
              <a:rPr lang="en-US" dirty="0">
                <a:latin typeface="Calibri" panose="020F0502020204030204" pitchFamily="34" charset="0"/>
                <a:ea typeface="Calibri"/>
                <a:cs typeface="Calibri"/>
                <a:sym typeface="Calibri"/>
              </a:rPr>
              <a:t> Identify target outcomes for the CHRIS Lab Module on Resource Screens.</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Specialists will understand how:</a:t>
            </a:r>
            <a:endParaRPr b="1"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A new provider is added and configured in CHRIS.</a:t>
            </a:r>
            <a:endParaRPr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Household members and required background checks are documented.</a:t>
            </a:r>
            <a:endParaRPr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Provisional and IV-E eligible services are approved through the service management screen.</a:t>
            </a:r>
            <a:endParaRPr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Provisional services are properly closed when a child transitions to an IV-E eligible placement.</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Specialists can apply:</a:t>
            </a:r>
            <a:endParaRPr b="1"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Navigation steps required to add a provider and enter household member information.</a:t>
            </a:r>
            <a:endParaRPr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Procedures for documenting background checks for both provisional and IV-E eligible services.</a:t>
            </a:r>
            <a:endParaRPr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Steps for requesting and receiving supervisory approval for service openings.</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Specialists can assess:</a:t>
            </a:r>
            <a:endParaRPr b="1"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Whether all required background checks are entered and marked eligible.</a:t>
            </a:r>
            <a:endParaRPr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Whether the service is properly configured and ready for supervisory approval.</a:t>
            </a:r>
            <a:endParaRPr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Whether the provisional service has been correctly closed after transition to IV-E.</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endParaRPr dirty="0">
              <a:latin typeface="Calibri" panose="020F0502020204030204" pitchFamily="34" charset="0"/>
              <a:ea typeface="Calibri"/>
              <a:cs typeface="Calibri"/>
              <a:sym typeface="Calibri"/>
            </a:endParaRPr>
          </a:p>
          <a:p>
            <a:pPr marL="0" indent="0">
              <a:buClr>
                <a:schemeClr val="dk1"/>
              </a:buClr>
              <a:buSzPts val="1200"/>
            </a:pPr>
            <a:endParaRPr b="1" dirty="0">
              <a:latin typeface="Calibri" panose="020F0502020204030204" pitchFamily="34" charset="0"/>
              <a:ea typeface="Calibri"/>
              <a:cs typeface="Calibri"/>
              <a:sym typeface="Calibri"/>
            </a:endParaRPr>
          </a:p>
        </p:txBody>
      </p:sp>
      <p:sp>
        <p:nvSpPr>
          <p:cNvPr id="789" name="Google Shape;789;g3f5827bcb89_0_10: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g3f5827bcb89_0_15: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buClr>
                <a:schemeClr val="dk1"/>
              </a:buClr>
              <a:buSzPts val="1200"/>
            </a:pPr>
            <a:endParaRPr b="1">
              <a:latin typeface="Calibri" panose="020F0502020204030204" pitchFamily="34" charset="0"/>
              <a:ea typeface="Calibri"/>
              <a:cs typeface="Calibri"/>
              <a:sym typeface="Calibri"/>
            </a:endParaRPr>
          </a:p>
          <a:p>
            <a:pPr marL="0" indent="0">
              <a:buClr>
                <a:schemeClr val="dk1"/>
              </a:buClr>
              <a:buSzPts val="1200"/>
            </a:pPr>
            <a:r>
              <a:rPr lang="en-US" b="1">
                <a:latin typeface="Calibri" panose="020F0502020204030204" pitchFamily="34" charset="0"/>
                <a:ea typeface="Calibri"/>
                <a:cs typeface="Calibri"/>
                <a:sym typeface="Calibri"/>
              </a:rPr>
              <a:t>ADDING A PROVIDER</a:t>
            </a:r>
            <a:endParaRPr>
              <a:latin typeface="Calibri" panose="020F0502020204030204" pitchFamily="34" charset="0"/>
            </a:endParaRPr>
          </a:p>
          <a:p>
            <a:pPr marL="0" indent="0">
              <a:buClr>
                <a:schemeClr val="dk1"/>
              </a:buClr>
              <a:buSzPts val="1200"/>
            </a:pPr>
            <a:endParaRPr>
              <a:latin typeface="Calibri" panose="020F0502020204030204" pitchFamily="34" charset="0"/>
              <a:ea typeface="Calibri"/>
              <a:cs typeface="Calibri"/>
              <a:sym typeface="Calibri"/>
            </a:endParaRPr>
          </a:p>
        </p:txBody>
      </p:sp>
      <p:sp>
        <p:nvSpPr>
          <p:cNvPr id="797" name="Google Shape;797;g3f5827bcb89_0_1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3f5827bcb89_0_19: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803" name="Google Shape;803;g3f5827bcb89_0_19:notes"/>
          <p:cNvSpPr txBox="1">
            <a:spLocks noGrp="1"/>
          </p:cNvSpPr>
          <p:nvPr>
            <p:ph type="body" idx="1"/>
          </p:nvPr>
        </p:nvSpPr>
        <p:spPr>
          <a:xfrm>
            <a:off x="731520" y="4560570"/>
            <a:ext cx="5852160" cy="4320540"/>
          </a:xfrm>
          <a:prstGeom prst="rect">
            <a:avLst/>
          </a:prstGeom>
          <a:noFill/>
          <a:ln>
            <a:noFill/>
          </a:ln>
        </p:spPr>
        <p:txBody>
          <a:bodyPr spcFirstLastPara="1" wrap="square" lIns="96513" tIns="96513" rIns="96513" bIns="96513"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ADDING A PROVIDER: GENERAL INFORMATION</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Time:</a:t>
            </a:r>
            <a:r>
              <a:rPr lang="en-US">
                <a:latin typeface="Calibri" panose="020F0502020204030204" pitchFamily="34" charset="0"/>
                <a:ea typeface="Calibri"/>
                <a:cs typeface="Calibri"/>
                <a:sym typeface="Calibri"/>
              </a:rPr>
              <a:t> 5 Minutes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Purpose:</a:t>
            </a:r>
            <a:r>
              <a:rPr lang="en-US">
                <a:latin typeface="Calibri" panose="020F0502020204030204" pitchFamily="34" charset="0"/>
                <a:ea typeface="Calibri"/>
                <a:cs typeface="Calibri"/>
                <a:sym typeface="Calibri"/>
              </a:rPr>
              <a:t> To introduce the first steps for adding a new provider in CHRIS.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Navigation:</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Provider &gt; Directory &gt; New</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Say:</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i="1">
                <a:latin typeface="Calibri" panose="020F0502020204030204" pitchFamily="34" charset="0"/>
                <a:ea typeface="Calibri"/>
                <a:cs typeface="Calibri"/>
                <a:sym typeface="Calibri"/>
              </a:rPr>
              <a:t>When a new resource home is identified, the first step is adding the provider in CHRIS. This process begins in the Provider Directory.</a:t>
            </a:r>
            <a:endParaRPr b="1" i="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Start by selecting the radio button for Person; then enter the name of the caregiver identified as the primary contact for the resource home. This is not a formal process, just whoever the usual contact person is.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Then select the </a:t>
            </a:r>
            <a:r>
              <a:rPr lang="en-US" b="1">
                <a:latin typeface="Calibri" panose="020F0502020204030204" pitchFamily="34" charset="0"/>
                <a:ea typeface="Calibri"/>
                <a:cs typeface="Calibri"/>
                <a:sym typeface="Calibri"/>
              </a:rPr>
              <a:t>Address/Telephone tab </a:t>
            </a:r>
            <a:r>
              <a:rPr lang="en-US">
                <a:latin typeface="Calibri" panose="020F0502020204030204" pitchFamily="34" charset="0"/>
                <a:ea typeface="Calibri"/>
                <a:cs typeface="Calibri"/>
                <a:sym typeface="Calibri"/>
              </a:rPr>
              <a:t>to continue.</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The </a:t>
            </a:r>
            <a:r>
              <a:rPr lang="en-US" b="1">
                <a:latin typeface="Calibri" panose="020F0502020204030204" pitchFamily="34" charset="0"/>
                <a:ea typeface="Calibri"/>
                <a:cs typeface="Calibri"/>
                <a:sym typeface="Calibri"/>
              </a:rPr>
              <a:t>AKA </a:t>
            </a:r>
            <a:r>
              <a:rPr lang="en-US">
                <a:latin typeface="Calibri" panose="020F0502020204030204" pitchFamily="34" charset="0"/>
                <a:ea typeface="Calibri"/>
                <a:cs typeface="Calibri"/>
                <a:sym typeface="Calibri"/>
              </a:rPr>
              <a:t>and </a:t>
            </a:r>
            <a:r>
              <a:rPr lang="en-US" b="1">
                <a:latin typeface="Calibri" panose="020F0502020204030204" pitchFamily="34" charset="0"/>
                <a:ea typeface="Calibri"/>
                <a:cs typeface="Calibri"/>
                <a:sym typeface="Calibri"/>
              </a:rPr>
              <a:t>Contact Person</a:t>
            </a:r>
            <a:r>
              <a:rPr lang="en-US">
                <a:latin typeface="Calibri" panose="020F0502020204030204" pitchFamily="34" charset="0"/>
                <a:ea typeface="Calibri"/>
                <a:cs typeface="Calibri"/>
                <a:sym typeface="Calibri"/>
              </a:rPr>
              <a:t> screens are rarely used and not required. The </a:t>
            </a:r>
            <a:r>
              <a:rPr lang="en-US" b="1">
                <a:latin typeface="Calibri" panose="020F0502020204030204" pitchFamily="34" charset="0"/>
                <a:ea typeface="Calibri"/>
                <a:cs typeface="Calibri"/>
                <a:sym typeface="Calibri"/>
              </a:rPr>
              <a:t>Contact Person </a:t>
            </a:r>
            <a:r>
              <a:rPr lang="en-US">
                <a:latin typeface="Calibri" panose="020F0502020204030204" pitchFamily="34" charset="0"/>
                <a:ea typeface="Calibri"/>
                <a:cs typeface="Calibri"/>
                <a:sym typeface="Calibri"/>
              </a:rPr>
              <a:t>screen is used for private agencies and other service providers that have a specific individual to contact for their services.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is the first step when adding a new provider in CHRIS?</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Which radio button should be selected on the General Information screen?</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When would the Contact Person screen be used?</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Select the Person radio button.</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Enter the name of the primary contact for the resource home.</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AKA and Contact Person screens are rarely used and not required.</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Proceed to the Address/Telephone tab after entering general information.</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endParaRPr b="1">
              <a:latin typeface="Calibri" panose="020F0502020204030204" pitchFamily="34" charset="0"/>
              <a:ea typeface="Calibri"/>
              <a:cs typeface="Calibri"/>
              <a:sym typeface="Calibri"/>
            </a:endParaRPr>
          </a:p>
          <a:p>
            <a:pPr marL="0" indent="0"/>
            <a:r>
              <a:rPr lang="en-US" b="1">
                <a:solidFill>
                  <a:srgbClr val="000000"/>
                </a:solidFill>
                <a:latin typeface="Calibri" panose="020F0502020204030204" pitchFamily="34" charset="0"/>
                <a:ea typeface="Calibri"/>
                <a:cs typeface="Calibri"/>
                <a:sym typeface="Calibri"/>
              </a:rPr>
              <a:t>(CONTINUE TO THE NEXT SLIDE)</a:t>
            </a:r>
            <a:endParaRPr>
              <a:latin typeface="Calibri" panose="020F0502020204030204" pitchFamily="34" charset="0"/>
            </a:endParaRPr>
          </a:p>
          <a:p>
            <a:pPr marL="469881" indent="0">
              <a:lnSpc>
                <a:spcPct val="115000"/>
              </a:lnSpc>
              <a:spcBef>
                <a:spcPts val="1269"/>
              </a:spcBef>
              <a:spcAft>
                <a:spcPts val="1269"/>
              </a:spcAft>
              <a:buClr>
                <a:schemeClr val="dk1"/>
              </a:buClr>
              <a:buSzPts val="1100"/>
            </a:pPr>
            <a:endParaRPr>
              <a:latin typeface="Calibri" panose="020F0502020204030204" pitchFamily="34" charset="0"/>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g3f5827bcb89_0_2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1" name="Google Shape;811;g3f5827bcb89_0_26:notes"/>
          <p:cNvSpPr txBox="1">
            <a:spLocks noGrp="1"/>
          </p:cNvSpPr>
          <p:nvPr>
            <p:ph type="body" idx="1"/>
          </p:nvPr>
        </p:nvSpPr>
        <p:spPr>
          <a:xfrm>
            <a:off x="731520" y="4620578"/>
            <a:ext cx="5852160" cy="3780630"/>
          </a:xfrm>
          <a:prstGeom prst="rect">
            <a:avLst/>
          </a:prstGeom>
          <a:noFill/>
          <a:ln>
            <a:noFill/>
          </a:ln>
        </p:spPr>
        <p:txBody>
          <a:bodyPr spcFirstLastPara="1" wrap="square" lIns="96645" tIns="48309" rIns="96645" bIns="48309" anchor="t" anchorCtr="0">
            <a:noAutofit/>
          </a:bodyPr>
          <a:lstStyle/>
          <a:p>
            <a:pPr marL="0" indent="0"/>
            <a:endParaRPr>
              <a:latin typeface="Calibri" panose="020F0502020204030204" pitchFamily="34" charset="0"/>
            </a:endParaRPr>
          </a:p>
          <a:p>
            <a:pPr marL="0" indent="0"/>
            <a:r>
              <a:rPr lang="en-US" b="1">
                <a:latin typeface="Calibri" panose="020F0502020204030204" pitchFamily="34" charset="0"/>
                <a:ea typeface="Calibri"/>
                <a:cs typeface="Calibri"/>
                <a:sym typeface="Calibri"/>
              </a:rPr>
              <a:t>ADDING A PROVIDER: GENERAL INFORMATION (CONT.)</a:t>
            </a:r>
            <a:endParaRPr>
              <a:latin typeface="Calibri" panose="020F0502020204030204" pitchFamily="34" charset="0"/>
            </a:endParaRPr>
          </a:p>
          <a:p>
            <a:pPr marL="0" indent="0"/>
            <a:endParaRPr>
              <a:latin typeface="Calibri" panose="020F0502020204030204" pitchFamily="34" charset="0"/>
            </a:endParaRPr>
          </a:p>
          <a:p>
            <a:pPr marL="0" indent="0"/>
            <a:endParaRPr>
              <a:latin typeface="Calibri" panose="020F050202020403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g3f5827bcb89_0_31: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SERVICES TAB</a:t>
            </a:r>
            <a:endParaRPr b="1">
              <a:latin typeface="Calibri" panose="020F0502020204030204" pitchFamily="34" charset="0"/>
              <a:ea typeface="Calibri"/>
              <a:cs typeface="Calibri"/>
              <a:sym typeface="Calibri"/>
            </a:endParaRPr>
          </a:p>
          <a:p>
            <a:pPr marL="0" indent="0">
              <a:buClr>
                <a:schemeClr val="dk1"/>
              </a:buClr>
              <a:buSzPts val="1200"/>
            </a:pPr>
            <a:endParaRPr>
              <a:latin typeface="Calibri" panose="020F0502020204030204" pitchFamily="34" charset="0"/>
              <a:ea typeface="Calibri"/>
              <a:cs typeface="Calibri"/>
              <a:sym typeface="Calibri"/>
            </a:endParaRPr>
          </a:p>
        </p:txBody>
      </p:sp>
      <p:sp>
        <p:nvSpPr>
          <p:cNvPr id="817" name="Google Shape;817;g3f5827bcb89_0_3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g3f5827bcb89_0_3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823" name="Google Shape;823;g3f5827bcb89_0_35:notes"/>
          <p:cNvSpPr txBox="1">
            <a:spLocks noGrp="1"/>
          </p:cNvSpPr>
          <p:nvPr>
            <p:ph type="body" idx="1"/>
          </p:nvPr>
        </p:nvSpPr>
        <p:spPr>
          <a:xfrm>
            <a:off x="731520" y="4560570"/>
            <a:ext cx="5852160" cy="4320540"/>
          </a:xfrm>
          <a:prstGeom prst="rect">
            <a:avLst/>
          </a:prstGeom>
          <a:noFill/>
          <a:ln>
            <a:noFill/>
          </a:ln>
        </p:spPr>
        <p:txBody>
          <a:bodyPr spcFirstLastPara="1" wrap="square" lIns="96513" tIns="96513" rIns="96513" bIns="96513"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SERVICES TAB</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Time:</a:t>
            </a:r>
            <a:r>
              <a:rPr lang="en-US">
                <a:latin typeface="Calibri" panose="020F0502020204030204" pitchFamily="34" charset="0"/>
                <a:ea typeface="Calibri"/>
                <a:cs typeface="Calibri"/>
                <a:sym typeface="Calibri"/>
              </a:rPr>
              <a:t> 5 Minutes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Purpose:</a:t>
            </a:r>
            <a:r>
              <a:rPr lang="en-US">
                <a:latin typeface="Calibri" panose="020F0502020204030204" pitchFamily="34" charset="0"/>
                <a:ea typeface="Calibri"/>
                <a:cs typeface="Calibri"/>
                <a:sym typeface="Calibri"/>
              </a:rPr>
              <a:t> To guide Specialists through entering address information and services for the provider.</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r>
              <a:rPr lang="en-US" b="1">
                <a:latin typeface="Calibri" panose="020F0502020204030204" pitchFamily="34" charset="0"/>
                <a:ea typeface="Calibri"/>
                <a:cs typeface="Calibri"/>
                <a:sym typeface="Calibri"/>
              </a:rPr>
              <a:t>Say:</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On the Address/Telephone tab, enter the physical address of the resource home and the primary contact's phone number. School district is not a yellow box but is also required. If the home has a different mailing address, such as a PO box, it can also be added at this time by saving the physical address and selecting New to add a second address. If a provider moves to a new location, end the date for the first address and add a new physical address on this screen.</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The Services screen is where all services for any home are entered. For provisional homes, enter both the appropriate provisional service as well as the appropriate relative or fictive kin foster family home service for the easiest processing. Ensure the service start date is back-dated to the date of the background checks if the background checks were done before the provisional was assessed. Ensure that "No" is selected for Medicaid Facility, and, if required, check that the provider was recruited by DCFS.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services should be entered for a provisional home?</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Why is the service start date back-dated for some provisional homes?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Enter the physical address, phone number, and school district — school district is required even though it is not a yellow box.</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For provisional homes, enter both the provisional service and the appropriate foster family home service.</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Back-date the service start date to the date of the background checks if applicable.</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Select No for Medicaid Facility.</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469881" indent="0">
              <a:lnSpc>
                <a:spcPct val="115000"/>
              </a:lnSpc>
              <a:spcBef>
                <a:spcPts val="1269"/>
              </a:spcBef>
              <a:spcAft>
                <a:spcPts val="1269"/>
              </a:spcAft>
              <a:buClr>
                <a:schemeClr val="dk1"/>
              </a:buClr>
              <a:buSzPts val="1100"/>
            </a:pPr>
            <a:endParaRPr b="1">
              <a:latin typeface="Calibri" panose="020F0502020204030204" pitchFamily="34" charset="0"/>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1: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0" name="Google Shape;540;p1: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YESTERDAY </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3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a:t>
            </a:r>
            <a:r>
              <a:rPr lang="en-US" dirty="0">
                <a:latin typeface="Calibri"/>
                <a:ea typeface="Calibri"/>
                <a:cs typeface="Calibri"/>
                <a:sym typeface="Calibri"/>
              </a:rPr>
              <a:t> Transition participants from the traditional licensing process to the unique role of opening kinship homes, emphasizing the urgency, complexity, and importance of placing children with safe family connections whenever possible</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Yesterday, we focused on a family that decided to become resource parents. They raised their hand and said, “We want to help children.”</a:t>
            </a:r>
            <a:endParaRPr dirty="0">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g3f5827bcb89_0_41: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endParaRPr>
              <a:latin typeface="Calibri" panose="020F0502020204030204" pitchFamily="34" charset="0"/>
            </a:endParaRPr>
          </a:p>
          <a:p>
            <a:pPr marL="0" indent="0">
              <a:buClr>
                <a:schemeClr val="dk1"/>
              </a:buClr>
              <a:buSzPts val="1200"/>
            </a:pPr>
            <a:r>
              <a:rPr lang="en-US" b="1">
                <a:latin typeface="Calibri" panose="020F0502020204030204" pitchFamily="34" charset="0"/>
                <a:ea typeface="Calibri"/>
                <a:cs typeface="Calibri"/>
                <a:sym typeface="Calibri"/>
              </a:rPr>
              <a:t>ASSIGNMENT TO WORKLOAD TAB</a:t>
            </a:r>
            <a:endParaRPr b="1">
              <a:latin typeface="Calibri" panose="020F0502020204030204" pitchFamily="34" charset="0"/>
              <a:ea typeface="Calibri"/>
              <a:cs typeface="Calibri"/>
              <a:sym typeface="Calibri"/>
            </a:endParaRPr>
          </a:p>
          <a:p>
            <a:pPr marL="0" indent="0">
              <a:buClr>
                <a:schemeClr val="dk1"/>
              </a:buClr>
              <a:buSzPts val="1200"/>
            </a:pPr>
            <a:endParaRPr>
              <a:latin typeface="Calibri" panose="020F0502020204030204" pitchFamily="34" charset="0"/>
              <a:ea typeface="Calibri"/>
              <a:cs typeface="Calibri"/>
              <a:sym typeface="Calibri"/>
            </a:endParaRPr>
          </a:p>
        </p:txBody>
      </p:sp>
      <p:sp>
        <p:nvSpPr>
          <p:cNvPr id="830" name="Google Shape;830;g3f5827bcb89_0_4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g3f5827bcb89_0_4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6" name="Google Shape;836;g3f5827bcb89_0_45:notes"/>
          <p:cNvSpPr txBox="1">
            <a:spLocks noGrp="1"/>
          </p:cNvSpPr>
          <p:nvPr>
            <p:ph type="body" idx="1"/>
          </p:nvPr>
        </p:nvSpPr>
        <p:spPr>
          <a:xfrm>
            <a:off x="731520" y="4620578"/>
            <a:ext cx="5852160" cy="3780630"/>
          </a:xfrm>
          <a:prstGeom prst="rect">
            <a:avLst/>
          </a:prstGeom>
          <a:noFill/>
          <a:ln>
            <a:noFill/>
          </a:ln>
        </p:spPr>
        <p:txBody>
          <a:bodyPr spcFirstLastPara="1" wrap="square" lIns="96645" tIns="48309" rIns="96645" bIns="48309"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ASSIGNMENT TO WORKLOAD</a:t>
            </a: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Time:</a:t>
            </a:r>
            <a:r>
              <a:rPr lang="en-US">
                <a:latin typeface="Calibri" panose="020F0502020204030204" pitchFamily="34" charset="0"/>
                <a:ea typeface="Calibri"/>
                <a:cs typeface="Calibri"/>
                <a:sym typeface="Calibri"/>
              </a:rPr>
              <a:t> 2 Minutes</a:t>
            </a:r>
            <a:endParaRPr>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Purpose:</a:t>
            </a:r>
            <a:r>
              <a:rPr lang="en-US">
                <a:latin typeface="Calibri" panose="020F0502020204030204" pitchFamily="34" charset="0"/>
                <a:ea typeface="Calibri"/>
                <a:cs typeface="Calibri"/>
                <a:sym typeface="Calibri"/>
              </a:rPr>
              <a:t> To explain how a provider is automatically assigned to a specialist's workload in CHRIS.</a:t>
            </a:r>
            <a:endParaRPr>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 </a:t>
            </a: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After all required information is completed and the provider is added, the provider is automatically assigned to the specialist who clicks Add.</a:t>
            </a:r>
            <a:endParaRPr>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pPr>
            <a:r>
              <a:rPr lang="en-US">
                <a:latin typeface="Calibri" panose="020F0502020204030204" pitchFamily="34" charset="0"/>
                <a:ea typeface="Calibri"/>
                <a:cs typeface="Calibri"/>
                <a:sym typeface="Calibri"/>
              </a:rPr>
              <a:t>·         Once all required information is entered and the specialist clicks Add, the provider automatically assigns it to that specialist's workload.</a:t>
            </a:r>
            <a:endParaRPr>
              <a:latin typeface="Calibri" panose="020F0502020204030204" pitchFamily="34" charset="0"/>
              <a:ea typeface="Calibri"/>
              <a:cs typeface="Calibri"/>
              <a:sym typeface="Calibri"/>
            </a:endParaRPr>
          </a:p>
          <a:p>
            <a:pPr marL="483306" indent="0">
              <a:lnSpc>
                <a:spcPct val="115000"/>
              </a:lnSpc>
              <a:spcBef>
                <a:spcPts val="423"/>
              </a:spcBef>
            </a:pPr>
            <a:r>
              <a:rPr lang="en-US">
                <a:latin typeface="Calibri" panose="020F0502020204030204" pitchFamily="34" charset="0"/>
                <a:ea typeface="Calibri"/>
                <a:cs typeface="Calibri"/>
                <a:sym typeface="Calibri"/>
              </a:rPr>
              <a:t>·         No additional steps are needed to assign the provider; the assignment is automatic.</a:t>
            </a:r>
            <a:endParaRPr>
              <a:latin typeface="Calibri" panose="020F0502020204030204" pitchFamily="34" charset="0"/>
              <a:ea typeface="Calibri"/>
              <a:cs typeface="Calibri"/>
              <a:sym typeface="Calibri"/>
            </a:endParaRPr>
          </a:p>
          <a:p>
            <a:pPr marL="0" indent="0">
              <a:lnSpc>
                <a:spcPct val="115000"/>
              </a:lnSpc>
              <a:spcBef>
                <a:spcPts val="211"/>
              </a:spcBef>
              <a:buClr>
                <a:schemeClr val="dk1"/>
              </a:buClr>
              <a:buSzPts val="1100"/>
            </a:pPr>
            <a:endParaRPr b="1">
              <a:latin typeface="Calibri" panose="020F0502020204030204" pitchFamily="34" charset="0"/>
              <a:ea typeface="Calibri"/>
              <a:cs typeface="Calibri"/>
              <a:sym typeface="Calibri"/>
            </a:endParaRPr>
          </a:p>
          <a:p>
            <a:pPr marL="0" indent="0"/>
            <a:endParaRPr>
              <a:latin typeface="Calibri" panose="020F0502020204030204" pitchFamily="34" charset="0"/>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g3f5827bcb89_0_50: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lnSpc>
                <a:spcPct val="115000"/>
              </a:lnSpc>
              <a:spcBef>
                <a:spcPts val="423"/>
              </a:spcBef>
              <a:buClr>
                <a:schemeClr val="dk1"/>
              </a:buClr>
              <a:buSzPts val="1100"/>
            </a:pPr>
            <a:endParaRPr b="1">
              <a:latin typeface="Calibri" panose="020F0502020204030204" pitchFamily="34" charset="0"/>
            </a:endParaRPr>
          </a:p>
          <a:p>
            <a:pPr marL="0" indent="0">
              <a:lnSpc>
                <a:spcPct val="115000"/>
              </a:lnSpc>
              <a:spcBef>
                <a:spcPts val="423"/>
              </a:spcBef>
              <a:buClr>
                <a:schemeClr val="dk1"/>
              </a:buClr>
              <a:buSzPts val="1100"/>
            </a:pPr>
            <a:r>
              <a:rPr lang="en-US" b="1">
                <a:latin typeface="Calibri" panose="020F0502020204030204" pitchFamily="34" charset="0"/>
                <a:ea typeface="Calibri"/>
                <a:cs typeface="Calibri"/>
                <a:sym typeface="Calibri"/>
              </a:rPr>
              <a:t>STATUS TAB</a:t>
            </a:r>
            <a:endParaRPr b="1">
              <a:latin typeface="Calibri" panose="020F0502020204030204" pitchFamily="34" charset="0"/>
              <a:ea typeface="Calibri"/>
              <a:cs typeface="Calibri"/>
              <a:sym typeface="Calibri"/>
            </a:endParaRPr>
          </a:p>
          <a:p>
            <a:pPr marL="0" indent="0">
              <a:lnSpc>
                <a:spcPct val="115000"/>
              </a:lnSpc>
              <a:spcBef>
                <a:spcPts val="423"/>
              </a:spcBef>
              <a:buClr>
                <a:schemeClr val="dk1"/>
              </a:buClr>
              <a:buSzPts val="1100"/>
            </a:pPr>
            <a:endParaRPr>
              <a:latin typeface="Calibri" panose="020F0502020204030204" pitchFamily="34" charset="0"/>
            </a:endParaRPr>
          </a:p>
          <a:p>
            <a:pPr marL="0" marR="362480" indent="0">
              <a:lnSpc>
                <a:spcPct val="112000"/>
              </a:lnSpc>
              <a:spcBef>
                <a:spcPts val="423"/>
              </a:spcBef>
              <a:buClr>
                <a:schemeClr val="dk1"/>
              </a:buClr>
              <a:buSzPts val="1100"/>
            </a:pPr>
            <a:r>
              <a:rPr lang="en-US">
                <a:latin typeface="Calibri" panose="020F0502020204030204" pitchFamily="34" charset="0"/>
              </a:rPr>
              <a:t> </a:t>
            </a:r>
            <a:endParaRPr>
              <a:latin typeface="Calibri" panose="020F0502020204030204" pitchFamily="34" charset="0"/>
            </a:endParaRPr>
          </a:p>
          <a:p>
            <a:pPr marL="0" marR="362480" indent="0">
              <a:lnSpc>
                <a:spcPct val="112000"/>
              </a:lnSpc>
              <a:spcBef>
                <a:spcPts val="423"/>
              </a:spcBef>
              <a:buClr>
                <a:schemeClr val="dk1"/>
              </a:buClr>
              <a:buSzPts val="1100"/>
            </a:pPr>
            <a:r>
              <a:rPr lang="en-US">
                <a:latin typeface="Calibri" panose="020F0502020204030204" pitchFamily="34" charset="0"/>
              </a:rPr>
              <a:t> </a:t>
            </a:r>
            <a:endParaRPr>
              <a:latin typeface="Calibri" panose="020F0502020204030204" pitchFamily="34" charset="0"/>
            </a:endParaRPr>
          </a:p>
          <a:p>
            <a:pPr marL="0" indent="0">
              <a:buClr>
                <a:schemeClr val="dk1"/>
              </a:buClr>
              <a:buSzPts val="1200"/>
            </a:pPr>
            <a:endParaRPr>
              <a:latin typeface="Calibri" panose="020F0502020204030204" pitchFamily="34" charset="0"/>
              <a:ea typeface="Calibri"/>
              <a:cs typeface="Calibri"/>
              <a:sym typeface="Calibri"/>
            </a:endParaRPr>
          </a:p>
        </p:txBody>
      </p:sp>
      <p:sp>
        <p:nvSpPr>
          <p:cNvPr id="842" name="Google Shape;842;g3f5827bcb89_0_50: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3f5827bcb89_0_5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848" name="Google Shape;848;g3f5827bcb89_0_54:notes"/>
          <p:cNvSpPr txBox="1">
            <a:spLocks noGrp="1"/>
          </p:cNvSpPr>
          <p:nvPr>
            <p:ph type="body" idx="1"/>
          </p:nvPr>
        </p:nvSpPr>
        <p:spPr>
          <a:xfrm>
            <a:off x="731520" y="4560570"/>
            <a:ext cx="5852160" cy="4320540"/>
          </a:xfrm>
          <a:prstGeom prst="rect">
            <a:avLst/>
          </a:prstGeom>
          <a:noFill/>
          <a:ln>
            <a:noFill/>
          </a:ln>
        </p:spPr>
        <p:txBody>
          <a:bodyPr spcFirstLastPara="1" wrap="square" lIns="96513" tIns="96513" rIns="96513" bIns="96513" anchor="t" anchorCtr="0">
            <a:noAutofit/>
          </a:bodyPr>
          <a:lstStyle/>
          <a:p>
            <a:pPr marL="0" indent="0">
              <a:lnSpc>
                <a:spcPct val="115000"/>
              </a:lnSpc>
              <a:spcBef>
                <a:spcPts val="423"/>
              </a:spcBef>
              <a:buClr>
                <a:schemeClr val="dk1"/>
              </a:buClr>
              <a:buSzPts val="1100"/>
            </a:pPr>
            <a:endParaRPr b="1">
              <a:latin typeface="Calibri" panose="020F0502020204030204" pitchFamily="34" charset="0"/>
              <a:ea typeface="Calibri"/>
              <a:cs typeface="Calibri"/>
              <a:sym typeface="Calibri"/>
            </a:endParaRPr>
          </a:p>
          <a:p>
            <a:pPr marL="0" indent="0">
              <a:lnSpc>
                <a:spcPct val="115000"/>
              </a:lnSpc>
              <a:spcBef>
                <a:spcPts val="423"/>
              </a:spcBef>
              <a:buClr>
                <a:schemeClr val="dk1"/>
              </a:buClr>
              <a:buSzPts val="1100"/>
            </a:pPr>
            <a:r>
              <a:rPr lang="en-US" b="1">
                <a:latin typeface="Calibri" panose="020F0502020204030204" pitchFamily="34" charset="0"/>
                <a:ea typeface="Calibri"/>
                <a:cs typeface="Calibri"/>
                <a:sym typeface="Calibri"/>
              </a:rPr>
              <a:t>STATUS TAB</a:t>
            </a:r>
            <a:endParaRPr b="1">
              <a:latin typeface="Calibri" panose="020F0502020204030204" pitchFamily="34" charset="0"/>
              <a:ea typeface="Calibri"/>
              <a:cs typeface="Calibri"/>
              <a:sym typeface="Calibri"/>
            </a:endParaRPr>
          </a:p>
          <a:p>
            <a:pPr marL="0" indent="0">
              <a:lnSpc>
                <a:spcPct val="115000"/>
              </a:lnSpc>
              <a:spcBef>
                <a:spcPts val="423"/>
              </a:spcBef>
              <a:buClr>
                <a:schemeClr val="dk1"/>
              </a:buClr>
              <a:buSzPts val="1100"/>
            </a:pPr>
            <a:endParaRPr b="1">
              <a:latin typeface="Calibri" panose="020F0502020204030204" pitchFamily="34" charset="0"/>
              <a:ea typeface="Calibri"/>
              <a:cs typeface="Calibri"/>
              <a:sym typeface="Calibri"/>
            </a:endParaRPr>
          </a:p>
          <a:p>
            <a:pPr marL="0" indent="0">
              <a:lnSpc>
                <a:spcPct val="115000"/>
              </a:lnSpc>
              <a:spcBef>
                <a:spcPts val="423"/>
              </a:spcBef>
              <a:buClr>
                <a:schemeClr val="dk1"/>
              </a:buClr>
              <a:buSzPts val="1100"/>
            </a:pPr>
            <a:r>
              <a:rPr lang="en-US" b="1">
                <a:latin typeface="Calibri" panose="020F0502020204030204" pitchFamily="34" charset="0"/>
                <a:ea typeface="Calibri"/>
                <a:cs typeface="Calibri"/>
                <a:sym typeface="Calibri"/>
              </a:rPr>
              <a:t>Time:</a:t>
            </a:r>
            <a:r>
              <a:rPr lang="en-US">
                <a:latin typeface="Calibri" panose="020F0502020204030204" pitchFamily="34" charset="0"/>
                <a:ea typeface="Calibri"/>
                <a:cs typeface="Calibri"/>
                <a:sym typeface="Calibri"/>
              </a:rPr>
              <a:t> 2 Minutes</a:t>
            </a:r>
            <a:endParaRPr>
              <a:latin typeface="Calibri" panose="020F0502020204030204" pitchFamily="34" charset="0"/>
              <a:ea typeface="Calibri"/>
              <a:cs typeface="Calibri"/>
              <a:sym typeface="Calibri"/>
            </a:endParaRPr>
          </a:p>
          <a:p>
            <a:pPr marL="0" indent="0">
              <a:lnSpc>
                <a:spcPct val="115000"/>
              </a:lnSpc>
              <a:spcBef>
                <a:spcPts val="423"/>
              </a:spcBef>
              <a:buClr>
                <a:schemeClr val="dk1"/>
              </a:buClr>
              <a:buSzPts val="1100"/>
            </a:pPr>
            <a:r>
              <a:rPr lang="en-US" b="1">
                <a:latin typeface="Calibri" panose="020F0502020204030204" pitchFamily="34" charset="0"/>
                <a:ea typeface="Calibri"/>
                <a:cs typeface="Calibri"/>
                <a:sym typeface="Calibri"/>
              </a:rPr>
              <a:t>Purpose:</a:t>
            </a:r>
            <a:r>
              <a:rPr lang="en-US">
                <a:latin typeface="Calibri" panose="020F0502020204030204" pitchFamily="34" charset="0"/>
                <a:ea typeface="Calibri"/>
                <a:cs typeface="Calibri"/>
                <a:sym typeface="Calibri"/>
              </a:rPr>
              <a:t> To explain how to prepare a service for use by marking it available in CHRIS.</a:t>
            </a:r>
            <a:endParaRPr>
              <a:latin typeface="Calibri" panose="020F0502020204030204" pitchFamily="34" charset="0"/>
              <a:ea typeface="Calibri"/>
              <a:cs typeface="Calibri"/>
              <a:sym typeface="Calibri"/>
            </a:endParaRPr>
          </a:p>
          <a:p>
            <a:pPr marL="0"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spcBef>
                <a:spcPts val="423"/>
              </a:spcBef>
              <a:buClr>
                <a:schemeClr val="dk1"/>
              </a:buClr>
              <a:buSzPts val="1100"/>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To prepare the service to be used; move to the Status tab and ensure that the appropriate services are marked available. If the home has already received a provisional placement; ensure the begin date reflects at least the first date of placement.</a:t>
            </a:r>
            <a:endParaRPr>
              <a:latin typeface="Calibri" panose="020F0502020204030204" pitchFamily="34" charset="0"/>
              <a:ea typeface="Calibri"/>
              <a:cs typeface="Calibri"/>
              <a:sym typeface="Calibri"/>
            </a:endParaRPr>
          </a:p>
          <a:p>
            <a:pPr marL="0"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spcBef>
                <a:spcPts val="423"/>
              </a:spcBef>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must be done on the Status tab before a provisional home can be used for placement?</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date should be used as the begin date if the home has already received a placement?</a:t>
            </a:r>
            <a:endParaRPr>
              <a:latin typeface="Calibri" panose="020F0502020204030204" pitchFamily="34" charset="0"/>
              <a:ea typeface="Calibri"/>
              <a:cs typeface="Calibri"/>
              <a:sym typeface="Calibri"/>
            </a:endParaRPr>
          </a:p>
          <a:p>
            <a:pPr marL="0"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spcBef>
                <a:spcPts val="423"/>
              </a:spcBef>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Move to the Status tab and mark appropriate services as available.</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If the home has already received a placement; ensure the begin date reflects at least the first date of placement.</a:t>
            </a:r>
            <a:endParaRPr>
              <a:latin typeface="Calibri" panose="020F0502020204030204" pitchFamily="34" charset="0"/>
              <a:ea typeface="Calibri"/>
              <a:cs typeface="Calibri"/>
              <a:sym typeface="Calibri"/>
            </a:endParaRPr>
          </a:p>
          <a:p>
            <a:pPr marL="0" marR="362480" indent="0">
              <a:lnSpc>
                <a:spcPct val="112000"/>
              </a:lnSpc>
              <a:spcBef>
                <a:spcPts val="423"/>
              </a:spcBef>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469881" indent="0">
              <a:lnSpc>
                <a:spcPct val="115000"/>
              </a:lnSpc>
              <a:spcBef>
                <a:spcPts val="1269"/>
              </a:spcBef>
              <a:spcAft>
                <a:spcPts val="1269"/>
              </a:spcAft>
              <a:buClr>
                <a:schemeClr val="dk1"/>
              </a:buClr>
              <a:buSzPts val="1100"/>
            </a:pPr>
            <a:endParaRPr b="1">
              <a:latin typeface="Calibri" panose="020F0502020204030204" pitchFamily="34" charset="0"/>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g3f5827bcb89_0_58: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endParaRPr b="1">
              <a:latin typeface="Calibri" panose="020F0502020204030204" pitchFamily="34" charset="0"/>
              <a:ea typeface="Calibri"/>
              <a:cs typeface="Calibri"/>
              <a:sym typeface="Calibri"/>
            </a:endParaRPr>
          </a:p>
          <a:p>
            <a:pPr marL="0" indent="0"/>
            <a:r>
              <a:rPr lang="en-US" b="1">
                <a:latin typeface="Calibri" panose="020F0502020204030204" pitchFamily="34" charset="0"/>
                <a:ea typeface="Calibri"/>
                <a:cs typeface="Calibri"/>
                <a:sym typeface="Calibri"/>
              </a:rPr>
              <a:t>MEMBER SCREENS</a:t>
            </a:r>
            <a:endParaRPr b="1">
              <a:latin typeface="Calibri" panose="020F0502020204030204" pitchFamily="34" charset="0"/>
              <a:ea typeface="Calibri"/>
              <a:cs typeface="Calibri"/>
              <a:sym typeface="Calibri"/>
            </a:endParaRPr>
          </a:p>
          <a:p>
            <a:pPr marL="0" indent="0"/>
            <a:endParaRPr b="1">
              <a:latin typeface="Calibri" panose="020F0502020204030204" pitchFamily="34" charset="0"/>
              <a:ea typeface="Calibri"/>
              <a:cs typeface="Calibri"/>
              <a:sym typeface="Calibri"/>
            </a:endParaRPr>
          </a:p>
          <a:p>
            <a:pPr marL="0" indent="0">
              <a:buClr>
                <a:schemeClr val="dk1"/>
              </a:buClr>
              <a:buSzPts val="1200"/>
            </a:pPr>
            <a:endParaRPr>
              <a:latin typeface="Calibri" panose="020F0502020204030204" pitchFamily="34" charset="0"/>
              <a:ea typeface="Calibri"/>
              <a:cs typeface="Calibri"/>
              <a:sym typeface="Calibri"/>
            </a:endParaRPr>
          </a:p>
        </p:txBody>
      </p:sp>
      <p:sp>
        <p:nvSpPr>
          <p:cNvPr id="853" name="Google Shape;853;g3f5827bcb89_0_58: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g3f5827bcb89_0_6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859" name="Google Shape;859;g3f5827bcb89_0_62:notes"/>
          <p:cNvSpPr txBox="1">
            <a:spLocks noGrp="1"/>
          </p:cNvSpPr>
          <p:nvPr>
            <p:ph type="body" idx="1"/>
          </p:nvPr>
        </p:nvSpPr>
        <p:spPr>
          <a:xfrm>
            <a:off x="731520" y="4560570"/>
            <a:ext cx="5852160" cy="4320540"/>
          </a:xfrm>
          <a:prstGeom prst="rect">
            <a:avLst/>
          </a:prstGeom>
          <a:noFill/>
          <a:ln>
            <a:noFill/>
          </a:ln>
        </p:spPr>
        <p:txBody>
          <a:bodyPr spcFirstLastPara="1" wrap="square" lIns="96513" tIns="96513" rIns="96513" bIns="96513"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MEMBERS</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Time:</a:t>
            </a:r>
            <a:r>
              <a:rPr lang="en-US">
                <a:latin typeface="Calibri" panose="020F0502020204030204" pitchFamily="34" charset="0"/>
                <a:ea typeface="Calibri"/>
                <a:cs typeface="Calibri"/>
                <a:sym typeface="Calibri"/>
              </a:rPr>
              <a:t> 5 Minutes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Purpose:</a:t>
            </a:r>
            <a:r>
              <a:rPr lang="en-US">
                <a:latin typeface="Calibri" panose="020F0502020204030204" pitchFamily="34" charset="0"/>
                <a:ea typeface="Calibri"/>
                <a:cs typeface="Calibri"/>
                <a:sym typeface="Calibri"/>
              </a:rPr>
              <a:t> To guide Specialists through entering household member information in CHRIS.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In the Members screen, first enter all required personal information for each household member, including name, date of birth, Social Security number, gender, race and ethnicity, email, phone number, and driver's license number. The individual whose name is entered initially will default to being HOH 1. If there is another adult HOH, they must be manually selected as HOH 2. Any other individual will be N/A.</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personal information is required for each household member?</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How is the second head of household designated in CHRIS?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Enter all required personal information for every household member.</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The first individual entered defaults to HOH 1.</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HOH 2 must be manually selected if there is a second adult head of household.</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All other individuals will be marked N/A.</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endParaRPr b="1">
              <a:latin typeface="Calibri" panose="020F0502020204030204" pitchFamily="34" charset="0"/>
              <a:ea typeface="Calibri"/>
              <a:cs typeface="Calibri"/>
              <a:sym typeface="Calibri"/>
            </a:endParaRPr>
          </a:p>
          <a:p>
            <a:pPr marL="469881" indent="0">
              <a:lnSpc>
                <a:spcPct val="115000"/>
              </a:lnSpc>
              <a:spcBef>
                <a:spcPts val="1269"/>
              </a:spcBef>
              <a:spcAft>
                <a:spcPts val="1269"/>
              </a:spcAft>
              <a:buClr>
                <a:schemeClr val="dk1"/>
              </a:buClr>
              <a:buSzPts val="1100"/>
            </a:pPr>
            <a:endParaRPr b="1">
              <a:latin typeface="Calibri" panose="020F0502020204030204" pitchFamily="34" charset="0"/>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g3f5827bcb89_0_6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864" name="Google Shape;864;g3f5827bcb89_0_66:notes"/>
          <p:cNvSpPr txBox="1">
            <a:spLocks noGrp="1"/>
          </p:cNvSpPr>
          <p:nvPr>
            <p:ph type="body" idx="1"/>
          </p:nvPr>
        </p:nvSpPr>
        <p:spPr>
          <a:xfrm>
            <a:off x="731520" y="4560570"/>
            <a:ext cx="5852160" cy="4320540"/>
          </a:xfrm>
          <a:prstGeom prst="rect">
            <a:avLst/>
          </a:prstGeom>
          <a:noFill/>
          <a:ln>
            <a:noFill/>
          </a:ln>
        </p:spPr>
        <p:txBody>
          <a:bodyPr spcFirstLastPara="1" wrap="square" lIns="96513" tIns="96513" rIns="96513" bIns="96513"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MINOR HOUSEHOLD MEMBER</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Time: </a:t>
            </a:r>
            <a:r>
              <a:rPr lang="en-US">
                <a:latin typeface="Calibri" panose="020F0502020204030204" pitchFamily="34" charset="0"/>
                <a:ea typeface="Calibri"/>
                <a:cs typeface="Calibri"/>
                <a:sym typeface="Calibri"/>
              </a:rPr>
              <a:t>3 Minutes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Purpose: </a:t>
            </a:r>
            <a:r>
              <a:rPr lang="en-US">
                <a:latin typeface="Calibri" panose="020F0502020204030204" pitchFamily="34" charset="0"/>
                <a:ea typeface="Calibri"/>
                <a:cs typeface="Calibri"/>
                <a:sym typeface="Calibri"/>
              </a:rPr>
              <a:t>To explain DMV background check requirements for household members, including minors aged 16 and older.</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If the household includes any adult or minor age 16 or older, CHRIS will require DMV background checks unless Does Not Drive is selected on this screen. If the individual does not have a driver's license and has never been licensed, select Does Not Drive and enter a comment reflecting that information. If that individual has a license, but it is suspended or otherwise ineligible, add their driver's license information as usual, but document their DMV background check as ineligible on the Required Checks tab.</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should be selected if a household member has never been licensed?</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How should a suspended or ineligible license be handled in CHRIS?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DMV background checks are required for adults and minors age 16 or older.</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Select Does Not Drive and enter a comment if the individual has never been licensed.</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If a license is suspended or ineligible, add the license information but document the DMV check as ineligible on the Required Checks tab.</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endParaRPr b="1">
              <a:latin typeface="Calibri" panose="020F0502020204030204" pitchFamily="34" charset="0"/>
              <a:ea typeface="Calibri"/>
              <a:cs typeface="Calibri"/>
              <a:sym typeface="Calibri"/>
            </a:endParaRPr>
          </a:p>
          <a:p>
            <a:pPr marL="469881" indent="0">
              <a:lnSpc>
                <a:spcPct val="115000"/>
              </a:lnSpc>
              <a:spcBef>
                <a:spcPts val="1269"/>
              </a:spcBef>
              <a:spcAft>
                <a:spcPts val="1269"/>
              </a:spcAft>
              <a:buClr>
                <a:schemeClr val="dk1"/>
              </a:buClr>
              <a:buSzPts val="1100"/>
            </a:pPr>
            <a:endParaRPr b="1">
              <a:latin typeface="Calibri" panose="020F0502020204030204" pitchFamily="34" charset="0"/>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3f5827bcb89_0_70: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BACKGROUND CHECKS</a:t>
            </a:r>
            <a:endParaRPr b="1">
              <a:latin typeface="Calibri" panose="020F0502020204030204" pitchFamily="34" charset="0"/>
              <a:ea typeface="Calibri"/>
              <a:cs typeface="Calibri"/>
              <a:sym typeface="Calibri"/>
            </a:endParaRPr>
          </a:p>
          <a:p>
            <a:pPr marL="0" indent="0">
              <a:buClr>
                <a:schemeClr val="dk1"/>
              </a:buClr>
              <a:buSzPts val="1200"/>
            </a:pPr>
            <a:endParaRPr>
              <a:latin typeface="Calibri" panose="020F0502020204030204" pitchFamily="34" charset="0"/>
              <a:ea typeface="Calibri"/>
              <a:cs typeface="Calibri"/>
              <a:sym typeface="Calibri"/>
            </a:endParaRPr>
          </a:p>
        </p:txBody>
      </p:sp>
      <p:sp>
        <p:nvSpPr>
          <p:cNvPr id="869" name="Google Shape;869;g3f5827bcb89_0_70: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g3f5827bcb89_0_7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875" name="Google Shape;875;g3f5827bcb89_0_74:notes"/>
          <p:cNvSpPr txBox="1">
            <a:spLocks noGrp="1"/>
          </p:cNvSpPr>
          <p:nvPr>
            <p:ph type="body" idx="1"/>
          </p:nvPr>
        </p:nvSpPr>
        <p:spPr>
          <a:xfrm>
            <a:off x="731520" y="4560570"/>
            <a:ext cx="5852160" cy="4320540"/>
          </a:xfrm>
          <a:prstGeom prst="rect">
            <a:avLst/>
          </a:prstGeom>
          <a:noFill/>
          <a:ln>
            <a:noFill/>
          </a:ln>
        </p:spPr>
        <p:txBody>
          <a:bodyPr spcFirstLastPara="1" wrap="square" lIns="96513" tIns="96513" rIns="96513" bIns="96513"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BACKGROUND CHECKS</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Time: </a:t>
            </a:r>
            <a:r>
              <a:rPr lang="en-US">
                <a:latin typeface="Calibri" panose="020F0502020204030204" pitchFamily="34" charset="0"/>
                <a:ea typeface="Calibri"/>
                <a:cs typeface="Calibri"/>
                <a:sym typeface="Calibri"/>
              </a:rPr>
              <a:t>5 Minutes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Purpose: </a:t>
            </a:r>
            <a:r>
              <a:rPr lang="en-US">
                <a:latin typeface="Calibri" panose="020F0502020204030204" pitchFamily="34" charset="0"/>
                <a:ea typeface="Calibri"/>
                <a:cs typeface="Calibri"/>
                <a:sym typeface="Calibri"/>
              </a:rPr>
              <a:t>To explain the background check requirements needed to open a provisional service in CHRIS.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Document all background checks in the Required Checks sub-tab of the Member screen. For a provisional service to be opened in CHRIS, at least State CBC, DMV, and Central Registry must be received and marked eligible. If a check is ineligible, it must still be marked eligible on this screen, with the appropriate waiver documented on the PolWai/AC screen in service management. To open any IV-E-eligible service, CPR, First Aid, and Non-State CBC (FBI check) must also be entered, and be eligible for all adults.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Ensure the box Documented in Hard Copy File is checked and that a physical copy of all checks is included in the paper file stored securely. When keying CPR and First Aid, they generally expire two years from the date of issue, so ensure the expiration date is properly keyed.</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three background checks are required at a minimum to open a provisional service?</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should be done if a background check returns ineligible?</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Provisional requires at minimum: State CBC, DMV, and Central Registry, all received and marked eligible.</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If a check is ineligible, mark it eligible in CHRIS and document the waiver in PolWai/AC.</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IV-E services also require CPR, First Aid, and Non-State CBC (FBI check) for all adults.</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Check the Documented in Hard Copy File box and store physical copies securely.</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CPR and First Aid generally expire two years from the date of issue; key the expiration date correctly.</a:t>
            </a:r>
            <a:endParaRPr>
              <a:latin typeface="Calibri" panose="020F0502020204030204" pitchFamily="34" charset="0"/>
              <a:ea typeface="Calibri"/>
              <a:cs typeface="Calibri"/>
              <a:sym typeface="Calibri"/>
            </a:endParaRPr>
          </a:p>
          <a:p>
            <a:pPr marL="469881" indent="0">
              <a:lnSpc>
                <a:spcPct val="115000"/>
              </a:lnSpc>
              <a:spcBef>
                <a:spcPts val="1269"/>
              </a:spcBef>
              <a:spcAft>
                <a:spcPts val="1269"/>
              </a:spcAft>
              <a:buClr>
                <a:schemeClr val="dk1"/>
              </a:buClr>
              <a:buSzPts val="1100"/>
            </a:pPr>
            <a:endParaRPr b="1">
              <a:latin typeface="Calibri" panose="020F0502020204030204" pitchFamily="34" charset="0"/>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g3f5827bcb89_0_78: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880" name="Google Shape;880;g3f5827bcb89_0_78:notes"/>
          <p:cNvSpPr txBox="1">
            <a:spLocks noGrp="1"/>
          </p:cNvSpPr>
          <p:nvPr>
            <p:ph type="body" idx="1"/>
          </p:nvPr>
        </p:nvSpPr>
        <p:spPr>
          <a:xfrm>
            <a:off x="731520" y="4560570"/>
            <a:ext cx="5852160" cy="4320540"/>
          </a:xfrm>
          <a:prstGeom prst="rect">
            <a:avLst/>
          </a:prstGeom>
          <a:noFill/>
          <a:ln>
            <a:noFill/>
          </a:ln>
        </p:spPr>
        <p:txBody>
          <a:bodyPr spcFirstLastPara="1" wrap="square" lIns="96513" tIns="96513" rIns="96513" bIns="96513"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BACKGROUND CHECKS: FOR IV-E SERVICE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Time:</a:t>
            </a:r>
            <a:r>
              <a:rPr lang="en-US">
                <a:latin typeface="Calibri" panose="020F0502020204030204" pitchFamily="34" charset="0"/>
                <a:ea typeface="Calibri"/>
                <a:cs typeface="Calibri"/>
                <a:sym typeface="Calibri"/>
              </a:rPr>
              <a:t> 3 Minutes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Purpose:</a:t>
            </a:r>
            <a:r>
              <a:rPr lang="en-US">
                <a:latin typeface="Calibri" panose="020F0502020204030204" pitchFamily="34" charset="0"/>
                <a:ea typeface="Calibri"/>
                <a:cs typeface="Calibri"/>
                <a:sym typeface="Calibri"/>
              </a:rPr>
              <a:t> To explain background check requirements by age for IV-E eligible services.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For minors under 14; no background checks are required. Beginning at age 14; Child Maltreatment Central Registry checks are documented. At age 16; DMV checks should be completed or Does Not Drive should be documented.</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At what age do background check requirements begin for minors?</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check is added at age 16?</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Minors under 14: no background checks required.</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Age 14 and older: Child Maltreatment Central Registry check required.</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Age 16 and older: DMV check required or Does Not Drive must be documented.</a:t>
            </a:r>
            <a:endParaRPr>
              <a:latin typeface="Calibri" panose="020F0502020204030204" pitchFamily="34" charset="0"/>
              <a:ea typeface="Calibri"/>
              <a:cs typeface="Calibri"/>
              <a:sym typeface="Calibri"/>
            </a:endParaRPr>
          </a:p>
          <a:p>
            <a:pPr marL="469881" indent="0">
              <a:lnSpc>
                <a:spcPct val="115000"/>
              </a:lnSpc>
              <a:spcBef>
                <a:spcPts val="1269"/>
              </a:spcBef>
              <a:spcAft>
                <a:spcPts val="1269"/>
              </a:spcAft>
              <a:buClr>
                <a:schemeClr val="dk1"/>
              </a:buClr>
              <a:buSzPts val="1100"/>
            </a:pPr>
            <a:endParaRPr b="1">
              <a:latin typeface="Calibri" panose="020F0502020204030204" pitchFamily="34" charset="0"/>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2: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p2: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sz="1200" b="1" dirty="0">
                <a:latin typeface="Calibri"/>
                <a:ea typeface="Calibri"/>
                <a:cs typeface="Calibri"/>
                <a:sym typeface="Calibri"/>
              </a:rPr>
              <a:t>TODAY</a:t>
            </a:r>
            <a:endParaRPr sz="1200" b="1" dirty="0">
              <a:latin typeface="Calibri"/>
              <a:ea typeface="Calibri"/>
              <a:cs typeface="Calibri"/>
              <a:sym typeface="Calibri"/>
            </a:endParaRPr>
          </a:p>
          <a:p>
            <a:pPr marL="0" indent="0">
              <a:buClr>
                <a:schemeClr val="dk1"/>
              </a:buClr>
              <a:buSzPts val="1100"/>
            </a:pPr>
            <a:endParaRPr sz="1200" b="1" dirty="0">
              <a:latin typeface="Calibri"/>
              <a:ea typeface="Calibri"/>
              <a:cs typeface="Calibri"/>
              <a:sym typeface="Calibri"/>
            </a:endParaRPr>
          </a:p>
          <a:p>
            <a:pPr marL="0" indent="0">
              <a:buClr>
                <a:schemeClr val="dk1"/>
              </a:buClr>
              <a:buSzPts val="1100"/>
            </a:pPr>
            <a:r>
              <a:rPr lang="en-US" sz="1200" b="1" dirty="0">
                <a:latin typeface="Calibri"/>
                <a:ea typeface="Calibri"/>
                <a:cs typeface="Calibri"/>
                <a:sym typeface="Calibri"/>
              </a:rPr>
              <a:t>Time:</a:t>
            </a:r>
            <a:r>
              <a:rPr lang="en-US" sz="1200" dirty="0">
                <a:latin typeface="Calibri"/>
                <a:ea typeface="Calibri"/>
                <a:cs typeface="Calibri"/>
                <a:sym typeface="Calibri"/>
              </a:rPr>
              <a:t> 3 Minutes</a:t>
            </a:r>
            <a:endParaRPr sz="1200" dirty="0">
              <a:latin typeface="Calibri"/>
              <a:ea typeface="Calibri"/>
              <a:cs typeface="Calibri"/>
              <a:sym typeface="Calibri"/>
            </a:endParaRPr>
          </a:p>
          <a:p>
            <a:pPr marL="0" indent="0">
              <a:buClr>
                <a:schemeClr val="dk1"/>
              </a:buClr>
              <a:buSzPts val="1100"/>
            </a:pPr>
            <a:r>
              <a:rPr lang="en-US" sz="1200" b="1" dirty="0">
                <a:latin typeface="Calibri"/>
                <a:ea typeface="Calibri"/>
                <a:cs typeface="Calibri"/>
                <a:sym typeface="Calibri"/>
              </a:rPr>
              <a:t>Purpose:</a:t>
            </a:r>
            <a:r>
              <a:rPr lang="en-US" sz="1200" dirty="0">
                <a:latin typeface="Calibri"/>
                <a:ea typeface="Calibri"/>
                <a:cs typeface="Calibri"/>
                <a:sym typeface="Calibri"/>
              </a:rPr>
              <a:t> Continue with the transition to opening a kinship home</a:t>
            </a:r>
            <a:endParaRPr sz="1200" dirty="0">
              <a:latin typeface="Calibri"/>
              <a:ea typeface="Calibri"/>
              <a:cs typeface="Calibri"/>
              <a:sym typeface="Calibri"/>
            </a:endParaRPr>
          </a:p>
          <a:p>
            <a:pPr marL="0" indent="0">
              <a:buClr>
                <a:schemeClr val="dk1"/>
              </a:buClr>
              <a:buSzPts val="1100"/>
            </a:pPr>
            <a:endParaRPr sz="1200" dirty="0">
              <a:latin typeface="Calibri"/>
              <a:ea typeface="Calibri"/>
              <a:cs typeface="Calibri"/>
              <a:sym typeface="Calibri"/>
            </a:endParaRPr>
          </a:p>
          <a:p>
            <a:pPr marL="0" indent="0">
              <a:buClr>
                <a:schemeClr val="dk1"/>
              </a:buClr>
              <a:buSzPts val="1100"/>
            </a:pPr>
            <a:r>
              <a:rPr lang="en-US" sz="1200" b="1" dirty="0">
                <a:latin typeface="Calibri"/>
                <a:ea typeface="Calibri"/>
                <a:cs typeface="Calibri"/>
                <a:sym typeface="Calibri"/>
              </a:rPr>
              <a:t>Say:</a:t>
            </a:r>
            <a:endParaRPr sz="1200" b="1"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Today’s work begins differently. Today begins with a child. A child has entered foster care, often unexpectedly. The child may have experienced abuse or neglect, may have been removed in the middle of the night, and may have no idea what is going to happen next. </a:t>
            </a:r>
            <a:endParaRPr sz="1200" b="1" i="1" dirty="0">
              <a:latin typeface="Calibri"/>
              <a:ea typeface="Calibri"/>
              <a:cs typeface="Calibri"/>
              <a:sym typeface="Calibri"/>
            </a:endParaRPr>
          </a:p>
          <a:p>
            <a:pPr marL="0" indent="0">
              <a:buClr>
                <a:schemeClr val="dk1"/>
              </a:buClr>
              <a:buSzPts val="1100"/>
            </a:pPr>
            <a:endParaRPr sz="1200" b="1" i="1"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Now the question becomes: “Who already loves this child?” That is the foundation of kinship work. </a:t>
            </a:r>
            <a:endParaRPr sz="1200" b="1" i="1" dirty="0">
              <a:latin typeface="Calibri"/>
              <a:ea typeface="Calibri"/>
              <a:cs typeface="Calibri"/>
              <a:sym typeface="Calibri"/>
            </a:endParaRPr>
          </a:p>
          <a:p>
            <a:pPr marL="0" indent="0">
              <a:buClr>
                <a:schemeClr val="dk1"/>
              </a:buClr>
              <a:buSzPts val="1100"/>
            </a:pPr>
            <a:endParaRPr sz="1200" b="1" i="1"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As Resource Specialists, we don’t always identify relatives at the start; however, once relatives or fictive kin have been identified, your role begins. You help assess whether the home can safely meet the child’s needs, guide the family through the approval and licensing process, and provide the support they need to be successful. </a:t>
            </a:r>
            <a:endParaRPr sz="1200" b="1" i="1" dirty="0">
              <a:latin typeface="Calibri"/>
              <a:ea typeface="Calibri"/>
              <a:cs typeface="Calibri"/>
              <a:sym typeface="Calibri"/>
            </a:endParaRPr>
          </a:p>
          <a:p>
            <a:pPr marL="0" indent="0">
              <a:buClr>
                <a:schemeClr val="dk1"/>
              </a:buClr>
              <a:buSzPts val="1100"/>
            </a:pPr>
            <a:endParaRPr sz="1200" b="1" i="1"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Today’s training is about balancing urgency with safety. </a:t>
            </a:r>
            <a:endParaRPr sz="1200" b="1" i="1" dirty="0">
              <a:latin typeface="Calibri"/>
              <a:ea typeface="Calibri"/>
              <a:cs typeface="Calibri"/>
              <a:sym typeface="Calibri"/>
            </a:endParaRPr>
          </a:p>
          <a:p>
            <a:pPr marL="0" indent="0">
              <a:buClr>
                <a:schemeClr val="dk1"/>
              </a:buClr>
              <a:buSzPts val="1100"/>
            </a:pPr>
            <a:endParaRPr sz="1200" b="1" i="1"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Sometimes you will be asked to assess a home where the child needs to be placed that very night. Other times, you will be helping relatives who never imagined becoming caregivers but are willing to step forward because the family needs them. </a:t>
            </a:r>
            <a:endParaRPr sz="1200" b="1" i="1" dirty="0">
              <a:latin typeface="Calibri"/>
              <a:ea typeface="Calibri"/>
              <a:cs typeface="Calibri"/>
              <a:sym typeface="Calibri"/>
            </a:endParaRPr>
          </a:p>
          <a:p>
            <a:pPr marL="0" indent="0">
              <a:buClr>
                <a:schemeClr val="dk1"/>
              </a:buClr>
              <a:buSzPts val="1100"/>
            </a:pPr>
            <a:endParaRPr sz="1200" b="1" i="1" dirty="0">
              <a:latin typeface="Calibri"/>
              <a:ea typeface="Calibri"/>
              <a:cs typeface="Calibri"/>
              <a:sym typeface="Calibri"/>
            </a:endParaRPr>
          </a:p>
          <a:p>
            <a:pPr marL="0" indent="0">
              <a:buClr>
                <a:schemeClr val="dk1"/>
              </a:buClr>
              <a:buSzPts val="1100"/>
            </a:pPr>
            <a:r>
              <a:rPr lang="en-US" sz="1200" b="1" i="1" dirty="0">
                <a:latin typeface="Calibri"/>
                <a:ea typeface="Calibri"/>
                <a:cs typeface="Calibri"/>
                <a:sym typeface="Calibri"/>
              </a:rPr>
              <a:t>Throughout the day, keep one question in mind: “How can I safely help this child remain connected to family?” That question should guide every decision you make. </a:t>
            </a:r>
            <a:endParaRPr sz="1200" b="1" i="1" dirty="0">
              <a:latin typeface="Calibri"/>
              <a:ea typeface="Calibri"/>
              <a:cs typeface="Calibri"/>
              <a:sym typeface="Calibri"/>
            </a:endParaRPr>
          </a:p>
          <a:p>
            <a:pPr marL="0" indent="0"/>
            <a:endParaRPr sz="1200" b="1" dirty="0">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g3f5827bcb89_0_8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5" name="Google Shape;885;g3f5827bcb89_0_82:notes"/>
          <p:cNvSpPr txBox="1">
            <a:spLocks noGrp="1"/>
          </p:cNvSpPr>
          <p:nvPr>
            <p:ph type="body" idx="1"/>
          </p:nvPr>
        </p:nvSpPr>
        <p:spPr>
          <a:xfrm>
            <a:off x="731520" y="4620578"/>
            <a:ext cx="5852160" cy="3780630"/>
          </a:xfrm>
          <a:prstGeom prst="rect">
            <a:avLst/>
          </a:prstGeom>
          <a:noFill/>
          <a:ln>
            <a:noFill/>
          </a:ln>
        </p:spPr>
        <p:txBody>
          <a:bodyPr spcFirstLastPara="1" wrap="square" lIns="96645" tIns="48309" rIns="96645" bIns="48309"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BACKGROUND CHECKS: IV-E SERVICES (CONT’D)</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An IV-E service must have ALL required background checks entered and be eligible for each household member; unlike a provisional, which does not require CPR/First Aid or the Non-State CBC to be received for the service to be approved.</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Note: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If there are any background check hits, DO NOT include any specifics in the comment boxes, as these boxes are viewable by anyone with CHRIS access, which may constitute a security violation.</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How do background check requirements differ between a provisional and an IV-E service?</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should never be entered in the comment boxes when a check returns a hit?</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IV-E service requires ALL background checks to be entered and eligible for each household member.</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Provisional does not require CPR/First Aid or Non-State CBC, IV-E does.</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Never enter background check hit specifics in comment boxes; this may be a security violation.</a:t>
            </a:r>
            <a:endParaRPr>
              <a:latin typeface="Calibri" panose="020F0502020204030204" pitchFamily="34" charset="0"/>
              <a:ea typeface="Calibri"/>
              <a:cs typeface="Calibri"/>
              <a:sym typeface="Calibri"/>
            </a:endParaRPr>
          </a:p>
          <a:p>
            <a:pPr marL="0" indent="0"/>
            <a:endParaRPr>
              <a:latin typeface="Calibri" panose="020F0502020204030204" pitchFamily="34" charset="0"/>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g3f5827bcb89_0_8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891" name="Google Shape;891;g3f5827bcb89_0_87:notes"/>
          <p:cNvSpPr txBox="1">
            <a:spLocks noGrp="1"/>
          </p:cNvSpPr>
          <p:nvPr>
            <p:ph type="body" idx="1"/>
          </p:nvPr>
        </p:nvSpPr>
        <p:spPr>
          <a:xfrm>
            <a:off x="731520" y="4560570"/>
            <a:ext cx="5852160" cy="4320540"/>
          </a:xfrm>
          <a:prstGeom prst="rect">
            <a:avLst/>
          </a:prstGeom>
          <a:noFill/>
          <a:ln>
            <a:noFill/>
          </a:ln>
        </p:spPr>
        <p:txBody>
          <a:bodyPr spcFirstLastPara="1" wrap="square" lIns="96513" tIns="96513" rIns="96513" bIns="96513"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MINOR BACKGROUND CHECKS</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Time:</a:t>
            </a:r>
            <a:r>
              <a:rPr lang="en-US">
                <a:latin typeface="Calibri" panose="020F0502020204030204" pitchFamily="34" charset="0"/>
                <a:ea typeface="Calibri"/>
                <a:cs typeface="Calibri"/>
                <a:sym typeface="Calibri"/>
              </a:rPr>
              <a:t> 3 Minutes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Purpose:</a:t>
            </a:r>
            <a:r>
              <a:rPr lang="en-US">
                <a:latin typeface="Calibri" panose="020F0502020204030204" pitchFamily="34" charset="0"/>
                <a:ea typeface="Calibri"/>
                <a:cs typeface="Calibri"/>
                <a:sym typeface="Calibri"/>
              </a:rPr>
              <a:t> To explain how to document background checks for a non-driver minor in CHRIS.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For a non-driver minor, the Child Maltreatment Central Registry is still required, but select N/A for the DMV check and note that the teen is not licensed and does not drive. Ensure resource parents keep you informed if their teen gets a driver's license so that the proper DMV check can be done at that time. Once all background checks have been entered for each person, click Change to save them. Click Directory to go back to the provider information screen.</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i="1">
                <a:latin typeface="Calibri" panose="020F0502020204030204" pitchFamily="34" charset="0"/>
                <a:ea typeface="Calibri"/>
                <a:cs typeface="Calibri"/>
                <a:sym typeface="Calibri"/>
              </a:rPr>
              <a:t> </a:t>
            </a:r>
            <a:endParaRPr b="1" i="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Note: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If there are any background check hits, DO NOT include any specifics in the comment boxes, as these boxes are viewable by anyone with CHRIS access, which may constitute a security violation.</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should be selected for the DMV check for a non-driver minor?</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Why should specifics never be entered in the comment boxes when a check returns a hit?</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Non-driver minor: Child Maltreatment Central Registry still required; select N/A for DMV.</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Note in comments that the teen is not licensed and does not drive.</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Remind resource parents to notify you when their teen gets a driver's license.</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Click Change to save all background checks; then click Directory to return to the provider screen.</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NEVER enter background check hit specifics in the comment boxes, this may be a security violation.</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469881" indent="0">
              <a:lnSpc>
                <a:spcPct val="115000"/>
              </a:lnSpc>
              <a:spcBef>
                <a:spcPts val="1269"/>
              </a:spcBef>
              <a:spcAft>
                <a:spcPts val="1269"/>
              </a:spcAft>
              <a:buClr>
                <a:schemeClr val="dk1"/>
              </a:buClr>
              <a:buSzPts val="1100"/>
            </a:pPr>
            <a:endParaRPr b="1">
              <a:latin typeface="Calibri" panose="020F0502020204030204" pitchFamily="34" charset="0"/>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3f5827bcb89_0_91: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PROVISIONAL SERVICE SCREENS</a:t>
            </a:r>
            <a:endParaRPr b="1">
              <a:latin typeface="Calibri" panose="020F0502020204030204" pitchFamily="34" charset="0"/>
              <a:ea typeface="Calibri"/>
              <a:cs typeface="Calibri"/>
              <a:sym typeface="Calibri"/>
            </a:endParaRPr>
          </a:p>
          <a:p>
            <a:pPr marL="0" indent="0">
              <a:buClr>
                <a:schemeClr val="dk1"/>
              </a:buClr>
              <a:buSzPts val="1200"/>
            </a:pPr>
            <a:endParaRPr>
              <a:latin typeface="Calibri" panose="020F0502020204030204" pitchFamily="34" charset="0"/>
              <a:ea typeface="Calibri"/>
              <a:cs typeface="Calibri"/>
              <a:sym typeface="Calibri"/>
            </a:endParaRPr>
          </a:p>
        </p:txBody>
      </p:sp>
      <p:sp>
        <p:nvSpPr>
          <p:cNvPr id="896" name="Google Shape;896;g3f5827bcb89_0_9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g3f5827bcb89_0_9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902" name="Google Shape;902;g3f5827bcb89_0_95:notes"/>
          <p:cNvSpPr txBox="1">
            <a:spLocks noGrp="1"/>
          </p:cNvSpPr>
          <p:nvPr>
            <p:ph type="body" idx="1"/>
          </p:nvPr>
        </p:nvSpPr>
        <p:spPr>
          <a:xfrm>
            <a:off x="731520" y="4560570"/>
            <a:ext cx="5852160" cy="4320540"/>
          </a:xfrm>
          <a:prstGeom prst="rect">
            <a:avLst/>
          </a:prstGeom>
          <a:noFill/>
          <a:ln>
            <a:noFill/>
          </a:ln>
        </p:spPr>
        <p:txBody>
          <a:bodyPr spcFirstLastPara="1" wrap="square" lIns="96513" tIns="96513" rIns="96513" bIns="96513"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PROVISIONAL SERVICE APPROVAL</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Time:</a:t>
            </a:r>
            <a:r>
              <a:rPr lang="en-US">
                <a:latin typeface="Calibri" panose="020F0502020204030204" pitchFamily="34" charset="0"/>
                <a:ea typeface="Calibri"/>
                <a:cs typeface="Calibri"/>
                <a:sym typeface="Calibri"/>
              </a:rPr>
              <a:t> 3 Minutes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Purpose:</a:t>
            </a:r>
            <a:r>
              <a:rPr lang="en-US">
                <a:latin typeface="Calibri" panose="020F0502020204030204" pitchFamily="34" charset="0"/>
                <a:ea typeface="Calibri"/>
                <a:cs typeface="Calibri"/>
                <a:sym typeface="Calibri"/>
              </a:rPr>
              <a:t> To introduce the service management navigation for approving a provisional service.</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Navigation:</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Serv. Mg. &gt; Provisional Service &gt; OK</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 </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Say</a:t>
            </a:r>
            <a:r>
              <a:rPr lang="en-US">
                <a:latin typeface="Calibri" panose="020F0502020204030204" pitchFamily="34" charset="0"/>
                <a:ea typeface="Calibri"/>
                <a:cs typeface="Calibri"/>
                <a:sym typeface="Calibri"/>
              </a:rPr>
              <a:t>:</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Once all household member information and background checks are entered, the next step is to move through the service management screens to approve the provisional service.</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469881" indent="0">
              <a:lnSpc>
                <a:spcPct val="115000"/>
              </a:lnSpc>
              <a:spcBef>
                <a:spcPts val="1269"/>
              </a:spcBef>
              <a:spcAft>
                <a:spcPts val="1269"/>
              </a:spcAft>
              <a:buClr>
                <a:schemeClr val="dk1"/>
              </a:buClr>
              <a:buSzPts val="1100"/>
            </a:pPr>
            <a:endParaRPr b="1">
              <a:latin typeface="Calibri" panose="020F0502020204030204" pitchFamily="34" charset="0"/>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g3f5827bcb89_0_9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g3f5827bcb89_0_99:notes"/>
          <p:cNvSpPr txBox="1">
            <a:spLocks noGrp="1"/>
          </p:cNvSpPr>
          <p:nvPr>
            <p:ph type="body" idx="1"/>
          </p:nvPr>
        </p:nvSpPr>
        <p:spPr>
          <a:xfrm>
            <a:off x="731520" y="4620578"/>
            <a:ext cx="5852160" cy="3780630"/>
          </a:xfrm>
          <a:prstGeom prst="rect">
            <a:avLst/>
          </a:prstGeom>
          <a:noFill/>
          <a:ln>
            <a:noFill/>
          </a:ln>
        </p:spPr>
        <p:txBody>
          <a:bodyPr spcFirstLastPara="1" wrap="square" lIns="96645" tIns="48309" rIns="96645" bIns="48309" anchor="t" anchorCtr="0">
            <a:noAutofit/>
          </a:bodyPr>
          <a:lstStyle/>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PROVISIONAL SERVICE CLOSURE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Time: </a:t>
            </a:r>
            <a:r>
              <a:rPr lang="en-US">
                <a:latin typeface="Calibri" panose="020F0502020204030204" pitchFamily="34" charset="0"/>
                <a:ea typeface="Calibri"/>
                <a:cs typeface="Calibri"/>
                <a:sym typeface="Calibri"/>
              </a:rPr>
              <a:t>3 Minutes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Purpose: </a:t>
            </a:r>
            <a:r>
              <a:rPr lang="en-US">
                <a:latin typeface="Calibri" panose="020F0502020204030204" pitchFamily="34" charset="0"/>
                <a:ea typeface="Calibri"/>
                <a:cs typeface="Calibri"/>
                <a:sym typeface="Calibri"/>
              </a:rPr>
              <a:t>To explain how to correctly close a provisional service once a child transitions to an IV-E eligible service.</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 </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Navigation:</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Info &gt; Services &gt; Provisional </a:t>
            </a:r>
            <a:r>
              <a:rPr lang="en-US">
                <a:latin typeface="Calibri" panose="020F0502020204030204" pitchFamily="34" charset="0"/>
                <a:ea typeface="Calibri"/>
                <a:cs typeface="Calibri"/>
                <a:sym typeface="Calibri"/>
              </a:rPr>
              <a:t>(Relative)</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Once a child is keyed out of the provisional service and into the IV-E service for a provider; the provisional service must be closed. To close a service; go to Info &gt; Services &gt; Provisional (Relative). Enter the date that the service needs to end in the Service End Date box and click Change. This cannot be undone without a CHRIS Support ticket so be sure to do this intentionally. For the Reason for End Date field; Provider/Service No Longer Needed is adequate when moving the child into a different service within the same provider.</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This process is the same when closing any service in any provider. When all services are end-dated within a provider, that provider is considered closed and will fall off that specialist's workload. New services can always be opened within the same provider in the future, but the previous services will not be able to be reopened easily without a CHRIS Support ticket.</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 </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reason should be used in the Reason for End Date field when closing a provisional after a child moves to an IV-E service within the same provider?</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happens to a provider's workload assignment when all services are end dated?</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is required to reopen a previously closed service?</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Navigate to Info &gt; Services &gt; Provisional (Relative).</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Enter the service end date and click Change — this cannot be undone without a CHRIS Support ticket.</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Use Provider/Service No Longer Needed as the reason when transitioning within the same provider.</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When all services are end dated; the provider falls off the specialist's workload.</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New services can be opened in the future, but previous services cannot be easily reopened.</a:t>
            </a:r>
            <a:endParaRPr>
              <a:latin typeface="Calibri" panose="020F0502020204030204" pitchFamily="34" charset="0"/>
              <a:ea typeface="Calibri"/>
              <a:cs typeface="Calibri"/>
              <a:sym typeface="Calibri"/>
            </a:endParaRPr>
          </a:p>
          <a:p>
            <a:pPr marL="0" indent="0"/>
            <a:endParaRPr>
              <a:latin typeface="Calibri" panose="020F0502020204030204" pitchFamily="34" charset="0"/>
              <a:ea typeface="Calibri"/>
              <a:cs typeface="Calibri"/>
              <a:sym typeface="Calibr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g3f5827bcb89_0_104: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ADMISSION TAB</a:t>
            </a: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buClr>
                <a:schemeClr val="dk1"/>
              </a:buClr>
              <a:buSzPts val="1200"/>
            </a:pPr>
            <a:endParaRPr>
              <a:latin typeface="Calibri" panose="020F0502020204030204" pitchFamily="34" charset="0"/>
              <a:ea typeface="Calibri"/>
              <a:cs typeface="Calibri"/>
              <a:sym typeface="Calibri"/>
            </a:endParaRPr>
          </a:p>
        </p:txBody>
      </p:sp>
      <p:sp>
        <p:nvSpPr>
          <p:cNvPr id="913" name="Google Shape;913;g3f5827bcb89_0_10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3f5827bcb89_0_108: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919" name="Google Shape;919;g3f5827bcb89_0_108:notes"/>
          <p:cNvSpPr txBox="1">
            <a:spLocks noGrp="1"/>
          </p:cNvSpPr>
          <p:nvPr>
            <p:ph type="body" idx="1"/>
          </p:nvPr>
        </p:nvSpPr>
        <p:spPr>
          <a:xfrm>
            <a:off x="731520" y="4560570"/>
            <a:ext cx="5852160" cy="4320540"/>
          </a:xfrm>
          <a:prstGeom prst="rect">
            <a:avLst/>
          </a:prstGeom>
          <a:noFill/>
          <a:ln>
            <a:noFill/>
          </a:ln>
        </p:spPr>
        <p:txBody>
          <a:bodyPr spcFirstLastPara="1" wrap="square" lIns="96513" tIns="96513" rIns="96513" bIns="96513"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ADMISSION TAB</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Time: </a:t>
            </a:r>
            <a:r>
              <a:rPr lang="en-US">
                <a:latin typeface="Calibri" panose="020F0502020204030204" pitchFamily="34" charset="0"/>
                <a:ea typeface="Calibri"/>
                <a:cs typeface="Calibri"/>
                <a:sym typeface="Calibri"/>
              </a:rPr>
              <a:t>3 Minutes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Purpose: </a:t>
            </a:r>
            <a:r>
              <a:rPr lang="en-US">
                <a:latin typeface="Calibri" panose="020F0502020204030204" pitchFamily="34" charset="0"/>
                <a:ea typeface="Calibri"/>
                <a:cs typeface="Calibri"/>
                <a:sym typeface="Calibri"/>
              </a:rPr>
              <a:t>To guide Specialists through completing the Admission tab for a provisional service.</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The first screen that opens in the service management screen is the Admissions screen. This is a</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child-specific service so Specialists should enter the age and gender that matches the child or children to be placed in the home. Click the DCFS box for the What Prompted Inquiry field and enter the correct number of children and siblings to be placed where it applies.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 </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information is entered on the Admission tab?</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should be selected in the What Prompted Inquiry field?</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 </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Enter the age and gender matching the child or children to be placed.</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Click the DCFS box for What Prompted Inquiry.</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Enter the correct number of children and siblings to be placed.</a:t>
            </a:r>
            <a:endParaRPr>
              <a:latin typeface="Calibri" panose="020F0502020204030204" pitchFamily="34" charset="0"/>
              <a:ea typeface="Calibri"/>
              <a:cs typeface="Calibri"/>
              <a:sym typeface="Calibri"/>
            </a:endParaRPr>
          </a:p>
          <a:p>
            <a:pPr marL="469881" indent="0">
              <a:lnSpc>
                <a:spcPct val="115000"/>
              </a:lnSpc>
              <a:spcBef>
                <a:spcPts val="1269"/>
              </a:spcBef>
              <a:spcAft>
                <a:spcPts val="1269"/>
              </a:spcAft>
              <a:buClr>
                <a:schemeClr val="dk1"/>
              </a:buClr>
              <a:buSzPts val="1100"/>
            </a:pPr>
            <a:endParaRPr b="1">
              <a:latin typeface="Calibri" panose="020F0502020204030204" pitchFamily="34" charset="0"/>
              <a:ea typeface="Calibri"/>
              <a:cs typeface="Calibri"/>
              <a:sym typeface="Calibri"/>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g3f5827bcb89_0_112: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DETAILS TAB</a:t>
            </a: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buClr>
                <a:schemeClr val="dk1"/>
              </a:buClr>
              <a:buSzPts val="1200"/>
            </a:pPr>
            <a:endParaRPr>
              <a:latin typeface="Calibri" panose="020F0502020204030204" pitchFamily="34" charset="0"/>
              <a:ea typeface="Calibri"/>
              <a:cs typeface="Calibri"/>
              <a:sym typeface="Calibri"/>
            </a:endParaRPr>
          </a:p>
        </p:txBody>
      </p:sp>
      <p:sp>
        <p:nvSpPr>
          <p:cNvPr id="924" name="Google Shape;924;g3f5827bcb89_0_11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g3f5827bcb89_0_11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930" name="Google Shape;930;g3f5827bcb89_0_116:notes"/>
          <p:cNvSpPr txBox="1">
            <a:spLocks noGrp="1"/>
          </p:cNvSpPr>
          <p:nvPr>
            <p:ph type="body" idx="1"/>
          </p:nvPr>
        </p:nvSpPr>
        <p:spPr>
          <a:xfrm>
            <a:off x="731520" y="4560570"/>
            <a:ext cx="5852160" cy="4320540"/>
          </a:xfrm>
          <a:prstGeom prst="rect">
            <a:avLst/>
          </a:prstGeom>
          <a:noFill/>
          <a:ln>
            <a:noFill/>
          </a:ln>
        </p:spPr>
        <p:txBody>
          <a:bodyPr spcFirstLastPara="1" wrap="square" lIns="96513" tIns="96513" rIns="96513" bIns="96513"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DETAILS TAB</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Time:</a:t>
            </a:r>
            <a:r>
              <a:rPr lang="en-US">
                <a:latin typeface="Calibri" panose="020F0502020204030204" pitchFamily="34" charset="0"/>
                <a:ea typeface="Calibri"/>
                <a:cs typeface="Calibri"/>
                <a:sym typeface="Calibri"/>
              </a:rPr>
              <a:t> 3 Minutes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Purpose:</a:t>
            </a:r>
            <a:r>
              <a:rPr lang="en-US">
                <a:latin typeface="Calibri" panose="020F0502020204030204" pitchFamily="34" charset="0"/>
                <a:ea typeface="Calibri"/>
                <a:cs typeface="Calibri"/>
                <a:sym typeface="Calibri"/>
              </a:rPr>
              <a:t> To guide Specialists through completing the Details tab for a provisional service.</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In this tab; Specialists should select N/A on Provider Can Be Contacted Directly for Placement; enter the correct number of beds in the Contracted/Approved box; and enter the county that the children to be placed were removed from in Counties of Service.</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should be selected for Provider Can Be Contacted Directly for Placement?</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county should be entered in Counties of Service?</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Select N/A for Provider Can Be Contacted Directly for Placement.</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Enter the correct number of beds in the Contracted/Approved box.</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Enter the county the children were removed from in Counties of Service.</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469881" indent="0">
              <a:lnSpc>
                <a:spcPct val="115000"/>
              </a:lnSpc>
              <a:spcBef>
                <a:spcPts val="1269"/>
              </a:spcBef>
              <a:spcAft>
                <a:spcPts val="1269"/>
              </a:spcAft>
              <a:buClr>
                <a:schemeClr val="dk1"/>
              </a:buClr>
              <a:buSzPts val="1100"/>
            </a:pPr>
            <a:endParaRPr b="1">
              <a:latin typeface="Calibri" panose="020F0502020204030204" pitchFamily="34" charset="0"/>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g3f5827bcb89_0_120: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POLICY WAIVER SCREENS</a:t>
            </a: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buClr>
                <a:schemeClr val="dk1"/>
              </a:buClr>
              <a:buSzPts val="1200"/>
            </a:pPr>
            <a:endParaRPr>
              <a:latin typeface="Calibri" panose="020F0502020204030204" pitchFamily="34" charset="0"/>
              <a:ea typeface="Calibri"/>
              <a:cs typeface="Calibri"/>
              <a:sym typeface="Calibri"/>
            </a:endParaRPr>
          </a:p>
        </p:txBody>
      </p:sp>
      <p:sp>
        <p:nvSpPr>
          <p:cNvPr id="935" name="Google Shape;935;g3f5827bcb89_0_120: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f5b051eae6_0_159:notes"/>
          <p:cNvSpPr txBox="1">
            <a:spLocks noGrp="1"/>
          </p:cNvSpPr>
          <p:nvPr>
            <p:ph type="body" idx="1"/>
          </p:nvPr>
        </p:nvSpPr>
        <p:spPr>
          <a:xfrm>
            <a:off x="731520" y="4191174"/>
            <a:ext cx="5852160" cy="4459140"/>
          </a:xfrm>
          <a:prstGeom prst="rect">
            <a:avLst/>
          </a:prstGeom>
          <a:noFill/>
          <a:ln>
            <a:noFill/>
          </a:ln>
        </p:spPr>
        <p:txBody>
          <a:bodyPr spcFirstLastPara="1" wrap="square" lIns="96302" tIns="48151" rIns="96302" bIns="48151" anchor="t" anchorCtr="0">
            <a:noAutofit/>
          </a:bodyPr>
          <a:lstStyle/>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ACTIVITY: WHO WAS THERE FOR YOU? </a:t>
            </a:r>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Time: </a:t>
            </a:r>
            <a:r>
              <a:rPr lang="en-US" dirty="0">
                <a:latin typeface="Calibri" panose="020F0502020204030204" pitchFamily="34" charset="0"/>
                <a:ea typeface="Calibri" panose="020F0502020204030204" pitchFamily="34" charset="0"/>
                <a:cs typeface="Calibri" panose="020F0502020204030204" pitchFamily="34" charset="0"/>
                <a:sym typeface="Calibri"/>
              </a:rPr>
              <a:t>10 Minutes </a:t>
            </a:r>
            <a:endParaRPr dirty="0">
              <a:latin typeface="Calibri" panose="020F0502020204030204" pitchFamily="34" charset="0"/>
              <a:ea typeface="Calibri" panose="020F0502020204030204" pitchFamily="34" charset="0"/>
              <a:cs typeface="Calibri" panose="020F0502020204030204" pitchFamily="34" charset="0"/>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Purpose: </a:t>
            </a:r>
            <a:r>
              <a:rPr lang="en-US" dirty="0">
                <a:latin typeface="Calibri" panose="020F0502020204030204" pitchFamily="34" charset="0"/>
                <a:ea typeface="Calibri" panose="020F0502020204030204" pitchFamily="34" charset="0"/>
                <a:cs typeface="Calibri" panose="020F0502020204030204" pitchFamily="34" charset="0"/>
                <a:sym typeface="Calibri"/>
              </a:rPr>
              <a:t>To help participants recognize the importance of trusted relationships by reflecting on the qualities that make a caregiver feel safe, reinforcing why kinship and fictive kin placements are prioritized whenever they can be made safely</a:t>
            </a:r>
            <a:endParaRPr dirty="0">
              <a:latin typeface="Calibri" panose="020F0502020204030204" pitchFamily="34" charset="0"/>
              <a:ea typeface="Calibri" panose="020F0502020204030204" pitchFamily="34" charset="0"/>
              <a:cs typeface="Calibri" panose="020F0502020204030204" pitchFamily="34" charset="0"/>
            </a:endParaRPr>
          </a:p>
          <a:p>
            <a:pPr marL="0" indent="0">
              <a:buClr>
                <a:schemeClr val="dk1"/>
              </a:buClr>
              <a:buSzPts val="1100"/>
            </a:pPr>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Facilitator Note: </a:t>
            </a:r>
          </a:p>
          <a:p>
            <a:pPr marL="0" indent="0">
              <a:buClr>
                <a:schemeClr val="dk1"/>
              </a:buClr>
              <a:buSzPts val="1100"/>
            </a:pPr>
            <a:r>
              <a:rPr lang="en-US" dirty="0">
                <a:latin typeface="Calibri" panose="020F0502020204030204" pitchFamily="34" charset="0"/>
                <a:ea typeface="Calibri" panose="020F0502020204030204" pitchFamily="34" charset="0"/>
                <a:cs typeface="Calibri" panose="020F0502020204030204" pitchFamily="34" charset="0"/>
                <a:sym typeface="Calibri"/>
              </a:rPr>
              <a:t>Put participants in small groups at their tables if they are not currently and assign them a partner. Participants will also need additional paper if they do not already have it.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Say: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i="1" dirty="0">
                <a:latin typeface="Calibri" panose="020F0502020204030204" pitchFamily="34" charset="0"/>
                <a:ea typeface="Calibri" panose="020F0502020204030204" pitchFamily="34" charset="0"/>
                <a:cs typeface="Calibri" panose="020F0502020204030204" pitchFamily="34" charset="0"/>
                <a:sym typeface="Calibri"/>
              </a:rPr>
              <a:t>Think back to when you were growing up. If something happened to your parents and you couldn’t stay at home, who would be the first person you would have wanted to live with? </a:t>
            </a:r>
            <a:endParaRPr b="1" i="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endParaRPr b="1" i="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Activity Instructions:</a:t>
            </a:r>
            <a:endParaRPr dirty="0">
              <a:latin typeface="Calibri" panose="020F0502020204030204" pitchFamily="34" charset="0"/>
              <a:ea typeface="Calibri" panose="020F0502020204030204" pitchFamily="34" charset="0"/>
              <a:cs typeface="Calibri" panose="020F0502020204030204" pitchFamily="34" charset="0"/>
            </a:endParaRPr>
          </a:p>
          <a:p>
            <a:pPr marL="483306" indent="-335629">
              <a:buClr>
                <a:schemeClr val="dk1"/>
              </a:buClr>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Think and write the person's name or relationship to you on your sheet of paper</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Clr>
                <a:schemeClr val="dk1"/>
              </a:buClr>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Why you choose that person</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35629">
              <a:buClr>
                <a:schemeClr val="dk1"/>
              </a:buClr>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What made you feel safe with that person</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Facilitator Note: </a:t>
            </a:r>
          </a:p>
          <a:p>
            <a:pPr marL="0" indent="0">
              <a:buClr>
                <a:schemeClr val="dk1"/>
              </a:buClr>
              <a:buSzPts val="1100"/>
            </a:pPr>
            <a:r>
              <a:rPr lang="en-US" dirty="0">
                <a:latin typeface="Calibri" panose="020F0502020204030204" pitchFamily="34" charset="0"/>
                <a:ea typeface="Calibri" panose="020F0502020204030204" pitchFamily="34" charset="0"/>
                <a:cs typeface="Calibri" panose="020F0502020204030204" pitchFamily="34" charset="0"/>
                <a:sym typeface="Calibri"/>
              </a:rPr>
              <a:t>After participants have done the following on the PowerPoint, facilitate a large group discussion. </a:t>
            </a:r>
          </a:p>
          <a:p>
            <a:pPr marL="0" indent="0">
              <a:buClr>
                <a:schemeClr val="dk1"/>
              </a:buClr>
              <a:buSzPts val="1100"/>
            </a:pPr>
            <a:endParaRPr lang="en-US"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Ask the following debrief questions:</a:t>
            </a:r>
          </a:p>
          <a:p>
            <a:pPr marL="241653" indent="-241653">
              <a:buClr>
                <a:schemeClr val="dk1"/>
              </a:buClr>
              <a:buSzPts val="11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sym typeface="Calibri"/>
              </a:rPr>
              <a:t>What qualities made that person feel safe? </a:t>
            </a:r>
          </a:p>
          <a:p>
            <a:pPr marL="241653" indent="-241653">
              <a:buClr>
                <a:schemeClr val="dk1"/>
              </a:buClr>
              <a:buSzPts val="11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sym typeface="Calibri"/>
              </a:rPr>
              <a:t>Was it because they had the nicest house? </a:t>
            </a:r>
          </a:p>
          <a:p>
            <a:pPr marL="241653" indent="-241653">
              <a:buClr>
                <a:schemeClr val="dk1"/>
              </a:buClr>
              <a:buSzPts val="11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sym typeface="Calibri"/>
              </a:rPr>
              <a:t>Or was it because you already trusted them? </a:t>
            </a:r>
          </a:p>
          <a:p>
            <a:pPr marL="241653" indent="-241653">
              <a:buClr>
                <a:schemeClr val="dk1"/>
              </a:buClr>
              <a:buSzPts val="1100"/>
              <a:buFont typeface="+mj-lt"/>
              <a:buAutoNum type="arabicPeriod"/>
            </a:pPr>
            <a:r>
              <a:rPr lang="en-US" dirty="0">
                <a:latin typeface="Calibri" panose="020F0502020204030204" pitchFamily="34" charset="0"/>
                <a:ea typeface="Calibri" panose="020F0502020204030204" pitchFamily="34" charset="0"/>
                <a:cs typeface="Calibri" panose="020F0502020204030204" pitchFamily="34" charset="0"/>
                <a:sym typeface="Calibri"/>
              </a:rPr>
              <a:t>How might that relate to children entering foster care?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0">
              <a:buClr>
                <a:schemeClr val="dk1"/>
              </a:buClr>
              <a:buSzPts val="1100"/>
            </a:pPr>
            <a:endParaRPr b="1"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b="1" dirty="0">
                <a:latin typeface="Calibri" panose="020F0502020204030204" pitchFamily="34" charset="0"/>
                <a:ea typeface="Calibri" panose="020F0502020204030204" pitchFamily="34" charset="0"/>
                <a:cs typeface="Calibri" panose="020F0502020204030204" pitchFamily="34" charset="0"/>
                <a:sym typeface="Calibri"/>
              </a:rPr>
              <a:t>Paraphrase: </a:t>
            </a:r>
            <a:br>
              <a:rPr lang="en-US" dirty="0">
                <a:latin typeface="Calibri" panose="020F0502020204030204" pitchFamily="34" charset="0"/>
                <a:ea typeface="Calibri" panose="020F0502020204030204" pitchFamily="34" charset="0"/>
                <a:cs typeface="Calibri" panose="020F0502020204030204" pitchFamily="34" charset="0"/>
                <a:sym typeface="Calibri"/>
              </a:rPr>
            </a:br>
            <a:r>
              <a:rPr lang="en-US" dirty="0">
                <a:latin typeface="Calibri" panose="020F0502020204030204" pitchFamily="34" charset="0"/>
                <a:ea typeface="Calibri" panose="020F0502020204030204" pitchFamily="34" charset="0"/>
                <a:cs typeface="Calibri" panose="020F0502020204030204" pitchFamily="34" charset="0"/>
                <a:sym typeface="Calibri"/>
              </a:rPr>
              <a:t>Almost no one chooses someone because they have the biggest house or the newest furniture. You choose the person who made you feel safe. Children entering foster care often feel the same way.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dirty="0">
                <a:latin typeface="Calibri" panose="020F0502020204030204" pitchFamily="34" charset="0"/>
                <a:ea typeface="Calibri" panose="020F0502020204030204" pitchFamily="34" charset="0"/>
                <a:cs typeface="Calibri" panose="020F0502020204030204" pitchFamily="34" charset="0"/>
                <a:sym typeface="Calibri"/>
              </a:rPr>
              <a:t>Research and experience have shown us that, when it is safe and appropriate, children generally experience less trauma when they can remain connected to family or other trusted adults. </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dirty="0">
                <a:latin typeface="Calibri" panose="020F0502020204030204" pitchFamily="34" charset="0"/>
                <a:ea typeface="Calibri" panose="020F0502020204030204" pitchFamily="34" charset="0"/>
                <a:cs typeface="Calibri" panose="020F0502020204030204" pitchFamily="34" charset="0"/>
                <a:sym typeface="Calibri"/>
              </a:rPr>
              <a:t>That doesn't mean every relative placement is appropriate. Safety always comes first. But today’s job is learning how to balance those two priorities:</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22204">
              <a:buClr>
                <a:schemeClr val="dk1"/>
              </a:buClr>
              <a:buSzPts val="1200"/>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Protecting children, and</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483306" indent="-322204">
              <a:buClr>
                <a:schemeClr val="dk1"/>
              </a:buClr>
              <a:buSzPts val="1200"/>
              <a:buFont typeface="Calibri"/>
              <a:buChar char="●"/>
            </a:pPr>
            <a:r>
              <a:rPr lang="en-US" dirty="0">
                <a:latin typeface="Calibri" panose="020F0502020204030204" pitchFamily="34" charset="0"/>
                <a:ea typeface="Calibri" panose="020F0502020204030204" pitchFamily="34" charset="0"/>
                <a:cs typeface="Calibri" panose="020F0502020204030204" pitchFamily="34" charset="0"/>
                <a:sym typeface="Calibri"/>
              </a:rPr>
              <a:t>Preserving important family connections whenever safely possible</a:t>
            </a: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endParaRPr dirty="0">
              <a:latin typeface="Calibri" panose="020F0502020204030204" pitchFamily="34" charset="0"/>
              <a:ea typeface="Calibri" panose="020F0502020204030204" pitchFamily="34" charset="0"/>
              <a:cs typeface="Calibri" panose="020F0502020204030204" pitchFamily="34" charset="0"/>
              <a:sym typeface="Calibri"/>
            </a:endParaRPr>
          </a:p>
          <a:p>
            <a:pPr marL="0" indent="0">
              <a:buClr>
                <a:schemeClr val="dk1"/>
              </a:buClr>
              <a:buSzPts val="1100"/>
            </a:pPr>
            <a:r>
              <a:rPr lang="en-US" dirty="0">
                <a:latin typeface="Calibri" panose="020F0502020204030204" pitchFamily="34" charset="0"/>
                <a:ea typeface="Calibri" panose="020F0502020204030204" pitchFamily="34" charset="0"/>
                <a:cs typeface="Calibri" panose="020F0502020204030204" pitchFamily="34" charset="0"/>
                <a:sym typeface="Calibri"/>
              </a:rPr>
              <a:t>Now that we have discussed why kinship placements matter, let’s take a closer look at how Arkansas defines relatives and fictive kin and why these placements are prioritized. </a:t>
            </a:r>
            <a:endParaRPr dirty="0">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54" name="Google Shape;554;g3f5b051eae6_0_159: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1975"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g3f5827bcb89_0_12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1" name="Google Shape;941;g3f5827bcb89_0_124:notes"/>
          <p:cNvSpPr txBox="1">
            <a:spLocks noGrp="1"/>
          </p:cNvSpPr>
          <p:nvPr>
            <p:ph type="body" idx="1"/>
          </p:nvPr>
        </p:nvSpPr>
        <p:spPr>
          <a:xfrm>
            <a:off x="731520" y="4620578"/>
            <a:ext cx="5852160" cy="3780630"/>
          </a:xfrm>
          <a:prstGeom prst="rect">
            <a:avLst/>
          </a:prstGeom>
          <a:noFill/>
          <a:ln>
            <a:noFill/>
          </a:ln>
        </p:spPr>
        <p:txBody>
          <a:bodyPr spcFirstLastPara="1" wrap="square" lIns="96645" tIns="48309" rIns="96645" bIns="48309"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POLICY WAIVER SCREENS</a:t>
            </a: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Time:</a:t>
            </a:r>
            <a:r>
              <a:rPr lang="en-US">
                <a:latin typeface="Calibri" panose="020F0502020204030204" pitchFamily="34" charset="0"/>
                <a:ea typeface="Calibri"/>
                <a:cs typeface="Calibri"/>
                <a:sym typeface="Calibri"/>
              </a:rPr>
              <a:t> 4 Minutes</a:t>
            </a:r>
            <a:endParaRPr>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Purpose:</a:t>
            </a:r>
            <a:r>
              <a:rPr lang="en-US">
                <a:latin typeface="Calibri" panose="020F0502020204030204" pitchFamily="34" charset="0"/>
                <a:ea typeface="Calibri"/>
                <a:cs typeface="Calibri"/>
                <a:sym typeface="Calibri"/>
              </a:rPr>
              <a:t> To explain how to complete the Policy Waiver and Alternative Compliance screens for service approval.</a:t>
            </a:r>
            <a:endParaRPr>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Say:</a:t>
            </a:r>
            <a:endParaRPr b="1">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For service approval, both the Policy Waiver and Alternative Compliance screens must be completed. When neither waiver is required, simply select No on these screens. When a waiver is required, enter that information.</a:t>
            </a:r>
            <a:endParaRPr>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r>
              <a:rPr lang="en-US" b="1">
                <a:latin typeface="Calibri" panose="020F0502020204030204" pitchFamily="34" charset="0"/>
                <a:ea typeface="Calibri"/>
                <a:cs typeface="Calibri"/>
                <a:sym typeface="Calibri"/>
              </a:rPr>
              <a:t>(CONTINUE TO THE NEXT SLIDE)</a:t>
            </a:r>
            <a:endParaRPr b="1">
              <a:latin typeface="Calibri" panose="020F0502020204030204" pitchFamily="34" charset="0"/>
              <a:ea typeface="Calibri"/>
              <a:cs typeface="Calibri"/>
              <a:sym typeface="Calibri"/>
            </a:endParaRPr>
          </a:p>
          <a:p>
            <a:pPr marL="0" indent="0">
              <a:lnSpc>
                <a:spcPct val="115000"/>
              </a:lnSpc>
            </a:pPr>
            <a:endParaRPr>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endParaRPr>
              <a:latin typeface="Calibri" panose="020F0502020204030204" pitchFamily="34" charset="0"/>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g3f5827bcb89_0_12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7" name="Google Shape;947;g3f5827bcb89_0_129:notes"/>
          <p:cNvSpPr txBox="1">
            <a:spLocks noGrp="1"/>
          </p:cNvSpPr>
          <p:nvPr>
            <p:ph type="body" idx="1"/>
          </p:nvPr>
        </p:nvSpPr>
        <p:spPr>
          <a:xfrm>
            <a:off x="731520" y="4620578"/>
            <a:ext cx="5852160" cy="3780630"/>
          </a:xfrm>
          <a:prstGeom prst="rect">
            <a:avLst/>
          </a:prstGeom>
          <a:noFill/>
          <a:ln>
            <a:noFill/>
          </a:ln>
        </p:spPr>
        <p:txBody>
          <a:bodyPr spcFirstLastPara="1" wrap="square" lIns="96645" tIns="48309" rIns="96645" bIns="48309"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POLICY WAIVER SCREEN (CONT’D)</a:t>
            </a: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Even when a waiver can be approved at the area manager level, CHRIS requires Specialists to indicate that the DCFS Director approved the waiver. In this case, select the Approved radio button and enter the same date that the waiver was approved by the area manager. If an alternative compliance is needed, select Yes. After all these steps are completed, the provisional service is ready for approval.</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should be selected on the PolWai/AC screens when no waiver is required?</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approval level must be entered in CHRIS even when the area manager approves the waiver?</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Complete both the Policy Waiver and Alternative Compliance screens for every service approval.</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When no waiver is required, select No on both screens.</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When a waiver is approved at the area manager level, still enter DCFS Director approval in CHRIS.</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Select the Approved radio button and enter the area manager's approval date.</a:t>
            </a:r>
            <a:endParaRPr>
              <a:latin typeface="Calibri" panose="020F0502020204030204" pitchFamily="34" charset="0"/>
              <a:ea typeface="Calibri"/>
              <a:cs typeface="Calibri"/>
              <a:sym typeface="Calibri"/>
            </a:endParaRPr>
          </a:p>
          <a:p>
            <a:pPr marL="0" indent="0"/>
            <a:endParaRPr>
              <a:latin typeface="Calibri" panose="020F0502020204030204" pitchFamily="34" charset="0"/>
              <a:ea typeface="Calibri"/>
              <a:cs typeface="Calibri"/>
              <a:sym typeface="Calibri"/>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g3f5827bcb89_0_134: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SUPERVISORY APPROVAL SCREENS</a:t>
            </a: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buClr>
                <a:schemeClr val="dk1"/>
              </a:buClr>
              <a:buSzPts val="1200"/>
            </a:pPr>
            <a:endParaRPr>
              <a:latin typeface="Calibri" panose="020F0502020204030204" pitchFamily="34" charset="0"/>
              <a:ea typeface="Calibri"/>
              <a:cs typeface="Calibri"/>
              <a:sym typeface="Calibri"/>
            </a:endParaRPr>
          </a:p>
        </p:txBody>
      </p:sp>
      <p:sp>
        <p:nvSpPr>
          <p:cNvPr id="953" name="Google Shape;953;g3f5827bcb89_0_134: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3f5827bcb89_0_13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9" name="Google Shape;959;g3f5827bcb89_0_138:notes"/>
          <p:cNvSpPr txBox="1">
            <a:spLocks noGrp="1"/>
          </p:cNvSpPr>
          <p:nvPr>
            <p:ph type="body" idx="1"/>
          </p:nvPr>
        </p:nvSpPr>
        <p:spPr>
          <a:xfrm>
            <a:off x="731520" y="4620578"/>
            <a:ext cx="5852160" cy="3780630"/>
          </a:xfrm>
          <a:prstGeom prst="rect">
            <a:avLst/>
          </a:prstGeom>
          <a:noFill/>
          <a:ln>
            <a:noFill/>
          </a:ln>
        </p:spPr>
        <p:txBody>
          <a:bodyPr spcFirstLastPara="1" wrap="square" lIns="96645" tIns="48309" rIns="96645" bIns="48309"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SUPERVISORY APPROVAL</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Time:</a:t>
            </a:r>
            <a:r>
              <a:rPr lang="en-US">
                <a:latin typeface="Calibri" panose="020F0502020204030204" pitchFamily="34" charset="0"/>
                <a:ea typeface="Calibri"/>
                <a:cs typeface="Calibri"/>
                <a:sym typeface="Calibri"/>
              </a:rPr>
              <a:t> 4 Minutes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Purpose:</a:t>
            </a:r>
            <a:r>
              <a:rPr lang="en-US">
                <a:latin typeface="Calibri" panose="020F0502020204030204" pitchFamily="34" charset="0"/>
                <a:ea typeface="Calibri"/>
                <a:cs typeface="Calibri"/>
                <a:sym typeface="Calibri"/>
              </a:rPr>
              <a:t> To walk Specialists through requesting supervisory approval for a provisional service.</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Select the Details tab, click Request, and if all steps have been completed correctly, the provisional service should be ready to go. A checklist will show what items CHRIS is checking for approval. If this list says Complete on each item, click Cancel, and the Supervisor Request tab will pop up.</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buClr>
                <a:schemeClr val="dk1"/>
              </a:buClr>
              <a:buSzPts val="1100"/>
            </a:pPr>
            <a:r>
              <a:rPr lang="en-US" b="1">
                <a:latin typeface="Calibri" panose="020F0502020204030204" pitchFamily="34" charset="0"/>
                <a:ea typeface="Calibri"/>
                <a:cs typeface="Calibri"/>
                <a:sym typeface="Calibri"/>
              </a:rPr>
              <a:t>(CONTINUE TO THE NEXT SLIDE)</a:t>
            </a:r>
            <a:endParaRPr b="1">
              <a:latin typeface="Calibri" panose="020F0502020204030204" pitchFamily="34" charset="0"/>
              <a:ea typeface="Calibri"/>
              <a:cs typeface="Calibri"/>
              <a:sym typeface="Calibri"/>
            </a:endParaRPr>
          </a:p>
          <a:p>
            <a:pPr marL="0" indent="0"/>
            <a:endParaRPr>
              <a:latin typeface="Calibri" panose="020F0502020204030204" pitchFamily="34" charset="0"/>
              <a:ea typeface="Calibri"/>
              <a:cs typeface="Calibri"/>
              <a:sym typeface="Calibri"/>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3f5827bcb89_0_14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5" name="Google Shape;965;g3f5827bcb89_0_143:notes"/>
          <p:cNvSpPr txBox="1">
            <a:spLocks noGrp="1"/>
          </p:cNvSpPr>
          <p:nvPr>
            <p:ph type="body" idx="1"/>
          </p:nvPr>
        </p:nvSpPr>
        <p:spPr>
          <a:xfrm>
            <a:off x="731520" y="4620578"/>
            <a:ext cx="5852160" cy="3780630"/>
          </a:xfrm>
          <a:prstGeom prst="rect">
            <a:avLst/>
          </a:prstGeom>
          <a:noFill/>
          <a:ln>
            <a:noFill/>
          </a:ln>
        </p:spPr>
        <p:txBody>
          <a:bodyPr spcFirstLastPara="1" wrap="square" lIns="96645" tIns="48309" rIns="96645" bIns="48309"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SUPERVISORY APPROVAL (CONT’D)</a:t>
            </a: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Check the box next to Request, then select OK to request your supervisor's approval for the service. Once this service is approved, the child's assigned Social Services Specialist can key the placement in the provisional home. Same-day placements often happen before the provider is entered into CHRIS so it is of the utmost importance that the provisional is keyed open the next business day if possible. Once the IV-E-eligible service is approved, the child must be keyed out of the provisional service and into the IV-E-eligible service so the board payment can begin being paid out of IV-E funds rather than state general revenue.</a:t>
            </a:r>
            <a:endParaRPr>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pPr>
            <a:r>
              <a:rPr lang="en-US">
                <a:latin typeface="Calibri" panose="020F0502020204030204" pitchFamily="34" charset="0"/>
                <a:ea typeface="Calibri"/>
                <a:cs typeface="Calibri"/>
                <a:sym typeface="Calibri"/>
              </a:rPr>
              <a:t>·         What should you do if the approval checklist shows Complete on each item?</a:t>
            </a:r>
            <a:endParaRPr>
              <a:latin typeface="Calibri" panose="020F0502020204030204" pitchFamily="34" charset="0"/>
              <a:ea typeface="Calibri"/>
              <a:cs typeface="Calibri"/>
              <a:sym typeface="Calibri"/>
            </a:endParaRPr>
          </a:p>
          <a:p>
            <a:pPr marL="483306" indent="0">
              <a:lnSpc>
                <a:spcPct val="115000"/>
              </a:lnSpc>
              <a:spcBef>
                <a:spcPts val="423"/>
              </a:spcBef>
            </a:pPr>
            <a:r>
              <a:rPr lang="en-US">
                <a:latin typeface="Calibri" panose="020F0502020204030204" pitchFamily="34" charset="0"/>
                <a:ea typeface="Calibri"/>
                <a:cs typeface="Calibri"/>
                <a:sym typeface="Calibri"/>
              </a:rPr>
              <a:t>·         Why must the provisional be keyed the next business day for same-day placements?</a:t>
            </a:r>
            <a:endParaRPr>
              <a:latin typeface="Calibri" panose="020F0502020204030204" pitchFamily="34" charset="0"/>
              <a:ea typeface="Calibri"/>
              <a:cs typeface="Calibri"/>
              <a:sym typeface="Calibri"/>
            </a:endParaRPr>
          </a:p>
          <a:p>
            <a:pPr marL="483306" indent="0">
              <a:lnSpc>
                <a:spcPct val="115000"/>
              </a:lnSpc>
              <a:spcBef>
                <a:spcPts val="423"/>
              </a:spcBef>
            </a:pPr>
            <a:r>
              <a:rPr lang="en-US">
                <a:latin typeface="Calibri" panose="020F0502020204030204" pitchFamily="34" charset="0"/>
                <a:ea typeface="Calibri"/>
                <a:cs typeface="Calibri"/>
                <a:sym typeface="Calibri"/>
              </a:rPr>
              <a:t>·         Why must the child be keyed out of the provisional once the IV-E service is approved?</a:t>
            </a:r>
            <a:endParaRPr>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pPr>
            <a:r>
              <a:rPr lang="en-US">
                <a:latin typeface="Calibri" panose="020F0502020204030204" pitchFamily="34" charset="0"/>
                <a:ea typeface="Calibri"/>
                <a:cs typeface="Calibri"/>
                <a:sym typeface="Calibri"/>
              </a:rPr>
              <a:t>·         Click Request on the Details tab; if all items show Complete, click Cancel, and the Supervisor Request tab appears.</a:t>
            </a:r>
            <a:endParaRPr>
              <a:latin typeface="Calibri" panose="020F0502020204030204" pitchFamily="34" charset="0"/>
              <a:ea typeface="Calibri"/>
              <a:cs typeface="Calibri"/>
              <a:sym typeface="Calibri"/>
            </a:endParaRPr>
          </a:p>
          <a:p>
            <a:pPr marL="483306" indent="0">
              <a:lnSpc>
                <a:spcPct val="115000"/>
              </a:lnSpc>
              <a:spcBef>
                <a:spcPts val="423"/>
              </a:spcBef>
            </a:pPr>
            <a:r>
              <a:rPr lang="en-US">
                <a:latin typeface="Calibri" panose="020F0502020204030204" pitchFamily="34" charset="0"/>
                <a:ea typeface="Calibri"/>
                <a:cs typeface="Calibri"/>
                <a:sym typeface="Calibri"/>
              </a:rPr>
              <a:t>·         Check the Request box and click OK to send the approval request to your supervisor.</a:t>
            </a:r>
            <a:endParaRPr>
              <a:latin typeface="Calibri" panose="020F0502020204030204" pitchFamily="34" charset="0"/>
              <a:ea typeface="Calibri"/>
              <a:cs typeface="Calibri"/>
              <a:sym typeface="Calibri"/>
            </a:endParaRPr>
          </a:p>
          <a:p>
            <a:pPr marL="483306" indent="0">
              <a:lnSpc>
                <a:spcPct val="115000"/>
              </a:lnSpc>
              <a:spcBef>
                <a:spcPts val="423"/>
              </a:spcBef>
            </a:pPr>
            <a:r>
              <a:rPr lang="en-US">
                <a:latin typeface="Calibri" panose="020F0502020204030204" pitchFamily="34" charset="0"/>
                <a:ea typeface="Calibri"/>
                <a:cs typeface="Calibri"/>
                <a:sym typeface="Calibri"/>
              </a:rPr>
              <a:t>·         Same-day placements must be keyed in CHRIS the next business day if possible.</a:t>
            </a:r>
            <a:endParaRPr>
              <a:latin typeface="Calibri" panose="020F0502020204030204" pitchFamily="34" charset="0"/>
              <a:ea typeface="Calibri"/>
              <a:cs typeface="Calibri"/>
              <a:sym typeface="Calibri"/>
            </a:endParaRPr>
          </a:p>
          <a:p>
            <a:pPr marL="483306" indent="0">
              <a:lnSpc>
                <a:spcPct val="115000"/>
              </a:lnSpc>
              <a:spcBef>
                <a:spcPts val="423"/>
              </a:spcBef>
            </a:pPr>
            <a:r>
              <a:rPr lang="en-US">
                <a:latin typeface="Calibri" panose="020F0502020204030204" pitchFamily="34" charset="0"/>
                <a:ea typeface="Calibri"/>
                <a:cs typeface="Calibri"/>
                <a:sym typeface="Calibri"/>
              </a:rPr>
              <a:t>·         Once the IV-E service is approved, key the child out of the provisional and into the IV-E service.</a:t>
            </a:r>
            <a:endParaRPr>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endParaRPr b="1">
              <a:latin typeface="Calibri" panose="020F0502020204030204" pitchFamily="34" charset="0"/>
              <a:ea typeface="Calibri"/>
              <a:cs typeface="Calibri"/>
              <a:sym typeface="Calibri"/>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g3f5827bcb89_0_14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1" name="Google Shape;971;g3f5827bcb89_0_148:notes"/>
          <p:cNvSpPr txBox="1">
            <a:spLocks noGrp="1"/>
          </p:cNvSpPr>
          <p:nvPr>
            <p:ph type="body" idx="1"/>
          </p:nvPr>
        </p:nvSpPr>
        <p:spPr>
          <a:xfrm>
            <a:off x="731520" y="4620578"/>
            <a:ext cx="5852160" cy="3780630"/>
          </a:xfrm>
          <a:prstGeom prst="rect">
            <a:avLst/>
          </a:prstGeom>
          <a:noFill/>
          <a:ln>
            <a:noFill/>
          </a:ln>
        </p:spPr>
        <p:txBody>
          <a:bodyPr spcFirstLastPara="1" wrap="square" lIns="96645" tIns="48309" rIns="96645" bIns="48309"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IV-E SERVICE APPROVAL</a:t>
            </a: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Time:</a:t>
            </a:r>
            <a:r>
              <a:rPr lang="en-US">
                <a:latin typeface="Calibri" panose="020F0502020204030204" pitchFamily="34" charset="0"/>
                <a:ea typeface="Calibri"/>
                <a:cs typeface="Calibri"/>
                <a:sym typeface="Calibri"/>
              </a:rPr>
              <a:t> 3 Minutes</a:t>
            </a:r>
            <a:endParaRPr>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Purpose: </a:t>
            </a:r>
            <a:r>
              <a:rPr lang="en-US">
                <a:latin typeface="Calibri" panose="020F0502020204030204" pitchFamily="34" charset="0"/>
                <a:ea typeface="Calibri"/>
                <a:cs typeface="Calibri"/>
                <a:sym typeface="Calibri"/>
              </a:rPr>
              <a:t>To introduce the IV-E service approval process and required paper file documents.</a:t>
            </a:r>
            <a:endParaRPr>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 </a:t>
            </a: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Navigation:</a:t>
            </a:r>
            <a:endParaRPr b="1">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(From the provider information screen) </a:t>
            </a:r>
            <a:r>
              <a:rPr lang="en-US" b="1">
                <a:latin typeface="Calibri" panose="020F0502020204030204" pitchFamily="34" charset="0"/>
                <a:ea typeface="Calibri"/>
                <a:cs typeface="Calibri"/>
                <a:sym typeface="Calibri"/>
              </a:rPr>
              <a:t>Serv. Mg. &gt; Relative Foster Family Home &gt; OK</a:t>
            </a:r>
            <a:endParaRPr b="1">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Say:</a:t>
            </a:r>
            <a:endParaRPr b="1">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To approve a service for an IV-E-eligible service, Relative or Fictive Kin Foster Family Home, Adopt Only, or Foster Family Home, the process is very similar but requires a few additional steps to ensure IV-E eligibility.</a:t>
            </a:r>
            <a:endParaRPr>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All documents that are not documented in CHRIS must be placed in the provider's paper file. These include the CFS-446; references; home study; home and auto insurance; physical copies of background checks; CPR and First Aid; home safety plans; and any other required documents indicated on the CFS-475-A. This module covers only the CHRIS opening processes, not the paperwork processes.</a:t>
            </a:r>
            <a:endParaRPr>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pPr>
            <a:r>
              <a:rPr lang="en-US">
                <a:latin typeface="Calibri" panose="020F0502020204030204" pitchFamily="34" charset="0"/>
                <a:ea typeface="Calibri"/>
                <a:cs typeface="Calibri"/>
                <a:sym typeface="Calibri"/>
              </a:rPr>
              <a:t>·         Navigate from the provider information screen: </a:t>
            </a:r>
            <a:r>
              <a:rPr lang="en-US" b="1">
                <a:latin typeface="Calibri" panose="020F0502020204030204" pitchFamily="34" charset="0"/>
                <a:ea typeface="Calibri"/>
                <a:cs typeface="Calibri"/>
                <a:sym typeface="Calibri"/>
              </a:rPr>
              <a:t>Serv. Mg. &gt; Relative Foster Family Home &gt; OK</a:t>
            </a:r>
            <a:r>
              <a:rPr lang="en-US">
                <a:latin typeface="Calibri" panose="020F0502020204030204" pitchFamily="34" charset="0"/>
                <a:ea typeface="Calibri"/>
                <a:cs typeface="Calibri"/>
                <a:sym typeface="Calibri"/>
              </a:rPr>
              <a:t>.</a:t>
            </a:r>
            <a:endParaRPr>
              <a:latin typeface="Calibri" panose="020F0502020204030204" pitchFamily="34" charset="0"/>
              <a:ea typeface="Calibri"/>
              <a:cs typeface="Calibri"/>
              <a:sym typeface="Calibri"/>
            </a:endParaRPr>
          </a:p>
          <a:p>
            <a:pPr marL="483306" indent="0">
              <a:lnSpc>
                <a:spcPct val="115000"/>
              </a:lnSpc>
              <a:spcBef>
                <a:spcPts val="423"/>
              </a:spcBef>
            </a:pPr>
            <a:r>
              <a:rPr lang="en-US">
                <a:latin typeface="Calibri" panose="020F0502020204030204" pitchFamily="34" charset="0"/>
                <a:ea typeface="Calibri"/>
                <a:cs typeface="Calibri"/>
                <a:sym typeface="Calibri"/>
              </a:rPr>
              <a:t>·         All documents not in CHRIS must be in the provider's paper file: CFS-446; references; home study; insurance; background checks; CPR/First Aid; home safety plans; CFS-475-A.</a:t>
            </a:r>
            <a:endParaRPr>
              <a:latin typeface="Calibri" panose="020F0502020204030204" pitchFamily="34" charset="0"/>
              <a:ea typeface="Calibri"/>
              <a:cs typeface="Calibri"/>
              <a:sym typeface="Calibri"/>
            </a:endParaRPr>
          </a:p>
          <a:p>
            <a:pPr marL="483306" indent="0">
              <a:lnSpc>
                <a:spcPct val="115000"/>
              </a:lnSpc>
              <a:spcBef>
                <a:spcPts val="423"/>
              </a:spcBef>
            </a:pPr>
            <a:r>
              <a:rPr lang="en-US">
                <a:latin typeface="Calibri" panose="020F0502020204030204" pitchFamily="34" charset="0"/>
                <a:ea typeface="Calibri"/>
                <a:cs typeface="Calibri"/>
                <a:sym typeface="Calibri"/>
              </a:rPr>
              <a:t>·         This module covers CHRIS processes only, not the paperwork processes.</a:t>
            </a:r>
            <a:endParaRPr>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endParaRPr b="1">
              <a:latin typeface="Calibri" panose="020F0502020204030204" pitchFamily="34" charset="0"/>
              <a:ea typeface="Calibri"/>
              <a:cs typeface="Calibri"/>
              <a:sym typeface="Calibri"/>
            </a:endParaRPr>
          </a:p>
          <a:p>
            <a:pPr marL="0" indent="0"/>
            <a:endParaRPr>
              <a:latin typeface="Calibri" panose="020F0502020204030204" pitchFamily="34" charset="0"/>
              <a:ea typeface="Calibri"/>
              <a:cs typeface="Calibri"/>
              <a:sym typeface="Calibri"/>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3f5827bcb89_0_153: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TRAINING HOURS SCREENS</a:t>
            </a: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buClr>
                <a:schemeClr val="dk1"/>
              </a:buClr>
              <a:buSzPts val="1200"/>
            </a:pPr>
            <a:endParaRPr>
              <a:latin typeface="Calibri" panose="020F0502020204030204" pitchFamily="34" charset="0"/>
              <a:ea typeface="Calibri"/>
              <a:cs typeface="Calibri"/>
              <a:sym typeface="Calibri"/>
            </a:endParaRPr>
          </a:p>
        </p:txBody>
      </p:sp>
      <p:sp>
        <p:nvSpPr>
          <p:cNvPr id="977" name="Google Shape;977;g3f5827bcb89_0_153: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g3f5827bcb89_0_15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3" name="Google Shape;983;g3f5827bcb89_0_157:notes"/>
          <p:cNvSpPr txBox="1">
            <a:spLocks noGrp="1"/>
          </p:cNvSpPr>
          <p:nvPr>
            <p:ph type="body" idx="1"/>
          </p:nvPr>
        </p:nvSpPr>
        <p:spPr>
          <a:xfrm>
            <a:off x="731520" y="4620578"/>
            <a:ext cx="5852160" cy="3780630"/>
          </a:xfrm>
          <a:prstGeom prst="rect">
            <a:avLst/>
          </a:prstGeom>
          <a:noFill/>
          <a:ln>
            <a:noFill/>
          </a:ln>
        </p:spPr>
        <p:txBody>
          <a:bodyPr spcFirstLastPara="1" wrap="square" lIns="96645" tIns="48309" rIns="96645" bIns="48309" anchor="t" anchorCtr="0">
            <a:noAutofit/>
          </a:bodyPr>
          <a:lstStyle/>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TRAINING HOURS</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Time:</a:t>
            </a:r>
            <a:r>
              <a:rPr lang="en-US">
                <a:latin typeface="Calibri" panose="020F0502020204030204" pitchFamily="34" charset="0"/>
                <a:ea typeface="Calibri"/>
                <a:cs typeface="Calibri"/>
                <a:sym typeface="Calibri"/>
              </a:rPr>
              <a:t> 4 Minutes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Purpose:</a:t>
            </a:r>
            <a:r>
              <a:rPr lang="en-US">
                <a:latin typeface="Calibri" panose="020F0502020204030204" pitchFamily="34" charset="0"/>
                <a:ea typeface="Calibri"/>
                <a:cs typeface="Calibri"/>
                <a:sym typeface="Calibri"/>
              </a:rPr>
              <a:t> To explain how training hours are entered and verified in CHRIS for IV-E eligible services.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Usually, training hours are automatically entered into CHRIS when the resource parent completes training with MidSOUTH. In the event that they do not, follow these steps: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Navigation:</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Home &gt; Training &gt; Enroll &gt; Attendance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 </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Search for your provider by name or SSN, select Find, click the correct individual, then click OK.</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r>
              <a:rPr lang="en-US" b="1">
                <a:latin typeface="Calibri" panose="020F0502020204030204" pitchFamily="34" charset="0"/>
                <a:ea typeface="Calibri"/>
                <a:cs typeface="Calibri"/>
                <a:sym typeface="Calibri"/>
              </a:rPr>
              <a:t>(CONTINUE TO THE NEXT SLIDE)</a:t>
            </a:r>
            <a:endParaRPr b="1">
              <a:latin typeface="Calibri" panose="020F0502020204030204" pitchFamily="34" charset="0"/>
              <a:ea typeface="Calibri"/>
              <a:cs typeface="Calibri"/>
              <a:sym typeface="Calibri"/>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g3f5827bcb89_0_16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9" name="Google Shape;989;g3f5827bcb89_0_162:notes"/>
          <p:cNvSpPr txBox="1">
            <a:spLocks noGrp="1"/>
          </p:cNvSpPr>
          <p:nvPr>
            <p:ph type="body" idx="1"/>
          </p:nvPr>
        </p:nvSpPr>
        <p:spPr>
          <a:xfrm>
            <a:off x="731520" y="4620578"/>
            <a:ext cx="5852160" cy="3780630"/>
          </a:xfrm>
          <a:prstGeom prst="rect">
            <a:avLst/>
          </a:prstGeom>
          <a:noFill/>
          <a:ln>
            <a:noFill/>
          </a:ln>
        </p:spPr>
        <p:txBody>
          <a:bodyPr spcFirstLastPara="1" wrap="square" lIns="96645" tIns="48309" rIns="96645" bIns="48309"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TRAINING HOURS (CONT’D)</a:t>
            </a: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pPr>
            <a:r>
              <a:rPr lang="en-US">
                <a:latin typeface="Calibri" panose="020F0502020204030204" pitchFamily="34" charset="0"/>
                <a:ea typeface="Calibri"/>
                <a:cs typeface="Calibri"/>
                <a:sym typeface="Calibri"/>
              </a:rPr>
              <a:t>Enter the provider's completed hours as indicated on their training certificate. Different services have different training requirements, so ensure the hours are entered exactly as the certificate says when entering a provider's hours manually.</a:t>
            </a:r>
            <a:endParaRPr>
              <a:latin typeface="Calibri" panose="020F0502020204030204" pitchFamily="34" charset="0"/>
              <a:ea typeface="Calibri"/>
              <a:cs typeface="Calibri"/>
              <a:sym typeface="Calibri"/>
            </a:endParaRPr>
          </a:p>
          <a:p>
            <a:pPr marL="0" indent="0">
              <a:lnSpc>
                <a:spcPct val="115000"/>
              </a:lnSpc>
            </a:pPr>
            <a:endParaRPr>
              <a:latin typeface="Calibri" panose="020F0502020204030204" pitchFamily="34" charset="0"/>
              <a:ea typeface="Calibri"/>
              <a:cs typeface="Calibri"/>
              <a:sym typeface="Calibri"/>
            </a:endParaRPr>
          </a:p>
          <a:p>
            <a:pPr marL="0" indent="0"/>
            <a:r>
              <a:rPr lang="en-US" b="1">
                <a:latin typeface="Calibri" panose="020F0502020204030204" pitchFamily="34" charset="0"/>
                <a:ea typeface="Calibri"/>
                <a:cs typeface="Calibri"/>
                <a:sym typeface="Calibri"/>
              </a:rPr>
              <a:t>(CONTINUE TO THE NEXT SLIDE)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endParaRPr>
              <a:latin typeface="Calibri" panose="020F0502020204030204" pitchFamily="34" charset="0"/>
              <a:ea typeface="Calibri"/>
              <a:cs typeface="Calibri"/>
              <a:sym typeface="Calibri"/>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g3f5827bcb89_0_16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5" name="Google Shape;995;g3f5827bcb89_0_167:notes"/>
          <p:cNvSpPr txBox="1">
            <a:spLocks noGrp="1"/>
          </p:cNvSpPr>
          <p:nvPr>
            <p:ph type="body" idx="1"/>
          </p:nvPr>
        </p:nvSpPr>
        <p:spPr>
          <a:xfrm>
            <a:off x="731520" y="4620578"/>
            <a:ext cx="5852160" cy="3780630"/>
          </a:xfrm>
          <a:prstGeom prst="rect">
            <a:avLst/>
          </a:prstGeom>
          <a:noFill/>
          <a:ln>
            <a:noFill/>
          </a:ln>
        </p:spPr>
        <p:txBody>
          <a:bodyPr spcFirstLastPara="1" wrap="square" lIns="96645" tIns="48309" rIns="96645" bIns="48309" anchor="t" anchorCtr="0">
            <a:noAutofit/>
          </a:bodyPr>
          <a:lstStyle/>
          <a:p>
            <a:pPr marL="0" indent="0">
              <a:lnSpc>
                <a:spcPct val="115000"/>
              </a:lnSpc>
            </a:pPr>
            <a:endParaRPr>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TRAINING HOURS (CONT’D)</a:t>
            </a: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Paraphrase:</a:t>
            </a:r>
            <a:endParaRPr b="1">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Specialists can confirm that their household members have completed the required number of hours by clicking the Training button on the Members screen. If the correct training is in this screen, the previous steps are not needed.</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Facilitator Questions: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How can Specialists confirm that a resource parent's training hours have been entered correctly?</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What navigation path is used to manually enter training hours?</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a:latin typeface="Calibri" panose="020F0502020204030204" pitchFamily="34" charset="0"/>
                <a:ea typeface="Calibri"/>
                <a:cs typeface="Calibri"/>
                <a:sym typeface="Calibri"/>
              </a:rPr>
              <a:t> </a:t>
            </a:r>
            <a:endParaRPr>
              <a:latin typeface="Calibri" panose="020F0502020204030204" pitchFamily="34" charset="0"/>
              <a:ea typeface="Calibri"/>
              <a:cs typeface="Calibri"/>
              <a:sym typeface="Calibri"/>
            </a:endParaRPr>
          </a:p>
          <a:p>
            <a:pPr marL="0" indent="0">
              <a:lnSpc>
                <a:spcPct val="115000"/>
              </a:lnSpc>
              <a:buClr>
                <a:schemeClr val="dk1"/>
              </a:buClr>
              <a:buSzPts val="1100"/>
            </a:pPr>
            <a:r>
              <a:rPr lang="en-US" b="1">
                <a:latin typeface="Calibri" panose="020F0502020204030204" pitchFamily="34" charset="0"/>
                <a:ea typeface="Calibri"/>
                <a:cs typeface="Calibri"/>
                <a:sym typeface="Calibri"/>
              </a:rPr>
              <a:t>Key Points:</a:t>
            </a:r>
            <a:endParaRPr b="1">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Training hours are usually entered automatically when MidSOUTH training is completed.</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If not automatic, navigate to Home &gt; Training &gt; Enroll &gt; Attendance.</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Search by name or SSN; click Find; select the individual; click OK.</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Enter hours exactly as shown on the training certificate.</a:t>
            </a:r>
            <a:endParaRPr>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a:latin typeface="Calibri" panose="020F0502020204030204" pitchFamily="34" charset="0"/>
                <a:ea typeface="Calibri"/>
                <a:cs typeface="Calibri"/>
                <a:sym typeface="Calibri"/>
              </a:rPr>
              <a:t>·         Verify hours by clicking the Training button in the Members screen.</a:t>
            </a:r>
            <a:endParaRPr>
              <a:latin typeface="Calibri" panose="020F0502020204030204" pitchFamily="34" charset="0"/>
              <a:ea typeface="Calibri"/>
              <a:cs typeface="Calibri"/>
              <a:sym typeface="Calibri"/>
            </a:endParaRPr>
          </a:p>
          <a:p>
            <a:pPr marL="0" indent="0">
              <a:buClr>
                <a:schemeClr val="dk1"/>
              </a:buClr>
              <a:buSzPts val="1100"/>
            </a:pPr>
            <a:endParaRPr>
              <a:latin typeface="Calibri" panose="020F0502020204030204" pitchFamily="34" charset="0"/>
              <a:ea typeface="Calibri"/>
              <a:cs typeface="Calibri"/>
              <a:sym typeface="Calibri"/>
            </a:endParaRPr>
          </a:p>
          <a:p>
            <a:pPr marL="0" indent="0"/>
            <a:endParaRPr>
              <a:latin typeface="Calibri" panose="020F0502020204030204" pitchFamily="34" charset="0"/>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24: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p24:notes"/>
          <p:cNvSpPr txBox="1">
            <a:spLocks noGrp="1"/>
          </p:cNvSpPr>
          <p:nvPr>
            <p:ph type="body" idx="1"/>
          </p:nvPr>
        </p:nvSpPr>
        <p:spPr>
          <a:xfrm>
            <a:off x="731520" y="4191173"/>
            <a:ext cx="5852160" cy="4459260"/>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TRADITIONAL RESOURCE HOMES VS. KINSHIP HOMES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15 Minutes</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Help participants compare the two approval pathways and recognize how the Resource Specialist’s responsibilities change depending on how the home enters the licensing process</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Both have the same goals:</a:t>
            </a:r>
            <a:endParaRPr b="1"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Safe children</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Strong families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Stable placements</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Timely licensing</a:t>
            </a:r>
            <a:endParaRPr dirty="0">
              <a:latin typeface="Calibri"/>
              <a:ea typeface="Calibri"/>
              <a:cs typeface="Calibri"/>
              <a:sym typeface="Calibri"/>
            </a:endParaRPr>
          </a:p>
          <a:p>
            <a:pPr marL="483306" indent="-322204">
              <a:buClr>
                <a:schemeClr val="dk1"/>
              </a:buClr>
              <a:buSzPts val="1200"/>
              <a:buFont typeface="Calibri"/>
              <a:buChar char="●"/>
            </a:pPr>
            <a:r>
              <a:rPr lang="en-US" dirty="0">
                <a:latin typeface="Calibri"/>
                <a:ea typeface="Calibri"/>
                <a:cs typeface="Calibri"/>
                <a:sym typeface="Calibri"/>
              </a:rPr>
              <a:t>Ongoing support</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Key takeaway: </a:t>
            </a:r>
            <a:r>
              <a:rPr lang="en-US" dirty="0">
                <a:latin typeface="Calibri"/>
                <a:ea typeface="Calibri"/>
                <a:cs typeface="Calibri"/>
                <a:sym typeface="Calibri"/>
              </a:rPr>
              <a:t>The path may look different, but the Resource Specialist’s commitment to child safety and supporting families remains the same.</a:t>
            </a:r>
            <a:endParaRPr dirty="0">
              <a:latin typeface="Calibri"/>
              <a:ea typeface="Calibri"/>
              <a:cs typeface="Calibri"/>
              <a:sym typeface="Calibri"/>
            </a:endParaRPr>
          </a:p>
          <a:p>
            <a:pPr marL="0" indent="0">
              <a:buClr>
                <a:schemeClr val="dk1"/>
              </a:buClr>
              <a:buSzPts val="1100"/>
            </a:pP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Yesterday, we followed the journey of a family who decided they wanted to become resource parents. </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That process was fairly structured. Families expressed interest, completed paperwork, participated in pre-service training, and worked toward becoming a licensed home before a child was ever placed in their home. </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Today, that timeline changes dramatically. A child has already entered foster care. A relative or fictive kin has been identified who may be able to provide care. That means your work often begins under much tighter timelines. </a:t>
            </a:r>
            <a:endParaRPr b="1" i="1" dirty="0">
              <a:latin typeface="Calibri"/>
              <a:ea typeface="Calibri"/>
              <a:cs typeface="Calibri"/>
              <a:sym typeface="Calibri"/>
            </a:endParaRPr>
          </a:p>
          <a:p>
            <a:pPr marL="483306" indent="-322204">
              <a:buClr>
                <a:schemeClr val="dk1"/>
              </a:buClr>
              <a:buSzPts val="1200"/>
              <a:buFont typeface="Calibri"/>
              <a:buChar char="●"/>
            </a:pPr>
            <a:r>
              <a:rPr lang="en-US" b="1" i="1" dirty="0">
                <a:latin typeface="Calibri"/>
                <a:ea typeface="Calibri"/>
                <a:cs typeface="Calibri"/>
                <a:sym typeface="Calibri"/>
              </a:rPr>
              <a:t>Instead of asking, “Can this family become licensed someday?” we are often asking, “Can this child safely stay with family tonight while we continue the licensing process?”</a:t>
            </a:r>
            <a:endParaRPr b="1" i="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Although the pathway changes, our priorities do not. We still focus on child safety, supporting families, and helping children remain connected to those who know and love them whenever it is safe to do so. </a:t>
            </a:r>
            <a:endParaRPr b="1" i="1" dirty="0">
              <a:latin typeface="Calibri"/>
              <a:ea typeface="Calibri"/>
              <a:cs typeface="Calibri"/>
              <a:sym typeface="Calibri"/>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g3f5827bcb89_0_172: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lnSpc>
                <a:spcPct val="115000"/>
              </a:lnSpc>
            </a:pPr>
            <a:endParaRPr b="1">
              <a:latin typeface="Calibri" panose="020F0502020204030204" pitchFamily="34" charset="0"/>
              <a:ea typeface="Calibri"/>
              <a:cs typeface="Calibri"/>
              <a:sym typeface="Calibri"/>
            </a:endParaRPr>
          </a:p>
          <a:p>
            <a:pPr marL="0" indent="0">
              <a:lnSpc>
                <a:spcPct val="115000"/>
              </a:lnSpc>
            </a:pPr>
            <a:r>
              <a:rPr lang="en-US" b="1">
                <a:latin typeface="Calibri" panose="020F0502020204030204" pitchFamily="34" charset="0"/>
                <a:ea typeface="Calibri"/>
                <a:cs typeface="Calibri"/>
                <a:sym typeface="Calibri"/>
              </a:rPr>
              <a:t>DETAILS SCREEN</a:t>
            </a:r>
            <a:endParaRPr b="1">
              <a:latin typeface="Calibri" panose="020F0502020204030204" pitchFamily="34" charset="0"/>
              <a:ea typeface="Calibri"/>
              <a:cs typeface="Calibri"/>
              <a:sym typeface="Calibri"/>
            </a:endParaRPr>
          </a:p>
          <a:p>
            <a:pPr marL="0" indent="0">
              <a:lnSpc>
                <a:spcPct val="115000"/>
              </a:lnSpc>
            </a:pPr>
            <a:endParaRPr b="1">
              <a:latin typeface="Calibri" panose="020F0502020204030204" pitchFamily="34" charset="0"/>
              <a:ea typeface="Calibri"/>
              <a:cs typeface="Calibri"/>
              <a:sym typeface="Calibri"/>
            </a:endParaRPr>
          </a:p>
          <a:p>
            <a:pPr marL="0" indent="0">
              <a:buClr>
                <a:schemeClr val="dk1"/>
              </a:buClr>
              <a:buSzPts val="1200"/>
            </a:pPr>
            <a:endParaRPr>
              <a:latin typeface="Calibri" panose="020F0502020204030204" pitchFamily="34" charset="0"/>
              <a:ea typeface="Calibri"/>
              <a:cs typeface="Calibri"/>
              <a:sym typeface="Calibri"/>
            </a:endParaRPr>
          </a:p>
        </p:txBody>
      </p:sp>
      <p:sp>
        <p:nvSpPr>
          <p:cNvPr id="1001" name="Google Shape;1001;g3f5827bcb89_0_17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3f5827bcb89_0_17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7" name="Google Shape;1007;g3f5827bcb89_0_176:notes"/>
          <p:cNvSpPr txBox="1">
            <a:spLocks noGrp="1"/>
          </p:cNvSpPr>
          <p:nvPr>
            <p:ph type="body" idx="1"/>
          </p:nvPr>
        </p:nvSpPr>
        <p:spPr>
          <a:xfrm>
            <a:off x="731520" y="4620578"/>
            <a:ext cx="5852160" cy="3780630"/>
          </a:xfrm>
          <a:prstGeom prst="rect">
            <a:avLst/>
          </a:prstGeom>
          <a:noFill/>
          <a:ln>
            <a:noFill/>
          </a:ln>
        </p:spPr>
        <p:txBody>
          <a:bodyPr spcFirstLastPara="1" wrap="square" lIns="96645" tIns="48309" rIns="96645" bIns="48309" anchor="t" anchorCtr="0">
            <a:noAutofit/>
          </a:bodyPr>
          <a:lstStyle/>
          <a:p>
            <a:pPr marL="0" indent="0">
              <a:lnSpc>
                <a:spcPct val="115000"/>
              </a:lnSpc>
              <a:buClr>
                <a:schemeClr val="dk1"/>
              </a:buClr>
              <a:buSzPts val="1100"/>
            </a:pPr>
            <a:endParaRPr b="1"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DETAILS: IV-E SERVICE</a:t>
            </a:r>
            <a:endParaRPr b="1" dirty="0">
              <a:latin typeface="Calibri" panose="020F0502020204030204" pitchFamily="34" charset="0"/>
              <a:ea typeface="Calibri"/>
              <a:cs typeface="Calibri"/>
              <a:sym typeface="Calibri"/>
            </a:endParaRPr>
          </a:p>
          <a:p>
            <a:pPr marL="0" indent="0">
              <a:lnSpc>
                <a:spcPct val="115000"/>
              </a:lnSpc>
              <a:buClr>
                <a:schemeClr val="dk1"/>
              </a:buClr>
              <a:buSzPts val="1100"/>
            </a:pPr>
            <a:endParaRPr b="1"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Time:</a:t>
            </a:r>
            <a:r>
              <a:rPr lang="en-US" dirty="0">
                <a:latin typeface="Calibri" panose="020F0502020204030204" pitchFamily="34" charset="0"/>
                <a:ea typeface="Calibri"/>
                <a:cs typeface="Calibri"/>
                <a:sym typeface="Calibri"/>
              </a:rPr>
              <a:t> 4 Minutes</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Purpose: </a:t>
            </a:r>
            <a:r>
              <a:rPr lang="en-US" dirty="0">
                <a:latin typeface="Calibri" panose="020F0502020204030204" pitchFamily="34" charset="0"/>
                <a:ea typeface="Calibri"/>
                <a:cs typeface="Calibri"/>
                <a:sym typeface="Calibri"/>
              </a:rPr>
              <a:t>To walk Specialists through the IV-E service approval screens and the Details tab requirements.</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Paraphrase:</a:t>
            </a:r>
            <a:endParaRPr b="1"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This process is generally the same for all IV-E eligible services. Enter the preferences for the home reflecting the child or children to be placed. In a traditional home, these preferences will come from the CFS-409 Resource Family Preference Checklist completed by the resource home. The </a:t>
            </a:r>
            <a:r>
              <a:rPr lang="en-US" dirty="0" err="1">
                <a:latin typeface="Calibri" panose="020F0502020204030204" pitchFamily="34" charset="0"/>
                <a:ea typeface="Calibri"/>
                <a:cs typeface="Calibri"/>
                <a:sym typeface="Calibri"/>
              </a:rPr>
              <a:t>PolWai</a:t>
            </a:r>
            <a:r>
              <a:rPr lang="en-US" dirty="0">
                <a:latin typeface="Calibri" panose="020F0502020204030204" pitchFamily="34" charset="0"/>
                <a:ea typeface="Calibri"/>
                <a:cs typeface="Calibri"/>
                <a:sym typeface="Calibri"/>
              </a:rPr>
              <a:t>/AC screen should be completed in the same way as it is completed for </a:t>
            </a:r>
            <a:r>
              <a:rPr lang="en-US" dirty="0" err="1">
                <a:latin typeface="Calibri" panose="020F0502020204030204" pitchFamily="34" charset="0"/>
                <a:ea typeface="Calibri"/>
                <a:cs typeface="Calibri"/>
                <a:sym typeface="Calibri"/>
              </a:rPr>
              <a:t>provisionals</a:t>
            </a:r>
            <a:r>
              <a:rPr lang="en-US" dirty="0">
                <a:latin typeface="Calibri" panose="020F0502020204030204" pitchFamily="34" charset="0"/>
                <a:ea typeface="Calibri"/>
                <a:cs typeface="Calibri"/>
                <a:sym typeface="Calibri"/>
              </a:rPr>
              <a:t>.</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Details Screen</a:t>
            </a:r>
            <a:endParaRPr b="1"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The Details screen for an IV-E service is similar to a provisional but the Willingness to Provide Informal Respite Care box is now required and the Placement Service Compliance Certification must be entered at the bottom. This is the date that the home completed all steps to become IV-E eligible.</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For kinship homes, the County of Service will still be the county of removal for the children. Traditional homes will generally be available statewide. Traditional homes must also decide whether to provide respite. Kinship homes are not available to provide respite because they are child-specific services.</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Once these steps are complete, specialists can click Approve to open the same approval checklist seen with the provisional service and request approval from their supervisor. Once approved, the children must be keyed out of the provisional service and into the Relative Foster Family Home service to ensure their board payments are paid from IV-E funds.</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Facilitator Questions:</a:t>
            </a:r>
            <a:endParaRPr b="1"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What two fields are required on the IV-E Details tab that are not required on the provisional Details tab?</a:t>
            </a:r>
            <a:endParaRPr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Why are kinship homes not available to provide respite?</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Key Points:</a:t>
            </a:r>
            <a:endParaRPr b="1"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Willingness to Provide Informal Respite Care is required on the Details tab for IV-E services.</a:t>
            </a:r>
            <a:endParaRPr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Enter the Placement Service Compliance Certification date — the date of the final walkthrough.</a:t>
            </a:r>
            <a:endParaRPr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Kinship homes are child-specific and not available to provide respite.</a:t>
            </a:r>
            <a:endParaRPr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Traditional homes are generally available statewide and must indicate respite preference.</a:t>
            </a:r>
            <a:endParaRPr dirty="0">
              <a:latin typeface="Calibri" panose="020F0502020204030204" pitchFamily="34" charset="0"/>
              <a:ea typeface="Calibri"/>
              <a:cs typeface="Calibri"/>
              <a:sym typeface="Calibri"/>
            </a:endParaRPr>
          </a:p>
          <a:p>
            <a:pPr marL="483306" indent="0">
              <a:lnSpc>
                <a:spcPct val="115000"/>
              </a:lnSpc>
              <a:spcBef>
                <a:spcPts val="423"/>
              </a:spcBef>
              <a:buClr>
                <a:schemeClr val="dk1"/>
              </a:buClr>
              <a:buSzPts val="1100"/>
            </a:pPr>
            <a:r>
              <a:rPr lang="en-US" dirty="0">
                <a:latin typeface="Calibri" panose="020F0502020204030204" pitchFamily="34" charset="0"/>
                <a:ea typeface="Calibri"/>
                <a:cs typeface="Calibri"/>
                <a:sym typeface="Calibri"/>
              </a:rPr>
              <a:t>·         Once approved, key children out of the provisional and into the IV-E service.</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endParaRPr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endParaRPr dirty="0">
              <a:latin typeface="Calibri" panose="020F0502020204030204" pitchFamily="34" charset="0"/>
              <a:ea typeface="Calibri"/>
              <a:cs typeface="Calibri"/>
              <a:sym typeface="Calibri"/>
            </a:endParaRPr>
          </a:p>
          <a:p>
            <a:pPr marL="0" indent="0"/>
            <a:endParaRPr dirty="0">
              <a:latin typeface="Calibri" panose="020F0502020204030204" pitchFamily="34" charset="0"/>
              <a:ea typeface="Calibri"/>
              <a:cs typeface="Calibri"/>
              <a:sym typeface="Calibri"/>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g3f5827bcb89_0_5:notes"/>
          <p:cNvSpPr txBox="1">
            <a:spLocks noGrp="1"/>
          </p:cNvSpPr>
          <p:nvPr>
            <p:ph type="body" idx="1"/>
          </p:nvPr>
        </p:nvSpPr>
        <p:spPr>
          <a:xfrm>
            <a:off x="731520" y="4560570"/>
            <a:ext cx="5852160" cy="4320540"/>
          </a:xfrm>
          <a:prstGeom prst="rect">
            <a:avLst/>
          </a:prstGeom>
          <a:noFill/>
          <a:ln>
            <a:noFill/>
          </a:ln>
        </p:spPr>
        <p:txBody>
          <a:bodyPr spcFirstLastPara="1" wrap="square" lIns="96645" tIns="96645" rIns="96645" bIns="96645" anchor="t" anchorCtr="0">
            <a:noAutofit/>
          </a:bodyPr>
          <a:lstStyle/>
          <a:p>
            <a:pPr marL="0" indent="0">
              <a:buClr>
                <a:schemeClr val="dk1"/>
              </a:buClr>
              <a:buSzPts val="1200"/>
            </a:pPr>
            <a:endParaRPr lang="en-US" b="1" i="0" u="none" strike="noStrike" dirty="0">
              <a:solidFill>
                <a:schemeClr val="dk1"/>
              </a:solidFill>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CHRIS LAB WRAP UP</a:t>
            </a:r>
          </a:p>
          <a:p>
            <a:pPr marL="0" indent="0">
              <a:lnSpc>
                <a:spcPct val="115000"/>
              </a:lnSpc>
              <a:buClr>
                <a:schemeClr val="dk1"/>
              </a:buClr>
              <a:buSzPts val="1100"/>
            </a:pPr>
            <a:endParaRPr lang="en-US" b="1" dirty="0">
              <a:latin typeface="Calibri" panose="020F0502020204030204" pitchFamily="34" charset="0"/>
              <a:ea typeface="Calibri"/>
              <a:cs typeface="Calibri"/>
              <a:sym typeface="Calibri"/>
            </a:endParaRP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Time: </a:t>
            </a:r>
            <a:r>
              <a:rPr lang="en-US" dirty="0">
                <a:latin typeface="Calibri" panose="020F0502020204030204" pitchFamily="34" charset="0"/>
                <a:ea typeface="Calibri"/>
                <a:cs typeface="Calibri"/>
                <a:sym typeface="Calibri"/>
              </a:rPr>
              <a:t>5 Minutes</a:t>
            </a: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Purpose: </a:t>
            </a:r>
            <a:r>
              <a:rPr lang="en-US" dirty="0">
                <a:latin typeface="Calibri" panose="020F0502020204030204" pitchFamily="34" charset="0"/>
                <a:ea typeface="Calibri"/>
                <a:cs typeface="Calibri"/>
                <a:sym typeface="Calibri"/>
              </a:rPr>
              <a:t>Participants will demonstrate understanding of the CHRIS navigation steps for adding providers, documenting background checks, approving services, and closing provisional placements.</a:t>
            </a: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Facilitator Questions:</a:t>
            </a:r>
          </a:p>
          <a:p>
            <a:pPr marL="483306" indent="0">
              <a:lnSpc>
                <a:spcPct val="115000"/>
              </a:lnSpc>
              <a:spcBef>
                <a:spcPts val="423"/>
              </a:spcBef>
              <a:buClr>
                <a:schemeClr val="dk1"/>
              </a:buClr>
              <a:buSzPts val="1100"/>
            </a:pPr>
            <a:r>
              <a:rPr lang="en-US" dirty="0">
                <a:latin typeface="Calibri" panose="020F0502020204030204" pitchFamily="34" charset="0"/>
              </a:rPr>
              <a:t>·</a:t>
            </a:r>
            <a:r>
              <a:rPr lang="en-US" dirty="0">
                <a:latin typeface="Calibri" panose="020F0502020204030204" pitchFamily="34" charset="0"/>
                <a:ea typeface="Times New Roman"/>
                <a:cs typeface="Times New Roman"/>
                <a:sym typeface="Times New Roman"/>
              </a:rPr>
              <a:t>         </a:t>
            </a:r>
            <a:r>
              <a:rPr lang="en-US" dirty="0">
                <a:latin typeface="Calibri" panose="020F0502020204030204" pitchFamily="34" charset="0"/>
                <a:ea typeface="Calibri"/>
                <a:cs typeface="Calibri"/>
                <a:sym typeface="Calibri"/>
              </a:rPr>
              <a:t>What is the navigation path to begin adding a new provider in CHRIS?</a:t>
            </a:r>
          </a:p>
          <a:p>
            <a:pPr marL="483306" indent="0">
              <a:lnSpc>
                <a:spcPct val="115000"/>
              </a:lnSpc>
              <a:spcBef>
                <a:spcPts val="423"/>
              </a:spcBef>
              <a:buClr>
                <a:schemeClr val="dk1"/>
              </a:buClr>
              <a:buSzPts val="1100"/>
            </a:pPr>
            <a:r>
              <a:rPr lang="en-US" dirty="0">
                <a:latin typeface="Calibri" panose="020F0502020204030204" pitchFamily="34" charset="0"/>
              </a:rPr>
              <a:t>·</a:t>
            </a:r>
            <a:r>
              <a:rPr lang="en-US" dirty="0">
                <a:latin typeface="Calibri" panose="020F0502020204030204" pitchFamily="34" charset="0"/>
                <a:ea typeface="Times New Roman"/>
                <a:cs typeface="Times New Roman"/>
                <a:sym typeface="Times New Roman"/>
              </a:rPr>
              <a:t>         </a:t>
            </a:r>
            <a:r>
              <a:rPr lang="en-US" dirty="0">
                <a:latin typeface="Calibri" panose="020F0502020204030204" pitchFamily="34" charset="0"/>
                <a:ea typeface="Calibri"/>
                <a:cs typeface="Calibri"/>
                <a:sym typeface="Calibri"/>
              </a:rPr>
              <a:t>What three background checks are required at a minimum to open a provisional service?</a:t>
            </a:r>
          </a:p>
          <a:p>
            <a:pPr marL="483306" indent="0">
              <a:lnSpc>
                <a:spcPct val="115000"/>
              </a:lnSpc>
              <a:spcBef>
                <a:spcPts val="423"/>
              </a:spcBef>
              <a:buClr>
                <a:schemeClr val="dk1"/>
              </a:buClr>
              <a:buSzPts val="1100"/>
            </a:pPr>
            <a:r>
              <a:rPr lang="en-US" dirty="0">
                <a:latin typeface="Calibri" panose="020F0502020204030204" pitchFamily="34" charset="0"/>
              </a:rPr>
              <a:t>·</a:t>
            </a:r>
            <a:r>
              <a:rPr lang="en-US" dirty="0">
                <a:latin typeface="Calibri" panose="020F0502020204030204" pitchFamily="34" charset="0"/>
                <a:ea typeface="Times New Roman"/>
                <a:cs typeface="Times New Roman"/>
                <a:sym typeface="Times New Roman"/>
              </a:rPr>
              <a:t>         </a:t>
            </a:r>
            <a:r>
              <a:rPr lang="en-US" dirty="0">
                <a:latin typeface="Calibri" panose="020F0502020204030204" pitchFamily="34" charset="0"/>
                <a:ea typeface="Calibri"/>
                <a:cs typeface="Calibri"/>
                <a:sym typeface="Calibri"/>
              </a:rPr>
              <a:t>What additional checks are required to open an IV-E eligible service?</a:t>
            </a:r>
          </a:p>
          <a:p>
            <a:pPr marL="483306" indent="0">
              <a:lnSpc>
                <a:spcPct val="115000"/>
              </a:lnSpc>
              <a:spcBef>
                <a:spcPts val="423"/>
              </a:spcBef>
              <a:buClr>
                <a:schemeClr val="dk1"/>
              </a:buClr>
              <a:buSzPts val="1100"/>
            </a:pPr>
            <a:r>
              <a:rPr lang="en-US" dirty="0">
                <a:latin typeface="Calibri" panose="020F0502020204030204" pitchFamily="34" charset="0"/>
              </a:rPr>
              <a:t>·</a:t>
            </a:r>
            <a:r>
              <a:rPr lang="en-US" dirty="0">
                <a:latin typeface="Calibri" panose="020F0502020204030204" pitchFamily="34" charset="0"/>
                <a:ea typeface="Times New Roman"/>
                <a:cs typeface="Times New Roman"/>
                <a:sym typeface="Times New Roman"/>
              </a:rPr>
              <a:t>         </a:t>
            </a:r>
            <a:r>
              <a:rPr lang="en-US" dirty="0">
                <a:latin typeface="Calibri" panose="020F0502020204030204" pitchFamily="34" charset="0"/>
                <a:ea typeface="Calibri"/>
                <a:cs typeface="Calibri"/>
                <a:sym typeface="Calibri"/>
              </a:rPr>
              <a:t>What should you do if a background check returns a hit?</a:t>
            </a:r>
          </a:p>
          <a:p>
            <a:pPr marL="483306" indent="0">
              <a:lnSpc>
                <a:spcPct val="115000"/>
              </a:lnSpc>
              <a:spcBef>
                <a:spcPts val="423"/>
              </a:spcBef>
              <a:buClr>
                <a:schemeClr val="dk1"/>
              </a:buClr>
              <a:buSzPts val="1100"/>
            </a:pPr>
            <a:r>
              <a:rPr lang="en-US" dirty="0">
                <a:latin typeface="Calibri" panose="020F0502020204030204" pitchFamily="34" charset="0"/>
              </a:rPr>
              <a:t>·</a:t>
            </a:r>
            <a:r>
              <a:rPr lang="en-US" dirty="0">
                <a:latin typeface="Calibri" panose="020F0502020204030204" pitchFamily="34" charset="0"/>
                <a:ea typeface="Times New Roman"/>
                <a:cs typeface="Times New Roman"/>
                <a:sym typeface="Times New Roman"/>
              </a:rPr>
              <a:t>         </a:t>
            </a:r>
            <a:r>
              <a:rPr lang="en-US" dirty="0">
                <a:latin typeface="Calibri" panose="020F0502020204030204" pitchFamily="34" charset="0"/>
                <a:ea typeface="Calibri"/>
                <a:cs typeface="Calibri"/>
                <a:sym typeface="Calibri"/>
              </a:rPr>
              <a:t>What two additional fields are required on the </a:t>
            </a:r>
            <a:r>
              <a:rPr lang="en-US" b="1" dirty="0">
                <a:latin typeface="Calibri" panose="020F0502020204030204" pitchFamily="34" charset="0"/>
                <a:ea typeface="Calibri"/>
                <a:cs typeface="Calibri"/>
                <a:sym typeface="Calibri"/>
              </a:rPr>
              <a:t>Details tab </a:t>
            </a:r>
            <a:r>
              <a:rPr lang="en-US" dirty="0">
                <a:latin typeface="Calibri" panose="020F0502020204030204" pitchFamily="34" charset="0"/>
                <a:ea typeface="Calibri"/>
                <a:cs typeface="Calibri"/>
                <a:sym typeface="Calibri"/>
              </a:rPr>
              <a:t>for IV-E services that are not required for </a:t>
            </a:r>
            <a:r>
              <a:rPr lang="en-US" dirty="0" err="1">
                <a:latin typeface="Calibri" panose="020F0502020204030204" pitchFamily="34" charset="0"/>
                <a:ea typeface="Calibri"/>
                <a:cs typeface="Calibri"/>
                <a:sym typeface="Calibri"/>
              </a:rPr>
              <a:t>provisionals</a:t>
            </a:r>
            <a:r>
              <a:rPr lang="en-US" dirty="0">
                <a:latin typeface="Calibri" panose="020F0502020204030204" pitchFamily="34" charset="0"/>
                <a:ea typeface="Calibri"/>
                <a:cs typeface="Calibri"/>
                <a:sym typeface="Calibri"/>
              </a:rPr>
              <a:t>?</a:t>
            </a:r>
          </a:p>
          <a:p>
            <a:pPr marL="483306" indent="0">
              <a:lnSpc>
                <a:spcPct val="115000"/>
              </a:lnSpc>
              <a:spcBef>
                <a:spcPts val="423"/>
              </a:spcBef>
              <a:buClr>
                <a:schemeClr val="dk1"/>
              </a:buClr>
              <a:buSzPts val="1100"/>
            </a:pPr>
            <a:r>
              <a:rPr lang="en-US" dirty="0">
                <a:latin typeface="Calibri" panose="020F0502020204030204" pitchFamily="34" charset="0"/>
              </a:rPr>
              <a:t>·</a:t>
            </a:r>
            <a:r>
              <a:rPr lang="en-US" dirty="0">
                <a:latin typeface="Calibri" panose="020F0502020204030204" pitchFamily="34" charset="0"/>
                <a:ea typeface="Times New Roman"/>
                <a:cs typeface="Times New Roman"/>
                <a:sym typeface="Times New Roman"/>
              </a:rPr>
              <a:t>         </a:t>
            </a:r>
            <a:r>
              <a:rPr lang="en-US" dirty="0">
                <a:latin typeface="Calibri" panose="020F0502020204030204" pitchFamily="34" charset="0"/>
                <a:ea typeface="Calibri"/>
                <a:cs typeface="Calibri"/>
                <a:sym typeface="Calibri"/>
              </a:rPr>
              <a:t>What happens to a provider's workload assignment when all services are end-dated?</a:t>
            </a: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Facilitator Answers:</a:t>
            </a:r>
          </a:p>
          <a:p>
            <a:pPr marL="483306" indent="0">
              <a:lnSpc>
                <a:spcPct val="115000"/>
              </a:lnSpc>
              <a:spcBef>
                <a:spcPts val="423"/>
              </a:spcBef>
              <a:buClr>
                <a:schemeClr val="dk1"/>
              </a:buClr>
              <a:buSzPts val="1100"/>
            </a:pPr>
            <a:r>
              <a:rPr lang="en-US" dirty="0">
                <a:latin typeface="Calibri" panose="020F0502020204030204" pitchFamily="34" charset="0"/>
              </a:rPr>
              <a:t>·</a:t>
            </a:r>
            <a:r>
              <a:rPr lang="en-US" dirty="0">
                <a:latin typeface="Calibri" panose="020F0502020204030204" pitchFamily="34" charset="0"/>
                <a:ea typeface="Times New Roman"/>
                <a:cs typeface="Times New Roman"/>
                <a:sym typeface="Times New Roman"/>
              </a:rPr>
              <a:t>         </a:t>
            </a:r>
            <a:r>
              <a:rPr lang="en-US" b="1" dirty="0">
                <a:latin typeface="Calibri" panose="020F0502020204030204" pitchFamily="34" charset="0"/>
                <a:ea typeface="Calibri"/>
                <a:cs typeface="Calibri"/>
                <a:sym typeface="Calibri"/>
              </a:rPr>
              <a:t>Provider &gt; Directory &gt; New.</a:t>
            </a:r>
          </a:p>
          <a:p>
            <a:pPr marL="483306" indent="0">
              <a:lnSpc>
                <a:spcPct val="115000"/>
              </a:lnSpc>
              <a:spcBef>
                <a:spcPts val="423"/>
              </a:spcBef>
              <a:buClr>
                <a:schemeClr val="dk1"/>
              </a:buClr>
              <a:buSzPts val="1100"/>
            </a:pPr>
            <a:r>
              <a:rPr lang="en-US" dirty="0">
                <a:latin typeface="Calibri" panose="020F0502020204030204" pitchFamily="34" charset="0"/>
              </a:rPr>
              <a:t>·</a:t>
            </a:r>
            <a:r>
              <a:rPr lang="en-US" dirty="0">
                <a:latin typeface="Calibri" panose="020F0502020204030204" pitchFamily="34" charset="0"/>
                <a:ea typeface="Times New Roman"/>
                <a:cs typeface="Times New Roman"/>
                <a:sym typeface="Times New Roman"/>
              </a:rPr>
              <a:t>         </a:t>
            </a:r>
            <a:r>
              <a:rPr lang="en-US" dirty="0">
                <a:latin typeface="Calibri" panose="020F0502020204030204" pitchFamily="34" charset="0"/>
                <a:ea typeface="Calibri"/>
                <a:cs typeface="Calibri"/>
                <a:sym typeface="Calibri"/>
              </a:rPr>
              <a:t>State CBC, DMV, and Central Registry must be received and marked eligible.</a:t>
            </a:r>
          </a:p>
          <a:p>
            <a:pPr marL="483306" indent="0">
              <a:lnSpc>
                <a:spcPct val="115000"/>
              </a:lnSpc>
              <a:spcBef>
                <a:spcPts val="423"/>
              </a:spcBef>
              <a:buClr>
                <a:schemeClr val="dk1"/>
              </a:buClr>
              <a:buSzPts val="1100"/>
            </a:pPr>
            <a:r>
              <a:rPr lang="en-US" dirty="0">
                <a:latin typeface="Calibri" panose="020F0502020204030204" pitchFamily="34" charset="0"/>
              </a:rPr>
              <a:t>·</a:t>
            </a:r>
            <a:r>
              <a:rPr lang="en-US" dirty="0">
                <a:latin typeface="Calibri" panose="020F0502020204030204" pitchFamily="34" charset="0"/>
                <a:ea typeface="Times New Roman"/>
                <a:cs typeface="Times New Roman"/>
                <a:sym typeface="Times New Roman"/>
              </a:rPr>
              <a:t>         </a:t>
            </a:r>
            <a:r>
              <a:rPr lang="en-US" dirty="0">
                <a:latin typeface="Calibri" panose="020F0502020204030204" pitchFamily="34" charset="0"/>
                <a:ea typeface="Calibri"/>
                <a:cs typeface="Calibri"/>
                <a:sym typeface="Calibri"/>
              </a:rPr>
              <a:t>CPR, First Aid, and Non-State CBC (FBI check) must also be entered and be eligible for all adults.</a:t>
            </a:r>
          </a:p>
          <a:p>
            <a:pPr marL="483306" indent="0">
              <a:lnSpc>
                <a:spcPct val="115000"/>
              </a:lnSpc>
              <a:spcBef>
                <a:spcPts val="423"/>
              </a:spcBef>
              <a:buClr>
                <a:schemeClr val="dk1"/>
              </a:buClr>
              <a:buSzPts val="1100"/>
            </a:pPr>
            <a:r>
              <a:rPr lang="en-US" dirty="0">
                <a:latin typeface="Calibri" panose="020F0502020204030204" pitchFamily="34" charset="0"/>
              </a:rPr>
              <a:t>·</a:t>
            </a:r>
            <a:r>
              <a:rPr lang="en-US" dirty="0">
                <a:latin typeface="Calibri" panose="020F0502020204030204" pitchFamily="34" charset="0"/>
                <a:ea typeface="Times New Roman"/>
                <a:cs typeface="Times New Roman"/>
                <a:sym typeface="Times New Roman"/>
              </a:rPr>
              <a:t>         </a:t>
            </a:r>
            <a:r>
              <a:rPr lang="en-US" dirty="0">
                <a:latin typeface="Calibri" panose="020F0502020204030204" pitchFamily="34" charset="0"/>
                <a:ea typeface="Calibri"/>
                <a:cs typeface="Calibri"/>
                <a:sym typeface="Calibri"/>
              </a:rPr>
              <a:t>Mark the check eligible in CHRIS; document the appropriate waiver in the </a:t>
            </a:r>
            <a:r>
              <a:rPr lang="en-US" b="1" dirty="0" err="1">
                <a:latin typeface="Calibri" panose="020F0502020204030204" pitchFamily="34" charset="0"/>
                <a:ea typeface="Calibri"/>
                <a:cs typeface="Calibri"/>
                <a:sym typeface="Calibri"/>
              </a:rPr>
              <a:t>PolWai</a:t>
            </a:r>
            <a:r>
              <a:rPr lang="en-US" b="1" dirty="0">
                <a:latin typeface="Calibri" panose="020F0502020204030204" pitchFamily="34" charset="0"/>
                <a:ea typeface="Calibri"/>
                <a:cs typeface="Calibri"/>
                <a:sym typeface="Calibri"/>
              </a:rPr>
              <a:t>/AC screen</a:t>
            </a:r>
            <a:r>
              <a:rPr lang="en-US" dirty="0">
                <a:latin typeface="Calibri" panose="020F0502020204030204" pitchFamily="34" charset="0"/>
                <a:ea typeface="Calibri"/>
                <a:cs typeface="Calibri"/>
                <a:sym typeface="Calibri"/>
              </a:rPr>
              <a:t>; and do NOT enter specifics in the comment boxes as they are viewable by anyone with CHRIS access.</a:t>
            </a:r>
          </a:p>
          <a:p>
            <a:pPr marL="483306" indent="0">
              <a:lnSpc>
                <a:spcPct val="115000"/>
              </a:lnSpc>
              <a:spcBef>
                <a:spcPts val="423"/>
              </a:spcBef>
              <a:buClr>
                <a:schemeClr val="dk1"/>
              </a:buClr>
              <a:buSzPts val="1100"/>
            </a:pPr>
            <a:r>
              <a:rPr lang="en-US" dirty="0">
                <a:latin typeface="Calibri" panose="020F0502020204030204" pitchFamily="34" charset="0"/>
              </a:rPr>
              <a:t>·</a:t>
            </a:r>
            <a:r>
              <a:rPr lang="en-US" dirty="0">
                <a:latin typeface="Calibri" panose="020F0502020204030204" pitchFamily="34" charset="0"/>
                <a:ea typeface="Times New Roman"/>
                <a:cs typeface="Times New Roman"/>
                <a:sym typeface="Times New Roman"/>
              </a:rPr>
              <a:t>         </a:t>
            </a:r>
            <a:r>
              <a:rPr lang="en-US" dirty="0">
                <a:latin typeface="Calibri" panose="020F0502020204030204" pitchFamily="34" charset="0"/>
                <a:ea typeface="Calibri"/>
                <a:cs typeface="Calibri"/>
                <a:sym typeface="Calibri"/>
              </a:rPr>
              <a:t>Willingness to Provide Informal Respite Care and Placement Service Compliance Certification date.</a:t>
            </a:r>
          </a:p>
          <a:p>
            <a:pPr marL="483306" indent="0">
              <a:lnSpc>
                <a:spcPct val="115000"/>
              </a:lnSpc>
              <a:spcBef>
                <a:spcPts val="423"/>
              </a:spcBef>
              <a:buClr>
                <a:schemeClr val="dk1"/>
              </a:buClr>
              <a:buSzPts val="1100"/>
            </a:pPr>
            <a:r>
              <a:rPr lang="en-US" dirty="0">
                <a:latin typeface="Calibri" panose="020F0502020204030204" pitchFamily="34" charset="0"/>
              </a:rPr>
              <a:t>·</a:t>
            </a:r>
            <a:r>
              <a:rPr lang="en-US" dirty="0">
                <a:latin typeface="Calibri" panose="020F0502020204030204" pitchFamily="34" charset="0"/>
                <a:ea typeface="Times New Roman"/>
                <a:cs typeface="Times New Roman"/>
                <a:sym typeface="Times New Roman"/>
              </a:rPr>
              <a:t>         </a:t>
            </a:r>
            <a:r>
              <a:rPr lang="en-US" dirty="0">
                <a:latin typeface="Calibri" panose="020F0502020204030204" pitchFamily="34" charset="0"/>
                <a:ea typeface="Calibri"/>
                <a:cs typeface="Calibri"/>
                <a:sym typeface="Calibri"/>
              </a:rPr>
              <a:t>When all services are end-dated, the provider falls off the specialist's workload.</a:t>
            </a:r>
          </a:p>
          <a:p>
            <a:pPr marL="0" indent="0">
              <a:lnSpc>
                <a:spcPct val="115000"/>
              </a:lnSpc>
              <a:buClr>
                <a:schemeClr val="dk1"/>
              </a:buClr>
              <a:buSzPts val="1100"/>
            </a:pPr>
            <a:r>
              <a:rPr lang="en-US" dirty="0">
                <a:latin typeface="Calibri" panose="020F0502020204030204" pitchFamily="34" charset="0"/>
                <a:ea typeface="Calibri"/>
                <a:cs typeface="Calibri"/>
                <a:sym typeface="Calibri"/>
              </a:rPr>
              <a:t> </a:t>
            </a:r>
          </a:p>
          <a:p>
            <a:pPr marL="0" indent="0">
              <a:lnSpc>
                <a:spcPct val="115000"/>
              </a:lnSpc>
              <a:buClr>
                <a:schemeClr val="dk1"/>
              </a:buClr>
              <a:buSzPts val="1100"/>
            </a:pPr>
            <a:r>
              <a:rPr lang="en-US" b="1" dirty="0">
                <a:latin typeface="Calibri" panose="020F0502020204030204" pitchFamily="34" charset="0"/>
                <a:ea typeface="Calibri"/>
                <a:cs typeface="Calibri"/>
                <a:sym typeface="Calibri"/>
              </a:rPr>
              <a:t>Say:</a:t>
            </a:r>
          </a:p>
          <a:p>
            <a:pPr marL="0" indent="0">
              <a:lnSpc>
                <a:spcPct val="115000"/>
              </a:lnSpc>
              <a:buClr>
                <a:schemeClr val="dk1"/>
              </a:buClr>
              <a:buSzPts val="1100"/>
            </a:pPr>
            <a:r>
              <a:rPr lang="en-US" b="1" i="1" dirty="0">
                <a:latin typeface="Calibri" panose="020F0502020204030204" pitchFamily="34" charset="0"/>
                <a:ea typeface="Calibri"/>
                <a:cs typeface="Calibri"/>
                <a:sym typeface="Calibri"/>
              </a:rPr>
              <a:t>Throughout this section, we covered the full sequence for adding a provider in CHRIS — from entering general information and household members, to documenting background checks, approving provisional and IV-E eligible services, and closing out the provisional once a child transitions. Each step in this process is connected to IV-E compliance, accurate board payments, and the overall integrity of the child's case record. As you continue to gain experience, this navigation sequence will become more familiar — but the importance of accuracy and timeliness will always remain the same.</a:t>
            </a:r>
          </a:p>
          <a:p>
            <a:pPr marL="0" indent="0">
              <a:lnSpc>
                <a:spcPct val="115000"/>
              </a:lnSpc>
              <a:buClr>
                <a:schemeClr val="dk1"/>
              </a:buClr>
              <a:buSzPts val="1100"/>
            </a:pPr>
            <a:r>
              <a:rPr lang="en-US" b="1" i="1" dirty="0">
                <a:latin typeface="Calibri" panose="020F0502020204030204" pitchFamily="34" charset="0"/>
                <a:ea typeface="Calibri"/>
                <a:cs typeface="Calibri"/>
                <a:sym typeface="Calibri"/>
              </a:rPr>
              <a:t> </a:t>
            </a:r>
          </a:p>
        </p:txBody>
      </p:sp>
      <p:sp>
        <p:nvSpPr>
          <p:cNvPr id="783" name="Google Shape;783;g3f5827bcb89_0_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1325740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g3f283571c4d_0_95:notes"/>
          <p:cNvSpPr>
            <a:spLocks noGrp="1" noRot="1" noChangeAspect="1"/>
          </p:cNvSpPr>
          <p:nvPr>
            <p:ph type="sldImg" idx="2"/>
          </p:nvPr>
        </p:nvSpPr>
        <p:spPr>
          <a:xfrm>
            <a:off x="795338" y="963613"/>
            <a:ext cx="5743575" cy="3230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6" name="Google Shape;766;g3f283571c4d_0_95:notes"/>
          <p:cNvSpPr txBox="1">
            <a:spLocks noGrp="1"/>
          </p:cNvSpPr>
          <p:nvPr>
            <p:ph type="body" idx="1"/>
          </p:nvPr>
        </p:nvSpPr>
        <p:spPr>
          <a:xfrm>
            <a:off x="731520" y="4193858"/>
            <a:ext cx="5852160" cy="4443982"/>
          </a:xfrm>
          <a:prstGeom prst="rect">
            <a:avLst/>
          </a:prstGeom>
          <a:noFill/>
          <a:ln>
            <a:noFill/>
          </a:ln>
        </p:spPr>
        <p:txBody>
          <a:bodyPr spcFirstLastPara="1" wrap="square" lIns="96645" tIns="48309" rIns="96645" bIns="48309" anchor="t" anchorCtr="0">
            <a:noAutofit/>
          </a:bodyPr>
          <a:lstStyle/>
          <a:p>
            <a:pPr marL="0" indent="0">
              <a:buClr>
                <a:schemeClr val="dk1"/>
              </a:buClr>
              <a:buSzPts val="1100"/>
            </a:pPr>
            <a:r>
              <a:rPr lang="en-US" b="1" dirty="0">
                <a:latin typeface="Calibri"/>
                <a:ea typeface="Calibri"/>
                <a:cs typeface="Calibri"/>
                <a:sym typeface="Calibri"/>
              </a:rPr>
              <a:t>TARGET OUTCOMES EVALUATION </a:t>
            </a:r>
            <a:endParaRPr b="1" dirty="0">
              <a:latin typeface="Calibri"/>
              <a:ea typeface="Calibri"/>
              <a:cs typeface="Calibri"/>
              <a:sym typeface="Calibri"/>
            </a:endParaRPr>
          </a:p>
          <a:p>
            <a:pPr marL="0" indent="0">
              <a:spcBef>
                <a:spcPts val="1163"/>
              </a:spcBef>
              <a:buClr>
                <a:schemeClr val="dk1"/>
              </a:buClr>
              <a:buSzPts val="1100"/>
            </a:pPr>
            <a:endParaRPr lang="en-US" b="1" dirty="0">
              <a:latin typeface="Calibri"/>
              <a:ea typeface="Calibri"/>
              <a:cs typeface="Calibri"/>
              <a:sym typeface="Calibri"/>
            </a:endParaRPr>
          </a:p>
          <a:p>
            <a:pPr marL="0" indent="0">
              <a:spcBef>
                <a:spcPts val="1163"/>
              </a:spcBef>
              <a:buClr>
                <a:schemeClr val="dk1"/>
              </a:buClr>
              <a:buSzPts val="1100"/>
            </a:pPr>
            <a:r>
              <a:rPr lang="en-US" b="1" dirty="0">
                <a:latin typeface="Calibri"/>
                <a:ea typeface="Calibri"/>
                <a:cs typeface="Calibri"/>
                <a:sym typeface="Calibri"/>
              </a:rPr>
              <a:t>Time: 2</a:t>
            </a:r>
            <a:r>
              <a:rPr lang="en-US" dirty="0">
                <a:latin typeface="Calibri"/>
                <a:ea typeface="Calibri"/>
                <a:cs typeface="Calibri"/>
                <a:sym typeface="Calibri"/>
              </a:rPr>
              <a:t> Minutes </a:t>
            </a:r>
            <a:br>
              <a:rPr lang="en-US" b="1" dirty="0">
                <a:latin typeface="Calibri"/>
                <a:ea typeface="Calibri"/>
                <a:cs typeface="Calibri"/>
                <a:sym typeface="Calibri"/>
              </a:rPr>
            </a:br>
            <a:r>
              <a:rPr lang="en-US" b="1" dirty="0">
                <a:latin typeface="Calibri"/>
                <a:ea typeface="Calibri"/>
                <a:cs typeface="Calibri"/>
                <a:sym typeface="Calibri"/>
              </a:rPr>
              <a:t>Purpose: </a:t>
            </a:r>
            <a:r>
              <a:rPr lang="en-US" dirty="0">
                <a:latin typeface="Calibri"/>
                <a:ea typeface="Calibri"/>
                <a:cs typeface="Calibri"/>
                <a:sym typeface="Calibri"/>
              </a:rPr>
              <a:t>To assess the learning outcomes for this training day</a:t>
            </a:r>
            <a:endParaRPr b="1" dirty="0">
              <a:latin typeface="Calibri"/>
              <a:ea typeface="Calibri"/>
              <a:cs typeface="Calibri"/>
              <a:sym typeface="Calibri"/>
            </a:endParaRPr>
          </a:p>
          <a:p>
            <a:pPr marL="0" indent="0">
              <a:spcBef>
                <a:spcPts val="1163"/>
              </a:spcBef>
              <a:buClr>
                <a:schemeClr val="dk1"/>
              </a:buClr>
              <a:buSzPts val="1100"/>
            </a:pPr>
            <a:endParaRPr lang="en-US" b="1" dirty="0">
              <a:latin typeface="Calibri"/>
              <a:ea typeface="Calibri"/>
              <a:cs typeface="Calibri"/>
              <a:sym typeface="Calibri"/>
            </a:endParaRPr>
          </a:p>
          <a:p>
            <a:pPr marL="0" indent="0">
              <a:spcBef>
                <a:spcPts val="1163"/>
              </a:spcBef>
              <a:buClr>
                <a:schemeClr val="dk1"/>
              </a:buClr>
              <a:buSzPts val="1100"/>
            </a:pPr>
            <a:r>
              <a:rPr lang="en-US" b="1" dirty="0">
                <a:latin typeface="Calibri"/>
                <a:ea typeface="Calibri"/>
                <a:cs typeface="Calibri"/>
                <a:sym typeface="Calibri"/>
              </a:rPr>
              <a:t>Facilitator Note:</a:t>
            </a:r>
            <a:r>
              <a:rPr lang="en-US" b="1" dirty="0">
                <a:solidFill>
                  <a:srgbClr val="333333"/>
                </a:solidFill>
                <a:latin typeface="Calibri"/>
                <a:ea typeface="Calibri"/>
                <a:cs typeface="Calibri"/>
                <a:sym typeface="Calibri"/>
              </a:rPr>
              <a:t> </a:t>
            </a:r>
            <a:r>
              <a:rPr lang="en-US">
                <a:latin typeface="Calibri"/>
                <a:ea typeface="Calibri"/>
                <a:cs typeface="Calibri"/>
                <a:sym typeface="Calibri"/>
              </a:rPr>
              <a:t>Before ending the day, </a:t>
            </a:r>
            <a:r>
              <a:rPr lang="en-US" dirty="0">
                <a:latin typeface="Calibri"/>
                <a:ea typeface="Calibri"/>
                <a:cs typeface="Calibri"/>
                <a:sym typeface="Calibri"/>
              </a:rPr>
              <a:t>instruct participants on the QR code on the slide. Participants will need to use their phones to scan the code to complete the section target outcomes evaluation in Qualtrics. </a:t>
            </a:r>
            <a:endParaRPr sz="1700" b="1" dirty="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3f5c80db00c_0_6:notes"/>
          <p:cNvSpPr>
            <a:spLocks noGrp="1" noRot="1" noChangeAspect="1"/>
          </p:cNvSpPr>
          <p:nvPr>
            <p:ph type="sldImg" idx="2"/>
          </p:nvPr>
        </p:nvSpPr>
        <p:spPr>
          <a:xfrm>
            <a:off x="777875" y="9509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1975" cap="flat" cmpd="sng">
            <a:solidFill>
              <a:srgbClr val="000000"/>
            </a:solidFill>
            <a:prstDash val="solid"/>
            <a:round/>
            <a:headEnd type="none" w="sm" len="sm"/>
            <a:tailEnd type="none" w="sm" len="sm"/>
          </a:ln>
        </p:spPr>
      </p:sp>
      <p:sp>
        <p:nvSpPr>
          <p:cNvPr id="567" name="Google Shape;567;g3f5c80db00c_0_6:notes"/>
          <p:cNvSpPr txBox="1">
            <a:spLocks noGrp="1"/>
          </p:cNvSpPr>
          <p:nvPr>
            <p:ph type="body" idx="1"/>
          </p:nvPr>
        </p:nvSpPr>
        <p:spPr>
          <a:xfrm>
            <a:off x="731520" y="4190524"/>
            <a:ext cx="5852160" cy="4459647"/>
          </a:xfrm>
          <a:prstGeom prst="rect">
            <a:avLst/>
          </a:prstGeom>
          <a:noFill/>
          <a:ln>
            <a:noFill/>
          </a:ln>
        </p:spPr>
        <p:txBody>
          <a:bodyPr spcFirstLastPara="1" wrap="square" lIns="96302" tIns="48151" rIns="96302" bIns="48151" anchor="t" anchorCtr="0">
            <a:noAutofit/>
          </a:bodyPr>
          <a:lstStyle/>
          <a:p>
            <a:pPr marL="0" indent="0">
              <a:buClr>
                <a:schemeClr val="dk1"/>
              </a:buClr>
              <a:buSzPts val="1100"/>
            </a:pPr>
            <a:r>
              <a:rPr lang="en-US" b="1" dirty="0">
                <a:latin typeface="Calibri"/>
                <a:ea typeface="Calibri"/>
                <a:cs typeface="Calibri"/>
                <a:sym typeface="Calibri"/>
              </a:rPr>
              <a:t>COMPARING PLACEMENT PATHWAYS</a:t>
            </a:r>
            <a:endParaRPr b="1"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 </a:t>
            </a:r>
            <a:endParaRPr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distinguish the similarities and differences between the Traditional Resource Home and Relative/Kinship Home pathways and recognize the unique considerations associated with each</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Facilitator Note: </a:t>
            </a:r>
            <a:endParaRPr b="1" dirty="0">
              <a:latin typeface="Calibri"/>
              <a:ea typeface="Calibri"/>
              <a:cs typeface="Calibri"/>
              <a:sym typeface="Calibri"/>
            </a:endParaRPr>
          </a:p>
          <a:p>
            <a:pPr marL="0" indent="0">
              <a:buClr>
                <a:schemeClr val="dk1"/>
              </a:buClr>
              <a:buSzPts val="1100"/>
            </a:pPr>
            <a:r>
              <a:rPr lang="en-US" dirty="0">
                <a:latin typeface="Calibri"/>
                <a:ea typeface="Calibri"/>
                <a:cs typeface="Calibri"/>
                <a:sym typeface="Calibri"/>
              </a:rPr>
              <a:t>Participants will need flip charts for this activity; they can work in groups at their tables. </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Activity Instructions: </a:t>
            </a:r>
            <a:endParaRPr b="1" dirty="0">
              <a:latin typeface="Calibri"/>
              <a:ea typeface="Calibri"/>
              <a:cs typeface="Calibri"/>
              <a:sym typeface="Calibri"/>
            </a:endParaRPr>
          </a:p>
          <a:p>
            <a:pPr marL="171450" indent="-171450">
              <a:buClr>
                <a:schemeClr val="dk1"/>
              </a:buClr>
              <a:buFont typeface="Arial" panose="020B0604020202020204" pitchFamily="34" charset="0"/>
              <a:buChar char="•"/>
            </a:pPr>
            <a:r>
              <a:rPr lang="en-US" dirty="0">
                <a:latin typeface="Calibri"/>
                <a:ea typeface="Calibri"/>
                <a:cs typeface="Calibri"/>
                <a:sym typeface="Calibri"/>
              </a:rPr>
              <a:t>At your tables divide a sheet of chart paper into two columns: Traditional Resource Home and Relative/ Kinship Home</a:t>
            </a:r>
            <a:endParaRPr dirty="0">
              <a:latin typeface="Calibri"/>
              <a:ea typeface="Calibri"/>
              <a:cs typeface="Calibri"/>
              <a:sym typeface="Calibri"/>
            </a:endParaRPr>
          </a:p>
          <a:p>
            <a:pPr marL="171450" indent="-171450">
              <a:buClr>
                <a:schemeClr val="dk1"/>
              </a:buClr>
              <a:buFont typeface="Arial" panose="020B0604020202020204" pitchFamily="34" charset="0"/>
              <a:buChar char="•"/>
            </a:pPr>
            <a:r>
              <a:rPr lang="en-US" dirty="0">
                <a:latin typeface="Calibri"/>
                <a:ea typeface="Calibri"/>
                <a:cs typeface="Calibri"/>
                <a:sym typeface="Calibri"/>
              </a:rPr>
              <a:t>Based on what you learned yesterday and today, list the characteristics, requirements, or responsibilities that apply to each pathway. </a:t>
            </a:r>
            <a:endParaRPr dirty="0">
              <a:latin typeface="Calibri"/>
              <a:ea typeface="Calibri"/>
              <a:cs typeface="Calibri"/>
              <a:sym typeface="Calibri"/>
            </a:endParaRPr>
          </a:p>
          <a:p>
            <a:pPr marL="171450" indent="-171450">
              <a:buClr>
                <a:schemeClr val="dk1"/>
              </a:buClr>
              <a:buFont typeface="Arial" panose="020B0604020202020204" pitchFamily="34" charset="0"/>
              <a:buChar char="•"/>
            </a:pPr>
            <a:r>
              <a:rPr lang="en-US" dirty="0">
                <a:latin typeface="Calibri"/>
                <a:ea typeface="Calibri"/>
                <a:cs typeface="Calibri"/>
                <a:sym typeface="Calibri"/>
              </a:rPr>
              <a:t>Identify any similarities that both pathways share with an asterisk. </a:t>
            </a:r>
            <a:endParaRPr dirty="0">
              <a:latin typeface="Calibri"/>
              <a:ea typeface="Calibri"/>
              <a:cs typeface="Calibri"/>
              <a:sym typeface="Calibri"/>
            </a:endParaRPr>
          </a:p>
          <a:p>
            <a:pPr marL="0" indent="0">
              <a:buClr>
                <a:schemeClr val="dk1"/>
              </a:buClr>
              <a:buSzPts val="1100"/>
            </a:pPr>
            <a:endParaRPr lang="en-US"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 </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I will give you 5 minutes to do so. You may begin. </a:t>
            </a:r>
            <a:endParaRPr b="1" i="1" dirty="0">
              <a:latin typeface="Calibri"/>
              <a:ea typeface="Calibri"/>
              <a:cs typeface="Calibri"/>
              <a:sym typeface="Calibri"/>
            </a:endParaRPr>
          </a:p>
          <a:p>
            <a:pPr marL="483306"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Debrief Questions: </a:t>
            </a:r>
            <a:endParaRPr b="1" dirty="0">
              <a:latin typeface="Calibri"/>
              <a:ea typeface="Calibri"/>
              <a:cs typeface="Calibri"/>
              <a:sym typeface="Calibri"/>
            </a:endParaRPr>
          </a:p>
          <a:p>
            <a:pPr marL="0" indent="-171450">
              <a:buClr>
                <a:schemeClr val="dk1"/>
              </a:buClr>
              <a:buFont typeface="Arial" panose="020B0604020202020204" pitchFamily="34" charset="0"/>
              <a:buChar char="•"/>
            </a:pPr>
            <a:r>
              <a:rPr lang="en-US" dirty="0">
                <a:latin typeface="Calibri"/>
                <a:ea typeface="Calibri"/>
                <a:cs typeface="Calibri"/>
                <a:sym typeface="Calibri"/>
              </a:rPr>
              <a:t>Which pathway is more time sensitive? </a:t>
            </a:r>
            <a:endParaRPr dirty="0">
              <a:latin typeface="Calibri"/>
              <a:ea typeface="Calibri"/>
              <a:cs typeface="Calibri"/>
              <a:sym typeface="Calibri"/>
            </a:endParaRPr>
          </a:p>
          <a:p>
            <a:pPr marL="0" indent="-171450">
              <a:buClr>
                <a:schemeClr val="dk1"/>
              </a:buClr>
              <a:buFont typeface="Arial" panose="020B0604020202020204" pitchFamily="34" charset="0"/>
              <a:buChar char="•"/>
            </a:pPr>
            <a:r>
              <a:rPr lang="en-US" dirty="0">
                <a:latin typeface="Calibri"/>
                <a:ea typeface="Calibri"/>
                <a:cs typeface="Calibri"/>
                <a:sym typeface="Calibri"/>
              </a:rPr>
              <a:t>Which pathway usually involves more uncertainty?</a:t>
            </a:r>
            <a:endParaRPr dirty="0">
              <a:latin typeface="Calibri"/>
              <a:ea typeface="Calibri"/>
              <a:cs typeface="Calibri"/>
              <a:sym typeface="Calibri"/>
            </a:endParaRPr>
          </a:p>
          <a:p>
            <a:pPr marL="0" indent="-171450">
              <a:buClr>
                <a:schemeClr val="dk1"/>
              </a:buClr>
              <a:buFont typeface="Arial" panose="020B0604020202020204" pitchFamily="34" charset="0"/>
              <a:buChar char="•"/>
            </a:pPr>
            <a:r>
              <a:rPr lang="en-US" dirty="0">
                <a:latin typeface="Calibri"/>
                <a:ea typeface="Calibri"/>
                <a:cs typeface="Calibri"/>
                <a:sym typeface="Calibri"/>
              </a:rPr>
              <a:t>Which pathway presents more opportunities to preserve family connections? </a:t>
            </a:r>
            <a:endParaRPr dirty="0">
              <a:latin typeface="Calibri"/>
              <a:ea typeface="Calibri"/>
              <a:cs typeface="Calibri"/>
              <a:sym typeface="Calibri"/>
            </a:endParaRPr>
          </a:p>
          <a:p>
            <a:pPr marL="0" indent="-171450">
              <a:buClr>
                <a:schemeClr val="dk1"/>
              </a:buClr>
              <a:buFont typeface="Arial" panose="020B0604020202020204" pitchFamily="34" charset="0"/>
              <a:buChar char="•"/>
            </a:pPr>
            <a:r>
              <a:rPr lang="en-US" dirty="0">
                <a:latin typeface="Calibri"/>
                <a:ea typeface="Calibri"/>
                <a:cs typeface="Calibri"/>
                <a:sym typeface="Calibri"/>
              </a:rPr>
              <a:t>What responsibilities stay the same regardless of the pathway? </a:t>
            </a:r>
            <a:endParaRPr dirty="0">
              <a:latin typeface="Calibri"/>
              <a:ea typeface="Calibri"/>
              <a:cs typeface="Calibri"/>
              <a:sym typeface="Calibri"/>
            </a:endParaRPr>
          </a:p>
          <a:p>
            <a:pPr marL="0" indent="0">
              <a:buClr>
                <a:schemeClr val="dk1"/>
              </a:buClr>
              <a:buSzPts val="1100"/>
            </a:pPr>
            <a:endParaRPr b="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Say: </a:t>
            </a:r>
            <a:endParaRPr b="1" dirty="0">
              <a:latin typeface="Calibri"/>
              <a:ea typeface="Calibri"/>
              <a:cs typeface="Calibri"/>
              <a:sym typeface="Calibri"/>
            </a:endParaRPr>
          </a:p>
          <a:p>
            <a:pPr marL="0" indent="0">
              <a:buClr>
                <a:schemeClr val="dk1"/>
              </a:buClr>
              <a:buSzPts val="1100"/>
            </a:pPr>
            <a:r>
              <a:rPr lang="en-US" b="1" i="1" dirty="0">
                <a:latin typeface="Calibri"/>
                <a:ea typeface="Calibri"/>
                <a:cs typeface="Calibri"/>
                <a:sym typeface="Calibri"/>
              </a:rPr>
              <a:t>Now that we understand how these pathways differ, let’s walk through the kinship process step by step. As we discuss more details today, feel free to add more notes to your chart paper as you recognize additional differences. </a:t>
            </a:r>
            <a:endParaRPr b="1" dirty="0">
              <a:latin typeface="Calibri"/>
              <a:ea typeface="Calibri"/>
              <a:cs typeface="Calibri"/>
              <a:sym typeface="Calibri"/>
            </a:endParaRPr>
          </a:p>
          <a:p>
            <a:pPr marL="0" indent="0">
              <a:buClr>
                <a:schemeClr val="dk1"/>
              </a:buClr>
              <a:buSzPts val="1100"/>
            </a:pPr>
            <a:endParaRPr b="1" i="1" dirty="0">
              <a:latin typeface="Calibri"/>
              <a:ea typeface="Calibri"/>
              <a:cs typeface="Calibri"/>
              <a:sym typeface="Calibri"/>
            </a:endParaRPr>
          </a:p>
          <a:p>
            <a:pPr marL="0" indent="0">
              <a:buClr>
                <a:schemeClr val="dk1"/>
              </a:buClr>
              <a:buSzPts val="1100"/>
            </a:pPr>
            <a:r>
              <a:rPr lang="en-US" b="1" dirty="0">
                <a:latin typeface="Calibri"/>
                <a:ea typeface="Calibri"/>
                <a:cs typeface="Calibri"/>
                <a:sym typeface="Calibri"/>
              </a:rPr>
              <a:t>Source(s): </a:t>
            </a:r>
          </a:p>
          <a:p>
            <a:pPr marL="181240" indent="-181240">
              <a:buClr>
                <a:schemeClr val="dk1"/>
              </a:buClr>
              <a:buSzPts val="1100"/>
              <a:buFont typeface="Arial" panose="020B0604020202020204" pitchFamily="34" charset="0"/>
              <a:buChar char="•"/>
            </a:pPr>
            <a:r>
              <a:rPr lang="en-US" i="1" dirty="0">
                <a:latin typeface="Calibri"/>
                <a:ea typeface="Calibri"/>
                <a:cs typeface="Calibri"/>
                <a:sym typeface="Calibri"/>
              </a:rPr>
              <a:t>Internal Procedure 802.2 In-Home Consultation Contact</a:t>
            </a:r>
          </a:p>
          <a:p>
            <a:pPr marL="181240" indent="-181240">
              <a:buClr>
                <a:schemeClr val="dk1"/>
              </a:buClr>
              <a:buSzPts val="1100"/>
              <a:buFont typeface="Arial" panose="020B0604020202020204" pitchFamily="34" charset="0"/>
              <a:buChar char="•"/>
            </a:pPr>
            <a:r>
              <a:rPr lang="en-US" i="1" dirty="0">
                <a:latin typeface="Calibri"/>
                <a:ea typeface="Calibri"/>
                <a:cs typeface="Calibri"/>
                <a:sym typeface="Calibri"/>
              </a:rPr>
              <a:t>Internal Procedure 802.4 Initiation of Pre-Service Training</a:t>
            </a:r>
          </a:p>
          <a:p>
            <a:pPr marL="181240" indent="-181240">
              <a:buClr>
                <a:schemeClr val="dk1"/>
              </a:buClr>
              <a:buSzPts val="1100"/>
              <a:buFont typeface="Arial" panose="020B0604020202020204" pitchFamily="34" charset="0"/>
              <a:buChar char="•"/>
            </a:pPr>
            <a:r>
              <a:rPr lang="en-US" i="1" dirty="0">
                <a:latin typeface="Calibri"/>
                <a:ea typeface="Calibri"/>
                <a:cs typeface="Calibri"/>
                <a:sym typeface="Calibri"/>
              </a:rPr>
              <a:t>Internal Procedure 804: Opening Kinship Homes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7088" y="950913"/>
            <a:ext cx="5756275" cy="3238500"/>
          </a:xfrm>
        </p:spPr>
        <p:txBody>
          <a:bodyPr/>
          <a:lstStyle/>
          <a:p>
            <a:endParaRPr lang="en-US"/>
          </a:p>
        </p:txBody>
      </p:sp>
      <p:sp>
        <p:nvSpPr>
          <p:cNvPr id="3" name="Notes Placeholder 2"/>
          <p:cNvSpPr>
            <a:spLocks noGrp="1"/>
          </p:cNvSpPr>
          <p:nvPr>
            <p:ph type="body" idx="1"/>
          </p:nvPr>
        </p:nvSpPr>
        <p:spPr>
          <a:xfrm>
            <a:off x="827088" y="4349260"/>
            <a:ext cx="5669280" cy="4054987"/>
          </a:xfrm>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3837152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g3f283571c4d_0_284"/>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g3f283571c4d_0_284"/>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41"/>
        <p:cNvGrpSpPr/>
        <p:nvPr/>
      </p:nvGrpSpPr>
      <p:grpSpPr>
        <a:xfrm>
          <a:off x="0" y="0"/>
          <a:ext cx="0" cy="0"/>
          <a:chOff x="0" y="0"/>
          <a:chExt cx="0" cy="0"/>
        </a:xfrm>
      </p:grpSpPr>
      <p:sp>
        <p:nvSpPr>
          <p:cNvPr id="42" name="Google Shape;42;g3f283571c4d_0_320"/>
          <p:cNvSpPr>
            <a:spLocks noGrp="1"/>
          </p:cNvSpPr>
          <p:nvPr>
            <p:ph type="pic" idx="2"/>
          </p:nvPr>
        </p:nvSpPr>
        <p:spPr>
          <a:xfrm>
            <a:off x="638783" y="661482"/>
            <a:ext cx="5457300" cy="5535000"/>
          </a:xfrm>
          <a:prstGeom prst="rect">
            <a:avLst/>
          </a:prstGeom>
          <a:noFill/>
          <a:ln>
            <a:noFill/>
          </a:ln>
        </p:spPr>
      </p:sp>
      <p:sp>
        <p:nvSpPr>
          <p:cNvPr id="43" name="Google Shape;43;g3f283571c4d_0_320"/>
          <p:cNvSpPr txBox="1">
            <a:spLocks noGrp="1"/>
          </p:cNvSpPr>
          <p:nvPr>
            <p:ph type="ctrTitle"/>
          </p:nvPr>
        </p:nvSpPr>
        <p:spPr>
          <a:xfrm>
            <a:off x="6781166" y="661482"/>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g3f283571c4d_0_320"/>
          <p:cNvSpPr txBox="1">
            <a:spLocks noGrp="1"/>
          </p:cNvSpPr>
          <p:nvPr>
            <p:ph type="subTitle" idx="1"/>
          </p:nvPr>
        </p:nvSpPr>
        <p:spPr>
          <a:xfrm>
            <a:off x="6781166" y="1912174"/>
            <a:ext cx="4768200" cy="831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5" name="Google Shape;45;g3f283571c4d_0_320"/>
          <p:cNvSpPr txBox="1">
            <a:spLocks noGrp="1"/>
          </p:cNvSpPr>
          <p:nvPr>
            <p:ph type="body" idx="3"/>
          </p:nvPr>
        </p:nvSpPr>
        <p:spPr>
          <a:xfrm>
            <a:off x="6781166" y="2955782"/>
            <a:ext cx="4768200" cy="3240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399"/>
        <p:cNvGrpSpPr/>
        <p:nvPr/>
      </p:nvGrpSpPr>
      <p:grpSpPr>
        <a:xfrm>
          <a:off x="0" y="0"/>
          <a:ext cx="0" cy="0"/>
          <a:chOff x="0" y="0"/>
          <a:chExt cx="0" cy="0"/>
        </a:xfrm>
      </p:grpSpPr>
      <p:sp>
        <p:nvSpPr>
          <p:cNvPr id="400" name="Google Shape;400;g3f5c80db00c_0_639"/>
          <p:cNvSpPr>
            <a:spLocks noGrp="1"/>
          </p:cNvSpPr>
          <p:nvPr>
            <p:ph type="pic" idx="2"/>
          </p:nvPr>
        </p:nvSpPr>
        <p:spPr>
          <a:xfrm>
            <a:off x="629479" y="2473807"/>
            <a:ext cx="10949700" cy="3708300"/>
          </a:xfrm>
          <a:prstGeom prst="rect">
            <a:avLst/>
          </a:prstGeom>
          <a:noFill/>
          <a:ln>
            <a:noFill/>
          </a:ln>
        </p:spPr>
      </p:sp>
      <p:sp>
        <p:nvSpPr>
          <p:cNvPr id="401" name="Google Shape;401;g3f5c80db00c_0_639"/>
          <p:cNvSpPr txBox="1">
            <a:spLocks noGrp="1"/>
          </p:cNvSpPr>
          <p:nvPr>
            <p:ph type="title"/>
          </p:nvPr>
        </p:nvSpPr>
        <p:spPr>
          <a:xfrm>
            <a:off x="629479" y="656674"/>
            <a:ext cx="10949700" cy="11838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405"/>
        <p:cNvGrpSpPr/>
        <p:nvPr/>
      </p:nvGrpSpPr>
      <p:grpSpPr>
        <a:xfrm>
          <a:off x="0" y="0"/>
          <a:ext cx="0" cy="0"/>
          <a:chOff x="0" y="0"/>
          <a:chExt cx="0" cy="0"/>
        </a:xfrm>
      </p:grpSpPr>
      <p:sp>
        <p:nvSpPr>
          <p:cNvPr id="406" name="Google Shape;406;g3f5c80db00c_0_1173"/>
          <p:cNvSpPr>
            <a:spLocks noGrp="1"/>
          </p:cNvSpPr>
          <p:nvPr>
            <p:ph type="pic" idx="2"/>
          </p:nvPr>
        </p:nvSpPr>
        <p:spPr>
          <a:xfrm>
            <a:off x="6096000" y="661482"/>
            <a:ext cx="5457300" cy="5535000"/>
          </a:xfrm>
          <a:prstGeom prst="rect">
            <a:avLst/>
          </a:prstGeom>
          <a:noFill/>
          <a:ln>
            <a:noFill/>
          </a:ln>
        </p:spPr>
      </p:sp>
      <p:sp>
        <p:nvSpPr>
          <p:cNvPr id="407" name="Google Shape;407;g3f5c80db00c_0_1173"/>
          <p:cNvSpPr txBox="1">
            <a:spLocks noGrp="1"/>
          </p:cNvSpPr>
          <p:nvPr>
            <p:ph type="ctrTitle"/>
          </p:nvPr>
        </p:nvSpPr>
        <p:spPr>
          <a:xfrm>
            <a:off x="638783" y="661482"/>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8" name="Google Shape;408;g3f5c80db00c_0_1173"/>
          <p:cNvSpPr txBox="1">
            <a:spLocks noGrp="1"/>
          </p:cNvSpPr>
          <p:nvPr>
            <p:ph type="subTitle" idx="1"/>
          </p:nvPr>
        </p:nvSpPr>
        <p:spPr>
          <a:xfrm>
            <a:off x="638783" y="1912174"/>
            <a:ext cx="4768200" cy="831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09" name="Google Shape;409;g3f5c80db00c_0_1173"/>
          <p:cNvSpPr txBox="1">
            <a:spLocks noGrp="1"/>
          </p:cNvSpPr>
          <p:nvPr>
            <p:ph type="body" idx="3"/>
          </p:nvPr>
        </p:nvSpPr>
        <p:spPr>
          <a:xfrm>
            <a:off x="638780" y="2955782"/>
            <a:ext cx="4768200" cy="3240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410"/>
        <p:cNvGrpSpPr/>
        <p:nvPr/>
      </p:nvGrpSpPr>
      <p:grpSpPr>
        <a:xfrm>
          <a:off x="0" y="0"/>
          <a:ext cx="0" cy="0"/>
          <a:chOff x="0" y="0"/>
          <a:chExt cx="0" cy="0"/>
        </a:xfrm>
      </p:grpSpPr>
      <p:sp>
        <p:nvSpPr>
          <p:cNvPr id="411" name="Google Shape;411;g3f5c80db00c_0_1178"/>
          <p:cNvSpPr>
            <a:spLocks noGrp="1"/>
          </p:cNvSpPr>
          <p:nvPr>
            <p:ph type="media" idx="2"/>
          </p:nvPr>
        </p:nvSpPr>
        <p:spPr>
          <a:xfrm>
            <a:off x="619932" y="681925"/>
            <a:ext cx="10926300" cy="55329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412"/>
        <p:cNvGrpSpPr/>
        <p:nvPr/>
      </p:nvGrpSpPr>
      <p:grpSpPr>
        <a:xfrm>
          <a:off x="0" y="0"/>
          <a:ext cx="0" cy="0"/>
          <a:chOff x="0" y="0"/>
          <a:chExt cx="0" cy="0"/>
        </a:xfrm>
      </p:grpSpPr>
      <p:sp>
        <p:nvSpPr>
          <p:cNvPr id="413" name="Google Shape;413;g3f5c80db00c_0_1180"/>
          <p:cNvSpPr>
            <a:spLocks noGrp="1"/>
          </p:cNvSpPr>
          <p:nvPr>
            <p:ph type="pic" idx="2"/>
          </p:nvPr>
        </p:nvSpPr>
        <p:spPr>
          <a:xfrm>
            <a:off x="0" y="0"/>
            <a:ext cx="6096000" cy="6858000"/>
          </a:xfrm>
          <a:prstGeom prst="rect">
            <a:avLst/>
          </a:prstGeom>
          <a:noFill/>
          <a:ln>
            <a:noFill/>
          </a:ln>
        </p:spPr>
      </p:sp>
      <p:sp>
        <p:nvSpPr>
          <p:cNvPr id="414" name="Google Shape;414;g3f5c80db00c_0_1180"/>
          <p:cNvSpPr txBox="1">
            <a:spLocks noGrp="1"/>
          </p:cNvSpPr>
          <p:nvPr>
            <p:ph type="title"/>
          </p:nvPr>
        </p:nvSpPr>
        <p:spPr>
          <a:xfrm>
            <a:off x="6477916" y="705172"/>
            <a:ext cx="5105400" cy="865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5" name="Google Shape;415;g3f5c80db00c_0_1180"/>
          <p:cNvSpPr txBox="1">
            <a:spLocks noGrp="1"/>
          </p:cNvSpPr>
          <p:nvPr>
            <p:ph type="body" idx="1"/>
          </p:nvPr>
        </p:nvSpPr>
        <p:spPr>
          <a:xfrm>
            <a:off x="6477916" y="1834552"/>
            <a:ext cx="5105400" cy="4318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Module Title ">
  <p:cSld name="Module Title ">
    <p:spTree>
      <p:nvGrpSpPr>
        <p:cNvPr id="1" name="Shape 416"/>
        <p:cNvGrpSpPr/>
        <p:nvPr/>
      </p:nvGrpSpPr>
      <p:grpSpPr>
        <a:xfrm>
          <a:off x="0" y="0"/>
          <a:ext cx="0" cy="0"/>
          <a:chOff x="0" y="0"/>
          <a:chExt cx="0" cy="0"/>
        </a:xfrm>
      </p:grpSpPr>
      <p:sp>
        <p:nvSpPr>
          <p:cNvPr id="417" name="Google Shape;417;g3f5c80db00c_0_1184"/>
          <p:cNvSpPr>
            <a:spLocks noGrp="1"/>
          </p:cNvSpPr>
          <p:nvPr>
            <p:ph type="pic" idx="2"/>
          </p:nvPr>
        </p:nvSpPr>
        <p:spPr>
          <a:xfrm>
            <a:off x="0" y="0"/>
            <a:ext cx="12192000" cy="6858000"/>
          </a:xfrm>
          <a:prstGeom prst="rect">
            <a:avLst/>
          </a:prstGeom>
          <a:noFill/>
          <a:ln>
            <a:noFill/>
          </a:ln>
        </p:spPr>
      </p:sp>
      <p:sp>
        <p:nvSpPr>
          <p:cNvPr id="418" name="Google Shape;418;g3f5c80db00c_0_1184"/>
          <p:cNvSpPr txBox="1">
            <a:spLocks noGrp="1"/>
          </p:cNvSpPr>
          <p:nvPr>
            <p:ph type="title"/>
          </p:nvPr>
        </p:nvSpPr>
        <p:spPr>
          <a:xfrm>
            <a:off x="0" y="4839848"/>
            <a:ext cx="12192000" cy="1325700"/>
          </a:xfrm>
          <a:prstGeom prst="rect">
            <a:avLst/>
          </a:prstGeom>
          <a:solidFill>
            <a:schemeClr val="lt1">
              <a:alpha val="80000"/>
            </a:schemeClr>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19"/>
        <p:cNvGrpSpPr/>
        <p:nvPr/>
      </p:nvGrpSpPr>
      <p:grpSpPr>
        <a:xfrm>
          <a:off x="0" y="0"/>
          <a:ext cx="0" cy="0"/>
          <a:chOff x="0" y="0"/>
          <a:chExt cx="0" cy="0"/>
        </a:xfrm>
      </p:grpSpPr>
      <p:sp>
        <p:nvSpPr>
          <p:cNvPr id="420" name="Google Shape;420;g3f5c80db00c_0_1187"/>
          <p:cNvSpPr>
            <a:spLocks noGrp="1"/>
          </p:cNvSpPr>
          <p:nvPr>
            <p:ph type="pic" idx="2"/>
          </p:nvPr>
        </p:nvSpPr>
        <p:spPr>
          <a:xfrm>
            <a:off x="6096000" y="0"/>
            <a:ext cx="6096000" cy="6858000"/>
          </a:xfrm>
          <a:prstGeom prst="rect">
            <a:avLst/>
          </a:prstGeom>
          <a:noFill/>
          <a:ln>
            <a:noFill/>
          </a:ln>
        </p:spPr>
      </p:sp>
      <p:sp>
        <p:nvSpPr>
          <p:cNvPr id="421" name="Google Shape;421;g3f5c80db00c_0_1187"/>
          <p:cNvSpPr txBox="1">
            <a:spLocks noGrp="1"/>
          </p:cNvSpPr>
          <p:nvPr>
            <p:ph type="title"/>
          </p:nvPr>
        </p:nvSpPr>
        <p:spPr>
          <a:xfrm>
            <a:off x="643647" y="725050"/>
            <a:ext cx="5105400" cy="865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2" name="Google Shape;422;g3f5c80db00c_0_1187"/>
          <p:cNvSpPr txBox="1">
            <a:spLocks noGrp="1"/>
          </p:cNvSpPr>
          <p:nvPr>
            <p:ph type="body" idx="1"/>
          </p:nvPr>
        </p:nvSpPr>
        <p:spPr>
          <a:xfrm>
            <a:off x="642938" y="1898374"/>
            <a:ext cx="5105400" cy="4318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23"/>
        <p:cNvGrpSpPr/>
        <p:nvPr/>
      </p:nvGrpSpPr>
      <p:grpSpPr>
        <a:xfrm>
          <a:off x="0" y="0"/>
          <a:ext cx="0" cy="0"/>
          <a:chOff x="0" y="0"/>
          <a:chExt cx="0" cy="0"/>
        </a:xfrm>
      </p:grpSpPr>
      <p:sp>
        <p:nvSpPr>
          <p:cNvPr id="424" name="Google Shape;424;g3f5c80db00c_0_1191"/>
          <p:cNvSpPr txBox="1">
            <a:spLocks noGrp="1"/>
          </p:cNvSpPr>
          <p:nvPr>
            <p:ph type="title"/>
          </p:nvPr>
        </p:nvSpPr>
        <p:spPr>
          <a:xfrm>
            <a:off x="621196" y="677019"/>
            <a:ext cx="10949700" cy="947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5" name="Google Shape;425;g3f5c80db00c_0_1191"/>
          <p:cNvSpPr txBox="1">
            <a:spLocks noGrp="1"/>
          </p:cNvSpPr>
          <p:nvPr>
            <p:ph type="body" idx="1"/>
          </p:nvPr>
        </p:nvSpPr>
        <p:spPr>
          <a:xfrm>
            <a:off x="593387" y="2556769"/>
            <a:ext cx="10977300" cy="3620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426"/>
        <p:cNvGrpSpPr/>
        <p:nvPr/>
      </p:nvGrpSpPr>
      <p:grpSpPr>
        <a:xfrm>
          <a:off x="0" y="0"/>
          <a:ext cx="0" cy="0"/>
          <a:chOff x="0" y="0"/>
          <a:chExt cx="0" cy="0"/>
        </a:xfrm>
      </p:grpSpPr>
      <p:sp>
        <p:nvSpPr>
          <p:cNvPr id="427" name="Google Shape;427;g3f5c80db00c_0_1194"/>
          <p:cNvSpPr>
            <a:spLocks noGrp="1"/>
          </p:cNvSpPr>
          <p:nvPr>
            <p:ph type="pic" idx="2"/>
          </p:nvPr>
        </p:nvSpPr>
        <p:spPr>
          <a:xfrm>
            <a:off x="629478" y="655638"/>
            <a:ext cx="10949700" cy="3708300"/>
          </a:xfrm>
          <a:prstGeom prst="rect">
            <a:avLst/>
          </a:prstGeom>
          <a:noFill/>
          <a:ln>
            <a:noFill/>
          </a:ln>
        </p:spPr>
      </p:sp>
      <p:sp>
        <p:nvSpPr>
          <p:cNvPr id="428" name="Google Shape;428;g3f5c80db00c_0_1194"/>
          <p:cNvSpPr txBox="1">
            <a:spLocks noGrp="1"/>
          </p:cNvSpPr>
          <p:nvPr>
            <p:ph type="title"/>
          </p:nvPr>
        </p:nvSpPr>
        <p:spPr>
          <a:xfrm>
            <a:off x="629479" y="5009322"/>
            <a:ext cx="10949700" cy="11838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opic &amp; Subtitle R">
  <p:cSld name="Topic &amp; Subtitle R">
    <p:spTree>
      <p:nvGrpSpPr>
        <p:cNvPr id="1" name="Shape 429"/>
        <p:cNvGrpSpPr/>
        <p:nvPr/>
      </p:nvGrpSpPr>
      <p:grpSpPr>
        <a:xfrm>
          <a:off x="0" y="0"/>
          <a:ext cx="0" cy="0"/>
          <a:chOff x="0" y="0"/>
          <a:chExt cx="0" cy="0"/>
        </a:xfrm>
      </p:grpSpPr>
      <p:sp>
        <p:nvSpPr>
          <p:cNvPr id="430" name="Google Shape;430;g3f5c80db00c_0_1197"/>
          <p:cNvSpPr>
            <a:spLocks noGrp="1"/>
          </p:cNvSpPr>
          <p:nvPr>
            <p:ph type="pic" idx="2"/>
          </p:nvPr>
        </p:nvSpPr>
        <p:spPr>
          <a:xfrm>
            <a:off x="0" y="0"/>
            <a:ext cx="6096000" cy="6858000"/>
          </a:xfrm>
          <a:prstGeom prst="rect">
            <a:avLst/>
          </a:prstGeom>
          <a:noFill/>
          <a:ln>
            <a:noFill/>
          </a:ln>
        </p:spPr>
      </p:sp>
      <p:sp>
        <p:nvSpPr>
          <p:cNvPr id="431" name="Google Shape;431;g3f5c80db00c_0_1197"/>
          <p:cNvSpPr txBox="1">
            <a:spLocks noGrp="1"/>
          </p:cNvSpPr>
          <p:nvPr>
            <p:ph type="ctrTitle"/>
          </p:nvPr>
        </p:nvSpPr>
        <p:spPr>
          <a:xfrm>
            <a:off x="6810983" y="701239"/>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2" name="Google Shape;432;g3f5c80db00c_0_1197"/>
          <p:cNvSpPr txBox="1">
            <a:spLocks noGrp="1"/>
          </p:cNvSpPr>
          <p:nvPr>
            <p:ph type="subTitle" idx="1"/>
          </p:nvPr>
        </p:nvSpPr>
        <p:spPr>
          <a:xfrm>
            <a:off x="6810984" y="1912174"/>
            <a:ext cx="4768200" cy="1516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Image + Content L">
  <p:cSld name="Image + Content L">
    <p:spTree>
      <p:nvGrpSpPr>
        <p:cNvPr id="1" name="Shape 433"/>
        <p:cNvGrpSpPr/>
        <p:nvPr/>
      </p:nvGrpSpPr>
      <p:grpSpPr>
        <a:xfrm>
          <a:off x="0" y="0"/>
          <a:ext cx="0" cy="0"/>
          <a:chOff x="0" y="0"/>
          <a:chExt cx="0" cy="0"/>
        </a:xfrm>
      </p:grpSpPr>
      <p:sp>
        <p:nvSpPr>
          <p:cNvPr id="434" name="Google Shape;434;g3f5c80db00c_0_1201"/>
          <p:cNvSpPr txBox="1">
            <a:spLocks noGrp="1"/>
          </p:cNvSpPr>
          <p:nvPr>
            <p:ph type="title"/>
          </p:nvPr>
        </p:nvSpPr>
        <p:spPr>
          <a:xfrm>
            <a:off x="839788" y="705678"/>
            <a:ext cx="3932100" cy="1113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5" name="Google Shape;435;g3f5c80db00c_0_1201"/>
          <p:cNvSpPr txBox="1">
            <a:spLocks noGrp="1"/>
          </p:cNvSpPr>
          <p:nvPr>
            <p:ph type="body" idx="1"/>
          </p:nvPr>
        </p:nvSpPr>
        <p:spPr>
          <a:xfrm>
            <a:off x="839788" y="2196548"/>
            <a:ext cx="3932100" cy="3672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36" name="Google Shape;436;g3f5c80db00c_0_1201"/>
          <p:cNvSpPr>
            <a:spLocks noGrp="1"/>
          </p:cNvSpPr>
          <p:nvPr>
            <p:ph type="pic" idx="2"/>
          </p:nvPr>
        </p:nvSpPr>
        <p:spPr>
          <a:xfrm>
            <a:off x="5198164" y="706438"/>
            <a:ext cx="6153900" cy="51627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6"/>
        <p:cNvGrpSpPr/>
        <p:nvPr/>
      </p:nvGrpSpPr>
      <p:grpSpPr>
        <a:xfrm>
          <a:off x="0" y="0"/>
          <a:ext cx="0" cy="0"/>
          <a:chOff x="0" y="0"/>
          <a:chExt cx="0" cy="0"/>
        </a:xfrm>
      </p:grpSpPr>
      <p:sp>
        <p:nvSpPr>
          <p:cNvPr id="47" name="Google Shape;47;g3f283571c4d_0_325"/>
          <p:cNvSpPr>
            <a:spLocks noGrp="1"/>
          </p:cNvSpPr>
          <p:nvPr>
            <p:ph type="pic" idx="2"/>
          </p:nvPr>
        </p:nvSpPr>
        <p:spPr>
          <a:xfrm>
            <a:off x="6096000" y="0"/>
            <a:ext cx="6096000" cy="6858000"/>
          </a:xfrm>
          <a:prstGeom prst="rect">
            <a:avLst/>
          </a:prstGeom>
          <a:noFill/>
          <a:ln>
            <a:noFill/>
          </a:ln>
        </p:spPr>
      </p:sp>
      <p:sp>
        <p:nvSpPr>
          <p:cNvPr id="48" name="Google Shape;48;g3f283571c4d_0_325"/>
          <p:cNvSpPr txBox="1">
            <a:spLocks noGrp="1"/>
          </p:cNvSpPr>
          <p:nvPr>
            <p:ph type="title"/>
          </p:nvPr>
        </p:nvSpPr>
        <p:spPr>
          <a:xfrm>
            <a:off x="643647" y="725050"/>
            <a:ext cx="5105400" cy="865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g3f283571c4d_0_325"/>
          <p:cNvSpPr txBox="1">
            <a:spLocks noGrp="1"/>
          </p:cNvSpPr>
          <p:nvPr>
            <p:ph type="body" idx="1"/>
          </p:nvPr>
        </p:nvSpPr>
        <p:spPr>
          <a:xfrm>
            <a:off x="642938" y="1898374"/>
            <a:ext cx="5105400" cy="4318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7"/>
        <p:cNvGrpSpPr/>
        <p:nvPr/>
      </p:nvGrpSpPr>
      <p:grpSpPr>
        <a:xfrm>
          <a:off x="0" y="0"/>
          <a:ext cx="0" cy="0"/>
          <a:chOff x="0" y="0"/>
          <a:chExt cx="0" cy="0"/>
        </a:xfrm>
      </p:grpSpPr>
      <p:sp>
        <p:nvSpPr>
          <p:cNvPr id="438" name="Google Shape;438;g3f5c80db00c_0_1205"/>
          <p:cNvSpPr txBox="1">
            <a:spLocks noGrp="1"/>
          </p:cNvSpPr>
          <p:nvPr>
            <p:ph type="dt" idx="10"/>
          </p:nvPr>
        </p:nvSpPr>
        <p:spPr>
          <a:xfrm>
            <a:off x="304800" y="4237567"/>
            <a:ext cx="1422300" cy="243600"/>
          </a:xfrm>
          <a:prstGeom prst="rect">
            <a:avLst/>
          </a:prstGeom>
          <a:noFill/>
          <a:ln>
            <a:noFill/>
          </a:ln>
        </p:spPr>
        <p:txBody>
          <a:bodyPr spcFirstLastPara="1" wrap="square" lIns="45725" tIns="22850" rIns="45725" bIns="22850" anchor="ctr" anchorCtr="0">
            <a:noAutofit/>
          </a:bodyPr>
          <a:lstStyle>
            <a:lvl1pPr marR="0" lvl="0" algn="l">
              <a:lnSpc>
                <a:spcPct val="100000"/>
              </a:lnSpc>
              <a:spcBef>
                <a:spcPts val="0"/>
              </a:spcBef>
              <a:spcAft>
                <a:spcPts val="0"/>
              </a:spcAft>
              <a:buClr>
                <a:srgbClr val="888888"/>
              </a:buClr>
              <a:buSzPts val="700"/>
              <a:buFont typeface="Calibri"/>
              <a:buNone/>
              <a:defRPr sz="1800">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39" name="Google Shape;439;g3f5c80db00c_0_1205"/>
          <p:cNvSpPr txBox="1">
            <a:spLocks noGrp="1"/>
          </p:cNvSpPr>
          <p:nvPr>
            <p:ph type="ftr" idx="11"/>
          </p:nvPr>
        </p:nvSpPr>
        <p:spPr>
          <a:xfrm>
            <a:off x="2082800" y="4237567"/>
            <a:ext cx="1930500" cy="243600"/>
          </a:xfrm>
          <a:prstGeom prst="rect">
            <a:avLst/>
          </a:prstGeom>
          <a:noFill/>
          <a:ln>
            <a:noFill/>
          </a:ln>
        </p:spPr>
        <p:txBody>
          <a:bodyPr spcFirstLastPara="1" wrap="square" lIns="45725" tIns="22850" rIns="45725" bIns="22850" anchor="ctr" anchorCtr="0">
            <a:noAutofit/>
          </a:bodyPr>
          <a:lstStyle>
            <a:lvl1pPr marR="0" lvl="0" algn="ctr">
              <a:lnSpc>
                <a:spcPct val="100000"/>
              </a:lnSpc>
              <a:spcBef>
                <a:spcPts val="0"/>
              </a:spcBef>
              <a:spcAft>
                <a:spcPts val="0"/>
              </a:spcAft>
              <a:buClr>
                <a:srgbClr val="888888"/>
              </a:buClr>
              <a:buSzPts val="700"/>
              <a:buFont typeface="Calibri"/>
              <a:buNone/>
              <a:defRPr sz="1800">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7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40" name="Google Shape;440;g3f5c80db00c_0_1205"/>
          <p:cNvSpPr txBox="1">
            <a:spLocks noGrp="1"/>
          </p:cNvSpPr>
          <p:nvPr>
            <p:ph type="sldNum" idx="12"/>
          </p:nvPr>
        </p:nvSpPr>
        <p:spPr>
          <a:xfrm>
            <a:off x="4368800" y="4237567"/>
            <a:ext cx="1422300" cy="243600"/>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6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41"/>
        <p:cNvGrpSpPr/>
        <p:nvPr/>
      </p:nvGrpSpPr>
      <p:grpSpPr>
        <a:xfrm>
          <a:off x="0" y="0"/>
          <a:ext cx="0" cy="0"/>
          <a:chOff x="0" y="0"/>
          <a:chExt cx="0" cy="0"/>
        </a:xfrm>
      </p:grpSpPr>
      <p:sp>
        <p:nvSpPr>
          <p:cNvPr id="442" name="Google Shape;442;g3f5c80db00c_0_1209"/>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3" name="Google Shape;443;g3f5c80db00c_0_1209"/>
          <p:cNvSpPr txBox="1">
            <a:spLocks noGrp="1"/>
          </p:cNvSpPr>
          <p:nvPr>
            <p:ph type="body" idx="1"/>
          </p:nvPr>
        </p:nvSpPr>
        <p:spPr>
          <a:xfrm>
            <a:off x="593386" y="1928813"/>
            <a:ext cx="11011800" cy="424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444"/>
        <p:cNvGrpSpPr/>
        <p:nvPr/>
      </p:nvGrpSpPr>
      <p:grpSpPr>
        <a:xfrm>
          <a:off x="0" y="0"/>
          <a:ext cx="0" cy="0"/>
          <a:chOff x="0" y="0"/>
          <a:chExt cx="0" cy="0"/>
        </a:xfrm>
      </p:grpSpPr>
      <p:sp>
        <p:nvSpPr>
          <p:cNvPr id="445" name="Google Shape;445;g3f5c80db00c_0_1212"/>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6" name="Google Shape;446;g3f5c80db00c_0_1212"/>
          <p:cNvSpPr txBox="1">
            <a:spLocks noGrp="1"/>
          </p:cNvSpPr>
          <p:nvPr>
            <p:ph type="body" idx="1"/>
          </p:nvPr>
        </p:nvSpPr>
        <p:spPr>
          <a:xfrm>
            <a:off x="593386" y="1928813"/>
            <a:ext cx="11011800" cy="2426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447" name="Google Shape;447;g3f5c80db00c_0_1212"/>
          <p:cNvSpPr>
            <a:spLocks noGrp="1"/>
          </p:cNvSpPr>
          <p:nvPr>
            <p:ph type="pic" idx="2"/>
          </p:nvPr>
        </p:nvSpPr>
        <p:spPr>
          <a:xfrm>
            <a:off x="593725" y="4717684"/>
            <a:ext cx="11010900" cy="14592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448"/>
        <p:cNvGrpSpPr/>
        <p:nvPr/>
      </p:nvGrpSpPr>
      <p:grpSpPr>
        <a:xfrm>
          <a:off x="0" y="0"/>
          <a:ext cx="0" cy="0"/>
          <a:chOff x="0" y="0"/>
          <a:chExt cx="0" cy="0"/>
        </a:xfrm>
      </p:grpSpPr>
      <p:sp>
        <p:nvSpPr>
          <p:cNvPr id="449" name="Google Shape;449;g3f5c80db00c_0_1216"/>
          <p:cNvSpPr>
            <a:spLocks noGrp="1"/>
          </p:cNvSpPr>
          <p:nvPr>
            <p:ph type="pic" idx="2"/>
          </p:nvPr>
        </p:nvSpPr>
        <p:spPr>
          <a:xfrm>
            <a:off x="638783" y="661482"/>
            <a:ext cx="5457300" cy="5535000"/>
          </a:xfrm>
          <a:prstGeom prst="rect">
            <a:avLst/>
          </a:prstGeom>
          <a:noFill/>
          <a:ln>
            <a:noFill/>
          </a:ln>
        </p:spPr>
      </p:sp>
      <p:sp>
        <p:nvSpPr>
          <p:cNvPr id="450" name="Google Shape;450;g3f5c80db00c_0_1216"/>
          <p:cNvSpPr txBox="1">
            <a:spLocks noGrp="1"/>
          </p:cNvSpPr>
          <p:nvPr>
            <p:ph type="ctrTitle"/>
          </p:nvPr>
        </p:nvSpPr>
        <p:spPr>
          <a:xfrm>
            <a:off x="6781166" y="661482"/>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1" name="Google Shape;451;g3f5c80db00c_0_1216"/>
          <p:cNvSpPr txBox="1">
            <a:spLocks noGrp="1"/>
          </p:cNvSpPr>
          <p:nvPr>
            <p:ph type="subTitle" idx="1"/>
          </p:nvPr>
        </p:nvSpPr>
        <p:spPr>
          <a:xfrm>
            <a:off x="6781166" y="1912174"/>
            <a:ext cx="4768200" cy="831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52" name="Google Shape;452;g3f5c80db00c_0_1216"/>
          <p:cNvSpPr txBox="1">
            <a:spLocks noGrp="1"/>
          </p:cNvSpPr>
          <p:nvPr>
            <p:ph type="body" idx="3"/>
          </p:nvPr>
        </p:nvSpPr>
        <p:spPr>
          <a:xfrm>
            <a:off x="6781166" y="2955782"/>
            <a:ext cx="4768200" cy="3240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53"/>
        <p:cNvGrpSpPr/>
        <p:nvPr/>
      </p:nvGrpSpPr>
      <p:grpSpPr>
        <a:xfrm>
          <a:off x="0" y="0"/>
          <a:ext cx="0" cy="0"/>
          <a:chOff x="0" y="0"/>
          <a:chExt cx="0" cy="0"/>
        </a:xfrm>
      </p:grpSpPr>
      <p:sp>
        <p:nvSpPr>
          <p:cNvPr id="454" name="Google Shape;454;g3f5c80db00c_0_1221"/>
          <p:cNvSpPr>
            <a:spLocks noGrp="1"/>
          </p:cNvSpPr>
          <p:nvPr>
            <p:ph type="pic" idx="2"/>
          </p:nvPr>
        </p:nvSpPr>
        <p:spPr>
          <a:xfrm>
            <a:off x="0" y="0"/>
            <a:ext cx="12192000" cy="6858000"/>
          </a:xfrm>
          <a:prstGeom prst="rect">
            <a:avLst/>
          </a:prstGeom>
          <a:noFill/>
          <a:ln>
            <a:noFill/>
          </a:ln>
        </p:spPr>
      </p:sp>
      <p:sp>
        <p:nvSpPr>
          <p:cNvPr id="455" name="Google Shape;455;g3f5c80db00c_0_1221"/>
          <p:cNvSpPr txBox="1">
            <a:spLocks noGrp="1"/>
          </p:cNvSpPr>
          <p:nvPr>
            <p:ph type="title"/>
          </p:nvPr>
        </p:nvSpPr>
        <p:spPr>
          <a:xfrm>
            <a:off x="0" y="4807916"/>
            <a:ext cx="121920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6" name="Google Shape;456;g3f5c80db00c_0_1221"/>
          <p:cNvSpPr txBox="1">
            <a:spLocks noGrp="1"/>
          </p:cNvSpPr>
          <p:nvPr>
            <p:ph type="body" idx="1"/>
          </p:nvPr>
        </p:nvSpPr>
        <p:spPr>
          <a:xfrm>
            <a:off x="0" y="724521"/>
            <a:ext cx="12192000" cy="9186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5400"/>
              <a:buNone/>
              <a:defRPr sz="5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Image + Content R" type="picTx">
  <p:cSld name="PICTURE_WITH_CAPTION_TEXT">
    <p:spTree>
      <p:nvGrpSpPr>
        <p:cNvPr id="1" name="Shape 457"/>
        <p:cNvGrpSpPr/>
        <p:nvPr/>
      </p:nvGrpSpPr>
      <p:grpSpPr>
        <a:xfrm>
          <a:off x="0" y="0"/>
          <a:ext cx="0" cy="0"/>
          <a:chOff x="0" y="0"/>
          <a:chExt cx="0" cy="0"/>
        </a:xfrm>
      </p:grpSpPr>
      <p:sp>
        <p:nvSpPr>
          <p:cNvPr id="458" name="Google Shape;458;g3f5c80db00c_0_1225"/>
          <p:cNvSpPr txBox="1">
            <a:spLocks noGrp="1"/>
          </p:cNvSpPr>
          <p:nvPr>
            <p:ph type="title"/>
          </p:nvPr>
        </p:nvSpPr>
        <p:spPr>
          <a:xfrm>
            <a:off x="7636911" y="695738"/>
            <a:ext cx="3932100" cy="1267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9" name="Google Shape;459;g3f5c80db00c_0_1225"/>
          <p:cNvSpPr>
            <a:spLocks noGrp="1"/>
          </p:cNvSpPr>
          <p:nvPr>
            <p:ph type="pic" idx="2"/>
          </p:nvPr>
        </p:nvSpPr>
        <p:spPr>
          <a:xfrm>
            <a:off x="622852" y="695738"/>
            <a:ext cx="6374400" cy="5799300"/>
          </a:xfrm>
          <a:prstGeom prst="rect">
            <a:avLst/>
          </a:prstGeom>
          <a:noFill/>
          <a:ln>
            <a:noFill/>
          </a:ln>
        </p:spPr>
      </p:sp>
      <p:sp>
        <p:nvSpPr>
          <p:cNvPr id="460" name="Google Shape;460;g3f5c80db00c_0_1225"/>
          <p:cNvSpPr txBox="1">
            <a:spLocks noGrp="1"/>
          </p:cNvSpPr>
          <p:nvPr>
            <p:ph type="body" idx="1"/>
          </p:nvPr>
        </p:nvSpPr>
        <p:spPr>
          <a:xfrm>
            <a:off x="7636910" y="2315817"/>
            <a:ext cx="3932100" cy="4179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and body A" type="tx">
  <p:cSld name="TITLE_AND_BODY">
    <p:spTree>
      <p:nvGrpSpPr>
        <p:cNvPr id="1" name="Shape 461"/>
        <p:cNvGrpSpPr/>
        <p:nvPr/>
      </p:nvGrpSpPr>
      <p:grpSpPr>
        <a:xfrm>
          <a:off x="0" y="0"/>
          <a:ext cx="0" cy="0"/>
          <a:chOff x="0" y="0"/>
          <a:chExt cx="0" cy="0"/>
        </a:xfrm>
      </p:grpSpPr>
      <p:sp>
        <p:nvSpPr>
          <p:cNvPr id="462" name="Google Shape;462;g3f5c80db00c_0_1229"/>
          <p:cNvSpPr txBox="1">
            <a:spLocks noGrp="1"/>
          </p:cNvSpPr>
          <p:nvPr>
            <p:ph type="title"/>
          </p:nvPr>
        </p:nvSpPr>
        <p:spPr>
          <a:xfrm>
            <a:off x="415600" y="593367"/>
            <a:ext cx="11360700" cy="763500"/>
          </a:xfrm>
          <a:prstGeom prst="rect">
            <a:avLst/>
          </a:prstGeom>
          <a:noFill/>
          <a:ln>
            <a:noFill/>
          </a:ln>
        </p:spPr>
        <p:txBody>
          <a:bodyPr spcFirstLastPara="1" wrap="square" lIns="45725" tIns="45725" rIns="45725" bIns="45725" anchor="t" anchorCtr="0">
            <a:normAutofit/>
          </a:bodyPr>
          <a:lstStyle>
            <a:lvl1pPr lvl="0" algn="l">
              <a:lnSpc>
                <a:spcPct val="100000"/>
              </a:lnSpc>
              <a:spcBef>
                <a:spcPts val="0"/>
              </a:spcBef>
              <a:spcAft>
                <a:spcPts val="0"/>
              </a:spcAft>
              <a:buClr>
                <a:schemeClr val="dk1"/>
              </a:buClr>
              <a:buSzPts val="1500"/>
              <a:buFont typeface="Calibri"/>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63" name="Google Shape;463;g3f5c80db00c_0_1229"/>
          <p:cNvSpPr txBox="1">
            <a:spLocks noGrp="1"/>
          </p:cNvSpPr>
          <p:nvPr>
            <p:ph type="body" idx="1"/>
          </p:nvPr>
        </p:nvSpPr>
        <p:spPr>
          <a:xfrm>
            <a:off x="415600" y="1536633"/>
            <a:ext cx="11360700" cy="4555200"/>
          </a:xfrm>
          <a:prstGeom prst="rect">
            <a:avLst/>
          </a:prstGeom>
          <a:noFill/>
          <a:ln>
            <a:noFill/>
          </a:ln>
        </p:spPr>
        <p:txBody>
          <a:bodyPr spcFirstLastPara="1" wrap="square" lIns="45725" tIns="45725" rIns="45725" bIns="45725" anchor="t" anchorCtr="0">
            <a:normAutofit/>
          </a:bodyPr>
          <a:lstStyle>
            <a:lvl1pPr marL="457200" lvl="0" indent="-279400" algn="l">
              <a:lnSpc>
                <a:spcPct val="115000"/>
              </a:lnSpc>
              <a:spcBef>
                <a:spcPts val="0"/>
              </a:spcBef>
              <a:spcAft>
                <a:spcPts val="0"/>
              </a:spcAft>
              <a:buClr>
                <a:schemeClr val="dk1"/>
              </a:buClr>
              <a:buSzPts val="800"/>
              <a:buChar char="●"/>
              <a:defRPr/>
            </a:lvl1pPr>
            <a:lvl2pPr marL="914400" lvl="1" indent="-279400" algn="l">
              <a:lnSpc>
                <a:spcPct val="115000"/>
              </a:lnSpc>
              <a:spcBef>
                <a:spcPts val="0"/>
              </a:spcBef>
              <a:spcAft>
                <a:spcPts val="0"/>
              </a:spcAft>
              <a:buClr>
                <a:schemeClr val="dk1"/>
              </a:buClr>
              <a:buSzPts val="800"/>
              <a:buChar char="○"/>
              <a:defRPr/>
            </a:lvl2pPr>
            <a:lvl3pPr marL="1371600" lvl="2" indent="-279400" algn="l">
              <a:lnSpc>
                <a:spcPct val="115000"/>
              </a:lnSpc>
              <a:spcBef>
                <a:spcPts val="0"/>
              </a:spcBef>
              <a:spcAft>
                <a:spcPts val="0"/>
              </a:spcAft>
              <a:buClr>
                <a:schemeClr val="dk1"/>
              </a:buClr>
              <a:buSzPts val="800"/>
              <a:buChar char="■"/>
              <a:defRPr/>
            </a:lvl3pPr>
            <a:lvl4pPr marL="1828800" lvl="3" indent="-279400" algn="l">
              <a:lnSpc>
                <a:spcPct val="115000"/>
              </a:lnSpc>
              <a:spcBef>
                <a:spcPts val="0"/>
              </a:spcBef>
              <a:spcAft>
                <a:spcPts val="0"/>
              </a:spcAft>
              <a:buClr>
                <a:schemeClr val="dk1"/>
              </a:buClr>
              <a:buSzPts val="800"/>
              <a:buChar char="●"/>
              <a:defRPr/>
            </a:lvl4pPr>
            <a:lvl5pPr marL="2286000" lvl="4" indent="-279400" algn="l">
              <a:lnSpc>
                <a:spcPct val="115000"/>
              </a:lnSpc>
              <a:spcBef>
                <a:spcPts val="0"/>
              </a:spcBef>
              <a:spcAft>
                <a:spcPts val="0"/>
              </a:spcAft>
              <a:buClr>
                <a:schemeClr val="dk1"/>
              </a:buClr>
              <a:buSzPts val="800"/>
              <a:buChar char="○"/>
              <a:defRPr/>
            </a:lvl5pPr>
            <a:lvl6pPr marL="2743200" lvl="5" indent="-279400" algn="l">
              <a:lnSpc>
                <a:spcPct val="115000"/>
              </a:lnSpc>
              <a:spcBef>
                <a:spcPts val="0"/>
              </a:spcBef>
              <a:spcAft>
                <a:spcPts val="0"/>
              </a:spcAft>
              <a:buClr>
                <a:schemeClr val="dk1"/>
              </a:buClr>
              <a:buSzPts val="800"/>
              <a:buChar char="■"/>
              <a:defRPr/>
            </a:lvl6pPr>
            <a:lvl7pPr marL="3200400" lvl="6" indent="-279400" algn="l">
              <a:lnSpc>
                <a:spcPct val="115000"/>
              </a:lnSpc>
              <a:spcBef>
                <a:spcPts val="0"/>
              </a:spcBef>
              <a:spcAft>
                <a:spcPts val="0"/>
              </a:spcAft>
              <a:buClr>
                <a:schemeClr val="dk1"/>
              </a:buClr>
              <a:buSzPts val="800"/>
              <a:buChar char="●"/>
              <a:defRPr/>
            </a:lvl7pPr>
            <a:lvl8pPr marL="3657600" lvl="7" indent="-279400" algn="l">
              <a:lnSpc>
                <a:spcPct val="115000"/>
              </a:lnSpc>
              <a:spcBef>
                <a:spcPts val="0"/>
              </a:spcBef>
              <a:spcAft>
                <a:spcPts val="0"/>
              </a:spcAft>
              <a:buClr>
                <a:schemeClr val="dk1"/>
              </a:buClr>
              <a:buSzPts val="800"/>
              <a:buChar char="○"/>
              <a:defRPr/>
            </a:lvl8pPr>
            <a:lvl9pPr marL="4114800" lvl="8" indent="-279400" algn="l">
              <a:lnSpc>
                <a:spcPct val="115000"/>
              </a:lnSpc>
              <a:spcBef>
                <a:spcPts val="0"/>
              </a:spcBef>
              <a:spcAft>
                <a:spcPts val="0"/>
              </a:spcAft>
              <a:buClr>
                <a:schemeClr val="dk1"/>
              </a:buClr>
              <a:buSzPts val="800"/>
              <a:buChar char="■"/>
              <a:defRPr/>
            </a:lvl9pPr>
          </a:lstStyle>
          <a:p>
            <a:endParaRPr/>
          </a:p>
        </p:txBody>
      </p:sp>
      <p:sp>
        <p:nvSpPr>
          <p:cNvPr id="464" name="Google Shape;464;g3f5c80db00c_0_1229"/>
          <p:cNvSpPr txBox="1">
            <a:spLocks noGrp="1"/>
          </p:cNvSpPr>
          <p:nvPr>
            <p:ph type="sldNum" idx="12"/>
          </p:nvPr>
        </p:nvSpPr>
        <p:spPr>
          <a:xfrm>
            <a:off x="11296611" y="6217623"/>
            <a:ext cx="731700" cy="524700"/>
          </a:xfrm>
          <a:prstGeom prst="rect">
            <a:avLst/>
          </a:prstGeom>
          <a:noFill/>
          <a:ln>
            <a:noFill/>
          </a:ln>
        </p:spPr>
        <p:txBody>
          <a:bodyPr spcFirstLastPara="1" wrap="square" lIns="45725" tIns="45725" rIns="45725" bIns="45725" anchor="ctr" anchorCtr="0">
            <a:normAutofit/>
          </a:bodyPr>
          <a:lstStyle>
            <a:lvl1pPr marL="0" marR="0" lvl="0"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Blank">
  <p:cSld name="2_Blank">
    <p:spTree>
      <p:nvGrpSpPr>
        <p:cNvPr id="1" name="Shape 465"/>
        <p:cNvGrpSpPr/>
        <p:nvPr/>
      </p:nvGrpSpPr>
      <p:grpSpPr>
        <a:xfrm>
          <a:off x="0" y="0"/>
          <a:ext cx="0" cy="0"/>
          <a:chOff x="0" y="0"/>
          <a:chExt cx="0" cy="0"/>
        </a:xfrm>
      </p:grpSpPr>
      <p:sp>
        <p:nvSpPr>
          <p:cNvPr id="466" name="Google Shape;466;g3f5c80db00c_0_1233"/>
          <p:cNvSpPr txBox="1">
            <a:spLocks noGrp="1"/>
          </p:cNvSpPr>
          <p:nvPr>
            <p:ph type="title"/>
          </p:nvPr>
        </p:nvSpPr>
        <p:spPr>
          <a:xfrm>
            <a:off x="639663" y="365129"/>
            <a:ext cx="10898100" cy="1280400"/>
          </a:xfrm>
          <a:prstGeom prst="rect">
            <a:avLst/>
          </a:prstGeom>
          <a:noFill/>
          <a:ln>
            <a:noFill/>
          </a:ln>
        </p:spPr>
        <p:txBody>
          <a:bodyPr spcFirstLastPara="1" wrap="square" lIns="45725" tIns="22850" rIns="45725" bIns="22850" anchor="ctr"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67" name="Google Shape;467;g3f5c80db00c_0_1233"/>
          <p:cNvSpPr txBox="1">
            <a:spLocks noGrp="1"/>
          </p:cNvSpPr>
          <p:nvPr>
            <p:ph type="body" idx="1"/>
          </p:nvPr>
        </p:nvSpPr>
        <p:spPr>
          <a:xfrm>
            <a:off x="8337480" y="3182061"/>
            <a:ext cx="3200400" cy="24375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
        <p:nvSpPr>
          <p:cNvPr id="468" name="Google Shape;468;g3f5c80db00c_0_1233"/>
          <p:cNvSpPr txBox="1">
            <a:spLocks noGrp="1"/>
          </p:cNvSpPr>
          <p:nvPr>
            <p:ph type="body" idx="2"/>
          </p:nvPr>
        </p:nvSpPr>
        <p:spPr>
          <a:xfrm>
            <a:off x="4488572" y="3182061"/>
            <a:ext cx="3200400" cy="24375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
        <p:nvSpPr>
          <p:cNvPr id="469" name="Google Shape;469;g3f5c80db00c_0_1233"/>
          <p:cNvSpPr txBox="1">
            <a:spLocks noGrp="1"/>
          </p:cNvSpPr>
          <p:nvPr>
            <p:ph type="body" idx="3"/>
          </p:nvPr>
        </p:nvSpPr>
        <p:spPr>
          <a:xfrm>
            <a:off x="639663" y="3182061"/>
            <a:ext cx="3200400" cy="24375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opic &amp; Subtitle L">
  <p:cSld name="Topic &amp; Subtitle L">
    <p:spTree>
      <p:nvGrpSpPr>
        <p:cNvPr id="1" name="Shape 470"/>
        <p:cNvGrpSpPr/>
        <p:nvPr/>
      </p:nvGrpSpPr>
      <p:grpSpPr>
        <a:xfrm>
          <a:off x="0" y="0"/>
          <a:ext cx="0" cy="0"/>
          <a:chOff x="0" y="0"/>
          <a:chExt cx="0" cy="0"/>
        </a:xfrm>
      </p:grpSpPr>
      <p:sp>
        <p:nvSpPr>
          <p:cNvPr id="471" name="Google Shape;471;g3f5c80db00c_0_1238"/>
          <p:cNvSpPr>
            <a:spLocks noGrp="1"/>
          </p:cNvSpPr>
          <p:nvPr>
            <p:ph type="pic" idx="2"/>
          </p:nvPr>
        </p:nvSpPr>
        <p:spPr>
          <a:xfrm>
            <a:off x="6096000" y="0"/>
            <a:ext cx="6096000" cy="6858000"/>
          </a:xfrm>
          <a:prstGeom prst="rect">
            <a:avLst/>
          </a:prstGeom>
          <a:noFill/>
          <a:ln>
            <a:noFill/>
          </a:ln>
        </p:spPr>
      </p:sp>
      <p:sp>
        <p:nvSpPr>
          <p:cNvPr id="472" name="Google Shape;472;g3f5c80db00c_0_1238"/>
          <p:cNvSpPr txBox="1">
            <a:spLocks noGrp="1"/>
          </p:cNvSpPr>
          <p:nvPr>
            <p:ph type="ctrTitle"/>
          </p:nvPr>
        </p:nvSpPr>
        <p:spPr>
          <a:xfrm>
            <a:off x="638783" y="661482"/>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3" name="Google Shape;473;g3f5c80db00c_0_1238"/>
          <p:cNvSpPr txBox="1">
            <a:spLocks noGrp="1"/>
          </p:cNvSpPr>
          <p:nvPr>
            <p:ph type="subTitle" idx="1"/>
          </p:nvPr>
        </p:nvSpPr>
        <p:spPr>
          <a:xfrm>
            <a:off x="638783" y="1912174"/>
            <a:ext cx="4768200" cy="1516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1_Section Title">
  <p:cSld name="1_Section Title">
    <p:spTree>
      <p:nvGrpSpPr>
        <p:cNvPr id="1" name="Shape 474"/>
        <p:cNvGrpSpPr/>
        <p:nvPr/>
      </p:nvGrpSpPr>
      <p:grpSpPr>
        <a:xfrm>
          <a:off x="0" y="0"/>
          <a:ext cx="0" cy="0"/>
          <a:chOff x="0" y="0"/>
          <a:chExt cx="0" cy="0"/>
        </a:xfrm>
      </p:grpSpPr>
      <p:sp>
        <p:nvSpPr>
          <p:cNvPr id="475" name="Google Shape;475;g3f5c80db00c_0_1242"/>
          <p:cNvSpPr>
            <a:spLocks noGrp="1"/>
          </p:cNvSpPr>
          <p:nvPr>
            <p:ph type="pic" idx="2"/>
          </p:nvPr>
        </p:nvSpPr>
        <p:spPr>
          <a:xfrm>
            <a:off x="0" y="0"/>
            <a:ext cx="12192000" cy="6858000"/>
          </a:xfrm>
          <a:prstGeom prst="rect">
            <a:avLst/>
          </a:prstGeom>
          <a:noFill/>
          <a:ln>
            <a:noFill/>
          </a:ln>
        </p:spPr>
      </p:sp>
      <p:sp>
        <p:nvSpPr>
          <p:cNvPr id="476" name="Google Shape;476;g3f5c80db00c_0_1242"/>
          <p:cNvSpPr txBox="1">
            <a:spLocks noGrp="1"/>
          </p:cNvSpPr>
          <p:nvPr>
            <p:ph type="title"/>
          </p:nvPr>
        </p:nvSpPr>
        <p:spPr>
          <a:xfrm>
            <a:off x="0" y="4841331"/>
            <a:ext cx="12192000" cy="1325700"/>
          </a:xfrm>
          <a:prstGeom prst="rect">
            <a:avLst/>
          </a:prstGeom>
          <a:solidFill>
            <a:srgbClr val="BFBFBF"/>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98344F"/>
              </a:buClr>
              <a:buSzPts val="5400"/>
              <a:buFont typeface="Calibri"/>
              <a:buNone/>
              <a:defRPr sz="5400" b="1">
                <a:solidFill>
                  <a:srgbClr val="98344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50"/>
        <p:cNvGrpSpPr/>
        <p:nvPr/>
      </p:nvGrpSpPr>
      <p:grpSpPr>
        <a:xfrm>
          <a:off x="0" y="0"/>
          <a:ext cx="0" cy="0"/>
          <a:chOff x="0" y="0"/>
          <a:chExt cx="0" cy="0"/>
        </a:xfrm>
      </p:grpSpPr>
      <p:sp>
        <p:nvSpPr>
          <p:cNvPr id="51" name="Google Shape;51;g3f283571c4d_0_332"/>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g3f283571c4d_0_332"/>
          <p:cNvSpPr txBox="1">
            <a:spLocks noGrp="1"/>
          </p:cNvSpPr>
          <p:nvPr>
            <p:ph type="body" idx="1"/>
          </p:nvPr>
        </p:nvSpPr>
        <p:spPr>
          <a:xfrm>
            <a:off x="593387" y="1928813"/>
            <a:ext cx="5207400" cy="424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53" name="Google Shape;53;g3f283571c4d_0_332"/>
          <p:cNvSpPr>
            <a:spLocks noGrp="1"/>
          </p:cNvSpPr>
          <p:nvPr>
            <p:ph type="pic" idx="2"/>
          </p:nvPr>
        </p:nvSpPr>
        <p:spPr>
          <a:xfrm>
            <a:off x="6391275" y="1928813"/>
            <a:ext cx="5213400" cy="42483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77"/>
        <p:cNvGrpSpPr/>
        <p:nvPr/>
      </p:nvGrpSpPr>
      <p:grpSpPr>
        <a:xfrm>
          <a:off x="0" y="0"/>
          <a:ext cx="0" cy="0"/>
          <a:chOff x="0" y="0"/>
          <a:chExt cx="0" cy="0"/>
        </a:xfrm>
      </p:grpSpPr>
      <p:sp>
        <p:nvSpPr>
          <p:cNvPr id="478" name="Google Shape;478;g3f5c80db00c_0_124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9" name="Google Shape;479;g3f5c80db00c_0_124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0" name="Google Shape;480;g3f5c80db00c_0_124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Clr>
                <a:srgbClr val="757575"/>
              </a:buClr>
              <a:buSzPts val="1400"/>
              <a:buFont typeface="Calibri"/>
              <a:buNone/>
              <a:defRPr sz="1800">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81" name="Google Shape;481;g3f5c80db00c_0_124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Clr>
                <a:srgbClr val="757575"/>
              </a:buClr>
              <a:buSzPts val="1400"/>
              <a:buFont typeface="Calibri"/>
              <a:buNone/>
              <a:defRPr sz="1800">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82" name="Google Shape;482;g3f5c80db00c_0_124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757575"/>
              </a:buClr>
              <a:buSzPts val="1200"/>
              <a:buFont typeface="Calibri"/>
              <a:buNone/>
              <a:defRPr sz="1200" b="0" i="0" u="none" strike="noStrike" cap="none">
                <a:solidFill>
                  <a:srgbClr val="757575"/>
                </a:solidFill>
                <a:latin typeface="Calibri"/>
                <a:ea typeface="Calibri"/>
                <a:cs typeface="Calibri"/>
                <a:sym typeface="Calibri"/>
              </a:defRPr>
            </a:lvl1pPr>
            <a:lvl2pPr marL="0" marR="0" lvl="1" indent="0" algn="r">
              <a:spcBef>
                <a:spcPts val="0"/>
              </a:spcBef>
              <a:spcAft>
                <a:spcPts val="0"/>
              </a:spcAft>
              <a:buClr>
                <a:srgbClr val="757575"/>
              </a:buClr>
              <a:buSzPts val="1200"/>
              <a:buFont typeface="Calibri"/>
              <a:buNone/>
              <a:defRPr sz="1200" b="0" i="0" u="none" strike="noStrike" cap="none">
                <a:solidFill>
                  <a:srgbClr val="757575"/>
                </a:solidFill>
                <a:latin typeface="Calibri"/>
                <a:ea typeface="Calibri"/>
                <a:cs typeface="Calibri"/>
                <a:sym typeface="Calibri"/>
              </a:defRPr>
            </a:lvl2pPr>
            <a:lvl3pPr marL="0" marR="0" lvl="2" indent="0" algn="r">
              <a:spcBef>
                <a:spcPts val="0"/>
              </a:spcBef>
              <a:spcAft>
                <a:spcPts val="0"/>
              </a:spcAft>
              <a:buClr>
                <a:srgbClr val="757575"/>
              </a:buClr>
              <a:buSzPts val="1200"/>
              <a:buFont typeface="Calibri"/>
              <a:buNone/>
              <a:defRPr sz="1200" b="0" i="0" u="none" strike="noStrike" cap="none">
                <a:solidFill>
                  <a:srgbClr val="757575"/>
                </a:solidFill>
                <a:latin typeface="Calibri"/>
                <a:ea typeface="Calibri"/>
                <a:cs typeface="Calibri"/>
                <a:sym typeface="Calibri"/>
              </a:defRPr>
            </a:lvl3pPr>
            <a:lvl4pPr marL="0" marR="0" lvl="3" indent="0" algn="r">
              <a:spcBef>
                <a:spcPts val="0"/>
              </a:spcBef>
              <a:spcAft>
                <a:spcPts val="0"/>
              </a:spcAft>
              <a:buClr>
                <a:srgbClr val="757575"/>
              </a:buClr>
              <a:buSzPts val="1200"/>
              <a:buFont typeface="Calibri"/>
              <a:buNone/>
              <a:defRPr sz="1200" b="0" i="0" u="none" strike="noStrike" cap="none">
                <a:solidFill>
                  <a:srgbClr val="757575"/>
                </a:solidFill>
                <a:latin typeface="Calibri"/>
                <a:ea typeface="Calibri"/>
                <a:cs typeface="Calibri"/>
                <a:sym typeface="Calibri"/>
              </a:defRPr>
            </a:lvl4pPr>
            <a:lvl5pPr marL="0" marR="0" lvl="4" indent="0" algn="r">
              <a:spcBef>
                <a:spcPts val="0"/>
              </a:spcBef>
              <a:spcAft>
                <a:spcPts val="0"/>
              </a:spcAft>
              <a:buClr>
                <a:srgbClr val="757575"/>
              </a:buClr>
              <a:buSzPts val="1200"/>
              <a:buFont typeface="Calibri"/>
              <a:buNone/>
              <a:defRPr sz="1200" b="0" i="0" u="none" strike="noStrike" cap="none">
                <a:solidFill>
                  <a:srgbClr val="757575"/>
                </a:solidFill>
                <a:latin typeface="Calibri"/>
                <a:ea typeface="Calibri"/>
                <a:cs typeface="Calibri"/>
                <a:sym typeface="Calibri"/>
              </a:defRPr>
            </a:lvl5pPr>
            <a:lvl6pPr marL="0" marR="0" lvl="5" indent="0" algn="r">
              <a:spcBef>
                <a:spcPts val="0"/>
              </a:spcBef>
              <a:spcAft>
                <a:spcPts val="0"/>
              </a:spcAft>
              <a:buClr>
                <a:srgbClr val="757575"/>
              </a:buClr>
              <a:buSzPts val="1200"/>
              <a:buFont typeface="Calibri"/>
              <a:buNone/>
              <a:defRPr sz="1200" b="0" i="0" u="none" strike="noStrike" cap="none">
                <a:solidFill>
                  <a:srgbClr val="757575"/>
                </a:solidFill>
                <a:latin typeface="Calibri"/>
                <a:ea typeface="Calibri"/>
                <a:cs typeface="Calibri"/>
                <a:sym typeface="Calibri"/>
              </a:defRPr>
            </a:lvl6pPr>
            <a:lvl7pPr marL="0" marR="0" lvl="6" indent="0" algn="r">
              <a:spcBef>
                <a:spcPts val="0"/>
              </a:spcBef>
              <a:spcAft>
                <a:spcPts val="0"/>
              </a:spcAft>
              <a:buClr>
                <a:srgbClr val="757575"/>
              </a:buClr>
              <a:buSzPts val="1200"/>
              <a:buFont typeface="Calibri"/>
              <a:buNone/>
              <a:defRPr sz="1200" b="0" i="0" u="none" strike="noStrike" cap="none">
                <a:solidFill>
                  <a:srgbClr val="757575"/>
                </a:solidFill>
                <a:latin typeface="Calibri"/>
                <a:ea typeface="Calibri"/>
                <a:cs typeface="Calibri"/>
                <a:sym typeface="Calibri"/>
              </a:defRPr>
            </a:lvl7pPr>
            <a:lvl8pPr marL="0" marR="0" lvl="7" indent="0" algn="r">
              <a:spcBef>
                <a:spcPts val="0"/>
              </a:spcBef>
              <a:spcAft>
                <a:spcPts val="0"/>
              </a:spcAft>
              <a:buClr>
                <a:srgbClr val="757575"/>
              </a:buClr>
              <a:buSzPts val="1200"/>
              <a:buFont typeface="Calibri"/>
              <a:buNone/>
              <a:defRPr sz="1200" b="0" i="0" u="none" strike="noStrike" cap="none">
                <a:solidFill>
                  <a:srgbClr val="757575"/>
                </a:solidFill>
                <a:latin typeface="Calibri"/>
                <a:ea typeface="Calibri"/>
                <a:cs typeface="Calibri"/>
                <a:sym typeface="Calibri"/>
              </a:defRPr>
            </a:lvl8pPr>
            <a:lvl9pPr marL="0" marR="0" lvl="8" indent="0" algn="r">
              <a:spcBef>
                <a:spcPts val="0"/>
              </a:spcBef>
              <a:spcAft>
                <a:spcPts val="0"/>
              </a:spcAft>
              <a:buClr>
                <a:srgbClr val="757575"/>
              </a:buClr>
              <a:buSzPts val="1200"/>
              <a:buFont typeface="Calibri"/>
              <a:buNone/>
              <a:defRPr sz="1200" b="0" i="0" u="none" strike="noStrike" cap="none">
                <a:solidFill>
                  <a:srgbClr val="75757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483"/>
        <p:cNvGrpSpPr/>
        <p:nvPr/>
      </p:nvGrpSpPr>
      <p:grpSpPr>
        <a:xfrm>
          <a:off x="0" y="0"/>
          <a:ext cx="0" cy="0"/>
          <a:chOff x="0" y="0"/>
          <a:chExt cx="0" cy="0"/>
        </a:xfrm>
      </p:grpSpPr>
      <p:sp>
        <p:nvSpPr>
          <p:cNvPr id="484" name="Google Shape;484;g3f5c80db00c_0_1251"/>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5" name="Google Shape;485;g3f5c80db00c_0_1251"/>
          <p:cNvSpPr txBox="1">
            <a:spLocks noGrp="1"/>
          </p:cNvSpPr>
          <p:nvPr>
            <p:ph type="body" idx="1"/>
          </p:nvPr>
        </p:nvSpPr>
        <p:spPr>
          <a:xfrm>
            <a:off x="593387" y="1928813"/>
            <a:ext cx="5207400" cy="424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486" name="Google Shape;486;g3f5c80db00c_0_1251"/>
          <p:cNvSpPr>
            <a:spLocks noGrp="1"/>
          </p:cNvSpPr>
          <p:nvPr>
            <p:ph type="pic" idx="2"/>
          </p:nvPr>
        </p:nvSpPr>
        <p:spPr>
          <a:xfrm>
            <a:off x="6391275" y="1928813"/>
            <a:ext cx="5213400" cy="42483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3_Section Header">
  <p:cSld name="3_Section Header">
    <p:spTree>
      <p:nvGrpSpPr>
        <p:cNvPr id="1" name="Shape 487"/>
        <p:cNvGrpSpPr/>
        <p:nvPr/>
      </p:nvGrpSpPr>
      <p:grpSpPr>
        <a:xfrm>
          <a:off x="0" y="0"/>
          <a:ext cx="0" cy="0"/>
          <a:chOff x="0" y="0"/>
          <a:chExt cx="0" cy="0"/>
        </a:xfrm>
      </p:grpSpPr>
      <p:sp>
        <p:nvSpPr>
          <p:cNvPr id="488" name="Google Shape;488;g3f5c80db00c_0_1255"/>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9" name="Google Shape;489;g3f5c80db00c_0_1255"/>
          <p:cNvSpPr txBox="1">
            <a:spLocks noGrp="1"/>
          </p:cNvSpPr>
          <p:nvPr>
            <p:ph type="body" idx="1"/>
          </p:nvPr>
        </p:nvSpPr>
        <p:spPr>
          <a:xfrm>
            <a:off x="6374934" y="1906555"/>
            <a:ext cx="5207400" cy="424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490" name="Google Shape;490;g3f5c80db00c_0_1255"/>
          <p:cNvSpPr>
            <a:spLocks noGrp="1"/>
          </p:cNvSpPr>
          <p:nvPr>
            <p:ph type="pic" idx="2"/>
          </p:nvPr>
        </p:nvSpPr>
        <p:spPr>
          <a:xfrm>
            <a:off x="593386" y="1928813"/>
            <a:ext cx="5213400" cy="42483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91"/>
        <p:cNvGrpSpPr/>
        <p:nvPr/>
      </p:nvGrpSpPr>
      <p:grpSpPr>
        <a:xfrm>
          <a:off x="0" y="0"/>
          <a:ext cx="0" cy="0"/>
          <a:chOff x="0" y="0"/>
          <a:chExt cx="0" cy="0"/>
        </a:xfrm>
      </p:grpSpPr>
      <p:sp>
        <p:nvSpPr>
          <p:cNvPr id="492" name="Google Shape;492;g3f5c80db00c_0_125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3" name="Google Shape;493;g3f5c80db00c_0_1259"/>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4" name="Google Shape;494;g3f5c80db00c_0_1259"/>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5"/>
        <p:cNvGrpSpPr/>
        <p:nvPr/>
      </p:nvGrpSpPr>
      <p:grpSpPr>
        <a:xfrm>
          <a:off x="0" y="0"/>
          <a:ext cx="0" cy="0"/>
          <a:chOff x="0" y="0"/>
          <a:chExt cx="0" cy="0"/>
        </a:xfrm>
      </p:grpSpPr>
      <p:sp>
        <p:nvSpPr>
          <p:cNvPr id="496" name="Google Shape;496;g3f5c80db00c_0_1263"/>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7" name="Google Shape;497;g3f5c80db00c_0_1263"/>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8" name="Google Shape;498;g3f5c80db00c_0_1263"/>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9" name="Google Shape;499;g3f5c80db00c_0_1263"/>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0" name="Google Shape;500;g3f5c80db00c_0_1263"/>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501"/>
        <p:cNvGrpSpPr/>
        <p:nvPr/>
      </p:nvGrpSpPr>
      <p:grpSpPr>
        <a:xfrm>
          <a:off x="0" y="0"/>
          <a:ext cx="0" cy="0"/>
          <a:chOff x="0" y="0"/>
          <a:chExt cx="0" cy="0"/>
        </a:xfrm>
      </p:grpSpPr>
      <p:sp>
        <p:nvSpPr>
          <p:cNvPr id="502" name="Google Shape;502;g3f5c80db00c_0_1269"/>
          <p:cNvSpPr>
            <a:spLocks noGrp="1"/>
          </p:cNvSpPr>
          <p:nvPr>
            <p:ph type="pic" idx="2"/>
          </p:nvPr>
        </p:nvSpPr>
        <p:spPr>
          <a:xfrm>
            <a:off x="0" y="0"/>
            <a:ext cx="4246500" cy="6858000"/>
          </a:xfrm>
          <a:prstGeom prst="rect">
            <a:avLst/>
          </a:prstGeom>
          <a:noFill/>
          <a:ln>
            <a:noFill/>
          </a:ln>
        </p:spPr>
      </p:sp>
      <p:sp>
        <p:nvSpPr>
          <p:cNvPr id="503" name="Google Shape;503;g3f5c80db00c_0_1269"/>
          <p:cNvSpPr txBox="1">
            <a:spLocks noGrp="1"/>
          </p:cNvSpPr>
          <p:nvPr>
            <p:ph type="title"/>
          </p:nvPr>
        </p:nvSpPr>
        <p:spPr>
          <a:xfrm>
            <a:off x="0" y="4807916"/>
            <a:ext cx="42465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4" name="Google Shape;504;g3f5c80db00c_0_1269"/>
          <p:cNvSpPr txBox="1">
            <a:spLocks noGrp="1"/>
          </p:cNvSpPr>
          <p:nvPr>
            <p:ph type="body" idx="1"/>
          </p:nvPr>
        </p:nvSpPr>
        <p:spPr>
          <a:xfrm>
            <a:off x="5176434" y="724520"/>
            <a:ext cx="6385200" cy="5409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505"/>
        <p:cNvGrpSpPr/>
        <p:nvPr/>
      </p:nvGrpSpPr>
      <p:grpSpPr>
        <a:xfrm>
          <a:off x="0" y="0"/>
          <a:ext cx="0" cy="0"/>
          <a:chOff x="0" y="0"/>
          <a:chExt cx="0" cy="0"/>
        </a:xfrm>
      </p:grpSpPr>
      <p:sp>
        <p:nvSpPr>
          <p:cNvPr id="506" name="Google Shape;506;g3f5c80db00c_0_1273"/>
          <p:cNvSpPr>
            <a:spLocks noGrp="1"/>
          </p:cNvSpPr>
          <p:nvPr>
            <p:ph type="pic" idx="2"/>
          </p:nvPr>
        </p:nvSpPr>
        <p:spPr>
          <a:xfrm>
            <a:off x="629479" y="2473807"/>
            <a:ext cx="10949700" cy="3708300"/>
          </a:xfrm>
          <a:prstGeom prst="rect">
            <a:avLst/>
          </a:prstGeom>
          <a:noFill/>
          <a:ln>
            <a:noFill/>
          </a:ln>
        </p:spPr>
      </p:sp>
      <p:sp>
        <p:nvSpPr>
          <p:cNvPr id="507" name="Google Shape;507;g3f5c80db00c_0_1273"/>
          <p:cNvSpPr txBox="1">
            <a:spLocks noGrp="1"/>
          </p:cNvSpPr>
          <p:nvPr>
            <p:ph type="title"/>
          </p:nvPr>
        </p:nvSpPr>
        <p:spPr>
          <a:xfrm>
            <a:off x="629479" y="656674"/>
            <a:ext cx="10949700" cy="11838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Module Title ">
  <p:cSld name="Module Title ">
    <p:spTree>
      <p:nvGrpSpPr>
        <p:cNvPr id="1" name="Shape 87"/>
        <p:cNvGrpSpPr/>
        <p:nvPr/>
      </p:nvGrpSpPr>
      <p:grpSpPr>
        <a:xfrm>
          <a:off x="0" y="0"/>
          <a:ext cx="0" cy="0"/>
          <a:chOff x="0" y="0"/>
          <a:chExt cx="0" cy="0"/>
        </a:xfrm>
      </p:grpSpPr>
      <p:sp>
        <p:nvSpPr>
          <p:cNvPr id="88" name="Google Shape;88;p35"/>
          <p:cNvSpPr>
            <a:spLocks noGrp="1"/>
          </p:cNvSpPr>
          <p:nvPr>
            <p:ph type="pic" idx="2"/>
          </p:nvPr>
        </p:nvSpPr>
        <p:spPr>
          <a:xfrm>
            <a:off x="0" y="0"/>
            <a:ext cx="12192000" cy="6858000"/>
          </a:xfrm>
          <a:prstGeom prst="rect">
            <a:avLst/>
          </a:prstGeom>
          <a:noFill/>
          <a:ln>
            <a:noFill/>
          </a:ln>
        </p:spPr>
        <p:txBody>
          <a:bodyPr/>
          <a:lstStyle/>
          <a:p>
            <a:endParaRPr lang="en-US"/>
          </a:p>
        </p:txBody>
      </p:sp>
      <p:sp>
        <p:nvSpPr>
          <p:cNvPr id="89" name="Google Shape;89;p35"/>
          <p:cNvSpPr txBox="1">
            <a:spLocks noGrp="1"/>
          </p:cNvSpPr>
          <p:nvPr>
            <p:ph type="title"/>
          </p:nvPr>
        </p:nvSpPr>
        <p:spPr>
          <a:xfrm>
            <a:off x="0" y="4839848"/>
            <a:ext cx="12192000" cy="1325563"/>
          </a:xfrm>
          <a:prstGeom prst="rect">
            <a:avLst/>
          </a:prstGeom>
          <a:solidFill>
            <a:schemeClr val="lt1">
              <a:alpha val="80000"/>
            </a:schemeClr>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8632854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90"/>
        <p:cNvGrpSpPr/>
        <p:nvPr/>
      </p:nvGrpSpPr>
      <p:grpSpPr>
        <a:xfrm>
          <a:off x="0" y="0"/>
          <a:ext cx="0" cy="0"/>
          <a:chOff x="0" y="0"/>
          <a:chExt cx="0" cy="0"/>
        </a:xfrm>
      </p:grpSpPr>
      <p:sp>
        <p:nvSpPr>
          <p:cNvPr id="91" name="Google Shape;91;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4" name="Google Shape;94;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5" name="Google Shape;95;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L="0" marR="0" lvl="1"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L="0" marR="0" lvl="2"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L="0" marR="0" lvl="3"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L="0" marR="0" lvl="4"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L="0" marR="0" lvl="5"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L="0" marR="0" lvl="6"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L="0" marR="0" lvl="7"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L="0" marR="0" lvl="8"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4099028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6"/>
        <p:cNvGrpSpPr/>
        <p:nvPr/>
      </p:nvGrpSpPr>
      <p:grpSpPr>
        <a:xfrm>
          <a:off x="0" y="0"/>
          <a:ext cx="0" cy="0"/>
          <a:chOff x="0" y="0"/>
          <a:chExt cx="0" cy="0"/>
        </a:xfrm>
      </p:grpSpPr>
    </p:spTree>
    <p:extLst>
      <p:ext uri="{BB962C8B-B14F-4D97-AF65-F5344CB8AC3E}">
        <p14:creationId xmlns:p14="http://schemas.microsoft.com/office/powerpoint/2010/main" val="10989712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4"/>
        <p:cNvGrpSpPr/>
        <p:nvPr/>
      </p:nvGrpSpPr>
      <p:grpSpPr>
        <a:xfrm>
          <a:off x="0" y="0"/>
          <a:ext cx="0" cy="0"/>
          <a:chOff x="0" y="0"/>
          <a:chExt cx="0" cy="0"/>
        </a:xfrm>
      </p:grpSpPr>
      <p:sp>
        <p:nvSpPr>
          <p:cNvPr id="55" name="Google Shape;55;g3f283571c4d_0_33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3f283571c4d_0_336"/>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g3f283571c4d_0_33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Portrait Photo and Content 2">
  <p:cSld name="Portrait Photo and Content 2">
    <p:spTree>
      <p:nvGrpSpPr>
        <p:cNvPr id="1" name="Shape 97"/>
        <p:cNvGrpSpPr/>
        <p:nvPr/>
      </p:nvGrpSpPr>
      <p:grpSpPr>
        <a:xfrm>
          <a:off x="0" y="0"/>
          <a:ext cx="0" cy="0"/>
          <a:chOff x="0" y="0"/>
          <a:chExt cx="0" cy="0"/>
        </a:xfrm>
      </p:grpSpPr>
      <p:sp>
        <p:nvSpPr>
          <p:cNvPr id="98" name="Google Shape;98;g3f5827bcb89_0_1250"/>
          <p:cNvSpPr>
            <a:spLocks noGrp="1"/>
          </p:cNvSpPr>
          <p:nvPr>
            <p:ph type="pic" idx="2"/>
          </p:nvPr>
        </p:nvSpPr>
        <p:spPr>
          <a:xfrm>
            <a:off x="640080" y="535667"/>
            <a:ext cx="4917900" cy="5783100"/>
          </a:xfrm>
          <a:prstGeom prst="roundRect">
            <a:avLst>
              <a:gd name="adj" fmla="val 4537"/>
            </a:avLst>
          </a:prstGeom>
          <a:noFill/>
          <a:ln>
            <a:noFill/>
          </a:ln>
        </p:spPr>
        <p:txBody>
          <a:bodyPr/>
          <a:lstStyle/>
          <a:p>
            <a:endParaRPr lang="en-US"/>
          </a:p>
        </p:txBody>
      </p:sp>
      <p:sp>
        <p:nvSpPr>
          <p:cNvPr id="99" name="Google Shape;99;g3f5827bcb89_0_1250"/>
          <p:cNvSpPr txBox="1">
            <a:spLocks noGrp="1"/>
          </p:cNvSpPr>
          <p:nvPr>
            <p:ph type="title"/>
          </p:nvPr>
        </p:nvSpPr>
        <p:spPr>
          <a:xfrm>
            <a:off x="6104537" y="535667"/>
            <a:ext cx="5456400" cy="1787100"/>
          </a:xfrm>
          <a:prstGeom prst="rect">
            <a:avLst/>
          </a:prstGeom>
          <a:noFill/>
          <a:ln>
            <a:noFill/>
          </a:ln>
        </p:spPr>
        <p:txBody>
          <a:bodyPr spcFirstLastPara="1" wrap="square" lIns="60975" tIns="30475" rIns="60975" bIns="30475" anchor="t" anchorCtr="0">
            <a:noAutofit/>
          </a:bodyPr>
          <a:lstStyle>
            <a:lvl1pPr lvl="0" algn="l">
              <a:lnSpc>
                <a:spcPct val="90000"/>
              </a:lnSpc>
              <a:spcBef>
                <a:spcPts val="0"/>
              </a:spcBef>
              <a:spcAft>
                <a:spcPts val="0"/>
              </a:spcAft>
              <a:buClr>
                <a:schemeClr val="dk2"/>
              </a:buClr>
              <a:buSzPts val="4300"/>
              <a:buFont typeface="Open Sans"/>
              <a:buNone/>
              <a:defRPr sz="4300"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00" name="Google Shape;100;g3f5827bcb89_0_1250"/>
          <p:cNvSpPr txBox="1">
            <a:spLocks noGrp="1"/>
          </p:cNvSpPr>
          <p:nvPr>
            <p:ph type="body" idx="1"/>
          </p:nvPr>
        </p:nvSpPr>
        <p:spPr>
          <a:xfrm>
            <a:off x="6104537" y="2552023"/>
            <a:ext cx="5456400" cy="3202800"/>
          </a:xfrm>
          <a:prstGeom prst="rect">
            <a:avLst/>
          </a:prstGeom>
          <a:noFill/>
          <a:ln>
            <a:noFill/>
          </a:ln>
        </p:spPr>
        <p:txBody>
          <a:bodyPr spcFirstLastPara="1" wrap="square" lIns="60975" tIns="30475" rIns="60975" bIns="30475" anchor="t" anchorCtr="0">
            <a:noAutofit/>
          </a:bodyPr>
          <a:lstStyle>
            <a:lvl1pPr marL="457200" lvl="0" indent="-228600" algn="l">
              <a:lnSpc>
                <a:spcPct val="100000"/>
              </a:lnSpc>
              <a:spcBef>
                <a:spcPts val="1100"/>
              </a:spcBef>
              <a:spcAft>
                <a:spcPts val="0"/>
              </a:spcAft>
              <a:buClr>
                <a:schemeClr val="dk1"/>
              </a:buClr>
              <a:buSzPts val="2800"/>
              <a:buNone/>
              <a:defRPr sz="2800"/>
            </a:lvl1pPr>
            <a:lvl2pPr marL="914400" lvl="1" indent="-406400" algn="l">
              <a:lnSpc>
                <a:spcPct val="100000"/>
              </a:lnSpc>
              <a:spcBef>
                <a:spcPts val="1100"/>
              </a:spcBef>
              <a:spcAft>
                <a:spcPts val="0"/>
              </a:spcAft>
              <a:buClr>
                <a:schemeClr val="dk1"/>
              </a:buClr>
              <a:buSzPts val="2800"/>
              <a:buChar char="o"/>
              <a:defRPr sz="2800"/>
            </a:lvl2pPr>
            <a:lvl3pPr marL="1371600" lvl="2" indent="-406400" algn="l">
              <a:lnSpc>
                <a:spcPct val="100000"/>
              </a:lnSpc>
              <a:spcBef>
                <a:spcPts val="11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04800" algn="l">
              <a:lnSpc>
                <a:spcPct val="90000"/>
              </a:lnSpc>
              <a:spcBef>
                <a:spcPts val="500"/>
              </a:spcBef>
              <a:spcAft>
                <a:spcPts val="0"/>
              </a:spcAft>
              <a:buClr>
                <a:schemeClr val="dk1"/>
              </a:buClr>
              <a:buSzPts val="1200"/>
              <a:buChar char="•"/>
              <a:defRPr/>
            </a:lvl6pPr>
            <a:lvl7pPr marL="3200400" lvl="6" indent="-304800" algn="l">
              <a:lnSpc>
                <a:spcPct val="90000"/>
              </a:lnSpc>
              <a:spcBef>
                <a:spcPts val="500"/>
              </a:spcBef>
              <a:spcAft>
                <a:spcPts val="0"/>
              </a:spcAft>
              <a:buClr>
                <a:schemeClr val="dk1"/>
              </a:buClr>
              <a:buSzPts val="1200"/>
              <a:buChar char="•"/>
              <a:defRPr/>
            </a:lvl7pPr>
            <a:lvl8pPr marL="3657600" lvl="7" indent="-304800" algn="l">
              <a:lnSpc>
                <a:spcPct val="90000"/>
              </a:lnSpc>
              <a:spcBef>
                <a:spcPts val="500"/>
              </a:spcBef>
              <a:spcAft>
                <a:spcPts val="0"/>
              </a:spcAft>
              <a:buClr>
                <a:schemeClr val="dk1"/>
              </a:buClr>
              <a:buSzPts val="1200"/>
              <a:buChar char="•"/>
              <a:defRPr/>
            </a:lvl8pPr>
            <a:lvl9pPr marL="4114800" lvl="8" indent="-304800" algn="l">
              <a:lnSpc>
                <a:spcPct val="90000"/>
              </a:lnSpc>
              <a:spcBef>
                <a:spcPts val="500"/>
              </a:spcBef>
              <a:spcAft>
                <a:spcPts val="0"/>
              </a:spcAft>
              <a:buClr>
                <a:schemeClr val="dk1"/>
              </a:buClr>
              <a:buSzPts val="1200"/>
              <a:buChar char="•"/>
              <a:defRPr/>
            </a:lvl9pPr>
          </a:lstStyle>
          <a:p>
            <a:endParaRPr/>
          </a:p>
        </p:txBody>
      </p:sp>
    </p:spTree>
    <p:extLst>
      <p:ext uri="{BB962C8B-B14F-4D97-AF65-F5344CB8AC3E}">
        <p14:creationId xmlns:p14="http://schemas.microsoft.com/office/powerpoint/2010/main" val="2343778465"/>
      </p:ext>
    </p:extLst>
  </p:cSld>
  <p:clrMapOvr>
    <a:masterClrMapping/>
  </p:clrMapOvr>
  <p:extLst>
    <p:ext uri="{DCECCB84-F9BA-43D5-87BE-67443E8EF086}">
      <p15:sldGuideLst xmlns:p15="http://schemas.microsoft.com/office/powerpoint/2012/main">
        <p15:guide id="1" pos="2736">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1"/>
        <p:cNvGrpSpPr/>
        <p:nvPr/>
      </p:nvGrpSpPr>
      <p:grpSpPr>
        <a:xfrm>
          <a:off x="0" y="0"/>
          <a:ext cx="0" cy="0"/>
          <a:chOff x="0" y="0"/>
          <a:chExt cx="0" cy="0"/>
        </a:xfrm>
      </p:grpSpPr>
      <p:sp>
        <p:nvSpPr>
          <p:cNvPr id="102" name="Google Shape;102;p3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3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4" name="Google Shape;10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5" name="Google Shape;105;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6" name="Google Shape;106;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L="0" marR="0" lvl="1"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L="0" marR="0" lvl="2"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L="0" marR="0" lvl="3"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L="0" marR="0" lvl="4"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L="0" marR="0" lvl="5"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L="0" marR="0" lvl="6"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L="0" marR="0" lvl="7"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L="0" marR="0" lvl="8"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6316764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107"/>
        <p:cNvGrpSpPr/>
        <p:nvPr/>
      </p:nvGrpSpPr>
      <p:grpSpPr>
        <a:xfrm>
          <a:off x="0" y="0"/>
          <a:ext cx="0" cy="0"/>
          <a:chOff x="0" y="0"/>
          <a:chExt cx="0" cy="0"/>
        </a:xfrm>
      </p:grpSpPr>
      <p:sp>
        <p:nvSpPr>
          <p:cNvPr id="108" name="Google Shape;108;p50"/>
          <p:cNvSpPr>
            <a:spLocks noGrp="1"/>
          </p:cNvSpPr>
          <p:nvPr>
            <p:ph type="pic" idx="2"/>
          </p:nvPr>
        </p:nvSpPr>
        <p:spPr>
          <a:xfrm>
            <a:off x="629479" y="2473807"/>
            <a:ext cx="10949609" cy="3708400"/>
          </a:xfrm>
          <a:prstGeom prst="rect">
            <a:avLst/>
          </a:prstGeom>
          <a:noFill/>
          <a:ln>
            <a:noFill/>
          </a:ln>
        </p:spPr>
        <p:txBody>
          <a:bodyPr/>
          <a:lstStyle/>
          <a:p>
            <a:endParaRPr lang="en-US"/>
          </a:p>
        </p:txBody>
      </p:sp>
      <p:sp>
        <p:nvSpPr>
          <p:cNvPr id="109" name="Google Shape;109;p50"/>
          <p:cNvSpPr txBox="1">
            <a:spLocks noGrp="1"/>
          </p:cNvSpPr>
          <p:nvPr>
            <p:ph type="title"/>
          </p:nvPr>
        </p:nvSpPr>
        <p:spPr>
          <a:xfrm>
            <a:off x="629479" y="656674"/>
            <a:ext cx="10949608" cy="118379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19575113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0"/>
        <p:cNvGrpSpPr/>
        <p:nvPr/>
      </p:nvGrpSpPr>
      <p:grpSpPr>
        <a:xfrm>
          <a:off x="0" y="0"/>
          <a:ext cx="0" cy="0"/>
          <a:chOff x="0" y="0"/>
          <a:chExt cx="0" cy="0"/>
        </a:xfrm>
      </p:grpSpPr>
      <p:sp>
        <p:nvSpPr>
          <p:cNvPr id="111" name="Google Shape;111;p42"/>
          <p:cNvSpPr txBox="1">
            <a:spLocks noGrp="1"/>
          </p:cNvSpPr>
          <p:nvPr>
            <p:ph type="title"/>
          </p:nvPr>
        </p:nvSpPr>
        <p:spPr>
          <a:xfrm>
            <a:off x="593386" y="680936"/>
            <a:ext cx="11011712" cy="88521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42"/>
          <p:cNvSpPr txBox="1">
            <a:spLocks noGrp="1"/>
          </p:cNvSpPr>
          <p:nvPr>
            <p:ph type="body" idx="1"/>
          </p:nvPr>
        </p:nvSpPr>
        <p:spPr>
          <a:xfrm>
            <a:off x="593386" y="1928813"/>
            <a:ext cx="11011711" cy="42482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338176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13"/>
        <p:cNvGrpSpPr/>
        <p:nvPr/>
      </p:nvGrpSpPr>
      <p:grpSpPr>
        <a:xfrm>
          <a:off x="0" y="0"/>
          <a:ext cx="0" cy="0"/>
          <a:chOff x="0" y="0"/>
          <a:chExt cx="0" cy="0"/>
        </a:xfrm>
      </p:grpSpPr>
      <p:sp>
        <p:nvSpPr>
          <p:cNvPr id="114" name="Google Shape;114;p75"/>
          <p:cNvSpPr txBox="1">
            <a:spLocks noGrp="1"/>
          </p:cNvSpPr>
          <p:nvPr>
            <p:ph type="title"/>
          </p:nvPr>
        </p:nvSpPr>
        <p:spPr>
          <a:xfrm>
            <a:off x="621196" y="677019"/>
            <a:ext cx="10949700" cy="947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75"/>
          <p:cNvSpPr txBox="1">
            <a:spLocks noGrp="1"/>
          </p:cNvSpPr>
          <p:nvPr>
            <p:ph type="body" idx="1"/>
          </p:nvPr>
        </p:nvSpPr>
        <p:spPr>
          <a:xfrm>
            <a:off x="593387" y="2556769"/>
            <a:ext cx="10977300" cy="3620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113396457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16"/>
        <p:cNvGrpSpPr/>
        <p:nvPr/>
      </p:nvGrpSpPr>
      <p:grpSpPr>
        <a:xfrm>
          <a:off x="0" y="0"/>
          <a:ext cx="0" cy="0"/>
          <a:chOff x="0" y="0"/>
          <a:chExt cx="0" cy="0"/>
        </a:xfrm>
      </p:grpSpPr>
      <p:sp>
        <p:nvSpPr>
          <p:cNvPr id="117" name="Google Shape;117;p49"/>
          <p:cNvSpPr>
            <a:spLocks noGrp="1"/>
          </p:cNvSpPr>
          <p:nvPr>
            <p:ph type="pic" idx="2"/>
          </p:nvPr>
        </p:nvSpPr>
        <p:spPr>
          <a:xfrm>
            <a:off x="629478" y="655638"/>
            <a:ext cx="10949609" cy="3708400"/>
          </a:xfrm>
          <a:prstGeom prst="rect">
            <a:avLst/>
          </a:prstGeom>
          <a:noFill/>
          <a:ln>
            <a:noFill/>
          </a:ln>
        </p:spPr>
        <p:txBody>
          <a:bodyPr/>
          <a:lstStyle/>
          <a:p>
            <a:endParaRPr lang="en-US"/>
          </a:p>
        </p:txBody>
      </p:sp>
      <p:sp>
        <p:nvSpPr>
          <p:cNvPr id="118" name="Google Shape;118;p49"/>
          <p:cNvSpPr txBox="1">
            <a:spLocks noGrp="1"/>
          </p:cNvSpPr>
          <p:nvPr>
            <p:ph type="title"/>
          </p:nvPr>
        </p:nvSpPr>
        <p:spPr>
          <a:xfrm>
            <a:off x="629479" y="5009322"/>
            <a:ext cx="10949608" cy="118379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91923808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1_Section Title">
  <p:cSld name="1_Section Title">
    <p:spTree>
      <p:nvGrpSpPr>
        <p:cNvPr id="1" name="Shape 119"/>
        <p:cNvGrpSpPr/>
        <p:nvPr/>
      </p:nvGrpSpPr>
      <p:grpSpPr>
        <a:xfrm>
          <a:off x="0" y="0"/>
          <a:ext cx="0" cy="0"/>
          <a:chOff x="0" y="0"/>
          <a:chExt cx="0" cy="0"/>
        </a:xfrm>
      </p:grpSpPr>
      <p:sp>
        <p:nvSpPr>
          <p:cNvPr id="120" name="Google Shape;120;g3f5827bcb89_0_644"/>
          <p:cNvSpPr>
            <a:spLocks noGrp="1"/>
          </p:cNvSpPr>
          <p:nvPr>
            <p:ph type="pic" idx="2"/>
          </p:nvPr>
        </p:nvSpPr>
        <p:spPr>
          <a:xfrm>
            <a:off x="0" y="0"/>
            <a:ext cx="12192000" cy="6858000"/>
          </a:xfrm>
          <a:prstGeom prst="rect">
            <a:avLst/>
          </a:prstGeom>
          <a:noFill/>
          <a:ln>
            <a:noFill/>
          </a:ln>
        </p:spPr>
        <p:txBody>
          <a:bodyPr/>
          <a:lstStyle/>
          <a:p>
            <a:endParaRPr lang="en-US"/>
          </a:p>
        </p:txBody>
      </p:sp>
      <p:sp>
        <p:nvSpPr>
          <p:cNvPr id="121" name="Google Shape;121;g3f5827bcb89_0_644"/>
          <p:cNvSpPr txBox="1">
            <a:spLocks noGrp="1"/>
          </p:cNvSpPr>
          <p:nvPr>
            <p:ph type="title"/>
          </p:nvPr>
        </p:nvSpPr>
        <p:spPr>
          <a:xfrm>
            <a:off x="0" y="4841331"/>
            <a:ext cx="12192000" cy="1325700"/>
          </a:xfrm>
          <a:prstGeom prst="rect">
            <a:avLst/>
          </a:prstGeom>
          <a:solidFill>
            <a:srgbClr val="BFBFBF"/>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98344F"/>
              </a:buClr>
              <a:buSzPts val="5400"/>
              <a:buFont typeface="Calibri"/>
              <a:buNone/>
              <a:defRPr sz="5400" b="1">
                <a:solidFill>
                  <a:srgbClr val="98344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25448636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itle and body A" type="tx">
  <p:cSld name="Title and body A">
    <p:spTree>
      <p:nvGrpSpPr>
        <p:cNvPr id="1" name="Shape 122"/>
        <p:cNvGrpSpPr/>
        <p:nvPr/>
      </p:nvGrpSpPr>
      <p:grpSpPr>
        <a:xfrm>
          <a:off x="0" y="0"/>
          <a:ext cx="0" cy="0"/>
          <a:chOff x="0" y="0"/>
          <a:chExt cx="0" cy="0"/>
        </a:xfrm>
      </p:grpSpPr>
      <p:sp>
        <p:nvSpPr>
          <p:cNvPr id="123" name="Google Shape;123;g3f5827bcb89_0_650"/>
          <p:cNvSpPr txBox="1">
            <a:spLocks noGrp="1"/>
          </p:cNvSpPr>
          <p:nvPr>
            <p:ph type="title"/>
          </p:nvPr>
        </p:nvSpPr>
        <p:spPr>
          <a:xfrm>
            <a:off x="415600" y="593367"/>
            <a:ext cx="11360700" cy="763500"/>
          </a:xfrm>
          <a:prstGeom prst="rect">
            <a:avLst/>
          </a:prstGeom>
          <a:noFill/>
          <a:ln>
            <a:noFill/>
          </a:ln>
        </p:spPr>
        <p:txBody>
          <a:bodyPr spcFirstLastPara="1" wrap="square" lIns="60950" tIns="60950" rIns="60950" bIns="60950" anchor="t" anchorCtr="0">
            <a:normAutofit/>
          </a:bodyPr>
          <a:lstStyle>
            <a:lvl1pPr lvl="0" algn="l">
              <a:lnSpc>
                <a:spcPct val="100000"/>
              </a:lnSpc>
              <a:spcBef>
                <a:spcPts val="0"/>
              </a:spcBef>
              <a:spcAft>
                <a:spcPts val="0"/>
              </a:spcAft>
              <a:buSzPts val="2000"/>
              <a:buNone/>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
        <p:nvSpPr>
          <p:cNvPr id="124" name="Google Shape;124;g3f5827bcb89_0_650"/>
          <p:cNvSpPr txBox="1">
            <a:spLocks noGrp="1"/>
          </p:cNvSpPr>
          <p:nvPr>
            <p:ph type="body" idx="1"/>
          </p:nvPr>
        </p:nvSpPr>
        <p:spPr>
          <a:xfrm>
            <a:off x="415600" y="1536633"/>
            <a:ext cx="11360700" cy="4555200"/>
          </a:xfrm>
          <a:prstGeom prst="rect">
            <a:avLst/>
          </a:prstGeom>
          <a:noFill/>
          <a:ln>
            <a:noFill/>
          </a:ln>
        </p:spPr>
        <p:txBody>
          <a:bodyPr spcFirstLastPara="1" wrap="square" lIns="60950" tIns="60950" rIns="60950" bIns="60950" anchor="t" anchorCtr="0">
            <a:normAutofit/>
          </a:bodyPr>
          <a:lstStyle>
            <a:lvl1pPr marL="457200" lvl="0" indent="-298450" algn="l">
              <a:lnSpc>
                <a:spcPct val="115000"/>
              </a:lnSpc>
              <a:spcBef>
                <a:spcPts val="0"/>
              </a:spcBef>
              <a:spcAft>
                <a:spcPts val="0"/>
              </a:spcAft>
              <a:buSzPts val="11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125" name="Google Shape;125;g3f5827bcb89_0_650"/>
          <p:cNvSpPr txBox="1">
            <a:spLocks noGrp="1"/>
          </p:cNvSpPr>
          <p:nvPr>
            <p:ph type="sldNum" idx="12"/>
          </p:nvPr>
        </p:nvSpPr>
        <p:spPr>
          <a:xfrm>
            <a:off x="11296611"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rtl="0">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1pPr>
            <a:lvl2pPr marL="0" marR="0" lvl="1" indent="0" algn="r" rtl="0">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2pPr>
            <a:lvl3pPr marL="0" marR="0" lvl="2" indent="0" algn="r" rtl="0">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3pPr>
            <a:lvl4pPr marL="0" marR="0" lvl="3" indent="0" algn="r" rtl="0">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4pPr>
            <a:lvl5pPr marL="0" marR="0" lvl="4" indent="0" algn="r" rtl="0">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5pPr>
            <a:lvl6pPr marL="0" marR="0" lvl="5" indent="0" algn="r" rtl="0">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6pPr>
            <a:lvl7pPr marL="0" marR="0" lvl="6" indent="0" algn="r" rtl="0">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7pPr>
            <a:lvl8pPr marL="0" marR="0" lvl="7" indent="0" algn="r" rtl="0">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8pPr>
            <a:lvl9pPr marL="0" marR="0" lvl="8" indent="0" algn="r" rtl="0">
              <a:lnSpc>
                <a:spcPct val="100000"/>
              </a:lnSpc>
              <a:spcBef>
                <a:spcPts val="0"/>
              </a:spcBef>
              <a:spcAft>
                <a:spcPts val="0"/>
              </a:spcAft>
              <a:buClr>
                <a:schemeClr val="dk2"/>
              </a:buClr>
              <a:buSzPts val="1300"/>
              <a:buFont typeface="Proxima Nova"/>
              <a:buNone/>
              <a:defRPr sz="1300"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2050585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30"/>
        <p:cNvGrpSpPr/>
        <p:nvPr/>
      </p:nvGrpSpPr>
      <p:grpSpPr>
        <a:xfrm>
          <a:off x="0" y="0"/>
          <a:ext cx="0" cy="0"/>
          <a:chOff x="0" y="0"/>
          <a:chExt cx="0" cy="0"/>
        </a:xfrm>
      </p:grpSpPr>
      <p:sp>
        <p:nvSpPr>
          <p:cNvPr id="131" name="Google Shape;131;p36"/>
          <p:cNvSpPr>
            <a:spLocks noGrp="1"/>
          </p:cNvSpPr>
          <p:nvPr>
            <p:ph type="pic" idx="2"/>
          </p:nvPr>
        </p:nvSpPr>
        <p:spPr>
          <a:xfrm>
            <a:off x="6096000" y="0"/>
            <a:ext cx="6096000" cy="6858000"/>
          </a:xfrm>
          <a:prstGeom prst="rect">
            <a:avLst/>
          </a:prstGeom>
          <a:noFill/>
          <a:ln>
            <a:noFill/>
          </a:ln>
        </p:spPr>
      </p:sp>
      <p:sp>
        <p:nvSpPr>
          <p:cNvPr id="132" name="Google Shape;132;p36"/>
          <p:cNvSpPr txBox="1">
            <a:spLocks noGrp="1"/>
          </p:cNvSpPr>
          <p:nvPr>
            <p:ph type="ctrTitle"/>
          </p:nvPr>
        </p:nvSpPr>
        <p:spPr>
          <a:xfrm>
            <a:off x="638783" y="661482"/>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36"/>
          <p:cNvSpPr txBox="1">
            <a:spLocks noGrp="1"/>
          </p:cNvSpPr>
          <p:nvPr>
            <p:ph type="subTitle" idx="1"/>
          </p:nvPr>
        </p:nvSpPr>
        <p:spPr>
          <a:xfrm>
            <a:off x="638783" y="1912174"/>
            <a:ext cx="4768103" cy="15168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7586679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4"/>
        <p:cNvGrpSpPr/>
        <p:nvPr/>
      </p:nvGrpSpPr>
      <p:grpSpPr>
        <a:xfrm>
          <a:off x="0" y="0"/>
          <a:ext cx="0" cy="0"/>
          <a:chOff x="0" y="0"/>
          <a:chExt cx="0" cy="0"/>
        </a:xfrm>
      </p:grpSpPr>
      <p:sp>
        <p:nvSpPr>
          <p:cNvPr id="135" name="Google Shape;135;p37"/>
          <p:cNvSpPr>
            <a:spLocks noGrp="1"/>
          </p:cNvSpPr>
          <p:nvPr>
            <p:ph type="pic" idx="2"/>
          </p:nvPr>
        </p:nvSpPr>
        <p:spPr>
          <a:xfrm>
            <a:off x="0" y="0"/>
            <a:ext cx="6096000" cy="6858000"/>
          </a:xfrm>
          <a:prstGeom prst="rect">
            <a:avLst/>
          </a:prstGeom>
          <a:noFill/>
          <a:ln>
            <a:noFill/>
          </a:ln>
        </p:spPr>
      </p:sp>
      <p:sp>
        <p:nvSpPr>
          <p:cNvPr id="136" name="Google Shape;136;p37"/>
          <p:cNvSpPr txBox="1">
            <a:spLocks noGrp="1"/>
          </p:cNvSpPr>
          <p:nvPr>
            <p:ph type="ctrTitle"/>
          </p:nvPr>
        </p:nvSpPr>
        <p:spPr>
          <a:xfrm>
            <a:off x="6810983" y="701239"/>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37"/>
          <p:cNvSpPr txBox="1">
            <a:spLocks noGrp="1"/>
          </p:cNvSpPr>
          <p:nvPr>
            <p:ph type="subTitle" idx="1"/>
          </p:nvPr>
        </p:nvSpPr>
        <p:spPr>
          <a:xfrm>
            <a:off x="6810984" y="1912174"/>
            <a:ext cx="4768103" cy="15168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17060605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8"/>
        <p:cNvGrpSpPr/>
        <p:nvPr/>
      </p:nvGrpSpPr>
      <p:grpSpPr>
        <a:xfrm>
          <a:off x="0" y="0"/>
          <a:ext cx="0" cy="0"/>
          <a:chOff x="0" y="0"/>
          <a:chExt cx="0" cy="0"/>
        </a:xfrm>
      </p:grpSpPr>
      <p:sp>
        <p:nvSpPr>
          <p:cNvPr id="59" name="Google Shape;59;g3f283571c4d_0_340"/>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g3f283571c4d_0_340"/>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g3f283571c4d_0_340"/>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g3f283571c4d_0_340"/>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g3f283571c4d_0_340"/>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38"/>
        <p:cNvGrpSpPr/>
        <p:nvPr/>
      </p:nvGrpSpPr>
      <p:grpSpPr>
        <a:xfrm>
          <a:off x="0" y="0"/>
          <a:ext cx="0" cy="0"/>
          <a:chOff x="0" y="0"/>
          <a:chExt cx="0" cy="0"/>
        </a:xfrm>
      </p:grpSpPr>
      <p:sp>
        <p:nvSpPr>
          <p:cNvPr id="139" name="Google Shape;139;p38"/>
          <p:cNvSpPr txBox="1">
            <a:spLocks noGrp="1"/>
          </p:cNvSpPr>
          <p:nvPr>
            <p:ph type="title"/>
          </p:nvPr>
        </p:nvSpPr>
        <p:spPr>
          <a:xfrm>
            <a:off x="7636911" y="695738"/>
            <a:ext cx="3932237" cy="126730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000"/>
              <a:buFont typeface="Calibri"/>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38"/>
          <p:cNvSpPr>
            <a:spLocks noGrp="1"/>
          </p:cNvSpPr>
          <p:nvPr>
            <p:ph type="pic" idx="2"/>
          </p:nvPr>
        </p:nvSpPr>
        <p:spPr>
          <a:xfrm>
            <a:off x="622852" y="695738"/>
            <a:ext cx="6374296" cy="5799416"/>
          </a:xfrm>
          <a:prstGeom prst="rect">
            <a:avLst/>
          </a:prstGeom>
          <a:noFill/>
          <a:ln>
            <a:noFill/>
          </a:ln>
        </p:spPr>
      </p:sp>
      <p:sp>
        <p:nvSpPr>
          <p:cNvPr id="141" name="Google Shape;141;p38"/>
          <p:cNvSpPr txBox="1">
            <a:spLocks noGrp="1"/>
          </p:cNvSpPr>
          <p:nvPr>
            <p:ph type="body" idx="1"/>
          </p:nvPr>
        </p:nvSpPr>
        <p:spPr>
          <a:xfrm>
            <a:off x="7636910" y="2315817"/>
            <a:ext cx="3932238" cy="41793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415977333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42"/>
        <p:cNvGrpSpPr/>
        <p:nvPr/>
      </p:nvGrpSpPr>
      <p:grpSpPr>
        <a:xfrm>
          <a:off x="0" y="0"/>
          <a:ext cx="0" cy="0"/>
          <a:chOff x="0" y="0"/>
          <a:chExt cx="0" cy="0"/>
        </a:xfrm>
      </p:grpSpPr>
      <p:sp>
        <p:nvSpPr>
          <p:cNvPr id="143" name="Google Shape;143;p39"/>
          <p:cNvSpPr>
            <a:spLocks noGrp="1"/>
          </p:cNvSpPr>
          <p:nvPr>
            <p:ph type="pic" idx="2"/>
          </p:nvPr>
        </p:nvSpPr>
        <p:spPr>
          <a:xfrm>
            <a:off x="6096000" y="661482"/>
            <a:ext cx="5457217" cy="5535036"/>
          </a:xfrm>
          <a:prstGeom prst="rect">
            <a:avLst/>
          </a:prstGeom>
          <a:noFill/>
          <a:ln>
            <a:noFill/>
          </a:ln>
        </p:spPr>
      </p:sp>
      <p:sp>
        <p:nvSpPr>
          <p:cNvPr id="144" name="Google Shape;144;p39"/>
          <p:cNvSpPr txBox="1">
            <a:spLocks noGrp="1"/>
          </p:cNvSpPr>
          <p:nvPr>
            <p:ph type="ctrTitle"/>
          </p:nvPr>
        </p:nvSpPr>
        <p:spPr>
          <a:xfrm>
            <a:off x="638783" y="661482"/>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39"/>
          <p:cNvSpPr txBox="1">
            <a:spLocks noGrp="1"/>
          </p:cNvSpPr>
          <p:nvPr>
            <p:ph type="subTitle" idx="1"/>
          </p:nvPr>
        </p:nvSpPr>
        <p:spPr>
          <a:xfrm>
            <a:off x="638783" y="1912174"/>
            <a:ext cx="4768103" cy="8310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6" name="Google Shape;146;p39"/>
          <p:cNvSpPr txBox="1">
            <a:spLocks noGrp="1"/>
          </p:cNvSpPr>
          <p:nvPr>
            <p:ph type="body" idx="3"/>
          </p:nvPr>
        </p:nvSpPr>
        <p:spPr>
          <a:xfrm>
            <a:off x="638780" y="2955782"/>
            <a:ext cx="4768105" cy="324073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2563459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47"/>
        <p:cNvGrpSpPr/>
        <p:nvPr/>
      </p:nvGrpSpPr>
      <p:grpSpPr>
        <a:xfrm>
          <a:off x="0" y="0"/>
          <a:ext cx="0" cy="0"/>
          <a:chOff x="0" y="0"/>
          <a:chExt cx="0" cy="0"/>
        </a:xfrm>
      </p:grpSpPr>
      <p:sp>
        <p:nvSpPr>
          <p:cNvPr id="148" name="Google Shape;148;p40"/>
          <p:cNvSpPr>
            <a:spLocks noGrp="1"/>
          </p:cNvSpPr>
          <p:nvPr>
            <p:ph type="pic" idx="2"/>
          </p:nvPr>
        </p:nvSpPr>
        <p:spPr>
          <a:xfrm>
            <a:off x="638783" y="661482"/>
            <a:ext cx="5457217" cy="5535036"/>
          </a:xfrm>
          <a:prstGeom prst="rect">
            <a:avLst/>
          </a:prstGeom>
          <a:noFill/>
          <a:ln>
            <a:noFill/>
          </a:ln>
        </p:spPr>
      </p:sp>
      <p:sp>
        <p:nvSpPr>
          <p:cNvPr id="149" name="Google Shape;149;p40"/>
          <p:cNvSpPr txBox="1">
            <a:spLocks noGrp="1"/>
          </p:cNvSpPr>
          <p:nvPr>
            <p:ph type="ctrTitle"/>
          </p:nvPr>
        </p:nvSpPr>
        <p:spPr>
          <a:xfrm>
            <a:off x="6781166" y="661482"/>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40"/>
          <p:cNvSpPr txBox="1">
            <a:spLocks noGrp="1"/>
          </p:cNvSpPr>
          <p:nvPr>
            <p:ph type="subTitle" idx="1"/>
          </p:nvPr>
        </p:nvSpPr>
        <p:spPr>
          <a:xfrm>
            <a:off x="6781166" y="1912174"/>
            <a:ext cx="4768103" cy="8310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1" name="Google Shape;151;p40"/>
          <p:cNvSpPr txBox="1">
            <a:spLocks noGrp="1"/>
          </p:cNvSpPr>
          <p:nvPr>
            <p:ph type="body" idx="3"/>
          </p:nvPr>
        </p:nvSpPr>
        <p:spPr>
          <a:xfrm>
            <a:off x="6781166" y="2955782"/>
            <a:ext cx="4768105" cy="324073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27635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52"/>
        <p:cNvGrpSpPr/>
        <p:nvPr/>
      </p:nvGrpSpPr>
      <p:grpSpPr>
        <a:xfrm>
          <a:off x="0" y="0"/>
          <a:ext cx="0" cy="0"/>
          <a:chOff x="0" y="0"/>
          <a:chExt cx="0" cy="0"/>
        </a:xfrm>
      </p:grpSpPr>
      <p:sp>
        <p:nvSpPr>
          <p:cNvPr id="153" name="Google Shape;153;p41"/>
          <p:cNvSpPr>
            <a:spLocks noGrp="1"/>
          </p:cNvSpPr>
          <p:nvPr>
            <p:ph type="pic" idx="2"/>
          </p:nvPr>
        </p:nvSpPr>
        <p:spPr>
          <a:xfrm>
            <a:off x="6096000" y="0"/>
            <a:ext cx="6096000" cy="6858000"/>
          </a:xfrm>
          <a:prstGeom prst="rect">
            <a:avLst/>
          </a:prstGeom>
          <a:noFill/>
          <a:ln>
            <a:noFill/>
          </a:ln>
        </p:spPr>
      </p:sp>
      <p:sp>
        <p:nvSpPr>
          <p:cNvPr id="154" name="Google Shape;154;p41"/>
          <p:cNvSpPr txBox="1">
            <a:spLocks noGrp="1"/>
          </p:cNvSpPr>
          <p:nvPr>
            <p:ph type="title"/>
          </p:nvPr>
        </p:nvSpPr>
        <p:spPr>
          <a:xfrm>
            <a:off x="643647" y="725050"/>
            <a:ext cx="5105400" cy="8652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41"/>
          <p:cNvSpPr txBox="1">
            <a:spLocks noGrp="1"/>
          </p:cNvSpPr>
          <p:nvPr>
            <p:ph type="body" idx="1"/>
          </p:nvPr>
        </p:nvSpPr>
        <p:spPr>
          <a:xfrm>
            <a:off x="642938" y="1898374"/>
            <a:ext cx="5105400" cy="431827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6074461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156"/>
        <p:cNvGrpSpPr/>
        <p:nvPr/>
      </p:nvGrpSpPr>
      <p:grpSpPr>
        <a:xfrm>
          <a:off x="0" y="0"/>
          <a:ext cx="0" cy="0"/>
          <a:chOff x="0" y="0"/>
          <a:chExt cx="0" cy="0"/>
        </a:xfrm>
      </p:grpSpPr>
      <p:sp>
        <p:nvSpPr>
          <p:cNvPr id="157" name="Google Shape;157;p43"/>
          <p:cNvSpPr txBox="1">
            <a:spLocks noGrp="1"/>
          </p:cNvSpPr>
          <p:nvPr>
            <p:ph type="title"/>
          </p:nvPr>
        </p:nvSpPr>
        <p:spPr>
          <a:xfrm>
            <a:off x="593386" y="680936"/>
            <a:ext cx="11011712" cy="88521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43"/>
          <p:cNvSpPr txBox="1">
            <a:spLocks noGrp="1"/>
          </p:cNvSpPr>
          <p:nvPr>
            <p:ph type="body" idx="1"/>
          </p:nvPr>
        </p:nvSpPr>
        <p:spPr>
          <a:xfrm>
            <a:off x="593387" y="1928813"/>
            <a:ext cx="5207339" cy="42482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159" name="Google Shape;159;p43"/>
          <p:cNvSpPr>
            <a:spLocks noGrp="1"/>
          </p:cNvSpPr>
          <p:nvPr>
            <p:ph type="pic" idx="2"/>
          </p:nvPr>
        </p:nvSpPr>
        <p:spPr>
          <a:xfrm>
            <a:off x="6391275" y="1928813"/>
            <a:ext cx="5213350" cy="4248251"/>
          </a:xfrm>
          <a:prstGeom prst="rect">
            <a:avLst/>
          </a:prstGeom>
          <a:noFill/>
          <a:ln>
            <a:noFill/>
          </a:ln>
        </p:spPr>
      </p:sp>
    </p:spTree>
    <p:extLst>
      <p:ext uri="{BB962C8B-B14F-4D97-AF65-F5344CB8AC3E}">
        <p14:creationId xmlns:p14="http://schemas.microsoft.com/office/powerpoint/2010/main" val="18613513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60"/>
        <p:cNvGrpSpPr/>
        <p:nvPr/>
      </p:nvGrpSpPr>
      <p:grpSpPr>
        <a:xfrm>
          <a:off x="0" y="0"/>
          <a:ext cx="0" cy="0"/>
          <a:chOff x="0" y="0"/>
          <a:chExt cx="0" cy="0"/>
        </a:xfrm>
      </p:grpSpPr>
      <p:sp>
        <p:nvSpPr>
          <p:cNvPr id="161" name="Google Shape;161;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4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4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946585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64"/>
        <p:cNvGrpSpPr/>
        <p:nvPr/>
      </p:nvGrpSpPr>
      <p:grpSpPr>
        <a:xfrm>
          <a:off x="0" y="0"/>
          <a:ext cx="0" cy="0"/>
          <a:chOff x="0" y="0"/>
          <a:chExt cx="0" cy="0"/>
        </a:xfrm>
      </p:grpSpPr>
      <p:sp>
        <p:nvSpPr>
          <p:cNvPr id="165" name="Google Shape;165;p4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4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7" name="Google Shape;167;p4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4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9" name="Google Shape;169;p4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6278785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70"/>
        <p:cNvGrpSpPr/>
        <p:nvPr/>
      </p:nvGrpSpPr>
      <p:grpSpPr>
        <a:xfrm>
          <a:off x="0" y="0"/>
          <a:ext cx="0" cy="0"/>
          <a:chOff x="0" y="0"/>
          <a:chExt cx="0" cy="0"/>
        </a:xfrm>
      </p:grpSpPr>
      <p:sp>
        <p:nvSpPr>
          <p:cNvPr id="171" name="Google Shape;171;p46"/>
          <p:cNvSpPr>
            <a:spLocks noGrp="1"/>
          </p:cNvSpPr>
          <p:nvPr>
            <p:ph type="pic" idx="2"/>
          </p:nvPr>
        </p:nvSpPr>
        <p:spPr>
          <a:xfrm>
            <a:off x="0" y="0"/>
            <a:ext cx="12192000" cy="6858000"/>
          </a:xfrm>
          <a:prstGeom prst="rect">
            <a:avLst/>
          </a:prstGeom>
          <a:noFill/>
          <a:ln>
            <a:noFill/>
          </a:ln>
        </p:spPr>
      </p:sp>
      <p:sp>
        <p:nvSpPr>
          <p:cNvPr id="172" name="Google Shape;172;p46"/>
          <p:cNvSpPr txBox="1">
            <a:spLocks noGrp="1"/>
          </p:cNvSpPr>
          <p:nvPr>
            <p:ph type="title"/>
          </p:nvPr>
        </p:nvSpPr>
        <p:spPr>
          <a:xfrm>
            <a:off x="0" y="4807916"/>
            <a:ext cx="121920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3" name="Google Shape;173;p46"/>
          <p:cNvSpPr txBox="1">
            <a:spLocks noGrp="1"/>
          </p:cNvSpPr>
          <p:nvPr>
            <p:ph type="body" idx="1"/>
          </p:nvPr>
        </p:nvSpPr>
        <p:spPr>
          <a:xfrm>
            <a:off x="0" y="724521"/>
            <a:ext cx="12192000" cy="91854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5400"/>
              <a:buNone/>
              <a:defRPr sz="5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6123966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74"/>
        <p:cNvGrpSpPr/>
        <p:nvPr/>
      </p:nvGrpSpPr>
      <p:grpSpPr>
        <a:xfrm>
          <a:off x="0" y="0"/>
          <a:ext cx="0" cy="0"/>
          <a:chOff x="0" y="0"/>
          <a:chExt cx="0" cy="0"/>
        </a:xfrm>
      </p:grpSpPr>
      <p:sp>
        <p:nvSpPr>
          <p:cNvPr id="175" name="Google Shape;175;p47"/>
          <p:cNvSpPr txBox="1">
            <a:spLocks noGrp="1"/>
          </p:cNvSpPr>
          <p:nvPr>
            <p:ph type="title"/>
          </p:nvPr>
        </p:nvSpPr>
        <p:spPr>
          <a:xfrm>
            <a:off x="839788" y="705678"/>
            <a:ext cx="3932237" cy="111318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47"/>
          <p:cNvSpPr txBox="1">
            <a:spLocks noGrp="1"/>
          </p:cNvSpPr>
          <p:nvPr>
            <p:ph type="body" idx="1"/>
          </p:nvPr>
        </p:nvSpPr>
        <p:spPr>
          <a:xfrm>
            <a:off x="839788" y="2196548"/>
            <a:ext cx="3932237" cy="36724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7" name="Google Shape;177;p47"/>
          <p:cNvSpPr>
            <a:spLocks noGrp="1"/>
          </p:cNvSpPr>
          <p:nvPr>
            <p:ph type="pic" idx="2"/>
          </p:nvPr>
        </p:nvSpPr>
        <p:spPr>
          <a:xfrm>
            <a:off x="5198164" y="706438"/>
            <a:ext cx="6154047" cy="5162550"/>
          </a:xfrm>
          <a:prstGeom prst="rect">
            <a:avLst/>
          </a:prstGeom>
          <a:noFill/>
          <a:ln>
            <a:noFill/>
          </a:ln>
        </p:spPr>
      </p:sp>
    </p:spTree>
    <p:extLst>
      <p:ext uri="{BB962C8B-B14F-4D97-AF65-F5344CB8AC3E}">
        <p14:creationId xmlns:p14="http://schemas.microsoft.com/office/powerpoint/2010/main" val="95643275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78"/>
        <p:cNvGrpSpPr/>
        <p:nvPr/>
      </p:nvGrpSpPr>
      <p:grpSpPr>
        <a:xfrm>
          <a:off x="0" y="0"/>
          <a:ext cx="0" cy="0"/>
          <a:chOff x="0" y="0"/>
          <a:chExt cx="0" cy="0"/>
        </a:xfrm>
      </p:grpSpPr>
    </p:spTree>
    <p:extLst>
      <p:ext uri="{BB962C8B-B14F-4D97-AF65-F5344CB8AC3E}">
        <p14:creationId xmlns:p14="http://schemas.microsoft.com/office/powerpoint/2010/main" val="3686801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64"/>
        <p:cNvGrpSpPr/>
        <p:nvPr/>
      </p:nvGrpSpPr>
      <p:grpSpPr>
        <a:xfrm>
          <a:off x="0" y="0"/>
          <a:ext cx="0" cy="0"/>
          <a:chOff x="0" y="0"/>
          <a:chExt cx="0" cy="0"/>
        </a:xfrm>
      </p:grpSpPr>
      <p:sp>
        <p:nvSpPr>
          <p:cNvPr id="65" name="Google Shape;65;g3f283571c4d_0_346"/>
          <p:cNvSpPr>
            <a:spLocks noGrp="1"/>
          </p:cNvSpPr>
          <p:nvPr>
            <p:ph type="pic" idx="2"/>
          </p:nvPr>
        </p:nvSpPr>
        <p:spPr>
          <a:xfrm>
            <a:off x="0" y="0"/>
            <a:ext cx="12192000" cy="6858000"/>
          </a:xfrm>
          <a:prstGeom prst="rect">
            <a:avLst/>
          </a:prstGeom>
          <a:noFill/>
          <a:ln>
            <a:noFill/>
          </a:ln>
        </p:spPr>
      </p:sp>
      <p:sp>
        <p:nvSpPr>
          <p:cNvPr id="66" name="Google Shape;66;g3f283571c4d_0_346"/>
          <p:cNvSpPr txBox="1">
            <a:spLocks noGrp="1"/>
          </p:cNvSpPr>
          <p:nvPr>
            <p:ph type="title"/>
          </p:nvPr>
        </p:nvSpPr>
        <p:spPr>
          <a:xfrm>
            <a:off x="0" y="4807916"/>
            <a:ext cx="121920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g3f283571c4d_0_346"/>
          <p:cNvSpPr txBox="1">
            <a:spLocks noGrp="1"/>
          </p:cNvSpPr>
          <p:nvPr>
            <p:ph type="body" idx="1"/>
          </p:nvPr>
        </p:nvSpPr>
        <p:spPr>
          <a:xfrm>
            <a:off x="0" y="724521"/>
            <a:ext cx="12192000" cy="9186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5400"/>
              <a:buNone/>
              <a:defRPr sz="5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179"/>
        <p:cNvGrpSpPr/>
        <p:nvPr/>
      </p:nvGrpSpPr>
      <p:grpSpPr>
        <a:xfrm>
          <a:off x="0" y="0"/>
          <a:ext cx="0" cy="0"/>
          <a:chOff x="0" y="0"/>
          <a:chExt cx="0" cy="0"/>
        </a:xfrm>
      </p:grpSpPr>
      <p:sp>
        <p:nvSpPr>
          <p:cNvPr id="180" name="Google Shape;180;p52"/>
          <p:cNvSpPr>
            <a:spLocks noGrp="1"/>
          </p:cNvSpPr>
          <p:nvPr>
            <p:ph type="pic" idx="2"/>
          </p:nvPr>
        </p:nvSpPr>
        <p:spPr>
          <a:xfrm>
            <a:off x="6096000" y="0"/>
            <a:ext cx="6096000" cy="6858000"/>
          </a:xfrm>
          <a:prstGeom prst="rect">
            <a:avLst/>
          </a:prstGeom>
          <a:noFill/>
          <a:ln>
            <a:noFill/>
          </a:ln>
        </p:spPr>
      </p:sp>
      <p:sp>
        <p:nvSpPr>
          <p:cNvPr id="181" name="Google Shape;181;p52"/>
          <p:cNvSpPr txBox="1">
            <a:spLocks noGrp="1"/>
          </p:cNvSpPr>
          <p:nvPr>
            <p:ph type="title"/>
          </p:nvPr>
        </p:nvSpPr>
        <p:spPr>
          <a:xfrm>
            <a:off x="643647" y="725050"/>
            <a:ext cx="5105400" cy="8652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52"/>
          <p:cNvSpPr txBox="1">
            <a:spLocks noGrp="1"/>
          </p:cNvSpPr>
          <p:nvPr>
            <p:ph type="body" idx="1"/>
          </p:nvPr>
        </p:nvSpPr>
        <p:spPr>
          <a:xfrm>
            <a:off x="642938" y="1898374"/>
            <a:ext cx="5105400" cy="431827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377110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2_Topic Only">
  <p:cSld name="2_Topic Only">
    <p:spTree>
      <p:nvGrpSpPr>
        <p:cNvPr id="1" name="Shape 183"/>
        <p:cNvGrpSpPr/>
        <p:nvPr/>
      </p:nvGrpSpPr>
      <p:grpSpPr>
        <a:xfrm>
          <a:off x="0" y="0"/>
          <a:ext cx="0" cy="0"/>
          <a:chOff x="0" y="0"/>
          <a:chExt cx="0" cy="0"/>
        </a:xfrm>
      </p:grpSpPr>
      <p:sp>
        <p:nvSpPr>
          <p:cNvPr id="184" name="Google Shape;184;g3f5827bcb89_0_647"/>
          <p:cNvSpPr txBox="1">
            <a:spLocks noGrp="1"/>
          </p:cNvSpPr>
          <p:nvPr>
            <p:ph type="ctrTitle"/>
          </p:nvPr>
        </p:nvSpPr>
        <p:spPr>
          <a:xfrm>
            <a:off x="587829" y="420624"/>
            <a:ext cx="10972800" cy="30084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1"/>
              </a:buClr>
              <a:buSzPts val="8000"/>
              <a:buFont typeface="Calibri"/>
              <a:buNone/>
              <a:defRPr sz="8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g3f5827bcb89_0_647"/>
          <p:cNvSpPr/>
          <p:nvPr/>
        </p:nvSpPr>
        <p:spPr>
          <a:xfrm>
            <a:off x="631371" y="420624"/>
            <a:ext cx="10972800" cy="5943600"/>
          </a:xfrm>
          <a:prstGeom prst="roundRect">
            <a:avLst>
              <a:gd name="adj" fmla="val 16667"/>
            </a:avLst>
          </a:prstGeom>
          <a:noFill/>
          <a:ln w="76200" cap="flat" cmpd="sng">
            <a:solidFill>
              <a:srgbClr val="2E1018"/>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0051711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8"/>
        <p:cNvGrpSpPr/>
        <p:nvPr/>
      </p:nvGrpSpPr>
      <p:grpSpPr>
        <a:xfrm>
          <a:off x="0" y="0"/>
          <a:ext cx="0" cy="0"/>
          <a:chOff x="0" y="0"/>
          <a:chExt cx="0" cy="0"/>
        </a:xfrm>
      </p:grpSpPr>
      <p:sp>
        <p:nvSpPr>
          <p:cNvPr id="69" name="Google Shape;69;g3f283571c4d_0_350"/>
          <p:cNvSpPr txBox="1">
            <a:spLocks noGrp="1"/>
          </p:cNvSpPr>
          <p:nvPr>
            <p:ph type="title"/>
          </p:nvPr>
        </p:nvSpPr>
        <p:spPr>
          <a:xfrm>
            <a:off x="839788" y="705678"/>
            <a:ext cx="3932100" cy="1113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g3f283571c4d_0_350"/>
          <p:cNvSpPr txBox="1">
            <a:spLocks noGrp="1"/>
          </p:cNvSpPr>
          <p:nvPr>
            <p:ph type="body" idx="1"/>
          </p:nvPr>
        </p:nvSpPr>
        <p:spPr>
          <a:xfrm>
            <a:off x="839788" y="2196548"/>
            <a:ext cx="3932100" cy="3672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1" name="Google Shape;71;g3f283571c4d_0_350"/>
          <p:cNvSpPr>
            <a:spLocks noGrp="1"/>
          </p:cNvSpPr>
          <p:nvPr>
            <p:ph type="pic" idx="2"/>
          </p:nvPr>
        </p:nvSpPr>
        <p:spPr>
          <a:xfrm>
            <a:off x="5198164" y="706438"/>
            <a:ext cx="6153900" cy="51627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73"/>
        <p:cNvGrpSpPr/>
        <p:nvPr/>
      </p:nvGrpSpPr>
      <p:grpSpPr>
        <a:xfrm>
          <a:off x="0" y="0"/>
          <a:ext cx="0" cy="0"/>
          <a:chOff x="0" y="0"/>
          <a:chExt cx="0" cy="0"/>
        </a:xfrm>
      </p:grpSpPr>
      <p:sp>
        <p:nvSpPr>
          <p:cNvPr id="74" name="Google Shape;74;g3f283571c4d_0_355"/>
          <p:cNvSpPr>
            <a:spLocks noGrp="1"/>
          </p:cNvSpPr>
          <p:nvPr>
            <p:ph type="pic" idx="2"/>
          </p:nvPr>
        </p:nvSpPr>
        <p:spPr>
          <a:xfrm>
            <a:off x="629478" y="655638"/>
            <a:ext cx="10949700" cy="3708300"/>
          </a:xfrm>
          <a:prstGeom prst="rect">
            <a:avLst/>
          </a:prstGeom>
          <a:noFill/>
          <a:ln>
            <a:noFill/>
          </a:ln>
        </p:spPr>
      </p:sp>
      <p:sp>
        <p:nvSpPr>
          <p:cNvPr id="75" name="Google Shape;75;g3f283571c4d_0_355"/>
          <p:cNvSpPr txBox="1">
            <a:spLocks noGrp="1"/>
          </p:cNvSpPr>
          <p:nvPr>
            <p:ph type="title"/>
          </p:nvPr>
        </p:nvSpPr>
        <p:spPr>
          <a:xfrm>
            <a:off x="629479" y="5009322"/>
            <a:ext cx="10949700" cy="11838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76"/>
        <p:cNvGrpSpPr/>
        <p:nvPr/>
      </p:nvGrpSpPr>
      <p:grpSpPr>
        <a:xfrm>
          <a:off x="0" y="0"/>
          <a:ext cx="0" cy="0"/>
          <a:chOff x="0" y="0"/>
          <a:chExt cx="0" cy="0"/>
        </a:xfrm>
      </p:grpSpPr>
      <p:sp>
        <p:nvSpPr>
          <p:cNvPr id="77" name="Google Shape;77;g3f283571c4d_0_358"/>
          <p:cNvSpPr>
            <a:spLocks noGrp="1"/>
          </p:cNvSpPr>
          <p:nvPr>
            <p:ph type="pic" idx="2"/>
          </p:nvPr>
        </p:nvSpPr>
        <p:spPr>
          <a:xfrm>
            <a:off x="629479" y="2473807"/>
            <a:ext cx="10949700" cy="3708300"/>
          </a:xfrm>
          <a:prstGeom prst="rect">
            <a:avLst/>
          </a:prstGeom>
          <a:noFill/>
          <a:ln>
            <a:noFill/>
          </a:ln>
        </p:spPr>
      </p:sp>
      <p:sp>
        <p:nvSpPr>
          <p:cNvPr id="78" name="Google Shape;78;g3f283571c4d_0_358"/>
          <p:cNvSpPr txBox="1">
            <a:spLocks noGrp="1"/>
          </p:cNvSpPr>
          <p:nvPr>
            <p:ph type="title"/>
          </p:nvPr>
        </p:nvSpPr>
        <p:spPr>
          <a:xfrm>
            <a:off x="629479" y="656674"/>
            <a:ext cx="10949700" cy="11838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g3f283571c4d_0_329"/>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g3f283571c4d_0_329"/>
          <p:cNvSpPr txBox="1">
            <a:spLocks noGrp="1"/>
          </p:cNvSpPr>
          <p:nvPr>
            <p:ph type="body" idx="1"/>
          </p:nvPr>
        </p:nvSpPr>
        <p:spPr>
          <a:xfrm>
            <a:off x="593386" y="1928813"/>
            <a:ext cx="11011800" cy="424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79"/>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80"/>
        <p:cNvGrpSpPr/>
        <p:nvPr/>
      </p:nvGrpSpPr>
      <p:grpSpPr>
        <a:xfrm>
          <a:off x="0" y="0"/>
          <a:ext cx="0" cy="0"/>
          <a:chOff x="0" y="0"/>
          <a:chExt cx="0" cy="0"/>
        </a:xfrm>
      </p:grpSpPr>
      <p:sp>
        <p:nvSpPr>
          <p:cNvPr id="81" name="Google Shape;81;g3f283571c4d_0_362"/>
          <p:cNvSpPr>
            <a:spLocks noGrp="1"/>
          </p:cNvSpPr>
          <p:nvPr>
            <p:ph type="pic" idx="2"/>
          </p:nvPr>
        </p:nvSpPr>
        <p:spPr>
          <a:xfrm>
            <a:off x="6096000" y="0"/>
            <a:ext cx="6096000" cy="6858000"/>
          </a:xfrm>
          <a:prstGeom prst="rect">
            <a:avLst/>
          </a:prstGeom>
          <a:noFill/>
          <a:ln>
            <a:noFill/>
          </a:ln>
        </p:spPr>
      </p:sp>
      <p:sp>
        <p:nvSpPr>
          <p:cNvPr id="82" name="Google Shape;82;g3f283571c4d_0_362"/>
          <p:cNvSpPr txBox="1">
            <a:spLocks noGrp="1"/>
          </p:cNvSpPr>
          <p:nvPr>
            <p:ph type="title"/>
          </p:nvPr>
        </p:nvSpPr>
        <p:spPr>
          <a:xfrm>
            <a:off x="643647" y="725050"/>
            <a:ext cx="5105400" cy="865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g3f283571c4d_0_362"/>
          <p:cNvSpPr txBox="1">
            <a:spLocks noGrp="1"/>
          </p:cNvSpPr>
          <p:nvPr>
            <p:ph type="body" idx="1"/>
          </p:nvPr>
        </p:nvSpPr>
        <p:spPr>
          <a:xfrm>
            <a:off x="642938" y="1898374"/>
            <a:ext cx="5105400" cy="4318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odule Title ">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3C64AA6-56DB-675A-F638-51898FB419F4}"/>
              </a:ext>
            </a:extLst>
          </p:cNvPr>
          <p:cNvSpPr>
            <a:spLocks noGrp="1"/>
          </p:cNvSpPr>
          <p:nvPr>
            <p:ph type="pic" sz="quarter" idx="10"/>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CB18D263-F248-2165-3295-645B0314FF93}"/>
              </a:ext>
            </a:extLst>
          </p:cNvPr>
          <p:cNvSpPr>
            <a:spLocks noGrp="1"/>
          </p:cNvSpPr>
          <p:nvPr>
            <p:ph type="title" hasCustomPrompt="1"/>
          </p:nvPr>
        </p:nvSpPr>
        <p:spPr>
          <a:xfrm>
            <a:off x="0" y="4839848"/>
            <a:ext cx="12192000" cy="1325563"/>
          </a:xfrm>
          <a:solidFill>
            <a:schemeClr val="bg1">
              <a:alpha val="80000"/>
            </a:schemeClr>
          </a:solidFill>
        </p:spPr>
        <p:txBody>
          <a:bodyPr/>
          <a:lstStyle>
            <a:lvl1pPr algn="ctr">
              <a:defRPr sz="6000"/>
            </a:lvl1pPr>
          </a:lstStyle>
          <a:p>
            <a:r>
              <a:rPr lang="en-US" dirty="0"/>
              <a:t>Module Title</a:t>
            </a:r>
          </a:p>
        </p:txBody>
      </p:sp>
    </p:spTree>
    <p:extLst>
      <p:ext uri="{BB962C8B-B14F-4D97-AF65-F5344CB8AC3E}">
        <p14:creationId xmlns:p14="http://schemas.microsoft.com/office/powerpoint/2010/main" val="28568207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7"/>
        <p:cNvGrpSpPr/>
        <p:nvPr/>
      </p:nvGrpSpPr>
      <p:grpSpPr>
        <a:xfrm>
          <a:off x="0" y="0"/>
          <a:ext cx="0" cy="0"/>
          <a:chOff x="0" y="0"/>
          <a:chExt cx="0" cy="0"/>
        </a:xfrm>
      </p:grpSpPr>
      <p:sp>
        <p:nvSpPr>
          <p:cNvPr id="88" name="Google Shape;88;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3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1" name="Google Shape;9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2" name="Google Shape;9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Module Title ">
  <p:cSld name="Module Title ">
    <p:spTree>
      <p:nvGrpSpPr>
        <p:cNvPr id="1" name="Shape 94"/>
        <p:cNvGrpSpPr/>
        <p:nvPr/>
      </p:nvGrpSpPr>
      <p:grpSpPr>
        <a:xfrm>
          <a:off x="0" y="0"/>
          <a:ext cx="0" cy="0"/>
          <a:chOff x="0" y="0"/>
          <a:chExt cx="0" cy="0"/>
        </a:xfrm>
      </p:grpSpPr>
      <p:sp>
        <p:nvSpPr>
          <p:cNvPr id="95" name="Google Shape;95;p41"/>
          <p:cNvSpPr>
            <a:spLocks noGrp="1"/>
          </p:cNvSpPr>
          <p:nvPr>
            <p:ph type="pic" idx="2"/>
          </p:nvPr>
        </p:nvSpPr>
        <p:spPr>
          <a:xfrm>
            <a:off x="0" y="0"/>
            <a:ext cx="12192000" cy="6858000"/>
          </a:xfrm>
          <a:prstGeom prst="rect">
            <a:avLst/>
          </a:prstGeom>
          <a:noFill/>
          <a:ln>
            <a:noFill/>
          </a:ln>
        </p:spPr>
      </p:sp>
      <p:sp>
        <p:nvSpPr>
          <p:cNvPr id="96" name="Google Shape;96;p41"/>
          <p:cNvSpPr txBox="1">
            <a:spLocks noGrp="1"/>
          </p:cNvSpPr>
          <p:nvPr>
            <p:ph type="title"/>
          </p:nvPr>
        </p:nvSpPr>
        <p:spPr>
          <a:xfrm>
            <a:off x="0" y="4839848"/>
            <a:ext cx="12192000" cy="1325563"/>
          </a:xfrm>
          <a:prstGeom prst="rect">
            <a:avLst/>
          </a:prstGeom>
          <a:solidFill>
            <a:schemeClr val="lt1">
              <a:alpha val="80000"/>
            </a:schemeClr>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7"/>
        <p:cNvGrpSpPr/>
        <p:nvPr/>
      </p:nvGrpSpPr>
      <p:grpSpPr>
        <a:xfrm>
          <a:off x="0" y="0"/>
          <a:ext cx="0" cy="0"/>
          <a:chOff x="0" y="0"/>
          <a:chExt cx="0" cy="0"/>
        </a:xfrm>
      </p:grpSpPr>
      <p:sp>
        <p:nvSpPr>
          <p:cNvPr id="98" name="Google Shape;98;p42"/>
          <p:cNvSpPr>
            <a:spLocks noGrp="1"/>
          </p:cNvSpPr>
          <p:nvPr>
            <p:ph type="pic" idx="2"/>
          </p:nvPr>
        </p:nvSpPr>
        <p:spPr>
          <a:xfrm>
            <a:off x="6096000" y="0"/>
            <a:ext cx="6096000" cy="6858000"/>
          </a:xfrm>
          <a:prstGeom prst="rect">
            <a:avLst/>
          </a:prstGeom>
          <a:noFill/>
          <a:ln>
            <a:noFill/>
          </a:ln>
        </p:spPr>
      </p:sp>
      <p:sp>
        <p:nvSpPr>
          <p:cNvPr id="99" name="Google Shape;99;p42"/>
          <p:cNvSpPr txBox="1">
            <a:spLocks noGrp="1"/>
          </p:cNvSpPr>
          <p:nvPr>
            <p:ph type="ctrTitle"/>
          </p:nvPr>
        </p:nvSpPr>
        <p:spPr>
          <a:xfrm>
            <a:off x="638783" y="661482"/>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42"/>
          <p:cNvSpPr txBox="1">
            <a:spLocks noGrp="1"/>
          </p:cNvSpPr>
          <p:nvPr>
            <p:ph type="subTitle" idx="1"/>
          </p:nvPr>
        </p:nvSpPr>
        <p:spPr>
          <a:xfrm>
            <a:off x="638783" y="1912174"/>
            <a:ext cx="4768103" cy="15168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01"/>
        <p:cNvGrpSpPr/>
        <p:nvPr/>
      </p:nvGrpSpPr>
      <p:grpSpPr>
        <a:xfrm>
          <a:off x="0" y="0"/>
          <a:ext cx="0" cy="0"/>
          <a:chOff x="0" y="0"/>
          <a:chExt cx="0" cy="0"/>
        </a:xfrm>
      </p:grpSpPr>
      <p:sp>
        <p:nvSpPr>
          <p:cNvPr id="102" name="Google Shape;102;p43"/>
          <p:cNvSpPr>
            <a:spLocks noGrp="1"/>
          </p:cNvSpPr>
          <p:nvPr>
            <p:ph type="pic" idx="2"/>
          </p:nvPr>
        </p:nvSpPr>
        <p:spPr>
          <a:xfrm>
            <a:off x="0" y="0"/>
            <a:ext cx="6096000" cy="6858000"/>
          </a:xfrm>
          <a:prstGeom prst="rect">
            <a:avLst/>
          </a:prstGeom>
          <a:noFill/>
          <a:ln>
            <a:noFill/>
          </a:ln>
        </p:spPr>
      </p:sp>
      <p:sp>
        <p:nvSpPr>
          <p:cNvPr id="103" name="Google Shape;103;p43"/>
          <p:cNvSpPr txBox="1">
            <a:spLocks noGrp="1"/>
          </p:cNvSpPr>
          <p:nvPr>
            <p:ph type="ctrTitle"/>
          </p:nvPr>
        </p:nvSpPr>
        <p:spPr>
          <a:xfrm>
            <a:off x="6810983" y="701239"/>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43"/>
          <p:cNvSpPr txBox="1">
            <a:spLocks noGrp="1"/>
          </p:cNvSpPr>
          <p:nvPr>
            <p:ph type="subTitle" idx="1"/>
          </p:nvPr>
        </p:nvSpPr>
        <p:spPr>
          <a:xfrm>
            <a:off x="6810984" y="1912174"/>
            <a:ext cx="4768103" cy="15168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5"/>
        <p:cNvGrpSpPr/>
        <p:nvPr/>
      </p:nvGrpSpPr>
      <p:grpSpPr>
        <a:xfrm>
          <a:off x="0" y="0"/>
          <a:ext cx="0" cy="0"/>
          <a:chOff x="0" y="0"/>
          <a:chExt cx="0" cy="0"/>
        </a:xfrm>
      </p:grpSpPr>
      <p:sp>
        <p:nvSpPr>
          <p:cNvPr id="106" name="Google Shape;106;p44"/>
          <p:cNvSpPr txBox="1">
            <a:spLocks noGrp="1"/>
          </p:cNvSpPr>
          <p:nvPr>
            <p:ph type="title"/>
          </p:nvPr>
        </p:nvSpPr>
        <p:spPr>
          <a:xfrm>
            <a:off x="7636911" y="695738"/>
            <a:ext cx="3932237" cy="126730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44"/>
          <p:cNvSpPr>
            <a:spLocks noGrp="1"/>
          </p:cNvSpPr>
          <p:nvPr>
            <p:ph type="pic" idx="2"/>
          </p:nvPr>
        </p:nvSpPr>
        <p:spPr>
          <a:xfrm>
            <a:off x="622852" y="695738"/>
            <a:ext cx="6374296" cy="5799416"/>
          </a:xfrm>
          <a:prstGeom prst="rect">
            <a:avLst/>
          </a:prstGeom>
          <a:noFill/>
          <a:ln>
            <a:noFill/>
          </a:ln>
        </p:spPr>
      </p:sp>
      <p:sp>
        <p:nvSpPr>
          <p:cNvPr id="108" name="Google Shape;108;p44"/>
          <p:cNvSpPr txBox="1">
            <a:spLocks noGrp="1"/>
          </p:cNvSpPr>
          <p:nvPr>
            <p:ph type="body" idx="1"/>
          </p:nvPr>
        </p:nvSpPr>
        <p:spPr>
          <a:xfrm>
            <a:off x="7636910" y="2315817"/>
            <a:ext cx="3932238" cy="41793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09"/>
        <p:cNvGrpSpPr/>
        <p:nvPr/>
      </p:nvGrpSpPr>
      <p:grpSpPr>
        <a:xfrm>
          <a:off x="0" y="0"/>
          <a:ext cx="0" cy="0"/>
          <a:chOff x="0" y="0"/>
          <a:chExt cx="0" cy="0"/>
        </a:xfrm>
      </p:grpSpPr>
      <p:sp>
        <p:nvSpPr>
          <p:cNvPr id="110" name="Google Shape;110;p45"/>
          <p:cNvSpPr>
            <a:spLocks noGrp="1"/>
          </p:cNvSpPr>
          <p:nvPr>
            <p:ph type="pic" idx="2"/>
          </p:nvPr>
        </p:nvSpPr>
        <p:spPr>
          <a:xfrm>
            <a:off x="6096000" y="661482"/>
            <a:ext cx="5457217" cy="5535036"/>
          </a:xfrm>
          <a:prstGeom prst="rect">
            <a:avLst/>
          </a:prstGeom>
          <a:noFill/>
          <a:ln>
            <a:noFill/>
          </a:ln>
        </p:spPr>
      </p:sp>
      <p:sp>
        <p:nvSpPr>
          <p:cNvPr id="111" name="Google Shape;111;p45"/>
          <p:cNvSpPr txBox="1">
            <a:spLocks noGrp="1"/>
          </p:cNvSpPr>
          <p:nvPr>
            <p:ph type="ctrTitle"/>
          </p:nvPr>
        </p:nvSpPr>
        <p:spPr>
          <a:xfrm>
            <a:off x="638783" y="661482"/>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45"/>
          <p:cNvSpPr txBox="1">
            <a:spLocks noGrp="1"/>
          </p:cNvSpPr>
          <p:nvPr>
            <p:ph type="subTitle" idx="1"/>
          </p:nvPr>
        </p:nvSpPr>
        <p:spPr>
          <a:xfrm>
            <a:off x="638783" y="1912174"/>
            <a:ext cx="4768103" cy="8310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3" name="Google Shape;113;p45"/>
          <p:cNvSpPr txBox="1">
            <a:spLocks noGrp="1"/>
          </p:cNvSpPr>
          <p:nvPr>
            <p:ph type="body" idx="3"/>
          </p:nvPr>
        </p:nvSpPr>
        <p:spPr>
          <a:xfrm>
            <a:off x="638780" y="2955782"/>
            <a:ext cx="4768105" cy="324073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4"/>
        <p:cNvGrpSpPr/>
        <p:nvPr/>
      </p:nvGrpSpPr>
      <p:grpSpPr>
        <a:xfrm>
          <a:off x="0" y="0"/>
          <a:ext cx="0" cy="0"/>
          <a:chOff x="0" y="0"/>
          <a:chExt cx="0" cy="0"/>
        </a:xfrm>
      </p:grpSpPr>
      <p:sp>
        <p:nvSpPr>
          <p:cNvPr id="15" name="Google Shape;15;g3f283571c4d_0_296"/>
          <p:cNvSpPr>
            <a:spLocks noGrp="1"/>
          </p:cNvSpPr>
          <p:nvPr>
            <p:ph type="pic" idx="2"/>
          </p:nvPr>
        </p:nvSpPr>
        <p:spPr>
          <a:xfrm>
            <a:off x="0" y="0"/>
            <a:ext cx="6096000" cy="6858000"/>
          </a:xfrm>
          <a:prstGeom prst="rect">
            <a:avLst/>
          </a:prstGeom>
          <a:noFill/>
          <a:ln>
            <a:noFill/>
          </a:ln>
        </p:spPr>
      </p:sp>
      <p:sp>
        <p:nvSpPr>
          <p:cNvPr id="16" name="Google Shape;16;g3f283571c4d_0_296"/>
          <p:cNvSpPr txBox="1">
            <a:spLocks noGrp="1"/>
          </p:cNvSpPr>
          <p:nvPr>
            <p:ph type="title"/>
          </p:nvPr>
        </p:nvSpPr>
        <p:spPr>
          <a:xfrm>
            <a:off x="6477916" y="705172"/>
            <a:ext cx="5105400" cy="865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g3f283571c4d_0_296"/>
          <p:cNvSpPr txBox="1">
            <a:spLocks noGrp="1"/>
          </p:cNvSpPr>
          <p:nvPr>
            <p:ph type="body" idx="1"/>
          </p:nvPr>
        </p:nvSpPr>
        <p:spPr>
          <a:xfrm>
            <a:off x="6477916" y="1834552"/>
            <a:ext cx="5105400" cy="4318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14"/>
        <p:cNvGrpSpPr/>
        <p:nvPr/>
      </p:nvGrpSpPr>
      <p:grpSpPr>
        <a:xfrm>
          <a:off x="0" y="0"/>
          <a:ext cx="0" cy="0"/>
          <a:chOff x="0" y="0"/>
          <a:chExt cx="0" cy="0"/>
        </a:xfrm>
      </p:grpSpPr>
      <p:sp>
        <p:nvSpPr>
          <p:cNvPr id="115" name="Google Shape;115;p46"/>
          <p:cNvSpPr>
            <a:spLocks noGrp="1"/>
          </p:cNvSpPr>
          <p:nvPr>
            <p:ph type="pic" idx="2"/>
          </p:nvPr>
        </p:nvSpPr>
        <p:spPr>
          <a:xfrm>
            <a:off x="638783" y="661482"/>
            <a:ext cx="5457217" cy="5535036"/>
          </a:xfrm>
          <a:prstGeom prst="rect">
            <a:avLst/>
          </a:prstGeom>
          <a:noFill/>
          <a:ln>
            <a:noFill/>
          </a:ln>
        </p:spPr>
      </p:sp>
      <p:sp>
        <p:nvSpPr>
          <p:cNvPr id="116" name="Google Shape;116;p46"/>
          <p:cNvSpPr txBox="1">
            <a:spLocks noGrp="1"/>
          </p:cNvSpPr>
          <p:nvPr>
            <p:ph type="ctrTitle"/>
          </p:nvPr>
        </p:nvSpPr>
        <p:spPr>
          <a:xfrm>
            <a:off x="6781166" y="661482"/>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46"/>
          <p:cNvSpPr txBox="1">
            <a:spLocks noGrp="1"/>
          </p:cNvSpPr>
          <p:nvPr>
            <p:ph type="subTitle" idx="1"/>
          </p:nvPr>
        </p:nvSpPr>
        <p:spPr>
          <a:xfrm>
            <a:off x="6781166" y="1912174"/>
            <a:ext cx="4768103" cy="8310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8" name="Google Shape;118;p46"/>
          <p:cNvSpPr txBox="1">
            <a:spLocks noGrp="1"/>
          </p:cNvSpPr>
          <p:nvPr>
            <p:ph type="body" idx="3"/>
          </p:nvPr>
        </p:nvSpPr>
        <p:spPr>
          <a:xfrm>
            <a:off x="6781166" y="2955782"/>
            <a:ext cx="4768105" cy="324073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9"/>
        <p:cNvGrpSpPr/>
        <p:nvPr/>
      </p:nvGrpSpPr>
      <p:grpSpPr>
        <a:xfrm>
          <a:off x="0" y="0"/>
          <a:ext cx="0" cy="0"/>
          <a:chOff x="0" y="0"/>
          <a:chExt cx="0" cy="0"/>
        </a:xfrm>
      </p:grpSpPr>
      <p:sp>
        <p:nvSpPr>
          <p:cNvPr id="120" name="Google Shape;120;p47"/>
          <p:cNvSpPr>
            <a:spLocks noGrp="1"/>
          </p:cNvSpPr>
          <p:nvPr>
            <p:ph type="pic" idx="2"/>
          </p:nvPr>
        </p:nvSpPr>
        <p:spPr>
          <a:xfrm>
            <a:off x="6096000" y="0"/>
            <a:ext cx="6096000" cy="6858000"/>
          </a:xfrm>
          <a:prstGeom prst="rect">
            <a:avLst/>
          </a:prstGeom>
          <a:noFill/>
          <a:ln>
            <a:noFill/>
          </a:ln>
        </p:spPr>
      </p:sp>
      <p:sp>
        <p:nvSpPr>
          <p:cNvPr id="121" name="Google Shape;121;p47"/>
          <p:cNvSpPr txBox="1">
            <a:spLocks noGrp="1"/>
          </p:cNvSpPr>
          <p:nvPr>
            <p:ph type="title"/>
          </p:nvPr>
        </p:nvSpPr>
        <p:spPr>
          <a:xfrm>
            <a:off x="643647" y="725050"/>
            <a:ext cx="5105400" cy="8652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47"/>
          <p:cNvSpPr txBox="1">
            <a:spLocks noGrp="1"/>
          </p:cNvSpPr>
          <p:nvPr>
            <p:ph type="body" idx="1"/>
          </p:nvPr>
        </p:nvSpPr>
        <p:spPr>
          <a:xfrm>
            <a:off x="642938" y="1898374"/>
            <a:ext cx="5105400" cy="431827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23"/>
        <p:cNvGrpSpPr/>
        <p:nvPr/>
      </p:nvGrpSpPr>
      <p:grpSpPr>
        <a:xfrm>
          <a:off x="0" y="0"/>
          <a:ext cx="0" cy="0"/>
          <a:chOff x="0" y="0"/>
          <a:chExt cx="0" cy="0"/>
        </a:xfrm>
      </p:grpSpPr>
      <p:sp>
        <p:nvSpPr>
          <p:cNvPr id="124" name="Google Shape;124;p48"/>
          <p:cNvSpPr>
            <a:spLocks noGrp="1"/>
          </p:cNvSpPr>
          <p:nvPr>
            <p:ph type="pic" idx="2"/>
          </p:nvPr>
        </p:nvSpPr>
        <p:spPr>
          <a:xfrm>
            <a:off x="0" y="0"/>
            <a:ext cx="6096000" cy="6858000"/>
          </a:xfrm>
          <a:prstGeom prst="rect">
            <a:avLst/>
          </a:prstGeom>
          <a:noFill/>
          <a:ln>
            <a:noFill/>
          </a:ln>
        </p:spPr>
      </p:sp>
      <p:sp>
        <p:nvSpPr>
          <p:cNvPr id="125" name="Google Shape;125;p48"/>
          <p:cNvSpPr txBox="1">
            <a:spLocks noGrp="1"/>
          </p:cNvSpPr>
          <p:nvPr>
            <p:ph type="title"/>
          </p:nvPr>
        </p:nvSpPr>
        <p:spPr>
          <a:xfrm>
            <a:off x="6477916" y="705172"/>
            <a:ext cx="5105400" cy="8652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48"/>
          <p:cNvSpPr txBox="1">
            <a:spLocks noGrp="1"/>
          </p:cNvSpPr>
          <p:nvPr>
            <p:ph type="body" idx="1"/>
          </p:nvPr>
        </p:nvSpPr>
        <p:spPr>
          <a:xfrm>
            <a:off x="6477916" y="1834552"/>
            <a:ext cx="5105400" cy="431827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7"/>
        <p:cNvGrpSpPr/>
        <p:nvPr/>
      </p:nvGrpSpPr>
      <p:grpSpPr>
        <a:xfrm>
          <a:off x="0" y="0"/>
          <a:ext cx="0" cy="0"/>
          <a:chOff x="0" y="0"/>
          <a:chExt cx="0" cy="0"/>
        </a:xfrm>
      </p:grpSpPr>
      <p:sp>
        <p:nvSpPr>
          <p:cNvPr id="128" name="Google Shape;128;p49"/>
          <p:cNvSpPr txBox="1">
            <a:spLocks noGrp="1"/>
          </p:cNvSpPr>
          <p:nvPr>
            <p:ph type="title"/>
          </p:nvPr>
        </p:nvSpPr>
        <p:spPr>
          <a:xfrm>
            <a:off x="593386" y="680936"/>
            <a:ext cx="11011712" cy="88521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49"/>
          <p:cNvSpPr txBox="1">
            <a:spLocks noGrp="1"/>
          </p:cNvSpPr>
          <p:nvPr>
            <p:ph type="body" idx="1"/>
          </p:nvPr>
        </p:nvSpPr>
        <p:spPr>
          <a:xfrm>
            <a:off x="593386" y="1928813"/>
            <a:ext cx="11011711" cy="42482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130"/>
        <p:cNvGrpSpPr/>
        <p:nvPr/>
      </p:nvGrpSpPr>
      <p:grpSpPr>
        <a:xfrm>
          <a:off x="0" y="0"/>
          <a:ext cx="0" cy="0"/>
          <a:chOff x="0" y="0"/>
          <a:chExt cx="0" cy="0"/>
        </a:xfrm>
      </p:grpSpPr>
      <p:sp>
        <p:nvSpPr>
          <p:cNvPr id="131" name="Google Shape;131;p50"/>
          <p:cNvSpPr txBox="1">
            <a:spLocks noGrp="1"/>
          </p:cNvSpPr>
          <p:nvPr>
            <p:ph type="title"/>
          </p:nvPr>
        </p:nvSpPr>
        <p:spPr>
          <a:xfrm>
            <a:off x="593386" y="680936"/>
            <a:ext cx="11011712" cy="88521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50"/>
          <p:cNvSpPr txBox="1">
            <a:spLocks noGrp="1"/>
          </p:cNvSpPr>
          <p:nvPr>
            <p:ph type="body" idx="1"/>
          </p:nvPr>
        </p:nvSpPr>
        <p:spPr>
          <a:xfrm>
            <a:off x="593387" y="1928813"/>
            <a:ext cx="5207339" cy="42482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133" name="Google Shape;133;p50"/>
          <p:cNvSpPr>
            <a:spLocks noGrp="1"/>
          </p:cNvSpPr>
          <p:nvPr>
            <p:ph type="pic" idx="2"/>
          </p:nvPr>
        </p:nvSpPr>
        <p:spPr>
          <a:xfrm>
            <a:off x="6391275" y="1928813"/>
            <a:ext cx="5213350" cy="4248251"/>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4"/>
        <p:cNvGrpSpPr/>
        <p:nvPr/>
      </p:nvGrpSpPr>
      <p:grpSpPr>
        <a:xfrm>
          <a:off x="0" y="0"/>
          <a:ext cx="0" cy="0"/>
          <a:chOff x="0" y="0"/>
          <a:chExt cx="0" cy="0"/>
        </a:xfrm>
      </p:grpSpPr>
      <p:sp>
        <p:nvSpPr>
          <p:cNvPr id="135" name="Google Shape;135;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5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5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38"/>
        <p:cNvGrpSpPr/>
        <p:nvPr/>
      </p:nvGrpSpPr>
      <p:grpSpPr>
        <a:xfrm>
          <a:off x="0" y="0"/>
          <a:ext cx="0" cy="0"/>
          <a:chOff x="0" y="0"/>
          <a:chExt cx="0" cy="0"/>
        </a:xfrm>
      </p:grpSpPr>
      <p:sp>
        <p:nvSpPr>
          <p:cNvPr id="139" name="Google Shape;139;p5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5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1" name="Google Shape;141;p5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5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3" name="Google Shape;143;p5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44"/>
        <p:cNvGrpSpPr/>
        <p:nvPr/>
      </p:nvGrpSpPr>
      <p:grpSpPr>
        <a:xfrm>
          <a:off x="0" y="0"/>
          <a:ext cx="0" cy="0"/>
          <a:chOff x="0" y="0"/>
          <a:chExt cx="0" cy="0"/>
        </a:xfrm>
      </p:grpSpPr>
      <p:sp>
        <p:nvSpPr>
          <p:cNvPr id="145" name="Google Shape;145;p53"/>
          <p:cNvSpPr>
            <a:spLocks noGrp="1"/>
          </p:cNvSpPr>
          <p:nvPr>
            <p:ph type="pic" idx="2"/>
          </p:nvPr>
        </p:nvSpPr>
        <p:spPr>
          <a:xfrm>
            <a:off x="0" y="0"/>
            <a:ext cx="12192000" cy="6858000"/>
          </a:xfrm>
          <a:prstGeom prst="rect">
            <a:avLst/>
          </a:prstGeom>
          <a:noFill/>
          <a:ln>
            <a:noFill/>
          </a:ln>
        </p:spPr>
      </p:sp>
      <p:sp>
        <p:nvSpPr>
          <p:cNvPr id="146" name="Google Shape;146;p53"/>
          <p:cNvSpPr txBox="1">
            <a:spLocks noGrp="1"/>
          </p:cNvSpPr>
          <p:nvPr>
            <p:ph type="title"/>
          </p:nvPr>
        </p:nvSpPr>
        <p:spPr>
          <a:xfrm>
            <a:off x="0" y="4807916"/>
            <a:ext cx="121920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53"/>
          <p:cNvSpPr txBox="1">
            <a:spLocks noGrp="1"/>
          </p:cNvSpPr>
          <p:nvPr>
            <p:ph type="body" idx="1"/>
          </p:nvPr>
        </p:nvSpPr>
        <p:spPr>
          <a:xfrm>
            <a:off x="0" y="724521"/>
            <a:ext cx="12192000" cy="91854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5400"/>
              <a:buNone/>
              <a:defRPr sz="5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48"/>
        <p:cNvGrpSpPr/>
        <p:nvPr/>
      </p:nvGrpSpPr>
      <p:grpSpPr>
        <a:xfrm>
          <a:off x="0" y="0"/>
          <a:ext cx="0" cy="0"/>
          <a:chOff x="0" y="0"/>
          <a:chExt cx="0" cy="0"/>
        </a:xfrm>
      </p:grpSpPr>
      <p:sp>
        <p:nvSpPr>
          <p:cNvPr id="149" name="Google Shape;149;p54"/>
          <p:cNvSpPr txBox="1">
            <a:spLocks noGrp="1"/>
          </p:cNvSpPr>
          <p:nvPr>
            <p:ph type="title"/>
          </p:nvPr>
        </p:nvSpPr>
        <p:spPr>
          <a:xfrm>
            <a:off x="839788" y="705678"/>
            <a:ext cx="3932237" cy="111318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54"/>
          <p:cNvSpPr txBox="1">
            <a:spLocks noGrp="1"/>
          </p:cNvSpPr>
          <p:nvPr>
            <p:ph type="body" idx="1"/>
          </p:nvPr>
        </p:nvSpPr>
        <p:spPr>
          <a:xfrm>
            <a:off x="839788" y="2196548"/>
            <a:ext cx="3932237" cy="36724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1" name="Google Shape;151;p54"/>
          <p:cNvSpPr>
            <a:spLocks noGrp="1"/>
          </p:cNvSpPr>
          <p:nvPr>
            <p:ph type="pic" idx="2"/>
          </p:nvPr>
        </p:nvSpPr>
        <p:spPr>
          <a:xfrm>
            <a:off x="5198164" y="706438"/>
            <a:ext cx="6154047" cy="5162550"/>
          </a:xfrm>
          <a:prstGeom prst="rect">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52"/>
        <p:cNvGrpSpPr/>
        <p:nvPr/>
      </p:nvGrpSpPr>
      <p:grpSpPr>
        <a:xfrm>
          <a:off x="0" y="0"/>
          <a:ext cx="0" cy="0"/>
          <a:chOff x="0" y="0"/>
          <a:chExt cx="0" cy="0"/>
        </a:xfrm>
      </p:grpSpPr>
      <p:sp>
        <p:nvSpPr>
          <p:cNvPr id="153" name="Google Shape;153;p55"/>
          <p:cNvSpPr>
            <a:spLocks noGrp="1"/>
          </p:cNvSpPr>
          <p:nvPr>
            <p:ph type="pic" idx="2"/>
          </p:nvPr>
        </p:nvSpPr>
        <p:spPr>
          <a:xfrm>
            <a:off x="629478" y="655638"/>
            <a:ext cx="10949609" cy="3708400"/>
          </a:xfrm>
          <a:prstGeom prst="rect">
            <a:avLst/>
          </a:prstGeom>
          <a:noFill/>
          <a:ln>
            <a:noFill/>
          </a:ln>
        </p:spPr>
      </p:sp>
      <p:sp>
        <p:nvSpPr>
          <p:cNvPr id="154" name="Google Shape;154;p55"/>
          <p:cNvSpPr txBox="1">
            <a:spLocks noGrp="1"/>
          </p:cNvSpPr>
          <p:nvPr>
            <p:ph type="title"/>
          </p:nvPr>
        </p:nvSpPr>
        <p:spPr>
          <a:xfrm>
            <a:off x="629479" y="5009322"/>
            <a:ext cx="10949608" cy="118379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
        <p:cNvGrpSpPr/>
        <p:nvPr/>
      </p:nvGrpSpPr>
      <p:grpSpPr>
        <a:xfrm>
          <a:off x="0" y="0"/>
          <a:ext cx="0" cy="0"/>
          <a:chOff x="0" y="0"/>
          <a:chExt cx="0" cy="0"/>
        </a:xfrm>
      </p:grpSpPr>
      <p:sp>
        <p:nvSpPr>
          <p:cNvPr id="19" name="Google Shape;19;g3f283571c4d_0_29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g3f283571c4d_0_29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155"/>
        <p:cNvGrpSpPr/>
        <p:nvPr/>
      </p:nvGrpSpPr>
      <p:grpSpPr>
        <a:xfrm>
          <a:off x="0" y="0"/>
          <a:ext cx="0" cy="0"/>
          <a:chOff x="0" y="0"/>
          <a:chExt cx="0" cy="0"/>
        </a:xfrm>
      </p:grpSpPr>
      <p:sp>
        <p:nvSpPr>
          <p:cNvPr id="156" name="Google Shape;156;p56"/>
          <p:cNvSpPr>
            <a:spLocks noGrp="1"/>
          </p:cNvSpPr>
          <p:nvPr>
            <p:ph type="pic" idx="2"/>
          </p:nvPr>
        </p:nvSpPr>
        <p:spPr>
          <a:xfrm>
            <a:off x="629479" y="2473807"/>
            <a:ext cx="10949609" cy="3708400"/>
          </a:xfrm>
          <a:prstGeom prst="rect">
            <a:avLst/>
          </a:prstGeom>
          <a:noFill/>
          <a:ln>
            <a:noFill/>
          </a:ln>
        </p:spPr>
      </p:sp>
      <p:sp>
        <p:nvSpPr>
          <p:cNvPr id="157" name="Google Shape;157;p56"/>
          <p:cNvSpPr txBox="1">
            <a:spLocks noGrp="1"/>
          </p:cNvSpPr>
          <p:nvPr>
            <p:ph type="title"/>
          </p:nvPr>
        </p:nvSpPr>
        <p:spPr>
          <a:xfrm>
            <a:off x="629479" y="656674"/>
            <a:ext cx="10949608" cy="118379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58"/>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F5D-EB1C-10E4-F0EE-0AF271A597F6}"/>
              </a:ext>
            </a:extLst>
          </p:cNvPr>
          <p:cNvSpPr>
            <a:spLocks noGrp="1"/>
          </p:cNvSpPr>
          <p:nvPr>
            <p:ph type="title" hasCustomPrompt="1"/>
          </p:nvPr>
        </p:nvSpPr>
        <p:spPr>
          <a:xfrm>
            <a:off x="621196" y="677019"/>
            <a:ext cx="10949608" cy="947595"/>
          </a:xfrm>
        </p:spPr>
        <p:txBody>
          <a:bodyPr/>
          <a:lstStyle>
            <a:lvl1pPr algn="ctr">
              <a:defRPr/>
            </a:lvl1pPr>
          </a:lstStyle>
          <a:p>
            <a:r>
              <a:rPr lang="en-US" dirty="0"/>
              <a:t>Slide Title</a:t>
            </a:r>
          </a:p>
        </p:txBody>
      </p:sp>
      <p:sp>
        <p:nvSpPr>
          <p:cNvPr id="3" name="Text Placeholder 2">
            <a:extLst>
              <a:ext uri="{FF2B5EF4-FFF2-40B4-BE49-F238E27FC236}">
                <a16:creationId xmlns:a16="http://schemas.microsoft.com/office/drawing/2014/main" id="{8DAA6797-CC21-C1E0-4F46-909792911605}"/>
              </a:ext>
            </a:extLst>
          </p:cNvPr>
          <p:cNvSpPr>
            <a:spLocks noGrp="1"/>
          </p:cNvSpPr>
          <p:nvPr>
            <p:ph type="body" idx="1" hasCustomPrompt="1"/>
          </p:nvPr>
        </p:nvSpPr>
        <p:spPr>
          <a:xfrm>
            <a:off x="593387" y="2556769"/>
            <a:ext cx="10977417" cy="3620295"/>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2050536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62"/>
        <p:cNvGrpSpPr/>
        <p:nvPr/>
      </p:nvGrpSpPr>
      <p:grpSpPr>
        <a:xfrm>
          <a:off x="0" y="0"/>
          <a:ext cx="0" cy="0"/>
          <a:chOff x="0" y="0"/>
          <a:chExt cx="0" cy="0"/>
        </a:xfrm>
      </p:grpSpPr>
      <p:sp>
        <p:nvSpPr>
          <p:cNvPr id="163" name="Google Shape;163;g3f5b051eae6_0_167"/>
          <p:cNvSpPr>
            <a:spLocks noGrp="1"/>
          </p:cNvSpPr>
          <p:nvPr>
            <p:ph type="pic" idx="2"/>
          </p:nvPr>
        </p:nvSpPr>
        <p:spPr>
          <a:xfrm>
            <a:off x="6096000" y="661482"/>
            <a:ext cx="5457300" cy="5535000"/>
          </a:xfrm>
          <a:prstGeom prst="rect">
            <a:avLst/>
          </a:prstGeom>
          <a:noFill/>
          <a:ln>
            <a:noFill/>
          </a:ln>
        </p:spPr>
      </p:sp>
      <p:sp>
        <p:nvSpPr>
          <p:cNvPr id="164" name="Google Shape;164;g3f5b051eae6_0_167"/>
          <p:cNvSpPr txBox="1">
            <a:spLocks noGrp="1"/>
          </p:cNvSpPr>
          <p:nvPr>
            <p:ph type="ctrTitle"/>
          </p:nvPr>
        </p:nvSpPr>
        <p:spPr>
          <a:xfrm>
            <a:off x="638783" y="661482"/>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 name="Google Shape;165;g3f5b051eae6_0_167"/>
          <p:cNvSpPr txBox="1">
            <a:spLocks noGrp="1"/>
          </p:cNvSpPr>
          <p:nvPr>
            <p:ph type="subTitle" idx="1"/>
          </p:nvPr>
        </p:nvSpPr>
        <p:spPr>
          <a:xfrm>
            <a:off x="638783" y="1912174"/>
            <a:ext cx="4768200" cy="831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6" name="Google Shape;166;g3f5b051eae6_0_167"/>
          <p:cNvSpPr txBox="1">
            <a:spLocks noGrp="1"/>
          </p:cNvSpPr>
          <p:nvPr>
            <p:ph type="body" idx="3"/>
          </p:nvPr>
        </p:nvSpPr>
        <p:spPr>
          <a:xfrm>
            <a:off x="638780" y="2955782"/>
            <a:ext cx="4768200" cy="3240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67"/>
        <p:cNvGrpSpPr/>
        <p:nvPr/>
      </p:nvGrpSpPr>
      <p:grpSpPr>
        <a:xfrm>
          <a:off x="0" y="0"/>
          <a:ext cx="0" cy="0"/>
          <a:chOff x="0" y="0"/>
          <a:chExt cx="0" cy="0"/>
        </a:xfrm>
      </p:grpSpPr>
      <p:sp>
        <p:nvSpPr>
          <p:cNvPr id="168" name="Google Shape;168;g3f5b051eae6_0_172"/>
          <p:cNvSpPr>
            <a:spLocks noGrp="1"/>
          </p:cNvSpPr>
          <p:nvPr>
            <p:ph type="media" idx="2"/>
          </p:nvPr>
        </p:nvSpPr>
        <p:spPr>
          <a:xfrm>
            <a:off x="619932" y="681925"/>
            <a:ext cx="10926300" cy="55329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69"/>
        <p:cNvGrpSpPr/>
        <p:nvPr/>
      </p:nvGrpSpPr>
      <p:grpSpPr>
        <a:xfrm>
          <a:off x="0" y="0"/>
          <a:ext cx="0" cy="0"/>
          <a:chOff x="0" y="0"/>
          <a:chExt cx="0" cy="0"/>
        </a:xfrm>
      </p:grpSpPr>
      <p:sp>
        <p:nvSpPr>
          <p:cNvPr id="170" name="Google Shape;170;g3f5b051eae6_0_174"/>
          <p:cNvSpPr>
            <a:spLocks noGrp="1"/>
          </p:cNvSpPr>
          <p:nvPr>
            <p:ph type="pic" idx="2"/>
          </p:nvPr>
        </p:nvSpPr>
        <p:spPr>
          <a:xfrm>
            <a:off x="0" y="0"/>
            <a:ext cx="6096000" cy="6858000"/>
          </a:xfrm>
          <a:prstGeom prst="rect">
            <a:avLst/>
          </a:prstGeom>
          <a:noFill/>
          <a:ln>
            <a:noFill/>
          </a:ln>
        </p:spPr>
      </p:sp>
      <p:sp>
        <p:nvSpPr>
          <p:cNvPr id="171" name="Google Shape;171;g3f5b051eae6_0_174"/>
          <p:cNvSpPr txBox="1">
            <a:spLocks noGrp="1"/>
          </p:cNvSpPr>
          <p:nvPr>
            <p:ph type="title"/>
          </p:nvPr>
        </p:nvSpPr>
        <p:spPr>
          <a:xfrm>
            <a:off x="6477916" y="705172"/>
            <a:ext cx="5105400" cy="865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 name="Google Shape;172;g3f5b051eae6_0_174"/>
          <p:cNvSpPr txBox="1">
            <a:spLocks noGrp="1"/>
          </p:cNvSpPr>
          <p:nvPr>
            <p:ph type="body" idx="1"/>
          </p:nvPr>
        </p:nvSpPr>
        <p:spPr>
          <a:xfrm>
            <a:off x="6477916" y="1834552"/>
            <a:ext cx="5105400" cy="4318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3"/>
        <p:cNvGrpSpPr/>
        <p:nvPr/>
      </p:nvGrpSpPr>
      <p:grpSpPr>
        <a:xfrm>
          <a:off x="0" y="0"/>
          <a:ext cx="0" cy="0"/>
          <a:chOff x="0" y="0"/>
          <a:chExt cx="0" cy="0"/>
        </a:xfrm>
      </p:grpSpPr>
      <p:sp>
        <p:nvSpPr>
          <p:cNvPr id="174" name="Google Shape;174;g3f5b051eae6_0_17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g3f5b051eae6_0_17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6" name="Google Shape;176;g3f5b051eae6_0_17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77" name="Google Shape;177;g3f5b051eae6_0_17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78" name="Google Shape;178;g3f5b051eae6_0_17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L="0" marR="0" lvl="1"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L="0" marR="0" lvl="2"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L="0" marR="0" lvl="3"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L="0" marR="0" lvl="4"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L="0" marR="0" lvl="5"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L="0" marR="0" lvl="6"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L="0" marR="0" lvl="7"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L="0" marR="0" lvl="8"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9"/>
        <p:cNvGrpSpPr/>
        <p:nvPr/>
      </p:nvGrpSpPr>
      <p:grpSpPr>
        <a:xfrm>
          <a:off x="0" y="0"/>
          <a:ext cx="0" cy="0"/>
          <a:chOff x="0" y="0"/>
          <a:chExt cx="0" cy="0"/>
        </a:xfrm>
      </p:grpSpPr>
      <p:sp>
        <p:nvSpPr>
          <p:cNvPr id="180" name="Google Shape;180;g3f5b051eae6_0_184"/>
          <p:cNvSpPr txBox="1">
            <a:spLocks noGrp="1"/>
          </p:cNvSpPr>
          <p:nvPr>
            <p:ph type="dt" idx="10"/>
          </p:nvPr>
        </p:nvSpPr>
        <p:spPr>
          <a:xfrm>
            <a:off x="304800" y="4237567"/>
            <a:ext cx="1422300" cy="2433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81" name="Google Shape;181;g3f5b051eae6_0_184"/>
          <p:cNvSpPr txBox="1">
            <a:spLocks noGrp="1"/>
          </p:cNvSpPr>
          <p:nvPr>
            <p:ph type="ftr" idx="11"/>
          </p:nvPr>
        </p:nvSpPr>
        <p:spPr>
          <a:xfrm>
            <a:off x="2082800" y="4237567"/>
            <a:ext cx="1930500" cy="2433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82" name="Google Shape;182;g3f5b051eae6_0_184"/>
          <p:cNvSpPr txBox="1">
            <a:spLocks noGrp="1"/>
          </p:cNvSpPr>
          <p:nvPr>
            <p:ph type="sldNum" idx="12"/>
          </p:nvPr>
        </p:nvSpPr>
        <p:spPr>
          <a:xfrm>
            <a:off x="4368800" y="4237567"/>
            <a:ext cx="1422300" cy="2433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L="0" marR="0" lvl="1" indent="0" algn="r">
              <a:spcBef>
                <a:spcPts val="0"/>
              </a:spcBef>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L="0" marR="0" lvl="2" indent="0" algn="r">
              <a:spcBef>
                <a:spcPts val="0"/>
              </a:spcBef>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L="0" marR="0" lvl="3" indent="0" algn="r">
              <a:spcBef>
                <a:spcPts val="0"/>
              </a:spcBef>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L="0" marR="0" lvl="4" indent="0" algn="r">
              <a:spcBef>
                <a:spcPts val="0"/>
              </a:spcBef>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L="0" marR="0" lvl="5" indent="0" algn="r">
              <a:spcBef>
                <a:spcPts val="0"/>
              </a:spcBef>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L="0" marR="0" lvl="6" indent="0" algn="r">
              <a:spcBef>
                <a:spcPts val="0"/>
              </a:spcBef>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L="0" marR="0" lvl="7" indent="0" algn="r">
              <a:spcBef>
                <a:spcPts val="0"/>
              </a:spcBef>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L="0" marR="0" lvl="8" indent="0" algn="r">
              <a:spcBef>
                <a:spcPts val="0"/>
              </a:spcBef>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3"/>
        <p:cNvGrpSpPr/>
        <p:nvPr/>
      </p:nvGrpSpPr>
      <p:grpSpPr>
        <a:xfrm>
          <a:off x="0" y="0"/>
          <a:ext cx="0" cy="0"/>
          <a:chOff x="0" y="0"/>
          <a:chExt cx="0" cy="0"/>
        </a:xfrm>
      </p:grpSpPr>
      <p:sp>
        <p:nvSpPr>
          <p:cNvPr id="184" name="Google Shape;184;g3f5b051eae6_0_18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g3f5b051eae6_0_18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g3f5b051eae6_0_18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87" name="Google Shape;187;g3f5b051eae6_0_18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88" name="Google Shape;188;g3f5b051eae6_0_18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L="0" marR="0" lvl="1"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L="0" marR="0" lvl="2"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L="0" marR="0" lvl="3"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L="0" marR="0" lvl="4"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L="0" marR="0" lvl="5"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L="0" marR="0" lvl="6"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L="0" marR="0" lvl="7"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L="0" marR="0" lvl="8" indent="0" algn="r">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body A" type="tx">
  <p:cSld name="TITLE_AND_BODY">
    <p:spTree>
      <p:nvGrpSpPr>
        <p:cNvPr id="1" name="Shape 189"/>
        <p:cNvGrpSpPr/>
        <p:nvPr/>
      </p:nvGrpSpPr>
      <p:grpSpPr>
        <a:xfrm>
          <a:off x="0" y="0"/>
          <a:ext cx="0" cy="0"/>
          <a:chOff x="0" y="0"/>
          <a:chExt cx="0" cy="0"/>
        </a:xfrm>
      </p:grpSpPr>
      <p:sp>
        <p:nvSpPr>
          <p:cNvPr id="190" name="Google Shape;190;g3f5b051eae6_0_194"/>
          <p:cNvSpPr txBox="1">
            <a:spLocks noGrp="1"/>
          </p:cNvSpPr>
          <p:nvPr>
            <p:ph type="title"/>
          </p:nvPr>
        </p:nvSpPr>
        <p:spPr>
          <a:xfrm>
            <a:off x="415600" y="593367"/>
            <a:ext cx="11360700" cy="763500"/>
          </a:xfrm>
          <a:prstGeom prst="rect">
            <a:avLst/>
          </a:prstGeom>
          <a:noFill/>
          <a:ln>
            <a:noFill/>
          </a:ln>
        </p:spPr>
        <p:txBody>
          <a:bodyPr spcFirstLastPara="1" wrap="square" lIns="45725" tIns="45725" rIns="45725" bIns="45725" anchor="t" anchorCtr="0">
            <a:normAutofit/>
          </a:bodyPr>
          <a:lstStyle>
            <a:lvl1pPr lvl="0" algn="l">
              <a:lnSpc>
                <a:spcPct val="100000"/>
              </a:lnSpc>
              <a:spcBef>
                <a:spcPts val="0"/>
              </a:spcBef>
              <a:spcAft>
                <a:spcPts val="0"/>
              </a:spcAft>
              <a:buClr>
                <a:schemeClr val="dk1"/>
              </a:buClr>
              <a:buSzPts val="1500"/>
              <a:buFont typeface="Calibri"/>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91" name="Google Shape;191;g3f5b051eae6_0_194"/>
          <p:cNvSpPr txBox="1">
            <a:spLocks noGrp="1"/>
          </p:cNvSpPr>
          <p:nvPr>
            <p:ph type="body" idx="1"/>
          </p:nvPr>
        </p:nvSpPr>
        <p:spPr>
          <a:xfrm>
            <a:off x="415600" y="1536633"/>
            <a:ext cx="11360700" cy="4555200"/>
          </a:xfrm>
          <a:prstGeom prst="rect">
            <a:avLst/>
          </a:prstGeom>
          <a:noFill/>
          <a:ln>
            <a:noFill/>
          </a:ln>
        </p:spPr>
        <p:txBody>
          <a:bodyPr spcFirstLastPara="1" wrap="square" lIns="45725" tIns="45725" rIns="45725" bIns="45725" anchor="t" anchorCtr="0">
            <a:normAutofit/>
          </a:bodyPr>
          <a:lstStyle>
            <a:lvl1pPr marL="457200" lvl="0" indent="-279400" algn="l">
              <a:lnSpc>
                <a:spcPct val="115000"/>
              </a:lnSpc>
              <a:spcBef>
                <a:spcPts val="0"/>
              </a:spcBef>
              <a:spcAft>
                <a:spcPts val="0"/>
              </a:spcAft>
              <a:buClr>
                <a:schemeClr val="dk1"/>
              </a:buClr>
              <a:buSzPts val="800"/>
              <a:buChar char="●"/>
              <a:defRPr/>
            </a:lvl1pPr>
            <a:lvl2pPr marL="914400" lvl="1" indent="-279400" algn="l">
              <a:lnSpc>
                <a:spcPct val="115000"/>
              </a:lnSpc>
              <a:spcBef>
                <a:spcPts val="0"/>
              </a:spcBef>
              <a:spcAft>
                <a:spcPts val="0"/>
              </a:spcAft>
              <a:buClr>
                <a:schemeClr val="dk1"/>
              </a:buClr>
              <a:buSzPts val="800"/>
              <a:buChar char="○"/>
              <a:defRPr/>
            </a:lvl2pPr>
            <a:lvl3pPr marL="1371600" lvl="2" indent="-279400" algn="l">
              <a:lnSpc>
                <a:spcPct val="115000"/>
              </a:lnSpc>
              <a:spcBef>
                <a:spcPts val="0"/>
              </a:spcBef>
              <a:spcAft>
                <a:spcPts val="0"/>
              </a:spcAft>
              <a:buClr>
                <a:schemeClr val="dk1"/>
              </a:buClr>
              <a:buSzPts val="800"/>
              <a:buChar char="■"/>
              <a:defRPr/>
            </a:lvl3pPr>
            <a:lvl4pPr marL="1828800" lvl="3" indent="-279400" algn="l">
              <a:lnSpc>
                <a:spcPct val="115000"/>
              </a:lnSpc>
              <a:spcBef>
                <a:spcPts val="0"/>
              </a:spcBef>
              <a:spcAft>
                <a:spcPts val="0"/>
              </a:spcAft>
              <a:buClr>
                <a:schemeClr val="dk1"/>
              </a:buClr>
              <a:buSzPts val="800"/>
              <a:buChar char="●"/>
              <a:defRPr/>
            </a:lvl4pPr>
            <a:lvl5pPr marL="2286000" lvl="4" indent="-279400" algn="l">
              <a:lnSpc>
                <a:spcPct val="115000"/>
              </a:lnSpc>
              <a:spcBef>
                <a:spcPts val="0"/>
              </a:spcBef>
              <a:spcAft>
                <a:spcPts val="0"/>
              </a:spcAft>
              <a:buClr>
                <a:schemeClr val="dk1"/>
              </a:buClr>
              <a:buSzPts val="800"/>
              <a:buChar char="○"/>
              <a:defRPr/>
            </a:lvl5pPr>
            <a:lvl6pPr marL="2743200" lvl="5" indent="-279400" algn="l">
              <a:lnSpc>
                <a:spcPct val="115000"/>
              </a:lnSpc>
              <a:spcBef>
                <a:spcPts val="0"/>
              </a:spcBef>
              <a:spcAft>
                <a:spcPts val="0"/>
              </a:spcAft>
              <a:buClr>
                <a:schemeClr val="dk1"/>
              </a:buClr>
              <a:buSzPts val="800"/>
              <a:buChar char="■"/>
              <a:defRPr/>
            </a:lvl6pPr>
            <a:lvl7pPr marL="3200400" lvl="6" indent="-279400" algn="l">
              <a:lnSpc>
                <a:spcPct val="115000"/>
              </a:lnSpc>
              <a:spcBef>
                <a:spcPts val="0"/>
              </a:spcBef>
              <a:spcAft>
                <a:spcPts val="0"/>
              </a:spcAft>
              <a:buClr>
                <a:schemeClr val="dk1"/>
              </a:buClr>
              <a:buSzPts val="800"/>
              <a:buChar char="●"/>
              <a:defRPr/>
            </a:lvl7pPr>
            <a:lvl8pPr marL="3657600" lvl="7" indent="-279400" algn="l">
              <a:lnSpc>
                <a:spcPct val="115000"/>
              </a:lnSpc>
              <a:spcBef>
                <a:spcPts val="0"/>
              </a:spcBef>
              <a:spcAft>
                <a:spcPts val="0"/>
              </a:spcAft>
              <a:buClr>
                <a:schemeClr val="dk1"/>
              </a:buClr>
              <a:buSzPts val="800"/>
              <a:buChar char="○"/>
              <a:defRPr/>
            </a:lvl8pPr>
            <a:lvl9pPr marL="4114800" lvl="8" indent="-279400" algn="l">
              <a:lnSpc>
                <a:spcPct val="115000"/>
              </a:lnSpc>
              <a:spcBef>
                <a:spcPts val="0"/>
              </a:spcBef>
              <a:spcAft>
                <a:spcPts val="0"/>
              </a:spcAft>
              <a:buClr>
                <a:schemeClr val="dk1"/>
              </a:buClr>
              <a:buSzPts val="800"/>
              <a:buChar char="■"/>
              <a:defRPr/>
            </a:lvl9pPr>
          </a:lstStyle>
          <a:p>
            <a:endParaRPr/>
          </a:p>
        </p:txBody>
      </p:sp>
      <p:sp>
        <p:nvSpPr>
          <p:cNvPr id="192" name="Google Shape;192;g3f5b051eae6_0_194"/>
          <p:cNvSpPr txBox="1">
            <a:spLocks noGrp="1"/>
          </p:cNvSpPr>
          <p:nvPr>
            <p:ph type="sldNum" idx="12"/>
          </p:nvPr>
        </p:nvSpPr>
        <p:spPr>
          <a:xfrm>
            <a:off x="11296611" y="6217623"/>
            <a:ext cx="731700" cy="524700"/>
          </a:xfrm>
          <a:prstGeom prst="rect">
            <a:avLst/>
          </a:prstGeom>
          <a:noFill/>
          <a:ln>
            <a:noFill/>
          </a:ln>
        </p:spPr>
        <p:txBody>
          <a:bodyPr spcFirstLastPara="1" wrap="square" lIns="45725" tIns="45725" rIns="45725" bIns="45725" anchor="ctr" anchorCtr="0">
            <a:normAutofit/>
          </a:bodyPr>
          <a:lstStyle>
            <a:lvl1pPr marL="0" marR="0" lvl="0"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odule Title ">
  <p:cSld name="Module Title ">
    <p:spTree>
      <p:nvGrpSpPr>
        <p:cNvPr id="1" name="Shape 21"/>
        <p:cNvGrpSpPr/>
        <p:nvPr/>
      </p:nvGrpSpPr>
      <p:grpSpPr>
        <a:xfrm>
          <a:off x="0" y="0"/>
          <a:ext cx="0" cy="0"/>
          <a:chOff x="0" y="0"/>
          <a:chExt cx="0" cy="0"/>
        </a:xfrm>
      </p:grpSpPr>
      <p:sp>
        <p:nvSpPr>
          <p:cNvPr id="22" name="Google Shape;22;g3f283571c4d_0_300"/>
          <p:cNvSpPr>
            <a:spLocks noGrp="1"/>
          </p:cNvSpPr>
          <p:nvPr>
            <p:ph type="pic" idx="2"/>
          </p:nvPr>
        </p:nvSpPr>
        <p:spPr>
          <a:xfrm>
            <a:off x="0" y="0"/>
            <a:ext cx="12192000" cy="6858000"/>
          </a:xfrm>
          <a:prstGeom prst="rect">
            <a:avLst/>
          </a:prstGeom>
          <a:noFill/>
          <a:ln>
            <a:noFill/>
          </a:ln>
        </p:spPr>
      </p:sp>
      <p:sp>
        <p:nvSpPr>
          <p:cNvPr id="23" name="Google Shape;23;g3f283571c4d_0_300"/>
          <p:cNvSpPr txBox="1">
            <a:spLocks noGrp="1"/>
          </p:cNvSpPr>
          <p:nvPr>
            <p:ph type="title"/>
          </p:nvPr>
        </p:nvSpPr>
        <p:spPr>
          <a:xfrm>
            <a:off x="0" y="4839848"/>
            <a:ext cx="12192000" cy="1325700"/>
          </a:xfrm>
          <a:prstGeom prst="rect">
            <a:avLst/>
          </a:prstGeom>
          <a:solidFill>
            <a:schemeClr val="lt1">
              <a:alpha val="80000"/>
            </a:schemeClr>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93"/>
        <p:cNvGrpSpPr/>
        <p:nvPr/>
      </p:nvGrpSpPr>
      <p:grpSpPr>
        <a:xfrm>
          <a:off x="0" y="0"/>
          <a:ext cx="0" cy="0"/>
          <a:chOff x="0" y="0"/>
          <a:chExt cx="0" cy="0"/>
        </a:xfrm>
      </p:grpSpPr>
      <p:sp>
        <p:nvSpPr>
          <p:cNvPr id="194" name="Google Shape;194;g3f5b051eae6_0_198"/>
          <p:cNvSpPr txBox="1">
            <a:spLocks noGrp="1"/>
          </p:cNvSpPr>
          <p:nvPr>
            <p:ph type="title"/>
          </p:nvPr>
        </p:nvSpPr>
        <p:spPr>
          <a:xfrm>
            <a:off x="621196" y="677019"/>
            <a:ext cx="10949700" cy="947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g3f5b051eae6_0_198"/>
          <p:cNvSpPr txBox="1">
            <a:spLocks noGrp="1"/>
          </p:cNvSpPr>
          <p:nvPr>
            <p:ph type="body" idx="1"/>
          </p:nvPr>
        </p:nvSpPr>
        <p:spPr>
          <a:xfrm>
            <a:off x="593387" y="2556769"/>
            <a:ext cx="10977300" cy="3620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96"/>
        <p:cNvGrpSpPr/>
        <p:nvPr/>
      </p:nvGrpSpPr>
      <p:grpSpPr>
        <a:xfrm>
          <a:off x="0" y="0"/>
          <a:ext cx="0" cy="0"/>
          <a:chOff x="0" y="0"/>
          <a:chExt cx="0" cy="0"/>
        </a:xfrm>
      </p:grpSpPr>
      <p:sp>
        <p:nvSpPr>
          <p:cNvPr id="197" name="Google Shape;197;g3f5b051eae6_0_201"/>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8" name="Google Shape;198;g3f5b051eae6_0_201"/>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99" name="Google Shape;199;g3f5b051eae6_0_201"/>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00" name="Google Shape;200;g3f5b051eae6_0_20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Clr>
                <a:schemeClr val="dk1"/>
              </a:buClr>
              <a:buSzPts val="1400"/>
              <a:buFont typeface="Calibri"/>
              <a:buNone/>
              <a:defRPr sz="1800">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01" name="Google Shape;201;g3f5b051eae6_0_20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Clr>
                <a:schemeClr val="dk1"/>
              </a:buClr>
              <a:buSzPts val="1400"/>
              <a:buFont typeface="Calibri"/>
              <a:buNone/>
              <a:defRPr sz="1800">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02" name="Google Shape;202;g3f5b051eae6_0_20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1"/>
              </a:buClr>
              <a:buSzPts val="1800"/>
              <a:buFont typeface="Calibri"/>
              <a:buNone/>
              <a:defRPr sz="1800">
                <a:solidFill>
                  <a:schemeClr val="dk1"/>
                </a:solidFill>
                <a:latin typeface="Calibri"/>
                <a:ea typeface="Calibri"/>
                <a:cs typeface="Calibri"/>
                <a:sym typeface="Calibri"/>
              </a:defRPr>
            </a:lvl1pPr>
            <a:lvl2pPr marL="0" marR="0" lvl="1" indent="0" algn="r">
              <a:spcBef>
                <a:spcPts val="0"/>
              </a:spcBef>
              <a:spcAft>
                <a:spcPts val="0"/>
              </a:spcAft>
              <a:buClr>
                <a:schemeClr val="dk1"/>
              </a:buClr>
              <a:buSzPts val="1800"/>
              <a:buFont typeface="Calibri"/>
              <a:buNone/>
              <a:defRPr sz="1800">
                <a:solidFill>
                  <a:schemeClr val="dk1"/>
                </a:solidFill>
                <a:latin typeface="Calibri"/>
                <a:ea typeface="Calibri"/>
                <a:cs typeface="Calibri"/>
                <a:sym typeface="Calibri"/>
              </a:defRPr>
            </a:lvl2pPr>
            <a:lvl3pPr marL="0" marR="0" lvl="2" indent="0" algn="r">
              <a:spcBef>
                <a:spcPts val="0"/>
              </a:spcBef>
              <a:spcAft>
                <a:spcPts val="0"/>
              </a:spcAft>
              <a:buClr>
                <a:schemeClr val="dk1"/>
              </a:buClr>
              <a:buSzPts val="1800"/>
              <a:buFont typeface="Calibri"/>
              <a:buNone/>
              <a:defRPr sz="1800">
                <a:solidFill>
                  <a:schemeClr val="dk1"/>
                </a:solidFill>
                <a:latin typeface="Calibri"/>
                <a:ea typeface="Calibri"/>
                <a:cs typeface="Calibri"/>
                <a:sym typeface="Calibri"/>
              </a:defRPr>
            </a:lvl3pPr>
            <a:lvl4pPr marL="0" marR="0" lvl="3" indent="0" algn="r">
              <a:spcBef>
                <a:spcPts val="0"/>
              </a:spcBef>
              <a:spcAft>
                <a:spcPts val="0"/>
              </a:spcAft>
              <a:buClr>
                <a:schemeClr val="dk1"/>
              </a:buClr>
              <a:buSzPts val="1800"/>
              <a:buFont typeface="Calibri"/>
              <a:buNone/>
              <a:defRPr sz="1800">
                <a:solidFill>
                  <a:schemeClr val="dk1"/>
                </a:solidFill>
                <a:latin typeface="Calibri"/>
                <a:ea typeface="Calibri"/>
                <a:cs typeface="Calibri"/>
                <a:sym typeface="Calibri"/>
              </a:defRPr>
            </a:lvl4pPr>
            <a:lvl5pPr marL="0" marR="0" lvl="4" indent="0" algn="r">
              <a:spcBef>
                <a:spcPts val="0"/>
              </a:spcBef>
              <a:spcAft>
                <a:spcPts val="0"/>
              </a:spcAft>
              <a:buClr>
                <a:schemeClr val="dk1"/>
              </a:buClr>
              <a:buSzPts val="1800"/>
              <a:buFont typeface="Calibri"/>
              <a:buNone/>
              <a:defRPr sz="1800">
                <a:solidFill>
                  <a:schemeClr val="dk1"/>
                </a:solidFill>
                <a:latin typeface="Calibri"/>
                <a:ea typeface="Calibri"/>
                <a:cs typeface="Calibri"/>
                <a:sym typeface="Calibri"/>
              </a:defRPr>
            </a:lvl5pPr>
            <a:lvl6pPr marL="0" marR="0" lvl="5" indent="0" algn="r">
              <a:spcBef>
                <a:spcPts val="0"/>
              </a:spcBef>
              <a:spcAft>
                <a:spcPts val="0"/>
              </a:spcAft>
              <a:buClr>
                <a:schemeClr val="dk1"/>
              </a:buClr>
              <a:buSzPts val="1800"/>
              <a:buFont typeface="Calibri"/>
              <a:buNone/>
              <a:defRPr sz="1800">
                <a:solidFill>
                  <a:schemeClr val="dk1"/>
                </a:solidFill>
                <a:latin typeface="Calibri"/>
                <a:ea typeface="Calibri"/>
                <a:cs typeface="Calibri"/>
                <a:sym typeface="Calibri"/>
              </a:defRPr>
            </a:lvl6pPr>
            <a:lvl7pPr marL="0" marR="0" lvl="6" indent="0" algn="r">
              <a:spcBef>
                <a:spcPts val="0"/>
              </a:spcBef>
              <a:spcAft>
                <a:spcPts val="0"/>
              </a:spcAft>
              <a:buClr>
                <a:schemeClr val="dk1"/>
              </a:buClr>
              <a:buSzPts val="1800"/>
              <a:buFont typeface="Calibri"/>
              <a:buNone/>
              <a:defRPr sz="1800">
                <a:solidFill>
                  <a:schemeClr val="dk1"/>
                </a:solidFill>
                <a:latin typeface="Calibri"/>
                <a:ea typeface="Calibri"/>
                <a:cs typeface="Calibri"/>
                <a:sym typeface="Calibri"/>
              </a:defRPr>
            </a:lvl7pPr>
            <a:lvl8pPr marL="0" marR="0" lvl="7" indent="0" algn="r">
              <a:spcBef>
                <a:spcPts val="0"/>
              </a:spcBef>
              <a:spcAft>
                <a:spcPts val="0"/>
              </a:spcAft>
              <a:buClr>
                <a:schemeClr val="dk1"/>
              </a:buClr>
              <a:buSzPts val="1800"/>
              <a:buFont typeface="Calibri"/>
              <a:buNone/>
              <a:defRPr sz="1800">
                <a:solidFill>
                  <a:schemeClr val="dk1"/>
                </a:solidFill>
                <a:latin typeface="Calibri"/>
                <a:ea typeface="Calibri"/>
                <a:cs typeface="Calibri"/>
                <a:sym typeface="Calibri"/>
              </a:defRPr>
            </a:lvl8pPr>
            <a:lvl9pPr marL="0" marR="0" lvl="8" indent="0" algn="r">
              <a:spcBef>
                <a:spcPts val="0"/>
              </a:spcBef>
              <a:spcAft>
                <a:spcPts val="0"/>
              </a:spcAft>
              <a:buClr>
                <a:schemeClr val="dk1"/>
              </a:buClr>
              <a:buSzPts val="1800"/>
              <a:buFont typeface="Calibri"/>
              <a:buNone/>
              <a:defRPr sz="1800">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03"/>
        <p:cNvGrpSpPr/>
        <p:nvPr/>
      </p:nvGrpSpPr>
      <p:grpSpPr>
        <a:xfrm>
          <a:off x="0" y="0"/>
          <a:ext cx="0" cy="0"/>
          <a:chOff x="0" y="0"/>
          <a:chExt cx="0" cy="0"/>
        </a:xfrm>
      </p:grpSpPr>
      <p:sp>
        <p:nvSpPr>
          <p:cNvPr id="204" name="Google Shape;204;g3f5b051eae6_0_208"/>
          <p:cNvSpPr>
            <a:spLocks noGrp="1"/>
          </p:cNvSpPr>
          <p:nvPr>
            <p:ph type="pic" idx="2"/>
          </p:nvPr>
        </p:nvSpPr>
        <p:spPr>
          <a:xfrm>
            <a:off x="6096000" y="0"/>
            <a:ext cx="6096000" cy="6858000"/>
          </a:xfrm>
          <a:prstGeom prst="rect">
            <a:avLst/>
          </a:prstGeom>
          <a:noFill/>
          <a:ln>
            <a:noFill/>
          </a:ln>
        </p:spPr>
      </p:sp>
      <p:sp>
        <p:nvSpPr>
          <p:cNvPr id="205" name="Google Shape;205;g3f5b051eae6_0_208"/>
          <p:cNvSpPr txBox="1">
            <a:spLocks noGrp="1"/>
          </p:cNvSpPr>
          <p:nvPr>
            <p:ph type="title"/>
          </p:nvPr>
        </p:nvSpPr>
        <p:spPr>
          <a:xfrm>
            <a:off x="643647" y="725050"/>
            <a:ext cx="5105400" cy="865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g3f5b051eae6_0_208"/>
          <p:cNvSpPr txBox="1">
            <a:spLocks noGrp="1"/>
          </p:cNvSpPr>
          <p:nvPr>
            <p:ph type="body" idx="1"/>
          </p:nvPr>
        </p:nvSpPr>
        <p:spPr>
          <a:xfrm>
            <a:off x="642938" y="1898374"/>
            <a:ext cx="5105400" cy="4318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Module Title ">
  <p:cSld name="Module Title ">
    <p:spTree>
      <p:nvGrpSpPr>
        <p:cNvPr id="1" name="Shape 207"/>
        <p:cNvGrpSpPr/>
        <p:nvPr/>
      </p:nvGrpSpPr>
      <p:grpSpPr>
        <a:xfrm>
          <a:off x="0" y="0"/>
          <a:ext cx="0" cy="0"/>
          <a:chOff x="0" y="0"/>
          <a:chExt cx="0" cy="0"/>
        </a:xfrm>
      </p:grpSpPr>
      <p:sp>
        <p:nvSpPr>
          <p:cNvPr id="208" name="Google Shape;208;g3f5b051eae6_0_212"/>
          <p:cNvSpPr>
            <a:spLocks noGrp="1"/>
          </p:cNvSpPr>
          <p:nvPr>
            <p:ph type="pic" idx="2"/>
          </p:nvPr>
        </p:nvSpPr>
        <p:spPr>
          <a:xfrm>
            <a:off x="0" y="0"/>
            <a:ext cx="12192000" cy="6858000"/>
          </a:xfrm>
          <a:prstGeom prst="rect">
            <a:avLst/>
          </a:prstGeom>
          <a:noFill/>
          <a:ln>
            <a:noFill/>
          </a:ln>
        </p:spPr>
      </p:sp>
      <p:sp>
        <p:nvSpPr>
          <p:cNvPr id="209" name="Google Shape;209;g3f5b051eae6_0_212"/>
          <p:cNvSpPr txBox="1">
            <a:spLocks noGrp="1"/>
          </p:cNvSpPr>
          <p:nvPr>
            <p:ph type="title"/>
          </p:nvPr>
        </p:nvSpPr>
        <p:spPr>
          <a:xfrm>
            <a:off x="0" y="4839848"/>
            <a:ext cx="12192000" cy="1325700"/>
          </a:xfrm>
          <a:prstGeom prst="rect">
            <a:avLst/>
          </a:prstGeom>
          <a:solidFill>
            <a:schemeClr val="lt1">
              <a:alpha val="80000"/>
            </a:schemeClr>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0"/>
        <p:cNvGrpSpPr/>
        <p:nvPr/>
      </p:nvGrpSpPr>
      <p:grpSpPr>
        <a:xfrm>
          <a:off x="0" y="0"/>
          <a:ext cx="0" cy="0"/>
          <a:chOff x="0" y="0"/>
          <a:chExt cx="0" cy="0"/>
        </a:xfrm>
      </p:grpSpPr>
      <p:sp>
        <p:nvSpPr>
          <p:cNvPr id="211" name="Google Shape;211;g3f5b051eae6_0_215"/>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 name="Google Shape;212;g3f5b051eae6_0_215"/>
          <p:cNvSpPr txBox="1">
            <a:spLocks noGrp="1"/>
          </p:cNvSpPr>
          <p:nvPr>
            <p:ph type="body" idx="1"/>
          </p:nvPr>
        </p:nvSpPr>
        <p:spPr>
          <a:xfrm>
            <a:off x="593386" y="1928813"/>
            <a:ext cx="11011800" cy="424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p:cSld name="2_Blank">
    <p:spTree>
      <p:nvGrpSpPr>
        <p:cNvPr id="1" name="Shape 213"/>
        <p:cNvGrpSpPr/>
        <p:nvPr/>
      </p:nvGrpSpPr>
      <p:grpSpPr>
        <a:xfrm>
          <a:off x="0" y="0"/>
          <a:ext cx="0" cy="0"/>
          <a:chOff x="0" y="0"/>
          <a:chExt cx="0" cy="0"/>
        </a:xfrm>
      </p:grpSpPr>
      <p:sp>
        <p:nvSpPr>
          <p:cNvPr id="214" name="Google Shape;214;g3f5b051eae6_0_218"/>
          <p:cNvSpPr txBox="1">
            <a:spLocks noGrp="1"/>
          </p:cNvSpPr>
          <p:nvPr>
            <p:ph type="title"/>
          </p:nvPr>
        </p:nvSpPr>
        <p:spPr>
          <a:xfrm>
            <a:off x="639663" y="365129"/>
            <a:ext cx="10898100" cy="1280400"/>
          </a:xfrm>
          <a:prstGeom prst="rect">
            <a:avLst/>
          </a:prstGeom>
          <a:noFill/>
          <a:ln>
            <a:noFill/>
          </a:ln>
        </p:spPr>
        <p:txBody>
          <a:bodyPr spcFirstLastPara="1" wrap="square" lIns="45725" tIns="22850" rIns="45725" bIns="22850" anchor="ctr"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215" name="Google Shape;215;g3f5b051eae6_0_218"/>
          <p:cNvSpPr txBox="1">
            <a:spLocks noGrp="1"/>
          </p:cNvSpPr>
          <p:nvPr>
            <p:ph type="body" idx="1"/>
          </p:nvPr>
        </p:nvSpPr>
        <p:spPr>
          <a:xfrm>
            <a:off x="8337480" y="3182061"/>
            <a:ext cx="3200400" cy="24375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
        <p:nvSpPr>
          <p:cNvPr id="216" name="Google Shape;216;g3f5b051eae6_0_218"/>
          <p:cNvSpPr txBox="1">
            <a:spLocks noGrp="1"/>
          </p:cNvSpPr>
          <p:nvPr>
            <p:ph type="body" idx="2"/>
          </p:nvPr>
        </p:nvSpPr>
        <p:spPr>
          <a:xfrm>
            <a:off x="4488572" y="3182061"/>
            <a:ext cx="3200400" cy="24375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
        <p:nvSpPr>
          <p:cNvPr id="217" name="Google Shape;217;g3f5b051eae6_0_218"/>
          <p:cNvSpPr txBox="1">
            <a:spLocks noGrp="1"/>
          </p:cNvSpPr>
          <p:nvPr>
            <p:ph type="body" idx="3"/>
          </p:nvPr>
        </p:nvSpPr>
        <p:spPr>
          <a:xfrm>
            <a:off x="639663" y="3182061"/>
            <a:ext cx="3200400" cy="24375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218"/>
        <p:cNvGrpSpPr/>
        <p:nvPr/>
      </p:nvGrpSpPr>
      <p:grpSpPr>
        <a:xfrm>
          <a:off x="0" y="0"/>
          <a:ext cx="0" cy="0"/>
          <a:chOff x="0" y="0"/>
          <a:chExt cx="0" cy="0"/>
        </a:xfrm>
      </p:grpSpPr>
      <p:sp>
        <p:nvSpPr>
          <p:cNvPr id="219" name="Google Shape;219;g3f5b051eae6_0_223"/>
          <p:cNvSpPr>
            <a:spLocks noGrp="1"/>
          </p:cNvSpPr>
          <p:nvPr>
            <p:ph type="pic" idx="2"/>
          </p:nvPr>
        </p:nvSpPr>
        <p:spPr>
          <a:xfrm>
            <a:off x="0" y="1"/>
            <a:ext cx="12192000" cy="6858000"/>
          </a:xfrm>
          <a:prstGeom prst="rect">
            <a:avLst/>
          </a:prstGeom>
          <a:noFill/>
          <a:ln>
            <a:noFill/>
          </a:ln>
        </p:spPr>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220"/>
        <p:cNvGrpSpPr/>
        <p:nvPr/>
      </p:nvGrpSpPr>
      <p:grpSpPr>
        <a:xfrm>
          <a:off x="0" y="0"/>
          <a:ext cx="0" cy="0"/>
          <a:chOff x="0" y="0"/>
          <a:chExt cx="0" cy="0"/>
        </a:xfrm>
      </p:grpSpPr>
      <p:sp>
        <p:nvSpPr>
          <p:cNvPr id="221" name="Google Shape;221;g3f5b051eae6_0_225"/>
          <p:cNvSpPr>
            <a:spLocks noGrp="1"/>
          </p:cNvSpPr>
          <p:nvPr>
            <p:ph type="pic" idx="2"/>
          </p:nvPr>
        </p:nvSpPr>
        <p:spPr>
          <a:xfrm>
            <a:off x="629479" y="2473807"/>
            <a:ext cx="10949700" cy="3708300"/>
          </a:xfrm>
          <a:prstGeom prst="rect">
            <a:avLst/>
          </a:prstGeom>
          <a:noFill/>
          <a:ln>
            <a:noFill/>
          </a:ln>
        </p:spPr>
      </p:sp>
      <p:sp>
        <p:nvSpPr>
          <p:cNvPr id="222" name="Google Shape;222;g3f5b051eae6_0_225"/>
          <p:cNvSpPr txBox="1">
            <a:spLocks noGrp="1"/>
          </p:cNvSpPr>
          <p:nvPr>
            <p:ph type="title"/>
          </p:nvPr>
        </p:nvSpPr>
        <p:spPr>
          <a:xfrm>
            <a:off x="629479" y="656674"/>
            <a:ext cx="10949700" cy="11838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Portrait Photo and Content 2">
  <p:cSld name="Portrait Photo and Content 2">
    <p:spTree>
      <p:nvGrpSpPr>
        <p:cNvPr id="1" name="Shape 223"/>
        <p:cNvGrpSpPr/>
        <p:nvPr/>
      </p:nvGrpSpPr>
      <p:grpSpPr>
        <a:xfrm>
          <a:off x="0" y="0"/>
          <a:ext cx="0" cy="0"/>
          <a:chOff x="0" y="0"/>
          <a:chExt cx="0" cy="0"/>
        </a:xfrm>
      </p:grpSpPr>
      <p:sp>
        <p:nvSpPr>
          <p:cNvPr id="224" name="Google Shape;224;g3f5b051eae6_0_228"/>
          <p:cNvSpPr>
            <a:spLocks noGrp="1"/>
          </p:cNvSpPr>
          <p:nvPr>
            <p:ph type="pic" idx="2"/>
          </p:nvPr>
        </p:nvSpPr>
        <p:spPr>
          <a:xfrm>
            <a:off x="640080" y="535668"/>
            <a:ext cx="4917900" cy="5783100"/>
          </a:xfrm>
          <a:prstGeom prst="roundRect">
            <a:avLst>
              <a:gd name="adj" fmla="val 4537"/>
            </a:avLst>
          </a:prstGeom>
          <a:noFill/>
          <a:ln>
            <a:noFill/>
          </a:ln>
        </p:spPr>
      </p:sp>
      <p:sp>
        <p:nvSpPr>
          <p:cNvPr id="225" name="Google Shape;225;g3f5b051eae6_0_228"/>
          <p:cNvSpPr txBox="1">
            <a:spLocks noGrp="1"/>
          </p:cNvSpPr>
          <p:nvPr>
            <p:ph type="title"/>
          </p:nvPr>
        </p:nvSpPr>
        <p:spPr>
          <a:xfrm>
            <a:off x="6104536" y="535668"/>
            <a:ext cx="5456400" cy="1787100"/>
          </a:xfrm>
          <a:prstGeom prst="rect">
            <a:avLst/>
          </a:prstGeom>
          <a:noFill/>
          <a:ln>
            <a:noFill/>
          </a:ln>
        </p:spPr>
        <p:txBody>
          <a:bodyPr spcFirstLastPara="1" wrap="square" lIns="45725" tIns="22850" rIns="45725" bIns="22850" anchor="t"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226" name="Google Shape;226;g3f5b051eae6_0_228"/>
          <p:cNvSpPr txBox="1">
            <a:spLocks noGrp="1"/>
          </p:cNvSpPr>
          <p:nvPr>
            <p:ph type="body" idx="1"/>
          </p:nvPr>
        </p:nvSpPr>
        <p:spPr>
          <a:xfrm>
            <a:off x="6104536" y="2552023"/>
            <a:ext cx="5456400" cy="3202800"/>
          </a:xfrm>
          <a:prstGeom prst="rect">
            <a:avLst/>
          </a:prstGeom>
          <a:noFill/>
          <a:ln>
            <a:noFill/>
          </a:ln>
        </p:spPr>
        <p:txBody>
          <a:bodyPr spcFirstLastPara="1" wrap="square" lIns="45725" tIns="22850" rIns="45725" bIns="22850" anchor="t" anchorCtr="0">
            <a:noAutofit/>
          </a:bodyPr>
          <a:lstStyle>
            <a:lvl1pPr marL="457200" lvl="0" indent="-228600" algn="l">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Tree>
  </p:cSld>
  <p:clrMapOvr>
    <a:masterClrMapping/>
  </p:clrMapOvr>
  <p:extLst>
    <p:ext uri="{DCECCB84-F9BA-43D5-87BE-67443E8EF086}">
      <p15:sldGuideLst xmlns:p15="http://schemas.microsoft.com/office/powerpoint/2012/main">
        <p15:guide id="1" pos="2052">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227"/>
        <p:cNvGrpSpPr/>
        <p:nvPr/>
      </p:nvGrpSpPr>
      <p:grpSpPr>
        <a:xfrm>
          <a:off x="0" y="0"/>
          <a:ext cx="0" cy="0"/>
          <a:chOff x="0" y="0"/>
          <a:chExt cx="0" cy="0"/>
        </a:xfrm>
      </p:grpSpPr>
      <p:sp>
        <p:nvSpPr>
          <p:cNvPr id="228" name="Google Shape;228;g3f5b051eae6_0_232"/>
          <p:cNvSpPr txBox="1">
            <a:spLocks noGrp="1"/>
          </p:cNvSpPr>
          <p:nvPr>
            <p:ph type="title"/>
          </p:nvPr>
        </p:nvSpPr>
        <p:spPr>
          <a:xfrm>
            <a:off x="639663" y="365129"/>
            <a:ext cx="10898100" cy="1280400"/>
          </a:xfrm>
          <a:prstGeom prst="rect">
            <a:avLst/>
          </a:prstGeom>
          <a:noFill/>
          <a:ln>
            <a:noFill/>
          </a:ln>
        </p:spPr>
        <p:txBody>
          <a:bodyPr spcFirstLastPara="1" wrap="square" lIns="45725" tIns="22850" rIns="45725" bIns="22850" anchor="ctr"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229" name="Google Shape;229;g3f5b051eae6_0_232"/>
          <p:cNvSpPr txBox="1">
            <a:spLocks noGrp="1"/>
          </p:cNvSpPr>
          <p:nvPr>
            <p:ph type="body" idx="1"/>
          </p:nvPr>
        </p:nvSpPr>
        <p:spPr>
          <a:xfrm>
            <a:off x="8337480" y="3182061"/>
            <a:ext cx="3200400" cy="24375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
        <p:nvSpPr>
          <p:cNvPr id="230" name="Google Shape;230;g3f5b051eae6_0_232"/>
          <p:cNvSpPr txBox="1">
            <a:spLocks noGrp="1"/>
          </p:cNvSpPr>
          <p:nvPr>
            <p:ph type="body" idx="2"/>
          </p:nvPr>
        </p:nvSpPr>
        <p:spPr>
          <a:xfrm>
            <a:off x="4488572" y="3182061"/>
            <a:ext cx="3200400" cy="24375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
        <p:nvSpPr>
          <p:cNvPr id="231" name="Google Shape;231;g3f5b051eae6_0_232"/>
          <p:cNvSpPr txBox="1">
            <a:spLocks noGrp="1"/>
          </p:cNvSpPr>
          <p:nvPr>
            <p:ph type="body" idx="3"/>
          </p:nvPr>
        </p:nvSpPr>
        <p:spPr>
          <a:xfrm>
            <a:off x="639663" y="3182061"/>
            <a:ext cx="3200400" cy="24375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4"/>
        <p:cNvGrpSpPr/>
        <p:nvPr/>
      </p:nvGrpSpPr>
      <p:grpSpPr>
        <a:xfrm>
          <a:off x="0" y="0"/>
          <a:ext cx="0" cy="0"/>
          <a:chOff x="0" y="0"/>
          <a:chExt cx="0" cy="0"/>
        </a:xfrm>
      </p:grpSpPr>
      <p:sp>
        <p:nvSpPr>
          <p:cNvPr id="25" name="Google Shape;25;g3f283571c4d_0_303"/>
          <p:cNvSpPr>
            <a:spLocks noGrp="1"/>
          </p:cNvSpPr>
          <p:nvPr>
            <p:ph type="pic" idx="2"/>
          </p:nvPr>
        </p:nvSpPr>
        <p:spPr>
          <a:xfrm>
            <a:off x="6096000" y="0"/>
            <a:ext cx="6096000" cy="6858000"/>
          </a:xfrm>
          <a:prstGeom prst="rect">
            <a:avLst/>
          </a:prstGeom>
          <a:noFill/>
          <a:ln>
            <a:noFill/>
          </a:ln>
        </p:spPr>
      </p:sp>
      <p:sp>
        <p:nvSpPr>
          <p:cNvPr id="26" name="Google Shape;26;g3f283571c4d_0_303"/>
          <p:cNvSpPr txBox="1">
            <a:spLocks noGrp="1"/>
          </p:cNvSpPr>
          <p:nvPr>
            <p:ph type="ctrTitle"/>
          </p:nvPr>
        </p:nvSpPr>
        <p:spPr>
          <a:xfrm>
            <a:off x="638783" y="661482"/>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g3f283571c4d_0_303"/>
          <p:cNvSpPr txBox="1">
            <a:spLocks noGrp="1"/>
          </p:cNvSpPr>
          <p:nvPr>
            <p:ph type="subTitle" idx="1"/>
          </p:nvPr>
        </p:nvSpPr>
        <p:spPr>
          <a:xfrm>
            <a:off x="638783" y="2542488"/>
            <a:ext cx="4768200" cy="1516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Section Title">
  <p:cSld name="1_Section Title">
    <p:spTree>
      <p:nvGrpSpPr>
        <p:cNvPr id="1" name="Shape 232"/>
        <p:cNvGrpSpPr/>
        <p:nvPr/>
      </p:nvGrpSpPr>
      <p:grpSpPr>
        <a:xfrm>
          <a:off x="0" y="0"/>
          <a:ext cx="0" cy="0"/>
          <a:chOff x="0" y="0"/>
          <a:chExt cx="0" cy="0"/>
        </a:xfrm>
      </p:grpSpPr>
      <p:sp>
        <p:nvSpPr>
          <p:cNvPr id="233" name="Google Shape;233;g3f5b051eae6_0_237"/>
          <p:cNvSpPr>
            <a:spLocks noGrp="1"/>
          </p:cNvSpPr>
          <p:nvPr>
            <p:ph type="pic" idx="2"/>
          </p:nvPr>
        </p:nvSpPr>
        <p:spPr>
          <a:xfrm>
            <a:off x="0" y="0"/>
            <a:ext cx="12192000" cy="6858000"/>
          </a:xfrm>
          <a:prstGeom prst="rect">
            <a:avLst/>
          </a:prstGeom>
          <a:noFill/>
          <a:ln>
            <a:noFill/>
          </a:ln>
        </p:spPr>
      </p:sp>
      <p:sp>
        <p:nvSpPr>
          <p:cNvPr id="234" name="Google Shape;234;g3f5b051eae6_0_237"/>
          <p:cNvSpPr txBox="1">
            <a:spLocks noGrp="1"/>
          </p:cNvSpPr>
          <p:nvPr>
            <p:ph type="title"/>
          </p:nvPr>
        </p:nvSpPr>
        <p:spPr>
          <a:xfrm>
            <a:off x="0" y="4841331"/>
            <a:ext cx="12192000" cy="1325700"/>
          </a:xfrm>
          <a:prstGeom prst="rect">
            <a:avLst/>
          </a:prstGeom>
          <a:solidFill>
            <a:srgbClr val="BFBFBF"/>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98344F"/>
              </a:buClr>
              <a:buSzPts val="5400"/>
              <a:buFont typeface="Calibri"/>
              <a:buNone/>
              <a:defRPr sz="5400" b="1">
                <a:solidFill>
                  <a:srgbClr val="98344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Image + Content L">
  <p:cSld name="Image + Content L">
    <p:spTree>
      <p:nvGrpSpPr>
        <p:cNvPr id="1" name="Shape 235"/>
        <p:cNvGrpSpPr/>
        <p:nvPr/>
      </p:nvGrpSpPr>
      <p:grpSpPr>
        <a:xfrm>
          <a:off x="0" y="0"/>
          <a:ext cx="0" cy="0"/>
          <a:chOff x="0" y="0"/>
          <a:chExt cx="0" cy="0"/>
        </a:xfrm>
      </p:grpSpPr>
      <p:sp>
        <p:nvSpPr>
          <p:cNvPr id="236" name="Google Shape;236;g3f5b051eae6_0_240"/>
          <p:cNvSpPr txBox="1">
            <a:spLocks noGrp="1"/>
          </p:cNvSpPr>
          <p:nvPr>
            <p:ph type="title"/>
          </p:nvPr>
        </p:nvSpPr>
        <p:spPr>
          <a:xfrm>
            <a:off x="839788" y="705678"/>
            <a:ext cx="3932100" cy="1113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g3f5b051eae6_0_240"/>
          <p:cNvSpPr txBox="1">
            <a:spLocks noGrp="1"/>
          </p:cNvSpPr>
          <p:nvPr>
            <p:ph type="body" idx="1"/>
          </p:nvPr>
        </p:nvSpPr>
        <p:spPr>
          <a:xfrm>
            <a:off x="839788" y="2196548"/>
            <a:ext cx="3932100" cy="3672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38" name="Google Shape;238;g3f5b051eae6_0_240"/>
          <p:cNvSpPr>
            <a:spLocks noGrp="1"/>
          </p:cNvSpPr>
          <p:nvPr>
            <p:ph type="pic" idx="2"/>
          </p:nvPr>
        </p:nvSpPr>
        <p:spPr>
          <a:xfrm>
            <a:off x="5198164" y="706438"/>
            <a:ext cx="6153900" cy="5162700"/>
          </a:xfrm>
          <a:prstGeom prst="rect">
            <a:avLst/>
          </a:prstGeom>
          <a:noFill/>
          <a:ln>
            <a:noFill/>
          </a:ln>
        </p:spPr>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39"/>
        <p:cNvGrpSpPr/>
        <p:nvPr/>
      </p:nvGrpSpPr>
      <p:grpSpPr>
        <a:xfrm>
          <a:off x="0" y="0"/>
          <a:ext cx="0" cy="0"/>
          <a:chOff x="0" y="0"/>
          <a:chExt cx="0" cy="0"/>
        </a:xfrm>
      </p:grpSpPr>
      <p:sp>
        <p:nvSpPr>
          <p:cNvPr id="240" name="Google Shape;240;g3f5b051eae6_0_244"/>
          <p:cNvSpPr txBox="1">
            <a:spLocks noGrp="1"/>
          </p:cNvSpPr>
          <p:nvPr>
            <p:ph type="ctrTitle"/>
          </p:nvPr>
        </p:nvSpPr>
        <p:spPr>
          <a:xfrm>
            <a:off x="0" y="5090983"/>
            <a:ext cx="12192000" cy="1136700"/>
          </a:xfrm>
          <a:prstGeom prst="rect">
            <a:avLst/>
          </a:prstGeom>
          <a:solidFill>
            <a:srgbClr val="BFBFBF"/>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98344F"/>
              </a:buClr>
              <a:buSzPts val="6000"/>
              <a:buFont typeface="Calibri"/>
              <a:buNone/>
              <a:defRPr sz="6000" b="1">
                <a:solidFill>
                  <a:srgbClr val="98344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 name="Google Shape;241;g3f5b051eae6_0_244"/>
          <p:cNvSpPr txBox="1">
            <a:spLocks noGrp="1"/>
          </p:cNvSpPr>
          <p:nvPr>
            <p:ph type="subTitle" idx="1"/>
          </p:nvPr>
        </p:nvSpPr>
        <p:spPr>
          <a:xfrm>
            <a:off x="617838" y="630196"/>
            <a:ext cx="5025000" cy="1136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1000"/>
              </a:spcBef>
              <a:spcAft>
                <a:spcPts val="0"/>
              </a:spcAft>
              <a:buClr>
                <a:schemeClr val="dk1"/>
              </a:buClr>
              <a:buSzPts val="6000"/>
              <a:buNone/>
              <a:defRPr sz="6000" b="1">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2" name="Google Shape;242;g3f5b051eae6_0_244"/>
          <p:cNvSpPr txBox="1"/>
          <p:nvPr/>
        </p:nvSpPr>
        <p:spPr>
          <a:xfrm>
            <a:off x="617838" y="2156254"/>
            <a:ext cx="5025000" cy="2545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43" name="Google Shape;243;g3f5b051eae6_0_244"/>
          <p:cNvSpPr>
            <a:spLocks noGrp="1"/>
          </p:cNvSpPr>
          <p:nvPr>
            <p:ph type="pic" idx="2"/>
          </p:nvPr>
        </p:nvSpPr>
        <p:spPr>
          <a:xfrm>
            <a:off x="6549082" y="630238"/>
            <a:ext cx="5025000" cy="39666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opic &amp; Subtitle L">
  <p:cSld name="Topic &amp; Subtitle L">
    <p:spTree>
      <p:nvGrpSpPr>
        <p:cNvPr id="1" name="Shape 244"/>
        <p:cNvGrpSpPr/>
        <p:nvPr/>
      </p:nvGrpSpPr>
      <p:grpSpPr>
        <a:xfrm>
          <a:off x="0" y="0"/>
          <a:ext cx="0" cy="0"/>
          <a:chOff x="0" y="0"/>
          <a:chExt cx="0" cy="0"/>
        </a:xfrm>
      </p:grpSpPr>
      <p:sp>
        <p:nvSpPr>
          <p:cNvPr id="245" name="Google Shape;245;g3f5b051eae6_0_249"/>
          <p:cNvSpPr>
            <a:spLocks noGrp="1"/>
          </p:cNvSpPr>
          <p:nvPr>
            <p:ph type="pic" idx="2"/>
          </p:nvPr>
        </p:nvSpPr>
        <p:spPr>
          <a:xfrm>
            <a:off x="6096000" y="0"/>
            <a:ext cx="6096000" cy="6858000"/>
          </a:xfrm>
          <a:prstGeom prst="rect">
            <a:avLst/>
          </a:prstGeom>
          <a:noFill/>
          <a:ln>
            <a:noFill/>
          </a:ln>
        </p:spPr>
      </p:sp>
      <p:sp>
        <p:nvSpPr>
          <p:cNvPr id="246" name="Google Shape;246;g3f5b051eae6_0_249"/>
          <p:cNvSpPr txBox="1">
            <a:spLocks noGrp="1"/>
          </p:cNvSpPr>
          <p:nvPr>
            <p:ph type="ctrTitle"/>
          </p:nvPr>
        </p:nvSpPr>
        <p:spPr>
          <a:xfrm>
            <a:off x="638783" y="661482"/>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7" name="Google Shape;247;g3f5b051eae6_0_249"/>
          <p:cNvSpPr txBox="1">
            <a:spLocks noGrp="1"/>
          </p:cNvSpPr>
          <p:nvPr>
            <p:ph type="subTitle" idx="1"/>
          </p:nvPr>
        </p:nvSpPr>
        <p:spPr>
          <a:xfrm>
            <a:off x="638783" y="1912174"/>
            <a:ext cx="4768200" cy="1516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opic &amp; Subtitle R">
  <p:cSld name="Topic &amp; Subtitle R">
    <p:spTree>
      <p:nvGrpSpPr>
        <p:cNvPr id="1" name="Shape 248"/>
        <p:cNvGrpSpPr/>
        <p:nvPr/>
      </p:nvGrpSpPr>
      <p:grpSpPr>
        <a:xfrm>
          <a:off x="0" y="0"/>
          <a:ext cx="0" cy="0"/>
          <a:chOff x="0" y="0"/>
          <a:chExt cx="0" cy="0"/>
        </a:xfrm>
      </p:grpSpPr>
      <p:sp>
        <p:nvSpPr>
          <p:cNvPr id="249" name="Google Shape;249;g3f5b051eae6_0_253"/>
          <p:cNvSpPr>
            <a:spLocks noGrp="1"/>
          </p:cNvSpPr>
          <p:nvPr>
            <p:ph type="pic" idx="2"/>
          </p:nvPr>
        </p:nvSpPr>
        <p:spPr>
          <a:xfrm>
            <a:off x="0" y="0"/>
            <a:ext cx="6096000" cy="6858000"/>
          </a:xfrm>
          <a:prstGeom prst="rect">
            <a:avLst/>
          </a:prstGeom>
          <a:noFill/>
          <a:ln>
            <a:noFill/>
          </a:ln>
        </p:spPr>
      </p:sp>
      <p:sp>
        <p:nvSpPr>
          <p:cNvPr id="250" name="Google Shape;250;g3f5b051eae6_0_253"/>
          <p:cNvSpPr txBox="1">
            <a:spLocks noGrp="1"/>
          </p:cNvSpPr>
          <p:nvPr>
            <p:ph type="ctrTitle"/>
          </p:nvPr>
        </p:nvSpPr>
        <p:spPr>
          <a:xfrm>
            <a:off x="6810983" y="701239"/>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1" name="Google Shape;251;g3f5b051eae6_0_253"/>
          <p:cNvSpPr txBox="1">
            <a:spLocks noGrp="1"/>
          </p:cNvSpPr>
          <p:nvPr>
            <p:ph type="subTitle" idx="1"/>
          </p:nvPr>
        </p:nvSpPr>
        <p:spPr>
          <a:xfrm>
            <a:off x="6810984" y="1912174"/>
            <a:ext cx="4768200" cy="1516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Image + Content R" type="picTx">
  <p:cSld name="PICTURE_WITH_CAPTION_TEXT">
    <p:spTree>
      <p:nvGrpSpPr>
        <p:cNvPr id="1" name="Shape 252"/>
        <p:cNvGrpSpPr/>
        <p:nvPr/>
      </p:nvGrpSpPr>
      <p:grpSpPr>
        <a:xfrm>
          <a:off x="0" y="0"/>
          <a:ext cx="0" cy="0"/>
          <a:chOff x="0" y="0"/>
          <a:chExt cx="0" cy="0"/>
        </a:xfrm>
      </p:grpSpPr>
      <p:sp>
        <p:nvSpPr>
          <p:cNvPr id="253" name="Google Shape;253;g3f5b051eae6_0_257"/>
          <p:cNvSpPr txBox="1">
            <a:spLocks noGrp="1"/>
          </p:cNvSpPr>
          <p:nvPr>
            <p:ph type="title"/>
          </p:nvPr>
        </p:nvSpPr>
        <p:spPr>
          <a:xfrm>
            <a:off x="7636911" y="695738"/>
            <a:ext cx="3932100" cy="1267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4" name="Google Shape;254;g3f5b051eae6_0_257"/>
          <p:cNvSpPr>
            <a:spLocks noGrp="1"/>
          </p:cNvSpPr>
          <p:nvPr>
            <p:ph type="pic" idx="2"/>
          </p:nvPr>
        </p:nvSpPr>
        <p:spPr>
          <a:xfrm>
            <a:off x="622852" y="695738"/>
            <a:ext cx="6374400" cy="5799300"/>
          </a:xfrm>
          <a:prstGeom prst="rect">
            <a:avLst/>
          </a:prstGeom>
          <a:noFill/>
          <a:ln>
            <a:noFill/>
          </a:ln>
        </p:spPr>
      </p:sp>
      <p:sp>
        <p:nvSpPr>
          <p:cNvPr id="255" name="Google Shape;255;g3f5b051eae6_0_257"/>
          <p:cNvSpPr txBox="1">
            <a:spLocks noGrp="1"/>
          </p:cNvSpPr>
          <p:nvPr>
            <p:ph type="body" idx="1"/>
          </p:nvPr>
        </p:nvSpPr>
        <p:spPr>
          <a:xfrm>
            <a:off x="7636910" y="2315817"/>
            <a:ext cx="3932100" cy="4179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56"/>
        <p:cNvGrpSpPr/>
        <p:nvPr/>
      </p:nvGrpSpPr>
      <p:grpSpPr>
        <a:xfrm>
          <a:off x="0" y="0"/>
          <a:ext cx="0" cy="0"/>
          <a:chOff x="0" y="0"/>
          <a:chExt cx="0" cy="0"/>
        </a:xfrm>
      </p:grpSpPr>
      <p:sp>
        <p:nvSpPr>
          <p:cNvPr id="257" name="Google Shape;257;g3f5b051eae6_0_261"/>
          <p:cNvSpPr>
            <a:spLocks noGrp="1"/>
          </p:cNvSpPr>
          <p:nvPr>
            <p:ph type="pic" idx="2"/>
          </p:nvPr>
        </p:nvSpPr>
        <p:spPr>
          <a:xfrm>
            <a:off x="638783" y="661482"/>
            <a:ext cx="5457300" cy="5535000"/>
          </a:xfrm>
          <a:prstGeom prst="rect">
            <a:avLst/>
          </a:prstGeom>
          <a:noFill/>
          <a:ln>
            <a:noFill/>
          </a:ln>
        </p:spPr>
      </p:sp>
      <p:sp>
        <p:nvSpPr>
          <p:cNvPr id="258" name="Google Shape;258;g3f5b051eae6_0_261"/>
          <p:cNvSpPr txBox="1">
            <a:spLocks noGrp="1"/>
          </p:cNvSpPr>
          <p:nvPr>
            <p:ph type="ctrTitle"/>
          </p:nvPr>
        </p:nvSpPr>
        <p:spPr>
          <a:xfrm>
            <a:off x="6781166" y="661482"/>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9" name="Google Shape;259;g3f5b051eae6_0_261"/>
          <p:cNvSpPr txBox="1">
            <a:spLocks noGrp="1"/>
          </p:cNvSpPr>
          <p:nvPr>
            <p:ph type="subTitle" idx="1"/>
          </p:nvPr>
        </p:nvSpPr>
        <p:spPr>
          <a:xfrm>
            <a:off x="6781166" y="1912174"/>
            <a:ext cx="4768200" cy="831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60" name="Google Shape;260;g3f5b051eae6_0_261"/>
          <p:cNvSpPr txBox="1">
            <a:spLocks noGrp="1"/>
          </p:cNvSpPr>
          <p:nvPr>
            <p:ph type="body" idx="3"/>
          </p:nvPr>
        </p:nvSpPr>
        <p:spPr>
          <a:xfrm>
            <a:off x="6781166" y="2955782"/>
            <a:ext cx="4768200" cy="3240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61"/>
        <p:cNvGrpSpPr/>
        <p:nvPr/>
      </p:nvGrpSpPr>
      <p:grpSpPr>
        <a:xfrm>
          <a:off x="0" y="0"/>
          <a:ext cx="0" cy="0"/>
          <a:chOff x="0" y="0"/>
          <a:chExt cx="0" cy="0"/>
        </a:xfrm>
      </p:grpSpPr>
      <p:sp>
        <p:nvSpPr>
          <p:cNvPr id="262" name="Google Shape;262;g3f5b051eae6_0_266"/>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3" name="Google Shape;263;g3f5b051eae6_0_266"/>
          <p:cNvSpPr txBox="1">
            <a:spLocks noGrp="1"/>
          </p:cNvSpPr>
          <p:nvPr>
            <p:ph type="body" idx="1"/>
          </p:nvPr>
        </p:nvSpPr>
        <p:spPr>
          <a:xfrm>
            <a:off x="593386" y="1928813"/>
            <a:ext cx="11011800" cy="2426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64" name="Google Shape;264;g3f5b051eae6_0_266"/>
          <p:cNvSpPr>
            <a:spLocks noGrp="1"/>
          </p:cNvSpPr>
          <p:nvPr>
            <p:ph type="pic" idx="2"/>
          </p:nvPr>
        </p:nvSpPr>
        <p:spPr>
          <a:xfrm>
            <a:off x="593725" y="4717684"/>
            <a:ext cx="11010900" cy="14592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265"/>
        <p:cNvGrpSpPr/>
        <p:nvPr/>
      </p:nvGrpSpPr>
      <p:grpSpPr>
        <a:xfrm>
          <a:off x="0" y="0"/>
          <a:ext cx="0" cy="0"/>
          <a:chOff x="0" y="0"/>
          <a:chExt cx="0" cy="0"/>
        </a:xfrm>
      </p:grpSpPr>
      <p:sp>
        <p:nvSpPr>
          <p:cNvPr id="266" name="Google Shape;266;g3f5b051eae6_0_270"/>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7" name="Google Shape;267;g3f5b051eae6_0_270"/>
          <p:cNvSpPr txBox="1">
            <a:spLocks noGrp="1"/>
          </p:cNvSpPr>
          <p:nvPr>
            <p:ph type="body" idx="1"/>
          </p:nvPr>
        </p:nvSpPr>
        <p:spPr>
          <a:xfrm>
            <a:off x="593387" y="1928813"/>
            <a:ext cx="5207400" cy="424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68" name="Google Shape;268;g3f5b051eae6_0_270"/>
          <p:cNvSpPr>
            <a:spLocks noGrp="1"/>
          </p:cNvSpPr>
          <p:nvPr>
            <p:ph type="pic" idx="2"/>
          </p:nvPr>
        </p:nvSpPr>
        <p:spPr>
          <a:xfrm>
            <a:off x="6391275" y="1928813"/>
            <a:ext cx="5213400" cy="42483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3_Section Header">
  <p:cSld name="3_Section Header">
    <p:spTree>
      <p:nvGrpSpPr>
        <p:cNvPr id="1" name="Shape 269"/>
        <p:cNvGrpSpPr/>
        <p:nvPr/>
      </p:nvGrpSpPr>
      <p:grpSpPr>
        <a:xfrm>
          <a:off x="0" y="0"/>
          <a:ext cx="0" cy="0"/>
          <a:chOff x="0" y="0"/>
          <a:chExt cx="0" cy="0"/>
        </a:xfrm>
      </p:grpSpPr>
      <p:sp>
        <p:nvSpPr>
          <p:cNvPr id="270" name="Google Shape;270;g3f5b051eae6_0_274"/>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1" name="Google Shape;271;g3f5b051eae6_0_274"/>
          <p:cNvSpPr txBox="1">
            <a:spLocks noGrp="1"/>
          </p:cNvSpPr>
          <p:nvPr>
            <p:ph type="body" idx="1"/>
          </p:nvPr>
        </p:nvSpPr>
        <p:spPr>
          <a:xfrm>
            <a:off x="6374934" y="1906555"/>
            <a:ext cx="5207400" cy="424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72" name="Google Shape;272;g3f5b051eae6_0_274"/>
          <p:cNvSpPr>
            <a:spLocks noGrp="1"/>
          </p:cNvSpPr>
          <p:nvPr>
            <p:ph type="pic" idx="2"/>
          </p:nvPr>
        </p:nvSpPr>
        <p:spPr>
          <a:xfrm>
            <a:off x="593386" y="1928813"/>
            <a:ext cx="5213400" cy="42483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8"/>
        <p:cNvGrpSpPr/>
        <p:nvPr/>
      </p:nvGrpSpPr>
      <p:grpSpPr>
        <a:xfrm>
          <a:off x="0" y="0"/>
          <a:ext cx="0" cy="0"/>
          <a:chOff x="0" y="0"/>
          <a:chExt cx="0" cy="0"/>
        </a:xfrm>
      </p:grpSpPr>
      <p:sp>
        <p:nvSpPr>
          <p:cNvPr id="29" name="Google Shape;29;g3f283571c4d_0_307"/>
          <p:cNvSpPr>
            <a:spLocks noGrp="1"/>
          </p:cNvSpPr>
          <p:nvPr>
            <p:ph type="pic" idx="2"/>
          </p:nvPr>
        </p:nvSpPr>
        <p:spPr>
          <a:xfrm>
            <a:off x="0" y="0"/>
            <a:ext cx="6096000" cy="6858000"/>
          </a:xfrm>
          <a:prstGeom prst="rect">
            <a:avLst/>
          </a:prstGeom>
          <a:noFill/>
          <a:ln>
            <a:noFill/>
          </a:ln>
        </p:spPr>
      </p:sp>
      <p:sp>
        <p:nvSpPr>
          <p:cNvPr id="30" name="Google Shape;30;g3f283571c4d_0_307"/>
          <p:cNvSpPr txBox="1">
            <a:spLocks noGrp="1"/>
          </p:cNvSpPr>
          <p:nvPr>
            <p:ph type="ctrTitle"/>
          </p:nvPr>
        </p:nvSpPr>
        <p:spPr>
          <a:xfrm>
            <a:off x="6810983" y="701239"/>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g3f283571c4d_0_307"/>
          <p:cNvSpPr txBox="1">
            <a:spLocks noGrp="1"/>
          </p:cNvSpPr>
          <p:nvPr>
            <p:ph type="subTitle" idx="1"/>
          </p:nvPr>
        </p:nvSpPr>
        <p:spPr>
          <a:xfrm>
            <a:off x="6810984" y="1912174"/>
            <a:ext cx="4768200" cy="1516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3"/>
        <p:cNvGrpSpPr/>
        <p:nvPr/>
      </p:nvGrpSpPr>
      <p:grpSpPr>
        <a:xfrm>
          <a:off x="0" y="0"/>
          <a:ext cx="0" cy="0"/>
          <a:chOff x="0" y="0"/>
          <a:chExt cx="0" cy="0"/>
        </a:xfrm>
      </p:grpSpPr>
      <p:sp>
        <p:nvSpPr>
          <p:cNvPr id="274" name="Google Shape;274;g3f5b051eae6_0_27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5" name="Google Shape;275;g3f5b051eae6_0_278"/>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6" name="Google Shape;276;g3f5b051eae6_0_278"/>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77"/>
        <p:cNvGrpSpPr/>
        <p:nvPr/>
      </p:nvGrpSpPr>
      <p:grpSpPr>
        <a:xfrm>
          <a:off x="0" y="0"/>
          <a:ext cx="0" cy="0"/>
          <a:chOff x="0" y="0"/>
          <a:chExt cx="0" cy="0"/>
        </a:xfrm>
      </p:grpSpPr>
      <p:sp>
        <p:nvSpPr>
          <p:cNvPr id="278" name="Google Shape;278;g3f5b051eae6_0_282"/>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9" name="Google Shape;279;g3f5b051eae6_0_282"/>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0" name="Google Shape;280;g3f5b051eae6_0_282"/>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g3f5b051eae6_0_282"/>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2" name="Google Shape;282;g3f5b051eae6_0_282"/>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83"/>
        <p:cNvGrpSpPr/>
        <p:nvPr/>
      </p:nvGrpSpPr>
      <p:grpSpPr>
        <a:xfrm>
          <a:off x="0" y="0"/>
          <a:ext cx="0" cy="0"/>
          <a:chOff x="0" y="0"/>
          <a:chExt cx="0" cy="0"/>
        </a:xfrm>
      </p:grpSpPr>
      <p:sp>
        <p:nvSpPr>
          <p:cNvPr id="284" name="Google Shape;284;g3f5b051eae6_0_288"/>
          <p:cNvSpPr>
            <a:spLocks noGrp="1"/>
          </p:cNvSpPr>
          <p:nvPr>
            <p:ph type="pic" idx="2"/>
          </p:nvPr>
        </p:nvSpPr>
        <p:spPr>
          <a:xfrm>
            <a:off x="0" y="0"/>
            <a:ext cx="12192000" cy="6858000"/>
          </a:xfrm>
          <a:prstGeom prst="rect">
            <a:avLst/>
          </a:prstGeom>
          <a:noFill/>
          <a:ln>
            <a:noFill/>
          </a:ln>
        </p:spPr>
      </p:sp>
      <p:sp>
        <p:nvSpPr>
          <p:cNvPr id="285" name="Google Shape;285;g3f5b051eae6_0_288"/>
          <p:cNvSpPr txBox="1">
            <a:spLocks noGrp="1"/>
          </p:cNvSpPr>
          <p:nvPr>
            <p:ph type="title"/>
          </p:nvPr>
        </p:nvSpPr>
        <p:spPr>
          <a:xfrm>
            <a:off x="0" y="4807916"/>
            <a:ext cx="121920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6" name="Google Shape;286;g3f5b051eae6_0_288"/>
          <p:cNvSpPr txBox="1">
            <a:spLocks noGrp="1"/>
          </p:cNvSpPr>
          <p:nvPr>
            <p:ph type="body" idx="1"/>
          </p:nvPr>
        </p:nvSpPr>
        <p:spPr>
          <a:xfrm>
            <a:off x="0" y="724521"/>
            <a:ext cx="12192000" cy="9186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5400"/>
              <a:buNone/>
              <a:defRPr sz="5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87"/>
        <p:cNvGrpSpPr/>
        <p:nvPr/>
      </p:nvGrpSpPr>
      <p:grpSpPr>
        <a:xfrm>
          <a:off x="0" y="0"/>
          <a:ext cx="0" cy="0"/>
          <a:chOff x="0" y="0"/>
          <a:chExt cx="0" cy="0"/>
        </a:xfrm>
      </p:grpSpPr>
      <p:sp>
        <p:nvSpPr>
          <p:cNvPr id="288" name="Google Shape;288;g3f5b051eae6_0_292"/>
          <p:cNvSpPr>
            <a:spLocks noGrp="1"/>
          </p:cNvSpPr>
          <p:nvPr>
            <p:ph type="pic" idx="2"/>
          </p:nvPr>
        </p:nvSpPr>
        <p:spPr>
          <a:xfrm>
            <a:off x="0" y="0"/>
            <a:ext cx="4246500" cy="6858000"/>
          </a:xfrm>
          <a:prstGeom prst="rect">
            <a:avLst/>
          </a:prstGeom>
          <a:noFill/>
          <a:ln>
            <a:noFill/>
          </a:ln>
        </p:spPr>
      </p:sp>
      <p:sp>
        <p:nvSpPr>
          <p:cNvPr id="289" name="Google Shape;289;g3f5b051eae6_0_292"/>
          <p:cNvSpPr txBox="1">
            <a:spLocks noGrp="1"/>
          </p:cNvSpPr>
          <p:nvPr>
            <p:ph type="title"/>
          </p:nvPr>
        </p:nvSpPr>
        <p:spPr>
          <a:xfrm>
            <a:off x="0" y="4807916"/>
            <a:ext cx="42465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0" name="Google Shape;290;g3f5b051eae6_0_292"/>
          <p:cNvSpPr txBox="1">
            <a:spLocks noGrp="1"/>
          </p:cNvSpPr>
          <p:nvPr>
            <p:ph type="body" idx="1"/>
          </p:nvPr>
        </p:nvSpPr>
        <p:spPr>
          <a:xfrm>
            <a:off x="5176434" y="724520"/>
            <a:ext cx="6385200" cy="5409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291"/>
        <p:cNvGrpSpPr/>
        <p:nvPr/>
      </p:nvGrpSpPr>
      <p:grpSpPr>
        <a:xfrm>
          <a:off x="0" y="0"/>
          <a:ext cx="0" cy="0"/>
          <a:chOff x="0" y="0"/>
          <a:chExt cx="0" cy="0"/>
        </a:xfrm>
      </p:grpSpPr>
      <p:sp>
        <p:nvSpPr>
          <p:cNvPr id="292" name="Google Shape;292;g3f5b051eae6_0_296"/>
          <p:cNvSpPr>
            <a:spLocks noGrp="1"/>
          </p:cNvSpPr>
          <p:nvPr>
            <p:ph type="pic" idx="2"/>
          </p:nvPr>
        </p:nvSpPr>
        <p:spPr>
          <a:xfrm>
            <a:off x="629478" y="655638"/>
            <a:ext cx="10949700" cy="3708300"/>
          </a:xfrm>
          <a:prstGeom prst="rect">
            <a:avLst/>
          </a:prstGeom>
          <a:noFill/>
          <a:ln>
            <a:noFill/>
          </a:ln>
        </p:spPr>
      </p:sp>
      <p:sp>
        <p:nvSpPr>
          <p:cNvPr id="293" name="Google Shape;293;g3f5b051eae6_0_296"/>
          <p:cNvSpPr txBox="1">
            <a:spLocks noGrp="1"/>
          </p:cNvSpPr>
          <p:nvPr>
            <p:ph type="title"/>
          </p:nvPr>
        </p:nvSpPr>
        <p:spPr>
          <a:xfrm>
            <a:off x="629479" y="5009322"/>
            <a:ext cx="10949700" cy="11838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97"/>
        <p:cNvGrpSpPr/>
        <p:nvPr/>
      </p:nvGrpSpPr>
      <p:grpSpPr>
        <a:xfrm>
          <a:off x="0" y="0"/>
          <a:ext cx="0" cy="0"/>
          <a:chOff x="0" y="0"/>
          <a:chExt cx="0" cy="0"/>
        </a:xfrm>
      </p:grpSpPr>
      <p:sp>
        <p:nvSpPr>
          <p:cNvPr id="298" name="Google Shape;298;g3f5c80db00c_0_537"/>
          <p:cNvSpPr>
            <a:spLocks noGrp="1"/>
          </p:cNvSpPr>
          <p:nvPr>
            <p:ph type="pic" idx="2"/>
          </p:nvPr>
        </p:nvSpPr>
        <p:spPr>
          <a:xfrm>
            <a:off x="6096000" y="661482"/>
            <a:ext cx="5457300" cy="5535000"/>
          </a:xfrm>
          <a:prstGeom prst="rect">
            <a:avLst/>
          </a:prstGeom>
          <a:noFill/>
          <a:ln>
            <a:noFill/>
          </a:ln>
        </p:spPr>
      </p:sp>
      <p:sp>
        <p:nvSpPr>
          <p:cNvPr id="299" name="Google Shape;299;g3f5c80db00c_0_537"/>
          <p:cNvSpPr txBox="1">
            <a:spLocks noGrp="1"/>
          </p:cNvSpPr>
          <p:nvPr>
            <p:ph type="ctrTitle"/>
          </p:nvPr>
        </p:nvSpPr>
        <p:spPr>
          <a:xfrm>
            <a:off x="638783" y="661482"/>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0" name="Google Shape;300;g3f5c80db00c_0_537"/>
          <p:cNvSpPr txBox="1">
            <a:spLocks noGrp="1"/>
          </p:cNvSpPr>
          <p:nvPr>
            <p:ph type="subTitle" idx="1"/>
          </p:nvPr>
        </p:nvSpPr>
        <p:spPr>
          <a:xfrm>
            <a:off x="638783" y="1912174"/>
            <a:ext cx="4768200" cy="831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01" name="Google Shape;301;g3f5c80db00c_0_537"/>
          <p:cNvSpPr txBox="1">
            <a:spLocks noGrp="1"/>
          </p:cNvSpPr>
          <p:nvPr>
            <p:ph type="body" idx="3"/>
          </p:nvPr>
        </p:nvSpPr>
        <p:spPr>
          <a:xfrm>
            <a:off x="638780" y="2955782"/>
            <a:ext cx="4768200" cy="3240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02"/>
        <p:cNvGrpSpPr/>
        <p:nvPr/>
      </p:nvGrpSpPr>
      <p:grpSpPr>
        <a:xfrm>
          <a:off x="0" y="0"/>
          <a:ext cx="0" cy="0"/>
          <a:chOff x="0" y="0"/>
          <a:chExt cx="0" cy="0"/>
        </a:xfrm>
      </p:grpSpPr>
      <p:sp>
        <p:nvSpPr>
          <p:cNvPr id="303" name="Google Shape;303;g3f5c80db00c_0_542"/>
          <p:cNvSpPr>
            <a:spLocks noGrp="1"/>
          </p:cNvSpPr>
          <p:nvPr>
            <p:ph type="media" idx="2"/>
          </p:nvPr>
        </p:nvSpPr>
        <p:spPr>
          <a:xfrm>
            <a:off x="619932" y="681925"/>
            <a:ext cx="10926300" cy="55329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04"/>
        <p:cNvGrpSpPr/>
        <p:nvPr/>
      </p:nvGrpSpPr>
      <p:grpSpPr>
        <a:xfrm>
          <a:off x="0" y="0"/>
          <a:ext cx="0" cy="0"/>
          <a:chOff x="0" y="0"/>
          <a:chExt cx="0" cy="0"/>
        </a:xfrm>
      </p:grpSpPr>
      <p:sp>
        <p:nvSpPr>
          <p:cNvPr id="305" name="Google Shape;305;g3f5c80db00c_0_544"/>
          <p:cNvSpPr>
            <a:spLocks noGrp="1"/>
          </p:cNvSpPr>
          <p:nvPr>
            <p:ph type="pic" idx="2"/>
          </p:nvPr>
        </p:nvSpPr>
        <p:spPr>
          <a:xfrm>
            <a:off x="0" y="0"/>
            <a:ext cx="6096000" cy="6858000"/>
          </a:xfrm>
          <a:prstGeom prst="rect">
            <a:avLst/>
          </a:prstGeom>
          <a:noFill/>
          <a:ln>
            <a:noFill/>
          </a:ln>
        </p:spPr>
      </p:sp>
      <p:sp>
        <p:nvSpPr>
          <p:cNvPr id="306" name="Google Shape;306;g3f5c80db00c_0_544"/>
          <p:cNvSpPr txBox="1">
            <a:spLocks noGrp="1"/>
          </p:cNvSpPr>
          <p:nvPr>
            <p:ph type="title"/>
          </p:nvPr>
        </p:nvSpPr>
        <p:spPr>
          <a:xfrm>
            <a:off x="6477916" y="705172"/>
            <a:ext cx="5105400" cy="865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7" name="Google Shape;307;g3f5c80db00c_0_544"/>
          <p:cNvSpPr txBox="1">
            <a:spLocks noGrp="1"/>
          </p:cNvSpPr>
          <p:nvPr>
            <p:ph type="body" idx="1"/>
          </p:nvPr>
        </p:nvSpPr>
        <p:spPr>
          <a:xfrm>
            <a:off x="6477916" y="1834552"/>
            <a:ext cx="5105400" cy="4318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Module Title ">
  <p:cSld name="Module Title ">
    <p:spTree>
      <p:nvGrpSpPr>
        <p:cNvPr id="1" name="Shape 308"/>
        <p:cNvGrpSpPr/>
        <p:nvPr/>
      </p:nvGrpSpPr>
      <p:grpSpPr>
        <a:xfrm>
          <a:off x="0" y="0"/>
          <a:ext cx="0" cy="0"/>
          <a:chOff x="0" y="0"/>
          <a:chExt cx="0" cy="0"/>
        </a:xfrm>
      </p:grpSpPr>
      <p:sp>
        <p:nvSpPr>
          <p:cNvPr id="309" name="Google Shape;309;g3f5c80db00c_0_548"/>
          <p:cNvSpPr>
            <a:spLocks noGrp="1"/>
          </p:cNvSpPr>
          <p:nvPr>
            <p:ph type="pic" idx="2"/>
          </p:nvPr>
        </p:nvSpPr>
        <p:spPr>
          <a:xfrm>
            <a:off x="0" y="0"/>
            <a:ext cx="12192000" cy="6858000"/>
          </a:xfrm>
          <a:prstGeom prst="rect">
            <a:avLst/>
          </a:prstGeom>
          <a:noFill/>
          <a:ln>
            <a:noFill/>
          </a:ln>
        </p:spPr>
      </p:sp>
      <p:sp>
        <p:nvSpPr>
          <p:cNvPr id="310" name="Google Shape;310;g3f5c80db00c_0_548"/>
          <p:cNvSpPr txBox="1">
            <a:spLocks noGrp="1"/>
          </p:cNvSpPr>
          <p:nvPr>
            <p:ph type="title"/>
          </p:nvPr>
        </p:nvSpPr>
        <p:spPr>
          <a:xfrm>
            <a:off x="0" y="4839848"/>
            <a:ext cx="12192000" cy="1325700"/>
          </a:xfrm>
          <a:prstGeom prst="rect">
            <a:avLst/>
          </a:prstGeom>
          <a:solidFill>
            <a:schemeClr val="lt1">
              <a:alpha val="80000"/>
            </a:schemeClr>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Image + Content L">
  <p:cSld name="Image + Content L">
    <p:spTree>
      <p:nvGrpSpPr>
        <p:cNvPr id="1" name="Shape 311"/>
        <p:cNvGrpSpPr/>
        <p:nvPr/>
      </p:nvGrpSpPr>
      <p:grpSpPr>
        <a:xfrm>
          <a:off x="0" y="0"/>
          <a:ext cx="0" cy="0"/>
          <a:chOff x="0" y="0"/>
          <a:chExt cx="0" cy="0"/>
        </a:xfrm>
      </p:grpSpPr>
      <p:sp>
        <p:nvSpPr>
          <p:cNvPr id="312" name="Google Shape;312;g3f5c80db00c_0_551"/>
          <p:cNvSpPr txBox="1">
            <a:spLocks noGrp="1"/>
          </p:cNvSpPr>
          <p:nvPr>
            <p:ph type="title"/>
          </p:nvPr>
        </p:nvSpPr>
        <p:spPr>
          <a:xfrm>
            <a:off x="839788" y="705678"/>
            <a:ext cx="3932100" cy="1113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3" name="Google Shape;313;g3f5c80db00c_0_551"/>
          <p:cNvSpPr txBox="1">
            <a:spLocks noGrp="1"/>
          </p:cNvSpPr>
          <p:nvPr>
            <p:ph type="body" idx="1"/>
          </p:nvPr>
        </p:nvSpPr>
        <p:spPr>
          <a:xfrm>
            <a:off x="839788" y="2196548"/>
            <a:ext cx="3932100" cy="3672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14" name="Google Shape;314;g3f5c80db00c_0_551"/>
          <p:cNvSpPr>
            <a:spLocks noGrp="1"/>
          </p:cNvSpPr>
          <p:nvPr>
            <p:ph type="pic" idx="2"/>
          </p:nvPr>
        </p:nvSpPr>
        <p:spPr>
          <a:xfrm>
            <a:off x="5198164" y="706438"/>
            <a:ext cx="6153900" cy="5162700"/>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2"/>
        <p:cNvGrpSpPr/>
        <p:nvPr/>
      </p:nvGrpSpPr>
      <p:grpSpPr>
        <a:xfrm>
          <a:off x="0" y="0"/>
          <a:ext cx="0" cy="0"/>
          <a:chOff x="0" y="0"/>
          <a:chExt cx="0" cy="0"/>
        </a:xfrm>
      </p:grpSpPr>
      <p:sp>
        <p:nvSpPr>
          <p:cNvPr id="33" name="Google Shape;33;g3f283571c4d_0_311"/>
          <p:cNvSpPr txBox="1">
            <a:spLocks noGrp="1"/>
          </p:cNvSpPr>
          <p:nvPr>
            <p:ph type="title"/>
          </p:nvPr>
        </p:nvSpPr>
        <p:spPr>
          <a:xfrm>
            <a:off x="7636911" y="695738"/>
            <a:ext cx="3932100" cy="1267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000"/>
              <a:buFont typeface="Calibri"/>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g3f283571c4d_0_311"/>
          <p:cNvSpPr>
            <a:spLocks noGrp="1"/>
          </p:cNvSpPr>
          <p:nvPr>
            <p:ph type="pic" idx="2"/>
          </p:nvPr>
        </p:nvSpPr>
        <p:spPr>
          <a:xfrm>
            <a:off x="622852" y="695738"/>
            <a:ext cx="6374400" cy="5799300"/>
          </a:xfrm>
          <a:prstGeom prst="rect">
            <a:avLst/>
          </a:prstGeom>
          <a:noFill/>
          <a:ln>
            <a:noFill/>
          </a:ln>
        </p:spPr>
      </p:sp>
      <p:sp>
        <p:nvSpPr>
          <p:cNvPr id="35" name="Google Shape;35;g3f283571c4d_0_311"/>
          <p:cNvSpPr txBox="1">
            <a:spLocks noGrp="1"/>
          </p:cNvSpPr>
          <p:nvPr>
            <p:ph type="body" idx="1"/>
          </p:nvPr>
        </p:nvSpPr>
        <p:spPr>
          <a:xfrm>
            <a:off x="7636910" y="2315817"/>
            <a:ext cx="3932100" cy="4179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opic &amp; Subtitle R">
  <p:cSld name="Topic &amp; Subtitle R">
    <p:spTree>
      <p:nvGrpSpPr>
        <p:cNvPr id="1" name="Shape 315"/>
        <p:cNvGrpSpPr/>
        <p:nvPr/>
      </p:nvGrpSpPr>
      <p:grpSpPr>
        <a:xfrm>
          <a:off x="0" y="0"/>
          <a:ext cx="0" cy="0"/>
          <a:chOff x="0" y="0"/>
          <a:chExt cx="0" cy="0"/>
        </a:xfrm>
      </p:grpSpPr>
      <p:sp>
        <p:nvSpPr>
          <p:cNvPr id="316" name="Google Shape;316;g3f5c80db00c_0_555"/>
          <p:cNvSpPr>
            <a:spLocks noGrp="1"/>
          </p:cNvSpPr>
          <p:nvPr>
            <p:ph type="pic" idx="2"/>
          </p:nvPr>
        </p:nvSpPr>
        <p:spPr>
          <a:xfrm>
            <a:off x="0" y="0"/>
            <a:ext cx="6096000" cy="6858000"/>
          </a:xfrm>
          <a:prstGeom prst="rect">
            <a:avLst/>
          </a:prstGeom>
          <a:noFill/>
          <a:ln>
            <a:noFill/>
          </a:ln>
        </p:spPr>
      </p:sp>
      <p:sp>
        <p:nvSpPr>
          <p:cNvPr id="317" name="Google Shape;317;g3f5c80db00c_0_555"/>
          <p:cNvSpPr txBox="1">
            <a:spLocks noGrp="1"/>
          </p:cNvSpPr>
          <p:nvPr>
            <p:ph type="ctrTitle"/>
          </p:nvPr>
        </p:nvSpPr>
        <p:spPr>
          <a:xfrm>
            <a:off x="6810983" y="701239"/>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8" name="Google Shape;318;g3f5c80db00c_0_555"/>
          <p:cNvSpPr txBox="1">
            <a:spLocks noGrp="1"/>
          </p:cNvSpPr>
          <p:nvPr>
            <p:ph type="subTitle" idx="1"/>
          </p:nvPr>
        </p:nvSpPr>
        <p:spPr>
          <a:xfrm>
            <a:off x="6810984" y="1912174"/>
            <a:ext cx="4768200" cy="1516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opic &amp; Subtitle L">
  <p:cSld name="Topic &amp; Subtitle L">
    <p:spTree>
      <p:nvGrpSpPr>
        <p:cNvPr id="1" name="Shape 319"/>
        <p:cNvGrpSpPr/>
        <p:nvPr/>
      </p:nvGrpSpPr>
      <p:grpSpPr>
        <a:xfrm>
          <a:off x="0" y="0"/>
          <a:ext cx="0" cy="0"/>
          <a:chOff x="0" y="0"/>
          <a:chExt cx="0" cy="0"/>
        </a:xfrm>
      </p:grpSpPr>
      <p:sp>
        <p:nvSpPr>
          <p:cNvPr id="320" name="Google Shape;320;g3f5c80db00c_0_559"/>
          <p:cNvSpPr>
            <a:spLocks noGrp="1"/>
          </p:cNvSpPr>
          <p:nvPr>
            <p:ph type="pic" idx="2"/>
          </p:nvPr>
        </p:nvSpPr>
        <p:spPr>
          <a:xfrm>
            <a:off x="6096000" y="0"/>
            <a:ext cx="6096000" cy="6858000"/>
          </a:xfrm>
          <a:prstGeom prst="rect">
            <a:avLst/>
          </a:prstGeom>
          <a:noFill/>
          <a:ln>
            <a:noFill/>
          </a:ln>
        </p:spPr>
      </p:sp>
      <p:sp>
        <p:nvSpPr>
          <p:cNvPr id="321" name="Google Shape;321;g3f5c80db00c_0_559"/>
          <p:cNvSpPr txBox="1">
            <a:spLocks noGrp="1"/>
          </p:cNvSpPr>
          <p:nvPr>
            <p:ph type="ctrTitle"/>
          </p:nvPr>
        </p:nvSpPr>
        <p:spPr>
          <a:xfrm>
            <a:off x="638783" y="661482"/>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2" name="Google Shape;322;g3f5c80db00c_0_559"/>
          <p:cNvSpPr txBox="1">
            <a:spLocks noGrp="1"/>
          </p:cNvSpPr>
          <p:nvPr>
            <p:ph type="subTitle" idx="1"/>
          </p:nvPr>
        </p:nvSpPr>
        <p:spPr>
          <a:xfrm>
            <a:off x="638783" y="1912174"/>
            <a:ext cx="4768200" cy="1516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23"/>
        <p:cNvGrpSpPr/>
        <p:nvPr/>
      </p:nvGrpSpPr>
      <p:grpSpPr>
        <a:xfrm>
          <a:off x="0" y="0"/>
          <a:ext cx="0" cy="0"/>
          <a:chOff x="0" y="0"/>
          <a:chExt cx="0" cy="0"/>
        </a:xfrm>
      </p:grpSpPr>
      <p:sp>
        <p:nvSpPr>
          <p:cNvPr id="324" name="Google Shape;324;g3f5c80db00c_0_563"/>
          <p:cNvSpPr>
            <a:spLocks noGrp="1"/>
          </p:cNvSpPr>
          <p:nvPr>
            <p:ph type="pic" idx="2"/>
          </p:nvPr>
        </p:nvSpPr>
        <p:spPr>
          <a:xfrm>
            <a:off x="6096000" y="0"/>
            <a:ext cx="6096000" cy="6858000"/>
          </a:xfrm>
          <a:prstGeom prst="rect">
            <a:avLst/>
          </a:prstGeom>
          <a:noFill/>
          <a:ln>
            <a:noFill/>
          </a:ln>
        </p:spPr>
      </p:sp>
      <p:sp>
        <p:nvSpPr>
          <p:cNvPr id="325" name="Google Shape;325;g3f5c80db00c_0_563"/>
          <p:cNvSpPr txBox="1">
            <a:spLocks noGrp="1"/>
          </p:cNvSpPr>
          <p:nvPr>
            <p:ph type="title"/>
          </p:nvPr>
        </p:nvSpPr>
        <p:spPr>
          <a:xfrm>
            <a:off x="643647" y="725050"/>
            <a:ext cx="5105400" cy="865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6" name="Google Shape;326;g3f5c80db00c_0_563"/>
          <p:cNvSpPr txBox="1">
            <a:spLocks noGrp="1"/>
          </p:cNvSpPr>
          <p:nvPr>
            <p:ph type="body" idx="1"/>
          </p:nvPr>
        </p:nvSpPr>
        <p:spPr>
          <a:xfrm>
            <a:off x="642938" y="1898374"/>
            <a:ext cx="5105400" cy="4318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327"/>
        <p:cNvGrpSpPr/>
        <p:nvPr/>
      </p:nvGrpSpPr>
      <p:grpSpPr>
        <a:xfrm>
          <a:off x="0" y="0"/>
          <a:ext cx="0" cy="0"/>
          <a:chOff x="0" y="0"/>
          <a:chExt cx="0" cy="0"/>
        </a:xfrm>
      </p:grpSpPr>
      <p:sp>
        <p:nvSpPr>
          <p:cNvPr id="328" name="Google Shape;328;g3f5c80db00c_0_567"/>
          <p:cNvSpPr txBox="1">
            <a:spLocks noGrp="1"/>
          </p:cNvSpPr>
          <p:nvPr>
            <p:ph type="title"/>
          </p:nvPr>
        </p:nvSpPr>
        <p:spPr>
          <a:xfrm>
            <a:off x="621196" y="677019"/>
            <a:ext cx="10949700" cy="947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9" name="Google Shape;329;g3f5c80db00c_0_567"/>
          <p:cNvSpPr txBox="1">
            <a:spLocks noGrp="1"/>
          </p:cNvSpPr>
          <p:nvPr>
            <p:ph type="body" idx="1"/>
          </p:nvPr>
        </p:nvSpPr>
        <p:spPr>
          <a:xfrm>
            <a:off x="593387" y="2556769"/>
            <a:ext cx="10977300" cy="3620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330"/>
        <p:cNvGrpSpPr/>
        <p:nvPr/>
      </p:nvGrpSpPr>
      <p:grpSpPr>
        <a:xfrm>
          <a:off x="0" y="0"/>
          <a:ext cx="0" cy="0"/>
          <a:chOff x="0" y="0"/>
          <a:chExt cx="0" cy="0"/>
        </a:xfrm>
      </p:grpSpPr>
      <p:sp>
        <p:nvSpPr>
          <p:cNvPr id="331" name="Google Shape;331;g3f5c80db00c_0_570"/>
          <p:cNvSpPr>
            <a:spLocks noGrp="1"/>
          </p:cNvSpPr>
          <p:nvPr>
            <p:ph type="pic" idx="2"/>
          </p:nvPr>
        </p:nvSpPr>
        <p:spPr>
          <a:xfrm>
            <a:off x="629478" y="655638"/>
            <a:ext cx="10949700" cy="3708300"/>
          </a:xfrm>
          <a:prstGeom prst="rect">
            <a:avLst/>
          </a:prstGeom>
          <a:noFill/>
          <a:ln>
            <a:noFill/>
          </a:ln>
        </p:spPr>
      </p:sp>
      <p:sp>
        <p:nvSpPr>
          <p:cNvPr id="332" name="Google Shape;332;g3f5c80db00c_0_570"/>
          <p:cNvSpPr txBox="1">
            <a:spLocks noGrp="1"/>
          </p:cNvSpPr>
          <p:nvPr>
            <p:ph type="title"/>
          </p:nvPr>
        </p:nvSpPr>
        <p:spPr>
          <a:xfrm>
            <a:off x="629479" y="5009322"/>
            <a:ext cx="10949700" cy="11838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333"/>
        <p:cNvGrpSpPr/>
        <p:nvPr/>
      </p:nvGrpSpPr>
      <p:grpSpPr>
        <a:xfrm>
          <a:off x="0" y="0"/>
          <a:ext cx="0" cy="0"/>
          <a:chOff x="0" y="0"/>
          <a:chExt cx="0" cy="0"/>
        </a:xfrm>
      </p:grpSpPr>
      <p:sp>
        <p:nvSpPr>
          <p:cNvPr id="334" name="Google Shape;334;g3f5c80db00c_0_573"/>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5" name="Google Shape;335;g3f5c80db00c_0_573"/>
          <p:cNvSpPr txBox="1">
            <a:spLocks noGrp="1"/>
          </p:cNvSpPr>
          <p:nvPr>
            <p:ph type="body" idx="1"/>
          </p:nvPr>
        </p:nvSpPr>
        <p:spPr>
          <a:xfrm>
            <a:off x="593386" y="1928813"/>
            <a:ext cx="11011800" cy="2426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36" name="Google Shape;336;g3f5c80db00c_0_573"/>
          <p:cNvSpPr>
            <a:spLocks noGrp="1"/>
          </p:cNvSpPr>
          <p:nvPr>
            <p:ph type="pic" idx="2"/>
          </p:nvPr>
        </p:nvSpPr>
        <p:spPr>
          <a:xfrm>
            <a:off x="593725" y="4717684"/>
            <a:ext cx="11010900" cy="14592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37"/>
        <p:cNvGrpSpPr/>
        <p:nvPr/>
      </p:nvGrpSpPr>
      <p:grpSpPr>
        <a:xfrm>
          <a:off x="0" y="0"/>
          <a:ext cx="0" cy="0"/>
          <a:chOff x="0" y="0"/>
          <a:chExt cx="0" cy="0"/>
        </a:xfrm>
      </p:grpSpPr>
      <p:sp>
        <p:nvSpPr>
          <p:cNvPr id="338" name="Google Shape;338;g3f5c80db00c_0_577"/>
          <p:cNvSpPr>
            <a:spLocks noGrp="1"/>
          </p:cNvSpPr>
          <p:nvPr>
            <p:ph type="pic" idx="2"/>
          </p:nvPr>
        </p:nvSpPr>
        <p:spPr>
          <a:xfrm>
            <a:off x="0" y="0"/>
            <a:ext cx="12192000" cy="6858000"/>
          </a:xfrm>
          <a:prstGeom prst="rect">
            <a:avLst/>
          </a:prstGeom>
          <a:noFill/>
          <a:ln>
            <a:noFill/>
          </a:ln>
        </p:spPr>
      </p:sp>
      <p:sp>
        <p:nvSpPr>
          <p:cNvPr id="339" name="Google Shape;339;g3f5c80db00c_0_577"/>
          <p:cNvSpPr txBox="1">
            <a:spLocks noGrp="1"/>
          </p:cNvSpPr>
          <p:nvPr>
            <p:ph type="title"/>
          </p:nvPr>
        </p:nvSpPr>
        <p:spPr>
          <a:xfrm>
            <a:off x="0" y="4807916"/>
            <a:ext cx="121920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0" name="Google Shape;340;g3f5c80db00c_0_577"/>
          <p:cNvSpPr txBox="1">
            <a:spLocks noGrp="1"/>
          </p:cNvSpPr>
          <p:nvPr>
            <p:ph type="body" idx="1"/>
          </p:nvPr>
        </p:nvSpPr>
        <p:spPr>
          <a:xfrm>
            <a:off x="0" y="724521"/>
            <a:ext cx="12192000" cy="9186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5400"/>
              <a:buNone/>
              <a:defRPr sz="5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341"/>
        <p:cNvGrpSpPr/>
        <p:nvPr/>
      </p:nvGrpSpPr>
      <p:grpSpPr>
        <a:xfrm>
          <a:off x="0" y="0"/>
          <a:ext cx="0" cy="0"/>
          <a:chOff x="0" y="0"/>
          <a:chExt cx="0" cy="0"/>
        </a:xfrm>
      </p:grpSpPr>
      <p:sp>
        <p:nvSpPr>
          <p:cNvPr id="342" name="Google Shape;342;g3f5c80db00c_0_581"/>
          <p:cNvSpPr>
            <a:spLocks noGrp="1"/>
          </p:cNvSpPr>
          <p:nvPr>
            <p:ph type="pic" idx="2"/>
          </p:nvPr>
        </p:nvSpPr>
        <p:spPr>
          <a:xfrm>
            <a:off x="638783" y="661482"/>
            <a:ext cx="5457300" cy="5535000"/>
          </a:xfrm>
          <a:prstGeom prst="rect">
            <a:avLst/>
          </a:prstGeom>
          <a:noFill/>
          <a:ln>
            <a:noFill/>
          </a:ln>
        </p:spPr>
      </p:sp>
      <p:sp>
        <p:nvSpPr>
          <p:cNvPr id="343" name="Google Shape;343;g3f5c80db00c_0_581"/>
          <p:cNvSpPr txBox="1">
            <a:spLocks noGrp="1"/>
          </p:cNvSpPr>
          <p:nvPr>
            <p:ph type="ctrTitle"/>
          </p:nvPr>
        </p:nvSpPr>
        <p:spPr>
          <a:xfrm>
            <a:off x="6781166" y="661482"/>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4" name="Google Shape;344;g3f5c80db00c_0_581"/>
          <p:cNvSpPr txBox="1">
            <a:spLocks noGrp="1"/>
          </p:cNvSpPr>
          <p:nvPr>
            <p:ph type="subTitle" idx="1"/>
          </p:nvPr>
        </p:nvSpPr>
        <p:spPr>
          <a:xfrm>
            <a:off x="6781166" y="1912174"/>
            <a:ext cx="4768200" cy="831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45" name="Google Shape;345;g3f5c80db00c_0_581"/>
          <p:cNvSpPr txBox="1">
            <a:spLocks noGrp="1"/>
          </p:cNvSpPr>
          <p:nvPr>
            <p:ph type="body" idx="3"/>
          </p:nvPr>
        </p:nvSpPr>
        <p:spPr>
          <a:xfrm>
            <a:off x="6781166" y="2955782"/>
            <a:ext cx="4768200" cy="3240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6"/>
        <p:cNvGrpSpPr/>
        <p:nvPr/>
      </p:nvGrpSpPr>
      <p:grpSpPr>
        <a:xfrm>
          <a:off x="0" y="0"/>
          <a:ext cx="0" cy="0"/>
          <a:chOff x="0" y="0"/>
          <a:chExt cx="0" cy="0"/>
        </a:xfrm>
      </p:grpSpPr>
      <p:sp>
        <p:nvSpPr>
          <p:cNvPr id="347" name="Google Shape;347;g3f5c80db00c_0_586"/>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8" name="Google Shape;348;g3f5c80db00c_0_586"/>
          <p:cNvSpPr txBox="1">
            <a:spLocks noGrp="1"/>
          </p:cNvSpPr>
          <p:nvPr>
            <p:ph type="body" idx="1"/>
          </p:nvPr>
        </p:nvSpPr>
        <p:spPr>
          <a:xfrm>
            <a:off x="593386" y="1928813"/>
            <a:ext cx="11011800" cy="424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Image + Content R" type="picTx">
  <p:cSld name="PICTURE_WITH_CAPTION_TEXT">
    <p:spTree>
      <p:nvGrpSpPr>
        <p:cNvPr id="1" name="Shape 349"/>
        <p:cNvGrpSpPr/>
        <p:nvPr/>
      </p:nvGrpSpPr>
      <p:grpSpPr>
        <a:xfrm>
          <a:off x="0" y="0"/>
          <a:ext cx="0" cy="0"/>
          <a:chOff x="0" y="0"/>
          <a:chExt cx="0" cy="0"/>
        </a:xfrm>
      </p:grpSpPr>
      <p:sp>
        <p:nvSpPr>
          <p:cNvPr id="350" name="Google Shape;350;g3f5c80db00c_0_589"/>
          <p:cNvSpPr txBox="1">
            <a:spLocks noGrp="1"/>
          </p:cNvSpPr>
          <p:nvPr>
            <p:ph type="title"/>
          </p:nvPr>
        </p:nvSpPr>
        <p:spPr>
          <a:xfrm>
            <a:off x="7636911" y="695738"/>
            <a:ext cx="3932100" cy="1267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1" name="Google Shape;351;g3f5c80db00c_0_589"/>
          <p:cNvSpPr>
            <a:spLocks noGrp="1"/>
          </p:cNvSpPr>
          <p:nvPr>
            <p:ph type="pic" idx="2"/>
          </p:nvPr>
        </p:nvSpPr>
        <p:spPr>
          <a:xfrm>
            <a:off x="622852" y="695738"/>
            <a:ext cx="6374400" cy="5799300"/>
          </a:xfrm>
          <a:prstGeom prst="rect">
            <a:avLst/>
          </a:prstGeom>
          <a:noFill/>
          <a:ln>
            <a:noFill/>
          </a:ln>
        </p:spPr>
      </p:sp>
      <p:sp>
        <p:nvSpPr>
          <p:cNvPr id="352" name="Google Shape;352;g3f5c80db00c_0_589"/>
          <p:cNvSpPr txBox="1">
            <a:spLocks noGrp="1"/>
          </p:cNvSpPr>
          <p:nvPr>
            <p:ph type="body" idx="1"/>
          </p:nvPr>
        </p:nvSpPr>
        <p:spPr>
          <a:xfrm>
            <a:off x="7636910" y="2315817"/>
            <a:ext cx="3932100" cy="4179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36"/>
        <p:cNvGrpSpPr/>
        <p:nvPr/>
      </p:nvGrpSpPr>
      <p:grpSpPr>
        <a:xfrm>
          <a:off x="0" y="0"/>
          <a:ext cx="0" cy="0"/>
          <a:chOff x="0" y="0"/>
          <a:chExt cx="0" cy="0"/>
        </a:xfrm>
      </p:grpSpPr>
      <p:sp>
        <p:nvSpPr>
          <p:cNvPr id="37" name="Google Shape;37;g3f283571c4d_0_315"/>
          <p:cNvSpPr>
            <a:spLocks noGrp="1"/>
          </p:cNvSpPr>
          <p:nvPr>
            <p:ph type="pic" idx="2"/>
          </p:nvPr>
        </p:nvSpPr>
        <p:spPr>
          <a:xfrm>
            <a:off x="6096000" y="661482"/>
            <a:ext cx="5457300" cy="5535000"/>
          </a:xfrm>
          <a:prstGeom prst="rect">
            <a:avLst/>
          </a:prstGeom>
          <a:noFill/>
          <a:ln>
            <a:noFill/>
          </a:ln>
        </p:spPr>
      </p:sp>
      <p:sp>
        <p:nvSpPr>
          <p:cNvPr id="38" name="Google Shape;38;g3f283571c4d_0_315"/>
          <p:cNvSpPr txBox="1">
            <a:spLocks noGrp="1"/>
          </p:cNvSpPr>
          <p:nvPr>
            <p:ph type="ctrTitle"/>
          </p:nvPr>
        </p:nvSpPr>
        <p:spPr>
          <a:xfrm>
            <a:off x="638783" y="661482"/>
            <a:ext cx="4768200" cy="1038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g3f283571c4d_0_315"/>
          <p:cNvSpPr txBox="1">
            <a:spLocks noGrp="1"/>
          </p:cNvSpPr>
          <p:nvPr>
            <p:ph type="subTitle" idx="1"/>
          </p:nvPr>
        </p:nvSpPr>
        <p:spPr>
          <a:xfrm>
            <a:off x="638783" y="1912174"/>
            <a:ext cx="4768200" cy="831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0" name="Google Shape;40;g3f283571c4d_0_315"/>
          <p:cNvSpPr txBox="1">
            <a:spLocks noGrp="1"/>
          </p:cNvSpPr>
          <p:nvPr>
            <p:ph type="body" idx="3"/>
          </p:nvPr>
        </p:nvSpPr>
        <p:spPr>
          <a:xfrm>
            <a:off x="638780" y="2955782"/>
            <a:ext cx="4768200" cy="3240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3"/>
        <p:cNvGrpSpPr/>
        <p:nvPr/>
      </p:nvGrpSpPr>
      <p:grpSpPr>
        <a:xfrm>
          <a:off x="0" y="0"/>
          <a:ext cx="0" cy="0"/>
          <a:chOff x="0" y="0"/>
          <a:chExt cx="0" cy="0"/>
        </a:xfrm>
      </p:grpSpPr>
      <p:sp>
        <p:nvSpPr>
          <p:cNvPr id="354" name="Google Shape;354;g3f5c80db00c_0_593"/>
          <p:cNvSpPr txBox="1">
            <a:spLocks noGrp="1"/>
          </p:cNvSpPr>
          <p:nvPr>
            <p:ph type="dt" idx="10"/>
          </p:nvPr>
        </p:nvSpPr>
        <p:spPr>
          <a:xfrm>
            <a:off x="304800" y="4237567"/>
            <a:ext cx="1422300" cy="2433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Clr>
                <a:schemeClr val="dk1"/>
              </a:buClr>
              <a:buSzPts val="1400"/>
              <a:buFont typeface="Calibri"/>
              <a:buNone/>
              <a:defRPr sz="1800">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55" name="Google Shape;355;g3f5c80db00c_0_593"/>
          <p:cNvSpPr txBox="1">
            <a:spLocks noGrp="1"/>
          </p:cNvSpPr>
          <p:nvPr>
            <p:ph type="ftr" idx="11"/>
          </p:nvPr>
        </p:nvSpPr>
        <p:spPr>
          <a:xfrm>
            <a:off x="2082800" y="4237567"/>
            <a:ext cx="1930500" cy="2433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Clr>
                <a:schemeClr val="dk1"/>
              </a:buClr>
              <a:buSzPts val="1400"/>
              <a:buFont typeface="Calibri"/>
              <a:buNone/>
              <a:defRPr sz="1800">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56" name="Google Shape;356;g3f5c80db00c_0_593"/>
          <p:cNvSpPr txBox="1">
            <a:spLocks noGrp="1"/>
          </p:cNvSpPr>
          <p:nvPr>
            <p:ph type="sldNum" idx="12"/>
          </p:nvPr>
        </p:nvSpPr>
        <p:spPr>
          <a:xfrm>
            <a:off x="4368800" y="4237567"/>
            <a:ext cx="1422300" cy="2433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Clr>
                <a:schemeClr val="dk1"/>
              </a:buClr>
              <a:buSzPts val="1800"/>
              <a:buFont typeface="Calibri"/>
              <a:buNone/>
              <a:defRPr sz="1800">
                <a:solidFill>
                  <a:schemeClr val="dk1"/>
                </a:solidFill>
                <a:latin typeface="Calibri"/>
                <a:ea typeface="Calibri"/>
                <a:cs typeface="Calibri"/>
                <a:sym typeface="Calibri"/>
              </a:defRPr>
            </a:lvl1pPr>
            <a:lvl2pPr marL="0" marR="0" lvl="1" indent="0" algn="r">
              <a:spcBef>
                <a:spcPts val="0"/>
              </a:spcBef>
              <a:buClr>
                <a:schemeClr val="dk1"/>
              </a:buClr>
              <a:buSzPts val="1800"/>
              <a:buFont typeface="Calibri"/>
              <a:buNone/>
              <a:defRPr sz="1800">
                <a:solidFill>
                  <a:schemeClr val="dk1"/>
                </a:solidFill>
                <a:latin typeface="Calibri"/>
                <a:ea typeface="Calibri"/>
                <a:cs typeface="Calibri"/>
                <a:sym typeface="Calibri"/>
              </a:defRPr>
            </a:lvl2pPr>
            <a:lvl3pPr marL="0" marR="0" lvl="2" indent="0" algn="r">
              <a:spcBef>
                <a:spcPts val="0"/>
              </a:spcBef>
              <a:buClr>
                <a:schemeClr val="dk1"/>
              </a:buClr>
              <a:buSzPts val="1800"/>
              <a:buFont typeface="Calibri"/>
              <a:buNone/>
              <a:defRPr sz="1800">
                <a:solidFill>
                  <a:schemeClr val="dk1"/>
                </a:solidFill>
                <a:latin typeface="Calibri"/>
                <a:ea typeface="Calibri"/>
                <a:cs typeface="Calibri"/>
                <a:sym typeface="Calibri"/>
              </a:defRPr>
            </a:lvl3pPr>
            <a:lvl4pPr marL="0" marR="0" lvl="3" indent="0" algn="r">
              <a:spcBef>
                <a:spcPts val="0"/>
              </a:spcBef>
              <a:buClr>
                <a:schemeClr val="dk1"/>
              </a:buClr>
              <a:buSzPts val="1800"/>
              <a:buFont typeface="Calibri"/>
              <a:buNone/>
              <a:defRPr sz="1800">
                <a:solidFill>
                  <a:schemeClr val="dk1"/>
                </a:solidFill>
                <a:latin typeface="Calibri"/>
                <a:ea typeface="Calibri"/>
                <a:cs typeface="Calibri"/>
                <a:sym typeface="Calibri"/>
              </a:defRPr>
            </a:lvl4pPr>
            <a:lvl5pPr marL="0" marR="0" lvl="4" indent="0" algn="r">
              <a:spcBef>
                <a:spcPts val="0"/>
              </a:spcBef>
              <a:buClr>
                <a:schemeClr val="dk1"/>
              </a:buClr>
              <a:buSzPts val="1800"/>
              <a:buFont typeface="Calibri"/>
              <a:buNone/>
              <a:defRPr sz="1800">
                <a:solidFill>
                  <a:schemeClr val="dk1"/>
                </a:solidFill>
                <a:latin typeface="Calibri"/>
                <a:ea typeface="Calibri"/>
                <a:cs typeface="Calibri"/>
                <a:sym typeface="Calibri"/>
              </a:defRPr>
            </a:lvl5pPr>
            <a:lvl6pPr marL="0" marR="0" lvl="5" indent="0" algn="r">
              <a:spcBef>
                <a:spcPts val="0"/>
              </a:spcBef>
              <a:buClr>
                <a:schemeClr val="dk1"/>
              </a:buClr>
              <a:buSzPts val="1800"/>
              <a:buFont typeface="Calibri"/>
              <a:buNone/>
              <a:defRPr sz="1800">
                <a:solidFill>
                  <a:schemeClr val="dk1"/>
                </a:solidFill>
                <a:latin typeface="Calibri"/>
                <a:ea typeface="Calibri"/>
                <a:cs typeface="Calibri"/>
                <a:sym typeface="Calibri"/>
              </a:defRPr>
            </a:lvl6pPr>
            <a:lvl7pPr marL="0" marR="0" lvl="6" indent="0" algn="r">
              <a:spcBef>
                <a:spcPts val="0"/>
              </a:spcBef>
              <a:buClr>
                <a:schemeClr val="dk1"/>
              </a:buClr>
              <a:buSzPts val="1800"/>
              <a:buFont typeface="Calibri"/>
              <a:buNone/>
              <a:defRPr sz="1800">
                <a:solidFill>
                  <a:schemeClr val="dk1"/>
                </a:solidFill>
                <a:latin typeface="Calibri"/>
                <a:ea typeface="Calibri"/>
                <a:cs typeface="Calibri"/>
                <a:sym typeface="Calibri"/>
              </a:defRPr>
            </a:lvl7pPr>
            <a:lvl8pPr marL="0" marR="0" lvl="7" indent="0" algn="r">
              <a:spcBef>
                <a:spcPts val="0"/>
              </a:spcBef>
              <a:buClr>
                <a:schemeClr val="dk1"/>
              </a:buClr>
              <a:buSzPts val="1800"/>
              <a:buFont typeface="Calibri"/>
              <a:buNone/>
              <a:defRPr sz="1800">
                <a:solidFill>
                  <a:schemeClr val="dk1"/>
                </a:solidFill>
                <a:latin typeface="Calibri"/>
                <a:ea typeface="Calibri"/>
                <a:cs typeface="Calibri"/>
                <a:sym typeface="Calibri"/>
              </a:defRPr>
            </a:lvl8pPr>
            <a:lvl9pPr marL="0" marR="0" lvl="8" indent="0" algn="r">
              <a:spcBef>
                <a:spcPts val="0"/>
              </a:spcBef>
              <a:buClr>
                <a:schemeClr val="dk1"/>
              </a:buClr>
              <a:buSzPts val="1800"/>
              <a:buFont typeface="Calibri"/>
              <a:buNone/>
              <a:defRPr sz="1800">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57"/>
        <p:cNvGrpSpPr/>
        <p:nvPr/>
      </p:nvGrpSpPr>
      <p:grpSpPr>
        <a:xfrm>
          <a:off x="0" y="0"/>
          <a:ext cx="0" cy="0"/>
          <a:chOff x="0" y="0"/>
          <a:chExt cx="0" cy="0"/>
        </a:xfrm>
      </p:grpSpPr>
      <p:sp>
        <p:nvSpPr>
          <p:cNvPr id="358" name="Google Shape;358;g3f5c80db00c_0_597"/>
          <p:cNvSpPr txBox="1">
            <a:spLocks noGrp="1"/>
          </p:cNvSpPr>
          <p:nvPr>
            <p:ph type="ctrTitle"/>
          </p:nvPr>
        </p:nvSpPr>
        <p:spPr>
          <a:xfrm>
            <a:off x="457200" y="1420283"/>
            <a:ext cx="5181600" cy="9801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9" name="Google Shape;359;g3f5c80db00c_0_597"/>
          <p:cNvSpPr txBox="1">
            <a:spLocks noGrp="1"/>
          </p:cNvSpPr>
          <p:nvPr>
            <p:ph type="subTitle" idx="1"/>
          </p:nvPr>
        </p:nvSpPr>
        <p:spPr>
          <a:xfrm>
            <a:off x="914400" y="2590800"/>
            <a:ext cx="4267200" cy="1168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427"/>
              </a:spcBef>
              <a:spcAft>
                <a:spcPts val="0"/>
              </a:spcAft>
              <a:buClr>
                <a:srgbClr val="888888"/>
              </a:buClr>
              <a:buSzPts val="3200"/>
              <a:buNone/>
              <a:defRPr>
                <a:solidFill>
                  <a:srgbClr val="888888"/>
                </a:solidFill>
              </a:defRPr>
            </a:lvl1pPr>
            <a:lvl2pPr lvl="1" algn="ctr">
              <a:lnSpc>
                <a:spcPct val="90000"/>
              </a:lnSpc>
              <a:spcBef>
                <a:spcPts val="373"/>
              </a:spcBef>
              <a:spcAft>
                <a:spcPts val="0"/>
              </a:spcAft>
              <a:buClr>
                <a:srgbClr val="888888"/>
              </a:buClr>
              <a:buSzPts val="2800"/>
              <a:buNone/>
              <a:defRPr>
                <a:solidFill>
                  <a:srgbClr val="888888"/>
                </a:solidFill>
              </a:defRPr>
            </a:lvl2pPr>
            <a:lvl3pPr lvl="2" algn="ctr">
              <a:lnSpc>
                <a:spcPct val="90000"/>
              </a:lnSpc>
              <a:spcBef>
                <a:spcPts val="320"/>
              </a:spcBef>
              <a:spcAft>
                <a:spcPts val="0"/>
              </a:spcAft>
              <a:buClr>
                <a:srgbClr val="888888"/>
              </a:buClr>
              <a:buSzPts val="2400"/>
              <a:buNone/>
              <a:defRPr>
                <a:solidFill>
                  <a:srgbClr val="888888"/>
                </a:solidFill>
              </a:defRPr>
            </a:lvl3pPr>
            <a:lvl4pPr lvl="3" algn="ctr">
              <a:lnSpc>
                <a:spcPct val="90000"/>
              </a:lnSpc>
              <a:spcBef>
                <a:spcPts val="267"/>
              </a:spcBef>
              <a:spcAft>
                <a:spcPts val="0"/>
              </a:spcAft>
              <a:buClr>
                <a:srgbClr val="888888"/>
              </a:buClr>
              <a:buSzPts val="2000"/>
              <a:buNone/>
              <a:defRPr>
                <a:solidFill>
                  <a:srgbClr val="888888"/>
                </a:solidFill>
              </a:defRPr>
            </a:lvl4pPr>
            <a:lvl5pPr lvl="4" algn="ctr">
              <a:lnSpc>
                <a:spcPct val="90000"/>
              </a:lnSpc>
              <a:spcBef>
                <a:spcPts val="267"/>
              </a:spcBef>
              <a:spcAft>
                <a:spcPts val="0"/>
              </a:spcAft>
              <a:buClr>
                <a:srgbClr val="888888"/>
              </a:buClr>
              <a:buSzPts val="2000"/>
              <a:buNone/>
              <a:defRPr>
                <a:solidFill>
                  <a:srgbClr val="888888"/>
                </a:solidFill>
              </a:defRPr>
            </a:lvl5pPr>
            <a:lvl6pPr lvl="5" algn="ctr">
              <a:lnSpc>
                <a:spcPct val="90000"/>
              </a:lnSpc>
              <a:spcBef>
                <a:spcPts val="267"/>
              </a:spcBef>
              <a:spcAft>
                <a:spcPts val="0"/>
              </a:spcAft>
              <a:buClr>
                <a:srgbClr val="888888"/>
              </a:buClr>
              <a:buSzPts val="2000"/>
              <a:buNone/>
              <a:defRPr>
                <a:solidFill>
                  <a:srgbClr val="888888"/>
                </a:solidFill>
              </a:defRPr>
            </a:lvl6pPr>
            <a:lvl7pPr lvl="6" algn="ctr">
              <a:lnSpc>
                <a:spcPct val="90000"/>
              </a:lnSpc>
              <a:spcBef>
                <a:spcPts val="267"/>
              </a:spcBef>
              <a:spcAft>
                <a:spcPts val="0"/>
              </a:spcAft>
              <a:buClr>
                <a:srgbClr val="888888"/>
              </a:buClr>
              <a:buSzPts val="2000"/>
              <a:buNone/>
              <a:defRPr>
                <a:solidFill>
                  <a:srgbClr val="888888"/>
                </a:solidFill>
              </a:defRPr>
            </a:lvl7pPr>
            <a:lvl8pPr lvl="7" algn="ctr">
              <a:lnSpc>
                <a:spcPct val="90000"/>
              </a:lnSpc>
              <a:spcBef>
                <a:spcPts val="267"/>
              </a:spcBef>
              <a:spcAft>
                <a:spcPts val="0"/>
              </a:spcAft>
              <a:buClr>
                <a:srgbClr val="888888"/>
              </a:buClr>
              <a:buSzPts val="2000"/>
              <a:buNone/>
              <a:defRPr>
                <a:solidFill>
                  <a:srgbClr val="888888"/>
                </a:solidFill>
              </a:defRPr>
            </a:lvl8pPr>
            <a:lvl9pPr lvl="8" algn="ctr">
              <a:lnSpc>
                <a:spcPct val="90000"/>
              </a:lnSpc>
              <a:spcBef>
                <a:spcPts val="267"/>
              </a:spcBef>
              <a:spcAft>
                <a:spcPts val="0"/>
              </a:spcAft>
              <a:buClr>
                <a:srgbClr val="888888"/>
              </a:buClr>
              <a:buSzPts val="2000"/>
              <a:buNone/>
              <a:defRPr>
                <a:solidFill>
                  <a:srgbClr val="888888"/>
                </a:solidFill>
              </a:defRPr>
            </a:lvl9pPr>
          </a:lstStyle>
          <a:p>
            <a:endParaRPr/>
          </a:p>
        </p:txBody>
      </p:sp>
      <p:sp>
        <p:nvSpPr>
          <p:cNvPr id="360" name="Google Shape;360;g3f5c80db00c_0_597"/>
          <p:cNvSpPr txBox="1">
            <a:spLocks noGrp="1"/>
          </p:cNvSpPr>
          <p:nvPr>
            <p:ph type="dt" idx="10"/>
          </p:nvPr>
        </p:nvSpPr>
        <p:spPr>
          <a:xfrm>
            <a:off x="304800" y="4237567"/>
            <a:ext cx="1422300" cy="2433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Clr>
                <a:schemeClr val="dk1"/>
              </a:buClr>
              <a:buSzPts val="1400"/>
              <a:buFont typeface="Calibri"/>
              <a:buNone/>
              <a:defRPr sz="1800">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61" name="Google Shape;361;g3f5c80db00c_0_597"/>
          <p:cNvSpPr txBox="1">
            <a:spLocks noGrp="1"/>
          </p:cNvSpPr>
          <p:nvPr>
            <p:ph type="ftr" idx="11"/>
          </p:nvPr>
        </p:nvSpPr>
        <p:spPr>
          <a:xfrm>
            <a:off x="2082800" y="4237567"/>
            <a:ext cx="1930500" cy="2433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Clr>
                <a:schemeClr val="dk1"/>
              </a:buClr>
              <a:buSzPts val="1400"/>
              <a:buFont typeface="Calibri"/>
              <a:buNone/>
              <a:defRPr sz="1800">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62" name="Google Shape;362;g3f5c80db00c_0_597"/>
          <p:cNvSpPr txBox="1">
            <a:spLocks noGrp="1"/>
          </p:cNvSpPr>
          <p:nvPr>
            <p:ph type="sldNum" idx="12"/>
          </p:nvPr>
        </p:nvSpPr>
        <p:spPr>
          <a:xfrm>
            <a:off x="4368800" y="4237567"/>
            <a:ext cx="1422300" cy="2433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Clr>
                <a:schemeClr val="dk1"/>
              </a:buClr>
              <a:buSzPts val="1800"/>
              <a:buFont typeface="Calibri"/>
              <a:buNone/>
              <a:defRPr sz="1800">
                <a:solidFill>
                  <a:schemeClr val="dk1"/>
                </a:solidFill>
                <a:latin typeface="Calibri"/>
                <a:ea typeface="Calibri"/>
                <a:cs typeface="Calibri"/>
                <a:sym typeface="Calibri"/>
              </a:defRPr>
            </a:lvl1pPr>
            <a:lvl2pPr marL="0" marR="0" lvl="1" indent="0" algn="r">
              <a:spcBef>
                <a:spcPts val="0"/>
              </a:spcBef>
              <a:buClr>
                <a:schemeClr val="dk1"/>
              </a:buClr>
              <a:buSzPts val="1800"/>
              <a:buFont typeface="Calibri"/>
              <a:buNone/>
              <a:defRPr sz="1800">
                <a:solidFill>
                  <a:schemeClr val="dk1"/>
                </a:solidFill>
                <a:latin typeface="Calibri"/>
                <a:ea typeface="Calibri"/>
                <a:cs typeface="Calibri"/>
                <a:sym typeface="Calibri"/>
              </a:defRPr>
            </a:lvl2pPr>
            <a:lvl3pPr marL="0" marR="0" lvl="2" indent="0" algn="r">
              <a:spcBef>
                <a:spcPts val="0"/>
              </a:spcBef>
              <a:buClr>
                <a:schemeClr val="dk1"/>
              </a:buClr>
              <a:buSzPts val="1800"/>
              <a:buFont typeface="Calibri"/>
              <a:buNone/>
              <a:defRPr sz="1800">
                <a:solidFill>
                  <a:schemeClr val="dk1"/>
                </a:solidFill>
                <a:latin typeface="Calibri"/>
                <a:ea typeface="Calibri"/>
                <a:cs typeface="Calibri"/>
                <a:sym typeface="Calibri"/>
              </a:defRPr>
            </a:lvl3pPr>
            <a:lvl4pPr marL="0" marR="0" lvl="3" indent="0" algn="r">
              <a:spcBef>
                <a:spcPts val="0"/>
              </a:spcBef>
              <a:buClr>
                <a:schemeClr val="dk1"/>
              </a:buClr>
              <a:buSzPts val="1800"/>
              <a:buFont typeface="Calibri"/>
              <a:buNone/>
              <a:defRPr sz="1800">
                <a:solidFill>
                  <a:schemeClr val="dk1"/>
                </a:solidFill>
                <a:latin typeface="Calibri"/>
                <a:ea typeface="Calibri"/>
                <a:cs typeface="Calibri"/>
                <a:sym typeface="Calibri"/>
              </a:defRPr>
            </a:lvl4pPr>
            <a:lvl5pPr marL="0" marR="0" lvl="4" indent="0" algn="r">
              <a:spcBef>
                <a:spcPts val="0"/>
              </a:spcBef>
              <a:buClr>
                <a:schemeClr val="dk1"/>
              </a:buClr>
              <a:buSzPts val="1800"/>
              <a:buFont typeface="Calibri"/>
              <a:buNone/>
              <a:defRPr sz="1800">
                <a:solidFill>
                  <a:schemeClr val="dk1"/>
                </a:solidFill>
                <a:latin typeface="Calibri"/>
                <a:ea typeface="Calibri"/>
                <a:cs typeface="Calibri"/>
                <a:sym typeface="Calibri"/>
              </a:defRPr>
            </a:lvl5pPr>
            <a:lvl6pPr marL="0" marR="0" lvl="5" indent="0" algn="r">
              <a:spcBef>
                <a:spcPts val="0"/>
              </a:spcBef>
              <a:buClr>
                <a:schemeClr val="dk1"/>
              </a:buClr>
              <a:buSzPts val="1800"/>
              <a:buFont typeface="Calibri"/>
              <a:buNone/>
              <a:defRPr sz="1800">
                <a:solidFill>
                  <a:schemeClr val="dk1"/>
                </a:solidFill>
                <a:latin typeface="Calibri"/>
                <a:ea typeface="Calibri"/>
                <a:cs typeface="Calibri"/>
                <a:sym typeface="Calibri"/>
              </a:defRPr>
            </a:lvl6pPr>
            <a:lvl7pPr marL="0" marR="0" lvl="6" indent="0" algn="r">
              <a:spcBef>
                <a:spcPts val="0"/>
              </a:spcBef>
              <a:buClr>
                <a:schemeClr val="dk1"/>
              </a:buClr>
              <a:buSzPts val="1800"/>
              <a:buFont typeface="Calibri"/>
              <a:buNone/>
              <a:defRPr sz="1800">
                <a:solidFill>
                  <a:schemeClr val="dk1"/>
                </a:solidFill>
                <a:latin typeface="Calibri"/>
                <a:ea typeface="Calibri"/>
                <a:cs typeface="Calibri"/>
                <a:sym typeface="Calibri"/>
              </a:defRPr>
            </a:lvl7pPr>
            <a:lvl8pPr marL="0" marR="0" lvl="7" indent="0" algn="r">
              <a:spcBef>
                <a:spcPts val="0"/>
              </a:spcBef>
              <a:buClr>
                <a:schemeClr val="dk1"/>
              </a:buClr>
              <a:buSzPts val="1800"/>
              <a:buFont typeface="Calibri"/>
              <a:buNone/>
              <a:defRPr sz="1800">
                <a:solidFill>
                  <a:schemeClr val="dk1"/>
                </a:solidFill>
                <a:latin typeface="Calibri"/>
                <a:ea typeface="Calibri"/>
                <a:cs typeface="Calibri"/>
                <a:sym typeface="Calibri"/>
              </a:defRPr>
            </a:lvl8pPr>
            <a:lvl9pPr marL="0" marR="0" lvl="8" indent="0" algn="r">
              <a:spcBef>
                <a:spcPts val="0"/>
              </a:spcBef>
              <a:buClr>
                <a:schemeClr val="dk1"/>
              </a:buClr>
              <a:buSzPts val="1800"/>
              <a:buFont typeface="Calibri"/>
              <a:buNone/>
              <a:defRPr sz="1800">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3"/>
        <p:cNvGrpSpPr/>
        <p:nvPr/>
      </p:nvGrpSpPr>
      <p:grpSpPr>
        <a:xfrm>
          <a:off x="0" y="0"/>
          <a:ext cx="0" cy="0"/>
          <a:chOff x="0" y="0"/>
          <a:chExt cx="0" cy="0"/>
        </a:xfrm>
      </p:grpSpPr>
      <p:sp>
        <p:nvSpPr>
          <p:cNvPr id="364" name="Google Shape;364;g3f5c80db00c_0_603"/>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5" name="Google Shape;365;g3f5c80db00c_0_603"/>
          <p:cNvSpPr txBox="1">
            <a:spLocks noGrp="1"/>
          </p:cNvSpPr>
          <p:nvPr>
            <p:ph type="dt" idx="10"/>
          </p:nvPr>
        </p:nvSpPr>
        <p:spPr>
          <a:xfrm>
            <a:off x="304800" y="4237567"/>
            <a:ext cx="1422300" cy="2433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Clr>
                <a:schemeClr val="dk1"/>
              </a:buClr>
              <a:buSzPts val="1400"/>
              <a:buFont typeface="Calibri"/>
              <a:buNone/>
              <a:defRPr sz="1800">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66" name="Google Shape;366;g3f5c80db00c_0_603"/>
          <p:cNvSpPr txBox="1">
            <a:spLocks noGrp="1"/>
          </p:cNvSpPr>
          <p:nvPr>
            <p:ph type="ftr" idx="11"/>
          </p:nvPr>
        </p:nvSpPr>
        <p:spPr>
          <a:xfrm>
            <a:off x="2082800" y="4237567"/>
            <a:ext cx="1930500" cy="2433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Clr>
                <a:schemeClr val="dk1"/>
              </a:buClr>
              <a:buSzPts val="1400"/>
              <a:buFont typeface="Calibri"/>
              <a:buNone/>
              <a:defRPr sz="1800">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67" name="Google Shape;367;g3f5c80db00c_0_603"/>
          <p:cNvSpPr txBox="1">
            <a:spLocks noGrp="1"/>
          </p:cNvSpPr>
          <p:nvPr>
            <p:ph type="sldNum" idx="12"/>
          </p:nvPr>
        </p:nvSpPr>
        <p:spPr>
          <a:xfrm>
            <a:off x="4368800" y="4237567"/>
            <a:ext cx="1422300" cy="2433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Clr>
                <a:schemeClr val="dk1"/>
              </a:buClr>
              <a:buSzPts val="1800"/>
              <a:buFont typeface="Calibri"/>
              <a:buNone/>
              <a:defRPr sz="1800">
                <a:solidFill>
                  <a:schemeClr val="dk1"/>
                </a:solidFill>
                <a:latin typeface="Calibri"/>
                <a:ea typeface="Calibri"/>
                <a:cs typeface="Calibri"/>
                <a:sym typeface="Calibri"/>
              </a:defRPr>
            </a:lvl1pPr>
            <a:lvl2pPr marL="0" marR="0" lvl="1" indent="0" algn="r">
              <a:spcBef>
                <a:spcPts val="0"/>
              </a:spcBef>
              <a:buClr>
                <a:schemeClr val="dk1"/>
              </a:buClr>
              <a:buSzPts val="1800"/>
              <a:buFont typeface="Calibri"/>
              <a:buNone/>
              <a:defRPr sz="1800">
                <a:solidFill>
                  <a:schemeClr val="dk1"/>
                </a:solidFill>
                <a:latin typeface="Calibri"/>
                <a:ea typeface="Calibri"/>
                <a:cs typeface="Calibri"/>
                <a:sym typeface="Calibri"/>
              </a:defRPr>
            </a:lvl2pPr>
            <a:lvl3pPr marL="0" marR="0" lvl="2" indent="0" algn="r">
              <a:spcBef>
                <a:spcPts val="0"/>
              </a:spcBef>
              <a:buClr>
                <a:schemeClr val="dk1"/>
              </a:buClr>
              <a:buSzPts val="1800"/>
              <a:buFont typeface="Calibri"/>
              <a:buNone/>
              <a:defRPr sz="1800">
                <a:solidFill>
                  <a:schemeClr val="dk1"/>
                </a:solidFill>
                <a:latin typeface="Calibri"/>
                <a:ea typeface="Calibri"/>
                <a:cs typeface="Calibri"/>
                <a:sym typeface="Calibri"/>
              </a:defRPr>
            </a:lvl3pPr>
            <a:lvl4pPr marL="0" marR="0" lvl="3" indent="0" algn="r">
              <a:spcBef>
                <a:spcPts val="0"/>
              </a:spcBef>
              <a:buClr>
                <a:schemeClr val="dk1"/>
              </a:buClr>
              <a:buSzPts val="1800"/>
              <a:buFont typeface="Calibri"/>
              <a:buNone/>
              <a:defRPr sz="1800">
                <a:solidFill>
                  <a:schemeClr val="dk1"/>
                </a:solidFill>
                <a:latin typeface="Calibri"/>
                <a:ea typeface="Calibri"/>
                <a:cs typeface="Calibri"/>
                <a:sym typeface="Calibri"/>
              </a:defRPr>
            </a:lvl4pPr>
            <a:lvl5pPr marL="0" marR="0" lvl="4" indent="0" algn="r">
              <a:spcBef>
                <a:spcPts val="0"/>
              </a:spcBef>
              <a:buClr>
                <a:schemeClr val="dk1"/>
              </a:buClr>
              <a:buSzPts val="1800"/>
              <a:buFont typeface="Calibri"/>
              <a:buNone/>
              <a:defRPr sz="1800">
                <a:solidFill>
                  <a:schemeClr val="dk1"/>
                </a:solidFill>
                <a:latin typeface="Calibri"/>
                <a:ea typeface="Calibri"/>
                <a:cs typeface="Calibri"/>
                <a:sym typeface="Calibri"/>
              </a:defRPr>
            </a:lvl5pPr>
            <a:lvl6pPr marL="0" marR="0" lvl="5" indent="0" algn="r">
              <a:spcBef>
                <a:spcPts val="0"/>
              </a:spcBef>
              <a:buClr>
                <a:schemeClr val="dk1"/>
              </a:buClr>
              <a:buSzPts val="1800"/>
              <a:buFont typeface="Calibri"/>
              <a:buNone/>
              <a:defRPr sz="1800">
                <a:solidFill>
                  <a:schemeClr val="dk1"/>
                </a:solidFill>
                <a:latin typeface="Calibri"/>
                <a:ea typeface="Calibri"/>
                <a:cs typeface="Calibri"/>
                <a:sym typeface="Calibri"/>
              </a:defRPr>
            </a:lvl6pPr>
            <a:lvl7pPr marL="0" marR="0" lvl="6" indent="0" algn="r">
              <a:spcBef>
                <a:spcPts val="0"/>
              </a:spcBef>
              <a:buClr>
                <a:schemeClr val="dk1"/>
              </a:buClr>
              <a:buSzPts val="1800"/>
              <a:buFont typeface="Calibri"/>
              <a:buNone/>
              <a:defRPr sz="1800">
                <a:solidFill>
                  <a:schemeClr val="dk1"/>
                </a:solidFill>
                <a:latin typeface="Calibri"/>
                <a:ea typeface="Calibri"/>
                <a:cs typeface="Calibri"/>
                <a:sym typeface="Calibri"/>
              </a:defRPr>
            </a:lvl7pPr>
            <a:lvl8pPr marL="0" marR="0" lvl="7" indent="0" algn="r">
              <a:spcBef>
                <a:spcPts val="0"/>
              </a:spcBef>
              <a:buClr>
                <a:schemeClr val="dk1"/>
              </a:buClr>
              <a:buSzPts val="1800"/>
              <a:buFont typeface="Calibri"/>
              <a:buNone/>
              <a:defRPr sz="1800">
                <a:solidFill>
                  <a:schemeClr val="dk1"/>
                </a:solidFill>
                <a:latin typeface="Calibri"/>
                <a:ea typeface="Calibri"/>
                <a:cs typeface="Calibri"/>
                <a:sym typeface="Calibri"/>
              </a:defRPr>
            </a:lvl8pPr>
            <a:lvl9pPr marL="0" marR="0" lvl="8" indent="0" algn="r">
              <a:spcBef>
                <a:spcPts val="0"/>
              </a:spcBef>
              <a:buClr>
                <a:schemeClr val="dk1"/>
              </a:buClr>
              <a:buSzPts val="1800"/>
              <a:buFont typeface="Calibri"/>
              <a:buNone/>
              <a:defRPr sz="1800">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8"/>
        <p:cNvGrpSpPr/>
        <p:nvPr/>
      </p:nvGrpSpPr>
      <p:grpSpPr>
        <a:xfrm>
          <a:off x="0" y="0"/>
          <a:ext cx="0" cy="0"/>
          <a:chOff x="0" y="0"/>
          <a:chExt cx="0" cy="0"/>
        </a:xfrm>
      </p:grpSpPr>
      <p:sp>
        <p:nvSpPr>
          <p:cNvPr id="369" name="Google Shape;369;g3f5c80db00c_0_60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0" name="Google Shape;370;g3f5c80db00c_0_608"/>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1" name="Google Shape;371;g3f5c80db00c_0_608"/>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72"/>
        <p:cNvGrpSpPr/>
        <p:nvPr/>
      </p:nvGrpSpPr>
      <p:grpSpPr>
        <a:xfrm>
          <a:off x="0" y="0"/>
          <a:ext cx="0" cy="0"/>
          <a:chOff x="0" y="0"/>
          <a:chExt cx="0" cy="0"/>
        </a:xfrm>
      </p:grpSpPr>
      <p:sp>
        <p:nvSpPr>
          <p:cNvPr id="373" name="Google Shape;373;g3f5c80db00c_0_612"/>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4" name="Google Shape;374;g3f5c80db00c_0_612"/>
          <p:cNvSpPr txBox="1">
            <a:spLocks noGrp="1"/>
          </p:cNvSpPr>
          <p:nvPr>
            <p:ph type="body" idx="1"/>
          </p:nvPr>
        </p:nvSpPr>
        <p:spPr>
          <a:xfrm>
            <a:off x="304800" y="1066800"/>
            <a:ext cx="5486400" cy="3017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240"/>
              </a:spcBef>
              <a:spcAft>
                <a:spcPts val="0"/>
              </a:spcAft>
              <a:buClr>
                <a:schemeClr val="dk1"/>
              </a:buClr>
              <a:buSzPts val="1800"/>
              <a:buChar char="•"/>
              <a:defRPr/>
            </a:lvl1pPr>
            <a:lvl2pPr marL="914400" lvl="1" indent="-342900" algn="l">
              <a:lnSpc>
                <a:spcPct val="90000"/>
              </a:lnSpc>
              <a:spcBef>
                <a:spcPts val="240"/>
              </a:spcBef>
              <a:spcAft>
                <a:spcPts val="0"/>
              </a:spcAft>
              <a:buClr>
                <a:schemeClr val="dk1"/>
              </a:buClr>
              <a:buSzPts val="1800"/>
              <a:buChar char="–"/>
              <a:defRPr/>
            </a:lvl2pPr>
            <a:lvl3pPr marL="1371600" lvl="2" indent="-342900" algn="l">
              <a:lnSpc>
                <a:spcPct val="90000"/>
              </a:lnSpc>
              <a:spcBef>
                <a:spcPts val="240"/>
              </a:spcBef>
              <a:spcAft>
                <a:spcPts val="0"/>
              </a:spcAft>
              <a:buClr>
                <a:schemeClr val="dk1"/>
              </a:buClr>
              <a:buSzPts val="1800"/>
              <a:buChar char="•"/>
              <a:defRPr/>
            </a:lvl3pPr>
            <a:lvl4pPr marL="1828800" lvl="3" indent="-342900" algn="l">
              <a:lnSpc>
                <a:spcPct val="90000"/>
              </a:lnSpc>
              <a:spcBef>
                <a:spcPts val="240"/>
              </a:spcBef>
              <a:spcAft>
                <a:spcPts val="0"/>
              </a:spcAft>
              <a:buClr>
                <a:schemeClr val="dk1"/>
              </a:buClr>
              <a:buSzPts val="1800"/>
              <a:buChar char="–"/>
              <a:defRPr/>
            </a:lvl4pPr>
            <a:lvl5pPr marL="2286000" lvl="4" indent="-342900" algn="l">
              <a:lnSpc>
                <a:spcPct val="90000"/>
              </a:lnSpc>
              <a:spcBef>
                <a:spcPts val="240"/>
              </a:spcBef>
              <a:spcAft>
                <a:spcPts val="0"/>
              </a:spcAft>
              <a:buClr>
                <a:schemeClr val="dk1"/>
              </a:buClr>
              <a:buSzPts val="1800"/>
              <a:buChar char="»"/>
              <a:defRPr/>
            </a:lvl5pPr>
            <a:lvl6pPr marL="2743200" lvl="5" indent="-342900" algn="l">
              <a:lnSpc>
                <a:spcPct val="90000"/>
              </a:lnSpc>
              <a:spcBef>
                <a:spcPts val="240"/>
              </a:spcBef>
              <a:spcAft>
                <a:spcPts val="0"/>
              </a:spcAft>
              <a:buClr>
                <a:schemeClr val="dk1"/>
              </a:buClr>
              <a:buSzPts val="1800"/>
              <a:buChar char="•"/>
              <a:defRPr/>
            </a:lvl6pPr>
            <a:lvl7pPr marL="3200400" lvl="6" indent="-342900" algn="l">
              <a:lnSpc>
                <a:spcPct val="90000"/>
              </a:lnSpc>
              <a:spcBef>
                <a:spcPts val="240"/>
              </a:spcBef>
              <a:spcAft>
                <a:spcPts val="0"/>
              </a:spcAft>
              <a:buClr>
                <a:schemeClr val="dk1"/>
              </a:buClr>
              <a:buSzPts val="1800"/>
              <a:buChar char="•"/>
              <a:defRPr/>
            </a:lvl7pPr>
            <a:lvl8pPr marL="3657600" lvl="7" indent="-342900" algn="l">
              <a:lnSpc>
                <a:spcPct val="90000"/>
              </a:lnSpc>
              <a:spcBef>
                <a:spcPts val="240"/>
              </a:spcBef>
              <a:spcAft>
                <a:spcPts val="0"/>
              </a:spcAft>
              <a:buClr>
                <a:schemeClr val="dk1"/>
              </a:buClr>
              <a:buSzPts val="1800"/>
              <a:buChar char="•"/>
              <a:defRPr/>
            </a:lvl8pPr>
            <a:lvl9pPr marL="4114800" lvl="8" indent="-342900" algn="l">
              <a:lnSpc>
                <a:spcPct val="90000"/>
              </a:lnSpc>
              <a:spcBef>
                <a:spcPts val="240"/>
              </a:spcBef>
              <a:spcAft>
                <a:spcPts val="0"/>
              </a:spcAft>
              <a:buClr>
                <a:schemeClr val="dk1"/>
              </a:buClr>
              <a:buSzPts val="1800"/>
              <a:buChar char="•"/>
              <a:defRPr/>
            </a:lvl9pPr>
          </a:lstStyle>
          <a:p>
            <a:endParaRPr/>
          </a:p>
        </p:txBody>
      </p:sp>
      <p:sp>
        <p:nvSpPr>
          <p:cNvPr id="375" name="Google Shape;375;g3f5c80db00c_0_612"/>
          <p:cNvSpPr txBox="1">
            <a:spLocks noGrp="1"/>
          </p:cNvSpPr>
          <p:nvPr>
            <p:ph type="dt" idx="10"/>
          </p:nvPr>
        </p:nvSpPr>
        <p:spPr>
          <a:xfrm>
            <a:off x="304800" y="4237567"/>
            <a:ext cx="1422300" cy="2433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Clr>
                <a:schemeClr val="dk1"/>
              </a:buClr>
              <a:buSzPts val="1400"/>
              <a:buFont typeface="Calibri"/>
              <a:buNone/>
              <a:defRPr sz="1800">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76" name="Google Shape;376;g3f5c80db00c_0_612"/>
          <p:cNvSpPr txBox="1">
            <a:spLocks noGrp="1"/>
          </p:cNvSpPr>
          <p:nvPr>
            <p:ph type="ftr" idx="11"/>
          </p:nvPr>
        </p:nvSpPr>
        <p:spPr>
          <a:xfrm>
            <a:off x="2082800" y="4237567"/>
            <a:ext cx="1930500" cy="2433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Clr>
                <a:schemeClr val="dk1"/>
              </a:buClr>
              <a:buSzPts val="1400"/>
              <a:buFont typeface="Calibri"/>
              <a:buNone/>
              <a:defRPr sz="1800">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77" name="Google Shape;377;g3f5c80db00c_0_612"/>
          <p:cNvSpPr txBox="1">
            <a:spLocks noGrp="1"/>
          </p:cNvSpPr>
          <p:nvPr>
            <p:ph type="sldNum" idx="12"/>
          </p:nvPr>
        </p:nvSpPr>
        <p:spPr>
          <a:xfrm>
            <a:off x="4368800" y="4237567"/>
            <a:ext cx="1422300" cy="2433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Clr>
                <a:schemeClr val="dk1"/>
              </a:buClr>
              <a:buSzPts val="1800"/>
              <a:buFont typeface="Calibri"/>
              <a:buNone/>
              <a:defRPr sz="1800">
                <a:solidFill>
                  <a:schemeClr val="dk1"/>
                </a:solidFill>
                <a:latin typeface="Calibri"/>
                <a:ea typeface="Calibri"/>
                <a:cs typeface="Calibri"/>
                <a:sym typeface="Calibri"/>
              </a:defRPr>
            </a:lvl1pPr>
            <a:lvl2pPr marL="0" marR="0" lvl="1" indent="0" algn="r">
              <a:spcBef>
                <a:spcPts val="0"/>
              </a:spcBef>
              <a:buClr>
                <a:schemeClr val="dk1"/>
              </a:buClr>
              <a:buSzPts val="1800"/>
              <a:buFont typeface="Calibri"/>
              <a:buNone/>
              <a:defRPr sz="1800">
                <a:solidFill>
                  <a:schemeClr val="dk1"/>
                </a:solidFill>
                <a:latin typeface="Calibri"/>
                <a:ea typeface="Calibri"/>
                <a:cs typeface="Calibri"/>
                <a:sym typeface="Calibri"/>
              </a:defRPr>
            </a:lvl2pPr>
            <a:lvl3pPr marL="0" marR="0" lvl="2" indent="0" algn="r">
              <a:spcBef>
                <a:spcPts val="0"/>
              </a:spcBef>
              <a:buClr>
                <a:schemeClr val="dk1"/>
              </a:buClr>
              <a:buSzPts val="1800"/>
              <a:buFont typeface="Calibri"/>
              <a:buNone/>
              <a:defRPr sz="1800">
                <a:solidFill>
                  <a:schemeClr val="dk1"/>
                </a:solidFill>
                <a:latin typeface="Calibri"/>
                <a:ea typeface="Calibri"/>
                <a:cs typeface="Calibri"/>
                <a:sym typeface="Calibri"/>
              </a:defRPr>
            </a:lvl3pPr>
            <a:lvl4pPr marL="0" marR="0" lvl="3" indent="0" algn="r">
              <a:spcBef>
                <a:spcPts val="0"/>
              </a:spcBef>
              <a:buClr>
                <a:schemeClr val="dk1"/>
              </a:buClr>
              <a:buSzPts val="1800"/>
              <a:buFont typeface="Calibri"/>
              <a:buNone/>
              <a:defRPr sz="1800">
                <a:solidFill>
                  <a:schemeClr val="dk1"/>
                </a:solidFill>
                <a:latin typeface="Calibri"/>
                <a:ea typeface="Calibri"/>
                <a:cs typeface="Calibri"/>
                <a:sym typeface="Calibri"/>
              </a:defRPr>
            </a:lvl4pPr>
            <a:lvl5pPr marL="0" marR="0" lvl="4" indent="0" algn="r">
              <a:spcBef>
                <a:spcPts val="0"/>
              </a:spcBef>
              <a:buClr>
                <a:schemeClr val="dk1"/>
              </a:buClr>
              <a:buSzPts val="1800"/>
              <a:buFont typeface="Calibri"/>
              <a:buNone/>
              <a:defRPr sz="1800">
                <a:solidFill>
                  <a:schemeClr val="dk1"/>
                </a:solidFill>
                <a:latin typeface="Calibri"/>
                <a:ea typeface="Calibri"/>
                <a:cs typeface="Calibri"/>
                <a:sym typeface="Calibri"/>
              </a:defRPr>
            </a:lvl5pPr>
            <a:lvl6pPr marL="0" marR="0" lvl="5" indent="0" algn="r">
              <a:spcBef>
                <a:spcPts val="0"/>
              </a:spcBef>
              <a:buClr>
                <a:schemeClr val="dk1"/>
              </a:buClr>
              <a:buSzPts val="1800"/>
              <a:buFont typeface="Calibri"/>
              <a:buNone/>
              <a:defRPr sz="1800">
                <a:solidFill>
                  <a:schemeClr val="dk1"/>
                </a:solidFill>
                <a:latin typeface="Calibri"/>
                <a:ea typeface="Calibri"/>
                <a:cs typeface="Calibri"/>
                <a:sym typeface="Calibri"/>
              </a:defRPr>
            </a:lvl6pPr>
            <a:lvl7pPr marL="0" marR="0" lvl="6" indent="0" algn="r">
              <a:spcBef>
                <a:spcPts val="0"/>
              </a:spcBef>
              <a:buClr>
                <a:schemeClr val="dk1"/>
              </a:buClr>
              <a:buSzPts val="1800"/>
              <a:buFont typeface="Calibri"/>
              <a:buNone/>
              <a:defRPr sz="1800">
                <a:solidFill>
                  <a:schemeClr val="dk1"/>
                </a:solidFill>
                <a:latin typeface="Calibri"/>
                <a:ea typeface="Calibri"/>
                <a:cs typeface="Calibri"/>
                <a:sym typeface="Calibri"/>
              </a:defRPr>
            </a:lvl7pPr>
            <a:lvl8pPr marL="0" marR="0" lvl="7" indent="0" algn="r">
              <a:spcBef>
                <a:spcPts val="0"/>
              </a:spcBef>
              <a:buClr>
                <a:schemeClr val="dk1"/>
              </a:buClr>
              <a:buSzPts val="1800"/>
              <a:buFont typeface="Calibri"/>
              <a:buNone/>
              <a:defRPr sz="1800">
                <a:solidFill>
                  <a:schemeClr val="dk1"/>
                </a:solidFill>
                <a:latin typeface="Calibri"/>
                <a:ea typeface="Calibri"/>
                <a:cs typeface="Calibri"/>
                <a:sym typeface="Calibri"/>
              </a:defRPr>
            </a:lvl8pPr>
            <a:lvl9pPr marL="0" marR="0" lvl="8" indent="0" algn="r">
              <a:spcBef>
                <a:spcPts val="0"/>
              </a:spcBef>
              <a:buClr>
                <a:schemeClr val="dk1"/>
              </a:buClr>
              <a:buSzPts val="1800"/>
              <a:buFont typeface="Calibri"/>
              <a:buNone/>
              <a:defRPr sz="1800">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1_Section Title">
  <p:cSld name="1_Section Title">
    <p:spTree>
      <p:nvGrpSpPr>
        <p:cNvPr id="1" name="Shape 378"/>
        <p:cNvGrpSpPr/>
        <p:nvPr/>
      </p:nvGrpSpPr>
      <p:grpSpPr>
        <a:xfrm>
          <a:off x="0" y="0"/>
          <a:ext cx="0" cy="0"/>
          <a:chOff x="0" y="0"/>
          <a:chExt cx="0" cy="0"/>
        </a:xfrm>
      </p:grpSpPr>
      <p:sp>
        <p:nvSpPr>
          <p:cNvPr id="379" name="Google Shape;379;g3f5c80db00c_0_618"/>
          <p:cNvSpPr>
            <a:spLocks noGrp="1"/>
          </p:cNvSpPr>
          <p:nvPr>
            <p:ph type="pic" idx="2"/>
          </p:nvPr>
        </p:nvSpPr>
        <p:spPr>
          <a:xfrm>
            <a:off x="0" y="0"/>
            <a:ext cx="12192000" cy="6858000"/>
          </a:xfrm>
          <a:prstGeom prst="rect">
            <a:avLst/>
          </a:prstGeom>
          <a:noFill/>
          <a:ln>
            <a:noFill/>
          </a:ln>
        </p:spPr>
      </p:sp>
      <p:sp>
        <p:nvSpPr>
          <p:cNvPr id="380" name="Google Shape;380;g3f5c80db00c_0_618"/>
          <p:cNvSpPr txBox="1">
            <a:spLocks noGrp="1"/>
          </p:cNvSpPr>
          <p:nvPr>
            <p:ph type="title"/>
          </p:nvPr>
        </p:nvSpPr>
        <p:spPr>
          <a:xfrm>
            <a:off x="0" y="4841331"/>
            <a:ext cx="12192000" cy="1325700"/>
          </a:xfrm>
          <a:prstGeom prst="rect">
            <a:avLst/>
          </a:prstGeom>
          <a:solidFill>
            <a:srgbClr val="BFBFBF"/>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98344F"/>
              </a:buClr>
              <a:buSzPts val="5400"/>
              <a:buFont typeface="Calibri"/>
              <a:buNone/>
              <a:defRPr sz="5400" b="1">
                <a:solidFill>
                  <a:srgbClr val="98344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381"/>
        <p:cNvGrpSpPr/>
        <p:nvPr/>
      </p:nvGrpSpPr>
      <p:grpSpPr>
        <a:xfrm>
          <a:off x="0" y="0"/>
          <a:ext cx="0" cy="0"/>
          <a:chOff x="0" y="0"/>
          <a:chExt cx="0" cy="0"/>
        </a:xfrm>
      </p:grpSpPr>
      <p:sp>
        <p:nvSpPr>
          <p:cNvPr id="382" name="Google Shape;382;g3f5c80db00c_0_621"/>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3" name="Google Shape;383;g3f5c80db00c_0_621"/>
          <p:cNvSpPr txBox="1">
            <a:spLocks noGrp="1"/>
          </p:cNvSpPr>
          <p:nvPr>
            <p:ph type="body" idx="1"/>
          </p:nvPr>
        </p:nvSpPr>
        <p:spPr>
          <a:xfrm>
            <a:off x="593387" y="1928813"/>
            <a:ext cx="5207400" cy="424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84" name="Google Shape;384;g3f5c80db00c_0_621"/>
          <p:cNvSpPr>
            <a:spLocks noGrp="1"/>
          </p:cNvSpPr>
          <p:nvPr>
            <p:ph type="pic" idx="2"/>
          </p:nvPr>
        </p:nvSpPr>
        <p:spPr>
          <a:xfrm>
            <a:off x="6391275" y="1928813"/>
            <a:ext cx="5213400" cy="42483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3_Section Header">
  <p:cSld name="3_Section Header">
    <p:spTree>
      <p:nvGrpSpPr>
        <p:cNvPr id="1" name="Shape 385"/>
        <p:cNvGrpSpPr/>
        <p:nvPr/>
      </p:nvGrpSpPr>
      <p:grpSpPr>
        <a:xfrm>
          <a:off x="0" y="0"/>
          <a:ext cx="0" cy="0"/>
          <a:chOff x="0" y="0"/>
          <a:chExt cx="0" cy="0"/>
        </a:xfrm>
      </p:grpSpPr>
      <p:sp>
        <p:nvSpPr>
          <p:cNvPr id="386" name="Google Shape;386;g3f5c80db00c_0_625"/>
          <p:cNvSpPr txBox="1">
            <a:spLocks noGrp="1"/>
          </p:cNvSpPr>
          <p:nvPr>
            <p:ph type="title"/>
          </p:nvPr>
        </p:nvSpPr>
        <p:spPr>
          <a:xfrm>
            <a:off x="593386" y="680936"/>
            <a:ext cx="11011800" cy="885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7" name="Google Shape;387;g3f5c80db00c_0_625"/>
          <p:cNvSpPr txBox="1">
            <a:spLocks noGrp="1"/>
          </p:cNvSpPr>
          <p:nvPr>
            <p:ph type="body" idx="1"/>
          </p:nvPr>
        </p:nvSpPr>
        <p:spPr>
          <a:xfrm>
            <a:off x="6374934" y="1906555"/>
            <a:ext cx="5207400" cy="424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88" name="Google Shape;388;g3f5c80db00c_0_625"/>
          <p:cNvSpPr>
            <a:spLocks noGrp="1"/>
          </p:cNvSpPr>
          <p:nvPr>
            <p:ph type="pic" idx="2"/>
          </p:nvPr>
        </p:nvSpPr>
        <p:spPr>
          <a:xfrm>
            <a:off x="593386" y="1928813"/>
            <a:ext cx="5213400" cy="42483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89"/>
        <p:cNvGrpSpPr/>
        <p:nvPr/>
      </p:nvGrpSpPr>
      <p:grpSpPr>
        <a:xfrm>
          <a:off x="0" y="0"/>
          <a:ext cx="0" cy="0"/>
          <a:chOff x="0" y="0"/>
          <a:chExt cx="0" cy="0"/>
        </a:xfrm>
      </p:grpSpPr>
      <p:sp>
        <p:nvSpPr>
          <p:cNvPr id="390" name="Google Shape;390;g3f5c80db00c_0_629"/>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1" name="Google Shape;391;g3f5c80db00c_0_629"/>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2" name="Google Shape;392;g3f5c80db00c_0_629"/>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3" name="Google Shape;393;g3f5c80db00c_0_629"/>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4" name="Google Shape;394;g3f5c80db00c_0_629"/>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395"/>
        <p:cNvGrpSpPr/>
        <p:nvPr/>
      </p:nvGrpSpPr>
      <p:grpSpPr>
        <a:xfrm>
          <a:off x="0" y="0"/>
          <a:ext cx="0" cy="0"/>
          <a:chOff x="0" y="0"/>
          <a:chExt cx="0" cy="0"/>
        </a:xfrm>
      </p:grpSpPr>
      <p:sp>
        <p:nvSpPr>
          <p:cNvPr id="396" name="Google Shape;396;g3f5c80db00c_0_635"/>
          <p:cNvSpPr>
            <a:spLocks noGrp="1"/>
          </p:cNvSpPr>
          <p:nvPr>
            <p:ph type="pic" idx="2"/>
          </p:nvPr>
        </p:nvSpPr>
        <p:spPr>
          <a:xfrm>
            <a:off x="0" y="0"/>
            <a:ext cx="4246500" cy="6858000"/>
          </a:xfrm>
          <a:prstGeom prst="rect">
            <a:avLst/>
          </a:prstGeom>
          <a:noFill/>
          <a:ln>
            <a:noFill/>
          </a:ln>
        </p:spPr>
      </p:sp>
      <p:sp>
        <p:nvSpPr>
          <p:cNvPr id="397" name="Google Shape;397;g3f5c80db00c_0_635"/>
          <p:cNvSpPr txBox="1">
            <a:spLocks noGrp="1"/>
          </p:cNvSpPr>
          <p:nvPr>
            <p:ph type="title"/>
          </p:nvPr>
        </p:nvSpPr>
        <p:spPr>
          <a:xfrm>
            <a:off x="0" y="4807916"/>
            <a:ext cx="42465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8" name="Google Shape;398;g3f5c80db00c_0_635"/>
          <p:cNvSpPr txBox="1">
            <a:spLocks noGrp="1"/>
          </p:cNvSpPr>
          <p:nvPr>
            <p:ph type="body" idx="1"/>
          </p:nvPr>
        </p:nvSpPr>
        <p:spPr>
          <a:xfrm>
            <a:off x="5176434" y="724520"/>
            <a:ext cx="6385200" cy="5409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theme" Target="../theme/theme2.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theme" Target="../theme/theme3.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29" Type="http://schemas.openxmlformats.org/officeDocument/2006/relationships/slideLayout" Target="../slideLayouts/slideLayout71.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8"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slideLayout" Target="../slideLayouts/slideLayout100.xml"/><Relationship Id="rId3" Type="http://schemas.openxmlformats.org/officeDocument/2006/relationships/slideLayout" Target="../slideLayouts/slideLayout77.xml"/><Relationship Id="rId21" Type="http://schemas.openxmlformats.org/officeDocument/2006/relationships/slideLayout" Target="../slideLayouts/slideLayout9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slideLayout" Target="../slideLayouts/slideLayout118.xml"/><Relationship Id="rId26" Type="http://schemas.openxmlformats.org/officeDocument/2006/relationships/slideLayout" Target="../slideLayouts/slideLayout126.xml"/><Relationship Id="rId3" Type="http://schemas.openxmlformats.org/officeDocument/2006/relationships/slideLayout" Target="../slideLayouts/slideLayout103.xml"/><Relationship Id="rId21" Type="http://schemas.openxmlformats.org/officeDocument/2006/relationships/slideLayout" Target="../slideLayouts/slideLayout121.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slideLayout" Target="../slideLayouts/slideLayout117.xml"/><Relationship Id="rId25" Type="http://schemas.openxmlformats.org/officeDocument/2006/relationships/slideLayout" Target="../slideLayouts/slideLayout125.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20" Type="http://schemas.openxmlformats.org/officeDocument/2006/relationships/slideLayout" Target="../slideLayouts/slideLayout120.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24" Type="http://schemas.openxmlformats.org/officeDocument/2006/relationships/slideLayout" Target="../slideLayouts/slideLayout124.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23" Type="http://schemas.openxmlformats.org/officeDocument/2006/relationships/slideLayout" Target="../slideLayouts/slideLayout123.xml"/><Relationship Id="rId10" Type="http://schemas.openxmlformats.org/officeDocument/2006/relationships/slideLayout" Target="../slideLayouts/slideLayout110.xml"/><Relationship Id="rId19" Type="http://schemas.openxmlformats.org/officeDocument/2006/relationships/slideLayout" Target="../slideLayouts/slideLayout119.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 Id="rId22" Type="http://schemas.openxmlformats.org/officeDocument/2006/relationships/slideLayout" Target="../slideLayouts/slideLayout122.xml"/><Relationship Id="rId27"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26" Type="http://schemas.openxmlformats.org/officeDocument/2006/relationships/theme" Target="../theme/theme6.xml"/><Relationship Id="rId3" Type="http://schemas.openxmlformats.org/officeDocument/2006/relationships/slideLayout" Target="../slideLayouts/slideLayout129.xml"/><Relationship Id="rId21" Type="http://schemas.openxmlformats.org/officeDocument/2006/relationships/slideLayout" Target="../slideLayouts/slideLayout147.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5" Type="http://schemas.openxmlformats.org/officeDocument/2006/relationships/slideLayout" Target="../slideLayouts/slideLayout151.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slideLayout" Target="../slideLayouts/slideLayout146.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slideLayout" Target="../slideLayouts/slideLayout150.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slideLayout" Target="../slideLayouts/slideLayout1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g3f283571c4d_0_28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g3f283571c4d_0_28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777"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778"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sp>
        <p:nvSpPr>
          <p:cNvPr id="160" name="Google Shape;160;g3f5b051eae6_0_16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1" name="Google Shape;161;g3f5b051eae6_0_16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720" r:id="rId30"/>
    <p:sldLayoutId id="2147483721" r:id="rId31"/>
    <p:sldLayoutId id="2147483722" r:id="rId3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4"/>
        <p:cNvGrpSpPr/>
        <p:nvPr/>
      </p:nvGrpSpPr>
      <p:grpSpPr>
        <a:xfrm>
          <a:off x="0" y="0"/>
          <a:ext cx="0" cy="0"/>
          <a:chOff x="0" y="0"/>
          <a:chExt cx="0" cy="0"/>
        </a:xfrm>
      </p:grpSpPr>
      <p:sp>
        <p:nvSpPr>
          <p:cNvPr id="295" name="Google Shape;295;g3f5c80db00c_0_53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6" name="Google Shape;296;g3f5c80db00c_0_53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 id="2147483745" r:id="rId22"/>
    <p:sldLayoutId id="2147483746" r:id="rId23"/>
    <p:sldLayoutId id="2147483747" r:id="rId24"/>
    <p:sldLayoutId id="2147483748" r:id="rId25"/>
    <p:sldLayoutId id="2147483749" r:id="rId2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2"/>
        <p:cNvGrpSpPr/>
        <p:nvPr/>
      </p:nvGrpSpPr>
      <p:grpSpPr>
        <a:xfrm>
          <a:off x="0" y="0"/>
          <a:ext cx="0" cy="0"/>
          <a:chOff x="0" y="0"/>
          <a:chExt cx="0" cy="0"/>
        </a:xfrm>
      </p:grpSpPr>
      <p:sp>
        <p:nvSpPr>
          <p:cNvPr id="403" name="Google Shape;403;g3f5c80db00c_0_117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4" name="Google Shape;404;g3f5c80db00c_0_117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 id="2147483769" r:id="rId19"/>
    <p:sldLayoutId id="2147483770" r:id="rId20"/>
    <p:sldLayoutId id="2147483771" r:id="rId21"/>
    <p:sldLayoutId id="2147483772" r:id="rId22"/>
    <p:sldLayoutId id="2147483773" r:id="rId23"/>
    <p:sldLayoutId id="2147483774" r:id="rId24"/>
    <p:sldLayoutId id="2147483775" r:id="rId25"/>
    <p:sldLayoutId id="2147483776" r:id="rId2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979400161"/>
      </p:ext>
    </p:extLst>
  </p:cSld>
  <p:clrMap bg1="lt1" tx1="dk1" bg2="dk2" tx2="lt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 id="2147483797" r:id="rId18"/>
    <p:sldLayoutId id="2147483798" r:id="rId19"/>
    <p:sldLayoutId id="2147483799" r:id="rId20"/>
    <p:sldLayoutId id="2147483800" r:id="rId21"/>
    <p:sldLayoutId id="2147483801" r:id="rId22"/>
    <p:sldLayoutId id="2147483802" r:id="rId23"/>
    <p:sldLayoutId id="2147483803" r:id="rId24"/>
    <p:sldLayoutId id="2147483804"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0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9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6.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8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106.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3.xml"/><Relationship Id="rId1" Type="http://schemas.openxmlformats.org/officeDocument/2006/relationships/slideLayout" Target="../slideLayouts/slideLayout136.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133.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132.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137.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137.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132.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13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132.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137.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2.xml"/><Relationship Id="rId1" Type="http://schemas.openxmlformats.org/officeDocument/2006/relationships/slideLayout" Target="../slideLayouts/slideLayout132.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3.xml"/><Relationship Id="rId1" Type="http://schemas.openxmlformats.org/officeDocument/2006/relationships/slideLayout" Target="../slideLayouts/slideLayout137.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4.xml"/><Relationship Id="rId1" Type="http://schemas.openxmlformats.org/officeDocument/2006/relationships/slideLayout" Target="../slideLayouts/slideLayout132.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137.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6.xml"/><Relationship Id="rId1" Type="http://schemas.openxmlformats.org/officeDocument/2006/relationships/slideLayout" Target="../slideLayouts/slideLayout137.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132.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8.xml"/><Relationship Id="rId1" Type="http://schemas.openxmlformats.org/officeDocument/2006/relationships/slideLayout" Target="../slideLayouts/slideLayout137.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9.xml"/><Relationship Id="rId1" Type="http://schemas.openxmlformats.org/officeDocument/2006/relationships/slideLayout" Target="../slideLayouts/slideLayout13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0.xml"/><Relationship Id="rId1" Type="http://schemas.openxmlformats.org/officeDocument/2006/relationships/slideLayout" Target="../slideLayouts/slideLayout137.xml"/></Relationships>
</file>

<file path=ppt/slides/_rels/slide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1.xml"/><Relationship Id="rId1" Type="http://schemas.openxmlformats.org/officeDocument/2006/relationships/slideLayout" Target="../slideLayouts/slideLayout137.xml"/></Relationships>
</file>

<file path=ppt/slides/_rels/slide5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2.xml"/><Relationship Id="rId1" Type="http://schemas.openxmlformats.org/officeDocument/2006/relationships/slideLayout" Target="../slideLayouts/slideLayout132.xml"/></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3.xml"/><Relationship Id="rId1" Type="http://schemas.openxmlformats.org/officeDocument/2006/relationships/slideLayout" Target="../slideLayouts/slideLayout137.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4.xml"/><Relationship Id="rId1" Type="http://schemas.openxmlformats.org/officeDocument/2006/relationships/slideLayout" Target="../slideLayouts/slideLayout129.xml"/></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5.xml"/><Relationship Id="rId1" Type="http://schemas.openxmlformats.org/officeDocument/2006/relationships/slideLayout" Target="../slideLayouts/slideLayout132.xml"/></Relationships>
</file>

<file path=ppt/slides/_rels/slide5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6.xml"/><Relationship Id="rId1" Type="http://schemas.openxmlformats.org/officeDocument/2006/relationships/slideLayout" Target="../slideLayouts/slideLayout137.xml"/></Relationships>
</file>

<file path=ppt/slides/_rels/slide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7.xml"/><Relationship Id="rId1" Type="http://schemas.openxmlformats.org/officeDocument/2006/relationships/slideLayout" Target="../slideLayouts/slideLayout132.xml"/></Relationships>
</file>

<file path=ppt/slides/_rels/slide5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8.xml"/><Relationship Id="rId1" Type="http://schemas.openxmlformats.org/officeDocument/2006/relationships/slideLayout" Target="../slideLayouts/slideLayout137.xml"/></Relationships>
</file>

<file path=ppt/slides/_rels/slide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9.xml"/><Relationship Id="rId1" Type="http://schemas.openxmlformats.org/officeDocument/2006/relationships/slideLayout" Target="../slideLayouts/slideLayout1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6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0.xml"/><Relationship Id="rId1" Type="http://schemas.openxmlformats.org/officeDocument/2006/relationships/slideLayout" Target="../slideLayouts/slideLayout137.xml"/></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1.xml"/><Relationship Id="rId1" Type="http://schemas.openxmlformats.org/officeDocument/2006/relationships/slideLayout" Target="../slideLayouts/slideLayout137.xml"/></Relationships>
</file>

<file path=ppt/slides/_rels/slide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2.xml"/><Relationship Id="rId1" Type="http://schemas.openxmlformats.org/officeDocument/2006/relationships/slideLayout" Target="../slideLayouts/slideLayout132.xml"/></Relationships>
</file>

<file path=ppt/slides/_rels/slide6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3.xml"/><Relationship Id="rId1" Type="http://schemas.openxmlformats.org/officeDocument/2006/relationships/slideLayout" Target="../slideLayouts/slideLayout137.xml"/></Relationships>
</file>

<file path=ppt/slides/_rels/slide6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4.xml"/><Relationship Id="rId1" Type="http://schemas.openxmlformats.org/officeDocument/2006/relationships/slideLayout" Target="../slideLayouts/slideLayout137.xml"/></Relationships>
</file>

<file path=ppt/slides/_rels/slide6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5.xml"/><Relationship Id="rId1" Type="http://schemas.openxmlformats.org/officeDocument/2006/relationships/slideLayout" Target="../slideLayouts/slideLayout137.xml"/></Relationships>
</file>

<file path=ppt/slides/_rels/slide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6.xml"/><Relationship Id="rId1" Type="http://schemas.openxmlformats.org/officeDocument/2006/relationships/slideLayout" Target="../slideLayouts/slideLayout132.xml"/></Relationships>
</file>

<file path=ppt/slides/_rels/slide6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7.xml"/><Relationship Id="rId1" Type="http://schemas.openxmlformats.org/officeDocument/2006/relationships/slideLayout" Target="../slideLayouts/slideLayout129.xml"/></Relationships>
</file>

<file path=ppt/slides/_rels/slide6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8.xml"/><Relationship Id="rId1" Type="http://schemas.openxmlformats.org/officeDocument/2006/relationships/slideLayout" Target="../slideLayouts/slideLayout129.xml"/></Relationships>
</file>

<file path=ppt/slides/_rels/slide6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9.xml"/><Relationship Id="rId1" Type="http://schemas.openxmlformats.org/officeDocument/2006/relationships/slideLayout" Target="../slideLayouts/slideLayout1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0.xml"/><Relationship Id="rId1" Type="http://schemas.openxmlformats.org/officeDocument/2006/relationships/slideLayout" Target="../slideLayouts/slideLayout132.xml"/></Relationships>
</file>

<file path=ppt/slides/_rels/slide7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1.xml"/><Relationship Id="rId1" Type="http://schemas.openxmlformats.org/officeDocument/2006/relationships/slideLayout" Target="../slideLayouts/slideLayout129.xml"/></Relationships>
</file>

<file path=ppt/slides/_rels/slide7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2.xml"/><Relationship Id="rId1" Type="http://schemas.openxmlformats.org/officeDocument/2006/relationships/slideLayout" Target="../slideLayouts/slideLayout136.xml"/></Relationships>
</file>

<file path=ppt/slides/_rels/slide7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12"/>
        <p:cNvGrpSpPr/>
        <p:nvPr/>
      </p:nvGrpSpPr>
      <p:grpSpPr>
        <a:xfrm>
          <a:off x="0" y="0"/>
          <a:ext cx="0" cy="0"/>
          <a:chOff x="0" y="0"/>
          <a:chExt cx="0" cy="0"/>
        </a:xfrm>
      </p:grpSpPr>
      <p:grpSp>
        <p:nvGrpSpPr>
          <p:cNvPr id="513" name="Google Shape;513;g3f5b00b3aa3_0_0"/>
          <p:cNvGrpSpPr/>
          <p:nvPr/>
        </p:nvGrpSpPr>
        <p:grpSpPr>
          <a:xfrm>
            <a:off x="9249826" y="-96450"/>
            <a:ext cx="2942309" cy="3538888"/>
            <a:chOff x="0" y="-38100"/>
            <a:chExt cx="985500" cy="1185319"/>
          </a:xfrm>
        </p:grpSpPr>
        <p:sp>
          <p:nvSpPr>
            <p:cNvPr id="514" name="Google Shape;514;g3f5b00b3aa3_0_0"/>
            <p:cNvSpPr/>
            <p:nvPr/>
          </p:nvSpPr>
          <p:spPr>
            <a:xfrm>
              <a:off x="0" y="0"/>
              <a:ext cx="985454" cy="1147219"/>
            </a:xfrm>
            <a:custGeom>
              <a:avLst/>
              <a:gdLst/>
              <a:ahLst/>
              <a:cxnLst/>
              <a:rect l="l" t="t" r="r" b="b"/>
              <a:pathLst>
                <a:path w="985454" h="1147219" extrusionOk="0">
                  <a:moveTo>
                    <a:pt x="0" y="0"/>
                  </a:moveTo>
                  <a:lnTo>
                    <a:pt x="985454" y="0"/>
                  </a:lnTo>
                  <a:lnTo>
                    <a:pt x="985454" y="1147219"/>
                  </a:lnTo>
                  <a:lnTo>
                    <a:pt x="0" y="1147219"/>
                  </a:lnTo>
                  <a:close/>
                </a:path>
              </a:pathLst>
            </a:custGeom>
            <a:solidFill>
              <a:srgbClr val="52A3CB"/>
            </a:solidFill>
            <a:ln>
              <a:noFill/>
            </a:ln>
          </p:spPr>
          <p:txBody>
            <a:bodyPr spcFirstLastPara="1" wrap="square" lIns="71900" tIns="35950" rIns="71900" bIns="35950" anchor="t" anchorCtr="0">
              <a:noAutofit/>
            </a:bodyPr>
            <a:lstStyle/>
            <a:p>
              <a:pPr marL="0" marR="0" lvl="0" indent="0" algn="l" rtl="0">
                <a:lnSpc>
                  <a:spcPct val="100000"/>
                </a:lnSpc>
                <a:spcBef>
                  <a:spcPts val="0"/>
                </a:spcBef>
                <a:spcAft>
                  <a:spcPts val="0"/>
                </a:spcAft>
                <a:buClr>
                  <a:srgbClr val="000000"/>
                </a:buClr>
                <a:buSzPts val="1415"/>
                <a:buFont typeface="Arial"/>
                <a:buNone/>
              </a:pPr>
              <a:endParaRPr sz="1415" b="0" i="0" u="none" strike="noStrike" cap="none">
                <a:solidFill>
                  <a:schemeClr val="dk1"/>
                </a:solidFill>
                <a:latin typeface="Calibri"/>
                <a:ea typeface="Calibri"/>
                <a:cs typeface="Calibri"/>
                <a:sym typeface="Calibri"/>
              </a:endParaRPr>
            </a:p>
          </p:txBody>
        </p:sp>
        <p:sp>
          <p:nvSpPr>
            <p:cNvPr id="515" name="Google Shape;515;g3f5b00b3aa3_0_0"/>
            <p:cNvSpPr txBox="1"/>
            <p:nvPr/>
          </p:nvSpPr>
          <p:spPr>
            <a:xfrm>
              <a:off x="0" y="-38100"/>
              <a:ext cx="985500" cy="1185300"/>
            </a:xfrm>
            <a:prstGeom prst="rect">
              <a:avLst/>
            </a:prstGeom>
            <a:noFill/>
            <a:ln>
              <a:noFill/>
            </a:ln>
          </p:spPr>
          <p:txBody>
            <a:bodyPr spcFirstLastPara="1" wrap="square" lIns="39950" tIns="39950" rIns="39950" bIns="39950" anchor="ctr" anchorCtr="0">
              <a:noAutofit/>
            </a:bodyPr>
            <a:lstStyle/>
            <a:p>
              <a:pPr marL="0" marR="0" lvl="0" indent="0" algn="ctr" rtl="0">
                <a:lnSpc>
                  <a:spcPct val="147722"/>
                </a:lnSpc>
                <a:spcBef>
                  <a:spcPts val="0"/>
                </a:spcBef>
                <a:spcAft>
                  <a:spcPts val="0"/>
                </a:spcAft>
                <a:buClr>
                  <a:srgbClr val="000000"/>
                </a:buClr>
                <a:buSzPts val="1415"/>
                <a:buFont typeface="Arial"/>
                <a:buNone/>
              </a:pPr>
              <a:endParaRPr sz="1415" b="0" i="0" u="none" strike="noStrike" cap="none">
                <a:solidFill>
                  <a:schemeClr val="dk1"/>
                </a:solidFill>
                <a:latin typeface="Calibri"/>
                <a:ea typeface="Calibri"/>
                <a:cs typeface="Calibri"/>
                <a:sym typeface="Calibri"/>
              </a:endParaRPr>
            </a:p>
          </p:txBody>
        </p:sp>
      </p:grpSp>
      <p:grpSp>
        <p:nvGrpSpPr>
          <p:cNvPr id="516" name="Google Shape;516;g3f5b00b3aa3_0_0"/>
          <p:cNvGrpSpPr/>
          <p:nvPr/>
        </p:nvGrpSpPr>
        <p:grpSpPr>
          <a:xfrm>
            <a:off x="0" y="5058018"/>
            <a:ext cx="417951" cy="2770565"/>
            <a:chOff x="0" y="-38100"/>
            <a:chExt cx="985500" cy="1185319"/>
          </a:xfrm>
        </p:grpSpPr>
        <p:sp>
          <p:nvSpPr>
            <p:cNvPr id="517" name="Google Shape;517;g3f5b00b3aa3_0_0"/>
            <p:cNvSpPr/>
            <p:nvPr/>
          </p:nvSpPr>
          <p:spPr>
            <a:xfrm>
              <a:off x="0" y="0"/>
              <a:ext cx="985454" cy="1147219"/>
            </a:xfrm>
            <a:custGeom>
              <a:avLst/>
              <a:gdLst/>
              <a:ahLst/>
              <a:cxnLst/>
              <a:rect l="l" t="t" r="r" b="b"/>
              <a:pathLst>
                <a:path w="985454" h="1147219" extrusionOk="0">
                  <a:moveTo>
                    <a:pt x="0" y="0"/>
                  </a:moveTo>
                  <a:lnTo>
                    <a:pt x="985454" y="0"/>
                  </a:lnTo>
                  <a:lnTo>
                    <a:pt x="985454" y="1147219"/>
                  </a:lnTo>
                  <a:lnTo>
                    <a:pt x="0" y="1147219"/>
                  </a:lnTo>
                  <a:close/>
                </a:path>
              </a:pathLst>
            </a:custGeom>
            <a:solidFill>
              <a:srgbClr val="52A3CB"/>
            </a:solidFill>
            <a:ln>
              <a:noFill/>
            </a:ln>
          </p:spPr>
          <p:txBody>
            <a:bodyPr spcFirstLastPara="1" wrap="square" lIns="56275" tIns="28125" rIns="56275" bIns="281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Calibri"/>
                <a:ea typeface="Calibri"/>
                <a:cs typeface="Calibri"/>
                <a:sym typeface="Calibri"/>
              </a:endParaRPr>
            </a:p>
          </p:txBody>
        </p:sp>
        <p:sp>
          <p:nvSpPr>
            <p:cNvPr id="518" name="Google Shape;518;g3f5b00b3aa3_0_0"/>
            <p:cNvSpPr txBox="1"/>
            <p:nvPr/>
          </p:nvSpPr>
          <p:spPr>
            <a:xfrm>
              <a:off x="0" y="-38100"/>
              <a:ext cx="985500" cy="1185300"/>
            </a:xfrm>
            <a:prstGeom prst="rect">
              <a:avLst/>
            </a:prstGeom>
            <a:noFill/>
            <a:ln>
              <a:noFill/>
            </a:ln>
          </p:spPr>
          <p:txBody>
            <a:bodyPr spcFirstLastPara="1" wrap="square" lIns="31275" tIns="31275" rIns="31275" bIns="31275" anchor="ctr" anchorCtr="0">
              <a:noAutofit/>
            </a:bodyPr>
            <a:lstStyle/>
            <a:p>
              <a:pPr marL="0" marR="0" lvl="0" indent="0" algn="ctr" rtl="0">
                <a:lnSpc>
                  <a:spcPct val="147722"/>
                </a:lnSpc>
                <a:spcBef>
                  <a:spcPts val="0"/>
                </a:spcBef>
                <a:spcAft>
                  <a:spcPts val="0"/>
                </a:spcAft>
                <a:buClr>
                  <a:srgbClr val="000000"/>
                </a:buClr>
                <a:buSzPts val="1100"/>
                <a:buFont typeface="Arial"/>
                <a:buNone/>
              </a:pPr>
              <a:endParaRPr sz="1100" b="0" i="0" u="none" strike="noStrike" cap="none">
                <a:solidFill>
                  <a:schemeClr val="dk1"/>
                </a:solidFill>
                <a:latin typeface="Calibri"/>
                <a:ea typeface="Calibri"/>
                <a:cs typeface="Calibri"/>
                <a:sym typeface="Calibri"/>
              </a:endParaRPr>
            </a:p>
          </p:txBody>
        </p:sp>
      </p:grpSp>
      <p:sp>
        <p:nvSpPr>
          <p:cNvPr id="519" name="Google Shape;519;g3f5b00b3aa3_0_0"/>
          <p:cNvSpPr/>
          <p:nvPr/>
        </p:nvSpPr>
        <p:spPr>
          <a:xfrm>
            <a:off x="7526565" y="4860156"/>
            <a:ext cx="9893808" cy="197876"/>
          </a:xfrm>
          <a:custGeom>
            <a:avLst/>
            <a:gdLst/>
            <a:ahLst/>
            <a:cxnLst/>
            <a:rect l="l" t="t" r="r" b="b"/>
            <a:pathLst>
              <a:path w="7315200" h="146304" extrusionOk="0">
                <a:moveTo>
                  <a:pt x="0" y="0"/>
                </a:moveTo>
                <a:lnTo>
                  <a:pt x="7315200" y="0"/>
                </a:lnTo>
                <a:lnTo>
                  <a:pt x="7315200" y="146304"/>
                </a:lnTo>
                <a:lnTo>
                  <a:pt x="0" y="146304"/>
                </a:lnTo>
                <a:lnTo>
                  <a:pt x="0" y="0"/>
                </a:lnTo>
                <a:close/>
              </a:path>
            </a:pathLst>
          </a:custGeom>
          <a:blipFill rotWithShape="1">
            <a:blip r:embed="rId3">
              <a:alphaModFix/>
            </a:blip>
            <a:stretch>
              <a:fillRect/>
            </a:stretch>
          </a:blipFill>
          <a:ln>
            <a:noFill/>
          </a:ln>
        </p:spPr>
        <p:txBody>
          <a:bodyPr spcFirstLastPara="1" wrap="square" lIns="123575" tIns="61800" rIns="123575" bIns="61800" anchor="t" anchorCtr="0">
            <a:noAutofit/>
          </a:bodyPr>
          <a:lstStyle/>
          <a:p>
            <a:pPr marL="0" marR="0" lvl="0" indent="0" algn="l" rtl="0">
              <a:lnSpc>
                <a:spcPct val="100000"/>
              </a:lnSpc>
              <a:spcBef>
                <a:spcPts val="0"/>
              </a:spcBef>
              <a:spcAft>
                <a:spcPts val="0"/>
              </a:spcAft>
              <a:buClr>
                <a:srgbClr val="000000"/>
              </a:buClr>
              <a:buSzPts val="2433"/>
              <a:buFont typeface="Arial"/>
              <a:buNone/>
            </a:pPr>
            <a:endParaRPr sz="2433" b="0" i="0" u="none" strike="noStrike" cap="none">
              <a:solidFill>
                <a:schemeClr val="dk1"/>
              </a:solidFill>
              <a:latin typeface="Calibri"/>
              <a:ea typeface="Calibri"/>
              <a:cs typeface="Calibri"/>
              <a:sym typeface="Calibri"/>
            </a:endParaRPr>
          </a:p>
        </p:txBody>
      </p:sp>
      <p:sp>
        <p:nvSpPr>
          <p:cNvPr id="520" name="Google Shape;520;g3f5b00b3aa3_0_0"/>
          <p:cNvSpPr txBox="1"/>
          <p:nvPr/>
        </p:nvSpPr>
        <p:spPr>
          <a:xfrm>
            <a:off x="658284" y="587399"/>
            <a:ext cx="6180000" cy="264687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400"/>
              <a:buFont typeface="Arial"/>
              <a:buNone/>
            </a:pPr>
            <a:r>
              <a:rPr lang="en-US" sz="5400" b="1" dirty="0">
                <a:solidFill>
                  <a:schemeClr val="tx1"/>
                </a:solidFill>
                <a:latin typeface="+mj-lt"/>
                <a:ea typeface="Antonio"/>
                <a:cs typeface="Antonio"/>
                <a:sym typeface="Antonio"/>
              </a:rPr>
              <a:t>Resource Specialty </a:t>
            </a:r>
            <a:r>
              <a:rPr lang="en-US" sz="5400" b="1" u="none" strike="noStrike" cap="none" dirty="0">
                <a:solidFill>
                  <a:schemeClr val="tx1"/>
                </a:solidFill>
                <a:latin typeface="+mj-lt"/>
                <a:ea typeface="Antonio"/>
                <a:cs typeface="Antonio"/>
                <a:sym typeface="Antonio"/>
              </a:rPr>
              <a:t>Training</a:t>
            </a:r>
            <a:endParaRPr sz="5400" b="1" u="none" strike="noStrike" cap="none" dirty="0">
              <a:solidFill>
                <a:schemeClr val="tx1"/>
              </a:solidFill>
              <a:latin typeface="+mj-lt"/>
              <a:ea typeface="Antonio"/>
              <a:cs typeface="Antonio"/>
              <a:sym typeface="Antonio"/>
            </a:endParaRPr>
          </a:p>
          <a:p>
            <a:pPr marL="0" marR="0" lvl="0" indent="0" algn="l" rtl="0">
              <a:lnSpc>
                <a:spcPct val="100000"/>
              </a:lnSpc>
              <a:spcBef>
                <a:spcPts val="0"/>
              </a:spcBef>
              <a:spcAft>
                <a:spcPts val="0"/>
              </a:spcAft>
              <a:buClr>
                <a:srgbClr val="000000"/>
              </a:buClr>
              <a:buSzPts val="6400"/>
              <a:buFont typeface="Arial"/>
              <a:buNone/>
            </a:pPr>
            <a:r>
              <a:rPr lang="en-US" sz="3200" i="1" dirty="0">
                <a:solidFill>
                  <a:schemeClr val="tx1"/>
                </a:solidFill>
                <a:latin typeface="+mj-lt"/>
                <a:ea typeface="Antonio"/>
                <a:cs typeface="Antonio"/>
                <a:sym typeface="Antonio"/>
              </a:rPr>
              <a:t>Building safe, stable and connected placements for children and families </a:t>
            </a:r>
            <a:endParaRPr sz="3200" i="1" dirty="0">
              <a:solidFill>
                <a:schemeClr val="tx1"/>
              </a:solidFill>
              <a:latin typeface="+mj-lt"/>
              <a:ea typeface="Antonio"/>
              <a:cs typeface="Antonio"/>
              <a:sym typeface="Antonio"/>
            </a:endParaRPr>
          </a:p>
        </p:txBody>
      </p:sp>
      <p:sp>
        <p:nvSpPr>
          <p:cNvPr id="521" name="Google Shape;521;g3f5b00b3aa3_0_0"/>
          <p:cNvSpPr txBox="1"/>
          <p:nvPr/>
        </p:nvSpPr>
        <p:spPr>
          <a:xfrm>
            <a:off x="7975087" y="5203308"/>
            <a:ext cx="3416700" cy="830997"/>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5677"/>
              <a:buFont typeface="Arial"/>
              <a:buNone/>
            </a:pPr>
            <a:r>
              <a:rPr lang="en-US" sz="5400" b="0" i="0" u="none" strike="noStrike" cap="none" dirty="0">
                <a:solidFill>
                  <a:schemeClr val="tx1"/>
                </a:solidFill>
                <a:latin typeface="+mn-lt"/>
                <a:ea typeface="Antonio"/>
                <a:cs typeface="Antonio"/>
                <a:sym typeface="Antonio"/>
              </a:rPr>
              <a:t>Day </a:t>
            </a:r>
            <a:r>
              <a:rPr lang="en-US" sz="5400" dirty="0">
                <a:solidFill>
                  <a:schemeClr val="tx1"/>
                </a:solidFill>
                <a:latin typeface="+mn-lt"/>
                <a:ea typeface="Antonio"/>
                <a:cs typeface="Antonio"/>
                <a:sym typeface="Antonio"/>
              </a:rPr>
              <a:t>2</a:t>
            </a:r>
            <a:endParaRPr sz="5400" b="0" i="0" u="none" strike="noStrike" cap="none" dirty="0">
              <a:solidFill>
                <a:schemeClr val="tx1"/>
              </a:solidFill>
              <a:latin typeface="+mn-lt"/>
              <a:ea typeface="Arial"/>
              <a:cs typeface="Arial"/>
              <a:sym typeface="Arial"/>
            </a:endParaRPr>
          </a:p>
        </p:txBody>
      </p:sp>
      <p:pic>
        <p:nvPicPr>
          <p:cNvPr id="522" name="Google Shape;522;g3f5b00b3aa3_0_0" descr="A close-up of a logo&#10;&#10;AI-generated content may be incorrect."/>
          <p:cNvPicPr preferRelativeResize="0"/>
          <p:nvPr/>
        </p:nvPicPr>
        <p:blipFill rotWithShape="1">
          <a:blip r:embed="rId4">
            <a:alphaModFix/>
          </a:blip>
          <a:srcRect/>
          <a:stretch/>
        </p:blipFill>
        <p:spPr>
          <a:xfrm>
            <a:off x="441048" y="5354311"/>
            <a:ext cx="3841118" cy="1338369"/>
          </a:xfrm>
          <a:prstGeom prst="rect">
            <a:avLst/>
          </a:prstGeom>
          <a:noFill/>
          <a:ln>
            <a:noFill/>
          </a:ln>
        </p:spPr>
      </p:pic>
      <p:pic>
        <p:nvPicPr>
          <p:cNvPr id="523" name="Google Shape;523;g3f5b00b3aa3_0_0"/>
          <p:cNvPicPr preferRelativeResize="0"/>
          <p:nvPr/>
        </p:nvPicPr>
        <p:blipFill>
          <a:blip r:embed="rId5">
            <a:alphaModFix/>
          </a:blip>
          <a:stretch>
            <a:fillRect/>
          </a:stretch>
        </p:blipFill>
        <p:spPr>
          <a:xfrm>
            <a:off x="6937241" y="587399"/>
            <a:ext cx="4596475" cy="345885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25"/>
          <p:cNvSpPr txBox="1">
            <a:spLocks noGrp="1"/>
          </p:cNvSpPr>
          <p:nvPr>
            <p:ph type="title"/>
          </p:nvPr>
        </p:nvSpPr>
        <p:spPr>
          <a:xfrm>
            <a:off x="0" y="372795"/>
            <a:ext cx="12192000" cy="914400"/>
          </a:xfrm>
          <a:prstGeom prst="rect">
            <a:avLst/>
          </a:prstGeom>
          <a:solidFill>
            <a:schemeClr val="bg2"/>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11"/>
              <a:buNone/>
            </a:pPr>
            <a:r>
              <a:rPr lang="en-US" dirty="0">
                <a:solidFill>
                  <a:schemeClr val="bg1"/>
                </a:solidFill>
              </a:rPr>
              <a:t>The Kinship Home Approval Process</a:t>
            </a:r>
            <a:endParaRPr dirty="0">
              <a:solidFill>
                <a:schemeClr val="bg1"/>
              </a:solidFill>
            </a:endParaRPr>
          </a:p>
        </p:txBody>
      </p:sp>
      <p:sp>
        <p:nvSpPr>
          <p:cNvPr id="577" name="Google Shape;577;p25"/>
          <p:cNvSpPr txBox="1">
            <a:spLocks noGrp="1"/>
          </p:cNvSpPr>
          <p:nvPr>
            <p:ph type="body" idx="1"/>
          </p:nvPr>
        </p:nvSpPr>
        <p:spPr>
          <a:xfrm>
            <a:off x="342900" y="1505243"/>
            <a:ext cx="11259000" cy="506436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200"/>
              <a:buNone/>
            </a:pPr>
            <a:r>
              <a:rPr lang="en-US" sz="3200" b="1" dirty="0"/>
              <a:t>Opening a Kinship Home</a:t>
            </a:r>
            <a:endParaRPr dirty="0"/>
          </a:p>
          <a:p>
            <a:pPr marL="914400" lvl="0" indent="-457200" algn="l" rtl="0">
              <a:lnSpc>
                <a:spcPct val="100000"/>
              </a:lnSpc>
              <a:spcBef>
                <a:spcPts val="0"/>
              </a:spcBef>
              <a:spcAft>
                <a:spcPts val="0"/>
              </a:spcAft>
              <a:buSzPts val="3200"/>
              <a:buFont typeface="Arial"/>
              <a:buAutoNum type="arabicPeriod"/>
            </a:pPr>
            <a:r>
              <a:rPr lang="en-US" sz="3200" dirty="0"/>
              <a:t>Child enters out-of-home care.</a:t>
            </a:r>
            <a:endParaRPr dirty="0"/>
          </a:p>
          <a:p>
            <a:pPr marL="914400" lvl="0" indent="-457200" algn="l" rtl="0">
              <a:lnSpc>
                <a:spcPct val="100000"/>
              </a:lnSpc>
              <a:spcBef>
                <a:spcPts val="0"/>
              </a:spcBef>
              <a:spcAft>
                <a:spcPts val="0"/>
              </a:spcAft>
              <a:buSzPts val="3200"/>
              <a:buFont typeface="Arial"/>
              <a:buAutoNum type="arabicPeriod"/>
            </a:pPr>
            <a:r>
              <a:rPr lang="en-US" sz="3200" dirty="0"/>
              <a:t>Potential relative or fictive kin identified.</a:t>
            </a:r>
            <a:endParaRPr dirty="0"/>
          </a:p>
          <a:p>
            <a:pPr marL="914400" lvl="0" indent="-457200" algn="l" rtl="0">
              <a:lnSpc>
                <a:spcPct val="100000"/>
              </a:lnSpc>
              <a:spcBef>
                <a:spcPts val="0"/>
              </a:spcBef>
              <a:spcAft>
                <a:spcPts val="0"/>
              </a:spcAft>
              <a:buSzPts val="3200"/>
              <a:buFont typeface="Arial"/>
              <a:buAutoNum type="arabicPeriod"/>
            </a:pPr>
            <a:r>
              <a:rPr lang="en-US" sz="3200" dirty="0"/>
              <a:t>Resource Specialist receives the referral and CFS-450.</a:t>
            </a:r>
            <a:endParaRPr dirty="0"/>
          </a:p>
          <a:p>
            <a:pPr marL="914400" lvl="0" indent="-457200" algn="l" rtl="0">
              <a:lnSpc>
                <a:spcPct val="100000"/>
              </a:lnSpc>
              <a:spcBef>
                <a:spcPts val="0"/>
              </a:spcBef>
              <a:spcAft>
                <a:spcPts val="0"/>
              </a:spcAft>
              <a:buSzPts val="3200"/>
              <a:buFont typeface="Arial"/>
              <a:buAutoNum type="arabicPeriod"/>
            </a:pPr>
            <a:r>
              <a:rPr lang="en-US" sz="3200" dirty="0"/>
              <a:t>Complete expedited background checks.</a:t>
            </a:r>
            <a:endParaRPr dirty="0"/>
          </a:p>
          <a:p>
            <a:pPr marL="914400" lvl="0" indent="-457200" algn="l" rtl="0">
              <a:lnSpc>
                <a:spcPct val="100000"/>
              </a:lnSpc>
              <a:spcBef>
                <a:spcPts val="0"/>
              </a:spcBef>
              <a:spcAft>
                <a:spcPts val="0"/>
              </a:spcAft>
              <a:buSzPts val="3200"/>
              <a:buFont typeface="Arial"/>
              <a:buAutoNum type="arabicPeriod"/>
            </a:pPr>
            <a:r>
              <a:rPr lang="en-US" sz="3200" dirty="0"/>
              <a:t>Conduct the Initial Home Consultation (within 48 hours of placement).</a:t>
            </a:r>
            <a:endParaRPr dirty="0"/>
          </a:p>
          <a:p>
            <a:pPr marL="914400" lvl="0" indent="-457200" algn="l" rtl="0">
              <a:lnSpc>
                <a:spcPct val="100000"/>
              </a:lnSpc>
              <a:spcBef>
                <a:spcPts val="0"/>
              </a:spcBef>
              <a:spcAft>
                <a:spcPts val="0"/>
              </a:spcAft>
              <a:buSzPts val="3200"/>
              <a:buFont typeface="Arial"/>
              <a:buAutoNum type="arabicPeriod"/>
            </a:pPr>
            <a:r>
              <a:rPr lang="en-US" sz="3200" dirty="0"/>
              <a:t>Determine provisional placement needs, alternative compliance, etc.</a:t>
            </a:r>
            <a:endParaRPr dirty="0"/>
          </a:p>
          <a:p>
            <a:pPr marL="914400" lvl="0" indent="-457200" algn="l" rtl="0">
              <a:lnSpc>
                <a:spcPct val="100000"/>
              </a:lnSpc>
              <a:spcBef>
                <a:spcPts val="0"/>
              </a:spcBef>
              <a:spcAft>
                <a:spcPts val="0"/>
              </a:spcAft>
              <a:buSzPts val="3200"/>
              <a:buFont typeface="Arial"/>
              <a:buAutoNum type="arabicPeriod"/>
            </a:pPr>
            <a:r>
              <a:rPr lang="en-US" sz="3200" dirty="0"/>
              <a:t>Support the caregiver through the 45-day approval process.</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g3f5c80db00c_0_1164"/>
          <p:cNvSpPr txBox="1">
            <a:spLocks noGrp="1"/>
          </p:cNvSpPr>
          <p:nvPr>
            <p:ph type="title"/>
          </p:nvPr>
        </p:nvSpPr>
        <p:spPr>
          <a:xfrm>
            <a:off x="0" y="5756949"/>
            <a:ext cx="12192000" cy="1101000"/>
          </a:xfrm>
          <a:prstGeom prst="rect">
            <a:avLst/>
          </a:prstGeom>
          <a:solidFill>
            <a:schemeClr val="accent2"/>
          </a:solid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8108"/>
              <a:buFont typeface="Calibri"/>
              <a:buNone/>
            </a:pPr>
            <a:r>
              <a:rPr lang="en-US" sz="7400" b="1">
                <a:solidFill>
                  <a:schemeClr val="lt1"/>
                </a:solidFill>
              </a:rPr>
              <a:t>Activity</a:t>
            </a:r>
            <a:endParaRPr sz="3800" b="1">
              <a:solidFill>
                <a:schemeClr val="lt1"/>
              </a:solidFill>
            </a:endParaRPr>
          </a:p>
        </p:txBody>
      </p:sp>
      <p:pic>
        <p:nvPicPr>
          <p:cNvPr id="583" name="Google Shape;583;g3f5c80db00c_0_1164"/>
          <p:cNvPicPr preferRelativeResize="0"/>
          <p:nvPr/>
        </p:nvPicPr>
        <p:blipFill>
          <a:blip r:embed="rId3">
            <a:alphaModFix/>
          </a:blip>
          <a:stretch>
            <a:fillRect/>
          </a:stretch>
        </p:blipFill>
        <p:spPr>
          <a:xfrm>
            <a:off x="3980875" y="1306375"/>
            <a:ext cx="4629809" cy="4245150"/>
          </a:xfrm>
          <a:prstGeom prst="rect">
            <a:avLst/>
          </a:prstGeom>
          <a:noFill/>
          <a:ln>
            <a:noFill/>
          </a:ln>
        </p:spPr>
      </p:pic>
      <p:sp>
        <p:nvSpPr>
          <p:cNvPr id="584" name="Google Shape;584;g3f5c80db00c_0_1164"/>
          <p:cNvSpPr txBox="1">
            <a:spLocks noGrp="1"/>
          </p:cNvSpPr>
          <p:nvPr>
            <p:ph type="title"/>
          </p:nvPr>
        </p:nvSpPr>
        <p:spPr>
          <a:xfrm>
            <a:off x="0" y="-9"/>
            <a:ext cx="12192000" cy="1246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6600" b="1" dirty="0">
                <a:solidFill>
                  <a:schemeClr val="tx1"/>
                </a:solidFill>
              </a:rPr>
              <a:t>Who Does What? </a:t>
            </a:r>
            <a:endParaRPr sz="6600"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26"/>
          <p:cNvSpPr txBox="1">
            <a:spLocks noGrp="1"/>
          </p:cNvSpPr>
          <p:nvPr>
            <p:ph type="title"/>
          </p:nvPr>
        </p:nvSpPr>
        <p:spPr>
          <a:xfrm>
            <a:off x="590100" y="474094"/>
            <a:ext cx="11601900" cy="8853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Calibri"/>
              <a:buNone/>
            </a:pPr>
            <a:r>
              <a:rPr lang="en-US" sz="6600" b="1" dirty="0">
                <a:solidFill>
                  <a:schemeClr val="accent2"/>
                </a:solidFill>
              </a:rPr>
              <a:t>Receiving a Kinship Referral</a:t>
            </a:r>
            <a:endParaRPr sz="6600" dirty="0">
              <a:solidFill>
                <a:schemeClr val="accent2"/>
              </a:solidFill>
            </a:endParaRPr>
          </a:p>
        </p:txBody>
      </p:sp>
      <p:sp>
        <p:nvSpPr>
          <p:cNvPr id="590" name="Google Shape;590;p26"/>
          <p:cNvSpPr txBox="1">
            <a:spLocks noGrp="1"/>
          </p:cNvSpPr>
          <p:nvPr>
            <p:ph type="body" idx="1"/>
          </p:nvPr>
        </p:nvSpPr>
        <p:spPr>
          <a:xfrm>
            <a:off x="590100" y="1359394"/>
            <a:ext cx="11011800" cy="51189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SzPts val="3600"/>
              <a:buNone/>
            </a:pPr>
            <a:r>
              <a:rPr lang="en-US" sz="3300" b="1" dirty="0"/>
              <a:t>The Resource Specialist’s work begins with a referral. </a:t>
            </a:r>
            <a:endParaRPr sz="3300" dirty="0"/>
          </a:p>
          <a:p>
            <a:pPr marL="0" lvl="0" indent="0" algn="l" rtl="0">
              <a:lnSpc>
                <a:spcPct val="120000"/>
              </a:lnSpc>
              <a:spcBef>
                <a:spcPts val="0"/>
              </a:spcBef>
              <a:spcAft>
                <a:spcPts val="0"/>
              </a:spcAft>
              <a:buSzPts val="3600"/>
              <a:buNone/>
            </a:pPr>
            <a:endParaRPr sz="1200" b="1" dirty="0"/>
          </a:p>
          <a:p>
            <a:pPr marL="0" lvl="0" indent="0" algn="l" rtl="0">
              <a:lnSpc>
                <a:spcPct val="120000"/>
              </a:lnSpc>
              <a:spcBef>
                <a:spcPts val="0"/>
              </a:spcBef>
              <a:spcAft>
                <a:spcPts val="0"/>
              </a:spcAft>
              <a:buSzPts val="3600"/>
              <a:buNone/>
            </a:pPr>
            <a:r>
              <a:rPr lang="en-US" sz="3200" b="1" dirty="0"/>
              <a:t>A quality referral will include:</a:t>
            </a:r>
            <a:endParaRPr sz="3200" dirty="0"/>
          </a:p>
          <a:p>
            <a:pPr marL="457200" lvl="0" indent="-431800" algn="l" rtl="0">
              <a:lnSpc>
                <a:spcPct val="110000"/>
              </a:lnSpc>
              <a:spcBef>
                <a:spcPts val="0"/>
              </a:spcBef>
              <a:spcAft>
                <a:spcPts val="0"/>
              </a:spcAft>
              <a:buSzPts val="3200"/>
              <a:buFont typeface="Arial"/>
              <a:buChar char="•"/>
            </a:pPr>
            <a:r>
              <a:rPr lang="en-US" sz="3200" dirty="0"/>
              <a:t>CFS-450: Prospective Provisional Resource Parent Information</a:t>
            </a:r>
            <a:endParaRPr sz="3200" dirty="0"/>
          </a:p>
          <a:p>
            <a:pPr marL="457200" lvl="0" indent="-431800" algn="l" rtl="0">
              <a:lnSpc>
                <a:spcPct val="110000"/>
              </a:lnSpc>
              <a:spcBef>
                <a:spcPts val="0"/>
              </a:spcBef>
              <a:spcAft>
                <a:spcPts val="0"/>
              </a:spcAft>
              <a:buSzPts val="3200"/>
              <a:buFont typeface="Arial"/>
              <a:buChar char="•"/>
            </a:pPr>
            <a:r>
              <a:rPr lang="en-US" sz="3200" dirty="0"/>
              <a:t>Child information</a:t>
            </a:r>
            <a:endParaRPr sz="3200" dirty="0"/>
          </a:p>
          <a:p>
            <a:pPr marL="457200" lvl="0" indent="-431800" algn="l" rtl="0">
              <a:lnSpc>
                <a:spcPct val="110000"/>
              </a:lnSpc>
              <a:spcBef>
                <a:spcPts val="0"/>
              </a:spcBef>
              <a:spcAft>
                <a:spcPts val="0"/>
              </a:spcAft>
              <a:buSzPts val="3200"/>
              <a:buFont typeface="Arial"/>
              <a:buChar char="•"/>
            </a:pPr>
            <a:r>
              <a:rPr lang="en-US" sz="3200" dirty="0"/>
              <a:t>Caregiver information and relationship to the child</a:t>
            </a:r>
            <a:endParaRPr sz="3200" dirty="0"/>
          </a:p>
          <a:p>
            <a:pPr marL="457200" lvl="0" indent="-431800" algn="l" rtl="0">
              <a:lnSpc>
                <a:spcPct val="110000"/>
              </a:lnSpc>
              <a:spcBef>
                <a:spcPts val="0"/>
              </a:spcBef>
              <a:spcAft>
                <a:spcPts val="0"/>
              </a:spcAft>
              <a:buSzPts val="3200"/>
              <a:buFont typeface="Arial"/>
              <a:buChar char="•"/>
            </a:pPr>
            <a:r>
              <a:rPr lang="en-US" sz="3200" dirty="0"/>
              <a:t>Household members</a:t>
            </a:r>
            <a:endParaRPr sz="3200" dirty="0"/>
          </a:p>
          <a:p>
            <a:pPr marL="457200" lvl="0" indent="-431800" algn="l" rtl="0">
              <a:lnSpc>
                <a:spcPct val="110000"/>
              </a:lnSpc>
              <a:spcBef>
                <a:spcPts val="0"/>
              </a:spcBef>
              <a:spcAft>
                <a:spcPts val="0"/>
              </a:spcAft>
              <a:buSzPts val="3200"/>
              <a:buFont typeface="Arial"/>
              <a:buChar char="•"/>
            </a:pPr>
            <a:r>
              <a:rPr lang="en-US" sz="3200" dirty="0"/>
              <a:t>Known safety concerns</a:t>
            </a:r>
            <a:endParaRPr sz="3200" dirty="0"/>
          </a:p>
          <a:p>
            <a:pPr marL="457200" lvl="0" indent="-431800" algn="l" rtl="0">
              <a:lnSpc>
                <a:spcPct val="110000"/>
              </a:lnSpc>
              <a:spcBef>
                <a:spcPts val="0"/>
              </a:spcBef>
              <a:spcAft>
                <a:spcPts val="0"/>
              </a:spcAft>
              <a:buSzPts val="3200"/>
              <a:buFont typeface="Arial"/>
              <a:buChar char="•"/>
            </a:pPr>
            <a:r>
              <a:rPr lang="en-US" sz="3200" dirty="0"/>
              <a:t>Relevant case information</a:t>
            </a:r>
            <a:endParaRPr sz="3200" dirty="0"/>
          </a:p>
          <a:p>
            <a:pPr marL="457200" lvl="0" indent="-431800" algn="l" rtl="0">
              <a:lnSpc>
                <a:spcPct val="110000"/>
              </a:lnSpc>
              <a:spcBef>
                <a:spcPts val="0"/>
              </a:spcBef>
              <a:spcAft>
                <a:spcPts val="0"/>
              </a:spcAft>
              <a:buSzPts val="3200"/>
              <a:buFont typeface="Arial"/>
              <a:buChar char="•"/>
            </a:pPr>
            <a:r>
              <a:rPr lang="en-US" sz="3200" dirty="0"/>
              <a:t>Urgency of the placement</a:t>
            </a:r>
            <a:endParaRPr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g3f60ec48736_0_3"/>
          <p:cNvSpPr txBox="1">
            <a:spLocks noGrp="1"/>
          </p:cNvSpPr>
          <p:nvPr>
            <p:ph type="title"/>
          </p:nvPr>
        </p:nvSpPr>
        <p:spPr>
          <a:xfrm>
            <a:off x="593386" y="680936"/>
            <a:ext cx="11011800" cy="885300"/>
          </a:xfrm>
          <a:prstGeom prst="rect">
            <a:avLst/>
          </a:prstGeom>
        </p:spPr>
        <p:txBody>
          <a:bodyPr spcFirstLastPara="1" wrap="square" lIns="91425" tIns="45700" rIns="91425" bIns="45700" anchor="b" anchorCtr="0">
            <a:normAutofit fontScale="90000"/>
          </a:bodyPr>
          <a:lstStyle/>
          <a:p>
            <a:pPr marL="0" lvl="0" indent="0" algn="ctr" rtl="0">
              <a:spcBef>
                <a:spcPts val="0"/>
              </a:spcBef>
              <a:spcAft>
                <a:spcPts val="0"/>
              </a:spcAft>
              <a:buClr>
                <a:schemeClr val="dk1"/>
              </a:buClr>
              <a:buSzPct val="108108"/>
              <a:buFont typeface="Calibri"/>
              <a:buNone/>
            </a:pPr>
            <a:r>
              <a:rPr lang="en-US" sz="7400" b="1">
                <a:solidFill>
                  <a:schemeClr val="lt1"/>
                </a:solidFill>
                <a:latin typeface="Arial"/>
                <a:ea typeface="Arial"/>
                <a:cs typeface="Arial"/>
                <a:sym typeface="Arial"/>
              </a:rPr>
              <a:t>Activity</a:t>
            </a:r>
            <a:endParaRPr sz="3800" b="1">
              <a:solidFill>
                <a:schemeClr val="lt1"/>
              </a:solidFill>
              <a:latin typeface="Arial"/>
              <a:ea typeface="Arial"/>
              <a:cs typeface="Arial"/>
              <a:sym typeface="Arial"/>
            </a:endParaRPr>
          </a:p>
          <a:p>
            <a:pPr marL="0" lvl="0" indent="0" algn="ctr" rtl="0">
              <a:spcBef>
                <a:spcPts val="0"/>
              </a:spcBef>
              <a:spcAft>
                <a:spcPts val="0"/>
              </a:spcAft>
              <a:buNone/>
            </a:pPr>
            <a:endParaRPr/>
          </a:p>
        </p:txBody>
      </p:sp>
      <p:sp>
        <p:nvSpPr>
          <p:cNvPr id="596" name="Google Shape;596;g3f60ec48736_0_3"/>
          <p:cNvSpPr txBox="1">
            <a:spLocks noGrp="1"/>
          </p:cNvSpPr>
          <p:nvPr>
            <p:ph type="body" idx="1"/>
          </p:nvPr>
        </p:nvSpPr>
        <p:spPr>
          <a:xfrm>
            <a:off x="593386" y="1566213"/>
            <a:ext cx="11011800" cy="42483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Clr>
                <a:schemeClr val="dk1"/>
              </a:buClr>
              <a:buSzPts val="8000"/>
              <a:buFont typeface="Calibri"/>
              <a:buNone/>
            </a:pPr>
            <a:r>
              <a:rPr lang="en-US" sz="7400" b="1">
                <a:solidFill>
                  <a:schemeClr val="lt1"/>
                </a:solidFill>
                <a:latin typeface="Arial"/>
                <a:ea typeface="Arial"/>
                <a:cs typeface="Arial"/>
                <a:sym typeface="Arial"/>
              </a:rPr>
              <a:t>Activity</a:t>
            </a:r>
            <a:endParaRPr sz="3800" b="1">
              <a:solidFill>
                <a:schemeClr val="lt1"/>
              </a:solidFill>
              <a:latin typeface="Arial"/>
              <a:ea typeface="Arial"/>
              <a:cs typeface="Arial"/>
              <a:sym typeface="Arial"/>
            </a:endParaRPr>
          </a:p>
          <a:p>
            <a:pPr marL="0" lvl="0" indent="0" algn="l" rtl="0">
              <a:spcBef>
                <a:spcPts val="1000"/>
              </a:spcBef>
              <a:spcAft>
                <a:spcPts val="0"/>
              </a:spcAft>
              <a:buNone/>
            </a:pPr>
            <a:endParaRPr/>
          </a:p>
        </p:txBody>
      </p:sp>
      <p:sp>
        <p:nvSpPr>
          <p:cNvPr id="597" name="Google Shape;597;g3f60ec48736_0_3"/>
          <p:cNvSpPr txBox="1">
            <a:spLocks noGrp="1"/>
          </p:cNvSpPr>
          <p:nvPr>
            <p:ph type="title"/>
          </p:nvPr>
        </p:nvSpPr>
        <p:spPr>
          <a:xfrm>
            <a:off x="0" y="5814523"/>
            <a:ext cx="12192000" cy="1043400"/>
          </a:xfrm>
          <a:prstGeom prst="rect">
            <a:avLst/>
          </a:prstGeom>
          <a:solidFill>
            <a:schemeClr val="accent2"/>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6500" b="1">
                <a:solidFill>
                  <a:schemeClr val="lt1"/>
                </a:solidFill>
              </a:rPr>
              <a:t>Activity</a:t>
            </a:r>
            <a:endParaRPr sz="2900" b="1">
              <a:solidFill>
                <a:schemeClr val="lt1"/>
              </a:solidFill>
            </a:endParaRPr>
          </a:p>
        </p:txBody>
      </p:sp>
      <p:pic>
        <p:nvPicPr>
          <p:cNvPr id="599" name="Google Shape;599;g3f60ec48736_0_3"/>
          <p:cNvPicPr preferRelativeResize="0"/>
          <p:nvPr/>
        </p:nvPicPr>
        <p:blipFill rotWithShape="1">
          <a:blip r:embed="rId3">
            <a:alphaModFix/>
          </a:blip>
          <a:srcRect l="27905" r="21844" b="29314"/>
          <a:stretch/>
        </p:blipFill>
        <p:spPr>
          <a:xfrm>
            <a:off x="4052750" y="1547125"/>
            <a:ext cx="4901100" cy="3763651"/>
          </a:xfrm>
          <a:prstGeom prst="rect">
            <a:avLst/>
          </a:prstGeom>
          <a:noFill/>
          <a:ln>
            <a:noFill/>
          </a:ln>
        </p:spPr>
      </p:pic>
      <p:sp>
        <p:nvSpPr>
          <p:cNvPr id="2" name="TextBox 1">
            <a:extLst>
              <a:ext uri="{FF2B5EF4-FFF2-40B4-BE49-F238E27FC236}">
                <a16:creationId xmlns:a16="http://schemas.microsoft.com/office/drawing/2014/main" id="{57958FEB-D98D-1CFE-BFAC-99F61F102E98}"/>
              </a:ext>
            </a:extLst>
          </p:cNvPr>
          <p:cNvSpPr txBox="1"/>
          <p:nvPr/>
        </p:nvSpPr>
        <p:spPr>
          <a:xfrm>
            <a:off x="0" y="256329"/>
            <a:ext cx="12124592" cy="1015663"/>
          </a:xfrm>
          <a:prstGeom prst="rect">
            <a:avLst/>
          </a:prstGeom>
          <a:noFill/>
        </p:spPr>
        <p:txBody>
          <a:bodyPr wrap="square" rtlCol="0">
            <a:spAutoFit/>
          </a:bodyPr>
          <a:lstStyle/>
          <a:p>
            <a:pPr algn="ctr"/>
            <a:r>
              <a:rPr lang="en-US" sz="6000" b="1" dirty="0">
                <a:solidFill>
                  <a:schemeClr val="tx1"/>
                </a:solidFill>
                <a:latin typeface="Calibri" panose="020F0502020204030204" pitchFamily="34" charset="0"/>
                <a:ea typeface="Calibri" panose="020F0502020204030204" pitchFamily="34" charset="0"/>
                <a:cs typeface="Calibri" panose="020F0502020204030204" pitchFamily="34" charset="0"/>
              </a:rPr>
              <a:t>What Else Would You Need?  </a:t>
            </a:r>
            <a:endParaRPr lang="en-US" sz="6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27"/>
          <p:cNvSpPr txBox="1">
            <a:spLocks noGrp="1"/>
          </p:cNvSpPr>
          <p:nvPr>
            <p:ph type="title"/>
          </p:nvPr>
        </p:nvSpPr>
        <p:spPr>
          <a:xfrm>
            <a:off x="1564057" y="147710"/>
            <a:ext cx="9816706" cy="196244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6000"/>
              <a:buNone/>
            </a:pPr>
            <a:r>
              <a:rPr lang="en-US" sz="5000" b="1" dirty="0">
                <a:solidFill>
                  <a:schemeClr val="accent2"/>
                </a:solidFill>
              </a:rPr>
              <a:t>The CFS-450:</a:t>
            </a:r>
            <a:r>
              <a:rPr lang="en-US" sz="5000" dirty="0">
                <a:solidFill>
                  <a:schemeClr val="accent2"/>
                </a:solidFill>
              </a:rPr>
              <a:t> </a:t>
            </a:r>
            <a:r>
              <a:rPr lang="en-US" sz="5000" dirty="0">
                <a:solidFill>
                  <a:schemeClr val="dk2"/>
                </a:solidFill>
              </a:rPr>
              <a:t>Your Roadmap for Opening a Kinship Home</a:t>
            </a:r>
            <a:endParaRPr sz="5000" dirty="0">
              <a:solidFill>
                <a:schemeClr val="dk2"/>
              </a:solidFill>
            </a:endParaRPr>
          </a:p>
        </p:txBody>
      </p:sp>
      <p:sp>
        <p:nvSpPr>
          <p:cNvPr id="605" name="Google Shape;605;p27"/>
          <p:cNvSpPr txBox="1">
            <a:spLocks noGrp="1"/>
          </p:cNvSpPr>
          <p:nvPr>
            <p:ph type="body" idx="1"/>
          </p:nvPr>
        </p:nvSpPr>
        <p:spPr>
          <a:xfrm>
            <a:off x="1831343" y="2414099"/>
            <a:ext cx="10027722" cy="444390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sz="3200" b="1" dirty="0"/>
              <a:t>The CFS-450 helps you:</a:t>
            </a:r>
            <a:endParaRPr dirty="0"/>
          </a:p>
          <a:p>
            <a:pPr marL="571500" lvl="0" indent="-571500" algn="l" rtl="0">
              <a:lnSpc>
                <a:spcPct val="100000"/>
              </a:lnSpc>
              <a:spcBef>
                <a:spcPts val="0"/>
              </a:spcBef>
              <a:spcAft>
                <a:spcPts val="0"/>
              </a:spcAft>
              <a:buSzPts val="3600"/>
              <a:buFont typeface="Arial"/>
              <a:buChar char="•"/>
            </a:pPr>
            <a:r>
              <a:rPr lang="en-US" sz="3200" dirty="0"/>
              <a:t>Gather information about the caregiver and household</a:t>
            </a:r>
            <a:endParaRPr dirty="0"/>
          </a:p>
          <a:p>
            <a:pPr marL="571500" lvl="0" indent="-571500" algn="l" rtl="0">
              <a:lnSpc>
                <a:spcPct val="100000"/>
              </a:lnSpc>
              <a:spcBef>
                <a:spcPts val="0"/>
              </a:spcBef>
              <a:spcAft>
                <a:spcPts val="0"/>
              </a:spcAft>
              <a:buSzPts val="3600"/>
              <a:buFont typeface="Arial"/>
              <a:buChar char="•"/>
            </a:pPr>
            <a:r>
              <a:rPr lang="en-US" sz="3200" dirty="0"/>
              <a:t>Identify immediate safety concerns</a:t>
            </a:r>
            <a:endParaRPr dirty="0"/>
          </a:p>
          <a:p>
            <a:pPr marL="571500" lvl="0" indent="-571500" algn="l" rtl="0">
              <a:lnSpc>
                <a:spcPct val="100000"/>
              </a:lnSpc>
              <a:spcBef>
                <a:spcPts val="0"/>
              </a:spcBef>
              <a:spcAft>
                <a:spcPts val="0"/>
              </a:spcAft>
              <a:buSzPts val="3600"/>
              <a:buFont typeface="Arial"/>
              <a:buChar char="•"/>
            </a:pPr>
            <a:r>
              <a:rPr lang="en-US" sz="3200" dirty="0"/>
              <a:t>Document the initial home consultation</a:t>
            </a:r>
            <a:endParaRPr dirty="0"/>
          </a:p>
          <a:p>
            <a:pPr marL="571500" lvl="0" indent="-571500" algn="l" rtl="0">
              <a:lnSpc>
                <a:spcPct val="100000"/>
              </a:lnSpc>
              <a:spcBef>
                <a:spcPts val="0"/>
              </a:spcBef>
              <a:spcAft>
                <a:spcPts val="0"/>
              </a:spcAft>
              <a:buSzPts val="3600"/>
              <a:buFont typeface="Arial"/>
              <a:buChar char="•"/>
            </a:pPr>
            <a:r>
              <a:rPr lang="en-US" sz="3200" dirty="0"/>
              <a:t>Determine training needs</a:t>
            </a:r>
            <a:endParaRPr dirty="0"/>
          </a:p>
          <a:p>
            <a:pPr marL="571500" lvl="0" indent="-571500" algn="l" rtl="0">
              <a:lnSpc>
                <a:spcPct val="100000"/>
              </a:lnSpc>
              <a:spcBef>
                <a:spcPts val="0"/>
              </a:spcBef>
              <a:spcAft>
                <a:spcPts val="0"/>
              </a:spcAft>
              <a:buSzPts val="3600"/>
              <a:buFont typeface="Arial"/>
              <a:buChar char="•"/>
            </a:pPr>
            <a:r>
              <a:rPr lang="en-US" sz="3200" dirty="0"/>
              <a:t>Evaluate the home using licensing standards</a:t>
            </a:r>
            <a:endParaRPr dirty="0"/>
          </a:p>
          <a:p>
            <a:pPr marL="571500" lvl="0" indent="-571500" algn="l" rtl="0">
              <a:lnSpc>
                <a:spcPct val="100000"/>
              </a:lnSpc>
              <a:spcBef>
                <a:spcPts val="0"/>
              </a:spcBef>
              <a:spcAft>
                <a:spcPts val="0"/>
              </a:spcAft>
              <a:buSzPts val="3600"/>
              <a:buFont typeface="Arial"/>
              <a:buChar char="•"/>
            </a:pPr>
            <a:r>
              <a:rPr lang="en-US" sz="3200" dirty="0"/>
              <a:t>Make recommendations regarding provisional approval, alternative compliance, and licensing</a:t>
            </a:r>
            <a:endParaRPr dirty="0"/>
          </a:p>
        </p:txBody>
      </p:sp>
      <p:sp>
        <p:nvSpPr>
          <p:cNvPr id="606" name="Google Shape;606;p27"/>
          <p:cNvSpPr/>
          <p:nvPr/>
        </p:nvSpPr>
        <p:spPr>
          <a:xfrm>
            <a:off x="576775" y="0"/>
            <a:ext cx="520505"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0914A-CE15-2FE3-A7B6-F4C2049D6199}"/>
            </a:ext>
          </a:extLst>
        </p:cNvPr>
        <p:cNvGrpSpPr/>
        <p:nvPr/>
      </p:nvGrpSpPr>
      <p:grpSpPr>
        <a:xfrm>
          <a:off x="0" y="0"/>
          <a:ext cx="0" cy="0"/>
          <a:chOff x="0" y="0"/>
          <a:chExt cx="0" cy="0"/>
        </a:xfrm>
      </p:grpSpPr>
      <p:pic>
        <p:nvPicPr>
          <p:cNvPr id="5" name="Picture Placeholder 4" descr="Salads in a bowl">
            <a:extLst>
              <a:ext uri="{FF2B5EF4-FFF2-40B4-BE49-F238E27FC236}">
                <a16:creationId xmlns:a16="http://schemas.microsoft.com/office/drawing/2014/main" id="{0B6E9653-EC48-5B7D-26B5-DBD1D218DA9B}"/>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7802" b="7802"/>
          <a:stretch>
            <a:fillRect/>
          </a:stretch>
        </p:blipFill>
        <p:spPr/>
      </p:pic>
      <p:sp>
        <p:nvSpPr>
          <p:cNvPr id="3" name="Title 2">
            <a:extLst>
              <a:ext uri="{FF2B5EF4-FFF2-40B4-BE49-F238E27FC236}">
                <a16:creationId xmlns:a16="http://schemas.microsoft.com/office/drawing/2014/main" id="{37943344-5360-F3AF-6A10-9413558E4C84}"/>
              </a:ext>
            </a:extLst>
          </p:cNvPr>
          <p:cNvSpPr>
            <a:spLocks noGrp="1"/>
          </p:cNvSpPr>
          <p:nvPr>
            <p:ph type="title"/>
          </p:nvPr>
        </p:nvSpPr>
        <p:spPr>
          <a:solidFill>
            <a:schemeClr val="bg1">
              <a:alpha val="90000"/>
            </a:schemeClr>
          </a:solidFill>
        </p:spPr>
        <p:txBody>
          <a:bodyPr>
            <a:normAutofit/>
          </a:bodyPr>
          <a:lstStyle/>
          <a:p>
            <a:r>
              <a:rPr lang="en-US" sz="7200" dirty="0"/>
              <a:t>Lunch Break</a:t>
            </a:r>
          </a:p>
        </p:txBody>
      </p:sp>
    </p:spTree>
    <p:extLst>
      <p:ext uri="{BB962C8B-B14F-4D97-AF65-F5344CB8AC3E}">
        <p14:creationId xmlns:p14="http://schemas.microsoft.com/office/powerpoint/2010/main" val="1095559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611" name="Google Shape;611;p28" descr="Person sitting and writing"/>
          <p:cNvPicPr preferRelativeResize="0">
            <a:picLocks noGrp="1"/>
          </p:cNvPicPr>
          <p:nvPr>
            <p:ph type="pic" idx="2"/>
          </p:nvPr>
        </p:nvPicPr>
        <p:blipFill rotWithShape="1">
          <a:blip r:embed="rId3">
            <a:alphaModFix/>
          </a:blip>
          <a:srcRect t="7791" b="7791"/>
          <a:stretch/>
        </p:blipFill>
        <p:spPr>
          <a:xfrm>
            <a:off x="0" y="0"/>
            <a:ext cx="12192000" cy="6858000"/>
          </a:xfrm>
          <a:prstGeom prst="rect">
            <a:avLst/>
          </a:prstGeom>
          <a:noFill/>
          <a:ln>
            <a:noFill/>
          </a:ln>
        </p:spPr>
      </p:pic>
      <p:sp>
        <p:nvSpPr>
          <p:cNvPr id="612" name="Google Shape;612;p28"/>
          <p:cNvSpPr txBox="1">
            <a:spLocks noGrp="1"/>
          </p:cNvSpPr>
          <p:nvPr>
            <p:ph type="title"/>
          </p:nvPr>
        </p:nvSpPr>
        <p:spPr>
          <a:xfrm>
            <a:off x="0" y="4839848"/>
            <a:ext cx="12192000" cy="1325563"/>
          </a:xfrm>
          <a:prstGeom prst="rect">
            <a:avLst/>
          </a:prstGeom>
          <a:solidFill>
            <a:schemeClr val="lt1">
              <a:alpha val="80000"/>
            </a:schemeClr>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000"/>
              <a:buFont typeface="Calibri"/>
              <a:buNone/>
            </a:pPr>
            <a:r>
              <a:rPr lang="en-US" dirty="0"/>
              <a:t>Activity: Explore the CFS-450 Form</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29"/>
          <p:cNvSpPr txBox="1">
            <a:spLocks noGrp="1"/>
          </p:cNvSpPr>
          <p:nvPr>
            <p:ph type="title"/>
          </p:nvPr>
        </p:nvSpPr>
        <p:spPr>
          <a:xfrm>
            <a:off x="693683" y="315264"/>
            <a:ext cx="10622492" cy="15726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6000"/>
              <a:buNone/>
            </a:pPr>
            <a:r>
              <a:rPr lang="en-US" sz="5400" b="1" dirty="0">
                <a:solidFill>
                  <a:schemeClr val="accent4"/>
                </a:solidFill>
              </a:rPr>
              <a:t>Before Provisional Placement:</a:t>
            </a:r>
            <a:br>
              <a:rPr lang="en-US" sz="5400" dirty="0"/>
            </a:br>
            <a:r>
              <a:rPr lang="en-US" sz="4400" dirty="0"/>
              <a:t>Required Expedited Background Checks</a:t>
            </a:r>
            <a:endParaRPr sz="5400" dirty="0"/>
          </a:p>
        </p:txBody>
      </p:sp>
      <p:sp>
        <p:nvSpPr>
          <p:cNvPr id="618" name="Google Shape;618;p29"/>
          <p:cNvSpPr txBox="1">
            <a:spLocks noGrp="1"/>
          </p:cNvSpPr>
          <p:nvPr>
            <p:ph type="body" idx="1"/>
          </p:nvPr>
        </p:nvSpPr>
        <p:spPr>
          <a:xfrm>
            <a:off x="693683" y="1977780"/>
            <a:ext cx="11142258" cy="3283200"/>
          </a:xfrm>
          <a:prstGeom prst="rect">
            <a:avLst/>
          </a:prstGeom>
          <a:noFill/>
          <a:ln>
            <a:noFill/>
          </a:ln>
        </p:spPr>
        <p:txBody>
          <a:bodyPr spcFirstLastPara="1" wrap="square" lIns="91425" tIns="45700" rIns="91425" bIns="45700" anchor="t" anchorCtr="0">
            <a:noAutofit/>
          </a:bodyPr>
          <a:lstStyle/>
          <a:p>
            <a:pPr marL="228600" indent="0"/>
            <a:r>
              <a:rPr lang="en-US" b="1" i="0" u="none" strike="noStrike" baseline="0" dirty="0">
                <a:latin typeface="Calibri-Light"/>
              </a:rPr>
              <a:t>Completed</a:t>
            </a:r>
            <a:r>
              <a:rPr lang="en-US" sz="3200" b="1" i="0" u="none" strike="noStrike" baseline="0" dirty="0">
                <a:latin typeface="Calibri-Light"/>
              </a:rPr>
              <a:t>:</a:t>
            </a:r>
          </a:p>
          <a:p>
            <a:pPr marL="685800" indent="-457200">
              <a:buFont typeface="Arial" panose="020B0604020202020204" pitchFamily="34" charset="0"/>
              <a:buChar char="•"/>
            </a:pPr>
            <a:r>
              <a:rPr lang="en-US" sz="3200" b="0" i="0" u="none" strike="noStrike" baseline="0" dirty="0">
                <a:latin typeface="Calibri-Light"/>
              </a:rPr>
              <a:t>CFS-316: Request for Child Maltreatment Central Registry Checks </a:t>
            </a:r>
          </a:p>
          <a:p>
            <a:pPr marL="685800" indent="-457200">
              <a:buFont typeface="Arial" panose="020B0604020202020204" pitchFamily="34" charset="0"/>
              <a:buChar char="•"/>
            </a:pPr>
            <a:r>
              <a:rPr lang="en-US" sz="3200" b="0" i="0" u="none" strike="noStrike" baseline="0" dirty="0">
                <a:latin typeface="Calibri-Light"/>
              </a:rPr>
              <a:t>CFS-342: State Police Criminal Record Check </a:t>
            </a:r>
          </a:p>
          <a:p>
            <a:pPr marL="685800" indent="-457200">
              <a:buFont typeface="Arial" panose="020B0604020202020204" pitchFamily="34" charset="0"/>
              <a:buChar char="•"/>
            </a:pPr>
            <a:r>
              <a:rPr lang="en-US" sz="3200" b="0" i="0" u="none" strike="noStrike" baseline="0" dirty="0">
                <a:latin typeface="Calibri-Light"/>
              </a:rPr>
              <a:t>CFS-593: Arkansas State Vehicle Safety Program (ASVSP) </a:t>
            </a:r>
          </a:p>
          <a:p>
            <a:pPr marL="228600" indent="0"/>
            <a:endParaRPr lang="en-US" sz="1200" b="0" i="0" u="none" strike="noStrike" baseline="0" dirty="0">
              <a:latin typeface="Calibri-Light"/>
            </a:endParaRPr>
          </a:p>
          <a:p>
            <a:pPr marL="228600" indent="0"/>
            <a:r>
              <a:rPr lang="en-US" b="1" i="0" u="none" strike="noStrike" baseline="0" dirty="0">
                <a:latin typeface="Calibri-Light"/>
              </a:rPr>
              <a:t>Initiated:</a:t>
            </a:r>
          </a:p>
          <a:p>
            <a:pPr marL="685800" indent="-457200" algn="l">
              <a:buFont typeface="Arial" panose="020B0604020202020204" pitchFamily="34" charset="0"/>
              <a:buChar char="•"/>
            </a:pPr>
            <a:r>
              <a:rPr lang="en-US" sz="3200" dirty="0"/>
              <a:t>FBI Criminal Background Check</a:t>
            </a:r>
          </a:p>
        </p:txBody>
      </p:sp>
      <p:sp>
        <p:nvSpPr>
          <p:cNvPr id="619" name="Google Shape;619;p29"/>
          <p:cNvSpPr/>
          <p:nvPr/>
        </p:nvSpPr>
        <p:spPr>
          <a:xfrm>
            <a:off x="356059" y="0"/>
            <a:ext cx="101142"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30"/>
          <p:cNvSpPr txBox="1">
            <a:spLocks noGrp="1"/>
          </p:cNvSpPr>
          <p:nvPr>
            <p:ph type="title"/>
          </p:nvPr>
        </p:nvSpPr>
        <p:spPr>
          <a:xfrm>
            <a:off x="616634" y="534572"/>
            <a:ext cx="11575366" cy="1350385"/>
          </a:xfrm>
          <a:prstGeom prst="rect">
            <a:avLst/>
          </a:prstGeom>
          <a:solidFill>
            <a:schemeClr val="lt1">
              <a:alpha val="80000"/>
            </a:schemeClr>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6000"/>
              <a:buFont typeface="Calibri"/>
              <a:buNone/>
            </a:pPr>
            <a:r>
              <a:rPr lang="en-US" sz="5400" b="1" dirty="0"/>
              <a:t>Would You Move Forward?</a:t>
            </a:r>
            <a:endParaRPr sz="5400" b="1" dirty="0"/>
          </a:p>
        </p:txBody>
      </p:sp>
      <p:sp>
        <p:nvSpPr>
          <p:cNvPr id="625" name="Google Shape;625;p30"/>
          <p:cNvSpPr txBox="1"/>
          <p:nvPr/>
        </p:nvSpPr>
        <p:spPr>
          <a:xfrm>
            <a:off x="616634" y="1917379"/>
            <a:ext cx="10958732" cy="46781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dirty="0">
                <a:solidFill>
                  <a:schemeClr val="accent4"/>
                </a:solidFill>
                <a:latin typeface="Calibri"/>
                <a:ea typeface="Calibri"/>
                <a:cs typeface="Calibri"/>
                <a:sym typeface="Calibri"/>
              </a:rPr>
              <a:t>Scenario 1: </a:t>
            </a:r>
            <a:r>
              <a:rPr lang="en-US" sz="3200" b="0" i="0" u="none" strike="noStrike" cap="none" dirty="0">
                <a:solidFill>
                  <a:srgbClr val="000000"/>
                </a:solidFill>
                <a:latin typeface="Calibri"/>
                <a:ea typeface="Calibri"/>
                <a:cs typeface="Calibri"/>
                <a:sym typeface="Calibri"/>
              </a:rPr>
              <a:t>Grandmother’s background checks are completely clear. Can the child be placed today?</a:t>
            </a:r>
            <a:endParaRPr lang="en-US" sz="3200" dirty="0">
              <a:latin typeface="Calibri"/>
              <a:ea typeface="Calibri"/>
              <a:cs typeface="Calibri"/>
              <a:sym typeface="Calibri"/>
            </a:endParaRPr>
          </a:p>
          <a:p>
            <a:pPr marL="0" marR="0" lvl="0" indent="0" algn="l" rtl="0">
              <a:lnSpc>
                <a:spcPct val="100000"/>
              </a:lnSpc>
              <a:spcBef>
                <a:spcPts val="0"/>
              </a:spcBef>
              <a:spcAft>
                <a:spcPts val="0"/>
              </a:spcAft>
              <a:buNone/>
            </a:pPr>
            <a:endParaRPr dirty="0"/>
          </a:p>
          <a:p>
            <a:pPr marL="0" marR="0" lvl="0" indent="0" algn="l" rtl="0">
              <a:lnSpc>
                <a:spcPct val="100000"/>
              </a:lnSpc>
              <a:spcBef>
                <a:spcPts val="0"/>
              </a:spcBef>
              <a:spcAft>
                <a:spcPts val="0"/>
              </a:spcAft>
              <a:buNone/>
            </a:pPr>
            <a:r>
              <a:rPr lang="en-US" sz="3200" b="1" i="0" u="none" strike="noStrike" cap="none" dirty="0">
                <a:solidFill>
                  <a:schemeClr val="accent4"/>
                </a:solidFill>
                <a:latin typeface="Calibri"/>
                <a:ea typeface="Calibri"/>
                <a:cs typeface="Calibri"/>
                <a:sym typeface="Calibri"/>
              </a:rPr>
              <a:t>Scenario 2: </a:t>
            </a:r>
            <a:r>
              <a:rPr lang="en-US" sz="3200" b="0" i="0" u="none" strike="noStrike" cap="none" dirty="0">
                <a:solidFill>
                  <a:srgbClr val="000000"/>
                </a:solidFill>
                <a:latin typeface="Calibri"/>
                <a:ea typeface="Calibri"/>
                <a:cs typeface="Calibri"/>
                <a:sym typeface="Calibri"/>
              </a:rPr>
              <a:t>Grandfather has a speeding ticket from three years ago. Does this automatically prevent placement?</a:t>
            </a:r>
          </a:p>
          <a:p>
            <a:pPr marL="0" marR="0" lvl="0" indent="0" algn="l" rtl="0">
              <a:lnSpc>
                <a:spcPct val="100000"/>
              </a:lnSpc>
              <a:spcBef>
                <a:spcPts val="0"/>
              </a:spcBef>
              <a:spcAft>
                <a:spcPts val="0"/>
              </a:spcAft>
              <a:buNone/>
            </a:pPr>
            <a:endParaRPr dirty="0"/>
          </a:p>
          <a:p>
            <a:pPr marL="0" marR="0" lvl="0" indent="0" algn="l" rtl="0">
              <a:lnSpc>
                <a:spcPct val="100000"/>
              </a:lnSpc>
              <a:spcBef>
                <a:spcPts val="0"/>
              </a:spcBef>
              <a:spcAft>
                <a:spcPts val="0"/>
              </a:spcAft>
              <a:buNone/>
            </a:pPr>
            <a:r>
              <a:rPr lang="en-US" sz="3200" b="1" i="0" u="none" strike="noStrike" cap="none" dirty="0">
                <a:solidFill>
                  <a:schemeClr val="accent4"/>
                </a:solidFill>
                <a:latin typeface="Calibri"/>
                <a:ea typeface="Calibri"/>
                <a:cs typeface="Calibri"/>
                <a:sym typeface="Calibri"/>
              </a:rPr>
              <a:t>Scenario 3: </a:t>
            </a:r>
            <a:r>
              <a:rPr lang="en-US" sz="3200" b="0" i="0" u="none" strike="noStrike" cap="none" dirty="0">
                <a:solidFill>
                  <a:srgbClr val="000000"/>
                </a:solidFill>
                <a:latin typeface="Calibri"/>
                <a:ea typeface="Calibri"/>
                <a:cs typeface="Calibri"/>
                <a:sym typeface="Calibri"/>
              </a:rPr>
              <a:t>A result from the Child Maltreatment Central Registry has not yet been received. What should you do next?</a:t>
            </a:r>
          </a:p>
          <a:p>
            <a:pPr marL="0" marR="0" lvl="0" indent="0" algn="l" rtl="0">
              <a:lnSpc>
                <a:spcPct val="100000"/>
              </a:lnSpc>
              <a:spcBef>
                <a:spcPts val="0"/>
              </a:spcBef>
              <a:spcAft>
                <a:spcPts val="0"/>
              </a:spcAft>
              <a:buNone/>
            </a:pPr>
            <a:endParaRPr dirty="0"/>
          </a:p>
          <a:p>
            <a:pPr marL="0" marR="0" lvl="0" indent="0" algn="l" rtl="0">
              <a:lnSpc>
                <a:spcPct val="100000"/>
              </a:lnSpc>
              <a:spcBef>
                <a:spcPts val="0"/>
              </a:spcBef>
              <a:spcAft>
                <a:spcPts val="0"/>
              </a:spcAft>
              <a:buNone/>
            </a:pPr>
            <a:r>
              <a:rPr lang="en-US" sz="3200" b="1" i="0" u="none" strike="noStrike" cap="none" dirty="0">
                <a:solidFill>
                  <a:schemeClr val="accent4"/>
                </a:solidFill>
                <a:latin typeface="Calibri"/>
                <a:ea typeface="Calibri"/>
                <a:cs typeface="Calibri"/>
                <a:sym typeface="Calibri"/>
              </a:rPr>
              <a:t>Scenario 4: </a:t>
            </a:r>
            <a:r>
              <a:rPr lang="en-US" sz="3200" b="0" i="0" u="none" strike="noStrike" cap="none" dirty="0">
                <a:solidFill>
                  <a:srgbClr val="000000"/>
                </a:solidFill>
                <a:latin typeface="Calibri"/>
                <a:ea typeface="Calibri"/>
                <a:cs typeface="Calibri"/>
                <a:sym typeface="Calibri"/>
              </a:rPr>
              <a:t>A criminal history appears that may affect approval. Who do you consult before making a decision?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31"/>
          <p:cNvSpPr txBox="1">
            <a:spLocks noGrp="1"/>
          </p:cNvSpPr>
          <p:nvPr>
            <p:ph type="title"/>
          </p:nvPr>
        </p:nvSpPr>
        <p:spPr>
          <a:xfrm>
            <a:off x="590100" y="386799"/>
            <a:ext cx="8652374" cy="8853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111111"/>
              <a:buNone/>
            </a:pPr>
            <a:r>
              <a:rPr lang="en-US" b="1">
                <a:solidFill>
                  <a:schemeClr val="accent4"/>
                </a:solidFill>
              </a:rPr>
              <a:t>When A Concern is Identified</a:t>
            </a:r>
            <a:endParaRPr>
              <a:solidFill>
                <a:schemeClr val="accent4"/>
              </a:solidFill>
            </a:endParaRPr>
          </a:p>
        </p:txBody>
      </p:sp>
      <p:sp>
        <p:nvSpPr>
          <p:cNvPr id="631" name="Google Shape;631;p31"/>
          <p:cNvSpPr txBox="1">
            <a:spLocks noGrp="1"/>
          </p:cNvSpPr>
          <p:nvPr>
            <p:ph type="body" idx="1"/>
          </p:nvPr>
        </p:nvSpPr>
        <p:spPr>
          <a:xfrm>
            <a:off x="590100" y="1272099"/>
            <a:ext cx="11011800" cy="17204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sz="3200" b="1"/>
              <a:t>Not Every Concern Has the Same Solution. </a:t>
            </a:r>
            <a:r>
              <a:rPr lang="en-US" sz="3200"/>
              <a:t>As a Resource Specialist, your role is to identify concerns, evaluate their impact on child safety, and determine the appropriate next step. </a:t>
            </a:r>
            <a:endParaRPr/>
          </a:p>
        </p:txBody>
      </p:sp>
      <p:sp>
        <p:nvSpPr>
          <p:cNvPr id="632" name="Google Shape;632;p31"/>
          <p:cNvSpPr/>
          <p:nvPr/>
        </p:nvSpPr>
        <p:spPr>
          <a:xfrm>
            <a:off x="590100" y="3001907"/>
            <a:ext cx="5036977" cy="1070301"/>
          </a:xfrm>
          <a:prstGeom prst="roundRect">
            <a:avLst>
              <a:gd name="adj" fmla="val 16667"/>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Concern Identified. </a:t>
            </a:r>
            <a:r>
              <a:rPr lang="en-US" sz="2800" b="1" i="0" u="none" strike="noStrike" cap="none">
                <a:solidFill>
                  <a:schemeClr val="dk1"/>
                </a:solidFill>
                <a:latin typeface="Quattrocento Sans"/>
                <a:ea typeface="Quattrocento Sans"/>
                <a:cs typeface="Quattrocento Sans"/>
                <a:sym typeface="Quattrocento Sans"/>
              </a:rPr>
              <a:t>➔ </a:t>
            </a:r>
            <a:r>
              <a:rPr lang="en-US" sz="2800" b="0" i="0" u="none" strike="noStrike" cap="none">
                <a:solidFill>
                  <a:schemeClr val="dk1"/>
                </a:solidFill>
                <a:latin typeface="Calibri"/>
                <a:ea typeface="Calibri"/>
                <a:cs typeface="Calibri"/>
                <a:sym typeface="Calibri"/>
              </a:rPr>
              <a:t>Can the issue be corrected immediately?</a:t>
            </a:r>
            <a:endParaRPr/>
          </a:p>
        </p:txBody>
      </p:sp>
      <p:sp>
        <p:nvSpPr>
          <p:cNvPr id="633" name="Google Shape;633;p31"/>
          <p:cNvSpPr/>
          <p:nvPr/>
        </p:nvSpPr>
        <p:spPr>
          <a:xfrm rot="5400000">
            <a:off x="1141334" y="5686699"/>
            <a:ext cx="866990" cy="504936"/>
          </a:xfrm>
          <a:prstGeom prst="rightArrow">
            <a:avLst>
              <a:gd name="adj1" fmla="val 50000"/>
              <a:gd name="adj2" fmla="val 64634"/>
            </a:avLst>
          </a:prstGeom>
          <a:solidFill>
            <a:schemeClr val="accent5"/>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34" name="Google Shape;634;p31"/>
          <p:cNvSpPr/>
          <p:nvPr/>
        </p:nvSpPr>
        <p:spPr>
          <a:xfrm>
            <a:off x="2033582" y="4302782"/>
            <a:ext cx="3593495" cy="927441"/>
          </a:xfrm>
          <a:prstGeom prst="roundRect">
            <a:avLst>
              <a:gd name="adj" fmla="val 16667"/>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Yes. </a:t>
            </a:r>
            <a:r>
              <a:rPr lang="en-US" sz="2800" b="0" i="0" u="none" strike="noStrike" cap="none">
                <a:solidFill>
                  <a:schemeClr val="dk1"/>
                </a:solidFill>
                <a:latin typeface="Calibri"/>
                <a:ea typeface="Calibri"/>
                <a:cs typeface="Calibri"/>
                <a:sym typeface="Calibri"/>
              </a:rPr>
              <a:t>Correct before approval.</a:t>
            </a:r>
            <a:endParaRPr/>
          </a:p>
        </p:txBody>
      </p:sp>
      <p:sp>
        <p:nvSpPr>
          <p:cNvPr id="635" name="Google Shape;635;p31"/>
          <p:cNvSpPr/>
          <p:nvPr/>
        </p:nvSpPr>
        <p:spPr>
          <a:xfrm>
            <a:off x="2033582" y="5445221"/>
            <a:ext cx="3593495" cy="927441"/>
          </a:xfrm>
          <a:prstGeom prst="roundRect">
            <a:avLst>
              <a:gd name="adj" fmla="val 16667"/>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Calibri"/>
                <a:ea typeface="Calibri"/>
                <a:cs typeface="Calibri"/>
                <a:sym typeface="Calibri"/>
              </a:rPr>
              <a:t>No. </a:t>
            </a:r>
            <a:r>
              <a:rPr lang="en-US" sz="2800" b="0" i="0" u="none" strike="noStrike" cap="none">
                <a:solidFill>
                  <a:schemeClr val="dk1"/>
                </a:solidFill>
                <a:latin typeface="Calibri"/>
                <a:ea typeface="Calibri"/>
                <a:cs typeface="Calibri"/>
                <a:sym typeface="Calibri"/>
              </a:rPr>
              <a:t>Does policy allow another option?</a:t>
            </a:r>
            <a:endParaRPr/>
          </a:p>
        </p:txBody>
      </p:sp>
      <p:sp>
        <p:nvSpPr>
          <p:cNvPr id="636" name="Google Shape;636;p31"/>
          <p:cNvSpPr/>
          <p:nvPr/>
        </p:nvSpPr>
        <p:spPr>
          <a:xfrm rot="5400000">
            <a:off x="1136897" y="4539823"/>
            <a:ext cx="875868" cy="504935"/>
          </a:xfrm>
          <a:prstGeom prst="rightArrow">
            <a:avLst>
              <a:gd name="adj1" fmla="val 50000"/>
              <a:gd name="adj2" fmla="val 64634"/>
            </a:avLst>
          </a:prstGeom>
          <a:solidFill>
            <a:schemeClr val="accent6"/>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37" name="Google Shape;637;p31"/>
          <p:cNvSpPr/>
          <p:nvPr/>
        </p:nvSpPr>
        <p:spPr>
          <a:xfrm>
            <a:off x="9242474" y="4328570"/>
            <a:ext cx="2288939" cy="927441"/>
          </a:xfrm>
          <a:prstGeom prst="roundRect">
            <a:avLst>
              <a:gd name="adj" fmla="val 16667"/>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800" b="0" i="0" u="none" strike="noStrike" cap="none">
                <a:solidFill>
                  <a:schemeClr val="dk1"/>
                </a:solidFill>
                <a:latin typeface="Calibri"/>
                <a:ea typeface="Calibri"/>
                <a:cs typeface="Calibri"/>
                <a:sym typeface="Calibri"/>
              </a:rPr>
              <a:t>Alternative Compliance</a:t>
            </a:r>
            <a:endParaRPr/>
          </a:p>
        </p:txBody>
      </p:sp>
      <p:sp>
        <p:nvSpPr>
          <p:cNvPr id="638" name="Google Shape;638;p31"/>
          <p:cNvSpPr/>
          <p:nvPr/>
        </p:nvSpPr>
        <p:spPr>
          <a:xfrm>
            <a:off x="9242473" y="5413328"/>
            <a:ext cx="2288940" cy="927441"/>
          </a:xfrm>
          <a:prstGeom prst="roundRect">
            <a:avLst>
              <a:gd name="adj" fmla="val 16667"/>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800" b="0" i="0" u="none" strike="noStrike" cap="none">
                <a:solidFill>
                  <a:schemeClr val="dk1"/>
                </a:solidFill>
                <a:latin typeface="Calibri"/>
                <a:ea typeface="Calibri"/>
                <a:cs typeface="Calibri"/>
                <a:sym typeface="Calibri"/>
              </a:rPr>
              <a:t>Policy Waiver</a:t>
            </a:r>
            <a:endParaRPr/>
          </a:p>
        </p:txBody>
      </p:sp>
      <p:sp>
        <p:nvSpPr>
          <p:cNvPr id="639" name="Google Shape;639;p31"/>
          <p:cNvSpPr/>
          <p:nvPr/>
        </p:nvSpPr>
        <p:spPr>
          <a:xfrm>
            <a:off x="6958668" y="3001513"/>
            <a:ext cx="4643231" cy="1172340"/>
          </a:xfrm>
          <a:prstGeom prst="roundRect">
            <a:avLst>
              <a:gd name="adj" fmla="val 16667"/>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800" b="0" i="0" u="none" strike="noStrike" cap="none" dirty="0">
                <a:solidFill>
                  <a:schemeClr val="dk1"/>
                </a:solidFill>
                <a:latin typeface="Calibri"/>
                <a:ea typeface="Calibri"/>
                <a:cs typeface="Calibri"/>
                <a:sym typeface="Calibri"/>
              </a:rPr>
              <a:t>Consult supervisor and follow DCFS internal procedure.</a:t>
            </a:r>
            <a:endParaRPr dirty="0"/>
          </a:p>
        </p:txBody>
      </p:sp>
      <p:sp>
        <p:nvSpPr>
          <p:cNvPr id="640" name="Google Shape;640;p31"/>
          <p:cNvSpPr/>
          <p:nvPr/>
        </p:nvSpPr>
        <p:spPr>
          <a:xfrm>
            <a:off x="6096000" y="4354349"/>
            <a:ext cx="2893200" cy="1851600"/>
          </a:xfrm>
          <a:prstGeom prst="bentUpArrow">
            <a:avLst>
              <a:gd name="adj1" fmla="val 19393"/>
              <a:gd name="adj2" fmla="val 13943"/>
              <a:gd name="adj3" fmla="val 22516"/>
            </a:avLst>
          </a:prstGeom>
          <a:solidFill>
            <a:schemeClr val="accent4"/>
          </a:solidFill>
          <a:ln w="25400" cap="flat" cmpd="sng">
            <a:solidFill>
              <a:srgbClr val="2E10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7"/>
        <p:cNvGrpSpPr/>
        <p:nvPr/>
      </p:nvGrpSpPr>
      <p:grpSpPr>
        <a:xfrm>
          <a:off x="0" y="0"/>
          <a:ext cx="0" cy="0"/>
          <a:chOff x="0" y="0"/>
          <a:chExt cx="0" cy="0"/>
        </a:xfrm>
      </p:grpSpPr>
      <p:pic>
        <p:nvPicPr>
          <p:cNvPr id="528" name="Google Shape;528;g3f283571c4d_0_276" descr="People and child exchanging gifts"/>
          <p:cNvPicPr preferRelativeResize="0"/>
          <p:nvPr/>
        </p:nvPicPr>
        <p:blipFill rotWithShape="1">
          <a:blip r:embed="rId3">
            <a:alphaModFix/>
          </a:blip>
          <a:srcRect/>
          <a:stretch/>
        </p:blipFill>
        <p:spPr>
          <a:xfrm>
            <a:off x="0" y="-250393"/>
            <a:ext cx="12192000" cy="8128000"/>
          </a:xfrm>
          <a:prstGeom prst="rect">
            <a:avLst/>
          </a:prstGeom>
          <a:noFill/>
          <a:ln>
            <a:noFill/>
          </a:ln>
        </p:spPr>
      </p:pic>
      <p:sp>
        <p:nvSpPr>
          <p:cNvPr id="529" name="Google Shape;529;g3f283571c4d_0_276"/>
          <p:cNvSpPr txBox="1">
            <a:spLocks noGrp="1"/>
          </p:cNvSpPr>
          <p:nvPr>
            <p:ph type="subTitle" idx="1"/>
          </p:nvPr>
        </p:nvSpPr>
        <p:spPr>
          <a:xfrm>
            <a:off x="0" y="5104015"/>
            <a:ext cx="12192000" cy="1065600"/>
          </a:xfrm>
          <a:prstGeom prst="rect">
            <a:avLst/>
          </a:prstGeom>
          <a:solidFill>
            <a:schemeClr val="lt1">
              <a:alpha val="85098"/>
            </a:schemeClr>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None/>
            </a:pPr>
            <a:r>
              <a:rPr lang="en-US" sz="6000" b="1">
                <a:solidFill>
                  <a:schemeClr val="dk1"/>
                </a:solidFill>
              </a:rPr>
              <a:t>Resource Specialty: Kinship</a:t>
            </a:r>
            <a:endParaRPr b="1">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32"/>
          <p:cNvSpPr txBox="1">
            <a:spLocks noGrp="1"/>
          </p:cNvSpPr>
          <p:nvPr>
            <p:ph type="title"/>
          </p:nvPr>
        </p:nvSpPr>
        <p:spPr>
          <a:xfrm>
            <a:off x="2940148" y="3075930"/>
            <a:ext cx="7863840" cy="1325563"/>
          </a:xfrm>
          <a:prstGeom prst="rect">
            <a:avLst/>
          </a:prstGeom>
          <a:solidFill>
            <a:schemeClr val="lt1">
              <a:alpha val="80000"/>
            </a:schemeClr>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Font typeface="Calibri"/>
              <a:buNone/>
            </a:pPr>
            <a:r>
              <a:rPr lang="en-US" sz="2800">
                <a:solidFill>
                  <a:schemeClr val="lt1"/>
                </a:solidFill>
              </a:rPr>
              <a:t>Which Path Would You Take?</a:t>
            </a:r>
            <a:endParaRPr/>
          </a:p>
        </p:txBody>
      </p:sp>
      <p:graphicFrame>
        <p:nvGraphicFramePr>
          <p:cNvPr id="646" name="Google Shape;646;p32"/>
          <p:cNvGraphicFramePr/>
          <p:nvPr>
            <p:extLst>
              <p:ext uri="{D42A27DB-BD31-4B8C-83A1-F6EECF244321}">
                <p14:modId xmlns:p14="http://schemas.microsoft.com/office/powerpoint/2010/main" val="684347962"/>
              </p:ext>
            </p:extLst>
          </p:nvPr>
        </p:nvGraphicFramePr>
        <p:xfrm>
          <a:off x="1388012" y="455803"/>
          <a:ext cx="10254186" cy="5946450"/>
        </p:xfrm>
        <a:graphic>
          <a:graphicData uri="http://schemas.openxmlformats.org/drawingml/2006/table">
            <a:tbl>
              <a:tblPr firstRow="1" bandRow="1">
                <a:noFill/>
                <a:tableStyleId>{468FC60B-868E-4E34-99D0-7BD15CA27558}</a:tableStyleId>
              </a:tblPr>
              <a:tblGrid>
                <a:gridCol w="10254186">
                  <a:extLst>
                    <a:ext uri="{9D8B030D-6E8A-4147-A177-3AD203B41FA5}">
                      <a16:colId xmlns:a16="http://schemas.microsoft.com/office/drawing/2014/main" val="20000"/>
                    </a:ext>
                  </a:extLst>
                </a:gridCol>
              </a:tblGrid>
              <a:tr h="612400">
                <a:tc>
                  <a:txBody>
                    <a:bodyPr/>
                    <a:lstStyle/>
                    <a:p>
                      <a:pPr marL="0" marR="0" lvl="0" indent="0" algn="l" rtl="0">
                        <a:spcBef>
                          <a:spcPts val="0"/>
                        </a:spcBef>
                        <a:spcAft>
                          <a:spcPts val="0"/>
                        </a:spcAft>
                        <a:buNone/>
                      </a:pPr>
                      <a:r>
                        <a:rPr lang="en-US" sz="3200" b="0" u="none" strike="noStrike" cap="none" dirty="0"/>
                        <a:t>Which Path Would You Take?</a:t>
                      </a:r>
                      <a:endParaRPr dirty="0"/>
                    </a:p>
                  </a:txBody>
                  <a:tcPr marL="91450" marR="91450" marT="45725" marB="45725"/>
                </a:tc>
                <a:extLst>
                  <a:ext uri="{0D108BD9-81ED-4DB2-BD59-A6C34878D82A}">
                    <a16:rowId xmlns:a16="http://schemas.microsoft.com/office/drawing/2014/main" val="10000"/>
                  </a:ext>
                </a:extLst>
              </a:tr>
              <a:tr h="1057000">
                <a:tc>
                  <a:txBody>
                    <a:bodyPr/>
                    <a:lstStyle/>
                    <a:p>
                      <a:pPr marL="0" marR="0" lvl="0" indent="0" algn="l" rtl="0">
                        <a:spcBef>
                          <a:spcPts val="0"/>
                        </a:spcBef>
                        <a:spcAft>
                          <a:spcPts val="0"/>
                        </a:spcAft>
                        <a:buNone/>
                      </a:pPr>
                      <a:r>
                        <a:rPr lang="en-US" sz="3200" b="1" dirty="0"/>
                        <a:t>Scenario 1: </a:t>
                      </a:r>
                      <a:r>
                        <a:rPr lang="en-US" sz="3200" dirty="0"/>
                        <a:t>During the home consultation, you discover prescription medications stored on the kitchen counter.</a:t>
                      </a:r>
                      <a:endParaRPr dirty="0"/>
                    </a:p>
                  </a:txBody>
                  <a:tcPr marL="91450" marR="91450" marT="45725" marB="45725"/>
                </a:tc>
                <a:extLst>
                  <a:ext uri="{0D108BD9-81ED-4DB2-BD59-A6C34878D82A}">
                    <a16:rowId xmlns:a16="http://schemas.microsoft.com/office/drawing/2014/main" val="10001"/>
                  </a:ext>
                </a:extLst>
              </a:tr>
              <a:tr h="1057000">
                <a:tc>
                  <a:txBody>
                    <a:bodyPr/>
                    <a:lstStyle/>
                    <a:p>
                      <a:pPr marL="0" marR="0" lvl="0" indent="0" algn="l" rtl="0">
                        <a:spcBef>
                          <a:spcPts val="0"/>
                        </a:spcBef>
                        <a:spcAft>
                          <a:spcPts val="0"/>
                        </a:spcAft>
                        <a:buNone/>
                      </a:pPr>
                      <a:r>
                        <a:rPr lang="en-US" sz="3200" b="1" dirty="0"/>
                        <a:t>Scenario 2: </a:t>
                      </a:r>
                      <a:r>
                        <a:rPr lang="en-US" sz="3200" dirty="0"/>
                        <a:t>The home has a walk-through bedroom that may not meet the standard for sleeping arrangements.</a:t>
                      </a:r>
                      <a:endParaRPr dirty="0"/>
                    </a:p>
                  </a:txBody>
                  <a:tcPr marL="91450" marR="91450" marT="45725" marB="45725"/>
                </a:tc>
                <a:extLst>
                  <a:ext uri="{0D108BD9-81ED-4DB2-BD59-A6C34878D82A}">
                    <a16:rowId xmlns:a16="http://schemas.microsoft.com/office/drawing/2014/main" val="10002"/>
                  </a:ext>
                </a:extLst>
              </a:tr>
              <a:tr h="1057000">
                <a:tc>
                  <a:txBody>
                    <a:bodyPr/>
                    <a:lstStyle/>
                    <a:p>
                      <a:pPr marL="0" marR="0" lvl="0" indent="0" algn="l" rtl="0">
                        <a:spcBef>
                          <a:spcPts val="0"/>
                        </a:spcBef>
                        <a:spcAft>
                          <a:spcPts val="0"/>
                        </a:spcAft>
                        <a:buNone/>
                      </a:pPr>
                      <a:r>
                        <a:rPr lang="en-US" sz="3200" b="1"/>
                        <a:t>Scenario 3: </a:t>
                      </a:r>
                      <a:r>
                        <a:rPr lang="en-US" sz="3200"/>
                        <a:t>A background check reveals a misdemeanor from many years ago with no additional criminal history.</a:t>
                      </a:r>
                      <a:endParaRPr/>
                    </a:p>
                  </a:txBody>
                  <a:tcPr marL="91450" marR="91450" marT="45725" marB="45725"/>
                </a:tc>
                <a:extLst>
                  <a:ext uri="{0D108BD9-81ED-4DB2-BD59-A6C34878D82A}">
                    <a16:rowId xmlns:a16="http://schemas.microsoft.com/office/drawing/2014/main" val="10003"/>
                  </a:ext>
                </a:extLst>
              </a:tr>
              <a:tr h="612400">
                <a:tc>
                  <a:txBody>
                    <a:bodyPr/>
                    <a:lstStyle/>
                    <a:p>
                      <a:pPr marL="0" marR="0" lvl="0" indent="0" algn="l" rtl="0">
                        <a:spcBef>
                          <a:spcPts val="0"/>
                        </a:spcBef>
                        <a:spcAft>
                          <a:spcPts val="0"/>
                        </a:spcAft>
                        <a:buNone/>
                      </a:pPr>
                      <a:r>
                        <a:rPr lang="en-US" sz="3200" b="1" dirty="0"/>
                        <a:t>Scenario 4: </a:t>
                      </a:r>
                      <a:r>
                        <a:rPr lang="en-US" sz="3200" dirty="0"/>
                        <a:t>The family has not installed a smoke detector in one of the bedrooms.</a:t>
                      </a:r>
                      <a:endParaRPr dirty="0"/>
                    </a:p>
                  </a:txBody>
                  <a:tcPr marL="91450" marR="91450" marT="45725" marB="45725"/>
                </a:tc>
                <a:extLst>
                  <a:ext uri="{0D108BD9-81ED-4DB2-BD59-A6C34878D82A}">
                    <a16:rowId xmlns:a16="http://schemas.microsoft.com/office/drawing/2014/main" val="10004"/>
                  </a:ext>
                </a:extLst>
              </a:tr>
              <a:tr h="1057000">
                <a:tc>
                  <a:txBody>
                    <a:bodyPr/>
                    <a:lstStyle/>
                    <a:p>
                      <a:pPr marL="0" marR="0" lvl="0" indent="0" algn="l" rtl="0">
                        <a:spcBef>
                          <a:spcPts val="0"/>
                        </a:spcBef>
                        <a:spcAft>
                          <a:spcPts val="0"/>
                        </a:spcAft>
                        <a:buNone/>
                      </a:pPr>
                      <a:r>
                        <a:rPr lang="en-US" sz="3200" b="1" dirty="0"/>
                        <a:t>Scenario 5: </a:t>
                      </a:r>
                      <a:r>
                        <a:rPr lang="en-US" sz="3200" dirty="0"/>
                        <a:t>Grandmother has three biological children under the age of six already living in the home.</a:t>
                      </a:r>
                      <a:endParaRPr dirty="0"/>
                    </a:p>
                  </a:txBody>
                  <a:tcPr marL="91450" marR="91450" marT="45725" marB="45725"/>
                </a:tc>
                <a:extLst>
                  <a:ext uri="{0D108BD9-81ED-4DB2-BD59-A6C34878D82A}">
                    <a16:rowId xmlns:a16="http://schemas.microsoft.com/office/drawing/2014/main" val="10005"/>
                  </a:ext>
                </a:extLst>
              </a:tr>
            </a:tbl>
          </a:graphicData>
        </a:graphic>
      </p:graphicFrame>
      <p:sp>
        <p:nvSpPr>
          <p:cNvPr id="647" name="Google Shape;647;p32"/>
          <p:cNvSpPr/>
          <p:nvPr/>
        </p:nvSpPr>
        <p:spPr>
          <a:xfrm>
            <a:off x="340338" y="455800"/>
            <a:ext cx="148390" cy="59463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648" name="Google Shape;648;p32"/>
          <p:cNvCxnSpPr/>
          <p:nvPr/>
        </p:nvCxnSpPr>
        <p:spPr>
          <a:xfrm>
            <a:off x="741356" y="455803"/>
            <a:ext cx="0" cy="5946300"/>
          </a:xfrm>
          <a:prstGeom prst="straightConnector1">
            <a:avLst/>
          </a:prstGeom>
          <a:noFill/>
          <a:ln w="101600" cap="flat" cmpd="sng">
            <a:solidFill>
              <a:schemeClr val="accent4"/>
            </a:solidFill>
            <a:prstDash val="dashDot"/>
            <a:miter lim="8000"/>
            <a:headEnd type="none" w="sm" len="sm"/>
            <a:tailEnd type="none" w="sm" len="sm"/>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33"/>
          <p:cNvSpPr txBox="1">
            <a:spLocks noGrp="1"/>
          </p:cNvSpPr>
          <p:nvPr>
            <p:ph type="title"/>
          </p:nvPr>
        </p:nvSpPr>
        <p:spPr>
          <a:xfrm>
            <a:off x="297766" y="654147"/>
            <a:ext cx="11596467" cy="8853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sz="4800" b="1"/>
              <a:t>Alternative Compliance vs. Policy Waiver</a:t>
            </a:r>
            <a:endParaRPr/>
          </a:p>
        </p:txBody>
      </p:sp>
      <p:graphicFrame>
        <p:nvGraphicFramePr>
          <p:cNvPr id="654" name="Google Shape;654;p33"/>
          <p:cNvGraphicFramePr/>
          <p:nvPr>
            <p:extLst>
              <p:ext uri="{D42A27DB-BD31-4B8C-83A1-F6EECF244321}">
                <p14:modId xmlns:p14="http://schemas.microsoft.com/office/powerpoint/2010/main" val="2429162992"/>
              </p:ext>
            </p:extLst>
          </p:nvPr>
        </p:nvGraphicFramePr>
        <p:xfrm>
          <a:off x="297766" y="1690038"/>
          <a:ext cx="11596450" cy="4513825"/>
        </p:xfrm>
        <a:graphic>
          <a:graphicData uri="http://schemas.openxmlformats.org/drawingml/2006/table">
            <a:tbl>
              <a:tblPr firstRow="1" bandRow="1">
                <a:tableStyleId>{468FC60B-868E-4E34-99D0-7BD15CA27558}</a:tableStyleId>
              </a:tblPr>
              <a:tblGrid>
                <a:gridCol w="5863875">
                  <a:extLst>
                    <a:ext uri="{9D8B030D-6E8A-4147-A177-3AD203B41FA5}">
                      <a16:colId xmlns:a16="http://schemas.microsoft.com/office/drawing/2014/main" val="20000"/>
                    </a:ext>
                  </a:extLst>
                </a:gridCol>
                <a:gridCol w="5732575">
                  <a:extLst>
                    <a:ext uri="{9D8B030D-6E8A-4147-A177-3AD203B41FA5}">
                      <a16:colId xmlns:a16="http://schemas.microsoft.com/office/drawing/2014/main" val="20001"/>
                    </a:ext>
                  </a:extLst>
                </a:gridCol>
              </a:tblGrid>
              <a:tr h="540950">
                <a:tc>
                  <a:txBody>
                    <a:bodyPr/>
                    <a:lstStyle/>
                    <a:p>
                      <a:pPr marL="0" marR="0" lvl="0" indent="0" algn="ctr" rtl="0">
                        <a:lnSpc>
                          <a:spcPct val="100000"/>
                        </a:lnSpc>
                        <a:spcBef>
                          <a:spcPts val="0"/>
                        </a:spcBef>
                        <a:spcAft>
                          <a:spcPts val="0"/>
                        </a:spcAft>
                        <a:buNone/>
                      </a:pPr>
                      <a:r>
                        <a:rPr lang="en-US" sz="2800" b="1" u="none" strike="noStrike" cap="none" dirty="0">
                          <a:sym typeface="Calibri"/>
                        </a:rPr>
                        <a:t>Alternative Compliance</a:t>
                      </a:r>
                      <a:endParaRPr dirty="0"/>
                    </a:p>
                  </a:txBody>
                  <a:tcPr marL="91450" marR="91450" marT="45725" marB="45725"/>
                </a:tc>
                <a:tc>
                  <a:txBody>
                    <a:bodyPr/>
                    <a:lstStyle/>
                    <a:p>
                      <a:pPr marL="0" marR="0" lvl="0" indent="0" algn="ctr" rtl="0">
                        <a:lnSpc>
                          <a:spcPct val="100000"/>
                        </a:lnSpc>
                        <a:spcBef>
                          <a:spcPts val="0"/>
                        </a:spcBef>
                        <a:spcAft>
                          <a:spcPts val="0"/>
                        </a:spcAft>
                        <a:buNone/>
                      </a:pPr>
                      <a:r>
                        <a:rPr lang="en-US" sz="2800" b="1" u="none" strike="noStrike" cap="none">
                          <a:sym typeface="Calibri"/>
                        </a:rPr>
                        <a:t>Policy Waiver</a:t>
                      </a:r>
                      <a:endParaRPr/>
                    </a:p>
                  </a:txBody>
                  <a:tcPr marL="91450" marR="91450" marT="45725" marB="45725"/>
                </a:tc>
                <a:extLst>
                  <a:ext uri="{0D108BD9-81ED-4DB2-BD59-A6C34878D82A}">
                    <a16:rowId xmlns:a16="http://schemas.microsoft.com/office/drawing/2014/main" val="10000"/>
                  </a:ext>
                </a:extLst>
              </a:tr>
              <a:tr h="976450">
                <a:tc>
                  <a:txBody>
                    <a:bodyPr/>
                    <a:lstStyle/>
                    <a:p>
                      <a:pPr marL="0" marR="0" lvl="0" indent="0" algn="l" rtl="0">
                        <a:lnSpc>
                          <a:spcPct val="100000"/>
                        </a:lnSpc>
                        <a:spcBef>
                          <a:spcPts val="0"/>
                        </a:spcBef>
                        <a:spcAft>
                          <a:spcPts val="0"/>
                        </a:spcAft>
                        <a:buNone/>
                      </a:pPr>
                      <a:r>
                        <a:rPr lang="en-US" sz="2600" u="none" strike="noStrike" cap="none">
                          <a:sym typeface="Calibri"/>
                        </a:rPr>
                        <a:t>Request to deviate from a licensing regulation while still meeting the intent</a:t>
                      </a:r>
                      <a:endParaRPr/>
                    </a:p>
                  </a:txBody>
                  <a:tcPr marL="91450" marR="91450" marT="45725" marB="45725"/>
                </a:tc>
                <a:tc>
                  <a:txBody>
                    <a:bodyPr/>
                    <a:lstStyle/>
                    <a:p>
                      <a:pPr marL="0" marR="0" lvl="0" indent="0" algn="l" rtl="0">
                        <a:lnSpc>
                          <a:spcPct val="100000"/>
                        </a:lnSpc>
                        <a:spcBef>
                          <a:spcPts val="0"/>
                        </a:spcBef>
                        <a:spcAft>
                          <a:spcPts val="0"/>
                        </a:spcAft>
                        <a:buNone/>
                      </a:pPr>
                      <a:r>
                        <a:rPr lang="en-US" sz="2600" u="none" strike="noStrike" cap="none" dirty="0">
                          <a:sym typeface="Calibri"/>
                        </a:rPr>
                        <a:t>Request to deviate from DCFS policy or procedure when permitted</a:t>
                      </a:r>
                      <a:endParaRPr dirty="0"/>
                    </a:p>
                  </a:txBody>
                  <a:tcPr marL="91450" marR="91450" marT="45725" marB="45725"/>
                </a:tc>
                <a:extLst>
                  <a:ext uri="{0D108BD9-81ED-4DB2-BD59-A6C34878D82A}">
                    <a16:rowId xmlns:a16="http://schemas.microsoft.com/office/drawing/2014/main" val="10001"/>
                  </a:ext>
                </a:extLst>
              </a:tr>
              <a:tr h="981850">
                <a:tc>
                  <a:txBody>
                    <a:bodyPr/>
                    <a:lstStyle/>
                    <a:p>
                      <a:pPr marL="0" marR="0" lvl="0" indent="0" algn="l" rtl="0">
                        <a:lnSpc>
                          <a:spcPct val="100000"/>
                        </a:lnSpc>
                        <a:spcBef>
                          <a:spcPts val="0"/>
                        </a:spcBef>
                        <a:spcAft>
                          <a:spcPts val="0"/>
                        </a:spcAft>
                        <a:buNone/>
                      </a:pPr>
                      <a:r>
                        <a:rPr lang="en-US" sz="2600" u="none" strike="noStrike" cap="none">
                          <a:sym typeface="Calibri"/>
                        </a:rPr>
                        <a:t>Used when child safety can be maintained through another acceptable method</a:t>
                      </a:r>
                      <a:endParaRPr/>
                    </a:p>
                  </a:txBody>
                  <a:tcPr marL="91450" marR="91450" marT="45725" marB="45725"/>
                </a:tc>
                <a:tc>
                  <a:txBody>
                    <a:bodyPr/>
                    <a:lstStyle/>
                    <a:p>
                      <a:pPr marL="0" marR="0" lvl="0" indent="0" algn="l" rtl="0">
                        <a:lnSpc>
                          <a:spcPct val="100000"/>
                        </a:lnSpc>
                        <a:spcBef>
                          <a:spcPts val="0"/>
                        </a:spcBef>
                        <a:spcAft>
                          <a:spcPts val="0"/>
                        </a:spcAft>
                        <a:buNone/>
                      </a:pPr>
                      <a:r>
                        <a:rPr lang="en-US" sz="2600" u="none" strike="noStrike" cap="none">
                          <a:sym typeface="Calibri"/>
                        </a:rPr>
                        <a:t>Used when policy allows an exception after review and approval</a:t>
                      </a:r>
                      <a:endParaRPr/>
                    </a:p>
                  </a:txBody>
                  <a:tcPr marL="91450" marR="91450" marT="45725" marB="45725"/>
                </a:tc>
                <a:extLst>
                  <a:ext uri="{0D108BD9-81ED-4DB2-BD59-A6C34878D82A}">
                    <a16:rowId xmlns:a16="http://schemas.microsoft.com/office/drawing/2014/main" val="10002"/>
                  </a:ext>
                </a:extLst>
              </a:tr>
              <a:tr h="987625">
                <a:tc>
                  <a:txBody>
                    <a:bodyPr/>
                    <a:lstStyle/>
                    <a:p>
                      <a:pPr marL="0" marR="0" lvl="0" indent="0" algn="l" rtl="0">
                        <a:lnSpc>
                          <a:spcPct val="100000"/>
                        </a:lnSpc>
                        <a:spcBef>
                          <a:spcPts val="0"/>
                        </a:spcBef>
                        <a:spcAft>
                          <a:spcPts val="0"/>
                        </a:spcAft>
                        <a:buNone/>
                      </a:pPr>
                      <a:r>
                        <a:rPr lang="en-US" sz="2600" u="none" strike="noStrike" cap="none">
                          <a:sym typeface="Calibri"/>
                        </a:rPr>
                        <a:t>Reviewed through the Child Welfare Agency Review Board process</a:t>
                      </a:r>
                      <a:endParaRPr/>
                    </a:p>
                  </a:txBody>
                  <a:tcPr marL="91450" marR="91450" marT="45725" marB="45725"/>
                </a:tc>
                <a:tc>
                  <a:txBody>
                    <a:bodyPr/>
                    <a:lstStyle/>
                    <a:p>
                      <a:pPr marL="0" marR="0" lvl="0" indent="0" algn="l" rtl="0">
                        <a:lnSpc>
                          <a:spcPct val="100000"/>
                        </a:lnSpc>
                        <a:spcBef>
                          <a:spcPts val="0"/>
                        </a:spcBef>
                        <a:spcAft>
                          <a:spcPts val="0"/>
                        </a:spcAft>
                        <a:buNone/>
                      </a:pPr>
                      <a:r>
                        <a:rPr lang="en-US" sz="2600" u="none" strike="noStrike" cap="none" dirty="0">
                          <a:sym typeface="Calibri"/>
                        </a:rPr>
                        <a:t>Approved by the DCFS Director or designee</a:t>
                      </a:r>
                      <a:endParaRPr dirty="0"/>
                    </a:p>
                  </a:txBody>
                  <a:tcPr marL="91450" marR="91450" marT="45725" marB="45725"/>
                </a:tc>
                <a:extLst>
                  <a:ext uri="{0D108BD9-81ED-4DB2-BD59-A6C34878D82A}">
                    <a16:rowId xmlns:a16="http://schemas.microsoft.com/office/drawing/2014/main" val="10003"/>
                  </a:ext>
                </a:extLst>
              </a:tr>
              <a:tr h="1026950">
                <a:tc>
                  <a:txBody>
                    <a:bodyPr/>
                    <a:lstStyle/>
                    <a:p>
                      <a:pPr marL="0" marR="0" lvl="0" indent="0" algn="l" rtl="0">
                        <a:lnSpc>
                          <a:spcPct val="100000"/>
                        </a:lnSpc>
                        <a:spcBef>
                          <a:spcPts val="0"/>
                        </a:spcBef>
                        <a:spcAft>
                          <a:spcPts val="0"/>
                        </a:spcAft>
                        <a:buNone/>
                      </a:pPr>
                      <a:r>
                        <a:rPr lang="en-US" sz="2600" u="none" strike="noStrike" cap="none">
                          <a:sym typeface="Calibri"/>
                        </a:rPr>
                        <a:t>Commonly used to support timely kinship placements while maintaining safety</a:t>
                      </a:r>
                      <a:endParaRPr/>
                    </a:p>
                  </a:txBody>
                  <a:tcPr marL="91450" marR="91450" marT="45725" marB="45725"/>
                </a:tc>
                <a:tc>
                  <a:txBody>
                    <a:bodyPr/>
                    <a:lstStyle/>
                    <a:p>
                      <a:pPr marL="0" marR="0" lvl="0" indent="0" algn="l" rtl="0">
                        <a:lnSpc>
                          <a:spcPct val="100000"/>
                        </a:lnSpc>
                        <a:spcBef>
                          <a:spcPts val="0"/>
                        </a:spcBef>
                        <a:spcAft>
                          <a:spcPts val="0"/>
                        </a:spcAft>
                        <a:buNone/>
                      </a:pPr>
                      <a:r>
                        <a:rPr lang="en-US" sz="2600" u="none" strike="noStrike" cap="none" dirty="0">
                          <a:sym typeface="Calibri"/>
                        </a:rPr>
                        <a:t>Typically requested when specific policy requirements cannot otherwise be met</a:t>
                      </a:r>
                      <a:endParaRPr dirty="0"/>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g3f5c80db00c_0_520"/>
          <p:cNvSpPr txBox="1"/>
          <p:nvPr/>
        </p:nvSpPr>
        <p:spPr>
          <a:xfrm>
            <a:off x="0" y="351722"/>
            <a:ext cx="12192000" cy="83099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5400" b="1" dirty="0">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Let’s Think Like a Resource Specialist </a:t>
            </a:r>
            <a:endParaRPr sz="5400" dirty="0">
              <a:solidFill>
                <a:schemeClr val="tx1"/>
              </a:solidFill>
              <a:latin typeface="Calibri" panose="020F0502020204030204" pitchFamily="34" charset="0"/>
              <a:ea typeface="Calibri" panose="020F0502020204030204" pitchFamily="34" charset="0"/>
              <a:cs typeface="Calibri" panose="020F0502020204030204" pitchFamily="34" charset="0"/>
              <a:sym typeface="Open Sans"/>
            </a:endParaRPr>
          </a:p>
        </p:txBody>
      </p:sp>
      <p:sp>
        <p:nvSpPr>
          <p:cNvPr id="660" name="Google Shape;660;g3f5c80db00c_0_520"/>
          <p:cNvSpPr txBox="1"/>
          <p:nvPr/>
        </p:nvSpPr>
        <p:spPr>
          <a:xfrm>
            <a:off x="558860" y="1417270"/>
            <a:ext cx="5537140" cy="3662501"/>
          </a:xfrm>
          <a:prstGeom prst="rect">
            <a:avLst/>
          </a:prstGeom>
          <a:noFill/>
          <a:ln>
            <a:noFill/>
          </a:ln>
        </p:spPr>
        <p:txBody>
          <a:bodyPr spcFirstLastPara="1" wrap="square" lIns="91425" tIns="45700" rIns="91425" bIns="45700" anchor="t" anchorCtr="0">
            <a:spAutoFit/>
          </a:bodyPr>
          <a:lstStyle/>
          <a:p>
            <a:pPr marL="0" marR="0" lvl="3" indent="0" algn="l" rtl="0">
              <a:spcBef>
                <a:spcPts val="0"/>
              </a:spcBef>
              <a:spcAft>
                <a:spcPts val="0"/>
              </a:spcAft>
              <a:buNone/>
            </a:pPr>
            <a:r>
              <a:rPr lang="en-US" sz="4000" b="1" dirty="0">
                <a:solidFill>
                  <a:schemeClr val="dk1"/>
                </a:solidFill>
                <a:latin typeface="Calibri"/>
                <a:ea typeface="Calibri"/>
                <a:cs typeface="Calibri"/>
                <a:sym typeface="Calibri"/>
              </a:rPr>
              <a:t>Focus on: </a:t>
            </a:r>
            <a:endParaRPr sz="4000" b="1" dirty="0">
              <a:solidFill>
                <a:schemeClr val="dk1"/>
              </a:solidFill>
              <a:latin typeface="Calibri"/>
              <a:ea typeface="Calibri"/>
              <a:cs typeface="Calibri"/>
              <a:sym typeface="Calibri"/>
            </a:endParaRPr>
          </a:p>
          <a:p>
            <a:pPr marL="457200" marR="0" lvl="0" indent="-431800" algn="l" rtl="0">
              <a:spcBef>
                <a:spcPts val="0"/>
              </a:spcBef>
              <a:spcAft>
                <a:spcPts val="0"/>
              </a:spcAft>
              <a:buClr>
                <a:schemeClr val="dk1"/>
              </a:buClr>
              <a:buSzPts val="3200"/>
              <a:buFont typeface="Calibri"/>
              <a:buChar char="●"/>
            </a:pPr>
            <a:r>
              <a:rPr lang="en-US" sz="3200" dirty="0">
                <a:solidFill>
                  <a:schemeClr val="dk1"/>
                </a:solidFill>
                <a:latin typeface="Calibri"/>
                <a:ea typeface="Calibri"/>
                <a:cs typeface="Calibri"/>
                <a:sym typeface="Calibri"/>
              </a:rPr>
              <a:t>Understanding the difference between the two processes.</a:t>
            </a:r>
            <a:endParaRPr sz="3200" dirty="0">
              <a:solidFill>
                <a:schemeClr val="dk1"/>
              </a:solidFill>
              <a:latin typeface="Calibri"/>
              <a:ea typeface="Calibri"/>
              <a:cs typeface="Calibri"/>
              <a:sym typeface="Calibri"/>
            </a:endParaRPr>
          </a:p>
          <a:p>
            <a:pPr marL="457200" marR="0" lvl="0" indent="-431800" algn="l" rtl="0">
              <a:spcBef>
                <a:spcPts val="0"/>
              </a:spcBef>
              <a:spcAft>
                <a:spcPts val="0"/>
              </a:spcAft>
              <a:buClr>
                <a:schemeClr val="dk1"/>
              </a:buClr>
              <a:buSzPts val="3200"/>
              <a:buFont typeface="Calibri"/>
              <a:buChar char="●"/>
            </a:pPr>
            <a:r>
              <a:rPr lang="en-US" sz="3200" dirty="0">
                <a:solidFill>
                  <a:schemeClr val="dk1"/>
                </a:solidFill>
                <a:latin typeface="Calibri"/>
                <a:ea typeface="Calibri"/>
                <a:cs typeface="Calibri"/>
                <a:sym typeface="Calibri"/>
              </a:rPr>
              <a:t>Knowing when additional review may be appropriate.</a:t>
            </a:r>
            <a:endParaRPr sz="3200" dirty="0">
              <a:solidFill>
                <a:schemeClr val="dk1"/>
              </a:solidFill>
              <a:latin typeface="Calibri"/>
              <a:ea typeface="Calibri"/>
              <a:cs typeface="Calibri"/>
              <a:sym typeface="Calibri"/>
            </a:endParaRPr>
          </a:p>
          <a:p>
            <a:pPr marL="457200" marR="0" lvl="0" indent="-431800" algn="l" rtl="0">
              <a:spcBef>
                <a:spcPts val="0"/>
              </a:spcBef>
              <a:spcAft>
                <a:spcPts val="0"/>
              </a:spcAft>
              <a:buClr>
                <a:schemeClr val="dk1"/>
              </a:buClr>
              <a:buSzPts val="3200"/>
              <a:buFont typeface="Calibri"/>
              <a:buChar char="●"/>
            </a:pPr>
            <a:r>
              <a:rPr lang="en-US" sz="3200" dirty="0">
                <a:solidFill>
                  <a:schemeClr val="dk1"/>
                </a:solidFill>
                <a:latin typeface="Calibri"/>
                <a:ea typeface="Calibri"/>
                <a:cs typeface="Calibri"/>
                <a:sym typeface="Calibri"/>
              </a:rPr>
              <a:t>Following the correct chain of approval.</a:t>
            </a:r>
            <a:endParaRPr sz="3200" dirty="0">
              <a:solidFill>
                <a:schemeClr val="dk1"/>
              </a:solidFill>
              <a:latin typeface="Calibri"/>
              <a:ea typeface="Calibri"/>
              <a:cs typeface="Calibri"/>
              <a:sym typeface="Calibri"/>
            </a:endParaRPr>
          </a:p>
        </p:txBody>
      </p:sp>
      <p:sp>
        <p:nvSpPr>
          <p:cNvPr id="661" name="Google Shape;661;g3f5c80db00c_0_520"/>
          <p:cNvSpPr txBox="1">
            <a:spLocks noGrp="1"/>
          </p:cNvSpPr>
          <p:nvPr>
            <p:ph type="title" idx="4294967295"/>
          </p:nvPr>
        </p:nvSpPr>
        <p:spPr>
          <a:xfrm>
            <a:off x="0" y="5918103"/>
            <a:ext cx="12192000" cy="939900"/>
          </a:xfrm>
          <a:prstGeom prst="rect">
            <a:avLst/>
          </a:prstGeom>
          <a:solidFill>
            <a:schemeClr val="accent2"/>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Font typeface="Calibri"/>
              <a:buNone/>
            </a:pPr>
            <a:r>
              <a:rPr lang="en-US" sz="6000" b="1">
                <a:solidFill>
                  <a:schemeClr val="lt1"/>
                </a:solidFill>
              </a:rPr>
              <a:t>Activity </a:t>
            </a:r>
            <a:endParaRPr sz="6000"/>
          </a:p>
        </p:txBody>
      </p:sp>
      <p:pic>
        <p:nvPicPr>
          <p:cNvPr id="662" name="Google Shape;662;g3f5c80db00c_0_520"/>
          <p:cNvPicPr preferRelativeResize="0"/>
          <p:nvPr/>
        </p:nvPicPr>
        <p:blipFill>
          <a:blip r:embed="rId3">
            <a:alphaModFix/>
          </a:blip>
          <a:srcRect l="18932" r="10895"/>
          <a:stretch>
            <a:fillRect/>
          </a:stretch>
        </p:blipFill>
        <p:spPr>
          <a:xfrm>
            <a:off x="7029975" y="1599021"/>
            <a:ext cx="4480390" cy="36141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34"/>
          <p:cNvSpPr txBox="1">
            <a:spLocks noGrp="1"/>
          </p:cNvSpPr>
          <p:nvPr>
            <p:ph type="title"/>
          </p:nvPr>
        </p:nvSpPr>
        <p:spPr>
          <a:xfrm>
            <a:off x="842028" y="261269"/>
            <a:ext cx="10507945" cy="68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6000"/>
              <a:buNone/>
            </a:pPr>
            <a:r>
              <a:rPr lang="en-US" sz="3600" b="1" dirty="0">
                <a:solidFill>
                  <a:schemeClr val="accent2"/>
                </a:solidFill>
              </a:rPr>
              <a:t>The Initial Home Consultation: A Kinship Prospective</a:t>
            </a:r>
            <a:endParaRPr sz="3600" dirty="0">
              <a:solidFill>
                <a:schemeClr val="accent2"/>
              </a:solidFill>
            </a:endParaRPr>
          </a:p>
        </p:txBody>
      </p:sp>
      <p:sp>
        <p:nvSpPr>
          <p:cNvPr id="668" name="Google Shape;668;p34"/>
          <p:cNvSpPr txBox="1">
            <a:spLocks noGrp="1"/>
          </p:cNvSpPr>
          <p:nvPr>
            <p:ph type="body" idx="1"/>
          </p:nvPr>
        </p:nvSpPr>
        <p:spPr>
          <a:xfrm>
            <a:off x="842028" y="1025314"/>
            <a:ext cx="10552804" cy="5803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sz="3000" dirty="0"/>
              <a:t>For kinship homes, the Initial Home Consultation is conducted as soon as possible to assess the home's safety, identify immediate needs, and begin the approval process. </a:t>
            </a:r>
            <a:endParaRPr sz="3000" dirty="0"/>
          </a:p>
          <a:p>
            <a:pPr marL="0" lvl="0" indent="0" algn="l" rtl="0">
              <a:lnSpc>
                <a:spcPct val="100000"/>
              </a:lnSpc>
              <a:spcBef>
                <a:spcPts val="0"/>
              </a:spcBef>
              <a:spcAft>
                <a:spcPts val="0"/>
              </a:spcAft>
              <a:buSzPts val="3600"/>
              <a:buNone/>
            </a:pPr>
            <a:endParaRPr sz="2800" b="1" dirty="0"/>
          </a:p>
          <a:p>
            <a:pPr marL="0" lvl="0" indent="0" algn="l" rtl="0">
              <a:lnSpc>
                <a:spcPct val="100000"/>
              </a:lnSpc>
              <a:spcBef>
                <a:spcPts val="0"/>
              </a:spcBef>
              <a:spcAft>
                <a:spcPts val="0"/>
              </a:spcAft>
              <a:buSzPts val="3600"/>
              <a:buNone/>
            </a:pPr>
            <a:r>
              <a:rPr lang="en-US" sz="3200" b="1" dirty="0"/>
              <a:t>During the Consultation, the Resource Specialist will:</a:t>
            </a:r>
            <a:endParaRPr sz="3200" dirty="0"/>
          </a:p>
          <a:p>
            <a:pPr marL="685800" lvl="0" indent="-482600" algn="l" rtl="0">
              <a:lnSpc>
                <a:spcPct val="100000"/>
              </a:lnSpc>
              <a:spcBef>
                <a:spcPts val="0"/>
              </a:spcBef>
              <a:spcAft>
                <a:spcPts val="0"/>
              </a:spcAft>
              <a:buSzPts val="3200"/>
              <a:buFont typeface="Noto Sans Symbols"/>
              <a:buChar char="✔"/>
            </a:pPr>
            <a:r>
              <a:rPr lang="en-US" sz="3000" dirty="0"/>
              <a:t>Complete a visual inspection of the home.</a:t>
            </a:r>
            <a:endParaRPr sz="3000" dirty="0"/>
          </a:p>
          <a:p>
            <a:pPr marL="685800" lvl="0" indent="-482600" algn="l" rtl="0">
              <a:lnSpc>
                <a:spcPct val="100000"/>
              </a:lnSpc>
              <a:spcBef>
                <a:spcPts val="0"/>
              </a:spcBef>
              <a:spcAft>
                <a:spcPts val="0"/>
              </a:spcAft>
              <a:buSzPts val="3200"/>
              <a:buFont typeface="Noto Sans Symbols"/>
              <a:buChar char="✔"/>
            </a:pPr>
            <a:r>
              <a:rPr lang="en-US" sz="3000" dirty="0"/>
              <a:t>Discuss the household composition and support system.</a:t>
            </a:r>
            <a:endParaRPr sz="3000" dirty="0"/>
          </a:p>
          <a:p>
            <a:pPr marL="685800" lvl="0" indent="-482600" algn="l" rtl="0">
              <a:lnSpc>
                <a:spcPct val="100000"/>
              </a:lnSpc>
              <a:spcBef>
                <a:spcPts val="0"/>
              </a:spcBef>
              <a:spcAft>
                <a:spcPts val="0"/>
              </a:spcAft>
              <a:buSzPts val="3200"/>
              <a:buFont typeface="Noto Sans Symbols"/>
              <a:buChar char="✔"/>
            </a:pPr>
            <a:r>
              <a:rPr lang="en-US" sz="3000" dirty="0"/>
              <a:t>Verify sleeping arrangements.</a:t>
            </a:r>
            <a:endParaRPr sz="3000" dirty="0"/>
          </a:p>
          <a:p>
            <a:pPr marL="685800" lvl="0" indent="-482600" algn="l" rtl="0">
              <a:lnSpc>
                <a:spcPct val="100000"/>
              </a:lnSpc>
              <a:spcBef>
                <a:spcPts val="0"/>
              </a:spcBef>
              <a:spcAft>
                <a:spcPts val="0"/>
              </a:spcAft>
              <a:buSzPts val="3200"/>
              <a:buFont typeface="Noto Sans Symbols"/>
              <a:buChar char="✔"/>
            </a:pPr>
            <a:r>
              <a:rPr lang="en-US" sz="3000" dirty="0"/>
              <a:t>Assess medication storage and other safety concerns.</a:t>
            </a:r>
            <a:endParaRPr sz="3000" dirty="0"/>
          </a:p>
          <a:p>
            <a:pPr marL="685800" lvl="0" indent="-482600" algn="l" rtl="0">
              <a:lnSpc>
                <a:spcPct val="100000"/>
              </a:lnSpc>
              <a:spcBef>
                <a:spcPts val="0"/>
              </a:spcBef>
              <a:spcAft>
                <a:spcPts val="0"/>
              </a:spcAft>
              <a:buSzPts val="3200"/>
              <a:buFont typeface="Noto Sans Symbols"/>
              <a:buChar char="✔"/>
            </a:pPr>
            <a:r>
              <a:rPr lang="en-US" sz="3000" dirty="0"/>
              <a:t>Identify any licensing concerns or potential need for Alternative Compliance or Waivers.</a:t>
            </a:r>
            <a:endParaRPr sz="3000" dirty="0"/>
          </a:p>
          <a:p>
            <a:pPr marL="685800" lvl="0" indent="-482600" algn="l" rtl="0">
              <a:lnSpc>
                <a:spcPct val="100000"/>
              </a:lnSpc>
              <a:spcBef>
                <a:spcPts val="0"/>
              </a:spcBef>
              <a:spcAft>
                <a:spcPts val="0"/>
              </a:spcAft>
              <a:buSzPts val="3200"/>
              <a:buFont typeface="Noto Sans Symbols"/>
              <a:buChar char="✔"/>
            </a:pPr>
            <a:r>
              <a:rPr lang="en-US" sz="3000" dirty="0"/>
              <a:t>Explain the approval process and next steps to the caregiver.</a:t>
            </a:r>
            <a:endParaRPr sz="3000" dirty="0"/>
          </a:p>
        </p:txBody>
      </p:sp>
      <p:sp>
        <p:nvSpPr>
          <p:cNvPr id="669" name="Google Shape;669;p34"/>
          <p:cNvSpPr/>
          <p:nvPr/>
        </p:nvSpPr>
        <p:spPr>
          <a:xfrm>
            <a:off x="398475" y="-50"/>
            <a:ext cx="153318" cy="6858000"/>
          </a:xfrm>
          <a:prstGeom prst="rect">
            <a:avLst/>
          </a:prstGeom>
          <a:solidFill>
            <a:schemeClr val="accent4"/>
          </a:solidFill>
          <a:ln>
            <a:noFill/>
          </a:ln>
        </p:spPr>
        <p:txBody>
          <a:bodyPr spcFirstLastPara="1" wrap="square" lIns="115800" tIns="57900" rIns="115800" bIns="57900" anchor="ctr" anchorCtr="0">
            <a:noAutofit/>
          </a:bodyPr>
          <a:lstStyle/>
          <a:p>
            <a:pPr marL="0" marR="0" lvl="0" indent="0" algn="ctr" rtl="0">
              <a:lnSpc>
                <a:spcPct val="100000"/>
              </a:lnSpc>
              <a:spcBef>
                <a:spcPts val="0"/>
              </a:spcBef>
              <a:spcAft>
                <a:spcPts val="0"/>
              </a:spcAft>
              <a:buNone/>
            </a:pPr>
            <a:endParaRPr sz="1773" b="0" i="0" u="none" strike="noStrike" cap="none">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g3f5c80db00c_0_765"/>
          <p:cNvSpPr txBox="1">
            <a:spLocks noGrp="1"/>
          </p:cNvSpPr>
          <p:nvPr>
            <p:ph type="title"/>
          </p:nvPr>
        </p:nvSpPr>
        <p:spPr>
          <a:xfrm>
            <a:off x="0" y="5776449"/>
            <a:ext cx="12192000" cy="1081500"/>
          </a:xfrm>
          <a:prstGeom prst="rect">
            <a:avLst/>
          </a:prstGeom>
          <a:solidFill>
            <a:schemeClr val="accent2"/>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7200"/>
              <a:buFont typeface="Calibri"/>
              <a:buNone/>
            </a:pPr>
            <a:r>
              <a:rPr lang="en-US" sz="6000" b="1">
                <a:solidFill>
                  <a:schemeClr val="lt1"/>
                </a:solidFill>
              </a:rPr>
              <a:t>Activity</a:t>
            </a:r>
            <a:endParaRPr sz="6000"/>
          </a:p>
        </p:txBody>
      </p:sp>
      <p:sp>
        <p:nvSpPr>
          <p:cNvPr id="675" name="Google Shape;675;g3f5c80db00c_0_765"/>
          <p:cNvSpPr txBox="1">
            <a:spLocks noGrp="1"/>
          </p:cNvSpPr>
          <p:nvPr>
            <p:ph type="body" idx="1"/>
          </p:nvPr>
        </p:nvSpPr>
        <p:spPr>
          <a:xfrm>
            <a:off x="540325" y="308275"/>
            <a:ext cx="10869000" cy="1246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000"/>
              <a:buNone/>
            </a:pPr>
            <a:r>
              <a:rPr lang="en-US" sz="5600" b="1"/>
              <a:t>What are you looking for? </a:t>
            </a:r>
            <a:endParaRPr sz="3200"/>
          </a:p>
        </p:txBody>
      </p:sp>
      <p:sp>
        <p:nvSpPr>
          <p:cNvPr id="676" name="Google Shape;676;g3f5c80db00c_0_765"/>
          <p:cNvSpPr txBox="1"/>
          <p:nvPr/>
        </p:nvSpPr>
        <p:spPr>
          <a:xfrm>
            <a:off x="661500" y="1906199"/>
            <a:ext cx="10869000" cy="304560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400" b="1" dirty="0">
                <a:solidFill>
                  <a:schemeClr val="dk1"/>
                </a:solidFill>
                <a:latin typeface="Calibri"/>
                <a:ea typeface="Calibri"/>
                <a:cs typeface="Calibri"/>
                <a:sym typeface="Calibri"/>
              </a:rPr>
              <a:t>Consider: </a:t>
            </a:r>
            <a:endParaRPr sz="4400" b="1" dirty="0">
              <a:solidFill>
                <a:schemeClr val="dk1"/>
              </a:solidFill>
              <a:latin typeface="Calibri"/>
              <a:ea typeface="Calibri"/>
              <a:cs typeface="Calibri"/>
              <a:sym typeface="Calibri"/>
            </a:endParaRPr>
          </a:p>
          <a:p>
            <a:pPr marL="457200" marR="0" lvl="0" indent="-476250" algn="l" rtl="0">
              <a:spcBef>
                <a:spcPts val="0"/>
              </a:spcBef>
              <a:spcAft>
                <a:spcPts val="0"/>
              </a:spcAft>
              <a:buClr>
                <a:schemeClr val="dk1"/>
              </a:buClr>
              <a:buSzPts val="3900"/>
              <a:buFont typeface="Calibri"/>
              <a:buChar char="●"/>
            </a:pPr>
            <a:r>
              <a:rPr lang="en-US" sz="3600" dirty="0">
                <a:solidFill>
                  <a:schemeClr val="dk1"/>
                </a:solidFill>
                <a:latin typeface="Calibri"/>
                <a:ea typeface="Calibri"/>
                <a:cs typeface="Calibri"/>
                <a:sym typeface="Calibri"/>
              </a:rPr>
              <a:t>What safety factors need to be assessed? </a:t>
            </a:r>
            <a:endParaRPr sz="3600" dirty="0">
              <a:solidFill>
                <a:schemeClr val="dk1"/>
              </a:solidFill>
              <a:latin typeface="Calibri"/>
              <a:ea typeface="Calibri"/>
              <a:cs typeface="Calibri"/>
              <a:sym typeface="Calibri"/>
            </a:endParaRPr>
          </a:p>
          <a:p>
            <a:pPr marL="457200" marR="0" lvl="0" indent="-476250" algn="l" rtl="0">
              <a:spcBef>
                <a:spcPts val="0"/>
              </a:spcBef>
              <a:spcAft>
                <a:spcPts val="0"/>
              </a:spcAft>
              <a:buClr>
                <a:schemeClr val="dk1"/>
              </a:buClr>
              <a:buSzPts val="3900"/>
              <a:buFont typeface="Calibri"/>
              <a:buChar char="●"/>
            </a:pPr>
            <a:r>
              <a:rPr lang="en-US" sz="3600" dirty="0">
                <a:solidFill>
                  <a:schemeClr val="dk1"/>
                </a:solidFill>
                <a:latin typeface="Calibri"/>
                <a:ea typeface="Calibri"/>
                <a:cs typeface="Calibri"/>
                <a:sym typeface="Calibri"/>
              </a:rPr>
              <a:t>What information do you need from the caregiver? </a:t>
            </a:r>
            <a:endParaRPr sz="3600" dirty="0">
              <a:solidFill>
                <a:schemeClr val="dk1"/>
              </a:solidFill>
              <a:latin typeface="Calibri"/>
              <a:ea typeface="Calibri"/>
              <a:cs typeface="Calibri"/>
              <a:sym typeface="Calibri"/>
            </a:endParaRPr>
          </a:p>
          <a:p>
            <a:pPr marL="457200" marR="0" lvl="0" indent="-476250" algn="l" rtl="0">
              <a:spcBef>
                <a:spcPts val="0"/>
              </a:spcBef>
              <a:spcAft>
                <a:spcPts val="0"/>
              </a:spcAft>
              <a:buClr>
                <a:schemeClr val="dk1"/>
              </a:buClr>
              <a:buSzPts val="3900"/>
              <a:buFont typeface="Calibri"/>
              <a:buChar char="●"/>
            </a:pPr>
            <a:r>
              <a:rPr lang="en-US" sz="3600" dirty="0">
                <a:solidFill>
                  <a:schemeClr val="dk1"/>
                </a:solidFill>
                <a:latin typeface="Calibri"/>
                <a:ea typeface="Calibri"/>
                <a:cs typeface="Calibri"/>
                <a:sym typeface="Calibri"/>
              </a:rPr>
              <a:t>What areas may require additional follow-up? </a:t>
            </a:r>
            <a:endParaRPr sz="3600" dirty="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pic>
        <p:nvPicPr>
          <p:cNvPr id="681" name="Google Shape;681;g3f5c80db00c_0_881"/>
          <p:cNvPicPr preferRelativeResize="0"/>
          <p:nvPr/>
        </p:nvPicPr>
        <p:blipFill>
          <a:blip r:embed="rId3">
            <a:alphaModFix/>
          </a:blip>
          <a:stretch>
            <a:fillRect/>
          </a:stretch>
        </p:blipFill>
        <p:spPr>
          <a:xfrm>
            <a:off x="76200" y="0"/>
            <a:ext cx="12192000" cy="6944811"/>
          </a:xfrm>
          <a:prstGeom prst="rect">
            <a:avLst/>
          </a:prstGeom>
          <a:noFill/>
          <a:ln>
            <a:noFill/>
          </a:ln>
        </p:spPr>
      </p:pic>
      <p:sp>
        <p:nvSpPr>
          <p:cNvPr id="682" name="Google Shape;682;g3f5c80db00c_0_881"/>
          <p:cNvSpPr txBox="1">
            <a:spLocks noGrp="1"/>
          </p:cNvSpPr>
          <p:nvPr>
            <p:ph type="title"/>
          </p:nvPr>
        </p:nvSpPr>
        <p:spPr>
          <a:xfrm>
            <a:off x="0" y="5212525"/>
            <a:ext cx="12268200" cy="1183800"/>
          </a:xfrm>
          <a:prstGeom prst="rect">
            <a:avLst/>
          </a:prstGeom>
          <a:solidFill>
            <a:schemeClr val="lt1">
              <a:alpha val="90200"/>
            </a:schemeClr>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480"/>
              <a:buFont typeface="Calibri"/>
              <a:buNone/>
            </a:pPr>
            <a:r>
              <a:rPr lang="en-US" sz="4880" b="1" dirty="0"/>
              <a:t>Guiding the Family Through the Next Steps </a:t>
            </a:r>
            <a:endParaRPr sz="236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35"/>
          <p:cNvSpPr txBox="1">
            <a:spLocks noGrp="1"/>
          </p:cNvSpPr>
          <p:nvPr>
            <p:ph type="title"/>
          </p:nvPr>
        </p:nvSpPr>
        <p:spPr>
          <a:xfrm>
            <a:off x="964725" y="469875"/>
            <a:ext cx="10721400" cy="68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6000"/>
              <a:buNone/>
            </a:pPr>
            <a:r>
              <a:rPr lang="en-US" sz="4000" b="1" dirty="0">
                <a:solidFill>
                  <a:schemeClr val="accent2"/>
                </a:solidFill>
              </a:rPr>
              <a:t>Your Work Doesn't End After the Home Visit</a:t>
            </a:r>
            <a:endParaRPr dirty="0">
              <a:solidFill>
                <a:schemeClr val="accent2"/>
              </a:solidFill>
            </a:endParaRPr>
          </a:p>
        </p:txBody>
      </p:sp>
      <p:sp>
        <p:nvSpPr>
          <p:cNvPr id="688" name="Google Shape;688;p35"/>
          <p:cNvSpPr txBox="1">
            <a:spLocks noGrp="1"/>
          </p:cNvSpPr>
          <p:nvPr>
            <p:ph type="body" idx="1"/>
          </p:nvPr>
        </p:nvSpPr>
        <p:spPr>
          <a:xfrm>
            <a:off x="964725" y="1193400"/>
            <a:ext cx="10556775" cy="5359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sz="3200" dirty="0"/>
              <a:t>Following the Initial Home Consultation, the Resource Specialist continues to partner with the caregiver throughout the approval process. </a:t>
            </a:r>
          </a:p>
          <a:p>
            <a:pPr marL="0" lvl="0" indent="0" algn="l" rtl="0">
              <a:lnSpc>
                <a:spcPct val="100000"/>
              </a:lnSpc>
              <a:spcBef>
                <a:spcPts val="0"/>
              </a:spcBef>
              <a:spcAft>
                <a:spcPts val="0"/>
              </a:spcAft>
              <a:buSzPts val="3600"/>
              <a:buNone/>
            </a:pPr>
            <a:endParaRPr sz="1200" dirty="0"/>
          </a:p>
          <a:p>
            <a:pPr marL="0" lvl="0" indent="0" algn="l" rtl="0">
              <a:lnSpc>
                <a:spcPct val="100000"/>
              </a:lnSpc>
              <a:spcBef>
                <a:spcPts val="0"/>
              </a:spcBef>
              <a:spcAft>
                <a:spcPts val="0"/>
              </a:spcAft>
              <a:buSzPts val="3600"/>
              <a:buNone/>
            </a:pPr>
            <a:endParaRPr sz="1400" b="1" dirty="0"/>
          </a:p>
          <a:p>
            <a:pPr marL="0" lvl="0" indent="0" algn="l" rtl="0">
              <a:lnSpc>
                <a:spcPct val="100000"/>
              </a:lnSpc>
              <a:spcBef>
                <a:spcPts val="0"/>
              </a:spcBef>
              <a:spcAft>
                <a:spcPts val="0"/>
              </a:spcAft>
              <a:buSzPts val="3600"/>
              <a:buNone/>
            </a:pPr>
            <a:r>
              <a:rPr lang="en-US" sz="3200" b="1" dirty="0"/>
              <a:t>Next steps include:</a:t>
            </a:r>
            <a:endParaRPr dirty="0"/>
          </a:p>
          <a:p>
            <a:pPr marL="685800" lvl="0" indent="-457200" algn="l" rtl="0">
              <a:lnSpc>
                <a:spcPct val="100000"/>
              </a:lnSpc>
              <a:spcBef>
                <a:spcPts val="0"/>
              </a:spcBef>
              <a:spcAft>
                <a:spcPts val="0"/>
              </a:spcAft>
              <a:buSzPts val="3200"/>
              <a:buFont typeface="Noto Sans Symbols"/>
              <a:buChar char="✔"/>
            </a:pPr>
            <a:r>
              <a:rPr lang="en-US" sz="3200" dirty="0"/>
              <a:t>Determine the appropriate training pathway: </a:t>
            </a:r>
            <a:r>
              <a:rPr lang="en-US" sz="3200" dirty="0" err="1"/>
              <a:t>MidSouth</a:t>
            </a:r>
            <a:r>
              <a:rPr lang="en-US" sz="3200" dirty="0"/>
              <a:t> Group training </a:t>
            </a:r>
            <a:r>
              <a:rPr lang="en-US" sz="3200" b="1" dirty="0"/>
              <a:t>OR</a:t>
            </a:r>
            <a:r>
              <a:rPr lang="en-US" sz="3200" dirty="0"/>
              <a:t> Individual 1:1 training, when appropriate.</a:t>
            </a:r>
            <a:endParaRPr dirty="0"/>
          </a:p>
          <a:p>
            <a:pPr marL="685800" lvl="0" indent="-457200" algn="l" rtl="0">
              <a:lnSpc>
                <a:spcPct val="100000"/>
              </a:lnSpc>
              <a:spcBef>
                <a:spcPts val="0"/>
              </a:spcBef>
              <a:spcAft>
                <a:spcPts val="0"/>
              </a:spcAft>
              <a:buSzPts val="3200"/>
              <a:buFont typeface="Noto Sans Symbols"/>
              <a:buChar char="✔"/>
            </a:pPr>
            <a:r>
              <a:rPr lang="en-US" sz="3200" dirty="0"/>
              <a:t>Provide the Kinship Support Resource Guide.</a:t>
            </a:r>
            <a:endParaRPr dirty="0"/>
          </a:p>
          <a:p>
            <a:pPr marL="685800" lvl="0" indent="-457200" algn="l" rtl="0">
              <a:lnSpc>
                <a:spcPct val="100000"/>
              </a:lnSpc>
              <a:spcBef>
                <a:spcPts val="0"/>
              </a:spcBef>
              <a:spcAft>
                <a:spcPts val="0"/>
              </a:spcAft>
              <a:buSzPts val="3200"/>
              <a:buFont typeface="Noto Sans Symbols"/>
              <a:buChar char="✔"/>
            </a:pPr>
            <a:r>
              <a:rPr lang="en-US" sz="3200" dirty="0"/>
              <a:t>Explain required documentation and timelines.</a:t>
            </a:r>
            <a:endParaRPr dirty="0"/>
          </a:p>
          <a:p>
            <a:pPr marL="685800" lvl="0" indent="-457200" algn="l" rtl="0">
              <a:lnSpc>
                <a:spcPct val="100000"/>
              </a:lnSpc>
              <a:spcBef>
                <a:spcPts val="0"/>
              </a:spcBef>
              <a:spcAft>
                <a:spcPts val="0"/>
              </a:spcAft>
              <a:buSzPts val="3200"/>
              <a:buFont typeface="Noto Sans Symbols"/>
              <a:buChar char="✔"/>
            </a:pPr>
            <a:r>
              <a:rPr lang="en-US" sz="3200" dirty="0"/>
              <a:t>Monitor progress toward the 45-day approval deadline.</a:t>
            </a:r>
            <a:endParaRPr dirty="0"/>
          </a:p>
        </p:txBody>
      </p:sp>
      <p:sp>
        <p:nvSpPr>
          <p:cNvPr id="689" name="Google Shape;689;p35"/>
          <p:cNvSpPr/>
          <p:nvPr/>
        </p:nvSpPr>
        <p:spPr>
          <a:xfrm>
            <a:off x="398475" y="-50"/>
            <a:ext cx="107400" cy="6858000"/>
          </a:xfrm>
          <a:prstGeom prst="rect">
            <a:avLst/>
          </a:prstGeom>
          <a:solidFill>
            <a:schemeClr val="accent4"/>
          </a:solidFill>
          <a:ln>
            <a:noFill/>
          </a:ln>
        </p:spPr>
        <p:txBody>
          <a:bodyPr spcFirstLastPara="1" wrap="square" lIns="115800" tIns="57900" rIns="115800" bIns="57900" anchor="ctr" anchorCtr="0">
            <a:noAutofit/>
          </a:bodyPr>
          <a:lstStyle/>
          <a:p>
            <a:pPr marL="0" marR="0" lvl="0" indent="0" algn="ctr" rtl="0">
              <a:lnSpc>
                <a:spcPct val="100000"/>
              </a:lnSpc>
              <a:spcBef>
                <a:spcPts val="0"/>
              </a:spcBef>
              <a:spcAft>
                <a:spcPts val="0"/>
              </a:spcAft>
              <a:buNone/>
            </a:pPr>
            <a:endParaRPr sz="1773" b="0" i="0" u="none" strike="noStrike" cap="none">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g3f5c80db00c_0_998"/>
          <p:cNvSpPr txBox="1">
            <a:spLocks noGrp="1"/>
          </p:cNvSpPr>
          <p:nvPr>
            <p:ph type="title"/>
          </p:nvPr>
        </p:nvSpPr>
        <p:spPr>
          <a:xfrm>
            <a:off x="0" y="372795"/>
            <a:ext cx="12192000" cy="914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11111"/>
              <a:buNone/>
            </a:pPr>
            <a:r>
              <a:rPr lang="en-US" b="1"/>
              <a:t>What Would Grandma Ask? </a:t>
            </a:r>
            <a:endParaRPr/>
          </a:p>
        </p:txBody>
      </p:sp>
      <p:sp>
        <p:nvSpPr>
          <p:cNvPr id="695" name="Google Shape;695;g3f5c80db00c_0_998"/>
          <p:cNvSpPr txBox="1">
            <a:spLocks noGrp="1"/>
          </p:cNvSpPr>
          <p:nvPr>
            <p:ph type="body" idx="1"/>
          </p:nvPr>
        </p:nvSpPr>
        <p:spPr>
          <a:xfrm>
            <a:off x="432800" y="1703125"/>
            <a:ext cx="6205392" cy="354588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200"/>
              <a:buNone/>
            </a:pPr>
            <a:r>
              <a:rPr lang="en-US" b="1" dirty="0"/>
              <a:t>Skill: Communicating Next Steps to Kinship Caregivers</a:t>
            </a:r>
            <a:br>
              <a:rPr lang="en-US" b="1" dirty="0"/>
            </a:br>
            <a:endParaRPr sz="1200" b="1" dirty="0"/>
          </a:p>
          <a:p>
            <a:pPr marL="457200" lvl="0" indent="-425450" algn="l" rtl="0">
              <a:lnSpc>
                <a:spcPct val="100000"/>
              </a:lnSpc>
              <a:spcBef>
                <a:spcPts val="0"/>
              </a:spcBef>
              <a:spcAft>
                <a:spcPts val="0"/>
              </a:spcAft>
              <a:buSzPts val="3100"/>
              <a:buChar char="●"/>
            </a:pPr>
            <a:r>
              <a:rPr lang="en-US" sz="3100" dirty="0"/>
              <a:t>What information would be helpful to reduce uncertainty? </a:t>
            </a:r>
            <a:endParaRPr sz="1500" dirty="0"/>
          </a:p>
          <a:p>
            <a:pPr marL="457200" lvl="0" indent="-425450" algn="l" rtl="0">
              <a:lnSpc>
                <a:spcPct val="100000"/>
              </a:lnSpc>
              <a:spcBef>
                <a:spcPts val="0"/>
              </a:spcBef>
              <a:spcAft>
                <a:spcPts val="0"/>
              </a:spcAft>
              <a:buSzPts val="3100"/>
              <a:buChar char="●"/>
            </a:pPr>
            <a:r>
              <a:rPr lang="en-US" sz="3100" dirty="0"/>
              <a:t>What would Grandma need to know before your next visit? </a:t>
            </a:r>
            <a:endParaRPr sz="3100" dirty="0"/>
          </a:p>
        </p:txBody>
      </p:sp>
      <p:sp>
        <p:nvSpPr>
          <p:cNvPr id="696" name="Google Shape;696;g3f5c80db00c_0_998"/>
          <p:cNvSpPr txBox="1">
            <a:spLocks noGrp="1"/>
          </p:cNvSpPr>
          <p:nvPr>
            <p:ph type="title"/>
          </p:nvPr>
        </p:nvSpPr>
        <p:spPr>
          <a:xfrm>
            <a:off x="0" y="5943625"/>
            <a:ext cx="12192000" cy="914400"/>
          </a:xfrm>
          <a:prstGeom prst="rect">
            <a:avLst/>
          </a:prstGeom>
          <a:solidFill>
            <a:schemeClr val="accent2"/>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8000"/>
              <a:buFont typeface="Calibri"/>
              <a:buNone/>
            </a:pPr>
            <a:r>
              <a:rPr lang="en-US" b="1">
                <a:solidFill>
                  <a:schemeClr val="lt1"/>
                </a:solidFill>
              </a:rPr>
              <a:t>Activity</a:t>
            </a:r>
            <a:endParaRPr>
              <a:solidFill>
                <a:schemeClr val="lt1"/>
              </a:solidFill>
            </a:endParaRPr>
          </a:p>
        </p:txBody>
      </p:sp>
      <p:pic>
        <p:nvPicPr>
          <p:cNvPr id="697" name="Google Shape;697;g3f5c80db00c_0_998"/>
          <p:cNvPicPr preferRelativeResize="0"/>
          <p:nvPr/>
        </p:nvPicPr>
        <p:blipFill>
          <a:blip r:embed="rId3">
            <a:alphaModFix/>
          </a:blip>
          <a:srcRect l="19667" r="15038"/>
          <a:stretch>
            <a:fillRect/>
          </a:stretch>
        </p:blipFill>
        <p:spPr>
          <a:xfrm>
            <a:off x="7460343" y="1666143"/>
            <a:ext cx="3969657" cy="35828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37"/>
          <p:cNvSpPr txBox="1">
            <a:spLocks noGrp="1"/>
          </p:cNvSpPr>
          <p:nvPr>
            <p:ph type="title"/>
          </p:nvPr>
        </p:nvSpPr>
        <p:spPr>
          <a:xfrm>
            <a:off x="381000" y="698500"/>
            <a:ext cx="6531314" cy="13081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6000"/>
              <a:buNone/>
            </a:pPr>
            <a:r>
              <a:rPr lang="en-US" sz="4000" b="1"/>
              <a:t>Supporting Resource Families One Table at a Time</a:t>
            </a:r>
            <a:endParaRPr/>
          </a:p>
        </p:txBody>
      </p:sp>
      <p:sp>
        <p:nvSpPr>
          <p:cNvPr id="703" name="Google Shape;703;p37"/>
          <p:cNvSpPr txBox="1">
            <a:spLocks noGrp="1"/>
          </p:cNvSpPr>
          <p:nvPr>
            <p:ph type="body" idx="1"/>
          </p:nvPr>
        </p:nvSpPr>
        <p:spPr>
          <a:xfrm>
            <a:off x="381000" y="2457300"/>
            <a:ext cx="7264400" cy="385460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SzPts val="3600"/>
              <a:buFont typeface="Noto Sans Symbols"/>
              <a:buChar char="✔"/>
            </a:pPr>
            <a:r>
              <a:rPr lang="en-US" sz="3200" dirty="0"/>
              <a:t>Partner with families to create plans that respect their differences. </a:t>
            </a:r>
            <a:endParaRPr dirty="0"/>
          </a:p>
          <a:p>
            <a:pPr marL="457200" lvl="0" indent="-457200" algn="l" rtl="0">
              <a:lnSpc>
                <a:spcPct val="100000"/>
              </a:lnSpc>
              <a:spcBef>
                <a:spcPts val="0"/>
              </a:spcBef>
              <a:spcAft>
                <a:spcPts val="0"/>
              </a:spcAft>
              <a:buSzPts val="3600"/>
              <a:buFont typeface="Noto Sans Symbols"/>
              <a:buChar char="✔"/>
            </a:pPr>
            <a:r>
              <a:rPr lang="en-US" sz="3200" dirty="0"/>
              <a:t>Build shared understanding and agreement through family engagement.</a:t>
            </a:r>
            <a:endParaRPr dirty="0"/>
          </a:p>
          <a:p>
            <a:pPr marL="457200" lvl="0" indent="-457200" algn="l" rtl="0">
              <a:lnSpc>
                <a:spcPct val="100000"/>
              </a:lnSpc>
              <a:spcBef>
                <a:spcPts val="0"/>
              </a:spcBef>
              <a:spcAft>
                <a:spcPts val="0"/>
              </a:spcAft>
              <a:buSzPts val="3600"/>
              <a:buFont typeface="Noto Sans Symbols"/>
              <a:buChar char="✔"/>
            </a:pPr>
            <a:r>
              <a:rPr lang="en-US" sz="3200" dirty="0"/>
              <a:t>Consistent communication.</a:t>
            </a:r>
            <a:endParaRPr dirty="0"/>
          </a:p>
          <a:p>
            <a:pPr marL="457200" lvl="0" indent="-457200" algn="l" rtl="0">
              <a:lnSpc>
                <a:spcPct val="100000"/>
              </a:lnSpc>
              <a:spcBef>
                <a:spcPts val="0"/>
              </a:spcBef>
              <a:spcAft>
                <a:spcPts val="0"/>
              </a:spcAft>
              <a:buSzPts val="3600"/>
              <a:buFont typeface="Noto Sans Symbols"/>
              <a:buChar char="✔"/>
            </a:pPr>
            <a:r>
              <a:rPr lang="en-US" sz="3200" dirty="0"/>
              <a:t>Value the families formal and informal supports (you’ll need them).</a:t>
            </a:r>
            <a:endParaRPr dirty="0"/>
          </a:p>
        </p:txBody>
      </p:sp>
      <p:pic>
        <p:nvPicPr>
          <p:cNvPr id="704" name="Google Shape;704;p37" descr="People eating dinner"/>
          <p:cNvPicPr preferRelativeResize="0"/>
          <p:nvPr/>
        </p:nvPicPr>
        <p:blipFill rotWithShape="1">
          <a:blip r:embed="rId3">
            <a:alphaModFix/>
          </a:blip>
          <a:srcRect l="22051" r="35166"/>
          <a:stretch/>
        </p:blipFill>
        <p:spPr>
          <a:xfrm>
            <a:off x="7912099" y="0"/>
            <a:ext cx="4279901" cy="6858000"/>
          </a:xfrm>
          <a:prstGeom prst="rect">
            <a:avLst/>
          </a:prstGeom>
          <a:noFill/>
          <a:ln>
            <a:noFill/>
          </a:ln>
        </p:spPr>
      </p:pic>
      <p:sp>
        <p:nvSpPr>
          <p:cNvPr id="705" name="Google Shape;705;p37"/>
          <p:cNvSpPr/>
          <p:nvPr/>
        </p:nvSpPr>
        <p:spPr>
          <a:xfrm>
            <a:off x="478007" y="2101345"/>
            <a:ext cx="6934200" cy="87070"/>
          </a:xfrm>
          <a:prstGeom prst="rect">
            <a:avLst/>
          </a:prstGeom>
          <a:solidFill>
            <a:srgbClr val="F5B2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09"/>
        <p:cNvGrpSpPr/>
        <p:nvPr/>
      </p:nvGrpSpPr>
      <p:grpSpPr>
        <a:xfrm>
          <a:off x="0" y="0"/>
          <a:ext cx="0" cy="0"/>
          <a:chOff x="0" y="0"/>
          <a:chExt cx="0" cy="0"/>
        </a:xfrm>
      </p:grpSpPr>
      <p:sp>
        <p:nvSpPr>
          <p:cNvPr id="710" name="Google Shape;710;g3f5c80db00c_0_1011"/>
          <p:cNvSpPr txBox="1">
            <a:spLocks noGrp="1"/>
          </p:cNvSpPr>
          <p:nvPr>
            <p:ph type="title"/>
          </p:nvPr>
        </p:nvSpPr>
        <p:spPr>
          <a:xfrm>
            <a:off x="-76200" y="5253025"/>
            <a:ext cx="12268200" cy="1183800"/>
          </a:xfrm>
          <a:prstGeom prst="rect">
            <a:avLst/>
          </a:prstGeom>
          <a:solidFill>
            <a:schemeClr val="lt1">
              <a:alpha val="90200"/>
            </a:schemeClr>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480"/>
              <a:buFont typeface="Calibri"/>
              <a:buNone/>
            </a:pPr>
            <a:r>
              <a:rPr lang="en-US" sz="4880" b="1"/>
              <a:t>Supporting Resource Parents  </a:t>
            </a:r>
            <a:endParaRPr sz="236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33"/>
        <p:cNvGrpSpPr/>
        <p:nvPr/>
      </p:nvGrpSpPr>
      <p:grpSpPr>
        <a:xfrm>
          <a:off x="0" y="0"/>
          <a:ext cx="0" cy="0"/>
          <a:chOff x="0" y="0"/>
          <a:chExt cx="0" cy="0"/>
        </a:xfrm>
      </p:grpSpPr>
      <p:sp>
        <p:nvSpPr>
          <p:cNvPr id="534" name="Google Shape;534;g3e1d5bcb8b2_0_0"/>
          <p:cNvSpPr txBox="1"/>
          <p:nvPr/>
        </p:nvSpPr>
        <p:spPr>
          <a:xfrm>
            <a:off x="373495" y="101"/>
            <a:ext cx="184066" cy="6857700"/>
          </a:xfrm>
          <a:prstGeom prst="rect">
            <a:avLst/>
          </a:prstGeom>
          <a:solidFill>
            <a:schemeClr val="accent6"/>
          </a:solidFill>
          <a:ln>
            <a:noFill/>
          </a:ln>
        </p:spPr>
        <p:txBody>
          <a:bodyPr spcFirstLastPara="1" wrap="square" lIns="33875" tIns="33875" rIns="33875" bIns="33875" anchor="ctr" anchorCtr="0">
            <a:noAutofit/>
          </a:bodyPr>
          <a:lstStyle/>
          <a:p>
            <a:pPr marL="0" marR="0" lvl="0" indent="0" algn="ctr" rtl="0">
              <a:lnSpc>
                <a:spcPct val="147722"/>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35" name="Google Shape;535;g3e1d5bcb8b2_0_0"/>
          <p:cNvSpPr txBox="1"/>
          <p:nvPr/>
        </p:nvSpPr>
        <p:spPr>
          <a:xfrm>
            <a:off x="913600" y="274607"/>
            <a:ext cx="5912100" cy="578700"/>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000000"/>
              </a:buClr>
              <a:buSzPts val="6400"/>
              <a:buFont typeface="Arial"/>
              <a:buNone/>
            </a:pPr>
            <a:r>
              <a:rPr lang="en-US" sz="4700" b="1" i="0" u="none" strike="noStrike" cap="none" dirty="0">
                <a:solidFill>
                  <a:schemeClr val="dk1"/>
                </a:solidFill>
                <a:latin typeface="Calibri"/>
                <a:ea typeface="Calibri"/>
                <a:cs typeface="Calibri"/>
                <a:sym typeface="Calibri"/>
              </a:rPr>
              <a:t>Target Outcomes</a:t>
            </a:r>
            <a:endParaRPr sz="4700" b="0" i="0" u="none" strike="noStrike" cap="none" dirty="0">
              <a:solidFill>
                <a:schemeClr val="dk1"/>
              </a:solidFill>
              <a:latin typeface="Calibri"/>
              <a:ea typeface="Calibri"/>
              <a:cs typeface="Calibri"/>
              <a:sym typeface="Calibri"/>
            </a:endParaRPr>
          </a:p>
        </p:txBody>
      </p:sp>
      <p:sp>
        <p:nvSpPr>
          <p:cNvPr id="536" name="Google Shape;536;g3e1d5bcb8b2_0_0"/>
          <p:cNvSpPr txBox="1"/>
          <p:nvPr/>
        </p:nvSpPr>
        <p:spPr>
          <a:xfrm>
            <a:off x="913599" y="1068367"/>
            <a:ext cx="10882025" cy="5945750"/>
          </a:xfrm>
          <a:prstGeom prst="rect">
            <a:avLst/>
          </a:prstGeom>
          <a:noFill/>
          <a:ln>
            <a:noFill/>
          </a:ln>
        </p:spPr>
        <p:txBody>
          <a:bodyPr spcFirstLastPara="1" wrap="square" lIns="0" tIns="0" rIns="0" bIns="0" anchor="t" anchorCtr="0">
            <a:noAutofit/>
          </a:bodyPr>
          <a:lstStyle/>
          <a:p>
            <a:pPr marL="482600" marR="0" lvl="0" indent="-457200" algn="l" rtl="0">
              <a:lnSpc>
                <a:spcPct val="100000"/>
              </a:lnSpc>
              <a:spcBef>
                <a:spcPts val="0"/>
              </a:spcBef>
              <a:spcAft>
                <a:spcPts val="0"/>
              </a:spcAft>
              <a:buClr>
                <a:srgbClr val="000000"/>
              </a:buClr>
              <a:buSzPts val="3200"/>
              <a:buFont typeface="Arial" panose="020B0604020202020204" pitchFamily="34" charset="0"/>
              <a:buChar char="•"/>
            </a:pPr>
            <a:r>
              <a:rPr lang="en-US" sz="31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Explain the importance of kinship placements in </a:t>
            </a:r>
          </a:p>
          <a:p>
            <a:pPr marL="25400" marR="0" lvl="0" algn="l" rtl="0">
              <a:lnSpc>
                <a:spcPct val="100000"/>
              </a:lnSpc>
              <a:spcBef>
                <a:spcPts val="0"/>
              </a:spcBef>
              <a:spcAft>
                <a:spcPts val="0"/>
              </a:spcAft>
              <a:buClr>
                <a:srgbClr val="000000"/>
              </a:buClr>
              <a:buSzPts val="3200"/>
            </a:pPr>
            <a:r>
              <a:rPr lang="en-US" sz="31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     promoting safety, permanency, and well-being</a:t>
            </a:r>
            <a:endParaRPr sz="3100" dirty="0">
              <a:latin typeface="Calibri" panose="020F0502020204030204" pitchFamily="34" charset="0"/>
              <a:ea typeface="Calibri" panose="020F0502020204030204" pitchFamily="34" charset="0"/>
              <a:cs typeface="Calibri" panose="020F0502020204030204" pitchFamily="34" charset="0"/>
            </a:endParaRPr>
          </a:p>
          <a:p>
            <a:pPr marL="482600" marR="0" lvl="0" indent="-457200" algn="l" rtl="0">
              <a:lnSpc>
                <a:spcPct val="100000"/>
              </a:lnSpc>
              <a:spcBef>
                <a:spcPts val="0"/>
              </a:spcBef>
              <a:spcAft>
                <a:spcPts val="0"/>
              </a:spcAft>
              <a:buClr>
                <a:srgbClr val="000000"/>
              </a:buClr>
              <a:buSzPts val="3200"/>
              <a:buFont typeface="Arial" panose="020B0604020202020204" pitchFamily="34" charset="0"/>
              <a:buChar char="•"/>
            </a:pPr>
            <a:r>
              <a:rPr lang="en-US" sz="31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Differentiate between the traditional resource home process and the kinship approval process</a:t>
            </a:r>
            <a:endParaRPr sz="3100" dirty="0">
              <a:latin typeface="Calibri" panose="020F0502020204030204" pitchFamily="34" charset="0"/>
              <a:ea typeface="Calibri" panose="020F0502020204030204" pitchFamily="34" charset="0"/>
              <a:cs typeface="Calibri" panose="020F0502020204030204" pitchFamily="34" charset="0"/>
            </a:endParaRPr>
          </a:p>
          <a:p>
            <a:pPr marL="482600" marR="0" lvl="0" indent="-457200" algn="l" rtl="0">
              <a:lnSpc>
                <a:spcPct val="100000"/>
              </a:lnSpc>
              <a:spcBef>
                <a:spcPts val="0"/>
              </a:spcBef>
              <a:spcAft>
                <a:spcPts val="0"/>
              </a:spcAft>
              <a:buClr>
                <a:srgbClr val="000000"/>
              </a:buClr>
              <a:buSzPts val="3200"/>
              <a:buFont typeface="Arial" panose="020B0604020202020204" pitchFamily="34" charset="0"/>
              <a:buChar char="•"/>
            </a:pPr>
            <a:r>
              <a:rPr lang="en-US" sz="31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Describe the Resource Specialist's role in opening and licensing kinship homes</a:t>
            </a:r>
            <a:endParaRPr sz="3100" dirty="0">
              <a:latin typeface="Calibri" panose="020F0502020204030204" pitchFamily="34" charset="0"/>
              <a:ea typeface="Calibri" panose="020F0502020204030204" pitchFamily="34" charset="0"/>
              <a:cs typeface="Calibri" panose="020F0502020204030204" pitchFamily="34" charset="0"/>
            </a:endParaRPr>
          </a:p>
          <a:p>
            <a:pPr marL="482600" marR="0" lvl="0" indent="-457200" algn="l" rtl="0">
              <a:lnSpc>
                <a:spcPct val="100000"/>
              </a:lnSpc>
              <a:spcBef>
                <a:spcPts val="0"/>
              </a:spcBef>
              <a:spcAft>
                <a:spcPts val="0"/>
              </a:spcAft>
              <a:buClr>
                <a:srgbClr val="000000"/>
              </a:buClr>
              <a:buSzPts val="3200"/>
              <a:buFont typeface="Arial" panose="020B0604020202020204" pitchFamily="34" charset="0"/>
              <a:buChar char="•"/>
            </a:pPr>
            <a:r>
              <a:rPr lang="en-US" sz="31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Apply policies related to background checks, provisional placement, and alternative compliance</a:t>
            </a:r>
            <a:endParaRPr sz="3100" dirty="0">
              <a:latin typeface="Calibri" panose="020F0502020204030204" pitchFamily="34" charset="0"/>
              <a:ea typeface="Calibri" panose="020F0502020204030204" pitchFamily="34" charset="0"/>
              <a:cs typeface="Calibri" panose="020F0502020204030204" pitchFamily="34" charset="0"/>
            </a:endParaRPr>
          </a:p>
          <a:p>
            <a:pPr marL="482600" marR="0" lvl="0" indent="-457200" algn="l" rtl="0">
              <a:lnSpc>
                <a:spcPct val="100000"/>
              </a:lnSpc>
              <a:spcBef>
                <a:spcPts val="0"/>
              </a:spcBef>
              <a:spcAft>
                <a:spcPts val="0"/>
              </a:spcAft>
              <a:buClr>
                <a:srgbClr val="000000"/>
              </a:buClr>
              <a:buSzPts val="3200"/>
              <a:buFont typeface="Arial" panose="020B0604020202020204" pitchFamily="34" charset="0"/>
              <a:buChar char="•"/>
            </a:pPr>
            <a:r>
              <a:rPr lang="en-US" sz="31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Conduct an initial relative home consultation using professional judgement</a:t>
            </a:r>
            <a:endParaRPr sz="3100" dirty="0">
              <a:latin typeface="Calibri" panose="020F0502020204030204" pitchFamily="34" charset="0"/>
              <a:ea typeface="Calibri" panose="020F0502020204030204" pitchFamily="34" charset="0"/>
              <a:cs typeface="Calibri" panose="020F0502020204030204" pitchFamily="34" charset="0"/>
            </a:endParaRPr>
          </a:p>
          <a:p>
            <a:pPr marL="482600" marR="0" lvl="0" indent="-457200" algn="l" rtl="0">
              <a:lnSpc>
                <a:spcPct val="100000"/>
              </a:lnSpc>
              <a:spcBef>
                <a:spcPts val="0"/>
              </a:spcBef>
              <a:spcAft>
                <a:spcPts val="0"/>
              </a:spcAft>
              <a:buClr>
                <a:srgbClr val="000000"/>
              </a:buClr>
              <a:buSzPts val="3200"/>
              <a:buFont typeface="Arial" panose="020B0604020202020204" pitchFamily="34" charset="0"/>
              <a:buChar char="•"/>
            </a:pPr>
            <a:r>
              <a:rPr lang="en-US" sz="31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Identify strategies to support newly approved resource families and promote placement stability</a:t>
            </a:r>
            <a:endParaRPr sz="31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537" name="Google Shape;537;g3e1d5bcb8b2_0_0"/>
          <p:cNvPicPr preferRelativeResize="0"/>
          <p:nvPr/>
        </p:nvPicPr>
        <p:blipFill rotWithShape="1">
          <a:blip r:embed="rId3">
            <a:alphaModFix/>
          </a:blip>
          <a:srcRect/>
          <a:stretch/>
        </p:blipFill>
        <p:spPr>
          <a:xfrm>
            <a:off x="9628850" y="118067"/>
            <a:ext cx="2166775" cy="21667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4"/>
        <p:cNvGrpSpPr/>
        <p:nvPr/>
      </p:nvGrpSpPr>
      <p:grpSpPr>
        <a:xfrm>
          <a:off x="0" y="0"/>
          <a:ext cx="0" cy="0"/>
          <a:chOff x="0" y="0"/>
          <a:chExt cx="0" cy="0"/>
        </a:xfrm>
      </p:grpSpPr>
      <p:sp>
        <p:nvSpPr>
          <p:cNvPr id="715" name="Google Shape;715;p4"/>
          <p:cNvSpPr txBox="1">
            <a:spLocks noGrp="1"/>
          </p:cNvSpPr>
          <p:nvPr>
            <p:ph type="title"/>
          </p:nvPr>
        </p:nvSpPr>
        <p:spPr>
          <a:xfrm>
            <a:off x="418500" y="247523"/>
            <a:ext cx="10515600" cy="74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50"/>
              </a:buClr>
              <a:buSzPts val="4400"/>
              <a:buFont typeface="Calibri"/>
              <a:buNone/>
            </a:pPr>
            <a:r>
              <a:rPr lang="en-US" sz="4300" b="1"/>
              <a:t>Resource Parent Coaching Call </a:t>
            </a:r>
            <a:r>
              <a:rPr lang="en-US" sz="4300" b="1">
                <a:latin typeface="Calibri"/>
                <a:ea typeface="Calibri"/>
                <a:cs typeface="Calibri"/>
                <a:sym typeface="Calibri"/>
              </a:rPr>
              <a:t> </a:t>
            </a:r>
            <a:endParaRPr sz="4300"/>
          </a:p>
        </p:txBody>
      </p:sp>
      <p:sp>
        <p:nvSpPr>
          <p:cNvPr id="716" name="Google Shape;716;p4"/>
          <p:cNvSpPr txBox="1">
            <a:spLocks noGrp="1"/>
          </p:cNvSpPr>
          <p:nvPr>
            <p:ph type="body" idx="1"/>
          </p:nvPr>
        </p:nvSpPr>
        <p:spPr>
          <a:xfrm>
            <a:off x="418500" y="1118850"/>
            <a:ext cx="11355000" cy="465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800"/>
              <a:buNone/>
            </a:pPr>
            <a:r>
              <a:rPr lang="en-US" sz="3200"/>
              <a:t>Tanya is a licensed resource parent who has cared for 6-year-old Jason for four months. Jason has experienced significant trauma and several placement disruptions. Over the last three weeks, his behaviors have intensified. He refuses bedtime, has frequent emotional outbursts, and has begun lying more often. </a:t>
            </a:r>
            <a:endParaRPr sz="3200"/>
          </a:p>
          <a:p>
            <a:pPr marL="0" lvl="0" indent="0" algn="l" rtl="0">
              <a:lnSpc>
                <a:spcPct val="100000"/>
              </a:lnSpc>
              <a:spcBef>
                <a:spcPts val="0"/>
              </a:spcBef>
              <a:spcAft>
                <a:spcPts val="0"/>
              </a:spcAft>
              <a:buClr>
                <a:schemeClr val="dk1"/>
              </a:buClr>
              <a:buSzPts val="2800"/>
              <a:buNone/>
            </a:pPr>
            <a:endParaRPr sz="3200"/>
          </a:p>
          <a:p>
            <a:pPr marL="0" lvl="0" indent="0" algn="l" rtl="0">
              <a:lnSpc>
                <a:spcPct val="100000"/>
              </a:lnSpc>
              <a:spcBef>
                <a:spcPts val="0"/>
              </a:spcBef>
              <a:spcAft>
                <a:spcPts val="0"/>
              </a:spcAft>
              <a:buClr>
                <a:schemeClr val="dk1"/>
              </a:buClr>
              <a:buSzPts val="2800"/>
              <a:buNone/>
            </a:pPr>
            <a:r>
              <a:rPr lang="en-US" sz="3200"/>
              <a:t>Tanya works full time, has two biological children, and has started contacting you more frequently because she feels overwhelmed and unsure she can continue. Today, she calls you asking for help.</a:t>
            </a:r>
            <a:endParaRPr sz="3200"/>
          </a:p>
        </p:txBody>
      </p:sp>
      <p:sp>
        <p:nvSpPr>
          <p:cNvPr id="717" name="Google Shape;717;p4"/>
          <p:cNvSpPr txBox="1">
            <a:spLocks noGrp="1"/>
          </p:cNvSpPr>
          <p:nvPr>
            <p:ph type="title"/>
          </p:nvPr>
        </p:nvSpPr>
        <p:spPr>
          <a:xfrm>
            <a:off x="0" y="5897975"/>
            <a:ext cx="12192000" cy="960000"/>
          </a:xfrm>
          <a:prstGeom prst="rect">
            <a:avLst/>
          </a:prstGeom>
          <a:solidFill>
            <a:schemeClr val="accent2"/>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7200"/>
              <a:buFont typeface="Calibri"/>
              <a:buNone/>
            </a:pPr>
            <a:r>
              <a:rPr lang="en-US" sz="6000" b="1">
                <a:solidFill>
                  <a:schemeClr val="lt1"/>
                </a:solidFill>
              </a:rPr>
              <a:t>Activity</a:t>
            </a:r>
            <a:endParaRPr sz="6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1"/>
        <p:cNvGrpSpPr/>
        <p:nvPr/>
      </p:nvGrpSpPr>
      <p:grpSpPr>
        <a:xfrm>
          <a:off x="0" y="0"/>
          <a:ext cx="0" cy="0"/>
          <a:chOff x="0" y="0"/>
          <a:chExt cx="0" cy="0"/>
        </a:xfrm>
      </p:grpSpPr>
      <p:sp>
        <p:nvSpPr>
          <p:cNvPr id="722" name="Google Shape;722;p9"/>
          <p:cNvSpPr txBox="1">
            <a:spLocks noGrp="1"/>
          </p:cNvSpPr>
          <p:nvPr>
            <p:ph type="title"/>
          </p:nvPr>
        </p:nvSpPr>
        <p:spPr>
          <a:xfrm>
            <a:off x="580847" y="443191"/>
            <a:ext cx="7355455" cy="99196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B050"/>
              </a:buClr>
              <a:buSzPts val="4000"/>
              <a:buFont typeface="Calibri"/>
              <a:buNone/>
            </a:pPr>
            <a:r>
              <a:rPr lang="en-US" sz="5200" b="1" dirty="0">
                <a:solidFill>
                  <a:schemeClr val="bg2"/>
                </a:solidFill>
                <a:latin typeface="Calibri"/>
                <a:ea typeface="Calibri"/>
                <a:cs typeface="Calibri"/>
                <a:sym typeface="Calibri"/>
              </a:rPr>
              <a:t>Summary of Action Items</a:t>
            </a:r>
            <a:endParaRPr sz="5200" dirty="0">
              <a:solidFill>
                <a:schemeClr val="bg2"/>
              </a:solidFill>
            </a:endParaRPr>
          </a:p>
        </p:txBody>
      </p:sp>
      <p:sp>
        <p:nvSpPr>
          <p:cNvPr id="723" name="Google Shape;723;p9"/>
          <p:cNvSpPr txBox="1">
            <a:spLocks noGrp="1"/>
          </p:cNvSpPr>
          <p:nvPr>
            <p:ph type="body" idx="1"/>
          </p:nvPr>
        </p:nvSpPr>
        <p:spPr>
          <a:xfrm>
            <a:off x="626853" y="1435151"/>
            <a:ext cx="10811774" cy="497965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Clr>
                <a:schemeClr val="dk1"/>
              </a:buClr>
              <a:buSzPts val="3200"/>
              <a:buNone/>
            </a:pPr>
            <a:r>
              <a:rPr lang="en-US" sz="3200" b="1" dirty="0"/>
              <a:t>Locate Your Core Kinship Resources: </a:t>
            </a:r>
            <a:r>
              <a:rPr lang="en-US" sz="3200" dirty="0"/>
              <a:t>Know where to access relevant forms, publications, and procedures to quickly navigate background checks, alternative compliances, and waivers.</a:t>
            </a:r>
          </a:p>
          <a:p>
            <a:pPr marL="0" lvl="0" indent="0" algn="l" rtl="0">
              <a:lnSpc>
                <a:spcPct val="100000"/>
              </a:lnSpc>
              <a:spcBef>
                <a:spcPts val="1000"/>
              </a:spcBef>
              <a:spcAft>
                <a:spcPts val="0"/>
              </a:spcAft>
              <a:buClr>
                <a:schemeClr val="dk1"/>
              </a:buClr>
              <a:buSzPts val="3200"/>
              <a:buNone/>
            </a:pPr>
            <a:r>
              <a:rPr lang="en-US" sz="3200" b="1" dirty="0"/>
              <a:t>Build the Collaborative 'Table' Early: </a:t>
            </a:r>
            <a:r>
              <a:rPr lang="en-US" sz="3200" dirty="0"/>
              <a:t>Establish strong, proactive communication with other Specialists and family/network members to support one another in the child's best interests.</a:t>
            </a:r>
          </a:p>
          <a:p>
            <a:pPr marL="0" lvl="0" indent="0" algn="l" rtl="0">
              <a:lnSpc>
                <a:spcPct val="100000"/>
              </a:lnSpc>
              <a:spcBef>
                <a:spcPts val="1000"/>
              </a:spcBef>
              <a:spcAft>
                <a:spcPts val="0"/>
              </a:spcAft>
              <a:buClr>
                <a:schemeClr val="dk1"/>
              </a:buClr>
              <a:buSzPts val="3200"/>
              <a:buNone/>
            </a:pPr>
            <a:r>
              <a:rPr lang="en-US" sz="3200" b="1" dirty="0"/>
              <a:t>Establish a Systematic Follow-Up Process: </a:t>
            </a:r>
            <a:r>
              <a:rPr lang="en-US" sz="3200" dirty="0"/>
              <a:t>Create a checklist that helps you monitor and support families through the intensive 45-day approval timeline.</a:t>
            </a:r>
          </a:p>
        </p:txBody>
      </p:sp>
      <p:sp>
        <p:nvSpPr>
          <p:cNvPr id="725" name="Google Shape;725;p9"/>
          <p:cNvSpPr/>
          <p:nvPr/>
        </p:nvSpPr>
        <p:spPr>
          <a:xfrm rot="5400000">
            <a:off x="8274343" y="3282176"/>
            <a:ext cx="6912634" cy="239014"/>
          </a:xfrm>
          <a:prstGeom prst="rect">
            <a:avLst/>
          </a:prstGeom>
          <a:solidFill>
            <a:schemeClr val="tx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86AF6D-10E6-1330-08D3-0F310D1D08DB}"/>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8C996EAE-7DA2-B786-315A-1221F449605D}"/>
              </a:ext>
            </a:extLst>
          </p:cNvPr>
          <p:cNvSpPr>
            <a:spLocks noGrp="1"/>
          </p:cNvSpPr>
          <p:nvPr>
            <p:ph type="title"/>
          </p:nvPr>
        </p:nvSpPr>
        <p:spPr>
          <a:xfrm>
            <a:off x="6095999" y="0"/>
            <a:ext cx="6068191" cy="6857999"/>
          </a:xfrm>
        </p:spPr>
        <p:txBody>
          <a:bodyPr>
            <a:normAutofit/>
          </a:bodyPr>
          <a:lstStyle/>
          <a:p>
            <a:r>
              <a:rPr lang="en-US" sz="7200" dirty="0">
                <a:solidFill>
                  <a:schemeClr val="bg1"/>
                </a:solidFill>
              </a:rPr>
              <a:t>15-Minute </a:t>
            </a:r>
            <a:br>
              <a:rPr lang="en-US" sz="7200" dirty="0">
                <a:solidFill>
                  <a:schemeClr val="bg1"/>
                </a:solidFill>
              </a:rPr>
            </a:br>
            <a:r>
              <a:rPr lang="en-US" sz="7200" dirty="0">
                <a:solidFill>
                  <a:schemeClr val="bg1"/>
                </a:solidFill>
              </a:rPr>
              <a:t>Brain Break</a:t>
            </a:r>
          </a:p>
        </p:txBody>
      </p:sp>
    </p:spTree>
    <p:extLst>
      <p:ext uri="{BB962C8B-B14F-4D97-AF65-F5344CB8AC3E}">
        <p14:creationId xmlns:p14="http://schemas.microsoft.com/office/powerpoint/2010/main" val="7586013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pic>
        <p:nvPicPr>
          <p:cNvPr id="785" name="Google Shape;785;g3f5827bcb89_0_5" descr="Close up female hands typing, browsing, doing assignment on laptop keyboard (Provided by Getty Images)"/>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786" name="Google Shape;786;g3f5827bcb89_0_5"/>
          <p:cNvSpPr txBox="1">
            <a:spLocks noGrp="1"/>
          </p:cNvSpPr>
          <p:nvPr>
            <p:ph type="title"/>
          </p:nvPr>
        </p:nvSpPr>
        <p:spPr>
          <a:xfrm>
            <a:off x="0" y="4841331"/>
            <a:ext cx="12192000" cy="1325700"/>
          </a:xfrm>
          <a:prstGeom prst="rect">
            <a:avLst/>
          </a:prstGeom>
          <a:solidFill>
            <a:srgbClr val="F2F2F2">
              <a:alpha val="90196"/>
            </a:srgbClr>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5400"/>
              <a:buFont typeface="Calibri"/>
              <a:buNone/>
            </a:pPr>
            <a:r>
              <a:rPr lang="en-US" sz="6000" dirty="0">
                <a:solidFill>
                  <a:schemeClr val="dk1"/>
                </a:solidFill>
              </a:rPr>
              <a:t>CHRIS LAB: Resource Screens </a:t>
            </a:r>
            <a:endParaRPr sz="6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g3f5827bcb89_0_10"/>
          <p:cNvSpPr txBox="1">
            <a:spLocks noGrp="1"/>
          </p:cNvSpPr>
          <p:nvPr>
            <p:ph type="title"/>
          </p:nvPr>
        </p:nvSpPr>
        <p:spPr>
          <a:xfrm>
            <a:off x="0" y="788663"/>
            <a:ext cx="4190400" cy="2149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5400"/>
              <a:buFont typeface="Calibri"/>
              <a:buNone/>
            </a:pPr>
            <a:r>
              <a:rPr lang="en-US" sz="6600" b="1">
                <a:latin typeface="Calibri"/>
                <a:ea typeface="Calibri"/>
                <a:cs typeface="Calibri"/>
                <a:sym typeface="Calibri"/>
              </a:rPr>
              <a:t>Target Outcomes </a:t>
            </a:r>
            <a:endParaRPr sz="6600"/>
          </a:p>
        </p:txBody>
      </p:sp>
      <p:sp>
        <p:nvSpPr>
          <p:cNvPr id="792" name="Google Shape;792;g3f5827bcb89_0_10"/>
          <p:cNvSpPr txBox="1">
            <a:spLocks noGrp="1"/>
          </p:cNvSpPr>
          <p:nvPr>
            <p:ph type="body" idx="1"/>
          </p:nvPr>
        </p:nvSpPr>
        <p:spPr>
          <a:xfrm>
            <a:off x="4563450" y="636975"/>
            <a:ext cx="7448700" cy="5493300"/>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1000"/>
              </a:spcBef>
              <a:spcAft>
                <a:spcPts val="0"/>
              </a:spcAft>
              <a:buSzPts val="3600"/>
              <a:buFont typeface="Arial"/>
              <a:buChar char="•"/>
            </a:pPr>
            <a:r>
              <a:rPr lang="en-US" dirty="0"/>
              <a:t>Navigation steps required to add a provider and enter household member information.</a:t>
            </a:r>
            <a:endParaRPr dirty="0"/>
          </a:p>
          <a:p>
            <a:pPr marL="457200" lvl="0" indent="-457200" algn="l" rtl="0">
              <a:lnSpc>
                <a:spcPct val="90000"/>
              </a:lnSpc>
              <a:spcBef>
                <a:spcPts val="1000"/>
              </a:spcBef>
              <a:spcAft>
                <a:spcPts val="0"/>
              </a:spcAft>
              <a:buSzPts val="3600"/>
              <a:buFont typeface="Arial"/>
              <a:buChar char="•"/>
            </a:pPr>
            <a:r>
              <a:rPr lang="en-US" dirty="0"/>
              <a:t>Procedures for documenting background checks for both provisional and IV-E eligible services.</a:t>
            </a:r>
            <a:endParaRPr dirty="0"/>
          </a:p>
          <a:p>
            <a:pPr marL="457200" lvl="0" indent="-457200" algn="l" rtl="0">
              <a:lnSpc>
                <a:spcPct val="90000"/>
              </a:lnSpc>
              <a:spcBef>
                <a:spcPts val="1000"/>
              </a:spcBef>
              <a:spcAft>
                <a:spcPts val="0"/>
              </a:spcAft>
              <a:buSzPts val="3600"/>
              <a:buFont typeface="Arial"/>
              <a:buChar char="•"/>
            </a:pPr>
            <a:r>
              <a:rPr lang="en-US" dirty="0"/>
              <a:t>Steps for requesting and receiving supervisory approval for service openings.</a:t>
            </a:r>
            <a:endParaRPr dirty="0"/>
          </a:p>
        </p:txBody>
      </p:sp>
      <p:pic>
        <p:nvPicPr>
          <p:cNvPr id="793" name="Google Shape;793;g3f5827bcb89_0_10"/>
          <p:cNvPicPr preferRelativeResize="0"/>
          <p:nvPr/>
        </p:nvPicPr>
        <p:blipFill rotWithShape="1">
          <a:blip r:embed="rId3">
            <a:alphaModFix/>
          </a:blip>
          <a:srcRect/>
          <a:stretch/>
        </p:blipFill>
        <p:spPr>
          <a:xfrm>
            <a:off x="920829" y="3429000"/>
            <a:ext cx="2348635" cy="2348635"/>
          </a:xfrm>
          <a:prstGeom prst="rect">
            <a:avLst/>
          </a:prstGeom>
          <a:noFill/>
          <a:ln>
            <a:noFill/>
          </a:ln>
        </p:spPr>
      </p:pic>
      <p:sp>
        <p:nvSpPr>
          <p:cNvPr id="794" name="Google Shape;794;g3f5827bcb89_0_10"/>
          <p:cNvSpPr/>
          <p:nvPr/>
        </p:nvSpPr>
        <p:spPr>
          <a:xfrm>
            <a:off x="4190296" y="0"/>
            <a:ext cx="105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g3f5827bcb89_0_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5400" b="1"/>
              <a:t>ADDING A PROVIDER</a:t>
            </a:r>
            <a:endParaRPr sz="5400" b="1"/>
          </a:p>
        </p:txBody>
      </p:sp>
      <p:pic>
        <p:nvPicPr>
          <p:cNvPr id="800" name="Google Shape;800;g3f5827bcb89_0_15"/>
          <p:cNvPicPr preferRelativeResize="0"/>
          <p:nvPr/>
        </p:nvPicPr>
        <p:blipFill rotWithShape="1">
          <a:blip r:embed="rId3">
            <a:alphaModFix/>
          </a:blip>
          <a:srcRect t="18992" b="18999"/>
          <a:stretch/>
        </p:blipFill>
        <p:spPr>
          <a:xfrm>
            <a:off x="838200" y="1881188"/>
            <a:ext cx="10515600" cy="435254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g3f5827bcb89_0_19"/>
          <p:cNvSpPr txBox="1"/>
          <p:nvPr/>
        </p:nvSpPr>
        <p:spPr>
          <a:xfrm>
            <a:off x="4218551" y="1096667"/>
            <a:ext cx="1923900" cy="10161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74747"/>
              </a:solidFill>
              <a:effectLst/>
              <a:uLnTx/>
              <a:uFillTx/>
              <a:latin typeface="Open Sans"/>
              <a:ea typeface="Open Sans"/>
              <a:cs typeface="Open Sans"/>
              <a:sym typeface="Open Sans"/>
            </a:endParaRPr>
          </a:p>
        </p:txBody>
      </p:sp>
      <p:sp>
        <p:nvSpPr>
          <p:cNvPr id="806" name="Google Shape;806;g3f5827bcb89_0_19"/>
          <p:cNvSpPr txBox="1"/>
          <p:nvPr/>
        </p:nvSpPr>
        <p:spPr>
          <a:xfrm>
            <a:off x="2292333" y="5673133"/>
            <a:ext cx="1923900" cy="8583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74747"/>
              </a:solidFill>
              <a:effectLst/>
              <a:uLnTx/>
              <a:uFillTx/>
              <a:latin typeface="Open Sans"/>
              <a:ea typeface="Open Sans"/>
              <a:cs typeface="Open Sans"/>
              <a:sym typeface="Open Sans"/>
            </a:endParaRPr>
          </a:p>
        </p:txBody>
      </p:sp>
      <p:sp>
        <p:nvSpPr>
          <p:cNvPr id="807" name="Google Shape;807;g3f5827bcb89_0_19"/>
          <p:cNvSpPr txBox="1"/>
          <p:nvPr/>
        </p:nvSpPr>
        <p:spPr>
          <a:xfrm>
            <a:off x="6121367" y="5529700"/>
            <a:ext cx="1841100" cy="8979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74747"/>
              </a:solidFill>
              <a:effectLst/>
              <a:uLnTx/>
              <a:uFillTx/>
              <a:latin typeface="Open Sans"/>
              <a:ea typeface="Open Sans"/>
              <a:cs typeface="Open Sans"/>
              <a:sym typeface="Open Sans"/>
            </a:endParaRPr>
          </a:p>
        </p:txBody>
      </p:sp>
      <p:pic>
        <p:nvPicPr>
          <p:cNvPr id="808" name="Google Shape;808;g3f5827bcb89_0_19"/>
          <p:cNvPicPr preferRelativeResize="0"/>
          <p:nvPr/>
        </p:nvPicPr>
        <p:blipFill rotWithShape="1">
          <a:blip r:embed="rId3">
            <a:alphaModFix/>
          </a:blip>
          <a:srcRect/>
          <a:stretch/>
        </p:blipFill>
        <p:spPr>
          <a:xfrm>
            <a:off x="1179250" y="88138"/>
            <a:ext cx="9833476" cy="66817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pic>
        <p:nvPicPr>
          <p:cNvPr id="814" name="Google Shape;814;g3f5827bcb89_0_26"/>
          <p:cNvPicPr preferRelativeResize="0"/>
          <p:nvPr/>
        </p:nvPicPr>
        <p:blipFill rotWithShape="1">
          <a:blip r:embed="rId3">
            <a:alphaModFix/>
          </a:blip>
          <a:srcRect/>
          <a:stretch/>
        </p:blipFill>
        <p:spPr>
          <a:xfrm>
            <a:off x="1096713" y="0"/>
            <a:ext cx="9998580" cy="6858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g3f5827bcb89_0_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5400" b="1"/>
              <a:t>SERVICES TAB</a:t>
            </a:r>
            <a:endParaRPr/>
          </a:p>
        </p:txBody>
      </p:sp>
      <p:pic>
        <p:nvPicPr>
          <p:cNvPr id="820" name="Google Shape;820;g3f5827bcb89_0_31"/>
          <p:cNvPicPr preferRelativeResize="0"/>
          <p:nvPr/>
        </p:nvPicPr>
        <p:blipFill rotWithShape="1">
          <a:blip r:embed="rId3">
            <a:alphaModFix/>
          </a:blip>
          <a:srcRect t="18992" b="18999"/>
          <a:stretch/>
        </p:blipFill>
        <p:spPr>
          <a:xfrm>
            <a:off x="838200" y="1817020"/>
            <a:ext cx="10515600" cy="435254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g3f5827bcb89_0_35"/>
          <p:cNvSpPr txBox="1"/>
          <p:nvPr/>
        </p:nvSpPr>
        <p:spPr>
          <a:xfrm>
            <a:off x="4218551" y="1096667"/>
            <a:ext cx="1923900" cy="10161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74747"/>
              </a:solidFill>
              <a:effectLst/>
              <a:uLnTx/>
              <a:uFillTx/>
              <a:latin typeface="Open Sans"/>
              <a:ea typeface="Open Sans"/>
              <a:cs typeface="Open Sans"/>
              <a:sym typeface="Open Sans"/>
            </a:endParaRPr>
          </a:p>
        </p:txBody>
      </p:sp>
      <p:sp>
        <p:nvSpPr>
          <p:cNvPr id="826" name="Google Shape;826;g3f5827bcb89_0_35"/>
          <p:cNvSpPr txBox="1"/>
          <p:nvPr/>
        </p:nvSpPr>
        <p:spPr>
          <a:xfrm>
            <a:off x="2292333" y="5673133"/>
            <a:ext cx="1923900" cy="8583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74747"/>
              </a:solidFill>
              <a:effectLst/>
              <a:uLnTx/>
              <a:uFillTx/>
              <a:latin typeface="Open Sans"/>
              <a:ea typeface="Open Sans"/>
              <a:cs typeface="Open Sans"/>
              <a:sym typeface="Open Sans"/>
            </a:endParaRPr>
          </a:p>
        </p:txBody>
      </p:sp>
      <p:pic>
        <p:nvPicPr>
          <p:cNvPr id="827" name="Google Shape;827;g3f5827bcb89_0_35"/>
          <p:cNvPicPr preferRelativeResize="0"/>
          <p:nvPr/>
        </p:nvPicPr>
        <p:blipFill rotWithShape="1">
          <a:blip r:embed="rId3">
            <a:alphaModFix/>
          </a:blip>
          <a:srcRect/>
          <a:stretch/>
        </p:blipFill>
        <p:spPr>
          <a:xfrm>
            <a:off x="1108363" y="0"/>
            <a:ext cx="9975273"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1"/>
          <p:cNvSpPr txBox="1">
            <a:spLocks noGrp="1"/>
          </p:cNvSpPr>
          <p:nvPr>
            <p:ph type="title"/>
          </p:nvPr>
        </p:nvSpPr>
        <p:spPr>
          <a:xfrm>
            <a:off x="9039665" y="5148141"/>
            <a:ext cx="255211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Font typeface="Calibri"/>
              <a:buNone/>
            </a:pPr>
            <a:r>
              <a:rPr lang="en-US">
                <a:solidFill>
                  <a:schemeClr val="lt1"/>
                </a:solidFill>
              </a:rPr>
              <a:t>Day 2</a:t>
            </a:r>
            <a:endParaRPr/>
          </a:p>
        </p:txBody>
      </p:sp>
      <p:sp>
        <p:nvSpPr>
          <p:cNvPr id="543" name="Google Shape;543;p1"/>
          <p:cNvSpPr txBox="1">
            <a:spLocks noGrp="1"/>
          </p:cNvSpPr>
          <p:nvPr>
            <p:ph type="body" idx="1"/>
          </p:nvPr>
        </p:nvSpPr>
        <p:spPr>
          <a:xfrm>
            <a:off x="600221" y="706280"/>
            <a:ext cx="10515600" cy="545537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SzPts val="1800"/>
              <a:buNone/>
            </a:pPr>
            <a:r>
              <a:rPr lang="en-US" sz="4800" b="1" i="1" dirty="0"/>
              <a:t>Yesterday...</a:t>
            </a:r>
            <a:endParaRPr dirty="0"/>
          </a:p>
          <a:p>
            <a:pPr marL="0" lvl="0" indent="0" algn="l" rtl="0">
              <a:lnSpc>
                <a:spcPct val="120000"/>
              </a:lnSpc>
              <a:spcBef>
                <a:spcPts val="0"/>
              </a:spcBef>
              <a:spcAft>
                <a:spcPts val="0"/>
              </a:spcAft>
              <a:buSzPts val="1800"/>
              <a:buNone/>
            </a:pPr>
            <a:endParaRPr sz="2000" dirty="0"/>
          </a:p>
          <a:p>
            <a:pPr marL="0" lvl="0" indent="0" algn="l" rtl="0">
              <a:lnSpc>
                <a:spcPct val="120000"/>
              </a:lnSpc>
              <a:spcBef>
                <a:spcPts val="0"/>
              </a:spcBef>
              <a:spcAft>
                <a:spcPts val="0"/>
              </a:spcAft>
              <a:buSzPts val="1800"/>
              <a:buNone/>
            </a:pPr>
            <a:r>
              <a:rPr lang="en-US" sz="3600" b="1" dirty="0"/>
              <a:t>A family wanted to be a resource placement.</a:t>
            </a:r>
            <a:endParaRPr sz="3600" dirty="0"/>
          </a:p>
          <a:p>
            <a:pPr marL="0" lvl="0" indent="0" algn="l" rtl="0">
              <a:lnSpc>
                <a:spcPct val="120000"/>
              </a:lnSpc>
              <a:spcBef>
                <a:spcPts val="0"/>
              </a:spcBef>
              <a:spcAft>
                <a:spcPts val="0"/>
              </a:spcAft>
              <a:buSzPts val="1800"/>
              <a:buNone/>
            </a:pPr>
            <a:endParaRPr sz="3300" dirty="0"/>
          </a:p>
          <a:p>
            <a:pPr marL="457200" lvl="0" indent="-463550" algn="l" rtl="0">
              <a:lnSpc>
                <a:spcPct val="120000"/>
              </a:lnSpc>
              <a:spcBef>
                <a:spcPts val="0"/>
              </a:spcBef>
              <a:spcAft>
                <a:spcPts val="0"/>
              </a:spcAft>
              <a:buSzPts val="3300"/>
              <a:buFont typeface="Noto Sans Symbols"/>
              <a:buChar char="✔"/>
            </a:pPr>
            <a:r>
              <a:rPr lang="en-US" sz="3200" dirty="0"/>
              <a:t>You guided them through the licensing process.</a:t>
            </a:r>
            <a:endParaRPr sz="3200" dirty="0"/>
          </a:p>
          <a:p>
            <a:pPr marL="457200" lvl="0" indent="-463550" algn="l" rtl="0">
              <a:lnSpc>
                <a:spcPct val="120000"/>
              </a:lnSpc>
              <a:spcBef>
                <a:spcPts val="0"/>
              </a:spcBef>
              <a:spcAft>
                <a:spcPts val="0"/>
              </a:spcAft>
              <a:buSzPts val="3300"/>
              <a:buFont typeface="Noto Sans Symbols"/>
              <a:buChar char="✔"/>
            </a:pPr>
            <a:r>
              <a:rPr lang="en-US" sz="3200" dirty="0"/>
              <a:t>You conducted an Initial In-Home Consultation.</a:t>
            </a:r>
            <a:endParaRPr sz="3200" dirty="0"/>
          </a:p>
          <a:p>
            <a:pPr marL="457200" lvl="0" indent="-463550" algn="l" rtl="0">
              <a:lnSpc>
                <a:spcPct val="120000"/>
              </a:lnSpc>
              <a:spcBef>
                <a:spcPts val="0"/>
              </a:spcBef>
              <a:spcAft>
                <a:spcPts val="0"/>
              </a:spcAft>
              <a:buSzPts val="3300"/>
              <a:buFont typeface="Noto Sans Symbols"/>
              <a:buChar char="✔"/>
            </a:pPr>
            <a:r>
              <a:rPr lang="en-US" sz="3200" dirty="0"/>
              <a:t>You applied the Minimum Licensing Standards.</a:t>
            </a:r>
            <a:endParaRPr sz="3200" dirty="0"/>
          </a:p>
          <a:p>
            <a:pPr marL="457200" lvl="0" indent="-463550" algn="l" rtl="0">
              <a:lnSpc>
                <a:spcPct val="120000"/>
              </a:lnSpc>
              <a:spcBef>
                <a:spcPts val="0"/>
              </a:spcBef>
              <a:spcAft>
                <a:spcPts val="0"/>
              </a:spcAft>
              <a:buSzPts val="3300"/>
              <a:buFont typeface="Noto Sans Symbols"/>
              <a:buChar char="✔"/>
            </a:pPr>
            <a:r>
              <a:rPr lang="en-US" sz="3200" dirty="0"/>
              <a:t>You referred the family for pre-service training.</a:t>
            </a:r>
            <a:endParaRPr sz="3200" dirty="0"/>
          </a:p>
          <a:p>
            <a:pPr marL="0" lvl="0" indent="0" algn="l" rtl="0">
              <a:lnSpc>
                <a:spcPct val="120000"/>
              </a:lnSpc>
              <a:spcBef>
                <a:spcPts val="0"/>
              </a:spcBef>
              <a:spcAft>
                <a:spcPts val="0"/>
              </a:spcAft>
              <a:buSzPts val="1800"/>
              <a:buNone/>
            </a:pPr>
            <a:endParaRPr sz="3200" dirty="0"/>
          </a:p>
        </p:txBody>
      </p:sp>
      <p:sp>
        <p:nvSpPr>
          <p:cNvPr id="544" name="Google Shape;544;p1"/>
          <p:cNvSpPr/>
          <p:nvPr/>
        </p:nvSpPr>
        <p:spPr>
          <a:xfrm>
            <a:off x="11093548" y="-1"/>
            <a:ext cx="520505"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pic>
        <p:nvPicPr>
          <p:cNvPr id="832" name="Google Shape;832;g3f5827bcb89_0_41"/>
          <p:cNvPicPr preferRelativeResize="0">
            <a:picLocks noGrp="1"/>
          </p:cNvPicPr>
          <p:nvPr>
            <p:ph type="pic" idx="2"/>
          </p:nvPr>
        </p:nvPicPr>
        <p:blipFill rotWithShape="1">
          <a:blip r:embed="rId3">
            <a:alphaModFix/>
          </a:blip>
          <a:srcRect t="18992" b="18999"/>
          <a:stretch/>
        </p:blipFill>
        <p:spPr>
          <a:xfrm>
            <a:off x="838200" y="1881188"/>
            <a:ext cx="10515600" cy="4352544"/>
          </a:xfrm>
          <a:prstGeom prst="rect">
            <a:avLst/>
          </a:prstGeom>
          <a:noFill/>
          <a:ln>
            <a:noFill/>
          </a:ln>
        </p:spPr>
      </p:pic>
      <p:sp>
        <p:nvSpPr>
          <p:cNvPr id="833" name="Google Shape;833;g3f5827bcb89_0_41"/>
          <p:cNvSpPr txBox="1">
            <a:spLocks noGrp="1"/>
          </p:cNvSpPr>
          <p:nvPr>
            <p:ph type="title"/>
          </p:nvPr>
        </p:nvSpPr>
        <p:spPr>
          <a:xfrm>
            <a:off x="0" y="365125"/>
            <a:ext cx="12191999"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5400" b="1"/>
              <a:t>ASSIGNMENT TO WORKLOAD TAB</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pic>
        <p:nvPicPr>
          <p:cNvPr id="839" name="Google Shape;839;g3f5827bcb89_0_45"/>
          <p:cNvPicPr preferRelativeResize="0"/>
          <p:nvPr/>
        </p:nvPicPr>
        <p:blipFill rotWithShape="1">
          <a:blip r:embed="rId3">
            <a:alphaModFix/>
          </a:blip>
          <a:srcRect/>
          <a:stretch/>
        </p:blipFill>
        <p:spPr>
          <a:xfrm>
            <a:off x="1344775" y="86388"/>
            <a:ext cx="9502450" cy="66852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Google Shape;844;g3f5827bcb89_0_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5400" b="1"/>
              <a:t>STATUS TAB</a:t>
            </a:r>
            <a:endParaRPr/>
          </a:p>
        </p:txBody>
      </p:sp>
      <p:pic>
        <p:nvPicPr>
          <p:cNvPr id="845" name="Google Shape;845;g3f5827bcb89_0_50"/>
          <p:cNvPicPr preferRelativeResize="0"/>
          <p:nvPr/>
        </p:nvPicPr>
        <p:blipFill rotWithShape="1">
          <a:blip r:embed="rId3">
            <a:alphaModFix/>
          </a:blip>
          <a:srcRect t="18992" b="18999"/>
          <a:stretch/>
        </p:blipFill>
        <p:spPr>
          <a:xfrm>
            <a:off x="838200" y="1817019"/>
            <a:ext cx="10515600" cy="435254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pic>
        <p:nvPicPr>
          <p:cNvPr id="850" name="Google Shape;850;g3f5827bcb89_0_54"/>
          <p:cNvPicPr preferRelativeResize="0"/>
          <p:nvPr/>
        </p:nvPicPr>
        <p:blipFill rotWithShape="1">
          <a:blip r:embed="rId3">
            <a:alphaModFix/>
          </a:blip>
          <a:srcRect/>
          <a:stretch/>
        </p:blipFill>
        <p:spPr>
          <a:xfrm>
            <a:off x="1437650" y="166663"/>
            <a:ext cx="9316701" cy="65246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g3f5827bcb89_0_5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5400" b="1"/>
              <a:t>MEMBER SCREENS</a:t>
            </a:r>
            <a:endParaRPr/>
          </a:p>
        </p:txBody>
      </p:sp>
      <p:pic>
        <p:nvPicPr>
          <p:cNvPr id="856" name="Google Shape;856;g3f5827bcb89_0_58"/>
          <p:cNvPicPr preferRelativeResize="0"/>
          <p:nvPr/>
        </p:nvPicPr>
        <p:blipFill rotWithShape="1">
          <a:blip r:embed="rId3">
            <a:alphaModFix/>
          </a:blip>
          <a:srcRect t="18992" b="18999"/>
          <a:stretch/>
        </p:blipFill>
        <p:spPr>
          <a:xfrm>
            <a:off x="838200" y="1881188"/>
            <a:ext cx="10515600" cy="435254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pic>
        <p:nvPicPr>
          <p:cNvPr id="861" name="Google Shape;861;g3f5827bcb89_0_62"/>
          <p:cNvPicPr preferRelativeResize="0"/>
          <p:nvPr/>
        </p:nvPicPr>
        <p:blipFill rotWithShape="1">
          <a:blip r:embed="rId3">
            <a:alphaModFix/>
          </a:blip>
          <a:srcRect/>
          <a:stretch/>
        </p:blipFill>
        <p:spPr>
          <a:xfrm>
            <a:off x="1112550" y="42813"/>
            <a:ext cx="9966899" cy="677237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pic>
        <p:nvPicPr>
          <p:cNvPr id="866" name="Google Shape;866;g3f5827bcb89_0_66"/>
          <p:cNvPicPr preferRelativeResize="0"/>
          <p:nvPr/>
        </p:nvPicPr>
        <p:blipFill rotWithShape="1">
          <a:blip r:embed="rId3">
            <a:alphaModFix/>
          </a:blip>
          <a:srcRect/>
          <a:stretch/>
        </p:blipFill>
        <p:spPr>
          <a:xfrm>
            <a:off x="1085013" y="0"/>
            <a:ext cx="10021986" cy="68580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g3f5827bcb89_0_7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5400" b="1"/>
              <a:t>BACKGROUND CHECKS</a:t>
            </a:r>
            <a:endParaRPr/>
          </a:p>
        </p:txBody>
      </p:sp>
      <p:pic>
        <p:nvPicPr>
          <p:cNvPr id="872" name="Google Shape;872;g3f5827bcb89_0_70"/>
          <p:cNvPicPr preferRelativeResize="0"/>
          <p:nvPr/>
        </p:nvPicPr>
        <p:blipFill rotWithShape="1">
          <a:blip r:embed="rId3">
            <a:alphaModFix/>
          </a:blip>
          <a:srcRect t="18992" b="18999"/>
          <a:stretch/>
        </p:blipFill>
        <p:spPr>
          <a:xfrm>
            <a:off x="838200" y="1881188"/>
            <a:ext cx="10515600" cy="4352544"/>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pic>
        <p:nvPicPr>
          <p:cNvPr id="877" name="Google Shape;877;g3f5827bcb89_0_74"/>
          <p:cNvPicPr preferRelativeResize="0"/>
          <p:nvPr/>
        </p:nvPicPr>
        <p:blipFill rotWithShape="1">
          <a:blip r:embed="rId3">
            <a:alphaModFix/>
          </a:blip>
          <a:srcRect/>
          <a:stretch/>
        </p:blipFill>
        <p:spPr>
          <a:xfrm>
            <a:off x="1030263" y="76200"/>
            <a:ext cx="10131464" cy="67056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81"/>
        <p:cNvGrpSpPr/>
        <p:nvPr/>
      </p:nvGrpSpPr>
      <p:grpSpPr>
        <a:xfrm>
          <a:off x="0" y="0"/>
          <a:ext cx="0" cy="0"/>
          <a:chOff x="0" y="0"/>
          <a:chExt cx="0" cy="0"/>
        </a:xfrm>
      </p:grpSpPr>
      <p:pic>
        <p:nvPicPr>
          <p:cNvPr id="882" name="Google Shape;882;g3f5827bcb89_0_78"/>
          <p:cNvPicPr preferRelativeResize="0"/>
          <p:nvPr/>
        </p:nvPicPr>
        <p:blipFill rotWithShape="1">
          <a:blip r:embed="rId3">
            <a:alphaModFix/>
          </a:blip>
          <a:srcRect/>
          <a:stretch/>
        </p:blipFill>
        <p:spPr>
          <a:xfrm>
            <a:off x="361988" y="214325"/>
            <a:ext cx="11468025" cy="62669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2"/>
          <p:cNvSpPr txBox="1">
            <a:spLocks noGrp="1"/>
          </p:cNvSpPr>
          <p:nvPr>
            <p:ph type="title"/>
          </p:nvPr>
        </p:nvSpPr>
        <p:spPr>
          <a:xfrm>
            <a:off x="9039665" y="5148141"/>
            <a:ext cx="255211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Font typeface="Calibri"/>
              <a:buNone/>
            </a:pPr>
            <a:r>
              <a:rPr lang="en-US">
                <a:solidFill>
                  <a:schemeClr val="lt1"/>
                </a:solidFill>
              </a:rPr>
              <a:t>Day 2</a:t>
            </a:r>
            <a:endParaRPr/>
          </a:p>
        </p:txBody>
      </p:sp>
      <p:sp>
        <p:nvSpPr>
          <p:cNvPr id="550" name="Google Shape;550;p2"/>
          <p:cNvSpPr txBox="1">
            <a:spLocks noGrp="1"/>
          </p:cNvSpPr>
          <p:nvPr>
            <p:ph type="body" idx="1"/>
          </p:nvPr>
        </p:nvSpPr>
        <p:spPr>
          <a:xfrm>
            <a:off x="600221" y="434614"/>
            <a:ext cx="7954499" cy="61566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US" sz="4800" b="1" i="1" dirty="0"/>
              <a:t>Today... Everything changes. </a:t>
            </a:r>
            <a:endParaRPr sz="4800" dirty="0"/>
          </a:p>
          <a:p>
            <a:pPr marL="0" lvl="0" indent="0" algn="l" rtl="0">
              <a:lnSpc>
                <a:spcPct val="100000"/>
              </a:lnSpc>
              <a:spcBef>
                <a:spcPts val="0"/>
              </a:spcBef>
              <a:spcAft>
                <a:spcPts val="0"/>
              </a:spcAft>
              <a:buSzPts val="1800"/>
              <a:buNone/>
            </a:pPr>
            <a:endParaRPr sz="2000" dirty="0"/>
          </a:p>
          <a:p>
            <a:pPr marL="0" lvl="0" indent="0" algn="l" rtl="0">
              <a:lnSpc>
                <a:spcPct val="100000"/>
              </a:lnSpc>
              <a:spcBef>
                <a:spcPts val="0"/>
              </a:spcBef>
              <a:spcAft>
                <a:spcPts val="0"/>
              </a:spcAft>
              <a:buSzPts val="1800"/>
              <a:buNone/>
            </a:pPr>
            <a:r>
              <a:rPr lang="en-US" sz="3200" b="1" dirty="0"/>
              <a:t>A child has entered out-of-home care. </a:t>
            </a:r>
            <a:br>
              <a:rPr lang="en-US" sz="3200" b="1" dirty="0"/>
            </a:br>
            <a:br>
              <a:rPr lang="en-US" sz="3200" b="1" dirty="0"/>
            </a:br>
            <a:r>
              <a:rPr lang="en-US" sz="3200" dirty="0"/>
              <a:t>Now, your responsibility is to help determine whether a safe relative or fictive kin placement can be established while balancing:</a:t>
            </a:r>
            <a:endParaRPr dirty="0"/>
          </a:p>
          <a:p>
            <a:pPr marL="640080" indent="-457200">
              <a:lnSpc>
                <a:spcPct val="100000"/>
              </a:lnSpc>
              <a:spcBef>
                <a:spcPts val="0"/>
              </a:spcBef>
              <a:buSzPts val="3200"/>
            </a:pPr>
            <a:r>
              <a:rPr lang="en-US" sz="3200" dirty="0"/>
              <a:t>Child safety</a:t>
            </a:r>
            <a:endParaRPr dirty="0"/>
          </a:p>
          <a:p>
            <a:pPr marL="640080" indent="-457200">
              <a:lnSpc>
                <a:spcPct val="100000"/>
              </a:lnSpc>
              <a:spcBef>
                <a:spcPts val="0"/>
              </a:spcBef>
              <a:buSzPts val="3200"/>
            </a:pPr>
            <a:r>
              <a:rPr lang="en-US" sz="3200" dirty="0"/>
              <a:t>Timeliness</a:t>
            </a:r>
            <a:endParaRPr dirty="0"/>
          </a:p>
          <a:p>
            <a:pPr marL="640080" indent="-457200">
              <a:lnSpc>
                <a:spcPct val="100000"/>
              </a:lnSpc>
              <a:spcBef>
                <a:spcPts val="0"/>
              </a:spcBef>
              <a:buSzPts val="3200"/>
            </a:pPr>
            <a:r>
              <a:rPr lang="en-US" sz="3200" dirty="0"/>
              <a:t>Family connections</a:t>
            </a:r>
            <a:endParaRPr dirty="0"/>
          </a:p>
          <a:p>
            <a:pPr marL="640080" indent="-457200">
              <a:lnSpc>
                <a:spcPct val="100000"/>
              </a:lnSpc>
              <a:spcBef>
                <a:spcPts val="0"/>
              </a:spcBef>
              <a:buSzPts val="3200"/>
            </a:pPr>
            <a:r>
              <a:rPr lang="en-US" sz="3200" dirty="0"/>
              <a:t>Licensing requirements</a:t>
            </a:r>
            <a:endParaRPr dirty="0"/>
          </a:p>
          <a:p>
            <a:pPr marL="640080" indent="-457200">
              <a:lnSpc>
                <a:spcPct val="100000"/>
              </a:lnSpc>
              <a:spcBef>
                <a:spcPts val="0"/>
              </a:spcBef>
              <a:buSzPts val="3200"/>
            </a:pPr>
            <a:r>
              <a:rPr lang="en-US" sz="3200" dirty="0"/>
              <a:t>Professional judgement</a:t>
            </a:r>
            <a:endParaRPr dirty="0"/>
          </a:p>
        </p:txBody>
      </p:sp>
      <p:pic>
        <p:nvPicPr>
          <p:cNvPr id="551" name="Google Shape;551;p2"/>
          <p:cNvPicPr preferRelativeResize="0"/>
          <p:nvPr/>
        </p:nvPicPr>
        <p:blipFill rotWithShape="1">
          <a:blip r:embed="rId3">
            <a:alphaModFix/>
          </a:blip>
          <a:srcRect l="40939" r="26471"/>
          <a:stretch/>
        </p:blipFill>
        <p:spPr>
          <a:xfrm>
            <a:off x="8839200" y="0"/>
            <a:ext cx="3352800" cy="68580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pic>
        <p:nvPicPr>
          <p:cNvPr id="888" name="Google Shape;888;g3f5827bcb89_0_82"/>
          <p:cNvPicPr preferRelativeResize="0"/>
          <p:nvPr/>
        </p:nvPicPr>
        <p:blipFill rotWithShape="1">
          <a:blip r:embed="rId3">
            <a:alphaModFix/>
          </a:blip>
          <a:srcRect/>
          <a:stretch/>
        </p:blipFill>
        <p:spPr>
          <a:xfrm>
            <a:off x="1125625" y="43738"/>
            <a:ext cx="9940751" cy="67705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pic>
        <p:nvPicPr>
          <p:cNvPr id="893" name="Google Shape;893;g3f5827bcb89_0_87"/>
          <p:cNvPicPr preferRelativeResize="0"/>
          <p:nvPr/>
        </p:nvPicPr>
        <p:blipFill rotWithShape="1">
          <a:blip r:embed="rId3">
            <a:alphaModFix/>
          </a:blip>
          <a:srcRect/>
          <a:stretch/>
        </p:blipFill>
        <p:spPr>
          <a:xfrm>
            <a:off x="964838" y="0"/>
            <a:ext cx="10262327" cy="68580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g3f5827bcb89_0_9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5400" b="1"/>
              <a:t>PROVISIONAL SERVICES SCREENS</a:t>
            </a:r>
            <a:endParaRPr/>
          </a:p>
        </p:txBody>
      </p:sp>
      <p:pic>
        <p:nvPicPr>
          <p:cNvPr id="899" name="Google Shape;899;g3f5827bcb89_0_91"/>
          <p:cNvPicPr preferRelativeResize="0"/>
          <p:nvPr/>
        </p:nvPicPr>
        <p:blipFill rotWithShape="1">
          <a:blip r:embed="rId3">
            <a:alphaModFix/>
          </a:blip>
          <a:srcRect t="18992" b="18999"/>
          <a:stretch/>
        </p:blipFill>
        <p:spPr>
          <a:xfrm>
            <a:off x="838200" y="1881188"/>
            <a:ext cx="10515600" cy="4352544"/>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pic>
        <p:nvPicPr>
          <p:cNvPr id="904" name="Google Shape;904;g3f5827bcb89_0_95"/>
          <p:cNvPicPr preferRelativeResize="0"/>
          <p:nvPr/>
        </p:nvPicPr>
        <p:blipFill rotWithShape="1">
          <a:blip r:embed="rId3">
            <a:alphaModFix/>
          </a:blip>
          <a:srcRect/>
          <a:stretch/>
        </p:blipFill>
        <p:spPr>
          <a:xfrm>
            <a:off x="132488" y="667050"/>
            <a:ext cx="11927025" cy="55239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pic>
        <p:nvPicPr>
          <p:cNvPr id="910" name="Google Shape;910;g3f5827bcb89_0_99"/>
          <p:cNvPicPr preferRelativeResize="0"/>
          <p:nvPr/>
        </p:nvPicPr>
        <p:blipFill rotWithShape="1">
          <a:blip r:embed="rId3">
            <a:alphaModFix/>
          </a:blip>
          <a:srcRect/>
          <a:stretch/>
        </p:blipFill>
        <p:spPr>
          <a:xfrm>
            <a:off x="1360250" y="157988"/>
            <a:ext cx="9471499" cy="654202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g3f5827bcb89_0_10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5400" b="1"/>
              <a:t>ADMISSION TAB</a:t>
            </a:r>
            <a:endParaRPr/>
          </a:p>
        </p:txBody>
      </p:sp>
      <p:pic>
        <p:nvPicPr>
          <p:cNvPr id="916" name="Google Shape;916;g3f5827bcb89_0_104"/>
          <p:cNvPicPr preferRelativeResize="0"/>
          <p:nvPr/>
        </p:nvPicPr>
        <p:blipFill rotWithShape="1">
          <a:blip r:embed="rId3">
            <a:alphaModFix/>
          </a:blip>
          <a:srcRect t="18992" b="18999"/>
          <a:stretch/>
        </p:blipFill>
        <p:spPr>
          <a:xfrm>
            <a:off x="838200" y="1881188"/>
            <a:ext cx="10515600" cy="4352544"/>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pic>
        <p:nvPicPr>
          <p:cNvPr id="921" name="Google Shape;921;g3f5827bcb89_0_108"/>
          <p:cNvPicPr preferRelativeResize="0"/>
          <p:nvPr/>
        </p:nvPicPr>
        <p:blipFill rotWithShape="1">
          <a:blip r:embed="rId3">
            <a:alphaModFix/>
          </a:blip>
          <a:srcRect/>
          <a:stretch/>
        </p:blipFill>
        <p:spPr>
          <a:xfrm>
            <a:off x="1375725" y="123300"/>
            <a:ext cx="9440551" cy="66114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g3f5827bcb89_0_1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5400" b="1"/>
              <a:t>DETAILS TAB</a:t>
            </a:r>
            <a:endParaRPr/>
          </a:p>
        </p:txBody>
      </p:sp>
      <p:pic>
        <p:nvPicPr>
          <p:cNvPr id="927" name="Google Shape;927;g3f5827bcb89_0_112"/>
          <p:cNvPicPr preferRelativeResize="0"/>
          <p:nvPr/>
        </p:nvPicPr>
        <p:blipFill rotWithShape="1">
          <a:blip r:embed="rId3">
            <a:alphaModFix/>
          </a:blip>
          <a:srcRect t="18992" b="18999"/>
          <a:stretch/>
        </p:blipFill>
        <p:spPr>
          <a:xfrm>
            <a:off x="838200" y="1881188"/>
            <a:ext cx="10515600" cy="4352544"/>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pic>
        <p:nvPicPr>
          <p:cNvPr id="932" name="Google Shape;932;g3f5827bcb89_0_116"/>
          <p:cNvPicPr preferRelativeResize="0"/>
          <p:nvPr/>
        </p:nvPicPr>
        <p:blipFill rotWithShape="1">
          <a:blip r:embed="rId3">
            <a:alphaModFix/>
          </a:blip>
          <a:srcRect/>
          <a:stretch/>
        </p:blipFill>
        <p:spPr>
          <a:xfrm>
            <a:off x="1265988" y="0"/>
            <a:ext cx="9660027" cy="68580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g3f5827bcb89_0_1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5400" b="1"/>
              <a:t>POLICY WAIVER SCREENS</a:t>
            </a:r>
            <a:endParaRPr/>
          </a:p>
        </p:txBody>
      </p:sp>
      <p:pic>
        <p:nvPicPr>
          <p:cNvPr id="938" name="Google Shape;938;g3f5827bcb89_0_120"/>
          <p:cNvPicPr preferRelativeResize="0"/>
          <p:nvPr/>
        </p:nvPicPr>
        <p:blipFill rotWithShape="1">
          <a:blip r:embed="rId3">
            <a:alphaModFix/>
          </a:blip>
          <a:srcRect t="18992" b="18999"/>
          <a:stretch/>
        </p:blipFill>
        <p:spPr>
          <a:xfrm>
            <a:off x="838200" y="1817019"/>
            <a:ext cx="10515600" cy="435254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g3f5b051eae6_0_159"/>
          <p:cNvSpPr txBox="1">
            <a:spLocks noGrp="1"/>
          </p:cNvSpPr>
          <p:nvPr>
            <p:ph type="title"/>
          </p:nvPr>
        </p:nvSpPr>
        <p:spPr>
          <a:xfrm>
            <a:off x="0" y="849475"/>
            <a:ext cx="12191999" cy="1120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500"/>
              <a:buFont typeface="Calibri"/>
              <a:buNone/>
            </a:pPr>
            <a:r>
              <a:rPr lang="en-US" sz="6000" b="1" dirty="0">
                <a:solidFill>
                  <a:schemeClr val="accent4"/>
                </a:solidFill>
              </a:rPr>
              <a:t>Who Was There for You?</a:t>
            </a:r>
            <a:r>
              <a:rPr lang="en-US" sz="6000" b="1" dirty="0">
                <a:solidFill>
                  <a:schemeClr val="accent4"/>
                </a:solidFill>
                <a:latin typeface="Calibri"/>
                <a:ea typeface="Calibri"/>
                <a:cs typeface="Calibri"/>
                <a:sym typeface="Calibri"/>
              </a:rPr>
              <a:t> </a:t>
            </a:r>
            <a:endParaRPr sz="6000" dirty="0">
              <a:solidFill>
                <a:schemeClr val="accent4"/>
              </a:solidFill>
              <a:latin typeface="Calibri"/>
              <a:ea typeface="Calibri"/>
              <a:cs typeface="Calibri"/>
              <a:sym typeface="Calibri"/>
            </a:endParaRPr>
          </a:p>
        </p:txBody>
      </p:sp>
      <p:sp>
        <p:nvSpPr>
          <p:cNvPr id="557" name="Google Shape;557;g3f5b051eae6_0_159"/>
          <p:cNvSpPr txBox="1">
            <a:spLocks noGrp="1"/>
          </p:cNvSpPr>
          <p:nvPr>
            <p:ph type="body" idx="1"/>
          </p:nvPr>
        </p:nvSpPr>
        <p:spPr>
          <a:xfrm>
            <a:off x="798635" y="2381929"/>
            <a:ext cx="10594729" cy="2094142"/>
          </a:xfrm>
          <a:prstGeom prst="rect">
            <a:avLst/>
          </a:prstGeom>
          <a:noFill/>
          <a:ln>
            <a:noFill/>
          </a:ln>
        </p:spPr>
        <p:txBody>
          <a:bodyPr spcFirstLastPara="1" wrap="square" lIns="91425" tIns="45700" rIns="91425" bIns="45700" anchor="t" anchorCtr="0">
            <a:noAutofit/>
          </a:bodyPr>
          <a:lstStyle/>
          <a:p>
            <a:pPr marL="457200" lvl="0" indent="-482600" algn="l" rtl="0">
              <a:lnSpc>
                <a:spcPct val="100000"/>
              </a:lnSpc>
              <a:spcBef>
                <a:spcPts val="0"/>
              </a:spcBef>
              <a:spcAft>
                <a:spcPts val="0"/>
              </a:spcAft>
              <a:buSzPts val="4000"/>
              <a:buAutoNum type="arabicPeriod"/>
            </a:pPr>
            <a:r>
              <a:rPr lang="en-US" sz="4000" dirty="0"/>
              <a:t>Write the person’s name or relationship to you.</a:t>
            </a:r>
            <a:endParaRPr sz="4000" dirty="0"/>
          </a:p>
          <a:p>
            <a:pPr marL="457200" lvl="0" indent="-482600" algn="l" rtl="0">
              <a:lnSpc>
                <a:spcPct val="100000"/>
              </a:lnSpc>
              <a:spcBef>
                <a:spcPts val="0"/>
              </a:spcBef>
              <a:spcAft>
                <a:spcPts val="0"/>
              </a:spcAft>
              <a:buSzPts val="4000"/>
              <a:buAutoNum type="arabicPeriod"/>
            </a:pPr>
            <a:r>
              <a:rPr lang="en-US" sz="4000" dirty="0"/>
              <a:t>Why did you choose that person?</a:t>
            </a:r>
            <a:endParaRPr sz="4000" dirty="0"/>
          </a:p>
          <a:p>
            <a:pPr marL="457200" lvl="0" indent="-482600" algn="l" rtl="0">
              <a:lnSpc>
                <a:spcPct val="100000"/>
              </a:lnSpc>
              <a:spcBef>
                <a:spcPts val="0"/>
              </a:spcBef>
              <a:spcAft>
                <a:spcPts val="0"/>
              </a:spcAft>
              <a:buSzPts val="4000"/>
              <a:buAutoNum type="arabicPeriod"/>
            </a:pPr>
            <a:r>
              <a:rPr lang="en-US" sz="4000" dirty="0"/>
              <a:t>What made you feel safe with that person?</a:t>
            </a:r>
            <a:endParaRPr sz="4000" dirty="0"/>
          </a:p>
        </p:txBody>
      </p:sp>
      <p:sp>
        <p:nvSpPr>
          <p:cNvPr id="558" name="Google Shape;558;g3f5b051eae6_0_159"/>
          <p:cNvSpPr txBox="1"/>
          <p:nvPr/>
        </p:nvSpPr>
        <p:spPr>
          <a:xfrm>
            <a:off x="0" y="5829175"/>
            <a:ext cx="12192000" cy="1029000"/>
          </a:xfrm>
          <a:prstGeom prst="rect">
            <a:avLst/>
          </a:pr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US" sz="5400" b="1">
                <a:solidFill>
                  <a:schemeClr val="lt1"/>
                </a:solidFill>
                <a:latin typeface="Calibri"/>
                <a:ea typeface="Calibri"/>
                <a:cs typeface="Calibri"/>
                <a:sym typeface="Calibri"/>
              </a:rPr>
              <a:t>ACTIVITY </a:t>
            </a:r>
            <a:endParaRPr sz="5400" b="1">
              <a:solidFill>
                <a:schemeClr val="lt1"/>
              </a:solidFill>
              <a:highlight>
                <a:srgbClr val="00FF00"/>
              </a:highlight>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943"/>
        <p:cNvGrpSpPr/>
        <p:nvPr/>
      </p:nvGrpSpPr>
      <p:grpSpPr>
        <a:xfrm>
          <a:off x="0" y="0"/>
          <a:ext cx="0" cy="0"/>
          <a:chOff x="0" y="0"/>
          <a:chExt cx="0" cy="0"/>
        </a:xfrm>
      </p:grpSpPr>
      <p:pic>
        <p:nvPicPr>
          <p:cNvPr id="944" name="Google Shape;944;g3f5827bcb89_0_124"/>
          <p:cNvPicPr preferRelativeResize="0"/>
          <p:nvPr/>
        </p:nvPicPr>
        <p:blipFill rotWithShape="1">
          <a:blip r:embed="rId3">
            <a:alphaModFix/>
          </a:blip>
          <a:srcRect/>
          <a:stretch/>
        </p:blipFill>
        <p:spPr>
          <a:xfrm>
            <a:off x="1131513" y="0"/>
            <a:ext cx="9928983" cy="68580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pic>
        <p:nvPicPr>
          <p:cNvPr id="950" name="Google Shape;950;g3f5827bcb89_0_129"/>
          <p:cNvPicPr preferRelativeResize="0"/>
          <p:nvPr/>
        </p:nvPicPr>
        <p:blipFill rotWithShape="1">
          <a:blip r:embed="rId3">
            <a:alphaModFix/>
          </a:blip>
          <a:srcRect/>
          <a:stretch/>
        </p:blipFill>
        <p:spPr>
          <a:xfrm>
            <a:off x="1001488" y="77400"/>
            <a:ext cx="10189020" cy="68580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sp>
        <p:nvSpPr>
          <p:cNvPr id="955" name="Google Shape;955;g3f5827bcb89_0_1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5400" b="1"/>
              <a:t>SUPERVISORY APPROVAL SCREENS</a:t>
            </a:r>
            <a:endParaRPr/>
          </a:p>
        </p:txBody>
      </p:sp>
      <p:pic>
        <p:nvPicPr>
          <p:cNvPr id="956" name="Google Shape;956;g3f5827bcb89_0_134"/>
          <p:cNvPicPr preferRelativeResize="0"/>
          <p:nvPr/>
        </p:nvPicPr>
        <p:blipFill rotWithShape="1">
          <a:blip r:embed="rId3">
            <a:alphaModFix/>
          </a:blip>
          <a:srcRect t="18992" b="18999"/>
          <a:stretch/>
        </p:blipFill>
        <p:spPr>
          <a:xfrm>
            <a:off x="838200" y="1881188"/>
            <a:ext cx="10515600" cy="4352544"/>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61"/>
        <p:cNvGrpSpPr/>
        <p:nvPr/>
      </p:nvGrpSpPr>
      <p:grpSpPr>
        <a:xfrm>
          <a:off x="0" y="0"/>
          <a:ext cx="0" cy="0"/>
          <a:chOff x="0" y="0"/>
          <a:chExt cx="0" cy="0"/>
        </a:xfrm>
      </p:grpSpPr>
      <p:pic>
        <p:nvPicPr>
          <p:cNvPr id="962" name="Google Shape;962;g3f5827bcb89_0_138"/>
          <p:cNvPicPr preferRelativeResize="0"/>
          <p:nvPr/>
        </p:nvPicPr>
        <p:blipFill rotWithShape="1">
          <a:blip r:embed="rId3">
            <a:alphaModFix/>
          </a:blip>
          <a:srcRect/>
          <a:stretch/>
        </p:blipFill>
        <p:spPr>
          <a:xfrm>
            <a:off x="2366500" y="177638"/>
            <a:ext cx="7459000" cy="6502724"/>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pic>
        <p:nvPicPr>
          <p:cNvPr id="968" name="Google Shape;968;g3f5827bcb89_0_143"/>
          <p:cNvPicPr preferRelativeResize="0"/>
          <p:nvPr/>
        </p:nvPicPr>
        <p:blipFill rotWithShape="1">
          <a:blip r:embed="rId3">
            <a:alphaModFix/>
          </a:blip>
          <a:srcRect/>
          <a:stretch/>
        </p:blipFill>
        <p:spPr>
          <a:xfrm>
            <a:off x="294413" y="1634600"/>
            <a:ext cx="11603175" cy="358880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pic>
        <p:nvPicPr>
          <p:cNvPr id="974" name="Google Shape;974;g3f5827bcb89_0_148"/>
          <p:cNvPicPr preferRelativeResize="0"/>
          <p:nvPr/>
        </p:nvPicPr>
        <p:blipFill rotWithShape="1">
          <a:blip r:embed="rId3">
            <a:alphaModFix/>
          </a:blip>
          <a:srcRect/>
          <a:stretch/>
        </p:blipFill>
        <p:spPr>
          <a:xfrm>
            <a:off x="1351900" y="76200"/>
            <a:ext cx="9488196" cy="67056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79" name="Google Shape;979;g3f5827bcb89_0_1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5400" b="1"/>
              <a:t>TRAINING HOURS SCREENS</a:t>
            </a:r>
            <a:endParaRPr/>
          </a:p>
        </p:txBody>
      </p:sp>
      <p:pic>
        <p:nvPicPr>
          <p:cNvPr id="980" name="Google Shape;980;g3f5827bcb89_0_153"/>
          <p:cNvPicPr preferRelativeResize="0"/>
          <p:nvPr/>
        </p:nvPicPr>
        <p:blipFill rotWithShape="1">
          <a:blip r:embed="rId3">
            <a:alphaModFix/>
          </a:blip>
          <a:srcRect t="18992" b="18999"/>
          <a:stretch/>
        </p:blipFill>
        <p:spPr>
          <a:xfrm>
            <a:off x="838200" y="1881188"/>
            <a:ext cx="10515600" cy="4352544"/>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pic>
        <p:nvPicPr>
          <p:cNvPr id="986" name="Google Shape;986;g3f5827bcb89_0_157"/>
          <p:cNvPicPr preferRelativeResize="0"/>
          <p:nvPr/>
        </p:nvPicPr>
        <p:blipFill rotWithShape="1">
          <a:blip r:embed="rId3">
            <a:alphaModFix/>
          </a:blip>
          <a:srcRect/>
          <a:stretch/>
        </p:blipFill>
        <p:spPr>
          <a:xfrm>
            <a:off x="744013" y="109738"/>
            <a:ext cx="10703974" cy="663852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91"/>
        <p:cNvGrpSpPr/>
        <p:nvPr/>
      </p:nvGrpSpPr>
      <p:grpSpPr>
        <a:xfrm>
          <a:off x="0" y="0"/>
          <a:ext cx="0" cy="0"/>
          <a:chOff x="0" y="0"/>
          <a:chExt cx="0" cy="0"/>
        </a:xfrm>
      </p:grpSpPr>
      <p:pic>
        <p:nvPicPr>
          <p:cNvPr id="992" name="Google Shape;992;g3f5827bcb89_0_162"/>
          <p:cNvPicPr preferRelativeResize="0"/>
          <p:nvPr/>
        </p:nvPicPr>
        <p:blipFill rotWithShape="1">
          <a:blip r:embed="rId3">
            <a:alphaModFix/>
          </a:blip>
          <a:srcRect/>
          <a:stretch/>
        </p:blipFill>
        <p:spPr>
          <a:xfrm>
            <a:off x="1552550" y="116063"/>
            <a:ext cx="9086900" cy="6625875"/>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pic>
        <p:nvPicPr>
          <p:cNvPr id="998" name="Google Shape;998;g3f5827bcb89_0_167"/>
          <p:cNvPicPr preferRelativeResize="0"/>
          <p:nvPr/>
        </p:nvPicPr>
        <p:blipFill rotWithShape="1">
          <a:blip r:embed="rId3">
            <a:alphaModFix/>
          </a:blip>
          <a:srcRect/>
          <a:stretch/>
        </p:blipFill>
        <p:spPr>
          <a:xfrm>
            <a:off x="1004188" y="238463"/>
            <a:ext cx="10183625" cy="63810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24"/>
          <p:cNvSpPr txBox="1">
            <a:spLocks noGrp="1"/>
          </p:cNvSpPr>
          <p:nvPr>
            <p:ph type="title"/>
          </p:nvPr>
        </p:nvSpPr>
        <p:spPr>
          <a:xfrm>
            <a:off x="0" y="373205"/>
            <a:ext cx="12192000" cy="8853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11111"/>
              <a:buFont typeface="Calibri"/>
              <a:buNone/>
            </a:pPr>
            <a:r>
              <a:rPr lang="en-US" b="1" dirty="0"/>
              <a:t>Traditional Homes vs. Kinship Homes</a:t>
            </a:r>
            <a:endParaRPr dirty="0"/>
          </a:p>
        </p:txBody>
      </p:sp>
      <p:graphicFrame>
        <p:nvGraphicFramePr>
          <p:cNvPr id="564" name="Google Shape;564;p24"/>
          <p:cNvGraphicFramePr/>
          <p:nvPr>
            <p:extLst>
              <p:ext uri="{D42A27DB-BD31-4B8C-83A1-F6EECF244321}">
                <p14:modId xmlns:p14="http://schemas.microsoft.com/office/powerpoint/2010/main" val="1532140434"/>
              </p:ext>
            </p:extLst>
          </p:nvPr>
        </p:nvGraphicFramePr>
        <p:xfrm>
          <a:off x="590100" y="1603309"/>
          <a:ext cx="11011800" cy="4415535"/>
        </p:xfrm>
        <a:graphic>
          <a:graphicData uri="http://schemas.openxmlformats.org/drawingml/2006/table">
            <a:tbl>
              <a:tblPr firstRow="1" bandRow="1">
                <a:noFill/>
                <a:tableStyleId>{3236489E-C772-4154-904C-BA7060E0C099}</a:tableStyleId>
              </a:tblPr>
              <a:tblGrid>
                <a:gridCol w="5505900">
                  <a:extLst>
                    <a:ext uri="{9D8B030D-6E8A-4147-A177-3AD203B41FA5}">
                      <a16:colId xmlns:a16="http://schemas.microsoft.com/office/drawing/2014/main" val="20000"/>
                    </a:ext>
                  </a:extLst>
                </a:gridCol>
                <a:gridCol w="5505900">
                  <a:extLst>
                    <a:ext uri="{9D8B030D-6E8A-4147-A177-3AD203B41FA5}">
                      <a16:colId xmlns:a16="http://schemas.microsoft.com/office/drawing/2014/main" val="20001"/>
                    </a:ext>
                  </a:extLst>
                </a:gridCol>
              </a:tblGrid>
              <a:tr h="635975">
                <a:tc>
                  <a:txBody>
                    <a:bodyPr/>
                    <a:lstStyle/>
                    <a:p>
                      <a:pPr marL="0" marR="0" lvl="0" indent="0" algn="l" rtl="0">
                        <a:lnSpc>
                          <a:spcPct val="100000"/>
                        </a:lnSpc>
                        <a:spcBef>
                          <a:spcPts val="0"/>
                        </a:spcBef>
                        <a:spcAft>
                          <a:spcPts val="0"/>
                        </a:spcAft>
                        <a:buNone/>
                      </a:pPr>
                      <a:r>
                        <a:rPr lang="en-US" sz="3200" b="1" u="none" strike="noStrike" cap="none">
                          <a:latin typeface="Calibri"/>
                          <a:ea typeface="Calibri"/>
                          <a:cs typeface="Calibri"/>
                          <a:sym typeface="Calibri"/>
                        </a:rPr>
                        <a:t>Traditional Resource Home</a:t>
                      </a:r>
                      <a:endParaRPr/>
                    </a:p>
                  </a:txBody>
                  <a:tcPr marL="91450" marR="91450" marT="45725" marB="45725">
                    <a:solidFill>
                      <a:schemeClr val="accent1"/>
                    </a:solidFill>
                  </a:tcPr>
                </a:tc>
                <a:tc>
                  <a:txBody>
                    <a:bodyPr/>
                    <a:lstStyle/>
                    <a:p>
                      <a:pPr marL="0" marR="0" lvl="0" indent="0" algn="l" rtl="0">
                        <a:lnSpc>
                          <a:spcPct val="100000"/>
                        </a:lnSpc>
                        <a:spcBef>
                          <a:spcPts val="0"/>
                        </a:spcBef>
                        <a:spcAft>
                          <a:spcPts val="0"/>
                        </a:spcAft>
                        <a:buNone/>
                      </a:pPr>
                      <a:r>
                        <a:rPr lang="en-US" sz="3200" b="1" u="none" strike="noStrike" cap="none">
                          <a:latin typeface="Calibri"/>
                          <a:ea typeface="Calibri"/>
                          <a:cs typeface="Calibri"/>
                          <a:sym typeface="Calibri"/>
                        </a:rPr>
                        <a:t>Kinship Resource Home</a:t>
                      </a:r>
                      <a:endParaRPr/>
                    </a:p>
                  </a:txBody>
                  <a:tcPr marL="91450" marR="91450" marT="45725" marB="45725">
                    <a:solidFill>
                      <a:schemeClr val="accent1"/>
                    </a:solidFill>
                  </a:tcPr>
                </a:tc>
                <a:extLst>
                  <a:ext uri="{0D108BD9-81ED-4DB2-BD59-A6C34878D82A}">
                    <a16:rowId xmlns:a16="http://schemas.microsoft.com/office/drawing/2014/main" val="10000"/>
                  </a:ext>
                </a:extLst>
              </a:tr>
              <a:tr h="920450">
                <a:tc>
                  <a:txBody>
                    <a:bodyPr/>
                    <a:lstStyle/>
                    <a:p>
                      <a:pPr marL="0" marR="0" lvl="0" indent="0" algn="l" rtl="0">
                        <a:lnSpc>
                          <a:spcPct val="100000"/>
                        </a:lnSpc>
                        <a:spcBef>
                          <a:spcPts val="0"/>
                        </a:spcBef>
                        <a:spcAft>
                          <a:spcPts val="0"/>
                        </a:spcAft>
                        <a:buNone/>
                      </a:pPr>
                      <a:r>
                        <a:rPr lang="en-US" sz="2800" u="none" strike="noStrike" cap="none">
                          <a:latin typeface="Calibri"/>
                          <a:ea typeface="Calibri"/>
                          <a:cs typeface="Calibri"/>
                          <a:sym typeface="Calibri"/>
                        </a:rPr>
                        <a:t>No existing relationship with the child</a:t>
                      </a:r>
                      <a:endParaRPr/>
                    </a:p>
                  </a:txBody>
                  <a:tcPr marL="91450" marR="91450" marT="45725" marB="45725">
                    <a:solidFill>
                      <a:srgbClr val="EAE7E7"/>
                    </a:solidFill>
                  </a:tcPr>
                </a:tc>
                <a:tc>
                  <a:txBody>
                    <a:bodyPr/>
                    <a:lstStyle/>
                    <a:p>
                      <a:pPr marL="0" marR="0" lvl="0" indent="0" algn="l" rtl="0">
                        <a:lnSpc>
                          <a:spcPct val="100000"/>
                        </a:lnSpc>
                        <a:spcBef>
                          <a:spcPts val="0"/>
                        </a:spcBef>
                        <a:spcAft>
                          <a:spcPts val="0"/>
                        </a:spcAft>
                        <a:buNone/>
                      </a:pPr>
                      <a:r>
                        <a:rPr lang="en-US" sz="2800" u="none" strike="noStrike" cap="none">
                          <a:latin typeface="Calibri"/>
                          <a:ea typeface="Calibri"/>
                          <a:cs typeface="Calibri"/>
                          <a:sym typeface="Calibri"/>
                        </a:rPr>
                        <a:t>Existing Relationship with the child </a:t>
                      </a:r>
                      <a:endParaRPr/>
                    </a:p>
                  </a:txBody>
                  <a:tcPr marL="91450" marR="91450" marT="45725" marB="45725">
                    <a:solidFill>
                      <a:srgbClr val="EAE7E7"/>
                    </a:solidFill>
                  </a:tcPr>
                </a:tc>
                <a:extLst>
                  <a:ext uri="{0D108BD9-81ED-4DB2-BD59-A6C34878D82A}">
                    <a16:rowId xmlns:a16="http://schemas.microsoft.com/office/drawing/2014/main" val="10001"/>
                  </a:ext>
                </a:extLst>
              </a:tr>
              <a:tr h="920450">
                <a:tc>
                  <a:txBody>
                    <a:bodyPr/>
                    <a:lstStyle/>
                    <a:p>
                      <a:pPr marL="0" marR="0" lvl="0" indent="0" algn="l" rtl="0">
                        <a:lnSpc>
                          <a:spcPct val="100000"/>
                        </a:lnSpc>
                        <a:spcBef>
                          <a:spcPts val="0"/>
                        </a:spcBef>
                        <a:spcAft>
                          <a:spcPts val="0"/>
                        </a:spcAft>
                        <a:buNone/>
                      </a:pPr>
                      <a:r>
                        <a:rPr lang="en-US" sz="2800" u="none" strike="noStrike" cap="none">
                          <a:latin typeface="Calibri"/>
                          <a:ea typeface="Calibri"/>
                          <a:cs typeface="Calibri"/>
                          <a:sym typeface="Calibri"/>
                        </a:rPr>
                        <a:t>Licensed prior to placement</a:t>
                      </a:r>
                      <a:endParaRPr/>
                    </a:p>
                  </a:txBody>
                  <a:tcPr marL="91450" marR="91450" marT="45725" marB="45725">
                    <a:solidFill>
                      <a:schemeClr val="lt1"/>
                    </a:solidFill>
                  </a:tcPr>
                </a:tc>
                <a:tc>
                  <a:txBody>
                    <a:bodyPr/>
                    <a:lstStyle/>
                    <a:p>
                      <a:pPr marL="0" marR="0" lvl="0" indent="0" algn="l" rtl="0">
                        <a:lnSpc>
                          <a:spcPct val="100000"/>
                        </a:lnSpc>
                        <a:spcBef>
                          <a:spcPts val="0"/>
                        </a:spcBef>
                        <a:spcAft>
                          <a:spcPts val="0"/>
                        </a:spcAft>
                        <a:buNone/>
                      </a:pPr>
                      <a:r>
                        <a:rPr lang="en-US" sz="2800" u="none" strike="noStrike" cap="none">
                          <a:latin typeface="Calibri"/>
                          <a:ea typeface="Calibri"/>
                          <a:cs typeface="Calibri"/>
                          <a:sym typeface="Calibri"/>
                        </a:rPr>
                        <a:t>Often opened quickly to support placement </a:t>
                      </a:r>
                      <a:endParaRPr/>
                    </a:p>
                  </a:txBody>
                  <a:tcPr marL="91450" marR="91450" marT="45725" marB="45725">
                    <a:solidFill>
                      <a:schemeClr val="lt1"/>
                    </a:solidFill>
                  </a:tcPr>
                </a:tc>
                <a:extLst>
                  <a:ext uri="{0D108BD9-81ED-4DB2-BD59-A6C34878D82A}">
                    <a16:rowId xmlns:a16="http://schemas.microsoft.com/office/drawing/2014/main" val="10002"/>
                  </a:ext>
                </a:extLst>
              </a:tr>
              <a:tr h="920450">
                <a:tc>
                  <a:txBody>
                    <a:bodyPr/>
                    <a:lstStyle/>
                    <a:p>
                      <a:pPr marL="0" marR="0" lvl="0" indent="0" algn="l" rtl="0">
                        <a:lnSpc>
                          <a:spcPct val="100000"/>
                        </a:lnSpc>
                        <a:spcBef>
                          <a:spcPts val="0"/>
                        </a:spcBef>
                        <a:spcAft>
                          <a:spcPts val="0"/>
                        </a:spcAft>
                        <a:buNone/>
                      </a:pPr>
                      <a:r>
                        <a:rPr lang="en-US" sz="2800" u="none" strike="noStrike" cap="none">
                          <a:latin typeface="Calibri"/>
                          <a:ea typeface="Calibri"/>
                          <a:cs typeface="Calibri"/>
                          <a:sym typeface="Calibri"/>
                        </a:rPr>
                        <a:t>Provides care for children needing placement </a:t>
                      </a:r>
                      <a:endParaRPr/>
                    </a:p>
                  </a:txBody>
                  <a:tcPr marL="91450" marR="91450" marT="45725" marB="45725">
                    <a:solidFill>
                      <a:srgbClr val="EAE7E7"/>
                    </a:solidFill>
                  </a:tcPr>
                </a:tc>
                <a:tc>
                  <a:txBody>
                    <a:bodyPr/>
                    <a:lstStyle/>
                    <a:p>
                      <a:pPr marL="0" marR="0" lvl="0" indent="0" algn="l" rtl="0">
                        <a:lnSpc>
                          <a:spcPct val="100000"/>
                        </a:lnSpc>
                        <a:spcBef>
                          <a:spcPts val="0"/>
                        </a:spcBef>
                        <a:spcAft>
                          <a:spcPts val="0"/>
                        </a:spcAft>
                        <a:buNone/>
                      </a:pPr>
                      <a:r>
                        <a:rPr lang="en-US" sz="2800" u="none" strike="noStrike" cap="none">
                          <a:latin typeface="Calibri"/>
                          <a:ea typeface="Calibri"/>
                          <a:cs typeface="Calibri"/>
                          <a:sym typeface="Calibri"/>
                        </a:rPr>
                        <a:t>Helps preserve family connections and reduce trauma</a:t>
                      </a:r>
                      <a:endParaRPr/>
                    </a:p>
                  </a:txBody>
                  <a:tcPr marL="91450" marR="91450" marT="45725" marB="45725">
                    <a:solidFill>
                      <a:srgbClr val="EAE7E7"/>
                    </a:solidFill>
                  </a:tcPr>
                </a:tc>
                <a:extLst>
                  <a:ext uri="{0D108BD9-81ED-4DB2-BD59-A6C34878D82A}">
                    <a16:rowId xmlns:a16="http://schemas.microsoft.com/office/drawing/2014/main" val="10003"/>
                  </a:ext>
                </a:extLst>
              </a:tr>
              <a:tr h="920450">
                <a:tc>
                  <a:txBody>
                    <a:bodyPr/>
                    <a:lstStyle/>
                    <a:p>
                      <a:pPr marL="0" marR="0" lvl="0" indent="0" algn="l" rtl="0">
                        <a:lnSpc>
                          <a:spcPct val="100000"/>
                        </a:lnSpc>
                        <a:spcBef>
                          <a:spcPts val="0"/>
                        </a:spcBef>
                        <a:spcAft>
                          <a:spcPts val="0"/>
                        </a:spcAft>
                        <a:buNone/>
                      </a:pPr>
                      <a:r>
                        <a:rPr lang="en-US" sz="2800" u="none" strike="noStrike" cap="none">
                          <a:latin typeface="Calibri"/>
                          <a:ea typeface="Calibri"/>
                          <a:cs typeface="Calibri"/>
                          <a:sym typeface="Calibri"/>
                        </a:rPr>
                        <a:t>Usually recruiting and referred through established processes </a:t>
                      </a:r>
                      <a:endParaRPr/>
                    </a:p>
                  </a:txBody>
                  <a:tcPr marL="91450" marR="91450" marT="45725" marB="45725">
                    <a:solidFill>
                      <a:schemeClr val="lt1"/>
                    </a:solidFill>
                  </a:tcPr>
                </a:tc>
                <a:tc>
                  <a:txBody>
                    <a:bodyPr/>
                    <a:lstStyle/>
                    <a:p>
                      <a:pPr marL="0" marR="0" lvl="0" indent="0" algn="l" rtl="0">
                        <a:lnSpc>
                          <a:spcPct val="100000"/>
                        </a:lnSpc>
                        <a:spcBef>
                          <a:spcPts val="0"/>
                        </a:spcBef>
                        <a:spcAft>
                          <a:spcPts val="0"/>
                        </a:spcAft>
                        <a:buNone/>
                      </a:pPr>
                      <a:r>
                        <a:rPr lang="en-US" sz="2800" u="none" strike="noStrike" cap="none" dirty="0">
                          <a:latin typeface="Calibri"/>
                          <a:ea typeface="Calibri"/>
                          <a:cs typeface="Calibri"/>
                          <a:sym typeface="Calibri"/>
                        </a:rPr>
                        <a:t>Often identified during a child’s removal or early case activity</a:t>
                      </a:r>
                      <a:endParaRPr dirty="0"/>
                    </a:p>
                  </a:txBody>
                  <a:tcPr marL="91450" marR="91450" marT="45725" marB="45725">
                    <a:solidFill>
                      <a:schemeClr val="lt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g3f5827bcb89_0_1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8000"/>
              <a:buFont typeface="Calibri"/>
              <a:buNone/>
            </a:pPr>
            <a:r>
              <a:rPr lang="en-US" sz="5400" b="1"/>
              <a:t>DETAILS SCREEN</a:t>
            </a:r>
            <a:endParaRPr/>
          </a:p>
        </p:txBody>
      </p:sp>
      <p:pic>
        <p:nvPicPr>
          <p:cNvPr id="1004" name="Google Shape;1004;g3f5827bcb89_0_172"/>
          <p:cNvPicPr preferRelativeResize="0"/>
          <p:nvPr/>
        </p:nvPicPr>
        <p:blipFill rotWithShape="1">
          <a:blip r:embed="rId3">
            <a:alphaModFix/>
          </a:blip>
          <a:srcRect t="18992" b="18999"/>
          <a:stretch/>
        </p:blipFill>
        <p:spPr>
          <a:xfrm>
            <a:off x="838200" y="1881188"/>
            <a:ext cx="10515600" cy="4352544"/>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pic>
        <p:nvPicPr>
          <p:cNvPr id="1010" name="Google Shape;1010;g3f5827bcb89_0_176"/>
          <p:cNvPicPr preferRelativeResize="0"/>
          <p:nvPr/>
        </p:nvPicPr>
        <p:blipFill rotWithShape="1">
          <a:blip r:embed="rId3">
            <a:alphaModFix/>
          </a:blip>
          <a:srcRect/>
          <a:stretch/>
        </p:blipFill>
        <p:spPr>
          <a:xfrm>
            <a:off x="1351900" y="0"/>
            <a:ext cx="9488196" cy="670560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pic>
        <p:nvPicPr>
          <p:cNvPr id="785" name="Google Shape;785;g3f5827bcb89_0_5" descr="Close up female hands typing, browsing, doing assignment on laptop keyboard (Provided by Getty Images)"/>
          <p:cNvPicPr preferRelativeResize="0"/>
          <p:nvPr/>
        </p:nvPicPr>
        <p:blipFill rotWithShape="1">
          <a:blip r:embed="rId3">
            <a:alphaModFix/>
          </a:blip>
          <a:srcRect/>
          <a:stretch/>
        </p:blipFill>
        <p:spPr>
          <a:xfrm>
            <a:off x="5689600" y="1321648"/>
            <a:ext cx="5520266" cy="41825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86" name="Google Shape;786;g3f5827bcb89_0_5"/>
          <p:cNvSpPr txBox="1">
            <a:spLocks noGrp="1"/>
          </p:cNvSpPr>
          <p:nvPr>
            <p:ph type="title"/>
          </p:nvPr>
        </p:nvSpPr>
        <p:spPr>
          <a:xfrm>
            <a:off x="507999" y="2750064"/>
            <a:ext cx="4504267"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5400"/>
              <a:buFont typeface="Calibri"/>
              <a:buNone/>
            </a:pPr>
            <a:r>
              <a:rPr lang="en-US" dirty="0">
                <a:solidFill>
                  <a:schemeClr val="dk1"/>
                </a:solidFill>
              </a:rPr>
              <a:t>CHRIS LAB WRAP UP</a:t>
            </a:r>
            <a:endParaRPr dirty="0"/>
          </a:p>
        </p:txBody>
      </p:sp>
      <p:sp>
        <p:nvSpPr>
          <p:cNvPr id="2" name="Rectangle 1">
            <a:extLst>
              <a:ext uri="{FF2B5EF4-FFF2-40B4-BE49-F238E27FC236}">
                <a16:creationId xmlns:a16="http://schemas.microsoft.com/office/drawing/2014/main" id="{8A814D7B-57CF-2BFD-CBC8-8F791D179346}"/>
              </a:ext>
            </a:extLst>
          </p:cNvPr>
          <p:cNvSpPr/>
          <p:nvPr/>
        </p:nvSpPr>
        <p:spPr>
          <a:xfrm>
            <a:off x="508000" y="1321648"/>
            <a:ext cx="4504267" cy="418253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18749319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g3f283571c4d_0_95"/>
          <p:cNvSpPr/>
          <p:nvPr/>
        </p:nvSpPr>
        <p:spPr>
          <a:xfrm>
            <a:off x="6357348" y="-5450"/>
            <a:ext cx="102300" cy="6863400"/>
          </a:xfrm>
          <a:prstGeom prst="rect">
            <a:avLst/>
          </a:prstGeom>
          <a:solidFill>
            <a:schemeClr val="accent4"/>
          </a:solidFill>
          <a:ln w="19050" cap="flat" cmpd="sng">
            <a:solidFill>
              <a:schemeClr val="accent4"/>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69" name="Google Shape;769;g3f283571c4d_0_95"/>
          <p:cNvSpPr txBox="1">
            <a:spLocks noGrp="1"/>
          </p:cNvSpPr>
          <p:nvPr>
            <p:ph type="title"/>
          </p:nvPr>
        </p:nvSpPr>
        <p:spPr>
          <a:xfrm>
            <a:off x="6511951" y="-5450"/>
            <a:ext cx="5679900" cy="6863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7200"/>
              <a:buFont typeface="Calibri"/>
              <a:buNone/>
            </a:pPr>
            <a:r>
              <a:rPr lang="en-US" sz="7200" b="1" dirty="0">
                <a:solidFill>
                  <a:schemeClr val="tx1"/>
                </a:solidFill>
                <a:latin typeface="Calibri"/>
                <a:ea typeface="Calibri"/>
                <a:cs typeface="Calibri"/>
                <a:sym typeface="Calibri"/>
              </a:rPr>
              <a:t>Target Outcomes Evaluation</a:t>
            </a:r>
            <a:endParaRPr dirty="0">
              <a:solidFill>
                <a:schemeClr val="tx1"/>
              </a:solidFill>
            </a:endParaRPr>
          </a:p>
        </p:txBody>
      </p:sp>
      <p:pic>
        <p:nvPicPr>
          <p:cNvPr id="770" name="Google Shape;770;g3f283571c4d_0_95"/>
          <p:cNvPicPr preferRelativeResize="0"/>
          <p:nvPr/>
        </p:nvPicPr>
        <p:blipFill rotWithShape="1">
          <a:blip r:embed="rId3">
            <a:alphaModFix/>
          </a:blip>
          <a:srcRect/>
          <a:stretch/>
        </p:blipFill>
        <p:spPr>
          <a:xfrm>
            <a:off x="1153477" y="1342725"/>
            <a:ext cx="4167025" cy="41670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g3f5c80db00c_0_6"/>
          <p:cNvSpPr txBox="1">
            <a:spLocks noGrp="1"/>
          </p:cNvSpPr>
          <p:nvPr>
            <p:ph type="title"/>
          </p:nvPr>
        </p:nvSpPr>
        <p:spPr>
          <a:xfrm>
            <a:off x="0" y="500052"/>
            <a:ext cx="12192000" cy="1124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Font typeface="Calibri"/>
              <a:buNone/>
            </a:pPr>
            <a:r>
              <a:rPr lang="en-US" sz="6000" b="1" dirty="0">
                <a:solidFill>
                  <a:schemeClr val="dk2"/>
                </a:solidFill>
              </a:rPr>
              <a:t>Comparing Placement Pathways</a:t>
            </a:r>
            <a:endParaRPr sz="6000" dirty="0">
              <a:solidFill>
                <a:schemeClr val="dk2"/>
              </a:solidFill>
            </a:endParaRPr>
          </a:p>
        </p:txBody>
      </p:sp>
      <p:sp>
        <p:nvSpPr>
          <p:cNvPr id="570" name="Google Shape;570;g3f5c80db00c_0_6"/>
          <p:cNvSpPr txBox="1">
            <a:spLocks noGrp="1"/>
          </p:cNvSpPr>
          <p:nvPr>
            <p:ph type="body" idx="1"/>
          </p:nvPr>
        </p:nvSpPr>
        <p:spPr>
          <a:xfrm>
            <a:off x="669149" y="2191625"/>
            <a:ext cx="10638187" cy="3066175"/>
          </a:xfrm>
          <a:prstGeom prst="rect">
            <a:avLst/>
          </a:prstGeom>
          <a:noFill/>
          <a:ln>
            <a:noFill/>
          </a:ln>
        </p:spPr>
        <p:txBody>
          <a:bodyPr spcFirstLastPara="1" wrap="square" lIns="91425" tIns="45700" rIns="91425" bIns="45700" anchor="t" anchorCtr="0">
            <a:noAutofit/>
          </a:bodyPr>
          <a:lstStyle/>
          <a:p>
            <a:pPr indent="-457200">
              <a:buSzPts val="4700"/>
            </a:pPr>
            <a:r>
              <a:rPr lang="en-US" sz="3200" dirty="0"/>
              <a:t>Divide a sheet of chart paper into two columns: Traditional Resource Home and Relative/ Kinship Home</a:t>
            </a:r>
          </a:p>
          <a:p>
            <a:pPr marL="0" indent="0">
              <a:buSzPts val="4700"/>
              <a:buNone/>
            </a:pPr>
            <a:endParaRPr sz="1200" dirty="0"/>
          </a:p>
          <a:p>
            <a:pPr indent="-457200">
              <a:spcBef>
                <a:spcPts val="0"/>
              </a:spcBef>
              <a:buSzPts val="4700"/>
            </a:pPr>
            <a:r>
              <a:rPr lang="en-US" sz="3200" dirty="0"/>
              <a:t>List any characteristics, requirements, or responsibilities that apply to each pathway</a:t>
            </a:r>
          </a:p>
          <a:p>
            <a:pPr marL="0" indent="0">
              <a:spcBef>
                <a:spcPts val="0"/>
              </a:spcBef>
              <a:buSzPts val="4700"/>
              <a:buNone/>
            </a:pPr>
            <a:endParaRPr sz="1200" dirty="0"/>
          </a:p>
          <a:p>
            <a:pPr indent="-457200">
              <a:spcBef>
                <a:spcPts val="0"/>
              </a:spcBef>
              <a:buSzPts val="4700"/>
            </a:pPr>
            <a:r>
              <a:rPr lang="en-US" sz="3200" dirty="0"/>
              <a:t>Identify any similarities that both pathways share with an asterisk</a:t>
            </a:r>
            <a:endParaRPr sz="3200" dirty="0"/>
          </a:p>
        </p:txBody>
      </p:sp>
      <p:sp>
        <p:nvSpPr>
          <p:cNvPr id="571" name="Google Shape;571;g3f5c80db00c_0_6"/>
          <p:cNvSpPr txBox="1">
            <a:spLocks noGrp="1"/>
          </p:cNvSpPr>
          <p:nvPr>
            <p:ph type="title"/>
          </p:nvPr>
        </p:nvSpPr>
        <p:spPr>
          <a:xfrm>
            <a:off x="0" y="5918103"/>
            <a:ext cx="12192000" cy="939900"/>
          </a:xfrm>
          <a:prstGeom prst="rect">
            <a:avLst/>
          </a:prstGeom>
          <a:solidFill>
            <a:schemeClr val="accent4"/>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Font typeface="Calibri"/>
              <a:buNone/>
            </a:pPr>
            <a:r>
              <a:rPr lang="en-US" sz="5500" b="1">
                <a:solidFill>
                  <a:schemeClr val="lt1"/>
                </a:solidFill>
              </a:rPr>
              <a:t>Activity</a:t>
            </a:r>
            <a:endParaRPr sz="55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86AF6D-10E6-1330-08D3-0F310D1D08DB}"/>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8C996EAE-7DA2-B786-315A-1221F449605D}"/>
              </a:ext>
            </a:extLst>
          </p:cNvPr>
          <p:cNvSpPr>
            <a:spLocks noGrp="1"/>
          </p:cNvSpPr>
          <p:nvPr>
            <p:ph type="title"/>
          </p:nvPr>
        </p:nvSpPr>
        <p:spPr>
          <a:xfrm>
            <a:off x="6095999" y="0"/>
            <a:ext cx="6068191" cy="6857999"/>
          </a:xfrm>
        </p:spPr>
        <p:txBody>
          <a:bodyPr>
            <a:normAutofit/>
          </a:bodyPr>
          <a:lstStyle/>
          <a:p>
            <a:r>
              <a:rPr lang="en-US" sz="7200" dirty="0">
                <a:solidFill>
                  <a:schemeClr val="bg1"/>
                </a:solidFill>
              </a:rPr>
              <a:t>15-Minute </a:t>
            </a:r>
            <a:br>
              <a:rPr lang="en-US" sz="7200" dirty="0">
                <a:solidFill>
                  <a:schemeClr val="bg1"/>
                </a:solidFill>
              </a:rPr>
            </a:br>
            <a:r>
              <a:rPr lang="en-US" sz="7200" dirty="0">
                <a:solidFill>
                  <a:schemeClr val="bg1"/>
                </a:solidFill>
              </a:rPr>
              <a:t>Brain Break</a:t>
            </a:r>
          </a:p>
        </p:txBody>
      </p:sp>
    </p:spTree>
    <p:extLst>
      <p:ext uri="{BB962C8B-B14F-4D97-AF65-F5344CB8AC3E}">
        <p14:creationId xmlns:p14="http://schemas.microsoft.com/office/powerpoint/2010/main" val="1847124145"/>
      </p:ext>
    </p:extLst>
  </p:cSld>
  <p:clrMapOvr>
    <a:masterClrMapping/>
  </p:clrMapOvr>
</p:sld>
</file>

<file path=ppt/theme/theme1.xml><?xml version="1.0" encoding="utf-8"?>
<a:theme xmlns:a="http://schemas.openxmlformats.org/drawingml/2006/main" name="NST_Test">
  <a:themeElements>
    <a:clrScheme name="NST Build">
      <a:dk1>
        <a:srgbClr val="000000"/>
      </a:dk1>
      <a:lt1>
        <a:srgbClr val="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NST_Test">
  <a:themeElements>
    <a:clrScheme name="NST Build">
      <a:dk1>
        <a:srgbClr val="000000"/>
      </a:dk1>
      <a:lt1>
        <a:srgbClr val="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NST Build">
      <a:dk1>
        <a:srgbClr val="000000"/>
      </a:dk1>
      <a:lt1>
        <a:srgbClr val="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NST Build">
      <a:dk1>
        <a:srgbClr val="000000"/>
      </a:dk1>
      <a:lt1>
        <a:srgbClr val="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NST Build">
      <a:dk1>
        <a:srgbClr val="000000"/>
      </a:dk1>
      <a:lt1>
        <a:srgbClr val="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NST_Test">
  <a:themeElements>
    <a:clrScheme name="NST Build">
      <a:dk1>
        <a:srgbClr val="000000"/>
      </a:dk1>
      <a:lt1>
        <a:srgbClr val="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NST Build">
      <a:dk1>
        <a:srgbClr val="000000"/>
      </a:dk1>
      <a:lt1>
        <a:srgbClr val="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926</TotalTime>
  <Words>13653</Words>
  <Application>Microsoft Office PowerPoint</Application>
  <PresentationFormat>Widescreen</PresentationFormat>
  <Paragraphs>1310</Paragraphs>
  <Slides>73</Slides>
  <Notes>73</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73</vt:i4>
      </vt:variant>
    </vt:vector>
  </HeadingPairs>
  <TitlesOfParts>
    <vt:vector size="88" baseType="lpstr">
      <vt:lpstr>Quattrocento Sans</vt:lpstr>
      <vt:lpstr>Open Sans</vt:lpstr>
      <vt:lpstr>Calibri-Light</vt:lpstr>
      <vt:lpstr>Calibri</vt:lpstr>
      <vt:lpstr>Play</vt:lpstr>
      <vt:lpstr>Arial</vt:lpstr>
      <vt:lpstr>Noto Sans Symbols</vt:lpstr>
      <vt:lpstr>Courier New</vt:lpstr>
      <vt:lpstr>Proxima Nova</vt:lpstr>
      <vt:lpstr>NST_Test</vt:lpstr>
      <vt:lpstr>1_NST_Test</vt:lpstr>
      <vt:lpstr>office theme</vt:lpstr>
      <vt:lpstr>office theme</vt:lpstr>
      <vt:lpstr>office theme</vt:lpstr>
      <vt:lpstr>2_NST_Test</vt:lpstr>
      <vt:lpstr>PowerPoint Presentation</vt:lpstr>
      <vt:lpstr>PowerPoint Presentation</vt:lpstr>
      <vt:lpstr>PowerPoint Presentation</vt:lpstr>
      <vt:lpstr>Day 2</vt:lpstr>
      <vt:lpstr>Day 2</vt:lpstr>
      <vt:lpstr>Who Was There for You? </vt:lpstr>
      <vt:lpstr>Traditional Homes vs. Kinship Homes</vt:lpstr>
      <vt:lpstr>Comparing Placement Pathways</vt:lpstr>
      <vt:lpstr>15-Minute  Brain Break</vt:lpstr>
      <vt:lpstr>The Kinship Home Approval Process</vt:lpstr>
      <vt:lpstr>Activity</vt:lpstr>
      <vt:lpstr>Receiving a Kinship Referral</vt:lpstr>
      <vt:lpstr>Activity </vt:lpstr>
      <vt:lpstr>The CFS-450: Your Roadmap for Opening a Kinship Home</vt:lpstr>
      <vt:lpstr>Lunch Break</vt:lpstr>
      <vt:lpstr>Activity: Explore the CFS-450 Form</vt:lpstr>
      <vt:lpstr>Before Provisional Placement: Required Expedited Background Checks</vt:lpstr>
      <vt:lpstr>Would You Move Forward?</vt:lpstr>
      <vt:lpstr>When A Concern is Identified</vt:lpstr>
      <vt:lpstr>Which Path Would You Take?</vt:lpstr>
      <vt:lpstr>Alternative Compliance vs. Policy Waiver</vt:lpstr>
      <vt:lpstr>Activity </vt:lpstr>
      <vt:lpstr>The Initial Home Consultation: A Kinship Prospective</vt:lpstr>
      <vt:lpstr>Activity</vt:lpstr>
      <vt:lpstr>Guiding the Family Through the Next Steps </vt:lpstr>
      <vt:lpstr>Your Work Doesn't End After the Home Visit</vt:lpstr>
      <vt:lpstr>What Would Grandma Ask? </vt:lpstr>
      <vt:lpstr>Supporting Resource Families One Table at a Time</vt:lpstr>
      <vt:lpstr>Supporting Resource Parents  </vt:lpstr>
      <vt:lpstr>Resource Parent Coaching Call  </vt:lpstr>
      <vt:lpstr>Summary of Action Items</vt:lpstr>
      <vt:lpstr>15-Minute  Brain Break</vt:lpstr>
      <vt:lpstr>CHRIS LAB: Resource Screens </vt:lpstr>
      <vt:lpstr>Target Outcomes </vt:lpstr>
      <vt:lpstr>ADDING A PROVIDER</vt:lpstr>
      <vt:lpstr>PowerPoint Presentation</vt:lpstr>
      <vt:lpstr>PowerPoint Presentation</vt:lpstr>
      <vt:lpstr>SERVICES TAB</vt:lpstr>
      <vt:lpstr>PowerPoint Presentation</vt:lpstr>
      <vt:lpstr>ASSIGNMENT TO WORKLOAD TAB</vt:lpstr>
      <vt:lpstr>PowerPoint Presentation</vt:lpstr>
      <vt:lpstr>STATUS TAB</vt:lpstr>
      <vt:lpstr>PowerPoint Presentation</vt:lpstr>
      <vt:lpstr>MEMBER SCREENS</vt:lpstr>
      <vt:lpstr>PowerPoint Presentation</vt:lpstr>
      <vt:lpstr>PowerPoint Presentation</vt:lpstr>
      <vt:lpstr>BACKGROUND CHECKS</vt:lpstr>
      <vt:lpstr>PowerPoint Presentation</vt:lpstr>
      <vt:lpstr>PowerPoint Presentation</vt:lpstr>
      <vt:lpstr>PowerPoint Presentation</vt:lpstr>
      <vt:lpstr>PowerPoint Presentation</vt:lpstr>
      <vt:lpstr>PROVISIONAL SERVICES SCREENS</vt:lpstr>
      <vt:lpstr>PowerPoint Presentation</vt:lpstr>
      <vt:lpstr>PowerPoint Presentation</vt:lpstr>
      <vt:lpstr>ADMISSION TAB</vt:lpstr>
      <vt:lpstr>PowerPoint Presentation</vt:lpstr>
      <vt:lpstr>DETAILS TAB</vt:lpstr>
      <vt:lpstr>PowerPoint Presentation</vt:lpstr>
      <vt:lpstr>POLICY WAIVER SCREENS</vt:lpstr>
      <vt:lpstr>PowerPoint Presentation</vt:lpstr>
      <vt:lpstr>PowerPoint Presentation</vt:lpstr>
      <vt:lpstr>SUPERVISORY APPROVAL SCREENS</vt:lpstr>
      <vt:lpstr>PowerPoint Presentation</vt:lpstr>
      <vt:lpstr>PowerPoint Presentation</vt:lpstr>
      <vt:lpstr>PowerPoint Presentation</vt:lpstr>
      <vt:lpstr>TRAINING HOURS SCREENS</vt:lpstr>
      <vt:lpstr>PowerPoint Presentation</vt:lpstr>
      <vt:lpstr>PowerPoint Presentation</vt:lpstr>
      <vt:lpstr>PowerPoint Presentation</vt:lpstr>
      <vt:lpstr>DETAILS SCREEN</vt:lpstr>
      <vt:lpstr>PowerPoint Presentation</vt:lpstr>
      <vt:lpstr>CHRIS LAB WRAP UP</vt:lpstr>
      <vt:lpstr>Target Outcomes Evaluation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Jalexsia N. Gooden</dc:creator>
  <cp:lastModifiedBy>Stephanie N. Clowers</cp:lastModifiedBy>
  <cp:revision>33</cp:revision>
  <cp:lastPrinted>2026-09-04T16:03:57Z</cp:lastPrinted>
  <dcterms:created xsi:type="dcterms:W3CDTF">2026-05-06T20:03:59Z</dcterms:created>
  <dcterms:modified xsi:type="dcterms:W3CDTF">2026-09-04T21:11:48Z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0x0101002C0708B0A852F244905B24DEFECBBED1</vt:lpwstr>
  </property>
</Properties>
</file>