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5.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6.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8.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0" r:id="rId2"/>
    <p:sldMasterId id="2147483679" r:id="rId3"/>
    <p:sldMasterId id="2147483691" r:id="rId4"/>
    <p:sldMasterId id="2147483703" r:id="rId5"/>
    <p:sldMasterId id="2147483715" r:id="rId6"/>
    <p:sldMasterId id="2147483727" r:id="rId7"/>
    <p:sldMasterId id="2147483739" r:id="rId8"/>
    <p:sldMasterId id="2147483751" r:id="rId9"/>
  </p:sldMasterIdLst>
  <p:notesMasterIdLst>
    <p:notesMasterId r:id="rId47"/>
  </p:notesMasterIdLst>
  <p:handoutMasterIdLst>
    <p:handoutMasterId r:id="rId48"/>
  </p:handoutMasterIdLst>
  <p:sldIdLst>
    <p:sldId id="256" r:id="rId10"/>
    <p:sldId id="257" r:id="rId11"/>
    <p:sldId id="258" r:id="rId12"/>
    <p:sldId id="259" r:id="rId13"/>
    <p:sldId id="260" r:id="rId14"/>
    <p:sldId id="261" r:id="rId15"/>
    <p:sldId id="262" r:id="rId16"/>
    <p:sldId id="263" r:id="rId17"/>
    <p:sldId id="290" r:id="rId18"/>
    <p:sldId id="264" r:id="rId19"/>
    <p:sldId id="265" r:id="rId20"/>
    <p:sldId id="266" r:id="rId21"/>
    <p:sldId id="267" r:id="rId22"/>
    <p:sldId id="268" r:id="rId23"/>
    <p:sldId id="269" r:id="rId24"/>
    <p:sldId id="270" r:id="rId25"/>
    <p:sldId id="271" r:id="rId26"/>
    <p:sldId id="272" r:id="rId27"/>
    <p:sldId id="292" r:id="rId28"/>
    <p:sldId id="273" r:id="rId29"/>
    <p:sldId id="274" r:id="rId30"/>
    <p:sldId id="275" r:id="rId31"/>
    <p:sldId id="276" r:id="rId32"/>
    <p:sldId id="277" r:id="rId33"/>
    <p:sldId id="278" r:id="rId34"/>
    <p:sldId id="279" r:id="rId35"/>
    <p:sldId id="280" r:id="rId36"/>
    <p:sldId id="291" r:id="rId37"/>
    <p:sldId id="281" r:id="rId38"/>
    <p:sldId id="282" r:id="rId39"/>
    <p:sldId id="283" r:id="rId40"/>
    <p:sldId id="284" r:id="rId41"/>
    <p:sldId id="285" r:id="rId42"/>
    <p:sldId id="286" r:id="rId43"/>
    <p:sldId id="287" r:id="rId44"/>
    <p:sldId id="288" r:id="rId45"/>
    <p:sldId id="289" r:id="rId46"/>
  </p:sldIdLst>
  <p:sldSz cx="12192000" cy="6858000"/>
  <p:notesSz cx="7315200" cy="9601200"/>
  <p:embeddedFontLst>
    <p:embeddedFont>
      <p:font typeface="Antonio" panose="020B0604020202020204" charset="0"/>
      <p:regular r:id="rId49"/>
      <p:bold r:id="rId50"/>
    </p:embeddedFont>
    <p:embeddedFont>
      <p:font typeface="Calibri" panose="020F0502020204030204" pitchFamily="34" charset="0"/>
      <p:regular r:id="rId51"/>
      <p:bold r:id="rId52"/>
      <p:italic r:id="rId53"/>
      <p:boldItalic r:id="rId54"/>
    </p:embeddedFont>
    <p:embeddedFont>
      <p:font typeface="Open Sans" panose="020B0606030504020204" pitchFamily="34" charset="0"/>
      <p:regular r:id="rId55"/>
      <p:bold r:id="rId56"/>
      <p:italic r:id="rId57"/>
      <p:boldItalic r:id="rId58"/>
    </p:embeddedFont>
    <p:embeddedFont>
      <p:font typeface="Open Sans ExtraBold" panose="020B0906030804020204" pitchFamily="34" charset="0"/>
      <p:bold r:id="rId59"/>
      <p:boldItalic r:id="rId60"/>
    </p:embeddedFont>
    <p:embeddedFont>
      <p:font typeface="Play" panose="020B0604020202020204" charset="0"/>
      <p:regular r:id="rId61"/>
      <p:bold r:id="rId6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Default Section" id="{2FEE09A8-5EE4-4721-9AAE-1CCF0CFD26B3}">
          <p14:sldIdLst>
            <p14:sldId id="256"/>
          </p14:sldIdLst>
        </p14:section>
        <p14:section name="Advanced MDT Coordination" id="{FCD7152D-664C-4589-A321-E555AE63FC61}">
          <p14:sldIdLst>
            <p14:sldId id="257"/>
            <p14:sldId id="258"/>
            <p14:sldId id="259"/>
            <p14:sldId id="260"/>
            <p14:sldId id="261"/>
            <p14:sldId id="262"/>
            <p14:sldId id="263"/>
            <p14:sldId id="290"/>
          </p14:sldIdLst>
        </p14:section>
        <p14:section name="Child Advocacy Center and Law Enforcement" id="{24BB4860-B0FA-4121-A824-B9236BCD85B3}">
          <p14:sldIdLst>
            <p14:sldId id="264"/>
            <p14:sldId id="265"/>
            <p14:sldId id="266"/>
            <p14:sldId id="267"/>
            <p14:sldId id="268"/>
            <p14:sldId id="269"/>
            <p14:sldId id="270"/>
            <p14:sldId id="271"/>
            <p14:sldId id="272"/>
            <p14:sldId id="292"/>
          </p14:sldIdLst>
        </p14:section>
        <p14:section name="Managing Interagency Conflict" id="{4A2945F4-5CE5-47DF-B3B4-F530F64B8712}">
          <p14:sldIdLst>
            <p14:sldId id="273"/>
            <p14:sldId id="274"/>
            <p14:sldId id="275"/>
            <p14:sldId id="276"/>
            <p14:sldId id="277"/>
            <p14:sldId id="278"/>
            <p14:sldId id="279"/>
            <p14:sldId id="280"/>
            <p14:sldId id="291"/>
          </p14:sldIdLst>
        </p14:section>
        <p14:section name="MDT Staffing Simulation" id="{A708C352-A0E3-45F5-BC56-32D2898D8C1B}">
          <p14:sldIdLst>
            <p14:sldId id="281"/>
            <p14:sldId id="282"/>
            <p14:sldId id="283"/>
            <p14:sldId id="284"/>
            <p14:sldId id="285"/>
            <p14:sldId id="286"/>
            <p14:sldId id="287"/>
            <p14:sldId id="288"/>
            <p14:sldId id="289"/>
          </p14:sldIdLst>
        </p14:section>
      </p14:sectionLst>
    </p:ext>
    <p:ext uri="{EFAFB233-063F-42B5-8137-9DF3F51BA10A}">
      <p15:sldGuideLst xmlns:p15="http://schemas.microsoft.com/office/powerpoint/2012/main"/>
    </p:ext>
    <p:ext uri="{2D200454-40CA-4A62-9FC3-DE9A4176ACB9}">
      <p15:notesGuideLst xmlns:p15="http://schemas.microsoft.com/office/powerpoint/2012/main">
        <p15:guide id="2" pos="576" userDrawn="1">
          <p15:clr>
            <a:srgbClr val="A4A3A4"/>
          </p15:clr>
        </p15:guide>
        <p15:guide id="3" orient="horz" pos="3024" userDrawn="1">
          <p15:clr>
            <a:srgbClr val="A4A3A4"/>
          </p15:clr>
        </p15:guide>
      </p15:notes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3" roundtripDataSignature="AMtx7mh/ihwwM9m6V6Wh/ogk/n8ZA3c6r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2300" autoAdjust="0"/>
  </p:normalViewPr>
  <p:slideViewPr>
    <p:cSldViewPr snapToGrid="0">
      <p:cViewPr varScale="1">
        <p:scale>
          <a:sx n="59" d="100"/>
          <a:sy n="59" d="100"/>
        </p:scale>
        <p:origin x="2556" y="66"/>
      </p:cViewPr>
      <p:guideLst/>
    </p:cSldViewPr>
  </p:slideViewPr>
  <p:notesTextViewPr>
    <p:cViewPr>
      <p:scale>
        <a:sx n="1" d="1"/>
        <a:sy n="1" d="1"/>
      </p:scale>
      <p:origin x="0" y="-144"/>
    </p:cViewPr>
  </p:notesTextViewPr>
  <p:notesViewPr>
    <p:cSldViewPr snapToGrid="0" showGuides="1">
      <p:cViewPr>
        <p:scale>
          <a:sx n="74" d="100"/>
          <a:sy n="74" d="100"/>
        </p:scale>
        <p:origin x="3072" y="180"/>
      </p:cViewPr>
      <p:guideLst>
        <p:guide pos="576"/>
        <p:guide orient="horz" pos="3024"/>
      </p:guideLst>
    </p:cSldViewPr>
  </p:notesViewPr>
  <p:gridSpacing cx="914400" cy="914400"/>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notesMaster" Target="notesMasters/notesMaster1.xml"/><Relationship Id="rId50" Type="http://schemas.openxmlformats.org/officeDocument/2006/relationships/font" Target="fonts/font2.fntdata"/><Relationship Id="rId55" Type="http://schemas.openxmlformats.org/officeDocument/2006/relationships/font" Target="fonts/font7.fntdata"/><Relationship Id="rId63" Type="http://customschemas.google.com/relationships/presentationmetadata" Target="metadata"/><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font" Target="fonts/font5.fntdata"/><Relationship Id="rId58" Type="http://schemas.openxmlformats.org/officeDocument/2006/relationships/font" Target="fonts/font10.fntdata"/><Relationship Id="rId66" Type="http://schemas.openxmlformats.org/officeDocument/2006/relationships/theme" Target="theme/theme1.xml"/><Relationship Id="rId5" Type="http://schemas.openxmlformats.org/officeDocument/2006/relationships/slideMaster" Target="slideMasters/slideMaster5.xml"/><Relationship Id="rId61" Type="http://schemas.openxmlformats.org/officeDocument/2006/relationships/font" Target="fonts/font13.fntdata"/><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handoutMaster" Target="handoutMasters/handoutMaster1.xml"/><Relationship Id="rId56" Type="http://schemas.openxmlformats.org/officeDocument/2006/relationships/font" Target="fonts/font8.fntdata"/><Relationship Id="rId64"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font" Target="fonts/font3.fntdata"/><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font" Target="fonts/font11.fntdata"/><Relationship Id="rId67" Type="http://schemas.openxmlformats.org/officeDocument/2006/relationships/tableStyles" Target="tableStyles.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font" Target="fonts/font6.fntdata"/><Relationship Id="rId62"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font" Target="fonts/font1.fntdata"/><Relationship Id="rId57" Type="http://schemas.openxmlformats.org/officeDocument/2006/relationships/font" Target="fonts/font9.fntdata"/><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font" Target="fonts/font4.fntdata"/><Relationship Id="rId60" Type="http://schemas.openxmlformats.org/officeDocument/2006/relationships/font" Target="fonts/font12.fntdata"/><Relationship Id="rId65"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0290290"/>
      </p:ext>
    </p:extLst>
  </p:cSld>
  <p:clrMap bg1="lt1" tx1="dk1" bg2="lt2" tx2="dk2" accent1="accent1" accent2="accent2" accent3="accent3" accent4="accent4" accent5="accent5" accent6="accent6" hlink="hlink" folHlink="folHlink"/>
  <p:hf sldNum="0" hdr="0" ftr="0" dt="0"/>
  <p:extLst>
    <p:ext uri="{56416CCD-93CA-4268-BC5B-53C4BB910035}">
      <p15:sldGuideLst xmlns:p15="http://schemas.microsoft.com/office/powerpoint/2012/main">
        <p15:guide id="1" orient="horz" pos="3024" userDrawn="1">
          <p15:clr>
            <a:srgbClr val="F26B43"/>
          </p15:clr>
        </p15:guide>
        <p15:guide id="2" pos="2304"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5" name="Google Shape;5;n"/>
          <p:cNvSpPr>
            <a:spLocks noGrp="1" noRot="1" noChangeAspect="1"/>
          </p:cNvSpPr>
          <p:nvPr>
            <p:ph type="sldImg" idx="3"/>
          </p:nvPr>
        </p:nvSpPr>
        <p:spPr>
          <a:xfrm>
            <a:off x="908221" y="929692"/>
            <a:ext cx="5498757"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08221" y="4169781"/>
            <a:ext cx="5498758" cy="4525376"/>
          </a:xfrm>
          <a:prstGeom prst="rect">
            <a:avLst/>
          </a:prstGeom>
          <a:noFill/>
          <a:ln>
            <a:noFill/>
          </a:ln>
        </p:spPr>
        <p:txBody>
          <a:bodyPr spcFirstLastPara="1" wrap="square" lIns="96645" tIns="48309" rIns="96645" bIns="48309"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dirty="0"/>
          </a:p>
        </p:txBody>
      </p:sp>
    </p:spTree>
  </p:cSld>
  <p:clrMap bg1="lt1" tx1="dk1" bg2="dk2" tx2="lt2" accent1="accent1" accent2="accent2" accent3="accent3" accent4="accent4" accent5="accent5" accent6="accent6" hlink="hlink" folHlink="folHlink"/>
  <p:hf sldNum="0" hdr="0" ftr="0" dt="0"/>
  <p:notesStyle>
    <a:defPPr marR="0" lvl="0" algn="l" rtl="0">
      <a:lnSpc>
        <a:spcPct val="100000"/>
      </a:lnSpc>
      <a:spcBef>
        <a:spcPts val="0"/>
      </a:spcBef>
      <a:spcAft>
        <a:spcPts val="0"/>
      </a:spcAft>
    </a:defPPr>
    <a:lvl1pPr marL="0"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extLst>
    <p:ext uri="{620B2872-D7B9-4A21-9093-7833F8D536E1}">
      <p15:sldGuideLst xmlns:p15="http://schemas.microsoft.com/office/powerpoint/2012/main">
        <p15:guide id="1" orient="horz" pos="576" userDrawn="1">
          <p15:clr>
            <a:srgbClr val="F26B43"/>
          </p15:clr>
        </p15:guide>
        <p15:guide id="2" pos="2304" userDrawn="1">
          <p15:clr>
            <a:srgbClr val="F26B43"/>
          </p15:clr>
        </p15:guide>
        <p15:guide id="3" pos="4032" userDrawn="1">
          <p15:clr>
            <a:srgbClr val="F26B43"/>
          </p15:clr>
        </p15:guide>
        <p15:guide id="4" pos="576"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docs.google.com/document/d/1XOhEAONZ2VewM0dOQQa6N2qrErfmquSp/edit?usp=drive_link&amp;ouid=106169762783936530938&amp;rtpof=true&amp;sd=true"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docs.google.com/document/d/1XOhEAONZ2VewM0dOQQa6N2qrErfmquSp/edit?usp=drive_link&amp;ouid=106169762783936530938&amp;rtpof=true&amp;sd=true"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2" name="Google Shape;262;g3f5ea7d6c90_0_0:notes"/>
          <p:cNvSpPr txBox="1">
            <a:spLocks noGrp="1"/>
          </p:cNvSpPr>
          <p:nvPr>
            <p:ph type="body" idx="1"/>
          </p:nvPr>
        </p:nvSpPr>
        <p:spPr>
          <a:xfrm>
            <a:off x="908221" y="4003675"/>
            <a:ext cx="5498758" cy="4683125"/>
          </a:xfrm>
        </p:spPr>
        <p:txBody>
          <a:bodyPr/>
          <a:lstStyle/>
          <a:p>
            <a:pPr marL="0" lvl="0"/>
            <a:r>
              <a:rPr lang="en-US" b="1" dirty="0">
                <a:latin typeface="+mn-lt"/>
              </a:rPr>
              <a:t>WEEK 8, DAY 9 – INVESTIGATIONS SPECIALTY TRAINING</a:t>
            </a:r>
          </a:p>
        </p:txBody>
      </p:sp>
      <p:sp>
        <p:nvSpPr>
          <p:cNvPr id="5" name="Slide Image Placeholder 4">
            <a:extLst>
              <a:ext uri="{FF2B5EF4-FFF2-40B4-BE49-F238E27FC236}">
                <a16:creationId xmlns:a16="http://schemas.microsoft.com/office/drawing/2014/main" id="{B4A7BB1C-82EA-8DEC-8E75-8DD905550B73}"/>
              </a:ext>
            </a:extLst>
          </p:cNvPr>
          <p:cNvSpPr>
            <a:spLocks noGrp="1" noRot="1" noChangeAspect="1"/>
          </p:cNvSpPr>
          <p:nvPr>
            <p:ph type="sldImg"/>
          </p:nvPr>
        </p:nvSpPr>
        <p:spPr>
          <a:xfrm>
            <a:off x="908050" y="914400"/>
            <a:ext cx="5492750" cy="3089275"/>
          </a:xfr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1:notes"/>
          <p:cNvSpPr>
            <a:spLocks noGrp="1" noRot="1" noChangeAspect="1"/>
          </p:cNvSpPr>
          <p:nvPr>
            <p:ph type="sldImg" idx="2"/>
          </p:nvPr>
        </p:nvSpPr>
        <p:spPr>
          <a:xfrm>
            <a:off x="914400" y="914400"/>
            <a:ext cx="5494338" cy="3090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2" name="Google Shape;262;p1:notes"/>
          <p:cNvSpPr txBox="1">
            <a:spLocks noGrp="1"/>
          </p:cNvSpPr>
          <p:nvPr>
            <p:ph type="body" idx="1"/>
          </p:nvPr>
        </p:nvSpPr>
        <p:spPr>
          <a:xfrm>
            <a:off x="906462" y="4005263"/>
            <a:ext cx="5494338" cy="4681537"/>
          </a:xfrm>
          <a:prstGeom prst="rect">
            <a:avLst/>
          </a:prstGeom>
          <a:noFill/>
          <a:ln>
            <a:noFill/>
          </a:ln>
        </p:spPr>
        <p:txBody>
          <a:bodyPr spcFirstLastPara="1" wrap="square" lIns="96645" tIns="48309" rIns="96645" bIns="48309" anchor="t" anchorCtr="0">
            <a:noAutofit/>
          </a:bodyPr>
          <a:lstStyle/>
          <a:p>
            <a:pPr marL="0" indent="0">
              <a:buSzPts val="1600"/>
            </a:pPr>
            <a:r>
              <a:rPr lang="en-US" b="1" dirty="0">
                <a:solidFill>
                  <a:srgbClr val="000000"/>
                </a:solidFill>
                <a:latin typeface="Calibri"/>
                <a:ea typeface="Calibri"/>
                <a:cs typeface="Calibri"/>
                <a:sym typeface="Calibri"/>
              </a:rPr>
              <a:t>CHILD ADVOCACY CENTER &amp; LAW ENFORCEMENT COLLABORATION</a:t>
            </a:r>
            <a:endParaRPr b="0" dirty="0"/>
          </a:p>
          <a:p>
            <a:pPr marL="0" indent="0">
              <a:buSzPts val="1200"/>
            </a:pPr>
            <a:endParaRPr b="0" dirty="0"/>
          </a:p>
          <a:p>
            <a:pPr marL="0" indent="0">
              <a:buClr>
                <a:schemeClr val="dk1"/>
              </a:buClr>
              <a:buSzPts val="1200"/>
            </a:pPr>
            <a:br>
              <a:rPr lang="en-US" dirty="0"/>
            </a:b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3f5eb04a6d1_0_82:notes"/>
          <p:cNvSpPr>
            <a:spLocks noGrp="1" noRot="1" noChangeAspect="1"/>
          </p:cNvSpPr>
          <p:nvPr>
            <p:ph type="sldImg" idx="2"/>
          </p:nvPr>
        </p:nvSpPr>
        <p:spPr>
          <a:xfrm>
            <a:off x="914400" y="9144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g3f5eb04a6d1_0_82:notes"/>
          <p:cNvSpPr txBox="1">
            <a:spLocks noGrp="1"/>
          </p:cNvSpPr>
          <p:nvPr>
            <p:ph type="body" idx="1"/>
          </p:nvPr>
        </p:nvSpPr>
        <p:spPr>
          <a:xfrm>
            <a:off x="914400" y="4000500"/>
            <a:ext cx="5486400" cy="4686300"/>
          </a:xfrm>
          <a:prstGeom prst="rect">
            <a:avLst/>
          </a:prstGeom>
          <a:noFill/>
          <a:ln>
            <a:noFill/>
          </a:ln>
        </p:spPr>
        <p:txBody>
          <a:bodyPr spcFirstLastPara="1" wrap="square" lIns="96645" tIns="48309" rIns="96645" bIns="48309" anchor="t" anchorCtr="0">
            <a:noAutofit/>
          </a:bodyPr>
          <a:lstStyle/>
          <a:p>
            <a:pPr marL="0" indent="0">
              <a:buClr>
                <a:schemeClr val="dk1"/>
              </a:buClr>
              <a:buSzPts val="1100"/>
            </a:pPr>
            <a:r>
              <a:rPr lang="en-US" sz="1200" b="1" dirty="0">
                <a:latin typeface="Calibri"/>
                <a:ea typeface="Calibri"/>
                <a:cs typeface="Calibri"/>
                <a:sym typeface="Calibri"/>
              </a:rPr>
              <a:t>KEY INVESTIGATIVE PARTNERS: CACS &amp; LAW ENFORCEMENT</a:t>
            </a:r>
            <a:endParaRPr sz="1200" b="1" i="1" dirty="0">
              <a:latin typeface="Calibri"/>
              <a:ea typeface="Calibri"/>
              <a:cs typeface="Calibri"/>
              <a:sym typeface="Calibri"/>
            </a:endParaRPr>
          </a:p>
          <a:p>
            <a:pPr marL="0" indent="0">
              <a:buClr>
                <a:schemeClr val="dk1"/>
              </a:buClr>
              <a:buSzPts val="1100"/>
            </a:pPr>
            <a:endParaRPr lang="en-US" sz="1200" b="1" i="1" dirty="0">
              <a:latin typeface="Calibri"/>
              <a:ea typeface="Calibri"/>
              <a:cs typeface="Calibri"/>
              <a:sym typeface="Calibri"/>
            </a:endParaRPr>
          </a:p>
          <a:p>
            <a:pPr marL="0" indent="0">
              <a:buClr>
                <a:schemeClr val="dk1"/>
              </a:buClr>
              <a:buSzPts val="1100"/>
            </a:pPr>
            <a:r>
              <a:rPr lang="en-US" sz="1200" b="1" i="0" dirty="0">
                <a:latin typeface="Calibri"/>
                <a:ea typeface="Calibri"/>
                <a:cs typeface="Calibri"/>
                <a:sym typeface="Calibri"/>
              </a:rPr>
              <a:t>Time: </a:t>
            </a:r>
            <a:r>
              <a:rPr lang="en-US" sz="1200" i="0" dirty="0">
                <a:latin typeface="Calibri"/>
                <a:ea typeface="Calibri"/>
                <a:cs typeface="Calibri"/>
                <a:sym typeface="Calibri"/>
              </a:rPr>
              <a:t>2 minutes</a:t>
            </a:r>
            <a:endParaRPr sz="1200" i="0" dirty="0">
              <a:latin typeface="Calibri"/>
              <a:ea typeface="Calibri"/>
              <a:cs typeface="Calibri"/>
              <a:sym typeface="Calibri"/>
            </a:endParaRPr>
          </a:p>
          <a:p>
            <a:pPr marL="0" indent="0">
              <a:buClr>
                <a:schemeClr val="dk1"/>
              </a:buClr>
              <a:buSzPts val="1100"/>
            </a:pPr>
            <a:r>
              <a:rPr lang="en-US" sz="1200" b="1" i="0" dirty="0">
                <a:latin typeface="Calibri"/>
                <a:ea typeface="Calibri"/>
                <a:cs typeface="Calibri"/>
                <a:sym typeface="Calibri"/>
              </a:rPr>
              <a:t>Purpose: </a:t>
            </a:r>
            <a:r>
              <a:rPr lang="en-US" sz="1200" i="0" dirty="0">
                <a:latin typeface="Calibri"/>
                <a:ea typeface="Calibri"/>
                <a:cs typeface="Calibri"/>
                <a:sym typeface="Calibri"/>
              </a:rPr>
              <a:t>To transition into Section 2 by introducing Child Advocacy Centers and law enforcement as primary co-investigative partners, emphasizing how aligned workflows reduce duplication and improve child-centered outcomes. To introduce participants to the role of Child Advocacy Centers and law enforcement within child maltreatment investigations and establish expectations for coordinated investigative practice </a:t>
            </a:r>
            <a:endParaRPr sz="1200" b="1" i="0" dirty="0">
              <a:latin typeface="Calibri"/>
              <a:ea typeface="Calibri"/>
              <a:cs typeface="Calibri"/>
              <a:sym typeface="Calibri"/>
            </a:endParaRPr>
          </a:p>
          <a:p>
            <a:pPr marL="0" indent="0">
              <a:buClr>
                <a:schemeClr val="dk1"/>
              </a:buClr>
              <a:buSzPts val="1100"/>
            </a:pPr>
            <a:endParaRPr lang="en-US" sz="1200" b="1" i="0" dirty="0">
              <a:latin typeface="Calibri"/>
              <a:ea typeface="Calibri"/>
              <a:cs typeface="Calibri"/>
              <a:sym typeface="Calibri"/>
            </a:endParaRPr>
          </a:p>
          <a:p>
            <a:pPr marL="0" indent="0">
              <a:buClr>
                <a:schemeClr val="dk1"/>
              </a:buClr>
              <a:buSzPts val="1100"/>
            </a:pPr>
            <a:r>
              <a:rPr lang="en-US" sz="1200" b="1" i="0" dirty="0">
                <a:latin typeface="Calibri"/>
                <a:ea typeface="Calibri"/>
                <a:cs typeface="Calibri"/>
                <a:sym typeface="Calibri"/>
              </a:rPr>
              <a:t>Say: </a:t>
            </a:r>
            <a:br>
              <a:rPr lang="en-US" sz="1200" b="1" i="1" dirty="0">
                <a:latin typeface="Calibri"/>
                <a:ea typeface="Calibri"/>
                <a:cs typeface="Calibri"/>
                <a:sym typeface="Calibri"/>
              </a:rPr>
            </a:br>
            <a:r>
              <a:rPr lang="en-US" sz="1200" b="1" i="1" dirty="0">
                <a:latin typeface="Calibri"/>
                <a:ea typeface="Calibri"/>
                <a:cs typeface="Calibri"/>
                <a:sym typeface="Calibri"/>
              </a:rPr>
              <a:t>Throughout Section 1, you explored how professionals from different systems work together to support child safety, information-sharing, and coordinated decision-making.</a:t>
            </a:r>
            <a:endParaRPr sz="1200" b="1" i="1" dirty="0">
              <a:latin typeface="Calibri"/>
              <a:ea typeface="Calibri"/>
              <a:cs typeface="Calibri"/>
              <a:sym typeface="Calibri"/>
            </a:endParaRPr>
          </a:p>
          <a:p>
            <a:pPr marL="0" indent="0">
              <a:buClr>
                <a:schemeClr val="dk1"/>
              </a:buClr>
              <a:buSzPts val="1100"/>
            </a:pPr>
            <a:endParaRPr lang="en-US" sz="1200" b="1" i="1" dirty="0">
              <a:latin typeface="Calibri"/>
              <a:ea typeface="Calibri"/>
              <a:cs typeface="Calibri"/>
              <a:sym typeface="Calibri"/>
            </a:endParaRPr>
          </a:p>
          <a:p>
            <a:pPr marL="0" indent="0">
              <a:buClr>
                <a:schemeClr val="dk1"/>
              </a:buClr>
              <a:buSzPts val="1100"/>
            </a:pPr>
            <a:r>
              <a:rPr lang="en-US" sz="1200" b="1" i="1" dirty="0">
                <a:latin typeface="Calibri"/>
                <a:ea typeface="Calibri"/>
                <a:cs typeface="Calibri"/>
                <a:sym typeface="Calibri"/>
              </a:rPr>
              <a:t>In this section, you will focus on two common investigative partners you may work alongside during child maltreatment investigations: Child Advocacy Centers and law enforcement.</a:t>
            </a:r>
            <a:endParaRPr sz="1200" b="1" i="1" dirty="0">
              <a:latin typeface="Calibri"/>
              <a:ea typeface="Calibri"/>
              <a:cs typeface="Calibri"/>
              <a:sym typeface="Calibri"/>
            </a:endParaRPr>
          </a:p>
          <a:p>
            <a:pPr marL="0" indent="0">
              <a:buClr>
                <a:schemeClr val="dk1"/>
              </a:buClr>
              <a:buSzPts val="1100"/>
            </a:pPr>
            <a:endParaRPr lang="en-US" sz="1200" b="1" i="1" dirty="0">
              <a:latin typeface="Calibri"/>
              <a:ea typeface="Calibri"/>
              <a:cs typeface="Calibri"/>
              <a:sym typeface="Calibri"/>
            </a:endParaRPr>
          </a:p>
          <a:p>
            <a:pPr marL="0" indent="0">
              <a:buClr>
                <a:schemeClr val="dk1"/>
              </a:buClr>
              <a:buSzPts val="1100"/>
            </a:pPr>
            <a:r>
              <a:rPr lang="en-US" sz="1200" b="1" i="1" dirty="0">
                <a:latin typeface="Calibri"/>
                <a:ea typeface="Calibri"/>
                <a:cs typeface="Calibri"/>
                <a:sym typeface="Calibri"/>
              </a:rPr>
              <a:t>Each agency has distinct roles and responsibilities; however, investigations are strengthened when you understand how your work connects with the work of other professionals. Effective coordination helps reduce duplication, improve information gathering, support child-centered practice, and promote a more complete understanding of family circumstances.</a:t>
            </a:r>
            <a:endParaRPr sz="1200" b="1" i="1" dirty="0">
              <a:latin typeface="Calibri"/>
              <a:ea typeface="Calibri"/>
              <a:cs typeface="Calibri"/>
              <a:sym typeface="Calibri"/>
            </a:endParaRPr>
          </a:p>
          <a:p>
            <a:pPr marL="0" indent="0"/>
            <a:br>
              <a:rPr lang="en-US" b="1" i="1" dirty="0">
                <a:latin typeface="Calibri"/>
                <a:ea typeface="Calibri"/>
                <a:cs typeface="Calibri"/>
                <a:sym typeface="Calibri"/>
              </a:rPr>
            </a:br>
            <a:r>
              <a:rPr lang="en-US" b="1" i="1" dirty="0">
                <a:latin typeface="Calibri"/>
                <a:ea typeface="Calibri"/>
                <a:cs typeface="Calibri"/>
                <a:sym typeface="Calibri"/>
              </a:rPr>
              <a:t>You will examine how Child Advocacy Centers support investigations through specialized services, coordination, and expertise. You will also explore how law enforcement and child welfare professionals coordinate investigative activities while maintaining their separate responsibilities and authorities.</a:t>
            </a:r>
          </a:p>
          <a:p>
            <a:pPr marL="0" indent="0"/>
            <a:endParaRPr lang="en-US" b="1" i="1" dirty="0">
              <a:latin typeface="Calibri"/>
              <a:ea typeface="Calibri"/>
              <a:cs typeface="Calibri"/>
              <a:sym typeface="Calibri"/>
            </a:endParaRPr>
          </a:p>
          <a:p>
            <a:pPr marL="0" indent="0"/>
            <a:r>
              <a:rPr lang="en-US" b="1" i="1" dirty="0">
                <a:latin typeface="Calibri"/>
                <a:ea typeface="Calibri"/>
                <a:cs typeface="Calibri"/>
                <a:sym typeface="Calibri"/>
              </a:rPr>
              <a:t>As investigations become more complex, you must be able to communicate effectively, understand the roles of your professional partners, and coordinate actions that support child safety and investigative integrity.</a:t>
            </a:r>
          </a:p>
          <a:p>
            <a:pPr marL="0" indent="0"/>
            <a:endParaRPr lang="en-US" b="1" i="1" dirty="0">
              <a:latin typeface="Calibri"/>
              <a:ea typeface="Calibri"/>
              <a:cs typeface="Calibri"/>
              <a:sym typeface="Calibri"/>
            </a:endParaRPr>
          </a:p>
          <a:p>
            <a:pPr marL="0" indent="0"/>
            <a:r>
              <a:rPr lang="en-US" b="1" i="1" dirty="0">
                <a:latin typeface="Calibri"/>
                <a:ea typeface="Calibri"/>
                <a:cs typeface="Calibri"/>
                <a:sym typeface="Calibri"/>
              </a:rPr>
              <a:t>Throughout this section, you will focus on how collaborative practice supports informed decision-making and coordinated responses to child maltreatment concerns.</a:t>
            </a:r>
          </a:p>
          <a:p>
            <a:pPr marL="0" indent="0"/>
            <a:endParaRPr lang="en-US" dirty="0">
              <a:latin typeface="Calibri"/>
              <a:ea typeface="Calibri"/>
              <a:cs typeface="Calibri"/>
              <a:sym typeface="Calibri"/>
            </a:endParaRPr>
          </a:p>
          <a:p>
            <a:pPr marL="0" indent="0"/>
            <a:r>
              <a:rPr lang="en-US" b="1" dirty="0">
                <a:latin typeface="Calibri"/>
                <a:ea typeface="Calibri"/>
                <a:cs typeface="Calibri"/>
                <a:sym typeface="Calibri"/>
              </a:rPr>
              <a:t>Facilitator Questions: </a:t>
            </a:r>
            <a:r>
              <a:rPr lang="en-US" dirty="0">
                <a:latin typeface="Calibri"/>
                <a:ea typeface="Calibri"/>
                <a:cs typeface="Calibri"/>
                <a:sym typeface="Calibri"/>
              </a:rPr>
              <a:t>(ask the following and validate responses)</a:t>
            </a:r>
          </a:p>
          <a:p>
            <a:pPr marL="365760" indent="-182880">
              <a:buClr>
                <a:schemeClr val="dk1"/>
              </a:buClr>
              <a:buSzPts val="1200"/>
              <a:buFont typeface="Calibri"/>
              <a:buChar char="●"/>
            </a:pPr>
            <a:r>
              <a:rPr lang="en-US" dirty="0">
                <a:latin typeface="Calibri"/>
                <a:ea typeface="Calibri"/>
                <a:cs typeface="Calibri"/>
                <a:sym typeface="Calibri"/>
              </a:rPr>
              <a:t>Why is collaboration important during child maltreatment investigations?</a:t>
            </a:r>
          </a:p>
          <a:p>
            <a:pPr marL="365760" indent="-182880">
              <a:buClr>
                <a:schemeClr val="dk1"/>
              </a:buClr>
              <a:buSzPts val="1200"/>
              <a:buFont typeface="Calibri"/>
              <a:buChar char="●"/>
            </a:pPr>
            <a:r>
              <a:rPr lang="en-US" dirty="0">
                <a:latin typeface="Calibri"/>
                <a:ea typeface="Calibri"/>
                <a:cs typeface="Calibri"/>
                <a:sym typeface="Calibri"/>
              </a:rPr>
              <a:t>What challenges might occur when agencies do not coordinate effectively?</a:t>
            </a:r>
          </a:p>
          <a:p>
            <a:pPr marL="365760" indent="-182880">
              <a:buClr>
                <a:schemeClr val="dk1"/>
              </a:buClr>
              <a:buSzPts val="1200"/>
              <a:buFont typeface="Calibri"/>
              <a:buChar char="●"/>
            </a:pPr>
            <a:r>
              <a:rPr lang="en-US" dirty="0">
                <a:latin typeface="Calibri"/>
                <a:ea typeface="Calibri"/>
                <a:cs typeface="Calibri"/>
                <a:sym typeface="Calibri"/>
              </a:rPr>
              <a:t>How can understanding partner responsibilities improve investigations?</a:t>
            </a:r>
          </a:p>
          <a:p>
            <a:pPr marL="365760" indent="-182880">
              <a:buClr>
                <a:schemeClr val="dk1"/>
              </a:buClr>
              <a:buSzPts val="1200"/>
              <a:buFont typeface="Calibri"/>
              <a:buChar char="●"/>
            </a:pPr>
            <a:r>
              <a:rPr lang="en-US" dirty="0">
                <a:latin typeface="Calibri"/>
                <a:ea typeface="Calibri"/>
                <a:cs typeface="Calibri"/>
                <a:sym typeface="Calibri"/>
              </a:rPr>
              <a:t>Why is role clarity important when multiple agencies are involved?</a:t>
            </a:r>
          </a:p>
          <a:p>
            <a:pPr marL="0" indent="0"/>
            <a:endParaRPr lang="en-US" b="1" dirty="0">
              <a:latin typeface="Calibri"/>
              <a:ea typeface="Calibri"/>
              <a:cs typeface="Calibri"/>
              <a:sym typeface="Calibri"/>
            </a:endParaRPr>
          </a:p>
          <a:p>
            <a:pPr marL="0" indent="0"/>
            <a:r>
              <a:rPr lang="en-US" b="1" dirty="0">
                <a:latin typeface="Calibri"/>
                <a:ea typeface="Calibri"/>
                <a:cs typeface="Calibri"/>
                <a:sym typeface="Calibri"/>
              </a:rPr>
              <a:t>Facilitator Answers:</a:t>
            </a:r>
          </a:p>
          <a:p>
            <a:pPr marL="365760" indent="-182880">
              <a:buClr>
                <a:schemeClr val="dk1"/>
              </a:buClr>
              <a:buSzPts val="1200"/>
              <a:buFont typeface="Calibri"/>
              <a:buChar char="●"/>
            </a:pPr>
            <a:r>
              <a:rPr lang="en-US" dirty="0">
                <a:latin typeface="Calibri"/>
                <a:ea typeface="Calibri"/>
                <a:cs typeface="Calibri"/>
                <a:sym typeface="Calibri"/>
              </a:rPr>
              <a:t>Improved information gathering</a:t>
            </a:r>
          </a:p>
          <a:p>
            <a:pPr marL="365760" indent="-182880">
              <a:buClr>
                <a:schemeClr val="dk1"/>
              </a:buClr>
              <a:buSzPts val="1200"/>
              <a:buFont typeface="Calibri"/>
              <a:buChar char="●"/>
            </a:pPr>
            <a:r>
              <a:rPr lang="en-US" dirty="0">
                <a:latin typeface="Calibri"/>
                <a:ea typeface="Calibri"/>
                <a:cs typeface="Calibri"/>
                <a:sym typeface="Calibri"/>
              </a:rPr>
              <a:t>Reduced duplication of effort</a:t>
            </a:r>
          </a:p>
          <a:p>
            <a:pPr marL="365760" indent="-182880">
              <a:buClr>
                <a:schemeClr val="dk1"/>
              </a:buClr>
              <a:buSzPts val="1200"/>
              <a:buFont typeface="Calibri"/>
              <a:buChar char="●"/>
            </a:pPr>
            <a:r>
              <a:rPr lang="en-US" dirty="0">
                <a:latin typeface="Calibri"/>
                <a:ea typeface="Calibri"/>
                <a:cs typeface="Calibri"/>
                <a:sym typeface="Calibri"/>
              </a:rPr>
              <a:t>Better communication</a:t>
            </a:r>
          </a:p>
          <a:p>
            <a:pPr marL="365760" indent="-182880">
              <a:buClr>
                <a:schemeClr val="dk1"/>
              </a:buClr>
              <a:buSzPts val="1200"/>
              <a:buFont typeface="Calibri"/>
              <a:buChar char="●"/>
            </a:pPr>
            <a:r>
              <a:rPr lang="en-US" dirty="0">
                <a:latin typeface="Calibri"/>
                <a:ea typeface="Calibri"/>
                <a:cs typeface="Calibri"/>
                <a:sym typeface="Calibri"/>
              </a:rPr>
              <a:t>Stronger decision-making</a:t>
            </a:r>
          </a:p>
          <a:p>
            <a:pPr marL="365760" indent="-182880">
              <a:buClr>
                <a:schemeClr val="dk1"/>
              </a:buClr>
              <a:buSzPts val="1200"/>
              <a:buFont typeface="Calibri"/>
              <a:buChar char="●"/>
            </a:pPr>
            <a:r>
              <a:rPr lang="en-US" dirty="0">
                <a:latin typeface="Calibri"/>
                <a:ea typeface="Calibri"/>
                <a:cs typeface="Calibri"/>
                <a:sym typeface="Calibri"/>
              </a:rPr>
              <a:t>More coordinated responses</a:t>
            </a:r>
          </a:p>
          <a:p>
            <a:pPr marL="483306" indent="0"/>
            <a:endParaRPr lang="en-US" dirty="0">
              <a:latin typeface="Calibri"/>
              <a:ea typeface="Calibri"/>
              <a:cs typeface="Calibri"/>
              <a:sym typeface="Calibri"/>
            </a:endParaRPr>
          </a:p>
          <a:p>
            <a:pPr marL="0" indent="0"/>
            <a:r>
              <a:rPr lang="en-US" b="1" dirty="0">
                <a:latin typeface="Calibri"/>
                <a:ea typeface="Calibri"/>
                <a:cs typeface="Calibri"/>
                <a:sym typeface="Calibri"/>
              </a:rPr>
              <a:t>Participants should recognize:</a:t>
            </a:r>
          </a:p>
          <a:p>
            <a:pPr marL="365760" indent="-182880">
              <a:buClr>
                <a:schemeClr val="dk1"/>
              </a:buClr>
              <a:buSzPts val="1200"/>
              <a:buFont typeface="Calibri"/>
              <a:buChar char="●"/>
            </a:pPr>
            <a:r>
              <a:rPr lang="en-US" dirty="0">
                <a:latin typeface="Calibri"/>
                <a:ea typeface="Calibri"/>
                <a:cs typeface="Calibri"/>
                <a:sym typeface="Calibri"/>
              </a:rPr>
              <a:t>Child Advocacy Centers and law enforcement provide specialized expertise.</a:t>
            </a:r>
          </a:p>
          <a:p>
            <a:pPr marL="365760" indent="-182880">
              <a:buClr>
                <a:schemeClr val="dk1"/>
              </a:buClr>
              <a:buSzPts val="1200"/>
              <a:buFont typeface="Calibri"/>
              <a:buChar char="●"/>
            </a:pPr>
            <a:r>
              <a:rPr lang="en-US" dirty="0">
                <a:latin typeface="Calibri"/>
                <a:ea typeface="Calibri"/>
                <a:cs typeface="Calibri"/>
                <a:sym typeface="Calibri"/>
              </a:rPr>
              <a:t>Effective collaboration supports investigative quality.</a:t>
            </a:r>
          </a:p>
          <a:p>
            <a:pPr marL="365760" indent="-182880">
              <a:buClr>
                <a:schemeClr val="dk1"/>
              </a:buClr>
              <a:buSzPts val="1200"/>
              <a:buFont typeface="Calibri"/>
              <a:buChar char="●"/>
            </a:pPr>
            <a:r>
              <a:rPr lang="en-US" dirty="0">
                <a:latin typeface="Calibri"/>
                <a:ea typeface="Calibri"/>
                <a:cs typeface="Calibri"/>
                <a:sym typeface="Calibri"/>
              </a:rPr>
              <a:t>Understanding roles improves coordination.</a:t>
            </a:r>
          </a:p>
          <a:p>
            <a:pPr marL="365760" indent="-182880">
              <a:buClr>
                <a:schemeClr val="dk1"/>
              </a:buClr>
              <a:buSzPts val="1200"/>
              <a:buFont typeface="Calibri"/>
              <a:buChar char="●"/>
            </a:pPr>
            <a:r>
              <a:rPr lang="en-US" dirty="0">
                <a:latin typeface="Calibri"/>
                <a:ea typeface="Calibri"/>
                <a:cs typeface="Calibri"/>
                <a:sym typeface="Calibri"/>
              </a:rPr>
              <a:t>Child safety is strengthened through coordinated practice.</a:t>
            </a:r>
          </a:p>
          <a:p>
            <a:pPr marL="0" indent="0"/>
            <a:endParaRPr lang="en-US" b="1" dirty="0">
              <a:latin typeface="Calibri"/>
              <a:ea typeface="Calibri"/>
              <a:cs typeface="Calibri"/>
              <a:sym typeface="Calibri"/>
            </a:endParaRPr>
          </a:p>
          <a:p>
            <a:pPr marL="0" indent="0"/>
            <a:r>
              <a:rPr lang="en-US" b="1" dirty="0">
                <a:latin typeface="Calibri"/>
                <a:ea typeface="Calibri"/>
                <a:cs typeface="Calibri"/>
                <a:sym typeface="Calibri"/>
              </a:rPr>
              <a:t>Facilitator Notes:</a:t>
            </a:r>
            <a:endParaRPr lang="en-US"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Focus on establishing the importance of collaborative investigative practice.</a:t>
            </a:r>
          </a:p>
          <a:p>
            <a:pPr marL="365760" indent="-182880">
              <a:buClr>
                <a:schemeClr val="dk1"/>
              </a:buClr>
              <a:buSzPts val="1200"/>
              <a:buFont typeface="Calibri"/>
              <a:buChar char="●"/>
            </a:pPr>
            <a:r>
              <a:rPr lang="en-US" dirty="0">
                <a:latin typeface="Calibri"/>
                <a:ea typeface="Calibri"/>
                <a:cs typeface="Calibri"/>
                <a:sym typeface="Calibri"/>
              </a:rPr>
              <a:t>Set the stage for deeper discussion regarding the Child Advocacy Center and law enforcement coordination.</a:t>
            </a:r>
          </a:p>
          <a:p>
            <a:pPr marL="0" indent="0"/>
            <a:endParaRPr lang="en-US" b="1" i="1" dirty="0">
              <a:latin typeface="Calibri"/>
              <a:ea typeface="Calibri"/>
              <a:cs typeface="Calibri"/>
              <a:sym typeface="Calibri"/>
            </a:endParaRPr>
          </a:p>
          <a:p>
            <a:pPr marL="0" indent="0"/>
            <a:r>
              <a:rPr lang="en-US" b="1" dirty="0">
                <a:latin typeface="Calibri"/>
                <a:ea typeface="Calibri"/>
                <a:cs typeface="Calibri"/>
                <a:sym typeface="Calibri"/>
              </a:rPr>
              <a:t>Say:</a:t>
            </a:r>
          </a:p>
          <a:p>
            <a:pPr marL="0" indent="0"/>
            <a:r>
              <a:rPr lang="en-US" b="1" i="1" dirty="0">
                <a:latin typeface="Calibri"/>
                <a:ea typeface="Calibri"/>
                <a:cs typeface="Calibri"/>
                <a:sym typeface="Calibri"/>
              </a:rPr>
              <a:t>Before professionals can coordinate effectively, they must understand the purpose, services, and responsibilities that Child Advocacy Centers bring to the investigative process.</a:t>
            </a:r>
          </a:p>
          <a:p>
            <a:pPr marL="0" indent="0"/>
            <a:endParaRPr lang="en-US" b="1" dirty="0">
              <a:latin typeface="Calibri"/>
              <a:ea typeface="Calibri"/>
              <a:cs typeface="Calibri"/>
              <a:sym typeface="Calibri"/>
            </a:endParaRPr>
          </a:p>
          <a:p>
            <a:pPr marL="0" indent="0"/>
            <a:r>
              <a:rPr lang="en-US" b="1" dirty="0">
                <a:latin typeface="Calibri"/>
                <a:ea typeface="Calibri"/>
                <a:cs typeface="Calibri"/>
                <a:sym typeface="Calibri"/>
              </a:rPr>
              <a:t>Key Points: </a:t>
            </a:r>
            <a:r>
              <a:rPr lang="en-US" i="0" dirty="0">
                <a:latin typeface="Calibri"/>
                <a:ea typeface="Calibri"/>
                <a:cs typeface="Calibri"/>
                <a:sym typeface="Calibri"/>
              </a:rPr>
              <a:t>(ensure the following are covered)</a:t>
            </a:r>
          </a:p>
          <a:p>
            <a:pPr marL="365760" indent="-182880">
              <a:buClr>
                <a:schemeClr val="dk1"/>
              </a:buClr>
              <a:buSzPts val="1200"/>
              <a:buFont typeface="Calibri"/>
              <a:buChar char="●"/>
            </a:pPr>
            <a:r>
              <a:rPr lang="en-US" dirty="0">
                <a:latin typeface="Calibri"/>
                <a:ea typeface="Calibri"/>
                <a:cs typeface="Calibri"/>
                <a:sym typeface="Calibri"/>
              </a:rPr>
              <a:t>Child Advocacy Centers and law enforcement are important investigative partners.</a:t>
            </a:r>
          </a:p>
          <a:p>
            <a:pPr marL="365760" indent="-182880">
              <a:buClr>
                <a:schemeClr val="dk1"/>
              </a:buClr>
              <a:buSzPts val="1200"/>
              <a:buFont typeface="Calibri"/>
              <a:buChar char="●"/>
            </a:pPr>
            <a:r>
              <a:rPr lang="en-US" dirty="0">
                <a:latin typeface="Calibri"/>
                <a:ea typeface="Calibri"/>
                <a:cs typeface="Calibri"/>
                <a:sym typeface="Calibri"/>
              </a:rPr>
              <a:t>Coordinated practice supports stronger investigations.</a:t>
            </a:r>
          </a:p>
          <a:p>
            <a:pPr marL="365760" indent="-182880">
              <a:buClr>
                <a:schemeClr val="dk1"/>
              </a:buClr>
              <a:buSzPts val="1200"/>
              <a:buFont typeface="Calibri"/>
              <a:buChar char="●"/>
            </a:pPr>
            <a:r>
              <a:rPr lang="en-US" dirty="0">
                <a:latin typeface="Calibri"/>
                <a:ea typeface="Calibri"/>
                <a:cs typeface="Calibri"/>
                <a:sym typeface="Calibri"/>
              </a:rPr>
              <a:t>Understanding partner roles improves communication and collaboration.</a:t>
            </a:r>
          </a:p>
          <a:p>
            <a:pPr marL="365760" indent="-182880">
              <a:buClr>
                <a:schemeClr val="dk1"/>
              </a:buClr>
              <a:buSzPts val="1200"/>
              <a:buFont typeface="Calibri"/>
              <a:buChar char="●"/>
            </a:pPr>
            <a:r>
              <a:rPr lang="en-US" dirty="0">
                <a:latin typeface="Calibri"/>
                <a:ea typeface="Calibri"/>
                <a:cs typeface="Calibri"/>
                <a:sym typeface="Calibri"/>
              </a:rPr>
              <a:t>Effective coordination supports child safety and investigative integrity</a:t>
            </a:r>
            <a:r>
              <a:rPr lang="en-US" b="1" dirty="0">
                <a:latin typeface="Calibri"/>
                <a:ea typeface="Calibri"/>
                <a:cs typeface="Calibri"/>
                <a:sym typeface="Calibri"/>
              </a:rPr>
              <a:t>.</a:t>
            </a:r>
            <a:endParaRPr lang="en-US" dirty="0">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2:notes"/>
          <p:cNvSpPr>
            <a:spLocks noGrp="1" noRot="1" noChangeAspect="1"/>
          </p:cNvSpPr>
          <p:nvPr>
            <p:ph type="sldImg" idx="2"/>
          </p:nvPr>
        </p:nvSpPr>
        <p:spPr>
          <a:xfrm>
            <a:off x="914400" y="9144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7" name="Google Shape;277;p2:notes"/>
          <p:cNvSpPr txBox="1">
            <a:spLocks noGrp="1"/>
          </p:cNvSpPr>
          <p:nvPr>
            <p:ph type="body" idx="1"/>
          </p:nvPr>
        </p:nvSpPr>
        <p:spPr>
          <a:xfrm>
            <a:off x="914400" y="4000500"/>
            <a:ext cx="5486400" cy="4686300"/>
          </a:xfrm>
          <a:prstGeom prst="rect">
            <a:avLst/>
          </a:prstGeom>
          <a:noFill/>
          <a:ln>
            <a:noFill/>
          </a:ln>
        </p:spPr>
        <p:txBody>
          <a:bodyPr spcFirstLastPara="1" wrap="square" lIns="98495" tIns="49234" rIns="98495" bIns="49234" anchor="t" anchorCtr="0">
            <a:noAutofit/>
          </a:bodyPr>
          <a:lstStyle/>
          <a:p>
            <a:pPr marL="0" indent="0"/>
            <a:r>
              <a:rPr lang="en-US" b="1" dirty="0">
                <a:latin typeface="Calibri"/>
                <a:ea typeface="Calibri"/>
                <a:cs typeface="Calibri"/>
                <a:sym typeface="Calibri"/>
              </a:rPr>
              <a:t>TARGET OUTCOMES</a:t>
            </a:r>
            <a:endParaRPr b="1"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Time: </a:t>
            </a:r>
            <a:r>
              <a:rPr lang="en-US" dirty="0">
                <a:latin typeface="Calibri"/>
                <a:ea typeface="Calibri"/>
                <a:cs typeface="Calibri"/>
                <a:sym typeface="Calibri"/>
              </a:rPr>
              <a:t>5 Minutes</a:t>
            </a:r>
            <a:endParaRPr dirty="0">
              <a:latin typeface="Calibri"/>
              <a:ea typeface="Calibri"/>
              <a:cs typeface="Calibri"/>
              <a:sym typeface="Calibri"/>
            </a:endParaRPr>
          </a:p>
          <a:p>
            <a:pPr marL="0" indent="0"/>
            <a:r>
              <a:rPr lang="en-US" b="1" dirty="0">
                <a:latin typeface="Calibri"/>
                <a:ea typeface="Calibri"/>
                <a:cs typeface="Calibri"/>
                <a:sym typeface="Calibri"/>
              </a:rPr>
              <a:t>Purpose: </a:t>
            </a:r>
            <a:r>
              <a:rPr lang="en-US" dirty="0">
                <a:latin typeface="Calibri"/>
                <a:ea typeface="Calibri"/>
                <a:cs typeface="Calibri"/>
                <a:sym typeface="Calibri"/>
              </a:rPr>
              <a:t>To introduce participants to the role of Child Advocacy Centers and law enforcement within child maltreatment investigations and establish expectations for coordinated investigative practice </a:t>
            </a:r>
            <a:endParaRPr dirty="0">
              <a:latin typeface="Calibri"/>
              <a:ea typeface="Calibri"/>
              <a:cs typeface="Calibri"/>
              <a:sym typeface="Calibri"/>
            </a:endParaRPr>
          </a:p>
          <a:p>
            <a:pPr marL="0" indent="0"/>
            <a:endParaRPr b="1" i="1" dirty="0">
              <a:latin typeface="Calibri"/>
              <a:ea typeface="Calibri"/>
              <a:cs typeface="Calibri"/>
              <a:sym typeface="Calibri"/>
            </a:endParaRPr>
          </a:p>
          <a:p>
            <a:pPr marL="0" indent="0"/>
            <a:r>
              <a:rPr lang="en-US" b="1" dirty="0">
                <a:latin typeface="Calibri"/>
                <a:ea typeface="Calibri"/>
                <a:cs typeface="Calibri"/>
                <a:sym typeface="Calibri"/>
              </a:rPr>
              <a:t>Paraphrase:</a:t>
            </a:r>
          </a:p>
          <a:p>
            <a:pPr marL="0" indent="0"/>
            <a:r>
              <a:rPr lang="en-US" b="1" dirty="0">
                <a:latin typeface="Calibri"/>
                <a:ea typeface="Calibri"/>
                <a:cs typeface="Calibri"/>
                <a:sym typeface="Calibri"/>
              </a:rPr>
              <a:t>By the end of this section, Social Services Specialists will be able to:</a:t>
            </a:r>
          </a:p>
          <a:p>
            <a:pPr marL="365760" indent="-182880">
              <a:buSzPct val="100000"/>
              <a:buFont typeface="Calibri" panose="020F0502020204030204" pitchFamily="34" charset="0"/>
              <a:buChar char="●"/>
            </a:pPr>
            <a:r>
              <a:rPr lang="en-US" b="0" dirty="0">
                <a:latin typeface="Calibri"/>
                <a:ea typeface="Calibri"/>
                <a:cs typeface="Calibri"/>
                <a:sym typeface="Calibri"/>
              </a:rPr>
              <a:t>Understand how Child Advocacy Centers and law enforcement contribute unique expertise during investigations. </a:t>
            </a:r>
          </a:p>
          <a:p>
            <a:pPr marL="365760" indent="-182880">
              <a:buSzPct val="100000"/>
              <a:buFont typeface="Calibri" panose="020F0502020204030204" pitchFamily="34" charset="0"/>
              <a:buChar char="●"/>
            </a:pPr>
            <a:r>
              <a:rPr lang="en-US" b="0" dirty="0">
                <a:latin typeface="Calibri"/>
                <a:ea typeface="Calibri"/>
                <a:cs typeface="Calibri"/>
                <a:sym typeface="Calibri"/>
              </a:rPr>
              <a:t>Apply collaborative strategies that support coordinated investigative responses across agencies. </a:t>
            </a:r>
          </a:p>
          <a:p>
            <a:pPr marL="365760" indent="-182880">
              <a:buSzPct val="100000"/>
              <a:buFont typeface="Calibri" panose="020F0502020204030204" pitchFamily="34" charset="0"/>
              <a:buChar char="●"/>
            </a:pPr>
            <a:r>
              <a:rPr lang="en-US" b="0" dirty="0">
                <a:latin typeface="Calibri"/>
                <a:ea typeface="Calibri"/>
                <a:cs typeface="Calibri"/>
                <a:sym typeface="Calibri"/>
              </a:rPr>
              <a:t>Assess how communication, information-sharing, and role clarity influence investigative effectiveness.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3:notes"/>
          <p:cNvSpPr>
            <a:spLocks noGrp="1" noRot="1" noChangeAspect="1"/>
          </p:cNvSpPr>
          <p:nvPr>
            <p:ph type="sldImg" idx="2"/>
          </p:nvPr>
        </p:nvSpPr>
        <p:spPr>
          <a:xfrm>
            <a:off x="914400" y="914400"/>
            <a:ext cx="5494338" cy="3090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8" name="Google Shape;288;p3:notes"/>
          <p:cNvSpPr txBox="1">
            <a:spLocks noGrp="1"/>
          </p:cNvSpPr>
          <p:nvPr>
            <p:ph type="body" idx="1"/>
          </p:nvPr>
        </p:nvSpPr>
        <p:spPr>
          <a:xfrm>
            <a:off x="906462" y="4005263"/>
            <a:ext cx="5494338" cy="4681537"/>
          </a:xfrm>
          <a:prstGeom prst="rect">
            <a:avLst/>
          </a:prstGeom>
          <a:noFill/>
          <a:ln>
            <a:noFill/>
          </a:ln>
        </p:spPr>
        <p:txBody>
          <a:bodyPr spcFirstLastPara="1" wrap="square" lIns="96645" tIns="48309" rIns="96645" bIns="48309" anchor="t" anchorCtr="0">
            <a:noAutofit/>
          </a:bodyPr>
          <a:lstStyle/>
          <a:p>
            <a:pPr marL="0" indent="0">
              <a:buClr>
                <a:schemeClr val="dk1"/>
              </a:buClr>
              <a:buSzPts val="1100"/>
            </a:pPr>
            <a:r>
              <a:rPr lang="en-US" b="1" dirty="0">
                <a:latin typeface="Calibri"/>
                <a:ea typeface="Calibri"/>
                <a:cs typeface="Calibri"/>
                <a:sym typeface="Calibri"/>
              </a:rPr>
              <a:t>UNDERSTANDING THE ROLE OF CHILD ADVOCACY CENTERS (CACs)</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 </a:t>
            </a:r>
            <a:r>
              <a:rPr lang="en-US" dirty="0">
                <a:latin typeface="Calibri"/>
                <a:ea typeface="Calibri"/>
                <a:cs typeface="Calibri"/>
                <a:sym typeface="Calibri"/>
              </a:rPr>
              <a:t>15 Minutes</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help participants understand the purpose, services, and responsibilities of Child Advocacy Centers and examine how Child Advocacy Centers support coordinated, child-focused investigations</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Participant Manual Pages: </a:t>
            </a:r>
            <a:r>
              <a:rPr lang="en-US" b="0" dirty="0">
                <a:latin typeface="Calibri"/>
                <a:ea typeface="Calibri"/>
                <a:cs typeface="Calibri"/>
                <a:sym typeface="Calibri"/>
              </a:rPr>
              <a:t>Day 9 Notes Page – Child Advocacy Center &amp; Law Enforcement Collaboration</a:t>
            </a: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Activity Instructions: </a:t>
            </a:r>
          </a:p>
          <a:p>
            <a:pPr marL="365760" indent="-182880">
              <a:buClr>
                <a:schemeClr val="dk1"/>
              </a:buClr>
              <a:buSzPct val="100000"/>
              <a:buFont typeface="Calibri" panose="020F0502020204030204" pitchFamily="34" charset="0"/>
              <a:buChar char="●"/>
            </a:pPr>
            <a:r>
              <a:rPr lang="en-US" dirty="0">
                <a:latin typeface="Calibri"/>
                <a:ea typeface="Calibri"/>
                <a:cs typeface="Calibri"/>
                <a:sym typeface="Calibri"/>
              </a:rPr>
              <a:t>Group Discussion: Participants will reference their Day 9 notes page throughout the discussion. </a:t>
            </a:r>
          </a:p>
          <a:p>
            <a:pPr marL="365760" indent="-182880">
              <a:buClr>
                <a:schemeClr val="dk1"/>
              </a:buClr>
              <a:buSzPct val="100000"/>
              <a:buFont typeface="Calibri" panose="020F0502020204030204" pitchFamily="34" charset="0"/>
              <a:buChar char="●"/>
            </a:pPr>
            <a:r>
              <a:rPr lang="en-US" dirty="0">
                <a:latin typeface="Calibri"/>
                <a:ea typeface="Calibri"/>
                <a:cs typeface="Calibri"/>
                <a:sym typeface="Calibri"/>
              </a:rPr>
              <a:t>The facilitator will ask participants to identify the services they believe Child Advocacy Centers provide and use responses to guide the conversation.</a:t>
            </a:r>
            <a:endParaRPr dirty="0">
              <a:latin typeface="Calibri"/>
              <a:ea typeface="Calibri"/>
              <a:cs typeface="Calibri"/>
              <a:sym typeface="Calibri"/>
            </a:endParaRPr>
          </a:p>
          <a:p>
            <a:pPr marL="0" indent="0">
              <a:buClr>
                <a:schemeClr val="dk1"/>
              </a:buClr>
              <a:buSzPts val="1100"/>
            </a:pPr>
            <a:endParaRPr lang="en-US"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During the discussion, participants will:</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Review the purpose of Child Advocacy Centers.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Discuss common services provided by Child Advocacy Centers.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Explore how Child Advocacy Centers support coordinated investigations.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Examine how Child Advocacy Centers address both investigative needs and child-centered support.</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br>
              <a:rPr lang="en-US" dirty="0">
                <a:latin typeface="Calibri"/>
                <a:ea typeface="Calibri"/>
                <a:cs typeface="Calibri"/>
                <a:sym typeface="Calibri"/>
              </a:rPr>
            </a:br>
            <a:r>
              <a:rPr lang="en-US" b="1" i="1" dirty="0">
                <a:latin typeface="Calibri"/>
                <a:ea typeface="Calibri"/>
                <a:cs typeface="Calibri"/>
                <a:sym typeface="Calibri"/>
              </a:rPr>
              <a:t>Child Advocacy Centers (CACs) were established to provide a coordinated response to child maltreatment allegations while reducing unnecessary stress on children and families during the investigative process.</a:t>
            </a:r>
            <a:endParaRPr b="1" i="1" dirty="0">
              <a:latin typeface="Calibri"/>
              <a:ea typeface="Calibri"/>
              <a:cs typeface="Calibri"/>
              <a:sym typeface="Calibri"/>
            </a:endParaRPr>
          </a:p>
          <a:p>
            <a:pPr marL="0" indent="0">
              <a:buClr>
                <a:schemeClr val="dk1"/>
              </a:buClr>
              <a:buSzPts val="1100"/>
            </a:pPr>
            <a:endParaRPr lang="en-US"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Before the development of CACs, children were often required to share information with multiple professionals in different locations. This created challenges for both the investigation process and child well-being.</a:t>
            </a:r>
            <a:endParaRPr b="1" i="1" dirty="0">
              <a:latin typeface="Calibri"/>
              <a:ea typeface="Calibri"/>
              <a:cs typeface="Calibri"/>
              <a:sym typeface="Calibri"/>
            </a:endParaRPr>
          </a:p>
          <a:p>
            <a:pPr marL="0" indent="0">
              <a:buClr>
                <a:schemeClr val="dk1"/>
              </a:buClr>
              <a:buSzPts val="1100"/>
            </a:pPr>
            <a:endParaRPr lang="en-US"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Today, CACs provide a centralized setting where professionals can coordinate investigative activities and access specialized services that support children and families. While CACs do not conduct child welfare investigations, they play an important role by supporting investigative efforts through coordination and specialized resources.</a:t>
            </a:r>
            <a:endParaRPr b="1" i="1" dirty="0">
              <a:latin typeface="Calibri"/>
              <a:ea typeface="Calibri"/>
              <a:cs typeface="Calibri"/>
              <a:sym typeface="Calibri"/>
            </a:endParaRPr>
          </a:p>
          <a:p>
            <a:pPr marL="0" indent="0">
              <a:buClr>
                <a:schemeClr val="dk1"/>
              </a:buClr>
              <a:buSzPts val="1100"/>
            </a:pPr>
            <a:endParaRPr lang="en-US"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Depending on the needs of the case, CACs may provide or coordinate services such as:</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Forensic interviews.</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Victim advocacy services.</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Medical coordination.</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Mental health referrals.</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Case coordination activities.</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Multidisciplinary Team participation.</a:t>
            </a: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A key component of CAC involvement is child-focused practice. CACs help create supportive environments for children during investigative and service-related activities.</a:t>
            </a:r>
            <a:endParaRPr b="1" i="1" dirty="0">
              <a:latin typeface="Calibri"/>
              <a:ea typeface="Calibri"/>
              <a:cs typeface="Calibri"/>
              <a:sym typeface="Calibri"/>
            </a:endParaRPr>
          </a:p>
          <a:p>
            <a:pPr marL="0" indent="0">
              <a:buClr>
                <a:schemeClr val="dk1"/>
              </a:buClr>
              <a:buSzPts val="1100"/>
            </a:pPr>
            <a:endParaRPr lang="en-US"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Paraphrase: </a:t>
            </a:r>
            <a:br>
              <a:rPr lang="en-US" b="1" i="1" dirty="0">
                <a:latin typeface="Calibri"/>
                <a:ea typeface="Calibri"/>
                <a:cs typeface="Calibri"/>
                <a:sym typeface="Calibri"/>
              </a:rPr>
            </a:br>
            <a:r>
              <a:rPr lang="en-US" dirty="0">
                <a:latin typeface="Calibri"/>
                <a:ea typeface="Calibri"/>
                <a:cs typeface="Calibri"/>
                <a:sym typeface="Calibri"/>
              </a:rPr>
              <a:t>When working with CACs, you should understand the services they provide and the role they play in coordinated investigations. </a:t>
            </a:r>
          </a:p>
          <a:p>
            <a:pPr marL="0" indent="0">
              <a:buClr>
                <a:schemeClr val="dk1"/>
              </a:buClr>
              <a:buSzPts val="1100"/>
            </a:pPr>
            <a:endParaRPr lang="en-US"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Effective collaboration requires ongoing communication regarding:</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Investigative needs.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Scheduling considerations.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Case developments.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Service coordination.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Family needs.</a:t>
            </a:r>
            <a:endParaRPr dirty="0">
              <a:latin typeface="Calibri"/>
              <a:ea typeface="Calibri"/>
              <a:cs typeface="Calibri"/>
              <a:sym typeface="Calibri"/>
            </a:endParaRPr>
          </a:p>
          <a:p>
            <a:pPr marL="0" indent="0">
              <a:buClr>
                <a:schemeClr val="dk1"/>
              </a:buClr>
              <a:buSzPts val="1100"/>
            </a:pPr>
            <a:endParaRPr lang="en-US"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Understanding how CACs contribute to the investigative process allows you to strengthen coordination and support responses that address both child safety concerns and family circumstances.</a:t>
            </a:r>
            <a:endParaRPr dirty="0">
              <a:latin typeface="Calibri"/>
              <a:ea typeface="Calibri"/>
              <a:cs typeface="Calibri"/>
              <a:sym typeface="Calibri"/>
            </a:endParaRPr>
          </a:p>
          <a:p>
            <a:pPr marL="0" indent="0">
              <a:buClr>
                <a:schemeClr val="dk1"/>
              </a:buClr>
              <a:buSzPts val="1100"/>
            </a:pPr>
            <a:endParaRPr lang="en-US"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Questions</a:t>
            </a:r>
            <a:r>
              <a:rPr lang="en-US" dirty="0">
                <a:latin typeface="Calibri"/>
                <a:ea typeface="Calibri"/>
                <a:cs typeface="Calibri"/>
                <a:sym typeface="Calibri"/>
              </a:rPr>
              <a:t>: (ask the following and validate responses)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challenges might occur if investigative activities are not coordinated?</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How do Child Advocacy Centers support children during investigations?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services may be available through a Child Advocacy Center?</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Why is coordination important when multiple professionals are involved?</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How can Child Advocacy Centers support investigative efficiency?</a:t>
            </a:r>
            <a:endParaRPr dirty="0">
              <a:latin typeface="Calibri"/>
              <a:ea typeface="Calibri"/>
              <a:cs typeface="Calibri"/>
              <a:sym typeface="Calibri"/>
            </a:endParaRPr>
          </a:p>
          <a:p>
            <a:pPr marL="483306"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Answers: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Reduced duplication of effort</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Improved coordination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Access to specialized services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Child-focused environments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Better communication among professionals</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Child Advocacy Centers support coordinated investigations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Child Advocacy Centers provide specialized services and resources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Effective collaboration improves investigative efficiency</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Child-focused practice remains a priority throughout investigative activities</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Notes: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Focus on the purpose and role of Child Advocacy Centers within coordinated investigations.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Reinforce that Child Advocacy Centers are collaborative partners rather than investigative decision-makers.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Build participant understanding of how Child Advocacy Centers support both children and professionals.</a:t>
            </a:r>
            <a:endParaRPr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While Child Advocacy Centers provide valuable coordination and specialized services, investigations may also involve law enforcement agencies whose responsibilities and objectives differ from those of child welfare professionals. One of their most critical investigative functions is facilitating the Forensic Interview. Let's step into how that process works and look at your specific role as a DCFS Specialist before, during, and after that interview takes place </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Key Points: </a:t>
            </a:r>
            <a:r>
              <a:rPr lang="en-US" i="0" dirty="0">
                <a:latin typeface="Calibri"/>
                <a:ea typeface="Calibri"/>
                <a:cs typeface="Calibri"/>
                <a:sym typeface="Calibri"/>
              </a:rPr>
              <a:t>(ensure the following are covered)</a:t>
            </a:r>
            <a:endParaRPr i="0"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Child Advocacy Centers support coordinated, child-focused investigations.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Child Advocacy Centers provide access to specialized services and resources.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Child Advocacy Centers help professionals coordinate investigative activities.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Effective communication supports successful collaboration.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Child Advocacy Centers contribute important expertise without assuming the role of investigator.</a:t>
            </a:r>
            <a:endParaRPr dirty="0">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3f6d9a8ec12_0_0:notes"/>
          <p:cNvSpPr>
            <a:spLocks noGrp="1" noRot="1" noChangeAspect="1"/>
          </p:cNvSpPr>
          <p:nvPr>
            <p:ph type="sldImg" idx="2"/>
          </p:nvPr>
        </p:nvSpPr>
        <p:spPr>
          <a:xfrm>
            <a:off x="914400" y="914400"/>
            <a:ext cx="5494338" cy="3090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7" name="Google Shape;297;g3f6d9a8ec12_0_0:notes"/>
          <p:cNvSpPr txBox="1">
            <a:spLocks noGrp="1"/>
          </p:cNvSpPr>
          <p:nvPr>
            <p:ph type="body" idx="1"/>
          </p:nvPr>
        </p:nvSpPr>
        <p:spPr>
          <a:xfrm>
            <a:off x="906462" y="4005263"/>
            <a:ext cx="5502276" cy="4681537"/>
          </a:xfrm>
          <a:prstGeom prst="rect">
            <a:avLst/>
          </a:prstGeom>
          <a:noFill/>
          <a:ln>
            <a:noFill/>
          </a:ln>
        </p:spPr>
        <p:txBody>
          <a:bodyPr spcFirstLastPara="1" wrap="square" lIns="96645" tIns="48309" rIns="96645" bIns="48309" anchor="t" anchorCtr="0">
            <a:noAutofit/>
          </a:bodyPr>
          <a:lstStyle/>
          <a:p>
            <a:pPr marL="0" indent="0">
              <a:buClr>
                <a:schemeClr val="dk1"/>
              </a:buClr>
              <a:buSzPts val="1100"/>
            </a:pPr>
            <a:r>
              <a:rPr lang="en-US" b="1" dirty="0">
                <a:latin typeface="Calibri"/>
                <a:ea typeface="Calibri"/>
                <a:cs typeface="Calibri"/>
                <a:sym typeface="Calibri"/>
              </a:rPr>
              <a:t>FORENSIC INTERVIEWING &amp; THE SPECIALIST'S ROLE</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a:t>
            </a:r>
            <a:r>
              <a:rPr lang="en-US" dirty="0">
                <a:latin typeface="Calibri"/>
                <a:ea typeface="Calibri"/>
                <a:cs typeface="Calibri"/>
                <a:sym typeface="Calibri"/>
              </a:rPr>
              <a:t> 15 Minutes</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Purpose:</a:t>
            </a:r>
            <a:r>
              <a:rPr lang="en-US" dirty="0">
                <a:latin typeface="Calibri"/>
                <a:ea typeface="Calibri"/>
                <a:cs typeface="Calibri"/>
                <a:sym typeface="Calibri"/>
              </a:rPr>
              <a:t> To examine the forensic interviewing process and identify how DCFS specialists actively participate before, during, and after the interview to inform safety decisions</a:t>
            </a:r>
            <a:r>
              <a:rPr lang="en-US" b="1" dirty="0">
                <a:latin typeface="Calibri"/>
                <a:ea typeface="Calibri"/>
                <a:cs typeface="Calibri"/>
                <a:sym typeface="Calibri"/>
              </a:rPr>
              <a:t>  </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A forensic interview is a neutral, non-leading, developmentally sensitive interview conducted by a trained professional to gather facts regarding maltreatment allegations. Rather than sitting back as passive observers, DCFS specialists play an active role in shaping and utilizing the interview to drive safety assessments and case planning.</a:t>
            </a:r>
            <a:endParaRPr dirty="0">
              <a:latin typeface="Calibri"/>
              <a:ea typeface="Calibri"/>
              <a:cs typeface="Calibri"/>
              <a:sym typeface="Calibri"/>
            </a:endParaRPr>
          </a:p>
          <a:p>
            <a:pPr marL="0" indent="0">
              <a:buClr>
                <a:schemeClr val="dk1"/>
              </a:buClr>
              <a:buSzPts val="1100"/>
            </a:pPr>
            <a:endParaRPr lang="en-US"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To understand how we collaborate with Child Advocacy Centers (CACs) during this process, we look at a forensic interview in </a:t>
            </a:r>
            <a:r>
              <a:rPr lang="en-US" b="1" dirty="0">
                <a:latin typeface="Calibri"/>
                <a:ea typeface="Calibri"/>
                <a:cs typeface="Calibri"/>
                <a:sym typeface="Calibri"/>
              </a:rPr>
              <a:t>three distinct phases</a:t>
            </a:r>
            <a:r>
              <a:rPr lang="en-US" dirty="0">
                <a:latin typeface="Calibri"/>
                <a:ea typeface="Calibri"/>
                <a:cs typeface="Calibri"/>
                <a:sym typeface="Calibri"/>
              </a:rPr>
              <a:t>:</a:t>
            </a:r>
            <a:endParaRPr dirty="0">
              <a:latin typeface="Calibri"/>
              <a:ea typeface="Calibri"/>
              <a:cs typeface="Calibri"/>
              <a:sym typeface="Calibri"/>
            </a:endParaRPr>
          </a:p>
          <a:p>
            <a:pPr marL="483306" indent="-322204">
              <a:buClr>
                <a:schemeClr val="dk1"/>
              </a:buClr>
              <a:buSzPts val="1200"/>
              <a:buFont typeface="Calibri"/>
              <a:buAutoNum type="arabicPeriod"/>
            </a:pPr>
            <a:r>
              <a:rPr lang="en-US" b="1" dirty="0">
                <a:latin typeface="Calibri"/>
                <a:ea typeface="Calibri"/>
                <a:cs typeface="Calibri"/>
                <a:sym typeface="Calibri"/>
              </a:rPr>
              <a:t>Pre-Interview Phase:</a:t>
            </a:r>
            <a:r>
              <a:rPr lang="en-US" dirty="0">
                <a:latin typeface="Calibri"/>
                <a:ea typeface="Calibri"/>
                <a:cs typeface="Calibri"/>
                <a:sym typeface="Calibri"/>
              </a:rPr>
              <a:t> The preparation stage where information, case context, and child-specific considerations are shared with the interviewer before the interview begins.</a:t>
            </a:r>
            <a:endParaRPr dirty="0">
              <a:latin typeface="Calibri"/>
              <a:ea typeface="Calibri"/>
              <a:cs typeface="Calibri"/>
              <a:sym typeface="Calibri"/>
            </a:endParaRPr>
          </a:p>
          <a:p>
            <a:pPr marL="483306" indent="-322204">
              <a:buClr>
                <a:schemeClr val="dk1"/>
              </a:buClr>
              <a:buSzPts val="1200"/>
              <a:buFont typeface="Calibri"/>
              <a:buAutoNum type="arabicPeriod"/>
            </a:pPr>
            <a:r>
              <a:rPr lang="en-US" b="1" dirty="0">
                <a:latin typeface="Calibri"/>
                <a:ea typeface="Calibri"/>
                <a:cs typeface="Calibri"/>
                <a:sym typeface="Calibri"/>
              </a:rPr>
              <a:t>Live Interview &amp; Observation Phase:</a:t>
            </a:r>
            <a:r>
              <a:rPr lang="en-US" dirty="0">
                <a:latin typeface="Calibri"/>
                <a:ea typeface="Calibri"/>
                <a:cs typeface="Calibri"/>
                <a:sym typeface="Calibri"/>
              </a:rPr>
              <a:t> The real-time execution of the interview where MDT partners observe the conversation from a separate room via closed-circuit monitor.</a:t>
            </a:r>
            <a:endParaRPr dirty="0">
              <a:latin typeface="Calibri"/>
              <a:ea typeface="Calibri"/>
              <a:cs typeface="Calibri"/>
              <a:sym typeface="Calibri"/>
            </a:endParaRPr>
          </a:p>
          <a:p>
            <a:pPr marL="483306" indent="-322204">
              <a:buClr>
                <a:schemeClr val="dk1"/>
              </a:buClr>
              <a:buSzPts val="1200"/>
              <a:buFont typeface="Calibri"/>
              <a:buAutoNum type="arabicPeriod"/>
            </a:pPr>
            <a:r>
              <a:rPr lang="en-US" b="1" dirty="0">
                <a:latin typeface="Calibri"/>
                <a:ea typeface="Calibri"/>
                <a:cs typeface="Calibri"/>
                <a:sym typeface="Calibri"/>
              </a:rPr>
              <a:t>Post-Interview &amp; Integration Phase:</a:t>
            </a:r>
            <a:r>
              <a:rPr lang="en-US" dirty="0">
                <a:latin typeface="Calibri"/>
                <a:ea typeface="Calibri"/>
                <a:cs typeface="Calibri"/>
                <a:sym typeface="Calibri"/>
              </a:rPr>
              <a:t> The immediate debriefing where findings are synthesized and integrated into safety assessments, legal actions, and case planning.</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 </a:t>
            </a: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Activity Instructions:</a:t>
            </a:r>
            <a:endParaRPr b="1"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Now that the three phases are established, guide participants through each phase with targeted questions to process map forensic interviews and to draw out their operational responsibilities as specialists.</a:t>
            </a:r>
            <a:endParaRPr b="1" dirty="0">
              <a:latin typeface="Calibri"/>
              <a:ea typeface="Calibri"/>
              <a:cs typeface="Calibri"/>
              <a:sym typeface="Calibri"/>
            </a:endParaRPr>
          </a:p>
          <a:p>
            <a:pPr marL="0" indent="0">
              <a:buClr>
                <a:schemeClr val="dk1"/>
              </a:buClr>
              <a:buSzPts val="1100"/>
            </a:pPr>
            <a:endParaRPr lang="en-US"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1.</a:t>
            </a:r>
            <a:r>
              <a:rPr lang="en-US" sz="700" dirty="0">
                <a:latin typeface="Times New Roman"/>
                <a:ea typeface="Times New Roman"/>
                <a:cs typeface="Times New Roman"/>
                <a:sym typeface="Times New Roman"/>
              </a:rPr>
              <a:t>      </a:t>
            </a:r>
            <a:r>
              <a:rPr lang="en-US" b="1" dirty="0">
                <a:latin typeface="Calibri"/>
                <a:ea typeface="Calibri"/>
                <a:cs typeface="Calibri"/>
                <a:sym typeface="Calibri"/>
              </a:rPr>
              <a:t>Pre-Interview Phase</a:t>
            </a:r>
            <a:endParaRPr b="1" dirty="0">
              <a:latin typeface="Calibri"/>
              <a:ea typeface="Calibri"/>
              <a:cs typeface="Calibri"/>
              <a:sym typeface="Calibri"/>
            </a:endParaRPr>
          </a:p>
          <a:p>
            <a:pPr marL="0" indent="0">
              <a:buClr>
                <a:schemeClr val="dk1"/>
              </a:buClr>
              <a:buSzPts val="1100"/>
            </a:pPr>
            <a:endParaRPr lang="en-US"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Question: </a:t>
            </a:r>
            <a:r>
              <a:rPr lang="en-US" b="0" dirty="0">
                <a:latin typeface="Calibri"/>
                <a:ea typeface="Calibri"/>
                <a:cs typeface="Calibri"/>
                <a:sym typeface="Calibri"/>
              </a:rPr>
              <a:t>(ask the following and validate answers)</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Before the child ever walks into the interview room, what critical information does the Specialist need to provide to the forensic interviewer?"</a:t>
            </a:r>
            <a:endParaRPr b="1" dirty="0">
              <a:latin typeface="Calibri"/>
              <a:ea typeface="Calibri"/>
              <a:cs typeface="Calibri"/>
              <a:sym typeface="Calibri"/>
            </a:endParaRPr>
          </a:p>
          <a:p>
            <a:pPr marL="0" indent="0">
              <a:buClr>
                <a:schemeClr val="dk1"/>
              </a:buClr>
              <a:buSzPts val="1100"/>
            </a:pPr>
            <a:endParaRPr lang="en-US"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Answers:</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Case context: specific allegations, safety concerns, and family dynamics.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Child's developmental age, verbal ability, and any special accommodations needed.</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Information on the alleged perpetrator, household members, and safety factors.</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2.</a:t>
            </a:r>
            <a:r>
              <a:rPr lang="en-US" sz="700" dirty="0">
                <a:latin typeface="Times New Roman"/>
                <a:ea typeface="Times New Roman"/>
                <a:cs typeface="Times New Roman"/>
                <a:sym typeface="Times New Roman"/>
              </a:rPr>
              <a:t>      </a:t>
            </a:r>
            <a:r>
              <a:rPr lang="en-US" b="1" dirty="0">
                <a:latin typeface="Calibri"/>
                <a:ea typeface="Calibri"/>
                <a:cs typeface="Calibri"/>
                <a:sym typeface="Calibri"/>
              </a:rPr>
              <a:t>Live Interview &amp; Observation Phase</a:t>
            </a:r>
            <a:endParaRPr b="1" dirty="0">
              <a:latin typeface="Calibri"/>
              <a:ea typeface="Calibri"/>
              <a:cs typeface="Calibri"/>
              <a:sym typeface="Calibri"/>
            </a:endParaRPr>
          </a:p>
          <a:p>
            <a:pPr marL="0" indent="0">
              <a:buClr>
                <a:schemeClr val="dk1"/>
              </a:buClr>
              <a:buSzPts val="1100"/>
            </a:pPr>
            <a:endParaRPr lang="en-US"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Question:</a:t>
            </a:r>
            <a:endParaRPr b="1"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While the child is with the interviewer, MDT partners-DCFS, CACD/Law Enforcement, and Prosecution- are watching via closed-circuit monitor in the observation room. Why is observing in real-time so critical for your investigation?</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Answers:</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Prevents trauma: The child only has to share their experience once to a single trained interviewer.</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Real-time collaboration: Partners can message or briefly pause the interviewer to ensure key safety questions are addressed before ending.</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Direct observation: The Specialist sees non-verbal cues, behavioral responses, and primary disclosures firsthand.</a:t>
            </a:r>
            <a:endParaRPr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 </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3.</a:t>
            </a:r>
            <a:r>
              <a:rPr lang="en-US" sz="700" dirty="0">
                <a:latin typeface="Times New Roman"/>
                <a:ea typeface="Times New Roman"/>
                <a:cs typeface="Times New Roman"/>
                <a:sym typeface="Times New Roman"/>
              </a:rPr>
              <a:t>      </a:t>
            </a:r>
            <a:r>
              <a:rPr lang="en-US" b="1" dirty="0">
                <a:latin typeface="Calibri"/>
                <a:ea typeface="Calibri"/>
                <a:cs typeface="Calibri"/>
                <a:sym typeface="Calibri"/>
              </a:rPr>
              <a:t>Post-Interview &amp; Integration Phase</a:t>
            </a:r>
            <a:endParaRPr b="1" dirty="0">
              <a:latin typeface="Calibri"/>
              <a:ea typeface="Calibri"/>
              <a:cs typeface="Calibri"/>
              <a:sym typeface="Calibri"/>
            </a:endParaRPr>
          </a:p>
          <a:p>
            <a:pPr marL="0" indent="0">
              <a:buClr>
                <a:schemeClr val="dk1"/>
              </a:buClr>
              <a:buSzPts val="1100"/>
            </a:pPr>
            <a:endParaRPr lang="en-US"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Question:</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Once the interview concludes, how do you take what you learned in that room and apply it directly to your investigative responsibilities?"</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 </a:t>
            </a: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Answers:</a:t>
            </a:r>
            <a:endParaRPr b="1" dirty="0">
              <a:latin typeface="Calibri"/>
              <a:ea typeface="Calibri"/>
              <a:cs typeface="Calibri"/>
              <a:sym typeface="Calibri"/>
            </a:endParaRPr>
          </a:p>
          <a:p>
            <a:pPr marL="365760" indent="-182880">
              <a:buClr>
                <a:schemeClr val="dk1"/>
              </a:buClr>
              <a:buSzPts val="1100"/>
              <a:buFont typeface="Calibri"/>
              <a:buChar char="●"/>
            </a:pPr>
            <a:r>
              <a:rPr lang="en-US" sz="1100" dirty="0">
                <a:latin typeface="Calibri"/>
                <a:ea typeface="Calibri"/>
                <a:cs typeface="Calibri"/>
                <a:sym typeface="Calibri"/>
              </a:rPr>
              <a:t>I</a:t>
            </a:r>
            <a:r>
              <a:rPr lang="en-US" dirty="0">
                <a:latin typeface="Calibri"/>
                <a:ea typeface="Calibri"/>
                <a:cs typeface="Calibri"/>
                <a:sym typeface="Calibri"/>
              </a:rPr>
              <a:t>nformation feeds directly into SDM tools, child safety assessments, and immediate safety plans.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Prevents duplication: The Specialist avoids conducting repetitive, detailed disclosures with the child.</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Debriefing with MDT partners (CACD, CAC staff, law enforcement) to determine immediate legal or protective next steps.</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 </a:t>
            </a: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Notes:</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Emphasize that while the CAC interviewer asks the questions, the DCFS Specialist remains the primary investigator responsible for child safety.</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Highlight the partnership between DCFS, CACD/local law enforcement, and CAC staff in the observation room.</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Key Points: </a:t>
            </a:r>
            <a:r>
              <a:rPr lang="en-US" b="0" dirty="0">
                <a:latin typeface="Calibri"/>
                <a:ea typeface="Calibri"/>
                <a:cs typeface="Calibri"/>
                <a:sym typeface="Calibri"/>
              </a:rPr>
              <a:t>(ensure the following are covered)</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Forensic interviews provide neutral, child-focused disclosures.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Live observation minimizes re-traumatization and prevents repetitive questioning.</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Interview findings directly inform DCFS safety tools, SDM assessments, and case planning.</a:t>
            </a:r>
            <a:endParaRPr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 </a:t>
            </a: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Source: </a:t>
            </a:r>
          </a:p>
          <a:p>
            <a:pPr marL="365760" indent="-182880">
              <a:buClr>
                <a:schemeClr val="dk1"/>
              </a:buClr>
              <a:buSzPct val="100000"/>
              <a:buFont typeface="Calibri" panose="020F0502020204030204" pitchFamily="34" charset="0"/>
              <a:buChar char="●"/>
            </a:pPr>
            <a:r>
              <a:rPr lang="en-US" dirty="0">
                <a:latin typeface="Calibri"/>
                <a:ea typeface="Calibri"/>
                <a:cs typeface="Calibri"/>
                <a:sym typeface="Calibri"/>
              </a:rPr>
              <a:t>Forensic Interviews: https://childsafetycenter.org/what-to-expect/what-to-expect-forensic-interviews/</a:t>
            </a:r>
            <a:endParaRPr lang="en-US" b="1" dirty="0">
              <a:highlight>
                <a:srgbClr val="00FF00"/>
              </a:highlight>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4:notes"/>
          <p:cNvSpPr>
            <a:spLocks noGrp="1" noRot="1" noChangeAspect="1"/>
          </p:cNvSpPr>
          <p:nvPr>
            <p:ph type="sldImg" idx="2"/>
          </p:nvPr>
        </p:nvSpPr>
        <p:spPr>
          <a:xfrm>
            <a:off x="914400" y="914400"/>
            <a:ext cx="5494338" cy="3090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6" name="Google Shape;306;p4:notes"/>
          <p:cNvSpPr txBox="1">
            <a:spLocks noGrp="1"/>
          </p:cNvSpPr>
          <p:nvPr>
            <p:ph type="body" idx="1"/>
          </p:nvPr>
        </p:nvSpPr>
        <p:spPr>
          <a:xfrm>
            <a:off x="906462" y="4005263"/>
            <a:ext cx="5494338" cy="4681537"/>
          </a:xfrm>
          <a:prstGeom prst="rect">
            <a:avLst/>
          </a:prstGeom>
          <a:noFill/>
          <a:ln>
            <a:noFill/>
          </a:ln>
        </p:spPr>
        <p:txBody>
          <a:bodyPr spcFirstLastPara="1" wrap="square" lIns="96645" tIns="48309" rIns="96645" bIns="48309" anchor="t" anchorCtr="0">
            <a:noAutofit/>
          </a:bodyPr>
          <a:lstStyle/>
          <a:p>
            <a:pPr marL="0" indent="0">
              <a:buClr>
                <a:schemeClr val="dk1"/>
              </a:buClr>
              <a:buSzPts val="1100"/>
            </a:pPr>
            <a:r>
              <a:rPr lang="en-US" b="1" dirty="0">
                <a:latin typeface="Calibri"/>
                <a:ea typeface="Calibri"/>
                <a:cs typeface="Calibri"/>
                <a:sym typeface="Calibri"/>
              </a:rPr>
              <a:t>COORDINATING INVESTIGATIONS WITH LAW ENFORCEMENT</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 </a:t>
            </a:r>
            <a:r>
              <a:rPr lang="en-US" dirty="0">
                <a:latin typeface="Calibri"/>
                <a:ea typeface="Calibri"/>
                <a:cs typeface="Calibri"/>
                <a:sym typeface="Calibri"/>
              </a:rPr>
              <a:t>15 Minutes</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help participants understand the role of law enforcement during child maltreatment investigations and identify practices that support effective coordination while maintaining distinct agency responsibilities</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Participant Manual Pages: </a:t>
            </a:r>
            <a:r>
              <a:rPr lang="en-US" b="0" dirty="0">
                <a:latin typeface="Calibri"/>
                <a:ea typeface="Calibri"/>
                <a:cs typeface="Calibri"/>
                <a:sym typeface="Calibri"/>
              </a:rPr>
              <a:t>Day 9 Notes Page – Child Advocacy Center &amp; Law Enforcement Collaboration</a:t>
            </a: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Group Discussion Activity Instructions: </a:t>
            </a:r>
          </a:p>
          <a:p>
            <a:pPr marL="365760" indent="-182880">
              <a:buClr>
                <a:schemeClr val="dk1"/>
              </a:buClr>
              <a:buSzPct val="100000"/>
              <a:buFont typeface="Calibri" panose="020F0502020204030204" pitchFamily="34" charset="0"/>
              <a:buChar char="●"/>
            </a:pPr>
            <a:r>
              <a:rPr lang="en-US" dirty="0">
                <a:latin typeface="Calibri"/>
                <a:ea typeface="Calibri"/>
                <a:cs typeface="Calibri"/>
                <a:sym typeface="Calibri"/>
              </a:rPr>
              <a:t>Participants will participate in a group discussion focused on the role of law enforcement during child maltreatment investigations. </a:t>
            </a:r>
          </a:p>
          <a:p>
            <a:pPr marL="365760" indent="-182880">
              <a:buClr>
                <a:schemeClr val="dk1"/>
              </a:buClr>
              <a:buSzPct val="100000"/>
              <a:buFont typeface="Calibri" panose="020F0502020204030204" pitchFamily="34" charset="0"/>
              <a:buChar char="●"/>
            </a:pPr>
            <a:r>
              <a:rPr lang="en-US" dirty="0">
                <a:latin typeface="Calibri"/>
                <a:ea typeface="Calibri"/>
                <a:cs typeface="Calibri"/>
                <a:sym typeface="Calibri"/>
              </a:rPr>
              <a:t>Participants will reference their Day 9 notes page throughout the discussion.</a:t>
            </a:r>
          </a:p>
          <a:p>
            <a:pPr marL="365760" indent="-182880">
              <a:buClr>
                <a:schemeClr val="dk1"/>
              </a:buClr>
              <a:buSzPct val="100000"/>
              <a:buFont typeface="Calibri" panose="020F0502020204030204" pitchFamily="34" charset="0"/>
              <a:buChar char="●"/>
            </a:pPr>
            <a:r>
              <a:rPr lang="en-US" dirty="0">
                <a:latin typeface="Calibri"/>
                <a:ea typeface="Calibri"/>
                <a:cs typeface="Calibri"/>
                <a:sym typeface="Calibri"/>
              </a:rPr>
              <a:t>The facilitator will ask participants to consider how child welfare and criminal investigations may intersect while maintaining separate responsibilities.</a:t>
            </a:r>
            <a:endParaRPr dirty="0">
              <a:latin typeface="Calibri"/>
              <a:ea typeface="Calibri"/>
              <a:cs typeface="Calibri"/>
              <a:sym typeface="Calibri"/>
            </a:endParaRPr>
          </a:p>
          <a:p>
            <a:pPr marL="0" indent="0">
              <a:buClr>
                <a:schemeClr val="dk1"/>
              </a:buClr>
              <a:buSzPts val="1100"/>
            </a:pPr>
            <a:endParaRPr lang="en-US"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During the discussion, participants will:</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Review the role of law enforcement in child maltreatment investigations.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Discuss differences between child welfare and criminal investigative objectives.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Explore how coordinated communication supports effective investigations.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Examine how agencies maintain separate roles and responsibilities while working toward shared goals.</a:t>
            </a:r>
            <a:endParaRPr b="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br>
              <a:rPr lang="en-US" b="1" dirty="0">
                <a:latin typeface="Calibri"/>
                <a:ea typeface="Calibri"/>
                <a:cs typeface="Calibri"/>
                <a:sym typeface="Calibri"/>
              </a:rPr>
            </a:br>
            <a:r>
              <a:rPr lang="en-US" b="1" i="1" dirty="0">
                <a:latin typeface="Calibri"/>
                <a:ea typeface="Calibri"/>
                <a:cs typeface="Calibri"/>
                <a:sym typeface="Calibri"/>
              </a:rPr>
              <a:t>Law enforcement and child welfare professionals often work together on the same case; however, they are not conducting the same type of investigation. In Arkansas, this includes both local law enforcement (police and sheriff's departments) and the Crimes Against Children Division (CACD) of the Arkansas State Police. While CACD shares statutory co-investigative authority with DCFS on severe maltreatment, our day-to-day focus remains on operational coordination; how we loop in CACD or local officers during an active case, handle Hotline referrals, and align timing without stepping on criminal investigations. While both agencies may focus on child safety, their responsibilities, legal authority, and investigative objectives are different. </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Paraphrase:</a:t>
            </a: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Law enforcement may focus on:</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Determining whether criminal violations occurred.</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Collecting evidence.</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Identifying suspects.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Supporting potential prosecution.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Addressing immediate public safety concerns.</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Child welfare professionals focus on:</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Assessing child safety.</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Evaluating caregiver protective capacities.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Understanding family functioning.</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Identifying intervention needs.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Determining whether ongoing safety planning is needed.</a:t>
            </a:r>
            <a:endParaRPr dirty="0">
              <a:latin typeface="Calibri"/>
              <a:ea typeface="Calibri"/>
              <a:cs typeface="Calibri"/>
              <a:sym typeface="Calibri"/>
            </a:endParaRPr>
          </a:p>
          <a:p>
            <a:pPr marL="0" indent="0">
              <a:buClr>
                <a:schemeClr val="dk1"/>
              </a:buClr>
              <a:buSzPts val="1100"/>
            </a:pPr>
            <a:endParaRPr lang="en-US"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Because these responsibilities differ, you and your professional partners may view the same information from different perspectives. For example, information that does not meet a criminal threshold may still indicate significant child safety concerns. Likewise, information important to a criminal investigation may not directly impact child welfare decision-making. Effective collaboration requires you to understand these differences and recognize when coordination with partners is needed. </a:t>
            </a:r>
          </a:p>
          <a:p>
            <a:pPr marL="0" indent="0">
              <a:buClr>
                <a:schemeClr val="dk1"/>
              </a:buClr>
              <a:buSzPts val="1100"/>
            </a:pPr>
            <a:endParaRPr lang="en-US"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Strong coordination includes:</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Sharing relevant information appropriately.</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Communicating significant developments.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Clarifying investigative activities.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Avoiding unnecessary duplication.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Understanding partner responsibilities.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Maintaining professional communication.</a:t>
            </a:r>
            <a:endParaRPr dirty="0">
              <a:latin typeface="Calibri"/>
              <a:ea typeface="Calibri"/>
              <a:cs typeface="Calibri"/>
              <a:sym typeface="Calibri"/>
            </a:endParaRPr>
          </a:p>
          <a:p>
            <a:pPr marL="0" indent="0">
              <a:buClr>
                <a:schemeClr val="dk1"/>
              </a:buClr>
              <a:buSzPts val="1100"/>
            </a:pPr>
            <a:endParaRPr lang="en-US"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At times, agencies may move at different speeds or prioritize different actions. This does not always indicate disagreement; it often reflects the different responsibilities each agency must fulfill. Successful collaboration occurs when you understand your role, respect the roles of your partners, and maintain communication throughout the investigative process. When professionals coordinate effectively, children and families benefit from a more organized and informed response.</a:t>
            </a:r>
            <a:endParaRPr b="1" i="1"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Questions: </a:t>
            </a:r>
            <a:r>
              <a:rPr lang="en-US" dirty="0">
                <a:latin typeface="Calibri"/>
                <a:ea typeface="Calibri"/>
                <a:cs typeface="Calibri"/>
                <a:sym typeface="Calibri"/>
              </a:rPr>
              <a:t>(ask and validate responses)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How do child welfare and law enforcement investigations differ?</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Why might agencies approach the same information differently?</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challenges could occur if communication is limited?</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How can professionals maintain coordination while fulfilling different responsibilities?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Why is role clarity important during joint investigations?</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Answers: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CACD shares statutory co-investigative jurisdiction on severe allegations, while local police handle general criminal charges and immediate safety support</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Different legal responsibilities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Different investigative objectives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Different timelines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Information-sharing needs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Communication challenges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Child welfare and criminal investigations serve different purposes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Effective coordination improves investigative quality</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Communication helps reduce confusion and duplication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Understanding roles supports stronger collaboration</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Notes:</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Frame CACD as an operational partner: Rather than re-visiting baseline statutory agreements from Foundations, keep the focus on operational coordination during live cases.  </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Clarify the operational difference between working with CACD (joint child maltreatment investigations) versus local municipal/county law enforcement.</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Avoid discussing criminal procedures in detail.</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Focus on coordination rather than legal processes.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Reinforce that different agency responsibilities do not prevent effective collaboration.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Build understanding of how child welfare and law enforcement efforts complement one another.</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This slide lays the foundation for the discussion of information sharing and professional boundaries on the next slide.</a:t>
            </a:r>
            <a:endParaRPr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0" dirty="0">
                <a:latin typeface="Calibri"/>
                <a:ea typeface="Calibri"/>
                <a:cs typeface="Calibri"/>
                <a:sym typeface="Calibri"/>
              </a:rPr>
              <a:t>Say:</a:t>
            </a:r>
            <a:endParaRPr b="1" i="0"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Even when agencies communicate regularly, collaboration requires careful consideration of what information can be shared, when information should be shared, and how professionals maintain their respective responsibilities throughout the process.</a:t>
            </a:r>
            <a:endParaRPr b="1" i="1"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Key Points: </a:t>
            </a:r>
            <a:r>
              <a:rPr lang="en-US" i="0" dirty="0">
                <a:latin typeface="Calibri"/>
                <a:ea typeface="Calibri"/>
                <a:cs typeface="Calibri"/>
                <a:sym typeface="Calibri"/>
              </a:rPr>
              <a:t>(ensure the following are covered)</a:t>
            </a:r>
            <a:endParaRPr i="0"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Law enforcement and child welfare professionals have distinct responsibilities.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Different agencies may view information through different lenses.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Communication supports coordinated investigations.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Role clarity helps reduce confusion and duplication.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Effective coordination benefits children, families, and investigative outcomes.</a:t>
            </a:r>
            <a:endParaRPr dirty="0">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5:notes"/>
          <p:cNvSpPr>
            <a:spLocks noGrp="1" noRot="1" noChangeAspect="1"/>
          </p:cNvSpPr>
          <p:nvPr>
            <p:ph type="sldImg" idx="2"/>
          </p:nvPr>
        </p:nvSpPr>
        <p:spPr>
          <a:xfrm>
            <a:off x="914400" y="9144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5" name="Google Shape;315;p5:notes"/>
          <p:cNvSpPr txBox="1">
            <a:spLocks noGrp="1"/>
          </p:cNvSpPr>
          <p:nvPr>
            <p:ph type="body" idx="1"/>
          </p:nvPr>
        </p:nvSpPr>
        <p:spPr>
          <a:xfrm>
            <a:off x="914400" y="4000500"/>
            <a:ext cx="5486400" cy="4686300"/>
          </a:xfrm>
          <a:prstGeom prst="rect">
            <a:avLst/>
          </a:prstGeom>
          <a:noFill/>
          <a:ln>
            <a:noFill/>
          </a:ln>
        </p:spPr>
        <p:txBody>
          <a:bodyPr spcFirstLastPara="1" wrap="square" lIns="96645" tIns="48309" rIns="96645" bIns="48309" anchor="t" anchorCtr="0">
            <a:noAutofit/>
          </a:bodyPr>
          <a:lstStyle/>
          <a:p>
            <a:pPr marL="0" indent="0">
              <a:buClr>
                <a:schemeClr val="dk1"/>
              </a:buClr>
              <a:buSzPts val="1100"/>
            </a:pPr>
            <a:r>
              <a:rPr lang="en-US" b="1" dirty="0">
                <a:latin typeface="Calibri"/>
                <a:ea typeface="Calibri"/>
                <a:cs typeface="Calibri"/>
                <a:sym typeface="Calibri"/>
              </a:rPr>
              <a:t>SHARING INFORMATION WHILE MAINTAINING PROFESSIONAL RESPONSIBILITIES</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 </a:t>
            </a:r>
            <a:r>
              <a:rPr lang="en-US" dirty="0">
                <a:latin typeface="Calibri"/>
                <a:ea typeface="Calibri"/>
                <a:cs typeface="Calibri"/>
                <a:sym typeface="Calibri"/>
              </a:rPr>
              <a:t>15 Minutes</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help participants understand how professional partners exchange information during investigations while maintaining agency responsibilities, respecting legal requirements, and supporting coordinated case planning</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Participant Manual Pages: </a:t>
            </a:r>
            <a:r>
              <a:rPr lang="en-US" b="0" dirty="0">
                <a:latin typeface="Calibri"/>
                <a:ea typeface="Calibri"/>
                <a:cs typeface="Calibri"/>
                <a:sym typeface="Calibri"/>
              </a:rPr>
              <a:t>Day 9 Notes Page – Child Advocacy Center &amp; Law Enforcement Collaboration</a:t>
            </a: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Activity Discussion Instructions: </a:t>
            </a:r>
          </a:p>
          <a:p>
            <a:pPr marL="365760" indent="-182880">
              <a:buClr>
                <a:schemeClr val="dk1"/>
              </a:buClr>
              <a:buSzPct val="100000"/>
              <a:buFont typeface="Calibri" panose="020F0502020204030204" pitchFamily="34" charset="0"/>
              <a:buChar char="●"/>
            </a:pPr>
            <a:r>
              <a:rPr lang="en-US" dirty="0">
                <a:latin typeface="Calibri"/>
                <a:ea typeface="Calibri"/>
                <a:cs typeface="Calibri"/>
                <a:sym typeface="Calibri"/>
              </a:rPr>
              <a:t>Participants will participate in a whole-group discussion focused on information-sharing and communication between agencies during child maltreatment investigations. </a:t>
            </a:r>
          </a:p>
          <a:p>
            <a:pPr marL="365760" indent="-182880">
              <a:buClr>
                <a:schemeClr val="dk1"/>
              </a:buClr>
              <a:buSzPct val="100000"/>
              <a:buFont typeface="Calibri" panose="020F0502020204030204" pitchFamily="34" charset="0"/>
              <a:buChar char="●"/>
            </a:pPr>
            <a:r>
              <a:rPr lang="en-US" dirty="0">
                <a:latin typeface="Calibri"/>
                <a:ea typeface="Calibri"/>
                <a:cs typeface="Calibri"/>
                <a:sym typeface="Calibri"/>
              </a:rPr>
              <a:t>Participants will reference their Day 9 notes page throughout the discussion.</a:t>
            </a:r>
          </a:p>
          <a:p>
            <a:pPr marL="365760" indent="-182880">
              <a:buClr>
                <a:schemeClr val="dk1"/>
              </a:buClr>
              <a:buSzPct val="100000"/>
              <a:buFont typeface="Calibri" panose="020F0502020204030204" pitchFamily="34" charset="0"/>
              <a:buChar char="●"/>
            </a:pPr>
            <a:r>
              <a:rPr lang="en-US" dirty="0">
                <a:latin typeface="Calibri"/>
                <a:ea typeface="Calibri"/>
                <a:cs typeface="Calibri"/>
                <a:sym typeface="Calibri"/>
              </a:rPr>
              <a:t>The facilitator will ask participants to consider how information is shared between agencies and how communication impacts coordinated investigative efforts.</a:t>
            </a:r>
            <a:endParaRPr dirty="0">
              <a:latin typeface="Calibri"/>
              <a:ea typeface="Calibri"/>
              <a:cs typeface="Calibri"/>
              <a:sym typeface="Calibri"/>
            </a:endParaRPr>
          </a:p>
          <a:p>
            <a:pPr marL="0" indent="0">
              <a:buClr>
                <a:schemeClr val="dk1"/>
              </a:buClr>
              <a:buSzPts val="1100"/>
            </a:pPr>
            <a:endParaRPr lang="en-US"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During the discussion, participants will:</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Discuss the purpose of information-sharing during coordinated investigations.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Examine common communication challenges when multiple agencies are involved.</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Explore how professionals maintain responsibility to their own agency while participating in collaborative efforts.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Identify practices that support accurate, timely, and effective communication.</a:t>
            </a:r>
            <a:endParaRPr b="1" i="1" dirty="0">
              <a:latin typeface="Calibri"/>
              <a:ea typeface="Calibri"/>
              <a:cs typeface="Calibri"/>
              <a:sym typeface="Calibri"/>
            </a:endParaRPr>
          </a:p>
          <a:p>
            <a:pPr marL="0" indent="0">
              <a:buClr>
                <a:schemeClr val="dk1"/>
              </a:buClr>
              <a:buSzPts val="1100"/>
            </a:pPr>
            <a:endParaRPr lang="en-US"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br>
              <a:rPr lang="en-US" b="1" dirty="0">
                <a:latin typeface="Calibri"/>
                <a:ea typeface="Calibri"/>
                <a:cs typeface="Calibri"/>
                <a:sym typeface="Calibri"/>
              </a:rPr>
            </a:br>
            <a:r>
              <a:rPr lang="en-US" b="1" i="1" dirty="0">
                <a:latin typeface="Calibri"/>
                <a:ea typeface="Calibri"/>
                <a:cs typeface="Calibri"/>
                <a:sym typeface="Calibri"/>
              </a:rPr>
              <a:t>As investigations become more complex, you will often rely on information from other agencies, service providers, and professional partners. Effective coordination requires more than simply exchanging information. It requires understanding what information is needed, how it supports decision-making, and how communication contributes to coordinated action. </a:t>
            </a:r>
          </a:p>
          <a:p>
            <a:pPr marL="0" indent="0">
              <a:buClr>
                <a:schemeClr val="dk1"/>
              </a:buClr>
              <a:buSzPts val="1100"/>
            </a:pPr>
            <a:endParaRPr lang="en-US"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Information-sharing helps you and your professional partners:</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Develop a more complete understanding of family circumstances.</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Identify emerging concerns.</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Recognize family strengths and resources.</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Coordinate investigative activities.</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Support informed recommendations.</a:t>
            </a:r>
            <a:endParaRPr b="1" i="1" dirty="0">
              <a:latin typeface="Calibri"/>
              <a:ea typeface="Calibri"/>
              <a:cs typeface="Calibri"/>
              <a:sym typeface="Calibri"/>
            </a:endParaRPr>
          </a:p>
          <a:p>
            <a:pPr marL="0" indent="0">
              <a:buClr>
                <a:schemeClr val="dk1"/>
              </a:buClr>
              <a:buSzPts val="1100"/>
            </a:pPr>
            <a:endParaRPr lang="en-US"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While collaboration is essential, you remain responsible for the decisions, actions, and documentation required by your role and agency. For example, receiving information from another professional does not remove your responsibility to assess child safety, evaluate available information, and make child welfare decisions consistent with policy and practice requirements.</a:t>
            </a:r>
            <a:endParaRPr b="1" i="1" dirty="0">
              <a:latin typeface="Calibri"/>
              <a:ea typeface="Calibri"/>
              <a:cs typeface="Calibri"/>
              <a:sym typeface="Calibri"/>
            </a:endParaRPr>
          </a:p>
          <a:p>
            <a:pPr marL="0" indent="0">
              <a:buClr>
                <a:schemeClr val="dk1"/>
              </a:buClr>
              <a:buSzPts val="1100"/>
            </a:pPr>
            <a:endParaRPr lang="en-US"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Paraphrase:</a:t>
            </a: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Effective collaboration requires you to:</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Communicate clearly.</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Seek clarification when needed.</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Verify understanding.</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Provide updates regarding significant developments.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Distinguish between facts, observations, and professional opinions.</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Communication challenges may occur when information is:</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Incomplete.</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Delayed.</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Interpreted differently.</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Shared without sufficient context.</a:t>
            </a:r>
            <a:endParaRPr dirty="0">
              <a:latin typeface="Calibri"/>
              <a:ea typeface="Calibri"/>
              <a:cs typeface="Calibri"/>
              <a:sym typeface="Calibri"/>
            </a:endParaRPr>
          </a:p>
          <a:p>
            <a:pPr marL="0" indent="0">
              <a:buClr>
                <a:schemeClr val="dk1"/>
              </a:buClr>
              <a:buSzPts val="1100"/>
            </a:pPr>
            <a:endParaRPr lang="en-US"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Strong collaborative practice requires ongoing communication rather than assuming all professionals have the same information or understanding. When you share information effectively, investigative activities become more coordinated, decision-making becomes more informed, and families receive more consistent communication from involved agencies. Collaboration is strengthened when you communicate openly while continuing to fulfill the responsibilities assigned to your role and agency.</a:t>
            </a:r>
            <a:endParaRPr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Questions:</a:t>
            </a:r>
            <a:r>
              <a:rPr lang="en-US" dirty="0">
                <a:latin typeface="Calibri"/>
                <a:ea typeface="Calibri"/>
                <a:cs typeface="Calibri"/>
                <a:sym typeface="Calibri"/>
              </a:rPr>
              <a:t> (ask and validate responses)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Why is information-sharing important during coordinated investigations?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communication challenges can occur when multiple agencies are involved?</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Why is clarification important when receiving information from others?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How can professionals maintain accountability to their own agency while collaborating with partners?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practices support accurate and effective communication?</a:t>
            </a:r>
            <a:endParaRPr dirty="0">
              <a:latin typeface="Calibri"/>
              <a:ea typeface="Calibri"/>
              <a:cs typeface="Calibri"/>
              <a:sym typeface="Calibri"/>
            </a:endParaRPr>
          </a:p>
          <a:p>
            <a:pPr marL="483306"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Answers: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Improved understanding of family circumstances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Better coordination of activities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Reduced confusion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More informed decision-making</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Stronger communication among agencies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Information-sharing supports collaboration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Professionals must still fulfill their own responsibilities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Clarification improves understanding</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Communication strengthens coordinated practice</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Ongoing updates support informed decisions</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Notes:</a:t>
            </a:r>
            <a:endParaRPr strike="sngStrike" dirty="0">
              <a:solidFill>
                <a:srgbClr val="FF0000"/>
              </a:solidFill>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Reinforce that collaboration requires both communication and professional accountability</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Emphasize that information sharing supports but does not replace professional judgment</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Prepare participants for the upcoming application activity</a:t>
            </a:r>
            <a:endParaRPr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0" dirty="0">
                <a:latin typeface="Calibri"/>
                <a:ea typeface="Calibri"/>
                <a:cs typeface="Calibri"/>
                <a:sym typeface="Calibri"/>
              </a:rPr>
              <a:t>Say:</a:t>
            </a:r>
            <a:br>
              <a:rPr lang="en-US" b="1" dirty="0">
                <a:latin typeface="Calibri"/>
                <a:ea typeface="Calibri"/>
                <a:cs typeface="Calibri"/>
                <a:sym typeface="Calibri"/>
              </a:rPr>
            </a:br>
            <a:r>
              <a:rPr lang="en-US" b="1" i="1" dirty="0">
                <a:latin typeface="Calibri"/>
                <a:ea typeface="Calibri"/>
                <a:cs typeface="Calibri"/>
                <a:sym typeface="Calibri"/>
              </a:rPr>
              <a:t>Understanding professional roles, coordination practices, and information-sharing strategies is most meaningful when you apply them to real investigative situations. Next, you will work through a coordinated response scenario and examine how professional partners contribute throughout the investigative process.</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Key Points: </a:t>
            </a:r>
            <a:r>
              <a:rPr lang="en-US" i="0" dirty="0">
                <a:latin typeface="Calibri"/>
                <a:ea typeface="Calibri"/>
                <a:cs typeface="Calibri"/>
                <a:sym typeface="Calibri"/>
              </a:rPr>
              <a:t>(ensure the following are covered)</a:t>
            </a:r>
            <a:endParaRPr b="1" i="0"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Information-sharing helps professionals develop a more complete understanding of a case.</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Collaboration does not replace agency-specific responsibilities.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Clarification and verification improve communication.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Effective communication supports coordinated decision-making.</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Professionals remain accountable for actions taken within their own role</a:t>
            </a:r>
            <a:r>
              <a:rPr lang="en-US" b="1" dirty="0">
                <a:latin typeface="Calibri"/>
                <a:ea typeface="Calibri"/>
                <a:cs typeface="Calibri"/>
                <a:sym typeface="Calibri"/>
              </a:rPr>
              <a:t>.</a:t>
            </a:r>
            <a:endParaRPr b="1" dirty="0">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6:notes"/>
          <p:cNvSpPr>
            <a:spLocks noGrp="1" noRot="1" noChangeAspect="1"/>
          </p:cNvSpPr>
          <p:nvPr>
            <p:ph type="sldImg" idx="2"/>
          </p:nvPr>
        </p:nvSpPr>
        <p:spPr>
          <a:xfrm>
            <a:off x="914400" y="9144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7" name="Google Shape;327;p6:notes"/>
          <p:cNvSpPr txBox="1">
            <a:spLocks noGrp="1"/>
          </p:cNvSpPr>
          <p:nvPr>
            <p:ph type="body" idx="1"/>
          </p:nvPr>
        </p:nvSpPr>
        <p:spPr>
          <a:xfrm>
            <a:off x="914400" y="4000500"/>
            <a:ext cx="5486400" cy="4686300"/>
          </a:xfrm>
          <a:prstGeom prst="rect">
            <a:avLst/>
          </a:prstGeom>
          <a:noFill/>
          <a:ln>
            <a:noFill/>
          </a:ln>
        </p:spPr>
        <p:txBody>
          <a:bodyPr spcFirstLastPara="1" wrap="square" lIns="96645" tIns="48309" rIns="96645" bIns="48309" anchor="t" anchorCtr="0">
            <a:noAutofit/>
          </a:bodyPr>
          <a:lstStyle/>
          <a:p>
            <a:pPr marL="0" indent="0"/>
            <a:r>
              <a:rPr lang="en-US" b="1" dirty="0">
                <a:latin typeface="Calibri"/>
                <a:ea typeface="Calibri"/>
                <a:cs typeface="Calibri"/>
                <a:sym typeface="Calibri"/>
              </a:rPr>
              <a:t>COLLABORATIVE RESPONSE ACTIVITY: COORDINATING THE INITIAL INVESTIGATION</a:t>
            </a:r>
            <a:endParaRPr b="1"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Time: </a:t>
            </a:r>
            <a:r>
              <a:rPr lang="en-US" dirty="0">
                <a:latin typeface="Calibri"/>
                <a:ea typeface="Calibri"/>
                <a:cs typeface="Calibri"/>
                <a:sym typeface="Calibri"/>
              </a:rPr>
              <a:t>25 Minutes</a:t>
            </a:r>
            <a:endParaRPr dirty="0">
              <a:latin typeface="Calibri"/>
              <a:ea typeface="Calibri"/>
              <a:cs typeface="Calibri"/>
              <a:sym typeface="Calibri"/>
            </a:endParaRPr>
          </a:p>
          <a:p>
            <a:pPr marL="0" indent="0"/>
            <a:r>
              <a:rPr lang="en-US" b="1" dirty="0">
                <a:latin typeface="Calibri"/>
                <a:ea typeface="Calibri"/>
                <a:cs typeface="Calibri"/>
                <a:sym typeface="Calibri"/>
              </a:rPr>
              <a:t>Purpose: </a:t>
            </a:r>
            <a:r>
              <a:rPr lang="en-US" dirty="0">
                <a:latin typeface="Calibri"/>
                <a:ea typeface="Calibri"/>
                <a:cs typeface="Calibri"/>
                <a:sym typeface="Calibri"/>
              </a:rPr>
              <a:t>To provide participants with an opportunity to apply Child Advocacy Center, law enforcement, and child welfare collaboration concepts by analyzing how agencies coordinate during the early stages of a child maltreatment investigation</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Participant Manual Pages: </a:t>
            </a:r>
            <a:r>
              <a:rPr lang="en-US" b="0" dirty="0">
                <a:latin typeface="Calibri"/>
                <a:ea typeface="Calibri"/>
                <a:cs typeface="Calibri"/>
                <a:sym typeface="Calibri"/>
              </a:rPr>
              <a:t>Day 9 Notes Page – Child Advocacy Center &amp; Law Enforcement Collaboration</a:t>
            </a: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Activity Instructions: </a:t>
            </a:r>
            <a:br>
              <a:rPr lang="en-US" b="1" dirty="0">
                <a:latin typeface="Calibri"/>
                <a:ea typeface="Calibri"/>
                <a:cs typeface="Calibri"/>
                <a:sym typeface="Calibri"/>
              </a:rPr>
            </a:br>
            <a:r>
              <a:rPr lang="en-US" dirty="0">
                <a:latin typeface="Calibri"/>
                <a:ea typeface="Calibri"/>
                <a:cs typeface="Calibri"/>
                <a:sym typeface="Calibri"/>
              </a:rPr>
              <a:t>Participants will remain seated with their table groups. Each table will receive a scenario to review and discuss. One participant will serve as the recorder and capture key discussion points. Groups will prepare to share their responses during the report-out.</a:t>
            </a:r>
            <a:endParaRPr dirty="0">
              <a:latin typeface="Calibri"/>
              <a:ea typeface="Calibri"/>
              <a:cs typeface="Calibri"/>
              <a:sym typeface="Calibri"/>
            </a:endParaRPr>
          </a:p>
          <a:p>
            <a:pPr marL="483306" indent="-322204">
              <a:buClr>
                <a:schemeClr val="dk1"/>
              </a:buClr>
              <a:buSzPts val="1200"/>
              <a:buFont typeface="Calibri"/>
              <a:buAutoNum type="arabicPeriod"/>
            </a:pPr>
            <a:r>
              <a:rPr lang="en-US" dirty="0">
                <a:latin typeface="Calibri"/>
                <a:ea typeface="Calibri"/>
                <a:cs typeface="Calibri"/>
                <a:sym typeface="Calibri"/>
              </a:rPr>
              <a:t>Read the scenario as a group.</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Scenario:</a:t>
            </a:r>
            <a:br>
              <a:rPr lang="en-US" dirty="0">
                <a:latin typeface="Calibri"/>
                <a:ea typeface="Calibri"/>
                <a:cs typeface="Calibri"/>
                <a:sym typeface="Calibri"/>
              </a:rPr>
            </a:br>
            <a:r>
              <a:rPr lang="en-US" i="1" dirty="0">
                <a:latin typeface="Calibri"/>
                <a:ea typeface="Calibri"/>
                <a:cs typeface="Calibri"/>
                <a:sym typeface="Calibri"/>
              </a:rPr>
              <a:t>A Priority I report is received alleging physical abuse involving a nine-year-old child. The child has visible injuries requiring medical attention. The alleged offender remains in the home. Law enforcement has been notified and is responding. A Child Advocacy Center is available within the county. Multiple professionals are preparing to become involved as the investigation begins.</a:t>
            </a:r>
            <a:endParaRPr i="1" dirty="0">
              <a:latin typeface="Calibri"/>
              <a:ea typeface="Calibri"/>
              <a:cs typeface="Calibri"/>
              <a:sym typeface="Calibri"/>
            </a:endParaRPr>
          </a:p>
          <a:p>
            <a:pPr marL="0" indent="0"/>
            <a:endParaRPr lang="en-US" i="1" dirty="0">
              <a:latin typeface="Calibri"/>
              <a:ea typeface="Calibri"/>
              <a:cs typeface="Calibri"/>
              <a:sym typeface="Calibri"/>
            </a:endParaRPr>
          </a:p>
          <a:p>
            <a:pPr marL="0" indent="0"/>
            <a:r>
              <a:rPr lang="en-US" i="1" dirty="0">
                <a:latin typeface="Calibri"/>
                <a:ea typeface="Calibri"/>
                <a:cs typeface="Calibri"/>
                <a:sym typeface="Calibri"/>
              </a:rPr>
              <a:t>As a group, determine how the agencies should coordinate their response during the initial stages of the investigation.</a:t>
            </a:r>
            <a:endParaRPr i="1" dirty="0">
              <a:latin typeface="Calibri"/>
              <a:ea typeface="Calibri"/>
              <a:cs typeface="Calibri"/>
              <a:sym typeface="Calibri"/>
            </a:endParaRPr>
          </a:p>
          <a:p>
            <a:pPr marL="483306" indent="-322204">
              <a:buClr>
                <a:schemeClr val="dk1"/>
              </a:buClr>
              <a:buSzPts val="1200"/>
              <a:buFont typeface="Calibri"/>
              <a:buAutoNum type="arabicPeriod" startAt="2"/>
            </a:pPr>
            <a:r>
              <a:rPr lang="en-US" dirty="0">
                <a:latin typeface="Calibri"/>
                <a:ea typeface="Calibri"/>
                <a:cs typeface="Calibri"/>
                <a:sym typeface="Calibri"/>
              </a:rPr>
              <a:t>Discuss the following:</a:t>
            </a:r>
            <a:endParaRPr dirty="0">
              <a:latin typeface="Calibri"/>
              <a:ea typeface="Calibri"/>
              <a:cs typeface="Calibri"/>
              <a:sym typeface="Calibri"/>
            </a:endParaRPr>
          </a:p>
          <a:p>
            <a:pPr marL="966612" indent="-322204">
              <a:buClr>
                <a:schemeClr val="dk1"/>
              </a:buClr>
              <a:buSzPts val="1200"/>
              <a:buFont typeface="Calibri"/>
              <a:buChar char="●"/>
            </a:pPr>
            <a:r>
              <a:rPr lang="en-US" dirty="0">
                <a:latin typeface="Calibri"/>
                <a:ea typeface="Calibri"/>
                <a:cs typeface="Calibri"/>
                <a:sym typeface="Calibri"/>
              </a:rPr>
              <a:t>Identify the roles and responsibilities of each professional partner.</a:t>
            </a:r>
            <a:endParaRPr dirty="0">
              <a:latin typeface="Calibri"/>
              <a:ea typeface="Calibri"/>
              <a:cs typeface="Calibri"/>
              <a:sym typeface="Calibri"/>
            </a:endParaRPr>
          </a:p>
          <a:p>
            <a:pPr marL="966612" indent="-322204">
              <a:buClr>
                <a:schemeClr val="dk1"/>
              </a:buClr>
              <a:buSzPts val="1200"/>
              <a:buFont typeface="Calibri"/>
              <a:buChar char="●"/>
            </a:pPr>
            <a:r>
              <a:rPr lang="en-US" dirty="0">
                <a:latin typeface="Calibri"/>
                <a:ea typeface="Calibri"/>
                <a:cs typeface="Calibri"/>
                <a:sym typeface="Calibri"/>
              </a:rPr>
              <a:t>Discuss what information each agency may need during the initial response.</a:t>
            </a:r>
            <a:endParaRPr dirty="0">
              <a:latin typeface="Calibri"/>
              <a:ea typeface="Calibri"/>
              <a:cs typeface="Calibri"/>
              <a:sym typeface="Calibri"/>
            </a:endParaRPr>
          </a:p>
          <a:p>
            <a:pPr marL="966612" indent="-322204">
              <a:buClr>
                <a:schemeClr val="dk1"/>
              </a:buClr>
              <a:buSzPts val="1200"/>
              <a:buFont typeface="Calibri"/>
              <a:buChar char="●"/>
            </a:pPr>
            <a:r>
              <a:rPr lang="en-US" dirty="0">
                <a:latin typeface="Calibri"/>
                <a:ea typeface="Calibri"/>
                <a:cs typeface="Calibri"/>
                <a:sym typeface="Calibri"/>
              </a:rPr>
              <a:t>Determine how agencies should coordinate investigative activities.</a:t>
            </a:r>
            <a:endParaRPr dirty="0">
              <a:latin typeface="Calibri"/>
              <a:ea typeface="Calibri"/>
              <a:cs typeface="Calibri"/>
              <a:sym typeface="Calibri"/>
            </a:endParaRPr>
          </a:p>
          <a:p>
            <a:pPr marL="966612" indent="-322204">
              <a:buClr>
                <a:schemeClr val="dk1"/>
              </a:buClr>
              <a:buSzPts val="1200"/>
              <a:buFont typeface="Calibri"/>
              <a:buChar char="●"/>
            </a:pPr>
            <a:r>
              <a:rPr lang="en-US" dirty="0">
                <a:latin typeface="Calibri"/>
                <a:ea typeface="Calibri"/>
                <a:cs typeface="Calibri"/>
                <a:sym typeface="Calibri"/>
              </a:rPr>
              <a:t>Identify opportunities to support communication and information-sharing.</a:t>
            </a:r>
            <a:endParaRPr dirty="0">
              <a:latin typeface="Calibri"/>
              <a:ea typeface="Calibri"/>
              <a:cs typeface="Calibri"/>
              <a:sym typeface="Calibri"/>
            </a:endParaRPr>
          </a:p>
          <a:p>
            <a:pPr marL="483306" indent="-322204">
              <a:buClr>
                <a:schemeClr val="dk1"/>
              </a:buClr>
              <a:buSzPts val="1200"/>
              <a:buFont typeface="Calibri"/>
              <a:buAutoNum type="arabicPeriod" startAt="3"/>
            </a:pPr>
            <a:r>
              <a:rPr lang="en-US" dirty="0">
                <a:latin typeface="Calibri"/>
                <a:ea typeface="Calibri"/>
                <a:cs typeface="Calibri"/>
                <a:sym typeface="Calibri"/>
              </a:rPr>
              <a:t>Prepare to share your group’s key discussion points with the larger group.</a:t>
            </a:r>
            <a:endParaRPr dirty="0">
              <a:latin typeface="Calibri"/>
              <a:ea typeface="Calibri"/>
              <a:cs typeface="Calibri"/>
              <a:sym typeface="Calibri"/>
            </a:endParaRPr>
          </a:p>
          <a:p>
            <a:pPr marL="0" indent="0"/>
            <a:endParaRPr b="1" i="1" dirty="0">
              <a:latin typeface="Calibri"/>
              <a:ea typeface="Calibri"/>
              <a:cs typeface="Calibri"/>
              <a:sym typeface="Calibri"/>
            </a:endParaRPr>
          </a:p>
          <a:p>
            <a:pPr marL="0" indent="0"/>
            <a:r>
              <a:rPr lang="en-US" b="1" dirty="0">
                <a:latin typeface="Calibri"/>
                <a:ea typeface="Calibri"/>
                <a:cs typeface="Calibri"/>
                <a:sym typeface="Calibri"/>
              </a:rPr>
              <a:t>Say:</a:t>
            </a:r>
            <a:br>
              <a:rPr lang="en-US" b="1" dirty="0">
                <a:latin typeface="Calibri"/>
                <a:ea typeface="Calibri"/>
                <a:cs typeface="Calibri"/>
                <a:sym typeface="Calibri"/>
              </a:rPr>
            </a:br>
            <a:r>
              <a:rPr lang="en-US" b="1" i="1" dirty="0">
                <a:latin typeface="Calibri"/>
                <a:ea typeface="Calibri"/>
                <a:cs typeface="Calibri"/>
                <a:sym typeface="Calibri"/>
              </a:rPr>
              <a:t>This activity provides an opportunity for you to apply the collaboration concepts discussed throughout this section.</a:t>
            </a:r>
            <a:endParaRPr b="1" i="1" dirty="0">
              <a:latin typeface="Calibri"/>
              <a:ea typeface="Calibri"/>
              <a:cs typeface="Calibri"/>
              <a:sym typeface="Calibri"/>
            </a:endParaRPr>
          </a:p>
          <a:p>
            <a:pPr marL="0" indent="0"/>
            <a:endParaRPr lang="en-US" b="1" i="1" dirty="0">
              <a:latin typeface="Calibri"/>
              <a:ea typeface="Calibri"/>
              <a:cs typeface="Calibri"/>
              <a:sym typeface="Calibri"/>
            </a:endParaRPr>
          </a:p>
          <a:p>
            <a:pPr marL="0" indent="0"/>
            <a:r>
              <a:rPr lang="en-US" b="1" i="1" dirty="0">
                <a:latin typeface="Calibri"/>
                <a:ea typeface="Calibri"/>
                <a:cs typeface="Calibri"/>
                <a:sym typeface="Calibri"/>
              </a:rPr>
              <a:t>As you review the scenario, focus on how multiple agencies coordinate their efforts during the initial stages of an investigation. Consider the information each agency may need, the responsibilities each professional brings, and how communication supports a coordinated response. Think about how Child Advocacy Center personnel, law enforcement, and child welfare professionals contribute different expertise while working toward the shared goal of protecting children and supporting informed decision-making.</a:t>
            </a:r>
            <a:endParaRPr b="1" i="1" dirty="0">
              <a:latin typeface="Calibri"/>
              <a:ea typeface="Calibri"/>
              <a:cs typeface="Calibri"/>
              <a:sym typeface="Calibri"/>
            </a:endParaRPr>
          </a:p>
          <a:p>
            <a:pPr marL="0" indent="0"/>
            <a:endParaRPr lang="en-US" b="1" i="1" dirty="0">
              <a:latin typeface="Calibri"/>
              <a:ea typeface="Calibri"/>
              <a:cs typeface="Calibri"/>
              <a:sym typeface="Calibri"/>
            </a:endParaRPr>
          </a:p>
          <a:p>
            <a:pPr marL="0" indent="0"/>
            <a:r>
              <a:rPr lang="en-US" b="1" i="1" dirty="0">
                <a:latin typeface="Calibri"/>
                <a:ea typeface="Calibri"/>
                <a:cs typeface="Calibri"/>
                <a:sym typeface="Calibri"/>
              </a:rPr>
              <a:t>As you work through the scenario, focus on:</a:t>
            </a:r>
            <a:endParaRPr b="1" i="1" dirty="0">
              <a:latin typeface="Calibri"/>
              <a:ea typeface="Calibri"/>
              <a:cs typeface="Calibri"/>
              <a:sym typeface="Calibri"/>
            </a:endParaRPr>
          </a:p>
          <a:p>
            <a:pPr marL="483306" indent="-322204">
              <a:buClr>
                <a:schemeClr val="dk1"/>
              </a:buClr>
              <a:buSzPts val="1200"/>
              <a:buFont typeface="Calibri"/>
              <a:buChar char="●"/>
            </a:pPr>
            <a:r>
              <a:rPr lang="en-US" b="1" i="1" dirty="0">
                <a:latin typeface="Calibri"/>
                <a:ea typeface="Calibri"/>
                <a:cs typeface="Calibri"/>
                <a:sym typeface="Calibri"/>
              </a:rPr>
              <a:t>Agency responsibilities.</a:t>
            </a:r>
            <a:endParaRPr b="1" i="1" dirty="0">
              <a:latin typeface="Calibri"/>
              <a:ea typeface="Calibri"/>
              <a:cs typeface="Calibri"/>
              <a:sym typeface="Calibri"/>
            </a:endParaRPr>
          </a:p>
          <a:p>
            <a:pPr marL="483306" indent="-322204">
              <a:buClr>
                <a:schemeClr val="dk1"/>
              </a:buClr>
              <a:buSzPts val="1200"/>
              <a:buFont typeface="Calibri"/>
              <a:buChar char="●"/>
            </a:pPr>
            <a:r>
              <a:rPr lang="en-US" b="1" i="1" dirty="0">
                <a:latin typeface="Calibri"/>
                <a:ea typeface="Calibri"/>
                <a:cs typeface="Calibri"/>
                <a:sym typeface="Calibri"/>
              </a:rPr>
              <a:t>Information needs.</a:t>
            </a:r>
            <a:endParaRPr b="1" i="1" dirty="0">
              <a:latin typeface="Calibri"/>
              <a:ea typeface="Calibri"/>
              <a:cs typeface="Calibri"/>
              <a:sym typeface="Calibri"/>
            </a:endParaRPr>
          </a:p>
          <a:p>
            <a:pPr marL="483306" indent="-322204">
              <a:buClr>
                <a:schemeClr val="dk1"/>
              </a:buClr>
              <a:buSzPts val="1200"/>
              <a:buFont typeface="Calibri"/>
              <a:buChar char="●"/>
            </a:pPr>
            <a:r>
              <a:rPr lang="en-US" b="1" i="1" dirty="0">
                <a:latin typeface="Calibri"/>
                <a:ea typeface="Calibri"/>
                <a:cs typeface="Calibri"/>
                <a:sym typeface="Calibri"/>
              </a:rPr>
              <a:t>Communication opportunities.</a:t>
            </a:r>
            <a:endParaRPr b="1" i="1" dirty="0">
              <a:latin typeface="Calibri"/>
              <a:ea typeface="Calibri"/>
              <a:cs typeface="Calibri"/>
              <a:sym typeface="Calibri"/>
            </a:endParaRPr>
          </a:p>
          <a:p>
            <a:pPr marL="483306" indent="-322204">
              <a:buClr>
                <a:schemeClr val="dk1"/>
              </a:buClr>
              <a:buSzPts val="1200"/>
              <a:buFont typeface="Calibri"/>
              <a:buChar char="●"/>
            </a:pPr>
            <a:r>
              <a:rPr lang="en-US" b="1" i="1" dirty="0">
                <a:latin typeface="Calibri"/>
                <a:ea typeface="Calibri"/>
                <a:cs typeface="Calibri"/>
                <a:sym typeface="Calibri"/>
              </a:rPr>
              <a:t>Coordination strategies.</a:t>
            </a:r>
            <a:endParaRPr b="1" i="1" dirty="0">
              <a:latin typeface="Calibri"/>
              <a:ea typeface="Calibri"/>
              <a:cs typeface="Calibri"/>
              <a:sym typeface="Calibri"/>
            </a:endParaRPr>
          </a:p>
          <a:p>
            <a:pPr marL="483306" indent="-322204">
              <a:buClr>
                <a:schemeClr val="dk1"/>
              </a:buClr>
              <a:buSzPts val="1200"/>
              <a:buFont typeface="Calibri"/>
              <a:buChar char="●"/>
            </a:pPr>
            <a:r>
              <a:rPr lang="en-US" b="1" i="1" dirty="0">
                <a:latin typeface="Calibri"/>
                <a:ea typeface="Calibri"/>
                <a:cs typeface="Calibri"/>
                <a:sym typeface="Calibri"/>
              </a:rPr>
              <a:t>Investigative efficiency.</a:t>
            </a:r>
            <a:endParaRPr b="1" i="1" dirty="0">
              <a:latin typeface="Calibri"/>
              <a:ea typeface="Calibri"/>
              <a:cs typeface="Calibri"/>
              <a:sym typeface="Calibri"/>
            </a:endParaRPr>
          </a:p>
          <a:p>
            <a:pPr marL="0" indent="0"/>
            <a:endParaRPr lang="en-US" b="1" i="1" dirty="0">
              <a:latin typeface="Calibri"/>
              <a:ea typeface="Calibri"/>
              <a:cs typeface="Calibri"/>
              <a:sym typeface="Calibri"/>
            </a:endParaRPr>
          </a:p>
          <a:p>
            <a:pPr marL="0" indent="0"/>
            <a:r>
              <a:rPr lang="en-US" b="1" i="1" dirty="0">
                <a:latin typeface="Calibri"/>
                <a:ea typeface="Calibri"/>
                <a:cs typeface="Calibri"/>
                <a:sym typeface="Calibri"/>
              </a:rPr>
              <a:t>Remember that coordinated investigations do not require every agency to complete the same tasks. Effective collaboration occurs when you understand how your responsibilities connect with the responsibilities of other professionals. Your discussion should focus on how agencies can organize their efforts, communicate effectively, and support a coordinated response during the initial stages of the investigation.</a:t>
            </a:r>
            <a:endParaRPr dirty="0">
              <a:latin typeface="Calibri"/>
              <a:ea typeface="Calibri"/>
              <a:cs typeface="Calibri"/>
              <a:sym typeface="Calibri"/>
            </a:endParaRPr>
          </a:p>
          <a:p>
            <a:pPr marL="0" indent="0"/>
            <a:endParaRPr lang="en-US" b="1" dirty="0">
              <a:latin typeface="Calibri"/>
              <a:ea typeface="Calibri"/>
              <a:cs typeface="Calibri"/>
              <a:sym typeface="Calibri"/>
            </a:endParaRPr>
          </a:p>
          <a:p>
            <a:pPr marL="0" indent="0"/>
            <a:r>
              <a:rPr lang="en-US" b="1" dirty="0">
                <a:latin typeface="Calibri"/>
                <a:ea typeface="Calibri"/>
                <a:cs typeface="Calibri"/>
                <a:sym typeface="Calibri"/>
              </a:rPr>
              <a:t>Facilitator Questions:</a:t>
            </a:r>
            <a:r>
              <a:rPr lang="en-US" dirty="0">
                <a:latin typeface="Calibri"/>
                <a:ea typeface="Calibri"/>
                <a:cs typeface="Calibri"/>
                <a:sym typeface="Calibri"/>
              </a:rPr>
              <a:t> (ask the following and validate responses)</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What responsibilities belong to each professional partner in this scenario?</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What information would be important to communicate early in the investigation?</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How can agencies coordinate their efforts without duplicating work?</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What communication opportunities should occur during the initial response?</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How does coordination support child safety and investigative effectiveness?</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Facilitator Answers:</a:t>
            </a:r>
            <a:endParaRPr b="1"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Child safety assessment activities</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Medical coordination needs</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Law enforcement response responsibilities</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Child Advocacy Center involvement</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Information-sharing opportunities</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Ongoing communication needs</a:t>
            </a:r>
            <a:endParaRPr b="1"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Different agencies contribute different expertise</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Coordination improves investigative effectiveness</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Communication supports informed decision-making</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Information-sharing reduces duplication</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Child safety remains the central focus of collaboration</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Facilitator Notes:</a:t>
            </a:r>
            <a:endParaRPr b="1"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Encourage groups to discuss multiple approaches</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Validate reasonable responses that demonstrate coordination and communication</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Focus the discussion on collaboration rather than policy compliance</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Listen for examples of role clarity, information-sharing, and coordinated planning</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Use participant responses to identify situations where professional perspectives may differ</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Say:</a:t>
            </a:r>
            <a:endParaRPr b="1" dirty="0">
              <a:latin typeface="Calibri"/>
              <a:ea typeface="Calibri"/>
              <a:cs typeface="Calibri"/>
              <a:sym typeface="Calibri"/>
            </a:endParaRPr>
          </a:p>
          <a:p>
            <a:pPr marL="0" indent="0"/>
            <a:r>
              <a:rPr lang="en-US" b="1" i="1" dirty="0">
                <a:latin typeface="Calibri"/>
                <a:ea typeface="Calibri"/>
                <a:cs typeface="Calibri"/>
                <a:sym typeface="Calibri"/>
              </a:rPr>
              <a:t>As you share your responses, pay attention to where recommendations, priorities, or approaches may differ. These differences are common in coordinated investigations and will be the focus of the next discussion. </a:t>
            </a:r>
            <a:endParaRPr b="1" i="1" dirty="0">
              <a:latin typeface="Calibri"/>
              <a:ea typeface="Calibri"/>
              <a:cs typeface="Calibri"/>
              <a:sym typeface="Calibri"/>
            </a:endParaRPr>
          </a:p>
          <a:p>
            <a:pPr marL="0" indent="0"/>
            <a:endParaRPr dirty="0">
              <a:latin typeface="Calibri"/>
              <a:ea typeface="Calibri"/>
              <a:cs typeface="Calibri"/>
              <a:sym typeface="Calibri"/>
            </a:endParaRPr>
          </a:p>
          <a:p>
            <a:pPr marL="0" indent="0"/>
            <a:r>
              <a:rPr lang="en-US" b="1" dirty="0">
                <a:latin typeface="Calibri"/>
                <a:ea typeface="Calibri"/>
                <a:cs typeface="Calibri"/>
                <a:sym typeface="Calibri"/>
              </a:rPr>
              <a:t>Key Points:</a:t>
            </a:r>
            <a:r>
              <a:rPr lang="en-US" i="1" dirty="0">
                <a:latin typeface="Calibri"/>
                <a:ea typeface="Calibri"/>
                <a:cs typeface="Calibri"/>
                <a:sym typeface="Calibri"/>
              </a:rPr>
              <a:t> </a:t>
            </a:r>
            <a:r>
              <a:rPr lang="en-US" i="0" dirty="0">
                <a:latin typeface="Calibri"/>
                <a:ea typeface="Calibri"/>
                <a:cs typeface="Calibri"/>
                <a:sym typeface="Calibri"/>
              </a:rPr>
              <a:t>(ensure the following are covered)</a:t>
            </a:r>
            <a:endParaRPr b="1" i="0"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Coordinated investigations require communication among professional partners.</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Different agencies contribute specialized expertise and resources.</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Information-sharing supports informed decision-making.</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Collaboration helps reduce duplication of effort.</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Child safety remains central throughout coordinated investigations.</a:t>
            </a:r>
            <a:endParaRPr dirty="0">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7:notes"/>
          <p:cNvSpPr>
            <a:spLocks noGrp="1" noRot="1" noChangeAspect="1"/>
          </p:cNvSpPr>
          <p:nvPr>
            <p:ph type="sldImg" idx="2"/>
          </p:nvPr>
        </p:nvSpPr>
        <p:spPr>
          <a:xfrm>
            <a:off x="914400" y="914400"/>
            <a:ext cx="5472113" cy="30781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 name="Google Shape;337;p7:notes"/>
          <p:cNvSpPr txBox="1">
            <a:spLocks noGrp="1"/>
          </p:cNvSpPr>
          <p:nvPr>
            <p:ph type="body" idx="1"/>
          </p:nvPr>
        </p:nvSpPr>
        <p:spPr>
          <a:xfrm>
            <a:off x="914401" y="3992563"/>
            <a:ext cx="5486400" cy="4694237"/>
          </a:xfrm>
          <a:prstGeom prst="rect">
            <a:avLst/>
          </a:prstGeom>
          <a:noFill/>
          <a:ln>
            <a:noFill/>
          </a:ln>
        </p:spPr>
        <p:txBody>
          <a:bodyPr spcFirstLastPara="1" wrap="square" lIns="96645" tIns="48309" rIns="96645" bIns="48309" anchor="t" anchorCtr="0">
            <a:noAutofit/>
          </a:bodyPr>
          <a:lstStyle/>
          <a:p>
            <a:pPr marL="0" indent="0"/>
            <a:r>
              <a:rPr lang="en-US" b="1" dirty="0">
                <a:latin typeface="Calibri"/>
                <a:ea typeface="Calibri"/>
                <a:cs typeface="Calibri"/>
                <a:sym typeface="Calibri"/>
              </a:rPr>
              <a:t>WHEN PROFESSIONAL PERSPECTIVES DIFFER</a:t>
            </a:r>
            <a:endParaRPr b="1"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Time: </a:t>
            </a:r>
            <a:r>
              <a:rPr lang="en-US" dirty="0">
                <a:latin typeface="Calibri"/>
                <a:ea typeface="Calibri"/>
                <a:cs typeface="Calibri"/>
                <a:sym typeface="Calibri"/>
              </a:rPr>
              <a:t>10 Minutes</a:t>
            </a:r>
            <a:endParaRPr dirty="0">
              <a:latin typeface="Calibri"/>
              <a:ea typeface="Calibri"/>
              <a:cs typeface="Calibri"/>
              <a:sym typeface="Calibri"/>
            </a:endParaRPr>
          </a:p>
          <a:p>
            <a:pPr marL="0" indent="0"/>
            <a:r>
              <a:rPr lang="en-US" b="1" dirty="0">
                <a:latin typeface="Calibri"/>
                <a:ea typeface="Calibri"/>
                <a:cs typeface="Calibri"/>
                <a:sym typeface="Calibri"/>
              </a:rPr>
              <a:t>Purpose: </a:t>
            </a:r>
            <a:r>
              <a:rPr lang="en-US" dirty="0">
                <a:latin typeface="Calibri"/>
                <a:ea typeface="Calibri"/>
                <a:cs typeface="Calibri"/>
                <a:sym typeface="Calibri"/>
              </a:rPr>
              <a:t>To help participants recognize why professional partners may interpret situations differently and identify strategies that support productive collaboration when priorities, perspectives, or recommendations differ</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Participant Manual Pages: </a:t>
            </a:r>
            <a:r>
              <a:rPr lang="en-US" b="0" dirty="0">
                <a:latin typeface="Calibri"/>
                <a:ea typeface="Calibri"/>
                <a:cs typeface="Calibri"/>
                <a:sym typeface="Calibri"/>
              </a:rPr>
              <a:t>Day 9 Notes Page – Child Advocacy Center &amp; Law Enforcement Collaboration</a:t>
            </a: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Discussion Activity Instructions: </a:t>
            </a:r>
          </a:p>
          <a:p>
            <a:pPr marL="365760" indent="-182880">
              <a:buSzPct val="100000"/>
              <a:buFont typeface="Calibri" panose="020F0502020204030204" pitchFamily="34" charset="0"/>
              <a:buChar char="●"/>
            </a:pPr>
            <a:r>
              <a:rPr lang="en-US" dirty="0">
                <a:latin typeface="Calibri"/>
                <a:ea typeface="Calibri"/>
                <a:cs typeface="Calibri"/>
                <a:sym typeface="Calibri"/>
              </a:rPr>
              <a:t>Participants will remain seated in their table groups for the debrief. </a:t>
            </a:r>
          </a:p>
          <a:p>
            <a:pPr marL="365760" indent="-182880">
              <a:buSzPct val="100000"/>
              <a:buFont typeface="Calibri" panose="020F0502020204030204" pitchFamily="34" charset="0"/>
              <a:buChar char="●"/>
            </a:pPr>
            <a:r>
              <a:rPr lang="en-US" dirty="0">
                <a:latin typeface="Calibri"/>
                <a:ea typeface="Calibri"/>
                <a:cs typeface="Calibri"/>
                <a:sym typeface="Calibri"/>
              </a:rPr>
              <a:t>The facilitator will reference responses from the previous activity to guide the discussion.</a:t>
            </a:r>
            <a:endParaRPr dirty="0">
              <a:latin typeface="Calibri"/>
              <a:ea typeface="Calibri"/>
              <a:cs typeface="Calibri"/>
              <a:sym typeface="Calibri"/>
            </a:endParaRPr>
          </a:p>
          <a:p>
            <a:pPr marL="0" indent="0"/>
            <a:endParaRPr lang="en-US" dirty="0">
              <a:latin typeface="Calibri"/>
              <a:ea typeface="Calibri"/>
              <a:cs typeface="Calibri"/>
              <a:sym typeface="Calibri"/>
            </a:endParaRPr>
          </a:p>
          <a:p>
            <a:pPr marL="0" indent="0"/>
            <a:r>
              <a:rPr lang="en-US" b="1" dirty="0">
                <a:latin typeface="Calibri"/>
                <a:ea typeface="Calibri"/>
                <a:cs typeface="Calibri"/>
                <a:sym typeface="Calibri"/>
              </a:rPr>
              <a:t>During the discussion, participants will:</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Identify examples where agencies may have approached the scenario differently.</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Explore why differing perspectives may occur among professional partners.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Discuss how professionals can maintain collaboration when recommendations or priorities differ.</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Identify strategies that support continued communication and coordinated decision-making.</a:t>
            </a:r>
            <a:endParaRPr b="1" dirty="0">
              <a:latin typeface="Calibri"/>
              <a:ea typeface="Calibri"/>
              <a:cs typeface="Calibri"/>
              <a:sym typeface="Calibri"/>
            </a:endParaRPr>
          </a:p>
          <a:p>
            <a:pPr marL="0" indent="0"/>
            <a:endParaRPr lang="en-US" b="1" i="1" dirty="0">
              <a:latin typeface="Calibri"/>
              <a:ea typeface="Calibri"/>
              <a:cs typeface="Calibri"/>
              <a:sym typeface="Calibri"/>
            </a:endParaRPr>
          </a:p>
          <a:p>
            <a:pPr marL="0" indent="0"/>
            <a:r>
              <a:rPr lang="en-US" b="1" i="0" dirty="0">
                <a:latin typeface="Calibri"/>
                <a:ea typeface="Calibri"/>
                <a:cs typeface="Calibri"/>
                <a:sym typeface="Calibri"/>
              </a:rPr>
              <a:t>Say:</a:t>
            </a:r>
            <a:br>
              <a:rPr lang="en-US" b="1" i="1" dirty="0">
                <a:latin typeface="Calibri"/>
                <a:ea typeface="Calibri"/>
                <a:cs typeface="Calibri"/>
                <a:sym typeface="Calibri"/>
              </a:rPr>
            </a:br>
            <a:r>
              <a:rPr lang="en-US" b="1" i="1" dirty="0">
                <a:latin typeface="Calibri"/>
                <a:ea typeface="Calibri"/>
                <a:cs typeface="Calibri"/>
                <a:sym typeface="Calibri"/>
              </a:rPr>
              <a:t>As you worked through the scenario, you may have noticed that professional partners did not always approach the situation in the same way. Some of you may have prioritized immediate safety interventions, while others may have focused on medical concerns, investigative sequencing, evidence collection, family engagement, or service coordination.</a:t>
            </a:r>
            <a:endParaRPr b="1" i="1" dirty="0">
              <a:latin typeface="Calibri"/>
              <a:ea typeface="Calibri"/>
              <a:cs typeface="Calibri"/>
              <a:sym typeface="Calibri"/>
            </a:endParaRPr>
          </a:p>
          <a:p>
            <a:pPr marL="0" indent="0"/>
            <a:endParaRPr lang="en-US" b="1" i="1" dirty="0">
              <a:latin typeface="Calibri"/>
              <a:ea typeface="Calibri"/>
              <a:cs typeface="Calibri"/>
              <a:sym typeface="Calibri"/>
            </a:endParaRPr>
          </a:p>
          <a:p>
            <a:pPr marL="0" indent="0"/>
            <a:r>
              <a:rPr lang="en-US" b="1" i="1" dirty="0">
                <a:latin typeface="Calibri"/>
                <a:ea typeface="Calibri"/>
                <a:cs typeface="Calibri"/>
                <a:sym typeface="Calibri"/>
              </a:rPr>
              <a:t>These differences are common in child welfare investigations because professionals evaluate the same situation through different roles, responsibilities, and decision-making frameworks.</a:t>
            </a:r>
            <a:endParaRPr b="1" i="1" dirty="0">
              <a:latin typeface="Calibri"/>
              <a:ea typeface="Calibri"/>
              <a:cs typeface="Calibri"/>
              <a:sym typeface="Calibri"/>
            </a:endParaRPr>
          </a:p>
          <a:p>
            <a:pPr marL="0" indent="0"/>
            <a:endParaRPr lang="en-US" b="1" i="1" dirty="0">
              <a:latin typeface="Calibri"/>
              <a:ea typeface="Calibri"/>
              <a:cs typeface="Calibri"/>
              <a:sym typeface="Calibri"/>
            </a:endParaRPr>
          </a:p>
          <a:p>
            <a:pPr marL="0" indent="0"/>
            <a:r>
              <a:rPr lang="en-US" b="1" i="1" dirty="0">
                <a:latin typeface="Calibri"/>
                <a:ea typeface="Calibri"/>
                <a:cs typeface="Calibri"/>
                <a:sym typeface="Calibri"/>
              </a:rPr>
              <a:t>For example:</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You may focus on immediate child safety and caregiver protective capacities.</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Law enforcement may focus on evidence collection and potential criminal violations.</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Child Advocacy Center personnel may focus on coordinating services and supporting child-centered practices.</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Medical professionals may focus on diagnosis, treatment, and injury assessment.</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Attorneys may focus on legal sufficiency and procedural requirements. </a:t>
            </a:r>
            <a:endParaRPr b="1" i="1" dirty="0">
              <a:latin typeface="Calibri"/>
              <a:ea typeface="Calibri"/>
              <a:cs typeface="Calibri"/>
              <a:sym typeface="Calibri"/>
            </a:endParaRPr>
          </a:p>
          <a:p>
            <a:pPr marL="0" indent="0"/>
            <a:endParaRPr lang="en-US" b="1" i="1" dirty="0">
              <a:latin typeface="Calibri"/>
              <a:ea typeface="Calibri"/>
              <a:cs typeface="Calibri"/>
              <a:sym typeface="Calibri"/>
            </a:endParaRPr>
          </a:p>
          <a:p>
            <a:pPr marL="0" indent="0"/>
            <a:r>
              <a:rPr lang="en-US" b="1" i="1" dirty="0">
                <a:latin typeface="Calibri"/>
                <a:ea typeface="Calibri"/>
                <a:cs typeface="Calibri"/>
                <a:sym typeface="Calibri"/>
              </a:rPr>
              <a:t>Because responsibilities differ, professionals may:</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Ask different questions.</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Prioritize different information.</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Recommend different actions.</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Identify different concerns.</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Operate under different timelines.</a:t>
            </a:r>
            <a:endParaRPr b="1" i="1" dirty="0">
              <a:latin typeface="Calibri"/>
              <a:ea typeface="Calibri"/>
              <a:cs typeface="Calibri"/>
              <a:sym typeface="Calibri"/>
            </a:endParaRPr>
          </a:p>
          <a:p>
            <a:pPr marL="0" indent="0"/>
            <a:endParaRPr lang="en-US" b="1" dirty="0">
              <a:latin typeface="Calibri"/>
              <a:ea typeface="Calibri"/>
              <a:cs typeface="Calibri"/>
              <a:sym typeface="Calibri"/>
            </a:endParaRPr>
          </a:p>
          <a:p>
            <a:pPr marL="0" indent="0"/>
            <a:r>
              <a:rPr lang="en-US" b="1" dirty="0">
                <a:latin typeface="Calibri"/>
                <a:ea typeface="Calibri"/>
                <a:cs typeface="Calibri"/>
                <a:sym typeface="Calibri"/>
              </a:rPr>
              <a:t>Paraphrase:</a:t>
            </a:r>
            <a:br>
              <a:rPr lang="en-US" b="1" dirty="0">
                <a:latin typeface="Calibri"/>
                <a:ea typeface="Calibri"/>
                <a:cs typeface="Calibri"/>
                <a:sym typeface="Calibri"/>
              </a:rPr>
            </a:br>
            <a:r>
              <a:rPr lang="en-US" dirty="0">
                <a:latin typeface="Calibri"/>
                <a:ea typeface="Calibri"/>
                <a:cs typeface="Calibri"/>
                <a:sym typeface="Calibri"/>
              </a:rPr>
              <a:t>Different perspectives do not automatically indicate poor teamwork. Collaborative investigations are strengthened when professionals bring different expertise and viewpoints to the case. The goal is not for every professional to think the same way. The goal is for professionals to communicate effectively, understand each other’s concerns, and coordinate informed decisions. Challenges often occur when differing recommendations are viewed as opposition rather than as a reflection of different roles and responsibilities.</a:t>
            </a:r>
            <a:endParaRPr dirty="0">
              <a:latin typeface="Calibri"/>
              <a:ea typeface="Calibri"/>
              <a:cs typeface="Calibri"/>
              <a:sym typeface="Calibri"/>
            </a:endParaRPr>
          </a:p>
          <a:p>
            <a:pPr marL="0" indent="0"/>
            <a:endParaRPr lang="en-US" dirty="0">
              <a:latin typeface="Calibri"/>
              <a:ea typeface="Calibri"/>
              <a:cs typeface="Calibri"/>
              <a:sym typeface="Calibri"/>
            </a:endParaRPr>
          </a:p>
          <a:p>
            <a:pPr marL="0" indent="0"/>
            <a:r>
              <a:rPr lang="en-US" b="1" dirty="0">
                <a:latin typeface="Calibri"/>
                <a:ea typeface="Calibri"/>
                <a:cs typeface="Calibri"/>
                <a:sym typeface="Calibri"/>
              </a:rPr>
              <a:t>Strong collaboration occurs when you and your professional partners:</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Seek clarification.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Remain open to different perspectives.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Explain your reasoning.</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Maintain respectful communication.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Continue focusing on child safety and family well-being.</a:t>
            </a:r>
            <a:endParaRPr dirty="0">
              <a:latin typeface="Calibri"/>
              <a:ea typeface="Calibri"/>
              <a:cs typeface="Calibri"/>
              <a:sym typeface="Calibri"/>
            </a:endParaRPr>
          </a:p>
          <a:p>
            <a:pPr marL="0" indent="0"/>
            <a:r>
              <a:rPr lang="en-US" dirty="0">
                <a:latin typeface="Calibri"/>
                <a:ea typeface="Calibri"/>
                <a:cs typeface="Calibri"/>
                <a:sym typeface="Calibri"/>
              </a:rPr>
              <a:t>Understanding why perspectives differ helps you navigate complex investigations while maintaining productive professional relationships.</a:t>
            </a:r>
            <a:endParaRPr b="1" i="1" dirty="0">
              <a:latin typeface="Calibri"/>
              <a:ea typeface="Calibri"/>
              <a:cs typeface="Calibri"/>
              <a:sym typeface="Calibri"/>
            </a:endParaRPr>
          </a:p>
          <a:p>
            <a:pPr marL="0" indent="0"/>
            <a:endParaRPr lang="en-US" b="1" dirty="0">
              <a:latin typeface="Calibri"/>
              <a:ea typeface="Calibri"/>
              <a:cs typeface="Calibri"/>
              <a:sym typeface="Calibri"/>
            </a:endParaRPr>
          </a:p>
          <a:p>
            <a:pPr marL="0" indent="0"/>
            <a:r>
              <a:rPr lang="en-US" b="1" dirty="0">
                <a:latin typeface="Calibri"/>
                <a:ea typeface="Calibri"/>
                <a:cs typeface="Calibri"/>
                <a:sym typeface="Calibri"/>
              </a:rPr>
              <a:t>Facilitator Questions</a:t>
            </a:r>
            <a:r>
              <a:rPr lang="en-US" dirty="0">
                <a:latin typeface="Calibri"/>
                <a:ea typeface="Calibri"/>
                <a:cs typeface="Calibri"/>
                <a:sym typeface="Calibri"/>
              </a:rPr>
              <a:t>: (ask the following and validate responses)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differing perspectives emerged during the activity?</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Why might agencies prioritize different concerns?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How can differing viewpoints strengthen decision-making?</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challenges can occur when professionals misunderstand another agency's role?</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communication strategies help professionals work through differences?</a:t>
            </a:r>
            <a:endParaRPr dirty="0">
              <a:latin typeface="Calibri"/>
              <a:ea typeface="Calibri"/>
              <a:cs typeface="Calibri"/>
              <a:sym typeface="Calibri"/>
            </a:endParaRPr>
          </a:p>
          <a:p>
            <a:pPr marL="483306" indent="0"/>
            <a:endParaRPr dirty="0">
              <a:latin typeface="Calibri"/>
              <a:ea typeface="Calibri"/>
              <a:cs typeface="Calibri"/>
              <a:sym typeface="Calibri"/>
            </a:endParaRPr>
          </a:p>
          <a:p>
            <a:pPr marL="0" indent="0"/>
            <a:r>
              <a:rPr lang="en-US" b="1" dirty="0">
                <a:latin typeface="Calibri"/>
                <a:ea typeface="Calibri"/>
                <a:cs typeface="Calibri"/>
                <a:sym typeface="Calibri"/>
              </a:rPr>
              <a:t>Facilitator Answers:</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Different agency priorities.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Different legal responsibilities.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Different timelines.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Different information needs.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Different recommendations.</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Differing perspectives are expected.</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Professional roles influence recommendations.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Open communication improves understanding.</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Collaboration benefits from multiple viewpoints.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Child safety remains the shared objective.</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Facilitator Notes:</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Keep the discussion focused on professional perspectives rather than conflict.</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Avoid delving into conflict-resolution strategies.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Reinforce to the participants that differing viewpoints can be valuable.</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Use this slide to focus on communication challenges and interagency conflict.</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Emphasize that collaboration requires understanding, not uniformity.</a:t>
            </a:r>
            <a:endParaRPr dirty="0">
              <a:latin typeface="Calibri"/>
              <a:ea typeface="Calibri"/>
              <a:cs typeface="Calibri"/>
              <a:sym typeface="Calibri"/>
            </a:endParaRPr>
          </a:p>
          <a:p>
            <a:pPr marL="0" indent="0"/>
            <a:endParaRPr b="1" i="1" dirty="0">
              <a:latin typeface="Calibri"/>
              <a:ea typeface="Calibri"/>
              <a:cs typeface="Calibri"/>
              <a:sym typeface="Calibri"/>
            </a:endParaRPr>
          </a:p>
          <a:p>
            <a:pPr marL="0" indent="0"/>
            <a:r>
              <a:rPr lang="en-US" b="1" dirty="0">
                <a:latin typeface="Calibri"/>
                <a:ea typeface="Calibri"/>
                <a:cs typeface="Calibri"/>
                <a:sym typeface="Calibri"/>
              </a:rPr>
              <a:t>Say:</a:t>
            </a:r>
            <a:endParaRPr b="1" dirty="0">
              <a:latin typeface="Calibri"/>
              <a:ea typeface="Calibri"/>
              <a:cs typeface="Calibri"/>
              <a:sym typeface="Calibri"/>
            </a:endParaRPr>
          </a:p>
          <a:p>
            <a:pPr marL="0" indent="0"/>
            <a:r>
              <a:rPr lang="en-US" b="1" i="1" dirty="0">
                <a:latin typeface="Calibri"/>
                <a:ea typeface="Calibri"/>
                <a:cs typeface="Calibri"/>
                <a:sym typeface="Calibri"/>
              </a:rPr>
              <a:t>Today, we've examined how Child Advocacy Centers and law enforcement contribute specialized expertise, how information moves across systems, and why professionals sometimes approach situations differently. Next, we'll explore how communication challenges can emerge during collaboration and how professionals maintain effective working relationships when disagreements occur.</a:t>
            </a:r>
            <a:endParaRPr b="1" i="1" dirty="0">
              <a:latin typeface="Calibri"/>
              <a:ea typeface="Calibri"/>
              <a:cs typeface="Calibri"/>
              <a:sym typeface="Calibri"/>
            </a:endParaRPr>
          </a:p>
          <a:p>
            <a:pPr marL="0" indent="0"/>
            <a:endParaRPr dirty="0">
              <a:latin typeface="Calibri"/>
              <a:ea typeface="Calibri"/>
              <a:cs typeface="Calibri"/>
              <a:sym typeface="Calibri"/>
            </a:endParaRPr>
          </a:p>
          <a:p>
            <a:pPr marL="0" indent="0"/>
            <a:r>
              <a:rPr lang="en-US" b="1" dirty="0">
                <a:latin typeface="Calibri"/>
                <a:ea typeface="Calibri"/>
                <a:cs typeface="Calibri"/>
                <a:sym typeface="Calibri"/>
              </a:rPr>
              <a:t>Key Points: </a:t>
            </a:r>
            <a:r>
              <a:rPr lang="en-US" i="0" dirty="0">
                <a:latin typeface="Calibri"/>
                <a:ea typeface="Calibri"/>
                <a:cs typeface="Calibri"/>
                <a:sym typeface="Calibri"/>
              </a:rPr>
              <a:t>(ensure the following are covered)</a:t>
            </a:r>
            <a:endParaRPr i="0"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Different professional responsibilities create different perspectives.</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Differing recommendations do not necessarily indicate disagreement.</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Multiple viewpoints can strengthen decision-making.</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Understanding partner roles improves collaboration.</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Effective communication supports coordinated responses.</a:t>
            </a:r>
            <a:endParaRPr dirty="0">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D56D77-F2DC-0692-A8D9-B0F6AEC994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07ED01-1417-EC51-49FC-8239D6146D87}"/>
              </a:ext>
            </a:extLst>
          </p:cNvPr>
          <p:cNvSpPr>
            <a:spLocks noGrp="1" noRot="1" noChangeAspect="1"/>
          </p:cNvSpPr>
          <p:nvPr>
            <p:ph type="sldImg"/>
          </p:nvPr>
        </p:nvSpPr>
        <p:spPr>
          <a:xfrm>
            <a:off x="914400" y="930275"/>
            <a:ext cx="5486400" cy="3086100"/>
          </a:xfrm>
        </p:spPr>
      </p:sp>
      <p:sp>
        <p:nvSpPr>
          <p:cNvPr id="3" name="Notes Placeholder 2">
            <a:extLst>
              <a:ext uri="{FF2B5EF4-FFF2-40B4-BE49-F238E27FC236}">
                <a16:creationId xmlns:a16="http://schemas.microsoft.com/office/drawing/2014/main" id="{18736AAB-5912-9B4F-9731-D428881FDECB}"/>
              </a:ext>
            </a:extLst>
          </p:cNvPr>
          <p:cNvSpPr>
            <a:spLocks noGrp="1"/>
          </p:cNvSpPr>
          <p:nvPr>
            <p:ph type="body" idx="1"/>
          </p:nvPr>
        </p:nvSpPr>
        <p:spPr>
          <a:xfrm>
            <a:off x="908221" y="4016375"/>
            <a:ext cx="5498758" cy="4678782"/>
          </a:xfrm>
        </p:spPr>
        <p:txBody>
          <a:bodyPr/>
          <a:lstStyle/>
          <a:p>
            <a:pPr marL="0" indent="0"/>
            <a:r>
              <a:rPr lang="en-US" b="1" dirty="0">
                <a:latin typeface="Calibri" panose="020F0502020204030204" pitchFamily="34" charset="0"/>
                <a:ea typeface="Calibri" panose="020F0502020204030204" pitchFamily="34" charset="0"/>
                <a:cs typeface="Calibri" panose="020F0502020204030204" pitchFamily="34" charset="0"/>
              </a:rPr>
              <a:t>LUNCH BREAK</a:t>
            </a:r>
          </a:p>
        </p:txBody>
      </p:sp>
    </p:spTree>
    <p:extLst>
      <p:ext uri="{BB962C8B-B14F-4D97-AF65-F5344CB8AC3E}">
        <p14:creationId xmlns:p14="http://schemas.microsoft.com/office/powerpoint/2010/main" val="16851731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notes"/>
          <p:cNvSpPr>
            <a:spLocks noGrp="1" noRot="1" noChangeAspect="1"/>
          </p:cNvSpPr>
          <p:nvPr>
            <p:ph type="sldImg" idx="2"/>
          </p:nvPr>
        </p:nvSpPr>
        <p:spPr>
          <a:xfrm>
            <a:off x="914400" y="9144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notes"/>
          <p:cNvSpPr txBox="1">
            <a:spLocks noGrp="1"/>
          </p:cNvSpPr>
          <p:nvPr>
            <p:ph type="body" idx="1"/>
          </p:nvPr>
        </p:nvSpPr>
        <p:spPr>
          <a:xfrm>
            <a:off x="914400" y="4000500"/>
            <a:ext cx="5486400" cy="4686300"/>
          </a:xfrm>
          <a:prstGeom prst="rect">
            <a:avLst/>
          </a:prstGeom>
          <a:noFill/>
          <a:ln>
            <a:noFill/>
          </a:ln>
        </p:spPr>
        <p:txBody>
          <a:bodyPr spcFirstLastPara="1" wrap="square" lIns="96645" tIns="48309" rIns="96645" bIns="48309" anchor="t" anchorCtr="0">
            <a:noAutofit/>
          </a:bodyPr>
          <a:lstStyle/>
          <a:p>
            <a:pPr marL="0" indent="0">
              <a:buSzPts val="1600"/>
            </a:pPr>
            <a:r>
              <a:rPr lang="en-US" b="1" dirty="0">
                <a:solidFill>
                  <a:srgbClr val="000000"/>
                </a:solidFill>
                <a:latin typeface="Calibri"/>
                <a:ea typeface="Calibri"/>
                <a:cs typeface="Calibri"/>
                <a:sym typeface="Calibri"/>
              </a:rPr>
              <a:t>ADVANCED MULTIDISCIPLINARY TEAM (MDT) COORDINATION &amp; CASE MANAGEMENT</a:t>
            </a:r>
            <a:endParaRPr b="0" dirty="0"/>
          </a:p>
          <a:p>
            <a:pPr marL="0" indent="0">
              <a:buSzPts val="1200"/>
            </a:pPr>
            <a:endParaRPr b="0" dirty="0"/>
          </a:p>
          <a:p>
            <a:pPr marL="0" indent="0">
              <a:buClr>
                <a:schemeClr val="dk1"/>
              </a:buClr>
              <a:buSzPts val="1200"/>
            </a:pPr>
            <a:br>
              <a:rPr lang="en-US" dirty="0"/>
            </a:b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1:notes"/>
          <p:cNvSpPr>
            <a:spLocks noGrp="1" noRot="1" noChangeAspect="1"/>
          </p:cNvSpPr>
          <p:nvPr>
            <p:ph type="sldImg" idx="2"/>
          </p:nvPr>
        </p:nvSpPr>
        <p:spPr>
          <a:xfrm>
            <a:off x="914400" y="914400"/>
            <a:ext cx="5494338" cy="3090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 name="Google Shape;337;p1:notes"/>
          <p:cNvSpPr txBox="1">
            <a:spLocks noGrp="1"/>
          </p:cNvSpPr>
          <p:nvPr>
            <p:ph type="body" idx="1"/>
          </p:nvPr>
        </p:nvSpPr>
        <p:spPr>
          <a:xfrm>
            <a:off x="914400" y="4005263"/>
            <a:ext cx="5494338" cy="4681537"/>
          </a:xfrm>
          <a:prstGeom prst="rect">
            <a:avLst/>
          </a:prstGeom>
          <a:noFill/>
          <a:ln>
            <a:noFill/>
          </a:ln>
        </p:spPr>
        <p:txBody>
          <a:bodyPr spcFirstLastPara="1" wrap="square" lIns="96645" tIns="48309" rIns="96645" bIns="48309" anchor="t" anchorCtr="0">
            <a:noAutofit/>
          </a:bodyPr>
          <a:lstStyle/>
          <a:p>
            <a:pPr marL="0" indent="0"/>
            <a:r>
              <a:rPr lang="en-US" b="1" dirty="0">
                <a:latin typeface="Calibri"/>
                <a:ea typeface="Calibri"/>
                <a:cs typeface="Calibri"/>
                <a:sym typeface="Calibri"/>
              </a:rPr>
              <a:t>MANAGING INTERAGENCY CONFLICT &amp; PROFESSIONAL COMMUNICATION </a:t>
            </a:r>
            <a:endParaRPr b="1" dirty="0">
              <a:latin typeface="Calibri"/>
              <a:ea typeface="Calibri"/>
              <a:cs typeface="Calibri"/>
              <a:sym typeface="Calibri"/>
            </a:endParaRPr>
          </a:p>
          <a:p>
            <a:pPr marL="0" indent="0"/>
            <a:endParaRPr b="0" dirty="0"/>
          </a:p>
          <a:p>
            <a:pPr marL="0" indent="0"/>
            <a:br>
              <a:rPr lang="en-US" dirty="0"/>
            </a:b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3f5ea6626ae_0_82:notes"/>
          <p:cNvSpPr>
            <a:spLocks noGrp="1" noRot="1" noChangeAspect="1"/>
          </p:cNvSpPr>
          <p:nvPr>
            <p:ph type="sldImg" idx="2"/>
          </p:nvPr>
        </p:nvSpPr>
        <p:spPr>
          <a:xfrm>
            <a:off x="914400" y="9144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5" name="Google Shape;345;g3f5ea6626ae_0_82:notes"/>
          <p:cNvSpPr txBox="1">
            <a:spLocks noGrp="1"/>
          </p:cNvSpPr>
          <p:nvPr>
            <p:ph type="body" idx="1"/>
          </p:nvPr>
        </p:nvSpPr>
        <p:spPr>
          <a:xfrm>
            <a:off x="914400" y="4000500"/>
            <a:ext cx="5486400" cy="4686300"/>
          </a:xfrm>
          <a:prstGeom prst="rect">
            <a:avLst/>
          </a:prstGeom>
          <a:noFill/>
          <a:ln>
            <a:noFill/>
          </a:ln>
        </p:spPr>
        <p:txBody>
          <a:bodyPr spcFirstLastPara="1" wrap="square" lIns="96645" tIns="48309" rIns="96645" bIns="48309" anchor="t" anchorCtr="0">
            <a:noAutofit/>
          </a:bodyPr>
          <a:lstStyle/>
          <a:p>
            <a:pPr marL="0" indent="0">
              <a:buClr>
                <a:schemeClr val="dk1"/>
              </a:buClr>
              <a:buSzPts val="1100"/>
            </a:pPr>
            <a:r>
              <a:rPr lang="en-US" b="1" dirty="0">
                <a:latin typeface="Calibri"/>
                <a:ea typeface="Calibri"/>
                <a:cs typeface="Calibri"/>
                <a:sym typeface="Calibri"/>
              </a:rPr>
              <a:t>NAVIGATING DIFFERING PERSPECTIVES &amp; COMMUNICATION</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 </a:t>
            </a:r>
            <a:r>
              <a:rPr lang="en-US" dirty="0">
                <a:latin typeface="Calibri"/>
                <a:ea typeface="Calibri"/>
                <a:cs typeface="Calibri"/>
                <a:sym typeface="Calibri"/>
              </a:rPr>
              <a:t>2 minutes</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frame professional differences as a strength in MDT collaboration, shifting the focus toward effective communication strategies for resolving friction during complex investigations</a:t>
            </a:r>
            <a:endParaRPr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0" dirty="0">
                <a:latin typeface="Calibri"/>
                <a:ea typeface="Calibri"/>
                <a:cs typeface="Calibri"/>
                <a:sym typeface="Calibri"/>
              </a:rPr>
              <a:t>Say:</a:t>
            </a:r>
            <a:br>
              <a:rPr lang="en-US" b="1" i="1" dirty="0">
                <a:latin typeface="Calibri"/>
                <a:ea typeface="Calibri"/>
                <a:cs typeface="Calibri"/>
                <a:sym typeface="Calibri"/>
              </a:rPr>
            </a:br>
            <a:r>
              <a:rPr lang="en-US" b="1" i="1" dirty="0">
                <a:latin typeface="Calibri"/>
                <a:ea typeface="Calibri"/>
                <a:cs typeface="Calibri"/>
                <a:sym typeface="Calibri"/>
              </a:rPr>
              <a:t>Throughout today’s training, you have explored how professionals from different systems contribute unique expertise, responsibilities, and perspectives during child welfare investigations. As you saw in the previous activity, professional partners may not always interpret situations the same way. Differences in responsibilities, priorities, available information, and decision-making authority can lead to different concerns, recommendations, or next steps.</a:t>
            </a:r>
            <a:endParaRPr b="1" i="1" dirty="0">
              <a:latin typeface="Calibri"/>
              <a:ea typeface="Calibri"/>
              <a:cs typeface="Calibri"/>
              <a:sym typeface="Calibri"/>
            </a:endParaRPr>
          </a:p>
          <a:p>
            <a:pPr marL="0" indent="0">
              <a:buClr>
                <a:schemeClr val="dk1"/>
              </a:buClr>
              <a:buSzPts val="1100"/>
            </a:pPr>
            <a:endParaRPr lang="en-US"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Different viewpoints are not necessarily a problem. In many cases, they lead to more thorough discussions and more informed decisions. Challenges often occur when communication breaks down. Frustration may develop when professionals do not understand another agency’s reasoning, when assumptions replace clarification, or when individuals focus on defending their position rather than understanding another perspective. This section focuses on communication strategies that support collaboration during challenging situations.</a:t>
            </a:r>
            <a:endParaRPr b="1" i="1" dirty="0">
              <a:latin typeface="Calibri"/>
              <a:ea typeface="Calibri"/>
              <a:cs typeface="Calibri"/>
              <a:sym typeface="Calibri"/>
            </a:endParaRPr>
          </a:p>
          <a:p>
            <a:pPr marL="0" indent="0">
              <a:buClr>
                <a:schemeClr val="dk1"/>
              </a:buClr>
              <a:buSzPts val="1100"/>
            </a:pPr>
            <a:endParaRPr lang="en-US"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You will examine:</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Why communication challenges occur.</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How differing perspectives influence professional interactions.</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How to explain recommendations clearly and professionally.</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How to maintain collaborative relationships during disagreement.</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How communication supports coordinated decision-making.</a:t>
            </a:r>
          </a:p>
          <a:p>
            <a:pPr marL="365760" indent="-182880">
              <a:buClr>
                <a:schemeClr val="dk1"/>
              </a:buClr>
              <a:buSzPts val="1200"/>
              <a:buFont typeface="Calibri"/>
              <a:buChar char="●"/>
            </a:pPr>
            <a:endParaRPr lang="en-US" b="1" i="1" dirty="0">
              <a:latin typeface="Calibri"/>
              <a:ea typeface="Calibri"/>
              <a:cs typeface="Calibri"/>
              <a:sym typeface="Calibri"/>
            </a:endParaRPr>
          </a:p>
          <a:p>
            <a:pPr marL="182880" indent="0">
              <a:buClr>
                <a:schemeClr val="dk1"/>
              </a:buClr>
              <a:buSzPts val="1200"/>
              <a:buFont typeface="Calibri"/>
              <a:buNone/>
            </a:pPr>
            <a:endParaRPr lang="en-US"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Strong professional communication does not require you to agree on every issue. It requires you to communicate in ways that promote understanding, transparency, and continued collaboration while maintaining focus on children and families. </a:t>
            </a:r>
          </a:p>
          <a:p>
            <a:pPr marL="0" indent="0">
              <a:buClr>
                <a:schemeClr val="dk1"/>
              </a:buClr>
              <a:buSzPts val="1100"/>
            </a:pPr>
            <a:endParaRPr lang="en-US"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Questions: </a:t>
            </a:r>
            <a:r>
              <a:rPr lang="en-US" dirty="0">
                <a:latin typeface="Calibri"/>
                <a:ea typeface="Calibri"/>
                <a:cs typeface="Calibri"/>
                <a:sym typeface="Calibri"/>
              </a:rPr>
              <a:t>(ask the following and validate responses)</a:t>
            </a:r>
            <a:endParaRPr lang="en-US"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Why do communication challenges occur during collaborative investigations?</a:t>
            </a:r>
          </a:p>
          <a:p>
            <a:pPr marL="365760" indent="-182880">
              <a:buClr>
                <a:schemeClr val="dk1"/>
              </a:buClr>
              <a:buSzPts val="1200"/>
              <a:buFont typeface="Calibri"/>
              <a:buChar char="●"/>
            </a:pPr>
            <a:r>
              <a:rPr lang="en-US" dirty="0">
                <a:latin typeface="Calibri"/>
                <a:ea typeface="Calibri"/>
                <a:cs typeface="Calibri"/>
                <a:sym typeface="Calibri"/>
              </a:rPr>
              <a:t>How can differing professional perspectives affect communication?</a:t>
            </a:r>
          </a:p>
          <a:p>
            <a:pPr marL="365760" indent="-182880">
              <a:buClr>
                <a:schemeClr val="dk1"/>
              </a:buClr>
              <a:buSzPts val="1200"/>
              <a:buFont typeface="Calibri"/>
              <a:buChar char="●"/>
            </a:pPr>
            <a:r>
              <a:rPr lang="en-US" dirty="0">
                <a:latin typeface="Calibri"/>
                <a:ea typeface="Calibri"/>
                <a:cs typeface="Calibri"/>
                <a:sym typeface="Calibri"/>
              </a:rPr>
              <a:t>What happens when professionals make assumptions instead of seeking clarification?</a:t>
            </a:r>
          </a:p>
          <a:p>
            <a:pPr marL="365760" indent="-182880">
              <a:buClr>
                <a:schemeClr val="dk1"/>
              </a:buClr>
              <a:buSzPts val="1200"/>
              <a:buFont typeface="Calibri"/>
              <a:buChar char="●"/>
            </a:pPr>
            <a:r>
              <a:rPr lang="en-US" dirty="0">
                <a:latin typeface="Calibri"/>
                <a:ea typeface="Calibri"/>
                <a:cs typeface="Calibri"/>
                <a:sym typeface="Calibri"/>
              </a:rPr>
              <a:t>Why is communication important when agencies have different responsibilities?</a:t>
            </a:r>
          </a:p>
          <a:p>
            <a:pPr marL="0" indent="0">
              <a:buClr>
                <a:schemeClr val="dk1"/>
              </a:buClr>
              <a:buSzPts val="1100"/>
            </a:pPr>
            <a:endParaRPr lang="en-US"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Answers:</a:t>
            </a:r>
          </a:p>
          <a:p>
            <a:pPr marL="365760" indent="-182880">
              <a:buClr>
                <a:schemeClr val="dk1"/>
              </a:buClr>
              <a:buSzPts val="1200"/>
              <a:buFont typeface="Calibri"/>
              <a:buChar char="●"/>
            </a:pPr>
            <a:r>
              <a:rPr lang="en-US" dirty="0">
                <a:latin typeface="Calibri"/>
                <a:ea typeface="Calibri"/>
                <a:cs typeface="Calibri"/>
                <a:sym typeface="Calibri"/>
              </a:rPr>
              <a:t>Different priorities.</a:t>
            </a:r>
          </a:p>
          <a:p>
            <a:pPr marL="365760" indent="-182880">
              <a:buClr>
                <a:schemeClr val="dk1"/>
              </a:buClr>
              <a:buSzPts val="1200"/>
              <a:buFont typeface="Calibri"/>
              <a:buChar char="●"/>
            </a:pPr>
            <a:r>
              <a:rPr lang="en-US" dirty="0">
                <a:latin typeface="Calibri"/>
                <a:ea typeface="Calibri"/>
                <a:cs typeface="Calibri"/>
                <a:sym typeface="Calibri"/>
              </a:rPr>
              <a:t>Different responsibilities.</a:t>
            </a:r>
          </a:p>
          <a:p>
            <a:pPr marL="365760" indent="-182880">
              <a:buClr>
                <a:schemeClr val="dk1"/>
              </a:buClr>
              <a:buSzPts val="1200"/>
              <a:buFont typeface="Calibri"/>
              <a:buChar char="●"/>
            </a:pPr>
            <a:r>
              <a:rPr lang="en-US" dirty="0">
                <a:latin typeface="Calibri"/>
                <a:ea typeface="Calibri"/>
                <a:cs typeface="Calibri"/>
                <a:sym typeface="Calibri"/>
              </a:rPr>
              <a:t>Incomplete information.</a:t>
            </a:r>
          </a:p>
          <a:p>
            <a:pPr marL="365760" indent="-182880">
              <a:buClr>
                <a:schemeClr val="dk1"/>
              </a:buClr>
              <a:buSzPts val="1200"/>
              <a:buFont typeface="Calibri"/>
              <a:buChar char="●"/>
            </a:pPr>
            <a:r>
              <a:rPr lang="en-US" dirty="0">
                <a:latin typeface="Calibri"/>
                <a:ea typeface="Calibri"/>
                <a:cs typeface="Calibri"/>
                <a:sym typeface="Calibri"/>
              </a:rPr>
              <a:t>Misunderstandings.</a:t>
            </a:r>
          </a:p>
          <a:p>
            <a:pPr marL="365760" indent="-182880">
              <a:buClr>
                <a:schemeClr val="dk1"/>
              </a:buClr>
              <a:buSzPts val="1200"/>
              <a:buFont typeface="Calibri"/>
              <a:buChar char="●"/>
            </a:pPr>
            <a:r>
              <a:rPr lang="en-US" dirty="0">
                <a:latin typeface="Calibri"/>
                <a:ea typeface="Calibri"/>
                <a:cs typeface="Calibri"/>
                <a:sym typeface="Calibri"/>
              </a:rPr>
              <a:t>Assumptions.</a:t>
            </a:r>
          </a:p>
          <a:p>
            <a:pPr marL="365760" indent="-182880">
              <a:buClr>
                <a:schemeClr val="dk1"/>
              </a:buClr>
              <a:buSzPts val="1200"/>
              <a:buFont typeface="Calibri"/>
              <a:buChar char="●"/>
            </a:pPr>
            <a:r>
              <a:rPr lang="en-US" dirty="0">
                <a:latin typeface="Calibri"/>
                <a:ea typeface="Calibri"/>
                <a:cs typeface="Calibri"/>
                <a:sym typeface="Calibri"/>
              </a:rPr>
              <a:t>Differing recommendations.</a:t>
            </a:r>
            <a:endParaRPr lang="en-US"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Communication influences collaboration.</a:t>
            </a:r>
          </a:p>
          <a:p>
            <a:pPr marL="365760" indent="-182880">
              <a:buClr>
                <a:schemeClr val="dk1"/>
              </a:buClr>
              <a:buSzPts val="1200"/>
              <a:buFont typeface="Calibri"/>
              <a:buChar char="●"/>
            </a:pPr>
            <a:r>
              <a:rPr lang="en-US" dirty="0">
                <a:latin typeface="Calibri"/>
                <a:ea typeface="Calibri"/>
                <a:cs typeface="Calibri"/>
                <a:sym typeface="Calibri"/>
              </a:rPr>
              <a:t>Differing perspectives are expected.</a:t>
            </a:r>
          </a:p>
          <a:p>
            <a:pPr marL="365760" indent="-182880">
              <a:buClr>
                <a:schemeClr val="dk1"/>
              </a:buClr>
              <a:buSzPts val="1200"/>
              <a:buFont typeface="Calibri"/>
              <a:buChar char="●"/>
            </a:pPr>
            <a:r>
              <a:rPr lang="en-US" dirty="0">
                <a:latin typeface="Calibri"/>
                <a:ea typeface="Calibri"/>
                <a:cs typeface="Calibri"/>
                <a:sym typeface="Calibri"/>
              </a:rPr>
              <a:t>Clarification improves understanding.</a:t>
            </a:r>
          </a:p>
          <a:p>
            <a:pPr marL="365760" indent="-182880">
              <a:buClr>
                <a:schemeClr val="dk1"/>
              </a:buClr>
              <a:buSzPts val="1200"/>
              <a:buFont typeface="Calibri"/>
              <a:buChar char="●"/>
            </a:pPr>
            <a:r>
              <a:rPr lang="en-US" dirty="0">
                <a:latin typeface="Calibri"/>
                <a:ea typeface="Calibri"/>
                <a:cs typeface="Calibri"/>
                <a:sym typeface="Calibri"/>
              </a:rPr>
              <a:t>Professional communication supports coordinated decision-making.</a:t>
            </a:r>
          </a:p>
          <a:p>
            <a:pPr marL="365760" indent="-182880">
              <a:buClr>
                <a:schemeClr val="dk1"/>
              </a:buClr>
              <a:buSzPts val="1200"/>
              <a:buFont typeface="Calibri"/>
              <a:buChar char="●"/>
            </a:pPr>
            <a:r>
              <a:rPr lang="en-US" dirty="0">
                <a:latin typeface="Calibri"/>
                <a:ea typeface="Calibri"/>
                <a:cs typeface="Calibri"/>
                <a:sym typeface="Calibri"/>
              </a:rPr>
              <a:t>Effective communication strengthens collaborative relationships.</a:t>
            </a:r>
          </a:p>
          <a:p>
            <a:pPr marL="0" indent="0">
              <a:buClr>
                <a:schemeClr val="dk1"/>
              </a:buClr>
              <a:buSzPts val="1100"/>
            </a:pPr>
            <a:endParaRPr lang="en-US"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Notes:</a:t>
            </a:r>
          </a:p>
          <a:p>
            <a:pPr marL="365760" indent="-182880">
              <a:buClr>
                <a:schemeClr val="dk1"/>
              </a:buClr>
              <a:buSzPts val="1200"/>
              <a:buFont typeface="Calibri"/>
              <a:buChar char="●"/>
            </a:pPr>
            <a:r>
              <a:rPr lang="en-US" dirty="0">
                <a:latin typeface="Calibri"/>
                <a:ea typeface="Calibri"/>
                <a:cs typeface="Calibri"/>
                <a:sym typeface="Calibri"/>
              </a:rPr>
              <a:t>Avoid discussing conflict resolution techniques in depth yet.</a:t>
            </a:r>
          </a:p>
          <a:p>
            <a:pPr marL="365760" indent="-182880">
              <a:buClr>
                <a:schemeClr val="dk1"/>
              </a:buClr>
              <a:buSzPts val="1200"/>
              <a:buFont typeface="Calibri"/>
              <a:buChar char="●"/>
            </a:pPr>
            <a:r>
              <a:rPr lang="en-US" dirty="0">
                <a:latin typeface="Calibri"/>
                <a:ea typeface="Calibri"/>
                <a:cs typeface="Calibri"/>
                <a:sym typeface="Calibri"/>
              </a:rPr>
              <a:t>Build directly from discussion regarding differing perspectives.</a:t>
            </a:r>
          </a:p>
          <a:p>
            <a:pPr marL="365760" indent="-182880">
              <a:buClr>
                <a:schemeClr val="dk1"/>
              </a:buClr>
              <a:buSzPts val="1200"/>
              <a:buFont typeface="Calibri"/>
              <a:buChar char="●"/>
            </a:pPr>
            <a:r>
              <a:rPr lang="en-US" dirty="0">
                <a:latin typeface="Calibri"/>
                <a:ea typeface="Calibri"/>
                <a:cs typeface="Calibri"/>
                <a:sym typeface="Calibri"/>
              </a:rPr>
              <a:t>Reinforce that disagreement and conflict are not the same thing.</a:t>
            </a:r>
          </a:p>
          <a:p>
            <a:pPr marL="365760" indent="-182880">
              <a:buClr>
                <a:schemeClr val="dk1"/>
              </a:buClr>
              <a:buSzPts val="1200"/>
              <a:buFont typeface="Calibri"/>
              <a:buChar char="●"/>
            </a:pPr>
            <a:r>
              <a:rPr lang="en-US" dirty="0">
                <a:latin typeface="Calibri"/>
                <a:ea typeface="Calibri"/>
                <a:cs typeface="Calibri"/>
                <a:sym typeface="Calibri"/>
              </a:rPr>
              <a:t>Set the stage for examining common sources of interagency conflict on the next slide.</a:t>
            </a:r>
          </a:p>
          <a:p>
            <a:pPr marL="0" indent="0">
              <a:buClr>
                <a:schemeClr val="dk1"/>
              </a:buClr>
              <a:buSzPts val="1100"/>
            </a:pPr>
            <a:endParaRPr lang="en-US" b="1" i="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br>
              <a:rPr lang="en-US" b="1" dirty="0">
                <a:latin typeface="Calibri"/>
                <a:ea typeface="Calibri"/>
                <a:cs typeface="Calibri"/>
                <a:sym typeface="Calibri"/>
              </a:rPr>
            </a:br>
            <a:r>
              <a:rPr lang="en-US" b="1" i="1" dirty="0">
                <a:latin typeface="Calibri"/>
                <a:ea typeface="Calibri"/>
                <a:cs typeface="Calibri"/>
                <a:sym typeface="Calibri"/>
              </a:rPr>
              <a:t>Before you can effectively navigate communication challenges, you must first understand why those challenges occur and the factors that may contribute to tension among professional partners.</a:t>
            </a:r>
          </a:p>
          <a:p>
            <a:pPr marL="0" indent="0">
              <a:buClr>
                <a:schemeClr val="dk1"/>
              </a:buClr>
              <a:buSzPts val="1100"/>
            </a:pPr>
            <a:endParaRPr lang="en-US"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Key Points: </a:t>
            </a:r>
            <a:r>
              <a:rPr lang="en-US" i="0" dirty="0">
                <a:latin typeface="Calibri"/>
                <a:ea typeface="Calibri"/>
                <a:cs typeface="Calibri"/>
                <a:sym typeface="Calibri"/>
              </a:rPr>
              <a:t>(ensure the following are covered)</a:t>
            </a:r>
          </a:p>
          <a:p>
            <a:pPr marL="365760" indent="-182880">
              <a:buClr>
                <a:schemeClr val="dk1"/>
              </a:buClr>
              <a:buSzPts val="1200"/>
              <a:buFont typeface="Calibri"/>
              <a:buChar char="●"/>
            </a:pPr>
            <a:r>
              <a:rPr lang="en-US" dirty="0">
                <a:latin typeface="Calibri"/>
                <a:ea typeface="Calibri"/>
                <a:cs typeface="Calibri"/>
                <a:sym typeface="Calibri"/>
              </a:rPr>
              <a:t>Communication is essential to effective collaboration.</a:t>
            </a:r>
          </a:p>
          <a:p>
            <a:pPr marL="365760" indent="-182880">
              <a:buClr>
                <a:schemeClr val="dk1"/>
              </a:buClr>
              <a:buSzPts val="1200"/>
              <a:buFont typeface="Calibri"/>
              <a:buChar char="●"/>
            </a:pPr>
            <a:r>
              <a:rPr lang="en-US" dirty="0">
                <a:latin typeface="Calibri"/>
                <a:ea typeface="Calibri"/>
                <a:cs typeface="Calibri"/>
                <a:sym typeface="Calibri"/>
              </a:rPr>
              <a:t>Differing professional perspectives are common during investigations.</a:t>
            </a:r>
          </a:p>
          <a:p>
            <a:pPr marL="365760" indent="-182880">
              <a:buClr>
                <a:schemeClr val="dk1"/>
              </a:buClr>
              <a:buSzPts val="1200"/>
              <a:buFont typeface="Calibri"/>
              <a:buChar char="●"/>
            </a:pPr>
            <a:r>
              <a:rPr lang="en-US" dirty="0">
                <a:latin typeface="Calibri"/>
                <a:ea typeface="Calibri"/>
                <a:cs typeface="Calibri"/>
                <a:sym typeface="Calibri"/>
              </a:rPr>
              <a:t>Assumptions can create unnecessary challenges.</a:t>
            </a:r>
          </a:p>
          <a:p>
            <a:pPr marL="365760" indent="-182880">
              <a:buClr>
                <a:schemeClr val="dk1"/>
              </a:buClr>
              <a:buSzPts val="1200"/>
              <a:buFont typeface="Calibri"/>
              <a:buChar char="●"/>
            </a:pPr>
            <a:r>
              <a:rPr lang="en-US" dirty="0">
                <a:latin typeface="Calibri"/>
                <a:ea typeface="Calibri"/>
                <a:cs typeface="Calibri"/>
                <a:sym typeface="Calibri"/>
              </a:rPr>
              <a:t>Understanding improves when professionals seek clarification.</a:t>
            </a:r>
          </a:p>
          <a:p>
            <a:pPr marL="365760" indent="-182880">
              <a:buClr>
                <a:schemeClr val="dk1"/>
              </a:buClr>
              <a:buSzPts val="1200"/>
              <a:buFont typeface="Calibri"/>
              <a:buChar char="●"/>
            </a:pPr>
            <a:r>
              <a:rPr lang="en-US" dirty="0">
                <a:latin typeface="Calibri"/>
                <a:ea typeface="Calibri"/>
                <a:cs typeface="Calibri"/>
                <a:sym typeface="Calibri"/>
              </a:rPr>
              <a:t>Professional communication supports coordinated responses and informed decision-making.</a:t>
            </a:r>
            <a:endParaRPr lang="en-US" b="1" i="1" dirty="0">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2:notes"/>
          <p:cNvSpPr>
            <a:spLocks noGrp="1" noRot="1" noChangeAspect="1"/>
          </p:cNvSpPr>
          <p:nvPr>
            <p:ph type="sldImg" idx="2"/>
          </p:nvPr>
        </p:nvSpPr>
        <p:spPr>
          <a:xfrm>
            <a:off x="914400" y="914400"/>
            <a:ext cx="5473700" cy="30781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 name="Google Shape;352;p2:notes"/>
          <p:cNvSpPr txBox="1">
            <a:spLocks noGrp="1"/>
          </p:cNvSpPr>
          <p:nvPr>
            <p:ph type="body" idx="1"/>
          </p:nvPr>
        </p:nvSpPr>
        <p:spPr>
          <a:xfrm>
            <a:off x="927100" y="3992563"/>
            <a:ext cx="5473700" cy="4694237"/>
          </a:xfrm>
          <a:prstGeom prst="rect">
            <a:avLst/>
          </a:prstGeom>
          <a:noFill/>
          <a:ln>
            <a:noFill/>
          </a:ln>
        </p:spPr>
        <p:txBody>
          <a:bodyPr spcFirstLastPara="1" wrap="square" lIns="98495" tIns="49234" rIns="98495" bIns="49234" anchor="t" anchorCtr="0">
            <a:noAutofit/>
          </a:bodyPr>
          <a:lstStyle/>
          <a:p>
            <a:pPr marL="0" indent="0">
              <a:buClr>
                <a:schemeClr val="dk1"/>
              </a:buClr>
              <a:buSzPts val="1100"/>
            </a:pPr>
            <a:r>
              <a:rPr lang="en-US" b="1" dirty="0">
                <a:latin typeface="Calibri"/>
                <a:ea typeface="Calibri"/>
                <a:cs typeface="Calibri"/>
                <a:sym typeface="Calibri"/>
              </a:rPr>
              <a:t>TARGET OUTCOMES</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 </a:t>
            </a:r>
            <a:r>
              <a:rPr lang="en-US" dirty="0">
                <a:latin typeface="Calibri"/>
                <a:ea typeface="Calibri"/>
                <a:cs typeface="Calibri"/>
                <a:sym typeface="Calibri"/>
              </a:rPr>
              <a:t>5 Minutes</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introduce participants to the role communication plays in collaborative investigations and establish expectations for navigating professional differences, communication challenges, and coordinated decision-making </a:t>
            </a:r>
            <a:endParaRPr dirty="0">
              <a:latin typeface="Calibri"/>
              <a:ea typeface="Calibri"/>
              <a:cs typeface="Calibri"/>
              <a:sym typeface="Calibri"/>
            </a:endParaRPr>
          </a:p>
          <a:p>
            <a:pPr marL="0" indent="0">
              <a:buClr>
                <a:schemeClr val="dk1"/>
              </a:buClr>
              <a:buSzPts val="1100"/>
            </a:pPr>
            <a:endParaRPr lang="en-US" b="1" i="1" dirty="0">
              <a:latin typeface="Calibri"/>
              <a:ea typeface="Calibri"/>
              <a:cs typeface="Calibri"/>
              <a:sym typeface="Calibri"/>
            </a:endParaRPr>
          </a:p>
          <a:p>
            <a:pPr marL="0" indent="0">
              <a:buClr>
                <a:schemeClr val="dk1"/>
              </a:buClr>
              <a:buSzPts val="1100"/>
            </a:pPr>
            <a:r>
              <a:rPr lang="en-US" b="1" i="0" dirty="0">
                <a:latin typeface="Calibri"/>
                <a:ea typeface="Calibri"/>
                <a:cs typeface="Calibri"/>
                <a:sym typeface="Calibri"/>
              </a:rPr>
              <a:t>Paraphrase:</a:t>
            </a:r>
          </a:p>
          <a:p>
            <a:pPr marL="0" indent="0">
              <a:buClr>
                <a:schemeClr val="dk1"/>
              </a:buClr>
              <a:buSzPts val="1100"/>
            </a:pPr>
            <a:r>
              <a:rPr lang="en-US" b="1" i="0" dirty="0">
                <a:latin typeface="Calibri"/>
                <a:ea typeface="Calibri"/>
                <a:cs typeface="Calibri"/>
                <a:sym typeface="Calibri"/>
              </a:rPr>
              <a:t>By the end of this section, Social Services Specialists will be able to:</a:t>
            </a:r>
          </a:p>
          <a:p>
            <a:pPr marL="365760" indent="-182880">
              <a:buClr>
                <a:schemeClr val="dk1"/>
              </a:buClr>
              <a:buSzPct val="100000"/>
              <a:buFont typeface="Calibri" panose="020F0502020204030204" pitchFamily="34" charset="0"/>
              <a:buChar char="●"/>
            </a:pPr>
            <a:r>
              <a:rPr lang="en-US" b="0" i="0" dirty="0">
                <a:latin typeface="Calibri"/>
                <a:ea typeface="Calibri"/>
                <a:cs typeface="Calibri"/>
                <a:sym typeface="Calibri"/>
              </a:rPr>
              <a:t>Understand how communication influences collaboration, coordination, and professional relationships during child welfare investigations.</a:t>
            </a:r>
          </a:p>
          <a:p>
            <a:pPr marL="365760" indent="-182880">
              <a:buClr>
                <a:schemeClr val="dk1"/>
              </a:buClr>
              <a:buSzPct val="100000"/>
              <a:buFont typeface="Calibri" panose="020F0502020204030204" pitchFamily="34" charset="0"/>
              <a:buChar char="●"/>
            </a:pPr>
            <a:r>
              <a:rPr lang="en-US" b="0" i="0" dirty="0">
                <a:latin typeface="Calibri"/>
                <a:ea typeface="Calibri"/>
                <a:cs typeface="Calibri"/>
                <a:sym typeface="Calibri"/>
              </a:rPr>
              <a:t>Apply techniques for clarifying concerns, explaining recommendations, and maintaining collaborative relationships.</a:t>
            </a:r>
          </a:p>
          <a:p>
            <a:pPr marL="365760" indent="-182880">
              <a:buClr>
                <a:schemeClr val="dk1"/>
              </a:buClr>
              <a:buSzPct val="100000"/>
              <a:buFont typeface="Calibri" panose="020F0502020204030204" pitchFamily="34" charset="0"/>
              <a:buChar char="●"/>
            </a:pPr>
            <a:r>
              <a:rPr lang="en-US" b="0" i="0" dirty="0">
                <a:latin typeface="Calibri"/>
                <a:ea typeface="Calibri"/>
                <a:cs typeface="Calibri"/>
                <a:sym typeface="Calibri"/>
              </a:rPr>
              <a:t>Assess strategies that help maintain collaboration during complex or difficult situations.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3f6e882ef48_0_86:notes"/>
          <p:cNvSpPr>
            <a:spLocks noGrp="1" noRot="1" noChangeAspect="1"/>
          </p:cNvSpPr>
          <p:nvPr>
            <p:ph type="sldImg" idx="2"/>
          </p:nvPr>
        </p:nvSpPr>
        <p:spPr>
          <a:xfrm>
            <a:off x="914400" y="914400"/>
            <a:ext cx="5494338" cy="3090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3" name="Google Shape;363;g3f6e882ef48_0_86:notes"/>
          <p:cNvSpPr txBox="1">
            <a:spLocks noGrp="1"/>
          </p:cNvSpPr>
          <p:nvPr>
            <p:ph type="body" idx="1"/>
          </p:nvPr>
        </p:nvSpPr>
        <p:spPr>
          <a:xfrm>
            <a:off x="906462" y="4005263"/>
            <a:ext cx="5494338" cy="4681537"/>
          </a:xfrm>
          <a:prstGeom prst="rect">
            <a:avLst/>
          </a:prstGeom>
          <a:noFill/>
          <a:ln>
            <a:noFill/>
          </a:ln>
        </p:spPr>
        <p:txBody>
          <a:bodyPr spcFirstLastPara="1" wrap="square" lIns="96645" tIns="48309" rIns="96645" bIns="48309" anchor="t" anchorCtr="0">
            <a:noAutofit/>
          </a:bodyPr>
          <a:lstStyle/>
          <a:p>
            <a:pPr marL="0" indent="0"/>
            <a:r>
              <a:rPr lang="en-US" b="1" dirty="0">
                <a:latin typeface="Calibri"/>
                <a:ea typeface="Calibri"/>
                <a:cs typeface="Calibri"/>
                <a:sym typeface="Calibri"/>
              </a:rPr>
              <a:t>UNDERSTANDING SOURCES OF INTERAGENCY CONFLICT</a:t>
            </a:r>
            <a:endParaRPr b="1"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Time: </a:t>
            </a:r>
            <a:r>
              <a:rPr lang="en-US" dirty="0">
                <a:latin typeface="Calibri"/>
                <a:ea typeface="Calibri"/>
                <a:cs typeface="Calibri"/>
                <a:sym typeface="Calibri"/>
              </a:rPr>
              <a:t>10 Minutes</a:t>
            </a:r>
            <a:endParaRPr dirty="0">
              <a:latin typeface="Calibri"/>
              <a:ea typeface="Calibri"/>
              <a:cs typeface="Calibri"/>
              <a:sym typeface="Calibri"/>
            </a:endParaRPr>
          </a:p>
          <a:p>
            <a:pPr marL="0" indent="0"/>
            <a:r>
              <a:rPr lang="en-US" b="1" dirty="0">
                <a:latin typeface="Calibri"/>
                <a:ea typeface="Calibri"/>
                <a:cs typeface="Calibri"/>
                <a:sym typeface="Calibri"/>
              </a:rPr>
              <a:t>Purpose: </a:t>
            </a:r>
            <a:r>
              <a:rPr lang="en-US" dirty="0">
                <a:latin typeface="Calibri"/>
                <a:ea typeface="Calibri"/>
                <a:cs typeface="Calibri"/>
                <a:sym typeface="Calibri"/>
              </a:rPr>
              <a:t>To help participants identify common factors that contribute to communication challenges among professional partners and recognize how differing responsibilities, expectations, and priorities can influence collaborative interactions</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Participant Manual Pages: </a:t>
            </a:r>
            <a:r>
              <a:rPr lang="en-US" u="sng" dirty="0">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Day 9 Notes Page – Interagency Conflict &amp; Professional Communication</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buFont typeface="Arial" panose="020B0604020202020204" pitchFamily="34" charset="0"/>
              <a:buNone/>
            </a:pPr>
            <a:r>
              <a:rPr lang="en-US" b="1" dirty="0">
                <a:latin typeface="Calibri"/>
                <a:ea typeface="Calibri"/>
                <a:cs typeface="Calibri"/>
                <a:sym typeface="Calibri"/>
              </a:rPr>
              <a:t>Discussion Activity Instructions:</a:t>
            </a:r>
          </a:p>
          <a:p>
            <a:pPr marL="365760" indent="-182880">
              <a:buSzPct val="100000"/>
              <a:buFont typeface="Calibri" panose="020F0502020204030204" pitchFamily="34" charset="0"/>
              <a:buChar char="●"/>
            </a:pPr>
            <a:r>
              <a:rPr lang="en-US" dirty="0">
                <a:latin typeface="Calibri"/>
                <a:ea typeface="Calibri"/>
                <a:cs typeface="Calibri"/>
                <a:sym typeface="Calibri"/>
              </a:rPr>
              <a:t>Participants will participate in a whole-group discussion focused on factors that may impact collaboration among professional partners. Participants will reference their Day 9 notes page throughout the discussion.</a:t>
            </a:r>
          </a:p>
          <a:p>
            <a:pPr marL="365760" indent="-182880">
              <a:buSzPct val="100000"/>
              <a:buFont typeface="Calibri" panose="020F0502020204030204" pitchFamily="34" charset="0"/>
              <a:buChar char="●"/>
            </a:pPr>
            <a:r>
              <a:rPr lang="en-US" dirty="0">
                <a:latin typeface="Calibri"/>
                <a:ea typeface="Calibri"/>
                <a:cs typeface="Calibri"/>
                <a:sym typeface="Calibri"/>
              </a:rPr>
              <a:t>The facilitator will capture participant responses on a flip chart or whiteboard, if available.</a:t>
            </a:r>
            <a:br>
              <a:rPr lang="en-US" dirty="0">
                <a:latin typeface="Calibri"/>
                <a:ea typeface="Calibri"/>
                <a:cs typeface="Calibri"/>
                <a:sym typeface="Calibri"/>
              </a:rPr>
            </a:br>
            <a:endParaRPr lang="en-US" dirty="0">
              <a:latin typeface="Calibri"/>
              <a:ea typeface="Calibri"/>
              <a:cs typeface="Calibri"/>
              <a:sym typeface="Calibri"/>
            </a:endParaRPr>
          </a:p>
          <a:p>
            <a:pPr marL="0" indent="0"/>
            <a:r>
              <a:rPr lang="en-US" b="1" dirty="0">
                <a:latin typeface="Calibri"/>
                <a:ea typeface="Calibri"/>
                <a:cs typeface="Calibri"/>
                <a:sym typeface="Calibri"/>
              </a:rPr>
              <a:t>During the discussion, participants will:</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Identify factors that may create challenges during collaboration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Discuss how differing agency responsibilities can influence communication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Explore common misunderstandings that may occur among professional partners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Examine how communication challenges can impact coordinated decision-making</a:t>
            </a:r>
            <a:endParaRPr dirty="0">
              <a:latin typeface="Calibri"/>
              <a:ea typeface="Calibri"/>
              <a:cs typeface="Calibri"/>
              <a:sym typeface="Calibri"/>
            </a:endParaRPr>
          </a:p>
          <a:p>
            <a:pPr marL="0" indent="0"/>
            <a:endParaRPr b="1" i="1" dirty="0">
              <a:latin typeface="Calibri"/>
              <a:ea typeface="Calibri"/>
              <a:cs typeface="Calibri"/>
              <a:sym typeface="Calibri"/>
            </a:endParaRPr>
          </a:p>
          <a:p>
            <a:pPr marL="0" indent="0"/>
            <a:r>
              <a:rPr lang="en-US" b="1" i="0" dirty="0">
                <a:latin typeface="Calibri"/>
                <a:ea typeface="Calibri"/>
                <a:cs typeface="Calibri"/>
                <a:sym typeface="Calibri"/>
              </a:rPr>
              <a:t>Say:</a:t>
            </a:r>
            <a:br>
              <a:rPr lang="en-US" b="1" i="1" dirty="0">
                <a:latin typeface="Calibri"/>
                <a:ea typeface="Calibri"/>
                <a:cs typeface="Calibri"/>
                <a:sym typeface="Calibri"/>
              </a:rPr>
            </a:br>
            <a:r>
              <a:rPr lang="en-US" b="1" i="1" dirty="0">
                <a:latin typeface="Calibri"/>
                <a:ea typeface="Calibri"/>
                <a:cs typeface="Calibri"/>
                <a:sym typeface="Calibri"/>
              </a:rPr>
              <a:t>When you hear the word conflict, you may think about arguments, tension, or disagreement. However, many communication challenges begin before conflict becomes visible.</a:t>
            </a:r>
            <a:endParaRPr b="1" i="1" dirty="0">
              <a:latin typeface="Calibri"/>
              <a:ea typeface="Calibri"/>
              <a:cs typeface="Calibri"/>
              <a:sym typeface="Calibri"/>
            </a:endParaRPr>
          </a:p>
          <a:p>
            <a:pPr marL="0" indent="0"/>
            <a:endParaRPr lang="en-US" b="1" i="1" dirty="0">
              <a:latin typeface="Calibri"/>
              <a:ea typeface="Calibri"/>
              <a:cs typeface="Calibri"/>
              <a:sym typeface="Calibri"/>
            </a:endParaRPr>
          </a:p>
          <a:p>
            <a:pPr marL="0" indent="0"/>
            <a:r>
              <a:rPr lang="en-US" b="1" i="1" dirty="0">
                <a:latin typeface="Calibri"/>
                <a:ea typeface="Calibri"/>
                <a:cs typeface="Calibri"/>
                <a:sym typeface="Calibri"/>
              </a:rPr>
              <a:t>During collaborative investigations, communication difficulties often occur because professionals work within different expectations, responsibilities, timelines, and decision-making requirements. For example, one agency may need immediate information to make a safety decision, while another agency may still be gathering information before making recommendations. Both professionals may be acting appropriately within their roles, but frustration can occur when those differences are not understood.</a:t>
            </a:r>
            <a:endParaRPr b="1" i="1" dirty="0">
              <a:latin typeface="Calibri"/>
              <a:ea typeface="Calibri"/>
              <a:cs typeface="Calibri"/>
              <a:sym typeface="Calibri"/>
            </a:endParaRPr>
          </a:p>
          <a:p>
            <a:pPr marL="0" indent="0"/>
            <a:endParaRPr lang="en-US" b="1" i="1" dirty="0">
              <a:latin typeface="Calibri"/>
              <a:ea typeface="Calibri"/>
              <a:cs typeface="Calibri"/>
              <a:sym typeface="Calibri"/>
            </a:endParaRPr>
          </a:p>
          <a:p>
            <a:pPr marL="0" indent="0"/>
            <a:r>
              <a:rPr lang="en-US" b="1" i="1" dirty="0">
                <a:latin typeface="Calibri"/>
                <a:ea typeface="Calibri"/>
                <a:cs typeface="Calibri"/>
                <a:sym typeface="Calibri"/>
              </a:rPr>
              <a:t>Communication challenges commonly occur when professionals experience:</a:t>
            </a:r>
            <a:endParaRPr b="1" i="1" dirty="0">
              <a:latin typeface="Calibri"/>
              <a:ea typeface="Calibri"/>
              <a:cs typeface="Calibri"/>
              <a:sym typeface="Calibri"/>
            </a:endParaRPr>
          </a:p>
          <a:p>
            <a:pPr marL="483306" indent="-322204">
              <a:buClr>
                <a:schemeClr val="dk1"/>
              </a:buClr>
              <a:buSzPts val="1200"/>
              <a:buFont typeface="Calibri"/>
              <a:buChar char="●"/>
            </a:pPr>
            <a:r>
              <a:rPr lang="en-US" b="1" i="1" dirty="0">
                <a:latin typeface="Calibri"/>
                <a:ea typeface="Calibri"/>
                <a:cs typeface="Calibri"/>
                <a:sym typeface="Calibri"/>
              </a:rPr>
              <a:t>Differing priorities.</a:t>
            </a:r>
            <a:endParaRPr b="1" i="1" dirty="0">
              <a:latin typeface="Calibri"/>
              <a:ea typeface="Calibri"/>
              <a:cs typeface="Calibri"/>
              <a:sym typeface="Calibri"/>
            </a:endParaRPr>
          </a:p>
          <a:p>
            <a:pPr marL="483306" indent="-322204">
              <a:buClr>
                <a:schemeClr val="dk1"/>
              </a:buClr>
              <a:buSzPts val="1200"/>
              <a:buFont typeface="Calibri"/>
              <a:buChar char="●"/>
            </a:pPr>
            <a:r>
              <a:rPr lang="en-US" b="1" i="1" dirty="0">
                <a:latin typeface="Calibri"/>
                <a:ea typeface="Calibri"/>
                <a:cs typeface="Calibri"/>
                <a:sym typeface="Calibri"/>
              </a:rPr>
              <a:t>Incomplete information.</a:t>
            </a:r>
            <a:endParaRPr b="1" i="1" dirty="0">
              <a:latin typeface="Calibri"/>
              <a:ea typeface="Calibri"/>
              <a:cs typeface="Calibri"/>
              <a:sym typeface="Calibri"/>
            </a:endParaRPr>
          </a:p>
          <a:p>
            <a:pPr marL="483306" indent="-322204">
              <a:buClr>
                <a:schemeClr val="dk1"/>
              </a:buClr>
              <a:buSzPts val="1200"/>
              <a:buFont typeface="Calibri"/>
              <a:buChar char="●"/>
            </a:pPr>
            <a:r>
              <a:rPr lang="en-US" b="1" i="1" dirty="0">
                <a:latin typeface="Calibri"/>
                <a:ea typeface="Calibri"/>
                <a:cs typeface="Calibri"/>
                <a:sym typeface="Calibri"/>
              </a:rPr>
              <a:t>Unclear expectations.</a:t>
            </a:r>
            <a:endParaRPr b="1" i="1" dirty="0">
              <a:latin typeface="Calibri"/>
              <a:ea typeface="Calibri"/>
              <a:cs typeface="Calibri"/>
              <a:sym typeface="Calibri"/>
            </a:endParaRPr>
          </a:p>
          <a:p>
            <a:pPr marL="483306" indent="-322204">
              <a:buClr>
                <a:schemeClr val="dk1"/>
              </a:buClr>
              <a:buSzPts val="1200"/>
              <a:buFont typeface="Calibri"/>
              <a:buChar char="●"/>
            </a:pPr>
            <a:r>
              <a:rPr lang="en-US" b="1" i="1" dirty="0">
                <a:latin typeface="Calibri"/>
                <a:ea typeface="Calibri"/>
                <a:cs typeface="Calibri"/>
                <a:sym typeface="Calibri"/>
              </a:rPr>
              <a:t>Role confusion.</a:t>
            </a:r>
            <a:endParaRPr b="1" i="1" dirty="0">
              <a:latin typeface="Calibri"/>
              <a:ea typeface="Calibri"/>
              <a:cs typeface="Calibri"/>
              <a:sym typeface="Calibri"/>
            </a:endParaRPr>
          </a:p>
          <a:p>
            <a:pPr marL="483306" indent="-322204">
              <a:buClr>
                <a:schemeClr val="dk1"/>
              </a:buClr>
              <a:buSzPts val="1200"/>
              <a:buFont typeface="Calibri"/>
              <a:buChar char="●"/>
            </a:pPr>
            <a:r>
              <a:rPr lang="en-US" b="1" i="1" dirty="0">
                <a:latin typeface="Calibri"/>
                <a:ea typeface="Calibri"/>
                <a:cs typeface="Calibri"/>
                <a:sym typeface="Calibri"/>
              </a:rPr>
              <a:t>Assumptions about another agency’s actions.</a:t>
            </a:r>
            <a:endParaRPr b="1" i="1" dirty="0">
              <a:latin typeface="Calibri"/>
              <a:ea typeface="Calibri"/>
              <a:cs typeface="Calibri"/>
              <a:sym typeface="Calibri"/>
            </a:endParaRPr>
          </a:p>
          <a:p>
            <a:pPr marL="483306" indent="-322204">
              <a:buClr>
                <a:schemeClr val="dk1"/>
              </a:buClr>
              <a:buSzPts val="1200"/>
              <a:buFont typeface="Calibri"/>
              <a:buChar char="●"/>
            </a:pPr>
            <a:r>
              <a:rPr lang="en-US" b="1" i="1" dirty="0">
                <a:latin typeface="Calibri"/>
                <a:ea typeface="Calibri"/>
                <a:cs typeface="Calibri"/>
                <a:sym typeface="Calibri"/>
              </a:rPr>
              <a:t>Inconsistent communication.</a:t>
            </a:r>
            <a:endParaRPr b="1" i="1" dirty="0">
              <a:latin typeface="Calibri"/>
              <a:ea typeface="Calibri"/>
              <a:cs typeface="Calibri"/>
              <a:sym typeface="Calibri"/>
            </a:endParaRPr>
          </a:p>
          <a:p>
            <a:pPr marL="483306" indent="-322204">
              <a:buClr>
                <a:schemeClr val="dk1"/>
              </a:buClr>
              <a:buSzPts val="1200"/>
              <a:buFont typeface="Calibri"/>
              <a:buChar char="●"/>
            </a:pPr>
            <a:r>
              <a:rPr lang="en-US" b="1" i="1" dirty="0">
                <a:latin typeface="Calibri"/>
                <a:ea typeface="Calibri"/>
                <a:cs typeface="Calibri"/>
                <a:sym typeface="Calibri"/>
              </a:rPr>
              <a:t>Competing timelines.</a:t>
            </a:r>
            <a:endParaRPr b="1" i="1" dirty="0">
              <a:latin typeface="Calibri"/>
              <a:ea typeface="Calibri"/>
              <a:cs typeface="Calibri"/>
              <a:sym typeface="Calibri"/>
            </a:endParaRPr>
          </a:p>
          <a:p>
            <a:pPr marL="0" indent="0"/>
            <a:endParaRPr lang="en-US" b="1" dirty="0">
              <a:latin typeface="Calibri"/>
              <a:ea typeface="Calibri"/>
              <a:cs typeface="Calibri"/>
              <a:sym typeface="Calibri"/>
            </a:endParaRPr>
          </a:p>
          <a:p>
            <a:pPr marL="0" indent="0"/>
            <a:r>
              <a:rPr lang="en-US" b="1" dirty="0">
                <a:latin typeface="Calibri"/>
                <a:ea typeface="Calibri"/>
                <a:cs typeface="Calibri"/>
                <a:sym typeface="Calibri"/>
              </a:rPr>
              <a:t>Paraphrase:</a:t>
            </a:r>
            <a:br>
              <a:rPr lang="en-US" b="1" i="1" dirty="0">
                <a:latin typeface="Calibri"/>
                <a:ea typeface="Calibri"/>
                <a:cs typeface="Calibri"/>
                <a:sym typeface="Calibri"/>
              </a:rPr>
            </a:br>
            <a:r>
              <a:rPr lang="en-US" dirty="0">
                <a:latin typeface="Calibri"/>
                <a:ea typeface="Calibri"/>
                <a:cs typeface="Calibri"/>
                <a:sym typeface="Calibri"/>
              </a:rPr>
              <a:t>These situations do not automatically create conflict; however, they can increase the likelihood of misunderstandings. Another common source of tension occurs when you assume other professionals have access to the same information, concerns, or observations. In reality, agencies may receive information at different times and from different sources.</a:t>
            </a:r>
            <a:endParaRPr dirty="0">
              <a:latin typeface="Calibri"/>
              <a:ea typeface="Calibri"/>
              <a:cs typeface="Calibri"/>
              <a:sym typeface="Calibri"/>
            </a:endParaRPr>
          </a:p>
          <a:p>
            <a:pPr marL="0" indent="0"/>
            <a:endParaRPr lang="en-US" dirty="0">
              <a:latin typeface="Calibri"/>
              <a:ea typeface="Calibri"/>
              <a:cs typeface="Calibri"/>
              <a:sym typeface="Calibri"/>
            </a:endParaRPr>
          </a:p>
          <a:p>
            <a:pPr marL="0" indent="0"/>
            <a:r>
              <a:rPr lang="en-US" dirty="0">
                <a:latin typeface="Calibri"/>
                <a:ea typeface="Calibri"/>
                <a:cs typeface="Calibri"/>
                <a:sym typeface="Calibri"/>
              </a:rPr>
              <a:t>You and your professional partners may also interpret information differently based on your training, responsibilities, and organizational requirements. What appears urgent to one professional may not appear urgent to another because each person is evaluating the situation from a different perspective. Recognizing these differences helps you approach communication challenges with greater understanding and curiosity. The goal is not to eliminate differing perspectives. The goal is to identify factors that may affect collaboration and respond in ways that support productive communication. Understanding where communication challenges come from is an important first step toward improving collaboration.</a:t>
            </a:r>
            <a:endParaRPr dirty="0">
              <a:latin typeface="Calibri"/>
              <a:ea typeface="Calibri"/>
              <a:cs typeface="Calibri"/>
              <a:sym typeface="Calibri"/>
            </a:endParaRPr>
          </a:p>
          <a:p>
            <a:pPr marL="0" indent="0"/>
            <a:endParaRPr b="1" i="1" dirty="0">
              <a:latin typeface="Calibri"/>
              <a:ea typeface="Calibri"/>
              <a:cs typeface="Calibri"/>
              <a:sym typeface="Calibri"/>
            </a:endParaRPr>
          </a:p>
          <a:p>
            <a:pPr marL="0" indent="0"/>
            <a:r>
              <a:rPr lang="en-US" b="1" dirty="0">
                <a:latin typeface="Calibri"/>
                <a:ea typeface="Calibri"/>
                <a:cs typeface="Calibri"/>
                <a:sym typeface="Calibri"/>
              </a:rPr>
              <a:t>Facilitator Questions: </a:t>
            </a:r>
            <a:r>
              <a:rPr lang="en-US" b="0" dirty="0">
                <a:latin typeface="Calibri"/>
                <a:ea typeface="Calibri"/>
                <a:cs typeface="Calibri"/>
                <a:sym typeface="Calibri"/>
              </a:rPr>
              <a:t>(ask the following and validate responses)</a:t>
            </a:r>
            <a:endParaRPr b="0"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factors commonly create communication challenges among agencies?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How can differing timelines affect collaboration?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Why might professionals interpret the same information differently?</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How can assumptions contribute to misunderstandings?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benefits result from understanding another agency's responsibilities?</a:t>
            </a:r>
            <a:endParaRPr dirty="0">
              <a:latin typeface="Calibri"/>
              <a:ea typeface="Calibri"/>
              <a:cs typeface="Calibri"/>
              <a:sym typeface="Calibri"/>
            </a:endParaRPr>
          </a:p>
          <a:p>
            <a:pPr marL="483306" indent="0"/>
            <a:endParaRPr dirty="0">
              <a:latin typeface="Calibri"/>
              <a:ea typeface="Calibri"/>
              <a:cs typeface="Calibri"/>
              <a:sym typeface="Calibri"/>
            </a:endParaRPr>
          </a:p>
          <a:p>
            <a:pPr marL="0" indent="0"/>
            <a:r>
              <a:rPr lang="en-US" b="1" dirty="0">
                <a:latin typeface="Calibri"/>
                <a:ea typeface="Calibri"/>
                <a:cs typeface="Calibri"/>
                <a:sym typeface="Calibri"/>
              </a:rPr>
              <a:t>Facilitator Answers:</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Different priorities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Different timelines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Different responsibilities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Incomplete information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Miscommunication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Assumptions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Unclear expectations</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Communication challenges often have multiple causes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Differing responsibilities influence decision-making</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Assumptions can create unnecessary tension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Understanding partner roles improves collaboration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Effective communication begins with understanding perspectives</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Facilitator Notes:</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Keep discussion focused on systems and communication rather than personal conflict.</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Encourage participants to think about the causes of communication challenges rather than assigning blame.</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Reinforce concepts introduced in Sections 1 and 2 regarding differing perspectives and responsibilities.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Prepare participants to explore communication strategies on the next slide.</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Avoid discussing resolution techniques yet; focus on identifying causes.</a:t>
            </a:r>
            <a:endParaRPr dirty="0">
              <a:latin typeface="Calibri"/>
              <a:ea typeface="Calibri"/>
              <a:cs typeface="Calibri"/>
              <a:sym typeface="Calibri"/>
            </a:endParaRPr>
          </a:p>
          <a:p>
            <a:pPr marL="0" indent="0"/>
            <a:endParaRPr b="1" i="1" dirty="0">
              <a:latin typeface="Calibri"/>
              <a:ea typeface="Calibri"/>
              <a:cs typeface="Calibri"/>
              <a:sym typeface="Calibri"/>
            </a:endParaRPr>
          </a:p>
          <a:p>
            <a:pPr marL="0" indent="0"/>
            <a:r>
              <a:rPr lang="en-US" b="1" dirty="0">
                <a:latin typeface="Calibri"/>
                <a:ea typeface="Calibri"/>
                <a:cs typeface="Calibri"/>
                <a:sym typeface="Calibri"/>
              </a:rPr>
              <a:t>Say:</a:t>
            </a:r>
            <a:endParaRPr b="1" dirty="0">
              <a:latin typeface="Calibri"/>
              <a:ea typeface="Calibri"/>
              <a:cs typeface="Calibri"/>
              <a:sym typeface="Calibri"/>
            </a:endParaRPr>
          </a:p>
          <a:p>
            <a:pPr marL="0" indent="0"/>
            <a:r>
              <a:rPr lang="en-US" b="1" i="1" dirty="0">
                <a:latin typeface="Calibri"/>
                <a:ea typeface="Calibri"/>
                <a:cs typeface="Calibri"/>
                <a:sym typeface="Calibri"/>
              </a:rPr>
              <a:t>Once you understand why communication challenges occur, you are better positioned to navigate those challenges in ways that strengthen understanding rather than increase tension. </a:t>
            </a:r>
            <a:endParaRPr b="1" i="1" dirty="0">
              <a:latin typeface="Calibri"/>
              <a:ea typeface="Calibri"/>
              <a:cs typeface="Calibri"/>
              <a:sym typeface="Calibri"/>
            </a:endParaRPr>
          </a:p>
          <a:p>
            <a:pPr marL="0" indent="0"/>
            <a:endParaRPr dirty="0">
              <a:latin typeface="Calibri"/>
              <a:ea typeface="Calibri"/>
              <a:cs typeface="Calibri"/>
              <a:sym typeface="Calibri"/>
            </a:endParaRPr>
          </a:p>
          <a:p>
            <a:pPr marL="0" indent="0"/>
            <a:r>
              <a:rPr lang="en-US" b="1" dirty="0">
                <a:latin typeface="Calibri"/>
                <a:ea typeface="Calibri"/>
                <a:cs typeface="Calibri"/>
                <a:sym typeface="Calibri"/>
              </a:rPr>
              <a:t>Key Points:</a:t>
            </a:r>
            <a:r>
              <a:rPr lang="en-US" i="0" dirty="0">
                <a:latin typeface="Calibri"/>
                <a:ea typeface="Calibri"/>
                <a:cs typeface="Calibri"/>
                <a:sym typeface="Calibri"/>
              </a:rPr>
              <a:t> (ensure the following are covered)</a:t>
            </a:r>
            <a:endParaRPr b="1" i="0"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Communication challenges often stem from differing responsibilities and expectations.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Agencies may possess different information at different times.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Assumptions can contribute to misunderstandings.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Different professional perspectives are normal.</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Understanding contributing factors supports stronger collaboration.</a:t>
            </a:r>
            <a:endParaRPr b="1" dirty="0">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g3f6e882ef48_2_83:notes"/>
          <p:cNvSpPr>
            <a:spLocks noGrp="1" noRot="1" noChangeAspect="1"/>
          </p:cNvSpPr>
          <p:nvPr>
            <p:ph type="sldImg" idx="2"/>
          </p:nvPr>
        </p:nvSpPr>
        <p:spPr>
          <a:xfrm>
            <a:off x="914400" y="9144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4" name="Google Shape;374;g3f6e882ef48_2_83:notes"/>
          <p:cNvSpPr txBox="1">
            <a:spLocks noGrp="1"/>
          </p:cNvSpPr>
          <p:nvPr>
            <p:ph type="body" idx="1"/>
          </p:nvPr>
        </p:nvSpPr>
        <p:spPr>
          <a:xfrm>
            <a:off x="914400" y="4000500"/>
            <a:ext cx="5486400" cy="4686300"/>
          </a:xfrm>
          <a:prstGeom prst="rect">
            <a:avLst/>
          </a:prstGeom>
          <a:noFill/>
          <a:ln>
            <a:noFill/>
          </a:ln>
        </p:spPr>
        <p:txBody>
          <a:bodyPr spcFirstLastPara="1" wrap="square" lIns="96645" tIns="48309" rIns="96645" bIns="48309" anchor="t" anchorCtr="0">
            <a:noAutofit/>
          </a:bodyPr>
          <a:lstStyle/>
          <a:p>
            <a:pPr marL="0" indent="0">
              <a:buClr>
                <a:schemeClr val="dk1"/>
              </a:buClr>
              <a:buSzPts val="1100"/>
            </a:pPr>
            <a:r>
              <a:rPr lang="en-US" b="1" dirty="0">
                <a:latin typeface="Calibri"/>
                <a:ea typeface="Calibri"/>
                <a:cs typeface="Calibri"/>
                <a:sym typeface="Calibri"/>
              </a:rPr>
              <a:t>RECOGNIZING COMMUNICATION BARRIERS BEFORE THEY ESCALATE</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 </a:t>
            </a:r>
            <a:r>
              <a:rPr lang="en-US" dirty="0">
                <a:latin typeface="Calibri"/>
                <a:ea typeface="Calibri"/>
                <a:cs typeface="Calibri"/>
                <a:sym typeface="Calibri"/>
              </a:rPr>
              <a:t>15 Minutes</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help participants recognize common communication patterns that can create misunderstandings, increase frustration, and interfere with effective collaboration during investigations</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Participant Manual Pages: </a:t>
            </a:r>
            <a:r>
              <a:rPr lang="en-US" b="0" dirty="0">
                <a:latin typeface="Calibri"/>
                <a:ea typeface="Calibri"/>
                <a:cs typeface="Calibri"/>
                <a:sym typeface="Calibri"/>
              </a:rPr>
              <a:t>Day 9 Notes Page – Interagency Conflict &amp; Professional Communication</a:t>
            </a: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Activity Discussion Instructions: </a:t>
            </a:r>
          </a:p>
          <a:p>
            <a:pPr marL="365760" indent="-182880">
              <a:buClr>
                <a:schemeClr val="dk1"/>
              </a:buClr>
              <a:buSzPct val="100000"/>
              <a:buFont typeface="Calibri" panose="020F0502020204030204" pitchFamily="34" charset="0"/>
              <a:buChar char="●"/>
            </a:pPr>
            <a:r>
              <a:rPr lang="en-US" dirty="0">
                <a:latin typeface="Calibri"/>
                <a:ea typeface="Calibri"/>
                <a:cs typeface="Calibri"/>
                <a:sym typeface="Calibri"/>
              </a:rPr>
              <a:t>Participants will participate in a whole-group discussion focused on how communication challenges develop and impact collaboration. Participants will reference their Day 9 notes page throughout the discussion.</a:t>
            </a:r>
          </a:p>
          <a:p>
            <a:pPr marL="365760" indent="-182880">
              <a:buClr>
                <a:schemeClr val="dk1"/>
              </a:buClr>
              <a:buSzPct val="100000"/>
              <a:buFont typeface="Calibri" panose="020F0502020204030204" pitchFamily="34" charset="0"/>
              <a:buChar char="●"/>
            </a:pPr>
            <a:r>
              <a:rPr lang="en-US" dirty="0">
                <a:latin typeface="Calibri"/>
                <a:ea typeface="Calibri"/>
                <a:cs typeface="Calibri"/>
                <a:sym typeface="Calibri"/>
              </a:rPr>
              <a:t>The facilitator will ask participants to consider communication situations that became more difficult over time rather than immediately.</a:t>
            </a:r>
            <a:endParaRPr dirty="0">
              <a:latin typeface="Calibri"/>
              <a:ea typeface="Calibri"/>
              <a:cs typeface="Calibri"/>
              <a:sym typeface="Calibri"/>
            </a:endParaRPr>
          </a:p>
          <a:p>
            <a:pPr marL="0" indent="0">
              <a:buClr>
                <a:schemeClr val="dk1"/>
              </a:buClr>
              <a:buSzPts val="1100"/>
            </a:pPr>
            <a:endParaRPr lang="en-US"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During the discussion, participants will:</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Discuss how communication challenges may develop gradually.</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Identify warning signs that collaboration may be becoming strained.</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Explore communication habits that contribute to misunderstandings.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Examine how professionals can recognize and address concerns before they escalate.</a:t>
            </a:r>
            <a:endParaRPr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0" dirty="0">
                <a:latin typeface="Calibri"/>
                <a:ea typeface="Calibri"/>
                <a:cs typeface="Calibri"/>
                <a:sym typeface="Calibri"/>
              </a:rPr>
              <a:t>Say:</a:t>
            </a:r>
            <a:br>
              <a:rPr lang="en-US" b="1" i="1" dirty="0">
                <a:latin typeface="Calibri"/>
                <a:ea typeface="Calibri"/>
                <a:cs typeface="Calibri"/>
                <a:sym typeface="Calibri"/>
              </a:rPr>
            </a:br>
            <a:r>
              <a:rPr lang="en-US" b="1" i="1" dirty="0">
                <a:latin typeface="Calibri"/>
                <a:ea typeface="Calibri"/>
                <a:cs typeface="Calibri"/>
                <a:sym typeface="Calibri"/>
              </a:rPr>
              <a:t>Communication challenges rarely begin with major disagreements. More often, they develop through a series of smaller interactions that create frustration, confusion, or misunderstandings over time. During collaborative investigations, communication barriers may develop when you begin to make assumptions about another professional’s intentions, responsibilities, or actions.</a:t>
            </a:r>
            <a:endParaRPr b="1" i="1" dirty="0">
              <a:latin typeface="Calibri"/>
              <a:ea typeface="Calibri"/>
              <a:cs typeface="Calibri"/>
              <a:sym typeface="Calibri"/>
            </a:endParaRPr>
          </a:p>
          <a:p>
            <a:pPr marL="0" indent="0">
              <a:buClr>
                <a:schemeClr val="dk1"/>
              </a:buClr>
              <a:buSzPts val="1100"/>
            </a:pPr>
            <a:endParaRPr lang="en-US"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For example, you may assume:</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Another agency is not responding quickly enough.</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Information is being withheld.</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Concerns are not being taken seriously.</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Someone understands information that was never communicated.</a:t>
            </a: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Over time, these assumptions can affect communication and create additional challenges.</a:t>
            </a:r>
            <a:endParaRPr b="1" i="1" dirty="0">
              <a:latin typeface="Calibri"/>
              <a:ea typeface="Calibri"/>
              <a:cs typeface="Calibri"/>
              <a:sym typeface="Calibri"/>
            </a:endParaRPr>
          </a:p>
          <a:p>
            <a:pPr marL="0" indent="0">
              <a:buClr>
                <a:schemeClr val="dk1"/>
              </a:buClr>
              <a:buSzPts val="1100"/>
            </a:pPr>
            <a:endParaRPr lang="en-US"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Warning signs that collaboration may be becoming strained include:</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Repeated misunderstandings.</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Unanswered questions.</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Unclear expectations.</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Limited information-sharing.</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Increasing frustration.</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Reduced collaboration.</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Conversations focused on positions rather than solutions.</a:t>
            </a:r>
            <a:endParaRPr b="1" i="1" dirty="0">
              <a:latin typeface="Calibri"/>
              <a:ea typeface="Calibri"/>
              <a:cs typeface="Calibri"/>
              <a:sym typeface="Calibri"/>
            </a:endParaRPr>
          </a:p>
          <a:p>
            <a:pPr marL="0" indent="0">
              <a:buClr>
                <a:schemeClr val="dk1"/>
              </a:buClr>
              <a:buSzPts val="1100"/>
            </a:pPr>
            <a:endParaRPr lang="en-US"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Communication challenges often increase when you focus on what you believe another person is thinking rather than seeking clarification. Recognizing these warning signs early gives you an opportunity to address concerns before relationships become strained and collaboration becomes more difficult. Strong professional communication requires you to pay attention not only to what is being communicated, but also to areas where information may be missing, incomplete, or misunderstood. The earlier you recognize communication concerns, the easier they are to address.</a:t>
            </a:r>
            <a:endParaRPr b="1" i="1"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Questions: </a:t>
            </a:r>
            <a:r>
              <a:rPr lang="en-US" dirty="0">
                <a:latin typeface="Calibri"/>
                <a:ea typeface="Calibri"/>
                <a:cs typeface="Calibri"/>
                <a:sym typeface="Calibri"/>
              </a:rPr>
              <a:t>(ask the following and validate responses)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warning signs suggest communication may be becoming strained?</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How can assumptions contribute to misunderstandings?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Why do small communication issues sometimes become larger problems?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communication barriers are most common during collaborative investigations?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Why is early recognition important?</a:t>
            </a:r>
            <a:endParaRPr dirty="0">
              <a:latin typeface="Calibri"/>
              <a:ea typeface="Calibri"/>
              <a:cs typeface="Calibri"/>
              <a:sym typeface="Calibri"/>
            </a:endParaRPr>
          </a:p>
          <a:p>
            <a:pPr marL="483306"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Answers:</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Assumptions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Frustration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Unclear expectations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Missing information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Limited communication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Misunderstandings</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Communication challenges often develop gradually</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Assumptions can create unnecessary barriers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Early intervention prevents escalation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Communication requires ongoing attention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Recognizing warning signs supports collaboration</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Notes:</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Focus on recognizing communication patterns rather than resolving them.</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Avoid introducing communication repair strategies yet.</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Encourage participants to focus on systems and communication processes rather than on individual personalities.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This slide sets up the next discussion regarding restoring collaboration when communication challenges occur.</a:t>
            </a:r>
            <a:endParaRPr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br>
              <a:rPr lang="en-US" b="1" dirty="0">
                <a:latin typeface="Calibri"/>
                <a:ea typeface="Calibri"/>
                <a:cs typeface="Calibri"/>
                <a:sym typeface="Calibri"/>
              </a:rPr>
            </a:br>
            <a:r>
              <a:rPr lang="en-US" b="1" i="1" dirty="0">
                <a:latin typeface="Calibri"/>
                <a:ea typeface="Calibri"/>
                <a:cs typeface="Calibri"/>
                <a:sym typeface="Calibri"/>
              </a:rPr>
              <a:t>Recognizing communication barriers is important, but awareness alone does not resolve them. You must also know how to re-engage professional partners and restore productive communication when challenges occur.</a:t>
            </a:r>
            <a:endParaRPr b="1" i="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Key Points: </a:t>
            </a:r>
            <a:r>
              <a:rPr lang="en-US" i="0" dirty="0">
                <a:latin typeface="Calibri"/>
                <a:ea typeface="Calibri"/>
                <a:cs typeface="Calibri"/>
                <a:sym typeface="Calibri"/>
              </a:rPr>
              <a:t>(ensure the following are covered)</a:t>
            </a:r>
            <a:endParaRPr b="1" i="0"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Communication barriers often develop over time.</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Assumptions can contribute to misunderstandings.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Warning signs can indicate increasing communication challenges.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Early recognition supports stronger collaboration.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Effective communication requires ongoing attention and clarification.</a:t>
            </a:r>
            <a:endParaRPr b="1" dirty="0">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5:notes"/>
          <p:cNvSpPr>
            <a:spLocks noGrp="1" noRot="1" noChangeAspect="1"/>
          </p:cNvSpPr>
          <p:nvPr>
            <p:ph type="sldImg" idx="2"/>
          </p:nvPr>
        </p:nvSpPr>
        <p:spPr>
          <a:xfrm>
            <a:off x="914400" y="9144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3" name="Google Shape;383;p5:notes"/>
          <p:cNvSpPr txBox="1">
            <a:spLocks noGrp="1"/>
          </p:cNvSpPr>
          <p:nvPr>
            <p:ph type="body" idx="1"/>
          </p:nvPr>
        </p:nvSpPr>
        <p:spPr>
          <a:xfrm>
            <a:off x="914400" y="4000500"/>
            <a:ext cx="5486400" cy="4686299"/>
          </a:xfrm>
          <a:prstGeom prst="rect">
            <a:avLst/>
          </a:prstGeom>
          <a:noFill/>
          <a:ln>
            <a:noFill/>
          </a:ln>
        </p:spPr>
        <p:txBody>
          <a:bodyPr spcFirstLastPara="1" wrap="square" lIns="96645" tIns="48309" rIns="96645" bIns="48309" anchor="t" anchorCtr="0">
            <a:noAutofit/>
          </a:bodyPr>
          <a:lstStyle/>
          <a:p>
            <a:pPr marL="0" indent="0">
              <a:buClr>
                <a:schemeClr val="dk1"/>
              </a:buClr>
              <a:buSzPts val="1100"/>
            </a:pPr>
            <a:r>
              <a:rPr lang="en-US" b="1" dirty="0">
                <a:latin typeface="Calibri"/>
                <a:ea typeface="Calibri"/>
                <a:cs typeface="Calibri"/>
                <a:sym typeface="Calibri"/>
              </a:rPr>
              <a:t>REBUILDING COLLABORATION WHEN COMMUNICATION BREAKS DOWN</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 </a:t>
            </a:r>
            <a:r>
              <a:rPr lang="en-US" dirty="0">
                <a:latin typeface="Calibri"/>
                <a:ea typeface="Calibri"/>
                <a:cs typeface="Calibri"/>
                <a:sym typeface="Calibri"/>
              </a:rPr>
              <a:t>15 Minutes</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help participants identify strategies that restore productive communication, strengthen professional relationships, and support coordinated decision-making after communication challenges occur</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Participant Manual Pages: </a:t>
            </a:r>
            <a:r>
              <a:rPr lang="en-US" b="0" dirty="0">
                <a:latin typeface="Calibri"/>
                <a:ea typeface="Calibri"/>
                <a:cs typeface="Calibri"/>
                <a:sym typeface="Calibri"/>
              </a:rPr>
              <a:t>Day 9 Notes Page – Interagency Conflict &amp; Professional Communication</a:t>
            </a: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Activity Discussion Instructions:</a:t>
            </a:r>
          </a:p>
          <a:p>
            <a:pPr marL="365760" indent="-182880">
              <a:buClr>
                <a:schemeClr val="dk1"/>
              </a:buClr>
              <a:buSzPct val="100000"/>
              <a:buFont typeface="Calibri" panose="020F0502020204030204" pitchFamily="34" charset="0"/>
              <a:buChar char="●"/>
            </a:pPr>
            <a:r>
              <a:rPr lang="en-US" dirty="0">
                <a:latin typeface="Calibri"/>
                <a:ea typeface="Calibri"/>
                <a:cs typeface="Calibri"/>
                <a:sym typeface="Calibri"/>
              </a:rPr>
              <a:t>Participants will participate in a whole-group discussion focused on repairing communication and strengthening professional collaboration. Participants will reference their Day 9 notes page throughout the discussion. </a:t>
            </a:r>
          </a:p>
          <a:p>
            <a:pPr marL="365760" indent="-182880">
              <a:buClr>
                <a:schemeClr val="dk1"/>
              </a:buClr>
              <a:buSzPct val="100000"/>
              <a:buFont typeface="Calibri" panose="020F0502020204030204" pitchFamily="34" charset="0"/>
              <a:buChar char="●"/>
            </a:pPr>
            <a:r>
              <a:rPr lang="en-US" dirty="0">
                <a:latin typeface="Calibri"/>
                <a:ea typeface="Calibri"/>
                <a:cs typeface="Calibri"/>
                <a:sym typeface="Calibri"/>
              </a:rPr>
              <a:t>The facilitator will ask participants to consider how professional relationships can recover after misunderstandings occur.</a:t>
            </a:r>
            <a:endParaRPr dirty="0">
              <a:latin typeface="Calibri"/>
              <a:ea typeface="Calibri"/>
              <a:cs typeface="Calibri"/>
              <a:sym typeface="Calibri"/>
            </a:endParaRPr>
          </a:p>
          <a:p>
            <a:pPr marL="0" indent="0">
              <a:buClr>
                <a:schemeClr val="dk1"/>
              </a:buClr>
              <a:buSzPts val="1100"/>
            </a:pPr>
            <a:endParaRPr lang="en-US"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During the discussion, participants will:</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Discuss the impact of leaving communication challenges unaddressed.</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Explore strategies that help restore collaboration.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Identify actions professionals can take to refocus conversations on shared goals.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Examine how communication repair strengthens professional relationships.</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br>
              <a:rPr lang="en-US" b="1" dirty="0">
                <a:latin typeface="Calibri"/>
                <a:ea typeface="Calibri"/>
                <a:cs typeface="Calibri"/>
                <a:sym typeface="Calibri"/>
              </a:rPr>
            </a:br>
            <a:r>
              <a:rPr lang="en-US" b="1" i="1" dirty="0">
                <a:latin typeface="Calibri"/>
                <a:ea typeface="Calibri"/>
                <a:cs typeface="Calibri"/>
                <a:sym typeface="Calibri"/>
              </a:rPr>
              <a:t>Even in strong professional partnerships, communication challenges will occur. Information may be interpreted differently, priorities may compete, and frustration may develop when concerns are not understood or addressed. The goal of professional communication is not to prevent every challenge. The goal is to respond effectively when challenges occur. When collaboration begins to weaken, you can take steps to restore productive communication before relationships become strained. One strategy is to refocus conversations on shared objectives. </a:t>
            </a:r>
          </a:p>
          <a:p>
            <a:pPr marL="0" indent="0">
              <a:buClr>
                <a:schemeClr val="dk1"/>
              </a:buClr>
              <a:buSzPts val="1100"/>
            </a:pPr>
            <a:endParaRPr lang="en-US"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Although agencies have different responsibilities, professionals involved in child welfare investigations often share common goals related to:</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Child safety.</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Family well-being.</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Informed decision-making.</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Coordinated service delivery.</a:t>
            </a:r>
            <a:endParaRPr b="1" i="1" dirty="0">
              <a:latin typeface="Calibri"/>
              <a:ea typeface="Calibri"/>
              <a:cs typeface="Calibri"/>
              <a:sym typeface="Calibri"/>
            </a:endParaRPr>
          </a:p>
          <a:p>
            <a:pPr marL="0" indent="0">
              <a:buClr>
                <a:schemeClr val="dk1"/>
              </a:buClr>
              <a:buSzPts val="1100"/>
            </a:pPr>
            <a:endParaRPr lang="en-US"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Another strategy is separating concerns from assumptions. Instead of focusing on another professional’s intent, focus on:</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Available information.</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Identified concerns.</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Needed clarification.</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Next steps.</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Collaborative problem-solving.</a:t>
            </a: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Communication is strengthened when you acknowledge uncertainty and seek additional information rather than defending positions before all information is understood.</a:t>
            </a:r>
            <a:endParaRPr b="1" i="1" dirty="0">
              <a:latin typeface="Calibri"/>
              <a:ea typeface="Calibri"/>
              <a:cs typeface="Calibri"/>
              <a:sym typeface="Calibri"/>
            </a:endParaRPr>
          </a:p>
          <a:p>
            <a:pPr marL="0" indent="0">
              <a:buClr>
                <a:schemeClr val="dk1"/>
              </a:buClr>
              <a:buSzPts val="1100"/>
            </a:pPr>
            <a:endParaRPr lang="en-US"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Restoring collaboration may require you to:</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Revisit expectations.</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Clarify responsibilities.</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Address misunderstandings directly.</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Communicate updates.</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Identify areas of agreement.</a:t>
            </a:r>
            <a:endParaRPr b="1" i="1" dirty="0">
              <a:latin typeface="Calibri"/>
              <a:ea typeface="Calibri"/>
              <a:cs typeface="Calibri"/>
              <a:sym typeface="Calibri"/>
            </a:endParaRPr>
          </a:p>
          <a:p>
            <a:pPr marL="0" indent="0">
              <a:buClr>
                <a:schemeClr val="dk1"/>
              </a:buClr>
              <a:buSzPts val="1100"/>
            </a:pPr>
            <a:endParaRPr lang="en-US"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Strong professional relationships are not built because challenges never occur. They are built because you continue working together constructively when challenges arise. The ability to restore communication and maintain collaboration is an important skill in Multidisciplinary Team practice and coordinated investigations.</a:t>
            </a:r>
            <a:endParaRPr b="1" dirty="0">
              <a:latin typeface="Calibri"/>
              <a:ea typeface="Calibri"/>
              <a:cs typeface="Calibri"/>
              <a:sym typeface="Calibri"/>
            </a:endParaRPr>
          </a:p>
          <a:p>
            <a:pPr marL="0" indent="0">
              <a:buClr>
                <a:schemeClr val="dk1"/>
              </a:buClr>
              <a:buSzPts val="1100"/>
            </a:pPr>
            <a:endParaRPr lang="en-US"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Questions: </a:t>
            </a:r>
            <a:r>
              <a:rPr lang="en-US" b="0" dirty="0">
                <a:latin typeface="Calibri"/>
                <a:ea typeface="Calibri"/>
                <a:cs typeface="Calibri"/>
                <a:sym typeface="Calibri"/>
              </a:rPr>
              <a:t>(ask the following and validate responses)</a:t>
            </a:r>
            <a:endParaRPr b="0"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happens when communication challenges are ignored?</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How can shared goals help restore collaboration?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Why is clarification important after misunderstandings occur?</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actions help rebuild productive communication?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How can professionals maintain relationships during difficult situations?</a:t>
            </a:r>
            <a:endParaRPr dirty="0">
              <a:latin typeface="Calibri"/>
              <a:ea typeface="Calibri"/>
              <a:cs typeface="Calibri"/>
              <a:sym typeface="Calibri"/>
            </a:endParaRPr>
          </a:p>
          <a:p>
            <a:pPr marL="483306"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Answers:</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Increased frustration.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Ongoing misunderstandings.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Reduced collaboration.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Loss of trust.</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Delayed decision-making.</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Communication challenges should be addressed early.</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Shared goals support collaboration.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Clarification improves understanding.</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Professional relationships benefit from direct communication.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Collaboration can be restored even after difficulties occur.</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Notes:</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Focus on communication repair rather than conflict resolution techniques.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Avoid framing disagreements as failures.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Reinforce that collaborative relationships require ongoing effort.</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Encourage participants to think about practical communication strategies they can use in the field.</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This slide prepares participants for the upcoming application activity.</a:t>
            </a:r>
            <a:endParaRPr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Recognizing communication challenges and discussing communication strategies are important, but these skills are most valuable when you apply them during real professional interactions. Next, you will work through a scenario involving a difficult professional conversation and explore how communication choices influence collaboration.</a:t>
            </a:r>
            <a:endParaRPr b="1" dirty="0">
              <a:latin typeface="Calibri"/>
              <a:ea typeface="Calibri"/>
              <a:cs typeface="Calibri"/>
              <a:sym typeface="Calibri"/>
            </a:endParaRPr>
          </a:p>
          <a:p>
            <a:pPr marL="0" indent="0">
              <a:buClr>
                <a:schemeClr val="dk1"/>
              </a:buClr>
              <a:buSzPts val="1100"/>
            </a:pPr>
            <a:endParaRPr lang="en-US"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Key Points: </a:t>
            </a:r>
            <a:r>
              <a:rPr lang="en-US" i="0" dirty="0">
                <a:latin typeface="Calibri"/>
                <a:ea typeface="Calibri"/>
                <a:cs typeface="Calibri"/>
                <a:sym typeface="Calibri"/>
              </a:rPr>
              <a:t>(ensure the following are covered)</a:t>
            </a:r>
            <a:endParaRPr b="1" i="0"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Communication challenges are a normal part of collaborative work.</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Shared goals can help restore productive dialogue.</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Clarification supports understanding and coordination.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Effective professionals address concerns directly and respectfully.</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Strong collaboration includes the ability to recover from communication challenges.</a:t>
            </a:r>
            <a:endParaRPr dirty="0">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6:notes"/>
          <p:cNvSpPr>
            <a:spLocks noGrp="1" noRot="1" noChangeAspect="1"/>
          </p:cNvSpPr>
          <p:nvPr>
            <p:ph type="sldImg" idx="2"/>
          </p:nvPr>
        </p:nvSpPr>
        <p:spPr>
          <a:xfrm>
            <a:off x="914400" y="9144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2" name="Google Shape;392;p6:notes"/>
          <p:cNvSpPr txBox="1">
            <a:spLocks noGrp="1"/>
          </p:cNvSpPr>
          <p:nvPr>
            <p:ph type="body" idx="1"/>
          </p:nvPr>
        </p:nvSpPr>
        <p:spPr>
          <a:xfrm>
            <a:off x="914400" y="4000500"/>
            <a:ext cx="5486400" cy="4686299"/>
          </a:xfrm>
          <a:prstGeom prst="rect">
            <a:avLst/>
          </a:prstGeom>
          <a:noFill/>
          <a:ln>
            <a:noFill/>
          </a:ln>
        </p:spPr>
        <p:txBody>
          <a:bodyPr spcFirstLastPara="1" wrap="square" lIns="96645" tIns="48309" rIns="96645" bIns="48309" anchor="t" anchorCtr="0">
            <a:noAutofit/>
          </a:bodyPr>
          <a:lstStyle/>
          <a:p>
            <a:pPr marL="0" indent="0"/>
            <a:r>
              <a:rPr lang="en-US" b="1" dirty="0">
                <a:latin typeface="Calibri"/>
                <a:ea typeface="Calibri"/>
                <a:cs typeface="Calibri"/>
                <a:sym typeface="Calibri"/>
              </a:rPr>
              <a:t>PROFESSIONAL CONSULTATION IN PRACTICE</a:t>
            </a:r>
            <a:endParaRPr b="1"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Time: </a:t>
            </a:r>
            <a:r>
              <a:rPr lang="en-US" dirty="0">
                <a:latin typeface="Calibri"/>
                <a:ea typeface="Calibri"/>
                <a:cs typeface="Calibri"/>
                <a:sym typeface="Calibri"/>
              </a:rPr>
              <a:t>10 Minutes</a:t>
            </a:r>
            <a:endParaRPr dirty="0">
              <a:latin typeface="Calibri"/>
              <a:ea typeface="Calibri"/>
              <a:cs typeface="Calibri"/>
              <a:sym typeface="Calibri"/>
            </a:endParaRPr>
          </a:p>
          <a:p>
            <a:pPr marL="0" indent="0"/>
            <a:r>
              <a:rPr lang="en-US" b="1" dirty="0">
                <a:latin typeface="Calibri"/>
                <a:ea typeface="Calibri"/>
                <a:cs typeface="Calibri"/>
                <a:sym typeface="Calibri"/>
              </a:rPr>
              <a:t>Purpose: </a:t>
            </a:r>
            <a:r>
              <a:rPr lang="en-US" dirty="0">
                <a:latin typeface="Calibri"/>
                <a:ea typeface="Calibri"/>
                <a:cs typeface="Calibri"/>
                <a:sym typeface="Calibri"/>
              </a:rPr>
              <a:t>To provide participants with an opportunity to apply professional communication skills by analyzing a challenging consultation scenario and identifying strategies that support productive dialogue, clarification, and collaborative problem-solving</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Participant Manual Pages:</a:t>
            </a:r>
            <a:r>
              <a:rPr lang="en-US" b="0" dirty="0">
                <a:latin typeface="Calibri"/>
                <a:ea typeface="Calibri"/>
                <a:cs typeface="Calibri"/>
                <a:sym typeface="Calibri"/>
              </a:rPr>
              <a:t> Day 9 Notes Page – Interagency Conflict &amp; Professional Communication</a:t>
            </a:r>
          </a:p>
          <a:p>
            <a:pPr marL="0" indent="0"/>
            <a:r>
              <a:rPr lang="en-US" b="1" dirty="0">
                <a:latin typeface="Calibri"/>
                <a:ea typeface="Calibri"/>
                <a:cs typeface="Calibri"/>
                <a:sym typeface="Calibri"/>
              </a:rPr>
              <a:t> </a:t>
            </a:r>
            <a:endParaRPr b="1" dirty="0">
              <a:latin typeface="Calibri"/>
              <a:ea typeface="Calibri"/>
              <a:cs typeface="Calibri"/>
              <a:sym typeface="Calibri"/>
            </a:endParaRPr>
          </a:p>
          <a:p>
            <a:pPr marL="0" indent="0">
              <a:buFont typeface="Arial" panose="020B0604020202020204" pitchFamily="34" charset="0"/>
              <a:buNone/>
            </a:pPr>
            <a:r>
              <a:rPr lang="en-US" b="1" dirty="0">
                <a:latin typeface="Calibri"/>
                <a:ea typeface="Calibri"/>
                <a:cs typeface="Calibri"/>
                <a:sym typeface="Calibri"/>
              </a:rPr>
              <a:t>Activity Instructions: </a:t>
            </a:r>
          </a:p>
          <a:p>
            <a:pPr marL="365760" indent="-182880">
              <a:buSzPct val="100000"/>
              <a:buFont typeface="Calibri" panose="020F0502020204030204" pitchFamily="34" charset="0"/>
              <a:buChar char="●"/>
            </a:pPr>
            <a:r>
              <a:rPr lang="en-US" dirty="0">
                <a:latin typeface="Calibri"/>
                <a:ea typeface="Calibri"/>
                <a:cs typeface="Calibri"/>
                <a:sym typeface="Calibri"/>
              </a:rPr>
              <a:t>Participants will remain in their table groups. Each table will receive a consultation scenario to review and discuss. One participant will serve as the recorder, and groups will prepare to share their recommendations during the debrief.</a:t>
            </a:r>
          </a:p>
          <a:p>
            <a:pPr marL="365760" indent="-182880">
              <a:buSzPct val="100000"/>
              <a:buFont typeface="Calibri" panose="020F0502020204030204" pitchFamily="34" charset="0"/>
              <a:buChar char="●"/>
            </a:pPr>
            <a:r>
              <a:rPr lang="en-US" dirty="0">
                <a:latin typeface="Calibri"/>
                <a:ea typeface="Calibri"/>
                <a:cs typeface="Calibri"/>
                <a:sym typeface="Calibri"/>
              </a:rPr>
              <a:t>Read the consultation scenario as a group.</a:t>
            </a:r>
            <a:endParaRPr dirty="0">
              <a:latin typeface="Calibri"/>
              <a:ea typeface="Calibri"/>
              <a:cs typeface="Calibri"/>
              <a:sym typeface="Calibri"/>
            </a:endParaRPr>
          </a:p>
          <a:p>
            <a:pPr marL="0" indent="0"/>
            <a:endParaRPr dirty="0">
              <a:latin typeface="Calibri"/>
              <a:ea typeface="Calibri"/>
              <a:cs typeface="Calibri"/>
              <a:sym typeface="Calibri"/>
            </a:endParaRPr>
          </a:p>
          <a:p>
            <a:pPr marL="0" indent="0">
              <a:buFont typeface="Arial" panose="020B0604020202020204" pitchFamily="34" charset="0"/>
              <a:buNone/>
            </a:pPr>
            <a:r>
              <a:rPr lang="en-US" b="1" dirty="0">
                <a:latin typeface="Calibri"/>
                <a:ea typeface="Calibri"/>
                <a:cs typeface="Calibri"/>
                <a:sym typeface="Calibri"/>
              </a:rPr>
              <a:t>Scenario:</a:t>
            </a:r>
            <a:br>
              <a:rPr lang="en-US" dirty="0">
                <a:latin typeface="Calibri"/>
                <a:ea typeface="Calibri"/>
                <a:cs typeface="Calibri"/>
                <a:sym typeface="Calibri"/>
              </a:rPr>
            </a:br>
            <a:r>
              <a:rPr lang="en-US" i="1" dirty="0">
                <a:latin typeface="Calibri"/>
                <a:ea typeface="Calibri"/>
                <a:cs typeface="Calibri"/>
                <a:sym typeface="Calibri"/>
              </a:rPr>
              <a:t>A Specialist is staffing an investigation with a professional partner regarding ongoing safety concerns. The Specialist believes additional intervention may be necessary based on recently obtained information. The professional partner believes the concerns can be addressed through existing services and does not currently support additional action.</a:t>
            </a:r>
            <a:endParaRPr i="1" dirty="0">
              <a:latin typeface="Calibri"/>
              <a:ea typeface="Calibri"/>
              <a:cs typeface="Calibri"/>
              <a:sym typeface="Calibri"/>
            </a:endParaRPr>
          </a:p>
          <a:p>
            <a:pPr marL="0" indent="0">
              <a:buFont typeface="Arial" panose="020B0604020202020204" pitchFamily="34" charset="0"/>
              <a:buNone/>
            </a:pPr>
            <a:endParaRPr lang="en-US" i="1" dirty="0">
              <a:latin typeface="Calibri"/>
              <a:ea typeface="Calibri"/>
              <a:cs typeface="Calibri"/>
              <a:sym typeface="Calibri"/>
            </a:endParaRPr>
          </a:p>
          <a:p>
            <a:pPr marL="0" indent="0">
              <a:buFont typeface="Arial" panose="020B0604020202020204" pitchFamily="34" charset="0"/>
              <a:buNone/>
            </a:pPr>
            <a:r>
              <a:rPr lang="en-US" i="1" dirty="0">
                <a:latin typeface="Calibri"/>
                <a:ea typeface="Calibri"/>
                <a:cs typeface="Calibri"/>
                <a:sym typeface="Calibri"/>
              </a:rPr>
              <a:t>The conversation becomes increasingly difficult because both individuals believe they have already explained their reasoning. Neither person believes the other fully understands their concerns. The Specialist must determine how to move the conversation forward while maintaining a productive working relationship.</a:t>
            </a:r>
          </a:p>
          <a:p>
            <a:pPr marL="0" indent="0"/>
            <a:endParaRPr lang="en-US" i="1" dirty="0">
              <a:latin typeface="Calibri"/>
              <a:ea typeface="Calibri"/>
              <a:cs typeface="Calibri"/>
              <a:sym typeface="Calibri"/>
            </a:endParaRPr>
          </a:p>
          <a:p>
            <a:pPr marL="0" indent="0"/>
            <a:r>
              <a:rPr lang="en-US" b="1" dirty="0">
                <a:latin typeface="Calibri"/>
                <a:ea typeface="Calibri"/>
                <a:cs typeface="Calibri"/>
                <a:sym typeface="Calibri"/>
              </a:rPr>
              <a:t>Discuss the following:</a:t>
            </a:r>
            <a:endParaRPr b="1" dirty="0">
              <a:latin typeface="Calibri"/>
              <a:ea typeface="Calibri"/>
              <a:cs typeface="Calibri"/>
              <a:sym typeface="Calibri"/>
            </a:endParaRPr>
          </a:p>
          <a:p>
            <a:pPr marL="365760" indent="-182880">
              <a:buClr>
                <a:schemeClr val="dk1"/>
              </a:buClr>
              <a:buSzPts val="1200"/>
              <a:buFont typeface="Calibri" panose="020F0502020204030204" pitchFamily="34" charset="0"/>
              <a:buChar char="●"/>
            </a:pPr>
            <a:r>
              <a:rPr lang="en-US" b="0" dirty="0">
                <a:latin typeface="Calibri"/>
                <a:ea typeface="Calibri"/>
                <a:cs typeface="Calibri"/>
                <a:sym typeface="Calibri"/>
              </a:rPr>
              <a:t>Identify the communication challenges present</a:t>
            </a:r>
            <a:endParaRPr b="0" dirty="0">
              <a:latin typeface="Calibri"/>
              <a:ea typeface="Calibri"/>
              <a:cs typeface="Calibri"/>
              <a:sym typeface="Calibri"/>
            </a:endParaRPr>
          </a:p>
          <a:p>
            <a:pPr marL="365760" indent="-182880">
              <a:buClr>
                <a:schemeClr val="dk1"/>
              </a:buClr>
              <a:buSzPts val="1200"/>
              <a:buFont typeface="Calibri" panose="020F0502020204030204" pitchFamily="34" charset="0"/>
              <a:buChar char="●"/>
            </a:pPr>
            <a:r>
              <a:rPr lang="en-US" b="0" dirty="0">
                <a:latin typeface="Calibri"/>
                <a:ea typeface="Calibri"/>
                <a:cs typeface="Calibri"/>
                <a:sym typeface="Calibri"/>
              </a:rPr>
              <a:t>Determine what information needs clarification</a:t>
            </a:r>
            <a:endParaRPr b="0" dirty="0">
              <a:latin typeface="Calibri"/>
              <a:ea typeface="Calibri"/>
              <a:cs typeface="Calibri"/>
              <a:sym typeface="Calibri"/>
            </a:endParaRPr>
          </a:p>
          <a:p>
            <a:pPr marL="365760" indent="-182880">
              <a:buClr>
                <a:schemeClr val="dk1"/>
              </a:buClr>
              <a:buSzPts val="1200"/>
              <a:buFont typeface="Calibri" panose="020F0502020204030204" pitchFamily="34" charset="0"/>
              <a:buChar char="●"/>
            </a:pPr>
            <a:r>
              <a:rPr lang="en-US" b="0" dirty="0">
                <a:latin typeface="Calibri"/>
                <a:ea typeface="Calibri"/>
                <a:cs typeface="Calibri"/>
                <a:sym typeface="Calibri"/>
              </a:rPr>
              <a:t>Discuss how the Specialist should approach the conversation</a:t>
            </a:r>
            <a:endParaRPr b="0" dirty="0">
              <a:latin typeface="Calibri"/>
              <a:ea typeface="Calibri"/>
              <a:cs typeface="Calibri"/>
              <a:sym typeface="Calibri"/>
            </a:endParaRPr>
          </a:p>
          <a:p>
            <a:pPr marL="365760" indent="-182880">
              <a:buClr>
                <a:schemeClr val="dk1"/>
              </a:buClr>
              <a:buSzPts val="1200"/>
              <a:buFont typeface="Calibri" panose="020F0502020204030204" pitchFamily="34" charset="0"/>
              <a:buChar char="●"/>
            </a:pPr>
            <a:r>
              <a:rPr lang="en-US" b="0" dirty="0">
                <a:latin typeface="Calibri"/>
                <a:ea typeface="Calibri"/>
                <a:cs typeface="Calibri"/>
                <a:sym typeface="Calibri"/>
              </a:rPr>
              <a:t>Identify communication strategies that may support a productive discussion</a:t>
            </a:r>
            <a:endParaRPr b="0" dirty="0">
              <a:latin typeface="Calibri"/>
              <a:ea typeface="Calibri"/>
              <a:cs typeface="Calibri"/>
              <a:sym typeface="Calibri"/>
            </a:endParaRPr>
          </a:p>
          <a:p>
            <a:pPr marL="365760" indent="-182880">
              <a:buClr>
                <a:schemeClr val="dk1"/>
              </a:buClr>
              <a:buSzPts val="1200"/>
              <a:buFont typeface="Calibri" panose="020F0502020204030204" pitchFamily="34" charset="0"/>
              <a:buChar char="●"/>
            </a:pPr>
            <a:r>
              <a:rPr lang="en-US" b="0" dirty="0">
                <a:latin typeface="Calibri"/>
                <a:ea typeface="Calibri"/>
                <a:cs typeface="Calibri"/>
                <a:sym typeface="Calibri"/>
              </a:rPr>
              <a:t>Prepare to share your group’s responses during the debrief</a:t>
            </a:r>
            <a:endParaRPr b="0"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i="0" dirty="0">
                <a:latin typeface="Calibri"/>
                <a:ea typeface="Calibri"/>
                <a:cs typeface="Calibri"/>
                <a:sym typeface="Calibri"/>
              </a:rPr>
              <a:t>Say:</a:t>
            </a:r>
            <a:br>
              <a:rPr lang="en-US" b="1" i="1" dirty="0">
                <a:latin typeface="Calibri"/>
                <a:ea typeface="Calibri"/>
                <a:cs typeface="Calibri"/>
                <a:sym typeface="Calibri"/>
              </a:rPr>
            </a:br>
            <a:r>
              <a:rPr lang="en-US" b="1" i="1" dirty="0">
                <a:latin typeface="Calibri"/>
                <a:ea typeface="Calibri"/>
                <a:cs typeface="Calibri"/>
                <a:sym typeface="Calibri"/>
              </a:rPr>
              <a:t>Professional communication is often most important when you and your professional partners do not immediately have the same understanding of a situation. In this activity, your goal is not to determine who is right or wrong. Instead, focus on how communication can help move a difficult conversation forward. </a:t>
            </a:r>
          </a:p>
          <a:p>
            <a:pPr marL="365760" indent="-182880">
              <a:buSzPct val="100000"/>
              <a:buFont typeface="Calibri" panose="020F0502020204030204" pitchFamily="34" charset="0"/>
              <a:buChar char="●"/>
            </a:pPr>
            <a:r>
              <a:rPr lang="en-US" b="1" i="1" dirty="0">
                <a:latin typeface="Calibri"/>
                <a:ea typeface="Calibri"/>
                <a:cs typeface="Calibri"/>
                <a:sym typeface="Calibri"/>
              </a:rPr>
              <a:t>As you review the scenario, consider what information may need clarification, what questions could improve understanding, and what communication approaches may support a productive discussion. </a:t>
            </a:r>
          </a:p>
          <a:p>
            <a:pPr marL="365760" indent="-182880">
              <a:buSzPct val="100000"/>
              <a:buFont typeface="Calibri" panose="020F0502020204030204" pitchFamily="34" charset="0"/>
              <a:buChar char="●"/>
            </a:pPr>
            <a:r>
              <a:rPr lang="en-US" b="1" i="1" dirty="0">
                <a:latin typeface="Calibri"/>
                <a:ea typeface="Calibri"/>
                <a:cs typeface="Calibri"/>
                <a:sym typeface="Calibri"/>
              </a:rPr>
              <a:t>Consider how you can remain focused on understanding concerns, gathering information, and maintaining collaboration when recommendations differ. Effective consultation involves creating opportunities for additional understanding rather than trying to convince another professional to immediately adopt a specific viewpoint.</a:t>
            </a:r>
            <a:endParaRPr b="1" i="1" dirty="0">
              <a:latin typeface="Calibri"/>
              <a:ea typeface="Calibri"/>
              <a:cs typeface="Calibri"/>
              <a:sym typeface="Calibri"/>
            </a:endParaRPr>
          </a:p>
          <a:p>
            <a:pPr marL="0" indent="0"/>
            <a:endParaRPr lang="en-US" b="1" i="1" dirty="0">
              <a:latin typeface="Calibri"/>
              <a:ea typeface="Calibri"/>
              <a:cs typeface="Calibri"/>
              <a:sym typeface="Calibri"/>
            </a:endParaRPr>
          </a:p>
          <a:p>
            <a:pPr marL="0" indent="0"/>
            <a:r>
              <a:rPr lang="en-US" b="1" i="1" dirty="0">
                <a:latin typeface="Calibri"/>
                <a:ea typeface="Calibri"/>
                <a:cs typeface="Calibri"/>
                <a:sym typeface="Calibri"/>
              </a:rPr>
              <a:t>As you discuss the scenario, focus on:</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Clarification.</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Understanding.</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Professional dialogue.</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Information gathering.</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Collaborative problem-solving.</a:t>
            </a:r>
            <a:endParaRPr b="1" i="1" dirty="0">
              <a:latin typeface="Calibri"/>
              <a:ea typeface="Calibri"/>
              <a:cs typeface="Calibri"/>
              <a:sym typeface="Calibri"/>
            </a:endParaRPr>
          </a:p>
          <a:p>
            <a:pPr marL="0" indent="0"/>
            <a:r>
              <a:rPr lang="en-US" b="1" i="1" dirty="0">
                <a:latin typeface="Calibri"/>
                <a:ea typeface="Calibri"/>
                <a:cs typeface="Calibri"/>
                <a:sym typeface="Calibri"/>
              </a:rPr>
              <a:t>The goal is to identify communication practices that help you and your professional partners continue working together during challenging situations.</a:t>
            </a:r>
            <a:endParaRPr b="1" i="1" dirty="0">
              <a:latin typeface="Calibri"/>
              <a:ea typeface="Calibri"/>
              <a:cs typeface="Calibri"/>
              <a:sym typeface="Calibri"/>
            </a:endParaRPr>
          </a:p>
          <a:p>
            <a:pPr marL="0" indent="0"/>
            <a:endParaRPr lang="en-US" b="1" dirty="0">
              <a:latin typeface="Calibri"/>
              <a:ea typeface="Calibri"/>
              <a:cs typeface="Calibri"/>
              <a:sym typeface="Calibri"/>
            </a:endParaRPr>
          </a:p>
          <a:p>
            <a:pPr marL="0" indent="0"/>
            <a:r>
              <a:rPr lang="en-US" b="1" dirty="0">
                <a:latin typeface="Calibri"/>
                <a:ea typeface="Calibri"/>
                <a:cs typeface="Calibri"/>
                <a:sym typeface="Calibri"/>
              </a:rPr>
              <a:t>Facilitator Questions:</a:t>
            </a:r>
            <a:r>
              <a:rPr lang="en-US" dirty="0">
                <a:latin typeface="Calibri"/>
                <a:ea typeface="Calibri"/>
                <a:cs typeface="Calibri"/>
                <a:sym typeface="Calibri"/>
              </a:rPr>
              <a:t> (ask the following and validate responses)</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communication challenges are present in this scenario?</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information may still need clarification?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questions could help improve understanding?</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How can professionals keep the conversation productive when recommendations differ?</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communication approaches are most likely to support collaboration?</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Facilitator Answers:</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Unclear understanding of concerns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Communication fatigue</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Differing recommendations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Information gaps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Need for clarification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Need for additional discussion</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Understanding should occur before problem-solving</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Clarification supports productive dialogue</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Questions can improve understanding</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Communication influences collaboration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Professional relationships benefit from respectful discussion</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Facilitator Notes:</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Do not focus on solving the case.</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Keep the discussion centered on communication strategies.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Validate multiple reasonable approaches.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Encourage participants to focus on understanding before responding.</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Use participant responses to prepare for the final communication takeaways discussion.</a:t>
            </a:r>
            <a:endParaRPr dirty="0">
              <a:latin typeface="Calibri"/>
              <a:ea typeface="Calibri"/>
              <a:cs typeface="Calibri"/>
              <a:sym typeface="Calibri"/>
            </a:endParaRPr>
          </a:p>
          <a:p>
            <a:pPr marL="0" indent="0"/>
            <a:endParaRPr b="1" i="1" dirty="0">
              <a:latin typeface="Calibri"/>
              <a:ea typeface="Calibri"/>
              <a:cs typeface="Calibri"/>
              <a:sym typeface="Calibri"/>
            </a:endParaRPr>
          </a:p>
          <a:p>
            <a:pPr marL="0" indent="0"/>
            <a:r>
              <a:rPr lang="en-US" b="1" i="0" dirty="0">
                <a:latin typeface="Calibri"/>
                <a:ea typeface="Calibri"/>
                <a:cs typeface="Calibri"/>
                <a:sym typeface="Calibri"/>
              </a:rPr>
              <a:t>Say:</a:t>
            </a:r>
            <a:br>
              <a:rPr lang="en-US" b="1" i="1" dirty="0">
                <a:latin typeface="Calibri"/>
                <a:ea typeface="Calibri"/>
                <a:cs typeface="Calibri"/>
                <a:sym typeface="Calibri"/>
              </a:rPr>
            </a:br>
            <a:r>
              <a:rPr lang="en-US" b="1" i="1" dirty="0">
                <a:latin typeface="Calibri"/>
                <a:ea typeface="Calibri"/>
                <a:cs typeface="Calibri"/>
                <a:sym typeface="Calibri"/>
              </a:rPr>
              <a:t>Throughout this section, you have explored how communication challenges develop, how you can recognize barriers, and how collaboration can be strengthened through effective communication practices. Before lunch, you will bring these concepts together and identify key communication lessons that support successful collaboration in the field.</a:t>
            </a:r>
            <a:endParaRPr b="1" i="1" dirty="0">
              <a:latin typeface="Calibri"/>
              <a:ea typeface="Calibri"/>
              <a:cs typeface="Calibri"/>
              <a:sym typeface="Calibri"/>
            </a:endParaRPr>
          </a:p>
          <a:p>
            <a:pPr marL="0" indent="0"/>
            <a:endParaRPr b="1" i="1" dirty="0">
              <a:latin typeface="Calibri"/>
              <a:ea typeface="Calibri"/>
              <a:cs typeface="Calibri"/>
              <a:sym typeface="Calibri"/>
            </a:endParaRPr>
          </a:p>
          <a:p>
            <a:pPr marL="0" indent="0"/>
            <a:r>
              <a:rPr lang="en-US" b="1" dirty="0">
                <a:latin typeface="Calibri"/>
                <a:ea typeface="Calibri"/>
                <a:cs typeface="Calibri"/>
                <a:sym typeface="Calibri"/>
              </a:rPr>
              <a:t>Key Points: </a:t>
            </a:r>
            <a:r>
              <a:rPr lang="en-US" i="0" dirty="0">
                <a:latin typeface="Calibri"/>
                <a:ea typeface="Calibri"/>
                <a:cs typeface="Calibri"/>
                <a:sym typeface="Calibri"/>
              </a:rPr>
              <a:t>(ensure the following are covered)</a:t>
            </a:r>
            <a:endParaRPr i="0"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Challenging conversations are common during collaborative work.</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Clarification often improves understanding.</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Productive consultation focuses on information and concerns rather than positions.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Communication influences collaborative outcomes.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Professional dialogue supports coordinated decision-making.</a:t>
            </a:r>
            <a:endParaRPr b="1" dirty="0">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7:notes"/>
          <p:cNvSpPr>
            <a:spLocks noGrp="1" noRot="1" noChangeAspect="1"/>
          </p:cNvSpPr>
          <p:nvPr>
            <p:ph type="sldImg" idx="2"/>
          </p:nvPr>
        </p:nvSpPr>
        <p:spPr>
          <a:xfrm>
            <a:off x="914400" y="9144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1" name="Google Shape;401;p7:notes"/>
          <p:cNvSpPr txBox="1">
            <a:spLocks noGrp="1"/>
          </p:cNvSpPr>
          <p:nvPr>
            <p:ph type="body" idx="1"/>
          </p:nvPr>
        </p:nvSpPr>
        <p:spPr>
          <a:xfrm>
            <a:off x="914400" y="4000500"/>
            <a:ext cx="5486400" cy="4686299"/>
          </a:xfrm>
          <a:prstGeom prst="rect">
            <a:avLst/>
          </a:prstGeom>
          <a:noFill/>
          <a:ln>
            <a:noFill/>
          </a:ln>
        </p:spPr>
        <p:txBody>
          <a:bodyPr spcFirstLastPara="1" wrap="square" lIns="96645" tIns="48309" rIns="96645" bIns="48309" anchor="t" anchorCtr="0">
            <a:noAutofit/>
          </a:bodyPr>
          <a:lstStyle/>
          <a:p>
            <a:pPr marL="0" indent="0"/>
            <a:r>
              <a:rPr lang="en-US" b="1" dirty="0">
                <a:latin typeface="Calibri"/>
                <a:ea typeface="Calibri"/>
                <a:cs typeface="Calibri"/>
                <a:sym typeface="Calibri"/>
              </a:rPr>
              <a:t>MOVING FROM COMMUNICATION TO COORDINATION</a:t>
            </a:r>
            <a:endParaRPr b="1"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Time: </a:t>
            </a:r>
            <a:r>
              <a:rPr lang="en-US" dirty="0">
                <a:latin typeface="Calibri"/>
                <a:ea typeface="Calibri"/>
                <a:cs typeface="Calibri"/>
                <a:sym typeface="Calibri"/>
              </a:rPr>
              <a:t>5 Minutes</a:t>
            </a:r>
            <a:endParaRPr dirty="0">
              <a:latin typeface="Calibri"/>
              <a:ea typeface="Calibri"/>
              <a:cs typeface="Calibri"/>
              <a:sym typeface="Calibri"/>
            </a:endParaRPr>
          </a:p>
          <a:p>
            <a:pPr marL="0" indent="0"/>
            <a:r>
              <a:rPr lang="en-US" b="1" dirty="0">
                <a:latin typeface="Calibri"/>
                <a:ea typeface="Calibri"/>
                <a:cs typeface="Calibri"/>
                <a:sym typeface="Calibri"/>
              </a:rPr>
              <a:t>Purpose: </a:t>
            </a:r>
            <a:r>
              <a:rPr lang="en-US" dirty="0">
                <a:latin typeface="Calibri"/>
                <a:ea typeface="Calibri"/>
                <a:cs typeface="Calibri"/>
                <a:sym typeface="Calibri"/>
              </a:rPr>
              <a:t>To reinforce key communication concepts and help participants connect professional communication practices to successful collaboration, coordinated investigations, and ongoing professional relationships</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Participant Manual Pages: </a:t>
            </a:r>
            <a:r>
              <a:rPr lang="en-US" u="sng" dirty="0">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Day 9 Notes Page – Interagency Conflict &amp; Professional Communication</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Activity Discussion Instructions: </a:t>
            </a:r>
          </a:p>
          <a:p>
            <a:pPr marL="365760" indent="-182880">
              <a:buSzPct val="100000"/>
              <a:buFont typeface="Calibri" panose="020F0502020204030204" pitchFamily="34" charset="0"/>
              <a:buChar char="●"/>
            </a:pPr>
            <a:r>
              <a:rPr lang="en-US" dirty="0">
                <a:latin typeface="Calibri"/>
                <a:ea typeface="Calibri"/>
                <a:cs typeface="Calibri"/>
                <a:sym typeface="Calibri"/>
              </a:rPr>
              <a:t>Participants will participate in a whole-group discussion focused on key communication lessons from this section. Participants will reference their notes from previous activities and discussions.</a:t>
            </a:r>
            <a:endParaRPr dirty="0">
              <a:latin typeface="Calibri"/>
              <a:ea typeface="Calibri"/>
              <a:cs typeface="Calibri"/>
              <a:sym typeface="Calibri"/>
            </a:endParaRPr>
          </a:p>
          <a:p>
            <a:pPr marL="0" indent="0"/>
            <a:endParaRPr lang="en-US" dirty="0">
              <a:latin typeface="Calibri"/>
              <a:ea typeface="Calibri"/>
              <a:cs typeface="Calibri"/>
              <a:sym typeface="Calibri"/>
            </a:endParaRPr>
          </a:p>
          <a:p>
            <a:pPr marL="0" indent="0"/>
            <a:r>
              <a:rPr lang="en-US" b="1" dirty="0">
                <a:latin typeface="Calibri"/>
                <a:ea typeface="Calibri"/>
                <a:cs typeface="Calibri"/>
                <a:sym typeface="Calibri"/>
              </a:rPr>
              <a:t>During the discussion, participants will:</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Identify major communication lessons from the section.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Discuss concepts they believe will be most useful in practice.</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Connect communication skills to future Multidisciplinary Team (MDT) staffing and coordinated case planning activities.</a:t>
            </a:r>
            <a:endParaRPr b="1" i="1" dirty="0">
              <a:latin typeface="Calibri"/>
              <a:ea typeface="Calibri"/>
              <a:cs typeface="Calibri"/>
              <a:sym typeface="Calibri"/>
            </a:endParaRPr>
          </a:p>
          <a:p>
            <a:pPr marL="0" indent="0"/>
            <a:endParaRPr lang="en-US" b="1" dirty="0">
              <a:latin typeface="Calibri"/>
              <a:ea typeface="Calibri"/>
              <a:cs typeface="Calibri"/>
              <a:sym typeface="Calibri"/>
            </a:endParaRPr>
          </a:p>
          <a:p>
            <a:pPr marL="0" indent="0"/>
            <a:r>
              <a:rPr lang="en-US" b="1" dirty="0">
                <a:latin typeface="Calibri"/>
                <a:ea typeface="Calibri"/>
                <a:cs typeface="Calibri"/>
                <a:sym typeface="Calibri"/>
              </a:rPr>
              <a:t>Say:</a:t>
            </a:r>
            <a:br>
              <a:rPr lang="en-US" b="1" dirty="0">
                <a:latin typeface="Calibri"/>
                <a:ea typeface="Calibri"/>
                <a:cs typeface="Calibri"/>
                <a:sym typeface="Calibri"/>
              </a:rPr>
            </a:br>
            <a:r>
              <a:rPr lang="en-US" b="1" i="1" dirty="0">
                <a:latin typeface="Calibri"/>
                <a:ea typeface="Calibri"/>
                <a:cs typeface="Calibri"/>
                <a:sym typeface="Calibri"/>
              </a:rPr>
              <a:t>Throughout this section, you have examined the communication side of collaborative practice. You explored how communication challenges develop, how misunderstandings can occur when information, expectations, or perspectives differ, and how you can strengthen collaboration through understanding, clarification, and productive dialogue. </a:t>
            </a:r>
          </a:p>
          <a:p>
            <a:pPr marL="0" indent="0"/>
            <a:endParaRPr lang="en-US" b="1" i="1" dirty="0">
              <a:latin typeface="Calibri"/>
              <a:ea typeface="Calibri"/>
              <a:cs typeface="Calibri"/>
              <a:sym typeface="Calibri"/>
            </a:endParaRPr>
          </a:p>
          <a:p>
            <a:pPr marL="0" indent="0"/>
            <a:r>
              <a:rPr lang="en-US" b="1" i="1" dirty="0">
                <a:latin typeface="Calibri"/>
                <a:ea typeface="Calibri"/>
                <a:cs typeface="Calibri"/>
                <a:sym typeface="Calibri"/>
              </a:rPr>
              <a:t>Communication challenges are common in child welfare investigations. You regularly work with professionals who have different responsibilities, priorities, expertise, and information. Effective collaboration is determined not only by whether professionals agree, but by how you communicate when differences arise.</a:t>
            </a:r>
            <a:endParaRPr b="1" i="1" dirty="0">
              <a:latin typeface="Calibri"/>
              <a:ea typeface="Calibri"/>
              <a:cs typeface="Calibri"/>
              <a:sym typeface="Calibri"/>
            </a:endParaRPr>
          </a:p>
          <a:p>
            <a:pPr marL="0" indent="0"/>
            <a:endParaRPr lang="en-US" b="1" i="1" dirty="0">
              <a:latin typeface="Calibri"/>
              <a:ea typeface="Calibri"/>
              <a:cs typeface="Calibri"/>
              <a:sym typeface="Calibri"/>
            </a:endParaRPr>
          </a:p>
          <a:p>
            <a:pPr marL="0" indent="0"/>
            <a:r>
              <a:rPr lang="en-US" b="1" i="1" dirty="0">
                <a:latin typeface="Calibri"/>
                <a:ea typeface="Calibri"/>
                <a:cs typeface="Calibri"/>
                <a:sym typeface="Calibri"/>
              </a:rPr>
              <a:t>Strong professional communication helps you:</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Exchange information effectively.</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Build understanding.</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Strengthen working relationships.</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Support coordinated decision-making.</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Maintain focus on children and families.</a:t>
            </a:r>
            <a:endParaRPr b="1" i="1" dirty="0">
              <a:latin typeface="Calibri"/>
              <a:ea typeface="Calibri"/>
              <a:cs typeface="Calibri"/>
              <a:sym typeface="Calibri"/>
            </a:endParaRPr>
          </a:p>
          <a:p>
            <a:pPr marL="0" indent="0"/>
            <a:endParaRPr lang="en-US" b="1" i="1" dirty="0">
              <a:latin typeface="Calibri"/>
              <a:ea typeface="Calibri"/>
              <a:cs typeface="Calibri"/>
              <a:sym typeface="Calibri"/>
            </a:endParaRPr>
          </a:p>
          <a:p>
            <a:pPr marL="0" indent="0"/>
            <a:r>
              <a:rPr lang="en-US" b="1" i="1" dirty="0">
                <a:latin typeface="Calibri"/>
                <a:ea typeface="Calibri"/>
                <a:cs typeface="Calibri"/>
                <a:sym typeface="Calibri"/>
              </a:rPr>
              <a:t>As you continue developing professionally, communication skills will be essential during staffing discussions, case consultations, Multidisciplinary Team meetings, and coordinated decision-making activities. The ability to navigate challenging conversations professionally strengthens partnerships, improves collaboration, and supports informed outcomes for children and families. This afternoon, you will apply these concepts during a larger Multidisciplinary Team staffing simulation.</a:t>
            </a:r>
            <a:endParaRPr dirty="0">
              <a:latin typeface="Calibri"/>
              <a:ea typeface="Calibri"/>
              <a:cs typeface="Calibri"/>
              <a:sym typeface="Calibri"/>
            </a:endParaRPr>
          </a:p>
          <a:p>
            <a:pPr marL="0" indent="0"/>
            <a:endParaRPr lang="en-US" b="1" dirty="0">
              <a:latin typeface="Calibri"/>
              <a:ea typeface="Calibri"/>
              <a:cs typeface="Calibri"/>
              <a:sym typeface="Calibri"/>
            </a:endParaRPr>
          </a:p>
          <a:p>
            <a:pPr marL="0" indent="0"/>
            <a:r>
              <a:rPr lang="en-US" b="1" dirty="0">
                <a:latin typeface="Calibri"/>
                <a:ea typeface="Calibri"/>
                <a:cs typeface="Calibri"/>
                <a:sym typeface="Calibri"/>
              </a:rPr>
              <a:t>Facilitator Questions: </a:t>
            </a:r>
            <a:r>
              <a:rPr lang="en-US" i="0" dirty="0">
                <a:latin typeface="Calibri"/>
                <a:ea typeface="Calibri"/>
                <a:cs typeface="Calibri"/>
                <a:sym typeface="Calibri"/>
              </a:rPr>
              <a:t>(ask the following and validate responses)</a:t>
            </a:r>
            <a:endParaRPr i="0"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communication concept was most meaningful to you?</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communication challenges do you anticipate encountering in practice?</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How can communication influence collaborative decision-making?</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strategies can help maintain productive professional relationships?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How might today's content support future MDT staffing discussions?</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Facilitator Answers: </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Clarification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Active listening</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Understanding perspectives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Communication repair</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Professional dialogue</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Collaborative problem-solving</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Communication influences collaboration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Different perspectives are expected</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Understanding improves coordination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Professional relationships require ongoing communication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Effective communication supports informed decision-making</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Facilitator Notes:</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Keep the discussion brief and focused on key takeaways.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Avoid introducing new content before lunch.</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Preview the MDT Staffing Simulation scheduled for after lunch.</a:t>
            </a:r>
            <a:endParaRPr dirty="0">
              <a:latin typeface="Calibri"/>
              <a:ea typeface="Calibri"/>
              <a:cs typeface="Calibri"/>
              <a:sym typeface="Calibri"/>
            </a:endParaRPr>
          </a:p>
          <a:p>
            <a:pPr marL="0" indent="0"/>
            <a:endParaRPr b="1" i="1" dirty="0">
              <a:latin typeface="Calibri"/>
              <a:ea typeface="Calibri"/>
              <a:cs typeface="Calibri"/>
              <a:sym typeface="Calibri"/>
            </a:endParaRPr>
          </a:p>
          <a:p>
            <a:pPr marL="0" indent="0"/>
            <a:r>
              <a:rPr lang="en-US" b="1" i="0" dirty="0">
                <a:latin typeface="Calibri"/>
                <a:ea typeface="Calibri"/>
                <a:cs typeface="Calibri"/>
                <a:sym typeface="Calibri"/>
              </a:rPr>
              <a:t>Say: </a:t>
            </a:r>
            <a:br>
              <a:rPr lang="en-US" b="1" i="1" dirty="0">
                <a:latin typeface="Calibri"/>
                <a:ea typeface="Calibri"/>
                <a:cs typeface="Calibri"/>
                <a:sym typeface="Calibri"/>
              </a:rPr>
            </a:br>
            <a:r>
              <a:rPr lang="en-US" b="1" i="1" dirty="0">
                <a:latin typeface="Calibri"/>
                <a:ea typeface="Calibri"/>
                <a:cs typeface="Calibri"/>
                <a:sym typeface="Calibri"/>
              </a:rPr>
              <a:t>This morning, you focused on how professionals collaborate, communicate, and coordinate across systems. After lunch, you will bring those concepts together through a Multidisciplinary Team staffing simulation where you will apply today’s learning in a realistic case discussion.</a:t>
            </a:r>
            <a:endParaRPr b="1" i="1"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Key Points: </a:t>
            </a:r>
            <a:r>
              <a:rPr lang="en-US" i="0" dirty="0">
                <a:latin typeface="Calibri"/>
                <a:ea typeface="Calibri"/>
                <a:cs typeface="Calibri"/>
                <a:sym typeface="Calibri"/>
              </a:rPr>
              <a:t>(ensure the following are covered)</a:t>
            </a:r>
            <a:endParaRPr i="0"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Communication is a foundational component of collaboration.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Differing perspectives are a normal part of professional practice.</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Clarification and understanding support productive dialogue.</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Professional communication strengthens coordinated decision-making.</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Effective communication contributes to positive outcomes for children and families</a:t>
            </a:r>
            <a:r>
              <a:rPr lang="en-US" b="1" dirty="0">
                <a:solidFill>
                  <a:srgbClr val="000000"/>
                </a:solidFill>
                <a:latin typeface="Calibri"/>
                <a:ea typeface="Calibri"/>
                <a:cs typeface="Calibri"/>
                <a:sym typeface="Calibri"/>
              </a:rPr>
              <a:t>.</a:t>
            </a:r>
            <a:endParaRPr dirty="0">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36F96C-7A3F-6BC6-27E9-A9877E6BA0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A50542-309B-3709-FC00-E6DE4E48C83A}"/>
              </a:ext>
            </a:extLst>
          </p:cNvPr>
          <p:cNvSpPr>
            <a:spLocks noGrp="1" noRot="1" noChangeAspect="1"/>
          </p:cNvSpPr>
          <p:nvPr>
            <p:ph type="sldImg"/>
          </p:nvPr>
        </p:nvSpPr>
        <p:spPr>
          <a:xfrm>
            <a:off x="908050" y="930275"/>
            <a:ext cx="5489575" cy="3087688"/>
          </a:xfrm>
        </p:spPr>
      </p:sp>
      <p:sp>
        <p:nvSpPr>
          <p:cNvPr id="3" name="Notes Placeholder 2">
            <a:extLst>
              <a:ext uri="{FF2B5EF4-FFF2-40B4-BE49-F238E27FC236}">
                <a16:creationId xmlns:a16="http://schemas.microsoft.com/office/drawing/2014/main" id="{15E049D7-9861-42E6-AF36-FFA2E84B52F2}"/>
              </a:ext>
            </a:extLst>
          </p:cNvPr>
          <p:cNvSpPr>
            <a:spLocks noGrp="1"/>
          </p:cNvSpPr>
          <p:nvPr>
            <p:ph type="body" idx="1"/>
          </p:nvPr>
        </p:nvSpPr>
        <p:spPr>
          <a:xfrm>
            <a:off x="908221" y="4017963"/>
            <a:ext cx="5498758" cy="4677194"/>
          </a:xfrm>
        </p:spPr>
        <p:txBody>
          <a:bodyPr/>
          <a:lstStyle/>
          <a:p>
            <a:pPr marL="0" indent="0"/>
            <a:r>
              <a:rPr lang="en-US" b="1" dirty="0">
                <a:latin typeface="Calibri" panose="020F0502020204030204" pitchFamily="34" charset="0"/>
                <a:ea typeface="Calibri" panose="020F0502020204030204" pitchFamily="34" charset="0"/>
                <a:cs typeface="Calibri" panose="020F0502020204030204" pitchFamily="34" charset="0"/>
              </a:rPr>
              <a:t>15-MINUTE BREAK</a:t>
            </a:r>
          </a:p>
        </p:txBody>
      </p:sp>
    </p:spTree>
    <p:extLst>
      <p:ext uri="{BB962C8B-B14F-4D97-AF65-F5344CB8AC3E}">
        <p14:creationId xmlns:p14="http://schemas.microsoft.com/office/powerpoint/2010/main" val="1030305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2518D0DE-AD30-B822-D846-5E84A94EECF4}"/>
              </a:ext>
            </a:extLst>
          </p:cNvPr>
          <p:cNvSpPr>
            <a:spLocks noGrp="1" noRot="1" noChangeAspect="1"/>
          </p:cNvSpPr>
          <p:nvPr>
            <p:ph type="sldImg"/>
          </p:nvPr>
        </p:nvSpPr>
        <p:spPr>
          <a:xfrm>
            <a:off x="914400" y="930275"/>
            <a:ext cx="5486400" cy="3086100"/>
          </a:xfrm>
        </p:spPr>
      </p:sp>
      <p:sp>
        <p:nvSpPr>
          <p:cNvPr id="5" name="Notes Placeholder 4">
            <a:extLst>
              <a:ext uri="{FF2B5EF4-FFF2-40B4-BE49-F238E27FC236}">
                <a16:creationId xmlns:a16="http://schemas.microsoft.com/office/drawing/2014/main" id="{C81F86A4-378D-16B4-5CAE-358D04EFC868}"/>
              </a:ext>
            </a:extLst>
          </p:cNvPr>
          <p:cNvSpPr>
            <a:spLocks noGrp="1"/>
          </p:cNvSpPr>
          <p:nvPr>
            <p:ph type="body" idx="1"/>
          </p:nvPr>
        </p:nvSpPr>
        <p:spPr>
          <a:xfrm>
            <a:off x="908221" y="4016375"/>
            <a:ext cx="5498758" cy="4678782"/>
          </a:xfrm>
        </p:spPr>
        <p:txBody>
          <a:bodyPr/>
          <a:lstStyle/>
          <a:p>
            <a:pPr marL="0"/>
            <a:r>
              <a:rPr lang="en-US" b="1" dirty="0">
                <a:latin typeface="Calibri" panose="020F0502020204030204" pitchFamily="34" charset="0"/>
                <a:ea typeface="Calibri" panose="020F0502020204030204" pitchFamily="34" charset="0"/>
                <a:cs typeface="Calibri" panose="020F0502020204030204" pitchFamily="34" charset="0"/>
              </a:rPr>
              <a:t>MDT STAFFING SIMULATION AND COORDINATED DECISION MAKING</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3f5ea7d6c90_0_189:notes"/>
          <p:cNvSpPr>
            <a:spLocks noGrp="1" noRot="1" noChangeAspect="1"/>
          </p:cNvSpPr>
          <p:nvPr>
            <p:ph type="sldImg" idx="2"/>
          </p:nvPr>
        </p:nvSpPr>
        <p:spPr>
          <a:xfrm>
            <a:off x="914400" y="9144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0" name="Google Shape;280;g3f5ea7d6c90_0_189:notes"/>
          <p:cNvSpPr txBox="1">
            <a:spLocks noGrp="1"/>
          </p:cNvSpPr>
          <p:nvPr>
            <p:ph type="body" idx="1"/>
          </p:nvPr>
        </p:nvSpPr>
        <p:spPr>
          <a:xfrm>
            <a:off x="914400" y="4000500"/>
            <a:ext cx="5486400" cy="4686300"/>
          </a:xfrm>
          <a:prstGeom prst="rect">
            <a:avLst/>
          </a:prstGeom>
          <a:noFill/>
          <a:ln>
            <a:noFill/>
          </a:ln>
        </p:spPr>
        <p:txBody>
          <a:bodyPr spcFirstLastPara="1" wrap="square" lIns="96645" tIns="48309" rIns="96645" bIns="48309" anchor="t" anchorCtr="0">
            <a:noAutofit/>
          </a:bodyPr>
          <a:lstStyle/>
          <a:p>
            <a:pPr marL="0" indent="0">
              <a:spcBef>
                <a:spcPts val="0"/>
              </a:spcBef>
              <a:buClr>
                <a:schemeClr val="dk1"/>
              </a:buClr>
              <a:buSzPts val="1100"/>
            </a:pPr>
            <a:r>
              <a:rPr lang="en-US" sz="1200" b="1" dirty="0">
                <a:latin typeface="Calibri"/>
                <a:ea typeface="Calibri"/>
                <a:cs typeface="Calibri"/>
                <a:sym typeface="Calibri"/>
              </a:rPr>
              <a:t>MULTI-AGENCY SYSTEM COLLABORATION</a:t>
            </a:r>
            <a:endParaRPr sz="1200" b="1" dirty="0">
              <a:latin typeface="Calibri"/>
              <a:ea typeface="Calibri"/>
              <a:cs typeface="Calibri"/>
              <a:sym typeface="Calibri"/>
            </a:endParaRPr>
          </a:p>
          <a:p>
            <a:pPr marL="0" indent="0">
              <a:spcBef>
                <a:spcPts val="0"/>
              </a:spcBef>
              <a:buClr>
                <a:schemeClr val="dk1"/>
              </a:buClr>
              <a:buSzPts val="1100"/>
            </a:pPr>
            <a:endParaRPr sz="1200" b="1" dirty="0">
              <a:latin typeface="Calibri"/>
              <a:ea typeface="Calibri"/>
              <a:cs typeface="Calibri"/>
              <a:sym typeface="Calibri"/>
            </a:endParaRPr>
          </a:p>
          <a:p>
            <a:pPr marL="0" indent="0">
              <a:spcBef>
                <a:spcPts val="0"/>
              </a:spcBef>
              <a:buClr>
                <a:schemeClr val="dk1"/>
              </a:buClr>
              <a:buSzPts val="1100"/>
            </a:pPr>
            <a:r>
              <a:rPr lang="en-US" sz="1200" b="1" dirty="0">
                <a:latin typeface="Calibri"/>
                <a:ea typeface="Calibri"/>
                <a:cs typeface="Calibri"/>
                <a:sym typeface="Calibri"/>
              </a:rPr>
              <a:t>Time: </a:t>
            </a:r>
            <a:r>
              <a:rPr lang="en-US" sz="1200" dirty="0">
                <a:latin typeface="Calibri"/>
                <a:ea typeface="Calibri"/>
                <a:cs typeface="Calibri"/>
                <a:sym typeface="Calibri"/>
              </a:rPr>
              <a:t>2 minutes</a:t>
            </a:r>
            <a:endParaRPr sz="1200" dirty="0">
              <a:latin typeface="Calibri"/>
              <a:ea typeface="Calibri"/>
              <a:cs typeface="Calibri"/>
              <a:sym typeface="Calibri"/>
            </a:endParaRPr>
          </a:p>
          <a:p>
            <a:pPr marL="0" indent="0">
              <a:spcBef>
                <a:spcPts val="0"/>
              </a:spcBef>
              <a:buClr>
                <a:schemeClr val="dk1"/>
              </a:buClr>
              <a:buSzPts val="1100"/>
            </a:pPr>
            <a:r>
              <a:rPr lang="en-US" sz="1200" b="1" dirty="0">
                <a:latin typeface="Calibri"/>
                <a:ea typeface="Calibri"/>
                <a:cs typeface="Calibri"/>
                <a:sym typeface="Calibri"/>
              </a:rPr>
              <a:t>Purpose: </a:t>
            </a:r>
            <a:r>
              <a:rPr lang="en-US" sz="1200" dirty="0">
                <a:latin typeface="Calibri"/>
                <a:ea typeface="Calibri"/>
                <a:cs typeface="Calibri"/>
                <a:sym typeface="Calibri"/>
              </a:rPr>
              <a:t>To shift focus from individual specialty skills to multi-agency collaboration, emphasizing how tools like SDM® and Dependency Neglect </a:t>
            </a:r>
            <a:r>
              <a:rPr lang="en-US" sz="1200" dirty="0" err="1">
                <a:latin typeface="Calibri"/>
                <a:ea typeface="Calibri"/>
                <a:cs typeface="Calibri"/>
                <a:sym typeface="Calibri"/>
              </a:rPr>
              <a:t>Benchcards</a:t>
            </a:r>
            <a:r>
              <a:rPr lang="en-US" sz="1200" dirty="0">
                <a:latin typeface="Calibri"/>
                <a:ea typeface="Calibri"/>
                <a:cs typeface="Calibri"/>
                <a:sym typeface="Calibri"/>
              </a:rPr>
              <a:t> align different professionals around shared case decisions</a:t>
            </a:r>
            <a:endParaRPr sz="1200" b="1" dirty="0">
              <a:latin typeface="Calibri"/>
              <a:ea typeface="Calibri"/>
              <a:cs typeface="Calibri"/>
              <a:sym typeface="Calibri"/>
            </a:endParaRPr>
          </a:p>
          <a:p>
            <a:pPr marL="0" indent="0">
              <a:spcBef>
                <a:spcPts val="0"/>
              </a:spcBef>
              <a:buClr>
                <a:schemeClr val="dk1"/>
              </a:buClr>
              <a:buSzPts val="1100"/>
            </a:pPr>
            <a:endParaRPr sz="1200" b="1" dirty="0">
              <a:latin typeface="Calibri"/>
              <a:ea typeface="Calibri"/>
              <a:cs typeface="Calibri"/>
              <a:sym typeface="Calibri"/>
            </a:endParaRPr>
          </a:p>
          <a:p>
            <a:pPr marL="0" indent="0">
              <a:spcBef>
                <a:spcPts val="0"/>
              </a:spcBef>
              <a:buClr>
                <a:schemeClr val="dk1"/>
              </a:buClr>
              <a:buSzPts val="1100"/>
            </a:pPr>
            <a:r>
              <a:rPr lang="en-US" sz="1200" b="1" i="0" dirty="0">
                <a:latin typeface="Calibri"/>
                <a:ea typeface="Calibri"/>
                <a:cs typeface="Calibri"/>
                <a:sym typeface="Calibri"/>
              </a:rPr>
              <a:t>Say:</a:t>
            </a:r>
            <a:br>
              <a:rPr lang="en-US" sz="1200" b="1" i="1" dirty="0">
                <a:latin typeface="Calibri"/>
                <a:ea typeface="Calibri"/>
                <a:cs typeface="Calibri"/>
                <a:sym typeface="Calibri"/>
              </a:rPr>
            </a:br>
            <a:r>
              <a:rPr lang="en-US" sz="1200" b="1" i="1" dirty="0">
                <a:latin typeface="Calibri"/>
                <a:ea typeface="Calibri"/>
                <a:cs typeface="Calibri"/>
                <a:sym typeface="Calibri"/>
              </a:rPr>
              <a:t>Throughout this training, you have developed investigative skills related to information gathering, safety assessment, decision-making, documentation, family engagement, and court preparation. Today, you will shift your focus from the actions of an individual Specialist to the larger system of professionals involved in child welfare investigations.</a:t>
            </a:r>
            <a:endParaRPr sz="1200" b="1" i="1" dirty="0">
              <a:latin typeface="Calibri"/>
              <a:ea typeface="Calibri"/>
              <a:cs typeface="Calibri"/>
              <a:sym typeface="Calibri"/>
            </a:endParaRPr>
          </a:p>
          <a:p>
            <a:pPr marL="0" indent="0">
              <a:spcBef>
                <a:spcPts val="0"/>
              </a:spcBef>
              <a:buClr>
                <a:schemeClr val="dk1"/>
              </a:buClr>
              <a:buSzPts val="1100"/>
            </a:pPr>
            <a:endParaRPr lang="en-US" sz="1200" b="1" i="1" dirty="0">
              <a:latin typeface="Calibri"/>
              <a:ea typeface="Calibri"/>
              <a:cs typeface="Calibri"/>
              <a:sym typeface="Calibri"/>
            </a:endParaRPr>
          </a:p>
          <a:p>
            <a:pPr marL="0" indent="0">
              <a:spcBef>
                <a:spcPts val="0"/>
              </a:spcBef>
              <a:buClr>
                <a:schemeClr val="dk1"/>
              </a:buClr>
              <a:buSzPts val="1100"/>
            </a:pPr>
            <a:r>
              <a:rPr lang="en-US" sz="1200" b="1" i="1" dirty="0">
                <a:latin typeface="Calibri"/>
                <a:ea typeface="Calibri"/>
                <a:cs typeface="Calibri"/>
                <a:sym typeface="Calibri"/>
              </a:rPr>
              <a:t>Child welfare investigations often require collaboration among professionals who bring different areas of expertise, authority, responsibilities, and perspectives to a case. Throughout the investigation process, you may work with professionals such as law enforcement, Child Advocacy Center staff, attorneys, medical professionals, service providers, supervisors, and family support networks.</a:t>
            </a:r>
            <a:endParaRPr sz="1200" b="1" i="1" dirty="0">
              <a:latin typeface="Calibri"/>
              <a:ea typeface="Calibri"/>
              <a:cs typeface="Calibri"/>
              <a:sym typeface="Calibri"/>
            </a:endParaRPr>
          </a:p>
          <a:p>
            <a:pPr marL="0" indent="0">
              <a:spcBef>
                <a:spcPts val="0"/>
              </a:spcBef>
              <a:buClr>
                <a:schemeClr val="dk1"/>
              </a:buClr>
              <a:buSzPts val="1100"/>
            </a:pPr>
            <a:endParaRPr lang="en-US" sz="1200" b="1" i="1" dirty="0">
              <a:latin typeface="Calibri"/>
              <a:ea typeface="Calibri"/>
              <a:cs typeface="Calibri"/>
              <a:sym typeface="Calibri"/>
            </a:endParaRPr>
          </a:p>
          <a:p>
            <a:pPr marL="0" indent="0">
              <a:spcBef>
                <a:spcPts val="0"/>
              </a:spcBef>
              <a:buClr>
                <a:schemeClr val="dk1"/>
              </a:buClr>
              <a:buSzPts val="1100"/>
            </a:pPr>
            <a:r>
              <a:rPr lang="en-US" sz="1200" b="1" i="1" dirty="0">
                <a:latin typeface="Calibri"/>
                <a:ea typeface="Calibri"/>
                <a:cs typeface="Calibri"/>
                <a:sym typeface="Calibri"/>
              </a:rPr>
              <a:t>Each professional involved has a unique role and responsibility; however, effective collaboration requires more than simply sharing information. Strong coordination occurs when professionals work together to develop a shared understanding of the concerns, protective capacities, intervention needs, and next steps for the child and family.</a:t>
            </a:r>
            <a:endParaRPr sz="1200" b="1" i="1" dirty="0">
              <a:latin typeface="Calibri"/>
              <a:ea typeface="Calibri"/>
              <a:cs typeface="Calibri"/>
              <a:sym typeface="Calibri"/>
            </a:endParaRPr>
          </a:p>
          <a:p>
            <a:pPr marL="0" indent="0">
              <a:spcBef>
                <a:spcPts val="0"/>
              </a:spcBef>
              <a:buClr>
                <a:schemeClr val="dk1"/>
              </a:buClr>
              <a:buSzPts val="1100"/>
            </a:pPr>
            <a:endParaRPr lang="en-US" sz="1200" b="1" i="1" dirty="0">
              <a:latin typeface="Calibri"/>
              <a:ea typeface="Calibri"/>
              <a:cs typeface="Calibri"/>
              <a:sym typeface="Calibri"/>
            </a:endParaRPr>
          </a:p>
          <a:p>
            <a:pPr marL="0" indent="0">
              <a:spcBef>
                <a:spcPts val="0"/>
              </a:spcBef>
              <a:buClr>
                <a:schemeClr val="dk1"/>
              </a:buClr>
              <a:buSzPts val="1100"/>
            </a:pPr>
            <a:r>
              <a:rPr lang="en-US" sz="1200" b="1" i="1" dirty="0">
                <a:latin typeface="Calibri"/>
                <a:ea typeface="Calibri"/>
                <a:cs typeface="Calibri"/>
                <a:sym typeface="Calibri"/>
              </a:rPr>
              <a:t>You will also explore how Structured Decision Making® supports consistent communication and decision-making across professional systems. Recent Dependency Neglect </a:t>
            </a:r>
            <a:r>
              <a:rPr lang="en-US" sz="1200" b="1" i="1" dirty="0" err="1">
                <a:latin typeface="Calibri"/>
                <a:ea typeface="Calibri"/>
                <a:cs typeface="Calibri"/>
                <a:sym typeface="Calibri"/>
              </a:rPr>
              <a:t>Benchcard</a:t>
            </a:r>
            <a:r>
              <a:rPr lang="en-US" sz="1200" b="1" i="1" dirty="0">
                <a:latin typeface="Calibri"/>
                <a:ea typeface="Calibri"/>
                <a:cs typeface="Calibri"/>
                <a:sym typeface="Calibri"/>
              </a:rPr>
              <a:t> efforts have been developed to promote transparency, consistency, and collaboration among courts, attorneys, and child welfare professionals.</a:t>
            </a:r>
          </a:p>
          <a:p>
            <a:pPr marL="0" indent="0">
              <a:spcBef>
                <a:spcPts val="0"/>
              </a:spcBef>
              <a:buClr>
                <a:schemeClr val="dk1"/>
              </a:buClr>
              <a:buSzPts val="1100"/>
            </a:pPr>
            <a:endParaRPr lang="en-US" sz="1200" b="1" i="1" dirty="0">
              <a:latin typeface="Calibri"/>
              <a:ea typeface="Calibri"/>
              <a:cs typeface="Calibri"/>
              <a:sym typeface="Calibri"/>
            </a:endParaRPr>
          </a:p>
          <a:p>
            <a:pPr marL="0" indent="0"/>
            <a:r>
              <a:rPr lang="en-US" b="1" i="1" dirty="0">
                <a:latin typeface="Calibri"/>
                <a:ea typeface="Calibri"/>
                <a:cs typeface="Calibri"/>
                <a:sym typeface="Calibri"/>
              </a:rPr>
              <a:t>Throughout Day 9, we will focus on how coordinated practice supports informed decision-making, stronger family engagement, more effective safety planning, and improved outcomes for children and families.</a:t>
            </a:r>
          </a:p>
          <a:p>
            <a:pPr marL="0" indent="0"/>
            <a:endParaRPr lang="en-US" b="1" dirty="0">
              <a:latin typeface="Calibri"/>
              <a:ea typeface="Calibri"/>
              <a:cs typeface="Calibri"/>
              <a:sym typeface="Calibri"/>
            </a:endParaRPr>
          </a:p>
          <a:p>
            <a:pPr marL="0" indent="0"/>
            <a:r>
              <a:rPr lang="en-US" b="1" dirty="0">
                <a:latin typeface="Calibri"/>
                <a:ea typeface="Calibri"/>
                <a:cs typeface="Calibri"/>
                <a:sym typeface="Calibri"/>
              </a:rPr>
              <a:t>Facilitator Questions:</a:t>
            </a:r>
            <a:r>
              <a:rPr lang="en-US" i="1" dirty="0">
                <a:latin typeface="Calibri"/>
                <a:ea typeface="Calibri"/>
                <a:cs typeface="Calibri"/>
                <a:sym typeface="Calibri"/>
              </a:rPr>
              <a:t> </a:t>
            </a:r>
            <a:r>
              <a:rPr lang="en-US" i="0" dirty="0">
                <a:latin typeface="Calibri"/>
                <a:ea typeface="Calibri"/>
                <a:cs typeface="Calibri"/>
                <a:sym typeface="Calibri"/>
              </a:rPr>
              <a:t>(ask the following and validate responses)</a:t>
            </a:r>
          </a:p>
          <a:p>
            <a:pPr marL="365760" indent="-182880">
              <a:buClr>
                <a:schemeClr val="dk1"/>
              </a:buClr>
              <a:buSzPts val="1200"/>
              <a:buFont typeface="Calibri"/>
              <a:buChar char="●"/>
            </a:pPr>
            <a:r>
              <a:rPr lang="en-US" dirty="0">
                <a:latin typeface="Calibri"/>
                <a:ea typeface="Calibri"/>
                <a:cs typeface="Calibri"/>
                <a:sym typeface="Calibri"/>
              </a:rPr>
              <a:t>Why is collaboration important in child welfare investigations?</a:t>
            </a:r>
          </a:p>
          <a:p>
            <a:pPr marL="365760" indent="-182880">
              <a:buClr>
                <a:schemeClr val="dk1"/>
              </a:buClr>
              <a:buSzPts val="1200"/>
              <a:buFont typeface="Calibri"/>
              <a:buChar char="●"/>
            </a:pPr>
            <a:r>
              <a:rPr lang="en-US" dirty="0">
                <a:latin typeface="Calibri"/>
                <a:ea typeface="Calibri"/>
                <a:cs typeface="Calibri"/>
                <a:sym typeface="Calibri"/>
              </a:rPr>
              <a:t>What challenges can occur when professionals are working from different perspectives?</a:t>
            </a:r>
          </a:p>
          <a:p>
            <a:pPr marL="365760" indent="-182880">
              <a:buClr>
                <a:schemeClr val="dk1"/>
              </a:buClr>
              <a:buSzPts val="1200"/>
              <a:buFont typeface="Calibri"/>
              <a:buChar char="●"/>
            </a:pPr>
            <a:r>
              <a:rPr lang="en-US" dirty="0">
                <a:latin typeface="Calibri"/>
                <a:ea typeface="Calibri"/>
                <a:cs typeface="Calibri"/>
                <a:sym typeface="Calibri"/>
              </a:rPr>
              <a:t>How might coordinated communication improve decision-making?</a:t>
            </a:r>
          </a:p>
          <a:p>
            <a:pPr marL="365760" indent="-182880">
              <a:buClr>
                <a:schemeClr val="dk1"/>
              </a:buClr>
              <a:buSzPts val="1200"/>
              <a:buFont typeface="Calibri"/>
              <a:buChar char="●"/>
            </a:pPr>
            <a:r>
              <a:rPr lang="en-US" dirty="0">
                <a:latin typeface="Calibri"/>
                <a:ea typeface="Calibri"/>
                <a:cs typeface="Calibri"/>
                <a:sym typeface="Calibri"/>
              </a:rPr>
              <a:t>What does successful collaboration look like in practice?</a:t>
            </a:r>
          </a:p>
          <a:p>
            <a:pPr marL="0" indent="0"/>
            <a:endParaRPr lang="en-US" b="1" dirty="0">
              <a:latin typeface="Calibri"/>
              <a:ea typeface="Calibri"/>
              <a:cs typeface="Calibri"/>
              <a:sym typeface="Calibri"/>
            </a:endParaRPr>
          </a:p>
          <a:p>
            <a:pPr marL="0" indent="0"/>
            <a:r>
              <a:rPr lang="en-US" b="1" dirty="0">
                <a:latin typeface="Calibri"/>
                <a:ea typeface="Calibri"/>
                <a:cs typeface="Calibri"/>
                <a:sym typeface="Calibri"/>
              </a:rPr>
              <a:t>Facilitator Answers:</a:t>
            </a:r>
          </a:p>
          <a:p>
            <a:pPr marL="365760" indent="-182880">
              <a:buClr>
                <a:schemeClr val="dk1"/>
              </a:buClr>
              <a:buSzPts val="1200"/>
              <a:buFont typeface="Calibri"/>
              <a:buChar char="●"/>
            </a:pPr>
            <a:r>
              <a:rPr lang="en-US" dirty="0">
                <a:latin typeface="Calibri"/>
                <a:ea typeface="Calibri"/>
                <a:cs typeface="Calibri"/>
                <a:sym typeface="Calibri"/>
              </a:rPr>
              <a:t>Better information gathering.</a:t>
            </a:r>
          </a:p>
          <a:p>
            <a:pPr marL="365760" indent="-182880">
              <a:buClr>
                <a:schemeClr val="dk1"/>
              </a:buClr>
              <a:buSzPts val="1200"/>
              <a:buFont typeface="Calibri"/>
              <a:buChar char="●"/>
            </a:pPr>
            <a:r>
              <a:rPr lang="en-US" dirty="0">
                <a:latin typeface="Calibri"/>
                <a:ea typeface="Calibri"/>
                <a:cs typeface="Calibri"/>
                <a:sym typeface="Calibri"/>
              </a:rPr>
              <a:t>More informed decisions.</a:t>
            </a:r>
          </a:p>
          <a:p>
            <a:pPr marL="365760" indent="-182880">
              <a:buClr>
                <a:schemeClr val="dk1"/>
              </a:buClr>
              <a:buSzPts val="1200"/>
              <a:buFont typeface="Calibri"/>
              <a:buChar char="●"/>
            </a:pPr>
            <a:r>
              <a:rPr lang="en-US" dirty="0">
                <a:latin typeface="Calibri"/>
                <a:ea typeface="Calibri"/>
                <a:cs typeface="Calibri"/>
                <a:sym typeface="Calibri"/>
              </a:rPr>
              <a:t>Improved family engagement.</a:t>
            </a:r>
          </a:p>
          <a:p>
            <a:pPr marL="365760" indent="-182880">
              <a:buClr>
                <a:schemeClr val="dk1"/>
              </a:buClr>
              <a:buSzPts val="1200"/>
              <a:buFont typeface="Calibri"/>
              <a:buChar char="●"/>
            </a:pPr>
            <a:r>
              <a:rPr lang="en-US" dirty="0">
                <a:latin typeface="Calibri"/>
                <a:ea typeface="Calibri"/>
                <a:cs typeface="Calibri"/>
                <a:sym typeface="Calibri"/>
              </a:rPr>
              <a:t>Reduced misunderstandings.</a:t>
            </a:r>
          </a:p>
          <a:p>
            <a:pPr marL="365760" indent="-182880">
              <a:buClr>
                <a:schemeClr val="dk1"/>
              </a:buClr>
              <a:buSzPts val="1200"/>
              <a:buFont typeface="Calibri"/>
              <a:buChar char="●"/>
            </a:pPr>
            <a:r>
              <a:rPr lang="en-US" dirty="0">
                <a:latin typeface="Calibri"/>
                <a:ea typeface="Calibri"/>
                <a:cs typeface="Calibri"/>
                <a:sym typeface="Calibri"/>
              </a:rPr>
              <a:t>Stronger safety planning.</a:t>
            </a:r>
          </a:p>
          <a:p>
            <a:pPr marL="0" indent="0"/>
            <a:endParaRPr lang="en-US" dirty="0">
              <a:latin typeface="Calibri"/>
              <a:ea typeface="Calibri"/>
              <a:cs typeface="Calibri"/>
              <a:sym typeface="Calibri"/>
            </a:endParaRPr>
          </a:p>
          <a:p>
            <a:pPr marL="0" indent="0"/>
            <a:r>
              <a:rPr lang="en-US" b="1" dirty="0">
                <a:latin typeface="Calibri"/>
                <a:ea typeface="Calibri"/>
                <a:cs typeface="Calibri"/>
                <a:sym typeface="Calibri"/>
              </a:rPr>
              <a:t>Facilitator Notes:</a:t>
            </a:r>
          </a:p>
          <a:p>
            <a:pPr marL="365760" indent="-182880">
              <a:buClr>
                <a:schemeClr val="dk1"/>
              </a:buClr>
              <a:buSzPts val="1200"/>
              <a:buFont typeface="Calibri"/>
              <a:buChar char="●"/>
            </a:pPr>
            <a:r>
              <a:rPr lang="en-US" dirty="0">
                <a:latin typeface="Calibri"/>
                <a:ea typeface="Calibri"/>
                <a:cs typeface="Calibri"/>
                <a:sym typeface="Calibri"/>
              </a:rPr>
              <a:t>Avoid returning to courtroom testimony or affidavit content.</a:t>
            </a:r>
          </a:p>
          <a:p>
            <a:pPr marL="365760" indent="-182880">
              <a:buClr>
                <a:schemeClr val="dk1"/>
              </a:buClr>
              <a:buSzPts val="1200"/>
              <a:buFont typeface="Calibri"/>
              <a:buChar char="●"/>
            </a:pPr>
            <a:r>
              <a:rPr lang="en-US" dirty="0">
                <a:latin typeface="Calibri"/>
                <a:ea typeface="Calibri"/>
                <a:cs typeface="Calibri"/>
                <a:sym typeface="Calibri"/>
              </a:rPr>
              <a:t>Focus on coordination, collaboration, and shared decision-making.</a:t>
            </a:r>
          </a:p>
          <a:p>
            <a:pPr marL="0" indent="0"/>
            <a:endParaRPr lang="en-US" dirty="0">
              <a:latin typeface="Calibri"/>
              <a:ea typeface="Calibri"/>
              <a:cs typeface="Calibri"/>
              <a:sym typeface="Calibri"/>
            </a:endParaRPr>
          </a:p>
          <a:p>
            <a:pPr marL="0" indent="0"/>
            <a:r>
              <a:rPr lang="en-US" b="1" i="0" dirty="0">
                <a:latin typeface="Calibri"/>
                <a:ea typeface="Calibri"/>
                <a:cs typeface="Calibri"/>
                <a:sym typeface="Calibri"/>
              </a:rPr>
              <a:t>Say: </a:t>
            </a:r>
            <a:br>
              <a:rPr lang="en-US" b="1" dirty="0">
                <a:latin typeface="Calibri"/>
                <a:ea typeface="Calibri"/>
                <a:cs typeface="Calibri"/>
                <a:sym typeface="Calibri"/>
              </a:rPr>
            </a:br>
            <a:r>
              <a:rPr lang="en-US" b="1" i="1" dirty="0">
                <a:latin typeface="Calibri"/>
                <a:ea typeface="Calibri"/>
                <a:cs typeface="Calibri"/>
                <a:sym typeface="Calibri"/>
              </a:rPr>
              <a:t>Before you can coordinate effectively with other professionals, you must understand the unique responsibilities each partner brings to an investigation and how those responsibilities intersect throughout a case.</a:t>
            </a:r>
          </a:p>
          <a:p>
            <a:pPr marL="0" indent="0"/>
            <a:endParaRPr lang="en-US" dirty="0">
              <a:latin typeface="Calibri"/>
              <a:ea typeface="Calibri"/>
              <a:cs typeface="Calibri"/>
              <a:sym typeface="Calibri"/>
            </a:endParaRPr>
          </a:p>
          <a:p>
            <a:pPr marL="0" indent="0"/>
            <a:r>
              <a:rPr lang="en-US" b="1" dirty="0">
                <a:latin typeface="Calibri"/>
                <a:ea typeface="Calibri"/>
                <a:cs typeface="Calibri"/>
                <a:sym typeface="Calibri"/>
              </a:rPr>
              <a:t>Key Points:</a:t>
            </a:r>
            <a:r>
              <a:rPr lang="en-US" dirty="0">
                <a:latin typeface="Calibri"/>
                <a:ea typeface="Calibri"/>
                <a:cs typeface="Calibri"/>
                <a:sym typeface="Calibri"/>
              </a:rPr>
              <a:t> </a:t>
            </a:r>
            <a:r>
              <a:rPr lang="en-US" i="0" dirty="0">
                <a:latin typeface="Calibri"/>
                <a:ea typeface="Calibri"/>
                <a:cs typeface="Calibri"/>
                <a:sym typeface="Calibri"/>
              </a:rPr>
              <a:t>(ensure the following are covered)</a:t>
            </a:r>
          </a:p>
          <a:p>
            <a:pPr marL="365760" indent="-182880">
              <a:buClr>
                <a:schemeClr val="dk1"/>
              </a:buClr>
              <a:buSzPts val="1200"/>
              <a:buFont typeface="Calibri"/>
              <a:buChar char="●"/>
            </a:pPr>
            <a:r>
              <a:rPr lang="en-US" dirty="0">
                <a:latin typeface="Calibri"/>
                <a:ea typeface="Calibri"/>
                <a:cs typeface="Calibri"/>
                <a:sym typeface="Calibri"/>
              </a:rPr>
              <a:t>Investigations involve multiple professional systems.</a:t>
            </a:r>
          </a:p>
          <a:p>
            <a:pPr marL="365760" indent="-182880">
              <a:buClr>
                <a:schemeClr val="dk1"/>
              </a:buClr>
              <a:buSzPts val="1200"/>
              <a:buFont typeface="Calibri"/>
              <a:buChar char="●"/>
            </a:pPr>
            <a:r>
              <a:rPr lang="en-US" dirty="0">
                <a:latin typeface="Calibri"/>
                <a:ea typeface="Calibri"/>
                <a:cs typeface="Calibri"/>
                <a:sym typeface="Calibri"/>
              </a:rPr>
              <a:t>Collaboration requires a shared understanding, not just information sharing.</a:t>
            </a:r>
          </a:p>
          <a:p>
            <a:pPr marL="365760" indent="-182880">
              <a:buClr>
                <a:schemeClr val="dk1"/>
              </a:buClr>
              <a:buSzPts val="1200"/>
              <a:buFont typeface="Calibri"/>
              <a:buChar char="●"/>
            </a:pPr>
            <a:r>
              <a:rPr lang="en-US" dirty="0">
                <a:latin typeface="Calibri"/>
                <a:ea typeface="Calibri"/>
                <a:cs typeface="Calibri"/>
                <a:sym typeface="Calibri"/>
              </a:rPr>
              <a:t>Coordinated practice supports child safety and permanency outcomes.</a:t>
            </a:r>
          </a:p>
          <a:p>
            <a:pPr marL="365760" indent="-182880">
              <a:buClr>
                <a:schemeClr val="dk1"/>
              </a:buClr>
              <a:buSzPts val="1200"/>
              <a:buFont typeface="Calibri"/>
              <a:buChar char="●"/>
            </a:pPr>
            <a:r>
              <a:rPr lang="en-US" dirty="0">
                <a:latin typeface="Calibri"/>
                <a:ea typeface="Calibri"/>
                <a:cs typeface="Calibri"/>
                <a:sym typeface="Calibri"/>
              </a:rPr>
              <a:t>Structured Decision Making® helps create consistency across professional partners.</a:t>
            </a:r>
            <a:endParaRPr lang="en-US" b="1" dirty="0">
              <a:latin typeface="Calibri"/>
              <a:ea typeface="Calibri"/>
              <a:cs typeface="Calibri"/>
              <a:sym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g3f5e8ce7f21_0_82:notes"/>
          <p:cNvSpPr>
            <a:spLocks noGrp="1" noRot="1" noChangeAspect="1"/>
          </p:cNvSpPr>
          <p:nvPr>
            <p:ph type="sldImg" idx="2"/>
          </p:nvPr>
        </p:nvSpPr>
        <p:spPr>
          <a:xfrm>
            <a:off x="914400" y="914400"/>
            <a:ext cx="5503863" cy="3097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5" name="Google Shape;445;g3f5e8ce7f21_0_82:notes"/>
          <p:cNvSpPr txBox="1">
            <a:spLocks noGrp="1"/>
          </p:cNvSpPr>
          <p:nvPr>
            <p:ph type="body" idx="1"/>
          </p:nvPr>
        </p:nvSpPr>
        <p:spPr>
          <a:xfrm>
            <a:off x="914400" y="4011612"/>
            <a:ext cx="5503863" cy="4675187"/>
          </a:xfrm>
          <a:prstGeom prst="rect">
            <a:avLst/>
          </a:prstGeom>
          <a:noFill/>
          <a:ln>
            <a:noFill/>
          </a:ln>
        </p:spPr>
        <p:txBody>
          <a:bodyPr spcFirstLastPara="1" wrap="square" lIns="96645" tIns="48309" rIns="96645" bIns="48309" anchor="t" anchorCtr="0">
            <a:noAutofit/>
          </a:bodyPr>
          <a:lstStyle/>
          <a:p>
            <a:pPr marL="0" indent="0">
              <a:buClr>
                <a:schemeClr val="dk1"/>
              </a:buClr>
              <a:buSzPts val="1100"/>
            </a:pPr>
            <a:r>
              <a:rPr lang="en-US" b="1" dirty="0">
                <a:latin typeface="Calibri"/>
                <a:ea typeface="Calibri"/>
                <a:cs typeface="Calibri"/>
                <a:sym typeface="Calibri"/>
              </a:rPr>
              <a:t>COLLABORATION THROUGH MDT DECISION-MAKING</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 </a:t>
            </a:r>
            <a:r>
              <a:rPr lang="en-US" dirty="0">
                <a:latin typeface="Calibri"/>
                <a:ea typeface="Calibri"/>
                <a:cs typeface="Calibri"/>
                <a:sym typeface="Calibri"/>
              </a:rPr>
              <a:t>5 Minutes</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Purpose:</a:t>
            </a:r>
            <a:r>
              <a:rPr lang="en-US" b="1" i="1" dirty="0">
                <a:latin typeface="Calibri"/>
                <a:ea typeface="Calibri"/>
                <a:cs typeface="Calibri"/>
                <a:sym typeface="Calibri"/>
              </a:rPr>
              <a:t> </a:t>
            </a:r>
            <a:r>
              <a:rPr lang="en-US" dirty="0">
                <a:latin typeface="Calibri"/>
                <a:ea typeface="Calibri"/>
                <a:cs typeface="Calibri"/>
                <a:sym typeface="Calibri"/>
              </a:rPr>
              <a:t>To transition participants from theoretical discussion to practical application, setting expectations for the Flowers family MDT simulation by framing it as an exercise in collaborative decision-making, communication, and information-sharing rather than finding a single "correct" answer</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i="0" dirty="0">
                <a:latin typeface="Calibri"/>
                <a:ea typeface="Calibri"/>
                <a:cs typeface="Calibri"/>
                <a:sym typeface="Calibri"/>
              </a:rPr>
              <a:t>Say: </a:t>
            </a:r>
            <a:br>
              <a:rPr lang="en-US" b="1" i="1" dirty="0">
                <a:latin typeface="Calibri"/>
                <a:ea typeface="Calibri"/>
                <a:cs typeface="Calibri"/>
                <a:sym typeface="Calibri"/>
              </a:rPr>
            </a:br>
            <a:r>
              <a:rPr lang="en-US" b="1" i="1" dirty="0">
                <a:latin typeface="Calibri"/>
                <a:ea typeface="Calibri"/>
                <a:cs typeface="Calibri"/>
                <a:sym typeface="Calibri"/>
              </a:rPr>
              <a:t>This afternoon, you will shift from discussing collaboration to actively practicing it. Throughout today’s training, you have explored how professionals coordinate information, communicate across systems, navigate differing viewpoints, and maintain productive working relationships during complex investigations. </a:t>
            </a:r>
          </a:p>
          <a:p>
            <a:pPr marL="0" indent="0">
              <a:buClr>
                <a:schemeClr val="dk1"/>
              </a:buClr>
              <a:buSzPts val="1100"/>
            </a:pPr>
            <a:endParaRPr lang="en-US"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The MDT staffing simulation provides an opportunity for you to apply those concepts during a realistic case discussion. This simulation is not focused on identifying a single correct answer. Instead, you will practice how professionals contribute information, ask questions, evaluate concerns, share observations, and work toward informed recommendations.</a:t>
            </a:r>
            <a:endParaRPr b="1" i="1" dirty="0">
              <a:latin typeface="Calibri"/>
              <a:ea typeface="Calibri"/>
              <a:cs typeface="Calibri"/>
              <a:sym typeface="Calibri"/>
            </a:endParaRPr>
          </a:p>
          <a:p>
            <a:pPr marL="0" indent="0">
              <a:buClr>
                <a:schemeClr val="dk1"/>
              </a:buClr>
              <a:buSzPts val="1100"/>
            </a:pPr>
            <a:endParaRPr lang="en-US"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The Flowers family case has been used throughout much of this training. You are already familiar with the family’s history, reported concerns, investigative activities, collateral information, safety considerations, and court involvement. This familiarity allows you to spend less time learning a new case and more time practicing collaboration.</a:t>
            </a:r>
          </a:p>
          <a:p>
            <a:pPr marL="0" indent="0">
              <a:buClr>
                <a:schemeClr val="dk1"/>
              </a:buClr>
              <a:buSzPts val="1100"/>
            </a:pPr>
            <a:br>
              <a:rPr lang="en-US" b="1" i="1" dirty="0">
                <a:latin typeface="Calibri"/>
                <a:ea typeface="Calibri"/>
                <a:cs typeface="Calibri"/>
                <a:sym typeface="Calibri"/>
              </a:rPr>
            </a:br>
            <a:r>
              <a:rPr lang="en-US" b="1" i="1" dirty="0">
                <a:latin typeface="Calibri"/>
                <a:ea typeface="Calibri"/>
                <a:cs typeface="Calibri"/>
                <a:sym typeface="Calibri"/>
              </a:rPr>
              <a:t>During the simulation, you will be expected to:</a:t>
            </a:r>
          </a:p>
          <a:p>
            <a:pPr marL="483306" indent="-322204">
              <a:buClr>
                <a:schemeClr val="dk1"/>
              </a:buClr>
              <a:buSzPts val="1200"/>
              <a:buFont typeface="Calibri"/>
              <a:buChar char="●"/>
            </a:pPr>
            <a:r>
              <a:rPr lang="en-US" b="1" i="1" dirty="0">
                <a:latin typeface="Calibri"/>
                <a:ea typeface="Calibri"/>
                <a:cs typeface="Calibri"/>
                <a:sym typeface="Calibri"/>
              </a:rPr>
              <a:t>Analyze available information</a:t>
            </a:r>
          </a:p>
          <a:p>
            <a:pPr marL="483306" indent="-322204">
              <a:buClr>
                <a:schemeClr val="dk1"/>
              </a:buClr>
              <a:buSzPts val="1200"/>
              <a:buFont typeface="Calibri"/>
              <a:buChar char="●"/>
            </a:pPr>
            <a:r>
              <a:rPr lang="en-US" b="1" i="1" dirty="0">
                <a:latin typeface="Calibri"/>
                <a:ea typeface="Calibri"/>
                <a:cs typeface="Calibri"/>
                <a:sym typeface="Calibri"/>
              </a:rPr>
              <a:t>Contribute observations</a:t>
            </a:r>
          </a:p>
          <a:p>
            <a:pPr marL="483306" indent="-322204">
              <a:buClr>
                <a:schemeClr val="dk1"/>
              </a:buClr>
              <a:buSzPts val="1200"/>
              <a:buFont typeface="Calibri"/>
              <a:buChar char="●"/>
            </a:pPr>
            <a:r>
              <a:rPr lang="en-US" b="1" i="1" dirty="0">
                <a:latin typeface="Calibri"/>
                <a:ea typeface="Calibri"/>
                <a:cs typeface="Calibri"/>
                <a:sym typeface="Calibri"/>
              </a:rPr>
              <a:t>Consider multiple perspectives</a:t>
            </a:r>
          </a:p>
          <a:p>
            <a:pPr marL="483306" indent="-322204">
              <a:buClr>
                <a:schemeClr val="dk1"/>
              </a:buClr>
              <a:buSzPts val="1200"/>
              <a:buFont typeface="Calibri"/>
              <a:buChar char="●"/>
            </a:pPr>
            <a:r>
              <a:rPr lang="en-US" b="1" i="1" dirty="0">
                <a:latin typeface="Calibri"/>
                <a:ea typeface="Calibri"/>
                <a:cs typeface="Calibri"/>
                <a:sym typeface="Calibri"/>
              </a:rPr>
              <a:t>Participate in professional discussions</a:t>
            </a:r>
          </a:p>
          <a:p>
            <a:pPr marL="483306" indent="-322204">
              <a:buClr>
                <a:schemeClr val="dk1"/>
              </a:buClr>
              <a:buSzPts val="1200"/>
              <a:buFont typeface="Calibri"/>
              <a:buChar char="●"/>
            </a:pPr>
            <a:r>
              <a:rPr lang="en-US" b="1" i="1" dirty="0">
                <a:latin typeface="Calibri"/>
                <a:ea typeface="Calibri"/>
                <a:cs typeface="Calibri"/>
                <a:sym typeface="Calibri"/>
              </a:rPr>
              <a:t>Evaluate possible options</a:t>
            </a:r>
          </a:p>
          <a:p>
            <a:pPr marL="483306" indent="-322204">
              <a:buClr>
                <a:schemeClr val="dk1"/>
              </a:buClr>
              <a:buSzPts val="1200"/>
              <a:buFont typeface="Calibri"/>
              <a:buChar char="●"/>
            </a:pPr>
            <a:r>
              <a:rPr lang="en-US" b="1" i="1" dirty="0">
                <a:latin typeface="Calibri"/>
                <a:ea typeface="Calibri"/>
                <a:cs typeface="Calibri"/>
                <a:sym typeface="Calibri"/>
              </a:rPr>
              <a:t>Support collaborative decision-making</a:t>
            </a:r>
          </a:p>
          <a:p>
            <a:pPr marL="0" indent="0">
              <a:buClr>
                <a:schemeClr val="dk1"/>
              </a:buClr>
              <a:buSzPts val="1100"/>
            </a:pPr>
            <a:endParaRPr lang="en-US"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The focus is not on proving who is right. The focus is on understanding how collaborative discussions help you evaluate information and make informed decisions. Today’s simulation reflects the reality that child welfare decisions often involve multiple voices, perspectives, and sources of information. The ability to participate effectively in these discussions is an important professional skill that extends beyond any individual case.</a:t>
            </a:r>
          </a:p>
          <a:p>
            <a:pPr marL="0" indent="0">
              <a:buClr>
                <a:schemeClr val="dk1"/>
              </a:buClr>
              <a:buSzPts val="1100"/>
            </a:pPr>
            <a:endParaRPr lang="en-US"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Questions: </a:t>
            </a:r>
            <a:r>
              <a:rPr lang="en-US" b="0" dirty="0">
                <a:latin typeface="Calibri"/>
                <a:ea typeface="Calibri"/>
                <a:cs typeface="Calibri"/>
                <a:sym typeface="Calibri"/>
              </a:rPr>
              <a:t>(ask the following and validate responses)</a:t>
            </a:r>
          </a:p>
          <a:p>
            <a:pPr marL="483306" indent="-322204">
              <a:buClr>
                <a:schemeClr val="dk1"/>
              </a:buClr>
              <a:buSzPts val="1200"/>
              <a:buFont typeface="Calibri"/>
              <a:buChar char="●"/>
            </a:pPr>
            <a:r>
              <a:rPr lang="en-US" dirty="0">
                <a:latin typeface="Calibri"/>
                <a:ea typeface="Calibri"/>
                <a:cs typeface="Calibri"/>
                <a:sym typeface="Calibri"/>
              </a:rPr>
              <a:t>Why is collaboration important during case staffing?</a:t>
            </a:r>
          </a:p>
          <a:p>
            <a:pPr marL="483306" indent="-322204">
              <a:buClr>
                <a:schemeClr val="dk1"/>
              </a:buClr>
              <a:buSzPts val="1200"/>
              <a:buFont typeface="Calibri"/>
              <a:buChar char="●"/>
            </a:pPr>
            <a:r>
              <a:rPr lang="en-US" dirty="0">
                <a:latin typeface="Calibri"/>
                <a:ea typeface="Calibri"/>
                <a:cs typeface="Calibri"/>
                <a:sym typeface="Calibri"/>
              </a:rPr>
              <a:t>What benefits result from hearing multiple professional viewpoints?</a:t>
            </a:r>
          </a:p>
          <a:p>
            <a:pPr marL="483306" indent="-322204">
              <a:buClr>
                <a:schemeClr val="dk1"/>
              </a:buClr>
              <a:buSzPts val="1200"/>
              <a:buFont typeface="Calibri"/>
              <a:buChar char="●"/>
            </a:pPr>
            <a:r>
              <a:rPr lang="en-US" dirty="0">
                <a:latin typeface="Calibri"/>
                <a:ea typeface="Calibri"/>
                <a:cs typeface="Calibri"/>
                <a:sym typeface="Calibri"/>
              </a:rPr>
              <a:t>How might staffing discussions improve decision-making?</a:t>
            </a:r>
          </a:p>
          <a:p>
            <a:pPr marL="483306" indent="-322204">
              <a:buClr>
                <a:schemeClr val="dk1"/>
              </a:buClr>
              <a:buSzPts val="1200"/>
              <a:buFont typeface="Calibri"/>
              <a:buChar char="●"/>
            </a:pPr>
            <a:r>
              <a:rPr lang="en-US" dirty="0">
                <a:latin typeface="Calibri"/>
                <a:ea typeface="Calibri"/>
                <a:cs typeface="Calibri"/>
                <a:sym typeface="Calibri"/>
              </a:rPr>
              <a:t>What skills from today's earlier sections may be useful during the simulation?</a:t>
            </a:r>
          </a:p>
          <a:p>
            <a:pPr marL="483306" indent="0">
              <a:buClr>
                <a:schemeClr val="dk1"/>
              </a:buClr>
              <a:buSzPts val="1100"/>
            </a:pPr>
            <a:endParaRPr lang="en-US"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Answers:</a:t>
            </a:r>
          </a:p>
          <a:p>
            <a:pPr marL="483306" indent="-322204">
              <a:buClr>
                <a:schemeClr val="dk1"/>
              </a:buClr>
              <a:buSzPts val="1200"/>
              <a:buFont typeface="Calibri"/>
              <a:buChar char="●"/>
            </a:pPr>
            <a:r>
              <a:rPr lang="en-US" dirty="0">
                <a:latin typeface="Calibri"/>
                <a:ea typeface="Calibri"/>
                <a:cs typeface="Calibri"/>
                <a:sym typeface="Calibri"/>
              </a:rPr>
              <a:t>Information-sharing</a:t>
            </a:r>
          </a:p>
          <a:p>
            <a:pPr marL="483306" indent="-322204">
              <a:buClr>
                <a:schemeClr val="dk1"/>
              </a:buClr>
              <a:buSzPts val="1200"/>
              <a:buFont typeface="Calibri"/>
              <a:buChar char="●"/>
            </a:pPr>
            <a:r>
              <a:rPr lang="en-US" dirty="0">
                <a:latin typeface="Calibri"/>
                <a:ea typeface="Calibri"/>
                <a:cs typeface="Calibri"/>
                <a:sym typeface="Calibri"/>
              </a:rPr>
              <a:t>Communication</a:t>
            </a:r>
          </a:p>
          <a:p>
            <a:pPr marL="483306" indent="-322204">
              <a:buClr>
                <a:schemeClr val="dk1"/>
              </a:buClr>
              <a:buSzPts val="1200"/>
              <a:buFont typeface="Calibri"/>
              <a:buChar char="●"/>
            </a:pPr>
            <a:r>
              <a:rPr lang="en-US" dirty="0">
                <a:latin typeface="Calibri"/>
                <a:ea typeface="Calibri"/>
                <a:cs typeface="Calibri"/>
                <a:sym typeface="Calibri"/>
              </a:rPr>
              <a:t>Clarification</a:t>
            </a:r>
          </a:p>
          <a:p>
            <a:pPr marL="483306" indent="-322204">
              <a:buClr>
                <a:schemeClr val="dk1"/>
              </a:buClr>
              <a:buSzPts val="1200"/>
              <a:buFont typeface="Calibri"/>
              <a:buChar char="●"/>
            </a:pPr>
            <a:r>
              <a:rPr lang="en-US" dirty="0">
                <a:latin typeface="Calibri"/>
                <a:ea typeface="Calibri"/>
                <a:cs typeface="Calibri"/>
                <a:sym typeface="Calibri"/>
              </a:rPr>
              <a:t>Case analysis</a:t>
            </a:r>
          </a:p>
          <a:p>
            <a:pPr marL="483306" indent="-322204">
              <a:buClr>
                <a:schemeClr val="dk1"/>
              </a:buClr>
              <a:buSzPts val="1200"/>
              <a:buFont typeface="Calibri"/>
              <a:buChar char="●"/>
            </a:pPr>
            <a:r>
              <a:rPr lang="en-US" dirty="0">
                <a:latin typeface="Calibri"/>
                <a:ea typeface="Calibri"/>
                <a:cs typeface="Calibri"/>
                <a:sym typeface="Calibri"/>
              </a:rPr>
              <a:t>Professional discussion</a:t>
            </a:r>
          </a:p>
          <a:p>
            <a:pPr marL="483306" indent="-322204">
              <a:buClr>
                <a:schemeClr val="dk1"/>
              </a:buClr>
              <a:buSzPts val="1200"/>
              <a:buFont typeface="Calibri"/>
              <a:buChar char="●"/>
            </a:pPr>
            <a:r>
              <a:rPr lang="en-US" dirty="0">
                <a:latin typeface="Calibri"/>
                <a:ea typeface="Calibri"/>
                <a:cs typeface="Calibri"/>
                <a:sym typeface="Calibri"/>
              </a:rPr>
              <a:t>Collaborative planning</a:t>
            </a:r>
            <a:endParaRPr lang="en-US" b="1"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Staffing discussions support informed decision-making</a:t>
            </a:r>
          </a:p>
          <a:p>
            <a:pPr marL="483306" indent="-322204">
              <a:buClr>
                <a:schemeClr val="dk1"/>
              </a:buClr>
              <a:buSzPts val="1200"/>
              <a:buFont typeface="Calibri"/>
              <a:buChar char="●"/>
            </a:pPr>
            <a:r>
              <a:rPr lang="en-US" dirty="0">
                <a:latin typeface="Calibri"/>
                <a:ea typeface="Calibri"/>
                <a:cs typeface="Calibri"/>
                <a:sym typeface="Calibri"/>
              </a:rPr>
              <a:t>Multiple viewpoints contribute valuable information</a:t>
            </a:r>
          </a:p>
          <a:p>
            <a:pPr marL="483306" indent="-322204">
              <a:buClr>
                <a:schemeClr val="dk1"/>
              </a:buClr>
              <a:buSzPts val="1200"/>
              <a:buFont typeface="Calibri"/>
              <a:buChar char="●"/>
            </a:pPr>
            <a:r>
              <a:rPr lang="en-US" dirty="0">
                <a:latin typeface="Calibri"/>
                <a:ea typeface="Calibri"/>
                <a:cs typeface="Calibri"/>
                <a:sym typeface="Calibri"/>
              </a:rPr>
              <a:t>Communication influences collaboration</a:t>
            </a:r>
          </a:p>
          <a:p>
            <a:pPr marL="483306" indent="-322204">
              <a:buClr>
                <a:schemeClr val="dk1"/>
              </a:buClr>
              <a:buSzPts val="1200"/>
              <a:buFont typeface="Calibri"/>
              <a:buChar char="●"/>
            </a:pPr>
            <a:r>
              <a:rPr lang="en-US" dirty="0">
                <a:latin typeface="Calibri"/>
                <a:ea typeface="Calibri"/>
                <a:cs typeface="Calibri"/>
                <a:sym typeface="Calibri"/>
              </a:rPr>
              <a:t>Professional dialogue supports coordinated practice</a:t>
            </a:r>
          </a:p>
          <a:p>
            <a:pPr marL="0" indent="0">
              <a:buClr>
                <a:schemeClr val="dk1"/>
              </a:buClr>
              <a:buSzPts val="1100"/>
            </a:pPr>
            <a:endParaRPr lang="en-US"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Notes:</a:t>
            </a:r>
          </a:p>
          <a:p>
            <a:pPr marL="483306" indent="-322204">
              <a:buClr>
                <a:schemeClr val="dk1"/>
              </a:buClr>
              <a:buSzPts val="1200"/>
              <a:buFont typeface="Calibri"/>
              <a:buChar char="●"/>
            </a:pPr>
            <a:r>
              <a:rPr lang="en-US" dirty="0">
                <a:latin typeface="Calibri"/>
                <a:ea typeface="Calibri"/>
                <a:cs typeface="Calibri"/>
                <a:sym typeface="Calibri"/>
              </a:rPr>
              <a:t>Avoid re-teaching MDT roles, CAC responsibilities, or law enforcement functions.</a:t>
            </a:r>
          </a:p>
          <a:p>
            <a:pPr marL="483306" indent="-322204">
              <a:buClr>
                <a:schemeClr val="dk1"/>
              </a:buClr>
              <a:buSzPts val="1200"/>
              <a:buFont typeface="Calibri"/>
              <a:buChar char="●"/>
            </a:pPr>
            <a:r>
              <a:rPr lang="en-US" dirty="0">
                <a:latin typeface="Calibri"/>
                <a:ea typeface="Calibri"/>
                <a:cs typeface="Calibri"/>
                <a:sym typeface="Calibri"/>
              </a:rPr>
              <a:t>Focus on preparing participants for application.</a:t>
            </a:r>
          </a:p>
          <a:p>
            <a:pPr marL="483306" indent="-322204">
              <a:buClr>
                <a:schemeClr val="dk1"/>
              </a:buClr>
              <a:buSzPts val="1200"/>
              <a:buFont typeface="Calibri"/>
              <a:buChar char="●"/>
            </a:pPr>
            <a:r>
              <a:rPr lang="en-US" dirty="0">
                <a:latin typeface="Calibri"/>
                <a:ea typeface="Calibri"/>
                <a:cs typeface="Calibri"/>
                <a:sym typeface="Calibri"/>
              </a:rPr>
              <a:t>Reinforce that the simulation is discussion-based rather than performance-based.</a:t>
            </a:r>
          </a:p>
          <a:p>
            <a:pPr marL="483306" indent="-322204">
              <a:buClr>
                <a:schemeClr val="dk1"/>
              </a:buClr>
              <a:buSzPts val="1200"/>
              <a:buFont typeface="Calibri"/>
              <a:buChar char="●"/>
            </a:pPr>
            <a:r>
              <a:rPr lang="en-US" dirty="0">
                <a:latin typeface="Calibri"/>
                <a:ea typeface="Calibri"/>
                <a:cs typeface="Calibri"/>
                <a:sym typeface="Calibri"/>
              </a:rPr>
              <a:t>Encourage active participation from all groups.</a:t>
            </a:r>
          </a:p>
          <a:p>
            <a:pPr marL="483306" indent="-322204">
              <a:buClr>
                <a:schemeClr val="dk1"/>
              </a:buClr>
              <a:buSzPts val="1200"/>
              <a:buFont typeface="Calibri"/>
              <a:buChar char="●"/>
            </a:pPr>
            <a:r>
              <a:rPr lang="en-US" dirty="0">
                <a:latin typeface="Calibri"/>
                <a:ea typeface="Calibri"/>
                <a:cs typeface="Calibri"/>
                <a:sym typeface="Calibri"/>
              </a:rPr>
              <a:t>Set a positive tone for the afternoon simulation.</a:t>
            </a:r>
          </a:p>
          <a:p>
            <a:pPr marL="0" indent="0">
              <a:buClr>
                <a:schemeClr val="dk1"/>
              </a:buClr>
              <a:buSzPts val="1100"/>
            </a:pPr>
            <a:endParaRPr lang="en-US" b="1" i="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p>
          <a:p>
            <a:pPr marL="0" indent="0">
              <a:buClr>
                <a:schemeClr val="dk1"/>
              </a:buClr>
              <a:buSzPts val="1100"/>
            </a:pPr>
            <a:r>
              <a:rPr lang="en-US" b="1" i="1" dirty="0">
                <a:latin typeface="Calibri"/>
                <a:ea typeface="Calibri"/>
                <a:cs typeface="Calibri"/>
                <a:sym typeface="Calibri"/>
              </a:rPr>
              <a:t>Before the staffing begins, you will review the available case information, identify key considerations, and prepare for the collaborative discussion. </a:t>
            </a:r>
          </a:p>
          <a:p>
            <a:pPr marL="0" indent="0">
              <a:buClr>
                <a:schemeClr val="dk1"/>
              </a:buClr>
              <a:buSzPts val="1100"/>
            </a:pPr>
            <a:endParaRPr lang="en-US"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Key Points: </a:t>
            </a:r>
            <a:r>
              <a:rPr lang="en-US" i="0" dirty="0">
                <a:latin typeface="Calibri"/>
                <a:ea typeface="Calibri"/>
                <a:cs typeface="Calibri"/>
                <a:sym typeface="Calibri"/>
              </a:rPr>
              <a:t>(ensure the following are covered)</a:t>
            </a:r>
            <a:endParaRPr lang="en-US" b="1" i="0"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The simulation focuses on collaboration rather than finding a single correct answer.</a:t>
            </a:r>
          </a:p>
          <a:p>
            <a:pPr marL="483306" indent="-322204">
              <a:buClr>
                <a:schemeClr val="dk1"/>
              </a:buClr>
              <a:buSzPts val="1200"/>
              <a:buFont typeface="Calibri"/>
              <a:buChar char="●"/>
            </a:pPr>
            <a:r>
              <a:rPr lang="en-US" dirty="0">
                <a:latin typeface="Calibri"/>
                <a:ea typeface="Calibri"/>
                <a:cs typeface="Calibri"/>
                <a:sym typeface="Calibri"/>
              </a:rPr>
              <a:t>Multiple professional perspectives contribute to understanding the case.</a:t>
            </a:r>
          </a:p>
          <a:p>
            <a:pPr marL="483306" indent="-322204">
              <a:buClr>
                <a:schemeClr val="dk1"/>
              </a:buClr>
              <a:buSzPts val="1200"/>
              <a:buFont typeface="Calibri"/>
              <a:buChar char="●"/>
            </a:pPr>
            <a:r>
              <a:rPr lang="en-US" dirty="0">
                <a:latin typeface="Calibri"/>
                <a:ea typeface="Calibri"/>
                <a:cs typeface="Calibri"/>
                <a:sym typeface="Calibri"/>
              </a:rPr>
              <a:t>Communication and information-sharing influence decision-making.</a:t>
            </a:r>
          </a:p>
          <a:p>
            <a:pPr marL="483306" indent="-322204">
              <a:buClr>
                <a:schemeClr val="dk1"/>
              </a:buClr>
              <a:buSzPts val="1200"/>
              <a:buFont typeface="Calibri"/>
              <a:buChar char="●"/>
            </a:pPr>
            <a:r>
              <a:rPr lang="en-US" dirty="0">
                <a:latin typeface="Calibri"/>
                <a:ea typeface="Calibri"/>
                <a:cs typeface="Calibri"/>
                <a:sym typeface="Calibri"/>
              </a:rPr>
              <a:t>Participants will apply concepts learned throughout Day 9.</a:t>
            </a:r>
          </a:p>
          <a:p>
            <a:pPr marL="483306" indent="-322204">
              <a:buClr>
                <a:schemeClr val="dk1"/>
              </a:buClr>
              <a:buSzPts val="1200"/>
              <a:buFont typeface="Calibri"/>
              <a:buChar char="●"/>
            </a:pPr>
            <a:r>
              <a:rPr lang="en-US" dirty="0">
                <a:latin typeface="Calibri"/>
                <a:ea typeface="Calibri"/>
                <a:cs typeface="Calibri"/>
                <a:sym typeface="Calibri"/>
              </a:rPr>
              <a:t>Effective staffing discussions support coordinated case planning.</a:t>
            </a:r>
            <a:endParaRPr b="1" dirty="0">
              <a:latin typeface="Calibri"/>
              <a:ea typeface="Calibri"/>
              <a:cs typeface="Calibri"/>
              <a:sym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p2:notes"/>
          <p:cNvSpPr>
            <a:spLocks noGrp="1" noRot="1" noChangeAspect="1"/>
          </p:cNvSpPr>
          <p:nvPr>
            <p:ph type="sldImg" idx="2"/>
          </p:nvPr>
        </p:nvSpPr>
        <p:spPr>
          <a:xfrm>
            <a:off x="914400" y="914400"/>
            <a:ext cx="5487988"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2" name="Google Shape;452;p2:notes"/>
          <p:cNvSpPr txBox="1">
            <a:spLocks noGrp="1"/>
          </p:cNvSpPr>
          <p:nvPr>
            <p:ph type="body" idx="1"/>
          </p:nvPr>
        </p:nvSpPr>
        <p:spPr>
          <a:xfrm>
            <a:off x="914400" y="4000500"/>
            <a:ext cx="5487988" cy="4686299"/>
          </a:xfrm>
          <a:prstGeom prst="rect">
            <a:avLst/>
          </a:prstGeom>
          <a:noFill/>
          <a:ln>
            <a:noFill/>
          </a:ln>
        </p:spPr>
        <p:txBody>
          <a:bodyPr spcFirstLastPara="1" wrap="square" lIns="98495" tIns="49234" rIns="98495" bIns="49234" anchor="t" anchorCtr="0">
            <a:noAutofit/>
          </a:bodyPr>
          <a:lstStyle/>
          <a:p>
            <a:pPr marL="0" indent="0">
              <a:buClr>
                <a:schemeClr val="dk1"/>
              </a:buClr>
              <a:buSzPts val="1100"/>
            </a:pPr>
            <a:r>
              <a:rPr lang="en-US" b="1" dirty="0">
                <a:latin typeface="Calibri"/>
                <a:ea typeface="Calibri"/>
                <a:cs typeface="Calibri"/>
                <a:sym typeface="Calibri"/>
              </a:rPr>
              <a:t>TARGET OUTCOMES</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 </a:t>
            </a:r>
            <a:r>
              <a:rPr lang="en-US" dirty="0">
                <a:latin typeface="Calibri"/>
                <a:ea typeface="Calibri"/>
                <a:cs typeface="Calibri"/>
                <a:sym typeface="Calibri"/>
              </a:rPr>
              <a:t>5 Minutes</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introduce participants to the MDT staffing simulation and establish expectations for collaborative discussion, coordinated decision-making, professional communication, and case analysis throughout the afternoon simulation experience</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Paraphrase:</a:t>
            </a:r>
          </a:p>
          <a:p>
            <a:pPr marL="0" indent="0">
              <a:buClr>
                <a:schemeClr val="dk1"/>
              </a:buClr>
              <a:buSzPts val="1100"/>
            </a:pPr>
            <a:r>
              <a:rPr lang="en-US" b="1" dirty="0">
                <a:latin typeface="Calibri"/>
                <a:ea typeface="Calibri"/>
                <a:cs typeface="Calibri"/>
                <a:sym typeface="Calibri"/>
              </a:rPr>
              <a:t>By the end of this section, Social Services Specialists will be able to:</a:t>
            </a:r>
          </a:p>
          <a:p>
            <a:pPr marL="365760" indent="-182880">
              <a:buClr>
                <a:schemeClr val="dk1"/>
              </a:buClr>
              <a:buSzPct val="100000"/>
              <a:buFont typeface="Calibri" panose="020F0502020204030204" pitchFamily="34" charset="0"/>
              <a:buChar char="●"/>
            </a:pPr>
            <a:r>
              <a:rPr lang="en-US" dirty="0">
                <a:latin typeface="Calibri"/>
                <a:ea typeface="Calibri"/>
                <a:cs typeface="Calibri"/>
                <a:sym typeface="Calibri"/>
              </a:rPr>
              <a:t>Understand how multidisciplinary Team staffing supports collaborative assessment and coordinated decision-making.</a:t>
            </a:r>
          </a:p>
          <a:p>
            <a:pPr marL="365760" indent="-182880">
              <a:buClr>
                <a:schemeClr val="dk1"/>
              </a:buClr>
              <a:buSzPct val="100000"/>
              <a:buFont typeface="Calibri" panose="020F0502020204030204" pitchFamily="34" charset="0"/>
              <a:buChar char="●"/>
            </a:pPr>
            <a:r>
              <a:rPr lang="en-US" dirty="0">
                <a:latin typeface="Calibri"/>
                <a:ea typeface="Calibri"/>
                <a:cs typeface="Calibri"/>
                <a:sym typeface="Calibri"/>
              </a:rPr>
              <a:t>Apply strategies that support information-sharing, clarification, and coordinated planning.</a:t>
            </a:r>
          </a:p>
          <a:p>
            <a:pPr marL="365760" indent="-182880">
              <a:buClr>
                <a:schemeClr val="dk1"/>
              </a:buClr>
              <a:buSzPct val="100000"/>
              <a:buFont typeface="Calibri" panose="020F0502020204030204" pitchFamily="34" charset="0"/>
              <a:buChar char="●"/>
            </a:pPr>
            <a:r>
              <a:rPr lang="en-US" dirty="0">
                <a:latin typeface="Calibri"/>
                <a:ea typeface="Calibri"/>
                <a:cs typeface="Calibri"/>
                <a:sym typeface="Calibri"/>
              </a:rPr>
              <a:t>Assess how information from multiple professional partners influences case recommendations.</a:t>
            </a:r>
          </a:p>
          <a:p>
            <a:pPr marL="0" indent="0">
              <a:buClr>
                <a:schemeClr val="dk1"/>
              </a:buClr>
              <a:buSzPts val="1100"/>
            </a:pPr>
            <a:endParaRPr dirty="0">
              <a:latin typeface="Calibri"/>
              <a:ea typeface="Calibri"/>
              <a:cs typeface="Calibri"/>
              <a:sym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g3f6e8a331c9_1_87:notes"/>
          <p:cNvSpPr>
            <a:spLocks noGrp="1" noRot="1" noChangeAspect="1"/>
          </p:cNvSpPr>
          <p:nvPr>
            <p:ph type="sldImg" idx="2"/>
          </p:nvPr>
        </p:nvSpPr>
        <p:spPr>
          <a:xfrm>
            <a:off x="914400" y="914400"/>
            <a:ext cx="5503863" cy="3097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3" name="Google Shape;463;g3f6e8a331c9_1_87:notes"/>
          <p:cNvSpPr txBox="1">
            <a:spLocks noGrp="1"/>
          </p:cNvSpPr>
          <p:nvPr>
            <p:ph type="body" idx="1"/>
          </p:nvPr>
        </p:nvSpPr>
        <p:spPr>
          <a:xfrm>
            <a:off x="896937" y="4011613"/>
            <a:ext cx="5503864" cy="4675187"/>
          </a:xfrm>
          <a:prstGeom prst="rect">
            <a:avLst/>
          </a:prstGeom>
          <a:noFill/>
          <a:ln>
            <a:noFill/>
          </a:ln>
        </p:spPr>
        <p:txBody>
          <a:bodyPr spcFirstLastPara="1" wrap="square" lIns="96645" tIns="48309" rIns="96645" bIns="48309" anchor="t" anchorCtr="0">
            <a:noAutofit/>
          </a:bodyPr>
          <a:lstStyle/>
          <a:p>
            <a:pPr marL="0" indent="0">
              <a:buClr>
                <a:schemeClr val="dk1"/>
              </a:buClr>
              <a:buSzPts val="1100"/>
            </a:pPr>
            <a:r>
              <a:rPr lang="en-US" b="1" dirty="0">
                <a:latin typeface="Calibri"/>
                <a:ea typeface="Calibri"/>
                <a:cs typeface="Calibri"/>
                <a:sym typeface="Calibri"/>
              </a:rPr>
              <a:t>REVIEWING THE FLOWERS’ CASE</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 </a:t>
            </a:r>
            <a:r>
              <a:rPr lang="en-US" dirty="0">
                <a:latin typeface="Calibri"/>
                <a:ea typeface="Calibri"/>
                <a:cs typeface="Calibri"/>
                <a:sym typeface="Calibri"/>
              </a:rPr>
              <a:t>15 Minutes</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help participants organize information gathered throughout the Flowers investigation, identify significant developments, and prepare for the upcoming MDT staffing discussion</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Participant Manual Pages: </a:t>
            </a:r>
            <a:r>
              <a:rPr lang="en-US" b="0" dirty="0">
                <a:latin typeface="Calibri"/>
                <a:ea typeface="Calibri"/>
                <a:cs typeface="Calibri"/>
                <a:sym typeface="Calibri"/>
              </a:rPr>
              <a:t>Flowers Family Staffing Packet</a:t>
            </a:r>
          </a:p>
          <a:p>
            <a:pPr marL="0" indent="0">
              <a:buClr>
                <a:schemeClr val="dk1"/>
              </a:buClr>
              <a:buSzPts val="1100"/>
            </a:pPr>
            <a:r>
              <a:rPr lang="en-US" b="1" dirty="0">
                <a:latin typeface="Calibri"/>
                <a:ea typeface="Calibri"/>
                <a:cs typeface="Calibri"/>
                <a:sym typeface="Calibri"/>
              </a:rPr>
              <a:t>Facilitator Resources: </a:t>
            </a:r>
            <a:r>
              <a:rPr lang="en-US" b="0" dirty="0">
                <a:latin typeface="Calibri"/>
                <a:ea typeface="Calibri"/>
                <a:cs typeface="Calibri"/>
                <a:sym typeface="Calibri"/>
              </a:rPr>
              <a:t>MDT Simulation Facilitator Guide</a:t>
            </a: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Activity Set Up:</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Participants remain in table groups.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Each participant has access to the Flowers Family Staffing Packet.</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Groups review information gathered throughout the training.</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One participant serves as recorder.</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Activity Instructions:</a:t>
            </a:r>
            <a:endParaRPr b="1" dirty="0">
              <a:latin typeface="Calibri"/>
              <a:ea typeface="Calibri"/>
              <a:cs typeface="Calibri"/>
              <a:sym typeface="Calibri"/>
            </a:endParaRPr>
          </a:p>
          <a:p>
            <a:pPr marL="483306" indent="-322204">
              <a:buClr>
                <a:schemeClr val="dk1"/>
              </a:buClr>
              <a:buSzPts val="1200"/>
              <a:buFont typeface="Calibri"/>
              <a:buAutoNum type="arabicPeriod"/>
            </a:pPr>
            <a:r>
              <a:rPr lang="en-US" dirty="0">
                <a:latin typeface="Calibri"/>
                <a:ea typeface="Calibri"/>
                <a:cs typeface="Calibri"/>
                <a:sym typeface="Calibri"/>
              </a:rPr>
              <a:t>Review the Flowers family information contained within the staffing packet.</a:t>
            </a:r>
            <a:endParaRPr dirty="0">
              <a:latin typeface="Calibri"/>
              <a:ea typeface="Calibri"/>
              <a:cs typeface="Calibri"/>
              <a:sym typeface="Calibri"/>
            </a:endParaRPr>
          </a:p>
          <a:p>
            <a:pPr marL="483306" indent="-322204">
              <a:buClr>
                <a:schemeClr val="dk1"/>
              </a:buClr>
              <a:buSzPts val="1200"/>
              <a:buFont typeface="Calibri"/>
              <a:buAutoNum type="arabicPeriod"/>
            </a:pPr>
            <a:r>
              <a:rPr lang="en-US" dirty="0">
                <a:latin typeface="Calibri"/>
                <a:ea typeface="Calibri"/>
                <a:cs typeface="Calibri"/>
                <a:sym typeface="Calibri"/>
              </a:rPr>
              <a:t>Discuss major events that have occurred since the original referral.</a:t>
            </a:r>
            <a:endParaRPr dirty="0">
              <a:latin typeface="Calibri"/>
              <a:ea typeface="Calibri"/>
              <a:cs typeface="Calibri"/>
              <a:sym typeface="Calibri"/>
            </a:endParaRPr>
          </a:p>
          <a:p>
            <a:pPr marL="483306" indent="-322204">
              <a:buClr>
                <a:schemeClr val="dk1"/>
              </a:buClr>
              <a:buSzPts val="1200"/>
              <a:buFont typeface="Calibri"/>
              <a:buAutoNum type="arabicPeriod"/>
            </a:pPr>
            <a:r>
              <a:rPr lang="en-US" dirty="0">
                <a:latin typeface="Calibri"/>
                <a:ea typeface="Calibri"/>
                <a:cs typeface="Calibri"/>
                <a:sym typeface="Calibri"/>
              </a:rPr>
              <a:t>Identify information that has had the greatest impact on the investigation.</a:t>
            </a:r>
            <a:endParaRPr dirty="0">
              <a:latin typeface="Calibri"/>
              <a:ea typeface="Calibri"/>
              <a:cs typeface="Calibri"/>
              <a:sym typeface="Calibri"/>
            </a:endParaRPr>
          </a:p>
          <a:p>
            <a:pPr marL="483306" indent="-322204">
              <a:buClr>
                <a:schemeClr val="dk1"/>
              </a:buClr>
              <a:buSzPts val="1200"/>
              <a:buFont typeface="Calibri"/>
              <a:buAutoNum type="arabicPeriod"/>
            </a:pPr>
            <a:r>
              <a:rPr lang="en-US" dirty="0">
                <a:latin typeface="Calibri"/>
                <a:ea typeface="Calibri"/>
                <a:cs typeface="Calibri"/>
                <a:sym typeface="Calibri"/>
              </a:rPr>
              <a:t>Determine what concerns remain unresolved.</a:t>
            </a:r>
            <a:endParaRPr dirty="0">
              <a:latin typeface="Calibri"/>
              <a:ea typeface="Calibri"/>
              <a:cs typeface="Calibri"/>
              <a:sym typeface="Calibri"/>
            </a:endParaRPr>
          </a:p>
          <a:p>
            <a:pPr marL="483306" indent="-322204">
              <a:buClr>
                <a:schemeClr val="dk1"/>
              </a:buClr>
              <a:buSzPts val="1200"/>
              <a:buFont typeface="Calibri"/>
              <a:buAutoNum type="arabicPeriod"/>
            </a:pPr>
            <a:r>
              <a:rPr lang="en-US" dirty="0">
                <a:latin typeface="Calibri"/>
                <a:ea typeface="Calibri"/>
                <a:cs typeface="Calibri"/>
                <a:sym typeface="Calibri"/>
              </a:rPr>
              <a:t>Identify strengths, supports, and positive developments that have emerged.</a:t>
            </a:r>
            <a:endParaRPr dirty="0">
              <a:latin typeface="Calibri"/>
              <a:ea typeface="Calibri"/>
              <a:cs typeface="Calibri"/>
              <a:sym typeface="Calibri"/>
            </a:endParaRPr>
          </a:p>
          <a:p>
            <a:pPr marL="483306" indent="-322204">
              <a:buClr>
                <a:schemeClr val="dk1"/>
              </a:buClr>
              <a:buSzPts val="1200"/>
              <a:buFont typeface="Calibri"/>
              <a:buAutoNum type="arabicPeriod"/>
            </a:pPr>
            <a:r>
              <a:rPr lang="en-US" dirty="0">
                <a:latin typeface="Calibri"/>
                <a:ea typeface="Calibri"/>
                <a:cs typeface="Calibri"/>
                <a:sym typeface="Calibri"/>
              </a:rPr>
              <a:t>Prepare to share observations with the larger group.</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br>
              <a:rPr lang="en-US" b="1" dirty="0">
                <a:latin typeface="Calibri"/>
                <a:ea typeface="Calibri"/>
                <a:cs typeface="Calibri"/>
                <a:sym typeface="Calibri"/>
              </a:rPr>
            </a:br>
            <a:r>
              <a:rPr lang="en-US" b="1" i="1" dirty="0">
                <a:latin typeface="Calibri"/>
                <a:ea typeface="Calibri"/>
                <a:cs typeface="Calibri"/>
                <a:sym typeface="Calibri"/>
              </a:rPr>
              <a:t>Throughout this training, you have followed the Flowers family through multiple stages of the investigative process.</a:t>
            </a:r>
            <a:endParaRPr b="1" i="1" dirty="0">
              <a:latin typeface="Calibri"/>
              <a:ea typeface="Calibri"/>
              <a:cs typeface="Calibri"/>
              <a:sym typeface="Calibri"/>
            </a:endParaRPr>
          </a:p>
          <a:p>
            <a:pPr marL="0" indent="0">
              <a:buClr>
                <a:schemeClr val="dk1"/>
              </a:buClr>
              <a:buSzPts val="1100"/>
            </a:pPr>
            <a:endParaRPr lang="en-US"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What began as a referral progressed through interviews, collateral contacts, safety assessments, documentation, court involvement, and ongoing planning. As investigations progress, information develops over time. New details emerge, concerns may change, strengths may become more apparent, and additional questions may arise. Before participating in the staffing discussion, review where the case stands today rather than where it began. Use this opportunity to identify the significant developments that have influenced the investigation and professional decision-making.</a:t>
            </a:r>
            <a:endParaRPr b="1" i="1" dirty="0">
              <a:latin typeface="Calibri"/>
              <a:ea typeface="Calibri"/>
              <a:cs typeface="Calibri"/>
              <a:sym typeface="Calibri"/>
            </a:endParaRPr>
          </a:p>
          <a:p>
            <a:pPr marL="0" indent="0">
              <a:buClr>
                <a:schemeClr val="dk1"/>
              </a:buClr>
              <a:buSzPts val="1100"/>
            </a:pPr>
            <a:endParaRPr lang="en-US"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As you review the case, consider:</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Which events most influenced the direction of the investigation?</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Which discoveries changed how professionals viewed the situation?</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Which actions had the greatest impact on child safety?</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Which supports appear most significant at this point?</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Which questions still need to be answered?</a:t>
            </a:r>
            <a:endParaRPr b="1" i="1" dirty="0">
              <a:latin typeface="Calibri"/>
              <a:ea typeface="Calibri"/>
              <a:cs typeface="Calibri"/>
              <a:sym typeface="Calibri"/>
            </a:endParaRPr>
          </a:p>
          <a:p>
            <a:pPr marL="0" indent="0">
              <a:buClr>
                <a:schemeClr val="dk1"/>
              </a:buClr>
              <a:buSzPts val="1100"/>
            </a:pPr>
            <a:endParaRPr lang="en-US"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The goal of this review is not to re-investigate the case. The goal is to organize the available information, identify key themes, and prepare for the staffing discussion. As you move into the simulation, understanding how the case has progressed is just as important as understanding its current circumstances.</a:t>
            </a:r>
            <a:endParaRPr b="1" i="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Questions: </a:t>
            </a:r>
            <a:r>
              <a:rPr lang="en-US" b="0" dirty="0">
                <a:latin typeface="Calibri"/>
                <a:ea typeface="Calibri"/>
                <a:cs typeface="Calibri"/>
                <a:sym typeface="Calibri"/>
              </a:rPr>
              <a:t>(ask the following and validate responses)</a:t>
            </a:r>
            <a:endParaRPr b="0"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information had the greatest impact on the investigation?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Which developments changed the direction of the case?</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strengths have emerged throughout the investigation?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concerns continue to require attention?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information would you still want before making future recommendations?</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Answers:</a:t>
            </a:r>
            <a:endParaRPr b="1"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Information obtained during interviews</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Collateral information</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Safety planning efforts</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Court-related developments</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Family engagement efforts</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Support network involvement</a:t>
            </a:r>
            <a:endParaRPr b="1"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Investigations evolve over time</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Information gathered throughout the process influences decision-making</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Strengths and concerns should both be considered</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Some questions may remain unanswered</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Case progression provides important context for staffing discussions</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br>
              <a:rPr lang="en-US" b="1" dirty="0">
                <a:latin typeface="Calibri"/>
                <a:ea typeface="Calibri"/>
                <a:cs typeface="Calibri"/>
                <a:sym typeface="Calibri"/>
              </a:rPr>
            </a:br>
            <a:r>
              <a:rPr lang="en-US" b="1" i="1" dirty="0">
                <a:latin typeface="Calibri"/>
                <a:ea typeface="Calibri"/>
                <a:cs typeface="Calibri"/>
                <a:sym typeface="Calibri"/>
              </a:rPr>
              <a:t>Now that you have reviewed the current status of the Flowers case, the next step is to prepare for the staffing discussion by identifying the information you will bring to the conversation and the issues the team will need to explore together.</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Key Points: </a:t>
            </a:r>
            <a:r>
              <a:rPr lang="en-US" i="0" dirty="0">
                <a:latin typeface="Calibri"/>
                <a:ea typeface="Calibri"/>
                <a:cs typeface="Calibri"/>
                <a:sym typeface="Calibri"/>
              </a:rPr>
              <a:t>(ensure the following are covered)</a:t>
            </a:r>
            <a:endParaRPr b="1" i="0"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The Flowers case has evolved significantly since the initial referral.</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New information influenced investigative decisions throughout the process.</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Both strengths and concerns should be considered.</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Case progression helps inform current discussions.</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Reviewing information prepares participants for staffing.</a:t>
            </a:r>
            <a:endParaRPr b="1" dirty="0">
              <a:latin typeface="Calibri"/>
              <a:ea typeface="Calibri"/>
              <a:cs typeface="Calibri"/>
              <a:sym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p4:notes"/>
          <p:cNvSpPr>
            <a:spLocks noGrp="1" noRot="1" noChangeAspect="1"/>
          </p:cNvSpPr>
          <p:nvPr>
            <p:ph type="sldImg" idx="2"/>
          </p:nvPr>
        </p:nvSpPr>
        <p:spPr>
          <a:xfrm>
            <a:off x="914400" y="914400"/>
            <a:ext cx="5467350" cy="3074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5" name="Google Shape;475;p4:notes"/>
          <p:cNvSpPr txBox="1">
            <a:spLocks noGrp="1"/>
          </p:cNvSpPr>
          <p:nvPr>
            <p:ph type="body" idx="1"/>
          </p:nvPr>
        </p:nvSpPr>
        <p:spPr>
          <a:xfrm>
            <a:off x="914400" y="3989388"/>
            <a:ext cx="5467350" cy="4697412"/>
          </a:xfrm>
          <a:prstGeom prst="rect">
            <a:avLst/>
          </a:prstGeom>
          <a:noFill/>
          <a:ln>
            <a:noFill/>
          </a:ln>
        </p:spPr>
        <p:txBody>
          <a:bodyPr spcFirstLastPara="1" wrap="square" lIns="96645" tIns="48309" rIns="96645" bIns="48309" anchor="t" anchorCtr="0">
            <a:noAutofit/>
          </a:bodyPr>
          <a:lstStyle/>
          <a:p>
            <a:pPr marL="0" indent="0"/>
            <a:r>
              <a:rPr lang="en-US" b="1" dirty="0">
                <a:latin typeface="Calibri"/>
                <a:ea typeface="Calibri"/>
                <a:cs typeface="Calibri"/>
                <a:sym typeface="Calibri"/>
              </a:rPr>
              <a:t>MDT SIMULATION PREPARATION</a:t>
            </a:r>
            <a:endParaRPr b="1"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Time: </a:t>
            </a:r>
            <a:r>
              <a:rPr lang="en-US" dirty="0">
                <a:latin typeface="Calibri"/>
                <a:ea typeface="Calibri"/>
                <a:cs typeface="Calibri"/>
                <a:sym typeface="Calibri"/>
              </a:rPr>
              <a:t>20 Minutes</a:t>
            </a:r>
            <a:endParaRPr dirty="0">
              <a:latin typeface="Calibri"/>
              <a:ea typeface="Calibri"/>
              <a:cs typeface="Calibri"/>
              <a:sym typeface="Calibri"/>
            </a:endParaRPr>
          </a:p>
          <a:p>
            <a:pPr marL="0" indent="0"/>
            <a:r>
              <a:rPr lang="en-US" b="1" dirty="0">
                <a:latin typeface="Calibri"/>
                <a:ea typeface="Calibri"/>
                <a:cs typeface="Calibri"/>
                <a:sym typeface="Calibri"/>
              </a:rPr>
              <a:t>Purpose: </a:t>
            </a:r>
            <a:r>
              <a:rPr lang="en-US" dirty="0">
                <a:latin typeface="Calibri"/>
                <a:ea typeface="Calibri"/>
                <a:cs typeface="Calibri"/>
                <a:sym typeface="Calibri"/>
              </a:rPr>
              <a:t>To prepare participants for the MDT staffing simulation by organizing information, identifying discussion priorities, and assigning professional roles for the staffing process</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Participant Manual Pages: </a:t>
            </a:r>
            <a:r>
              <a:rPr lang="en-US" b="0" dirty="0">
                <a:latin typeface="Calibri"/>
                <a:ea typeface="Calibri"/>
                <a:cs typeface="Calibri"/>
                <a:sym typeface="Calibri"/>
              </a:rPr>
              <a:t>Flowers’ Family Staffing Packet</a:t>
            </a:r>
          </a:p>
          <a:p>
            <a:pPr marL="0" indent="0"/>
            <a:r>
              <a:rPr lang="en-US" b="1" dirty="0">
                <a:latin typeface="Calibri"/>
                <a:ea typeface="Calibri"/>
                <a:cs typeface="Calibri"/>
                <a:sym typeface="Calibri"/>
              </a:rPr>
              <a:t>Facilitator Resources: </a:t>
            </a:r>
            <a:r>
              <a:rPr lang="en-US" b="0" dirty="0">
                <a:latin typeface="Calibri"/>
                <a:ea typeface="Calibri"/>
                <a:cs typeface="Calibri"/>
                <a:sym typeface="Calibri"/>
              </a:rPr>
              <a:t>MDT Staffing Simulation Facilitator Guide &amp; Role Cards </a:t>
            </a: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Activity Set up:</a:t>
            </a:r>
            <a:br>
              <a:rPr lang="en-US" b="1" dirty="0">
                <a:latin typeface="Calibri"/>
                <a:ea typeface="Calibri"/>
                <a:cs typeface="Calibri"/>
                <a:sym typeface="Calibri"/>
              </a:rPr>
            </a:br>
            <a:r>
              <a:rPr lang="en-US" dirty="0">
                <a:latin typeface="Calibri"/>
                <a:ea typeface="Calibri"/>
                <a:cs typeface="Calibri"/>
                <a:sym typeface="Calibri"/>
              </a:rPr>
              <a:t>Participants will remain in their table groups. Each participant will be assigned a role and receive the Flowers Family Staffing Packet to review. Groups will organize their information before beginning the staffing simulation.</a:t>
            </a:r>
            <a:endParaRPr dirty="0">
              <a:latin typeface="Calibri"/>
              <a:ea typeface="Calibri"/>
              <a:cs typeface="Calibri"/>
              <a:sym typeface="Calibri"/>
            </a:endParaRPr>
          </a:p>
          <a:p>
            <a:pPr marL="0" indent="0"/>
            <a:endParaRPr lang="en-US" b="1" dirty="0">
              <a:latin typeface="Calibri"/>
              <a:ea typeface="Calibri"/>
              <a:cs typeface="Calibri"/>
              <a:sym typeface="Calibri"/>
            </a:endParaRPr>
          </a:p>
          <a:p>
            <a:pPr marL="0" indent="0"/>
            <a:r>
              <a:rPr lang="en-US" b="1" dirty="0">
                <a:latin typeface="Calibri"/>
                <a:ea typeface="Calibri"/>
                <a:cs typeface="Calibri"/>
                <a:sym typeface="Calibri"/>
              </a:rPr>
              <a:t>Activity Instructions:</a:t>
            </a:r>
            <a:endParaRPr b="1" dirty="0">
              <a:latin typeface="Calibri"/>
              <a:ea typeface="Calibri"/>
              <a:cs typeface="Calibri"/>
              <a:sym typeface="Calibri"/>
            </a:endParaRPr>
          </a:p>
          <a:p>
            <a:pPr marL="0" indent="0"/>
            <a:r>
              <a:rPr lang="en-US" dirty="0">
                <a:latin typeface="Calibri"/>
                <a:ea typeface="Calibri"/>
                <a:cs typeface="Calibri"/>
                <a:sym typeface="Calibri"/>
              </a:rPr>
              <a:t>1</a:t>
            </a:r>
            <a:r>
              <a:rPr lang="en-US" b="1" dirty="0">
                <a:latin typeface="Calibri"/>
                <a:ea typeface="Calibri"/>
                <a:cs typeface="Calibri"/>
                <a:sym typeface="Calibri"/>
              </a:rPr>
              <a:t>. </a:t>
            </a:r>
            <a:r>
              <a:rPr lang="en-US" dirty="0">
                <a:latin typeface="Calibri"/>
                <a:ea typeface="Calibri"/>
                <a:cs typeface="Calibri"/>
                <a:sym typeface="Calibri"/>
              </a:rPr>
              <a:t>Review your assigned staffing role.</a:t>
            </a:r>
            <a:endParaRPr dirty="0">
              <a:latin typeface="Calibri"/>
              <a:ea typeface="Calibri"/>
              <a:cs typeface="Calibri"/>
              <a:sym typeface="Calibri"/>
            </a:endParaRPr>
          </a:p>
          <a:p>
            <a:pPr marL="0" indent="0"/>
            <a:r>
              <a:rPr lang="en-US" b="1" dirty="0">
                <a:latin typeface="Calibri"/>
                <a:ea typeface="Calibri"/>
                <a:cs typeface="Calibri"/>
                <a:sym typeface="Calibri"/>
              </a:rPr>
              <a:t>Suggested Roles:</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DCFS Specialist</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DCFS Supervisor</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Child Advocacy Center Representative</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CACD Representative</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Local law enforcement Representative</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CASA Volunteer/Representative</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Service Provider</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Court Representative/Attorney Ad Litem</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Support Network Member</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Family/Support Network Representative</a:t>
            </a:r>
            <a:endParaRPr dirty="0">
              <a:latin typeface="Calibri"/>
              <a:ea typeface="Calibri"/>
              <a:cs typeface="Calibri"/>
              <a:sym typeface="Calibri"/>
            </a:endParaRPr>
          </a:p>
          <a:p>
            <a:pPr marL="0" indent="0"/>
            <a:endParaRPr lang="en-US" b="1" dirty="0">
              <a:latin typeface="Calibri"/>
              <a:ea typeface="Calibri"/>
              <a:cs typeface="Calibri"/>
              <a:sym typeface="Calibri"/>
            </a:endParaRPr>
          </a:p>
          <a:p>
            <a:pPr marL="0" indent="0"/>
            <a:r>
              <a:rPr lang="en-US" b="1" dirty="0">
                <a:latin typeface="Calibri"/>
                <a:ea typeface="Calibri"/>
                <a:cs typeface="Calibri"/>
                <a:sym typeface="Calibri"/>
              </a:rPr>
              <a:t>Facilitator Note: </a:t>
            </a:r>
            <a:br>
              <a:rPr lang="en-US" i="1" dirty="0">
                <a:latin typeface="Calibri"/>
                <a:ea typeface="Calibri"/>
                <a:cs typeface="Calibri"/>
                <a:sym typeface="Calibri"/>
              </a:rPr>
            </a:br>
            <a:r>
              <a:rPr lang="en-US" dirty="0">
                <a:latin typeface="Calibri"/>
                <a:ea typeface="Calibri"/>
                <a:cs typeface="Calibri"/>
                <a:sym typeface="Calibri"/>
              </a:rPr>
              <a:t>Adjust role assignments as needed based on class size.</a:t>
            </a:r>
            <a:endParaRPr dirty="0">
              <a:latin typeface="Calibri"/>
              <a:ea typeface="Calibri"/>
              <a:cs typeface="Calibri"/>
              <a:sym typeface="Calibri"/>
            </a:endParaRPr>
          </a:p>
          <a:p>
            <a:pPr marL="483306" indent="-322204">
              <a:buClr>
                <a:schemeClr val="dk1"/>
              </a:buClr>
              <a:buSzPts val="1200"/>
              <a:buFont typeface="Calibri"/>
              <a:buAutoNum type="arabicPeriod" startAt="2"/>
            </a:pPr>
            <a:r>
              <a:rPr lang="en-US" dirty="0">
                <a:latin typeface="Calibri"/>
                <a:ea typeface="Calibri"/>
                <a:cs typeface="Calibri"/>
                <a:sym typeface="Calibri"/>
              </a:rPr>
              <a:t>Review the information in the Flowers Family Staffing Packet.</a:t>
            </a:r>
            <a:endParaRPr dirty="0">
              <a:latin typeface="Calibri"/>
              <a:ea typeface="Calibri"/>
              <a:cs typeface="Calibri"/>
              <a:sym typeface="Calibri"/>
            </a:endParaRPr>
          </a:p>
          <a:p>
            <a:pPr marL="483306" indent="-322204">
              <a:buClr>
                <a:schemeClr val="dk1"/>
              </a:buClr>
              <a:buSzPts val="1200"/>
              <a:buFont typeface="Calibri"/>
              <a:buAutoNum type="arabicPeriod" startAt="2"/>
            </a:pPr>
            <a:r>
              <a:rPr lang="en-US" dirty="0">
                <a:latin typeface="Calibri"/>
                <a:ea typeface="Calibri"/>
                <a:cs typeface="Calibri"/>
                <a:sym typeface="Calibri"/>
              </a:rPr>
              <a:t>Prepare for the staffing discussion by:</a:t>
            </a:r>
            <a:endParaRPr dirty="0">
              <a:latin typeface="Calibri"/>
              <a:ea typeface="Calibri"/>
              <a:cs typeface="Calibri"/>
              <a:sym typeface="Calibri"/>
            </a:endParaRPr>
          </a:p>
          <a:p>
            <a:pPr marL="966612" indent="-182880">
              <a:buClr>
                <a:schemeClr val="dk1"/>
              </a:buClr>
              <a:buSzPts val="1200"/>
              <a:buFont typeface="Calibri"/>
              <a:buChar char="●"/>
            </a:pPr>
            <a:r>
              <a:rPr lang="en-US" dirty="0">
                <a:latin typeface="Calibri"/>
                <a:ea typeface="Calibri"/>
                <a:cs typeface="Calibri"/>
                <a:sym typeface="Calibri"/>
              </a:rPr>
              <a:t>Identifying the information most relevant to your assigned role.</a:t>
            </a:r>
            <a:endParaRPr dirty="0">
              <a:latin typeface="Calibri"/>
              <a:ea typeface="Calibri"/>
              <a:cs typeface="Calibri"/>
              <a:sym typeface="Calibri"/>
            </a:endParaRPr>
          </a:p>
          <a:p>
            <a:pPr marL="966612" indent="-182880">
              <a:buClr>
                <a:schemeClr val="dk1"/>
              </a:buClr>
              <a:buSzPts val="1200"/>
              <a:buFont typeface="Calibri"/>
              <a:buChar char="●"/>
            </a:pPr>
            <a:r>
              <a:rPr lang="en-US" dirty="0">
                <a:latin typeface="Calibri"/>
                <a:ea typeface="Calibri"/>
                <a:cs typeface="Calibri"/>
                <a:sym typeface="Calibri"/>
              </a:rPr>
              <a:t>Determining the concerns, observations, or questions your role may bring to the discussion.</a:t>
            </a:r>
            <a:endParaRPr dirty="0">
              <a:latin typeface="Calibri"/>
              <a:ea typeface="Calibri"/>
              <a:cs typeface="Calibri"/>
              <a:sym typeface="Calibri"/>
            </a:endParaRPr>
          </a:p>
          <a:p>
            <a:pPr marL="966612" indent="-182880">
              <a:buClr>
                <a:schemeClr val="dk1"/>
              </a:buClr>
              <a:buSzPts val="1200"/>
              <a:buFont typeface="Calibri"/>
              <a:buChar char="●"/>
            </a:pPr>
            <a:r>
              <a:rPr lang="en-US" dirty="0">
                <a:latin typeface="Calibri"/>
                <a:ea typeface="Calibri"/>
                <a:cs typeface="Calibri"/>
                <a:sym typeface="Calibri"/>
              </a:rPr>
              <a:t>Organizing your notes for the simulation.</a:t>
            </a:r>
            <a:endParaRPr dirty="0">
              <a:latin typeface="Calibri"/>
              <a:ea typeface="Calibri"/>
              <a:cs typeface="Calibri"/>
              <a:sym typeface="Calibri"/>
            </a:endParaRPr>
          </a:p>
          <a:p>
            <a:pPr marL="966612" indent="-182880">
              <a:buClr>
                <a:schemeClr val="dk1"/>
              </a:buClr>
              <a:buSzPts val="1200"/>
              <a:buFont typeface="Calibri"/>
              <a:buChar char="●"/>
            </a:pPr>
            <a:r>
              <a:rPr lang="en-US" dirty="0">
                <a:latin typeface="Calibri"/>
                <a:ea typeface="Calibri"/>
                <a:cs typeface="Calibri"/>
                <a:sym typeface="Calibri"/>
              </a:rPr>
              <a:t>Preparing to participate from the perspective of your assigned role.</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Say:</a:t>
            </a:r>
            <a:br>
              <a:rPr lang="en-US" b="1" dirty="0">
                <a:latin typeface="Calibri"/>
                <a:ea typeface="Calibri"/>
                <a:cs typeface="Calibri"/>
                <a:sym typeface="Calibri"/>
              </a:rPr>
            </a:br>
            <a:r>
              <a:rPr lang="en-US" b="1" i="1" dirty="0">
                <a:latin typeface="Calibri"/>
                <a:ea typeface="Calibri"/>
                <a:cs typeface="Calibri"/>
                <a:sym typeface="Calibri"/>
              </a:rPr>
              <a:t>Successful staffing discussions begin with preparation. Before participating in a staffing meeting, you should review the available information, consider your concerns, and identify the issues that need discussion. This preparation helps you contribute meaningful information and ask thoughtful questions.</a:t>
            </a:r>
            <a:endParaRPr b="1" i="1" dirty="0">
              <a:latin typeface="Calibri"/>
              <a:ea typeface="Calibri"/>
              <a:cs typeface="Calibri"/>
              <a:sym typeface="Calibri"/>
            </a:endParaRPr>
          </a:p>
          <a:p>
            <a:pPr marL="0" indent="0"/>
            <a:endParaRPr lang="en-US" b="1" i="1" dirty="0">
              <a:latin typeface="Calibri"/>
              <a:ea typeface="Calibri"/>
              <a:cs typeface="Calibri"/>
              <a:sym typeface="Calibri"/>
            </a:endParaRPr>
          </a:p>
          <a:p>
            <a:pPr marL="0" indent="0"/>
            <a:r>
              <a:rPr lang="en-US" b="1" i="1" dirty="0">
                <a:latin typeface="Calibri"/>
                <a:ea typeface="Calibri"/>
                <a:cs typeface="Calibri"/>
                <a:sym typeface="Calibri"/>
              </a:rPr>
              <a:t>During this activity, you will prepare for the staffing discussion by reviewing the case from the perspective of your assigned professional role. The purpose is not to act out the role, but to consider how different professionals may interpret the same information based on their responsibilities and expertise.</a:t>
            </a:r>
            <a:endParaRPr b="1" i="1" dirty="0">
              <a:latin typeface="Calibri"/>
              <a:ea typeface="Calibri"/>
              <a:cs typeface="Calibri"/>
              <a:sym typeface="Calibri"/>
            </a:endParaRPr>
          </a:p>
          <a:p>
            <a:pPr marL="0" indent="0"/>
            <a:endParaRPr lang="en-US" b="1" i="1" dirty="0">
              <a:latin typeface="Calibri"/>
              <a:ea typeface="Calibri"/>
              <a:cs typeface="Calibri"/>
              <a:sym typeface="Calibri"/>
            </a:endParaRPr>
          </a:p>
          <a:p>
            <a:pPr marL="0" indent="0"/>
            <a:r>
              <a:rPr lang="en-US" b="1" i="1" dirty="0">
                <a:latin typeface="Calibri"/>
                <a:ea typeface="Calibri"/>
                <a:cs typeface="Calibri"/>
                <a:sym typeface="Calibri"/>
              </a:rPr>
              <a:t>As you review the staffing packet, focus on:</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Information relevant to your role.</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Issues that require further discussion.</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Questions that remain unanswered.</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Observations that may help the team.</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Factors that may influence future planning.</a:t>
            </a:r>
            <a:endParaRPr b="1" i="1" dirty="0">
              <a:latin typeface="Calibri"/>
              <a:ea typeface="Calibri"/>
              <a:cs typeface="Calibri"/>
              <a:sym typeface="Calibri"/>
            </a:endParaRPr>
          </a:p>
          <a:p>
            <a:pPr marL="0" indent="0"/>
            <a:endParaRPr lang="en-US" b="1" i="1" dirty="0">
              <a:latin typeface="Calibri"/>
              <a:ea typeface="Calibri"/>
              <a:cs typeface="Calibri"/>
              <a:sym typeface="Calibri"/>
            </a:endParaRPr>
          </a:p>
          <a:p>
            <a:pPr marL="0" indent="0"/>
            <a:r>
              <a:rPr lang="en-US" b="1" i="1" dirty="0">
                <a:latin typeface="Calibri"/>
                <a:ea typeface="Calibri"/>
                <a:cs typeface="Calibri"/>
                <a:sym typeface="Calibri"/>
              </a:rPr>
              <a:t>You will not all focus on the same information or identify the same concerns. Those different perspectives strengthen the staffing discussion by providing a more complete understanding of the family's circumstances. As you prepare, consider what information your assigned role would want the team to understand and be ready to contribute that perspective during the staffing discussion.</a:t>
            </a:r>
            <a:endParaRPr dirty="0">
              <a:latin typeface="Calibri"/>
              <a:ea typeface="Calibri"/>
              <a:cs typeface="Calibri"/>
              <a:sym typeface="Calibri"/>
            </a:endParaRPr>
          </a:p>
          <a:p>
            <a:pPr marL="0" indent="0"/>
            <a:endParaRPr lang="en-US" b="1" dirty="0">
              <a:latin typeface="Calibri"/>
              <a:ea typeface="Calibri"/>
              <a:cs typeface="Calibri"/>
              <a:sym typeface="Calibri"/>
            </a:endParaRPr>
          </a:p>
          <a:p>
            <a:pPr marL="0" indent="0"/>
            <a:r>
              <a:rPr lang="en-US" b="1" dirty="0">
                <a:latin typeface="Calibri"/>
                <a:ea typeface="Calibri"/>
                <a:cs typeface="Calibri"/>
                <a:sym typeface="Calibri"/>
              </a:rPr>
              <a:t>Facilitator Questions: </a:t>
            </a:r>
            <a:r>
              <a:rPr lang="en-US" dirty="0">
                <a:latin typeface="Calibri"/>
                <a:ea typeface="Calibri"/>
                <a:cs typeface="Calibri"/>
                <a:sym typeface="Calibri"/>
              </a:rPr>
              <a:t>(ask the following and validate responses)</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information seems most important from your assigned role?</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concerns would your role likely want the team to discuss?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strengths or resources may be important to highlight?</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questions would your role want answered?</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information may influence future planning decisions?</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Facilitator Answers:</a:t>
            </a:r>
            <a:endParaRPr b="1" dirty="0">
              <a:latin typeface="Calibri"/>
              <a:ea typeface="Calibri"/>
              <a:cs typeface="Calibri"/>
              <a:sym typeface="Calibri"/>
            </a:endParaRPr>
          </a:p>
          <a:p>
            <a:pPr marL="0" indent="0"/>
            <a:r>
              <a:rPr lang="en-US" dirty="0">
                <a:latin typeface="Calibri"/>
                <a:ea typeface="Calibri"/>
                <a:cs typeface="Calibri"/>
                <a:sym typeface="Calibri"/>
              </a:rPr>
              <a:t>Responses will vary depending on assigned roles.</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Different professionals may focus on different information.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Roles influence what information receives attention.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Preparation improves participation.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Questions can be as valuable as recommendations.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Multiple viewpoints contribute to a broader understanding of the case.</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Facilitator Notes:</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Keep preparation focused and organized.</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Encourage participants to remain grounded in available case information.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Avoid allowing groups to begin solving the staffing scenario during preparation.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Remind participants that the purpose is to prepare for discussion, not reach conclusions.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Ensure all participants understand their assigned role before beginning the simulation.</a:t>
            </a:r>
            <a:endParaRPr dirty="0">
              <a:latin typeface="Calibri"/>
              <a:ea typeface="Calibri"/>
              <a:cs typeface="Calibri"/>
              <a:sym typeface="Calibri"/>
            </a:endParaRPr>
          </a:p>
          <a:p>
            <a:pPr marL="0" indent="0"/>
            <a:endParaRPr b="1" i="1" dirty="0">
              <a:latin typeface="Calibri"/>
              <a:ea typeface="Calibri"/>
              <a:cs typeface="Calibri"/>
              <a:sym typeface="Calibri"/>
            </a:endParaRPr>
          </a:p>
          <a:p>
            <a:pPr marL="0" indent="0"/>
            <a:r>
              <a:rPr lang="en-US" b="1" dirty="0">
                <a:latin typeface="Calibri"/>
                <a:ea typeface="Calibri"/>
                <a:cs typeface="Calibri"/>
                <a:sym typeface="Calibri"/>
              </a:rPr>
              <a:t>Say:</a:t>
            </a:r>
            <a:endParaRPr b="1" dirty="0">
              <a:latin typeface="Calibri"/>
              <a:ea typeface="Calibri"/>
              <a:cs typeface="Calibri"/>
              <a:sym typeface="Calibri"/>
            </a:endParaRPr>
          </a:p>
          <a:p>
            <a:pPr marL="0" indent="0"/>
            <a:r>
              <a:rPr lang="en-US" b="1" i="1" dirty="0">
                <a:latin typeface="Calibri"/>
                <a:ea typeface="Calibri"/>
                <a:cs typeface="Calibri"/>
                <a:sym typeface="Calibri"/>
              </a:rPr>
              <a:t>You are now ready to begin the staffing discussion. During the simulation, you will share information, raise concerns, ask questions, and work through the issues currently facing the Flowers family. </a:t>
            </a:r>
            <a:endParaRPr b="1" i="1" dirty="0">
              <a:latin typeface="Calibri"/>
              <a:ea typeface="Calibri"/>
              <a:cs typeface="Calibri"/>
              <a:sym typeface="Calibri"/>
            </a:endParaRPr>
          </a:p>
          <a:p>
            <a:pPr marL="0" indent="0"/>
            <a:endParaRPr dirty="0">
              <a:latin typeface="Calibri"/>
              <a:ea typeface="Calibri"/>
              <a:cs typeface="Calibri"/>
              <a:sym typeface="Calibri"/>
            </a:endParaRPr>
          </a:p>
          <a:p>
            <a:pPr marL="0" indent="0"/>
            <a:r>
              <a:rPr lang="en-US" b="1" dirty="0">
                <a:latin typeface="Calibri"/>
                <a:ea typeface="Calibri"/>
                <a:cs typeface="Calibri"/>
                <a:sym typeface="Calibri"/>
              </a:rPr>
              <a:t>Key Points: </a:t>
            </a:r>
            <a:r>
              <a:rPr lang="en-US" i="0" dirty="0">
                <a:latin typeface="Calibri"/>
                <a:ea typeface="Calibri"/>
                <a:cs typeface="Calibri"/>
                <a:sym typeface="Calibri"/>
              </a:rPr>
              <a:t>(ensure the following are covered)</a:t>
            </a:r>
            <a:endParaRPr b="1" i="0"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Preparation supports meaningful participation.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Different professional roles may emphasize different information.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Questions and observations contribute to staffing discussions.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Multiple perspectives support a comprehensive case review.</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Participants should be prepared to contribute from their assigned role.</a:t>
            </a:r>
            <a:endParaRPr sz="1700" b="1" dirty="0">
              <a:latin typeface="Calibri"/>
              <a:ea typeface="Calibri"/>
              <a:cs typeface="Calibri"/>
              <a:sym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p5:notes"/>
          <p:cNvSpPr>
            <a:spLocks noGrp="1" noRot="1" noChangeAspect="1"/>
          </p:cNvSpPr>
          <p:nvPr>
            <p:ph type="sldImg" idx="2"/>
          </p:nvPr>
        </p:nvSpPr>
        <p:spPr>
          <a:xfrm>
            <a:off x="914400" y="914400"/>
            <a:ext cx="5503863" cy="3097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4" name="Google Shape;484;p5:notes"/>
          <p:cNvSpPr txBox="1">
            <a:spLocks noGrp="1"/>
          </p:cNvSpPr>
          <p:nvPr>
            <p:ph type="body" idx="1"/>
          </p:nvPr>
        </p:nvSpPr>
        <p:spPr>
          <a:xfrm>
            <a:off x="914400" y="4011613"/>
            <a:ext cx="5503863" cy="4675187"/>
          </a:xfrm>
          <a:prstGeom prst="rect">
            <a:avLst/>
          </a:prstGeom>
          <a:noFill/>
          <a:ln>
            <a:noFill/>
          </a:ln>
        </p:spPr>
        <p:txBody>
          <a:bodyPr spcFirstLastPara="1" wrap="square" lIns="96645" tIns="48309" rIns="96645" bIns="48309" anchor="t" anchorCtr="0">
            <a:noAutofit/>
          </a:bodyPr>
          <a:lstStyle/>
          <a:p>
            <a:pPr marL="0" indent="0"/>
            <a:r>
              <a:rPr lang="en-US" b="1" dirty="0">
                <a:latin typeface="Calibri"/>
                <a:ea typeface="Calibri"/>
                <a:cs typeface="Calibri"/>
                <a:sym typeface="Calibri"/>
              </a:rPr>
              <a:t>MDT SIMULATION</a:t>
            </a:r>
            <a:endParaRPr b="1"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Time: </a:t>
            </a:r>
            <a:r>
              <a:rPr lang="en-US" dirty="0">
                <a:latin typeface="Calibri"/>
                <a:ea typeface="Calibri"/>
                <a:cs typeface="Calibri"/>
                <a:sym typeface="Calibri"/>
              </a:rPr>
              <a:t>60 Minutes</a:t>
            </a:r>
            <a:endParaRPr dirty="0">
              <a:latin typeface="Calibri"/>
              <a:ea typeface="Calibri"/>
              <a:cs typeface="Calibri"/>
              <a:sym typeface="Calibri"/>
            </a:endParaRPr>
          </a:p>
          <a:p>
            <a:pPr marL="0" indent="0"/>
            <a:r>
              <a:rPr lang="en-US" b="1" dirty="0">
                <a:latin typeface="Calibri"/>
                <a:ea typeface="Calibri"/>
                <a:cs typeface="Calibri"/>
                <a:sym typeface="Calibri"/>
              </a:rPr>
              <a:t>Purpose: </a:t>
            </a:r>
            <a:r>
              <a:rPr lang="en-US" dirty="0">
                <a:latin typeface="Calibri"/>
                <a:ea typeface="Calibri"/>
                <a:cs typeface="Calibri"/>
                <a:sym typeface="Calibri"/>
              </a:rPr>
              <a:t>To provide participants with an opportunity to participate in a realistic MDT staffing discussion by reviewing case information, sharing professional observations, exploring differing viewpoints, and developing coordinated recommendations regarding the Flowers family</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Participant Manual Pages: </a:t>
            </a:r>
            <a:r>
              <a:rPr lang="en-US" b="0" dirty="0">
                <a:latin typeface="Calibri"/>
                <a:ea typeface="Calibri"/>
                <a:cs typeface="Calibri"/>
                <a:sym typeface="Calibri"/>
              </a:rPr>
              <a:t>Flowers’ Family Staffing Packet</a:t>
            </a:r>
          </a:p>
          <a:p>
            <a:pPr marL="0" indent="0"/>
            <a:r>
              <a:rPr lang="en-US" b="1" dirty="0">
                <a:latin typeface="Calibri"/>
                <a:ea typeface="Calibri"/>
                <a:cs typeface="Calibri"/>
                <a:sym typeface="Calibri"/>
              </a:rPr>
              <a:t>Facilitator Resources: </a:t>
            </a:r>
            <a:r>
              <a:rPr lang="en-US" b="0" dirty="0">
                <a:latin typeface="Calibri"/>
                <a:ea typeface="Calibri"/>
                <a:cs typeface="Calibri"/>
                <a:sym typeface="Calibri"/>
              </a:rPr>
              <a:t>MDT Staffing Simulation Facilitator Guide &amp; Role Cards </a:t>
            </a: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Activity Instructions:</a:t>
            </a:r>
            <a:br>
              <a:rPr lang="en-US" b="1" dirty="0">
                <a:latin typeface="Calibri"/>
                <a:ea typeface="Calibri"/>
                <a:cs typeface="Calibri"/>
                <a:sym typeface="Calibri"/>
              </a:rPr>
            </a:br>
            <a:r>
              <a:rPr lang="en-US" dirty="0">
                <a:latin typeface="Calibri"/>
                <a:ea typeface="Calibri"/>
                <a:cs typeface="Calibri"/>
                <a:sym typeface="Calibri"/>
              </a:rPr>
              <a:t>Participants will remain in their assigned staffing roles while each table conducts its own MDT staffing discussion. The facilitator will monitor discussions, provide guidance as needed, and answer questions throughout the activity. Participants may reference any Flowers family case materials used throughout the training.</a:t>
            </a:r>
            <a:endParaRPr dirty="0">
              <a:latin typeface="Calibri"/>
              <a:ea typeface="Calibri"/>
              <a:cs typeface="Calibri"/>
              <a:sym typeface="Calibri"/>
            </a:endParaRPr>
          </a:p>
          <a:p>
            <a:pPr marL="0" indent="0"/>
            <a:endParaRPr lang="en-US" b="1" dirty="0">
              <a:latin typeface="Calibri"/>
              <a:ea typeface="Calibri"/>
              <a:cs typeface="Calibri"/>
              <a:sym typeface="Calibri"/>
            </a:endParaRPr>
          </a:p>
          <a:p>
            <a:pPr marL="0" indent="0"/>
            <a:r>
              <a:rPr lang="en-US" b="1" dirty="0">
                <a:latin typeface="Calibri"/>
                <a:ea typeface="Calibri"/>
                <a:cs typeface="Calibri"/>
                <a:sym typeface="Calibri"/>
              </a:rPr>
              <a:t>Phase 1:</a:t>
            </a:r>
            <a:r>
              <a:rPr lang="en-US" dirty="0">
                <a:latin typeface="Calibri"/>
                <a:ea typeface="Calibri"/>
                <a:cs typeface="Calibri"/>
                <a:sym typeface="Calibri"/>
              </a:rPr>
              <a:t> Information Sharing (15 minutes)</a:t>
            </a:r>
            <a:endParaRPr dirty="0">
              <a:latin typeface="Calibri"/>
              <a:ea typeface="Calibri"/>
              <a:cs typeface="Calibri"/>
              <a:sym typeface="Calibri"/>
            </a:endParaRPr>
          </a:p>
          <a:p>
            <a:pPr marL="0" indent="0"/>
            <a:r>
              <a:rPr lang="en-US" dirty="0">
                <a:latin typeface="Calibri"/>
                <a:ea typeface="Calibri"/>
                <a:cs typeface="Calibri"/>
                <a:sym typeface="Calibri"/>
              </a:rPr>
              <a:t>Each participant will share information from the perspective of their assigned role, including:</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Significant observations.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Current concerns.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Relevant strengths.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Information the team should consider.</a:t>
            </a:r>
            <a:endParaRPr dirty="0">
              <a:latin typeface="Calibri"/>
              <a:ea typeface="Calibri"/>
              <a:cs typeface="Calibri"/>
              <a:sym typeface="Calibri"/>
            </a:endParaRPr>
          </a:p>
          <a:p>
            <a:pPr marL="0" indent="0"/>
            <a:endParaRPr lang="en-US" b="1" dirty="0">
              <a:latin typeface="Calibri"/>
              <a:ea typeface="Calibri"/>
              <a:cs typeface="Calibri"/>
              <a:sym typeface="Calibri"/>
            </a:endParaRPr>
          </a:p>
          <a:p>
            <a:pPr marL="0" indent="0"/>
            <a:r>
              <a:rPr lang="en-US" b="1" dirty="0">
                <a:latin typeface="Calibri"/>
                <a:ea typeface="Calibri"/>
                <a:cs typeface="Calibri"/>
                <a:sym typeface="Calibri"/>
              </a:rPr>
              <a:t>Phase 2:</a:t>
            </a:r>
            <a:r>
              <a:rPr lang="en-US" dirty="0">
                <a:latin typeface="Calibri"/>
                <a:ea typeface="Calibri"/>
                <a:cs typeface="Calibri"/>
                <a:sym typeface="Calibri"/>
              </a:rPr>
              <a:t> Discussion and Analysis (20 minutes)</a:t>
            </a:r>
            <a:endParaRPr dirty="0">
              <a:latin typeface="Calibri"/>
              <a:ea typeface="Calibri"/>
              <a:cs typeface="Calibri"/>
              <a:sym typeface="Calibri"/>
            </a:endParaRPr>
          </a:p>
          <a:p>
            <a:pPr marL="0" indent="0"/>
            <a:r>
              <a:rPr lang="en-US" dirty="0">
                <a:latin typeface="Calibri"/>
                <a:ea typeface="Calibri"/>
                <a:cs typeface="Calibri"/>
                <a:sym typeface="Calibri"/>
              </a:rPr>
              <a:t>As a group, discuss: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Areas of agreement.</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Issues requiring further discussion.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Information gaps.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Factors influencing future planning.</a:t>
            </a:r>
            <a:endParaRPr dirty="0">
              <a:latin typeface="Calibri"/>
              <a:ea typeface="Calibri"/>
              <a:cs typeface="Calibri"/>
              <a:sym typeface="Calibri"/>
            </a:endParaRPr>
          </a:p>
          <a:p>
            <a:pPr marL="0" indent="0"/>
            <a:endParaRPr lang="en-US" b="1" dirty="0">
              <a:latin typeface="Calibri"/>
              <a:ea typeface="Calibri"/>
              <a:cs typeface="Calibri"/>
              <a:sym typeface="Calibri"/>
            </a:endParaRPr>
          </a:p>
          <a:p>
            <a:pPr marL="0" indent="0"/>
            <a:r>
              <a:rPr lang="en-US" b="1" dirty="0">
                <a:latin typeface="Calibri"/>
                <a:ea typeface="Calibri"/>
                <a:cs typeface="Calibri"/>
                <a:sym typeface="Calibri"/>
              </a:rPr>
              <a:t>Phase 3: </a:t>
            </a:r>
            <a:r>
              <a:rPr lang="en-US" dirty="0">
                <a:latin typeface="Calibri"/>
                <a:ea typeface="Calibri"/>
                <a:cs typeface="Calibri"/>
                <a:sym typeface="Calibri"/>
              </a:rPr>
              <a:t>Recommendation Development (15 minutes)</a:t>
            </a:r>
            <a:endParaRPr dirty="0">
              <a:latin typeface="Calibri"/>
              <a:ea typeface="Calibri"/>
              <a:cs typeface="Calibri"/>
              <a:sym typeface="Calibri"/>
            </a:endParaRPr>
          </a:p>
          <a:p>
            <a:pPr marL="0" indent="0"/>
            <a:r>
              <a:rPr lang="en-US" dirty="0">
                <a:latin typeface="Calibri"/>
                <a:ea typeface="Calibri"/>
                <a:cs typeface="Calibri"/>
                <a:sym typeface="Calibri"/>
              </a:rPr>
              <a:t>As a group, develop:</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Key recommendations.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Follow-up considerations.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Ongoing monitoring needs.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Supportive actions moving forward.</a:t>
            </a:r>
            <a:endParaRPr dirty="0">
              <a:latin typeface="Calibri"/>
              <a:ea typeface="Calibri"/>
              <a:cs typeface="Calibri"/>
              <a:sym typeface="Calibri"/>
            </a:endParaRPr>
          </a:p>
          <a:p>
            <a:pPr marL="0" indent="0"/>
            <a:endParaRPr lang="en-US" dirty="0">
              <a:latin typeface="Calibri"/>
              <a:ea typeface="Calibri"/>
              <a:cs typeface="Calibri"/>
              <a:sym typeface="Calibri"/>
            </a:endParaRPr>
          </a:p>
          <a:p>
            <a:pPr marL="0" indent="0"/>
            <a:r>
              <a:rPr lang="en-US" b="1" dirty="0">
                <a:latin typeface="Calibri"/>
                <a:ea typeface="Calibri"/>
                <a:cs typeface="Calibri"/>
                <a:sym typeface="Calibri"/>
              </a:rPr>
              <a:t>Phase 4:</a:t>
            </a:r>
            <a:r>
              <a:rPr lang="en-US" dirty="0">
                <a:latin typeface="Calibri"/>
                <a:ea typeface="Calibri"/>
                <a:cs typeface="Calibri"/>
                <a:sym typeface="Calibri"/>
              </a:rPr>
              <a:t> Staffing Summary (10 minutes)</a:t>
            </a:r>
            <a:endParaRPr dirty="0">
              <a:latin typeface="Calibri"/>
              <a:ea typeface="Calibri"/>
              <a:cs typeface="Calibri"/>
              <a:sym typeface="Calibri"/>
            </a:endParaRPr>
          </a:p>
          <a:p>
            <a:pPr marL="0" indent="0"/>
            <a:r>
              <a:rPr lang="en-US" dirty="0">
                <a:latin typeface="Calibri"/>
                <a:ea typeface="Calibri"/>
                <a:cs typeface="Calibri"/>
                <a:sym typeface="Calibri"/>
              </a:rPr>
              <a:t>Prepare to report the following during the debrief:</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Major discussion themes.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Key recommendations.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Remaining questions.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Information that influenced the group's conclusions.</a:t>
            </a:r>
            <a:endParaRPr b="1" i="1" dirty="0">
              <a:latin typeface="Calibri"/>
              <a:ea typeface="Calibri"/>
              <a:cs typeface="Calibri"/>
              <a:sym typeface="Calibri"/>
            </a:endParaRPr>
          </a:p>
          <a:p>
            <a:pPr marL="0" indent="0"/>
            <a:endParaRPr lang="en-US" b="1" i="1" dirty="0">
              <a:latin typeface="Calibri"/>
              <a:ea typeface="Calibri"/>
              <a:cs typeface="Calibri"/>
              <a:sym typeface="Calibri"/>
            </a:endParaRPr>
          </a:p>
          <a:p>
            <a:pPr marL="0" indent="0"/>
            <a:r>
              <a:rPr lang="en-US" b="1" i="0" dirty="0">
                <a:latin typeface="Calibri"/>
                <a:ea typeface="Calibri"/>
                <a:cs typeface="Calibri"/>
                <a:sym typeface="Calibri"/>
              </a:rPr>
              <a:t>Say:</a:t>
            </a:r>
            <a:br>
              <a:rPr lang="en-US" b="1" i="1" dirty="0">
                <a:latin typeface="Calibri"/>
                <a:ea typeface="Calibri"/>
                <a:cs typeface="Calibri"/>
                <a:sym typeface="Calibri"/>
              </a:rPr>
            </a:br>
            <a:r>
              <a:rPr lang="en-US" b="1" i="1" dirty="0">
                <a:latin typeface="Calibri"/>
                <a:ea typeface="Calibri"/>
                <a:cs typeface="Calibri"/>
                <a:sym typeface="Calibri"/>
              </a:rPr>
              <a:t>This staffing simulation gives you an opportunity to apply many of the concepts you have explored throughout this training. There is no script to follow and no predetermined outcome to reach. Use the information from the Flowers family case, your assigned role, and the perspectives of your professional partners to participate in a meaningful staffing discussion.</a:t>
            </a:r>
            <a:endParaRPr b="1" i="1" dirty="0">
              <a:latin typeface="Calibri"/>
              <a:ea typeface="Calibri"/>
              <a:cs typeface="Calibri"/>
              <a:sym typeface="Calibri"/>
            </a:endParaRPr>
          </a:p>
          <a:p>
            <a:pPr marL="0" indent="0"/>
            <a:endParaRPr lang="en-US" b="1" i="1" dirty="0">
              <a:latin typeface="Calibri"/>
              <a:ea typeface="Calibri"/>
              <a:cs typeface="Calibri"/>
              <a:sym typeface="Calibri"/>
            </a:endParaRPr>
          </a:p>
          <a:p>
            <a:pPr marL="0" indent="0"/>
            <a:r>
              <a:rPr lang="en-US" b="1" i="1" dirty="0">
                <a:latin typeface="Calibri"/>
                <a:ea typeface="Calibri"/>
                <a:cs typeface="Calibri"/>
                <a:sym typeface="Calibri"/>
              </a:rPr>
              <a:t>As the discussion progresses, pay attention to how information is introduced, how questions shape the conversation, and how recommendations begin to develop. You may find that some information is more significant to one professional than another, and some recommendations may require more discussion before the group reaches consensus. These differences are a normal part of the staffing process.</a:t>
            </a:r>
            <a:endParaRPr b="1" i="1" dirty="0">
              <a:latin typeface="Calibri"/>
              <a:ea typeface="Calibri"/>
              <a:cs typeface="Calibri"/>
              <a:sym typeface="Calibri"/>
            </a:endParaRPr>
          </a:p>
          <a:p>
            <a:pPr marL="0" indent="0"/>
            <a:endParaRPr lang="en-US" b="1" i="1" dirty="0">
              <a:latin typeface="Calibri"/>
              <a:ea typeface="Calibri"/>
              <a:cs typeface="Calibri"/>
              <a:sym typeface="Calibri"/>
            </a:endParaRPr>
          </a:p>
          <a:p>
            <a:pPr marL="0" indent="0"/>
            <a:r>
              <a:rPr lang="en-US" b="1" i="1" dirty="0">
                <a:latin typeface="Calibri"/>
                <a:ea typeface="Calibri"/>
                <a:cs typeface="Calibri"/>
                <a:sym typeface="Calibri"/>
              </a:rPr>
              <a:t>As you participate, consider:</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What information needs additional discussion?</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What patterns are emerging?</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What progress has been made?</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What questions remain unanswered?</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What factors may influence future planning?</a:t>
            </a:r>
            <a:endParaRPr b="1" i="1" dirty="0">
              <a:latin typeface="Calibri"/>
              <a:ea typeface="Calibri"/>
              <a:cs typeface="Calibri"/>
              <a:sym typeface="Calibri"/>
            </a:endParaRPr>
          </a:p>
          <a:p>
            <a:pPr marL="0" indent="0"/>
            <a:endParaRPr lang="en-US" b="1" i="1" dirty="0">
              <a:latin typeface="Calibri"/>
              <a:ea typeface="Calibri"/>
              <a:cs typeface="Calibri"/>
              <a:sym typeface="Calibri"/>
            </a:endParaRPr>
          </a:p>
          <a:p>
            <a:pPr marL="0" indent="0"/>
            <a:r>
              <a:rPr lang="en-US" b="1" i="1" dirty="0">
                <a:latin typeface="Calibri"/>
                <a:ea typeface="Calibri"/>
                <a:cs typeface="Calibri"/>
                <a:sym typeface="Calibri"/>
              </a:rPr>
              <a:t>The goal of this simulation is not to eliminate every question or develop a perfect recommendation. The goal is to experience how collaborative staffing discussions help professionals organize information, explore options, and evaluate a case from multiple perspectives. Use your assigned role to contribute relevant information, observations, and questions that support the discussion. Remain engaged throughout the process and work with your professional partners to develop the most complete understanding of the family's circumstances.</a:t>
            </a:r>
            <a:endParaRPr b="1" i="1" dirty="0">
              <a:latin typeface="Calibri"/>
              <a:ea typeface="Calibri"/>
              <a:cs typeface="Calibri"/>
              <a:sym typeface="Calibri"/>
            </a:endParaRPr>
          </a:p>
          <a:p>
            <a:pPr marL="0" indent="0"/>
            <a:endParaRPr lang="en-US" b="1" dirty="0">
              <a:latin typeface="Calibri"/>
              <a:ea typeface="Calibri"/>
              <a:cs typeface="Calibri"/>
              <a:sym typeface="Calibri"/>
            </a:endParaRPr>
          </a:p>
          <a:p>
            <a:pPr marL="0" indent="0"/>
            <a:r>
              <a:rPr lang="en-US" b="1" dirty="0">
                <a:latin typeface="Calibri"/>
                <a:ea typeface="Calibri"/>
                <a:cs typeface="Calibri"/>
                <a:sym typeface="Calibri"/>
              </a:rPr>
              <a:t>Facilitator Questions: </a:t>
            </a:r>
            <a:r>
              <a:rPr lang="en-US" b="0" dirty="0">
                <a:latin typeface="Calibri"/>
                <a:ea typeface="Calibri"/>
                <a:cs typeface="Calibri"/>
                <a:sym typeface="Calibri"/>
              </a:rPr>
              <a:t>(ask the following and validate responses)</a:t>
            </a:r>
            <a:endParaRPr b="0" dirty="0">
              <a:latin typeface="Calibri"/>
              <a:ea typeface="Calibri"/>
              <a:cs typeface="Calibri"/>
              <a:sym typeface="Calibri"/>
            </a:endParaRPr>
          </a:p>
          <a:p>
            <a:pPr marL="0" indent="0"/>
            <a:r>
              <a:rPr lang="en-US" dirty="0">
                <a:latin typeface="Calibri"/>
                <a:ea typeface="Calibri"/>
                <a:cs typeface="Calibri"/>
                <a:sym typeface="Calibri"/>
              </a:rPr>
              <a:t>Use throughout the simulation as needed:</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information seems most significant at this stage of the case?</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information may need additional clarification?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themes are emerging from the discussion?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factors appear most important moving forward?</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information is influencing your recommendations?</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Facilitator Answers:</a:t>
            </a:r>
            <a:endParaRPr b="1" dirty="0">
              <a:latin typeface="Calibri"/>
              <a:ea typeface="Calibri"/>
              <a:cs typeface="Calibri"/>
              <a:sym typeface="Calibri"/>
            </a:endParaRPr>
          </a:p>
          <a:p>
            <a:pPr marL="0" indent="0"/>
            <a:r>
              <a:rPr lang="en-US" dirty="0">
                <a:latin typeface="Calibri"/>
                <a:ea typeface="Calibri"/>
                <a:cs typeface="Calibri"/>
                <a:sym typeface="Calibri"/>
              </a:rPr>
              <a:t>Responses will vary based on group discussion.</a:t>
            </a:r>
            <a:endParaRPr dirty="0">
              <a:latin typeface="Calibri"/>
              <a:ea typeface="Calibri"/>
              <a:cs typeface="Calibri"/>
              <a:sym typeface="Calibri"/>
            </a:endParaRPr>
          </a:p>
          <a:p>
            <a:pPr marL="0" indent="0"/>
            <a:r>
              <a:rPr lang="en-US" dirty="0">
                <a:latin typeface="Calibri"/>
                <a:ea typeface="Calibri"/>
                <a:cs typeface="Calibri"/>
                <a:sym typeface="Calibri"/>
              </a:rPr>
              <a:t>The facilitator should encourage:</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Information-based discussion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Consideration of strengths and concerns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Exploration of differing viewpoints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Identification of information gaps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Thoughtful recommendation development</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Facilitator Notes:</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Allow groups to work independently whenever possible.</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Avoid steering groups toward specific recommendations.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Use pauses strategically if participants need support.</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Encourage quieter participants to contribute.</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Remind participants that reasonable recommendations may differ between groups.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If discussions stall, redirect participants toward available information rather than supplying answers.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The facilitator may pause the simulation at any time for coaching, clarification, or learning opportunities.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Participants may also request a pause if additional guidance is needed.</a:t>
            </a:r>
            <a:endParaRPr dirty="0">
              <a:latin typeface="Calibri"/>
              <a:ea typeface="Calibri"/>
              <a:cs typeface="Calibri"/>
              <a:sym typeface="Calibri"/>
            </a:endParaRPr>
          </a:p>
          <a:p>
            <a:pPr marL="0" indent="0"/>
            <a:endParaRPr b="1" i="1" dirty="0">
              <a:latin typeface="Calibri"/>
              <a:ea typeface="Calibri"/>
              <a:cs typeface="Calibri"/>
              <a:sym typeface="Calibri"/>
            </a:endParaRPr>
          </a:p>
          <a:p>
            <a:pPr marL="0" indent="0"/>
            <a:r>
              <a:rPr lang="en-US" b="1" i="1" dirty="0">
                <a:latin typeface="Calibri"/>
                <a:ea typeface="Calibri"/>
                <a:cs typeface="Calibri"/>
                <a:sym typeface="Calibri"/>
              </a:rPr>
              <a:t>Say:</a:t>
            </a:r>
            <a:br>
              <a:rPr lang="en-US" b="1" i="1" dirty="0">
                <a:latin typeface="Calibri"/>
                <a:ea typeface="Calibri"/>
                <a:cs typeface="Calibri"/>
                <a:sym typeface="Calibri"/>
              </a:rPr>
            </a:br>
            <a:r>
              <a:rPr lang="en-US" b="1" i="1" dirty="0">
                <a:latin typeface="Calibri"/>
                <a:ea typeface="Calibri"/>
                <a:cs typeface="Calibri"/>
                <a:sym typeface="Calibri"/>
              </a:rPr>
              <a:t>Thank you for your participation in the staffing simulation. You will step out of your assigned role and reflect on the staffing process, the factors that influenced the discussion, and the lessons learned from today's simulation.</a:t>
            </a:r>
            <a:endParaRPr b="1" i="1" dirty="0">
              <a:latin typeface="Calibri"/>
              <a:ea typeface="Calibri"/>
              <a:cs typeface="Calibri"/>
              <a:sym typeface="Calibri"/>
            </a:endParaRPr>
          </a:p>
          <a:p>
            <a:pPr marL="0" indent="0"/>
            <a:endParaRPr b="1" i="1" dirty="0">
              <a:latin typeface="Calibri"/>
              <a:ea typeface="Calibri"/>
              <a:cs typeface="Calibri"/>
              <a:sym typeface="Calibri"/>
            </a:endParaRPr>
          </a:p>
          <a:p>
            <a:pPr marL="0" indent="0"/>
            <a:r>
              <a:rPr lang="en-US" b="1" dirty="0">
                <a:latin typeface="Calibri"/>
                <a:ea typeface="Calibri"/>
                <a:cs typeface="Calibri"/>
                <a:sym typeface="Calibri"/>
              </a:rPr>
              <a:t>Key Points: </a:t>
            </a:r>
            <a:r>
              <a:rPr lang="en-US" i="0" dirty="0">
                <a:latin typeface="Calibri"/>
                <a:ea typeface="Calibri"/>
                <a:cs typeface="Calibri"/>
                <a:sym typeface="Calibri"/>
              </a:rPr>
              <a:t>(ensure the following are covered)</a:t>
            </a:r>
            <a:endParaRPr b="1" i="0"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Participants actively contribute from assigned roles.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Discussion remains grounded in case information.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Multiple perspectives are considered.</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Recommendations are supported by the information discussed.</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The focus remains on collaborative analysis rather than finding a single correct answer.</a:t>
            </a:r>
            <a:endParaRPr b="1" dirty="0">
              <a:latin typeface="Calibri"/>
              <a:ea typeface="Calibri"/>
              <a:cs typeface="Calibri"/>
              <a:sym typeface="Calibri"/>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p6:notes"/>
          <p:cNvSpPr>
            <a:spLocks noGrp="1" noRot="1" noChangeAspect="1"/>
          </p:cNvSpPr>
          <p:nvPr>
            <p:ph type="sldImg" idx="2"/>
          </p:nvPr>
        </p:nvSpPr>
        <p:spPr>
          <a:xfrm>
            <a:off x="914400" y="9144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5" name="Google Shape;495;p6:notes"/>
          <p:cNvSpPr txBox="1">
            <a:spLocks noGrp="1"/>
          </p:cNvSpPr>
          <p:nvPr>
            <p:ph type="body" idx="1"/>
          </p:nvPr>
        </p:nvSpPr>
        <p:spPr>
          <a:xfrm>
            <a:off x="914400" y="4000500"/>
            <a:ext cx="5486400" cy="4686300"/>
          </a:xfrm>
          <a:prstGeom prst="rect">
            <a:avLst/>
          </a:prstGeom>
          <a:noFill/>
          <a:ln>
            <a:noFill/>
          </a:ln>
        </p:spPr>
        <p:txBody>
          <a:bodyPr spcFirstLastPara="1" wrap="square" lIns="96645" tIns="48309" rIns="96645" bIns="48309" anchor="t" anchorCtr="0">
            <a:noAutofit/>
          </a:bodyPr>
          <a:lstStyle/>
          <a:p>
            <a:pPr marL="0" indent="0"/>
            <a:r>
              <a:rPr lang="en-US" b="1" dirty="0">
                <a:latin typeface="Calibri"/>
                <a:ea typeface="Calibri"/>
                <a:cs typeface="Calibri"/>
                <a:sym typeface="Calibri"/>
              </a:rPr>
              <a:t>REACHING DECISIONS TOGETHER </a:t>
            </a:r>
            <a:endParaRPr b="1"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Time: </a:t>
            </a:r>
            <a:r>
              <a:rPr lang="en-US" dirty="0">
                <a:latin typeface="Calibri"/>
                <a:ea typeface="Calibri"/>
                <a:cs typeface="Calibri"/>
                <a:sym typeface="Calibri"/>
              </a:rPr>
              <a:t>15 Minutes</a:t>
            </a:r>
            <a:endParaRPr dirty="0">
              <a:latin typeface="Calibri"/>
              <a:ea typeface="Calibri"/>
              <a:cs typeface="Calibri"/>
              <a:sym typeface="Calibri"/>
            </a:endParaRPr>
          </a:p>
          <a:p>
            <a:pPr marL="0" indent="0"/>
            <a:r>
              <a:rPr lang="en-US" b="1" dirty="0">
                <a:latin typeface="Calibri"/>
                <a:ea typeface="Calibri"/>
                <a:cs typeface="Calibri"/>
                <a:sym typeface="Calibri"/>
              </a:rPr>
              <a:t>Purpose: </a:t>
            </a:r>
            <a:r>
              <a:rPr lang="en-US" dirty="0">
                <a:latin typeface="Calibri"/>
                <a:ea typeface="Calibri"/>
                <a:cs typeface="Calibri"/>
                <a:sym typeface="Calibri"/>
              </a:rPr>
              <a:t>To help participants evaluate the staffing experience, reflect on how information influenced discussion, and identify insights gained through collaborative case review and professional dialogue</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Participant Manual Pages: </a:t>
            </a:r>
            <a:r>
              <a:rPr lang="en-US" b="0" dirty="0">
                <a:latin typeface="Calibri"/>
                <a:ea typeface="Calibri"/>
                <a:cs typeface="Calibri"/>
                <a:sym typeface="Calibri"/>
              </a:rPr>
              <a:t>Flowers’ Family Staffing Packet</a:t>
            </a:r>
          </a:p>
          <a:p>
            <a:pPr marL="0" indent="0"/>
            <a:r>
              <a:rPr lang="en-US" b="1" dirty="0">
                <a:latin typeface="Calibri"/>
                <a:ea typeface="Calibri"/>
                <a:cs typeface="Calibri"/>
                <a:sym typeface="Calibri"/>
              </a:rPr>
              <a:t>Facilitator Resources: </a:t>
            </a:r>
            <a:r>
              <a:rPr lang="en-US" b="0" dirty="0">
                <a:latin typeface="Calibri"/>
                <a:ea typeface="Calibri"/>
                <a:cs typeface="Calibri"/>
                <a:sym typeface="Calibri"/>
              </a:rPr>
              <a:t>MDT Staffing Simulation Facilitator Guide &amp; Role Cards </a:t>
            </a:r>
          </a:p>
          <a:p>
            <a:pPr marL="0" indent="0"/>
            <a:endParaRPr b="1" dirty="0">
              <a:latin typeface="Calibri"/>
              <a:ea typeface="Calibri"/>
              <a:cs typeface="Calibri"/>
              <a:sym typeface="Calibri"/>
            </a:endParaRPr>
          </a:p>
          <a:p>
            <a:pPr marL="0" indent="0">
              <a:buFont typeface="Arial" panose="020B0604020202020204" pitchFamily="34" charset="0"/>
              <a:buNone/>
            </a:pPr>
            <a:r>
              <a:rPr lang="en-US" b="1" dirty="0">
                <a:latin typeface="Calibri"/>
                <a:ea typeface="Calibri"/>
                <a:cs typeface="Calibri"/>
                <a:sym typeface="Calibri"/>
              </a:rPr>
              <a:t>Debrief Activity Discussion Instructions: </a:t>
            </a:r>
          </a:p>
          <a:p>
            <a:pPr marL="365760" indent="-182880">
              <a:buSzPct val="100000"/>
              <a:buFont typeface="Calibri" panose="020F0502020204030204" pitchFamily="34" charset="0"/>
              <a:buChar char="●"/>
            </a:pPr>
            <a:r>
              <a:rPr lang="en-US" dirty="0">
                <a:latin typeface="Calibri"/>
                <a:ea typeface="Calibri"/>
                <a:cs typeface="Calibri"/>
                <a:sym typeface="Calibri"/>
              </a:rPr>
              <a:t>Participants will return from break and step out of their assigned staffing roles. This activity will focus on reflecting on the staffing process from the perspective of a participant rather than a specific professional role.</a:t>
            </a:r>
            <a:endParaRPr dirty="0">
              <a:latin typeface="Calibri"/>
              <a:ea typeface="Calibri"/>
              <a:cs typeface="Calibri"/>
              <a:sym typeface="Calibri"/>
            </a:endParaRPr>
          </a:p>
          <a:p>
            <a:pPr marL="365760" indent="-182880">
              <a:buSzPct val="100000"/>
              <a:buFont typeface="Calibri" panose="020F0502020204030204" pitchFamily="34" charset="0"/>
              <a:buChar char="●"/>
            </a:pPr>
            <a:r>
              <a:rPr lang="en-US" dirty="0">
                <a:latin typeface="Calibri"/>
                <a:ea typeface="Calibri"/>
                <a:cs typeface="Calibri"/>
                <a:sym typeface="Calibri"/>
              </a:rPr>
              <a:t>Tables will be prepared to share key observations from the simulation during the discussion.</a:t>
            </a:r>
            <a:endParaRPr dirty="0">
              <a:latin typeface="Calibri"/>
              <a:ea typeface="Calibri"/>
              <a:cs typeface="Calibri"/>
              <a:sym typeface="Calibri"/>
            </a:endParaRPr>
          </a:p>
          <a:p>
            <a:pPr marL="365760" indent="-182880">
              <a:buSzPct val="100000"/>
              <a:buFont typeface="Calibri" panose="020F0502020204030204" pitchFamily="34" charset="0"/>
              <a:buChar char="●"/>
            </a:pPr>
            <a:r>
              <a:rPr lang="en-US" dirty="0">
                <a:latin typeface="Calibri"/>
                <a:ea typeface="Calibri"/>
                <a:cs typeface="Calibri"/>
                <a:sym typeface="Calibri"/>
              </a:rPr>
              <a:t>During the debrief, participants will:</a:t>
            </a:r>
            <a:endParaRPr dirty="0">
              <a:latin typeface="Calibri"/>
              <a:ea typeface="Calibri"/>
              <a:cs typeface="Calibri"/>
              <a:sym typeface="Calibri"/>
            </a:endParaRPr>
          </a:p>
          <a:p>
            <a:pPr marL="789752" lvl="1" indent="-171450">
              <a:buClr>
                <a:schemeClr val="dk1"/>
              </a:buClr>
              <a:buSzPts val="1200"/>
              <a:buFont typeface="Courier New" panose="02070309020205020404" pitchFamily="49" charset="0"/>
              <a:buChar char="o"/>
            </a:pPr>
            <a:r>
              <a:rPr lang="en-US" dirty="0">
                <a:latin typeface="Calibri"/>
                <a:ea typeface="Calibri"/>
                <a:cs typeface="Calibri"/>
                <a:sym typeface="Calibri"/>
              </a:rPr>
              <a:t>Reflect on the staffing experience.</a:t>
            </a:r>
            <a:endParaRPr dirty="0">
              <a:latin typeface="Calibri"/>
              <a:ea typeface="Calibri"/>
              <a:cs typeface="Calibri"/>
              <a:sym typeface="Calibri"/>
            </a:endParaRPr>
          </a:p>
          <a:p>
            <a:pPr marL="789752" lvl="1" indent="-171450">
              <a:buClr>
                <a:schemeClr val="dk1"/>
              </a:buClr>
              <a:buSzPts val="1200"/>
              <a:buFont typeface="Courier New" panose="02070309020205020404" pitchFamily="49" charset="0"/>
              <a:buChar char="o"/>
            </a:pPr>
            <a:r>
              <a:rPr lang="en-US" dirty="0">
                <a:latin typeface="Calibri"/>
                <a:ea typeface="Calibri"/>
                <a:cs typeface="Calibri"/>
                <a:sym typeface="Calibri"/>
              </a:rPr>
              <a:t>Share significant observations from their group’s discussion.</a:t>
            </a:r>
            <a:endParaRPr dirty="0">
              <a:latin typeface="Calibri"/>
              <a:ea typeface="Calibri"/>
              <a:cs typeface="Calibri"/>
              <a:sym typeface="Calibri"/>
            </a:endParaRPr>
          </a:p>
          <a:p>
            <a:pPr marL="789752" lvl="1" indent="-171450">
              <a:buClr>
                <a:schemeClr val="dk1"/>
              </a:buClr>
              <a:buSzPts val="1200"/>
              <a:buFont typeface="Courier New" panose="02070309020205020404" pitchFamily="49" charset="0"/>
              <a:buChar char="o"/>
            </a:pPr>
            <a:r>
              <a:rPr lang="en-US" dirty="0">
                <a:latin typeface="Calibri"/>
                <a:ea typeface="Calibri"/>
                <a:cs typeface="Calibri"/>
                <a:sym typeface="Calibri"/>
              </a:rPr>
              <a:t>Discuss factors that influenced recommendations.</a:t>
            </a:r>
            <a:endParaRPr dirty="0">
              <a:latin typeface="Calibri"/>
              <a:ea typeface="Calibri"/>
              <a:cs typeface="Calibri"/>
              <a:sym typeface="Calibri"/>
            </a:endParaRPr>
          </a:p>
          <a:p>
            <a:pPr marL="789752" lvl="1" indent="-171450">
              <a:buClr>
                <a:schemeClr val="dk1"/>
              </a:buClr>
              <a:buSzPts val="1200"/>
              <a:buFont typeface="Courier New" panose="02070309020205020404" pitchFamily="49" charset="0"/>
              <a:buChar char="o"/>
            </a:pPr>
            <a:r>
              <a:rPr lang="en-US" dirty="0">
                <a:latin typeface="Calibri"/>
                <a:ea typeface="Calibri"/>
                <a:cs typeface="Calibri"/>
                <a:sym typeface="Calibri"/>
              </a:rPr>
              <a:t>Identify lessons learned from hearing multiple perspectives.</a:t>
            </a:r>
            <a:endParaRPr dirty="0">
              <a:latin typeface="Calibri"/>
              <a:ea typeface="Calibri"/>
              <a:cs typeface="Calibri"/>
              <a:sym typeface="Calibri"/>
            </a:endParaRPr>
          </a:p>
          <a:p>
            <a:pPr marL="789752" lvl="1" indent="-171450">
              <a:buClr>
                <a:schemeClr val="dk1"/>
              </a:buClr>
              <a:buSzPts val="1200"/>
              <a:buFont typeface="Courier New" panose="02070309020205020404" pitchFamily="49" charset="0"/>
              <a:buChar char="o"/>
            </a:pPr>
            <a:r>
              <a:rPr lang="en-US" dirty="0">
                <a:latin typeface="Calibri"/>
                <a:ea typeface="Calibri"/>
                <a:cs typeface="Calibri"/>
                <a:sym typeface="Calibri"/>
              </a:rPr>
              <a:t>Reflect on how the staffing process shaped their understanding of the case.</a:t>
            </a:r>
            <a:endParaRPr dirty="0">
              <a:latin typeface="Calibri"/>
              <a:ea typeface="Calibri"/>
              <a:cs typeface="Calibri"/>
              <a:sym typeface="Calibri"/>
            </a:endParaRPr>
          </a:p>
          <a:p>
            <a:pPr marL="0" indent="0"/>
            <a:endParaRPr b="1" i="1" dirty="0">
              <a:latin typeface="Calibri"/>
              <a:ea typeface="Calibri"/>
              <a:cs typeface="Calibri"/>
              <a:sym typeface="Calibri"/>
            </a:endParaRPr>
          </a:p>
          <a:p>
            <a:pPr marL="0" indent="0"/>
            <a:r>
              <a:rPr lang="en-US" b="1" dirty="0">
                <a:latin typeface="Calibri"/>
                <a:ea typeface="Calibri"/>
                <a:cs typeface="Calibri"/>
                <a:sym typeface="Calibri"/>
              </a:rPr>
              <a:t>Say:</a:t>
            </a:r>
            <a:br>
              <a:rPr lang="en-US" b="1" dirty="0">
                <a:latin typeface="Calibri"/>
                <a:ea typeface="Calibri"/>
                <a:cs typeface="Calibri"/>
                <a:sym typeface="Calibri"/>
              </a:rPr>
            </a:br>
            <a:r>
              <a:rPr lang="en-US" b="1" i="1" dirty="0">
                <a:latin typeface="Calibri"/>
                <a:ea typeface="Calibri"/>
                <a:cs typeface="Calibri"/>
                <a:sym typeface="Calibri"/>
              </a:rPr>
              <a:t>Now that you have stepped away from the simulation, focus on what occurred during the staffing discussion itself. Each group worked with the same case information; however, discussions may have developed differently from table to table. Some groups may have focused more on family strengths, while others may have focused on unresolved concerns, service needs, future planning, or information gaps. These differences demonstrate the value of staffing discussions. Different perspectives allow professionals to identify themes, ask questions, and recognize details that may not have been considered individually.</a:t>
            </a:r>
            <a:endParaRPr b="1" i="1" dirty="0">
              <a:latin typeface="Calibri"/>
              <a:ea typeface="Calibri"/>
              <a:cs typeface="Calibri"/>
              <a:sym typeface="Calibri"/>
            </a:endParaRPr>
          </a:p>
          <a:p>
            <a:pPr marL="0" indent="0"/>
            <a:endParaRPr lang="en-US" b="1" i="1" dirty="0">
              <a:latin typeface="Calibri"/>
              <a:ea typeface="Calibri"/>
              <a:cs typeface="Calibri"/>
              <a:sym typeface="Calibri"/>
            </a:endParaRPr>
          </a:p>
          <a:p>
            <a:pPr marL="0" indent="0"/>
            <a:r>
              <a:rPr lang="en-US" b="1" i="1" dirty="0">
                <a:latin typeface="Calibri"/>
                <a:ea typeface="Calibri"/>
                <a:cs typeface="Calibri"/>
                <a:sym typeface="Calibri"/>
              </a:rPr>
              <a:t>As you reflect on the simulation, consider:</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Information that shifted the conversation.</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Observations that generated discussion.</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Questions that encouraged deeper analysis.</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Perspectives that challenged assumptions.</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Factors that influenced recommendations.</a:t>
            </a:r>
            <a:endParaRPr b="1" i="1" dirty="0">
              <a:latin typeface="Calibri"/>
              <a:ea typeface="Calibri"/>
              <a:cs typeface="Calibri"/>
              <a:sym typeface="Calibri"/>
            </a:endParaRPr>
          </a:p>
          <a:p>
            <a:pPr marL="0" indent="0"/>
            <a:endParaRPr lang="en-US" b="1" i="1" dirty="0">
              <a:latin typeface="Calibri"/>
              <a:ea typeface="Calibri"/>
              <a:cs typeface="Calibri"/>
              <a:sym typeface="Calibri"/>
            </a:endParaRPr>
          </a:p>
          <a:p>
            <a:pPr marL="0" indent="0"/>
            <a:r>
              <a:rPr lang="en-US" b="1" i="1" dirty="0">
                <a:latin typeface="Calibri"/>
                <a:ea typeface="Calibri"/>
                <a:cs typeface="Calibri"/>
                <a:sym typeface="Calibri"/>
              </a:rPr>
              <a:t>Staffing discussions create opportunities to test ideas, explore uncertainty, and organize information before making significant decisions. The process encourages you to think critically, listen to different perspectives, and consider information that may not emerge during individual case review. As you share your observations, focus on what you learned from the discussion process rather than whether your group reached a specific recommendation. Today’s simulation was designed to strengthen your ability to participate effectively in collaborative discussions that support children, families, and professional decision-making.</a:t>
            </a:r>
            <a:endParaRPr b="1" dirty="0">
              <a:latin typeface="Calibri"/>
              <a:ea typeface="Calibri"/>
              <a:cs typeface="Calibri"/>
              <a:sym typeface="Calibri"/>
            </a:endParaRPr>
          </a:p>
          <a:p>
            <a:pPr marL="0" indent="0"/>
            <a:endParaRPr lang="en-US" b="1" dirty="0">
              <a:latin typeface="Calibri"/>
              <a:ea typeface="Calibri"/>
              <a:cs typeface="Calibri"/>
              <a:sym typeface="Calibri"/>
            </a:endParaRPr>
          </a:p>
          <a:p>
            <a:pPr marL="0" indent="0"/>
            <a:r>
              <a:rPr lang="en-US" b="1" dirty="0">
                <a:latin typeface="Calibri"/>
                <a:ea typeface="Calibri"/>
                <a:cs typeface="Calibri"/>
                <a:sym typeface="Calibri"/>
              </a:rPr>
              <a:t>Facilitator Questions: </a:t>
            </a:r>
            <a:r>
              <a:rPr lang="en-US" b="0" dirty="0">
                <a:latin typeface="Calibri"/>
                <a:ea typeface="Calibri"/>
                <a:cs typeface="Calibri"/>
                <a:sym typeface="Calibri"/>
              </a:rPr>
              <a:t>(ask the following and validate responses)</a:t>
            </a:r>
            <a:endParaRPr b="0"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information had the greatest impact on your group's discussion?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question generated the most meaningful conversation?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observation caused your group to reconsider something?</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did you learn from hearing viewpoints different from your own?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How did the staffing process influence your understanding of the case?</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Facilitator Answers:</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New interpretations of information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Additional concerns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Previously overlooked strengths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Different planning considerations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Information gaps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Alternative viewpoints</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Discussion can influence understanding</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Different perspectives contribute value</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Questions can deepen analysis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Collaborative review broadens thinking</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Staffing discussions support informed decision-making</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Facilitator Notes:</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Keep participants focused on reflection rather than defending recommendations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Encourage discussion regarding the process rather than the outcome</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Validate differences between group experiences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Highlight examples of thoughtful questioning and analysis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Use the discussion to prepare participants for the final reflection of Day 9</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Say:</a:t>
            </a:r>
            <a:endParaRPr b="1" dirty="0">
              <a:latin typeface="Calibri"/>
              <a:ea typeface="Calibri"/>
              <a:cs typeface="Calibri"/>
              <a:sym typeface="Calibri"/>
            </a:endParaRPr>
          </a:p>
          <a:p>
            <a:pPr marL="0" indent="0"/>
            <a:r>
              <a:rPr lang="en-US" b="1" i="1" dirty="0">
                <a:latin typeface="Calibri"/>
                <a:ea typeface="Calibri"/>
                <a:cs typeface="Calibri"/>
                <a:sym typeface="Calibri"/>
              </a:rPr>
              <a:t>Today’s simulation demonstrated that investigations rarely involve a single perspective or a single source of information. Before you conclude the day, you will take one final opportunity to reflect on how collaboration, communication, and coordinated decision-making support investigative practice.</a:t>
            </a:r>
            <a:endParaRPr b="1" i="1" dirty="0">
              <a:latin typeface="Calibri"/>
              <a:ea typeface="Calibri"/>
              <a:cs typeface="Calibri"/>
              <a:sym typeface="Calibri"/>
            </a:endParaRPr>
          </a:p>
          <a:p>
            <a:pPr marL="0" indent="0"/>
            <a:endParaRPr dirty="0">
              <a:latin typeface="Calibri"/>
              <a:ea typeface="Calibri"/>
              <a:cs typeface="Calibri"/>
              <a:sym typeface="Calibri"/>
            </a:endParaRPr>
          </a:p>
          <a:p>
            <a:pPr marL="0" indent="0"/>
            <a:r>
              <a:rPr lang="en-US" b="1" dirty="0">
                <a:latin typeface="Calibri"/>
                <a:ea typeface="Calibri"/>
                <a:cs typeface="Calibri"/>
                <a:sym typeface="Calibri"/>
              </a:rPr>
              <a:t>Key Points</a:t>
            </a:r>
            <a:r>
              <a:rPr lang="en-US" b="1" i="1" dirty="0">
                <a:latin typeface="Calibri"/>
                <a:ea typeface="Calibri"/>
                <a:cs typeface="Calibri"/>
                <a:sym typeface="Calibri"/>
              </a:rPr>
              <a:t>:</a:t>
            </a:r>
            <a:r>
              <a:rPr lang="en-US" i="1" dirty="0">
                <a:latin typeface="Calibri"/>
                <a:ea typeface="Calibri"/>
                <a:cs typeface="Calibri"/>
                <a:sym typeface="Calibri"/>
              </a:rPr>
              <a:t> </a:t>
            </a:r>
            <a:r>
              <a:rPr lang="en-US" i="0" dirty="0">
                <a:latin typeface="Calibri"/>
                <a:ea typeface="Calibri"/>
                <a:cs typeface="Calibri"/>
                <a:sym typeface="Calibri"/>
              </a:rPr>
              <a:t>(ensure the following are covered)</a:t>
            </a:r>
            <a:endParaRPr b="1" i="0"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Different groups may focus on different aspects of the same case.</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Questions and observations can shape discussion outcomes.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Hearing multiple viewpoints broadens understanding.</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Staffing discussions encourage thoughtful analysis.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Collaborative review supports informed planning and decision-making.</a:t>
            </a:r>
            <a:endParaRPr dirty="0">
              <a:latin typeface="Calibri"/>
              <a:ea typeface="Calibri"/>
              <a:cs typeface="Calibri"/>
              <a:sym typeface="Calibri"/>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7:notes"/>
          <p:cNvSpPr>
            <a:spLocks noGrp="1" noRot="1" noChangeAspect="1"/>
          </p:cNvSpPr>
          <p:nvPr>
            <p:ph type="sldImg" idx="2"/>
          </p:nvPr>
        </p:nvSpPr>
        <p:spPr>
          <a:xfrm>
            <a:off x="914400" y="914400"/>
            <a:ext cx="5503863" cy="3097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4" name="Google Shape;504;p7:notes"/>
          <p:cNvSpPr txBox="1">
            <a:spLocks noGrp="1"/>
          </p:cNvSpPr>
          <p:nvPr>
            <p:ph type="body" idx="1"/>
          </p:nvPr>
        </p:nvSpPr>
        <p:spPr>
          <a:xfrm>
            <a:off x="896937" y="4011613"/>
            <a:ext cx="5503864" cy="4675187"/>
          </a:xfrm>
          <a:prstGeom prst="rect">
            <a:avLst/>
          </a:prstGeom>
          <a:noFill/>
          <a:ln>
            <a:noFill/>
          </a:ln>
        </p:spPr>
        <p:txBody>
          <a:bodyPr spcFirstLastPara="1" wrap="square" lIns="96645" tIns="48309" rIns="96645" bIns="48309" anchor="t" anchorCtr="0">
            <a:noAutofit/>
          </a:bodyPr>
          <a:lstStyle/>
          <a:p>
            <a:pPr marL="0" indent="0"/>
            <a:r>
              <a:rPr lang="en-US" b="1" dirty="0">
                <a:latin typeface="Calibri"/>
                <a:ea typeface="Calibri"/>
                <a:cs typeface="Calibri"/>
                <a:sym typeface="Calibri"/>
              </a:rPr>
              <a:t>FROM TRAINING SCENARIOS TO REAL INVESTIGATIONS </a:t>
            </a:r>
            <a:endParaRPr b="1"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Time: </a:t>
            </a:r>
            <a:r>
              <a:rPr lang="en-US" dirty="0">
                <a:latin typeface="Calibri"/>
                <a:ea typeface="Calibri"/>
                <a:cs typeface="Calibri"/>
                <a:sym typeface="Calibri"/>
              </a:rPr>
              <a:t>15 Minutes</a:t>
            </a:r>
            <a:endParaRPr dirty="0">
              <a:latin typeface="Calibri"/>
              <a:ea typeface="Calibri"/>
              <a:cs typeface="Calibri"/>
              <a:sym typeface="Calibri"/>
            </a:endParaRPr>
          </a:p>
          <a:p>
            <a:pPr marL="0" indent="0"/>
            <a:r>
              <a:rPr lang="en-US" b="1" dirty="0">
                <a:latin typeface="Calibri"/>
                <a:ea typeface="Calibri"/>
                <a:cs typeface="Calibri"/>
                <a:sym typeface="Calibri"/>
              </a:rPr>
              <a:t>Purpose: </a:t>
            </a:r>
            <a:r>
              <a:rPr lang="en-US" dirty="0">
                <a:latin typeface="Calibri"/>
                <a:ea typeface="Calibri"/>
                <a:cs typeface="Calibri"/>
                <a:sym typeface="Calibri"/>
              </a:rPr>
              <a:t>To help participants connect the knowledge and skills developed throughout training to real-world investigative practice and prepare for the transition from classroom learning to field application</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Discussion Activity Instructions:</a:t>
            </a:r>
            <a:br>
              <a:rPr lang="en-US" b="1" dirty="0">
                <a:latin typeface="Calibri"/>
                <a:ea typeface="Calibri"/>
                <a:cs typeface="Calibri"/>
                <a:sym typeface="Calibri"/>
              </a:rPr>
            </a:br>
            <a:r>
              <a:rPr lang="en-US" dirty="0">
                <a:latin typeface="Calibri"/>
                <a:ea typeface="Calibri"/>
                <a:cs typeface="Calibri"/>
                <a:sym typeface="Calibri"/>
              </a:rPr>
              <a:t>Participants will participate in a whole-group discussion focused on reflecting on the overall training experience rather than a specific activity or case. The facilitator will guide a forward-focused conversation about applying skills in future practice.</a:t>
            </a:r>
            <a:endParaRPr dirty="0">
              <a:latin typeface="Calibri"/>
              <a:ea typeface="Calibri"/>
              <a:cs typeface="Calibri"/>
              <a:sym typeface="Calibri"/>
            </a:endParaRPr>
          </a:p>
          <a:p>
            <a:pPr marL="0" indent="0"/>
            <a:endParaRPr lang="en-US" dirty="0">
              <a:latin typeface="Calibri"/>
              <a:ea typeface="Calibri"/>
              <a:cs typeface="Calibri"/>
              <a:sym typeface="Calibri"/>
            </a:endParaRPr>
          </a:p>
          <a:p>
            <a:pPr marL="0" indent="0"/>
            <a:r>
              <a:rPr lang="en-US" b="1" dirty="0">
                <a:latin typeface="Calibri"/>
                <a:ea typeface="Calibri"/>
                <a:cs typeface="Calibri"/>
                <a:sym typeface="Calibri"/>
              </a:rPr>
              <a:t>During the discussion, participants will:</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Reflect on the skills developed throughout training.</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Discuss how those skills apply to real investigations.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Identify areas of confidence and opportunities for continued growth.</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Identify resources that support ongoing professional development.</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Prepare for Day 10’s focus on field practice and professional growth.</a:t>
            </a:r>
            <a:endParaRPr b="1" i="1" dirty="0">
              <a:latin typeface="Calibri"/>
              <a:ea typeface="Calibri"/>
              <a:cs typeface="Calibri"/>
              <a:sym typeface="Calibri"/>
            </a:endParaRPr>
          </a:p>
          <a:p>
            <a:pPr marL="0" indent="0"/>
            <a:endParaRPr lang="en-US" b="1" dirty="0">
              <a:latin typeface="Calibri"/>
              <a:ea typeface="Calibri"/>
              <a:cs typeface="Calibri"/>
              <a:sym typeface="Calibri"/>
            </a:endParaRPr>
          </a:p>
          <a:p>
            <a:pPr marL="0" indent="0"/>
            <a:r>
              <a:rPr lang="en-US" b="1" dirty="0">
                <a:latin typeface="Calibri"/>
                <a:ea typeface="Calibri"/>
                <a:cs typeface="Calibri"/>
                <a:sym typeface="Calibri"/>
              </a:rPr>
              <a:t>Say:</a:t>
            </a:r>
            <a:br>
              <a:rPr lang="en-US" b="1" dirty="0">
                <a:latin typeface="Calibri"/>
                <a:ea typeface="Calibri"/>
                <a:cs typeface="Calibri"/>
                <a:sym typeface="Calibri"/>
              </a:rPr>
            </a:br>
            <a:r>
              <a:rPr lang="en-US" b="1" i="1" dirty="0">
                <a:latin typeface="Calibri"/>
                <a:ea typeface="Calibri"/>
                <a:cs typeface="Calibri"/>
                <a:sym typeface="Calibri"/>
              </a:rPr>
              <a:t>Over the past nine days, you have explored many responsibilities involved in child maltreatment investigations.</a:t>
            </a:r>
            <a:endParaRPr b="1" i="1" dirty="0">
              <a:latin typeface="Calibri"/>
              <a:ea typeface="Calibri"/>
              <a:cs typeface="Calibri"/>
              <a:sym typeface="Calibri"/>
            </a:endParaRPr>
          </a:p>
          <a:p>
            <a:pPr marL="0" indent="0"/>
            <a:endParaRPr lang="en-US" b="1" i="1" dirty="0">
              <a:latin typeface="Calibri"/>
              <a:ea typeface="Calibri"/>
              <a:cs typeface="Calibri"/>
              <a:sym typeface="Calibri"/>
            </a:endParaRPr>
          </a:p>
          <a:p>
            <a:pPr marL="0" indent="0"/>
            <a:r>
              <a:rPr lang="en-US" b="1" i="1" dirty="0">
                <a:latin typeface="Calibri"/>
                <a:ea typeface="Calibri"/>
                <a:cs typeface="Calibri"/>
                <a:sym typeface="Calibri"/>
              </a:rPr>
              <a:t>You have reviewed referrals, conducted interviews, gathered information, assessed safety, evaluated risk, participated in planning discussions, completed documentation, prepared for court involvement, and engaged in collaborative decision-making.</a:t>
            </a:r>
            <a:endParaRPr b="1" i="1" dirty="0">
              <a:latin typeface="Calibri"/>
              <a:ea typeface="Calibri"/>
              <a:cs typeface="Calibri"/>
              <a:sym typeface="Calibri"/>
            </a:endParaRPr>
          </a:p>
          <a:p>
            <a:pPr marL="0" indent="0"/>
            <a:endParaRPr lang="en-US" b="1" i="1" dirty="0">
              <a:latin typeface="Calibri"/>
              <a:ea typeface="Calibri"/>
              <a:cs typeface="Calibri"/>
              <a:sym typeface="Calibri"/>
            </a:endParaRPr>
          </a:p>
          <a:p>
            <a:pPr marL="0" indent="0"/>
            <a:r>
              <a:rPr lang="en-US" b="1" i="1" dirty="0">
                <a:latin typeface="Calibri"/>
                <a:ea typeface="Calibri"/>
                <a:cs typeface="Calibri"/>
                <a:sym typeface="Calibri"/>
              </a:rPr>
              <a:t>Throughout training, you practiced these skills through structured activities, simulations, and case discussions. Field practice will look different.</a:t>
            </a:r>
            <a:endParaRPr b="1" i="1" dirty="0">
              <a:latin typeface="Calibri"/>
              <a:ea typeface="Calibri"/>
              <a:cs typeface="Calibri"/>
              <a:sym typeface="Calibri"/>
            </a:endParaRPr>
          </a:p>
          <a:p>
            <a:pPr marL="0" indent="0"/>
            <a:r>
              <a:rPr lang="en-US" b="1" i="1" dirty="0">
                <a:latin typeface="Calibri"/>
                <a:ea typeface="Calibri"/>
                <a:cs typeface="Calibri"/>
                <a:sym typeface="Calibri"/>
              </a:rPr>
              <a:t>Real investigations often involve incomplete information, unexpected developments, competing priorities, changing circumstances, and decisions that must be made without having all the answers.</a:t>
            </a:r>
            <a:endParaRPr b="1" i="1" dirty="0">
              <a:latin typeface="Calibri"/>
              <a:ea typeface="Calibri"/>
              <a:cs typeface="Calibri"/>
              <a:sym typeface="Calibri"/>
            </a:endParaRPr>
          </a:p>
          <a:p>
            <a:pPr marL="0" indent="0"/>
            <a:endParaRPr lang="en-US" b="1" i="1" dirty="0">
              <a:latin typeface="Calibri"/>
              <a:ea typeface="Calibri"/>
              <a:cs typeface="Calibri"/>
              <a:sym typeface="Calibri"/>
            </a:endParaRPr>
          </a:p>
          <a:p>
            <a:pPr marL="0" indent="0"/>
            <a:r>
              <a:rPr lang="en-US" b="1" i="1" dirty="0">
                <a:latin typeface="Calibri"/>
                <a:ea typeface="Calibri"/>
                <a:cs typeface="Calibri"/>
                <a:sym typeface="Calibri"/>
              </a:rPr>
              <a:t>You may encounter situations where:</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Information continues to develop.</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New concerns emerge unexpectedly.</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Plans require adjustment.</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Difficult conversations occur.</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Uncertainty remains.</a:t>
            </a:r>
            <a:endParaRPr b="1" i="1" dirty="0">
              <a:latin typeface="Calibri"/>
              <a:ea typeface="Calibri"/>
              <a:cs typeface="Calibri"/>
              <a:sym typeface="Calibri"/>
            </a:endParaRPr>
          </a:p>
          <a:p>
            <a:pPr marL="0" indent="0"/>
            <a:endParaRPr lang="en-US" b="1" i="1" dirty="0">
              <a:latin typeface="Calibri"/>
              <a:ea typeface="Calibri"/>
              <a:cs typeface="Calibri"/>
              <a:sym typeface="Calibri"/>
            </a:endParaRPr>
          </a:p>
          <a:p>
            <a:pPr marL="0" indent="0"/>
            <a:r>
              <a:rPr lang="en-US" b="1" i="1" dirty="0">
                <a:latin typeface="Calibri"/>
                <a:ea typeface="Calibri"/>
                <a:cs typeface="Calibri"/>
                <a:sym typeface="Calibri"/>
              </a:rPr>
              <a:t>The transition from training to field practice is not about knowing everything. It is about knowing how to approach situations professionally, gather information thoughtfully, use available resources, and continue learning through experience. Professional growth occurs through experience, supervision, consultation, reflection, and a willingness to continue developing your skills. As you prepare for field practice, consider not only what you have learned, but also how you will continue building your knowledge, skills, and confidence. The goal of this training is not to create experts in ten days. The goal is to provide a strong foundation that supports continued growth throughout your career. Tomorrow, you will focus on the transition to field practice and explore the realities, challenges, and opportunities that come with professional investigative work.</a:t>
            </a:r>
            <a:endParaRPr b="1" i="1" dirty="0">
              <a:latin typeface="Calibri"/>
              <a:ea typeface="Calibri"/>
              <a:cs typeface="Calibri"/>
              <a:sym typeface="Calibri"/>
            </a:endParaRPr>
          </a:p>
          <a:p>
            <a:pPr marL="0" indent="0"/>
            <a:endParaRPr dirty="0">
              <a:latin typeface="Calibri"/>
              <a:ea typeface="Calibri"/>
              <a:cs typeface="Calibri"/>
              <a:sym typeface="Calibri"/>
            </a:endParaRPr>
          </a:p>
          <a:p>
            <a:pPr marL="0" indent="0"/>
            <a:r>
              <a:rPr lang="en-US" b="1" dirty="0">
                <a:latin typeface="Calibri"/>
                <a:ea typeface="Calibri"/>
                <a:cs typeface="Calibri"/>
                <a:sym typeface="Calibri"/>
              </a:rPr>
              <a:t>Facilitator Questions: </a:t>
            </a:r>
            <a:r>
              <a:rPr lang="en-US" b="0" dirty="0">
                <a:latin typeface="Calibri"/>
                <a:ea typeface="Calibri"/>
                <a:cs typeface="Calibri"/>
                <a:sym typeface="Calibri"/>
              </a:rPr>
              <a:t>(ask the following and validate responses)</a:t>
            </a:r>
            <a:endParaRPr b="0"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part of investigations currently feels most comfortable to you?</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aspect of investigations do you believe will require the most continued growth?</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resources or support will help you continue learning?</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professional habits do you want to carry into field practice?</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are you most looking forward to as you begin applying these skills?</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Facilitator Answers:</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Interviewing skills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Documentation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Safety assessment</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Court involvement</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Collaboration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Communication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Decision-making</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Confidence develops through experience</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Continued learning is expected</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Supervision and consultation are valuable resources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Growth occurs over time</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Professional development continues beyond training</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Facilitator Notes:</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Keep the discussion future-focused rather than case-focused.</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Avoid revisiting specific Flowers’ case decisions.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Encourage honest reflection regarding professional growth.</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End the day on an encouraging and realistic note.</a:t>
            </a:r>
            <a:endParaRPr lang="en-US" b="0" i="0" dirty="0">
              <a:latin typeface="Calibri"/>
              <a:ea typeface="Calibri"/>
              <a:cs typeface="Calibri"/>
              <a:sym typeface="Calibri"/>
            </a:endParaRPr>
          </a:p>
          <a:p>
            <a:pPr marL="182880" indent="0">
              <a:buClr>
                <a:schemeClr val="dk1"/>
              </a:buClr>
              <a:buSzPts val="1200"/>
              <a:buFont typeface="Calibri"/>
              <a:buNone/>
            </a:pPr>
            <a:endParaRPr b="1" i="1" dirty="0">
              <a:latin typeface="Calibri"/>
              <a:ea typeface="Calibri"/>
              <a:cs typeface="Calibri"/>
              <a:sym typeface="Calibri"/>
            </a:endParaRPr>
          </a:p>
          <a:p>
            <a:pPr marL="0" indent="0"/>
            <a:r>
              <a:rPr lang="en-US" b="1" dirty="0">
                <a:latin typeface="Calibri"/>
                <a:ea typeface="Calibri"/>
                <a:cs typeface="Calibri"/>
                <a:sym typeface="Calibri"/>
              </a:rPr>
              <a:t>Say:</a:t>
            </a:r>
            <a:endParaRPr b="1" dirty="0">
              <a:latin typeface="Calibri"/>
              <a:ea typeface="Calibri"/>
              <a:cs typeface="Calibri"/>
              <a:sym typeface="Calibri"/>
            </a:endParaRPr>
          </a:p>
          <a:p>
            <a:pPr marL="0" indent="0"/>
            <a:r>
              <a:rPr lang="en-US" b="1" i="1" dirty="0">
                <a:latin typeface="Calibri"/>
                <a:ea typeface="Calibri"/>
                <a:cs typeface="Calibri"/>
                <a:sym typeface="Calibri"/>
              </a:rPr>
              <a:t>Thank you for your participation today. Tomorrow, we'll conclude our training by focusing on the transition from classroom learning to investigative practice, including professional growth, field realities, support systems, resilience, and lessons learned throughout the Flowers family's journey.</a:t>
            </a:r>
            <a:endParaRPr b="1" i="1"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Key Points:</a:t>
            </a:r>
            <a:r>
              <a:rPr lang="en-US" i="1" dirty="0">
                <a:latin typeface="Calibri"/>
                <a:ea typeface="Calibri"/>
                <a:cs typeface="Calibri"/>
                <a:sym typeface="Calibri"/>
              </a:rPr>
              <a:t> </a:t>
            </a:r>
            <a:r>
              <a:rPr lang="en-US" i="0" dirty="0">
                <a:latin typeface="Calibri"/>
                <a:ea typeface="Calibri"/>
                <a:cs typeface="Calibri"/>
                <a:sym typeface="Calibri"/>
              </a:rPr>
              <a:t>(ensure the following are covered)</a:t>
            </a:r>
            <a:endParaRPr i="0"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Training provides a foundation for professional practice.</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Real investigations often involve uncertainty and changing circumstances.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Confidence develops through experience and support.</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Continued learning is an expected part of professional growth.</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Supervisors, mentors, and colleagues remain important resources.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Effective investigators continue developing throughout their careers.</a:t>
            </a:r>
            <a:endParaRPr b="1" dirty="0">
              <a:latin typeface="Calibri"/>
              <a:ea typeface="Calibri"/>
              <a:cs typeface="Calibri"/>
              <a:sym typeface="Calibri"/>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g3f574274c24_0_110:notes"/>
          <p:cNvSpPr>
            <a:spLocks noGrp="1" noRot="1" noChangeAspect="1"/>
          </p:cNvSpPr>
          <p:nvPr>
            <p:ph type="sldImg" idx="2"/>
          </p:nvPr>
        </p:nvSpPr>
        <p:spPr>
          <a:xfrm>
            <a:off x="777875" y="914400"/>
            <a:ext cx="5622925" cy="3163888"/>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
        <p:nvSpPr>
          <p:cNvPr id="515" name="Google Shape;515;g3f574274c24_0_110:notes"/>
          <p:cNvSpPr txBox="1">
            <a:spLocks noGrp="1"/>
          </p:cNvSpPr>
          <p:nvPr>
            <p:ph type="body" idx="1"/>
          </p:nvPr>
        </p:nvSpPr>
        <p:spPr>
          <a:xfrm>
            <a:off x="762000" y="4078288"/>
            <a:ext cx="5638800" cy="4608512"/>
          </a:xfrm>
          <a:prstGeom prst="rect">
            <a:avLst/>
          </a:prstGeom>
          <a:noFill/>
          <a:ln>
            <a:noFill/>
          </a:ln>
        </p:spPr>
        <p:txBody>
          <a:bodyPr spcFirstLastPara="1" wrap="square" lIns="96540" tIns="48257" rIns="96540" bIns="48257" anchor="t" anchorCtr="0">
            <a:noAutofit/>
          </a:bodyPr>
          <a:lstStyle/>
          <a:p>
            <a:pPr marL="0" indent="0">
              <a:buClr>
                <a:schemeClr val="dk1"/>
              </a:buClr>
              <a:buSzPts val="1100"/>
            </a:pPr>
            <a:r>
              <a:rPr lang="en-US" b="1" dirty="0">
                <a:latin typeface="Calibri"/>
                <a:ea typeface="Calibri"/>
                <a:cs typeface="Calibri"/>
                <a:sym typeface="Calibri"/>
              </a:rPr>
              <a:t>TARGET OUTCOMES EVALUATION</a:t>
            </a:r>
            <a:endParaRPr b="1"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 </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 </a:t>
            </a:r>
            <a:r>
              <a:rPr lang="en-US" dirty="0">
                <a:latin typeface="Calibri"/>
                <a:ea typeface="Calibri"/>
                <a:cs typeface="Calibri"/>
                <a:sym typeface="Calibri"/>
              </a:rPr>
              <a:t>2 minutes</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assess the learning outcomes for this training day</a:t>
            </a: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 </a:t>
            </a: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Note: </a:t>
            </a:r>
            <a:endParaRPr b="1"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Before ending this day, direct participants to the QR code on the slide. Participants will need to use their phones to scan the code to complete the section target outcomes evaluation in Qualtrics. </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lnSpc>
                <a:spcPct val="115000"/>
              </a:lnSpc>
              <a:spcBef>
                <a:spcPts val="1269"/>
              </a:spcBef>
              <a:spcAft>
                <a:spcPts val="1269"/>
              </a:spcAft>
              <a:buClr>
                <a:schemeClr val="dk1"/>
              </a:buClr>
              <a:buSzPts val="1100"/>
            </a:pPr>
            <a:endParaRPr b="1" dirty="0">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2:notes"/>
          <p:cNvSpPr>
            <a:spLocks noGrp="1" noRot="1" noChangeAspect="1"/>
          </p:cNvSpPr>
          <p:nvPr>
            <p:ph type="sldImg" idx="2"/>
          </p:nvPr>
        </p:nvSpPr>
        <p:spPr>
          <a:xfrm>
            <a:off x="914400" y="9144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8" name="Google Shape;288;p2:notes"/>
          <p:cNvSpPr txBox="1">
            <a:spLocks noGrp="1"/>
          </p:cNvSpPr>
          <p:nvPr>
            <p:ph type="body" idx="1"/>
          </p:nvPr>
        </p:nvSpPr>
        <p:spPr>
          <a:xfrm>
            <a:off x="914401" y="4000500"/>
            <a:ext cx="5486400" cy="4686300"/>
          </a:xfrm>
          <a:prstGeom prst="rect">
            <a:avLst/>
          </a:prstGeom>
          <a:noFill/>
          <a:ln>
            <a:noFill/>
          </a:ln>
        </p:spPr>
        <p:txBody>
          <a:bodyPr spcFirstLastPara="1" wrap="square" lIns="98495" tIns="49234" rIns="98495" bIns="49234" anchor="t" anchorCtr="0">
            <a:noAutofit/>
          </a:bodyPr>
          <a:lstStyle/>
          <a:p>
            <a:pPr marL="0" indent="0"/>
            <a:r>
              <a:rPr lang="en-US" b="1" dirty="0">
                <a:latin typeface="Calibri"/>
                <a:ea typeface="Calibri"/>
                <a:cs typeface="Calibri"/>
                <a:sym typeface="Calibri"/>
              </a:rPr>
              <a:t>TARGET OUTCOMES</a:t>
            </a:r>
            <a:endParaRPr b="1"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Time:</a:t>
            </a:r>
            <a:r>
              <a:rPr lang="en-US" dirty="0">
                <a:latin typeface="Calibri"/>
                <a:ea typeface="Calibri"/>
                <a:cs typeface="Calibri"/>
                <a:sym typeface="Calibri"/>
              </a:rPr>
              <a:t> 5 Minutes</a:t>
            </a:r>
            <a:endParaRPr dirty="0">
              <a:latin typeface="Calibri"/>
              <a:ea typeface="Calibri"/>
              <a:cs typeface="Calibri"/>
              <a:sym typeface="Calibri"/>
            </a:endParaRPr>
          </a:p>
          <a:p>
            <a:pPr marL="0" indent="0"/>
            <a:r>
              <a:rPr lang="en-US" b="1" dirty="0">
                <a:latin typeface="Calibri"/>
                <a:ea typeface="Calibri"/>
                <a:cs typeface="Calibri"/>
                <a:sym typeface="Calibri"/>
              </a:rPr>
              <a:t>Purpose: </a:t>
            </a:r>
            <a:r>
              <a:rPr lang="en-US" dirty="0">
                <a:latin typeface="Calibri"/>
                <a:ea typeface="Calibri"/>
                <a:cs typeface="Calibri"/>
                <a:sym typeface="Calibri"/>
              </a:rPr>
              <a:t>Introduce participants to advanced Multidisciplinary Team (MDT) coordination, shared decision-making across systems, and the role of collaborative information-sharing in supporting child safety, permanency, and well-being decisions</a:t>
            </a:r>
            <a:endParaRPr dirty="0">
              <a:latin typeface="Calibri"/>
              <a:ea typeface="Calibri"/>
              <a:cs typeface="Calibri"/>
              <a:sym typeface="Calibri"/>
            </a:endParaRPr>
          </a:p>
          <a:p>
            <a:pPr marL="0" indent="0"/>
            <a:endParaRPr lang="en-US" b="1" dirty="0">
              <a:latin typeface="Calibri"/>
              <a:ea typeface="Calibri"/>
              <a:cs typeface="Calibri"/>
              <a:sym typeface="Calibri"/>
            </a:endParaRPr>
          </a:p>
          <a:p>
            <a:pPr marL="0" indent="0"/>
            <a:r>
              <a:rPr lang="en-US" b="1" dirty="0">
                <a:latin typeface="Calibri"/>
                <a:ea typeface="Calibri"/>
                <a:cs typeface="Calibri"/>
                <a:sym typeface="Calibri"/>
              </a:rPr>
              <a:t>Paraphrase:</a:t>
            </a:r>
          </a:p>
          <a:p>
            <a:pPr marL="0" indent="0"/>
            <a:r>
              <a:rPr lang="en-US" b="1" dirty="0">
                <a:latin typeface="Calibri"/>
                <a:ea typeface="Calibri"/>
                <a:cs typeface="Calibri"/>
                <a:sym typeface="Calibri"/>
              </a:rPr>
              <a:t>By the end of this section, Social Services Specialists will be able to:</a:t>
            </a:r>
          </a:p>
          <a:p>
            <a:pPr marL="365760" indent="-182880">
              <a:buSzPct val="100000"/>
              <a:buFont typeface="Calibri" panose="020F0502020204030204" pitchFamily="34" charset="0"/>
              <a:buChar char="●"/>
            </a:pPr>
            <a:r>
              <a:rPr lang="en-US" b="0" dirty="0">
                <a:latin typeface="Calibri"/>
                <a:ea typeface="Calibri"/>
                <a:cs typeface="Calibri"/>
                <a:sym typeface="Calibri"/>
              </a:rPr>
              <a:t>Understand how multidisciplinary Team collaboration supports coordinated child welfare decision-making.</a:t>
            </a:r>
          </a:p>
          <a:p>
            <a:pPr marL="365760" indent="-182880">
              <a:buSzPct val="100000"/>
              <a:buFont typeface="Calibri" panose="020F0502020204030204" pitchFamily="34" charset="0"/>
              <a:buChar char="●"/>
            </a:pPr>
            <a:r>
              <a:rPr lang="en-US" b="0" dirty="0">
                <a:latin typeface="Calibri"/>
                <a:ea typeface="Calibri"/>
                <a:cs typeface="Calibri"/>
                <a:sym typeface="Calibri"/>
              </a:rPr>
              <a:t>Apply collaborative communication strategies that improve information-sharing and professional coordination. </a:t>
            </a:r>
          </a:p>
          <a:p>
            <a:pPr marL="365760" indent="-182880">
              <a:buSzPct val="100000"/>
              <a:buFont typeface="Calibri" panose="020F0502020204030204" pitchFamily="34" charset="0"/>
              <a:buChar char="●"/>
            </a:pPr>
            <a:r>
              <a:rPr lang="en-US" b="0" dirty="0">
                <a:latin typeface="Calibri"/>
                <a:ea typeface="Calibri"/>
                <a:cs typeface="Calibri"/>
                <a:sym typeface="Calibri"/>
              </a:rPr>
              <a:t>Assess how coordinated practice influences safety decisions, family engagement, and case outcomes.</a:t>
            </a:r>
          </a:p>
          <a:p>
            <a:pPr marL="0" indent="0"/>
            <a:endParaRPr lang="en-US" b="0" dirty="0">
              <a:latin typeface="Calibri"/>
              <a:ea typeface="Calibri"/>
              <a:cs typeface="Calibri"/>
              <a:sym typeface="Calibri"/>
            </a:endParaRPr>
          </a:p>
          <a:p>
            <a:pPr marL="0" indent="0"/>
            <a:endParaRPr b="0" dirty="0">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3:notes"/>
          <p:cNvSpPr>
            <a:spLocks noGrp="1" noRot="1" noChangeAspect="1"/>
          </p:cNvSpPr>
          <p:nvPr>
            <p:ph type="sldImg" idx="2"/>
          </p:nvPr>
        </p:nvSpPr>
        <p:spPr>
          <a:xfrm>
            <a:off x="914400" y="914400"/>
            <a:ext cx="5494338" cy="3090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9" name="Google Shape;299;p3:notes"/>
          <p:cNvSpPr txBox="1">
            <a:spLocks noGrp="1"/>
          </p:cNvSpPr>
          <p:nvPr>
            <p:ph type="body" idx="1"/>
          </p:nvPr>
        </p:nvSpPr>
        <p:spPr>
          <a:xfrm>
            <a:off x="906462" y="4005263"/>
            <a:ext cx="5494338" cy="4681537"/>
          </a:xfrm>
          <a:prstGeom prst="rect">
            <a:avLst/>
          </a:prstGeom>
          <a:noFill/>
          <a:ln>
            <a:noFill/>
          </a:ln>
        </p:spPr>
        <p:txBody>
          <a:bodyPr spcFirstLastPara="1" wrap="square" lIns="96645" tIns="48309" rIns="96645" bIns="48309" anchor="t" anchorCtr="0">
            <a:noAutofit/>
          </a:bodyPr>
          <a:lstStyle/>
          <a:p>
            <a:pPr marL="0" indent="0"/>
            <a:r>
              <a:rPr lang="en-US" b="1" dirty="0">
                <a:latin typeface="Calibri"/>
                <a:ea typeface="Calibri"/>
                <a:cs typeface="Calibri"/>
                <a:sym typeface="Calibri"/>
              </a:rPr>
              <a:t>UNDERSTANDING MULTIDISCIPLINARY TEAM ROLES &amp; SHARED RESPONSIBILITIES </a:t>
            </a:r>
            <a:endParaRPr b="1"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Time: </a:t>
            </a:r>
            <a:r>
              <a:rPr lang="en-US" dirty="0">
                <a:latin typeface="Calibri"/>
                <a:ea typeface="Calibri"/>
                <a:cs typeface="Calibri"/>
                <a:sym typeface="Calibri"/>
              </a:rPr>
              <a:t>15 Minutes</a:t>
            </a:r>
            <a:endParaRPr dirty="0">
              <a:latin typeface="Calibri"/>
              <a:ea typeface="Calibri"/>
              <a:cs typeface="Calibri"/>
              <a:sym typeface="Calibri"/>
            </a:endParaRPr>
          </a:p>
          <a:p>
            <a:pPr marL="0" indent="0"/>
            <a:r>
              <a:rPr lang="en-US" b="1" dirty="0">
                <a:latin typeface="Calibri"/>
                <a:ea typeface="Calibri"/>
                <a:cs typeface="Calibri"/>
                <a:sym typeface="Calibri"/>
              </a:rPr>
              <a:t>Purpose: </a:t>
            </a:r>
            <a:r>
              <a:rPr lang="en-US" dirty="0">
                <a:latin typeface="Calibri"/>
                <a:ea typeface="Calibri"/>
                <a:cs typeface="Calibri"/>
                <a:sym typeface="Calibri"/>
              </a:rPr>
              <a:t>To examine the responsibilities, expertise, and contributions of professionals involved in Multidisciplinary Team (MDT) coordination and explore how shared responsibility supports informed child safety decisions throughout an investigation</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Activity Instructions: </a:t>
            </a:r>
          </a:p>
          <a:p>
            <a:pPr marL="365760" indent="-182880">
              <a:buSzPct val="100000"/>
              <a:buFont typeface="Calibri" panose="020F0502020204030204" pitchFamily="34" charset="0"/>
              <a:buChar char="●"/>
            </a:pPr>
            <a:r>
              <a:rPr lang="en-US" dirty="0">
                <a:latin typeface="Calibri"/>
                <a:ea typeface="Calibri"/>
                <a:cs typeface="Calibri"/>
                <a:sym typeface="Calibri"/>
              </a:rPr>
              <a:t>Participants will participate in a whole-group discussion focused on the role of a Multidisciplinary Team (MDT) during child maltreatment investigations. </a:t>
            </a:r>
          </a:p>
          <a:p>
            <a:pPr marL="365760" indent="-182880">
              <a:buSzPct val="100000"/>
              <a:buFont typeface="Calibri" panose="020F0502020204030204" pitchFamily="34" charset="0"/>
              <a:buChar char="●"/>
            </a:pPr>
            <a:r>
              <a:rPr lang="en-US" dirty="0">
                <a:latin typeface="Calibri"/>
                <a:ea typeface="Calibri"/>
                <a:cs typeface="Calibri"/>
                <a:sym typeface="Calibri"/>
              </a:rPr>
              <a:t>Participants will reference their Day 9 notes page as a resource throughout the discussion.</a:t>
            </a:r>
          </a:p>
          <a:p>
            <a:pPr marL="365760" indent="-182880">
              <a:buSzPct val="100000"/>
              <a:buFont typeface="Calibri" panose="020F0502020204030204" pitchFamily="34" charset="0"/>
              <a:buChar char="●"/>
            </a:pPr>
            <a:r>
              <a:rPr lang="en-US" dirty="0">
                <a:latin typeface="Calibri"/>
                <a:ea typeface="Calibri"/>
                <a:cs typeface="Calibri"/>
                <a:sym typeface="Calibri"/>
              </a:rPr>
              <a:t>The facilitator will capture participant responses on a flip chart or whiteboard, if available.</a:t>
            </a:r>
            <a:endParaRPr dirty="0">
              <a:latin typeface="Calibri"/>
              <a:ea typeface="Calibri"/>
              <a:cs typeface="Calibri"/>
              <a:sym typeface="Calibri"/>
            </a:endParaRPr>
          </a:p>
          <a:p>
            <a:pPr marL="0" indent="0"/>
            <a:endParaRPr lang="en-US" dirty="0">
              <a:latin typeface="Calibri"/>
              <a:ea typeface="Calibri"/>
              <a:cs typeface="Calibri"/>
              <a:sym typeface="Calibri"/>
            </a:endParaRPr>
          </a:p>
          <a:p>
            <a:pPr marL="0" indent="0"/>
            <a:r>
              <a:rPr lang="en-US" b="1" dirty="0">
                <a:latin typeface="Calibri"/>
                <a:ea typeface="Calibri"/>
                <a:cs typeface="Calibri"/>
                <a:sym typeface="Calibri"/>
              </a:rPr>
              <a:t>During the discussion, participants will:</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Review the concept and purpose of a Multidisciplinary Team.</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Identify common professionals involved in child maltreatment investigations.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Discuss the unique roles and responsibilities each professional contributes to the investigation process.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Explore how collaboration and shared responsibilities support coordinated decision-making for children and families.</a:t>
            </a:r>
            <a:endParaRPr dirty="0">
              <a:latin typeface="Calibri"/>
              <a:ea typeface="Calibri"/>
              <a:cs typeface="Calibri"/>
              <a:sym typeface="Calibri"/>
            </a:endParaRPr>
          </a:p>
          <a:p>
            <a:pPr marL="483306" indent="0"/>
            <a:endParaRPr dirty="0">
              <a:latin typeface="Calibri"/>
              <a:ea typeface="Calibri"/>
              <a:cs typeface="Calibri"/>
              <a:sym typeface="Calibri"/>
            </a:endParaRPr>
          </a:p>
          <a:p>
            <a:pPr marL="0" indent="0"/>
            <a:r>
              <a:rPr lang="en-US" b="1" dirty="0">
                <a:latin typeface="Calibri"/>
                <a:ea typeface="Calibri"/>
                <a:cs typeface="Calibri"/>
                <a:sym typeface="Calibri"/>
              </a:rPr>
              <a:t>Say: </a:t>
            </a:r>
            <a:br>
              <a:rPr lang="en-US" b="1" dirty="0">
                <a:latin typeface="Calibri"/>
                <a:ea typeface="Calibri"/>
                <a:cs typeface="Calibri"/>
                <a:sym typeface="Calibri"/>
              </a:rPr>
            </a:br>
            <a:r>
              <a:rPr lang="en-US" b="1" i="1" dirty="0">
                <a:latin typeface="Calibri"/>
                <a:ea typeface="Calibri"/>
                <a:cs typeface="Calibri"/>
                <a:sym typeface="Calibri"/>
              </a:rPr>
              <a:t>A Multidisciplinary Team is a group of professionals who work together to support child safety, investigate concerns, coordinate services, and make informed decisions regarding children and families. Each professional brings specific responsibilities, expertise, and authority to the case. However, no single agency has all the information or resources needed to address every aspect of a child welfare case independently.</a:t>
            </a:r>
            <a:endParaRPr b="1" i="1" dirty="0">
              <a:latin typeface="Calibri"/>
              <a:ea typeface="Calibri"/>
              <a:cs typeface="Calibri"/>
              <a:sym typeface="Calibri"/>
            </a:endParaRPr>
          </a:p>
          <a:p>
            <a:pPr marL="0" indent="0"/>
            <a:endParaRPr lang="en-US" b="1" i="1" dirty="0">
              <a:latin typeface="Calibri"/>
              <a:ea typeface="Calibri"/>
              <a:cs typeface="Calibri"/>
              <a:sym typeface="Calibri"/>
            </a:endParaRPr>
          </a:p>
          <a:p>
            <a:pPr marL="0" indent="0"/>
            <a:r>
              <a:rPr lang="en-US" b="1" i="1" dirty="0">
                <a:latin typeface="Calibri"/>
                <a:ea typeface="Calibri"/>
                <a:cs typeface="Calibri"/>
                <a:sym typeface="Calibri"/>
              </a:rPr>
              <a:t>For example, you may focus on child safety, family functioning, and protective capacities. Law enforcement may investigate potential criminal activity. Medical professionals may assess injuries or health concerns. Child Advocacy Center staff may coordinate forensic interviews and provide victim support services. Attorneys and courts help ensure legal requirements are met while protecting the rights of all involved parties.</a:t>
            </a:r>
            <a:endParaRPr b="1" i="1" dirty="0">
              <a:latin typeface="Calibri"/>
              <a:ea typeface="Calibri"/>
              <a:cs typeface="Calibri"/>
              <a:sym typeface="Calibri"/>
            </a:endParaRPr>
          </a:p>
          <a:p>
            <a:pPr marL="0" indent="0"/>
            <a:endParaRPr lang="en-US" b="1" i="1" dirty="0">
              <a:latin typeface="Calibri"/>
              <a:ea typeface="Calibri"/>
              <a:cs typeface="Calibri"/>
              <a:sym typeface="Calibri"/>
            </a:endParaRPr>
          </a:p>
          <a:p>
            <a:pPr marL="0" indent="0"/>
            <a:r>
              <a:rPr lang="en-US" b="1" i="1" dirty="0">
                <a:latin typeface="Calibri"/>
                <a:ea typeface="Calibri"/>
                <a:cs typeface="Calibri"/>
                <a:sym typeface="Calibri"/>
              </a:rPr>
              <a:t>Because each professional views the case from a different perspective, effective collaboration requires you to understand your own responsibilities and how your role connects with the work of other professionals.</a:t>
            </a:r>
            <a:endParaRPr b="1" i="1" dirty="0">
              <a:latin typeface="Calibri"/>
              <a:ea typeface="Calibri"/>
              <a:cs typeface="Calibri"/>
              <a:sym typeface="Calibri"/>
            </a:endParaRPr>
          </a:p>
          <a:p>
            <a:pPr marL="0" indent="0"/>
            <a:endParaRPr lang="en-US" b="1" i="1" dirty="0">
              <a:latin typeface="Calibri"/>
              <a:ea typeface="Calibri"/>
              <a:cs typeface="Calibri"/>
              <a:sym typeface="Calibri"/>
            </a:endParaRPr>
          </a:p>
          <a:p>
            <a:pPr marL="0" indent="0"/>
            <a:r>
              <a:rPr lang="en-US" b="1" i="1" dirty="0">
                <a:latin typeface="Calibri"/>
                <a:ea typeface="Calibri"/>
                <a:cs typeface="Calibri"/>
                <a:sym typeface="Calibri"/>
              </a:rPr>
              <a:t>Challenges can occur when professionals:</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Operate with incomplete information.</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Make assumptions about another agency’s role.</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Duplicate efforts.</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Communicate inconsistently with families.</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Pursue goals without understanding partner responsibilities.</a:t>
            </a:r>
            <a:endParaRPr b="1" i="1" dirty="0">
              <a:latin typeface="Calibri"/>
              <a:ea typeface="Calibri"/>
              <a:cs typeface="Calibri"/>
              <a:sym typeface="Calibri"/>
            </a:endParaRPr>
          </a:p>
          <a:p>
            <a:pPr marL="0" indent="0"/>
            <a:endParaRPr lang="en-US" b="1" i="1" dirty="0">
              <a:latin typeface="Calibri"/>
              <a:ea typeface="Calibri"/>
              <a:cs typeface="Calibri"/>
              <a:sym typeface="Calibri"/>
            </a:endParaRPr>
          </a:p>
          <a:p>
            <a:pPr marL="0" indent="0"/>
            <a:r>
              <a:rPr lang="en-US" b="1" i="1" dirty="0">
                <a:latin typeface="Calibri"/>
                <a:ea typeface="Calibri"/>
                <a:cs typeface="Calibri"/>
                <a:sym typeface="Calibri"/>
              </a:rPr>
              <a:t>Strong Multidisciplinary Teams recognize that each professional contributes to the overall understanding of the case. By combining information, expertise, and observations, the team can develop a more complete picture of family circumstances and child safety concerns.</a:t>
            </a:r>
            <a:endParaRPr b="1" i="1" dirty="0">
              <a:latin typeface="Calibri"/>
              <a:ea typeface="Calibri"/>
              <a:cs typeface="Calibri"/>
              <a:sym typeface="Calibri"/>
            </a:endParaRPr>
          </a:p>
          <a:p>
            <a:pPr marL="0" indent="0"/>
            <a:endParaRPr lang="en-US" b="1" i="1" dirty="0">
              <a:latin typeface="Calibri"/>
              <a:ea typeface="Calibri"/>
              <a:cs typeface="Calibri"/>
              <a:sym typeface="Calibri"/>
            </a:endParaRPr>
          </a:p>
          <a:p>
            <a:pPr marL="0" indent="0"/>
            <a:r>
              <a:rPr lang="en-US" b="1" i="1" dirty="0">
                <a:latin typeface="Calibri"/>
                <a:ea typeface="Calibri"/>
                <a:cs typeface="Calibri"/>
                <a:sym typeface="Calibri"/>
              </a:rPr>
              <a:t>Effective collaboration does not require every professional to agree on every issue. It requires professionals to understand each other’s roles, communicate openly, and work together toward coordinated outcomes that support child safety and family well-being.</a:t>
            </a:r>
            <a:endParaRPr b="1" dirty="0">
              <a:latin typeface="Calibri"/>
              <a:ea typeface="Calibri"/>
              <a:cs typeface="Calibri"/>
              <a:sym typeface="Calibri"/>
            </a:endParaRPr>
          </a:p>
          <a:p>
            <a:pPr marL="0" indent="0"/>
            <a:endParaRPr dirty="0">
              <a:latin typeface="Calibri"/>
              <a:ea typeface="Calibri"/>
              <a:cs typeface="Calibri"/>
              <a:sym typeface="Calibri"/>
            </a:endParaRPr>
          </a:p>
          <a:p>
            <a:pPr marL="0" indent="0"/>
            <a:r>
              <a:rPr lang="en-US" b="1" dirty="0">
                <a:latin typeface="Calibri"/>
                <a:ea typeface="Calibri"/>
                <a:cs typeface="Calibri"/>
                <a:sym typeface="Calibri"/>
              </a:rPr>
              <a:t>Facilitator Questions:</a:t>
            </a:r>
            <a:r>
              <a:rPr lang="en-US" dirty="0">
                <a:latin typeface="Calibri"/>
                <a:ea typeface="Calibri"/>
                <a:cs typeface="Calibri"/>
                <a:sym typeface="Calibri"/>
              </a:rPr>
              <a:t> (ask and validate responses)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professionals commonly participate in a Multidisciplinary Team?</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unique expertise does each professional contribute?</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Why might different professionals view the same situation differently?</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How can misunderstandings about roles create challenges during an investigation?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benefits result from coordinated decision-making?</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Facilitator Answers:</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DCFS specialists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Law enforcement</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Child Advocacy Centers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Medical providers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Attorneys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Courts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Service providers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Family supports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CASA volunteers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Each professional contributes different expertise.</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No single agency has the entire picture.</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Understanding partner roles improves collaboration and coordination.</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Facilitator Notes:</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Focus the discussion on role clarity rather than specific case decisions.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Avoid going into detailed CAC processes, law enforcement investigations, or conflict resolution, as those topics will be covered later in the day.</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While DCFS focuses on child safety, case plans, and legal custody, CASA focuses strictly on representing the child's individual best interests in court through independent visits and reports </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Encourage participants to consider the broader professional system involved in child welfare investigations, beyond DCFS responsibilities.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Use this slide to establish the foundation for understanding professional coordination before introducing shared safety analysis.</a:t>
            </a:r>
            <a:endParaRPr dirty="0">
              <a:latin typeface="Calibri"/>
              <a:ea typeface="Calibri"/>
              <a:cs typeface="Calibri"/>
              <a:sym typeface="Calibri"/>
            </a:endParaRPr>
          </a:p>
          <a:p>
            <a:pPr marL="0" indent="0"/>
            <a:endParaRPr b="1" i="1" dirty="0">
              <a:latin typeface="Calibri"/>
              <a:ea typeface="Calibri"/>
              <a:cs typeface="Calibri"/>
              <a:sym typeface="Calibri"/>
            </a:endParaRPr>
          </a:p>
          <a:p>
            <a:pPr marL="0" indent="0"/>
            <a:r>
              <a:rPr lang="en-US" b="1" dirty="0">
                <a:latin typeface="Calibri"/>
                <a:ea typeface="Calibri"/>
                <a:cs typeface="Calibri"/>
                <a:sym typeface="Calibri"/>
              </a:rPr>
              <a:t>Say:</a:t>
            </a:r>
            <a:endParaRPr b="1" dirty="0">
              <a:latin typeface="Calibri"/>
              <a:ea typeface="Calibri"/>
              <a:cs typeface="Calibri"/>
              <a:sym typeface="Calibri"/>
            </a:endParaRPr>
          </a:p>
          <a:p>
            <a:pPr marL="0" indent="0"/>
            <a:r>
              <a:rPr lang="en-US" b="1" i="1" dirty="0">
                <a:latin typeface="Calibri"/>
                <a:ea typeface="Calibri"/>
                <a:cs typeface="Calibri"/>
                <a:sym typeface="Calibri"/>
              </a:rPr>
              <a:t>Understanding who participates in a Multidisciplinary Team is only the first step. The next challenge is ensuring everyone is working from the same understanding of what is happening within the family and why intervention may be necessary. </a:t>
            </a:r>
            <a:endParaRPr b="1" i="1"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Key Points: </a:t>
            </a:r>
            <a:r>
              <a:rPr lang="en-US" i="0" dirty="0">
                <a:latin typeface="Calibri"/>
                <a:ea typeface="Calibri"/>
                <a:cs typeface="Calibri"/>
                <a:sym typeface="Calibri"/>
              </a:rPr>
              <a:t>(ensure the following are covered)</a:t>
            </a:r>
            <a:endParaRPr i="0"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Multidisciplinary Teams combine expertise from multiple professional systems.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Different partners contribute different information and perspectives.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Understanding roles reduces duplication and confusion.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Coordinated practice supports more informed decision-making.</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Collaboration strengthens overall child safety efforts.</a:t>
            </a:r>
            <a:endParaRPr b="1" dirty="0">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4:notes"/>
          <p:cNvSpPr>
            <a:spLocks noGrp="1" noRot="1" noChangeAspect="1"/>
          </p:cNvSpPr>
          <p:nvPr>
            <p:ph type="sldImg" idx="2"/>
          </p:nvPr>
        </p:nvSpPr>
        <p:spPr>
          <a:xfrm>
            <a:off x="914400" y="9144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9" name="Google Shape;309;p4:notes"/>
          <p:cNvSpPr txBox="1">
            <a:spLocks noGrp="1"/>
          </p:cNvSpPr>
          <p:nvPr>
            <p:ph type="body" idx="1"/>
          </p:nvPr>
        </p:nvSpPr>
        <p:spPr>
          <a:xfrm>
            <a:off x="914400" y="4000500"/>
            <a:ext cx="5486400" cy="4686300"/>
          </a:xfrm>
          <a:prstGeom prst="rect">
            <a:avLst/>
          </a:prstGeom>
          <a:noFill/>
          <a:ln>
            <a:noFill/>
          </a:ln>
        </p:spPr>
        <p:txBody>
          <a:bodyPr spcFirstLastPara="1" wrap="square" lIns="96645" tIns="48309" rIns="96645" bIns="48309" anchor="t" anchorCtr="0">
            <a:noAutofit/>
          </a:bodyPr>
          <a:lstStyle/>
          <a:p>
            <a:pPr marL="0" indent="0">
              <a:buClr>
                <a:schemeClr val="dk1"/>
              </a:buClr>
              <a:buSzPts val="1100"/>
            </a:pPr>
            <a:r>
              <a:rPr lang="en-US" b="1" dirty="0">
                <a:latin typeface="Calibri"/>
                <a:ea typeface="Calibri"/>
                <a:cs typeface="Calibri"/>
                <a:sym typeface="Calibri"/>
              </a:rPr>
              <a:t>BUILDING A SHARED UNDERSTANDING OF SAFETY CONCERNS </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 </a:t>
            </a:r>
            <a:r>
              <a:rPr lang="en-US" dirty="0">
                <a:latin typeface="Calibri"/>
                <a:ea typeface="Calibri"/>
                <a:cs typeface="Calibri"/>
                <a:sym typeface="Calibri"/>
              </a:rPr>
              <a:t>15 Minutes</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help participants understand how Multidisciplinary Team members develop a common understanding of safety concerns by focusing on observable caregiver behavior, child impact, and behaviorally descriptive information rather than assumptions, labels, or conclusions</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Participant Manual Pages: </a:t>
            </a:r>
            <a:r>
              <a:rPr lang="en-US" b="0" dirty="0">
                <a:latin typeface="Calibri"/>
                <a:ea typeface="Calibri"/>
                <a:cs typeface="Calibri"/>
                <a:sym typeface="Calibri"/>
              </a:rPr>
              <a:t>Dependency Neglect Proceedings </a:t>
            </a:r>
            <a:r>
              <a:rPr lang="en-US" b="0" dirty="0" err="1">
                <a:latin typeface="Calibri"/>
                <a:ea typeface="Calibri"/>
                <a:cs typeface="Calibri"/>
                <a:sym typeface="Calibri"/>
              </a:rPr>
              <a:t>Benchcard</a:t>
            </a:r>
            <a:r>
              <a:rPr lang="en-US" b="0" dirty="0">
                <a:latin typeface="Calibri"/>
                <a:ea typeface="Calibri"/>
                <a:cs typeface="Calibri"/>
                <a:sym typeface="Calibri"/>
              </a:rPr>
              <a:t> (full document) </a:t>
            </a:r>
            <a:endParaRPr b="0"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br>
              <a:rPr lang="en-US" b="1" dirty="0">
                <a:latin typeface="Calibri"/>
                <a:ea typeface="Calibri"/>
                <a:cs typeface="Calibri"/>
                <a:sym typeface="Calibri"/>
              </a:rPr>
            </a:br>
            <a:r>
              <a:rPr lang="en-US" b="1" i="1" dirty="0">
                <a:latin typeface="Calibri"/>
                <a:ea typeface="Calibri"/>
                <a:cs typeface="Calibri"/>
                <a:sym typeface="Calibri"/>
              </a:rPr>
              <a:t>When professionals from different systems become involved with a family, they bring different training, experiences, responsibilities, and perspectives to the investigation. Because of these differences, professionals may initially describe concerns in different ways.</a:t>
            </a:r>
            <a:endParaRPr b="1" i="1" dirty="0">
              <a:latin typeface="Calibri"/>
              <a:ea typeface="Calibri"/>
              <a:cs typeface="Calibri"/>
              <a:sym typeface="Calibri"/>
            </a:endParaRPr>
          </a:p>
          <a:p>
            <a:pPr marL="0" indent="0">
              <a:buClr>
                <a:schemeClr val="dk1"/>
              </a:buClr>
              <a:buSzPts val="1100"/>
            </a:pPr>
            <a:endParaRPr lang="en-US"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For example, you may focus on immediate safety concerns. Law enforcement may focus on potential criminal elements. Medical professionals may focus on injuries or health concerns. Other partners may focus on family functioning or service needs.</a:t>
            </a:r>
            <a:endParaRPr b="1" i="1" dirty="0">
              <a:latin typeface="Calibri"/>
              <a:ea typeface="Calibri"/>
              <a:cs typeface="Calibri"/>
              <a:sym typeface="Calibri"/>
            </a:endParaRPr>
          </a:p>
          <a:p>
            <a:pPr marL="0" indent="0">
              <a:buClr>
                <a:schemeClr val="dk1"/>
              </a:buClr>
              <a:buSzPts val="1100"/>
            </a:pPr>
            <a:endParaRPr lang="en-US"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Each perspective provides valuable information; however, effective collaboration requires you to work with partners to develop a shared understanding of what is occurring within the family.</a:t>
            </a:r>
            <a:endParaRPr b="1" i="1" dirty="0">
              <a:latin typeface="Calibri"/>
              <a:ea typeface="Calibri"/>
              <a:cs typeface="Calibri"/>
              <a:sym typeface="Calibri"/>
            </a:endParaRPr>
          </a:p>
          <a:p>
            <a:pPr marL="0" indent="0">
              <a:buClr>
                <a:schemeClr val="dk1"/>
              </a:buClr>
              <a:buSzPts val="1100"/>
            </a:pPr>
            <a:endParaRPr lang="en-US"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One concept receiving increased attention in child welfare practice is the connection between caregiver behavior and the impact those behaviors have on the child. The Dependency Neglect </a:t>
            </a:r>
            <a:r>
              <a:rPr lang="en-US" b="1" i="1" dirty="0" err="1">
                <a:latin typeface="Calibri"/>
                <a:ea typeface="Calibri"/>
                <a:cs typeface="Calibri"/>
                <a:sym typeface="Calibri"/>
              </a:rPr>
              <a:t>Benchcard</a:t>
            </a:r>
            <a:r>
              <a:rPr lang="en-US" b="1" i="1" dirty="0">
                <a:latin typeface="Calibri"/>
                <a:ea typeface="Calibri"/>
                <a:cs typeface="Calibri"/>
                <a:sym typeface="Calibri"/>
              </a:rPr>
              <a:t> refers to this as the nexus between caregiver behavior and child impact.</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Paraphrase:</a:t>
            </a:r>
            <a:br>
              <a:rPr lang="en-US" b="1" i="1" dirty="0">
                <a:latin typeface="Calibri"/>
                <a:ea typeface="Calibri"/>
                <a:cs typeface="Calibri"/>
                <a:sym typeface="Calibri"/>
              </a:rPr>
            </a:br>
            <a:r>
              <a:rPr lang="en-US" dirty="0">
                <a:latin typeface="Calibri"/>
                <a:ea typeface="Calibri"/>
                <a:cs typeface="Calibri"/>
                <a:sym typeface="Calibri"/>
              </a:rPr>
              <a:t>Rather than relying on labels, conclusions, or generalized statements, focus on describing:</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actions occurred</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conditions were observed</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was reported</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How the child was affected</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Why concerns exist</a:t>
            </a:r>
            <a:endParaRPr dirty="0">
              <a:latin typeface="Calibri"/>
              <a:ea typeface="Calibri"/>
              <a:cs typeface="Calibri"/>
              <a:sym typeface="Calibri"/>
            </a:endParaRPr>
          </a:p>
          <a:p>
            <a:pPr marL="0" indent="0">
              <a:buClr>
                <a:schemeClr val="dk1"/>
              </a:buClr>
              <a:buSzPts val="1100"/>
            </a:pPr>
            <a:endParaRPr lang="en-US"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Using behaviorally descriptive information helps you and your professional partners: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Communicate more clearly</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Reduce misunderstandings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Support consistent decision-making</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Improve family understanding of concerns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Strengthen collaboration across systems</a:t>
            </a:r>
            <a:endParaRPr dirty="0">
              <a:latin typeface="Calibri"/>
              <a:ea typeface="Calibri"/>
              <a:cs typeface="Calibri"/>
              <a:sym typeface="Calibri"/>
            </a:endParaRPr>
          </a:p>
          <a:p>
            <a:pPr marL="0" indent="0">
              <a:buClr>
                <a:schemeClr val="dk1"/>
              </a:buClr>
              <a:buSzPts val="1100"/>
            </a:pPr>
            <a:endParaRPr lang="en-US"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For example, different professionals may interpret the phrase “poor supervision” differently. However, when you describe the specific caregiver actions and the impact on the child, you create a clearer understanding that can be consistently evaluated by all professionals involved.</a:t>
            </a:r>
            <a:endParaRPr dirty="0">
              <a:latin typeface="Calibri"/>
              <a:ea typeface="Calibri"/>
              <a:cs typeface="Calibri"/>
              <a:sym typeface="Calibri"/>
            </a:endParaRPr>
          </a:p>
          <a:p>
            <a:pPr marL="0" indent="0">
              <a:buClr>
                <a:schemeClr val="dk1"/>
              </a:buClr>
              <a:buSzPts val="1100"/>
            </a:pPr>
            <a:endParaRPr lang="en-US"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Developing a shared understanding does not mean every professional will agree on every aspect of a case. It means professionals are discussing the same behaviors, observations, and impacts when evaluating concerns and determining next steps.</a:t>
            </a:r>
            <a:endParaRPr dirty="0">
              <a:latin typeface="Calibri"/>
              <a:ea typeface="Calibri"/>
              <a:cs typeface="Calibri"/>
              <a:sym typeface="Calibri"/>
            </a:endParaRPr>
          </a:p>
          <a:p>
            <a:pPr marL="0" indent="0">
              <a:buClr>
                <a:schemeClr val="dk1"/>
              </a:buClr>
              <a:buSzPts val="1100"/>
            </a:pPr>
            <a:endParaRPr lang="en-US"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A shared understanding creates a stronger foundation for coordinated assessment, planning, and intervention.</a:t>
            </a:r>
            <a:endParaRPr b="1" i="1" dirty="0">
              <a:latin typeface="Calibri"/>
              <a:ea typeface="Calibri"/>
              <a:cs typeface="Calibri"/>
              <a:sym typeface="Calibri"/>
            </a:endParaRPr>
          </a:p>
          <a:p>
            <a:pPr marL="0" indent="0">
              <a:buClr>
                <a:schemeClr val="dk1"/>
              </a:buClr>
              <a:buSzPts val="1100"/>
            </a:pPr>
            <a:endParaRPr lang="en-US"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Questions:</a:t>
            </a:r>
            <a:r>
              <a:rPr lang="en-US" dirty="0">
                <a:latin typeface="Calibri"/>
                <a:ea typeface="Calibri"/>
                <a:cs typeface="Calibri"/>
                <a:sym typeface="Calibri"/>
              </a:rPr>
              <a:t> (ask the following questions and validate responses)</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Why might different professionals initially view the same situation differently?</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How can labels create confusion during case discussions?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information helps professionals develop a shared understanding of concerns?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Why is behaviorally descriptive information useful during collaboration?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How might a family's understanding improve when concerns are described behaviorally?</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Answers: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Different professional training and responsibilities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Different priorities among agencies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Use of vague language</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Incomplete information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Different interpretations of the same event</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Observable information creates greater consistency</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Behaviorally descriptive language improves communication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Shared understanding supports coordinated decision-making</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Clear descriptions improve both professional and family understanding</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Notes:</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This is the first formal integration of the Dependency Neglect </a:t>
            </a:r>
            <a:r>
              <a:rPr lang="en-US" dirty="0" err="1">
                <a:latin typeface="Calibri"/>
                <a:ea typeface="Calibri"/>
                <a:cs typeface="Calibri"/>
                <a:sym typeface="Calibri"/>
              </a:rPr>
              <a:t>Benchcard</a:t>
            </a:r>
            <a:r>
              <a:rPr lang="en-US" dirty="0">
                <a:latin typeface="Calibri"/>
                <a:ea typeface="Calibri"/>
                <a:cs typeface="Calibri"/>
                <a:sym typeface="Calibri"/>
              </a:rPr>
              <a:t> concepts.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Avoid discussing court testimony or affidavit language.</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Focus on collaboration and communication among professional partners.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Reinforce that behaviorally descriptive language supports both family engagement and professional coordination.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This slide establishes the foundation for the SDM collaboration content on the next slide.</a:t>
            </a:r>
            <a:endParaRPr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Once professionals develop a common understanding of concerns, the next challenge becomes making coordinated decisions about safety, risk, intervention, and case direction.</a:t>
            </a:r>
            <a:endParaRPr b="1" i="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Key Points: </a:t>
            </a:r>
            <a:r>
              <a:rPr lang="en-US" i="0" dirty="0">
                <a:latin typeface="Calibri"/>
                <a:ea typeface="Calibri"/>
                <a:cs typeface="Calibri"/>
                <a:sym typeface="Calibri"/>
              </a:rPr>
              <a:t>(ensure the following are covered)</a:t>
            </a:r>
            <a:endParaRPr b="1" i="0"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Professionals may initially interpret situations differently.</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Effective collaboration requires a shared understanding of concerns.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Caregiver behavior and child impact should be clearly described.</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Behaviorally descriptive information supports consistency across systems.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Shared understanding strengthens collaborative decision-making.</a:t>
            </a:r>
            <a:endParaRPr dirty="0">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5:notes"/>
          <p:cNvSpPr>
            <a:spLocks noGrp="1" noRot="1" noChangeAspect="1"/>
          </p:cNvSpPr>
          <p:nvPr>
            <p:ph type="sldImg" idx="2"/>
          </p:nvPr>
        </p:nvSpPr>
        <p:spPr>
          <a:xfrm>
            <a:off x="914400" y="914400"/>
            <a:ext cx="5494338" cy="3090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9" name="Google Shape;319;p5:notes"/>
          <p:cNvSpPr txBox="1">
            <a:spLocks noGrp="1"/>
          </p:cNvSpPr>
          <p:nvPr>
            <p:ph type="body" idx="1"/>
          </p:nvPr>
        </p:nvSpPr>
        <p:spPr>
          <a:xfrm>
            <a:off x="914400" y="4005263"/>
            <a:ext cx="5486400" cy="4681537"/>
          </a:xfrm>
          <a:prstGeom prst="rect">
            <a:avLst/>
          </a:prstGeom>
          <a:noFill/>
          <a:ln>
            <a:noFill/>
          </a:ln>
        </p:spPr>
        <p:txBody>
          <a:bodyPr spcFirstLastPara="1" wrap="square" lIns="96645" tIns="48309" rIns="96645" bIns="48309" anchor="t" anchorCtr="0">
            <a:noAutofit/>
          </a:bodyPr>
          <a:lstStyle/>
          <a:p>
            <a:pPr marL="0" indent="0"/>
            <a:r>
              <a:rPr lang="en-US" b="1" dirty="0">
                <a:latin typeface="Calibri"/>
                <a:ea typeface="Calibri"/>
                <a:cs typeface="Calibri"/>
                <a:sym typeface="Calibri"/>
              </a:rPr>
              <a:t>USING SDM TO SUPPORT COLLABORATIVE DECISION - MAKING </a:t>
            </a:r>
            <a:endParaRPr b="1"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Time: </a:t>
            </a:r>
            <a:r>
              <a:rPr lang="en-US" dirty="0">
                <a:latin typeface="Calibri"/>
                <a:ea typeface="Calibri"/>
                <a:cs typeface="Calibri"/>
                <a:sym typeface="Calibri"/>
              </a:rPr>
              <a:t>15 Minutes</a:t>
            </a:r>
            <a:endParaRPr dirty="0">
              <a:latin typeface="Calibri"/>
              <a:ea typeface="Calibri"/>
              <a:cs typeface="Calibri"/>
              <a:sym typeface="Calibri"/>
            </a:endParaRPr>
          </a:p>
          <a:p>
            <a:pPr marL="0" indent="0"/>
            <a:r>
              <a:rPr lang="en-US" b="1" dirty="0">
                <a:latin typeface="Calibri"/>
                <a:ea typeface="Calibri"/>
                <a:cs typeface="Calibri"/>
                <a:sym typeface="Calibri"/>
              </a:rPr>
              <a:t>Purpose: </a:t>
            </a:r>
            <a:r>
              <a:rPr lang="en-US" dirty="0">
                <a:latin typeface="Calibri"/>
                <a:ea typeface="Calibri"/>
                <a:cs typeface="Calibri"/>
                <a:sym typeface="Calibri"/>
              </a:rPr>
              <a:t>To help participants understand how Structured Decision Making® (SDM) supports consistency, transparency, and informed decision-making across professional systems involved in child welfare investigations</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Activity Group Discussion: </a:t>
            </a:r>
          </a:p>
          <a:p>
            <a:pPr marL="365760" indent="-182880">
              <a:buSzPct val="100000"/>
              <a:buFont typeface="Calibri" panose="020F0502020204030204" pitchFamily="34" charset="0"/>
              <a:buChar char="●"/>
            </a:pPr>
            <a:r>
              <a:rPr lang="en-US" dirty="0">
                <a:latin typeface="Calibri"/>
                <a:ea typeface="Calibri"/>
                <a:cs typeface="Calibri"/>
                <a:sym typeface="Calibri"/>
              </a:rPr>
              <a:t>Participants will participate in a whole-group discussion focused on the purpose and application of Structured Decision Making® (SDM). Participants will reference their Day 9 notes page throughout the discussion.</a:t>
            </a:r>
          </a:p>
          <a:p>
            <a:pPr marL="365760" indent="-182880">
              <a:buSzPct val="100000"/>
              <a:buFont typeface="Calibri" panose="020F0502020204030204" pitchFamily="34" charset="0"/>
              <a:buChar char="●"/>
            </a:pPr>
            <a:r>
              <a:rPr lang="en-US" dirty="0">
                <a:latin typeface="Calibri"/>
                <a:ea typeface="Calibri"/>
                <a:cs typeface="Calibri"/>
                <a:sym typeface="Calibri"/>
              </a:rPr>
              <a:t>The facilitator will display or reference SDM decision points to support the conversation.</a:t>
            </a:r>
            <a:endParaRPr dirty="0">
              <a:latin typeface="Calibri"/>
              <a:ea typeface="Calibri"/>
              <a:cs typeface="Calibri"/>
              <a:sym typeface="Calibri"/>
            </a:endParaRPr>
          </a:p>
          <a:p>
            <a:pPr marL="0" indent="0"/>
            <a:endParaRPr lang="en-US" dirty="0">
              <a:latin typeface="Calibri"/>
              <a:ea typeface="Calibri"/>
              <a:cs typeface="Calibri"/>
              <a:sym typeface="Calibri"/>
            </a:endParaRPr>
          </a:p>
          <a:p>
            <a:pPr marL="0" indent="0"/>
            <a:r>
              <a:rPr lang="en-US" b="1" dirty="0">
                <a:latin typeface="Calibri"/>
                <a:ea typeface="Calibri"/>
                <a:cs typeface="Calibri"/>
                <a:sym typeface="Calibri"/>
              </a:rPr>
              <a:t>During the discussion, participants will:</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Review the purpose of Structured Decision Making®.</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Discuss how SDM supports consistency in investigative decision-making.</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Explore how SDM findings support communication and shared understanding among professional partners.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Connect SDM assessments to collaborative decision-making throughout the life of a case.</a:t>
            </a:r>
            <a:endParaRPr dirty="0">
              <a:latin typeface="Calibri"/>
              <a:ea typeface="Calibri"/>
              <a:cs typeface="Calibri"/>
              <a:sym typeface="Calibri"/>
            </a:endParaRPr>
          </a:p>
          <a:p>
            <a:pPr marL="0" indent="0"/>
            <a:endParaRPr lang="en-US" b="1" i="0" dirty="0">
              <a:latin typeface="Calibri"/>
              <a:ea typeface="Calibri"/>
              <a:cs typeface="Calibri"/>
              <a:sym typeface="Calibri"/>
            </a:endParaRPr>
          </a:p>
          <a:p>
            <a:pPr marL="0" indent="0"/>
            <a:r>
              <a:rPr lang="en-US" b="1" i="0" dirty="0">
                <a:latin typeface="Calibri"/>
                <a:ea typeface="Calibri"/>
                <a:cs typeface="Calibri"/>
                <a:sym typeface="Calibri"/>
              </a:rPr>
              <a:t>Say:</a:t>
            </a:r>
            <a:br>
              <a:rPr lang="en-US" b="1" i="1" dirty="0">
                <a:latin typeface="Calibri"/>
                <a:ea typeface="Calibri"/>
                <a:cs typeface="Calibri"/>
                <a:sym typeface="Calibri"/>
              </a:rPr>
            </a:br>
            <a:r>
              <a:rPr lang="en-US" b="1" i="1" dirty="0">
                <a:latin typeface="Calibri"/>
                <a:ea typeface="Calibri"/>
                <a:cs typeface="Calibri"/>
                <a:sym typeface="Calibri"/>
              </a:rPr>
              <a:t>As child welfare cases progress, you will often work with professionals from multiple systems who need to understand why decisions were made and what information supported those decisions.</a:t>
            </a:r>
            <a:endParaRPr b="1" i="1" dirty="0">
              <a:latin typeface="Calibri"/>
              <a:ea typeface="Calibri"/>
              <a:cs typeface="Calibri"/>
              <a:sym typeface="Calibri"/>
            </a:endParaRPr>
          </a:p>
          <a:p>
            <a:pPr marL="0" indent="0"/>
            <a:endParaRPr lang="en-US" b="1" i="1" dirty="0">
              <a:latin typeface="Calibri"/>
              <a:ea typeface="Calibri"/>
              <a:cs typeface="Calibri"/>
              <a:sym typeface="Calibri"/>
            </a:endParaRPr>
          </a:p>
          <a:p>
            <a:pPr marL="0" indent="0"/>
            <a:r>
              <a:rPr lang="en-US" b="1" i="1" dirty="0">
                <a:latin typeface="Calibri"/>
                <a:ea typeface="Calibri"/>
                <a:cs typeface="Calibri"/>
                <a:sym typeface="Calibri"/>
              </a:rPr>
              <a:t>Structured Decision Making® (SDM) provides a framework to help you evaluate information consistently at different points throughout a case. Rather than relying only on individual opinions or experiences, SDM helps you organize information into specific assessment areas to support informed decision-making.</a:t>
            </a:r>
            <a:endParaRPr b="1" i="1" dirty="0">
              <a:latin typeface="Calibri"/>
              <a:ea typeface="Calibri"/>
              <a:cs typeface="Calibri"/>
              <a:sym typeface="Calibri"/>
            </a:endParaRPr>
          </a:p>
          <a:p>
            <a:pPr marL="0" indent="0"/>
            <a:endParaRPr lang="en-US" b="1" i="1" dirty="0">
              <a:latin typeface="Calibri"/>
              <a:ea typeface="Calibri"/>
              <a:cs typeface="Calibri"/>
              <a:sym typeface="Calibri"/>
            </a:endParaRPr>
          </a:p>
          <a:p>
            <a:pPr marL="0" indent="0"/>
            <a:r>
              <a:rPr lang="en-US" b="1" i="1" dirty="0">
                <a:latin typeface="Calibri"/>
                <a:ea typeface="Calibri"/>
                <a:cs typeface="Calibri"/>
                <a:sym typeface="Calibri"/>
              </a:rPr>
              <a:t>The Dependency Neglect </a:t>
            </a:r>
            <a:r>
              <a:rPr lang="en-US" b="1" i="1" dirty="0" err="1">
                <a:latin typeface="Calibri"/>
                <a:ea typeface="Calibri"/>
                <a:cs typeface="Calibri"/>
                <a:sym typeface="Calibri"/>
              </a:rPr>
              <a:t>Benchcard</a:t>
            </a:r>
            <a:r>
              <a:rPr lang="en-US" b="1" i="1" dirty="0">
                <a:latin typeface="Calibri"/>
                <a:ea typeface="Calibri"/>
                <a:cs typeface="Calibri"/>
                <a:sym typeface="Calibri"/>
              </a:rPr>
              <a:t> identifies several decision points where SDM assessments help inform agency recommendations and case direction. These decision points include safety assessments, risk assessments, case planning, reunification assessments, and risk reassessments.</a:t>
            </a:r>
            <a:endParaRPr b="1" i="1" dirty="0">
              <a:latin typeface="Calibri"/>
              <a:ea typeface="Calibri"/>
              <a:cs typeface="Calibri"/>
              <a:sym typeface="Calibri"/>
            </a:endParaRPr>
          </a:p>
          <a:p>
            <a:pPr marL="0" indent="0"/>
            <a:endParaRPr lang="en-US" b="1" i="1" dirty="0">
              <a:latin typeface="Calibri"/>
              <a:ea typeface="Calibri"/>
              <a:cs typeface="Calibri"/>
              <a:sym typeface="Calibri"/>
            </a:endParaRPr>
          </a:p>
          <a:p>
            <a:pPr marL="0" indent="0"/>
            <a:r>
              <a:rPr lang="en-US" b="1" i="1" dirty="0">
                <a:latin typeface="Calibri"/>
                <a:ea typeface="Calibri"/>
                <a:cs typeface="Calibri"/>
                <a:sym typeface="Calibri"/>
              </a:rPr>
              <a:t>One benefit of SDM is that it creates greater transparency with professional partners. When you can clearly explain how information was evaluated and how decisions were reached, collaboration becomes more effective.</a:t>
            </a:r>
            <a:endParaRPr b="1" i="1" dirty="0">
              <a:latin typeface="Calibri"/>
              <a:ea typeface="Calibri"/>
              <a:cs typeface="Calibri"/>
              <a:sym typeface="Calibri"/>
            </a:endParaRPr>
          </a:p>
          <a:p>
            <a:pPr marL="0" indent="0"/>
            <a:endParaRPr lang="en-US" b="1" i="1" dirty="0">
              <a:latin typeface="Calibri"/>
              <a:ea typeface="Calibri"/>
              <a:cs typeface="Calibri"/>
              <a:sym typeface="Calibri"/>
            </a:endParaRPr>
          </a:p>
          <a:p>
            <a:pPr marL="0" indent="0"/>
            <a:r>
              <a:rPr lang="en-US" b="1" i="1" dirty="0">
                <a:latin typeface="Calibri"/>
                <a:ea typeface="Calibri"/>
                <a:cs typeface="Calibri"/>
                <a:sym typeface="Calibri"/>
              </a:rPr>
              <a:t>The Dependency Neglect </a:t>
            </a:r>
            <a:r>
              <a:rPr lang="en-US" b="1" i="1" dirty="0" err="1">
                <a:latin typeface="Calibri"/>
                <a:ea typeface="Calibri"/>
                <a:cs typeface="Calibri"/>
                <a:sym typeface="Calibri"/>
              </a:rPr>
              <a:t>Benchcard</a:t>
            </a:r>
            <a:r>
              <a:rPr lang="en-US" b="1" i="1" dirty="0">
                <a:latin typeface="Calibri"/>
                <a:ea typeface="Calibri"/>
                <a:cs typeface="Calibri"/>
                <a:sym typeface="Calibri"/>
              </a:rPr>
              <a:t> was developed, in part, to improve consistency and increase understanding among courts, attorneys, and child welfare professionals regarding how decisions are made throughout a case.</a:t>
            </a:r>
            <a:endParaRPr b="1" i="1" dirty="0">
              <a:latin typeface="Calibri"/>
              <a:ea typeface="Calibri"/>
              <a:cs typeface="Calibri"/>
              <a:sym typeface="Calibri"/>
            </a:endParaRPr>
          </a:p>
          <a:p>
            <a:pPr marL="0" indent="0"/>
            <a:endParaRPr lang="en-US" b="1" i="1" dirty="0">
              <a:latin typeface="Calibri"/>
              <a:ea typeface="Calibri"/>
              <a:cs typeface="Calibri"/>
              <a:sym typeface="Calibri"/>
            </a:endParaRPr>
          </a:p>
          <a:p>
            <a:pPr marL="0" indent="0"/>
            <a:r>
              <a:rPr lang="en-US" b="1" i="1" dirty="0">
                <a:latin typeface="Calibri"/>
                <a:ea typeface="Calibri"/>
                <a:cs typeface="Calibri"/>
                <a:sym typeface="Calibri"/>
              </a:rPr>
              <a:t>Using SDM does not mean that every professional will reach the same conclusion. Different agencies maintain their own responsibilities and decision-making authority. However, SDM provides a shared framework that supports productive discussions related to:</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Safety concerns.</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Risk considerations.</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Intervention needs.</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Case planning.</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Permanency decisions.</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Family progress.</a:t>
            </a:r>
            <a:endParaRPr b="1" i="1" dirty="0">
              <a:latin typeface="Calibri"/>
              <a:ea typeface="Calibri"/>
              <a:cs typeface="Calibri"/>
              <a:sym typeface="Calibri"/>
            </a:endParaRPr>
          </a:p>
          <a:p>
            <a:pPr marL="0" indent="0"/>
            <a:endParaRPr lang="en-US" b="1" i="1" dirty="0">
              <a:latin typeface="Calibri"/>
              <a:ea typeface="Calibri"/>
              <a:cs typeface="Calibri"/>
              <a:sym typeface="Calibri"/>
            </a:endParaRPr>
          </a:p>
          <a:p>
            <a:pPr marL="0" indent="0"/>
            <a:r>
              <a:rPr lang="en-US" b="1" i="1" dirty="0">
                <a:latin typeface="Calibri"/>
                <a:ea typeface="Calibri"/>
                <a:cs typeface="Calibri"/>
                <a:sym typeface="Calibri"/>
              </a:rPr>
              <a:t>When professional partners understand the decision-making process being used, communication becomes more efficient, and misunderstandings may be reduced. Strong collaboration occurs when professionals understand not only the final recommendation but also the information and assessment process that led to that recommendation.</a:t>
            </a:r>
            <a:endParaRPr b="1" i="1" dirty="0">
              <a:latin typeface="Calibri"/>
              <a:ea typeface="Calibri"/>
              <a:cs typeface="Calibri"/>
              <a:sym typeface="Calibri"/>
            </a:endParaRPr>
          </a:p>
          <a:p>
            <a:pPr marL="0" indent="0"/>
            <a:endParaRPr lang="en-US" b="1" dirty="0">
              <a:latin typeface="Calibri"/>
              <a:ea typeface="Calibri"/>
              <a:cs typeface="Calibri"/>
              <a:sym typeface="Calibri"/>
            </a:endParaRPr>
          </a:p>
          <a:p>
            <a:pPr marL="0" indent="0"/>
            <a:r>
              <a:rPr lang="en-US" b="1" dirty="0">
                <a:latin typeface="Calibri"/>
                <a:ea typeface="Calibri"/>
                <a:cs typeface="Calibri"/>
                <a:sym typeface="Calibri"/>
              </a:rPr>
              <a:t>Facilitator Questions: </a:t>
            </a:r>
            <a:r>
              <a:rPr lang="en-US" i="0" dirty="0">
                <a:latin typeface="Calibri"/>
                <a:ea typeface="Calibri"/>
                <a:cs typeface="Calibri"/>
                <a:sym typeface="Calibri"/>
              </a:rPr>
              <a:t>(ask the following and validate responses)</a:t>
            </a:r>
            <a:endParaRPr i="0"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How might a structured decision-making framework improve collaboration?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Why is transparency important when multiple agencies are involved in a case?</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How can consistent decision-making processes reduce misunderstandings?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Why might professional partners want to understand how recommendations were developed?</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How does SDM support communication across different systems?</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Facilitator Answers:</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Increased consistency.</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Improved communication.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Better understanding of recommendations.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More informed discussions.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Greater transparency among agencies.</a:t>
            </a:r>
            <a:endParaRPr dirty="0">
              <a:latin typeface="Calibri"/>
              <a:ea typeface="Calibri"/>
              <a:cs typeface="Calibri"/>
              <a:sym typeface="Calibri"/>
            </a:endParaRPr>
          </a:p>
          <a:p>
            <a:pPr marL="0" indent="0"/>
            <a:r>
              <a:rPr lang="en-US" b="1" dirty="0">
                <a:latin typeface="Calibri"/>
                <a:ea typeface="Calibri"/>
                <a:cs typeface="Calibri"/>
                <a:sym typeface="Calibri"/>
              </a:rPr>
              <a:t>Participants should recognize:</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SDM supports informed decision-making.</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Transparency strengthens collaboration.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Consistent processes improve communication across systems.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Understanding decision-making promotes more effective coordination.</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Facilitator Notes:</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Focus on SDM as a collaboration tool rather than teaching assessment completion.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Avoid repeating prior safety assessment instructions from earlier training days.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Emphasize transparency, communication, and coordinated understanding.</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Connect SDM concepts to future MDT staffing and case coordination discussions.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This slide serves as a bridge between understanding concerns and coordinating information across systems.</a:t>
            </a:r>
            <a:endParaRPr dirty="0">
              <a:latin typeface="Calibri"/>
              <a:ea typeface="Calibri"/>
              <a:cs typeface="Calibri"/>
              <a:sym typeface="Calibri"/>
            </a:endParaRPr>
          </a:p>
          <a:p>
            <a:pPr marL="0" indent="0"/>
            <a:endParaRPr b="1" i="1" dirty="0">
              <a:latin typeface="Calibri"/>
              <a:ea typeface="Calibri"/>
              <a:cs typeface="Calibri"/>
              <a:sym typeface="Calibri"/>
            </a:endParaRPr>
          </a:p>
          <a:p>
            <a:pPr marL="0" indent="0"/>
            <a:r>
              <a:rPr lang="en-US" b="1" dirty="0">
                <a:latin typeface="Calibri"/>
                <a:ea typeface="Calibri"/>
                <a:cs typeface="Calibri"/>
                <a:sym typeface="Calibri"/>
              </a:rPr>
              <a:t>Say:</a:t>
            </a:r>
            <a:endParaRPr b="1" dirty="0">
              <a:latin typeface="Calibri"/>
              <a:ea typeface="Calibri"/>
              <a:cs typeface="Calibri"/>
              <a:sym typeface="Calibri"/>
            </a:endParaRPr>
          </a:p>
          <a:p>
            <a:pPr marL="0" indent="0"/>
            <a:r>
              <a:rPr lang="en-US" b="1" i="1" dirty="0">
                <a:latin typeface="Calibri"/>
                <a:ea typeface="Calibri"/>
                <a:cs typeface="Calibri"/>
                <a:sym typeface="Calibri"/>
              </a:rPr>
              <a:t>Even when professionals share an understanding of concerns and decision-making processes, collaboration can still break down if information is not communicated effectively across agencies and systems.</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Key Points:</a:t>
            </a:r>
            <a:r>
              <a:rPr lang="en-US" i="1" dirty="0">
                <a:latin typeface="Calibri"/>
                <a:ea typeface="Calibri"/>
                <a:cs typeface="Calibri"/>
                <a:sym typeface="Calibri"/>
              </a:rPr>
              <a:t> </a:t>
            </a:r>
            <a:r>
              <a:rPr lang="en-US" i="0" dirty="0">
                <a:latin typeface="Calibri"/>
                <a:ea typeface="Calibri"/>
                <a:cs typeface="Calibri"/>
                <a:sym typeface="Calibri"/>
              </a:rPr>
              <a:t>(ensure the following are covered)</a:t>
            </a:r>
            <a:endParaRPr i="0"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Structured Decision Making provides consistency throughout a case.</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SDM supports transparency and communication among professional partners.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Different agencies may have distinct responsibilities while still sharing information.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Understanding how decisions are reached strengthens collaboration.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Consistent decision-making frameworks support coordinated practice.</a:t>
            </a:r>
            <a:endParaRPr dirty="0">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6:notes"/>
          <p:cNvSpPr>
            <a:spLocks noGrp="1" noRot="1" noChangeAspect="1"/>
          </p:cNvSpPr>
          <p:nvPr>
            <p:ph type="sldImg" idx="2"/>
          </p:nvPr>
        </p:nvSpPr>
        <p:spPr>
          <a:xfrm>
            <a:off x="914400" y="9144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1" name="Google Shape;331;p6:notes"/>
          <p:cNvSpPr txBox="1">
            <a:spLocks noGrp="1"/>
          </p:cNvSpPr>
          <p:nvPr>
            <p:ph type="body" idx="1"/>
          </p:nvPr>
        </p:nvSpPr>
        <p:spPr>
          <a:xfrm>
            <a:off x="914400" y="4000500"/>
            <a:ext cx="5486400" cy="4686299"/>
          </a:xfrm>
          <a:prstGeom prst="rect">
            <a:avLst/>
          </a:prstGeom>
          <a:noFill/>
          <a:ln>
            <a:noFill/>
          </a:ln>
        </p:spPr>
        <p:txBody>
          <a:bodyPr spcFirstLastPara="1" wrap="square" lIns="96645" tIns="48309" rIns="96645" bIns="48309" anchor="t" anchorCtr="0">
            <a:noAutofit/>
          </a:bodyPr>
          <a:lstStyle/>
          <a:p>
            <a:pPr marL="0" indent="0"/>
            <a:r>
              <a:rPr lang="en-US" b="1" dirty="0">
                <a:latin typeface="Calibri"/>
                <a:ea typeface="Calibri"/>
                <a:cs typeface="Calibri"/>
                <a:sym typeface="Calibri"/>
              </a:rPr>
              <a:t>COORDINATING INFORMATION ACROSS PROFESSIONAL SYSTEMS</a:t>
            </a:r>
            <a:endParaRPr b="1" dirty="0">
              <a:latin typeface="Calibri"/>
              <a:ea typeface="Calibri"/>
              <a:cs typeface="Calibri"/>
              <a:sym typeface="Calibri"/>
            </a:endParaRPr>
          </a:p>
          <a:p>
            <a:pPr marL="0" indent="0"/>
            <a:endParaRPr dirty="0">
              <a:latin typeface="Calibri"/>
              <a:ea typeface="Calibri"/>
              <a:cs typeface="Calibri"/>
              <a:sym typeface="Calibri"/>
            </a:endParaRPr>
          </a:p>
          <a:p>
            <a:pPr marL="0" indent="0"/>
            <a:r>
              <a:rPr lang="en-US" b="1" dirty="0">
                <a:latin typeface="Calibri"/>
                <a:ea typeface="Calibri"/>
                <a:cs typeface="Calibri"/>
                <a:sym typeface="Calibri"/>
              </a:rPr>
              <a:t>Time: </a:t>
            </a:r>
            <a:r>
              <a:rPr lang="en-US" dirty="0">
                <a:latin typeface="Calibri"/>
                <a:ea typeface="Calibri"/>
                <a:cs typeface="Calibri"/>
                <a:sym typeface="Calibri"/>
              </a:rPr>
              <a:t>15 Minutes</a:t>
            </a:r>
            <a:endParaRPr dirty="0">
              <a:latin typeface="Calibri"/>
              <a:ea typeface="Calibri"/>
              <a:cs typeface="Calibri"/>
              <a:sym typeface="Calibri"/>
            </a:endParaRPr>
          </a:p>
          <a:p>
            <a:pPr marL="0" indent="0"/>
            <a:r>
              <a:rPr lang="en-US" b="1" dirty="0">
                <a:latin typeface="Calibri"/>
                <a:ea typeface="Calibri"/>
                <a:cs typeface="Calibri"/>
                <a:sym typeface="Calibri"/>
              </a:rPr>
              <a:t>Purpose: </a:t>
            </a:r>
            <a:r>
              <a:rPr lang="en-US" dirty="0">
                <a:latin typeface="Calibri"/>
                <a:ea typeface="Calibri"/>
                <a:cs typeface="Calibri"/>
                <a:sym typeface="Calibri"/>
              </a:rPr>
              <a:t>To help participants understand how information moves across professional systems, identify common communication barriers, and recognize strategies that support coordinated case management and informed decision-making</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Activity Instructions:</a:t>
            </a:r>
          </a:p>
          <a:p>
            <a:pPr marL="365760" indent="-182880">
              <a:buSzPct val="100000"/>
              <a:buFont typeface="Calibri" panose="020F0502020204030204" pitchFamily="34" charset="0"/>
              <a:buChar char="●"/>
            </a:pPr>
            <a:r>
              <a:rPr lang="en-US" dirty="0">
                <a:latin typeface="Calibri"/>
                <a:ea typeface="Calibri"/>
                <a:cs typeface="Calibri"/>
                <a:sym typeface="Calibri"/>
              </a:rPr>
              <a:t>Participants will participate in a whole-group discussion focused on communication and information-sharing among professionals involved in child welfare investigations. </a:t>
            </a:r>
          </a:p>
          <a:p>
            <a:pPr marL="365760" indent="-182880">
              <a:buSzPct val="100000"/>
              <a:buFont typeface="Calibri" panose="020F0502020204030204" pitchFamily="34" charset="0"/>
              <a:buChar char="●"/>
            </a:pPr>
            <a:r>
              <a:rPr lang="en-US" dirty="0">
                <a:latin typeface="Calibri"/>
                <a:ea typeface="Calibri"/>
                <a:cs typeface="Calibri"/>
                <a:sym typeface="Calibri"/>
              </a:rPr>
              <a:t>Participants will reference their Day 9 notes page throughout the discussion.</a:t>
            </a:r>
          </a:p>
          <a:p>
            <a:pPr marL="365760" indent="-182880">
              <a:buSzPct val="100000"/>
              <a:buFont typeface="Calibri" panose="020F0502020204030204" pitchFamily="34" charset="0"/>
              <a:buChar char="●"/>
            </a:pPr>
            <a:r>
              <a:rPr lang="en-US" dirty="0">
                <a:latin typeface="Calibri"/>
                <a:ea typeface="Calibri"/>
                <a:cs typeface="Calibri"/>
                <a:sym typeface="Calibri"/>
              </a:rPr>
              <a:t>The facilitator will ask participants to consider situations where multiple agencies may receive information at different times and how that impacts coordination.</a:t>
            </a:r>
            <a:endParaRPr dirty="0">
              <a:latin typeface="Calibri"/>
              <a:ea typeface="Calibri"/>
              <a:cs typeface="Calibri"/>
              <a:sym typeface="Calibri"/>
            </a:endParaRPr>
          </a:p>
          <a:p>
            <a:pPr marL="0" indent="0"/>
            <a:endParaRPr lang="en-US" dirty="0">
              <a:latin typeface="Calibri"/>
              <a:ea typeface="Calibri"/>
              <a:cs typeface="Calibri"/>
              <a:sym typeface="Calibri"/>
            </a:endParaRPr>
          </a:p>
          <a:p>
            <a:pPr marL="0" indent="0"/>
            <a:r>
              <a:rPr lang="en-US" b="1" dirty="0">
                <a:latin typeface="Calibri"/>
                <a:ea typeface="Calibri"/>
                <a:cs typeface="Calibri"/>
                <a:sym typeface="Calibri"/>
              </a:rPr>
              <a:t>During the discussion, participants will:</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Discuss how information is shared and exchanged during investigations.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Identify common communication barriers that may affect collaboration.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Explore how professionals maintain consistency when new information becomes available.</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Examine how communication practices influence decision-making and family engagement.</a:t>
            </a:r>
            <a:endParaRPr dirty="0">
              <a:latin typeface="Calibri"/>
              <a:ea typeface="Calibri"/>
              <a:cs typeface="Calibri"/>
              <a:sym typeface="Calibri"/>
            </a:endParaRPr>
          </a:p>
          <a:p>
            <a:pPr marL="0" indent="0"/>
            <a:endParaRPr b="1" i="1" dirty="0">
              <a:latin typeface="Calibri"/>
              <a:ea typeface="Calibri"/>
              <a:cs typeface="Calibri"/>
              <a:sym typeface="Calibri"/>
            </a:endParaRPr>
          </a:p>
          <a:p>
            <a:pPr marL="0" indent="0"/>
            <a:r>
              <a:rPr lang="en-US" b="1" i="0" dirty="0">
                <a:latin typeface="Calibri"/>
                <a:ea typeface="Calibri"/>
                <a:cs typeface="Calibri"/>
                <a:sym typeface="Calibri"/>
              </a:rPr>
              <a:t>Say:</a:t>
            </a:r>
            <a:br>
              <a:rPr lang="en-US" b="1" i="1" dirty="0">
                <a:latin typeface="Calibri"/>
                <a:ea typeface="Calibri"/>
                <a:cs typeface="Calibri"/>
                <a:sym typeface="Calibri"/>
              </a:rPr>
            </a:br>
            <a:r>
              <a:rPr lang="en-US" b="1" i="1" dirty="0">
                <a:latin typeface="Calibri"/>
                <a:ea typeface="Calibri"/>
                <a:cs typeface="Calibri"/>
                <a:sym typeface="Calibri"/>
              </a:rPr>
              <a:t>One of the greatest challenges in collaborative investigations is ensuring important information is communicated accurately, consistently, and at the appropriate time.</a:t>
            </a:r>
            <a:endParaRPr b="1" i="1" dirty="0">
              <a:latin typeface="Calibri"/>
              <a:ea typeface="Calibri"/>
              <a:cs typeface="Calibri"/>
              <a:sym typeface="Calibri"/>
            </a:endParaRPr>
          </a:p>
          <a:p>
            <a:pPr marL="0" indent="0"/>
            <a:r>
              <a:rPr lang="en-US" b="1" i="1" dirty="0">
                <a:latin typeface="Calibri"/>
                <a:ea typeface="Calibri"/>
                <a:cs typeface="Calibri"/>
                <a:sym typeface="Calibri"/>
              </a:rPr>
              <a:t>Even when you and your professional partners share a commitment to child safety, coordination can become difficult when information is:</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Incomplete.</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Delayed.</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Misunderstood.</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Interpreted differently.</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Shared inconsistently.</a:t>
            </a:r>
            <a:endParaRPr b="1" i="1" dirty="0">
              <a:latin typeface="Calibri"/>
              <a:ea typeface="Calibri"/>
              <a:cs typeface="Calibri"/>
              <a:sym typeface="Calibri"/>
            </a:endParaRPr>
          </a:p>
          <a:p>
            <a:pPr marL="0" indent="0"/>
            <a:endParaRPr lang="en-US" b="1" i="1" dirty="0">
              <a:latin typeface="Calibri"/>
              <a:ea typeface="Calibri"/>
              <a:cs typeface="Calibri"/>
              <a:sym typeface="Calibri"/>
            </a:endParaRPr>
          </a:p>
          <a:p>
            <a:pPr marL="0" indent="0"/>
            <a:r>
              <a:rPr lang="en-US" b="1" i="1" dirty="0">
                <a:latin typeface="Calibri"/>
                <a:ea typeface="Calibri"/>
                <a:cs typeface="Calibri"/>
                <a:sym typeface="Calibri"/>
              </a:rPr>
              <a:t>Throughout an investigation, information may come from multiple sources, including:</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Interviews.</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Collateral contacts.</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Medical findings.</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Law enforcement reports.</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Child Advocacy Center activities.</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Family meetings.</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Service providers.</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Safety network members.</a:t>
            </a:r>
            <a:endParaRPr b="1" i="1" dirty="0">
              <a:latin typeface="Calibri"/>
              <a:ea typeface="Calibri"/>
              <a:cs typeface="Calibri"/>
              <a:sym typeface="Calibri"/>
            </a:endParaRPr>
          </a:p>
          <a:p>
            <a:pPr marL="0" indent="0"/>
            <a:r>
              <a:rPr lang="en-US" b="1" i="1" dirty="0">
                <a:latin typeface="Calibri"/>
                <a:ea typeface="Calibri"/>
                <a:cs typeface="Calibri"/>
                <a:sym typeface="Calibri"/>
              </a:rPr>
              <a:t>Because information develops and changes over the course of an investigation, professional partners may not always have the same information at the same time.</a:t>
            </a:r>
            <a:endParaRPr b="1" i="1" dirty="0">
              <a:latin typeface="Calibri"/>
              <a:ea typeface="Calibri"/>
              <a:cs typeface="Calibri"/>
              <a:sym typeface="Calibri"/>
            </a:endParaRPr>
          </a:p>
          <a:p>
            <a:pPr marL="0" indent="0"/>
            <a:endParaRPr lang="en-US" b="1" i="1" dirty="0">
              <a:latin typeface="Calibri"/>
              <a:ea typeface="Calibri"/>
              <a:cs typeface="Calibri"/>
              <a:sym typeface="Calibri"/>
            </a:endParaRPr>
          </a:p>
          <a:p>
            <a:pPr marL="0" indent="0"/>
            <a:r>
              <a:rPr lang="en-US" b="1" i="1" dirty="0">
                <a:latin typeface="Calibri"/>
                <a:ea typeface="Calibri"/>
                <a:cs typeface="Calibri"/>
                <a:sym typeface="Calibri"/>
              </a:rPr>
              <a:t>Effective coordination requires you to:</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Clarify information.</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Provide appropriate updates to partners.</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Verify understanding.</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Communicate changes.</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Identify gaps in available information.</a:t>
            </a:r>
            <a:endParaRPr b="1" i="1" dirty="0">
              <a:latin typeface="Calibri"/>
              <a:ea typeface="Calibri"/>
              <a:cs typeface="Calibri"/>
              <a:sym typeface="Calibri"/>
            </a:endParaRPr>
          </a:p>
          <a:p>
            <a:pPr marL="0" indent="0"/>
            <a:endParaRPr lang="en-US" b="1" i="1" dirty="0">
              <a:latin typeface="Calibri"/>
              <a:ea typeface="Calibri"/>
              <a:cs typeface="Calibri"/>
              <a:sym typeface="Calibri"/>
            </a:endParaRPr>
          </a:p>
          <a:p>
            <a:pPr marL="0" indent="0"/>
            <a:r>
              <a:rPr lang="en-US" b="1" i="1" dirty="0">
                <a:latin typeface="Calibri"/>
                <a:ea typeface="Calibri"/>
                <a:cs typeface="Calibri"/>
                <a:sym typeface="Calibri"/>
              </a:rPr>
              <a:t>Communication challenges do not always occur because someone failed to complete their responsibilities. Often, challenges occur as professionals balance multiple responsibilities, timelines, legal requirements, and organizational expectations.</a:t>
            </a:r>
            <a:endParaRPr b="1" i="1" dirty="0">
              <a:latin typeface="Calibri"/>
              <a:ea typeface="Calibri"/>
              <a:cs typeface="Calibri"/>
              <a:sym typeface="Calibri"/>
            </a:endParaRPr>
          </a:p>
          <a:p>
            <a:pPr marL="0" indent="0"/>
            <a:endParaRPr lang="en-US" b="1" i="1" dirty="0">
              <a:latin typeface="Calibri"/>
              <a:ea typeface="Calibri"/>
              <a:cs typeface="Calibri"/>
              <a:sym typeface="Calibri"/>
            </a:endParaRPr>
          </a:p>
          <a:p>
            <a:pPr marL="0" indent="0"/>
            <a:r>
              <a:rPr lang="en-US" b="1" i="1" dirty="0">
                <a:latin typeface="Calibri"/>
                <a:ea typeface="Calibri"/>
                <a:cs typeface="Calibri"/>
                <a:sym typeface="Calibri"/>
              </a:rPr>
              <a:t>When communication gaps occur, focus on remaining curious rather than making assumptions. Before concluding that another agency is not addressing concerns, consider:</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Whether the information has been received.</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Whether legal limitations affect information sharing or action.</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Whether additional assessment is taking place.</a:t>
            </a:r>
            <a:endParaRPr b="1" i="1" dirty="0">
              <a:latin typeface="Calibri"/>
              <a:ea typeface="Calibri"/>
              <a:cs typeface="Calibri"/>
              <a:sym typeface="Calibri"/>
            </a:endParaRPr>
          </a:p>
          <a:p>
            <a:pPr marL="365760" indent="-182880">
              <a:buClr>
                <a:schemeClr val="dk1"/>
              </a:buClr>
              <a:buSzPts val="1200"/>
              <a:buFont typeface="Calibri"/>
              <a:buChar char="●"/>
            </a:pPr>
            <a:r>
              <a:rPr lang="en-US" b="1" i="1" dirty="0">
                <a:latin typeface="Calibri"/>
                <a:ea typeface="Calibri"/>
                <a:cs typeface="Calibri"/>
                <a:sym typeface="Calibri"/>
              </a:rPr>
              <a:t>Whether different agency responsibilities impact the next steps.</a:t>
            </a:r>
            <a:endParaRPr b="1" i="1" dirty="0">
              <a:latin typeface="Calibri"/>
              <a:ea typeface="Calibri"/>
              <a:cs typeface="Calibri"/>
              <a:sym typeface="Calibri"/>
            </a:endParaRPr>
          </a:p>
          <a:p>
            <a:pPr marL="0" indent="0"/>
            <a:endParaRPr lang="en-US" b="1" i="1" dirty="0">
              <a:latin typeface="Calibri"/>
              <a:ea typeface="Calibri"/>
              <a:cs typeface="Calibri"/>
              <a:sym typeface="Calibri"/>
            </a:endParaRPr>
          </a:p>
          <a:p>
            <a:pPr marL="0" indent="0"/>
            <a:r>
              <a:rPr lang="en-US" b="1" i="1" dirty="0">
                <a:latin typeface="Calibri"/>
                <a:ea typeface="Calibri"/>
                <a:cs typeface="Calibri"/>
                <a:sym typeface="Calibri"/>
              </a:rPr>
              <a:t>Coordinated investigations are strengthened when you maintain clear communication with professional partners while respecting each agency’s roles and responsibilities.</a:t>
            </a:r>
            <a:endParaRPr b="1" i="1" dirty="0">
              <a:latin typeface="Calibri"/>
              <a:ea typeface="Calibri"/>
              <a:cs typeface="Calibri"/>
              <a:sym typeface="Calibri"/>
            </a:endParaRPr>
          </a:p>
          <a:p>
            <a:pPr marL="0" indent="0"/>
            <a:endParaRPr lang="en-US" b="1" i="1" dirty="0">
              <a:latin typeface="Calibri"/>
              <a:ea typeface="Calibri"/>
              <a:cs typeface="Calibri"/>
              <a:sym typeface="Calibri"/>
            </a:endParaRPr>
          </a:p>
          <a:p>
            <a:pPr marL="0" indent="0"/>
            <a:r>
              <a:rPr lang="en-US" b="1" i="1" dirty="0">
                <a:latin typeface="Calibri"/>
                <a:ea typeface="Calibri"/>
                <a:cs typeface="Calibri"/>
                <a:sym typeface="Calibri"/>
              </a:rPr>
              <a:t>Information-sharing is not only about exchanging facts. It is about helping professional partners develop an accurate and current understanding of the family’s situation so that informed decisions can be made throughout the life of the case.</a:t>
            </a:r>
            <a:endParaRPr b="1" i="1" dirty="0">
              <a:latin typeface="Calibri"/>
              <a:ea typeface="Calibri"/>
              <a:cs typeface="Calibri"/>
              <a:sym typeface="Calibri"/>
            </a:endParaRPr>
          </a:p>
          <a:p>
            <a:pPr marL="0" indent="0"/>
            <a:endParaRPr b="1" i="1" dirty="0">
              <a:latin typeface="Calibri"/>
              <a:ea typeface="Calibri"/>
              <a:cs typeface="Calibri"/>
              <a:sym typeface="Calibri"/>
            </a:endParaRPr>
          </a:p>
          <a:p>
            <a:pPr marL="0" indent="0"/>
            <a:r>
              <a:rPr lang="en-US" b="1" dirty="0">
                <a:latin typeface="Calibri"/>
                <a:ea typeface="Calibri"/>
                <a:cs typeface="Calibri"/>
                <a:sym typeface="Calibri"/>
              </a:rPr>
              <a:t>Facilitator Questions: </a:t>
            </a:r>
            <a:r>
              <a:rPr lang="en-US" dirty="0">
                <a:latin typeface="Calibri"/>
                <a:ea typeface="Calibri"/>
                <a:cs typeface="Calibri"/>
                <a:sym typeface="Calibri"/>
              </a:rPr>
              <a:t>(ask the following and validate responses)</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communication challenges can occur when multiple agencies are involved in a case?</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Why might professional partners possess different information at different times?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How can assumptions create barriers to collaboration?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What strategies help improve communication across systems?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How does effective information-sharing support child safety decision-making?</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Facilitator Answers:</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Delayed communication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Incomplete information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Misunderstandings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Different agency timelines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Different professional responsibilities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Information gaps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Communication challenges are common in complex investigations.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Assumptions can damage collaboration.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Clarification improves coordination.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Effective information-sharing supports informed decision-making.</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Ongoing communication strengthens collaborative practice.</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Facilitator Notes:</a:t>
            </a:r>
            <a:endParaRPr b="1"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Avoid moving into conflict-resolution strategies; those will be addressed later on Day 9.</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Focus on communication systems rather than interpersonal disagreements.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Reinforce that collaboration is an ongoing process rather than a single event.</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This slide closes the section by connecting role clarity, shared understanding, SDM transparency, and information coordination.</a:t>
            </a:r>
            <a:endParaRPr dirty="0">
              <a:latin typeface="Calibri"/>
              <a:ea typeface="Calibri"/>
              <a:cs typeface="Calibri"/>
              <a:sym typeface="Calibri"/>
            </a:endParaRPr>
          </a:p>
          <a:p>
            <a:pPr marL="0" indent="0"/>
            <a:endParaRPr b="1" i="1" dirty="0">
              <a:latin typeface="Calibri"/>
              <a:ea typeface="Calibri"/>
              <a:cs typeface="Calibri"/>
              <a:sym typeface="Calibri"/>
            </a:endParaRPr>
          </a:p>
          <a:p>
            <a:pPr marL="0" indent="0"/>
            <a:r>
              <a:rPr lang="en-US" b="1" dirty="0">
                <a:latin typeface="Calibri"/>
                <a:ea typeface="Calibri"/>
                <a:cs typeface="Calibri"/>
                <a:sym typeface="Calibri"/>
              </a:rPr>
              <a:t>Say:</a:t>
            </a:r>
            <a:endParaRPr b="1" dirty="0">
              <a:latin typeface="Calibri"/>
              <a:ea typeface="Calibri"/>
              <a:cs typeface="Calibri"/>
              <a:sym typeface="Calibri"/>
            </a:endParaRPr>
          </a:p>
          <a:p>
            <a:pPr marL="0" indent="0"/>
            <a:r>
              <a:rPr lang="en-US" b="1" i="1" dirty="0">
                <a:latin typeface="Calibri"/>
                <a:ea typeface="Calibri"/>
                <a:cs typeface="Calibri"/>
                <a:sym typeface="Calibri"/>
              </a:rPr>
              <a:t>This morning, we focused on how professionals build a shared understanding of concerns, communicate information, and coordinate decisions. Next, we will examine how Child Advocacy Centers and law enforcement partners contribute specialized expertise during investigations and how effective coordination strengthens the overall response to children and families.</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Key Points: </a:t>
            </a:r>
            <a:r>
              <a:rPr lang="en-US" i="0" dirty="0">
                <a:latin typeface="Calibri"/>
                <a:ea typeface="Calibri"/>
                <a:cs typeface="Calibri"/>
                <a:sym typeface="Calibri"/>
              </a:rPr>
              <a:t>(ensure the following are covered)</a:t>
            </a:r>
            <a:endParaRPr i="0"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Information often develops over time during investigations.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Professional partners may receive information at different points.</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Communication gaps do not automatically indicate poor practice.</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Clarification and verification strengthen collaboration.</a:t>
            </a:r>
            <a:endParaRPr dirty="0">
              <a:latin typeface="Calibri"/>
              <a:ea typeface="Calibri"/>
              <a:cs typeface="Calibri"/>
              <a:sym typeface="Calibri"/>
            </a:endParaRPr>
          </a:p>
          <a:p>
            <a:pPr marL="365760" indent="-182880">
              <a:buClr>
                <a:schemeClr val="dk1"/>
              </a:buClr>
              <a:buSzPts val="1200"/>
              <a:buFont typeface="Calibri"/>
              <a:buChar char="●"/>
            </a:pPr>
            <a:r>
              <a:rPr lang="en-US" dirty="0">
                <a:latin typeface="Calibri"/>
                <a:ea typeface="Calibri"/>
                <a:cs typeface="Calibri"/>
                <a:sym typeface="Calibri"/>
              </a:rPr>
              <a:t>Effective information-sharing supports coordinated decision-making.</a:t>
            </a:r>
            <a:endParaRPr b="1" dirty="0">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4400" y="930275"/>
            <a:ext cx="5486400" cy="3086100"/>
          </a:xfrm>
        </p:spPr>
      </p:sp>
      <p:sp>
        <p:nvSpPr>
          <p:cNvPr id="3" name="Notes Placeholder 2"/>
          <p:cNvSpPr>
            <a:spLocks noGrp="1"/>
          </p:cNvSpPr>
          <p:nvPr>
            <p:ph type="body" idx="1"/>
          </p:nvPr>
        </p:nvSpPr>
        <p:spPr>
          <a:xfrm>
            <a:off x="908221" y="4016375"/>
            <a:ext cx="5498758" cy="4678782"/>
          </a:xfrm>
        </p:spPr>
        <p:txBody>
          <a:bodyPr/>
          <a:lstStyle/>
          <a:p>
            <a:pPr marL="0" indent="0"/>
            <a:r>
              <a:rPr lang="en-US" b="1" dirty="0">
                <a:latin typeface="Calibri" panose="020F0502020204030204" pitchFamily="34" charset="0"/>
                <a:ea typeface="Calibri" panose="020F0502020204030204" pitchFamily="34" charset="0"/>
                <a:cs typeface="Calibri" panose="020F0502020204030204" pitchFamily="34" charset="0"/>
              </a:rPr>
              <a:t>15-MINUTE BREAK</a:t>
            </a:r>
          </a:p>
        </p:txBody>
      </p:sp>
    </p:spTree>
    <p:extLst>
      <p:ext uri="{BB962C8B-B14F-4D97-AF65-F5344CB8AC3E}">
        <p14:creationId xmlns:p14="http://schemas.microsoft.com/office/powerpoint/2010/main" val="38178721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8"/>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8"/>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Section header 1">
  <p:cSld name="Section header 1">
    <p:bg>
      <p:bgPr>
        <a:solidFill>
          <a:srgbClr val="23A595"/>
        </a:solidFill>
        <a:effectLst/>
      </p:bgPr>
    </p:bg>
    <p:spTree>
      <p:nvGrpSpPr>
        <p:cNvPr id="1" name="Shape 205"/>
        <p:cNvGrpSpPr/>
        <p:nvPr/>
      </p:nvGrpSpPr>
      <p:grpSpPr>
        <a:xfrm>
          <a:off x="0" y="0"/>
          <a:ext cx="0" cy="0"/>
          <a:chOff x="0" y="0"/>
          <a:chExt cx="0" cy="0"/>
        </a:xfrm>
      </p:grpSpPr>
      <p:sp>
        <p:nvSpPr>
          <p:cNvPr id="206" name="Google Shape;206;g3f574274c24_0_139"/>
          <p:cNvSpPr txBox="1">
            <a:spLocks noGrp="1"/>
          </p:cNvSpPr>
          <p:nvPr>
            <p:ph type="title"/>
          </p:nvPr>
        </p:nvSpPr>
        <p:spPr>
          <a:xfrm>
            <a:off x="686400" y="3323664"/>
            <a:ext cx="10819200" cy="1251600"/>
          </a:xfrm>
          <a:prstGeom prst="rect">
            <a:avLst/>
          </a:prstGeom>
          <a:noFill/>
          <a:ln>
            <a:noFill/>
          </a:ln>
        </p:spPr>
        <p:txBody>
          <a:bodyPr spcFirstLastPara="1" wrap="square" lIns="60950" tIns="60950" rIns="60950" bIns="60950" anchor="b" anchorCtr="0">
            <a:spAutoFit/>
          </a:bodyPr>
          <a:lstStyle>
            <a:lvl1pPr lvl="0" algn="ctr">
              <a:lnSpc>
                <a:spcPct val="100000"/>
              </a:lnSpc>
              <a:spcBef>
                <a:spcPts val="0"/>
              </a:spcBef>
              <a:spcAft>
                <a:spcPts val="0"/>
              </a:spcAft>
              <a:buClr>
                <a:schemeClr val="lt1"/>
              </a:buClr>
              <a:buSzPts val="3700"/>
              <a:buFont typeface="Calibri"/>
              <a:buNone/>
              <a:defRPr sz="7300">
                <a:solidFill>
                  <a:schemeClr val="lt1"/>
                </a:solidFill>
              </a:defRPr>
            </a:lvl1pPr>
            <a:lvl2pPr lvl="1" algn="l">
              <a:lnSpc>
                <a:spcPct val="100000"/>
              </a:lnSpc>
              <a:spcBef>
                <a:spcPts val="0"/>
              </a:spcBef>
              <a:spcAft>
                <a:spcPts val="0"/>
              </a:spcAft>
              <a:buClr>
                <a:schemeClr val="lt1"/>
              </a:buClr>
              <a:buSzPts val="4500"/>
              <a:buNone/>
              <a:defRPr sz="9100">
                <a:solidFill>
                  <a:schemeClr val="lt1"/>
                </a:solidFill>
              </a:defRPr>
            </a:lvl2pPr>
            <a:lvl3pPr lvl="2" algn="l">
              <a:lnSpc>
                <a:spcPct val="100000"/>
              </a:lnSpc>
              <a:spcBef>
                <a:spcPts val="0"/>
              </a:spcBef>
              <a:spcAft>
                <a:spcPts val="0"/>
              </a:spcAft>
              <a:buClr>
                <a:schemeClr val="lt1"/>
              </a:buClr>
              <a:buSzPts val="4500"/>
              <a:buNone/>
              <a:defRPr sz="9100">
                <a:solidFill>
                  <a:schemeClr val="lt1"/>
                </a:solidFill>
              </a:defRPr>
            </a:lvl3pPr>
            <a:lvl4pPr lvl="3" algn="l">
              <a:lnSpc>
                <a:spcPct val="100000"/>
              </a:lnSpc>
              <a:spcBef>
                <a:spcPts val="0"/>
              </a:spcBef>
              <a:spcAft>
                <a:spcPts val="0"/>
              </a:spcAft>
              <a:buClr>
                <a:schemeClr val="lt1"/>
              </a:buClr>
              <a:buSzPts val="4500"/>
              <a:buNone/>
              <a:defRPr sz="9100">
                <a:solidFill>
                  <a:schemeClr val="lt1"/>
                </a:solidFill>
              </a:defRPr>
            </a:lvl4pPr>
            <a:lvl5pPr lvl="4" algn="l">
              <a:lnSpc>
                <a:spcPct val="100000"/>
              </a:lnSpc>
              <a:spcBef>
                <a:spcPts val="0"/>
              </a:spcBef>
              <a:spcAft>
                <a:spcPts val="0"/>
              </a:spcAft>
              <a:buClr>
                <a:schemeClr val="lt1"/>
              </a:buClr>
              <a:buSzPts val="4500"/>
              <a:buNone/>
              <a:defRPr sz="9100">
                <a:solidFill>
                  <a:schemeClr val="lt1"/>
                </a:solidFill>
              </a:defRPr>
            </a:lvl5pPr>
            <a:lvl6pPr lvl="5" algn="l">
              <a:lnSpc>
                <a:spcPct val="100000"/>
              </a:lnSpc>
              <a:spcBef>
                <a:spcPts val="0"/>
              </a:spcBef>
              <a:spcAft>
                <a:spcPts val="0"/>
              </a:spcAft>
              <a:buClr>
                <a:schemeClr val="lt1"/>
              </a:buClr>
              <a:buSzPts val="4500"/>
              <a:buNone/>
              <a:defRPr sz="9100">
                <a:solidFill>
                  <a:schemeClr val="lt1"/>
                </a:solidFill>
              </a:defRPr>
            </a:lvl6pPr>
            <a:lvl7pPr lvl="6" algn="l">
              <a:lnSpc>
                <a:spcPct val="100000"/>
              </a:lnSpc>
              <a:spcBef>
                <a:spcPts val="0"/>
              </a:spcBef>
              <a:spcAft>
                <a:spcPts val="0"/>
              </a:spcAft>
              <a:buClr>
                <a:schemeClr val="lt1"/>
              </a:buClr>
              <a:buSzPts val="4500"/>
              <a:buNone/>
              <a:defRPr sz="9100">
                <a:solidFill>
                  <a:schemeClr val="lt1"/>
                </a:solidFill>
              </a:defRPr>
            </a:lvl7pPr>
            <a:lvl8pPr lvl="7" algn="l">
              <a:lnSpc>
                <a:spcPct val="100000"/>
              </a:lnSpc>
              <a:spcBef>
                <a:spcPts val="0"/>
              </a:spcBef>
              <a:spcAft>
                <a:spcPts val="0"/>
              </a:spcAft>
              <a:buClr>
                <a:schemeClr val="lt1"/>
              </a:buClr>
              <a:buSzPts val="4500"/>
              <a:buNone/>
              <a:defRPr sz="9100">
                <a:solidFill>
                  <a:schemeClr val="lt1"/>
                </a:solidFill>
              </a:defRPr>
            </a:lvl8pPr>
            <a:lvl9pPr lvl="8" algn="l">
              <a:lnSpc>
                <a:spcPct val="100000"/>
              </a:lnSpc>
              <a:spcBef>
                <a:spcPts val="0"/>
              </a:spcBef>
              <a:spcAft>
                <a:spcPts val="0"/>
              </a:spcAft>
              <a:buClr>
                <a:schemeClr val="lt1"/>
              </a:buClr>
              <a:buSzPts val="4500"/>
              <a:buNone/>
              <a:defRPr sz="9100">
                <a:solidFill>
                  <a:schemeClr val="lt1"/>
                </a:solidFill>
              </a:defRPr>
            </a:lvl9pPr>
          </a:lstStyle>
          <a:p>
            <a:endParaRPr/>
          </a:p>
        </p:txBody>
      </p:sp>
      <p:sp>
        <p:nvSpPr>
          <p:cNvPr id="207" name="Google Shape;207;g3f574274c24_0_139"/>
          <p:cNvSpPr txBox="1">
            <a:spLocks noGrp="1"/>
          </p:cNvSpPr>
          <p:nvPr>
            <p:ph type="sldNum" idx="12"/>
          </p:nvPr>
        </p:nvSpPr>
        <p:spPr>
          <a:xfrm>
            <a:off x="11296612" y="6217623"/>
            <a:ext cx="731700" cy="524700"/>
          </a:xfrm>
          <a:prstGeom prst="rect">
            <a:avLst/>
          </a:prstGeom>
          <a:noFill/>
          <a:ln>
            <a:noFill/>
          </a:ln>
        </p:spPr>
        <p:txBody>
          <a:bodyPr spcFirstLastPara="1" wrap="square" lIns="60950" tIns="60950" rIns="60950" bIns="60950" anchor="ctr" anchorCtr="0">
            <a:normAutofit/>
          </a:bodyPr>
          <a:lstStyle>
            <a:lvl1pPr marL="0" marR="0" lvl="0"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08" name="Google Shape;208;g3f574274c24_0_139"/>
          <p:cNvSpPr/>
          <p:nvPr/>
        </p:nvSpPr>
        <p:spPr>
          <a:xfrm>
            <a:off x="653801" y="612400"/>
            <a:ext cx="10884300" cy="5633100"/>
          </a:xfrm>
          <a:prstGeom prst="roundRect">
            <a:avLst>
              <a:gd name="adj" fmla="val 16667"/>
            </a:avLst>
          </a:prstGeom>
          <a:noFill/>
          <a:ln w="19050"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1900"/>
              <a:buFont typeface="Calibri"/>
              <a:buNone/>
            </a:pPr>
            <a:endParaRPr sz="19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7413258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209"/>
        <p:cNvGrpSpPr/>
        <p:nvPr/>
      </p:nvGrpSpPr>
      <p:grpSpPr>
        <a:xfrm>
          <a:off x="0" y="0"/>
          <a:ext cx="0" cy="0"/>
          <a:chOff x="0" y="0"/>
          <a:chExt cx="0" cy="0"/>
        </a:xfrm>
      </p:grpSpPr>
      <p:sp>
        <p:nvSpPr>
          <p:cNvPr id="210" name="Google Shape;210;g3f574274c24_0_143"/>
          <p:cNvSpPr txBox="1">
            <a:spLocks noGrp="1"/>
          </p:cNvSpPr>
          <p:nvPr>
            <p:ph type="ctrTitle"/>
          </p:nvPr>
        </p:nvSpPr>
        <p:spPr>
          <a:xfrm>
            <a:off x="457200" y="1420283"/>
            <a:ext cx="5181600" cy="9801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11" name="Google Shape;211;g3f574274c24_0_143"/>
          <p:cNvSpPr txBox="1">
            <a:spLocks noGrp="1"/>
          </p:cNvSpPr>
          <p:nvPr>
            <p:ph type="subTitle" idx="1"/>
          </p:nvPr>
        </p:nvSpPr>
        <p:spPr>
          <a:xfrm>
            <a:off x="914400" y="2590800"/>
            <a:ext cx="4267200" cy="1168500"/>
          </a:xfrm>
          <a:prstGeom prst="rect">
            <a:avLst/>
          </a:prstGeom>
          <a:noFill/>
          <a:ln>
            <a:noFill/>
          </a:ln>
        </p:spPr>
        <p:txBody>
          <a:bodyPr spcFirstLastPara="1" wrap="square" lIns="60950" tIns="30475" rIns="60950" bIns="30475" anchor="t" anchorCtr="0">
            <a:normAutofit/>
          </a:bodyPr>
          <a:lstStyle>
            <a:lvl1pPr lvl="0" algn="ctr">
              <a:lnSpc>
                <a:spcPct val="100000"/>
              </a:lnSpc>
              <a:spcBef>
                <a:spcPts val="400"/>
              </a:spcBef>
              <a:spcAft>
                <a:spcPts val="0"/>
              </a:spcAft>
              <a:buClr>
                <a:srgbClr val="94898B"/>
              </a:buClr>
              <a:buSzPts val="2100"/>
              <a:buNone/>
              <a:defRPr>
                <a:solidFill>
                  <a:srgbClr val="94898B"/>
                </a:solidFill>
              </a:defRPr>
            </a:lvl1pPr>
            <a:lvl2pPr lvl="1" algn="ctr">
              <a:lnSpc>
                <a:spcPct val="100000"/>
              </a:lnSpc>
              <a:spcBef>
                <a:spcPts val="400"/>
              </a:spcBef>
              <a:spcAft>
                <a:spcPts val="0"/>
              </a:spcAft>
              <a:buClr>
                <a:srgbClr val="94898B"/>
              </a:buClr>
              <a:buSzPts val="1900"/>
              <a:buNone/>
              <a:defRPr>
                <a:solidFill>
                  <a:srgbClr val="94898B"/>
                </a:solidFill>
              </a:defRPr>
            </a:lvl2pPr>
            <a:lvl3pPr lvl="2" algn="ctr">
              <a:lnSpc>
                <a:spcPct val="100000"/>
              </a:lnSpc>
              <a:spcBef>
                <a:spcPts val="300"/>
              </a:spcBef>
              <a:spcAft>
                <a:spcPts val="0"/>
              </a:spcAft>
              <a:buClr>
                <a:srgbClr val="94898B"/>
              </a:buClr>
              <a:buSzPts val="1600"/>
              <a:buNone/>
              <a:defRPr>
                <a:solidFill>
                  <a:srgbClr val="94898B"/>
                </a:solidFill>
              </a:defRPr>
            </a:lvl3pPr>
            <a:lvl4pPr lvl="3" algn="ctr">
              <a:lnSpc>
                <a:spcPct val="100000"/>
              </a:lnSpc>
              <a:spcBef>
                <a:spcPts val="300"/>
              </a:spcBef>
              <a:spcAft>
                <a:spcPts val="0"/>
              </a:spcAft>
              <a:buClr>
                <a:srgbClr val="94898B"/>
              </a:buClr>
              <a:buSzPts val="1300"/>
              <a:buNone/>
              <a:defRPr>
                <a:solidFill>
                  <a:srgbClr val="94898B"/>
                </a:solidFill>
              </a:defRPr>
            </a:lvl4pPr>
            <a:lvl5pPr lvl="4" algn="ctr">
              <a:lnSpc>
                <a:spcPct val="100000"/>
              </a:lnSpc>
              <a:spcBef>
                <a:spcPts val="300"/>
              </a:spcBef>
              <a:spcAft>
                <a:spcPts val="0"/>
              </a:spcAft>
              <a:buClr>
                <a:srgbClr val="94898B"/>
              </a:buClr>
              <a:buSzPts val="1300"/>
              <a:buNone/>
              <a:defRPr>
                <a:solidFill>
                  <a:srgbClr val="94898B"/>
                </a:solidFill>
              </a:defRPr>
            </a:lvl5pPr>
            <a:lvl6pPr lvl="5" algn="ctr">
              <a:lnSpc>
                <a:spcPct val="100000"/>
              </a:lnSpc>
              <a:spcBef>
                <a:spcPts val="300"/>
              </a:spcBef>
              <a:spcAft>
                <a:spcPts val="0"/>
              </a:spcAft>
              <a:buClr>
                <a:srgbClr val="94898B"/>
              </a:buClr>
              <a:buSzPts val="1300"/>
              <a:buNone/>
              <a:defRPr>
                <a:solidFill>
                  <a:srgbClr val="94898B"/>
                </a:solidFill>
              </a:defRPr>
            </a:lvl6pPr>
            <a:lvl7pPr lvl="6" algn="ctr">
              <a:lnSpc>
                <a:spcPct val="100000"/>
              </a:lnSpc>
              <a:spcBef>
                <a:spcPts val="300"/>
              </a:spcBef>
              <a:spcAft>
                <a:spcPts val="0"/>
              </a:spcAft>
              <a:buClr>
                <a:srgbClr val="94898B"/>
              </a:buClr>
              <a:buSzPts val="1300"/>
              <a:buNone/>
              <a:defRPr>
                <a:solidFill>
                  <a:srgbClr val="94898B"/>
                </a:solidFill>
              </a:defRPr>
            </a:lvl7pPr>
            <a:lvl8pPr lvl="7" algn="ctr">
              <a:lnSpc>
                <a:spcPct val="100000"/>
              </a:lnSpc>
              <a:spcBef>
                <a:spcPts val="300"/>
              </a:spcBef>
              <a:spcAft>
                <a:spcPts val="0"/>
              </a:spcAft>
              <a:buClr>
                <a:srgbClr val="94898B"/>
              </a:buClr>
              <a:buSzPts val="1300"/>
              <a:buNone/>
              <a:defRPr>
                <a:solidFill>
                  <a:srgbClr val="94898B"/>
                </a:solidFill>
              </a:defRPr>
            </a:lvl8pPr>
            <a:lvl9pPr lvl="8" algn="ctr">
              <a:lnSpc>
                <a:spcPct val="100000"/>
              </a:lnSpc>
              <a:spcBef>
                <a:spcPts val="300"/>
              </a:spcBef>
              <a:spcAft>
                <a:spcPts val="0"/>
              </a:spcAft>
              <a:buClr>
                <a:srgbClr val="94898B"/>
              </a:buClr>
              <a:buSzPts val="1300"/>
              <a:buNone/>
              <a:defRPr>
                <a:solidFill>
                  <a:srgbClr val="94898B"/>
                </a:solidFill>
              </a:defRPr>
            </a:lvl9pPr>
          </a:lstStyle>
          <a:p>
            <a:endParaRPr/>
          </a:p>
        </p:txBody>
      </p:sp>
      <p:sp>
        <p:nvSpPr>
          <p:cNvPr id="212" name="Google Shape;212;g3f574274c24_0_143"/>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13" name="Google Shape;213;g3f574274c24_0_143"/>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14" name="Google Shape;214;g3f574274c24_0_143"/>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0893470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15"/>
        <p:cNvGrpSpPr/>
        <p:nvPr/>
      </p:nvGrpSpPr>
      <p:grpSpPr>
        <a:xfrm>
          <a:off x="0" y="0"/>
          <a:ext cx="0" cy="0"/>
          <a:chOff x="0" y="0"/>
          <a:chExt cx="0" cy="0"/>
        </a:xfrm>
      </p:grpSpPr>
      <p:sp>
        <p:nvSpPr>
          <p:cNvPr id="216" name="Google Shape;216;g3f574274c24_0_149"/>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17" name="Google Shape;217;g3f574274c24_0_149"/>
          <p:cNvSpPr txBox="1">
            <a:spLocks noGrp="1"/>
          </p:cNvSpPr>
          <p:nvPr>
            <p:ph type="body" idx="1"/>
          </p:nvPr>
        </p:nvSpPr>
        <p:spPr>
          <a:xfrm>
            <a:off x="304800" y="1066800"/>
            <a:ext cx="5486400" cy="3017400"/>
          </a:xfrm>
          <a:prstGeom prst="rect">
            <a:avLst/>
          </a:prstGeom>
          <a:noFill/>
          <a:ln>
            <a:noFill/>
          </a:ln>
        </p:spPr>
        <p:txBody>
          <a:bodyPr spcFirstLastPara="1" wrap="square" lIns="60950" tIns="30475" rIns="60950" bIns="30475" anchor="t" anchorCtr="0">
            <a:normAutofit/>
          </a:bodyPr>
          <a:lstStyle>
            <a:lvl1pPr marL="457200" lvl="0" indent="-304800" algn="l">
              <a:lnSpc>
                <a:spcPct val="100000"/>
              </a:lnSpc>
              <a:spcBef>
                <a:spcPts val="200"/>
              </a:spcBef>
              <a:spcAft>
                <a:spcPts val="0"/>
              </a:spcAft>
              <a:buClr>
                <a:schemeClr val="dk1"/>
              </a:buClr>
              <a:buSzPts val="1200"/>
              <a:buChar char="•"/>
              <a:defRPr/>
            </a:lvl1pPr>
            <a:lvl2pPr marL="914400" lvl="1" indent="-304800" algn="l">
              <a:lnSpc>
                <a:spcPct val="100000"/>
              </a:lnSpc>
              <a:spcBef>
                <a:spcPts val="200"/>
              </a:spcBef>
              <a:spcAft>
                <a:spcPts val="0"/>
              </a:spcAft>
              <a:buClr>
                <a:schemeClr val="dk1"/>
              </a:buClr>
              <a:buSzPts val="1200"/>
              <a:buChar char="–"/>
              <a:defRPr/>
            </a:lvl2pPr>
            <a:lvl3pPr marL="1371600" lvl="2" indent="-304800" algn="l">
              <a:lnSpc>
                <a:spcPct val="100000"/>
              </a:lnSpc>
              <a:spcBef>
                <a:spcPts val="200"/>
              </a:spcBef>
              <a:spcAft>
                <a:spcPts val="0"/>
              </a:spcAft>
              <a:buClr>
                <a:schemeClr val="dk1"/>
              </a:buClr>
              <a:buSzPts val="1200"/>
              <a:buChar char="•"/>
              <a:defRPr/>
            </a:lvl3pPr>
            <a:lvl4pPr marL="1828800" lvl="3" indent="-304800" algn="l">
              <a:lnSpc>
                <a:spcPct val="100000"/>
              </a:lnSpc>
              <a:spcBef>
                <a:spcPts val="200"/>
              </a:spcBef>
              <a:spcAft>
                <a:spcPts val="0"/>
              </a:spcAft>
              <a:buClr>
                <a:schemeClr val="dk1"/>
              </a:buClr>
              <a:buSzPts val="1200"/>
              <a:buChar char="–"/>
              <a:defRPr/>
            </a:lvl4pPr>
            <a:lvl5pPr marL="2286000" lvl="4" indent="-304800" algn="l">
              <a:lnSpc>
                <a:spcPct val="100000"/>
              </a:lnSpc>
              <a:spcBef>
                <a:spcPts val="200"/>
              </a:spcBef>
              <a:spcAft>
                <a:spcPts val="0"/>
              </a:spcAft>
              <a:buClr>
                <a:schemeClr val="dk1"/>
              </a:buClr>
              <a:buSzPts val="1200"/>
              <a:buChar char="»"/>
              <a:defRPr/>
            </a:lvl5pPr>
            <a:lvl6pPr marL="2743200" lvl="5" indent="-304800" algn="l">
              <a:lnSpc>
                <a:spcPct val="100000"/>
              </a:lnSpc>
              <a:spcBef>
                <a:spcPts val="200"/>
              </a:spcBef>
              <a:spcAft>
                <a:spcPts val="0"/>
              </a:spcAft>
              <a:buClr>
                <a:schemeClr val="dk1"/>
              </a:buClr>
              <a:buSzPts val="1200"/>
              <a:buChar char="•"/>
              <a:defRPr/>
            </a:lvl6pPr>
            <a:lvl7pPr marL="3200400" lvl="6" indent="-304800" algn="l">
              <a:lnSpc>
                <a:spcPct val="100000"/>
              </a:lnSpc>
              <a:spcBef>
                <a:spcPts val="200"/>
              </a:spcBef>
              <a:spcAft>
                <a:spcPts val="0"/>
              </a:spcAft>
              <a:buClr>
                <a:schemeClr val="dk1"/>
              </a:buClr>
              <a:buSzPts val="1200"/>
              <a:buChar char="•"/>
              <a:defRPr/>
            </a:lvl7pPr>
            <a:lvl8pPr marL="3657600" lvl="7" indent="-304800" algn="l">
              <a:lnSpc>
                <a:spcPct val="100000"/>
              </a:lnSpc>
              <a:spcBef>
                <a:spcPts val="200"/>
              </a:spcBef>
              <a:spcAft>
                <a:spcPts val="0"/>
              </a:spcAft>
              <a:buClr>
                <a:schemeClr val="dk1"/>
              </a:buClr>
              <a:buSzPts val="1200"/>
              <a:buChar char="•"/>
              <a:defRPr/>
            </a:lvl8pPr>
            <a:lvl9pPr marL="4114800" lvl="8" indent="-304800" algn="l">
              <a:lnSpc>
                <a:spcPct val="100000"/>
              </a:lnSpc>
              <a:spcBef>
                <a:spcPts val="200"/>
              </a:spcBef>
              <a:spcAft>
                <a:spcPts val="0"/>
              </a:spcAft>
              <a:buClr>
                <a:schemeClr val="dk1"/>
              </a:buClr>
              <a:buSzPts val="1200"/>
              <a:buChar char="•"/>
              <a:defRPr/>
            </a:lvl9pPr>
          </a:lstStyle>
          <a:p>
            <a:endParaRPr/>
          </a:p>
        </p:txBody>
      </p:sp>
      <p:sp>
        <p:nvSpPr>
          <p:cNvPr id="218" name="Google Shape;218;g3f574274c24_0_149"/>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19" name="Google Shape;219;g3f574274c24_0_149"/>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20" name="Google Shape;220;g3f574274c24_0_149"/>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7400891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21"/>
        <p:cNvGrpSpPr/>
        <p:nvPr/>
      </p:nvGrpSpPr>
      <p:grpSpPr>
        <a:xfrm>
          <a:off x="0" y="0"/>
          <a:ext cx="0" cy="0"/>
          <a:chOff x="0" y="0"/>
          <a:chExt cx="0" cy="0"/>
        </a:xfrm>
      </p:grpSpPr>
      <p:sp>
        <p:nvSpPr>
          <p:cNvPr id="222" name="Google Shape;222;g3f574274c24_0_155"/>
          <p:cNvSpPr txBox="1">
            <a:spLocks noGrp="1"/>
          </p:cNvSpPr>
          <p:nvPr>
            <p:ph type="title"/>
          </p:nvPr>
        </p:nvSpPr>
        <p:spPr>
          <a:xfrm>
            <a:off x="481542" y="2937933"/>
            <a:ext cx="5181600" cy="908100"/>
          </a:xfrm>
          <a:prstGeom prst="rect">
            <a:avLst/>
          </a:prstGeom>
          <a:noFill/>
          <a:ln>
            <a:noFill/>
          </a:ln>
        </p:spPr>
        <p:txBody>
          <a:bodyPr spcFirstLastPara="1" wrap="square" lIns="60950" tIns="30475" rIns="60950" bIns="30475" anchor="t" anchorCtr="0">
            <a:normAutofit/>
          </a:bodyPr>
          <a:lstStyle>
            <a:lvl1pPr lvl="0" algn="l">
              <a:lnSpc>
                <a:spcPct val="100000"/>
              </a:lnSpc>
              <a:spcBef>
                <a:spcPts val="0"/>
              </a:spcBef>
              <a:spcAft>
                <a:spcPts val="0"/>
              </a:spcAft>
              <a:buClr>
                <a:schemeClr val="dk1"/>
              </a:buClr>
              <a:buSzPts val="2700"/>
              <a:buFont typeface="Calibri"/>
              <a:buNone/>
              <a:defRPr sz="2700" b="1" cap="none"/>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23" name="Google Shape;223;g3f574274c24_0_155"/>
          <p:cNvSpPr txBox="1">
            <a:spLocks noGrp="1"/>
          </p:cNvSpPr>
          <p:nvPr>
            <p:ph type="body" idx="1"/>
          </p:nvPr>
        </p:nvSpPr>
        <p:spPr>
          <a:xfrm>
            <a:off x="481542" y="1937809"/>
            <a:ext cx="5181600" cy="1000200"/>
          </a:xfrm>
          <a:prstGeom prst="rect">
            <a:avLst/>
          </a:prstGeom>
          <a:noFill/>
          <a:ln>
            <a:noFill/>
          </a:ln>
        </p:spPr>
        <p:txBody>
          <a:bodyPr spcFirstLastPara="1" wrap="square" lIns="60950" tIns="30475" rIns="60950" bIns="30475" anchor="b" anchorCtr="0">
            <a:normAutofit/>
          </a:bodyPr>
          <a:lstStyle>
            <a:lvl1pPr marL="457200" lvl="0" indent="-228600" algn="l">
              <a:lnSpc>
                <a:spcPct val="100000"/>
              </a:lnSpc>
              <a:spcBef>
                <a:spcPts val="300"/>
              </a:spcBef>
              <a:spcAft>
                <a:spcPts val="0"/>
              </a:spcAft>
              <a:buClr>
                <a:srgbClr val="94898B"/>
              </a:buClr>
              <a:buSzPts val="1300"/>
              <a:buNone/>
              <a:defRPr sz="1300">
                <a:solidFill>
                  <a:srgbClr val="94898B"/>
                </a:solidFill>
              </a:defRPr>
            </a:lvl1pPr>
            <a:lvl2pPr marL="914400" lvl="1" indent="-228600" algn="l">
              <a:lnSpc>
                <a:spcPct val="100000"/>
              </a:lnSpc>
              <a:spcBef>
                <a:spcPts val="200"/>
              </a:spcBef>
              <a:spcAft>
                <a:spcPts val="0"/>
              </a:spcAft>
              <a:buClr>
                <a:srgbClr val="94898B"/>
              </a:buClr>
              <a:buSzPts val="1200"/>
              <a:buNone/>
              <a:defRPr sz="1200">
                <a:solidFill>
                  <a:srgbClr val="94898B"/>
                </a:solidFill>
              </a:defRPr>
            </a:lvl2pPr>
            <a:lvl3pPr marL="1371600" lvl="2" indent="-228600" algn="l">
              <a:lnSpc>
                <a:spcPct val="100000"/>
              </a:lnSpc>
              <a:spcBef>
                <a:spcPts val="200"/>
              </a:spcBef>
              <a:spcAft>
                <a:spcPts val="0"/>
              </a:spcAft>
              <a:buClr>
                <a:srgbClr val="94898B"/>
              </a:buClr>
              <a:buSzPts val="1100"/>
              <a:buNone/>
              <a:defRPr sz="1100">
                <a:solidFill>
                  <a:srgbClr val="94898B"/>
                </a:solidFill>
              </a:defRPr>
            </a:lvl3pPr>
            <a:lvl4pPr marL="1828800" lvl="3" indent="-228600" algn="l">
              <a:lnSpc>
                <a:spcPct val="100000"/>
              </a:lnSpc>
              <a:spcBef>
                <a:spcPts val="200"/>
              </a:spcBef>
              <a:spcAft>
                <a:spcPts val="0"/>
              </a:spcAft>
              <a:buClr>
                <a:srgbClr val="94898B"/>
              </a:buClr>
              <a:buSzPts val="900"/>
              <a:buNone/>
              <a:defRPr sz="900">
                <a:solidFill>
                  <a:srgbClr val="94898B"/>
                </a:solidFill>
              </a:defRPr>
            </a:lvl4pPr>
            <a:lvl5pPr marL="2286000" lvl="4" indent="-228600" algn="l">
              <a:lnSpc>
                <a:spcPct val="100000"/>
              </a:lnSpc>
              <a:spcBef>
                <a:spcPts val="200"/>
              </a:spcBef>
              <a:spcAft>
                <a:spcPts val="0"/>
              </a:spcAft>
              <a:buClr>
                <a:srgbClr val="94898B"/>
              </a:buClr>
              <a:buSzPts val="900"/>
              <a:buNone/>
              <a:defRPr sz="900">
                <a:solidFill>
                  <a:srgbClr val="94898B"/>
                </a:solidFill>
              </a:defRPr>
            </a:lvl5pPr>
            <a:lvl6pPr marL="2743200" lvl="5" indent="-228600" algn="l">
              <a:lnSpc>
                <a:spcPct val="100000"/>
              </a:lnSpc>
              <a:spcBef>
                <a:spcPts val="200"/>
              </a:spcBef>
              <a:spcAft>
                <a:spcPts val="0"/>
              </a:spcAft>
              <a:buClr>
                <a:srgbClr val="94898B"/>
              </a:buClr>
              <a:buSzPts val="900"/>
              <a:buNone/>
              <a:defRPr sz="900">
                <a:solidFill>
                  <a:srgbClr val="94898B"/>
                </a:solidFill>
              </a:defRPr>
            </a:lvl6pPr>
            <a:lvl7pPr marL="3200400" lvl="6" indent="-228600" algn="l">
              <a:lnSpc>
                <a:spcPct val="100000"/>
              </a:lnSpc>
              <a:spcBef>
                <a:spcPts val="200"/>
              </a:spcBef>
              <a:spcAft>
                <a:spcPts val="0"/>
              </a:spcAft>
              <a:buClr>
                <a:srgbClr val="94898B"/>
              </a:buClr>
              <a:buSzPts val="900"/>
              <a:buNone/>
              <a:defRPr sz="900">
                <a:solidFill>
                  <a:srgbClr val="94898B"/>
                </a:solidFill>
              </a:defRPr>
            </a:lvl7pPr>
            <a:lvl8pPr marL="3657600" lvl="7" indent="-228600" algn="l">
              <a:lnSpc>
                <a:spcPct val="100000"/>
              </a:lnSpc>
              <a:spcBef>
                <a:spcPts val="200"/>
              </a:spcBef>
              <a:spcAft>
                <a:spcPts val="0"/>
              </a:spcAft>
              <a:buClr>
                <a:srgbClr val="94898B"/>
              </a:buClr>
              <a:buSzPts val="900"/>
              <a:buNone/>
              <a:defRPr sz="900">
                <a:solidFill>
                  <a:srgbClr val="94898B"/>
                </a:solidFill>
              </a:defRPr>
            </a:lvl8pPr>
            <a:lvl9pPr marL="4114800" lvl="8" indent="-228600" algn="l">
              <a:lnSpc>
                <a:spcPct val="100000"/>
              </a:lnSpc>
              <a:spcBef>
                <a:spcPts val="200"/>
              </a:spcBef>
              <a:spcAft>
                <a:spcPts val="0"/>
              </a:spcAft>
              <a:buClr>
                <a:srgbClr val="94898B"/>
              </a:buClr>
              <a:buSzPts val="900"/>
              <a:buNone/>
              <a:defRPr sz="900">
                <a:solidFill>
                  <a:srgbClr val="94898B"/>
                </a:solidFill>
              </a:defRPr>
            </a:lvl9pPr>
          </a:lstStyle>
          <a:p>
            <a:endParaRPr/>
          </a:p>
        </p:txBody>
      </p:sp>
      <p:sp>
        <p:nvSpPr>
          <p:cNvPr id="224" name="Google Shape;224;g3f574274c24_0_155"/>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25" name="Google Shape;225;g3f574274c24_0_155"/>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26" name="Google Shape;226;g3f574274c24_0_155"/>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9811693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27"/>
        <p:cNvGrpSpPr/>
        <p:nvPr/>
      </p:nvGrpSpPr>
      <p:grpSpPr>
        <a:xfrm>
          <a:off x="0" y="0"/>
          <a:ext cx="0" cy="0"/>
          <a:chOff x="0" y="0"/>
          <a:chExt cx="0" cy="0"/>
        </a:xfrm>
      </p:grpSpPr>
      <p:sp>
        <p:nvSpPr>
          <p:cNvPr id="228" name="Google Shape;228;g3f574274c24_0_161"/>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29" name="Google Shape;229;g3f574274c24_0_161"/>
          <p:cNvSpPr txBox="1">
            <a:spLocks noGrp="1"/>
          </p:cNvSpPr>
          <p:nvPr>
            <p:ph type="body" idx="1"/>
          </p:nvPr>
        </p:nvSpPr>
        <p:spPr>
          <a:xfrm>
            <a:off x="304800" y="1066800"/>
            <a:ext cx="2692500" cy="3017400"/>
          </a:xfrm>
          <a:prstGeom prst="rect">
            <a:avLst/>
          </a:prstGeom>
          <a:noFill/>
          <a:ln>
            <a:noFill/>
          </a:ln>
        </p:spPr>
        <p:txBody>
          <a:bodyPr spcFirstLastPara="1" wrap="square" lIns="60950" tIns="30475" rIns="60950" bIns="30475" anchor="t" anchorCtr="0">
            <a:normAutofit/>
          </a:bodyPr>
          <a:lstStyle>
            <a:lvl1pPr marL="457200" lvl="0" indent="-349250" algn="l">
              <a:lnSpc>
                <a:spcPct val="100000"/>
              </a:lnSpc>
              <a:spcBef>
                <a:spcPts val="400"/>
              </a:spcBef>
              <a:spcAft>
                <a:spcPts val="0"/>
              </a:spcAft>
              <a:buClr>
                <a:schemeClr val="dk1"/>
              </a:buClr>
              <a:buSzPts val="1900"/>
              <a:buChar char="•"/>
              <a:defRPr sz="1900"/>
            </a:lvl1pPr>
            <a:lvl2pPr marL="914400" lvl="1" indent="-330200" algn="l">
              <a:lnSpc>
                <a:spcPct val="100000"/>
              </a:lnSpc>
              <a:spcBef>
                <a:spcPts val="300"/>
              </a:spcBef>
              <a:spcAft>
                <a:spcPts val="0"/>
              </a:spcAft>
              <a:buClr>
                <a:schemeClr val="dk1"/>
              </a:buClr>
              <a:buSzPts val="1600"/>
              <a:buChar char="–"/>
              <a:defRPr sz="1600"/>
            </a:lvl2pPr>
            <a:lvl3pPr marL="1371600" lvl="2" indent="-311150" algn="l">
              <a:lnSpc>
                <a:spcPct val="100000"/>
              </a:lnSpc>
              <a:spcBef>
                <a:spcPts val="300"/>
              </a:spcBef>
              <a:spcAft>
                <a:spcPts val="0"/>
              </a:spcAft>
              <a:buClr>
                <a:schemeClr val="dk1"/>
              </a:buClr>
              <a:buSzPts val="1300"/>
              <a:buChar char="•"/>
              <a:defRPr sz="1300"/>
            </a:lvl3pPr>
            <a:lvl4pPr marL="1828800" lvl="3" indent="-304800" algn="l">
              <a:lnSpc>
                <a:spcPct val="100000"/>
              </a:lnSpc>
              <a:spcBef>
                <a:spcPts val="200"/>
              </a:spcBef>
              <a:spcAft>
                <a:spcPts val="0"/>
              </a:spcAft>
              <a:buClr>
                <a:schemeClr val="dk1"/>
              </a:buClr>
              <a:buSzPts val="1200"/>
              <a:buChar char="–"/>
              <a:defRPr sz="1200"/>
            </a:lvl4pPr>
            <a:lvl5pPr marL="2286000" lvl="4" indent="-304800" algn="l">
              <a:lnSpc>
                <a:spcPct val="100000"/>
              </a:lnSpc>
              <a:spcBef>
                <a:spcPts val="200"/>
              </a:spcBef>
              <a:spcAft>
                <a:spcPts val="0"/>
              </a:spcAft>
              <a:buClr>
                <a:schemeClr val="dk1"/>
              </a:buClr>
              <a:buSzPts val="1200"/>
              <a:buChar char="»"/>
              <a:defRPr sz="1200"/>
            </a:lvl5pPr>
            <a:lvl6pPr marL="2743200" lvl="5" indent="-304800" algn="l">
              <a:lnSpc>
                <a:spcPct val="100000"/>
              </a:lnSpc>
              <a:spcBef>
                <a:spcPts val="200"/>
              </a:spcBef>
              <a:spcAft>
                <a:spcPts val="0"/>
              </a:spcAft>
              <a:buClr>
                <a:schemeClr val="dk1"/>
              </a:buClr>
              <a:buSzPts val="1200"/>
              <a:buChar char="•"/>
              <a:defRPr sz="1200"/>
            </a:lvl6pPr>
            <a:lvl7pPr marL="3200400" lvl="6" indent="-304800" algn="l">
              <a:lnSpc>
                <a:spcPct val="100000"/>
              </a:lnSpc>
              <a:spcBef>
                <a:spcPts val="200"/>
              </a:spcBef>
              <a:spcAft>
                <a:spcPts val="0"/>
              </a:spcAft>
              <a:buClr>
                <a:schemeClr val="dk1"/>
              </a:buClr>
              <a:buSzPts val="1200"/>
              <a:buChar char="•"/>
              <a:defRPr sz="1200"/>
            </a:lvl7pPr>
            <a:lvl8pPr marL="3657600" lvl="7" indent="-304800" algn="l">
              <a:lnSpc>
                <a:spcPct val="100000"/>
              </a:lnSpc>
              <a:spcBef>
                <a:spcPts val="200"/>
              </a:spcBef>
              <a:spcAft>
                <a:spcPts val="0"/>
              </a:spcAft>
              <a:buClr>
                <a:schemeClr val="dk1"/>
              </a:buClr>
              <a:buSzPts val="1200"/>
              <a:buChar char="•"/>
              <a:defRPr sz="1200"/>
            </a:lvl8pPr>
            <a:lvl9pPr marL="4114800" lvl="8" indent="-304800" algn="l">
              <a:lnSpc>
                <a:spcPct val="100000"/>
              </a:lnSpc>
              <a:spcBef>
                <a:spcPts val="200"/>
              </a:spcBef>
              <a:spcAft>
                <a:spcPts val="0"/>
              </a:spcAft>
              <a:buClr>
                <a:schemeClr val="dk1"/>
              </a:buClr>
              <a:buSzPts val="1200"/>
              <a:buChar char="•"/>
              <a:defRPr sz="1200"/>
            </a:lvl9pPr>
          </a:lstStyle>
          <a:p>
            <a:endParaRPr/>
          </a:p>
        </p:txBody>
      </p:sp>
      <p:sp>
        <p:nvSpPr>
          <p:cNvPr id="230" name="Google Shape;230;g3f574274c24_0_161"/>
          <p:cNvSpPr txBox="1">
            <a:spLocks noGrp="1"/>
          </p:cNvSpPr>
          <p:nvPr>
            <p:ph type="body" idx="2"/>
          </p:nvPr>
        </p:nvSpPr>
        <p:spPr>
          <a:xfrm>
            <a:off x="3098800" y="1066800"/>
            <a:ext cx="2692500" cy="3017400"/>
          </a:xfrm>
          <a:prstGeom prst="rect">
            <a:avLst/>
          </a:prstGeom>
          <a:noFill/>
          <a:ln>
            <a:noFill/>
          </a:ln>
        </p:spPr>
        <p:txBody>
          <a:bodyPr spcFirstLastPara="1" wrap="square" lIns="60950" tIns="30475" rIns="60950" bIns="30475" anchor="t" anchorCtr="0">
            <a:normAutofit/>
          </a:bodyPr>
          <a:lstStyle>
            <a:lvl1pPr marL="457200" lvl="0" indent="-349250" algn="l">
              <a:lnSpc>
                <a:spcPct val="100000"/>
              </a:lnSpc>
              <a:spcBef>
                <a:spcPts val="400"/>
              </a:spcBef>
              <a:spcAft>
                <a:spcPts val="0"/>
              </a:spcAft>
              <a:buClr>
                <a:schemeClr val="dk1"/>
              </a:buClr>
              <a:buSzPts val="1900"/>
              <a:buChar char="•"/>
              <a:defRPr sz="1900"/>
            </a:lvl1pPr>
            <a:lvl2pPr marL="914400" lvl="1" indent="-330200" algn="l">
              <a:lnSpc>
                <a:spcPct val="100000"/>
              </a:lnSpc>
              <a:spcBef>
                <a:spcPts val="300"/>
              </a:spcBef>
              <a:spcAft>
                <a:spcPts val="0"/>
              </a:spcAft>
              <a:buClr>
                <a:schemeClr val="dk1"/>
              </a:buClr>
              <a:buSzPts val="1600"/>
              <a:buChar char="–"/>
              <a:defRPr sz="1600"/>
            </a:lvl2pPr>
            <a:lvl3pPr marL="1371600" lvl="2" indent="-311150" algn="l">
              <a:lnSpc>
                <a:spcPct val="100000"/>
              </a:lnSpc>
              <a:spcBef>
                <a:spcPts val="300"/>
              </a:spcBef>
              <a:spcAft>
                <a:spcPts val="0"/>
              </a:spcAft>
              <a:buClr>
                <a:schemeClr val="dk1"/>
              </a:buClr>
              <a:buSzPts val="1300"/>
              <a:buChar char="•"/>
              <a:defRPr sz="1300"/>
            </a:lvl3pPr>
            <a:lvl4pPr marL="1828800" lvl="3" indent="-304800" algn="l">
              <a:lnSpc>
                <a:spcPct val="100000"/>
              </a:lnSpc>
              <a:spcBef>
                <a:spcPts val="200"/>
              </a:spcBef>
              <a:spcAft>
                <a:spcPts val="0"/>
              </a:spcAft>
              <a:buClr>
                <a:schemeClr val="dk1"/>
              </a:buClr>
              <a:buSzPts val="1200"/>
              <a:buChar char="–"/>
              <a:defRPr sz="1200"/>
            </a:lvl4pPr>
            <a:lvl5pPr marL="2286000" lvl="4" indent="-304800" algn="l">
              <a:lnSpc>
                <a:spcPct val="100000"/>
              </a:lnSpc>
              <a:spcBef>
                <a:spcPts val="200"/>
              </a:spcBef>
              <a:spcAft>
                <a:spcPts val="0"/>
              </a:spcAft>
              <a:buClr>
                <a:schemeClr val="dk1"/>
              </a:buClr>
              <a:buSzPts val="1200"/>
              <a:buChar char="»"/>
              <a:defRPr sz="1200"/>
            </a:lvl5pPr>
            <a:lvl6pPr marL="2743200" lvl="5" indent="-304800" algn="l">
              <a:lnSpc>
                <a:spcPct val="100000"/>
              </a:lnSpc>
              <a:spcBef>
                <a:spcPts val="200"/>
              </a:spcBef>
              <a:spcAft>
                <a:spcPts val="0"/>
              </a:spcAft>
              <a:buClr>
                <a:schemeClr val="dk1"/>
              </a:buClr>
              <a:buSzPts val="1200"/>
              <a:buChar char="•"/>
              <a:defRPr sz="1200"/>
            </a:lvl6pPr>
            <a:lvl7pPr marL="3200400" lvl="6" indent="-304800" algn="l">
              <a:lnSpc>
                <a:spcPct val="100000"/>
              </a:lnSpc>
              <a:spcBef>
                <a:spcPts val="200"/>
              </a:spcBef>
              <a:spcAft>
                <a:spcPts val="0"/>
              </a:spcAft>
              <a:buClr>
                <a:schemeClr val="dk1"/>
              </a:buClr>
              <a:buSzPts val="1200"/>
              <a:buChar char="•"/>
              <a:defRPr sz="1200"/>
            </a:lvl7pPr>
            <a:lvl8pPr marL="3657600" lvl="7" indent="-304800" algn="l">
              <a:lnSpc>
                <a:spcPct val="100000"/>
              </a:lnSpc>
              <a:spcBef>
                <a:spcPts val="200"/>
              </a:spcBef>
              <a:spcAft>
                <a:spcPts val="0"/>
              </a:spcAft>
              <a:buClr>
                <a:schemeClr val="dk1"/>
              </a:buClr>
              <a:buSzPts val="1200"/>
              <a:buChar char="•"/>
              <a:defRPr sz="1200"/>
            </a:lvl8pPr>
            <a:lvl9pPr marL="4114800" lvl="8" indent="-304800" algn="l">
              <a:lnSpc>
                <a:spcPct val="100000"/>
              </a:lnSpc>
              <a:spcBef>
                <a:spcPts val="200"/>
              </a:spcBef>
              <a:spcAft>
                <a:spcPts val="0"/>
              </a:spcAft>
              <a:buClr>
                <a:schemeClr val="dk1"/>
              </a:buClr>
              <a:buSzPts val="1200"/>
              <a:buChar char="•"/>
              <a:defRPr sz="1200"/>
            </a:lvl9pPr>
          </a:lstStyle>
          <a:p>
            <a:endParaRPr/>
          </a:p>
        </p:txBody>
      </p:sp>
      <p:sp>
        <p:nvSpPr>
          <p:cNvPr id="231" name="Google Shape;231;g3f574274c24_0_161"/>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32" name="Google Shape;232;g3f574274c24_0_161"/>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33" name="Google Shape;233;g3f574274c24_0_161"/>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19465557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234"/>
        <p:cNvGrpSpPr/>
        <p:nvPr/>
      </p:nvGrpSpPr>
      <p:grpSpPr>
        <a:xfrm>
          <a:off x="0" y="0"/>
          <a:ext cx="0" cy="0"/>
          <a:chOff x="0" y="0"/>
          <a:chExt cx="0" cy="0"/>
        </a:xfrm>
      </p:grpSpPr>
      <p:sp>
        <p:nvSpPr>
          <p:cNvPr id="235" name="Google Shape;235;g3f574274c24_0_168"/>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2900"/>
              <a:buFont typeface="Calibri"/>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36" name="Google Shape;236;g3f574274c24_0_168"/>
          <p:cNvSpPr txBox="1">
            <a:spLocks noGrp="1"/>
          </p:cNvSpPr>
          <p:nvPr>
            <p:ph type="body" idx="1"/>
          </p:nvPr>
        </p:nvSpPr>
        <p:spPr>
          <a:xfrm>
            <a:off x="304800" y="1023409"/>
            <a:ext cx="2693400" cy="426600"/>
          </a:xfrm>
          <a:prstGeom prst="rect">
            <a:avLst/>
          </a:prstGeom>
          <a:noFill/>
          <a:ln>
            <a:noFill/>
          </a:ln>
        </p:spPr>
        <p:txBody>
          <a:bodyPr spcFirstLastPara="1" wrap="square" lIns="60950" tIns="30475" rIns="60950" bIns="30475" anchor="b" anchorCtr="0">
            <a:normAutofit/>
          </a:bodyPr>
          <a:lstStyle>
            <a:lvl1pPr marL="457200" lvl="0" indent="-228600" algn="l">
              <a:lnSpc>
                <a:spcPct val="100000"/>
              </a:lnSpc>
              <a:spcBef>
                <a:spcPts val="300"/>
              </a:spcBef>
              <a:spcAft>
                <a:spcPts val="0"/>
              </a:spcAft>
              <a:buClr>
                <a:schemeClr val="dk1"/>
              </a:buClr>
              <a:buSzPts val="1600"/>
              <a:buNone/>
              <a:defRPr sz="1600" b="1"/>
            </a:lvl1pPr>
            <a:lvl2pPr marL="914400" lvl="1" indent="-228600" algn="l">
              <a:lnSpc>
                <a:spcPct val="100000"/>
              </a:lnSpc>
              <a:spcBef>
                <a:spcPts val="300"/>
              </a:spcBef>
              <a:spcAft>
                <a:spcPts val="0"/>
              </a:spcAft>
              <a:buClr>
                <a:schemeClr val="dk1"/>
              </a:buClr>
              <a:buSzPts val="1300"/>
              <a:buNone/>
              <a:defRPr sz="1300" b="1"/>
            </a:lvl2pPr>
            <a:lvl3pPr marL="1371600" lvl="2" indent="-228600" algn="l">
              <a:lnSpc>
                <a:spcPct val="100000"/>
              </a:lnSpc>
              <a:spcBef>
                <a:spcPts val="200"/>
              </a:spcBef>
              <a:spcAft>
                <a:spcPts val="0"/>
              </a:spcAft>
              <a:buClr>
                <a:schemeClr val="dk1"/>
              </a:buClr>
              <a:buSzPts val="1200"/>
              <a:buNone/>
              <a:defRPr sz="1200" b="1"/>
            </a:lvl3pPr>
            <a:lvl4pPr marL="1828800" lvl="3" indent="-228600" algn="l">
              <a:lnSpc>
                <a:spcPct val="100000"/>
              </a:lnSpc>
              <a:spcBef>
                <a:spcPts val="200"/>
              </a:spcBef>
              <a:spcAft>
                <a:spcPts val="0"/>
              </a:spcAft>
              <a:buClr>
                <a:schemeClr val="dk1"/>
              </a:buClr>
              <a:buSzPts val="1100"/>
              <a:buNone/>
              <a:defRPr sz="1100" b="1"/>
            </a:lvl4pPr>
            <a:lvl5pPr marL="2286000" lvl="4" indent="-228600" algn="l">
              <a:lnSpc>
                <a:spcPct val="100000"/>
              </a:lnSpc>
              <a:spcBef>
                <a:spcPts val="200"/>
              </a:spcBef>
              <a:spcAft>
                <a:spcPts val="0"/>
              </a:spcAft>
              <a:buClr>
                <a:schemeClr val="dk1"/>
              </a:buClr>
              <a:buSzPts val="1100"/>
              <a:buNone/>
              <a:defRPr sz="1100" b="1"/>
            </a:lvl5pPr>
            <a:lvl6pPr marL="2743200" lvl="5" indent="-228600" algn="l">
              <a:lnSpc>
                <a:spcPct val="100000"/>
              </a:lnSpc>
              <a:spcBef>
                <a:spcPts val="200"/>
              </a:spcBef>
              <a:spcAft>
                <a:spcPts val="0"/>
              </a:spcAft>
              <a:buClr>
                <a:schemeClr val="dk1"/>
              </a:buClr>
              <a:buSzPts val="1100"/>
              <a:buNone/>
              <a:defRPr sz="1100" b="1"/>
            </a:lvl6pPr>
            <a:lvl7pPr marL="3200400" lvl="6" indent="-228600" algn="l">
              <a:lnSpc>
                <a:spcPct val="100000"/>
              </a:lnSpc>
              <a:spcBef>
                <a:spcPts val="200"/>
              </a:spcBef>
              <a:spcAft>
                <a:spcPts val="0"/>
              </a:spcAft>
              <a:buClr>
                <a:schemeClr val="dk1"/>
              </a:buClr>
              <a:buSzPts val="1100"/>
              <a:buNone/>
              <a:defRPr sz="1100" b="1"/>
            </a:lvl7pPr>
            <a:lvl8pPr marL="3657600" lvl="7" indent="-228600" algn="l">
              <a:lnSpc>
                <a:spcPct val="100000"/>
              </a:lnSpc>
              <a:spcBef>
                <a:spcPts val="200"/>
              </a:spcBef>
              <a:spcAft>
                <a:spcPts val="0"/>
              </a:spcAft>
              <a:buClr>
                <a:schemeClr val="dk1"/>
              </a:buClr>
              <a:buSzPts val="1100"/>
              <a:buNone/>
              <a:defRPr sz="1100" b="1"/>
            </a:lvl8pPr>
            <a:lvl9pPr marL="4114800" lvl="8" indent="-228600" algn="l">
              <a:lnSpc>
                <a:spcPct val="100000"/>
              </a:lnSpc>
              <a:spcBef>
                <a:spcPts val="200"/>
              </a:spcBef>
              <a:spcAft>
                <a:spcPts val="0"/>
              </a:spcAft>
              <a:buClr>
                <a:schemeClr val="dk1"/>
              </a:buClr>
              <a:buSzPts val="1100"/>
              <a:buNone/>
              <a:defRPr sz="1100" b="1"/>
            </a:lvl9pPr>
          </a:lstStyle>
          <a:p>
            <a:endParaRPr/>
          </a:p>
        </p:txBody>
      </p:sp>
      <p:sp>
        <p:nvSpPr>
          <p:cNvPr id="237" name="Google Shape;237;g3f574274c24_0_168"/>
          <p:cNvSpPr txBox="1">
            <a:spLocks noGrp="1"/>
          </p:cNvSpPr>
          <p:nvPr>
            <p:ph type="body" idx="2"/>
          </p:nvPr>
        </p:nvSpPr>
        <p:spPr>
          <a:xfrm>
            <a:off x="304800" y="1449917"/>
            <a:ext cx="2693400" cy="2634300"/>
          </a:xfrm>
          <a:prstGeom prst="rect">
            <a:avLst/>
          </a:prstGeom>
          <a:noFill/>
          <a:ln>
            <a:noFill/>
          </a:ln>
        </p:spPr>
        <p:txBody>
          <a:bodyPr spcFirstLastPara="1" wrap="square" lIns="60950" tIns="30475" rIns="60950" bIns="30475" anchor="t" anchorCtr="0">
            <a:normAutofit/>
          </a:bodyPr>
          <a:lstStyle>
            <a:lvl1pPr marL="457200" lvl="0" indent="-330200" algn="l">
              <a:lnSpc>
                <a:spcPct val="100000"/>
              </a:lnSpc>
              <a:spcBef>
                <a:spcPts val="300"/>
              </a:spcBef>
              <a:spcAft>
                <a:spcPts val="0"/>
              </a:spcAft>
              <a:buClr>
                <a:schemeClr val="dk1"/>
              </a:buClr>
              <a:buSzPts val="1600"/>
              <a:buChar char="•"/>
              <a:defRPr sz="1600"/>
            </a:lvl1pPr>
            <a:lvl2pPr marL="914400" lvl="1" indent="-311150" algn="l">
              <a:lnSpc>
                <a:spcPct val="100000"/>
              </a:lnSpc>
              <a:spcBef>
                <a:spcPts val="300"/>
              </a:spcBef>
              <a:spcAft>
                <a:spcPts val="0"/>
              </a:spcAft>
              <a:buClr>
                <a:schemeClr val="dk1"/>
              </a:buClr>
              <a:buSzPts val="1300"/>
              <a:buChar char="–"/>
              <a:defRPr sz="1300"/>
            </a:lvl2pPr>
            <a:lvl3pPr marL="1371600" lvl="2" indent="-304800" algn="l">
              <a:lnSpc>
                <a:spcPct val="100000"/>
              </a:lnSpc>
              <a:spcBef>
                <a:spcPts val="200"/>
              </a:spcBef>
              <a:spcAft>
                <a:spcPts val="0"/>
              </a:spcAft>
              <a:buClr>
                <a:schemeClr val="dk1"/>
              </a:buClr>
              <a:buSzPts val="1200"/>
              <a:buChar char="•"/>
              <a:defRPr sz="1200"/>
            </a:lvl3pPr>
            <a:lvl4pPr marL="1828800" lvl="3" indent="-298450" algn="l">
              <a:lnSpc>
                <a:spcPct val="100000"/>
              </a:lnSpc>
              <a:spcBef>
                <a:spcPts val="200"/>
              </a:spcBef>
              <a:spcAft>
                <a:spcPts val="0"/>
              </a:spcAft>
              <a:buClr>
                <a:schemeClr val="dk1"/>
              </a:buClr>
              <a:buSzPts val="1100"/>
              <a:buChar char="–"/>
              <a:defRPr sz="1100"/>
            </a:lvl4pPr>
            <a:lvl5pPr marL="2286000" lvl="4" indent="-298450" algn="l">
              <a:lnSpc>
                <a:spcPct val="100000"/>
              </a:lnSpc>
              <a:spcBef>
                <a:spcPts val="200"/>
              </a:spcBef>
              <a:spcAft>
                <a:spcPts val="0"/>
              </a:spcAft>
              <a:buClr>
                <a:schemeClr val="dk1"/>
              </a:buClr>
              <a:buSzPts val="1100"/>
              <a:buChar char="»"/>
              <a:defRPr sz="1100"/>
            </a:lvl5pPr>
            <a:lvl6pPr marL="2743200" lvl="5" indent="-298450" algn="l">
              <a:lnSpc>
                <a:spcPct val="100000"/>
              </a:lnSpc>
              <a:spcBef>
                <a:spcPts val="200"/>
              </a:spcBef>
              <a:spcAft>
                <a:spcPts val="0"/>
              </a:spcAft>
              <a:buClr>
                <a:schemeClr val="dk1"/>
              </a:buClr>
              <a:buSzPts val="1100"/>
              <a:buChar char="•"/>
              <a:defRPr sz="1100"/>
            </a:lvl6pPr>
            <a:lvl7pPr marL="3200400" lvl="6" indent="-298450" algn="l">
              <a:lnSpc>
                <a:spcPct val="100000"/>
              </a:lnSpc>
              <a:spcBef>
                <a:spcPts val="200"/>
              </a:spcBef>
              <a:spcAft>
                <a:spcPts val="0"/>
              </a:spcAft>
              <a:buClr>
                <a:schemeClr val="dk1"/>
              </a:buClr>
              <a:buSzPts val="1100"/>
              <a:buChar char="•"/>
              <a:defRPr sz="1100"/>
            </a:lvl7pPr>
            <a:lvl8pPr marL="3657600" lvl="7" indent="-298450" algn="l">
              <a:lnSpc>
                <a:spcPct val="100000"/>
              </a:lnSpc>
              <a:spcBef>
                <a:spcPts val="200"/>
              </a:spcBef>
              <a:spcAft>
                <a:spcPts val="0"/>
              </a:spcAft>
              <a:buClr>
                <a:schemeClr val="dk1"/>
              </a:buClr>
              <a:buSzPts val="1100"/>
              <a:buChar char="•"/>
              <a:defRPr sz="1100"/>
            </a:lvl8pPr>
            <a:lvl9pPr marL="4114800" lvl="8" indent="-298450" algn="l">
              <a:lnSpc>
                <a:spcPct val="100000"/>
              </a:lnSpc>
              <a:spcBef>
                <a:spcPts val="200"/>
              </a:spcBef>
              <a:spcAft>
                <a:spcPts val="0"/>
              </a:spcAft>
              <a:buClr>
                <a:schemeClr val="dk1"/>
              </a:buClr>
              <a:buSzPts val="1100"/>
              <a:buChar char="•"/>
              <a:defRPr sz="1100"/>
            </a:lvl9pPr>
          </a:lstStyle>
          <a:p>
            <a:endParaRPr/>
          </a:p>
        </p:txBody>
      </p:sp>
      <p:sp>
        <p:nvSpPr>
          <p:cNvPr id="238" name="Google Shape;238;g3f574274c24_0_168"/>
          <p:cNvSpPr txBox="1">
            <a:spLocks noGrp="1"/>
          </p:cNvSpPr>
          <p:nvPr>
            <p:ph type="body" idx="3"/>
          </p:nvPr>
        </p:nvSpPr>
        <p:spPr>
          <a:xfrm>
            <a:off x="3096683" y="1023409"/>
            <a:ext cx="2694600" cy="426600"/>
          </a:xfrm>
          <a:prstGeom prst="rect">
            <a:avLst/>
          </a:prstGeom>
          <a:noFill/>
          <a:ln>
            <a:noFill/>
          </a:ln>
        </p:spPr>
        <p:txBody>
          <a:bodyPr spcFirstLastPara="1" wrap="square" lIns="60950" tIns="30475" rIns="60950" bIns="30475" anchor="b" anchorCtr="0">
            <a:normAutofit/>
          </a:bodyPr>
          <a:lstStyle>
            <a:lvl1pPr marL="457200" lvl="0" indent="-228600" algn="l">
              <a:lnSpc>
                <a:spcPct val="100000"/>
              </a:lnSpc>
              <a:spcBef>
                <a:spcPts val="300"/>
              </a:spcBef>
              <a:spcAft>
                <a:spcPts val="0"/>
              </a:spcAft>
              <a:buClr>
                <a:schemeClr val="dk1"/>
              </a:buClr>
              <a:buSzPts val="1600"/>
              <a:buNone/>
              <a:defRPr sz="1600" b="1"/>
            </a:lvl1pPr>
            <a:lvl2pPr marL="914400" lvl="1" indent="-228600" algn="l">
              <a:lnSpc>
                <a:spcPct val="100000"/>
              </a:lnSpc>
              <a:spcBef>
                <a:spcPts val="300"/>
              </a:spcBef>
              <a:spcAft>
                <a:spcPts val="0"/>
              </a:spcAft>
              <a:buClr>
                <a:schemeClr val="dk1"/>
              </a:buClr>
              <a:buSzPts val="1300"/>
              <a:buNone/>
              <a:defRPr sz="1300" b="1"/>
            </a:lvl2pPr>
            <a:lvl3pPr marL="1371600" lvl="2" indent="-228600" algn="l">
              <a:lnSpc>
                <a:spcPct val="100000"/>
              </a:lnSpc>
              <a:spcBef>
                <a:spcPts val="200"/>
              </a:spcBef>
              <a:spcAft>
                <a:spcPts val="0"/>
              </a:spcAft>
              <a:buClr>
                <a:schemeClr val="dk1"/>
              </a:buClr>
              <a:buSzPts val="1200"/>
              <a:buNone/>
              <a:defRPr sz="1200" b="1"/>
            </a:lvl3pPr>
            <a:lvl4pPr marL="1828800" lvl="3" indent="-228600" algn="l">
              <a:lnSpc>
                <a:spcPct val="100000"/>
              </a:lnSpc>
              <a:spcBef>
                <a:spcPts val="200"/>
              </a:spcBef>
              <a:spcAft>
                <a:spcPts val="0"/>
              </a:spcAft>
              <a:buClr>
                <a:schemeClr val="dk1"/>
              </a:buClr>
              <a:buSzPts val="1100"/>
              <a:buNone/>
              <a:defRPr sz="1100" b="1"/>
            </a:lvl4pPr>
            <a:lvl5pPr marL="2286000" lvl="4" indent="-228600" algn="l">
              <a:lnSpc>
                <a:spcPct val="100000"/>
              </a:lnSpc>
              <a:spcBef>
                <a:spcPts val="200"/>
              </a:spcBef>
              <a:spcAft>
                <a:spcPts val="0"/>
              </a:spcAft>
              <a:buClr>
                <a:schemeClr val="dk1"/>
              </a:buClr>
              <a:buSzPts val="1100"/>
              <a:buNone/>
              <a:defRPr sz="1100" b="1"/>
            </a:lvl5pPr>
            <a:lvl6pPr marL="2743200" lvl="5" indent="-228600" algn="l">
              <a:lnSpc>
                <a:spcPct val="100000"/>
              </a:lnSpc>
              <a:spcBef>
                <a:spcPts val="200"/>
              </a:spcBef>
              <a:spcAft>
                <a:spcPts val="0"/>
              </a:spcAft>
              <a:buClr>
                <a:schemeClr val="dk1"/>
              </a:buClr>
              <a:buSzPts val="1100"/>
              <a:buNone/>
              <a:defRPr sz="1100" b="1"/>
            </a:lvl6pPr>
            <a:lvl7pPr marL="3200400" lvl="6" indent="-228600" algn="l">
              <a:lnSpc>
                <a:spcPct val="100000"/>
              </a:lnSpc>
              <a:spcBef>
                <a:spcPts val="200"/>
              </a:spcBef>
              <a:spcAft>
                <a:spcPts val="0"/>
              </a:spcAft>
              <a:buClr>
                <a:schemeClr val="dk1"/>
              </a:buClr>
              <a:buSzPts val="1100"/>
              <a:buNone/>
              <a:defRPr sz="1100" b="1"/>
            </a:lvl7pPr>
            <a:lvl8pPr marL="3657600" lvl="7" indent="-228600" algn="l">
              <a:lnSpc>
                <a:spcPct val="100000"/>
              </a:lnSpc>
              <a:spcBef>
                <a:spcPts val="200"/>
              </a:spcBef>
              <a:spcAft>
                <a:spcPts val="0"/>
              </a:spcAft>
              <a:buClr>
                <a:schemeClr val="dk1"/>
              </a:buClr>
              <a:buSzPts val="1100"/>
              <a:buNone/>
              <a:defRPr sz="1100" b="1"/>
            </a:lvl8pPr>
            <a:lvl9pPr marL="4114800" lvl="8" indent="-228600" algn="l">
              <a:lnSpc>
                <a:spcPct val="100000"/>
              </a:lnSpc>
              <a:spcBef>
                <a:spcPts val="200"/>
              </a:spcBef>
              <a:spcAft>
                <a:spcPts val="0"/>
              </a:spcAft>
              <a:buClr>
                <a:schemeClr val="dk1"/>
              </a:buClr>
              <a:buSzPts val="1100"/>
              <a:buNone/>
              <a:defRPr sz="1100" b="1"/>
            </a:lvl9pPr>
          </a:lstStyle>
          <a:p>
            <a:endParaRPr/>
          </a:p>
        </p:txBody>
      </p:sp>
      <p:sp>
        <p:nvSpPr>
          <p:cNvPr id="239" name="Google Shape;239;g3f574274c24_0_168"/>
          <p:cNvSpPr txBox="1">
            <a:spLocks noGrp="1"/>
          </p:cNvSpPr>
          <p:nvPr>
            <p:ph type="body" idx="4"/>
          </p:nvPr>
        </p:nvSpPr>
        <p:spPr>
          <a:xfrm>
            <a:off x="3096683" y="1449917"/>
            <a:ext cx="2694600" cy="2634300"/>
          </a:xfrm>
          <a:prstGeom prst="rect">
            <a:avLst/>
          </a:prstGeom>
          <a:noFill/>
          <a:ln>
            <a:noFill/>
          </a:ln>
        </p:spPr>
        <p:txBody>
          <a:bodyPr spcFirstLastPara="1" wrap="square" lIns="60950" tIns="30475" rIns="60950" bIns="30475" anchor="t" anchorCtr="0">
            <a:normAutofit/>
          </a:bodyPr>
          <a:lstStyle>
            <a:lvl1pPr marL="457200" lvl="0" indent="-330200" algn="l">
              <a:lnSpc>
                <a:spcPct val="100000"/>
              </a:lnSpc>
              <a:spcBef>
                <a:spcPts val="300"/>
              </a:spcBef>
              <a:spcAft>
                <a:spcPts val="0"/>
              </a:spcAft>
              <a:buClr>
                <a:schemeClr val="dk1"/>
              </a:buClr>
              <a:buSzPts val="1600"/>
              <a:buChar char="•"/>
              <a:defRPr sz="1600"/>
            </a:lvl1pPr>
            <a:lvl2pPr marL="914400" lvl="1" indent="-311150" algn="l">
              <a:lnSpc>
                <a:spcPct val="100000"/>
              </a:lnSpc>
              <a:spcBef>
                <a:spcPts val="300"/>
              </a:spcBef>
              <a:spcAft>
                <a:spcPts val="0"/>
              </a:spcAft>
              <a:buClr>
                <a:schemeClr val="dk1"/>
              </a:buClr>
              <a:buSzPts val="1300"/>
              <a:buChar char="–"/>
              <a:defRPr sz="1300"/>
            </a:lvl2pPr>
            <a:lvl3pPr marL="1371600" lvl="2" indent="-304800" algn="l">
              <a:lnSpc>
                <a:spcPct val="100000"/>
              </a:lnSpc>
              <a:spcBef>
                <a:spcPts val="200"/>
              </a:spcBef>
              <a:spcAft>
                <a:spcPts val="0"/>
              </a:spcAft>
              <a:buClr>
                <a:schemeClr val="dk1"/>
              </a:buClr>
              <a:buSzPts val="1200"/>
              <a:buChar char="•"/>
              <a:defRPr sz="1200"/>
            </a:lvl3pPr>
            <a:lvl4pPr marL="1828800" lvl="3" indent="-298450" algn="l">
              <a:lnSpc>
                <a:spcPct val="100000"/>
              </a:lnSpc>
              <a:spcBef>
                <a:spcPts val="200"/>
              </a:spcBef>
              <a:spcAft>
                <a:spcPts val="0"/>
              </a:spcAft>
              <a:buClr>
                <a:schemeClr val="dk1"/>
              </a:buClr>
              <a:buSzPts val="1100"/>
              <a:buChar char="–"/>
              <a:defRPr sz="1100"/>
            </a:lvl4pPr>
            <a:lvl5pPr marL="2286000" lvl="4" indent="-298450" algn="l">
              <a:lnSpc>
                <a:spcPct val="100000"/>
              </a:lnSpc>
              <a:spcBef>
                <a:spcPts val="200"/>
              </a:spcBef>
              <a:spcAft>
                <a:spcPts val="0"/>
              </a:spcAft>
              <a:buClr>
                <a:schemeClr val="dk1"/>
              </a:buClr>
              <a:buSzPts val="1100"/>
              <a:buChar char="»"/>
              <a:defRPr sz="1100"/>
            </a:lvl5pPr>
            <a:lvl6pPr marL="2743200" lvl="5" indent="-298450" algn="l">
              <a:lnSpc>
                <a:spcPct val="100000"/>
              </a:lnSpc>
              <a:spcBef>
                <a:spcPts val="200"/>
              </a:spcBef>
              <a:spcAft>
                <a:spcPts val="0"/>
              </a:spcAft>
              <a:buClr>
                <a:schemeClr val="dk1"/>
              </a:buClr>
              <a:buSzPts val="1100"/>
              <a:buChar char="•"/>
              <a:defRPr sz="1100"/>
            </a:lvl6pPr>
            <a:lvl7pPr marL="3200400" lvl="6" indent="-298450" algn="l">
              <a:lnSpc>
                <a:spcPct val="100000"/>
              </a:lnSpc>
              <a:spcBef>
                <a:spcPts val="200"/>
              </a:spcBef>
              <a:spcAft>
                <a:spcPts val="0"/>
              </a:spcAft>
              <a:buClr>
                <a:schemeClr val="dk1"/>
              </a:buClr>
              <a:buSzPts val="1100"/>
              <a:buChar char="•"/>
              <a:defRPr sz="1100"/>
            </a:lvl7pPr>
            <a:lvl8pPr marL="3657600" lvl="7" indent="-298450" algn="l">
              <a:lnSpc>
                <a:spcPct val="100000"/>
              </a:lnSpc>
              <a:spcBef>
                <a:spcPts val="200"/>
              </a:spcBef>
              <a:spcAft>
                <a:spcPts val="0"/>
              </a:spcAft>
              <a:buClr>
                <a:schemeClr val="dk1"/>
              </a:buClr>
              <a:buSzPts val="1100"/>
              <a:buChar char="•"/>
              <a:defRPr sz="1100"/>
            </a:lvl8pPr>
            <a:lvl9pPr marL="4114800" lvl="8" indent="-298450" algn="l">
              <a:lnSpc>
                <a:spcPct val="100000"/>
              </a:lnSpc>
              <a:spcBef>
                <a:spcPts val="200"/>
              </a:spcBef>
              <a:spcAft>
                <a:spcPts val="0"/>
              </a:spcAft>
              <a:buClr>
                <a:schemeClr val="dk1"/>
              </a:buClr>
              <a:buSzPts val="1100"/>
              <a:buChar char="•"/>
              <a:defRPr sz="1100"/>
            </a:lvl9pPr>
          </a:lstStyle>
          <a:p>
            <a:endParaRPr/>
          </a:p>
        </p:txBody>
      </p:sp>
      <p:sp>
        <p:nvSpPr>
          <p:cNvPr id="240" name="Google Shape;240;g3f574274c24_0_168"/>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41" name="Google Shape;241;g3f574274c24_0_168"/>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42" name="Google Shape;242;g3f574274c24_0_168"/>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46095240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43"/>
        <p:cNvGrpSpPr/>
        <p:nvPr/>
      </p:nvGrpSpPr>
      <p:grpSpPr>
        <a:xfrm>
          <a:off x="0" y="0"/>
          <a:ext cx="0" cy="0"/>
          <a:chOff x="0" y="0"/>
          <a:chExt cx="0" cy="0"/>
        </a:xfrm>
      </p:grpSpPr>
      <p:sp>
        <p:nvSpPr>
          <p:cNvPr id="244" name="Google Shape;244;g3f574274c24_0_177"/>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45" name="Google Shape;245;g3f574274c24_0_177"/>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46" name="Google Shape;246;g3f574274c24_0_177"/>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47" name="Google Shape;247;g3f574274c24_0_177"/>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95365556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248"/>
        <p:cNvGrpSpPr/>
        <p:nvPr/>
      </p:nvGrpSpPr>
      <p:grpSpPr>
        <a:xfrm>
          <a:off x="0" y="0"/>
          <a:ext cx="0" cy="0"/>
          <a:chOff x="0" y="0"/>
          <a:chExt cx="0" cy="0"/>
        </a:xfrm>
      </p:grpSpPr>
      <p:sp>
        <p:nvSpPr>
          <p:cNvPr id="249" name="Google Shape;249;g3f574274c24_0_182"/>
          <p:cNvSpPr txBox="1">
            <a:spLocks noGrp="1"/>
          </p:cNvSpPr>
          <p:nvPr>
            <p:ph type="title"/>
          </p:nvPr>
        </p:nvSpPr>
        <p:spPr>
          <a:xfrm>
            <a:off x="304800" y="182033"/>
            <a:ext cx="2005500" cy="774900"/>
          </a:xfrm>
          <a:prstGeom prst="rect">
            <a:avLst/>
          </a:prstGeom>
          <a:noFill/>
          <a:ln>
            <a:noFill/>
          </a:ln>
        </p:spPr>
        <p:txBody>
          <a:bodyPr spcFirstLastPara="1" wrap="square" lIns="60950" tIns="30475" rIns="60950" bIns="30475" anchor="b" anchorCtr="0">
            <a:normAutofit/>
          </a:bodyPr>
          <a:lstStyle>
            <a:lvl1pPr lvl="0" algn="l">
              <a:lnSpc>
                <a:spcPct val="100000"/>
              </a:lnSpc>
              <a:spcBef>
                <a:spcPts val="0"/>
              </a:spcBef>
              <a:spcAft>
                <a:spcPts val="0"/>
              </a:spcAft>
              <a:buClr>
                <a:schemeClr val="dk1"/>
              </a:buClr>
              <a:buSzPts val="1300"/>
              <a:buFont typeface="Calibri"/>
              <a:buNone/>
              <a:defRPr sz="1300" b="1"/>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50" name="Google Shape;250;g3f574274c24_0_182"/>
          <p:cNvSpPr txBox="1">
            <a:spLocks noGrp="1"/>
          </p:cNvSpPr>
          <p:nvPr>
            <p:ph type="body" idx="1"/>
          </p:nvPr>
        </p:nvSpPr>
        <p:spPr>
          <a:xfrm>
            <a:off x="2383367" y="182033"/>
            <a:ext cx="3407700" cy="3902100"/>
          </a:xfrm>
          <a:prstGeom prst="rect">
            <a:avLst/>
          </a:prstGeom>
          <a:noFill/>
          <a:ln>
            <a:noFill/>
          </a:ln>
        </p:spPr>
        <p:txBody>
          <a:bodyPr spcFirstLastPara="1" wrap="square" lIns="60950" tIns="30475" rIns="60950" bIns="30475" anchor="t" anchorCtr="0">
            <a:normAutofit/>
          </a:bodyPr>
          <a:lstStyle>
            <a:lvl1pPr marL="457200" lvl="0" indent="-361950" algn="l">
              <a:lnSpc>
                <a:spcPct val="100000"/>
              </a:lnSpc>
              <a:spcBef>
                <a:spcPts val="400"/>
              </a:spcBef>
              <a:spcAft>
                <a:spcPts val="0"/>
              </a:spcAft>
              <a:buClr>
                <a:schemeClr val="dk1"/>
              </a:buClr>
              <a:buSzPts val="2100"/>
              <a:buChar char="•"/>
              <a:defRPr sz="2100"/>
            </a:lvl1pPr>
            <a:lvl2pPr marL="914400" lvl="1" indent="-349250" algn="l">
              <a:lnSpc>
                <a:spcPct val="100000"/>
              </a:lnSpc>
              <a:spcBef>
                <a:spcPts val="400"/>
              </a:spcBef>
              <a:spcAft>
                <a:spcPts val="0"/>
              </a:spcAft>
              <a:buClr>
                <a:schemeClr val="dk1"/>
              </a:buClr>
              <a:buSzPts val="1900"/>
              <a:buChar char="–"/>
              <a:defRPr sz="1900"/>
            </a:lvl2pPr>
            <a:lvl3pPr marL="1371600" lvl="2" indent="-330200" algn="l">
              <a:lnSpc>
                <a:spcPct val="100000"/>
              </a:lnSpc>
              <a:spcBef>
                <a:spcPts val="300"/>
              </a:spcBef>
              <a:spcAft>
                <a:spcPts val="0"/>
              </a:spcAft>
              <a:buClr>
                <a:schemeClr val="dk1"/>
              </a:buClr>
              <a:buSzPts val="1600"/>
              <a:buChar char="•"/>
              <a:defRPr sz="1600"/>
            </a:lvl3pPr>
            <a:lvl4pPr marL="1828800" lvl="3" indent="-311150" algn="l">
              <a:lnSpc>
                <a:spcPct val="100000"/>
              </a:lnSpc>
              <a:spcBef>
                <a:spcPts val="300"/>
              </a:spcBef>
              <a:spcAft>
                <a:spcPts val="0"/>
              </a:spcAft>
              <a:buClr>
                <a:schemeClr val="dk1"/>
              </a:buClr>
              <a:buSzPts val="1300"/>
              <a:buChar char="–"/>
              <a:defRPr sz="1300"/>
            </a:lvl4pPr>
            <a:lvl5pPr marL="2286000" lvl="4" indent="-311150" algn="l">
              <a:lnSpc>
                <a:spcPct val="100000"/>
              </a:lnSpc>
              <a:spcBef>
                <a:spcPts val="300"/>
              </a:spcBef>
              <a:spcAft>
                <a:spcPts val="0"/>
              </a:spcAft>
              <a:buClr>
                <a:schemeClr val="dk1"/>
              </a:buClr>
              <a:buSzPts val="1300"/>
              <a:buChar char="»"/>
              <a:defRPr sz="1300"/>
            </a:lvl5pPr>
            <a:lvl6pPr marL="2743200" lvl="5" indent="-311150" algn="l">
              <a:lnSpc>
                <a:spcPct val="100000"/>
              </a:lnSpc>
              <a:spcBef>
                <a:spcPts val="300"/>
              </a:spcBef>
              <a:spcAft>
                <a:spcPts val="0"/>
              </a:spcAft>
              <a:buClr>
                <a:schemeClr val="dk1"/>
              </a:buClr>
              <a:buSzPts val="1300"/>
              <a:buChar char="•"/>
              <a:defRPr sz="1300"/>
            </a:lvl6pPr>
            <a:lvl7pPr marL="3200400" lvl="6" indent="-311150" algn="l">
              <a:lnSpc>
                <a:spcPct val="100000"/>
              </a:lnSpc>
              <a:spcBef>
                <a:spcPts val="300"/>
              </a:spcBef>
              <a:spcAft>
                <a:spcPts val="0"/>
              </a:spcAft>
              <a:buClr>
                <a:schemeClr val="dk1"/>
              </a:buClr>
              <a:buSzPts val="1300"/>
              <a:buChar char="•"/>
              <a:defRPr sz="1300"/>
            </a:lvl7pPr>
            <a:lvl8pPr marL="3657600" lvl="7" indent="-311150" algn="l">
              <a:lnSpc>
                <a:spcPct val="100000"/>
              </a:lnSpc>
              <a:spcBef>
                <a:spcPts val="300"/>
              </a:spcBef>
              <a:spcAft>
                <a:spcPts val="0"/>
              </a:spcAft>
              <a:buClr>
                <a:schemeClr val="dk1"/>
              </a:buClr>
              <a:buSzPts val="1300"/>
              <a:buChar char="•"/>
              <a:defRPr sz="1300"/>
            </a:lvl8pPr>
            <a:lvl9pPr marL="4114800" lvl="8" indent="-311150" algn="l">
              <a:lnSpc>
                <a:spcPct val="100000"/>
              </a:lnSpc>
              <a:spcBef>
                <a:spcPts val="300"/>
              </a:spcBef>
              <a:spcAft>
                <a:spcPts val="0"/>
              </a:spcAft>
              <a:buClr>
                <a:schemeClr val="dk1"/>
              </a:buClr>
              <a:buSzPts val="1300"/>
              <a:buChar char="•"/>
              <a:defRPr sz="1300"/>
            </a:lvl9pPr>
          </a:lstStyle>
          <a:p>
            <a:endParaRPr/>
          </a:p>
        </p:txBody>
      </p:sp>
      <p:sp>
        <p:nvSpPr>
          <p:cNvPr id="251" name="Google Shape;251;g3f574274c24_0_182"/>
          <p:cNvSpPr txBox="1">
            <a:spLocks noGrp="1"/>
          </p:cNvSpPr>
          <p:nvPr>
            <p:ph type="body" idx="2"/>
          </p:nvPr>
        </p:nvSpPr>
        <p:spPr>
          <a:xfrm>
            <a:off x="304800" y="956733"/>
            <a:ext cx="2005500" cy="3127500"/>
          </a:xfrm>
          <a:prstGeom prst="rect">
            <a:avLst/>
          </a:prstGeom>
          <a:noFill/>
          <a:ln>
            <a:noFill/>
          </a:ln>
        </p:spPr>
        <p:txBody>
          <a:bodyPr spcFirstLastPara="1" wrap="square" lIns="60950" tIns="30475" rIns="60950" bIns="30475" anchor="t" anchorCtr="0">
            <a:normAutofit/>
          </a:bodyPr>
          <a:lstStyle>
            <a:lvl1pPr marL="457200" lvl="0" indent="-228600" algn="l">
              <a:lnSpc>
                <a:spcPct val="100000"/>
              </a:lnSpc>
              <a:spcBef>
                <a:spcPts val="200"/>
              </a:spcBef>
              <a:spcAft>
                <a:spcPts val="0"/>
              </a:spcAft>
              <a:buClr>
                <a:schemeClr val="dk1"/>
              </a:buClr>
              <a:buSzPts val="900"/>
              <a:buNone/>
              <a:defRPr sz="900"/>
            </a:lvl1pPr>
            <a:lvl2pPr marL="914400" lvl="1" indent="-228600" algn="l">
              <a:lnSpc>
                <a:spcPct val="100000"/>
              </a:lnSpc>
              <a:spcBef>
                <a:spcPts val="200"/>
              </a:spcBef>
              <a:spcAft>
                <a:spcPts val="0"/>
              </a:spcAft>
              <a:buClr>
                <a:schemeClr val="dk1"/>
              </a:buClr>
              <a:buSzPts val="800"/>
              <a:buNone/>
              <a:defRPr sz="800"/>
            </a:lvl2pPr>
            <a:lvl3pPr marL="1371600" lvl="2" indent="-228600" algn="l">
              <a:lnSpc>
                <a:spcPct val="100000"/>
              </a:lnSpc>
              <a:spcBef>
                <a:spcPts val="100"/>
              </a:spcBef>
              <a:spcAft>
                <a:spcPts val="0"/>
              </a:spcAft>
              <a:buClr>
                <a:schemeClr val="dk1"/>
              </a:buClr>
              <a:buSzPts val="700"/>
              <a:buNone/>
              <a:defRPr sz="700"/>
            </a:lvl3pPr>
            <a:lvl4pPr marL="1828800" lvl="3" indent="-228600" algn="l">
              <a:lnSpc>
                <a:spcPct val="100000"/>
              </a:lnSpc>
              <a:spcBef>
                <a:spcPts val="100"/>
              </a:spcBef>
              <a:spcAft>
                <a:spcPts val="0"/>
              </a:spcAft>
              <a:buClr>
                <a:schemeClr val="dk1"/>
              </a:buClr>
              <a:buSzPts val="600"/>
              <a:buNone/>
              <a:defRPr sz="600"/>
            </a:lvl4pPr>
            <a:lvl5pPr marL="2286000" lvl="4" indent="-228600" algn="l">
              <a:lnSpc>
                <a:spcPct val="100000"/>
              </a:lnSpc>
              <a:spcBef>
                <a:spcPts val="100"/>
              </a:spcBef>
              <a:spcAft>
                <a:spcPts val="0"/>
              </a:spcAft>
              <a:buClr>
                <a:schemeClr val="dk1"/>
              </a:buClr>
              <a:buSzPts val="600"/>
              <a:buNone/>
              <a:defRPr sz="600"/>
            </a:lvl5pPr>
            <a:lvl6pPr marL="2743200" lvl="5" indent="-228600" algn="l">
              <a:lnSpc>
                <a:spcPct val="100000"/>
              </a:lnSpc>
              <a:spcBef>
                <a:spcPts val="100"/>
              </a:spcBef>
              <a:spcAft>
                <a:spcPts val="0"/>
              </a:spcAft>
              <a:buClr>
                <a:schemeClr val="dk1"/>
              </a:buClr>
              <a:buSzPts val="600"/>
              <a:buNone/>
              <a:defRPr sz="600"/>
            </a:lvl6pPr>
            <a:lvl7pPr marL="3200400" lvl="6" indent="-228600" algn="l">
              <a:lnSpc>
                <a:spcPct val="100000"/>
              </a:lnSpc>
              <a:spcBef>
                <a:spcPts val="100"/>
              </a:spcBef>
              <a:spcAft>
                <a:spcPts val="0"/>
              </a:spcAft>
              <a:buClr>
                <a:schemeClr val="dk1"/>
              </a:buClr>
              <a:buSzPts val="600"/>
              <a:buNone/>
              <a:defRPr sz="600"/>
            </a:lvl7pPr>
            <a:lvl8pPr marL="3657600" lvl="7" indent="-228600" algn="l">
              <a:lnSpc>
                <a:spcPct val="100000"/>
              </a:lnSpc>
              <a:spcBef>
                <a:spcPts val="100"/>
              </a:spcBef>
              <a:spcAft>
                <a:spcPts val="0"/>
              </a:spcAft>
              <a:buClr>
                <a:schemeClr val="dk1"/>
              </a:buClr>
              <a:buSzPts val="600"/>
              <a:buNone/>
              <a:defRPr sz="600"/>
            </a:lvl8pPr>
            <a:lvl9pPr marL="4114800" lvl="8" indent="-228600" algn="l">
              <a:lnSpc>
                <a:spcPct val="100000"/>
              </a:lnSpc>
              <a:spcBef>
                <a:spcPts val="100"/>
              </a:spcBef>
              <a:spcAft>
                <a:spcPts val="0"/>
              </a:spcAft>
              <a:buClr>
                <a:schemeClr val="dk1"/>
              </a:buClr>
              <a:buSzPts val="600"/>
              <a:buNone/>
              <a:defRPr sz="600"/>
            </a:lvl9pPr>
          </a:lstStyle>
          <a:p>
            <a:endParaRPr/>
          </a:p>
        </p:txBody>
      </p:sp>
      <p:sp>
        <p:nvSpPr>
          <p:cNvPr id="252" name="Google Shape;252;g3f574274c24_0_182"/>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53" name="Google Shape;253;g3f574274c24_0_182"/>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54" name="Google Shape;254;g3f574274c24_0_182"/>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27025961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255"/>
        <p:cNvGrpSpPr/>
        <p:nvPr/>
      </p:nvGrpSpPr>
      <p:grpSpPr>
        <a:xfrm>
          <a:off x="0" y="0"/>
          <a:ext cx="0" cy="0"/>
          <a:chOff x="0" y="0"/>
          <a:chExt cx="0" cy="0"/>
        </a:xfrm>
      </p:grpSpPr>
      <p:sp>
        <p:nvSpPr>
          <p:cNvPr id="256" name="Google Shape;256;g3f574274c24_0_189"/>
          <p:cNvSpPr txBox="1">
            <a:spLocks noGrp="1"/>
          </p:cNvSpPr>
          <p:nvPr>
            <p:ph type="title"/>
          </p:nvPr>
        </p:nvSpPr>
        <p:spPr>
          <a:xfrm>
            <a:off x="1194859" y="3200400"/>
            <a:ext cx="3657600" cy="377700"/>
          </a:xfrm>
          <a:prstGeom prst="rect">
            <a:avLst/>
          </a:prstGeom>
          <a:noFill/>
          <a:ln>
            <a:noFill/>
          </a:ln>
        </p:spPr>
        <p:txBody>
          <a:bodyPr spcFirstLastPara="1" wrap="square" lIns="60950" tIns="30475" rIns="60950" bIns="30475" anchor="b" anchorCtr="0">
            <a:normAutofit/>
          </a:bodyPr>
          <a:lstStyle>
            <a:lvl1pPr lvl="0" algn="l">
              <a:lnSpc>
                <a:spcPct val="100000"/>
              </a:lnSpc>
              <a:spcBef>
                <a:spcPts val="0"/>
              </a:spcBef>
              <a:spcAft>
                <a:spcPts val="0"/>
              </a:spcAft>
              <a:buClr>
                <a:schemeClr val="dk1"/>
              </a:buClr>
              <a:buSzPts val="1300"/>
              <a:buFont typeface="Calibri"/>
              <a:buNone/>
              <a:defRPr sz="1300" b="1"/>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57" name="Google Shape;257;g3f574274c24_0_189"/>
          <p:cNvSpPr>
            <a:spLocks noGrp="1"/>
          </p:cNvSpPr>
          <p:nvPr>
            <p:ph type="pic" idx="2"/>
          </p:nvPr>
        </p:nvSpPr>
        <p:spPr>
          <a:xfrm>
            <a:off x="1194859" y="408517"/>
            <a:ext cx="3657600" cy="2743200"/>
          </a:xfrm>
          <a:prstGeom prst="rect">
            <a:avLst/>
          </a:prstGeom>
          <a:noFill/>
          <a:ln>
            <a:noFill/>
          </a:ln>
        </p:spPr>
      </p:sp>
      <p:sp>
        <p:nvSpPr>
          <p:cNvPr id="258" name="Google Shape;258;g3f574274c24_0_189"/>
          <p:cNvSpPr txBox="1">
            <a:spLocks noGrp="1"/>
          </p:cNvSpPr>
          <p:nvPr>
            <p:ph type="body" idx="1"/>
          </p:nvPr>
        </p:nvSpPr>
        <p:spPr>
          <a:xfrm>
            <a:off x="1194859" y="3578225"/>
            <a:ext cx="3657600" cy="536700"/>
          </a:xfrm>
          <a:prstGeom prst="rect">
            <a:avLst/>
          </a:prstGeom>
          <a:noFill/>
          <a:ln>
            <a:noFill/>
          </a:ln>
        </p:spPr>
        <p:txBody>
          <a:bodyPr spcFirstLastPara="1" wrap="square" lIns="60950" tIns="30475" rIns="60950" bIns="30475" anchor="t" anchorCtr="0">
            <a:normAutofit/>
          </a:bodyPr>
          <a:lstStyle>
            <a:lvl1pPr marL="457200" lvl="0" indent="-228600" algn="l">
              <a:lnSpc>
                <a:spcPct val="100000"/>
              </a:lnSpc>
              <a:spcBef>
                <a:spcPts val="200"/>
              </a:spcBef>
              <a:spcAft>
                <a:spcPts val="0"/>
              </a:spcAft>
              <a:buClr>
                <a:schemeClr val="dk1"/>
              </a:buClr>
              <a:buSzPts val="900"/>
              <a:buNone/>
              <a:defRPr sz="900"/>
            </a:lvl1pPr>
            <a:lvl2pPr marL="914400" lvl="1" indent="-228600" algn="l">
              <a:lnSpc>
                <a:spcPct val="100000"/>
              </a:lnSpc>
              <a:spcBef>
                <a:spcPts val="200"/>
              </a:spcBef>
              <a:spcAft>
                <a:spcPts val="0"/>
              </a:spcAft>
              <a:buClr>
                <a:schemeClr val="dk1"/>
              </a:buClr>
              <a:buSzPts val="800"/>
              <a:buNone/>
              <a:defRPr sz="800"/>
            </a:lvl2pPr>
            <a:lvl3pPr marL="1371600" lvl="2" indent="-228600" algn="l">
              <a:lnSpc>
                <a:spcPct val="100000"/>
              </a:lnSpc>
              <a:spcBef>
                <a:spcPts val="100"/>
              </a:spcBef>
              <a:spcAft>
                <a:spcPts val="0"/>
              </a:spcAft>
              <a:buClr>
                <a:schemeClr val="dk1"/>
              </a:buClr>
              <a:buSzPts val="700"/>
              <a:buNone/>
              <a:defRPr sz="700"/>
            </a:lvl3pPr>
            <a:lvl4pPr marL="1828800" lvl="3" indent="-228600" algn="l">
              <a:lnSpc>
                <a:spcPct val="100000"/>
              </a:lnSpc>
              <a:spcBef>
                <a:spcPts val="100"/>
              </a:spcBef>
              <a:spcAft>
                <a:spcPts val="0"/>
              </a:spcAft>
              <a:buClr>
                <a:schemeClr val="dk1"/>
              </a:buClr>
              <a:buSzPts val="600"/>
              <a:buNone/>
              <a:defRPr sz="600"/>
            </a:lvl4pPr>
            <a:lvl5pPr marL="2286000" lvl="4" indent="-228600" algn="l">
              <a:lnSpc>
                <a:spcPct val="100000"/>
              </a:lnSpc>
              <a:spcBef>
                <a:spcPts val="100"/>
              </a:spcBef>
              <a:spcAft>
                <a:spcPts val="0"/>
              </a:spcAft>
              <a:buClr>
                <a:schemeClr val="dk1"/>
              </a:buClr>
              <a:buSzPts val="600"/>
              <a:buNone/>
              <a:defRPr sz="600"/>
            </a:lvl5pPr>
            <a:lvl6pPr marL="2743200" lvl="5" indent="-228600" algn="l">
              <a:lnSpc>
                <a:spcPct val="100000"/>
              </a:lnSpc>
              <a:spcBef>
                <a:spcPts val="100"/>
              </a:spcBef>
              <a:spcAft>
                <a:spcPts val="0"/>
              </a:spcAft>
              <a:buClr>
                <a:schemeClr val="dk1"/>
              </a:buClr>
              <a:buSzPts val="600"/>
              <a:buNone/>
              <a:defRPr sz="600"/>
            </a:lvl6pPr>
            <a:lvl7pPr marL="3200400" lvl="6" indent="-228600" algn="l">
              <a:lnSpc>
                <a:spcPct val="100000"/>
              </a:lnSpc>
              <a:spcBef>
                <a:spcPts val="100"/>
              </a:spcBef>
              <a:spcAft>
                <a:spcPts val="0"/>
              </a:spcAft>
              <a:buClr>
                <a:schemeClr val="dk1"/>
              </a:buClr>
              <a:buSzPts val="600"/>
              <a:buNone/>
              <a:defRPr sz="600"/>
            </a:lvl7pPr>
            <a:lvl8pPr marL="3657600" lvl="7" indent="-228600" algn="l">
              <a:lnSpc>
                <a:spcPct val="100000"/>
              </a:lnSpc>
              <a:spcBef>
                <a:spcPts val="100"/>
              </a:spcBef>
              <a:spcAft>
                <a:spcPts val="0"/>
              </a:spcAft>
              <a:buClr>
                <a:schemeClr val="dk1"/>
              </a:buClr>
              <a:buSzPts val="600"/>
              <a:buNone/>
              <a:defRPr sz="600"/>
            </a:lvl8pPr>
            <a:lvl9pPr marL="4114800" lvl="8" indent="-228600" algn="l">
              <a:lnSpc>
                <a:spcPct val="100000"/>
              </a:lnSpc>
              <a:spcBef>
                <a:spcPts val="100"/>
              </a:spcBef>
              <a:spcAft>
                <a:spcPts val="0"/>
              </a:spcAft>
              <a:buClr>
                <a:schemeClr val="dk1"/>
              </a:buClr>
              <a:buSzPts val="600"/>
              <a:buNone/>
              <a:defRPr sz="600"/>
            </a:lvl9pPr>
          </a:lstStyle>
          <a:p>
            <a:endParaRPr/>
          </a:p>
        </p:txBody>
      </p:sp>
      <p:sp>
        <p:nvSpPr>
          <p:cNvPr id="259" name="Google Shape;259;g3f574274c24_0_189"/>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60" name="Google Shape;260;g3f574274c24_0_189"/>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61" name="Google Shape;261;g3f574274c24_0_189"/>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41088313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262"/>
        <p:cNvGrpSpPr/>
        <p:nvPr/>
      </p:nvGrpSpPr>
      <p:grpSpPr>
        <a:xfrm>
          <a:off x="0" y="0"/>
          <a:ext cx="0" cy="0"/>
          <a:chOff x="0" y="0"/>
          <a:chExt cx="0" cy="0"/>
        </a:xfrm>
      </p:grpSpPr>
      <p:sp>
        <p:nvSpPr>
          <p:cNvPr id="263" name="Google Shape;263;g3f574274c24_0_196"/>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64" name="Google Shape;264;g3f574274c24_0_196"/>
          <p:cNvSpPr txBox="1">
            <a:spLocks noGrp="1"/>
          </p:cNvSpPr>
          <p:nvPr>
            <p:ph type="body" idx="1"/>
          </p:nvPr>
        </p:nvSpPr>
        <p:spPr>
          <a:xfrm rot="5400000">
            <a:off x="1539300" y="-167700"/>
            <a:ext cx="3017400" cy="5486400"/>
          </a:xfrm>
          <a:prstGeom prst="rect">
            <a:avLst/>
          </a:prstGeom>
          <a:noFill/>
          <a:ln>
            <a:noFill/>
          </a:ln>
        </p:spPr>
        <p:txBody>
          <a:bodyPr spcFirstLastPara="1" wrap="square" lIns="60950" tIns="30475" rIns="60950" bIns="30475" anchor="t" anchorCtr="0">
            <a:normAutofit/>
          </a:bodyPr>
          <a:lstStyle>
            <a:lvl1pPr marL="457200" lvl="0" indent="-304800" algn="l">
              <a:lnSpc>
                <a:spcPct val="100000"/>
              </a:lnSpc>
              <a:spcBef>
                <a:spcPts val="200"/>
              </a:spcBef>
              <a:spcAft>
                <a:spcPts val="0"/>
              </a:spcAft>
              <a:buClr>
                <a:schemeClr val="dk1"/>
              </a:buClr>
              <a:buSzPts val="1200"/>
              <a:buChar char="•"/>
              <a:defRPr/>
            </a:lvl1pPr>
            <a:lvl2pPr marL="914400" lvl="1" indent="-304800" algn="l">
              <a:lnSpc>
                <a:spcPct val="100000"/>
              </a:lnSpc>
              <a:spcBef>
                <a:spcPts val="200"/>
              </a:spcBef>
              <a:spcAft>
                <a:spcPts val="0"/>
              </a:spcAft>
              <a:buClr>
                <a:schemeClr val="dk1"/>
              </a:buClr>
              <a:buSzPts val="1200"/>
              <a:buChar char="–"/>
              <a:defRPr/>
            </a:lvl2pPr>
            <a:lvl3pPr marL="1371600" lvl="2" indent="-304800" algn="l">
              <a:lnSpc>
                <a:spcPct val="100000"/>
              </a:lnSpc>
              <a:spcBef>
                <a:spcPts val="200"/>
              </a:spcBef>
              <a:spcAft>
                <a:spcPts val="0"/>
              </a:spcAft>
              <a:buClr>
                <a:schemeClr val="dk1"/>
              </a:buClr>
              <a:buSzPts val="1200"/>
              <a:buChar char="•"/>
              <a:defRPr/>
            </a:lvl3pPr>
            <a:lvl4pPr marL="1828800" lvl="3" indent="-304800" algn="l">
              <a:lnSpc>
                <a:spcPct val="100000"/>
              </a:lnSpc>
              <a:spcBef>
                <a:spcPts val="200"/>
              </a:spcBef>
              <a:spcAft>
                <a:spcPts val="0"/>
              </a:spcAft>
              <a:buClr>
                <a:schemeClr val="dk1"/>
              </a:buClr>
              <a:buSzPts val="1200"/>
              <a:buChar char="–"/>
              <a:defRPr/>
            </a:lvl4pPr>
            <a:lvl5pPr marL="2286000" lvl="4" indent="-304800" algn="l">
              <a:lnSpc>
                <a:spcPct val="100000"/>
              </a:lnSpc>
              <a:spcBef>
                <a:spcPts val="200"/>
              </a:spcBef>
              <a:spcAft>
                <a:spcPts val="0"/>
              </a:spcAft>
              <a:buClr>
                <a:schemeClr val="dk1"/>
              </a:buClr>
              <a:buSzPts val="1200"/>
              <a:buChar char="»"/>
              <a:defRPr/>
            </a:lvl5pPr>
            <a:lvl6pPr marL="2743200" lvl="5" indent="-304800" algn="l">
              <a:lnSpc>
                <a:spcPct val="100000"/>
              </a:lnSpc>
              <a:spcBef>
                <a:spcPts val="200"/>
              </a:spcBef>
              <a:spcAft>
                <a:spcPts val="0"/>
              </a:spcAft>
              <a:buClr>
                <a:schemeClr val="dk1"/>
              </a:buClr>
              <a:buSzPts val="1200"/>
              <a:buChar char="•"/>
              <a:defRPr/>
            </a:lvl6pPr>
            <a:lvl7pPr marL="3200400" lvl="6" indent="-304800" algn="l">
              <a:lnSpc>
                <a:spcPct val="100000"/>
              </a:lnSpc>
              <a:spcBef>
                <a:spcPts val="200"/>
              </a:spcBef>
              <a:spcAft>
                <a:spcPts val="0"/>
              </a:spcAft>
              <a:buClr>
                <a:schemeClr val="dk1"/>
              </a:buClr>
              <a:buSzPts val="1200"/>
              <a:buChar char="•"/>
              <a:defRPr/>
            </a:lvl7pPr>
            <a:lvl8pPr marL="3657600" lvl="7" indent="-304800" algn="l">
              <a:lnSpc>
                <a:spcPct val="100000"/>
              </a:lnSpc>
              <a:spcBef>
                <a:spcPts val="200"/>
              </a:spcBef>
              <a:spcAft>
                <a:spcPts val="0"/>
              </a:spcAft>
              <a:buClr>
                <a:schemeClr val="dk1"/>
              </a:buClr>
              <a:buSzPts val="1200"/>
              <a:buChar char="•"/>
              <a:defRPr/>
            </a:lvl8pPr>
            <a:lvl9pPr marL="4114800" lvl="8" indent="-304800" algn="l">
              <a:lnSpc>
                <a:spcPct val="100000"/>
              </a:lnSpc>
              <a:spcBef>
                <a:spcPts val="200"/>
              </a:spcBef>
              <a:spcAft>
                <a:spcPts val="0"/>
              </a:spcAft>
              <a:buClr>
                <a:schemeClr val="dk1"/>
              </a:buClr>
              <a:buSzPts val="1200"/>
              <a:buChar char="•"/>
              <a:defRPr/>
            </a:lvl9pPr>
          </a:lstStyle>
          <a:p>
            <a:endParaRPr/>
          </a:p>
        </p:txBody>
      </p:sp>
      <p:sp>
        <p:nvSpPr>
          <p:cNvPr id="265" name="Google Shape;265;g3f574274c24_0_196"/>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66" name="Google Shape;266;g3f574274c24_0_196"/>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67" name="Google Shape;267;g3f574274c24_0_196"/>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60000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268"/>
        <p:cNvGrpSpPr/>
        <p:nvPr/>
      </p:nvGrpSpPr>
      <p:grpSpPr>
        <a:xfrm>
          <a:off x="0" y="0"/>
          <a:ext cx="0" cy="0"/>
          <a:chOff x="0" y="0"/>
          <a:chExt cx="0" cy="0"/>
        </a:xfrm>
      </p:grpSpPr>
      <p:sp>
        <p:nvSpPr>
          <p:cNvPr id="269" name="Google Shape;269;g3f574274c24_0_202"/>
          <p:cNvSpPr txBox="1">
            <a:spLocks noGrp="1"/>
          </p:cNvSpPr>
          <p:nvPr>
            <p:ph type="title"/>
          </p:nvPr>
        </p:nvSpPr>
        <p:spPr>
          <a:xfrm rot="5400000">
            <a:off x="3154950" y="1447742"/>
            <a:ext cx="3900900" cy="13716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70" name="Google Shape;270;g3f574274c24_0_202"/>
          <p:cNvSpPr txBox="1">
            <a:spLocks noGrp="1"/>
          </p:cNvSpPr>
          <p:nvPr>
            <p:ph type="body" idx="1"/>
          </p:nvPr>
        </p:nvSpPr>
        <p:spPr>
          <a:xfrm rot="5400000">
            <a:off x="361000" y="126992"/>
            <a:ext cx="3900900" cy="4013100"/>
          </a:xfrm>
          <a:prstGeom prst="rect">
            <a:avLst/>
          </a:prstGeom>
          <a:noFill/>
          <a:ln>
            <a:noFill/>
          </a:ln>
        </p:spPr>
        <p:txBody>
          <a:bodyPr spcFirstLastPara="1" wrap="square" lIns="60950" tIns="30475" rIns="60950" bIns="30475" anchor="t" anchorCtr="0">
            <a:normAutofit/>
          </a:bodyPr>
          <a:lstStyle>
            <a:lvl1pPr marL="457200" lvl="0" indent="-304800" algn="l">
              <a:lnSpc>
                <a:spcPct val="100000"/>
              </a:lnSpc>
              <a:spcBef>
                <a:spcPts val="200"/>
              </a:spcBef>
              <a:spcAft>
                <a:spcPts val="0"/>
              </a:spcAft>
              <a:buClr>
                <a:schemeClr val="dk1"/>
              </a:buClr>
              <a:buSzPts val="1200"/>
              <a:buChar char="•"/>
              <a:defRPr/>
            </a:lvl1pPr>
            <a:lvl2pPr marL="914400" lvl="1" indent="-304800" algn="l">
              <a:lnSpc>
                <a:spcPct val="100000"/>
              </a:lnSpc>
              <a:spcBef>
                <a:spcPts val="200"/>
              </a:spcBef>
              <a:spcAft>
                <a:spcPts val="0"/>
              </a:spcAft>
              <a:buClr>
                <a:schemeClr val="dk1"/>
              </a:buClr>
              <a:buSzPts val="1200"/>
              <a:buChar char="–"/>
              <a:defRPr/>
            </a:lvl2pPr>
            <a:lvl3pPr marL="1371600" lvl="2" indent="-304800" algn="l">
              <a:lnSpc>
                <a:spcPct val="100000"/>
              </a:lnSpc>
              <a:spcBef>
                <a:spcPts val="200"/>
              </a:spcBef>
              <a:spcAft>
                <a:spcPts val="0"/>
              </a:spcAft>
              <a:buClr>
                <a:schemeClr val="dk1"/>
              </a:buClr>
              <a:buSzPts val="1200"/>
              <a:buChar char="•"/>
              <a:defRPr/>
            </a:lvl3pPr>
            <a:lvl4pPr marL="1828800" lvl="3" indent="-304800" algn="l">
              <a:lnSpc>
                <a:spcPct val="100000"/>
              </a:lnSpc>
              <a:spcBef>
                <a:spcPts val="200"/>
              </a:spcBef>
              <a:spcAft>
                <a:spcPts val="0"/>
              </a:spcAft>
              <a:buClr>
                <a:schemeClr val="dk1"/>
              </a:buClr>
              <a:buSzPts val="1200"/>
              <a:buChar char="–"/>
              <a:defRPr/>
            </a:lvl4pPr>
            <a:lvl5pPr marL="2286000" lvl="4" indent="-304800" algn="l">
              <a:lnSpc>
                <a:spcPct val="100000"/>
              </a:lnSpc>
              <a:spcBef>
                <a:spcPts val="200"/>
              </a:spcBef>
              <a:spcAft>
                <a:spcPts val="0"/>
              </a:spcAft>
              <a:buClr>
                <a:schemeClr val="dk1"/>
              </a:buClr>
              <a:buSzPts val="1200"/>
              <a:buChar char="»"/>
              <a:defRPr/>
            </a:lvl5pPr>
            <a:lvl6pPr marL="2743200" lvl="5" indent="-304800" algn="l">
              <a:lnSpc>
                <a:spcPct val="100000"/>
              </a:lnSpc>
              <a:spcBef>
                <a:spcPts val="200"/>
              </a:spcBef>
              <a:spcAft>
                <a:spcPts val="0"/>
              </a:spcAft>
              <a:buClr>
                <a:schemeClr val="dk1"/>
              </a:buClr>
              <a:buSzPts val="1200"/>
              <a:buChar char="•"/>
              <a:defRPr/>
            </a:lvl6pPr>
            <a:lvl7pPr marL="3200400" lvl="6" indent="-304800" algn="l">
              <a:lnSpc>
                <a:spcPct val="100000"/>
              </a:lnSpc>
              <a:spcBef>
                <a:spcPts val="200"/>
              </a:spcBef>
              <a:spcAft>
                <a:spcPts val="0"/>
              </a:spcAft>
              <a:buClr>
                <a:schemeClr val="dk1"/>
              </a:buClr>
              <a:buSzPts val="1200"/>
              <a:buChar char="•"/>
              <a:defRPr/>
            </a:lvl7pPr>
            <a:lvl8pPr marL="3657600" lvl="7" indent="-304800" algn="l">
              <a:lnSpc>
                <a:spcPct val="100000"/>
              </a:lnSpc>
              <a:spcBef>
                <a:spcPts val="200"/>
              </a:spcBef>
              <a:spcAft>
                <a:spcPts val="0"/>
              </a:spcAft>
              <a:buClr>
                <a:schemeClr val="dk1"/>
              </a:buClr>
              <a:buSzPts val="1200"/>
              <a:buChar char="•"/>
              <a:defRPr/>
            </a:lvl8pPr>
            <a:lvl9pPr marL="4114800" lvl="8" indent="-304800" algn="l">
              <a:lnSpc>
                <a:spcPct val="100000"/>
              </a:lnSpc>
              <a:spcBef>
                <a:spcPts val="200"/>
              </a:spcBef>
              <a:spcAft>
                <a:spcPts val="0"/>
              </a:spcAft>
              <a:buClr>
                <a:schemeClr val="dk1"/>
              </a:buClr>
              <a:buSzPts val="1200"/>
              <a:buChar char="•"/>
              <a:defRPr/>
            </a:lvl9pPr>
          </a:lstStyle>
          <a:p>
            <a:endParaRPr/>
          </a:p>
        </p:txBody>
      </p:sp>
      <p:sp>
        <p:nvSpPr>
          <p:cNvPr id="271" name="Google Shape;271;g3f574274c24_0_202"/>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72" name="Google Shape;272;g3f574274c24_0_202"/>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73" name="Google Shape;273;g3f574274c24_0_202"/>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48944341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Highlight B">
  <p:cSld name="Highlight B">
    <p:spTree>
      <p:nvGrpSpPr>
        <p:cNvPr id="1" name="Shape 274"/>
        <p:cNvGrpSpPr/>
        <p:nvPr/>
      </p:nvGrpSpPr>
      <p:grpSpPr>
        <a:xfrm>
          <a:off x="0" y="0"/>
          <a:ext cx="0" cy="0"/>
          <a:chOff x="0" y="0"/>
          <a:chExt cx="0" cy="0"/>
        </a:xfrm>
      </p:grpSpPr>
      <p:sp>
        <p:nvSpPr>
          <p:cNvPr id="275" name="Google Shape;275;g3f574274c24_0_208"/>
          <p:cNvSpPr/>
          <p:nvPr/>
        </p:nvSpPr>
        <p:spPr>
          <a:xfrm>
            <a:off x="-16800" y="5644967"/>
            <a:ext cx="12225600" cy="1213200"/>
          </a:xfrm>
          <a:prstGeom prst="rect">
            <a:avLst/>
          </a:prstGeom>
          <a:solidFill>
            <a:srgbClr val="23A595"/>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1900"/>
              <a:buFont typeface="Calibri"/>
              <a:buNone/>
            </a:pPr>
            <a:endParaRPr sz="1900" b="0" i="0" u="none" strike="noStrike" cap="none">
              <a:solidFill>
                <a:srgbClr val="490F52"/>
              </a:solidFill>
              <a:latin typeface="Open Sans"/>
              <a:ea typeface="Open Sans"/>
              <a:cs typeface="Open Sans"/>
              <a:sym typeface="Open Sans"/>
            </a:endParaRPr>
          </a:p>
        </p:txBody>
      </p:sp>
      <p:sp>
        <p:nvSpPr>
          <p:cNvPr id="276" name="Google Shape;276;g3f574274c24_0_208"/>
          <p:cNvSpPr txBox="1">
            <a:spLocks noGrp="1"/>
          </p:cNvSpPr>
          <p:nvPr>
            <p:ph type="body" idx="1"/>
          </p:nvPr>
        </p:nvSpPr>
        <p:spPr>
          <a:xfrm>
            <a:off x="2096800" y="5852367"/>
            <a:ext cx="7998300" cy="798300"/>
          </a:xfrm>
          <a:prstGeom prst="rect">
            <a:avLst/>
          </a:prstGeom>
          <a:noFill/>
          <a:ln>
            <a:noFill/>
          </a:ln>
        </p:spPr>
        <p:txBody>
          <a:bodyPr spcFirstLastPara="1" wrap="square" lIns="60950" tIns="60950" rIns="60950" bIns="60950" anchor="ctr" anchorCtr="0">
            <a:normAutofit/>
          </a:bodyPr>
          <a:lstStyle>
            <a:lvl1pPr marL="457200" lvl="0" indent="-228600" algn="ctr">
              <a:lnSpc>
                <a:spcPct val="100000"/>
              </a:lnSpc>
              <a:spcBef>
                <a:spcPts val="0"/>
              </a:spcBef>
              <a:spcAft>
                <a:spcPts val="0"/>
              </a:spcAft>
              <a:buClr>
                <a:schemeClr val="lt1"/>
              </a:buClr>
              <a:buSzPts val="1200"/>
              <a:buFont typeface="Open Sans ExtraBold"/>
              <a:buNone/>
              <a:defRPr sz="2400">
                <a:solidFill>
                  <a:schemeClr val="lt1"/>
                </a:solidFill>
                <a:latin typeface="Open Sans ExtraBold"/>
                <a:ea typeface="Open Sans ExtraBold"/>
                <a:cs typeface="Open Sans ExtraBold"/>
                <a:sym typeface="Open Sans ExtraBold"/>
              </a:defRPr>
            </a:lvl1pPr>
            <a:lvl2pPr marL="914400" lvl="1" indent="-304800" algn="l">
              <a:lnSpc>
                <a:spcPct val="100000"/>
              </a:lnSpc>
              <a:spcBef>
                <a:spcPts val="200"/>
              </a:spcBef>
              <a:spcAft>
                <a:spcPts val="0"/>
              </a:spcAft>
              <a:buClr>
                <a:schemeClr val="dk1"/>
              </a:buClr>
              <a:buSzPts val="1200"/>
              <a:buChar char="–"/>
              <a:defRPr/>
            </a:lvl2pPr>
            <a:lvl3pPr marL="1371600" lvl="2" indent="-304800" algn="l">
              <a:lnSpc>
                <a:spcPct val="100000"/>
              </a:lnSpc>
              <a:spcBef>
                <a:spcPts val="200"/>
              </a:spcBef>
              <a:spcAft>
                <a:spcPts val="0"/>
              </a:spcAft>
              <a:buClr>
                <a:schemeClr val="dk1"/>
              </a:buClr>
              <a:buSzPts val="1200"/>
              <a:buChar char="•"/>
              <a:defRPr/>
            </a:lvl3pPr>
            <a:lvl4pPr marL="1828800" lvl="3" indent="-304800" algn="l">
              <a:lnSpc>
                <a:spcPct val="100000"/>
              </a:lnSpc>
              <a:spcBef>
                <a:spcPts val="200"/>
              </a:spcBef>
              <a:spcAft>
                <a:spcPts val="0"/>
              </a:spcAft>
              <a:buClr>
                <a:schemeClr val="dk1"/>
              </a:buClr>
              <a:buSzPts val="1200"/>
              <a:buChar char="–"/>
              <a:defRPr/>
            </a:lvl4pPr>
            <a:lvl5pPr marL="2286000" lvl="4" indent="-304800" algn="l">
              <a:lnSpc>
                <a:spcPct val="100000"/>
              </a:lnSpc>
              <a:spcBef>
                <a:spcPts val="200"/>
              </a:spcBef>
              <a:spcAft>
                <a:spcPts val="0"/>
              </a:spcAft>
              <a:buClr>
                <a:schemeClr val="dk1"/>
              </a:buClr>
              <a:buSzPts val="1200"/>
              <a:buChar char="»"/>
              <a:defRPr/>
            </a:lvl5pPr>
            <a:lvl6pPr marL="2743200" lvl="5" indent="-304800" algn="l">
              <a:lnSpc>
                <a:spcPct val="100000"/>
              </a:lnSpc>
              <a:spcBef>
                <a:spcPts val="200"/>
              </a:spcBef>
              <a:spcAft>
                <a:spcPts val="0"/>
              </a:spcAft>
              <a:buClr>
                <a:schemeClr val="dk1"/>
              </a:buClr>
              <a:buSzPts val="1200"/>
              <a:buChar char="•"/>
              <a:defRPr/>
            </a:lvl6pPr>
            <a:lvl7pPr marL="3200400" lvl="6" indent="-304800" algn="l">
              <a:lnSpc>
                <a:spcPct val="100000"/>
              </a:lnSpc>
              <a:spcBef>
                <a:spcPts val="200"/>
              </a:spcBef>
              <a:spcAft>
                <a:spcPts val="0"/>
              </a:spcAft>
              <a:buClr>
                <a:schemeClr val="dk1"/>
              </a:buClr>
              <a:buSzPts val="1200"/>
              <a:buChar char="•"/>
              <a:defRPr/>
            </a:lvl7pPr>
            <a:lvl8pPr marL="3657600" lvl="7" indent="-304800" algn="l">
              <a:lnSpc>
                <a:spcPct val="100000"/>
              </a:lnSpc>
              <a:spcBef>
                <a:spcPts val="200"/>
              </a:spcBef>
              <a:spcAft>
                <a:spcPts val="0"/>
              </a:spcAft>
              <a:buClr>
                <a:schemeClr val="dk1"/>
              </a:buClr>
              <a:buSzPts val="1200"/>
              <a:buChar char="•"/>
              <a:defRPr/>
            </a:lvl8pPr>
            <a:lvl9pPr marL="4114800" lvl="8" indent="-304800" algn="l">
              <a:lnSpc>
                <a:spcPct val="100000"/>
              </a:lnSpc>
              <a:spcBef>
                <a:spcPts val="200"/>
              </a:spcBef>
              <a:spcAft>
                <a:spcPts val="0"/>
              </a:spcAft>
              <a:buClr>
                <a:schemeClr val="dk1"/>
              </a:buClr>
              <a:buSzPts val="1200"/>
              <a:buChar char="•"/>
              <a:defRPr/>
            </a:lvl9pPr>
          </a:lstStyle>
          <a:p>
            <a:endParaRPr/>
          </a:p>
        </p:txBody>
      </p:sp>
      <p:sp>
        <p:nvSpPr>
          <p:cNvPr id="277" name="Google Shape;277;g3f574274c24_0_208"/>
          <p:cNvSpPr txBox="1">
            <a:spLocks noGrp="1"/>
          </p:cNvSpPr>
          <p:nvPr>
            <p:ph type="sldNum" idx="12"/>
          </p:nvPr>
        </p:nvSpPr>
        <p:spPr>
          <a:xfrm>
            <a:off x="11296612" y="6217623"/>
            <a:ext cx="731700" cy="524700"/>
          </a:xfrm>
          <a:prstGeom prst="rect">
            <a:avLst/>
          </a:prstGeom>
          <a:noFill/>
          <a:ln>
            <a:noFill/>
          </a:ln>
        </p:spPr>
        <p:txBody>
          <a:bodyPr spcFirstLastPara="1" wrap="square" lIns="60950" tIns="60950" rIns="60950" bIns="60950" anchor="ctr" anchorCtr="0">
            <a:normAutofit/>
          </a:bodyPr>
          <a:lstStyle>
            <a:lvl1pPr marL="0" marR="0" lvl="0"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53671954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Highlight A">
  <p:cSld name="Highlight A">
    <p:spTree>
      <p:nvGrpSpPr>
        <p:cNvPr id="1" name="Shape 278"/>
        <p:cNvGrpSpPr/>
        <p:nvPr/>
      </p:nvGrpSpPr>
      <p:grpSpPr>
        <a:xfrm>
          <a:off x="0" y="0"/>
          <a:ext cx="0" cy="0"/>
          <a:chOff x="0" y="0"/>
          <a:chExt cx="0" cy="0"/>
        </a:xfrm>
      </p:grpSpPr>
      <p:sp>
        <p:nvSpPr>
          <p:cNvPr id="279" name="Google Shape;279;g3f574274c24_0_212"/>
          <p:cNvSpPr/>
          <p:nvPr/>
        </p:nvSpPr>
        <p:spPr>
          <a:xfrm>
            <a:off x="-16800" y="5644967"/>
            <a:ext cx="12225600" cy="1213200"/>
          </a:xfrm>
          <a:prstGeom prst="rect">
            <a:avLst/>
          </a:prstGeom>
          <a:solidFill>
            <a:srgbClr val="490F5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1900"/>
              <a:buFont typeface="Calibri"/>
              <a:buNone/>
            </a:pPr>
            <a:endParaRPr sz="1900" b="0" i="0" u="none" strike="noStrike" cap="none">
              <a:solidFill>
                <a:schemeClr val="dk1"/>
              </a:solidFill>
              <a:latin typeface="Open Sans"/>
              <a:ea typeface="Open Sans"/>
              <a:cs typeface="Open Sans"/>
              <a:sym typeface="Open Sans"/>
            </a:endParaRPr>
          </a:p>
        </p:txBody>
      </p:sp>
      <p:sp>
        <p:nvSpPr>
          <p:cNvPr id="280" name="Google Shape;280;g3f574274c24_0_212"/>
          <p:cNvSpPr txBox="1">
            <a:spLocks noGrp="1"/>
          </p:cNvSpPr>
          <p:nvPr>
            <p:ph type="body" idx="1"/>
          </p:nvPr>
        </p:nvSpPr>
        <p:spPr>
          <a:xfrm>
            <a:off x="2096800" y="5852367"/>
            <a:ext cx="7998300" cy="798300"/>
          </a:xfrm>
          <a:prstGeom prst="rect">
            <a:avLst/>
          </a:prstGeom>
          <a:noFill/>
          <a:ln>
            <a:noFill/>
          </a:ln>
        </p:spPr>
        <p:txBody>
          <a:bodyPr spcFirstLastPara="1" wrap="square" lIns="60950" tIns="60950" rIns="60950" bIns="60950" anchor="ctr" anchorCtr="0">
            <a:normAutofit/>
          </a:bodyPr>
          <a:lstStyle>
            <a:lvl1pPr marL="457200" lvl="0" indent="-228600" algn="ctr">
              <a:lnSpc>
                <a:spcPct val="100000"/>
              </a:lnSpc>
              <a:spcBef>
                <a:spcPts val="0"/>
              </a:spcBef>
              <a:spcAft>
                <a:spcPts val="0"/>
              </a:spcAft>
              <a:buClr>
                <a:schemeClr val="lt1"/>
              </a:buClr>
              <a:buSzPts val="1200"/>
              <a:buFont typeface="Open Sans ExtraBold"/>
              <a:buNone/>
              <a:defRPr sz="2400">
                <a:solidFill>
                  <a:schemeClr val="lt1"/>
                </a:solidFill>
                <a:latin typeface="Open Sans ExtraBold"/>
                <a:ea typeface="Open Sans ExtraBold"/>
                <a:cs typeface="Open Sans ExtraBold"/>
                <a:sym typeface="Open Sans ExtraBold"/>
              </a:defRPr>
            </a:lvl1pPr>
            <a:lvl2pPr marL="914400" lvl="1" indent="-304800" algn="l">
              <a:lnSpc>
                <a:spcPct val="100000"/>
              </a:lnSpc>
              <a:spcBef>
                <a:spcPts val="200"/>
              </a:spcBef>
              <a:spcAft>
                <a:spcPts val="0"/>
              </a:spcAft>
              <a:buClr>
                <a:schemeClr val="dk1"/>
              </a:buClr>
              <a:buSzPts val="1200"/>
              <a:buChar char="–"/>
              <a:defRPr/>
            </a:lvl2pPr>
            <a:lvl3pPr marL="1371600" lvl="2" indent="-304800" algn="l">
              <a:lnSpc>
                <a:spcPct val="100000"/>
              </a:lnSpc>
              <a:spcBef>
                <a:spcPts val="200"/>
              </a:spcBef>
              <a:spcAft>
                <a:spcPts val="0"/>
              </a:spcAft>
              <a:buClr>
                <a:schemeClr val="dk1"/>
              </a:buClr>
              <a:buSzPts val="1200"/>
              <a:buChar char="•"/>
              <a:defRPr/>
            </a:lvl3pPr>
            <a:lvl4pPr marL="1828800" lvl="3" indent="-304800" algn="l">
              <a:lnSpc>
                <a:spcPct val="100000"/>
              </a:lnSpc>
              <a:spcBef>
                <a:spcPts val="200"/>
              </a:spcBef>
              <a:spcAft>
                <a:spcPts val="0"/>
              </a:spcAft>
              <a:buClr>
                <a:schemeClr val="dk1"/>
              </a:buClr>
              <a:buSzPts val="1200"/>
              <a:buChar char="–"/>
              <a:defRPr/>
            </a:lvl4pPr>
            <a:lvl5pPr marL="2286000" lvl="4" indent="-304800" algn="l">
              <a:lnSpc>
                <a:spcPct val="100000"/>
              </a:lnSpc>
              <a:spcBef>
                <a:spcPts val="200"/>
              </a:spcBef>
              <a:spcAft>
                <a:spcPts val="0"/>
              </a:spcAft>
              <a:buClr>
                <a:schemeClr val="dk1"/>
              </a:buClr>
              <a:buSzPts val="1200"/>
              <a:buChar char="»"/>
              <a:defRPr/>
            </a:lvl5pPr>
            <a:lvl6pPr marL="2743200" lvl="5" indent="-304800" algn="l">
              <a:lnSpc>
                <a:spcPct val="100000"/>
              </a:lnSpc>
              <a:spcBef>
                <a:spcPts val="200"/>
              </a:spcBef>
              <a:spcAft>
                <a:spcPts val="0"/>
              </a:spcAft>
              <a:buClr>
                <a:schemeClr val="dk1"/>
              </a:buClr>
              <a:buSzPts val="1200"/>
              <a:buChar char="•"/>
              <a:defRPr/>
            </a:lvl6pPr>
            <a:lvl7pPr marL="3200400" lvl="6" indent="-304800" algn="l">
              <a:lnSpc>
                <a:spcPct val="100000"/>
              </a:lnSpc>
              <a:spcBef>
                <a:spcPts val="200"/>
              </a:spcBef>
              <a:spcAft>
                <a:spcPts val="0"/>
              </a:spcAft>
              <a:buClr>
                <a:schemeClr val="dk1"/>
              </a:buClr>
              <a:buSzPts val="1200"/>
              <a:buChar char="•"/>
              <a:defRPr/>
            </a:lvl7pPr>
            <a:lvl8pPr marL="3657600" lvl="7" indent="-304800" algn="l">
              <a:lnSpc>
                <a:spcPct val="100000"/>
              </a:lnSpc>
              <a:spcBef>
                <a:spcPts val="200"/>
              </a:spcBef>
              <a:spcAft>
                <a:spcPts val="0"/>
              </a:spcAft>
              <a:buClr>
                <a:schemeClr val="dk1"/>
              </a:buClr>
              <a:buSzPts val="1200"/>
              <a:buChar char="•"/>
              <a:defRPr/>
            </a:lvl8pPr>
            <a:lvl9pPr marL="4114800" lvl="8" indent="-304800" algn="l">
              <a:lnSpc>
                <a:spcPct val="100000"/>
              </a:lnSpc>
              <a:spcBef>
                <a:spcPts val="200"/>
              </a:spcBef>
              <a:spcAft>
                <a:spcPts val="0"/>
              </a:spcAft>
              <a:buClr>
                <a:schemeClr val="dk1"/>
              </a:buClr>
              <a:buSzPts val="1200"/>
              <a:buChar char="•"/>
              <a:defRPr/>
            </a:lvl9pPr>
          </a:lstStyle>
          <a:p>
            <a:endParaRPr/>
          </a:p>
        </p:txBody>
      </p:sp>
      <p:sp>
        <p:nvSpPr>
          <p:cNvPr id="281" name="Google Shape;281;g3f574274c24_0_212"/>
          <p:cNvSpPr txBox="1">
            <a:spLocks noGrp="1"/>
          </p:cNvSpPr>
          <p:nvPr>
            <p:ph type="sldNum" idx="12"/>
          </p:nvPr>
        </p:nvSpPr>
        <p:spPr>
          <a:xfrm>
            <a:off x="11296612" y="6217623"/>
            <a:ext cx="731700" cy="524700"/>
          </a:xfrm>
          <a:prstGeom prst="rect">
            <a:avLst/>
          </a:prstGeom>
          <a:noFill/>
          <a:ln>
            <a:noFill/>
          </a:ln>
        </p:spPr>
        <p:txBody>
          <a:bodyPr spcFirstLastPara="1" wrap="square" lIns="60950" tIns="60950" rIns="60950" bIns="60950" anchor="ctr" anchorCtr="0">
            <a:normAutofit/>
          </a:bodyPr>
          <a:lstStyle>
            <a:lvl1pPr marL="0" marR="0" lvl="0"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06903891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Highlight B 1">
  <p:cSld name="Highlight B 1">
    <p:spTree>
      <p:nvGrpSpPr>
        <p:cNvPr id="1" name="Shape 282"/>
        <p:cNvGrpSpPr/>
        <p:nvPr/>
      </p:nvGrpSpPr>
      <p:grpSpPr>
        <a:xfrm>
          <a:off x="0" y="0"/>
          <a:ext cx="0" cy="0"/>
          <a:chOff x="0" y="0"/>
          <a:chExt cx="0" cy="0"/>
        </a:xfrm>
      </p:grpSpPr>
      <p:sp>
        <p:nvSpPr>
          <p:cNvPr id="283" name="Google Shape;283;g3f574274c24_0_216"/>
          <p:cNvSpPr/>
          <p:nvPr/>
        </p:nvSpPr>
        <p:spPr>
          <a:xfrm>
            <a:off x="-16800" y="5644967"/>
            <a:ext cx="12225600" cy="1213200"/>
          </a:xfrm>
          <a:prstGeom prst="rect">
            <a:avLst/>
          </a:prstGeom>
          <a:solidFill>
            <a:srgbClr val="FFC11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1900"/>
              <a:buFont typeface="Calibri"/>
              <a:buNone/>
            </a:pPr>
            <a:endParaRPr sz="1900" b="0" i="0" u="none" strike="noStrike" cap="none">
              <a:solidFill>
                <a:srgbClr val="490F52"/>
              </a:solidFill>
              <a:latin typeface="Open Sans"/>
              <a:ea typeface="Open Sans"/>
              <a:cs typeface="Open Sans"/>
              <a:sym typeface="Open Sans"/>
            </a:endParaRPr>
          </a:p>
        </p:txBody>
      </p:sp>
      <p:sp>
        <p:nvSpPr>
          <p:cNvPr id="284" name="Google Shape;284;g3f574274c24_0_216"/>
          <p:cNvSpPr txBox="1">
            <a:spLocks noGrp="1"/>
          </p:cNvSpPr>
          <p:nvPr>
            <p:ph type="body" idx="1"/>
          </p:nvPr>
        </p:nvSpPr>
        <p:spPr>
          <a:xfrm>
            <a:off x="2096800" y="5852367"/>
            <a:ext cx="7998300" cy="798300"/>
          </a:xfrm>
          <a:prstGeom prst="rect">
            <a:avLst/>
          </a:prstGeom>
          <a:noFill/>
          <a:ln>
            <a:noFill/>
          </a:ln>
        </p:spPr>
        <p:txBody>
          <a:bodyPr spcFirstLastPara="1" wrap="square" lIns="60950" tIns="60950" rIns="60950" bIns="60950" anchor="ctr" anchorCtr="0">
            <a:normAutofit/>
          </a:bodyPr>
          <a:lstStyle>
            <a:lvl1pPr marL="457200" lvl="0" indent="-228600" algn="ctr">
              <a:lnSpc>
                <a:spcPct val="100000"/>
              </a:lnSpc>
              <a:spcBef>
                <a:spcPts val="0"/>
              </a:spcBef>
              <a:spcAft>
                <a:spcPts val="0"/>
              </a:spcAft>
              <a:buClr>
                <a:schemeClr val="dk1"/>
              </a:buClr>
              <a:buSzPts val="1200"/>
              <a:buFont typeface="Open Sans ExtraBold"/>
              <a:buNone/>
              <a:defRPr sz="2400">
                <a:latin typeface="Open Sans ExtraBold"/>
                <a:ea typeface="Open Sans ExtraBold"/>
                <a:cs typeface="Open Sans ExtraBold"/>
                <a:sym typeface="Open Sans ExtraBold"/>
              </a:defRPr>
            </a:lvl1pPr>
            <a:lvl2pPr marL="914400" lvl="1" indent="-304800" algn="l">
              <a:lnSpc>
                <a:spcPct val="100000"/>
              </a:lnSpc>
              <a:spcBef>
                <a:spcPts val="200"/>
              </a:spcBef>
              <a:spcAft>
                <a:spcPts val="0"/>
              </a:spcAft>
              <a:buClr>
                <a:schemeClr val="dk1"/>
              </a:buClr>
              <a:buSzPts val="1200"/>
              <a:buChar char="–"/>
              <a:defRPr/>
            </a:lvl2pPr>
            <a:lvl3pPr marL="1371600" lvl="2" indent="-304800" algn="l">
              <a:lnSpc>
                <a:spcPct val="100000"/>
              </a:lnSpc>
              <a:spcBef>
                <a:spcPts val="200"/>
              </a:spcBef>
              <a:spcAft>
                <a:spcPts val="0"/>
              </a:spcAft>
              <a:buClr>
                <a:schemeClr val="dk1"/>
              </a:buClr>
              <a:buSzPts val="1200"/>
              <a:buChar char="•"/>
              <a:defRPr/>
            </a:lvl3pPr>
            <a:lvl4pPr marL="1828800" lvl="3" indent="-304800" algn="l">
              <a:lnSpc>
                <a:spcPct val="100000"/>
              </a:lnSpc>
              <a:spcBef>
                <a:spcPts val="200"/>
              </a:spcBef>
              <a:spcAft>
                <a:spcPts val="0"/>
              </a:spcAft>
              <a:buClr>
                <a:schemeClr val="dk1"/>
              </a:buClr>
              <a:buSzPts val="1200"/>
              <a:buChar char="–"/>
              <a:defRPr/>
            </a:lvl4pPr>
            <a:lvl5pPr marL="2286000" lvl="4" indent="-304800" algn="l">
              <a:lnSpc>
                <a:spcPct val="100000"/>
              </a:lnSpc>
              <a:spcBef>
                <a:spcPts val="200"/>
              </a:spcBef>
              <a:spcAft>
                <a:spcPts val="0"/>
              </a:spcAft>
              <a:buClr>
                <a:schemeClr val="dk1"/>
              </a:buClr>
              <a:buSzPts val="1200"/>
              <a:buChar char="»"/>
              <a:defRPr/>
            </a:lvl5pPr>
            <a:lvl6pPr marL="2743200" lvl="5" indent="-304800" algn="l">
              <a:lnSpc>
                <a:spcPct val="100000"/>
              </a:lnSpc>
              <a:spcBef>
                <a:spcPts val="200"/>
              </a:spcBef>
              <a:spcAft>
                <a:spcPts val="0"/>
              </a:spcAft>
              <a:buClr>
                <a:schemeClr val="dk1"/>
              </a:buClr>
              <a:buSzPts val="1200"/>
              <a:buChar char="•"/>
              <a:defRPr/>
            </a:lvl6pPr>
            <a:lvl7pPr marL="3200400" lvl="6" indent="-304800" algn="l">
              <a:lnSpc>
                <a:spcPct val="100000"/>
              </a:lnSpc>
              <a:spcBef>
                <a:spcPts val="200"/>
              </a:spcBef>
              <a:spcAft>
                <a:spcPts val="0"/>
              </a:spcAft>
              <a:buClr>
                <a:schemeClr val="dk1"/>
              </a:buClr>
              <a:buSzPts val="1200"/>
              <a:buChar char="•"/>
              <a:defRPr/>
            </a:lvl7pPr>
            <a:lvl8pPr marL="3657600" lvl="7" indent="-304800" algn="l">
              <a:lnSpc>
                <a:spcPct val="100000"/>
              </a:lnSpc>
              <a:spcBef>
                <a:spcPts val="200"/>
              </a:spcBef>
              <a:spcAft>
                <a:spcPts val="0"/>
              </a:spcAft>
              <a:buClr>
                <a:schemeClr val="dk1"/>
              </a:buClr>
              <a:buSzPts val="1200"/>
              <a:buChar char="•"/>
              <a:defRPr/>
            </a:lvl8pPr>
            <a:lvl9pPr marL="4114800" lvl="8" indent="-304800" algn="l">
              <a:lnSpc>
                <a:spcPct val="100000"/>
              </a:lnSpc>
              <a:spcBef>
                <a:spcPts val="200"/>
              </a:spcBef>
              <a:spcAft>
                <a:spcPts val="0"/>
              </a:spcAft>
              <a:buClr>
                <a:schemeClr val="dk1"/>
              </a:buClr>
              <a:buSzPts val="1200"/>
              <a:buChar char="•"/>
              <a:defRPr/>
            </a:lvl9pPr>
          </a:lstStyle>
          <a:p>
            <a:endParaRPr/>
          </a:p>
        </p:txBody>
      </p:sp>
      <p:sp>
        <p:nvSpPr>
          <p:cNvPr id="285" name="Google Shape;285;g3f574274c24_0_216"/>
          <p:cNvSpPr txBox="1">
            <a:spLocks noGrp="1"/>
          </p:cNvSpPr>
          <p:nvPr>
            <p:ph type="sldNum" idx="12"/>
          </p:nvPr>
        </p:nvSpPr>
        <p:spPr>
          <a:xfrm>
            <a:off x="11296612" y="6217623"/>
            <a:ext cx="731700" cy="524700"/>
          </a:xfrm>
          <a:prstGeom prst="rect">
            <a:avLst/>
          </a:prstGeom>
          <a:noFill/>
          <a:ln>
            <a:noFill/>
          </a:ln>
        </p:spPr>
        <p:txBody>
          <a:bodyPr spcFirstLastPara="1" wrap="square" lIns="60950" tIns="60950" rIns="60950" bIns="60950" anchor="ctr" anchorCtr="0">
            <a:normAutofit/>
          </a:bodyPr>
          <a:lstStyle>
            <a:lvl1pPr marL="0" marR="0" lvl="0"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8214144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0"/>
        <p:cNvGrpSpPr/>
        <p:nvPr/>
      </p:nvGrpSpPr>
      <p:grpSpPr>
        <a:xfrm>
          <a:off x="0" y="0"/>
          <a:ext cx="0" cy="0"/>
          <a:chOff x="0" y="0"/>
          <a:chExt cx="0" cy="0"/>
        </a:xfrm>
      </p:grpSpPr>
      <p:sp>
        <p:nvSpPr>
          <p:cNvPr id="91" name="Google Shape;91;p10"/>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10"/>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10"/>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B">
  <p:cSld name="Title and body B">
    <p:spTree>
      <p:nvGrpSpPr>
        <p:cNvPr id="1" name="Shape 94"/>
        <p:cNvGrpSpPr/>
        <p:nvPr/>
      </p:nvGrpSpPr>
      <p:grpSpPr>
        <a:xfrm>
          <a:off x="0" y="0"/>
          <a:ext cx="0" cy="0"/>
          <a:chOff x="0" y="0"/>
          <a:chExt cx="0" cy="0"/>
        </a:xfrm>
      </p:grpSpPr>
      <p:sp>
        <p:nvSpPr>
          <p:cNvPr id="95" name="Google Shape;95;p2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rgbClr val="23A595"/>
              </a:buClr>
              <a:buSzPts val="3000"/>
              <a:buFont typeface="Calibri"/>
              <a:buNone/>
              <a:defRPr>
                <a:solidFill>
                  <a:srgbClr val="23A595"/>
                </a:solidFill>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96" name="Google Shape;96;p2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30200" algn="l">
              <a:lnSpc>
                <a:spcPct val="100000"/>
              </a:lnSpc>
              <a:spcBef>
                <a:spcPts val="0"/>
              </a:spcBef>
              <a:spcAft>
                <a:spcPts val="0"/>
              </a:spcAft>
              <a:buClr>
                <a:schemeClr val="dk1"/>
              </a:buClr>
              <a:buSzPts val="1600"/>
              <a:buChar char="●"/>
              <a:defRPr/>
            </a:lvl1pPr>
            <a:lvl2pPr marL="914400" lvl="1" indent="-330200" algn="l">
              <a:lnSpc>
                <a:spcPct val="100000"/>
              </a:lnSpc>
              <a:spcBef>
                <a:spcPts val="0"/>
              </a:spcBef>
              <a:spcAft>
                <a:spcPts val="0"/>
              </a:spcAft>
              <a:buClr>
                <a:schemeClr val="dk1"/>
              </a:buClr>
              <a:buSzPts val="1600"/>
              <a:buChar char="○"/>
              <a:defRPr/>
            </a:lvl2pPr>
            <a:lvl3pPr marL="1371600" lvl="2" indent="-330200" algn="l">
              <a:lnSpc>
                <a:spcPct val="100000"/>
              </a:lnSpc>
              <a:spcBef>
                <a:spcPts val="0"/>
              </a:spcBef>
              <a:spcAft>
                <a:spcPts val="0"/>
              </a:spcAft>
              <a:buClr>
                <a:schemeClr val="dk1"/>
              </a:buClr>
              <a:buSzPts val="1600"/>
              <a:buChar char="■"/>
              <a:defRPr/>
            </a:lvl3pPr>
            <a:lvl4pPr marL="1828800" lvl="3" indent="-330200" algn="l">
              <a:lnSpc>
                <a:spcPct val="100000"/>
              </a:lnSpc>
              <a:spcBef>
                <a:spcPts val="0"/>
              </a:spcBef>
              <a:spcAft>
                <a:spcPts val="0"/>
              </a:spcAft>
              <a:buClr>
                <a:schemeClr val="dk1"/>
              </a:buClr>
              <a:buSzPts val="1600"/>
              <a:buChar char="●"/>
              <a:defRPr/>
            </a:lvl4pPr>
            <a:lvl5pPr marL="2286000" lvl="4" indent="-330200" algn="l">
              <a:lnSpc>
                <a:spcPct val="100000"/>
              </a:lnSpc>
              <a:spcBef>
                <a:spcPts val="0"/>
              </a:spcBef>
              <a:spcAft>
                <a:spcPts val="0"/>
              </a:spcAft>
              <a:buClr>
                <a:schemeClr val="dk1"/>
              </a:buClr>
              <a:buSzPts val="1600"/>
              <a:buChar char="○"/>
              <a:defRPr/>
            </a:lvl5pPr>
            <a:lvl6pPr marL="2743200" lvl="5" indent="-330200" algn="l">
              <a:lnSpc>
                <a:spcPct val="100000"/>
              </a:lnSpc>
              <a:spcBef>
                <a:spcPts val="0"/>
              </a:spcBef>
              <a:spcAft>
                <a:spcPts val="0"/>
              </a:spcAft>
              <a:buClr>
                <a:schemeClr val="dk1"/>
              </a:buClr>
              <a:buSzPts val="1600"/>
              <a:buChar char="■"/>
              <a:defRPr/>
            </a:lvl6pPr>
            <a:lvl7pPr marL="3200400" lvl="6" indent="-330200" algn="l">
              <a:lnSpc>
                <a:spcPct val="100000"/>
              </a:lnSpc>
              <a:spcBef>
                <a:spcPts val="0"/>
              </a:spcBef>
              <a:spcAft>
                <a:spcPts val="0"/>
              </a:spcAft>
              <a:buClr>
                <a:schemeClr val="dk1"/>
              </a:buClr>
              <a:buSzPts val="1600"/>
              <a:buChar char="●"/>
              <a:defRPr/>
            </a:lvl7pPr>
            <a:lvl8pPr marL="3657600" lvl="7" indent="-330200" algn="l">
              <a:lnSpc>
                <a:spcPct val="100000"/>
              </a:lnSpc>
              <a:spcBef>
                <a:spcPts val="0"/>
              </a:spcBef>
              <a:spcAft>
                <a:spcPts val="0"/>
              </a:spcAft>
              <a:buClr>
                <a:schemeClr val="dk1"/>
              </a:buClr>
              <a:buSzPts val="1600"/>
              <a:buChar char="○"/>
              <a:defRPr/>
            </a:lvl8pPr>
            <a:lvl9pPr marL="4114800" lvl="8" indent="-330200" algn="l">
              <a:lnSpc>
                <a:spcPct val="100000"/>
              </a:lnSpc>
              <a:spcBef>
                <a:spcPts val="0"/>
              </a:spcBef>
              <a:spcAft>
                <a:spcPts val="0"/>
              </a:spcAft>
              <a:buClr>
                <a:schemeClr val="dk1"/>
              </a:buClr>
              <a:buSzPts val="1600"/>
              <a:buChar char="■"/>
              <a:defRPr/>
            </a:lvl9pPr>
          </a:lstStyle>
          <a:p>
            <a:endParaRPr/>
          </a:p>
        </p:txBody>
      </p:sp>
      <p:sp>
        <p:nvSpPr>
          <p:cNvPr id="97" name="Google Shape;97;p21"/>
          <p:cNvSpPr txBox="1">
            <a:spLocks noGrp="1"/>
          </p:cNvSpPr>
          <p:nvPr>
            <p:ph type="sldNum" idx="12"/>
          </p:nvPr>
        </p:nvSpPr>
        <p:spPr>
          <a:xfrm>
            <a:off x="11296612"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1 1">
  <p:cSld name="Section header 1 1">
    <p:bg>
      <p:bgPr>
        <a:solidFill>
          <a:srgbClr val="FFC112"/>
        </a:solidFill>
        <a:effectLst/>
      </p:bgPr>
    </p:bg>
    <p:spTree>
      <p:nvGrpSpPr>
        <p:cNvPr id="1" name="Shape 98"/>
        <p:cNvGrpSpPr/>
        <p:nvPr/>
      </p:nvGrpSpPr>
      <p:grpSpPr>
        <a:xfrm>
          <a:off x="0" y="0"/>
          <a:ext cx="0" cy="0"/>
          <a:chOff x="0" y="0"/>
          <a:chExt cx="0" cy="0"/>
        </a:xfrm>
      </p:grpSpPr>
      <p:sp>
        <p:nvSpPr>
          <p:cNvPr id="99" name="Google Shape;99;p22"/>
          <p:cNvSpPr txBox="1">
            <a:spLocks noGrp="1"/>
          </p:cNvSpPr>
          <p:nvPr>
            <p:ph type="title"/>
          </p:nvPr>
        </p:nvSpPr>
        <p:spPr>
          <a:xfrm>
            <a:off x="686400" y="3261956"/>
            <a:ext cx="10819200" cy="1313278"/>
          </a:xfrm>
          <a:prstGeom prst="rect">
            <a:avLst/>
          </a:prstGeom>
          <a:noFill/>
          <a:ln>
            <a:noFill/>
          </a:ln>
        </p:spPr>
        <p:txBody>
          <a:bodyPr spcFirstLastPara="1" wrap="square" lIns="91425" tIns="91425" rIns="91425" bIns="91425" anchor="b" anchorCtr="0">
            <a:spAutoFit/>
          </a:bodyPr>
          <a:lstStyle>
            <a:lvl1pPr lvl="0" algn="ctr">
              <a:lnSpc>
                <a:spcPct val="100000"/>
              </a:lnSpc>
              <a:spcBef>
                <a:spcPts val="0"/>
              </a:spcBef>
              <a:spcAft>
                <a:spcPts val="0"/>
              </a:spcAft>
              <a:buClr>
                <a:srgbClr val="000000"/>
              </a:buClr>
              <a:buSzPts val="5500"/>
              <a:buFont typeface="Calibri"/>
              <a:buNone/>
              <a:defRPr sz="7334">
                <a:solidFill>
                  <a:srgbClr val="000000"/>
                </a:solidFill>
              </a:defRPr>
            </a:lvl1pPr>
            <a:lvl2pPr lvl="1" algn="l">
              <a:lnSpc>
                <a:spcPct val="100000"/>
              </a:lnSpc>
              <a:spcBef>
                <a:spcPts val="0"/>
              </a:spcBef>
              <a:spcAft>
                <a:spcPts val="0"/>
              </a:spcAft>
              <a:buClr>
                <a:schemeClr val="lt1"/>
              </a:buClr>
              <a:buSzPts val="6800"/>
              <a:buNone/>
              <a:defRPr sz="9067">
                <a:solidFill>
                  <a:schemeClr val="lt1"/>
                </a:solidFill>
              </a:defRPr>
            </a:lvl2pPr>
            <a:lvl3pPr lvl="2" algn="l">
              <a:lnSpc>
                <a:spcPct val="100000"/>
              </a:lnSpc>
              <a:spcBef>
                <a:spcPts val="0"/>
              </a:spcBef>
              <a:spcAft>
                <a:spcPts val="0"/>
              </a:spcAft>
              <a:buClr>
                <a:schemeClr val="lt1"/>
              </a:buClr>
              <a:buSzPts val="6800"/>
              <a:buNone/>
              <a:defRPr sz="9067">
                <a:solidFill>
                  <a:schemeClr val="lt1"/>
                </a:solidFill>
              </a:defRPr>
            </a:lvl3pPr>
            <a:lvl4pPr lvl="3" algn="l">
              <a:lnSpc>
                <a:spcPct val="100000"/>
              </a:lnSpc>
              <a:spcBef>
                <a:spcPts val="0"/>
              </a:spcBef>
              <a:spcAft>
                <a:spcPts val="0"/>
              </a:spcAft>
              <a:buClr>
                <a:schemeClr val="lt1"/>
              </a:buClr>
              <a:buSzPts val="6800"/>
              <a:buNone/>
              <a:defRPr sz="9067">
                <a:solidFill>
                  <a:schemeClr val="lt1"/>
                </a:solidFill>
              </a:defRPr>
            </a:lvl4pPr>
            <a:lvl5pPr lvl="4" algn="l">
              <a:lnSpc>
                <a:spcPct val="100000"/>
              </a:lnSpc>
              <a:spcBef>
                <a:spcPts val="0"/>
              </a:spcBef>
              <a:spcAft>
                <a:spcPts val="0"/>
              </a:spcAft>
              <a:buClr>
                <a:schemeClr val="lt1"/>
              </a:buClr>
              <a:buSzPts val="6800"/>
              <a:buNone/>
              <a:defRPr sz="9067">
                <a:solidFill>
                  <a:schemeClr val="lt1"/>
                </a:solidFill>
              </a:defRPr>
            </a:lvl5pPr>
            <a:lvl6pPr lvl="5" algn="l">
              <a:lnSpc>
                <a:spcPct val="100000"/>
              </a:lnSpc>
              <a:spcBef>
                <a:spcPts val="0"/>
              </a:spcBef>
              <a:spcAft>
                <a:spcPts val="0"/>
              </a:spcAft>
              <a:buClr>
                <a:schemeClr val="lt1"/>
              </a:buClr>
              <a:buSzPts val="6800"/>
              <a:buNone/>
              <a:defRPr sz="9067">
                <a:solidFill>
                  <a:schemeClr val="lt1"/>
                </a:solidFill>
              </a:defRPr>
            </a:lvl6pPr>
            <a:lvl7pPr lvl="6" algn="l">
              <a:lnSpc>
                <a:spcPct val="100000"/>
              </a:lnSpc>
              <a:spcBef>
                <a:spcPts val="0"/>
              </a:spcBef>
              <a:spcAft>
                <a:spcPts val="0"/>
              </a:spcAft>
              <a:buClr>
                <a:schemeClr val="lt1"/>
              </a:buClr>
              <a:buSzPts val="6800"/>
              <a:buNone/>
              <a:defRPr sz="9067">
                <a:solidFill>
                  <a:schemeClr val="lt1"/>
                </a:solidFill>
              </a:defRPr>
            </a:lvl7pPr>
            <a:lvl8pPr lvl="7" algn="l">
              <a:lnSpc>
                <a:spcPct val="100000"/>
              </a:lnSpc>
              <a:spcBef>
                <a:spcPts val="0"/>
              </a:spcBef>
              <a:spcAft>
                <a:spcPts val="0"/>
              </a:spcAft>
              <a:buClr>
                <a:schemeClr val="lt1"/>
              </a:buClr>
              <a:buSzPts val="6800"/>
              <a:buNone/>
              <a:defRPr sz="9067">
                <a:solidFill>
                  <a:schemeClr val="lt1"/>
                </a:solidFill>
              </a:defRPr>
            </a:lvl8pPr>
            <a:lvl9pPr lvl="8" algn="l">
              <a:lnSpc>
                <a:spcPct val="100000"/>
              </a:lnSpc>
              <a:spcBef>
                <a:spcPts val="0"/>
              </a:spcBef>
              <a:spcAft>
                <a:spcPts val="0"/>
              </a:spcAft>
              <a:buClr>
                <a:schemeClr val="lt1"/>
              </a:buClr>
              <a:buSzPts val="6800"/>
              <a:buNone/>
              <a:defRPr sz="9067">
                <a:solidFill>
                  <a:schemeClr val="lt1"/>
                </a:solidFill>
              </a:defRPr>
            </a:lvl9pPr>
          </a:lstStyle>
          <a:p>
            <a:endParaRPr/>
          </a:p>
        </p:txBody>
      </p:sp>
      <p:sp>
        <p:nvSpPr>
          <p:cNvPr id="100" name="Google Shape;100;p2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01" name="Google Shape;101;p22"/>
          <p:cNvSpPr/>
          <p:nvPr/>
        </p:nvSpPr>
        <p:spPr>
          <a:xfrm>
            <a:off x="653800" y="612400"/>
            <a:ext cx="10884400" cy="5633200"/>
          </a:xfrm>
          <a:prstGeom prst="roundRect">
            <a:avLst>
              <a:gd name="adj" fmla="val 16667"/>
            </a:avLst>
          </a:prstGeom>
          <a:noFill/>
          <a:ln w="2857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3600"/>
              <a:buFont typeface="Calibri"/>
              <a:buNone/>
            </a:pPr>
            <a:endParaRPr sz="24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Picture Slide">
  <p:cSld name="Picture Slide">
    <p:spTree>
      <p:nvGrpSpPr>
        <p:cNvPr id="1" name="Shape 102"/>
        <p:cNvGrpSpPr/>
        <p:nvPr/>
      </p:nvGrpSpPr>
      <p:grpSpPr>
        <a:xfrm>
          <a:off x="0" y="0"/>
          <a:ext cx="0" cy="0"/>
          <a:chOff x="0" y="0"/>
          <a:chExt cx="0" cy="0"/>
        </a:xfrm>
      </p:grpSpPr>
      <p:sp>
        <p:nvSpPr>
          <p:cNvPr id="103" name="Google Shape;103;p23"/>
          <p:cNvSpPr>
            <a:spLocks noGrp="1"/>
          </p:cNvSpPr>
          <p:nvPr>
            <p:ph type="pic" idx="2"/>
          </p:nvPr>
        </p:nvSpPr>
        <p:spPr>
          <a:xfrm>
            <a:off x="0" y="1"/>
            <a:ext cx="12192000" cy="6858000"/>
          </a:xfrm>
          <a:prstGeom prst="rect">
            <a:avLst/>
          </a:prstGeom>
          <a:no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1">
  <p:cSld name="Section header 1">
    <p:bg>
      <p:bgPr>
        <a:solidFill>
          <a:srgbClr val="23A595"/>
        </a:solidFill>
        <a:effectLst/>
      </p:bgPr>
    </p:bg>
    <p:spTree>
      <p:nvGrpSpPr>
        <p:cNvPr id="1" name="Shape 104"/>
        <p:cNvGrpSpPr/>
        <p:nvPr/>
      </p:nvGrpSpPr>
      <p:grpSpPr>
        <a:xfrm>
          <a:off x="0" y="0"/>
          <a:ext cx="0" cy="0"/>
          <a:chOff x="0" y="0"/>
          <a:chExt cx="0" cy="0"/>
        </a:xfrm>
      </p:grpSpPr>
      <p:sp>
        <p:nvSpPr>
          <p:cNvPr id="105" name="Google Shape;105;p24"/>
          <p:cNvSpPr txBox="1">
            <a:spLocks noGrp="1"/>
          </p:cNvSpPr>
          <p:nvPr>
            <p:ph type="title"/>
          </p:nvPr>
        </p:nvSpPr>
        <p:spPr>
          <a:xfrm>
            <a:off x="686400" y="3261991"/>
            <a:ext cx="10819200" cy="1313278"/>
          </a:xfrm>
          <a:prstGeom prst="rect">
            <a:avLst/>
          </a:prstGeom>
          <a:noFill/>
          <a:ln>
            <a:noFill/>
          </a:ln>
        </p:spPr>
        <p:txBody>
          <a:bodyPr spcFirstLastPara="1" wrap="square" lIns="91425" tIns="91425" rIns="91425" bIns="91425" anchor="b" anchorCtr="0">
            <a:spAutoFit/>
          </a:bodyPr>
          <a:lstStyle>
            <a:lvl1pPr lvl="0" algn="ctr">
              <a:lnSpc>
                <a:spcPct val="100000"/>
              </a:lnSpc>
              <a:spcBef>
                <a:spcPts val="0"/>
              </a:spcBef>
              <a:spcAft>
                <a:spcPts val="0"/>
              </a:spcAft>
              <a:buClr>
                <a:schemeClr val="lt1"/>
              </a:buClr>
              <a:buSzPts val="5500"/>
              <a:buFont typeface="Calibri"/>
              <a:buNone/>
              <a:defRPr sz="7334">
                <a:solidFill>
                  <a:schemeClr val="lt1"/>
                </a:solidFill>
              </a:defRPr>
            </a:lvl1pPr>
            <a:lvl2pPr lvl="1" algn="l">
              <a:lnSpc>
                <a:spcPct val="100000"/>
              </a:lnSpc>
              <a:spcBef>
                <a:spcPts val="0"/>
              </a:spcBef>
              <a:spcAft>
                <a:spcPts val="0"/>
              </a:spcAft>
              <a:buClr>
                <a:schemeClr val="lt1"/>
              </a:buClr>
              <a:buSzPts val="6800"/>
              <a:buNone/>
              <a:defRPr sz="9067">
                <a:solidFill>
                  <a:schemeClr val="lt1"/>
                </a:solidFill>
              </a:defRPr>
            </a:lvl2pPr>
            <a:lvl3pPr lvl="2" algn="l">
              <a:lnSpc>
                <a:spcPct val="100000"/>
              </a:lnSpc>
              <a:spcBef>
                <a:spcPts val="0"/>
              </a:spcBef>
              <a:spcAft>
                <a:spcPts val="0"/>
              </a:spcAft>
              <a:buClr>
                <a:schemeClr val="lt1"/>
              </a:buClr>
              <a:buSzPts val="6800"/>
              <a:buNone/>
              <a:defRPr sz="9067">
                <a:solidFill>
                  <a:schemeClr val="lt1"/>
                </a:solidFill>
              </a:defRPr>
            </a:lvl3pPr>
            <a:lvl4pPr lvl="3" algn="l">
              <a:lnSpc>
                <a:spcPct val="100000"/>
              </a:lnSpc>
              <a:spcBef>
                <a:spcPts val="0"/>
              </a:spcBef>
              <a:spcAft>
                <a:spcPts val="0"/>
              </a:spcAft>
              <a:buClr>
                <a:schemeClr val="lt1"/>
              </a:buClr>
              <a:buSzPts val="6800"/>
              <a:buNone/>
              <a:defRPr sz="9067">
                <a:solidFill>
                  <a:schemeClr val="lt1"/>
                </a:solidFill>
              </a:defRPr>
            </a:lvl4pPr>
            <a:lvl5pPr lvl="4" algn="l">
              <a:lnSpc>
                <a:spcPct val="100000"/>
              </a:lnSpc>
              <a:spcBef>
                <a:spcPts val="0"/>
              </a:spcBef>
              <a:spcAft>
                <a:spcPts val="0"/>
              </a:spcAft>
              <a:buClr>
                <a:schemeClr val="lt1"/>
              </a:buClr>
              <a:buSzPts val="6800"/>
              <a:buNone/>
              <a:defRPr sz="9067">
                <a:solidFill>
                  <a:schemeClr val="lt1"/>
                </a:solidFill>
              </a:defRPr>
            </a:lvl5pPr>
            <a:lvl6pPr lvl="5" algn="l">
              <a:lnSpc>
                <a:spcPct val="100000"/>
              </a:lnSpc>
              <a:spcBef>
                <a:spcPts val="0"/>
              </a:spcBef>
              <a:spcAft>
                <a:spcPts val="0"/>
              </a:spcAft>
              <a:buClr>
                <a:schemeClr val="lt1"/>
              </a:buClr>
              <a:buSzPts val="6800"/>
              <a:buNone/>
              <a:defRPr sz="9067">
                <a:solidFill>
                  <a:schemeClr val="lt1"/>
                </a:solidFill>
              </a:defRPr>
            </a:lvl6pPr>
            <a:lvl7pPr lvl="6" algn="l">
              <a:lnSpc>
                <a:spcPct val="100000"/>
              </a:lnSpc>
              <a:spcBef>
                <a:spcPts val="0"/>
              </a:spcBef>
              <a:spcAft>
                <a:spcPts val="0"/>
              </a:spcAft>
              <a:buClr>
                <a:schemeClr val="lt1"/>
              </a:buClr>
              <a:buSzPts val="6800"/>
              <a:buNone/>
              <a:defRPr sz="9067">
                <a:solidFill>
                  <a:schemeClr val="lt1"/>
                </a:solidFill>
              </a:defRPr>
            </a:lvl7pPr>
            <a:lvl8pPr lvl="7" algn="l">
              <a:lnSpc>
                <a:spcPct val="100000"/>
              </a:lnSpc>
              <a:spcBef>
                <a:spcPts val="0"/>
              </a:spcBef>
              <a:spcAft>
                <a:spcPts val="0"/>
              </a:spcAft>
              <a:buClr>
                <a:schemeClr val="lt1"/>
              </a:buClr>
              <a:buSzPts val="6800"/>
              <a:buNone/>
              <a:defRPr sz="9067">
                <a:solidFill>
                  <a:schemeClr val="lt1"/>
                </a:solidFill>
              </a:defRPr>
            </a:lvl8pPr>
            <a:lvl9pPr lvl="8" algn="l">
              <a:lnSpc>
                <a:spcPct val="100000"/>
              </a:lnSpc>
              <a:spcBef>
                <a:spcPts val="0"/>
              </a:spcBef>
              <a:spcAft>
                <a:spcPts val="0"/>
              </a:spcAft>
              <a:buClr>
                <a:schemeClr val="lt1"/>
              </a:buClr>
              <a:buSzPts val="6800"/>
              <a:buNone/>
              <a:defRPr sz="9067">
                <a:solidFill>
                  <a:schemeClr val="lt1"/>
                </a:solidFill>
              </a:defRPr>
            </a:lvl9pPr>
          </a:lstStyle>
          <a:p>
            <a:endParaRPr/>
          </a:p>
        </p:txBody>
      </p:sp>
      <p:sp>
        <p:nvSpPr>
          <p:cNvPr id="106" name="Google Shape;106;p24"/>
          <p:cNvSpPr txBox="1">
            <a:spLocks noGrp="1"/>
          </p:cNvSpPr>
          <p:nvPr>
            <p:ph type="sldNum" idx="12"/>
          </p:nvPr>
        </p:nvSpPr>
        <p:spPr>
          <a:xfrm>
            <a:off x="11296612"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07" name="Google Shape;107;p24"/>
          <p:cNvSpPr/>
          <p:nvPr/>
        </p:nvSpPr>
        <p:spPr>
          <a:xfrm>
            <a:off x="653801" y="612400"/>
            <a:ext cx="10884400" cy="5633200"/>
          </a:xfrm>
          <a:prstGeom prst="roundRect">
            <a:avLst>
              <a:gd name="adj" fmla="val 16667"/>
            </a:avLst>
          </a:prstGeom>
          <a:noFill/>
          <a:ln w="2857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800"/>
              <a:buFont typeface="Calibri"/>
              <a:buNone/>
            </a:pPr>
            <a:endParaRPr sz="1867"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8"/>
        <p:cNvGrpSpPr/>
        <p:nvPr/>
      </p:nvGrpSpPr>
      <p:grpSpPr>
        <a:xfrm>
          <a:off x="0" y="0"/>
          <a:ext cx="0" cy="0"/>
          <a:chOff x="0" y="0"/>
          <a:chExt cx="0" cy="0"/>
        </a:xfrm>
      </p:grpSpPr>
      <p:sp>
        <p:nvSpPr>
          <p:cNvPr id="109" name="Google Shape;109;p25"/>
          <p:cNvSpPr txBox="1">
            <a:spLocks noGrp="1"/>
          </p:cNvSpPr>
          <p:nvPr>
            <p:ph type="ctrTitle"/>
          </p:nvPr>
        </p:nvSpPr>
        <p:spPr>
          <a:xfrm>
            <a:off x="457200" y="1420283"/>
            <a:ext cx="5181600" cy="980017"/>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25"/>
          <p:cNvSpPr txBox="1">
            <a:spLocks noGrp="1"/>
          </p:cNvSpPr>
          <p:nvPr>
            <p:ph type="subTitle" idx="1"/>
          </p:nvPr>
        </p:nvSpPr>
        <p:spPr>
          <a:xfrm>
            <a:off x="914400" y="2590800"/>
            <a:ext cx="4267200" cy="11684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427"/>
              </a:spcBef>
              <a:spcAft>
                <a:spcPts val="0"/>
              </a:spcAft>
              <a:buClr>
                <a:srgbClr val="94898B"/>
              </a:buClr>
              <a:buSzPts val="3200"/>
              <a:buNone/>
              <a:defRPr>
                <a:solidFill>
                  <a:srgbClr val="94898B"/>
                </a:solidFill>
              </a:defRPr>
            </a:lvl1pPr>
            <a:lvl2pPr lvl="1" algn="ctr">
              <a:lnSpc>
                <a:spcPct val="100000"/>
              </a:lnSpc>
              <a:spcBef>
                <a:spcPts val="373"/>
              </a:spcBef>
              <a:spcAft>
                <a:spcPts val="0"/>
              </a:spcAft>
              <a:buClr>
                <a:srgbClr val="94898B"/>
              </a:buClr>
              <a:buSzPts val="2800"/>
              <a:buNone/>
              <a:defRPr>
                <a:solidFill>
                  <a:srgbClr val="94898B"/>
                </a:solidFill>
              </a:defRPr>
            </a:lvl2pPr>
            <a:lvl3pPr lvl="2" algn="ctr">
              <a:lnSpc>
                <a:spcPct val="100000"/>
              </a:lnSpc>
              <a:spcBef>
                <a:spcPts val="320"/>
              </a:spcBef>
              <a:spcAft>
                <a:spcPts val="0"/>
              </a:spcAft>
              <a:buClr>
                <a:srgbClr val="94898B"/>
              </a:buClr>
              <a:buSzPts val="2400"/>
              <a:buNone/>
              <a:defRPr>
                <a:solidFill>
                  <a:srgbClr val="94898B"/>
                </a:solidFill>
              </a:defRPr>
            </a:lvl3pPr>
            <a:lvl4pPr lvl="3" algn="ctr">
              <a:lnSpc>
                <a:spcPct val="100000"/>
              </a:lnSpc>
              <a:spcBef>
                <a:spcPts val="267"/>
              </a:spcBef>
              <a:spcAft>
                <a:spcPts val="0"/>
              </a:spcAft>
              <a:buClr>
                <a:srgbClr val="94898B"/>
              </a:buClr>
              <a:buSzPts val="2000"/>
              <a:buNone/>
              <a:defRPr>
                <a:solidFill>
                  <a:srgbClr val="94898B"/>
                </a:solidFill>
              </a:defRPr>
            </a:lvl4pPr>
            <a:lvl5pPr lvl="4" algn="ctr">
              <a:lnSpc>
                <a:spcPct val="100000"/>
              </a:lnSpc>
              <a:spcBef>
                <a:spcPts val="267"/>
              </a:spcBef>
              <a:spcAft>
                <a:spcPts val="0"/>
              </a:spcAft>
              <a:buClr>
                <a:srgbClr val="94898B"/>
              </a:buClr>
              <a:buSzPts val="2000"/>
              <a:buNone/>
              <a:defRPr>
                <a:solidFill>
                  <a:srgbClr val="94898B"/>
                </a:solidFill>
              </a:defRPr>
            </a:lvl5pPr>
            <a:lvl6pPr lvl="5" algn="ctr">
              <a:lnSpc>
                <a:spcPct val="100000"/>
              </a:lnSpc>
              <a:spcBef>
                <a:spcPts val="267"/>
              </a:spcBef>
              <a:spcAft>
                <a:spcPts val="0"/>
              </a:spcAft>
              <a:buClr>
                <a:srgbClr val="94898B"/>
              </a:buClr>
              <a:buSzPts val="2000"/>
              <a:buNone/>
              <a:defRPr>
                <a:solidFill>
                  <a:srgbClr val="94898B"/>
                </a:solidFill>
              </a:defRPr>
            </a:lvl6pPr>
            <a:lvl7pPr lvl="6" algn="ctr">
              <a:lnSpc>
                <a:spcPct val="100000"/>
              </a:lnSpc>
              <a:spcBef>
                <a:spcPts val="267"/>
              </a:spcBef>
              <a:spcAft>
                <a:spcPts val="0"/>
              </a:spcAft>
              <a:buClr>
                <a:srgbClr val="94898B"/>
              </a:buClr>
              <a:buSzPts val="2000"/>
              <a:buNone/>
              <a:defRPr>
                <a:solidFill>
                  <a:srgbClr val="94898B"/>
                </a:solidFill>
              </a:defRPr>
            </a:lvl7pPr>
            <a:lvl8pPr lvl="7" algn="ctr">
              <a:lnSpc>
                <a:spcPct val="100000"/>
              </a:lnSpc>
              <a:spcBef>
                <a:spcPts val="267"/>
              </a:spcBef>
              <a:spcAft>
                <a:spcPts val="0"/>
              </a:spcAft>
              <a:buClr>
                <a:srgbClr val="94898B"/>
              </a:buClr>
              <a:buSzPts val="2000"/>
              <a:buNone/>
              <a:defRPr>
                <a:solidFill>
                  <a:srgbClr val="94898B"/>
                </a:solidFill>
              </a:defRPr>
            </a:lvl8pPr>
            <a:lvl9pPr lvl="8" algn="ctr">
              <a:lnSpc>
                <a:spcPct val="100000"/>
              </a:lnSpc>
              <a:spcBef>
                <a:spcPts val="267"/>
              </a:spcBef>
              <a:spcAft>
                <a:spcPts val="0"/>
              </a:spcAft>
              <a:buClr>
                <a:srgbClr val="94898B"/>
              </a:buClr>
              <a:buSzPts val="2000"/>
              <a:buNone/>
              <a:defRPr>
                <a:solidFill>
                  <a:srgbClr val="94898B"/>
                </a:solidFill>
              </a:defRPr>
            </a:lvl9pPr>
          </a:lstStyle>
          <a:p>
            <a:endParaRPr/>
          </a:p>
        </p:txBody>
      </p:sp>
      <p:sp>
        <p:nvSpPr>
          <p:cNvPr id="111" name="Google Shape;111;p25"/>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2" name="Google Shape;112;p25"/>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p25"/>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14"/>
        <p:cNvGrpSpPr/>
        <p:nvPr/>
      </p:nvGrpSpPr>
      <p:grpSpPr>
        <a:xfrm>
          <a:off x="0" y="0"/>
          <a:ext cx="0" cy="0"/>
          <a:chOff x="0" y="0"/>
          <a:chExt cx="0" cy="0"/>
        </a:xfrm>
      </p:grpSpPr>
      <p:sp>
        <p:nvSpPr>
          <p:cNvPr id="115" name="Google Shape;115;p26"/>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26"/>
          <p:cNvSpPr txBox="1">
            <a:spLocks noGrp="1"/>
          </p:cNvSpPr>
          <p:nvPr>
            <p:ph type="body" idx="1"/>
          </p:nvPr>
        </p:nvSpPr>
        <p:spPr>
          <a:xfrm>
            <a:off x="304800" y="1066800"/>
            <a:ext cx="5486400" cy="3017309"/>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240"/>
              </a:spcBef>
              <a:spcAft>
                <a:spcPts val="0"/>
              </a:spcAft>
              <a:buClr>
                <a:schemeClr val="dk1"/>
              </a:buClr>
              <a:buSzPts val="1800"/>
              <a:buChar char="•"/>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117" name="Google Shape;117;p26"/>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8" name="Google Shape;118;p26"/>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9" name="Google Shape;119;p26"/>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20"/>
        <p:cNvGrpSpPr/>
        <p:nvPr/>
      </p:nvGrpSpPr>
      <p:grpSpPr>
        <a:xfrm>
          <a:off x="0" y="0"/>
          <a:ext cx="0" cy="0"/>
          <a:chOff x="0" y="0"/>
          <a:chExt cx="0" cy="0"/>
        </a:xfrm>
      </p:grpSpPr>
      <p:sp>
        <p:nvSpPr>
          <p:cNvPr id="121" name="Google Shape;121;p27"/>
          <p:cNvSpPr txBox="1">
            <a:spLocks noGrp="1"/>
          </p:cNvSpPr>
          <p:nvPr>
            <p:ph type="title"/>
          </p:nvPr>
        </p:nvSpPr>
        <p:spPr>
          <a:xfrm>
            <a:off x="481542" y="2937934"/>
            <a:ext cx="5181600" cy="90805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2667"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2" name="Google Shape;122;p27"/>
          <p:cNvSpPr txBox="1">
            <a:spLocks noGrp="1"/>
          </p:cNvSpPr>
          <p:nvPr>
            <p:ph type="body" idx="1"/>
          </p:nvPr>
        </p:nvSpPr>
        <p:spPr>
          <a:xfrm>
            <a:off x="481542" y="1937809"/>
            <a:ext cx="5181600" cy="1000125"/>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267"/>
              </a:spcBef>
              <a:spcAft>
                <a:spcPts val="0"/>
              </a:spcAft>
              <a:buClr>
                <a:srgbClr val="94898B"/>
              </a:buClr>
              <a:buSzPts val="2000"/>
              <a:buNone/>
              <a:defRPr sz="1333">
                <a:solidFill>
                  <a:srgbClr val="94898B"/>
                </a:solidFill>
              </a:defRPr>
            </a:lvl1pPr>
            <a:lvl2pPr marL="914400" lvl="1" indent="-228600" algn="l">
              <a:lnSpc>
                <a:spcPct val="100000"/>
              </a:lnSpc>
              <a:spcBef>
                <a:spcPts val="240"/>
              </a:spcBef>
              <a:spcAft>
                <a:spcPts val="0"/>
              </a:spcAft>
              <a:buClr>
                <a:srgbClr val="94898B"/>
              </a:buClr>
              <a:buSzPts val="1800"/>
              <a:buNone/>
              <a:defRPr sz="1200">
                <a:solidFill>
                  <a:srgbClr val="94898B"/>
                </a:solidFill>
              </a:defRPr>
            </a:lvl2pPr>
            <a:lvl3pPr marL="1371600" lvl="2" indent="-228600" algn="l">
              <a:lnSpc>
                <a:spcPct val="100000"/>
              </a:lnSpc>
              <a:spcBef>
                <a:spcPts val="213"/>
              </a:spcBef>
              <a:spcAft>
                <a:spcPts val="0"/>
              </a:spcAft>
              <a:buClr>
                <a:srgbClr val="94898B"/>
              </a:buClr>
              <a:buSzPts val="1600"/>
              <a:buNone/>
              <a:defRPr sz="1067">
                <a:solidFill>
                  <a:srgbClr val="94898B"/>
                </a:solidFill>
              </a:defRPr>
            </a:lvl3pPr>
            <a:lvl4pPr marL="1828800" lvl="3" indent="-228600" algn="l">
              <a:lnSpc>
                <a:spcPct val="100000"/>
              </a:lnSpc>
              <a:spcBef>
                <a:spcPts val="187"/>
              </a:spcBef>
              <a:spcAft>
                <a:spcPts val="0"/>
              </a:spcAft>
              <a:buClr>
                <a:srgbClr val="94898B"/>
              </a:buClr>
              <a:buSzPts val="1400"/>
              <a:buNone/>
              <a:defRPr sz="933">
                <a:solidFill>
                  <a:srgbClr val="94898B"/>
                </a:solidFill>
              </a:defRPr>
            </a:lvl4pPr>
            <a:lvl5pPr marL="2286000" lvl="4" indent="-228600" algn="l">
              <a:lnSpc>
                <a:spcPct val="100000"/>
              </a:lnSpc>
              <a:spcBef>
                <a:spcPts val="187"/>
              </a:spcBef>
              <a:spcAft>
                <a:spcPts val="0"/>
              </a:spcAft>
              <a:buClr>
                <a:srgbClr val="94898B"/>
              </a:buClr>
              <a:buSzPts val="1400"/>
              <a:buNone/>
              <a:defRPr sz="933">
                <a:solidFill>
                  <a:srgbClr val="94898B"/>
                </a:solidFill>
              </a:defRPr>
            </a:lvl5pPr>
            <a:lvl6pPr marL="2743200" lvl="5" indent="-228600" algn="l">
              <a:lnSpc>
                <a:spcPct val="100000"/>
              </a:lnSpc>
              <a:spcBef>
                <a:spcPts val="187"/>
              </a:spcBef>
              <a:spcAft>
                <a:spcPts val="0"/>
              </a:spcAft>
              <a:buClr>
                <a:srgbClr val="94898B"/>
              </a:buClr>
              <a:buSzPts val="1400"/>
              <a:buNone/>
              <a:defRPr sz="933">
                <a:solidFill>
                  <a:srgbClr val="94898B"/>
                </a:solidFill>
              </a:defRPr>
            </a:lvl6pPr>
            <a:lvl7pPr marL="3200400" lvl="6" indent="-228600" algn="l">
              <a:lnSpc>
                <a:spcPct val="100000"/>
              </a:lnSpc>
              <a:spcBef>
                <a:spcPts val="187"/>
              </a:spcBef>
              <a:spcAft>
                <a:spcPts val="0"/>
              </a:spcAft>
              <a:buClr>
                <a:srgbClr val="94898B"/>
              </a:buClr>
              <a:buSzPts val="1400"/>
              <a:buNone/>
              <a:defRPr sz="933">
                <a:solidFill>
                  <a:srgbClr val="94898B"/>
                </a:solidFill>
              </a:defRPr>
            </a:lvl7pPr>
            <a:lvl8pPr marL="3657600" lvl="7" indent="-228600" algn="l">
              <a:lnSpc>
                <a:spcPct val="100000"/>
              </a:lnSpc>
              <a:spcBef>
                <a:spcPts val="187"/>
              </a:spcBef>
              <a:spcAft>
                <a:spcPts val="0"/>
              </a:spcAft>
              <a:buClr>
                <a:srgbClr val="94898B"/>
              </a:buClr>
              <a:buSzPts val="1400"/>
              <a:buNone/>
              <a:defRPr sz="933">
                <a:solidFill>
                  <a:srgbClr val="94898B"/>
                </a:solidFill>
              </a:defRPr>
            </a:lvl8pPr>
            <a:lvl9pPr marL="4114800" lvl="8" indent="-228600" algn="l">
              <a:lnSpc>
                <a:spcPct val="100000"/>
              </a:lnSpc>
              <a:spcBef>
                <a:spcPts val="187"/>
              </a:spcBef>
              <a:spcAft>
                <a:spcPts val="0"/>
              </a:spcAft>
              <a:buClr>
                <a:srgbClr val="94898B"/>
              </a:buClr>
              <a:buSzPts val="1400"/>
              <a:buNone/>
              <a:defRPr sz="933">
                <a:solidFill>
                  <a:srgbClr val="94898B"/>
                </a:solidFill>
              </a:defRPr>
            </a:lvl9pPr>
          </a:lstStyle>
          <a:p>
            <a:endParaRPr/>
          </a:p>
        </p:txBody>
      </p:sp>
      <p:sp>
        <p:nvSpPr>
          <p:cNvPr id="123" name="Google Shape;123;p27"/>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4" name="Google Shape;124;p27"/>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5" name="Google Shape;125;p27"/>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26"/>
        <p:cNvGrpSpPr/>
        <p:nvPr/>
      </p:nvGrpSpPr>
      <p:grpSpPr>
        <a:xfrm>
          <a:off x="0" y="0"/>
          <a:ext cx="0" cy="0"/>
          <a:chOff x="0" y="0"/>
          <a:chExt cx="0" cy="0"/>
        </a:xfrm>
      </p:grpSpPr>
      <p:sp>
        <p:nvSpPr>
          <p:cNvPr id="127" name="Google Shape;127;p28"/>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8" name="Google Shape;128;p28"/>
          <p:cNvSpPr txBox="1">
            <a:spLocks noGrp="1"/>
          </p:cNvSpPr>
          <p:nvPr>
            <p:ph type="body" idx="1"/>
          </p:nvPr>
        </p:nvSpPr>
        <p:spPr>
          <a:xfrm>
            <a:off x="304800" y="1066800"/>
            <a:ext cx="2692400" cy="3017309"/>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373"/>
              </a:spcBef>
              <a:spcAft>
                <a:spcPts val="0"/>
              </a:spcAft>
              <a:buClr>
                <a:schemeClr val="dk1"/>
              </a:buClr>
              <a:buSzPts val="2800"/>
              <a:buChar char="•"/>
              <a:defRPr sz="1867"/>
            </a:lvl1pPr>
            <a:lvl2pPr marL="914400" lvl="1" indent="-381000" algn="l">
              <a:lnSpc>
                <a:spcPct val="100000"/>
              </a:lnSpc>
              <a:spcBef>
                <a:spcPts val="320"/>
              </a:spcBef>
              <a:spcAft>
                <a:spcPts val="0"/>
              </a:spcAft>
              <a:buClr>
                <a:schemeClr val="dk1"/>
              </a:buClr>
              <a:buSzPts val="2400"/>
              <a:buChar char="–"/>
              <a:defRPr sz="1600"/>
            </a:lvl2pPr>
            <a:lvl3pPr marL="1371600" lvl="2" indent="-355600" algn="l">
              <a:lnSpc>
                <a:spcPct val="100000"/>
              </a:lnSpc>
              <a:spcBef>
                <a:spcPts val="267"/>
              </a:spcBef>
              <a:spcAft>
                <a:spcPts val="0"/>
              </a:spcAft>
              <a:buClr>
                <a:schemeClr val="dk1"/>
              </a:buClr>
              <a:buSzPts val="2000"/>
              <a:buChar char="•"/>
              <a:defRPr sz="1333"/>
            </a:lvl3pPr>
            <a:lvl4pPr marL="1828800" lvl="3" indent="-342900" algn="l">
              <a:lnSpc>
                <a:spcPct val="100000"/>
              </a:lnSpc>
              <a:spcBef>
                <a:spcPts val="240"/>
              </a:spcBef>
              <a:spcAft>
                <a:spcPts val="0"/>
              </a:spcAft>
              <a:buClr>
                <a:schemeClr val="dk1"/>
              </a:buClr>
              <a:buSzPts val="1800"/>
              <a:buChar char="–"/>
              <a:defRPr sz="1200"/>
            </a:lvl4pPr>
            <a:lvl5pPr marL="2286000" lvl="4" indent="-342900" algn="l">
              <a:lnSpc>
                <a:spcPct val="100000"/>
              </a:lnSpc>
              <a:spcBef>
                <a:spcPts val="240"/>
              </a:spcBef>
              <a:spcAft>
                <a:spcPts val="0"/>
              </a:spcAft>
              <a:buClr>
                <a:schemeClr val="dk1"/>
              </a:buClr>
              <a:buSzPts val="1800"/>
              <a:buChar char="»"/>
              <a:defRPr sz="1200"/>
            </a:lvl5pPr>
            <a:lvl6pPr marL="2743200" lvl="5" indent="-342900" algn="l">
              <a:lnSpc>
                <a:spcPct val="100000"/>
              </a:lnSpc>
              <a:spcBef>
                <a:spcPts val="240"/>
              </a:spcBef>
              <a:spcAft>
                <a:spcPts val="0"/>
              </a:spcAft>
              <a:buClr>
                <a:schemeClr val="dk1"/>
              </a:buClr>
              <a:buSzPts val="1800"/>
              <a:buChar char="•"/>
              <a:defRPr sz="1200"/>
            </a:lvl6pPr>
            <a:lvl7pPr marL="3200400" lvl="6" indent="-342900" algn="l">
              <a:lnSpc>
                <a:spcPct val="100000"/>
              </a:lnSpc>
              <a:spcBef>
                <a:spcPts val="240"/>
              </a:spcBef>
              <a:spcAft>
                <a:spcPts val="0"/>
              </a:spcAft>
              <a:buClr>
                <a:schemeClr val="dk1"/>
              </a:buClr>
              <a:buSzPts val="1800"/>
              <a:buChar char="•"/>
              <a:defRPr sz="1200"/>
            </a:lvl7pPr>
            <a:lvl8pPr marL="3657600" lvl="7" indent="-342900" algn="l">
              <a:lnSpc>
                <a:spcPct val="100000"/>
              </a:lnSpc>
              <a:spcBef>
                <a:spcPts val="240"/>
              </a:spcBef>
              <a:spcAft>
                <a:spcPts val="0"/>
              </a:spcAft>
              <a:buClr>
                <a:schemeClr val="dk1"/>
              </a:buClr>
              <a:buSzPts val="1800"/>
              <a:buChar char="•"/>
              <a:defRPr sz="1200"/>
            </a:lvl8pPr>
            <a:lvl9pPr marL="4114800" lvl="8" indent="-342900" algn="l">
              <a:lnSpc>
                <a:spcPct val="100000"/>
              </a:lnSpc>
              <a:spcBef>
                <a:spcPts val="240"/>
              </a:spcBef>
              <a:spcAft>
                <a:spcPts val="0"/>
              </a:spcAft>
              <a:buClr>
                <a:schemeClr val="dk1"/>
              </a:buClr>
              <a:buSzPts val="1800"/>
              <a:buChar char="•"/>
              <a:defRPr sz="1200"/>
            </a:lvl9pPr>
          </a:lstStyle>
          <a:p>
            <a:endParaRPr/>
          </a:p>
        </p:txBody>
      </p:sp>
      <p:sp>
        <p:nvSpPr>
          <p:cNvPr id="129" name="Google Shape;129;p28"/>
          <p:cNvSpPr txBox="1">
            <a:spLocks noGrp="1"/>
          </p:cNvSpPr>
          <p:nvPr>
            <p:ph type="body" idx="2"/>
          </p:nvPr>
        </p:nvSpPr>
        <p:spPr>
          <a:xfrm>
            <a:off x="3098800" y="1066800"/>
            <a:ext cx="2692400" cy="3017309"/>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373"/>
              </a:spcBef>
              <a:spcAft>
                <a:spcPts val="0"/>
              </a:spcAft>
              <a:buClr>
                <a:schemeClr val="dk1"/>
              </a:buClr>
              <a:buSzPts val="2800"/>
              <a:buChar char="•"/>
              <a:defRPr sz="1867"/>
            </a:lvl1pPr>
            <a:lvl2pPr marL="914400" lvl="1" indent="-381000" algn="l">
              <a:lnSpc>
                <a:spcPct val="100000"/>
              </a:lnSpc>
              <a:spcBef>
                <a:spcPts val="320"/>
              </a:spcBef>
              <a:spcAft>
                <a:spcPts val="0"/>
              </a:spcAft>
              <a:buClr>
                <a:schemeClr val="dk1"/>
              </a:buClr>
              <a:buSzPts val="2400"/>
              <a:buChar char="–"/>
              <a:defRPr sz="1600"/>
            </a:lvl2pPr>
            <a:lvl3pPr marL="1371600" lvl="2" indent="-355600" algn="l">
              <a:lnSpc>
                <a:spcPct val="100000"/>
              </a:lnSpc>
              <a:spcBef>
                <a:spcPts val="267"/>
              </a:spcBef>
              <a:spcAft>
                <a:spcPts val="0"/>
              </a:spcAft>
              <a:buClr>
                <a:schemeClr val="dk1"/>
              </a:buClr>
              <a:buSzPts val="2000"/>
              <a:buChar char="•"/>
              <a:defRPr sz="1333"/>
            </a:lvl3pPr>
            <a:lvl4pPr marL="1828800" lvl="3" indent="-342900" algn="l">
              <a:lnSpc>
                <a:spcPct val="100000"/>
              </a:lnSpc>
              <a:spcBef>
                <a:spcPts val="240"/>
              </a:spcBef>
              <a:spcAft>
                <a:spcPts val="0"/>
              </a:spcAft>
              <a:buClr>
                <a:schemeClr val="dk1"/>
              </a:buClr>
              <a:buSzPts val="1800"/>
              <a:buChar char="–"/>
              <a:defRPr sz="1200"/>
            </a:lvl4pPr>
            <a:lvl5pPr marL="2286000" lvl="4" indent="-342900" algn="l">
              <a:lnSpc>
                <a:spcPct val="100000"/>
              </a:lnSpc>
              <a:spcBef>
                <a:spcPts val="240"/>
              </a:spcBef>
              <a:spcAft>
                <a:spcPts val="0"/>
              </a:spcAft>
              <a:buClr>
                <a:schemeClr val="dk1"/>
              </a:buClr>
              <a:buSzPts val="1800"/>
              <a:buChar char="»"/>
              <a:defRPr sz="1200"/>
            </a:lvl5pPr>
            <a:lvl6pPr marL="2743200" lvl="5" indent="-342900" algn="l">
              <a:lnSpc>
                <a:spcPct val="100000"/>
              </a:lnSpc>
              <a:spcBef>
                <a:spcPts val="240"/>
              </a:spcBef>
              <a:spcAft>
                <a:spcPts val="0"/>
              </a:spcAft>
              <a:buClr>
                <a:schemeClr val="dk1"/>
              </a:buClr>
              <a:buSzPts val="1800"/>
              <a:buChar char="•"/>
              <a:defRPr sz="1200"/>
            </a:lvl6pPr>
            <a:lvl7pPr marL="3200400" lvl="6" indent="-342900" algn="l">
              <a:lnSpc>
                <a:spcPct val="100000"/>
              </a:lnSpc>
              <a:spcBef>
                <a:spcPts val="240"/>
              </a:spcBef>
              <a:spcAft>
                <a:spcPts val="0"/>
              </a:spcAft>
              <a:buClr>
                <a:schemeClr val="dk1"/>
              </a:buClr>
              <a:buSzPts val="1800"/>
              <a:buChar char="•"/>
              <a:defRPr sz="1200"/>
            </a:lvl7pPr>
            <a:lvl8pPr marL="3657600" lvl="7" indent="-342900" algn="l">
              <a:lnSpc>
                <a:spcPct val="100000"/>
              </a:lnSpc>
              <a:spcBef>
                <a:spcPts val="240"/>
              </a:spcBef>
              <a:spcAft>
                <a:spcPts val="0"/>
              </a:spcAft>
              <a:buClr>
                <a:schemeClr val="dk1"/>
              </a:buClr>
              <a:buSzPts val="1800"/>
              <a:buChar char="•"/>
              <a:defRPr sz="1200"/>
            </a:lvl8pPr>
            <a:lvl9pPr marL="4114800" lvl="8" indent="-342900" algn="l">
              <a:lnSpc>
                <a:spcPct val="100000"/>
              </a:lnSpc>
              <a:spcBef>
                <a:spcPts val="240"/>
              </a:spcBef>
              <a:spcAft>
                <a:spcPts val="0"/>
              </a:spcAft>
              <a:buClr>
                <a:schemeClr val="dk1"/>
              </a:buClr>
              <a:buSzPts val="1800"/>
              <a:buChar char="•"/>
              <a:defRPr sz="1200"/>
            </a:lvl9pPr>
          </a:lstStyle>
          <a:p>
            <a:endParaRPr/>
          </a:p>
        </p:txBody>
      </p:sp>
      <p:sp>
        <p:nvSpPr>
          <p:cNvPr id="130" name="Google Shape;130;p28"/>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28"/>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2" name="Google Shape;132;p28"/>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33"/>
        <p:cNvGrpSpPr/>
        <p:nvPr/>
      </p:nvGrpSpPr>
      <p:grpSpPr>
        <a:xfrm>
          <a:off x="0" y="0"/>
          <a:ext cx="0" cy="0"/>
          <a:chOff x="0" y="0"/>
          <a:chExt cx="0" cy="0"/>
        </a:xfrm>
      </p:grpSpPr>
      <p:sp>
        <p:nvSpPr>
          <p:cNvPr id="134" name="Google Shape;134;p29"/>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5" name="Google Shape;135;p29"/>
          <p:cNvSpPr txBox="1">
            <a:spLocks noGrp="1"/>
          </p:cNvSpPr>
          <p:nvPr>
            <p:ph type="body" idx="1"/>
          </p:nvPr>
        </p:nvSpPr>
        <p:spPr>
          <a:xfrm>
            <a:off x="304800" y="1023409"/>
            <a:ext cx="2693459" cy="426508"/>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320"/>
              </a:spcBef>
              <a:spcAft>
                <a:spcPts val="0"/>
              </a:spcAft>
              <a:buClr>
                <a:schemeClr val="dk1"/>
              </a:buClr>
              <a:buSzPts val="2400"/>
              <a:buNone/>
              <a:defRPr sz="1600" b="1"/>
            </a:lvl1pPr>
            <a:lvl2pPr marL="914400" lvl="1" indent="-228600" algn="l">
              <a:lnSpc>
                <a:spcPct val="100000"/>
              </a:lnSpc>
              <a:spcBef>
                <a:spcPts val="267"/>
              </a:spcBef>
              <a:spcAft>
                <a:spcPts val="0"/>
              </a:spcAft>
              <a:buClr>
                <a:schemeClr val="dk1"/>
              </a:buClr>
              <a:buSzPts val="2000"/>
              <a:buNone/>
              <a:defRPr sz="1333" b="1"/>
            </a:lvl2pPr>
            <a:lvl3pPr marL="1371600" lvl="2" indent="-228600" algn="l">
              <a:lnSpc>
                <a:spcPct val="100000"/>
              </a:lnSpc>
              <a:spcBef>
                <a:spcPts val="240"/>
              </a:spcBef>
              <a:spcAft>
                <a:spcPts val="0"/>
              </a:spcAft>
              <a:buClr>
                <a:schemeClr val="dk1"/>
              </a:buClr>
              <a:buSzPts val="1800"/>
              <a:buNone/>
              <a:defRPr sz="1200" b="1"/>
            </a:lvl3pPr>
            <a:lvl4pPr marL="1828800" lvl="3" indent="-228600" algn="l">
              <a:lnSpc>
                <a:spcPct val="100000"/>
              </a:lnSpc>
              <a:spcBef>
                <a:spcPts val="213"/>
              </a:spcBef>
              <a:spcAft>
                <a:spcPts val="0"/>
              </a:spcAft>
              <a:buClr>
                <a:schemeClr val="dk1"/>
              </a:buClr>
              <a:buSzPts val="1600"/>
              <a:buNone/>
              <a:defRPr sz="1067" b="1"/>
            </a:lvl4pPr>
            <a:lvl5pPr marL="2286000" lvl="4" indent="-228600" algn="l">
              <a:lnSpc>
                <a:spcPct val="100000"/>
              </a:lnSpc>
              <a:spcBef>
                <a:spcPts val="213"/>
              </a:spcBef>
              <a:spcAft>
                <a:spcPts val="0"/>
              </a:spcAft>
              <a:buClr>
                <a:schemeClr val="dk1"/>
              </a:buClr>
              <a:buSzPts val="1600"/>
              <a:buNone/>
              <a:defRPr sz="1067" b="1"/>
            </a:lvl5pPr>
            <a:lvl6pPr marL="2743200" lvl="5" indent="-228600" algn="l">
              <a:lnSpc>
                <a:spcPct val="100000"/>
              </a:lnSpc>
              <a:spcBef>
                <a:spcPts val="213"/>
              </a:spcBef>
              <a:spcAft>
                <a:spcPts val="0"/>
              </a:spcAft>
              <a:buClr>
                <a:schemeClr val="dk1"/>
              </a:buClr>
              <a:buSzPts val="1600"/>
              <a:buNone/>
              <a:defRPr sz="1067" b="1"/>
            </a:lvl6pPr>
            <a:lvl7pPr marL="3200400" lvl="6" indent="-228600" algn="l">
              <a:lnSpc>
                <a:spcPct val="100000"/>
              </a:lnSpc>
              <a:spcBef>
                <a:spcPts val="213"/>
              </a:spcBef>
              <a:spcAft>
                <a:spcPts val="0"/>
              </a:spcAft>
              <a:buClr>
                <a:schemeClr val="dk1"/>
              </a:buClr>
              <a:buSzPts val="1600"/>
              <a:buNone/>
              <a:defRPr sz="1067" b="1"/>
            </a:lvl7pPr>
            <a:lvl8pPr marL="3657600" lvl="7" indent="-228600" algn="l">
              <a:lnSpc>
                <a:spcPct val="100000"/>
              </a:lnSpc>
              <a:spcBef>
                <a:spcPts val="213"/>
              </a:spcBef>
              <a:spcAft>
                <a:spcPts val="0"/>
              </a:spcAft>
              <a:buClr>
                <a:schemeClr val="dk1"/>
              </a:buClr>
              <a:buSzPts val="1600"/>
              <a:buNone/>
              <a:defRPr sz="1067" b="1"/>
            </a:lvl8pPr>
            <a:lvl9pPr marL="4114800" lvl="8" indent="-228600" algn="l">
              <a:lnSpc>
                <a:spcPct val="100000"/>
              </a:lnSpc>
              <a:spcBef>
                <a:spcPts val="213"/>
              </a:spcBef>
              <a:spcAft>
                <a:spcPts val="0"/>
              </a:spcAft>
              <a:buClr>
                <a:schemeClr val="dk1"/>
              </a:buClr>
              <a:buSzPts val="1600"/>
              <a:buNone/>
              <a:defRPr sz="1067" b="1"/>
            </a:lvl9pPr>
          </a:lstStyle>
          <a:p>
            <a:endParaRPr/>
          </a:p>
        </p:txBody>
      </p:sp>
      <p:sp>
        <p:nvSpPr>
          <p:cNvPr id="136" name="Google Shape;136;p29"/>
          <p:cNvSpPr txBox="1">
            <a:spLocks noGrp="1"/>
          </p:cNvSpPr>
          <p:nvPr>
            <p:ph type="body" idx="2"/>
          </p:nvPr>
        </p:nvSpPr>
        <p:spPr>
          <a:xfrm>
            <a:off x="304800" y="1449917"/>
            <a:ext cx="2693459" cy="2634192"/>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320"/>
              </a:spcBef>
              <a:spcAft>
                <a:spcPts val="0"/>
              </a:spcAft>
              <a:buClr>
                <a:schemeClr val="dk1"/>
              </a:buClr>
              <a:buSzPts val="2400"/>
              <a:buChar char="•"/>
              <a:defRPr sz="1600"/>
            </a:lvl1pPr>
            <a:lvl2pPr marL="914400" lvl="1" indent="-355600" algn="l">
              <a:lnSpc>
                <a:spcPct val="100000"/>
              </a:lnSpc>
              <a:spcBef>
                <a:spcPts val="267"/>
              </a:spcBef>
              <a:spcAft>
                <a:spcPts val="0"/>
              </a:spcAft>
              <a:buClr>
                <a:schemeClr val="dk1"/>
              </a:buClr>
              <a:buSzPts val="2000"/>
              <a:buChar char="–"/>
              <a:defRPr sz="1333"/>
            </a:lvl2pPr>
            <a:lvl3pPr marL="1371600" lvl="2" indent="-342900" algn="l">
              <a:lnSpc>
                <a:spcPct val="100000"/>
              </a:lnSpc>
              <a:spcBef>
                <a:spcPts val="240"/>
              </a:spcBef>
              <a:spcAft>
                <a:spcPts val="0"/>
              </a:spcAft>
              <a:buClr>
                <a:schemeClr val="dk1"/>
              </a:buClr>
              <a:buSzPts val="1800"/>
              <a:buChar char="•"/>
              <a:defRPr sz="1200"/>
            </a:lvl3pPr>
            <a:lvl4pPr marL="1828800" lvl="3" indent="-330200" algn="l">
              <a:lnSpc>
                <a:spcPct val="100000"/>
              </a:lnSpc>
              <a:spcBef>
                <a:spcPts val="213"/>
              </a:spcBef>
              <a:spcAft>
                <a:spcPts val="0"/>
              </a:spcAft>
              <a:buClr>
                <a:schemeClr val="dk1"/>
              </a:buClr>
              <a:buSzPts val="1600"/>
              <a:buChar char="–"/>
              <a:defRPr sz="1067"/>
            </a:lvl4pPr>
            <a:lvl5pPr marL="2286000" lvl="4" indent="-330200" algn="l">
              <a:lnSpc>
                <a:spcPct val="100000"/>
              </a:lnSpc>
              <a:spcBef>
                <a:spcPts val="213"/>
              </a:spcBef>
              <a:spcAft>
                <a:spcPts val="0"/>
              </a:spcAft>
              <a:buClr>
                <a:schemeClr val="dk1"/>
              </a:buClr>
              <a:buSzPts val="1600"/>
              <a:buChar char="»"/>
              <a:defRPr sz="1067"/>
            </a:lvl5pPr>
            <a:lvl6pPr marL="2743200" lvl="5" indent="-330200" algn="l">
              <a:lnSpc>
                <a:spcPct val="100000"/>
              </a:lnSpc>
              <a:spcBef>
                <a:spcPts val="213"/>
              </a:spcBef>
              <a:spcAft>
                <a:spcPts val="0"/>
              </a:spcAft>
              <a:buClr>
                <a:schemeClr val="dk1"/>
              </a:buClr>
              <a:buSzPts val="1600"/>
              <a:buChar char="•"/>
              <a:defRPr sz="1067"/>
            </a:lvl6pPr>
            <a:lvl7pPr marL="3200400" lvl="6" indent="-330200" algn="l">
              <a:lnSpc>
                <a:spcPct val="100000"/>
              </a:lnSpc>
              <a:spcBef>
                <a:spcPts val="213"/>
              </a:spcBef>
              <a:spcAft>
                <a:spcPts val="0"/>
              </a:spcAft>
              <a:buClr>
                <a:schemeClr val="dk1"/>
              </a:buClr>
              <a:buSzPts val="1600"/>
              <a:buChar char="•"/>
              <a:defRPr sz="1067"/>
            </a:lvl7pPr>
            <a:lvl8pPr marL="3657600" lvl="7" indent="-330200" algn="l">
              <a:lnSpc>
                <a:spcPct val="100000"/>
              </a:lnSpc>
              <a:spcBef>
                <a:spcPts val="213"/>
              </a:spcBef>
              <a:spcAft>
                <a:spcPts val="0"/>
              </a:spcAft>
              <a:buClr>
                <a:schemeClr val="dk1"/>
              </a:buClr>
              <a:buSzPts val="1600"/>
              <a:buChar char="•"/>
              <a:defRPr sz="1067"/>
            </a:lvl8pPr>
            <a:lvl9pPr marL="4114800" lvl="8" indent="-330200" algn="l">
              <a:lnSpc>
                <a:spcPct val="100000"/>
              </a:lnSpc>
              <a:spcBef>
                <a:spcPts val="213"/>
              </a:spcBef>
              <a:spcAft>
                <a:spcPts val="0"/>
              </a:spcAft>
              <a:buClr>
                <a:schemeClr val="dk1"/>
              </a:buClr>
              <a:buSzPts val="1600"/>
              <a:buChar char="•"/>
              <a:defRPr sz="1067"/>
            </a:lvl9pPr>
          </a:lstStyle>
          <a:p>
            <a:endParaRPr/>
          </a:p>
        </p:txBody>
      </p:sp>
      <p:sp>
        <p:nvSpPr>
          <p:cNvPr id="137" name="Google Shape;137;p29"/>
          <p:cNvSpPr txBox="1">
            <a:spLocks noGrp="1"/>
          </p:cNvSpPr>
          <p:nvPr>
            <p:ph type="body" idx="3"/>
          </p:nvPr>
        </p:nvSpPr>
        <p:spPr>
          <a:xfrm>
            <a:off x="3096684" y="1023409"/>
            <a:ext cx="2694517" cy="426508"/>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320"/>
              </a:spcBef>
              <a:spcAft>
                <a:spcPts val="0"/>
              </a:spcAft>
              <a:buClr>
                <a:schemeClr val="dk1"/>
              </a:buClr>
              <a:buSzPts val="2400"/>
              <a:buNone/>
              <a:defRPr sz="1600" b="1"/>
            </a:lvl1pPr>
            <a:lvl2pPr marL="914400" lvl="1" indent="-228600" algn="l">
              <a:lnSpc>
                <a:spcPct val="100000"/>
              </a:lnSpc>
              <a:spcBef>
                <a:spcPts val="267"/>
              </a:spcBef>
              <a:spcAft>
                <a:spcPts val="0"/>
              </a:spcAft>
              <a:buClr>
                <a:schemeClr val="dk1"/>
              </a:buClr>
              <a:buSzPts val="2000"/>
              <a:buNone/>
              <a:defRPr sz="1333" b="1"/>
            </a:lvl2pPr>
            <a:lvl3pPr marL="1371600" lvl="2" indent="-228600" algn="l">
              <a:lnSpc>
                <a:spcPct val="100000"/>
              </a:lnSpc>
              <a:spcBef>
                <a:spcPts val="240"/>
              </a:spcBef>
              <a:spcAft>
                <a:spcPts val="0"/>
              </a:spcAft>
              <a:buClr>
                <a:schemeClr val="dk1"/>
              </a:buClr>
              <a:buSzPts val="1800"/>
              <a:buNone/>
              <a:defRPr sz="1200" b="1"/>
            </a:lvl3pPr>
            <a:lvl4pPr marL="1828800" lvl="3" indent="-228600" algn="l">
              <a:lnSpc>
                <a:spcPct val="100000"/>
              </a:lnSpc>
              <a:spcBef>
                <a:spcPts val="213"/>
              </a:spcBef>
              <a:spcAft>
                <a:spcPts val="0"/>
              </a:spcAft>
              <a:buClr>
                <a:schemeClr val="dk1"/>
              </a:buClr>
              <a:buSzPts val="1600"/>
              <a:buNone/>
              <a:defRPr sz="1067" b="1"/>
            </a:lvl4pPr>
            <a:lvl5pPr marL="2286000" lvl="4" indent="-228600" algn="l">
              <a:lnSpc>
                <a:spcPct val="100000"/>
              </a:lnSpc>
              <a:spcBef>
                <a:spcPts val="213"/>
              </a:spcBef>
              <a:spcAft>
                <a:spcPts val="0"/>
              </a:spcAft>
              <a:buClr>
                <a:schemeClr val="dk1"/>
              </a:buClr>
              <a:buSzPts val="1600"/>
              <a:buNone/>
              <a:defRPr sz="1067" b="1"/>
            </a:lvl5pPr>
            <a:lvl6pPr marL="2743200" lvl="5" indent="-228600" algn="l">
              <a:lnSpc>
                <a:spcPct val="100000"/>
              </a:lnSpc>
              <a:spcBef>
                <a:spcPts val="213"/>
              </a:spcBef>
              <a:spcAft>
                <a:spcPts val="0"/>
              </a:spcAft>
              <a:buClr>
                <a:schemeClr val="dk1"/>
              </a:buClr>
              <a:buSzPts val="1600"/>
              <a:buNone/>
              <a:defRPr sz="1067" b="1"/>
            </a:lvl6pPr>
            <a:lvl7pPr marL="3200400" lvl="6" indent="-228600" algn="l">
              <a:lnSpc>
                <a:spcPct val="100000"/>
              </a:lnSpc>
              <a:spcBef>
                <a:spcPts val="213"/>
              </a:spcBef>
              <a:spcAft>
                <a:spcPts val="0"/>
              </a:spcAft>
              <a:buClr>
                <a:schemeClr val="dk1"/>
              </a:buClr>
              <a:buSzPts val="1600"/>
              <a:buNone/>
              <a:defRPr sz="1067" b="1"/>
            </a:lvl7pPr>
            <a:lvl8pPr marL="3657600" lvl="7" indent="-228600" algn="l">
              <a:lnSpc>
                <a:spcPct val="100000"/>
              </a:lnSpc>
              <a:spcBef>
                <a:spcPts val="213"/>
              </a:spcBef>
              <a:spcAft>
                <a:spcPts val="0"/>
              </a:spcAft>
              <a:buClr>
                <a:schemeClr val="dk1"/>
              </a:buClr>
              <a:buSzPts val="1600"/>
              <a:buNone/>
              <a:defRPr sz="1067" b="1"/>
            </a:lvl8pPr>
            <a:lvl9pPr marL="4114800" lvl="8" indent="-228600" algn="l">
              <a:lnSpc>
                <a:spcPct val="100000"/>
              </a:lnSpc>
              <a:spcBef>
                <a:spcPts val="213"/>
              </a:spcBef>
              <a:spcAft>
                <a:spcPts val="0"/>
              </a:spcAft>
              <a:buClr>
                <a:schemeClr val="dk1"/>
              </a:buClr>
              <a:buSzPts val="1600"/>
              <a:buNone/>
              <a:defRPr sz="1067" b="1"/>
            </a:lvl9pPr>
          </a:lstStyle>
          <a:p>
            <a:endParaRPr/>
          </a:p>
        </p:txBody>
      </p:sp>
      <p:sp>
        <p:nvSpPr>
          <p:cNvPr id="138" name="Google Shape;138;p29"/>
          <p:cNvSpPr txBox="1">
            <a:spLocks noGrp="1"/>
          </p:cNvSpPr>
          <p:nvPr>
            <p:ph type="body" idx="4"/>
          </p:nvPr>
        </p:nvSpPr>
        <p:spPr>
          <a:xfrm>
            <a:off x="3096684" y="1449917"/>
            <a:ext cx="2694517" cy="2634192"/>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320"/>
              </a:spcBef>
              <a:spcAft>
                <a:spcPts val="0"/>
              </a:spcAft>
              <a:buClr>
                <a:schemeClr val="dk1"/>
              </a:buClr>
              <a:buSzPts val="2400"/>
              <a:buChar char="•"/>
              <a:defRPr sz="1600"/>
            </a:lvl1pPr>
            <a:lvl2pPr marL="914400" lvl="1" indent="-355600" algn="l">
              <a:lnSpc>
                <a:spcPct val="100000"/>
              </a:lnSpc>
              <a:spcBef>
                <a:spcPts val="267"/>
              </a:spcBef>
              <a:spcAft>
                <a:spcPts val="0"/>
              </a:spcAft>
              <a:buClr>
                <a:schemeClr val="dk1"/>
              </a:buClr>
              <a:buSzPts val="2000"/>
              <a:buChar char="–"/>
              <a:defRPr sz="1333"/>
            </a:lvl2pPr>
            <a:lvl3pPr marL="1371600" lvl="2" indent="-342900" algn="l">
              <a:lnSpc>
                <a:spcPct val="100000"/>
              </a:lnSpc>
              <a:spcBef>
                <a:spcPts val="240"/>
              </a:spcBef>
              <a:spcAft>
                <a:spcPts val="0"/>
              </a:spcAft>
              <a:buClr>
                <a:schemeClr val="dk1"/>
              </a:buClr>
              <a:buSzPts val="1800"/>
              <a:buChar char="•"/>
              <a:defRPr sz="1200"/>
            </a:lvl3pPr>
            <a:lvl4pPr marL="1828800" lvl="3" indent="-330200" algn="l">
              <a:lnSpc>
                <a:spcPct val="100000"/>
              </a:lnSpc>
              <a:spcBef>
                <a:spcPts val="213"/>
              </a:spcBef>
              <a:spcAft>
                <a:spcPts val="0"/>
              </a:spcAft>
              <a:buClr>
                <a:schemeClr val="dk1"/>
              </a:buClr>
              <a:buSzPts val="1600"/>
              <a:buChar char="–"/>
              <a:defRPr sz="1067"/>
            </a:lvl4pPr>
            <a:lvl5pPr marL="2286000" lvl="4" indent="-330200" algn="l">
              <a:lnSpc>
                <a:spcPct val="100000"/>
              </a:lnSpc>
              <a:spcBef>
                <a:spcPts val="213"/>
              </a:spcBef>
              <a:spcAft>
                <a:spcPts val="0"/>
              </a:spcAft>
              <a:buClr>
                <a:schemeClr val="dk1"/>
              </a:buClr>
              <a:buSzPts val="1600"/>
              <a:buChar char="»"/>
              <a:defRPr sz="1067"/>
            </a:lvl5pPr>
            <a:lvl6pPr marL="2743200" lvl="5" indent="-330200" algn="l">
              <a:lnSpc>
                <a:spcPct val="100000"/>
              </a:lnSpc>
              <a:spcBef>
                <a:spcPts val="213"/>
              </a:spcBef>
              <a:spcAft>
                <a:spcPts val="0"/>
              </a:spcAft>
              <a:buClr>
                <a:schemeClr val="dk1"/>
              </a:buClr>
              <a:buSzPts val="1600"/>
              <a:buChar char="•"/>
              <a:defRPr sz="1067"/>
            </a:lvl6pPr>
            <a:lvl7pPr marL="3200400" lvl="6" indent="-330200" algn="l">
              <a:lnSpc>
                <a:spcPct val="100000"/>
              </a:lnSpc>
              <a:spcBef>
                <a:spcPts val="213"/>
              </a:spcBef>
              <a:spcAft>
                <a:spcPts val="0"/>
              </a:spcAft>
              <a:buClr>
                <a:schemeClr val="dk1"/>
              </a:buClr>
              <a:buSzPts val="1600"/>
              <a:buChar char="•"/>
              <a:defRPr sz="1067"/>
            </a:lvl7pPr>
            <a:lvl8pPr marL="3657600" lvl="7" indent="-330200" algn="l">
              <a:lnSpc>
                <a:spcPct val="100000"/>
              </a:lnSpc>
              <a:spcBef>
                <a:spcPts val="213"/>
              </a:spcBef>
              <a:spcAft>
                <a:spcPts val="0"/>
              </a:spcAft>
              <a:buClr>
                <a:schemeClr val="dk1"/>
              </a:buClr>
              <a:buSzPts val="1600"/>
              <a:buChar char="•"/>
              <a:defRPr sz="1067"/>
            </a:lvl8pPr>
            <a:lvl9pPr marL="4114800" lvl="8" indent="-330200" algn="l">
              <a:lnSpc>
                <a:spcPct val="100000"/>
              </a:lnSpc>
              <a:spcBef>
                <a:spcPts val="213"/>
              </a:spcBef>
              <a:spcAft>
                <a:spcPts val="0"/>
              </a:spcAft>
              <a:buClr>
                <a:schemeClr val="dk1"/>
              </a:buClr>
              <a:buSzPts val="1600"/>
              <a:buChar char="•"/>
              <a:defRPr sz="1067"/>
            </a:lvl9pPr>
          </a:lstStyle>
          <a:p>
            <a:endParaRPr/>
          </a:p>
        </p:txBody>
      </p:sp>
      <p:sp>
        <p:nvSpPr>
          <p:cNvPr id="139" name="Google Shape;139;p29"/>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0" name="Google Shape;140;p29"/>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1" name="Google Shape;141;p29"/>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42"/>
        <p:cNvGrpSpPr/>
        <p:nvPr/>
      </p:nvGrpSpPr>
      <p:grpSpPr>
        <a:xfrm>
          <a:off x="0" y="0"/>
          <a:ext cx="0" cy="0"/>
          <a:chOff x="0" y="0"/>
          <a:chExt cx="0" cy="0"/>
        </a:xfrm>
      </p:grpSpPr>
      <p:sp>
        <p:nvSpPr>
          <p:cNvPr id="143" name="Google Shape;143;p30"/>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4" name="Google Shape;144;p30"/>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5" name="Google Shape;145;p30"/>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6" name="Google Shape;146;p30"/>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47"/>
        <p:cNvGrpSpPr/>
        <p:nvPr/>
      </p:nvGrpSpPr>
      <p:grpSpPr>
        <a:xfrm>
          <a:off x="0" y="0"/>
          <a:ext cx="0" cy="0"/>
          <a:chOff x="0" y="0"/>
          <a:chExt cx="0" cy="0"/>
        </a:xfrm>
      </p:grpSpPr>
      <p:sp>
        <p:nvSpPr>
          <p:cNvPr id="148" name="Google Shape;148;p31"/>
          <p:cNvSpPr txBox="1">
            <a:spLocks noGrp="1"/>
          </p:cNvSpPr>
          <p:nvPr>
            <p:ph type="title"/>
          </p:nvPr>
        </p:nvSpPr>
        <p:spPr>
          <a:xfrm>
            <a:off x="304800" y="182033"/>
            <a:ext cx="2005542" cy="7747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1333"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9" name="Google Shape;149;p31"/>
          <p:cNvSpPr txBox="1">
            <a:spLocks noGrp="1"/>
          </p:cNvSpPr>
          <p:nvPr>
            <p:ph type="body" idx="1"/>
          </p:nvPr>
        </p:nvSpPr>
        <p:spPr>
          <a:xfrm>
            <a:off x="2383367" y="182034"/>
            <a:ext cx="3407833" cy="3902075"/>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427"/>
              </a:spcBef>
              <a:spcAft>
                <a:spcPts val="0"/>
              </a:spcAft>
              <a:buClr>
                <a:schemeClr val="dk1"/>
              </a:buClr>
              <a:buSzPts val="3200"/>
              <a:buChar char="•"/>
              <a:defRPr sz="2133"/>
            </a:lvl1pPr>
            <a:lvl2pPr marL="914400" lvl="1" indent="-406400" algn="l">
              <a:lnSpc>
                <a:spcPct val="100000"/>
              </a:lnSpc>
              <a:spcBef>
                <a:spcPts val="373"/>
              </a:spcBef>
              <a:spcAft>
                <a:spcPts val="0"/>
              </a:spcAft>
              <a:buClr>
                <a:schemeClr val="dk1"/>
              </a:buClr>
              <a:buSzPts val="2800"/>
              <a:buChar char="–"/>
              <a:defRPr sz="1867"/>
            </a:lvl2pPr>
            <a:lvl3pPr marL="1371600" lvl="2" indent="-381000" algn="l">
              <a:lnSpc>
                <a:spcPct val="100000"/>
              </a:lnSpc>
              <a:spcBef>
                <a:spcPts val="320"/>
              </a:spcBef>
              <a:spcAft>
                <a:spcPts val="0"/>
              </a:spcAft>
              <a:buClr>
                <a:schemeClr val="dk1"/>
              </a:buClr>
              <a:buSzPts val="2400"/>
              <a:buChar char="•"/>
              <a:defRPr sz="1600"/>
            </a:lvl3pPr>
            <a:lvl4pPr marL="1828800" lvl="3" indent="-355600" algn="l">
              <a:lnSpc>
                <a:spcPct val="100000"/>
              </a:lnSpc>
              <a:spcBef>
                <a:spcPts val="267"/>
              </a:spcBef>
              <a:spcAft>
                <a:spcPts val="0"/>
              </a:spcAft>
              <a:buClr>
                <a:schemeClr val="dk1"/>
              </a:buClr>
              <a:buSzPts val="2000"/>
              <a:buChar char="–"/>
              <a:defRPr sz="1333"/>
            </a:lvl4pPr>
            <a:lvl5pPr marL="2286000" lvl="4" indent="-355600" algn="l">
              <a:lnSpc>
                <a:spcPct val="100000"/>
              </a:lnSpc>
              <a:spcBef>
                <a:spcPts val="267"/>
              </a:spcBef>
              <a:spcAft>
                <a:spcPts val="0"/>
              </a:spcAft>
              <a:buClr>
                <a:schemeClr val="dk1"/>
              </a:buClr>
              <a:buSzPts val="2000"/>
              <a:buChar char="»"/>
              <a:defRPr sz="1333"/>
            </a:lvl5pPr>
            <a:lvl6pPr marL="2743200" lvl="5" indent="-355600" algn="l">
              <a:lnSpc>
                <a:spcPct val="100000"/>
              </a:lnSpc>
              <a:spcBef>
                <a:spcPts val="267"/>
              </a:spcBef>
              <a:spcAft>
                <a:spcPts val="0"/>
              </a:spcAft>
              <a:buClr>
                <a:schemeClr val="dk1"/>
              </a:buClr>
              <a:buSzPts val="2000"/>
              <a:buChar char="•"/>
              <a:defRPr sz="1333"/>
            </a:lvl6pPr>
            <a:lvl7pPr marL="3200400" lvl="6" indent="-355600" algn="l">
              <a:lnSpc>
                <a:spcPct val="100000"/>
              </a:lnSpc>
              <a:spcBef>
                <a:spcPts val="267"/>
              </a:spcBef>
              <a:spcAft>
                <a:spcPts val="0"/>
              </a:spcAft>
              <a:buClr>
                <a:schemeClr val="dk1"/>
              </a:buClr>
              <a:buSzPts val="2000"/>
              <a:buChar char="•"/>
              <a:defRPr sz="1333"/>
            </a:lvl7pPr>
            <a:lvl8pPr marL="3657600" lvl="7" indent="-355600" algn="l">
              <a:lnSpc>
                <a:spcPct val="100000"/>
              </a:lnSpc>
              <a:spcBef>
                <a:spcPts val="267"/>
              </a:spcBef>
              <a:spcAft>
                <a:spcPts val="0"/>
              </a:spcAft>
              <a:buClr>
                <a:schemeClr val="dk1"/>
              </a:buClr>
              <a:buSzPts val="2000"/>
              <a:buChar char="•"/>
              <a:defRPr sz="1333"/>
            </a:lvl8pPr>
            <a:lvl9pPr marL="4114800" lvl="8" indent="-355600" algn="l">
              <a:lnSpc>
                <a:spcPct val="100000"/>
              </a:lnSpc>
              <a:spcBef>
                <a:spcPts val="267"/>
              </a:spcBef>
              <a:spcAft>
                <a:spcPts val="0"/>
              </a:spcAft>
              <a:buClr>
                <a:schemeClr val="dk1"/>
              </a:buClr>
              <a:buSzPts val="2000"/>
              <a:buChar char="•"/>
              <a:defRPr sz="1333"/>
            </a:lvl9pPr>
          </a:lstStyle>
          <a:p>
            <a:endParaRPr/>
          </a:p>
        </p:txBody>
      </p:sp>
      <p:sp>
        <p:nvSpPr>
          <p:cNvPr id="150" name="Google Shape;150;p31"/>
          <p:cNvSpPr txBox="1">
            <a:spLocks noGrp="1"/>
          </p:cNvSpPr>
          <p:nvPr>
            <p:ph type="body" idx="2"/>
          </p:nvPr>
        </p:nvSpPr>
        <p:spPr>
          <a:xfrm>
            <a:off x="304800" y="956734"/>
            <a:ext cx="2005542" cy="3127375"/>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87"/>
              </a:spcBef>
              <a:spcAft>
                <a:spcPts val="0"/>
              </a:spcAft>
              <a:buClr>
                <a:schemeClr val="dk1"/>
              </a:buClr>
              <a:buSzPts val="1400"/>
              <a:buNone/>
              <a:defRPr sz="933"/>
            </a:lvl1pPr>
            <a:lvl2pPr marL="914400" lvl="1" indent="-228600" algn="l">
              <a:lnSpc>
                <a:spcPct val="100000"/>
              </a:lnSpc>
              <a:spcBef>
                <a:spcPts val="160"/>
              </a:spcBef>
              <a:spcAft>
                <a:spcPts val="0"/>
              </a:spcAft>
              <a:buClr>
                <a:schemeClr val="dk1"/>
              </a:buClr>
              <a:buSzPts val="1200"/>
              <a:buNone/>
              <a:defRPr sz="800"/>
            </a:lvl2pPr>
            <a:lvl3pPr marL="1371600" lvl="2" indent="-228600" algn="l">
              <a:lnSpc>
                <a:spcPct val="100000"/>
              </a:lnSpc>
              <a:spcBef>
                <a:spcPts val="133"/>
              </a:spcBef>
              <a:spcAft>
                <a:spcPts val="0"/>
              </a:spcAft>
              <a:buClr>
                <a:schemeClr val="dk1"/>
              </a:buClr>
              <a:buSzPts val="1000"/>
              <a:buNone/>
              <a:defRPr sz="667"/>
            </a:lvl3pPr>
            <a:lvl4pPr marL="1828800" lvl="3" indent="-228600" algn="l">
              <a:lnSpc>
                <a:spcPct val="100000"/>
              </a:lnSpc>
              <a:spcBef>
                <a:spcPts val="120"/>
              </a:spcBef>
              <a:spcAft>
                <a:spcPts val="0"/>
              </a:spcAft>
              <a:buClr>
                <a:schemeClr val="dk1"/>
              </a:buClr>
              <a:buSzPts val="900"/>
              <a:buNone/>
              <a:defRPr sz="600"/>
            </a:lvl4pPr>
            <a:lvl5pPr marL="2286000" lvl="4" indent="-228600" algn="l">
              <a:lnSpc>
                <a:spcPct val="100000"/>
              </a:lnSpc>
              <a:spcBef>
                <a:spcPts val="120"/>
              </a:spcBef>
              <a:spcAft>
                <a:spcPts val="0"/>
              </a:spcAft>
              <a:buClr>
                <a:schemeClr val="dk1"/>
              </a:buClr>
              <a:buSzPts val="900"/>
              <a:buNone/>
              <a:defRPr sz="600"/>
            </a:lvl5pPr>
            <a:lvl6pPr marL="2743200" lvl="5" indent="-228600" algn="l">
              <a:lnSpc>
                <a:spcPct val="100000"/>
              </a:lnSpc>
              <a:spcBef>
                <a:spcPts val="120"/>
              </a:spcBef>
              <a:spcAft>
                <a:spcPts val="0"/>
              </a:spcAft>
              <a:buClr>
                <a:schemeClr val="dk1"/>
              </a:buClr>
              <a:buSzPts val="900"/>
              <a:buNone/>
              <a:defRPr sz="600"/>
            </a:lvl6pPr>
            <a:lvl7pPr marL="3200400" lvl="6" indent="-228600" algn="l">
              <a:lnSpc>
                <a:spcPct val="100000"/>
              </a:lnSpc>
              <a:spcBef>
                <a:spcPts val="120"/>
              </a:spcBef>
              <a:spcAft>
                <a:spcPts val="0"/>
              </a:spcAft>
              <a:buClr>
                <a:schemeClr val="dk1"/>
              </a:buClr>
              <a:buSzPts val="900"/>
              <a:buNone/>
              <a:defRPr sz="600"/>
            </a:lvl7pPr>
            <a:lvl8pPr marL="3657600" lvl="7" indent="-228600" algn="l">
              <a:lnSpc>
                <a:spcPct val="100000"/>
              </a:lnSpc>
              <a:spcBef>
                <a:spcPts val="120"/>
              </a:spcBef>
              <a:spcAft>
                <a:spcPts val="0"/>
              </a:spcAft>
              <a:buClr>
                <a:schemeClr val="dk1"/>
              </a:buClr>
              <a:buSzPts val="900"/>
              <a:buNone/>
              <a:defRPr sz="600"/>
            </a:lvl8pPr>
            <a:lvl9pPr marL="4114800" lvl="8" indent="-228600" algn="l">
              <a:lnSpc>
                <a:spcPct val="100000"/>
              </a:lnSpc>
              <a:spcBef>
                <a:spcPts val="120"/>
              </a:spcBef>
              <a:spcAft>
                <a:spcPts val="0"/>
              </a:spcAft>
              <a:buClr>
                <a:schemeClr val="dk1"/>
              </a:buClr>
              <a:buSzPts val="900"/>
              <a:buNone/>
              <a:defRPr sz="600"/>
            </a:lvl9pPr>
          </a:lstStyle>
          <a:p>
            <a:endParaRPr/>
          </a:p>
        </p:txBody>
      </p:sp>
      <p:sp>
        <p:nvSpPr>
          <p:cNvPr id="151" name="Google Shape;151;p31"/>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2" name="Google Shape;152;p31"/>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3" name="Google Shape;153;p31"/>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54"/>
        <p:cNvGrpSpPr/>
        <p:nvPr/>
      </p:nvGrpSpPr>
      <p:grpSpPr>
        <a:xfrm>
          <a:off x="0" y="0"/>
          <a:ext cx="0" cy="0"/>
          <a:chOff x="0" y="0"/>
          <a:chExt cx="0" cy="0"/>
        </a:xfrm>
      </p:grpSpPr>
      <p:sp>
        <p:nvSpPr>
          <p:cNvPr id="155" name="Google Shape;155;p32"/>
          <p:cNvSpPr txBox="1">
            <a:spLocks noGrp="1"/>
          </p:cNvSpPr>
          <p:nvPr>
            <p:ph type="title"/>
          </p:nvPr>
        </p:nvSpPr>
        <p:spPr>
          <a:xfrm>
            <a:off x="1194859" y="3200400"/>
            <a:ext cx="3657600" cy="377825"/>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1333"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6" name="Google Shape;156;p32"/>
          <p:cNvSpPr>
            <a:spLocks noGrp="1"/>
          </p:cNvSpPr>
          <p:nvPr>
            <p:ph type="pic" idx="2"/>
          </p:nvPr>
        </p:nvSpPr>
        <p:spPr>
          <a:xfrm>
            <a:off x="1194859" y="408517"/>
            <a:ext cx="3657600" cy="2743200"/>
          </a:xfrm>
          <a:prstGeom prst="rect">
            <a:avLst/>
          </a:prstGeom>
          <a:noFill/>
          <a:ln>
            <a:noFill/>
          </a:ln>
        </p:spPr>
      </p:sp>
      <p:sp>
        <p:nvSpPr>
          <p:cNvPr id="157" name="Google Shape;157;p32"/>
          <p:cNvSpPr txBox="1">
            <a:spLocks noGrp="1"/>
          </p:cNvSpPr>
          <p:nvPr>
            <p:ph type="body" idx="1"/>
          </p:nvPr>
        </p:nvSpPr>
        <p:spPr>
          <a:xfrm>
            <a:off x="1194859" y="3578225"/>
            <a:ext cx="3657600" cy="536575"/>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87"/>
              </a:spcBef>
              <a:spcAft>
                <a:spcPts val="0"/>
              </a:spcAft>
              <a:buClr>
                <a:schemeClr val="dk1"/>
              </a:buClr>
              <a:buSzPts val="1400"/>
              <a:buNone/>
              <a:defRPr sz="933"/>
            </a:lvl1pPr>
            <a:lvl2pPr marL="914400" lvl="1" indent="-228600" algn="l">
              <a:lnSpc>
                <a:spcPct val="100000"/>
              </a:lnSpc>
              <a:spcBef>
                <a:spcPts val="160"/>
              </a:spcBef>
              <a:spcAft>
                <a:spcPts val="0"/>
              </a:spcAft>
              <a:buClr>
                <a:schemeClr val="dk1"/>
              </a:buClr>
              <a:buSzPts val="1200"/>
              <a:buNone/>
              <a:defRPr sz="800"/>
            </a:lvl2pPr>
            <a:lvl3pPr marL="1371600" lvl="2" indent="-228600" algn="l">
              <a:lnSpc>
                <a:spcPct val="100000"/>
              </a:lnSpc>
              <a:spcBef>
                <a:spcPts val="133"/>
              </a:spcBef>
              <a:spcAft>
                <a:spcPts val="0"/>
              </a:spcAft>
              <a:buClr>
                <a:schemeClr val="dk1"/>
              </a:buClr>
              <a:buSzPts val="1000"/>
              <a:buNone/>
              <a:defRPr sz="667"/>
            </a:lvl3pPr>
            <a:lvl4pPr marL="1828800" lvl="3" indent="-228600" algn="l">
              <a:lnSpc>
                <a:spcPct val="100000"/>
              </a:lnSpc>
              <a:spcBef>
                <a:spcPts val="120"/>
              </a:spcBef>
              <a:spcAft>
                <a:spcPts val="0"/>
              </a:spcAft>
              <a:buClr>
                <a:schemeClr val="dk1"/>
              </a:buClr>
              <a:buSzPts val="900"/>
              <a:buNone/>
              <a:defRPr sz="600"/>
            </a:lvl4pPr>
            <a:lvl5pPr marL="2286000" lvl="4" indent="-228600" algn="l">
              <a:lnSpc>
                <a:spcPct val="100000"/>
              </a:lnSpc>
              <a:spcBef>
                <a:spcPts val="120"/>
              </a:spcBef>
              <a:spcAft>
                <a:spcPts val="0"/>
              </a:spcAft>
              <a:buClr>
                <a:schemeClr val="dk1"/>
              </a:buClr>
              <a:buSzPts val="900"/>
              <a:buNone/>
              <a:defRPr sz="600"/>
            </a:lvl5pPr>
            <a:lvl6pPr marL="2743200" lvl="5" indent="-228600" algn="l">
              <a:lnSpc>
                <a:spcPct val="100000"/>
              </a:lnSpc>
              <a:spcBef>
                <a:spcPts val="120"/>
              </a:spcBef>
              <a:spcAft>
                <a:spcPts val="0"/>
              </a:spcAft>
              <a:buClr>
                <a:schemeClr val="dk1"/>
              </a:buClr>
              <a:buSzPts val="900"/>
              <a:buNone/>
              <a:defRPr sz="600"/>
            </a:lvl6pPr>
            <a:lvl7pPr marL="3200400" lvl="6" indent="-228600" algn="l">
              <a:lnSpc>
                <a:spcPct val="100000"/>
              </a:lnSpc>
              <a:spcBef>
                <a:spcPts val="120"/>
              </a:spcBef>
              <a:spcAft>
                <a:spcPts val="0"/>
              </a:spcAft>
              <a:buClr>
                <a:schemeClr val="dk1"/>
              </a:buClr>
              <a:buSzPts val="900"/>
              <a:buNone/>
              <a:defRPr sz="600"/>
            </a:lvl7pPr>
            <a:lvl8pPr marL="3657600" lvl="7" indent="-228600" algn="l">
              <a:lnSpc>
                <a:spcPct val="100000"/>
              </a:lnSpc>
              <a:spcBef>
                <a:spcPts val="120"/>
              </a:spcBef>
              <a:spcAft>
                <a:spcPts val="0"/>
              </a:spcAft>
              <a:buClr>
                <a:schemeClr val="dk1"/>
              </a:buClr>
              <a:buSzPts val="900"/>
              <a:buNone/>
              <a:defRPr sz="600"/>
            </a:lvl8pPr>
            <a:lvl9pPr marL="4114800" lvl="8" indent="-228600" algn="l">
              <a:lnSpc>
                <a:spcPct val="100000"/>
              </a:lnSpc>
              <a:spcBef>
                <a:spcPts val="120"/>
              </a:spcBef>
              <a:spcAft>
                <a:spcPts val="0"/>
              </a:spcAft>
              <a:buClr>
                <a:schemeClr val="dk1"/>
              </a:buClr>
              <a:buSzPts val="900"/>
              <a:buNone/>
              <a:defRPr sz="600"/>
            </a:lvl9pPr>
          </a:lstStyle>
          <a:p>
            <a:endParaRPr/>
          </a:p>
        </p:txBody>
      </p:sp>
      <p:sp>
        <p:nvSpPr>
          <p:cNvPr id="158" name="Google Shape;158;p32"/>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9" name="Google Shape;159;p32"/>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0" name="Google Shape;160;p32"/>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61"/>
        <p:cNvGrpSpPr/>
        <p:nvPr/>
      </p:nvGrpSpPr>
      <p:grpSpPr>
        <a:xfrm>
          <a:off x="0" y="0"/>
          <a:ext cx="0" cy="0"/>
          <a:chOff x="0" y="0"/>
          <a:chExt cx="0" cy="0"/>
        </a:xfrm>
      </p:grpSpPr>
      <p:sp>
        <p:nvSpPr>
          <p:cNvPr id="162" name="Google Shape;162;p33"/>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3" name="Google Shape;163;p33"/>
          <p:cNvSpPr txBox="1">
            <a:spLocks noGrp="1"/>
          </p:cNvSpPr>
          <p:nvPr>
            <p:ph type="body" idx="1"/>
          </p:nvPr>
        </p:nvSpPr>
        <p:spPr>
          <a:xfrm rot="5400000">
            <a:off x="1539346" y="-167745"/>
            <a:ext cx="3017309" cy="54864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240"/>
              </a:spcBef>
              <a:spcAft>
                <a:spcPts val="0"/>
              </a:spcAft>
              <a:buClr>
                <a:schemeClr val="dk1"/>
              </a:buClr>
              <a:buSzPts val="1800"/>
              <a:buChar char="•"/>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164" name="Google Shape;164;p33"/>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5" name="Google Shape;165;p33"/>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6" name="Google Shape;166;p33"/>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67"/>
        <p:cNvGrpSpPr/>
        <p:nvPr/>
      </p:nvGrpSpPr>
      <p:grpSpPr>
        <a:xfrm>
          <a:off x="0" y="0"/>
          <a:ext cx="0" cy="0"/>
          <a:chOff x="0" y="0"/>
          <a:chExt cx="0" cy="0"/>
        </a:xfrm>
      </p:grpSpPr>
      <p:sp>
        <p:nvSpPr>
          <p:cNvPr id="168" name="Google Shape;168;p34"/>
          <p:cNvSpPr txBox="1">
            <a:spLocks noGrp="1"/>
          </p:cNvSpPr>
          <p:nvPr>
            <p:ph type="title"/>
          </p:nvPr>
        </p:nvSpPr>
        <p:spPr>
          <a:xfrm rot="5400000">
            <a:off x="3154892" y="1447801"/>
            <a:ext cx="3901017" cy="13716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9" name="Google Shape;169;p34"/>
          <p:cNvSpPr txBox="1">
            <a:spLocks noGrp="1"/>
          </p:cNvSpPr>
          <p:nvPr>
            <p:ph type="body" idx="1"/>
          </p:nvPr>
        </p:nvSpPr>
        <p:spPr>
          <a:xfrm rot="5400000">
            <a:off x="360892" y="127000"/>
            <a:ext cx="3901017" cy="40132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240"/>
              </a:spcBef>
              <a:spcAft>
                <a:spcPts val="0"/>
              </a:spcAft>
              <a:buClr>
                <a:schemeClr val="dk1"/>
              </a:buClr>
              <a:buSzPts val="1800"/>
              <a:buChar char="•"/>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170" name="Google Shape;170;p34"/>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1" name="Google Shape;171;p34"/>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2" name="Google Shape;172;p34"/>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Highlight B">
  <p:cSld name="Highlight B">
    <p:spTree>
      <p:nvGrpSpPr>
        <p:cNvPr id="1" name="Shape 173"/>
        <p:cNvGrpSpPr/>
        <p:nvPr/>
      </p:nvGrpSpPr>
      <p:grpSpPr>
        <a:xfrm>
          <a:off x="0" y="0"/>
          <a:ext cx="0" cy="0"/>
          <a:chOff x="0" y="0"/>
          <a:chExt cx="0" cy="0"/>
        </a:xfrm>
      </p:grpSpPr>
      <p:sp>
        <p:nvSpPr>
          <p:cNvPr id="174" name="Google Shape;174;p35"/>
          <p:cNvSpPr/>
          <p:nvPr/>
        </p:nvSpPr>
        <p:spPr>
          <a:xfrm>
            <a:off x="-16800" y="5644967"/>
            <a:ext cx="12225600" cy="1213200"/>
          </a:xfrm>
          <a:prstGeom prst="rect">
            <a:avLst/>
          </a:prstGeom>
          <a:solidFill>
            <a:srgbClr val="23A595"/>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800"/>
              <a:buFont typeface="Calibri"/>
              <a:buNone/>
            </a:pPr>
            <a:endParaRPr sz="1867" b="0" i="0" u="none" strike="noStrike" cap="none">
              <a:solidFill>
                <a:srgbClr val="490F52"/>
              </a:solidFill>
              <a:latin typeface="Open Sans"/>
              <a:ea typeface="Open Sans"/>
              <a:cs typeface="Open Sans"/>
              <a:sym typeface="Open Sans"/>
            </a:endParaRPr>
          </a:p>
        </p:txBody>
      </p:sp>
      <p:sp>
        <p:nvSpPr>
          <p:cNvPr id="175" name="Google Shape;175;p35"/>
          <p:cNvSpPr txBox="1">
            <a:spLocks noGrp="1"/>
          </p:cNvSpPr>
          <p:nvPr>
            <p:ph type="body" idx="1"/>
          </p:nvPr>
        </p:nvSpPr>
        <p:spPr>
          <a:xfrm>
            <a:off x="2096800" y="5852367"/>
            <a:ext cx="7998400" cy="798400"/>
          </a:xfrm>
          <a:prstGeom prst="rect">
            <a:avLst/>
          </a:prstGeom>
          <a:noFill/>
          <a:ln>
            <a:noFill/>
          </a:ln>
        </p:spPr>
        <p:txBody>
          <a:bodyPr spcFirstLastPara="1" wrap="square" lIns="91425" tIns="91425" rIns="91425" bIns="91425" anchor="ctr" anchorCtr="0">
            <a:normAutofit/>
          </a:bodyPr>
          <a:lstStyle>
            <a:lvl1pPr marL="457200" lvl="0" indent="-228600" algn="ctr">
              <a:lnSpc>
                <a:spcPct val="100000"/>
              </a:lnSpc>
              <a:spcBef>
                <a:spcPts val="0"/>
              </a:spcBef>
              <a:spcAft>
                <a:spcPts val="0"/>
              </a:spcAft>
              <a:buClr>
                <a:schemeClr val="lt1"/>
              </a:buClr>
              <a:buSzPts val="1800"/>
              <a:buFont typeface="Open Sans ExtraBold"/>
              <a:buNone/>
              <a:defRPr sz="2400">
                <a:solidFill>
                  <a:schemeClr val="lt1"/>
                </a:solidFill>
                <a:latin typeface="Open Sans ExtraBold"/>
                <a:ea typeface="Open Sans ExtraBold"/>
                <a:cs typeface="Open Sans ExtraBold"/>
                <a:sym typeface="Open Sans ExtraBold"/>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176" name="Google Shape;176;p35"/>
          <p:cNvSpPr txBox="1">
            <a:spLocks noGrp="1"/>
          </p:cNvSpPr>
          <p:nvPr>
            <p:ph type="sldNum" idx="12"/>
          </p:nvPr>
        </p:nvSpPr>
        <p:spPr>
          <a:xfrm>
            <a:off x="11296612"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Highlight A">
  <p:cSld name="Highlight A">
    <p:spTree>
      <p:nvGrpSpPr>
        <p:cNvPr id="1" name="Shape 177"/>
        <p:cNvGrpSpPr/>
        <p:nvPr/>
      </p:nvGrpSpPr>
      <p:grpSpPr>
        <a:xfrm>
          <a:off x="0" y="0"/>
          <a:ext cx="0" cy="0"/>
          <a:chOff x="0" y="0"/>
          <a:chExt cx="0" cy="0"/>
        </a:xfrm>
      </p:grpSpPr>
      <p:sp>
        <p:nvSpPr>
          <p:cNvPr id="178" name="Google Shape;178;p36"/>
          <p:cNvSpPr/>
          <p:nvPr/>
        </p:nvSpPr>
        <p:spPr>
          <a:xfrm>
            <a:off x="-16800" y="5644967"/>
            <a:ext cx="12225600" cy="1213200"/>
          </a:xfrm>
          <a:prstGeom prst="rect">
            <a:avLst/>
          </a:prstGeom>
          <a:solidFill>
            <a:srgbClr val="490F5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800"/>
              <a:buFont typeface="Calibri"/>
              <a:buNone/>
            </a:pPr>
            <a:endParaRPr sz="1867" b="0" i="0" u="none" strike="noStrike" cap="none">
              <a:solidFill>
                <a:schemeClr val="dk1"/>
              </a:solidFill>
              <a:latin typeface="Open Sans"/>
              <a:ea typeface="Open Sans"/>
              <a:cs typeface="Open Sans"/>
              <a:sym typeface="Open Sans"/>
            </a:endParaRPr>
          </a:p>
        </p:txBody>
      </p:sp>
      <p:sp>
        <p:nvSpPr>
          <p:cNvPr id="179" name="Google Shape;179;p36"/>
          <p:cNvSpPr txBox="1">
            <a:spLocks noGrp="1"/>
          </p:cNvSpPr>
          <p:nvPr>
            <p:ph type="body" idx="1"/>
          </p:nvPr>
        </p:nvSpPr>
        <p:spPr>
          <a:xfrm>
            <a:off x="2096800" y="5852367"/>
            <a:ext cx="7998400" cy="798400"/>
          </a:xfrm>
          <a:prstGeom prst="rect">
            <a:avLst/>
          </a:prstGeom>
          <a:noFill/>
          <a:ln>
            <a:noFill/>
          </a:ln>
        </p:spPr>
        <p:txBody>
          <a:bodyPr spcFirstLastPara="1" wrap="square" lIns="91425" tIns="91425" rIns="91425" bIns="91425" anchor="ctr" anchorCtr="0">
            <a:normAutofit/>
          </a:bodyPr>
          <a:lstStyle>
            <a:lvl1pPr marL="457200" lvl="0" indent="-228600" algn="ctr">
              <a:lnSpc>
                <a:spcPct val="100000"/>
              </a:lnSpc>
              <a:spcBef>
                <a:spcPts val="0"/>
              </a:spcBef>
              <a:spcAft>
                <a:spcPts val="0"/>
              </a:spcAft>
              <a:buClr>
                <a:schemeClr val="lt1"/>
              </a:buClr>
              <a:buSzPts val="1800"/>
              <a:buFont typeface="Open Sans ExtraBold"/>
              <a:buNone/>
              <a:defRPr sz="2400">
                <a:solidFill>
                  <a:schemeClr val="lt1"/>
                </a:solidFill>
                <a:latin typeface="Open Sans ExtraBold"/>
                <a:ea typeface="Open Sans ExtraBold"/>
                <a:cs typeface="Open Sans ExtraBold"/>
                <a:sym typeface="Open Sans ExtraBold"/>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180" name="Google Shape;180;p36"/>
          <p:cNvSpPr txBox="1">
            <a:spLocks noGrp="1"/>
          </p:cNvSpPr>
          <p:nvPr>
            <p:ph type="sldNum" idx="12"/>
          </p:nvPr>
        </p:nvSpPr>
        <p:spPr>
          <a:xfrm>
            <a:off x="11296612"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Highlight B 1">
  <p:cSld name="Highlight B 1">
    <p:spTree>
      <p:nvGrpSpPr>
        <p:cNvPr id="1" name="Shape 181"/>
        <p:cNvGrpSpPr/>
        <p:nvPr/>
      </p:nvGrpSpPr>
      <p:grpSpPr>
        <a:xfrm>
          <a:off x="0" y="0"/>
          <a:ext cx="0" cy="0"/>
          <a:chOff x="0" y="0"/>
          <a:chExt cx="0" cy="0"/>
        </a:xfrm>
      </p:grpSpPr>
      <p:sp>
        <p:nvSpPr>
          <p:cNvPr id="182" name="Google Shape;182;p37"/>
          <p:cNvSpPr/>
          <p:nvPr/>
        </p:nvSpPr>
        <p:spPr>
          <a:xfrm>
            <a:off x="-16800" y="5644967"/>
            <a:ext cx="12225600" cy="1213200"/>
          </a:xfrm>
          <a:prstGeom prst="rect">
            <a:avLst/>
          </a:prstGeom>
          <a:solidFill>
            <a:srgbClr val="FFC11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800"/>
              <a:buFont typeface="Calibri"/>
              <a:buNone/>
            </a:pPr>
            <a:endParaRPr sz="1867" b="0" i="0" u="none" strike="noStrike" cap="none">
              <a:solidFill>
                <a:srgbClr val="490F52"/>
              </a:solidFill>
              <a:latin typeface="Open Sans"/>
              <a:ea typeface="Open Sans"/>
              <a:cs typeface="Open Sans"/>
              <a:sym typeface="Open Sans"/>
            </a:endParaRPr>
          </a:p>
        </p:txBody>
      </p:sp>
      <p:sp>
        <p:nvSpPr>
          <p:cNvPr id="183" name="Google Shape;183;p37"/>
          <p:cNvSpPr txBox="1">
            <a:spLocks noGrp="1"/>
          </p:cNvSpPr>
          <p:nvPr>
            <p:ph type="body" idx="1"/>
          </p:nvPr>
        </p:nvSpPr>
        <p:spPr>
          <a:xfrm>
            <a:off x="2096800" y="5852367"/>
            <a:ext cx="7998400" cy="798400"/>
          </a:xfrm>
          <a:prstGeom prst="rect">
            <a:avLst/>
          </a:prstGeom>
          <a:noFill/>
          <a:ln>
            <a:noFill/>
          </a:ln>
        </p:spPr>
        <p:txBody>
          <a:bodyPr spcFirstLastPara="1" wrap="square" lIns="91425" tIns="91425" rIns="91425" bIns="91425" anchor="ctr" anchorCtr="0">
            <a:normAutofit/>
          </a:bodyPr>
          <a:lstStyle>
            <a:lvl1pPr marL="457200" lvl="0" indent="-228600" algn="ctr">
              <a:lnSpc>
                <a:spcPct val="100000"/>
              </a:lnSpc>
              <a:spcBef>
                <a:spcPts val="0"/>
              </a:spcBef>
              <a:spcAft>
                <a:spcPts val="0"/>
              </a:spcAft>
              <a:buClr>
                <a:schemeClr val="dk1"/>
              </a:buClr>
              <a:buSzPts val="1800"/>
              <a:buFont typeface="Open Sans ExtraBold"/>
              <a:buNone/>
              <a:defRPr sz="2400">
                <a:latin typeface="Open Sans ExtraBold"/>
                <a:ea typeface="Open Sans ExtraBold"/>
                <a:cs typeface="Open Sans ExtraBold"/>
                <a:sym typeface="Open Sans ExtraBold"/>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184" name="Google Shape;184;p37"/>
          <p:cNvSpPr txBox="1">
            <a:spLocks noGrp="1"/>
          </p:cNvSpPr>
          <p:nvPr>
            <p:ph type="sldNum" idx="12"/>
          </p:nvPr>
        </p:nvSpPr>
        <p:spPr>
          <a:xfrm>
            <a:off x="11296612"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2"/>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2"/>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30" name="Google Shape;30;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1"/>
        <p:cNvGrpSpPr/>
        <p:nvPr/>
      </p:nvGrpSpPr>
      <p:grpSpPr>
        <a:xfrm>
          <a:off x="0" y="0"/>
          <a:ext cx="0" cy="0"/>
          <a:chOff x="0" y="0"/>
          <a:chExt cx="0" cy="0"/>
        </a:xfrm>
      </p:grpSpPr>
      <p:sp>
        <p:nvSpPr>
          <p:cNvPr id="192" name="Google Shape;192;g3f5ea7d6c90_0_202"/>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3" name="Google Shape;193;g3f5ea7d6c90_0_202"/>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4" name="Google Shape;194;g3f5ea7d6c90_0_20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5" name="Google Shape;195;g3f5ea7d6c90_0_20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6" name="Google Shape;196;g3f5ea7d6c90_0_20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97"/>
        <p:cNvGrpSpPr/>
        <p:nvPr/>
      </p:nvGrpSpPr>
      <p:grpSpPr>
        <a:xfrm>
          <a:off x="0" y="0"/>
          <a:ext cx="0" cy="0"/>
          <a:chOff x="0" y="0"/>
          <a:chExt cx="0" cy="0"/>
        </a:xfrm>
      </p:grpSpPr>
      <p:sp>
        <p:nvSpPr>
          <p:cNvPr id="198" name="Google Shape;198;g3f5ea7d6c90_0_20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g3f5ea7d6c90_0_208"/>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0" name="Google Shape;200;g3f5ea7d6c90_0_20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1" name="Google Shape;201;g3f5ea7d6c90_0_20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2" name="Google Shape;202;g3f5ea7d6c90_0_20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03"/>
        <p:cNvGrpSpPr/>
        <p:nvPr/>
      </p:nvGrpSpPr>
      <p:grpSpPr>
        <a:xfrm>
          <a:off x="0" y="0"/>
          <a:ext cx="0" cy="0"/>
          <a:chOff x="0" y="0"/>
          <a:chExt cx="0" cy="0"/>
        </a:xfrm>
      </p:grpSpPr>
      <p:sp>
        <p:nvSpPr>
          <p:cNvPr id="204" name="Google Shape;204;g3f5ea7d6c90_0_214"/>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5" name="Google Shape;205;g3f5ea7d6c90_0_214"/>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206" name="Google Shape;206;g3f5ea7d6c90_0_21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7" name="Google Shape;207;g3f5ea7d6c90_0_21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8" name="Google Shape;208;g3f5ea7d6c90_0_21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09"/>
        <p:cNvGrpSpPr/>
        <p:nvPr/>
      </p:nvGrpSpPr>
      <p:grpSpPr>
        <a:xfrm>
          <a:off x="0" y="0"/>
          <a:ext cx="0" cy="0"/>
          <a:chOff x="0" y="0"/>
          <a:chExt cx="0" cy="0"/>
        </a:xfrm>
      </p:grpSpPr>
      <p:sp>
        <p:nvSpPr>
          <p:cNvPr id="210" name="Google Shape;210;g3f5ea7d6c90_0_22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1" name="Google Shape;211;g3f5ea7d6c90_0_220"/>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2" name="Google Shape;212;g3f5ea7d6c90_0_220"/>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3" name="Google Shape;213;g3f5ea7d6c90_0_22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4" name="Google Shape;214;g3f5ea7d6c90_0_22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5" name="Google Shape;215;g3f5ea7d6c90_0_22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16"/>
        <p:cNvGrpSpPr/>
        <p:nvPr/>
      </p:nvGrpSpPr>
      <p:grpSpPr>
        <a:xfrm>
          <a:off x="0" y="0"/>
          <a:ext cx="0" cy="0"/>
          <a:chOff x="0" y="0"/>
          <a:chExt cx="0" cy="0"/>
        </a:xfrm>
      </p:grpSpPr>
      <p:sp>
        <p:nvSpPr>
          <p:cNvPr id="217" name="Google Shape;217;g3f5ea7d6c90_0_227"/>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8" name="Google Shape;218;g3f5ea7d6c90_0_227"/>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19" name="Google Shape;219;g3f5ea7d6c90_0_227"/>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0" name="Google Shape;220;g3f5ea7d6c90_0_227"/>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21" name="Google Shape;221;g3f5ea7d6c90_0_227"/>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2" name="Google Shape;222;g3f5ea7d6c90_0_22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3" name="Google Shape;223;g3f5ea7d6c90_0_22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4" name="Google Shape;224;g3f5ea7d6c90_0_22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25"/>
        <p:cNvGrpSpPr/>
        <p:nvPr/>
      </p:nvGrpSpPr>
      <p:grpSpPr>
        <a:xfrm>
          <a:off x="0" y="0"/>
          <a:ext cx="0" cy="0"/>
          <a:chOff x="0" y="0"/>
          <a:chExt cx="0" cy="0"/>
        </a:xfrm>
      </p:grpSpPr>
      <p:sp>
        <p:nvSpPr>
          <p:cNvPr id="226" name="Google Shape;226;g3f5ea7d6c90_0_23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7" name="Google Shape;227;g3f5ea7d6c90_0_23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8" name="Google Shape;228;g3f5ea7d6c90_0_23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9" name="Google Shape;229;g3f5ea7d6c90_0_23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30"/>
        <p:cNvGrpSpPr/>
        <p:nvPr/>
      </p:nvGrpSpPr>
      <p:grpSpPr>
        <a:xfrm>
          <a:off x="0" y="0"/>
          <a:ext cx="0" cy="0"/>
          <a:chOff x="0" y="0"/>
          <a:chExt cx="0" cy="0"/>
        </a:xfrm>
      </p:grpSpPr>
      <p:sp>
        <p:nvSpPr>
          <p:cNvPr id="231" name="Google Shape;231;g3f5ea7d6c90_0_24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2" name="Google Shape;232;g3f5ea7d6c90_0_24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3" name="Google Shape;233;g3f5ea7d6c90_0_24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34"/>
        <p:cNvGrpSpPr/>
        <p:nvPr/>
      </p:nvGrpSpPr>
      <p:grpSpPr>
        <a:xfrm>
          <a:off x="0" y="0"/>
          <a:ext cx="0" cy="0"/>
          <a:chOff x="0" y="0"/>
          <a:chExt cx="0" cy="0"/>
        </a:xfrm>
      </p:grpSpPr>
      <p:sp>
        <p:nvSpPr>
          <p:cNvPr id="235" name="Google Shape;235;g3f5ea7d6c90_0_245"/>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6" name="Google Shape;236;g3f5ea7d6c90_0_245"/>
          <p:cNvSpPr txBox="1">
            <a:spLocks noGrp="1"/>
          </p:cNvSpPr>
          <p:nvPr>
            <p:ph type="body" idx="1"/>
          </p:nvPr>
        </p:nvSpPr>
        <p:spPr>
          <a:xfrm>
            <a:off x="5183188" y="987425"/>
            <a:ext cx="6172200" cy="48735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37" name="Google Shape;237;g3f5ea7d6c90_0_245"/>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38" name="Google Shape;238;g3f5ea7d6c90_0_24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9" name="Google Shape;239;g3f5ea7d6c90_0_24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0" name="Google Shape;240;g3f5ea7d6c90_0_24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41"/>
        <p:cNvGrpSpPr/>
        <p:nvPr/>
      </p:nvGrpSpPr>
      <p:grpSpPr>
        <a:xfrm>
          <a:off x="0" y="0"/>
          <a:ext cx="0" cy="0"/>
          <a:chOff x="0" y="0"/>
          <a:chExt cx="0" cy="0"/>
        </a:xfrm>
      </p:grpSpPr>
      <p:sp>
        <p:nvSpPr>
          <p:cNvPr id="242" name="Google Shape;242;g3f5ea7d6c90_0_252"/>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3" name="Google Shape;243;g3f5ea7d6c90_0_252"/>
          <p:cNvSpPr>
            <a:spLocks noGrp="1"/>
          </p:cNvSpPr>
          <p:nvPr>
            <p:ph type="pic" idx="2"/>
          </p:nvPr>
        </p:nvSpPr>
        <p:spPr>
          <a:xfrm>
            <a:off x="5183188" y="987425"/>
            <a:ext cx="6172200" cy="4873500"/>
          </a:xfrm>
          <a:prstGeom prst="rect">
            <a:avLst/>
          </a:prstGeom>
          <a:noFill/>
          <a:ln>
            <a:noFill/>
          </a:ln>
        </p:spPr>
      </p:sp>
      <p:sp>
        <p:nvSpPr>
          <p:cNvPr id="244" name="Google Shape;244;g3f5ea7d6c90_0_252"/>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45" name="Google Shape;245;g3f5ea7d6c90_0_25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6" name="Google Shape;246;g3f5ea7d6c90_0_25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7" name="Google Shape;247;g3f5ea7d6c90_0_25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48"/>
        <p:cNvGrpSpPr/>
        <p:nvPr/>
      </p:nvGrpSpPr>
      <p:grpSpPr>
        <a:xfrm>
          <a:off x="0" y="0"/>
          <a:ext cx="0" cy="0"/>
          <a:chOff x="0" y="0"/>
          <a:chExt cx="0" cy="0"/>
        </a:xfrm>
      </p:grpSpPr>
      <p:sp>
        <p:nvSpPr>
          <p:cNvPr id="249" name="Google Shape;249;g3f5ea7d6c90_0_25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0" name="Google Shape;250;g3f5ea7d6c90_0_259"/>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1" name="Google Shape;251;g3f5ea7d6c90_0_25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2" name="Google Shape;252;g3f5ea7d6c90_0_25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3" name="Google Shape;253;g3f5ea7d6c90_0_25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3"/>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3"/>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54"/>
        <p:cNvGrpSpPr/>
        <p:nvPr/>
      </p:nvGrpSpPr>
      <p:grpSpPr>
        <a:xfrm>
          <a:off x="0" y="0"/>
          <a:ext cx="0" cy="0"/>
          <a:chOff x="0" y="0"/>
          <a:chExt cx="0" cy="0"/>
        </a:xfrm>
      </p:grpSpPr>
      <p:sp>
        <p:nvSpPr>
          <p:cNvPr id="255" name="Google Shape;255;g3f5ea7d6c90_0_265"/>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6" name="Google Shape;256;g3f5ea7d6c90_0_265"/>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7" name="Google Shape;257;g3f5ea7d6c90_0_26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8" name="Google Shape;258;g3f5ea7d6c90_0_26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9" name="Google Shape;259;g3f5ea7d6c90_0_26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266"/>
        <p:cNvGrpSpPr/>
        <p:nvPr/>
      </p:nvGrpSpPr>
      <p:grpSpPr>
        <a:xfrm>
          <a:off x="0" y="0"/>
          <a:ext cx="0" cy="0"/>
          <a:chOff x="0" y="0"/>
          <a:chExt cx="0" cy="0"/>
        </a:xfrm>
      </p:grpSpPr>
      <p:sp>
        <p:nvSpPr>
          <p:cNvPr id="267" name="Google Shape;267;g3f6e882ef48_2_97"/>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8" name="Google Shape;268;g3f6e882ef48_2_97"/>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69" name="Google Shape;269;g3f6e882ef48_2_9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0" name="Google Shape;270;g3f6e882ef48_2_9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1" name="Google Shape;271;g3f6e882ef48_2_9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31590544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72"/>
        <p:cNvGrpSpPr/>
        <p:nvPr/>
      </p:nvGrpSpPr>
      <p:grpSpPr>
        <a:xfrm>
          <a:off x="0" y="0"/>
          <a:ext cx="0" cy="0"/>
          <a:chOff x="0" y="0"/>
          <a:chExt cx="0" cy="0"/>
        </a:xfrm>
      </p:grpSpPr>
      <p:sp>
        <p:nvSpPr>
          <p:cNvPr id="273" name="Google Shape;273;g3f6e882ef48_2_10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4" name="Google Shape;274;g3f6e882ef48_2_103"/>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5" name="Google Shape;275;g3f6e882ef48_2_10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6" name="Google Shape;276;g3f6e882ef48_2_10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7" name="Google Shape;277;g3f6e882ef48_2_10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45928822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78"/>
        <p:cNvGrpSpPr/>
        <p:nvPr/>
      </p:nvGrpSpPr>
      <p:grpSpPr>
        <a:xfrm>
          <a:off x="0" y="0"/>
          <a:ext cx="0" cy="0"/>
          <a:chOff x="0" y="0"/>
          <a:chExt cx="0" cy="0"/>
        </a:xfrm>
      </p:grpSpPr>
      <p:sp>
        <p:nvSpPr>
          <p:cNvPr id="279" name="Google Shape;279;g3f6e882ef48_2_109"/>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0" name="Google Shape;280;g3f6e882ef48_2_109"/>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281" name="Google Shape;281;g3f6e882ef48_2_10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2" name="Google Shape;282;g3f6e882ef48_2_10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3" name="Google Shape;283;g3f6e882ef48_2_10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755191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84"/>
        <p:cNvGrpSpPr/>
        <p:nvPr/>
      </p:nvGrpSpPr>
      <p:grpSpPr>
        <a:xfrm>
          <a:off x="0" y="0"/>
          <a:ext cx="0" cy="0"/>
          <a:chOff x="0" y="0"/>
          <a:chExt cx="0" cy="0"/>
        </a:xfrm>
      </p:grpSpPr>
      <p:sp>
        <p:nvSpPr>
          <p:cNvPr id="285" name="Google Shape;285;g3f6e882ef48_2_11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6" name="Google Shape;286;g3f6e882ef48_2_115"/>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7" name="Google Shape;287;g3f6e882ef48_2_115"/>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8" name="Google Shape;288;g3f6e882ef48_2_11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9" name="Google Shape;289;g3f6e882ef48_2_11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0" name="Google Shape;290;g3f6e882ef48_2_11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12499195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291"/>
        <p:cNvGrpSpPr/>
        <p:nvPr/>
      </p:nvGrpSpPr>
      <p:grpSpPr>
        <a:xfrm>
          <a:off x="0" y="0"/>
          <a:ext cx="0" cy="0"/>
          <a:chOff x="0" y="0"/>
          <a:chExt cx="0" cy="0"/>
        </a:xfrm>
      </p:grpSpPr>
      <p:sp>
        <p:nvSpPr>
          <p:cNvPr id="292" name="Google Shape;292;g3f6e882ef48_2_122"/>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3" name="Google Shape;293;g3f6e882ef48_2_122"/>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4" name="Google Shape;294;g3f6e882ef48_2_122"/>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5" name="Google Shape;295;g3f6e882ef48_2_122"/>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6" name="Google Shape;296;g3f6e882ef48_2_122"/>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7" name="Google Shape;297;g3f6e882ef48_2_12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8" name="Google Shape;298;g3f6e882ef48_2_12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9" name="Google Shape;299;g3f6e882ef48_2_12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97421418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00"/>
        <p:cNvGrpSpPr/>
        <p:nvPr/>
      </p:nvGrpSpPr>
      <p:grpSpPr>
        <a:xfrm>
          <a:off x="0" y="0"/>
          <a:ext cx="0" cy="0"/>
          <a:chOff x="0" y="0"/>
          <a:chExt cx="0" cy="0"/>
        </a:xfrm>
      </p:grpSpPr>
      <p:sp>
        <p:nvSpPr>
          <p:cNvPr id="301" name="Google Shape;301;g3f6e882ef48_2_13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2" name="Google Shape;302;g3f6e882ef48_2_13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3" name="Google Shape;303;g3f6e882ef48_2_13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4" name="Google Shape;304;g3f6e882ef48_2_13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86924905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05"/>
        <p:cNvGrpSpPr/>
        <p:nvPr/>
      </p:nvGrpSpPr>
      <p:grpSpPr>
        <a:xfrm>
          <a:off x="0" y="0"/>
          <a:ext cx="0" cy="0"/>
          <a:chOff x="0" y="0"/>
          <a:chExt cx="0" cy="0"/>
        </a:xfrm>
      </p:grpSpPr>
      <p:sp>
        <p:nvSpPr>
          <p:cNvPr id="306" name="Google Shape;306;g3f6e882ef48_2_13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7" name="Google Shape;307;g3f6e882ef48_2_13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8" name="Google Shape;308;g3f6e882ef48_2_13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14769406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309"/>
        <p:cNvGrpSpPr/>
        <p:nvPr/>
      </p:nvGrpSpPr>
      <p:grpSpPr>
        <a:xfrm>
          <a:off x="0" y="0"/>
          <a:ext cx="0" cy="0"/>
          <a:chOff x="0" y="0"/>
          <a:chExt cx="0" cy="0"/>
        </a:xfrm>
      </p:grpSpPr>
      <p:sp>
        <p:nvSpPr>
          <p:cNvPr id="310" name="Google Shape;310;g3f6e882ef48_2_140"/>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1" name="Google Shape;311;g3f6e882ef48_2_140"/>
          <p:cNvSpPr txBox="1">
            <a:spLocks noGrp="1"/>
          </p:cNvSpPr>
          <p:nvPr>
            <p:ph type="body" idx="1"/>
          </p:nvPr>
        </p:nvSpPr>
        <p:spPr>
          <a:xfrm>
            <a:off x="5183188" y="987425"/>
            <a:ext cx="6172200" cy="48735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312" name="Google Shape;312;g3f6e882ef48_2_140"/>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13" name="Google Shape;313;g3f6e882ef48_2_14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4" name="Google Shape;314;g3f6e882ef48_2_14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5" name="Google Shape;315;g3f6e882ef48_2_14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52285259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316"/>
        <p:cNvGrpSpPr/>
        <p:nvPr/>
      </p:nvGrpSpPr>
      <p:grpSpPr>
        <a:xfrm>
          <a:off x="0" y="0"/>
          <a:ext cx="0" cy="0"/>
          <a:chOff x="0" y="0"/>
          <a:chExt cx="0" cy="0"/>
        </a:xfrm>
      </p:grpSpPr>
      <p:sp>
        <p:nvSpPr>
          <p:cNvPr id="317" name="Google Shape;317;g3f6e882ef48_2_147"/>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8" name="Google Shape;318;g3f6e882ef48_2_147"/>
          <p:cNvSpPr>
            <a:spLocks noGrp="1"/>
          </p:cNvSpPr>
          <p:nvPr>
            <p:ph type="pic" idx="2"/>
          </p:nvPr>
        </p:nvSpPr>
        <p:spPr>
          <a:xfrm>
            <a:off x="5183188" y="987425"/>
            <a:ext cx="6172200" cy="4873500"/>
          </a:xfrm>
          <a:prstGeom prst="rect">
            <a:avLst/>
          </a:prstGeom>
          <a:noFill/>
          <a:ln>
            <a:noFill/>
          </a:ln>
        </p:spPr>
      </p:sp>
      <p:sp>
        <p:nvSpPr>
          <p:cNvPr id="319" name="Google Shape;319;g3f6e882ef48_2_147"/>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20" name="Google Shape;320;g3f6e882ef48_2_14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1" name="Google Shape;321;g3f6e882ef48_2_14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2" name="Google Shape;322;g3f6e882ef48_2_14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372951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4"/>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4"/>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4"/>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4"/>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4"/>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323"/>
        <p:cNvGrpSpPr/>
        <p:nvPr/>
      </p:nvGrpSpPr>
      <p:grpSpPr>
        <a:xfrm>
          <a:off x="0" y="0"/>
          <a:ext cx="0" cy="0"/>
          <a:chOff x="0" y="0"/>
          <a:chExt cx="0" cy="0"/>
        </a:xfrm>
      </p:grpSpPr>
      <p:sp>
        <p:nvSpPr>
          <p:cNvPr id="324" name="Google Shape;324;g3f6e882ef48_2_15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5" name="Google Shape;325;g3f6e882ef48_2_154"/>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6" name="Google Shape;326;g3f6e882ef48_2_15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7" name="Google Shape;327;g3f6e882ef48_2_15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8" name="Google Shape;328;g3f6e882ef48_2_15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88759023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329"/>
        <p:cNvGrpSpPr/>
        <p:nvPr/>
      </p:nvGrpSpPr>
      <p:grpSpPr>
        <a:xfrm>
          <a:off x="0" y="0"/>
          <a:ext cx="0" cy="0"/>
          <a:chOff x="0" y="0"/>
          <a:chExt cx="0" cy="0"/>
        </a:xfrm>
      </p:grpSpPr>
      <p:sp>
        <p:nvSpPr>
          <p:cNvPr id="330" name="Google Shape;330;g3f6e882ef48_2_160"/>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1" name="Google Shape;331;g3f6e882ef48_2_160"/>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2" name="Google Shape;332;g3f6e882ef48_2_16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3" name="Google Shape;333;g3f6e882ef48_2_16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4" name="Google Shape;334;g3f6e882ef48_2_16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50624483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91"/>
        <p:cNvGrpSpPr/>
        <p:nvPr/>
      </p:nvGrpSpPr>
      <p:grpSpPr>
        <a:xfrm>
          <a:off x="0" y="0"/>
          <a:ext cx="0" cy="0"/>
          <a:chOff x="0" y="0"/>
          <a:chExt cx="0" cy="0"/>
        </a:xfrm>
      </p:grpSpPr>
      <p:sp>
        <p:nvSpPr>
          <p:cNvPr id="192" name="Google Shape;192;g3f6e882ef48_0_103"/>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3" name="Google Shape;193;g3f6e882ef48_0_103"/>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4" name="Google Shape;194;g3f6e882ef48_0_10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5" name="Google Shape;195;g3f6e882ef48_0_10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6" name="Google Shape;196;g3f6e882ef48_0_10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3469226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97"/>
        <p:cNvGrpSpPr/>
        <p:nvPr/>
      </p:nvGrpSpPr>
      <p:grpSpPr>
        <a:xfrm>
          <a:off x="0" y="0"/>
          <a:ext cx="0" cy="0"/>
          <a:chOff x="0" y="0"/>
          <a:chExt cx="0" cy="0"/>
        </a:xfrm>
      </p:grpSpPr>
      <p:sp>
        <p:nvSpPr>
          <p:cNvPr id="198" name="Google Shape;198;g3f6e882ef48_0_10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9" name="Google Shape;199;g3f6e882ef48_0_109"/>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0" name="Google Shape;200;g3f6e882ef48_0_10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1" name="Google Shape;201;g3f6e882ef48_0_10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2" name="Google Shape;202;g3f6e882ef48_0_10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0156365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03"/>
        <p:cNvGrpSpPr/>
        <p:nvPr/>
      </p:nvGrpSpPr>
      <p:grpSpPr>
        <a:xfrm>
          <a:off x="0" y="0"/>
          <a:ext cx="0" cy="0"/>
          <a:chOff x="0" y="0"/>
          <a:chExt cx="0" cy="0"/>
        </a:xfrm>
      </p:grpSpPr>
      <p:sp>
        <p:nvSpPr>
          <p:cNvPr id="204" name="Google Shape;204;g3f6e882ef48_0_115"/>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5" name="Google Shape;205;g3f6e882ef48_0_115"/>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206" name="Google Shape;206;g3f6e882ef48_0_11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7" name="Google Shape;207;g3f6e882ef48_0_11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8" name="Google Shape;208;g3f6e882ef48_0_11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98076898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09"/>
        <p:cNvGrpSpPr/>
        <p:nvPr/>
      </p:nvGrpSpPr>
      <p:grpSpPr>
        <a:xfrm>
          <a:off x="0" y="0"/>
          <a:ext cx="0" cy="0"/>
          <a:chOff x="0" y="0"/>
          <a:chExt cx="0" cy="0"/>
        </a:xfrm>
      </p:grpSpPr>
      <p:sp>
        <p:nvSpPr>
          <p:cNvPr id="210" name="Google Shape;210;g3f6e882ef48_0_12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1" name="Google Shape;211;g3f6e882ef48_0_121"/>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2" name="Google Shape;212;g3f6e882ef48_0_121"/>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3" name="Google Shape;213;g3f6e882ef48_0_12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4" name="Google Shape;214;g3f6e882ef48_0_12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5" name="Google Shape;215;g3f6e882ef48_0_12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46802496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216"/>
        <p:cNvGrpSpPr/>
        <p:nvPr/>
      </p:nvGrpSpPr>
      <p:grpSpPr>
        <a:xfrm>
          <a:off x="0" y="0"/>
          <a:ext cx="0" cy="0"/>
          <a:chOff x="0" y="0"/>
          <a:chExt cx="0" cy="0"/>
        </a:xfrm>
      </p:grpSpPr>
      <p:sp>
        <p:nvSpPr>
          <p:cNvPr id="217" name="Google Shape;217;g3f6e882ef48_0_128"/>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8" name="Google Shape;218;g3f6e882ef48_0_128"/>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19" name="Google Shape;219;g3f6e882ef48_0_128"/>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0" name="Google Shape;220;g3f6e882ef48_0_128"/>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21" name="Google Shape;221;g3f6e882ef48_0_128"/>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2" name="Google Shape;222;g3f6e882ef48_0_12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3" name="Google Shape;223;g3f6e882ef48_0_12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4" name="Google Shape;224;g3f6e882ef48_0_12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078155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25"/>
        <p:cNvGrpSpPr/>
        <p:nvPr/>
      </p:nvGrpSpPr>
      <p:grpSpPr>
        <a:xfrm>
          <a:off x="0" y="0"/>
          <a:ext cx="0" cy="0"/>
          <a:chOff x="0" y="0"/>
          <a:chExt cx="0" cy="0"/>
        </a:xfrm>
      </p:grpSpPr>
      <p:sp>
        <p:nvSpPr>
          <p:cNvPr id="226" name="Google Shape;226;g3f6e882ef48_0_13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7" name="Google Shape;227;g3f6e882ef48_0_13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8" name="Google Shape;228;g3f6e882ef48_0_13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9" name="Google Shape;229;g3f6e882ef48_0_13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07898168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30"/>
        <p:cNvGrpSpPr/>
        <p:nvPr/>
      </p:nvGrpSpPr>
      <p:grpSpPr>
        <a:xfrm>
          <a:off x="0" y="0"/>
          <a:ext cx="0" cy="0"/>
          <a:chOff x="0" y="0"/>
          <a:chExt cx="0" cy="0"/>
        </a:xfrm>
      </p:grpSpPr>
      <p:sp>
        <p:nvSpPr>
          <p:cNvPr id="231" name="Google Shape;231;g3f6e882ef48_0_14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2" name="Google Shape;232;g3f6e882ef48_0_14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3" name="Google Shape;233;g3f6e882ef48_0_14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1938185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234"/>
        <p:cNvGrpSpPr/>
        <p:nvPr/>
      </p:nvGrpSpPr>
      <p:grpSpPr>
        <a:xfrm>
          <a:off x="0" y="0"/>
          <a:ext cx="0" cy="0"/>
          <a:chOff x="0" y="0"/>
          <a:chExt cx="0" cy="0"/>
        </a:xfrm>
      </p:grpSpPr>
      <p:sp>
        <p:nvSpPr>
          <p:cNvPr id="235" name="Google Shape;235;g3f6e882ef48_0_146"/>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6" name="Google Shape;236;g3f6e882ef48_0_146"/>
          <p:cNvSpPr txBox="1">
            <a:spLocks noGrp="1"/>
          </p:cNvSpPr>
          <p:nvPr>
            <p:ph type="body" idx="1"/>
          </p:nvPr>
        </p:nvSpPr>
        <p:spPr>
          <a:xfrm>
            <a:off x="5183188" y="987425"/>
            <a:ext cx="6172200" cy="48735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37" name="Google Shape;237;g3f6e882ef48_0_146"/>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38" name="Google Shape;238;g3f6e882ef48_0_14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9" name="Google Shape;239;g3f6e882ef48_0_14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0" name="Google Shape;240;g3f6e882ef48_0_14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873927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241"/>
        <p:cNvGrpSpPr/>
        <p:nvPr/>
      </p:nvGrpSpPr>
      <p:grpSpPr>
        <a:xfrm>
          <a:off x="0" y="0"/>
          <a:ext cx="0" cy="0"/>
          <a:chOff x="0" y="0"/>
          <a:chExt cx="0" cy="0"/>
        </a:xfrm>
      </p:grpSpPr>
      <p:sp>
        <p:nvSpPr>
          <p:cNvPr id="242" name="Google Shape;242;g3f6e882ef48_0_153"/>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3" name="Google Shape;243;g3f6e882ef48_0_153"/>
          <p:cNvSpPr>
            <a:spLocks noGrp="1"/>
          </p:cNvSpPr>
          <p:nvPr>
            <p:ph type="pic" idx="2"/>
          </p:nvPr>
        </p:nvSpPr>
        <p:spPr>
          <a:xfrm>
            <a:off x="5183188" y="987425"/>
            <a:ext cx="6172200" cy="4873500"/>
          </a:xfrm>
          <a:prstGeom prst="rect">
            <a:avLst/>
          </a:prstGeom>
          <a:noFill/>
          <a:ln>
            <a:noFill/>
          </a:ln>
        </p:spPr>
      </p:sp>
      <p:sp>
        <p:nvSpPr>
          <p:cNvPr id="244" name="Google Shape;244;g3f6e882ef48_0_153"/>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45" name="Google Shape;245;g3f6e882ef48_0_15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6" name="Google Shape;246;g3f6e882ef48_0_15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7" name="Google Shape;247;g3f6e882ef48_0_15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3635039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248"/>
        <p:cNvGrpSpPr/>
        <p:nvPr/>
      </p:nvGrpSpPr>
      <p:grpSpPr>
        <a:xfrm>
          <a:off x="0" y="0"/>
          <a:ext cx="0" cy="0"/>
          <a:chOff x="0" y="0"/>
          <a:chExt cx="0" cy="0"/>
        </a:xfrm>
      </p:grpSpPr>
      <p:sp>
        <p:nvSpPr>
          <p:cNvPr id="249" name="Google Shape;249;g3f6e882ef48_0_16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0" name="Google Shape;250;g3f6e882ef48_0_160"/>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1" name="Google Shape;251;g3f6e882ef48_0_16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2" name="Google Shape;252;g3f6e882ef48_0_16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3" name="Google Shape;253;g3f6e882ef48_0_16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41466463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254"/>
        <p:cNvGrpSpPr/>
        <p:nvPr/>
      </p:nvGrpSpPr>
      <p:grpSpPr>
        <a:xfrm>
          <a:off x="0" y="0"/>
          <a:ext cx="0" cy="0"/>
          <a:chOff x="0" y="0"/>
          <a:chExt cx="0" cy="0"/>
        </a:xfrm>
      </p:grpSpPr>
      <p:sp>
        <p:nvSpPr>
          <p:cNvPr id="255" name="Google Shape;255;g3f6e882ef48_0_166"/>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6" name="Google Shape;256;g3f6e882ef48_0_166"/>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7" name="Google Shape;257;g3f6e882ef48_0_16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8" name="Google Shape;258;g3f6e882ef48_0_16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9" name="Google Shape;259;g3f6e882ef48_0_16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7292010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5"/>
        <p:cNvGrpSpPr/>
        <p:nvPr/>
      </p:nvGrpSpPr>
      <p:grpSpPr>
        <a:xfrm>
          <a:off x="0" y="0"/>
          <a:ext cx="0" cy="0"/>
          <a:chOff x="0" y="0"/>
          <a:chExt cx="0" cy="0"/>
        </a:xfrm>
      </p:grpSpPr>
      <p:sp>
        <p:nvSpPr>
          <p:cNvPr id="16" name="Google Shape;16;p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31796801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1"/>
        <p:cNvGrpSpPr/>
        <p:nvPr/>
      </p:nvGrpSpPr>
      <p:grpSpPr>
        <a:xfrm>
          <a:off x="0" y="0"/>
          <a:ext cx="0" cy="0"/>
          <a:chOff x="0" y="0"/>
          <a:chExt cx="0" cy="0"/>
        </a:xfrm>
      </p:grpSpPr>
      <p:sp>
        <p:nvSpPr>
          <p:cNvPr id="22" name="Google Shape;22;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42548506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7"/>
        <p:cNvGrpSpPr/>
        <p:nvPr/>
      </p:nvGrpSpPr>
      <p:grpSpPr>
        <a:xfrm>
          <a:off x="0" y="0"/>
          <a:ext cx="0" cy="0"/>
          <a:chOff x="0" y="0"/>
          <a:chExt cx="0" cy="0"/>
        </a:xfrm>
      </p:grpSpPr>
      <p:sp>
        <p:nvSpPr>
          <p:cNvPr id="28" name="Google Shape;28;p13"/>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3"/>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30" name="Google Shape;30;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77820563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3"/>
        <p:cNvGrpSpPr/>
        <p:nvPr/>
      </p:nvGrpSpPr>
      <p:grpSpPr>
        <a:xfrm>
          <a:off x="0" y="0"/>
          <a:ext cx="0" cy="0"/>
          <a:chOff x="0" y="0"/>
          <a:chExt cx="0" cy="0"/>
        </a:xfrm>
      </p:grpSpPr>
      <p:sp>
        <p:nvSpPr>
          <p:cNvPr id="34" name="Google Shape;34;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53699156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0"/>
        <p:cNvGrpSpPr/>
        <p:nvPr/>
      </p:nvGrpSpPr>
      <p:grpSpPr>
        <a:xfrm>
          <a:off x="0" y="0"/>
          <a:ext cx="0" cy="0"/>
          <a:chOff x="0" y="0"/>
          <a:chExt cx="0" cy="0"/>
        </a:xfrm>
      </p:grpSpPr>
      <p:sp>
        <p:nvSpPr>
          <p:cNvPr id="41" name="Google Shape;41;p1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9924263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9"/>
        <p:cNvGrpSpPr/>
        <p:nvPr/>
      </p:nvGrpSpPr>
      <p:grpSpPr>
        <a:xfrm>
          <a:off x="0" y="0"/>
          <a:ext cx="0" cy="0"/>
          <a:chOff x="0" y="0"/>
          <a:chExt cx="0" cy="0"/>
        </a:xfrm>
      </p:grpSpPr>
      <p:sp>
        <p:nvSpPr>
          <p:cNvPr id="50" name="Google Shape;50;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5015284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00464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8"/>
        <p:cNvGrpSpPr/>
        <p:nvPr/>
      </p:nvGrpSpPr>
      <p:grpSpPr>
        <a:xfrm>
          <a:off x="0" y="0"/>
          <a:ext cx="0" cy="0"/>
          <a:chOff x="0" y="0"/>
          <a:chExt cx="0" cy="0"/>
        </a:xfrm>
      </p:grpSpPr>
      <p:sp>
        <p:nvSpPr>
          <p:cNvPr id="59" name="Google Shape;59;p1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9371161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5"/>
        <p:cNvGrpSpPr/>
        <p:nvPr/>
      </p:nvGrpSpPr>
      <p:grpSpPr>
        <a:xfrm>
          <a:off x="0" y="0"/>
          <a:ext cx="0" cy="0"/>
          <a:chOff x="0" y="0"/>
          <a:chExt cx="0" cy="0"/>
        </a:xfrm>
      </p:grpSpPr>
      <p:sp>
        <p:nvSpPr>
          <p:cNvPr id="66" name="Google Shape;66;p1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9"/>
          <p:cNvSpPr>
            <a:spLocks noGrp="1"/>
          </p:cNvSpPr>
          <p:nvPr>
            <p:ph type="pic" idx="2"/>
          </p:nvPr>
        </p:nvSpPr>
        <p:spPr>
          <a:xfrm>
            <a:off x="5183188" y="987425"/>
            <a:ext cx="6172200" cy="4873625"/>
          </a:xfrm>
          <a:prstGeom prst="rect">
            <a:avLst/>
          </a:prstGeom>
          <a:noFill/>
          <a:ln>
            <a:noFill/>
          </a:ln>
        </p:spPr>
      </p:sp>
      <p:sp>
        <p:nvSpPr>
          <p:cNvPr id="68" name="Google Shape;68;p1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67838382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2"/>
        <p:cNvGrpSpPr/>
        <p:nvPr/>
      </p:nvGrpSpPr>
      <p:grpSpPr>
        <a:xfrm>
          <a:off x="0" y="0"/>
          <a:ext cx="0" cy="0"/>
          <a:chOff x="0" y="0"/>
          <a:chExt cx="0" cy="0"/>
        </a:xfrm>
      </p:grpSpPr>
      <p:sp>
        <p:nvSpPr>
          <p:cNvPr id="73" name="Google Shape;73;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24000525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8"/>
        <p:cNvGrpSpPr/>
        <p:nvPr/>
      </p:nvGrpSpPr>
      <p:grpSpPr>
        <a:xfrm>
          <a:off x="0" y="0"/>
          <a:ext cx="0" cy="0"/>
          <a:chOff x="0" y="0"/>
          <a:chExt cx="0" cy="0"/>
        </a:xfrm>
      </p:grpSpPr>
      <p:sp>
        <p:nvSpPr>
          <p:cNvPr id="79" name="Google Shape;79;p2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57656868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292"/>
        <p:cNvGrpSpPr/>
        <p:nvPr/>
      </p:nvGrpSpPr>
      <p:grpSpPr>
        <a:xfrm>
          <a:off x="0" y="0"/>
          <a:ext cx="0" cy="0"/>
          <a:chOff x="0" y="0"/>
          <a:chExt cx="0" cy="0"/>
        </a:xfrm>
      </p:grpSpPr>
      <p:sp>
        <p:nvSpPr>
          <p:cNvPr id="293" name="Google Shape;293;g3f5e8ce7f21_0_95"/>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4" name="Google Shape;294;g3f5e8ce7f21_0_95"/>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5" name="Google Shape;295;g3f5e8ce7f21_0_9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6" name="Google Shape;296;g3f5e8ce7f21_0_9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7" name="Google Shape;297;g3f5e8ce7f21_0_9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7097933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98"/>
        <p:cNvGrpSpPr/>
        <p:nvPr/>
      </p:nvGrpSpPr>
      <p:grpSpPr>
        <a:xfrm>
          <a:off x="0" y="0"/>
          <a:ext cx="0" cy="0"/>
          <a:chOff x="0" y="0"/>
          <a:chExt cx="0" cy="0"/>
        </a:xfrm>
      </p:grpSpPr>
      <p:sp>
        <p:nvSpPr>
          <p:cNvPr id="299" name="Google Shape;299;g3f5e8ce7f21_0_10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0" name="Google Shape;300;g3f5e8ce7f21_0_101"/>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1" name="Google Shape;301;g3f5e8ce7f21_0_10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2" name="Google Shape;302;g3f5e8ce7f21_0_10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3" name="Google Shape;303;g3f5e8ce7f21_0_10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81856406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04"/>
        <p:cNvGrpSpPr/>
        <p:nvPr/>
      </p:nvGrpSpPr>
      <p:grpSpPr>
        <a:xfrm>
          <a:off x="0" y="0"/>
          <a:ext cx="0" cy="0"/>
          <a:chOff x="0" y="0"/>
          <a:chExt cx="0" cy="0"/>
        </a:xfrm>
      </p:grpSpPr>
      <p:sp>
        <p:nvSpPr>
          <p:cNvPr id="305" name="Google Shape;305;g3f5e8ce7f21_0_107"/>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6" name="Google Shape;306;g3f5e8ce7f21_0_107"/>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307" name="Google Shape;307;g3f5e8ce7f21_0_10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8" name="Google Shape;308;g3f5e8ce7f21_0_10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9" name="Google Shape;309;g3f5e8ce7f21_0_10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5203560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10"/>
        <p:cNvGrpSpPr/>
        <p:nvPr/>
      </p:nvGrpSpPr>
      <p:grpSpPr>
        <a:xfrm>
          <a:off x="0" y="0"/>
          <a:ext cx="0" cy="0"/>
          <a:chOff x="0" y="0"/>
          <a:chExt cx="0" cy="0"/>
        </a:xfrm>
      </p:grpSpPr>
      <p:sp>
        <p:nvSpPr>
          <p:cNvPr id="311" name="Google Shape;311;g3f5e8ce7f21_0_11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2" name="Google Shape;312;g3f5e8ce7f21_0_113"/>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3" name="Google Shape;313;g3f5e8ce7f21_0_113"/>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4" name="Google Shape;314;g3f5e8ce7f21_0_11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5" name="Google Shape;315;g3f5e8ce7f21_0_11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6" name="Google Shape;316;g3f5e8ce7f21_0_11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04162339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17"/>
        <p:cNvGrpSpPr/>
        <p:nvPr/>
      </p:nvGrpSpPr>
      <p:grpSpPr>
        <a:xfrm>
          <a:off x="0" y="0"/>
          <a:ext cx="0" cy="0"/>
          <a:chOff x="0" y="0"/>
          <a:chExt cx="0" cy="0"/>
        </a:xfrm>
      </p:grpSpPr>
      <p:sp>
        <p:nvSpPr>
          <p:cNvPr id="318" name="Google Shape;318;g3f5e8ce7f21_0_120"/>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9" name="Google Shape;319;g3f5e8ce7f21_0_120"/>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20" name="Google Shape;320;g3f5e8ce7f21_0_120"/>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1" name="Google Shape;321;g3f5e8ce7f21_0_120"/>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22" name="Google Shape;322;g3f5e8ce7f21_0_120"/>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3" name="Google Shape;323;g3f5e8ce7f21_0_12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4" name="Google Shape;324;g3f5e8ce7f21_0_12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5" name="Google Shape;325;g3f5e8ce7f21_0_12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2300564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26"/>
        <p:cNvGrpSpPr/>
        <p:nvPr/>
      </p:nvGrpSpPr>
      <p:grpSpPr>
        <a:xfrm>
          <a:off x="0" y="0"/>
          <a:ext cx="0" cy="0"/>
          <a:chOff x="0" y="0"/>
          <a:chExt cx="0" cy="0"/>
        </a:xfrm>
      </p:grpSpPr>
      <p:sp>
        <p:nvSpPr>
          <p:cNvPr id="327" name="Google Shape;327;g3f5e8ce7f21_0_12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8" name="Google Shape;328;g3f5e8ce7f21_0_12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9" name="Google Shape;329;g3f5e8ce7f21_0_12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0" name="Google Shape;330;g3f5e8ce7f21_0_12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7964690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7"/>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7"/>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1"/>
        <p:cNvGrpSpPr/>
        <p:nvPr/>
      </p:nvGrpSpPr>
      <p:grpSpPr>
        <a:xfrm>
          <a:off x="0" y="0"/>
          <a:ext cx="0" cy="0"/>
          <a:chOff x="0" y="0"/>
          <a:chExt cx="0" cy="0"/>
        </a:xfrm>
      </p:grpSpPr>
      <p:sp>
        <p:nvSpPr>
          <p:cNvPr id="332" name="Google Shape;332;g3f5e8ce7f21_0_13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3" name="Google Shape;333;g3f5e8ce7f21_0_13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4" name="Google Shape;334;g3f5e8ce7f21_0_13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07666788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335"/>
        <p:cNvGrpSpPr/>
        <p:nvPr/>
      </p:nvGrpSpPr>
      <p:grpSpPr>
        <a:xfrm>
          <a:off x="0" y="0"/>
          <a:ext cx="0" cy="0"/>
          <a:chOff x="0" y="0"/>
          <a:chExt cx="0" cy="0"/>
        </a:xfrm>
      </p:grpSpPr>
      <p:sp>
        <p:nvSpPr>
          <p:cNvPr id="336" name="Google Shape;336;g3f5e8ce7f21_0_138"/>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7" name="Google Shape;337;g3f5e8ce7f21_0_138"/>
          <p:cNvSpPr txBox="1">
            <a:spLocks noGrp="1"/>
          </p:cNvSpPr>
          <p:nvPr>
            <p:ph type="body" idx="1"/>
          </p:nvPr>
        </p:nvSpPr>
        <p:spPr>
          <a:xfrm>
            <a:off x="5183188" y="987425"/>
            <a:ext cx="6172200" cy="48735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338" name="Google Shape;338;g3f5e8ce7f21_0_138"/>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39" name="Google Shape;339;g3f5e8ce7f21_0_13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0" name="Google Shape;340;g3f5e8ce7f21_0_13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1" name="Google Shape;341;g3f5e8ce7f21_0_13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42925754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342"/>
        <p:cNvGrpSpPr/>
        <p:nvPr/>
      </p:nvGrpSpPr>
      <p:grpSpPr>
        <a:xfrm>
          <a:off x="0" y="0"/>
          <a:ext cx="0" cy="0"/>
          <a:chOff x="0" y="0"/>
          <a:chExt cx="0" cy="0"/>
        </a:xfrm>
      </p:grpSpPr>
      <p:sp>
        <p:nvSpPr>
          <p:cNvPr id="343" name="Google Shape;343;g3f5e8ce7f21_0_145"/>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4" name="Google Shape;344;g3f5e8ce7f21_0_145"/>
          <p:cNvSpPr>
            <a:spLocks noGrp="1"/>
          </p:cNvSpPr>
          <p:nvPr>
            <p:ph type="pic" idx="2"/>
          </p:nvPr>
        </p:nvSpPr>
        <p:spPr>
          <a:xfrm>
            <a:off x="5183188" y="987425"/>
            <a:ext cx="6172200" cy="4873500"/>
          </a:xfrm>
          <a:prstGeom prst="rect">
            <a:avLst/>
          </a:prstGeom>
          <a:noFill/>
          <a:ln>
            <a:noFill/>
          </a:ln>
        </p:spPr>
      </p:sp>
      <p:sp>
        <p:nvSpPr>
          <p:cNvPr id="345" name="Google Shape;345;g3f5e8ce7f21_0_145"/>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46" name="Google Shape;346;g3f5e8ce7f21_0_14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7" name="Google Shape;347;g3f5e8ce7f21_0_14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8" name="Google Shape;348;g3f5e8ce7f21_0_14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41785523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349"/>
        <p:cNvGrpSpPr/>
        <p:nvPr/>
      </p:nvGrpSpPr>
      <p:grpSpPr>
        <a:xfrm>
          <a:off x="0" y="0"/>
          <a:ext cx="0" cy="0"/>
          <a:chOff x="0" y="0"/>
          <a:chExt cx="0" cy="0"/>
        </a:xfrm>
      </p:grpSpPr>
      <p:sp>
        <p:nvSpPr>
          <p:cNvPr id="350" name="Google Shape;350;g3f5e8ce7f21_0_15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1" name="Google Shape;351;g3f5e8ce7f21_0_152"/>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2" name="Google Shape;352;g3f5e8ce7f21_0_15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3" name="Google Shape;353;g3f5e8ce7f21_0_15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4" name="Google Shape;354;g3f5e8ce7f21_0_15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72971547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355"/>
        <p:cNvGrpSpPr/>
        <p:nvPr/>
      </p:nvGrpSpPr>
      <p:grpSpPr>
        <a:xfrm>
          <a:off x="0" y="0"/>
          <a:ext cx="0" cy="0"/>
          <a:chOff x="0" y="0"/>
          <a:chExt cx="0" cy="0"/>
        </a:xfrm>
      </p:grpSpPr>
      <p:sp>
        <p:nvSpPr>
          <p:cNvPr id="356" name="Google Shape;356;g3f5e8ce7f21_0_158"/>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7" name="Google Shape;357;g3f5e8ce7f21_0_158"/>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8" name="Google Shape;358;g3f5e8ce7f21_0_15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9" name="Google Shape;359;g3f5e8ce7f21_0_15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0" name="Google Shape;360;g3f5e8ce7f21_0_15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879916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367"/>
        <p:cNvGrpSpPr/>
        <p:nvPr/>
      </p:nvGrpSpPr>
      <p:grpSpPr>
        <a:xfrm>
          <a:off x="0" y="0"/>
          <a:ext cx="0" cy="0"/>
          <a:chOff x="0" y="0"/>
          <a:chExt cx="0" cy="0"/>
        </a:xfrm>
      </p:grpSpPr>
      <p:sp>
        <p:nvSpPr>
          <p:cNvPr id="368" name="Google Shape;368;g3f6e8a331c9_1_104"/>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9" name="Google Shape;369;g3f6e8a331c9_1_104"/>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70" name="Google Shape;370;g3f6e8a331c9_1_10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1" name="Google Shape;371;g3f6e8a331c9_1_10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2" name="Google Shape;372;g3f6e8a331c9_1_10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7379922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373"/>
        <p:cNvGrpSpPr/>
        <p:nvPr/>
      </p:nvGrpSpPr>
      <p:grpSpPr>
        <a:xfrm>
          <a:off x="0" y="0"/>
          <a:ext cx="0" cy="0"/>
          <a:chOff x="0" y="0"/>
          <a:chExt cx="0" cy="0"/>
        </a:xfrm>
      </p:grpSpPr>
      <p:sp>
        <p:nvSpPr>
          <p:cNvPr id="374" name="Google Shape;374;g3f6e8a331c9_1_11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5" name="Google Shape;375;g3f6e8a331c9_1_110"/>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6" name="Google Shape;376;g3f6e8a331c9_1_11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7" name="Google Shape;377;g3f6e8a331c9_1_11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8" name="Google Shape;378;g3f6e8a331c9_1_11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07341974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79"/>
        <p:cNvGrpSpPr/>
        <p:nvPr/>
      </p:nvGrpSpPr>
      <p:grpSpPr>
        <a:xfrm>
          <a:off x="0" y="0"/>
          <a:ext cx="0" cy="0"/>
          <a:chOff x="0" y="0"/>
          <a:chExt cx="0" cy="0"/>
        </a:xfrm>
      </p:grpSpPr>
      <p:sp>
        <p:nvSpPr>
          <p:cNvPr id="380" name="Google Shape;380;g3f6e8a331c9_1_116"/>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1" name="Google Shape;381;g3f6e8a331c9_1_116"/>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382" name="Google Shape;382;g3f6e8a331c9_1_11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3" name="Google Shape;383;g3f6e8a331c9_1_11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4" name="Google Shape;384;g3f6e8a331c9_1_11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51197877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85"/>
        <p:cNvGrpSpPr/>
        <p:nvPr/>
      </p:nvGrpSpPr>
      <p:grpSpPr>
        <a:xfrm>
          <a:off x="0" y="0"/>
          <a:ext cx="0" cy="0"/>
          <a:chOff x="0" y="0"/>
          <a:chExt cx="0" cy="0"/>
        </a:xfrm>
      </p:grpSpPr>
      <p:sp>
        <p:nvSpPr>
          <p:cNvPr id="386" name="Google Shape;386;g3f6e8a331c9_1_12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7" name="Google Shape;387;g3f6e8a331c9_1_122"/>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8" name="Google Shape;388;g3f6e8a331c9_1_122"/>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9" name="Google Shape;389;g3f6e8a331c9_1_12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0" name="Google Shape;390;g3f6e8a331c9_1_12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1" name="Google Shape;391;g3f6e8a331c9_1_12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63311989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92"/>
        <p:cNvGrpSpPr/>
        <p:nvPr/>
      </p:nvGrpSpPr>
      <p:grpSpPr>
        <a:xfrm>
          <a:off x="0" y="0"/>
          <a:ext cx="0" cy="0"/>
          <a:chOff x="0" y="0"/>
          <a:chExt cx="0" cy="0"/>
        </a:xfrm>
      </p:grpSpPr>
      <p:sp>
        <p:nvSpPr>
          <p:cNvPr id="393" name="Google Shape;393;g3f6e8a331c9_1_129"/>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4" name="Google Shape;394;g3f6e8a331c9_1_129"/>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5" name="Google Shape;395;g3f6e8a331c9_1_129"/>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6" name="Google Shape;396;g3f6e8a331c9_1_129"/>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7" name="Google Shape;397;g3f6e8a331c9_1_129"/>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8" name="Google Shape;398;g3f6e8a331c9_1_12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9" name="Google Shape;399;g3f6e8a331c9_1_12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0" name="Google Shape;400;g3f6e8a331c9_1_12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745665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8"/>
          <p:cNvSpPr>
            <a:spLocks noGrp="1"/>
          </p:cNvSpPr>
          <p:nvPr>
            <p:ph type="pic" idx="2"/>
          </p:nvPr>
        </p:nvSpPr>
        <p:spPr>
          <a:xfrm>
            <a:off x="5183188" y="987425"/>
            <a:ext cx="6172200" cy="4873625"/>
          </a:xfrm>
          <a:prstGeom prst="rect">
            <a:avLst/>
          </a:prstGeom>
          <a:noFill/>
          <a:ln>
            <a:noFill/>
          </a:ln>
        </p:spPr>
      </p:sp>
      <p:sp>
        <p:nvSpPr>
          <p:cNvPr id="68" name="Google Shape;68;p18"/>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01"/>
        <p:cNvGrpSpPr/>
        <p:nvPr/>
      </p:nvGrpSpPr>
      <p:grpSpPr>
        <a:xfrm>
          <a:off x="0" y="0"/>
          <a:ext cx="0" cy="0"/>
          <a:chOff x="0" y="0"/>
          <a:chExt cx="0" cy="0"/>
        </a:xfrm>
      </p:grpSpPr>
      <p:sp>
        <p:nvSpPr>
          <p:cNvPr id="402" name="Google Shape;402;g3f6e8a331c9_1_13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3" name="Google Shape;403;g3f6e8a331c9_1_13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4" name="Google Shape;404;g3f6e8a331c9_1_13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5" name="Google Shape;405;g3f6e8a331c9_1_13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91746584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06"/>
        <p:cNvGrpSpPr/>
        <p:nvPr/>
      </p:nvGrpSpPr>
      <p:grpSpPr>
        <a:xfrm>
          <a:off x="0" y="0"/>
          <a:ext cx="0" cy="0"/>
          <a:chOff x="0" y="0"/>
          <a:chExt cx="0" cy="0"/>
        </a:xfrm>
      </p:grpSpPr>
      <p:sp>
        <p:nvSpPr>
          <p:cNvPr id="407" name="Google Shape;407;g3f6e8a331c9_1_14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8" name="Google Shape;408;g3f6e8a331c9_1_14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9" name="Google Shape;409;g3f6e8a331c9_1_14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82054962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410"/>
        <p:cNvGrpSpPr/>
        <p:nvPr/>
      </p:nvGrpSpPr>
      <p:grpSpPr>
        <a:xfrm>
          <a:off x="0" y="0"/>
          <a:ext cx="0" cy="0"/>
          <a:chOff x="0" y="0"/>
          <a:chExt cx="0" cy="0"/>
        </a:xfrm>
      </p:grpSpPr>
      <p:sp>
        <p:nvSpPr>
          <p:cNvPr id="411" name="Google Shape;411;g3f6e8a331c9_1_147"/>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2" name="Google Shape;412;g3f6e8a331c9_1_147"/>
          <p:cNvSpPr txBox="1">
            <a:spLocks noGrp="1"/>
          </p:cNvSpPr>
          <p:nvPr>
            <p:ph type="body" idx="1"/>
          </p:nvPr>
        </p:nvSpPr>
        <p:spPr>
          <a:xfrm>
            <a:off x="5183188" y="987425"/>
            <a:ext cx="6172200" cy="48735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13" name="Google Shape;413;g3f6e8a331c9_1_147"/>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4" name="Google Shape;414;g3f6e8a331c9_1_14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5" name="Google Shape;415;g3f6e8a331c9_1_14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6" name="Google Shape;416;g3f6e8a331c9_1_14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19054503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417"/>
        <p:cNvGrpSpPr/>
        <p:nvPr/>
      </p:nvGrpSpPr>
      <p:grpSpPr>
        <a:xfrm>
          <a:off x="0" y="0"/>
          <a:ext cx="0" cy="0"/>
          <a:chOff x="0" y="0"/>
          <a:chExt cx="0" cy="0"/>
        </a:xfrm>
      </p:grpSpPr>
      <p:sp>
        <p:nvSpPr>
          <p:cNvPr id="418" name="Google Shape;418;g3f6e8a331c9_1_154"/>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9" name="Google Shape;419;g3f6e8a331c9_1_154"/>
          <p:cNvSpPr>
            <a:spLocks noGrp="1"/>
          </p:cNvSpPr>
          <p:nvPr>
            <p:ph type="pic" idx="2"/>
          </p:nvPr>
        </p:nvSpPr>
        <p:spPr>
          <a:xfrm>
            <a:off x="5183188" y="987425"/>
            <a:ext cx="6172200" cy="4873500"/>
          </a:xfrm>
          <a:prstGeom prst="rect">
            <a:avLst/>
          </a:prstGeom>
          <a:noFill/>
          <a:ln>
            <a:noFill/>
          </a:ln>
        </p:spPr>
      </p:sp>
      <p:sp>
        <p:nvSpPr>
          <p:cNvPr id="420" name="Google Shape;420;g3f6e8a331c9_1_154"/>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21" name="Google Shape;421;g3f6e8a331c9_1_15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2" name="Google Shape;422;g3f6e8a331c9_1_15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3" name="Google Shape;423;g3f6e8a331c9_1_15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26927270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424"/>
        <p:cNvGrpSpPr/>
        <p:nvPr/>
      </p:nvGrpSpPr>
      <p:grpSpPr>
        <a:xfrm>
          <a:off x="0" y="0"/>
          <a:ext cx="0" cy="0"/>
          <a:chOff x="0" y="0"/>
          <a:chExt cx="0" cy="0"/>
        </a:xfrm>
      </p:grpSpPr>
      <p:sp>
        <p:nvSpPr>
          <p:cNvPr id="425" name="Google Shape;425;g3f6e8a331c9_1_16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6" name="Google Shape;426;g3f6e8a331c9_1_161"/>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7" name="Google Shape;427;g3f6e8a331c9_1_16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8" name="Google Shape;428;g3f6e8a331c9_1_16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9" name="Google Shape;429;g3f6e8a331c9_1_16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70468086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430"/>
        <p:cNvGrpSpPr/>
        <p:nvPr/>
      </p:nvGrpSpPr>
      <p:grpSpPr>
        <a:xfrm>
          <a:off x="0" y="0"/>
          <a:ext cx="0" cy="0"/>
          <a:chOff x="0" y="0"/>
          <a:chExt cx="0" cy="0"/>
        </a:xfrm>
      </p:grpSpPr>
      <p:sp>
        <p:nvSpPr>
          <p:cNvPr id="431" name="Google Shape;431;g3f6e8a331c9_1_167"/>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2" name="Google Shape;432;g3f6e8a331c9_1_167"/>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3" name="Google Shape;433;g3f6e8a331c9_1_16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4" name="Google Shape;434;g3f6e8a331c9_1_16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5" name="Google Shape;435;g3f6e8a331c9_1_16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87613148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91"/>
        <p:cNvGrpSpPr/>
        <p:nvPr/>
      </p:nvGrpSpPr>
      <p:grpSpPr>
        <a:xfrm>
          <a:off x="0" y="0"/>
          <a:ext cx="0" cy="0"/>
          <a:chOff x="0" y="0"/>
          <a:chExt cx="0" cy="0"/>
        </a:xfrm>
      </p:grpSpPr>
      <p:sp>
        <p:nvSpPr>
          <p:cNvPr id="192" name="Google Shape;192;g3f574274c24_0_125"/>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193" name="Google Shape;193;g3f574274c24_0_125"/>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194" name="Google Shape;194;g3f574274c24_0_125"/>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51067696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Title and body B">
  <p:cSld name="Title and body B">
    <p:spTree>
      <p:nvGrpSpPr>
        <p:cNvPr id="1" name="Shape 195"/>
        <p:cNvGrpSpPr/>
        <p:nvPr/>
      </p:nvGrpSpPr>
      <p:grpSpPr>
        <a:xfrm>
          <a:off x="0" y="0"/>
          <a:ext cx="0" cy="0"/>
          <a:chOff x="0" y="0"/>
          <a:chExt cx="0" cy="0"/>
        </a:xfrm>
      </p:grpSpPr>
      <p:sp>
        <p:nvSpPr>
          <p:cNvPr id="196" name="Google Shape;196;g3f574274c24_0_129"/>
          <p:cNvSpPr txBox="1">
            <a:spLocks noGrp="1"/>
          </p:cNvSpPr>
          <p:nvPr>
            <p:ph type="title"/>
          </p:nvPr>
        </p:nvSpPr>
        <p:spPr>
          <a:xfrm>
            <a:off x="415600" y="593367"/>
            <a:ext cx="11360700" cy="763500"/>
          </a:xfrm>
          <a:prstGeom prst="rect">
            <a:avLst/>
          </a:prstGeom>
          <a:noFill/>
          <a:ln>
            <a:noFill/>
          </a:ln>
        </p:spPr>
        <p:txBody>
          <a:bodyPr spcFirstLastPara="1" wrap="square" lIns="60950" tIns="60950" rIns="60950" bIns="60950" anchor="t" anchorCtr="0">
            <a:normAutofit/>
          </a:bodyPr>
          <a:lstStyle>
            <a:lvl1pPr lvl="0" algn="ctr">
              <a:lnSpc>
                <a:spcPct val="100000"/>
              </a:lnSpc>
              <a:spcBef>
                <a:spcPts val="0"/>
              </a:spcBef>
              <a:spcAft>
                <a:spcPts val="0"/>
              </a:spcAft>
              <a:buClr>
                <a:srgbClr val="23A595"/>
              </a:buClr>
              <a:buSzPts val="2000"/>
              <a:buFont typeface="Calibri"/>
              <a:buNone/>
              <a:defRPr>
                <a:solidFill>
                  <a:srgbClr val="23A595"/>
                </a:solidFill>
              </a:defRPr>
            </a:lvl1pPr>
            <a:lvl2pPr lvl="1" algn="l">
              <a:lnSpc>
                <a:spcPct val="100000"/>
              </a:lnSpc>
              <a:spcBef>
                <a:spcPts val="0"/>
              </a:spcBef>
              <a:spcAft>
                <a:spcPts val="0"/>
              </a:spcAft>
              <a:buSzPts val="2000"/>
              <a:buNone/>
              <a:defRPr/>
            </a:lvl2pPr>
            <a:lvl3pPr lvl="2" algn="l">
              <a:lnSpc>
                <a:spcPct val="100000"/>
              </a:lnSpc>
              <a:spcBef>
                <a:spcPts val="0"/>
              </a:spcBef>
              <a:spcAft>
                <a:spcPts val="0"/>
              </a:spcAft>
              <a:buSzPts val="2000"/>
              <a:buNone/>
              <a:defRPr/>
            </a:lvl3pPr>
            <a:lvl4pPr lvl="3" algn="l">
              <a:lnSpc>
                <a:spcPct val="100000"/>
              </a:lnSpc>
              <a:spcBef>
                <a:spcPts val="0"/>
              </a:spcBef>
              <a:spcAft>
                <a:spcPts val="0"/>
              </a:spcAft>
              <a:buSzPts val="2000"/>
              <a:buNone/>
              <a:defRPr/>
            </a:lvl4pPr>
            <a:lvl5pPr lvl="4" algn="l">
              <a:lnSpc>
                <a:spcPct val="100000"/>
              </a:lnSpc>
              <a:spcBef>
                <a:spcPts val="0"/>
              </a:spcBef>
              <a:spcAft>
                <a:spcPts val="0"/>
              </a:spcAft>
              <a:buSzPts val="2000"/>
              <a:buNone/>
              <a:defRPr/>
            </a:lvl5pPr>
            <a:lvl6pPr lvl="5" algn="l">
              <a:lnSpc>
                <a:spcPct val="100000"/>
              </a:lnSpc>
              <a:spcBef>
                <a:spcPts val="0"/>
              </a:spcBef>
              <a:spcAft>
                <a:spcPts val="0"/>
              </a:spcAft>
              <a:buSzPts val="2000"/>
              <a:buNone/>
              <a:defRPr/>
            </a:lvl6pPr>
            <a:lvl7pPr lvl="6" algn="l">
              <a:lnSpc>
                <a:spcPct val="100000"/>
              </a:lnSpc>
              <a:spcBef>
                <a:spcPts val="0"/>
              </a:spcBef>
              <a:spcAft>
                <a:spcPts val="0"/>
              </a:spcAft>
              <a:buSzPts val="2000"/>
              <a:buNone/>
              <a:defRPr/>
            </a:lvl7pPr>
            <a:lvl8pPr lvl="7" algn="l">
              <a:lnSpc>
                <a:spcPct val="100000"/>
              </a:lnSpc>
              <a:spcBef>
                <a:spcPts val="0"/>
              </a:spcBef>
              <a:spcAft>
                <a:spcPts val="0"/>
              </a:spcAft>
              <a:buSzPts val="2000"/>
              <a:buNone/>
              <a:defRPr/>
            </a:lvl8pPr>
            <a:lvl9pPr lvl="8" algn="l">
              <a:lnSpc>
                <a:spcPct val="100000"/>
              </a:lnSpc>
              <a:spcBef>
                <a:spcPts val="0"/>
              </a:spcBef>
              <a:spcAft>
                <a:spcPts val="0"/>
              </a:spcAft>
              <a:buSzPts val="2000"/>
              <a:buNone/>
              <a:defRPr/>
            </a:lvl9pPr>
          </a:lstStyle>
          <a:p>
            <a:endParaRPr/>
          </a:p>
        </p:txBody>
      </p:sp>
      <p:sp>
        <p:nvSpPr>
          <p:cNvPr id="197" name="Google Shape;197;g3f574274c24_0_129"/>
          <p:cNvSpPr txBox="1">
            <a:spLocks noGrp="1"/>
          </p:cNvSpPr>
          <p:nvPr>
            <p:ph type="body" idx="1"/>
          </p:nvPr>
        </p:nvSpPr>
        <p:spPr>
          <a:xfrm>
            <a:off x="415600" y="1536633"/>
            <a:ext cx="11360700" cy="4555200"/>
          </a:xfrm>
          <a:prstGeom prst="rect">
            <a:avLst/>
          </a:prstGeom>
          <a:noFill/>
          <a:ln>
            <a:noFill/>
          </a:ln>
        </p:spPr>
        <p:txBody>
          <a:bodyPr spcFirstLastPara="1" wrap="square" lIns="60950" tIns="60950" rIns="60950" bIns="60950" anchor="t" anchorCtr="0">
            <a:normAutofit/>
          </a:bodyPr>
          <a:lstStyle>
            <a:lvl1pPr marL="457200" lvl="0" indent="-298450" algn="l">
              <a:lnSpc>
                <a:spcPct val="100000"/>
              </a:lnSpc>
              <a:spcBef>
                <a:spcPts val="0"/>
              </a:spcBef>
              <a:spcAft>
                <a:spcPts val="0"/>
              </a:spcAft>
              <a:buClr>
                <a:schemeClr val="dk1"/>
              </a:buClr>
              <a:buSzPts val="1100"/>
              <a:buChar char="●"/>
              <a:defRPr/>
            </a:lvl1pPr>
            <a:lvl2pPr marL="914400" lvl="1" indent="-298450" algn="l">
              <a:lnSpc>
                <a:spcPct val="100000"/>
              </a:lnSpc>
              <a:spcBef>
                <a:spcPts val="0"/>
              </a:spcBef>
              <a:spcAft>
                <a:spcPts val="0"/>
              </a:spcAft>
              <a:buClr>
                <a:schemeClr val="dk1"/>
              </a:buClr>
              <a:buSzPts val="1100"/>
              <a:buChar char="○"/>
              <a:defRPr/>
            </a:lvl2pPr>
            <a:lvl3pPr marL="1371600" lvl="2" indent="-298450" algn="l">
              <a:lnSpc>
                <a:spcPct val="100000"/>
              </a:lnSpc>
              <a:spcBef>
                <a:spcPts val="0"/>
              </a:spcBef>
              <a:spcAft>
                <a:spcPts val="0"/>
              </a:spcAft>
              <a:buClr>
                <a:schemeClr val="dk1"/>
              </a:buClr>
              <a:buSzPts val="1100"/>
              <a:buChar char="■"/>
              <a:defRPr/>
            </a:lvl3pPr>
            <a:lvl4pPr marL="1828800" lvl="3" indent="-298450" algn="l">
              <a:lnSpc>
                <a:spcPct val="100000"/>
              </a:lnSpc>
              <a:spcBef>
                <a:spcPts val="0"/>
              </a:spcBef>
              <a:spcAft>
                <a:spcPts val="0"/>
              </a:spcAft>
              <a:buClr>
                <a:schemeClr val="dk1"/>
              </a:buClr>
              <a:buSzPts val="1100"/>
              <a:buChar char="●"/>
              <a:defRPr/>
            </a:lvl4pPr>
            <a:lvl5pPr marL="2286000" lvl="4" indent="-298450" algn="l">
              <a:lnSpc>
                <a:spcPct val="100000"/>
              </a:lnSpc>
              <a:spcBef>
                <a:spcPts val="0"/>
              </a:spcBef>
              <a:spcAft>
                <a:spcPts val="0"/>
              </a:spcAft>
              <a:buClr>
                <a:schemeClr val="dk1"/>
              </a:buClr>
              <a:buSzPts val="1100"/>
              <a:buChar char="○"/>
              <a:defRPr/>
            </a:lvl5pPr>
            <a:lvl6pPr marL="2743200" lvl="5" indent="-298450" algn="l">
              <a:lnSpc>
                <a:spcPct val="100000"/>
              </a:lnSpc>
              <a:spcBef>
                <a:spcPts val="0"/>
              </a:spcBef>
              <a:spcAft>
                <a:spcPts val="0"/>
              </a:spcAft>
              <a:buClr>
                <a:schemeClr val="dk1"/>
              </a:buClr>
              <a:buSzPts val="1100"/>
              <a:buChar char="■"/>
              <a:defRPr/>
            </a:lvl6pPr>
            <a:lvl7pPr marL="3200400" lvl="6" indent="-298450" algn="l">
              <a:lnSpc>
                <a:spcPct val="100000"/>
              </a:lnSpc>
              <a:spcBef>
                <a:spcPts val="0"/>
              </a:spcBef>
              <a:spcAft>
                <a:spcPts val="0"/>
              </a:spcAft>
              <a:buClr>
                <a:schemeClr val="dk1"/>
              </a:buClr>
              <a:buSzPts val="1100"/>
              <a:buChar char="●"/>
              <a:defRPr/>
            </a:lvl7pPr>
            <a:lvl8pPr marL="3657600" lvl="7" indent="-298450" algn="l">
              <a:lnSpc>
                <a:spcPct val="100000"/>
              </a:lnSpc>
              <a:spcBef>
                <a:spcPts val="0"/>
              </a:spcBef>
              <a:spcAft>
                <a:spcPts val="0"/>
              </a:spcAft>
              <a:buClr>
                <a:schemeClr val="dk1"/>
              </a:buClr>
              <a:buSzPts val="1100"/>
              <a:buChar char="○"/>
              <a:defRPr/>
            </a:lvl8pPr>
            <a:lvl9pPr marL="4114800" lvl="8" indent="-298450" algn="l">
              <a:lnSpc>
                <a:spcPct val="100000"/>
              </a:lnSpc>
              <a:spcBef>
                <a:spcPts val="0"/>
              </a:spcBef>
              <a:spcAft>
                <a:spcPts val="0"/>
              </a:spcAft>
              <a:buClr>
                <a:schemeClr val="dk1"/>
              </a:buClr>
              <a:buSzPts val="1100"/>
              <a:buChar char="■"/>
              <a:defRPr/>
            </a:lvl9pPr>
          </a:lstStyle>
          <a:p>
            <a:endParaRPr/>
          </a:p>
        </p:txBody>
      </p:sp>
      <p:sp>
        <p:nvSpPr>
          <p:cNvPr id="198" name="Google Shape;198;g3f574274c24_0_129"/>
          <p:cNvSpPr txBox="1">
            <a:spLocks noGrp="1"/>
          </p:cNvSpPr>
          <p:nvPr>
            <p:ph type="sldNum" idx="12"/>
          </p:nvPr>
        </p:nvSpPr>
        <p:spPr>
          <a:xfrm>
            <a:off x="11296612" y="6217623"/>
            <a:ext cx="731700" cy="524700"/>
          </a:xfrm>
          <a:prstGeom prst="rect">
            <a:avLst/>
          </a:prstGeom>
          <a:noFill/>
          <a:ln>
            <a:noFill/>
          </a:ln>
        </p:spPr>
        <p:txBody>
          <a:bodyPr spcFirstLastPara="1" wrap="square" lIns="60950" tIns="60950" rIns="60950" bIns="60950" anchor="ctr" anchorCtr="0">
            <a:normAutofit/>
          </a:bodyPr>
          <a:lstStyle>
            <a:lvl1pPr marL="0" marR="0" lvl="0"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8744911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Section header 1 1">
  <p:cSld name="Section header 1 1">
    <p:bg>
      <p:bgPr>
        <a:solidFill>
          <a:srgbClr val="FFC112"/>
        </a:solidFill>
        <a:effectLst/>
      </p:bgPr>
    </p:bg>
    <p:spTree>
      <p:nvGrpSpPr>
        <p:cNvPr id="1" name="Shape 199"/>
        <p:cNvGrpSpPr/>
        <p:nvPr/>
      </p:nvGrpSpPr>
      <p:grpSpPr>
        <a:xfrm>
          <a:off x="0" y="0"/>
          <a:ext cx="0" cy="0"/>
          <a:chOff x="0" y="0"/>
          <a:chExt cx="0" cy="0"/>
        </a:xfrm>
      </p:grpSpPr>
      <p:sp>
        <p:nvSpPr>
          <p:cNvPr id="200" name="Google Shape;200;g3f574274c24_0_133"/>
          <p:cNvSpPr txBox="1">
            <a:spLocks noGrp="1"/>
          </p:cNvSpPr>
          <p:nvPr>
            <p:ph type="title"/>
          </p:nvPr>
        </p:nvSpPr>
        <p:spPr>
          <a:xfrm>
            <a:off x="686400" y="3323629"/>
            <a:ext cx="10819200" cy="1251600"/>
          </a:xfrm>
          <a:prstGeom prst="rect">
            <a:avLst/>
          </a:prstGeom>
          <a:noFill/>
          <a:ln>
            <a:noFill/>
          </a:ln>
        </p:spPr>
        <p:txBody>
          <a:bodyPr spcFirstLastPara="1" wrap="square" lIns="60950" tIns="60950" rIns="60950" bIns="60950" anchor="b" anchorCtr="0">
            <a:spAutoFit/>
          </a:bodyPr>
          <a:lstStyle>
            <a:lvl1pPr lvl="0" algn="ctr">
              <a:lnSpc>
                <a:spcPct val="100000"/>
              </a:lnSpc>
              <a:spcBef>
                <a:spcPts val="0"/>
              </a:spcBef>
              <a:spcAft>
                <a:spcPts val="0"/>
              </a:spcAft>
              <a:buClr>
                <a:srgbClr val="000000"/>
              </a:buClr>
              <a:buSzPts val="3700"/>
              <a:buFont typeface="Calibri"/>
              <a:buNone/>
              <a:defRPr sz="7300">
                <a:solidFill>
                  <a:srgbClr val="000000"/>
                </a:solidFill>
              </a:defRPr>
            </a:lvl1pPr>
            <a:lvl2pPr lvl="1" algn="l">
              <a:lnSpc>
                <a:spcPct val="100000"/>
              </a:lnSpc>
              <a:spcBef>
                <a:spcPts val="0"/>
              </a:spcBef>
              <a:spcAft>
                <a:spcPts val="0"/>
              </a:spcAft>
              <a:buClr>
                <a:schemeClr val="lt1"/>
              </a:buClr>
              <a:buSzPts val="4500"/>
              <a:buNone/>
              <a:defRPr sz="9100">
                <a:solidFill>
                  <a:schemeClr val="lt1"/>
                </a:solidFill>
              </a:defRPr>
            </a:lvl2pPr>
            <a:lvl3pPr lvl="2" algn="l">
              <a:lnSpc>
                <a:spcPct val="100000"/>
              </a:lnSpc>
              <a:spcBef>
                <a:spcPts val="0"/>
              </a:spcBef>
              <a:spcAft>
                <a:spcPts val="0"/>
              </a:spcAft>
              <a:buClr>
                <a:schemeClr val="lt1"/>
              </a:buClr>
              <a:buSzPts val="4500"/>
              <a:buNone/>
              <a:defRPr sz="9100">
                <a:solidFill>
                  <a:schemeClr val="lt1"/>
                </a:solidFill>
              </a:defRPr>
            </a:lvl3pPr>
            <a:lvl4pPr lvl="3" algn="l">
              <a:lnSpc>
                <a:spcPct val="100000"/>
              </a:lnSpc>
              <a:spcBef>
                <a:spcPts val="0"/>
              </a:spcBef>
              <a:spcAft>
                <a:spcPts val="0"/>
              </a:spcAft>
              <a:buClr>
                <a:schemeClr val="lt1"/>
              </a:buClr>
              <a:buSzPts val="4500"/>
              <a:buNone/>
              <a:defRPr sz="9100">
                <a:solidFill>
                  <a:schemeClr val="lt1"/>
                </a:solidFill>
              </a:defRPr>
            </a:lvl4pPr>
            <a:lvl5pPr lvl="4" algn="l">
              <a:lnSpc>
                <a:spcPct val="100000"/>
              </a:lnSpc>
              <a:spcBef>
                <a:spcPts val="0"/>
              </a:spcBef>
              <a:spcAft>
                <a:spcPts val="0"/>
              </a:spcAft>
              <a:buClr>
                <a:schemeClr val="lt1"/>
              </a:buClr>
              <a:buSzPts val="4500"/>
              <a:buNone/>
              <a:defRPr sz="9100">
                <a:solidFill>
                  <a:schemeClr val="lt1"/>
                </a:solidFill>
              </a:defRPr>
            </a:lvl5pPr>
            <a:lvl6pPr lvl="5" algn="l">
              <a:lnSpc>
                <a:spcPct val="100000"/>
              </a:lnSpc>
              <a:spcBef>
                <a:spcPts val="0"/>
              </a:spcBef>
              <a:spcAft>
                <a:spcPts val="0"/>
              </a:spcAft>
              <a:buClr>
                <a:schemeClr val="lt1"/>
              </a:buClr>
              <a:buSzPts val="4500"/>
              <a:buNone/>
              <a:defRPr sz="9100">
                <a:solidFill>
                  <a:schemeClr val="lt1"/>
                </a:solidFill>
              </a:defRPr>
            </a:lvl6pPr>
            <a:lvl7pPr lvl="6" algn="l">
              <a:lnSpc>
                <a:spcPct val="100000"/>
              </a:lnSpc>
              <a:spcBef>
                <a:spcPts val="0"/>
              </a:spcBef>
              <a:spcAft>
                <a:spcPts val="0"/>
              </a:spcAft>
              <a:buClr>
                <a:schemeClr val="lt1"/>
              </a:buClr>
              <a:buSzPts val="4500"/>
              <a:buNone/>
              <a:defRPr sz="9100">
                <a:solidFill>
                  <a:schemeClr val="lt1"/>
                </a:solidFill>
              </a:defRPr>
            </a:lvl7pPr>
            <a:lvl8pPr lvl="7" algn="l">
              <a:lnSpc>
                <a:spcPct val="100000"/>
              </a:lnSpc>
              <a:spcBef>
                <a:spcPts val="0"/>
              </a:spcBef>
              <a:spcAft>
                <a:spcPts val="0"/>
              </a:spcAft>
              <a:buClr>
                <a:schemeClr val="lt1"/>
              </a:buClr>
              <a:buSzPts val="4500"/>
              <a:buNone/>
              <a:defRPr sz="9100">
                <a:solidFill>
                  <a:schemeClr val="lt1"/>
                </a:solidFill>
              </a:defRPr>
            </a:lvl8pPr>
            <a:lvl9pPr lvl="8" algn="l">
              <a:lnSpc>
                <a:spcPct val="100000"/>
              </a:lnSpc>
              <a:spcBef>
                <a:spcPts val="0"/>
              </a:spcBef>
              <a:spcAft>
                <a:spcPts val="0"/>
              </a:spcAft>
              <a:buClr>
                <a:schemeClr val="lt1"/>
              </a:buClr>
              <a:buSzPts val="4500"/>
              <a:buNone/>
              <a:defRPr sz="9100">
                <a:solidFill>
                  <a:schemeClr val="lt1"/>
                </a:solidFill>
              </a:defRPr>
            </a:lvl9pPr>
          </a:lstStyle>
          <a:p>
            <a:endParaRPr/>
          </a:p>
        </p:txBody>
      </p:sp>
      <p:sp>
        <p:nvSpPr>
          <p:cNvPr id="201" name="Google Shape;201;g3f574274c24_0_133"/>
          <p:cNvSpPr txBox="1">
            <a:spLocks noGrp="1"/>
          </p:cNvSpPr>
          <p:nvPr>
            <p:ph type="sldNum" idx="12"/>
          </p:nvPr>
        </p:nvSpPr>
        <p:spPr>
          <a:xfrm>
            <a:off x="11296611" y="6217623"/>
            <a:ext cx="731700" cy="524700"/>
          </a:xfrm>
          <a:prstGeom prst="rect">
            <a:avLst/>
          </a:prstGeom>
          <a:noFill/>
          <a:ln>
            <a:noFill/>
          </a:ln>
        </p:spPr>
        <p:txBody>
          <a:bodyPr spcFirstLastPara="1" wrap="square" lIns="60950" tIns="60950" rIns="60950" bIns="60950" anchor="ctr" anchorCtr="0">
            <a:normAutofit/>
          </a:bodyPr>
          <a:lstStyle>
            <a:lvl1pPr marL="0" marR="0" lvl="0"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02" name="Google Shape;202;g3f574274c24_0_133"/>
          <p:cNvSpPr/>
          <p:nvPr/>
        </p:nvSpPr>
        <p:spPr>
          <a:xfrm>
            <a:off x="653800" y="612400"/>
            <a:ext cx="10884300" cy="5633100"/>
          </a:xfrm>
          <a:prstGeom prst="roundRect">
            <a:avLst>
              <a:gd name="adj" fmla="val 16667"/>
            </a:avLst>
          </a:prstGeom>
          <a:noFill/>
          <a:ln w="19050"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3580606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Picture Slide">
  <p:cSld name="Picture Slide">
    <p:spTree>
      <p:nvGrpSpPr>
        <p:cNvPr id="1" name="Shape 203"/>
        <p:cNvGrpSpPr/>
        <p:nvPr/>
      </p:nvGrpSpPr>
      <p:grpSpPr>
        <a:xfrm>
          <a:off x="0" y="0"/>
          <a:ext cx="0" cy="0"/>
          <a:chOff x="0" y="0"/>
          <a:chExt cx="0" cy="0"/>
        </a:xfrm>
      </p:grpSpPr>
      <p:sp>
        <p:nvSpPr>
          <p:cNvPr id="204" name="Google Shape;204;g3f574274c24_0_137"/>
          <p:cNvSpPr>
            <a:spLocks noGrp="1"/>
          </p:cNvSpPr>
          <p:nvPr>
            <p:ph type="pic" idx="2"/>
          </p:nvPr>
        </p:nvSpPr>
        <p:spPr>
          <a:xfrm>
            <a:off x="0" y="1"/>
            <a:ext cx="12192000" cy="6858000"/>
          </a:xfrm>
          <a:prstGeom prst="rect">
            <a:avLst/>
          </a:prstGeom>
          <a:noFill/>
          <a:ln>
            <a:noFill/>
          </a:ln>
        </p:spPr>
      </p:sp>
    </p:spTree>
    <p:extLst>
      <p:ext uri="{BB962C8B-B14F-4D97-AF65-F5344CB8AC3E}">
        <p14:creationId xmlns:p14="http://schemas.microsoft.com/office/powerpoint/2010/main" val="2901223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3.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4.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9.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theme" Target="../theme/theme5.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6.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1.xml"/><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theme" Target="../theme/theme7.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2.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theme" Target="../theme/theme8.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3.xml"/><Relationship Id="rId13" Type="http://schemas.openxmlformats.org/officeDocument/2006/relationships/slideLayout" Target="../slideLayouts/slideLayout108.xml"/><Relationship Id="rId18" Type="http://schemas.openxmlformats.org/officeDocument/2006/relationships/slideLayout" Target="../slideLayouts/slideLayout113.xml"/><Relationship Id="rId3" Type="http://schemas.openxmlformats.org/officeDocument/2006/relationships/slideLayout" Target="../slideLayouts/slideLayout98.xml"/><Relationship Id="rId7" Type="http://schemas.openxmlformats.org/officeDocument/2006/relationships/slideLayout" Target="../slideLayouts/slideLayout102.xml"/><Relationship Id="rId12" Type="http://schemas.openxmlformats.org/officeDocument/2006/relationships/slideLayout" Target="../slideLayouts/slideLayout107.xml"/><Relationship Id="rId17" Type="http://schemas.openxmlformats.org/officeDocument/2006/relationships/slideLayout" Target="../slideLayouts/slideLayout112.xml"/><Relationship Id="rId2" Type="http://schemas.openxmlformats.org/officeDocument/2006/relationships/slideLayout" Target="../slideLayouts/slideLayout97.xml"/><Relationship Id="rId16" Type="http://schemas.openxmlformats.org/officeDocument/2006/relationships/slideLayout" Target="../slideLayouts/slideLayout111.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slideLayout" Target="../slideLayouts/slideLayout106.xml"/><Relationship Id="rId5" Type="http://schemas.openxmlformats.org/officeDocument/2006/relationships/slideLayout" Target="../slideLayouts/slideLayout100.xml"/><Relationship Id="rId15" Type="http://schemas.openxmlformats.org/officeDocument/2006/relationships/slideLayout" Target="../slideLayouts/slideLayout110.xml"/><Relationship Id="rId10" Type="http://schemas.openxmlformats.org/officeDocument/2006/relationships/slideLayout" Target="../slideLayouts/slideLayout105.xml"/><Relationship Id="rId19" Type="http://schemas.openxmlformats.org/officeDocument/2006/relationships/theme" Target="../theme/theme9.xml"/><Relationship Id="rId4" Type="http://schemas.openxmlformats.org/officeDocument/2006/relationships/slideLayout" Target="../slideLayouts/slideLayout99.xml"/><Relationship Id="rId9" Type="http://schemas.openxmlformats.org/officeDocument/2006/relationships/slideLayout" Target="../slideLayouts/slideLayout104.xml"/><Relationship Id="rId14" Type="http://schemas.openxmlformats.org/officeDocument/2006/relationships/slideLayout" Target="../slideLayouts/slideLayout10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757575"/>
                </a:solidFill>
                <a:latin typeface="Arial"/>
                <a:ea typeface="Arial"/>
                <a:cs typeface="Arial"/>
                <a:sym typeface="Arial"/>
              </a:defRPr>
            </a:lvl1pPr>
            <a:lvl2pPr marL="0" marR="0" lvl="1" indent="0" algn="r" rtl="0">
              <a:spcBef>
                <a:spcPts val="0"/>
              </a:spcBef>
              <a:buNone/>
              <a:defRPr sz="1200" b="0" i="0" u="none" strike="noStrike" cap="none">
                <a:solidFill>
                  <a:srgbClr val="757575"/>
                </a:solidFill>
                <a:latin typeface="Arial"/>
                <a:ea typeface="Arial"/>
                <a:cs typeface="Arial"/>
                <a:sym typeface="Arial"/>
              </a:defRPr>
            </a:lvl2pPr>
            <a:lvl3pPr marL="0" marR="0" lvl="2" indent="0" algn="r" rtl="0">
              <a:spcBef>
                <a:spcPts val="0"/>
              </a:spcBef>
              <a:buNone/>
              <a:defRPr sz="1200" b="0" i="0" u="none" strike="noStrike" cap="none">
                <a:solidFill>
                  <a:srgbClr val="757575"/>
                </a:solidFill>
                <a:latin typeface="Arial"/>
                <a:ea typeface="Arial"/>
                <a:cs typeface="Arial"/>
                <a:sym typeface="Arial"/>
              </a:defRPr>
            </a:lvl3pPr>
            <a:lvl4pPr marL="0" marR="0" lvl="3" indent="0" algn="r" rtl="0">
              <a:spcBef>
                <a:spcPts val="0"/>
              </a:spcBef>
              <a:buNone/>
              <a:defRPr sz="1200" b="0" i="0" u="none" strike="noStrike" cap="none">
                <a:solidFill>
                  <a:srgbClr val="757575"/>
                </a:solidFill>
                <a:latin typeface="Arial"/>
                <a:ea typeface="Arial"/>
                <a:cs typeface="Arial"/>
                <a:sym typeface="Arial"/>
              </a:defRPr>
            </a:lvl4pPr>
            <a:lvl5pPr marL="0" marR="0" lvl="4" indent="0" algn="r" rtl="0">
              <a:spcBef>
                <a:spcPts val="0"/>
              </a:spcBef>
              <a:buNone/>
              <a:defRPr sz="1200" b="0" i="0" u="none" strike="noStrike" cap="none">
                <a:solidFill>
                  <a:srgbClr val="757575"/>
                </a:solidFill>
                <a:latin typeface="Arial"/>
                <a:ea typeface="Arial"/>
                <a:cs typeface="Arial"/>
                <a:sym typeface="Arial"/>
              </a:defRPr>
            </a:lvl5pPr>
            <a:lvl6pPr marL="0" marR="0" lvl="5" indent="0" algn="r" rtl="0">
              <a:spcBef>
                <a:spcPts val="0"/>
              </a:spcBef>
              <a:buNone/>
              <a:defRPr sz="1200" b="0" i="0" u="none" strike="noStrike" cap="none">
                <a:solidFill>
                  <a:srgbClr val="757575"/>
                </a:solidFill>
                <a:latin typeface="Arial"/>
                <a:ea typeface="Arial"/>
                <a:cs typeface="Arial"/>
                <a:sym typeface="Arial"/>
              </a:defRPr>
            </a:lvl6pPr>
            <a:lvl7pPr marL="0" marR="0" lvl="6" indent="0" algn="r" rtl="0">
              <a:spcBef>
                <a:spcPts val="0"/>
              </a:spcBef>
              <a:buNone/>
              <a:defRPr sz="1200" b="0" i="0" u="none" strike="noStrike" cap="none">
                <a:solidFill>
                  <a:srgbClr val="757575"/>
                </a:solidFill>
                <a:latin typeface="Arial"/>
                <a:ea typeface="Arial"/>
                <a:cs typeface="Arial"/>
                <a:sym typeface="Arial"/>
              </a:defRPr>
            </a:lvl7pPr>
            <a:lvl8pPr marL="0" marR="0" lvl="7" indent="0" algn="r" rtl="0">
              <a:spcBef>
                <a:spcPts val="0"/>
              </a:spcBef>
              <a:buNone/>
              <a:defRPr sz="1200" b="0" i="0" u="none" strike="noStrike" cap="none">
                <a:solidFill>
                  <a:srgbClr val="757575"/>
                </a:solidFill>
                <a:latin typeface="Arial"/>
                <a:ea typeface="Arial"/>
                <a:cs typeface="Arial"/>
                <a:sym typeface="Arial"/>
              </a:defRPr>
            </a:lvl8pPr>
            <a:lvl9pPr marL="0" marR="0" lvl="8" indent="0" algn="r" rtl="0">
              <a:spcBef>
                <a:spcPts val="0"/>
              </a:spcBef>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
        <p:cNvGrpSpPr/>
        <p:nvPr/>
      </p:nvGrpSpPr>
      <p:grpSpPr>
        <a:xfrm>
          <a:off x="0" y="0"/>
          <a:ext cx="0" cy="0"/>
          <a:chOff x="0" y="0"/>
          <a:chExt cx="0" cy="0"/>
        </a:xfrm>
      </p:grpSpPr>
      <p:sp>
        <p:nvSpPr>
          <p:cNvPr id="85" name="Google Shape;85;p9"/>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6" name="Google Shape;86;p9"/>
          <p:cNvSpPr txBox="1">
            <a:spLocks noGrp="1"/>
          </p:cNvSpPr>
          <p:nvPr>
            <p:ph type="body" idx="1"/>
          </p:nvPr>
        </p:nvSpPr>
        <p:spPr>
          <a:xfrm>
            <a:off x="304800" y="1066800"/>
            <a:ext cx="5486400" cy="3017309"/>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7" name="Google Shape;87;p9"/>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800" b="0" i="0" u="none" strike="noStrike" cap="none">
                <a:solidFill>
                  <a:srgbClr val="94898B"/>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88" name="Google Shape;88;p9"/>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800" b="0" i="0" u="none" strike="noStrike" cap="none">
                <a:solidFill>
                  <a:srgbClr val="94898B"/>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89" name="Google Shape;89;p9"/>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5"/>
        <p:cNvGrpSpPr/>
        <p:nvPr/>
      </p:nvGrpSpPr>
      <p:grpSpPr>
        <a:xfrm>
          <a:off x="0" y="0"/>
          <a:ext cx="0" cy="0"/>
          <a:chOff x="0" y="0"/>
          <a:chExt cx="0" cy="0"/>
        </a:xfrm>
      </p:grpSpPr>
      <p:sp>
        <p:nvSpPr>
          <p:cNvPr id="186" name="Google Shape;186;g3f5ea7d6c90_0_19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87" name="Google Shape;187;g3f5ea7d6c90_0_196"/>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88" name="Google Shape;188;g3f5ea7d6c90_0_19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89" name="Google Shape;189;g3f5ea7d6c90_0_19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90" name="Google Shape;190;g3f5ea7d6c90_0_19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757575"/>
                </a:solidFill>
                <a:latin typeface="Arial"/>
                <a:ea typeface="Arial"/>
                <a:cs typeface="Arial"/>
                <a:sym typeface="Arial"/>
              </a:defRPr>
            </a:lvl1pPr>
            <a:lvl2pPr marL="0" marR="0" lvl="1" indent="0" algn="r">
              <a:spcBef>
                <a:spcPts val="0"/>
              </a:spcBef>
              <a:buNone/>
              <a:defRPr sz="1200" b="0" i="0" u="none" strike="noStrike" cap="none">
                <a:solidFill>
                  <a:srgbClr val="757575"/>
                </a:solidFill>
                <a:latin typeface="Arial"/>
                <a:ea typeface="Arial"/>
                <a:cs typeface="Arial"/>
                <a:sym typeface="Arial"/>
              </a:defRPr>
            </a:lvl2pPr>
            <a:lvl3pPr marL="0" marR="0" lvl="2" indent="0" algn="r">
              <a:spcBef>
                <a:spcPts val="0"/>
              </a:spcBef>
              <a:buNone/>
              <a:defRPr sz="1200" b="0" i="0" u="none" strike="noStrike" cap="none">
                <a:solidFill>
                  <a:srgbClr val="757575"/>
                </a:solidFill>
                <a:latin typeface="Arial"/>
                <a:ea typeface="Arial"/>
                <a:cs typeface="Arial"/>
                <a:sym typeface="Arial"/>
              </a:defRPr>
            </a:lvl3pPr>
            <a:lvl4pPr marL="0" marR="0" lvl="3" indent="0" algn="r">
              <a:spcBef>
                <a:spcPts val="0"/>
              </a:spcBef>
              <a:buNone/>
              <a:defRPr sz="1200" b="0" i="0" u="none" strike="noStrike" cap="none">
                <a:solidFill>
                  <a:srgbClr val="757575"/>
                </a:solidFill>
                <a:latin typeface="Arial"/>
                <a:ea typeface="Arial"/>
                <a:cs typeface="Arial"/>
                <a:sym typeface="Arial"/>
              </a:defRPr>
            </a:lvl4pPr>
            <a:lvl5pPr marL="0" marR="0" lvl="4" indent="0" algn="r">
              <a:spcBef>
                <a:spcPts val="0"/>
              </a:spcBef>
              <a:buNone/>
              <a:defRPr sz="1200" b="0" i="0" u="none" strike="noStrike" cap="none">
                <a:solidFill>
                  <a:srgbClr val="757575"/>
                </a:solidFill>
                <a:latin typeface="Arial"/>
                <a:ea typeface="Arial"/>
                <a:cs typeface="Arial"/>
                <a:sym typeface="Arial"/>
              </a:defRPr>
            </a:lvl5pPr>
            <a:lvl6pPr marL="0" marR="0" lvl="5" indent="0" algn="r">
              <a:spcBef>
                <a:spcPts val="0"/>
              </a:spcBef>
              <a:buNone/>
              <a:defRPr sz="1200" b="0" i="0" u="none" strike="noStrike" cap="none">
                <a:solidFill>
                  <a:srgbClr val="757575"/>
                </a:solidFill>
                <a:latin typeface="Arial"/>
                <a:ea typeface="Arial"/>
                <a:cs typeface="Arial"/>
                <a:sym typeface="Arial"/>
              </a:defRPr>
            </a:lvl6pPr>
            <a:lvl7pPr marL="0" marR="0" lvl="6" indent="0" algn="r">
              <a:spcBef>
                <a:spcPts val="0"/>
              </a:spcBef>
              <a:buNone/>
              <a:defRPr sz="1200" b="0" i="0" u="none" strike="noStrike" cap="none">
                <a:solidFill>
                  <a:srgbClr val="757575"/>
                </a:solidFill>
                <a:latin typeface="Arial"/>
                <a:ea typeface="Arial"/>
                <a:cs typeface="Arial"/>
                <a:sym typeface="Arial"/>
              </a:defRPr>
            </a:lvl7pPr>
            <a:lvl8pPr marL="0" marR="0" lvl="7" indent="0" algn="r">
              <a:spcBef>
                <a:spcPts val="0"/>
              </a:spcBef>
              <a:buNone/>
              <a:defRPr sz="1200" b="0" i="0" u="none" strike="noStrike" cap="none">
                <a:solidFill>
                  <a:srgbClr val="757575"/>
                </a:solidFill>
                <a:latin typeface="Arial"/>
                <a:ea typeface="Arial"/>
                <a:cs typeface="Arial"/>
                <a:sym typeface="Arial"/>
              </a:defRPr>
            </a:lvl8pPr>
            <a:lvl9pPr marL="0" marR="0" lvl="8" indent="0" algn="r">
              <a:spcBef>
                <a:spcPts val="0"/>
              </a:spcBef>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0"/>
        <p:cNvGrpSpPr/>
        <p:nvPr/>
      </p:nvGrpSpPr>
      <p:grpSpPr>
        <a:xfrm>
          <a:off x="0" y="0"/>
          <a:ext cx="0" cy="0"/>
          <a:chOff x="0" y="0"/>
          <a:chExt cx="0" cy="0"/>
        </a:xfrm>
      </p:grpSpPr>
      <p:sp>
        <p:nvSpPr>
          <p:cNvPr id="261" name="Google Shape;261;g3f6e882ef48_2_9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62" name="Google Shape;262;g3f6e882ef48_2_91"/>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63" name="Google Shape;263;g3f6e882ef48_2_9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64" name="Google Shape;264;g3f6e882ef48_2_9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65" name="Google Shape;265;g3f6e882ef48_2_9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757575"/>
                </a:solidFill>
                <a:latin typeface="Arial"/>
                <a:ea typeface="Arial"/>
                <a:cs typeface="Arial"/>
                <a:sym typeface="Arial"/>
              </a:defRPr>
            </a:lvl1pPr>
            <a:lvl2pPr marL="0" marR="0" lvl="1" indent="0" algn="r">
              <a:spcBef>
                <a:spcPts val="0"/>
              </a:spcBef>
              <a:buNone/>
              <a:defRPr sz="1200" b="0" i="0" u="none" strike="noStrike" cap="none">
                <a:solidFill>
                  <a:srgbClr val="757575"/>
                </a:solidFill>
                <a:latin typeface="Arial"/>
                <a:ea typeface="Arial"/>
                <a:cs typeface="Arial"/>
                <a:sym typeface="Arial"/>
              </a:defRPr>
            </a:lvl2pPr>
            <a:lvl3pPr marL="0" marR="0" lvl="2" indent="0" algn="r">
              <a:spcBef>
                <a:spcPts val="0"/>
              </a:spcBef>
              <a:buNone/>
              <a:defRPr sz="1200" b="0" i="0" u="none" strike="noStrike" cap="none">
                <a:solidFill>
                  <a:srgbClr val="757575"/>
                </a:solidFill>
                <a:latin typeface="Arial"/>
                <a:ea typeface="Arial"/>
                <a:cs typeface="Arial"/>
                <a:sym typeface="Arial"/>
              </a:defRPr>
            </a:lvl3pPr>
            <a:lvl4pPr marL="0" marR="0" lvl="3" indent="0" algn="r">
              <a:spcBef>
                <a:spcPts val="0"/>
              </a:spcBef>
              <a:buNone/>
              <a:defRPr sz="1200" b="0" i="0" u="none" strike="noStrike" cap="none">
                <a:solidFill>
                  <a:srgbClr val="757575"/>
                </a:solidFill>
                <a:latin typeface="Arial"/>
                <a:ea typeface="Arial"/>
                <a:cs typeface="Arial"/>
                <a:sym typeface="Arial"/>
              </a:defRPr>
            </a:lvl4pPr>
            <a:lvl5pPr marL="0" marR="0" lvl="4" indent="0" algn="r">
              <a:spcBef>
                <a:spcPts val="0"/>
              </a:spcBef>
              <a:buNone/>
              <a:defRPr sz="1200" b="0" i="0" u="none" strike="noStrike" cap="none">
                <a:solidFill>
                  <a:srgbClr val="757575"/>
                </a:solidFill>
                <a:latin typeface="Arial"/>
                <a:ea typeface="Arial"/>
                <a:cs typeface="Arial"/>
                <a:sym typeface="Arial"/>
              </a:defRPr>
            </a:lvl5pPr>
            <a:lvl6pPr marL="0" marR="0" lvl="5" indent="0" algn="r">
              <a:spcBef>
                <a:spcPts val="0"/>
              </a:spcBef>
              <a:buNone/>
              <a:defRPr sz="1200" b="0" i="0" u="none" strike="noStrike" cap="none">
                <a:solidFill>
                  <a:srgbClr val="757575"/>
                </a:solidFill>
                <a:latin typeface="Arial"/>
                <a:ea typeface="Arial"/>
                <a:cs typeface="Arial"/>
                <a:sym typeface="Arial"/>
              </a:defRPr>
            </a:lvl6pPr>
            <a:lvl7pPr marL="0" marR="0" lvl="6" indent="0" algn="r">
              <a:spcBef>
                <a:spcPts val="0"/>
              </a:spcBef>
              <a:buNone/>
              <a:defRPr sz="1200" b="0" i="0" u="none" strike="noStrike" cap="none">
                <a:solidFill>
                  <a:srgbClr val="757575"/>
                </a:solidFill>
                <a:latin typeface="Arial"/>
                <a:ea typeface="Arial"/>
                <a:cs typeface="Arial"/>
                <a:sym typeface="Arial"/>
              </a:defRPr>
            </a:lvl7pPr>
            <a:lvl8pPr marL="0" marR="0" lvl="7" indent="0" algn="r">
              <a:spcBef>
                <a:spcPts val="0"/>
              </a:spcBef>
              <a:buNone/>
              <a:defRPr sz="1200" b="0" i="0" u="none" strike="noStrike" cap="none">
                <a:solidFill>
                  <a:srgbClr val="757575"/>
                </a:solidFill>
                <a:latin typeface="Arial"/>
                <a:ea typeface="Arial"/>
                <a:cs typeface="Arial"/>
                <a:sym typeface="Arial"/>
              </a:defRPr>
            </a:lvl8pPr>
            <a:lvl9pPr marL="0" marR="0" lvl="8" indent="0" algn="r">
              <a:spcBef>
                <a:spcPts val="0"/>
              </a:spcBef>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394512655"/>
      </p:ext>
    </p:extLst>
  </p:cSld>
  <p:clrMap bg1="lt1" tx1="dk1" bg2="dk2" tx2="lt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5"/>
        <p:cNvGrpSpPr/>
        <p:nvPr/>
      </p:nvGrpSpPr>
      <p:grpSpPr>
        <a:xfrm>
          <a:off x="0" y="0"/>
          <a:ext cx="0" cy="0"/>
          <a:chOff x="0" y="0"/>
          <a:chExt cx="0" cy="0"/>
        </a:xfrm>
      </p:grpSpPr>
      <p:sp>
        <p:nvSpPr>
          <p:cNvPr id="186" name="Google Shape;186;g3f6e882ef48_0_9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87" name="Google Shape;187;g3f6e882ef48_0_97"/>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88" name="Google Shape;188;g3f6e882ef48_0_9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89" name="Google Shape;189;g3f6e882ef48_0_9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90" name="Google Shape;190;g3f6e882ef48_0_9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91615500"/>
      </p:ext>
    </p:extLst>
  </p:cSld>
  <p:clrMap bg1="lt1" tx1="dk1" bg2="dk2" tx2="lt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757575"/>
                </a:solidFill>
                <a:latin typeface="Arial"/>
                <a:ea typeface="Arial"/>
                <a:cs typeface="Arial"/>
                <a:sym typeface="Arial"/>
              </a:defRPr>
            </a:lvl1pPr>
            <a:lvl2pPr marL="0" marR="0" lvl="1" indent="0" algn="r" rtl="0">
              <a:spcBef>
                <a:spcPts val="0"/>
              </a:spcBef>
              <a:buNone/>
              <a:defRPr sz="1200" b="0" i="0" u="none" strike="noStrike" cap="none">
                <a:solidFill>
                  <a:srgbClr val="757575"/>
                </a:solidFill>
                <a:latin typeface="Arial"/>
                <a:ea typeface="Arial"/>
                <a:cs typeface="Arial"/>
                <a:sym typeface="Arial"/>
              </a:defRPr>
            </a:lvl2pPr>
            <a:lvl3pPr marL="0" marR="0" lvl="2" indent="0" algn="r" rtl="0">
              <a:spcBef>
                <a:spcPts val="0"/>
              </a:spcBef>
              <a:buNone/>
              <a:defRPr sz="1200" b="0" i="0" u="none" strike="noStrike" cap="none">
                <a:solidFill>
                  <a:srgbClr val="757575"/>
                </a:solidFill>
                <a:latin typeface="Arial"/>
                <a:ea typeface="Arial"/>
                <a:cs typeface="Arial"/>
                <a:sym typeface="Arial"/>
              </a:defRPr>
            </a:lvl3pPr>
            <a:lvl4pPr marL="0" marR="0" lvl="3" indent="0" algn="r" rtl="0">
              <a:spcBef>
                <a:spcPts val="0"/>
              </a:spcBef>
              <a:buNone/>
              <a:defRPr sz="1200" b="0" i="0" u="none" strike="noStrike" cap="none">
                <a:solidFill>
                  <a:srgbClr val="757575"/>
                </a:solidFill>
                <a:latin typeface="Arial"/>
                <a:ea typeface="Arial"/>
                <a:cs typeface="Arial"/>
                <a:sym typeface="Arial"/>
              </a:defRPr>
            </a:lvl4pPr>
            <a:lvl5pPr marL="0" marR="0" lvl="4" indent="0" algn="r" rtl="0">
              <a:spcBef>
                <a:spcPts val="0"/>
              </a:spcBef>
              <a:buNone/>
              <a:defRPr sz="1200" b="0" i="0" u="none" strike="noStrike" cap="none">
                <a:solidFill>
                  <a:srgbClr val="757575"/>
                </a:solidFill>
                <a:latin typeface="Arial"/>
                <a:ea typeface="Arial"/>
                <a:cs typeface="Arial"/>
                <a:sym typeface="Arial"/>
              </a:defRPr>
            </a:lvl5pPr>
            <a:lvl6pPr marL="0" marR="0" lvl="5" indent="0" algn="r" rtl="0">
              <a:spcBef>
                <a:spcPts val="0"/>
              </a:spcBef>
              <a:buNone/>
              <a:defRPr sz="1200" b="0" i="0" u="none" strike="noStrike" cap="none">
                <a:solidFill>
                  <a:srgbClr val="757575"/>
                </a:solidFill>
                <a:latin typeface="Arial"/>
                <a:ea typeface="Arial"/>
                <a:cs typeface="Arial"/>
                <a:sym typeface="Arial"/>
              </a:defRPr>
            </a:lvl6pPr>
            <a:lvl7pPr marL="0" marR="0" lvl="6" indent="0" algn="r" rtl="0">
              <a:spcBef>
                <a:spcPts val="0"/>
              </a:spcBef>
              <a:buNone/>
              <a:defRPr sz="1200" b="0" i="0" u="none" strike="noStrike" cap="none">
                <a:solidFill>
                  <a:srgbClr val="757575"/>
                </a:solidFill>
                <a:latin typeface="Arial"/>
                <a:ea typeface="Arial"/>
                <a:cs typeface="Arial"/>
                <a:sym typeface="Arial"/>
              </a:defRPr>
            </a:lvl7pPr>
            <a:lvl8pPr marL="0" marR="0" lvl="7" indent="0" algn="r" rtl="0">
              <a:spcBef>
                <a:spcPts val="0"/>
              </a:spcBef>
              <a:buNone/>
              <a:defRPr sz="1200" b="0" i="0" u="none" strike="noStrike" cap="none">
                <a:solidFill>
                  <a:srgbClr val="757575"/>
                </a:solidFill>
                <a:latin typeface="Arial"/>
                <a:ea typeface="Arial"/>
                <a:cs typeface="Arial"/>
                <a:sym typeface="Arial"/>
              </a:defRPr>
            </a:lvl8pPr>
            <a:lvl9pPr marL="0" marR="0" lvl="8" indent="0" algn="r" rtl="0">
              <a:spcBef>
                <a:spcPts val="0"/>
              </a:spcBef>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952544789"/>
      </p:ext>
    </p:extLst>
  </p:cSld>
  <p:clrMap bg1="lt1" tx1="dk1" bg2="dk2" tx2="lt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86"/>
        <p:cNvGrpSpPr/>
        <p:nvPr/>
      </p:nvGrpSpPr>
      <p:grpSpPr>
        <a:xfrm>
          <a:off x="0" y="0"/>
          <a:ext cx="0" cy="0"/>
          <a:chOff x="0" y="0"/>
          <a:chExt cx="0" cy="0"/>
        </a:xfrm>
      </p:grpSpPr>
      <p:sp>
        <p:nvSpPr>
          <p:cNvPr id="287" name="Google Shape;287;g3f5e8ce7f21_0_8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88" name="Google Shape;288;g3f5e8ce7f21_0_89"/>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89" name="Google Shape;289;g3f5e8ce7f21_0_8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90" name="Google Shape;290;g3f5e8ce7f21_0_8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91" name="Google Shape;291;g3f5e8ce7f21_0_8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757575"/>
                </a:solidFill>
                <a:latin typeface="Arial"/>
                <a:ea typeface="Arial"/>
                <a:cs typeface="Arial"/>
                <a:sym typeface="Arial"/>
              </a:defRPr>
            </a:lvl1pPr>
            <a:lvl2pPr marL="0" marR="0" lvl="1" indent="0" algn="r">
              <a:spcBef>
                <a:spcPts val="0"/>
              </a:spcBef>
              <a:buNone/>
              <a:defRPr sz="1200" b="0" i="0" u="none" strike="noStrike" cap="none">
                <a:solidFill>
                  <a:srgbClr val="757575"/>
                </a:solidFill>
                <a:latin typeface="Arial"/>
                <a:ea typeface="Arial"/>
                <a:cs typeface="Arial"/>
                <a:sym typeface="Arial"/>
              </a:defRPr>
            </a:lvl2pPr>
            <a:lvl3pPr marL="0" marR="0" lvl="2" indent="0" algn="r">
              <a:spcBef>
                <a:spcPts val="0"/>
              </a:spcBef>
              <a:buNone/>
              <a:defRPr sz="1200" b="0" i="0" u="none" strike="noStrike" cap="none">
                <a:solidFill>
                  <a:srgbClr val="757575"/>
                </a:solidFill>
                <a:latin typeface="Arial"/>
                <a:ea typeface="Arial"/>
                <a:cs typeface="Arial"/>
                <a:sym typeface="Arial"/>
              </a:defRPr>
            </a:lvl3pPr>
            <a:lvl4pPr marL="0" marR="0" lvl="3" indent="0" algn="r">
              <a:spcBef>
                <a:spcPts val="0"/>
              </a:spcBef>
              <a:buNone/>
              <a:defRPr sz="1200" b="0" i="0" u="none" strike="noStrike" cap="none">
                <a:solidFill>
                  <a:srgbClr val="757575"/>
                </a:solidFill>
                <a:latin typeface="Arial"/>
                <a:ea typeface="Arial"/>
                <a:cs typeface="Arial"/>
                <a:sym typeface="Arial"/>
              </a:defRPr>
            </a:lvl4pPr>
            <a:lvl5pPr marL="0" marR="0" lvl="4" indent="0" algn="r">
              <a:spcBef>
                <a:spcPts val="0"/>
              </a:spcBef>
              <a:buNone/>
              <a:defRPr sz="1200" b="0" i="0" u="none" strike="noStrike" cap="none">
                <a:solidFill>
                  <a:srgbClr val="757575"/>
                </a:solidFill>
                <a:latin typeface="Arial"/>
                <a:ea typeface="Arial"/>
                <a:cs typeface="Arial"/>
                <a:sym typeface="Arial"/>
              </a:defRPr>
            </a:lvl5pPr>
            <a:lvl6pPr marL="0" marR="0" lvl="5" indent="0" algn="r">
              <a:spcBef>
                <a:spcPts val="0"/>
              </a:spcBef>
              <a:buNone/>
              <a:defRPr sz="1200" b="0" i="0" u="none" strike="noStrike" cap="none">
                <a:solidFill>
                  <a:srgbClr val="757575"/>
                </a:solidFill>
                <a:latin typeface="Arial"/>
                <a:ea typeface="Arial"/>
                <a:cs typeface="Arial"/>
                <a:sym typeface="Arial"/>
              </a:defRPr>
            </a:lvl6pPr>
            <a:lvl7pPr marL="0" marR="0" lvl="6" indent="0" algn="r">
              <a:spcBef>
                <a:spcPts val="0"/>
              </a:spcBef>
              <a:buNone/>
              <a:defRPr sz="1200" b="0" i="0" u="none" strike="noStrike" cap="none">
                <a:solidFill>
                  <a:srgbClr val="757575"/>
                </a:solidFill>
                <a:latin typeface="Arial"/>
                <a:ea typeface="Arial"/>
                <a:cs typeface="Arial"/>
                <a:sym typeface="Arial"/>
              </a:defRPr>
            </a:lvl7pPr>
            <a:lvl8pPr marL="0" marR="0" lvl="7" indent="0" algn="r">
              <a:spcBef>
                <a:spcPts val="0"/>
              </a:spcBef>
              <a:buNone/>
              <a:defRPr sz="1200" b="0" i="0" u="none" strike="noStrike" cap="none">
                <a:solidFill>
                  <a:srgbClr val="757575"/>
                </a:solidFill>
                <a:latin typeface="Arial"/>
                <a:ea typeface="Arial"/>
                <a:cs typeface="Arial"/>
                <a:sym typeface="Arial"/>
              </a:defRPr>
            </a:lvl8pPr>
            <a:lvl9pPr marL="0" marR="0" lvl="8" indent="0" algn="r">
              <a:spcBef>
                <a:spcPts val="0"/>
              </a:spcBef>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848718213"/>
      </p:ext>
    </p:extLst>
  </p:cSld>
  <p:clrMap bg1="lt1" tx1="dk1" bg2="dk2" tx2="lt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1"/>
        <p:cNvGrpSpPr/>
        <p:nvPr/>
      </p:nvGrpSpPr>
      <p:grpSpPr>
        <a:xfrm>
          <a:off x="0" y="0"/>
          <a:ext cx="0" cy="0"/>
          <a:chOff x="0" y="0"/>
          <a:chExt cx="0" cy="0"/>
        </a:xfrm>
      </p:grpSpPr>
      <p:sp>
        <p:nvSpPr>
          <p:cNvPr id="362" name="Google Shape;362;g3f6e8a331c9_1_9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63" name="Google Shape;363;g3f6e8a331c9_1_98"/>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64" name="Google Shape;364;g3f6e8a331c9_1_9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365" name="Google Shape;365;g3f6e8a331c9_1_9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366" name="Google Shape;366;g3f6e8a331c9_1_9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81736223"/>
      </p:ext>
    </p:extLst>
  </p:cSld>
  <p:clrMap bg1="lt1" tx1="dk1" bg2="dk2" tx2="lt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5"/>
        <p:cNvGrpSpPr/>
        <p:nvPr/>
      </p:nvGrpSpPr>
      <p:grpSpPr>
        <a:xfrm>
          <a:off x="0" y="0"/>
          <a:ext cx="0" cy="0"/>
          <a:chOff x="0" y="0"/>
          <a:chExt cx="0" cy="0"/>
        </a:xfrm>
      </p:grpSpPr>
      <p:sp>
        <p:nvSpPr>
          <p:cNvPr id="186" name="Google Shape;186;g3f574274c24_0_119"/>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marR="0" lvl="0" algn="ctr">
              <a:lnSpc>
                <a:spcPct val="100000"/>
              </a:lnSpc>
              <a:spcBef>
                <a:spcPts val="0"/>
              </a:spcBef>
              <a:spcAft>
                <a:spcPts val="0"/>
              </a:spcAft>
              <a:buClr>
                <a:schemeClr val="dk1"/>
              </a:buClr>
              <a:buSzPts val="2900"/>
              <a:buFont typeface="Calibri"/>
              <a:buNone/>
              <a:defRPr sz="29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9pPr>
          </a:lstStyle>
          <a:p>
            <a:endParaRPr/>
          </a:p>
        </p:txBody>
      </p:sp>
      <p:sp>
        <p:nvSpPr>
          <p:cNvPr id="187" name="Google Shape;187;g3f574274c24_0_119"/>
          <p:cNvSpPr txBox="1">
            <a:spLocks noGrp="1"/>
          </p:cNvSpPr>
          <p:nvPr>
            <p:ph type="body" idx="1"/>
          </p:nvPr>
        </p:nvSpPr>
        <p:spPr>
          <a:xfrm>
            <a:off x="304800" y="1066800"/>
            <a:ext cx="5486400" cy="3017400"/>
          </a:xfrm>
          <a:prstGeom prst="rect">
            <a:avLst/>
          </a:prstGeom>
          <a:noFill/>
          <a:ln>
            <a:noFill/>
          </a:ln>
        </p:spPr>
        <p:txBody>
          <a:bodyPr spcFirstLastPara="1" wrap="square" lIns="60950" tIns="30475" rIns="60950" bIns="30475" anchor="t" anchorCtr="0">
            <a:normAutofit/>
          </a:bodyPr>
          <a:lstStyle>
            <a:lvl1pPr marL="457200" marR="0" lvl="0" indent="-361950" algn="l">
              <a:lnSpc>
                <a:spcPct val="100000"/>
              </a:lnSpc>
              <a:spcBef>
                <a:spcPts val="4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9250" algn="l">
              <a:lnSpc>
                <a:spcPct val="100000"/>
              </a:lnSpc>
              <a:spcBef>
                <a:spcPts val="4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2pPr>
            <a:lvl3pPr marL="1371600" marR="0" lvl="2" indent="-330200" algn="l">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3pPr>
            <a:lvl4pPr marL="1828800" marR="0" lvl="3" indent="-311150" algn="l">
              <a:lnSpc>
                <a:spcPct val="100000"/>
              </a:lnSpc>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4pPr>
            <a:lvl5pPr marL="2286000" marR="0" lvl="4" indent="-311150" algn="l">
              <a:lnSpc>
                <a:spcPct val="100000"/>
              </a:lnSpc>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5pPr>
            <a:lvl6pPr marL="2743200" marR="0" lvl="5" indent="-311150" algn="l">
              <a:lnSpc>
                <a:spcPct val="100000"/>
              </a:lnSpc>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6pPr>
            <a:lvl7pPr marL="3200400" marR="0" lvl="6" indent="-311150" algn="l">
              <a:lnSpc>
                <a:spcPct val="100000"/>
              </a:lnSpc>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7pPr>
            <a:lvl8pPr marL="3657600" marR="0" lvl="7" indent="-311150" algn="l">
              <a:lnSpc>
                <a:spcPct val="100000"/>
              </a:lnSpc>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8pPr>
            <a:lvl9pPr marL="4114800" marR="0" lvl="8" indent="-311150" algn="l">
              <a:lnSpc>
                <a:spcPct val="100000"/>
              </a:lnSpc>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9pPr>
          </a:lstStyle>
          <a:p>
            <a:endParaRPr/>
          </a:p>
        </p:txBody>
      </p:sp>
      <p:sp>
        <p:nvSpPr>
          <p:cNvPr id="188" name="Google Shape;188;g3f574274c24_0_119"/>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marR="0" lvl="0" algn="l">
              <a:lnSpc>
                <a:spcPct val="100000"/>
              </a:lnSpc>
              <a:spcBef>
                <a:spcPts val="0"/>
              </a:spcBef>
              <a:spcAft>
                <a:spcPts val="0"/>
              </a:spcAft>
              <a:buClr>
                <a:srgbClr val="000000"/>
              </a:buClr>
              <a:buSzPts val="900"/>
              <a:buFont typeface="Arial"/>
              <a:buNone/>
              <a:defRPr sz="800" b="0" i="0" u="none" strike="noStrike" cap="none">
                <a:solidFill>
                  <a:srgbClr val="94898B"/>
                </a:solidFill>
                <a:latin typeface="Calibri"/>
                <a:ea typeface="Calibri"/>
                <a:cs typeface="Calibri"/>
                <a:sym typeface="Calibri"/>
              </a:defRPr>
            </a:lvl1pPr>
            <a:lvl2pPr marR="0" lvl="1"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89" name="Google Shape;189;g3f574274c24_0_119"/>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marR="0" lvl="0" algn="ctr">
              <a:lnSpc>
                <a:spcPct val="100000"/>
              </a:lnSpc>
              <a:spcBef>
                <a:spcPts val="0"/>
              </a:spcBef>
              <a:spcAft>
                <a:spcPts val="0"/>
              </a:spcAft>
              <a:buClr>
                <a:srgbClr val="000000"/>
              </a:buClr>
              <a:buSzPts val="900"/>
              <a:buFont typeface="Arial"/>
              <a:buNone/>
              <a:defRPr sz="800" b="0" i="0" u="none" strike="noStrike" cap="none">
                <a:solidFill>
                  <a:srgbClr val="94898B"/>
                </a:solidFill>
                <a:latin typeface="Calibri"/>
                <a:ea typeface="Calibri"/>
                <a:cs typeface="Calibri"/>
                <a:sym typeface="Calibri"/>
              </a:defRPr>
            </a:lvl1pPr>
            <a:lvl2pPr marR="0" lvl="1"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90" name="Google Shape;190;g3f574274c24_0_119"/>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490952012"/>
      </p:ext>
    </p:extLst>
  </p:cSld>
  <p:clrMap bg1="lt1" tx1="dk1" bg2="dk2" tx2="lt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 id="2147483764" r:id="rId13"/>
    <p:sldLayoutId id="2147483765" r:id="rId14"/>
    <p:sldLayoutId id="2147483766" r:id="rId15"/>
    <p:sldLayoutId id="2147483767" r:id="rId16"/>
    <p:sldLayoutId id="2147483768" r:id="rId17"/>
    <p:sldLayoutId id="2147483769"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1.xml"/><Relationship Id="rId1" Type="http://schemas.openxmlformats.org/officeDocument/2006/relationships/slideLayout" Target="../slideLayouts/slideLayout41.xml"/></Relationships>
</file>

<file path=ppt/slides/_rels/slide2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2.xml"/></Relationships>
</file>

<file path=ppt/slides/_rels/slide2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9.xml"/><Relationship Id="rId1" Type="http://schemas.openxmlformats.org/officeDocument/2006/relationships/slideLayout" Target="../slideLayouts/slideLayout6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3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0.xml"/><Relationship Id="rId1" Type="http://schemas.openxmlformats.org/officeDocument/2006/relationships/slideLayout" Target="../slideLayouts/slideLayout74.xml"/></Relationships>
</file>

<file path=ppt/slides/_rels/slide3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4.xml"/></Relationships>
</file>

<file path=ppt/slides/_rels/slide3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34.xml"/><Relationship Id="rId1" Type="http://schemas.openxmlformats.org/officeDocument/2006/relationships/slideLayout" Target="../slideLayouts/slideLayout6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4.xml"/></Relationships>
</file>

<file path=ppt/slides/_rels/slide3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36.xml"/><Relationship Id="rId1" Type="http://schemas.openxmlformats.org/officeDocument/2006/relationships/slideLayout" Target="../slideLayouts/slideLayout64.xml"/></Relationships>
</file>

<file path=ppt/slides/_rels/slide3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7.xml"/><Relationship Id="rId1" Type="http://schemas.openxmlformats.org/officeDocument/2006/relationships/slideLayout" Target="../slideLayouts/slideLayout96.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g3f5ea7d6c90_0_0"/>
          <p:cNvSpPr txBox="1"/>
          <p:nvPr/>
        </p:nvSpPr>
        <p:spPr>
          <a:xfrm>
            <a:off x="599800" y="359425"/>
            <a:ext cx="8123100" cy="20973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rgbClr val="000000"/>
              </a:buClr>
              <a:buSzPts val="12800"/>
              <a:buFont typeface="Arial"/>
              <a:buNone/>
            </a:pPr>
            <a:r>
              <a:rPr lang="en-US" sz="6600" b="1" dirty="0">
                <a:solidFill>
                  <a:schemeClr val="accent1"/>
                </a:solidFill>
                <a:latin typeface="+mj-lt"/>
                <a:ea typeface="Roboto"/>
                <a:cs typeface="Roboto"/>
                <a:sym typeface="Roboto"/>
              </a:rPr>
              <a:t>Investigations </a:t>
            </a:r>
          </a:p>
          <a:p>
            <a:pPr marL="0" lvl="0" indent="0" algn="l" rtl="0">
              <a:spcBef>
                <a:spcPts val="0"/>
              </a:spcBef>
              <a:spcAft>
                <a:spcPts val="0"/>
              </a:spcAft>
              <a:buClr>
                <a:srgbClr val="000000"/>
              </a:buClr>
              <a:buSzPts val="12800"/>
              <a:buFont typeface="Arial"/>
              <a:buNone/>
            </a:pPr>
            <a:r>
              <a:rPr lang="en-US" sz="6600" i="1" dirty="0">
                <a:solidFill>
                  <a:schemeClr val="accent1"/>
                </a:solidFill>
                <a:latin typeface="+mj-lt"/>
                <a:ea typeface="Roboto"/>
                <a:cs typeface="Roboto"/>
                <a:sym typeface="Roboto"/>
              </a:rPr>
              <a:t>Specialty Training</a:t>
            </a:r>
            <a:endParaRPr sz="6600" i="1" dirty="0">
              <a:solidFill>
                <a:schemeClr val="accent1"/>
              </a:solidFill>
              <a:latin typeface="+mj-lt"/>
              <a:ea typeface="Roboto"/>
              <a:cs typeface="Roboto"/>
              <a:sym typeface="Roboto"/>
            </a:endParaRPr>
          </a:p>
          <a:p>
            <a:pPr marL="0" marR="0" lvl="0" indent="0" algn="l" rtl="0">
              <a:lnSpc>
                <a:spcPct val="120000"/>
              </a:lnSpc>
              <a:spcBef>
                <a:spcPts val="0"/>
              </a:spcBef>
              <a:spcAft>
                <a:spcPts val="0"/>
              </a:spcAft>
              <a:buClr>
                <a:srgbClr val="000000"/>
              </a:buClr>
              <a:buSzPts val="5300"/>
              <a:buFont typeface="Arial"/>
              <a:buNone/>
            </a:pPr>
            <a:endParaRPr sz="100" b="1" dirty="0">
              <a:solidFill>
                <a:srgbClr val="333333"/>
              </a:solidFill>
              <a:latin typeface="Calibri"/>
              <a:ea typeface="Calibri"/>
              <a:cs typeface="Calibri"/>
              <a:sym typeface="Calibri"/>
            </a:endParaRPr>
          </a:p>
        </p:txBody>
      </p:sp>
      <p:pic>
        <p:nvPicPr>
          <p:cNvPr id="266" name="Google Shape;266;g3f5ea7d6c90_0_0" descr="A close-up of a white background&#10;&#10;AI-generated content may be incorrect."/>
          <p:cNvPicPr preferRelativeResize="0"/>
          <p:nvPr/>
        </p:nvPicPr>
        <p:blipFill rotWithShape="1">
          <a:blip r:embed="rId3">
            <a:alphaModFix/>
          </a:blip>
          <a:srcRect/>
          <a:stretch/>
        </p:blipFill>
        <p:spPr>
          <a:xfrm>
            <a:off x="431250" y="5631325"/>
            <a:ext cx="3596396" cy="1045464"/>
          </a:xfrm>
          <a:prstGeom prst="rect">
            <a:avLst/>
          </a:prstGeom>
          <a:noFill/>
          <a:ln>
            <a:noFill/>
          </a:ln>
        </p:spPr>
      </p:pic>
      <p:pic>
        <p:nvPicPr>
          <p:cNvPr id="267" name="Google Shape;267;g3f5ea7d6c90_0_0" descr="A group of people in a room&#10;&#10;AI-generated content may be incorrect."/>
          <p:cNvPicPr preferRelativeResize="0"/>
          <p:nvPr/>
        </p:nvPicPr>
        <p:blipFill rotWithShape="1">
          <a:blip r:embed="rId4">
            <a:alphaModFix/>
          </a:blip>
          <a:srcRect/>
          <a:stretch/>
        </p:blipFill>
        <p:spPr>
          <a:xfrm>
            <a:off x="0" y="2743200"/>
            <a:ext cx="12192000" cy="2667000"/>
          </a:xfrm>
          <a:prstGeom prst="rect">
            <a:avLst/>
          </a:prstGeom>
          <a:noFill/>
          <a:ln>
            <a:noFill/>
          </a:ln>
        </p:spPr>
      </p:pic>
      <p:sp>
        <p:nvSpPr>
          <p:cNvPr id="268" name="Google Shape;268;g3f5ea7d6c90_0_0"/>
          <p:cNvSpPr/>
          <p:nvPr/>
        </p:nvSpPr>
        <p:spPr>
          <a:xfrm>
            <a:off x="6925498" y="5777823"/>
            <a:ext cx="4882896" cy="97658"/>
          </a:xfrm>
          <a:custGeom>
            <a:avLst/>
            <a:gdLst/>
            <a:ahLst/>
            <a:cxnLst/>
            <a:rect l="l" t="t" r="r" b="b"/>
            <a:pathLst>
              <a:path w="7315200" h="146304" extrusionOk="0">
                <a:moveTo>
                  <a:pt x="0" y="0"/>
                </a:moveTo>
                <a:lnTo>
                  <a:pt x="7315200" y="0"/>
                </a:lnTo>
                <a:lnTo>
                  <a:pt x="7315200" y="146304"/>
                </a:lnTo>
                <a:lnTo>
                  <a:pt x="0" y="146304"/>
                </a:lnTo>
                <a:lnTo>
                  <a:pt x="0" y="0"/>
                </a:lnTo>
                <a:close/>
              </a:path>
            </a:pathLst>
          </a:custGeom>
          <a:blipFill rotWithShape="1">
            <a:blip r:embed="rId5">
              <a:alphaModFix/>
            </a:blip>
            <a:stretch>
              <a:fillRect/>
            </a:stretch>
          </a:blipFill>
          <a:ln>
            <a:noFill/>
          </a:ln>
        </p:spPr>
        <p:txBody>
          <a:bodyPr spcFirstLastPara="1" wrap="square" lIns="60975" tIns="30475" rIns="60975" bIns="30475"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p:txBody>
      </p:sp>
      <p:sp>
        <p:nvSpPr>
          <p:cNvPr id="269" name="Google Shape;269;g3f5ea7d6c90_0_0"/>
          <p:cNvSpPr txBox="1"/>
          <p:nvPr/>
        </p:nvSpPr>
        <p:spPr>
          <a:xfrm>
            <a:off x="8722912" y="6033800"/>
            <a:ext cx="3085500" cy="492600"/>
          </a:xfrm>
          <a:prstGeom prst="rect">
            <a:avLst/>
          </a:prstGeom>
          <a:noFill/>
          <a:ln>
            <a:noFill/>
          </a:ln>
        </p:spPr>
        <p:txBody>
          <a:bodyPr spcFirstLastPara="1" wrap="square" lIns="0" tIns="0" rIns="0" bIns="0" anchor="t" anchorCtr="0">
            <a:spAutoFit/>
          </a:bodyPr>
          <a:lstStyle/>
          <a:p>
            <a:pPr marL="0" marR="0" lvl="0" indent="0" algn="r" rtl="0">
              <a:lnSpc>
                <a:spcPct val="80000"/>
              </a:lnSpc>
              <a:spcBef>
                <a:spcPts val="0"/>
              </a:spcBef>
              <a:spcAft>
                <a:spcPts val="0"/>
              </a:spcAft>
              <a:buClr>
                <a:srgbClr val="000000"/>
              </a:buClr>
              <a:buSzPts val="4000"/>
              <a:buFont typeface="Arial"/>
              <a:buNone/>
            </a:pPr>
            <a:r>
              <a:rPr lang="en-US" sz="4000" dirty="0">
                <a:solidFill>
                  <a:schemeClr val="accent1"/>
                </a:solidFill>
                <a:latin typeface="Calibri"/>
                <a:ea typeface="Calibri"/>
                <a:cs typeface="Calibri"/>
                <a:sym typeface="Calibri"/>
              </a:rPr>
              <a:t>Day 9</a:t>
            </a:r>
            <a:endParaRPr sz="900" b="0" i="0" u="none" strike="noStrike" cap="none" dirty="0">
              <a:solidFill>
                <a:schemeClr val="accent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pic>
        <p:nvPicPr>
          <p:cNvPr id="265" name="Google Shape;265;p1" descr="Teacher high-fiving young student"/>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66" name="Google Shape;266;p1"/>
          <p:cNvSpPr/>
          <p:nvPr/>
        </p:nvSpPr>
        <p:spPr>
          <a:xfrm>
            <a:off x="638175" y="5285232"/>
            <a:ext cx="10934700" cy="1267968"/>
          </a:xfrm>
          <a:prstGeom prst="rect">
            <a:avLst/>
          </a:prstGeom>
          <a:solidFill>
            <a:schemeClr val="lt1"/>
          </a:solidFill>
          <a:ln w="1905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67" name="Google Shape;267;p1"/>
          <p:cNvSpPr txBox="1"/>
          <p:nvPr/>
        </p:nvSpPr>
        <p:spPr>
          <a:xfrm>
            <a:off x="307848" y="5657606"/>
            <a:ext cx="11576304" cy="52322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a:ln>
                  <a:noFill/>
                </a:ln>
                <a:solidFill>
                  <a:srgbClr val="000000"/>
                </a:solidFill>
                <a:effectLst/>
                <a:uLnTx/>
                <a:uFillTx/>
                <a:latin typeface="Calibri"/>
                <a:ea typeface="Calibri"/>
                <a:cs typeface="Calibri"/>
                <a:sym typeface="Calibri"/>
              </a:rPr>
              <a:t>CHILD ADVOCACY CENTER &amp; LAW ENFORCEMENT COLLABORATION</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3" name="Rectangle 2">
            <a:extLst>
              <a:ext uri="{FF2B5EF4-FFF2-40B4-BE49-F238E27FC236}">
                <a16:creationId xmlns:a16="http://schemas.microsoft.com/office/drawing/2014/main" id="{654CB704-D9EB-89A3-82CD-20802EF6FA99}"/>
              </a:ext>
            </a:extLst>
          </p:cNvPr>
          <p:cNvSpPr/>
          <p:nvPr/>
        </p:nvSpPr>
        <p:spPr>
          <a:xfrm>
            <a:off x="0" y="3429000"/>
            <a:ext cx="12192000" cy="215679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3" name="Google Shape;273;g3f5eb04a6d1_0_82"/>
          <p:cNvSpPr/>
          <p:nvPr/>
        </p:nvSpPr>
        <p:spPr>
          <a:xfrm>
            <a:off x="527142" y="457490"/>
            <a:ext cx="11006722" cy="1925024"/>
          </a:xfrm>
          <a:prstGeom prst="rect">
            <a:avLst/>
          </a:prstGeom>
          <a:noFill/>
          <a:ln w="19050"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libri"/>
              </a:rPr>
              <a:t>KEY INVESTIGATIVE PARTNERS: </a:t>
            </a:r>
            <a:endParaRPr kumimoji="0" sz="40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libri"/>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libri"/>
              </a:rPr>
              <a:t>CHILD ADVOCACY CENTERS &amp; LAW ENFORCEMENT</a:t>
            </a:r>
            <a:endParaRPr kumimoji="0" sz="40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274" name="Google Shape;274;g3f5eb04a6d1_0_82"/>
          <p:cNvPicPr preferRelativeResize="0"/>
          <p:nvPr/>
        </p:nvPicPr>
        <p:blipFill>
          <a:blip r:embed="rId3">
            <a:alphaModFix/>
          </a:blip>
          <a:stretch>
            <a:fillRect/>
          </a:stretch>
        </p:blipFill>
        <p:spPr>
          <a:xfrm>
            <a:off x="6258590" y="2382514"/>
            <a:ext cx="5275274" cy="37251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79"/>
        <p:cNvGrpSpPr/>
        <p:nvPr/>
      </p:nvGrpSpPr>
      <p:grpSpPr>
        <a:xfrm>
          <a:off x="0" y="0"/>
          <a:ext cx="0" cy="0"/>
          <a:chOff x="0" y="0"/>
          <a:chExt cx="0" cy="0"/>
        </a:xfrm>
      </p:grpSpPr>
      <p:grpSp>
        <p:nvGrpSpPr>
          <p:cNvPr id="280" name="Google Shape;280;p2"/>
          <p:cNvGrpSpPr/>
          <p:nvPr/>
        </p:nvGrpSpPr>
        <p:grpSpPr>
          <a:xfrm>
            <a:off x="4610865" y="-96441"/>
            <a:ext cx="189049" cy="6954441"/>
            <a:chOff x="0" y="-38100"/>
            <a:chExt cx="74686" cy="2747433"/>
          </a:xfrm>
        </p:grpSpPr>
        <p:sp>
          <p:nvSpPr>
            <p:cNvPr id="281" name="Google Shape;281;p2"/>
            <p:cNvSpPr/>
            <p:nvPr/>
          </p:nvSpPr>
          <p:spPr>
            <a:xfrm>
              <a:off x="0" y="0"/>
              <a:ext cx="74686" cy="2709333"/>
            </a:xfrm>
            <a:custGeom>
              <a:avLst/>
              <a:gdLst/>
              <a:ahLst/>
              <a:cxnLst/>
              <a:rect l="l" t="t" r="r" b="b"/>
              <a:pathLst>
                <a:path w="74686" h="2709333" extrusionOk="0">
                  <a:moveTo>
                    <a:pt x="0" y="0"/>
                  </a:moveTo>
                  <a:lnTo>
                    <a:pt x="74686" y="0"/>
                  </a:lnTo>
                  <a:lnTo>
                    <a:pt x="74686" y="2709333"/>
                  </a:lnTo>
                  <a:lnTo>
                    <a:pt x="0" y="2709333"/>
                  </a:lnTo>
                  <a:close/>
                </a:path>
              </a:pathLst>
            </a:custGeom>
            <a:solidFill>
              <a:srgbClr val="52A3CB"/>
            </a:solidFill>
            <a:ln>
              <a:noFill/>
            </a:ln>
          </p:spPr>
          <p:txBody>
            <a:bodyPr spcFirstLastPara="1" wrap="square" lIns="60950" tIns="30450" rIns="60950" bIns="3045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sp>
          <p:nvSpPr>
            <p:cNvPr id="282" name="Google Shape;282;p2"/>
            <p:cNvSpPr txBox="1"/>
            <p:nvPr/>
          </p:nvSpPr>
          <p:spPr>
            <a:xfrm>
              <a:off x="0" y="-38100"/>
              <a:ext cx="74686" cy="2747433"/>
            </a:xfrm>
            <a:prstGeom prst="rect">
              <a:avLst/>
            </a:prstGeom>
            <a:noFill/>
            <a:ln>
              <a:noFill/>
            </a:ln>
          </p:spPr>
          <p:txBody>
            <a:bodyPr spcFirstLastPara="1" wrap="square" lIns="33850" tIns="33850" rIns="33850" bIns="33850" anchor="ctr" anchorCtr="0">
              <a:noAutofit/>
            </a:bodyPr>
            <a:lstStyle/>
            <a:p>
              <a:pPr marL="0" marR="0" lvl="0" indent="0" algn="ctr" defTabSz="914400" rtl="0" eaLnBrk="1" fontAlgn="auto" latinLnBrk="0" hangingPunct="1">
                <a:lnSpc>
                  <a:spcPct val="147722"/>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grpSp>
      <p:sp>
        <p:nvSpPr>
          <p:cNvPr id="283" name="Google Shape;283;p2"/>
          <p:cNvSpPr txBox="1"/>
          <p:nvPr/>
        </p:nvSpPr>
        <p:spPr>
          <a:xfrm>
            <a:off x="4467" y="1411009"/>
            <a:ext cx="4606397" cy="196977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6400" b="1"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Antonio"/>
              </a:rPr>
              <a:t>Target Outcomes</a:t>
            </a:r>
            <a:endParaRPr kumimoji="0" sz="933" b="0"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284" name="Google Shape;284;p2"/>
          <p:cNvSpPr txBox="1"/>
          <p:nvPr/>
        </p:nvSpPr>
        <p:spPr>
          <a:xfrm>
            <a:off x="5238757" y="672345"/>
            <a:ext cx="6292500" cy="5786199"/>
          </a:xfrm>
          <a:prstGeom prst="rect">
            <a:avLst/>
          </a:prstGeom>
          <a:noFill/>
          <a:ln>
            <a:noFill/>
          </a:ln>
        </p:spPr>
        <p:txBody>
          <a:bodyPr spcFirstLastPara="1" wrap="square" lIns="0" tIns="0" rIns="0" bIns="0" anchor="t" anchorCtr="0">
            <a:spAutoFit/>
          </a:bodyPr>
          <a:lstStyle/>
          <a:p>
            <a:pPr marL="457200" marR="0" lvl="0" indent="-463550" algn="l" defTabSz="914400" rtl="0" eaLnBrk="1" fontAlgn="auto" latinLnBrk="0" hangingPunct="1">
              <a:lnSpc>
                <a:spcPct val="100000"/>
              </a:lnSpc>
              <a:spcBef>
                <a:spcPts val="0"/>
              </a:spcBef>
              <a:spcAft>
                <a:spcPts val="0"/>
              </a:spcAft>
              <a:buClr>
                <a:srgbClr val="333333"/>
              </a:buClr>
              <a:buSzPts val="3300"/>
              <a:buFont typeface="Calibri"/>
              <a:buChar char="•"/>
              <a:tabLst/>
              <a:defRPr/>
            </a:pPr>
            <a:r>
              <a:rPr kumimoji="0" lang="en-US" sz="3200" b="0" i="0" u="none" strike="noStrike" kern="0" cap="none" spc="0" normalizeH="0" baseline="0" noProof="0" dirty="0">
                <a:ln>
                  <a:noFill/>
                </a:ln>
                <a:solidFill>
                  <a:srgbClr val="333333"/>
                </a:solidFill>
                <a:effectLst/>
                <a:uLnTx/>
                <a:uFillTx/>
                <a:latin typeface="Calibri" panose="020F0502020204030204" pitchFamily="34" charset="0"/>
                <a:ea typeface="Calibri" panose="020F0502020204030204" pitchFamily="34" charset="0"/>
                <a:cs typeface="Calibri" panose="020F0502020204030204" pitchFamily="34" charset="0"/>
                <a:sym typeface="Calibri"/>
              </a:rPr>
              <a:t>U</a:t>
            </a:r>
            <a:r>
              <a:rPr kumimoji="0" lang="en-US" sz="3200" b="0" i="0" u="none" strike="noStrike" kern="0" cap="none" spc="0" normalizeH="0" baseline="0" noProof="0" dirty="0">
                <a:ln>
                  <a:noFill/>
                </a:ln>
                <a:solidFill>
                  <a:srgbClr val="333333"/>
                </a:solidFill>
                <a:effectLst/>
                <a:uLnTx/>
                <a:uFillTx/>
                <a:latin typeface="Calibri" panose="020F0502020204030204" pitchFamily="34" charset="0"/>
                <a:ea typeface="Calibri" panose="020F0502020204030204" pitchFamily="34" charset="0"/>
                <a:cs typeface="Calibri" panose="020F0502020204030204" pitchFamily="34" charset="0"/>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nderstand how Child Advocacy Centers and law enforcement contribute unique expertise during investigations. </a:t>
            </a:r>
          </a:p>
          <a:p>
            <a:pPr marL="457200" marR="0" lvl="0" indent="-463550" algn="l" defTabSz="914400" rtl="0" eaLnBrk="1" fontAlgn="auto" latinLnBrk="0" hangingPunct="1">
              <a:lnSpc>
                <a:spcPct val="100000"/>
              </a:lnSpc>
              <a:spcBef>
                <a:spcPts val="0"/>
              </a:spcBef>
              <a:spcAft>
                <a:spcPts val="0"/>
              </a:spcAft>
              <a:buClr>
                <a:srgbClr val="333333"/>
              </a:buClr>
              <a:buSzPts val="3300"/>
              <a:buFont typeface="Calibri"/>
              <a:buChar char="•"/>
              <a:tabLst/>
              <a:defRPr/>
            </a:pPr>
            <a:endParaRPr kumimoji="0" sz="12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endParaRPr>
          </a:p>
          <a:p>
            <a:pPr marL="457200" marR="0" lvl="0" indent="-463550" algn="l" defTabSz="914400" rtl="0" eaLnBrk="1" fontAlgn="auto" latinLnBrk="0" hangingPunct="1">
              <a:lnSpc>
                <a:spcPct val="100000"/>
              </a:lnSpc>
              <a:spcBef>
                <a:spcPts val="0"/>
              </a:spcBef>
              <a:spcAft>
                <a:spcPts val="0"/>
              </a:spcAft>
              <a:buClr>
                <a:srgbClr val="333333"/>
              </a:buClr>
              <a:buSzPts val="3300"/>
              <a:buFont typeface="Calibri"/>
              <a:buChar char="•"/>
              <a:tabLst/>
              <a:defRPr/>
            </a:pPr>
            <a:r>
              <a:rPr kumimoji="0" lang="en-US" sz="3200" b="0" i="0" u="none" strike="noStrike" kern="0" cap="none" spc="0" normalizeH="0" baseline="0" noProof="0" dirty="0">
                <a:ln>
                  <a:noFill/>
                </a:ln>
                <a:solidFill>
                  <a:srgbClr val="333333"/>
                </a:solidFill>
                <a:effectLst/>
                <a:uLnTx/>
                <a:uFillTx/>
                <a:latin typeface="Calibri" panose="020F0502020204030204" pitchFamily="34" charset="0"/>
                <a:ea typeface="Calibri" panose="020F0502020204030204" pitchFamily="34" charset="0"/>
                <a:cs typeface="Calibri" panose="020F0502020204030204" pitchFamily="34" charset="0"/>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A</a:t>
            </a:r>
            <a:r>
              <a:rPr kumimoji="0" lang="en-US" sz="3200" b="0" i="0" u="none" strike="noStrike" kern="0" cap="none" spc="0" normalizeH="0" baseline="0" noProof="0" dirty="0">
                <a:ln>
                  <a:noFill/>
                </a:ln>
                <a:solidFill>
                  <a:srgbClr val="333333"/>
                </a:solidFill>
                <a:effectLst/>
                <a:uLnTx/>
                <a:uFillTx/>
                <a:latin typeface="Calibri" panose="020F0502020204030204" pitchFamily="34" charset="0"/>
                <a:ea typeface="Calibri" panose="020F0502020204030204" pitchFamily="34" charset="0"/>
                <a:cs typeface="Calibri" panose="020F0502020204030204" pitchFamily="34" charset="0"/>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rPr>
              <a:t>pply collaborative strategies that support coordinated investigative responses across agencies. </a:t>
            </a:r>
          </a:p>
          <a:p>
            <a:pPr marL="457200" marR="0" lvl="0" indent="-463550" algn="l" defTabSz="914400" rtl="0" eaLnBrk="1" fontAlgn="auto" latinLnBrk="0" hangingPunct="1">
              <a:lnSpc>
                <a:spcPct val="100000"/>
              </a:lnSpc>
              <a:spcBef>
                <a:spcPts val="0"/>
              </a:spcBef>
              <a:spcAft>
                <a:spcPts val="0"/>
              </a:spcAft>
              <a:buClr>
                <a:srgbClr val="333333"/>
              </a:buClr>
              <a:buSzPts val="3300"/>
              <a:buFont typeface="Calibri"/>
              <a:buChar char="•"/>
              <a:tabLst/>
              <a:defRPr/>
            </a:pPr>
            <a:endParaRPr kumimoji="0" sz="12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endParaRPr>
          </a:p>
          <a:p>
            <a:pPr marL="457200" marR="0" lvl="0" indent="-463550" algn="l" defTabSz="914400" rtl="0" eaLnBrk="1" fontAlgn="auto" latinLnBrk="0" hangingPunct="1">
              <a:lnSpc>
                <a:spcPct val="100000"/>
              </a:lnSpc>
              <a:spcBef>
                <a:spcPts val="0"/>
              </a:spcBef>
              <a:spcAft>
                <a:spcPts val="0"/>
              </a:spcAft>
              <a:buClr>
                <a:srgbClr val="333333"/>
              </a:buClr>
              <a:buSzPts val="3300"/>
              <a:buFont typeface="Calibri"/>
              <a:buChar char="•"/>
              <a:tabLst/>
              <a:defRPr/>
            </a:pPr>
            <a:r>
              <a:rPr kumimoji="0" lang="en-US" sz="3200" b="0" i="0" u="none" strike="noStrike" kern="0" cap="none" spc="0" normalizeH="0" baseline="0" noProof="0" dirty="0">
                <a:ln>
                  <a:noFill/>
                </a:ln>
                <a:solidFill>
                  <a:srgbClr val="333333"/>
                </a:solidFill>
                <a:effectLst/>
                <a:uLnTx/>
                <a:uFillTx/>
                <a:latin typeface="Calibri" panose="020F0502020204030204" pitchFamily="34" charset="0"/>
                <a:ea typeface="Calibri" panose="020F0502020204030204" pitchFamily="34" charset="0"/>
                <a:cs typeface="Calibri" panose="020F0502020204030204" pitchFamily="34" charset="0"/>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A</a:t>
            </a:r>
            <a:r>
              <a:rPr kumimoji="0" lang="en-US" sz="3200" b="0" i="0" u="none" strike="noStrike" kern="0" cap="none" spc="0" normalizeH="0" baseline="0" noProof="0" dirty="0">
                <a:ln>
                  <a:noFill/>
                </a:ln>
                <a:solidFill>
                  <a:srgbClr val="333333"/>
                </a:solidFill>
                <a:effectLst/>
                <a:uLnTx/>
                <a:uFillTx/>
                <a:latin typeface="Calibri" panose="020F0502020204030204" pitchFamily="34" charset="0"/>
                <a:ea typeface="Calibri" panose="020F0502020204030204" pitchFamily="34" charset="0"/>
                <a:cs typeface="Calibri" panose="020F0502020204030204" pitchFamily="34" charset="0"/>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ssess how communication, information-sharing, and role clarity influence investigative effectiveness.</a:t>
            </a:r>
            <a:endParaRPr kumimoji="0" sz="32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285" name="Google Shape;285;p2" descr="target (Provided by Getty Images)"/>
          <p:cNvPicPr preferRelativeResize="0"/>
          <p:nvPr/>
        </p:nvPicPr>
        <p:blipFill rotWithShape="1">
          <a:blip r:embed="rId3">
            <a:alphaModFix/>
          </a:blip>
          <a:srcRect/>
          <a:stretch/>
        </p:blipFill>
        <p:spPr>
          <a:xfrm>
            <a:off x="1258171" y="3477222"/>
            <a:ext cx="2235129" cy="223512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0"/>
        <p:cNvGrpSpPr/>
        <p:nvPr/>
      </p:nvGrpSpPr>
      <p:grpSpPr>
        <a:xfrm>
          <a:off x="0" y="0"/>
          <a:ext cx="0" cy="0"/>
          <a:chOff x="0" y="0"/>
          <a:chExt cx="0" cy="0"/>
        </a:xfrm>
      </p:grpSpPr>
      <p:sp>
        <p:nvSpPr>
          <p:cNvPr id="292" name="Google Shape;292;p3"/>
          <p:cNvSpPr txBox="1">
            <a:spLocks noGrp="1"/>
          </p:cNvSpPr>
          <p:nvPr>
            <p:ph type="title"/>
          </p:nvPr>
        </p:nvSpPr>
        <p:spPr>
          <a:xfrm>
            <a:off x="838198" y="1104344"/>
            <a:ext cx="10506455" cy="2324656"/>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7400"/>
              <a:buFont typeface="Calibri"/>
              <a:buNone/>
            </a:pPr>
            <a:r>
              <a:rPr lang="en-US" sz="7200" b="1" dirty="0">
                <a:solidFill>
                  <a:schemeClr val="dk1"/>
                </a:solidFill>
                <a:latin typeface="Calibri"/>
                <a:ea typeface="Calibri"/>
                <a:cs typeface="Calibri"/>
                <a:sym typeface="Calibri"/>
              </a:rPr>
              <a:t>Understanding the Role of Child Advocacy Centers</a:t>
            </a:r>
            <a:endParaRPr sz="7200" dirty="0"/>
          </a:p>
        </p:txBody>
      </p:sp>
      <p:sp>
        <p:nvSpPr>
          <p:cNvPr id="294" name="Google Shape;294;p3"/>
          <p:cNvSpPr/>
          <p:nvPr/>
        </p:nvSpPr>
        <p:spPr>
          <a:xfrm rot="5400000">
            <a:off x="6007017" y="-1445575"/>
            <a:ext cx="168818" cy="989685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9"/>
        <p:cNvGrpSpPr/>
        <p:nvPr/>
      </p:nvGrpSpPr>
      <p:grpSpPr>
        <a:xfrm>
          <a:off x="0" y="0"/>
          <a:ext cx="0" cy="0"/>
          <a:chOff x="0" y="0"/>
          <a:chExt cx="0" cy="0"/>
        </a:xfrm>
      </p:grpSpPr>
      <p:sp>
        <p:nvSpPr>
          <p:cNvPr id="300" name="Google Shape;300;g3f6d9a8ec12_0_0"/>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01" name="Google Shape;301;g3f6d9a8ec12_0_0"/>
          <p:cNvSpPr txBox="1">
            <a:spLocks noGrp="1"/>
          </p:cNvSpPr>
          <p:nvPr>
            <p:ph type="title"/>
          </p:nvPr>
        </p:nvSpPr>
        <p:spPr>
          <a:xfrm>
            <a:off x="838199" y="1093788"/>
            <a:ext cx="10506600" cy="29673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7400"/>
              <a:buFont typeface="Calibri"/>
              <a:buNone/>
            </a:pPr>
            <a:r>
              <a:rPr lang="en-US" sz="8100" b="1">
                <a:latin typeface="Calibri"/>
                <a:ea typeface="Calibri"/>
                <a:cs typeface="Calibri"/>
                <a:sym typeface="Calibri"/>
              </a:rPr>
              <a:t>Forensic Interviewing &amp; The Specialist's Role</a:t>
            </a:r>
            <a:endParaRPr sz="5100"/>
          </a:p>
        </p:txBody>
      </p:sp>
      <p:sp>
        <p:nvSpPr>
          <p:cNvPr id="302" name="Google Shape;302;g3f6d9a8ec12_0_0"/>
          <p:cNvSpPr/>
          <p:nvPr/>
        </p:nvSpPr>
        <p:spPr>
          <a:xfrm>
            <a:off x="841248" y="4331166"/>
            <a:ext cx="10506600" cy="18300"/>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03" name="Google Shape;303;g3f6d9a8ec12_0_0"/>
          <p:cNvSpPr/>
          <p:nvPr/>
        </p:nvSpPr>
        <p:spPr>
          <a:xfrm rot="5400000">
            <a:off x="2784154" y="-184803"/>
            <a:ext cx="54900" cy="39468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8"/>
        <p:cNvGrpSpPr/>
        <p:nvPr/>
      </p:nvGrpSpPr>
      <p:grpSpPr>
        <a:xfrm>
          <a:off x="0" y="0"/>
          <a:ext cx="0" cy="0"/>
          <a:chOff x="0" y="0"/>
          <a:chExt cx="0" cy="0"/>
        </a:xfrm>
      </p:grpSpPr>
      <p:sp>
        <p:nvSpPr>
          <p:cNvPr id="310" name="Google Shape;310;p4"/>
          <p:cNvSpPr txBox="1">
            <a:spLocks noGrp="1"/>
          </p:cNvSpPr>
          <p:nvPr>
            <p:ph type="title"/>
          </p:nvPr>
        </p:nvSpPr>
        <p:spPr>
          <a:xfrm>
            <a:off x="558210" y="1365472"/>
            <a:ext cx="10027728" cy="356463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8100"/>
              <a:buFont typeface="Calibri"/>
              <a:buNone/>
            </a:pPr>
            <a:r>
              <a:rPr lang="en-US" sz="6000" b="1" dirty="0">
                <a:solidFill>
                  <a:schemeClr val="dk1"/>
                </a:solidFill>
                <a:latin typeface="Calibri"/>
                <a:ea typeface="Calibri"/>
                <a:cs typeface="Calibri"/>
                <a:sym typeface="Calibri"/>
              </a:rPr>
              <a:t>Coordinating Investigations with Law Enforcement</a:t>
            </a:r>
            <a:endParaRPr sz="6000" dirty="0"/>
          </a:p>
        </p:txBody>
      </p:sp>
      <p:sp>
        <p:nvSpPr>
          <p:cNvPr id="311" name="Google Shape;311;p4"/>
          <p:cNvSpPr/>
          <p:nvPr/>
        </p:nvSpPr>
        <p:spPr>
          <a:xfrm>
            <a:off x="0" y="1913350"/>
            <a:ext cx="128016" cy="246888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12" name="Google Shape;312;p4"/>
          <p:cNvSpPr/>
          <p:nvPr/>
        </p:nvSpPr>
        <p:spPr>
          <a:xfrm>
            <a:off x="650945" y="5831269"/>
            <a:ext cx="10927080"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7"/>
        <p:cNvGrpSpPr/>
        <p:nvPr/>
      </p:nvGrpSpPr>
      <p:grpSpPr>
        <a:xfrm>
          <a:off x="0" y="0"/>
          <a:ext cx="0" cy="0"/>
          <a:chOff x="0" y="0"/>
          <a:chExt cx="0" cy="0"/>
        </a:xfrm>
      </p:grpSpPr>
      <p:sp>
        <p:nvSpPr>
          <p:cNvPr id="318" name="Google Shape;318;p5"/>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pic>
        <p:nvPicPr>
          <p:cNvPr id="319" name="Google Shape;319;p5" descr="Colleagues reviewing documents"/>
          <p:cNvPicPr preferRelativeResize="0">
            <a:picLocks noGrp="1"/>
          </p:cNvPicPr>
          <p:nvPr>
            <p:ph type="body" idx="1"/>
          </p:nvPr>
        </p:nvPicPr>
        <p:blipFill rotWithShape="1">
          <a:blip r:embed="rId3">
            <a:alphaModFix/>
          </a:blip>
          <a:srcRect l="18433" r="2904" b="-1"/>
          <a:stretch/>
        </p:blipFill>
        <p:spPr>
          <a:xfrm>
            <a:off x="4110127" y="10"/>
            <a:ext cx="8081873" cy="6857990"/>
          </a:xfrm>
          <a:prstGeom prst="rect">
            <a:avLst/>
          </a:prstGeom>
          <a:noFill/>
          <a:ln>
            <a:noFill/>
          </a:ln>
        </p:spPr>
      </p:pic>
      <p:sp>
        <p:nvSpPr>
          <p:cNvPr id="320" name="Google Shape;320;p5"/>
          <p:cNvSpPr/>
          <p:nvPr/>
        </p:nvSpPr>
        <p:spPr>
          <a:xfrm>
            <a:off x="0" y="0"/>
            <a:ext cx="4959047" cy="6858000"/>
          </a:xfrm>
          <a:custGeom>
            <a:avLst/>
            <a:gdLst/>
            <a:ahLst/>
            <a:cxnLst/>
            <a:rect l="l" t="t" r="r" b="b"/>
            <a:pathLst>
              <a:path w="4959047" h="6858000" extrusionOk="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solidFill>
            <a:schemeClr val="lt1"/>
          </a:solidFill>
          <a:ln w="9525" cap="flat" cmpd="sng">
            <a:solidFill>
              <a:srgbClr val="F5DEE3"/>
            </a:solidFill>
            <a:prstDash val="solid"/>
            <a:miter lim="8000"/>
            <a:headEnd type="none" w="sm" len="sm"/>
            <a:tailEnd type="none" w="sm" len="sm"/>
          </a:ln>
          <a:effectLst>
            <a:outerShdw blurRad="50800" dist="38100" algn="l" rotWithShape="0">
              <a:srgbClr val="D8D8D8">
                <a:alpha val="30196"/>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21" name="Google Shape;321;p5"/>
          <p:cNvSpPr/>
          <p:nvPr/>
        </p:nvSpPr>
        <p:spPr>
          <a:xfrm>
            <a:off x="0" y="0"/>
            <a:ext cx="4948887" cy="6858000"/>
          </a:xfrm>
          <a:custGeom>
            <a:avLst/>
            <a:gdLst/>
            <a:ahLst/>
            <a:cxnLst/>
            <a:rect l="l" t="t" r="r" b="b"/>
            <a:pathLst>
              <a:path w="4948887" h="6858000" extrusionOk="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22" name="Google Shape;322;p5"/>
          <p:cNvSpPr txBox="1">
            <a:spLocks noGrp="1"/>
          </p:cNvSpPr>
          <p:nvPr>
            <p:ph type="title"/>
          </p:nvPr>
        </p:nvSpPr>
        <p:spPr>
          <a:xfrm>
            <a:off x="168126" y="1057387"/>
            <a:ext cx="4612634" cy="3204134"/>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100"/>
              <a:buFont typeface="Calibri"/>
              <a:buNone/>
            </a:pPr>
            <a:r>
              <a:rPr lang="en-US" sz="4100" b="1">
                <a:latin typeface="Calibri"/>
                <a:ea typeface="Calibri"/>
                <a:cs typeface="Calibri"/>
                <a:sym typeface="Calibri"/>
              </a:rPr>
              <a:t>Sharing Information While Maintaining Professional Responsibilities </a:t>
            </a:r>
            <a:endParaRPr/>
          </a:p>
        </p:txBody>
      </p:sp>
      <p:sp>
        <p:nvSpPr>
          <p:cNvPr id="323" name="Google Shape;323;p5"/>
          <p:cNvSpPr/>
          <p:nvPr/>
        </p:nvSpPr>
        <p:spPr>
          <a:xfrm rot="5400000">
            <a:off x="759921" y="346791"/>
            <a:ext cx="146304" cy="70408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24" name="Google Shape;324;p5"/>
          <p:cNvSpPr/>
          <p:nvPr/>
        </p:nvSpPr>
        <p:spPr>
          <a:xfrm>
            <a:off x="481029" y="4546920"/>
            <a:ext cx="4023360"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9"/>
        <p:cNvGrpSpPr/>
        <p:nvPr/>
      </p:nvGrpSpPr>
      <p:grpSpPr>
        <a:xfrm>
          <a:off x="0" y="0"/>
          <a:ext cx="0" cy="0"/>
          <a:chOff x="0" y="0"/>
          <a:chExt cx="0" cy="0"/>
        </a:xfrm>
      </p:grpSpPr>
      <p:sp>
        <p:nvSpPr>
          <p:cNvPr id="330" name="Google Shape;330;p6"/>
          <p:cNvSpPr/>
          <p:nvPr/>
        </p:nvSpPr>
        <p:spPr>
          <a:xfrm>
            <a:off x="0" y="0"/>
            <a:ext cx="12191999" cy="685736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31" name="Google Shape;331;p6"/>
          <p:cNvSpPr/>
          <p:nvPr/>
        </p:nvSpPr>
        <p:spPr>
          <a:xfrm>
            <a:off x="0" y="2"/>
            <a:ext cx="12192000" cy="4412583"/>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32" name="Google Shape;332;p6"/>
          <p:cNvSpPr/>
          <p:nvPr/>
        </p:nvSpPr>
        <p:spPr>
          <a:xfrm>
            <a:off x="596464" y="551962"/>
            <a:ext cx="10999072" cy="4618549"/>
          </a:xfrm>
          <a:prstGeom prst="rect">
            <a:avLst/>
          </a:prstGeom>
          <a:solidFill>
            <a:schemeClr val="lt1"/>
          </a:solidFill>
          <a:ln>
            <a:noFill/>
          </a:ln>
          <a:effectLst>
            <a:outerShdw blurRad="139700" dist="127000" dir="5400000" algn="t" rotWithShape="0">
              <a:srgbClr val="000000">
                <a:alpha val="14902"/>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33" name="Google Shape;333;p6"/>
          <p:cNvSpPr txBox="1">
            <a:spLocks noGrp="1"/>
          </p:cNvSpPr>
          <p:nvPr>
            <p:ph type="title"/>
          </p:nvPr>
        </p:nvSpPr>
        <p:spPr>
          <a:xfrm>
            <a:off x="1524000" y="1293338"/>
            <a:ext cx="9144000" cy="327459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7200"/>
              <a:buFont typeface="Calibri"/>
              <a:buNone/>
            </a:pPr>
            <a:r>
              <a:rPr lang="en-US" sz="7200" b="1">
                <a:solidFill>
                  <a:schemeClr val="dk1"/>
                </a:solidFill>
                <a:latin typeface="Calibri"/>
                <a:ea typeface="Calibri"/>
                <a:cs typeface="Calibri"/>
                <a:sym typeface="Calibri"/>
              </a:rPr>
              <a:t>Collaborative Response </a:t>
            </a:r>
            <a:endParaRPr/>
          </a:p>
        </p:txBody>
      </p:sp>
      <p:cxnSp>
        <p:nvCxnSpPr>
          <p:cNvPr id="334" name="Google Shape;334;p6"/>
          <p:cNvCxnSpPr/>
          <p:nvPr/>
        </p:nvCxnSpPr>
        <p:spPr>
          <a:xfrm rot="10800000">
            <a:off x="596464" y="6354708"/>
            <a:ext cx="11000232" cy="0"/>
          </a:xfrm>
          <a:prstGeom prst="straightConnector1">
            <a:avLst/>
          </a:prstGeom>
          <a:noFill/>
          <a:ln w="101600" cap="flat" cmpd="sng">
            <a:solidFill>
              <a:schemeClr val="accent4"/>
            </a:solidFill>
            <a:prstDash val="solid"/>
            <a:miter lim="8000"/>
            <a:headEnd type="none" w="sm" len="sm"/>
            <a:tailEnd type="none" w="sm" len="sm"/>
          </a:ln>
        </p:spPr>
      </p:cxn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9"/>
        <p:cNvGrpSpPr/>
        <p:nvPr/>
      </p:nvGrpSpPr>
      <p:grpSpPr>
        <a:xfrm>
          <a:off x="0" y="0"/>
          <a:ext cx="0" cy="0"/>
          <a:chOff x="0" y="0"/>
          <a:chExt cx="0" cy="0"/>
        </a:xfrm>
      </p:grpSpPr>
      <p:sp>
        <p:nvSpPr>
          <p:cNvPr id="341" name="Google Shape;341;p7"/>
          <p:cNvSpPr/>
          <p:nvPr/>
        </p:nvSpPr>
        <p:spPr>
          <a:xfrm>
            <a:off x="1528775" y="742375"/>
            <a:ext cx="9144000" cy="3007500"/>
          </a:xfrm>
          <a:prstGeom prst="rect">
            <a:avLst/>
          </a:prstGeom>
          <a:solidFill>
            <a:schemeClr val="lt1"/>
          </a:solidFill>
          <a:ln w="12700" cap="flat" cmpd="sng">
            <a:solidFill>
              <a:srgbClr val="E1E1E1"/>
            </a:solidFill>
            <a:prstDash val="solid"/>
            <a:miter lim="8000"/>
            <a:headEnd type="none" w="sm" len="sm"/>
            <a:tailEnd type="none" w="sm" len="sm"/>
          </a:ln>
          <a:effectLst>
            <a:outerShdw blurRad="50800" dist="38100" dir="2700000" algn="tl" rotWithShape="0">
              <a:srgbClr val="D8D8D8">
                <a:alpha val="50196"/>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42" name="Google Shape;342;p7"/>
          <p:cNvSpPr txBox="1">
            <a:spLocks noGrp="1"/>
          </p:cNvSpPr>
          <p:nvPr>
            <p:ph type="title"/>
          </p:nvPr>
        </p:nvSpPr>
        <p:spPr>
          <a:xfrm>
            <a:off x="1804976" y="1157460"/>
            <a:ext cx="8582100" cy="21774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6600"/>
              <a:buFont typeface="Calibri"/>
              <a:buNone/>
            </a:pPr>
            <a:r>
              <a:rPr lang="en-US" sz="6600" b="1">
                <a:solidFill>
                  <a:schemeClr val="dk1"/>
                </a:solidFill>
                <a:latin typeface="Calibri"/>
                <a:ea typeface="Calibri"/>
                <a:cs typeface="Calibri"/>
                <a:sym typeface="Calibri"/>
              </a:rPr>
              <a:t>When Professional Perspectives Differ </a:t>
            </a:r>
            <a:endParaRPr/>
          </a:p>
        </p:txBody>
      </p:sp>
      <p:sp>
        <p:nvSpPr>
          <p:cNvPr id="343" name="Google Shape;343;p7"/>
          <p:cNvSpPr/>
          <p:nvPr/>
        </p:nvSpPr>
        <p:spPr>
          <a:xfrm>
            <a:off x="2483100" y="3415899"/>
            <a:ext cx="7225800" cy="513600"/>
          </a:xfrm>
          <a:prstGeom prst="roundRect">
            <a:avLst>
              <a:gd name="adj" fmla="val 0"/>
            </a:avLst>
          </a:prstGeom>
          <a:solidFill>
            <a:schemeClr val="accen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44" name="Google Shape;344;p7"/>
          <p:cNvSpPr txBox="1">
            <a:spLocks noGrp="1"/>
          </p:cNvSpPr>
          <p:nvPr>
            <p:ph type="body" idx="1"/>
          </p:nvPr>
        </p:nvSpPr>
        <p:spPr>
          <a:xfrm>
            <a:off x="1528775" y="4242300"/>
            <a:ext cx="9144000" cy="131443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FFFF"/>
              </a:buClr>
              <a:buSzPts val="1800"/>
              <a:buNone/>
            </a:pPr>
            <a:r>
              <a:rPr lang="en-US" sz="3600" dirty="0">
                <a:latin typeface="Calibri" panose="020F0502020204030204" pitchFamily="34" charset="0"/>
                <a:ea typeface="Calibri" panose="020F0502020204030204" pitchFamily="34" charset="0"/>
                <a:cs typeface="Calibri" panose="020F0502020204030204" pitchFamily="34" charset="0"/>
                <a:sym typeface="Arial"/>
              </a:rPr>
              <a:t>Navigating Different Priorities </a:t>
            </a:r>
            <a:r>
              <a:rPr lang="en-US" sz="3600" dirty="0">
                <a:latin typeface="Calibri" panose="020F0502020204030204" pitchFamily="34" charset="0"/>
                <a:ea typeface="Calibri" panose="020F0502020204030204" pitchFamily="34" charset="0"/>
                <a:cs typeface="Calibri" panose="020F0502020204030204" pitchFamily="34" charset="0"/>
              </a:rPr>
              <a:t>Within</a:t>
            </a:r>
            <a:r>
              <a:rPr lang="en-US" sz="3600" dirty="0">
                <a:latin typeface="Calibri" panose="020F0502020204030204" pitchFamily="34" charset="0"/>
                <a:ea typeface="Calibri" panose="020F0502020204030204" pitchFamily="34" charset="0"/>
                <a:cs typeface="Calibri" panose="020F0502020204030204" pitchFamily="34" charset="0"/>
                <a:sym typeface="Arial"/>
              </a:rPr>
              <a:t> Coordinated Investigations </a:t>
            </a:r>
            <a:endParaRPr sz="36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8787D6-F73B-CC90-669A-A00D3FC718FA}"/>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FF7468C3-B1BB-C568-D134-F7230BF7D3D8}"/>
              </a:ext>
            </a:extLst>
          </p:cNvPr>
          <p:cNvSpPr txBox="1">
            <a:spLocks/>
          </p:cNvSpPr>
          <p:nvPr/>
        </p:nvSpPr>
        <p:spPr>
          <a:xfrm>
            <a:off x="6095999" y="0"/>
            <a:ext cx="6068191" cy="6857999"/>
          </a:xfrm>
          <a:prstGeom prst="rect">
            <a:avLst/>
          </a:prstGeom>
        </p:spPr>
        <p:txBody>
          <a:bodyPr anchor="ct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a:lstStyle>
          <a:p>
            <a:pPr algn="ctr"/>
            <a:r>
              <a:rPr lang="en-US" sz="7200" dirty="0">
                <a:solidFill>
                  <a:schemeClr val="bg1"/>
                </a:solidFill>
                <a:latin typeface="Calibri" panose="020F0502020204030204" pitchFamily="34" charset="0"/>
                <a:ea typeface="Calibri" panose="020F0502020204030204" pitchFamily="34" charset="0"/>
                <a:cs typeface="Calibri" panose="020F0502020204030204" pitchFamily="34" charset="0"/>
              </a:rPr>
              <a:t>15-Minute </a:t>
            </a:r>
            <a:br>
              <a:rPr lang="en-US" sz="7200"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US" sz="7200" dirty="0">
                <a:solidFill>
                  <a:schemeClr val="bg1"/>
                </a:solidFill>
                <a:latin typeface="Calibri" panose="020F0502020204030204" pitchFamily="34" charset="0"/>
                <a:ea typeface="Calibri" panose="020F0502020204030204" pitchFamily="34" charset="0"/>
                <a:cs typeface="Calibri" panose="020F0502020204030204" pitchFamily="34" charset="0"/>
              </a:rPr>
              <a:t>Brain Break</a:t>
            </a:r>
          </a:p>
        </p:txBody>
      </p:sp>
      <p:pic>
        <p:nvPicPr>
          <p:cNvPr id="4" name="Picture Placeholder 4" descr="Salads in a bowl">
            <a:extLst>
              <a:ext uri="{FF2B5EF4-FFF2-40B4-BE49-F238E27FC236}">
                <a16:creationId xmlns:a16="http://schemas.microsoft.com/office/drawing/2014/main" id="{AF2C1A38-E1B6-2E9E-EFED-41D46F8D2B8A}"/>
              </a:ext>
            </a:extLst>
          </p:cNvPr>
          <p:cNvPicPr>
            <a:picLocks noChangeAspect="1"/>
          </p:cNvPicPr>
          <p:nvPr/>
        </p:nvPicPr>
        <p:blipFill>
          <a:blip r:embed="rId3" cstate="print">
            <a:extLst>
              <a:ext uri="{28A0092B-C50C-407E-A947-70E740481C1C}">
                <a14:useLocalDpi xmlns:a14="http://schemas.microsoft.com/office/drawing/2010/main" val="0"/>
              </a:ext>
            </a:extLst>
          </a:blip>
          <a:srcRect t="7802" b="7802"/>
          <a:stretch>
            <a:fillRect/>
          </a:stretch>
        </p:blipFill>
        <p:spPr>
          <a:xfrm>
            <a:off x="0" y="0"/>
            <a:ext cx="12192000" cy="6858000"/>
          </a:xfrm>
          <a:prstGeom prst="rect">
            <a:avLst/>
          </a:prstGeom>
          <a:noFill/>
          <a:ln>
            <a:noFill/>
          </a:ln>
        </p:spPr>
      </p:pic>
      <p:sp>
        <p:nvSpPr>
          <p:cNvPr id="5" name="Title 2">
            <a:extLst>
              <a:ext uri="{FF2B5EF4-FFF2-40B4-BE49-F238E27FC236}">
                <a16:creationId xmlns:a16="http://schemas.microsoft.com/office/drawing/2014/main" id="{619CC1D0-E0A8-BBC5-6D89-2A5D8EC32FE6}"/>
              </a:ext>
            </a:extLst>
          </p:cNvPr>
          <p:cNvSpPr txBox="1">
            <a:spLocks/>
          </p:cNvSpPr>
          <p:nvPr/>
        </p:nvSpPr>
        <p:spPr>
          <a:xfrm>
            <a:off x="0" y="4839848"/>
            <a:ext cx="12192000" cy="1325563"/>
          </a:xfrm>
          <a:prstGeom prst="rect">
            <a:avLst/>
          </a:prstGeom>
          <a:solidFill>
            <a:schemeClr val="bg1">
              <a:alpha val="90000"/>
            </a:schemeClr>
          </a:solidFill>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a:lstStyle>
          <a:p>
            <a:pPr algn="ctr"/>
            <a:r>
              <a:rPr lang="en-US" sz="7200" dirty="0"/>
              <a:t>Lunch Break</a:t>
            </a:r>
          </a:p>
        </p:txBody>
      </p:sp>
    </p:spTree>
    <p:extLst>
      <p:ext uri="{BB962C8B-B14F-4D97-AF65-F5344CB8AC3E}">
        <p14:creationId xmlns:p14="http://schemas.microsoft.com/office/powerpoint/2010/main" val="34936735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 descr="Two people looking at computer monitor"/>
          <p:cNvPicPr preferRelativeResize="0"/>
          <p:nvPr/>
        </p:nvPicPr>
        <p:blipFill rotWithShape="1">
          <a:blip r:embed="rId3">
            <a:alphaModFix/>
          </a:blip>
          <a:srcRect/>
          <a:stretch/>
        </p:blipFill>
        <p:spPr>
          <a:xfrm>
            <a:off x="0" y="-226025"/>
            <a:ext cx="12192000" cy="7084025"/>
          </a:xfrm>
          <a:prstGeom prst="rect">
            <a:avLst/>
          </a:prstGeom>
          <a:noFill/>
          <a:ln>
            <a:noFill/>
          </a:ln>
        </p:spPr>
      </p:pic>
      <p:sp>
        <p:nvSpPr>
          <p:cNvPr id="276" name="Google Shape;276;p1"/>
          <p:cNvSpPr/>
          <p:nvPr/>
        </p:nvSpPr>
        <p:spPr>
          <a:xfrm>
            <a:off x="442762" y="5330952"/>
            <a:ext cx="11357811" cy="1300854"/>
          </a:xfrm>
          <a:prstGeom prst="rect">
            <a:avLst/>
          </a:prstGeom>
          <a:solidFill>
            <a:schemeClr val="lt1"/>
          </a:solidFill>
          <a:ln w="1905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77" name="Google Shape;277;p1"/>
          <p:cNvSpPr txBox="1"/>
          <p:nvPr/>
        </p:nvSpPr>
        <p:spPr>
          <a:xfrm>
            <a:off x="708419" y="5658213"/>
            <a:ext cx="10826496"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i="0" u="none" strike="noStrike" cap="none">
                <a:solidFill>
                  <a:schemeClr val="dk1"/>
                </a:solidFill>
                <a:latin typeface="Calibri"/>
                <a:ea typeface="Calibri"/>
                <a:cs typeface="Calibri"/>
                <a:sym typeface="Calibri"/>
              </a:rPr>
              <a:t>Advanced MDT Coordination &amp; Case Management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pic>
        <p:nvPicPr>
          <p:cNvPr id="340" name="Google Shape;340;p1"/>
          <p:cNvPicPr preferRelativeResize="0"/>
          <p:nvPr/>
        </p:nvPicPr>
        <p:blipFill rotWithShape="1">
          <a:blip r:embed="rId3">
            <a:alphaModFix/>
          </a:blip>
          <a:srcRect/>
          <a:stretch/>
        </p:blipFill>
        <p:spPr>
          <a:xfrm>
            <a:off x="0" y="-218661"/>
            <a:ext cx="12192000" cy="7076661"/>
          </a:xfrm>
          <a:prstGeom prst="rect">
            <a:avLst/>
          </a:prstGeom>
          <a:noFill/>
          <a:ln>
            <a:noFill/>
          </a:ln>
        </p:spPr>
      </p:pic>
      <p:sp>
        <p:nvSpPr>
          <p:cNvPr id="341" name="Google Shape;341;p1"/>
          <p:cNvSpPr/>
          <p:nvPr/>
        </p:nvSpPr>
        <p:spPr>
          <a:xfrm>
            <a:off x="0" y="5233885"/>
            <a:ext cx="12192000" cy="1323399"/>
          </a:xfrm>
          <a:prstGeom prst="rect">
            <a:avLst/>
          </a:prstGeom>
          <a:solidFill>
            <a:schemeClr val="lt1"/>
          </a:solidFill>
          <a:ln w="1905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42" name="Google Shape;342;p1"/>
          <p:cNvSpPr txBox="1"/>
          <p:nvPr/>
        </p:nvSpPr>
        <p:spPr>
          <a:xfrm>
            <a:off x="749808" y="5233885"/>
            <a:ext cx="10671048" cy="1323399"/>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a:ln>
                  <a:noFill/>
                </a:ln>
                <a:solidFill>
                  <a:srgbClr val="000000"/>
                </a:solidFill>
                <a:effectLst/>
                <a:uLnTx/>
                <a:uFillTx/>
                <a:latin typeface="Calibri"/>
                <a:ea typeface="Calibri"/>
                <a:cs typeface="Calibri"/>
                <a:sym typeface="Calibri"/>
              </a:rPr>
              <a:t>MANAGING INTERAGENCY CONFLICT &amp; PROFESSIONAL COMMUNICATION</a:t>
            </a:r>
            <a:endParaRPr kumimoji="0" sz="4000" b="0" i="0" u="none" strike="noStrike" kern="0" cap="none" spc="0" normalizeH="0" baseline="0" noProof="0" dirty="0">
              <a:ln>
                <a:noFill/>
              </a:ln>
              <a:solidFill>
                <a:srgbClr val="000000"/>
              </a:solidFill>
              <a:effectLst/>
              <a:uLnTx/>
              <a:uFillTx/>
              <a:latin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2" name="Rectangle 1">
            <a:extLst>
              <a:ext uri="{FF2B5EF4-FFF2-40B4-BE49-F238E27FC236}">
                <a16:creationId xmlns:a16="http://schemas.microsoft.com/office/drawing/2014/main" id="{43348208-66AD-3E45-5EDD-731F65DCD460}"/>
              </a:ext>
            </a:extLst>
          </p:cNvPr>
          <p:cNvSpPr/>
          <p:nvPr/>
        </p:nvSpPr>
        <p:spPr>
          <a:xfrm>
            <a:off x="8825948" y="0"/>
            <a:ext cx="3366052"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8" name="Google Shape;348;g3f5ea6626ae_0_82"/>
          <p:cNvPicPr preferRelativeResize="0"/>
          <p:nvPr/>
        </p:nvPicPr>
        <p:blipFill rotWithShape="1">
          <a:blip r:embed="rId3">
            <a:alphaModFix/>
          </a:blip>
          <a:srcRect l="7798" r="11634"/>
          <a:stretch>
            <a:fillRect/>
          </a:stretch>
        </p:blipFill>
        <p:spPr>
          <a:xfrm>
            <a:off x="6114156" y="1530626"/>
            <a:ext cx="5256209" cy="458021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49" name="Google Shape;349;g3f5ea6626ae_0_82"/>
          <p:cNvSpPr txBox="1"/>
          <p:nvPr/>
        </p:nvSpPr>
        <p:spPr>
          <a:xfrm>
            <a:off x="737948" y="1289267"/>
            <a:ext cx="5256209" cy="2835474"/>
          </a:xfrm>
          <a:prstGeom prst="rect">
            <a:avLst/>
          </a:prstGeom>
          <a:noFill/>
          <a:ln>
            <a:noFill/>
          </a:ln>
        </p:spPr>
        <p:txBody>
          <a:bodyPr spcFirstLastPara="1" wrap="square" lIns="91425" tIns="91425" rIns="91425" bIns="91425" anchor="t" anchorCtr="0">
            <a:noAutofit/>
          </a:bodyPr>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1" i="0" u="none" strike="noStrike" kern="0" cap="none" spc="0" normalizeH="0" baseline="0" noProof="0" dirty="0">
                <a:ln>
                  <a:noFill/>
                </a:ln>
                <a:solidFill>
                  <a:srgbClr val="000000"/>
                </a:solidFill>
                <a:effectLst/>
                <a:uLnTx/>
                <a:uFillTx/>
                <a:latin typeface="Calibri"/>
                <a:ea typeface="Calibri"/>
                <a:cs typeface="Calibri"/>
                <a:sym typeface="Calibri"/>
              </a:rPr>
              <a:t>NAVIGATING DIFFERING PERSPECTIVES &amp; COMMUNICATION</a:t>
            </a:r>
            <a:endParaRPr kumimoji="0" sz="44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54"/>
        <p:cNvGrpSpPr/>
        <p:nvPr/>
      </p:nvGrpSpPr>
      <p:grpSpPr>
        <a:xfrm>
          <a:off x="0" y="0"/>
          <a:ext cx="0" cy="0"/>
          <a:chOff x="0" y="0"/>
          <a:chExt cx="0" cy="0"/>
        </a:xfrm>
      </p:grpSpPr>
      <p:grpSp>
        <p:nvGrpSpPr>
          <p:cNvPr id="355" name="Google Shape;355;p2"/>
          <p:cNvGrpSpPr/>
          <p:nvPr/>
        </p:nvGrpSpPr>
        <p:grpSpPr>
          <a:xfrm>
            <a:off x="4607383" y="-48221"/>
            <a:ext cx="189049" cy="6954441"/>
            <a:chOff x="0" y="-38100"/>
            <a:chExt cx="74686" cy="2747433"/>
          </a:xfrm>
        </p:grpSpPr>
        <p:sp>
          <p:nvSpPr>
            <p:cNvPr id="356" name="Google Shape;356;p2"/>
            <p:cNvSpPr/>
            <p:nvPr/>
          </p:nvSpPr>
          <p:spPr>
            <a:xfrm>
              <a:off x="0" y="0"/>
              <a:ext cx="74686" cy="2709333"/>
            </a:xfrm>
            <a:custGeom>
              <a:avLst/>
              <a:gdLst/>
              <a:ahLst/>
              <a:cxnLst/>
              <a:rect l="l" t="t" r="r" b="b"/>
              <a:pathLst>
                <a:path w="74686" h="2709333" extrusionOk="0">
                  <a:moveTo>
                    <a:pt x="0" y="0"/>
                  </a:moveTo>
                  <a:lnTo>
                    <a:pt x="74686" y="0"/>
                  </a:lnTo>
                  <a:lnTo>
                    <a:pt x="74686" y="2709333"/>
                  </a:lnTo>
                  <a:lnTo>
                    <a:pt x="0" y="2709333"/>
                  </a:lnTo>
                  <a:close/>
                </a:path>
              </a:pathLst>
            </a:custGeom>
            <a:solidFill>
              <a:srgbClr val="52A3CB"/>
            </a:solidFill>
            <a:ln>
              <a:noFill/>
            </a:ln>
          </p:spPr>
          <p:txBody>
            <a:bodyPr spcFirstLastPara="1" wrap="square" lIns="60950" tIns="30450" rIns="60950" bIns="3045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sp>
          <p:nvSpPr>
            <p:cNvPr id="357" name="Google Shape;357;p2"/>
            <p:cNvSpPr txBox="1"/>
            <p:nvPr/>
          </p:nvSpPr>
          <p:spPr>
            <a:xfrm>
              <a:off x="0" y="-38100"/>
              <a:ext cx="74686" cy="2747433"/>
            </a:xfrm>
            <a:prstGeom prst="rect">
              <a:avLst/>
            </a:prstGeom>
            <a:noFill/>
            <a:ln>
              <a:noFill/>
            </a:ln>
          </p:spPr>
          <p:txBody>
            <a:bodyPr spcFirstLastPara="1" wrap="square" lIns="33850" tIns="33850" rIns="33850" bIns="33850" anchor="ctr" anchorCtr="0">
              <a:noAutofit/>
            </a:bodyPr>
            <a:lstStyle/>
            <a:p>
              <a:pPr marL="0" marR="0" lvl="0" indent="0" algn="ctr" defTabSz="914400" rtl="0" eaLnBrk="1" fontAlgn="auto" latinLnBrk="0" hangingPunct="1">
                <a:lnSpc>
                  <a:spcPct val="147722"/>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grpSp>
      <p:sp>
        <p:nvSpPr>
          <p:cNvPr id="358" name="Google Shape;358;p2"/>
          <p:cNvSpPr txBox="1"/>
          <p:nvPr/>
        </p:nvSpPr>
        <p:spPr>
          <a:xfrm>
            <a:off x="-1" y="1411009"/>
            <a:ext cx="4607383" cy="196977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6400" b="1"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Antonio"/>
              </a:rPr>
              <a:t>Target Outcomes</a:t>
            </a:r>
            <a:endParaRPr kumimoji="0" sz="933" b="0"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359" name="Google Shape;359;p2"/>
          <p:cNvSpPr txBox="1"/>
          <p:nvPr/>
        </p:nvSpPr>
        <p:spPr>
          <a:xfrm>
            <a:off x="5011615" y="429520"/>
            <a:ext cx="6734908" cy="6095400"/>
          </a:xfrm>
          <a:prstGeom prst="rect">
            <a:avLst/>
          </a:prstGeom>
          <a:noFill/>
          <a:ln>
            <a:noFill/>
          </a:ln>
        </p:spPr>
        <p:txBody>
          <a:bodyPr spcFirstLastPara="1" wrap="square" lIns="0" tIns="0" rIns="0" bIns="0" anchor="t" anchorCtr="0">
            <a:spAutoFit/>
          </a:bodyPr>
          <a:lstStyle/>
          <a:p>
            <a:pPr marL="571500" marR="0" lvl="0" indent="-577850" algn="l" defTabSz="914400" rtl="0" eaLnBrk="1" fontAlgn="auto" latinLnBrk="0" hangingPunct="1">
              <a:lnSpc>
                <a:spcPct val="100000"/>
              </a:lnSpc>
              <a:spcBef>
                <a:spcPts val="0"/>
              </a:spcBef>
              <a:spcAft>
                <a:spcPts val="0"/>
              </a:spcAft>
              <a:buClr>
                <a:srgbClr val="333333"/>
              </a:buClr>
              <a:buSzPct val="100000"/>
              <a:buFont typeface="Calibri" panose="020F0502020204030204" pitchFamily="34" charset="0"/>
              <a:buChar char="●"/>
              <a:tabLst/>
              <a:defRPr/>
            </a:pPr>
            <a:r>
              <a:rPr kumimoji="0" lang="en-US" sz="3200" b="0"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Calibri"/>
              </a:rPr>
              <a:t>Understand how communication influences collaboration, coordination, and professional relationships during child welfare investigations.</a:t>
            </a:r>
            <a:endParaRPr kumimoji="0" sz="3200" b="0"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p>
            <a:pPr marL="571500" marR="0" lvl="0" indent="-577850" algn="l" defTabSz="914400" rtl="0" eaLnBrk="1" fontAlgn="auto" latinLnBrk="0" hangingPunct="1">
              <a:lnSpc>
                <a:spcPct val="100000"/>
              </a:lnSpc>
              <a:spcBef>
                <a:spcPts val="0"/>
              </a:spcBef>
              <a:spcAft>
                <a:spcPts val="0"/>
              </a:spcAft>
              <a:buClr>
                <a:srgbClr val="333333"/>
              </a:buClr>
              <a:buSzPct val="100000"/>
              <a:buFont typeface="Calibri" panose="020F0502020204030204" pitchFamily="34" charset="0"/>
              <a:buChar char="●"/>
              <a:tabLst/>
              <a:defRPr/>
            </a:pPr>
            <a:r>
              <a:rPr kumimoji="0" lang="en-US" sz="3200" b="0"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Calibri"/>
              </a:rPr>
              <a:t>Apply techniques for clarifying concerns, explaining recommendations, and maintaining collaborative relationships.</a:t>
            </a:r>
            <a:endParaRPr kumimoji="0" sz="3200" b="0"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p>
            <a:pPr marL="571500" marR="0" lvl="0" indent="-577850" algn="l" defTabSz="914400" rtl="0" eaLnBrk="1" fontAlgn="auto" latinLnBrk="0" hangingPunct="1">
              <a:lnSpc>
                <a:spcPct val="100000"/>
              </a:lnSpc>
              <a:spcBef>
                <a:spcPts val="0"/>
              </a:spcBef>
              <a:spcAft>
                <a:spcPts val="0"/>
              </a:spcAft>
              <a:buClr>
                <a:srgbClr val="333333"/>
              </a:buClr>
              <a:buSzPct val="100000"/>
              <a:buFont typeface="Calibri" panose="020F0502020204030204" pitchFamily="34" charset="0"/>
              <a:buChar char="●"/>
              <a:tabLst/>
              <a:defRPr/>
            </a:pPr>
            <a:r>
              <a:rPr kumimoji="0" lang="en-US" sz="3200" b="0"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Calibri"/>
              </a:rPr>
              <a:t>Assess strategies that help maintain collaboration during complex or difficult situations.</a:t>
            </a:r>
            <a:endParaRPr kumimoji="0" sz="3200" b="0"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360" name="Google Shape;360;p2" descr="target (Provided by Getty Images)"/>
          <p:cNvPicPr preferRelativeResize="0"/>
          <p:nvPr/>
        </p:nvPicPr>
        <p:blipFill rotWithShape="1">
          <a:blip r:embed="rId3">
            <a:alphaModFix/>
          </a:blip>
          <a:srcRect/>
          <a:stretch/>
        </p:blipFill>
        <p:spPr>
          <a:xfrm>
            <a:off x="1396587" y="3626003"/>
            <a:ext cx="2235129" cy="223512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5"/>
        <p:cNvGrpSpPr/>
        <p:nvPr/>
      </p:nvGrpSpPr>
      <p:grpSpPr>
        <a:xfrm>
          <a:off x="0" y="0"/>
          <a:ext cx="0" cy="0"/>
          <a:chOff x="0" y="0"/>
          <a:chExt cx="0" cy="0"/>
        </a:xfrm>
      </p:grpSpPr>
      <p:sp>
        <p:nvSpPr>
          <p:cNvPr id="366" name="Google Shape;366;g3f6e882ef48_0_86"/>
          <p:cNvSpPr/>
          <p:nvPr/>
        </p:nvSpPr>
        <p:spPr>
          <a:xfrm>
            <a:off x="0" y="0"/>
            <a:ext cx="12192000" cy="6857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grpSp>
        <p:nvGrpSpPr>
          <p:cNvPr id="367" name="Google Shape;367;g3f6e882ef48_0_86"/>
          <p:cNvGrpSpPr/>
          <p:nvPr/>
        </p:nvGrpSpPr>
        <p:grpSpPr>
          <a:xfrm>
            <a:off x="2522316" y="0"/>
            <a:ext cx="7149303" cy="5777808"/>
            <a:chOff x="329184" y="1"/>
            <a:chExt cx="524400" cy="5777808"/>
          </a:xfrm>
        </p:grpSpPr>
        <p:cxnSp>
          <p:nvCxnSpPr>
            <p:cNvPr id="368" name="Google Shape;368;g3f6e882ef48_0_86"/>
            <p:cNvCxnSpPr/>
            <p:nvPr/>
          </p:nvCxnSpPr>
          <p:spPr>
            <a:xfrm rot="10800000">
              <a:off x="329208" y="5777809"/>
              <a:ext cx="523800" cy="0"/>
            </a:xfrm>
            <a:prstGeom prst="straightConnector1">
              <a:avLst/>
            </a:prstGeom>
            <a:noFill/>
            <a:ln w="152400" cap="flat" cmpd="sng">
              <a:solidFill>
                <a:schemeClr val="accent4"/>
              </a:solidFill>
              <a:prstDash val="solid"/>
              <a:miter lim="8000"/>
              <a:headEnd type="none" w="sm" len="sm"/>
              <a:tailEnd type="none" w="sm" len="sm"/>
            </a:ln>
          </p:spPr>
        </p:cxnSp>
        <p:sp>
          <p:nvSpPr>
            <p:cNvPr id="369" name="Google Shape;369;g3f6e882ef48_0_86"/>
            <p:cNvSpPr/>
            <p:nvPr/>
          </p:nvSpPr>
          <p:spPr>
            <a:xfrm>
              <a:off x="329184" y="1"/>
              <a:ext cx="524400" cy="5532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grpSp>
      <p:sp>
        <p:nvSpPr>
          <p:cNvPr id="370" name="Google Shape;370;g3f6e882ef48_0_86"/>
          <p:cNvSpPr/>
          <p:nvPr/>
        </p:nvSpPr>
        <p:spPr>
          <a:xfrm>
            <a:off x="596464" y="551961"/>
            <a:ext cx="10999200" cy="5325000"/>
          </a:xfrm>
          <a:prstGeom prst="rect">
            <a:avLst/>
          </a:prstGeom>
          <a:solidFill>
            <a:schemeClr val="lt1"/>
          </a:solidFill>
          <a:ln>
            <a:noFill/>
          </a:ln>
          <a:effectLst>
            <a:outerShdw blurRad="139700" dist="127000" dir="5400000" algn="t" rotWithShape="0">
              <a:srgbClr val="000000">
                <a:alpha val="149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71" name="Google Shape;371;g3f6e882ef48_0_86"/>
          <p:cNvSpPr txBox="1">
            <a:spLocks noGrp="1"/>
          </p:cNvSpPr>
          <p:nvPr>
            <p:ph type="ctrTitle"/>
          </p:nvPr>
        </p:nvSpPr>
        <p:spPr>
          <a:xfrm>
            <a:off x="1524000" y="2531403"/>
            <a:ext cx="9144000" cy="17952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000000"/>
              </a:buClr>
              <a:buSzPts val="6000"/>
              <a:buFont typeface="Calibri"/>
              <a:buNone/>
            </a:pPr>
            <a:r>
              <a:rPr lang="en-US" sz="6700" b="1" dirty="0">
                <a:solidFill>
                  <a:srgbClr val="000000"/>
                </a:solidFill>
                <a:latin typeface="Calibri"/>
                <a:ea typeface="Calibri"/>
                <a:cs typeface="Calibri"/>
                <a:sym typeface="Calibri"/>
              </a:rPr>
              <a:t>Understanding Sources of Interagency Conflict</a:t>
            </a:r>
            <a:endParaRPr sz="6700" b="1" dirty="0">
              <a:solidFill>
                <a:srgbClr val="000000"/>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76"/>
        <p:cNvGrpSpPr/>
        <p:nvPr/>
      </p:nvGrpSpPr>
      <p:grpSpPr>
        <a:xfrm>
          <a:off x="0" y="0"/>
          <a:ext cx="0" cy="0"/>
          <a:chOff x="0" y="0"/>
          <a:chExt cx="0" cy="0"/>
        </a:xfrm>
      </p:grpSpPr>
      <p:sp>
        <p:nvSpPr>
          <p:cNvPr id="378" name="Google Shape;378;g3f6e882ef48_2_83"/>
          <p:cNvSpPr txBox="1">
            <a:spLocks noGrp="1"/>
          </p:cNvSpPr>
          <p:nvPr>
            <p:ph type="title"/>
          </p:nvPr>
        </p:nvSpPr>
        <p:spPr>
          <a:xfrm>
            <a:off x="842700" y="2307126"/>
            <a:ext cx="10506600" cy="1731312"/>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dk1"/>
              </a:buClr>
              <a:buSzPct val="100000"/>
              <a:buFont typeface="Calibri"/>
              <a:buNone/>
            </a:pPr>
            <a:r>
              <a:rPr lang="en-US" sz="6600" b="1" dirty="0">
                <a:latin typeface="Calibri"/>
                <a:ea typeface="Calibri"/>
                <a:cs typeface="Calibri"/>
                <a:sym typeface="Calibri"/>
              </a:rPr>
              <a:t>Recognizing Communication Barriers Before They Escalate</a:t>
            </a:r>
            <a:endParaRPr sz="6600" b="1" dirty="0">
              <a:latin typeface="Calibri"/>
              <a:ea typeface="Calibri"/>
              <a:cs typeface="Calibri"/>
              <a:sym typeface="Calibri"/>
            </a:endParaRPr>
          </a:p>
        </p:txBody>
      </p:sp>
      <p:sp>
        <p:nvSpPr>
          <p:cNvPr id="380" name="Google Shape;380;g3f6e882ef48_2_83"/>
          <p:cNvSpPr/>
          <p:nvPr/>
        </p:nvSpPr>
        <p:spPr>
          <a:xfrm rot="5400000">
            <a:off x="6009817" y="-408568"/>
            <a:ext cx="164285" cy="9058296"/>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85"/>
        <p:cNvGrpSpPr/>
        <p:nvPr/>
      </p:nvGrpSpPr>
      <p:grpSpPr>
        <a:xfrm>
          <a:off x="0" y="0"/>
          <a:ext cx="0" cy="0"/>
          <a:chOff x="0" y="0"/>
          <a:chExt cx="0" cy="0"/>
        </a:xfrm>
      </p:grpSpPr>
      <p:sp>
        <p:nvSpPr>
          <p:cNvPr id="386" name="Google Shape;386;p5"/>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87" name="Google Shape;387;p5"/>
          <p:cNvSpPr txBox="1">
            <a:spLocks noGrp="1"/>
          </p:cNvSpPr>
          <p:nvPr>
            <p:ph type="title"/>
          </p:nvPr>
        </p:nvSpPr>
        <p:spPr>
          <a:xfrm>
            <a:off x="493748" y="191641"/>
            <a:ext cx="4986355" cy="2696556"/>
          </a:xfrm>
          <a:prstGeom prst="rect">
            <a:avLst/>
          </a:prstGeom>
          <a:noFill/>
          <a:ln>
            <a:noFill/>
          </a:ln>
        </p:spPr>
        <p:txBody>
          <a:bodyPr spcFirstLastPara="1" wrap="square" lIns="91425" tIns="45700" rIns="91425" bIns="45700" anchor="b" anchorCtr="0">
            <a:normAutofit/>
          </a:bodyPr>
          <a:lstStyle/>
          <a:p>
            <a:pPr marL="0" lvl="0" indent="0" rtl="0">
              <a:lnSpc>
                <a:spcPct val="90000"/>
              </a:lnSpc>
              <a:spcBef>
                <a:spcPts val="0"/>
              </a:spcBef>
              <a:spcAft>
                <a:spcPts val="0"/>
              </a:spcAft>
              <a:buClr>
                <a:schemeClr val="dk1"/>
              </a:buClr>
              <a:buSzPts val="4200"/>
              <a:buFont typeface="Calibri"/>
              <a:buNone/>
            </a:pPr>
            <a:r>
              <a:rPr lang="en-US" sz="4200" b="1" dirty="0">
                <a:latin typeface="Calibri"/>
                <a:ea typeface="Calibri"/>
                <a:cs typeface="Calibri"/>
                <a:sym typeface="Calibri"/>
              </a:rPr>
              <a:t>Rebuilding Collaboration When Communication Breaks Down</a:t>
            </a:r>
            <a:endParaRPr dirty="0"/>
          </a:p>
        </p:txBody>
      </p:sp>
      <p:sp>
        <p:nvSpPr>
          <p:cNvPr id="388" name="Google Shape;388;p5"/>
          <p:cNvSpPr/>
          <p:nvPr/>
        </p:nvSpPr>
        <p:spPr>
          <a:xfrm>
            <a:off x="612752" y="3429000"/>
            <a:ext cx="3474720" cy="18288"/>
          </a:xfrm>
          <a:custGeom>
            <a:avLst/>
            <a:gdLst/>
            <a:ahLst/>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pic>
        <p:nvPicPr>
          <p:cNvPr id="389" name="Google Shape;389;p5"/>
          <p:cNvPicPr preferRelativeResize="0"/>
          <p:nvPr/>
        </p:nvPicPr>
        <p:blipFill rotWithShape="1">
          <a:blip r:embed="rId3">
            <a:alphaModFix/>
          </a:blip>
          <a:srcRect l="5398" r="27649" b="-1"/>
          <a:stretch/>
        </p:blipFill>
        <p:spPr>
          <a:xfrm>
            <a:off x="5311702" y="10"/>
            <a:ext cx="6878775" cy="6857990"/>
          </a:xfrm>
          <a:custGeom>
            <a:avLst/>
            <a:gdLst/>
            <a:ahLst/>
            <a:cxnLst/>
            <a:rect l="l" t="t" r="r" b="b"/>
            <a:pathLst>
              <a:path w="6878775" h="6858000" extrusionOk="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94"/>
        <p:cNvGrpSpPr/>
        <p:nvPr/>
      </p:nvGrpSpPr>
      <p:grpSpPr>
        <a:xfrm>
          <a:off x="0" y="0"/>
          <a:ext cx="0" cy="0"/>
          <a:chOff x="0" y="0"/>
          <a:chExt cx="0" cy="0"/>
        </a:xfrm>
      </p:grpSpPr>
      <p:sp>
        <p:nvSpPr>
          <p:cNvPr id="395" name="Google Shape;395;p6"/>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96" name="Google Shape;396;p6"/>
          <p:cNvSpPr/>
          <p:nvPr/>
        </p:nvSpPr>
        <p:spPr>
          <a:xfrm flipH="1">
            <a:off x="8576720" y="3335867"/>
            <a:ext cx="3291840" cy="3200400"/>
          </a:xfrm>
          <a:prstGeom prst="rtTriangle">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97" name="Google Shape;397;p6"/>
          <p:cNvSpPr/>
          <p:nvPr/>
        </p:nvSpPr>
        <p:spPr>
          <a:xfrm>
            <a:off x="641774" y="623275"/>
            <a:ext cx="10905053" cy="5607882"/>
          </a:xfrm>
          <a:prstGeom prst="rect">
            <a:avLst/>
          </a:prstGeom>
          <a:noFill/>
          <a:ln w="19050" cap="flat" cmpd="sng">
            <a:solidFill>
              <a:srgbClr val="3F3F3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98" name="Google Shape;398;p6"/>
          <p:cNvSpPr txBox="1">
            <a:spLocks noGrp="1"/>
          </p:cNvSpPr>
          <p:nvPr>
            <p:ph type="title"/>
          </p:nvPr>
        </p:nvSpPr>
        <p:spPr>
          <a:xfrm>
            <a:off x="1478595" y="1564844"/>
            <a:ext cx="9231410" cy="3542045"/>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8100"/>
              <a:buFont typeface="Calibri"/>
              <a:buNone/>
            </a:pPr>
            <a:r>
              <a:rPr lang="en-US" sz="8100" b="1">
                <a:latin typeface="Calibri"/>
                <a:ea typeface="Calibri"/>
                <a:cs typeface="Calibri"/>
                <a:sym typeface="Calibri"/>
              </a:rPr>
              <a:t>Professional Consultation In Practice</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03"/>
        <p:cNvGrpSpPr/>
        <p:nvPr/>
      </p:nvGrpSpPr>
      <p:grpSpPr>
        <a:xfrm>
          <a:off x="0" y="0"/>
          <a:ext cx="0" cy="0"/>
          <a:chOff x="0" y="0"/>
          <a:chExt cx="0" cy="0"/>
        </a:xfrm>
      </p:grpSpPr>
      <p:sp>
        <p:nvSpPr>
          <p:cNvPr id="404" name="Google Shape;404;p7"/>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405" name="Google Shape;405;p7"/>
          <p:cNvSpPr/>
          <p:nvPr/>
        </p:nvSpPr>
        <p:spPr>
          <a:xfrm>
            <a:off x="0" y="0"/>
            <a:ext cx="4959047" cy="6858000"/>
          </a:xfrm>
          <a:custGeom>
            <a:avLst/>
            <a:gdLst/>
            <a:ahLst/>
            <a:cxnLst/>
            <a:rect l="l" t="t" r="r" b="b"/>
            <a:pathLst>
              <a:path w="4959047" h="6858000" extrusionOk="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solidFill>
            <a:schemeClr val="lt1"/>
          </a:solidFill>
          <a:ln w="9525" cap="flat" cmpd="sng">
            <a:solidFill>
              <a:srgbClr val="E6E6E6"/>
            </a:solidFill>
            <a:prstDash val="solid"/>
            <a:miter lim="8000"/>
            <a:headEnd type="none" w="sm" len="sm"/>
            <a:tailEnd type="none" w="sm" len="sm"/>
          </a:ln>
          <a:effectLst>
            <a:outerShdw blurRad="76200" dist="38100" algn="l" rotWithShape="0">
              <a:srgbClr val="D8D8D8">
                <a:alpha val="50196"/>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06" name="Google Shape;406;p7"/>
          <p:cNvSpPr/>
          <p:nvPr/>
        </p:nvSpPr>
        <p:spPr>
          <a:xfrm>
            <a:off x="0" y="0"/>
            <a:ext cx="4948887" cy="6858000"/>
          </a:xfrm>
          <a:custGeom>
            <a:avLst/>
            <a:gdLst/>
            <a:ahLst/>
            <a:cxnLst/>
            <a:rect l="l" t="t" r="r" b="b"/>
            <a:pathLst>
              <a:path w="4948887" h="6858000" extrusionOk="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07" name="Google Shape;407;p7"/>
          <p:cNvSpPr txBox="1">
            <a:spLocks noGrp="1"/>
          </p:cNvSpPr>
          <p:nvPr>
            <p:ph type="title"/>
          </p:nvPr>
        </p:nvSpPr>
        <p:spPr>
          <a:xfrm>
            <a:off x="477981" y="1122363"/>
            <a:ext cx="4023360" cy="3204134"/>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Calibri"/>
              <a:buNone/>
            </a:pPr>
            <a:r>
              <a:rPr lang="en-US" b="1">
                <a:solidFill>
                  <a:schemeClr val="dk1"/>
                </a:solidFill>
                <a:latin typeface="Calibri"/>
                <a:ea typeface="Calibri"/>
                <a:cs typeface="Calibri"/>
                <a:sym typeface="Calibri"/>
              </a:rPr>
              <a:t>Moving From Communication To Coordination </a:t>
            </a:r>
            <a:endParaRPr/>
          </a:p>
        </p:txBody>
      </p:sp>
      <p:sp>
        <p:nvSpPr>
          <p:cNvPr id="408" name="Google Shape;408;p7"/>
          <p:cNvSpPr/>
          <p:nvPr/>
        </p:nvSpPr>
        <p:spPr>
          <a:xfrm rot="5400000">
            <a:off x="759921" y="346791"/>
            <a:ext cx="146304" cy="70408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09" name="Google Shape;409;p7"/>
          <p:cNvSpPr/>
          <p:nvPr/>
        </p:nvSpPr>
        <p:spPr>
          <a:xfrm>
            <a:off x="481029" y="4546920"/>
            <a:ext cx="4023360"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410" name="Google Shape;410;p7"/>
          <p:cNvPicPr preferRelativeResize="0"/>
          <p:nvPr/>
        </p:nvPicPr>
        <p:blipFill rotWithShape="1">
          <a:blip r:embed="rId3">
            <a:alphaModFix/>
          </a:blip>
          <a:srcRect/>
          <a:stretch/>
        </p:blipFill>
        <p:spPr>
          <a:xfrm>
            <a:off x="5414356" y="1214425"/>
            <a:ext cx="6408836" cy="4277898"/>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7B9370-CE36-1C70-8D31-41F02D1CCAE9}"/>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8F6110B4-3600-83A5-B8CE-4C5C56597EE1}"/>
              </a:ext>
            </a:extLst>
          </p:cNvPr>
          <p:cNvPicPr>
            <a:picLocks noChangeAspect="1"/>
          </p:cNvPicPr>
          <p:nvPr/>
        </p:nvPicPr>
        <p:blipFill>
          <a:blip r:embed="rId3"/>
          <a:stretch>
            <a:fillRect/>
          </a:stretch>
        </p:blipFill>
        <p:spPr>
          <a:xfrm>
            <a:off x="0" y="0"/>
            <a:ext cx="12192000" cy="6857999"/>
          </a:xfrm>
          <a:prstGeom prst="rect">
            <a:avLst/>
          </a:prstGeom>
        </p:spPr>
      </p:pic>
      <p:sp>
        <p:nvSpPr>
          <p:cNvPr id="3" name="Title 1">
            <a:extLst>
              <a:ext uri="{FF2B5EF4-FFF2-40B4-BE49-F238E27FC236}">
                <a16:creationId xmlns:a16="http://schemas.microsoft.com/office/drawing/2014/main" id="{92C55B8F-8E46-ACD2-19CD-34D576231594}"/>
              </a:ext>
            </a:extLst>
          </p:cNvPr>
          <p:cNvSpPr txBox="1">
            <a:spLocks/>
          </p:cNvSpPr>
          <p:nvPr/>
        </p:nvSpPr>
        <p:spPr>
          <a:xfrm>
            <a:off x="6095999" y="0"/>
            <a:ext cx="6068191" cy="6857999"/>
          </a:xfrm>
          <a:prstGeom prst="rect">
            <a:avLst/>
          </a:prstGeom>
        </p:spPr>
        <p:txBody>
          <a:bodyPr anchor="ct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a:lstStyle>
          <a:p>
            <a:pPr algn="ctr"/>
            <a:r>
              <a:rPr lang="en-US" sz="7200" dirty="0">
                <a:solidFill>
                  <a:schemeClr val="bg1"/>
                </a:solidFill>
                <a:latin typeface="Calibri" panose="020F0502020204030204" pitchFamily="34" charset="0"/>
                <a:ea typeface="Calibri" panose="020F0502020204030204" pitchFamily="34" charset="0"/>
                <a:cs typeface="Calibri" panose="020F0502020204030204" pitchFamily="34" charset="0"/>
              </a:rPr>
              <a:t>15-Minute </a:t>
            </a:r>
            <a:br>
              <a:rPr lang="en-US" sz="7200"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US" sz="7200" dirty="0">
                <a:solidFill>
                  <a:schemeClr val="bg1"/>
                </a:solidFill>
                <a:latin typeface="Calibri" panose="020F0502020204030204" pitchFamily="34" charset="0"/>
                <a:ea typeface="Calibri" panose="020F0502020204030204" pitchFamily="34" charset="0"/>
                <a:cs typeface="Calibri" panose="020F0502020204030204" pitchFamily="34" charset="0"/>
              </a:rPr>
              <a:t>Brain Break</a:t>
            </a:r>
          </a:p>
        </p:txBody>
      </p:sp>
    </p:spTree>
    <p:extLst>
      <p:ext uri="{BB962C8B-B14F-4D97-AF65-F5344CB8AC3E}">
        <p14:creationId xmlns:p14="http://schemas.microsoft.com/office/powerpoint/2010/main" val="28316928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pic>
        <p:nvPicPr>
          <p:cNvPr id="440" name="Google Shape;440;p1" descr="Overhead of team office desk"/>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441" name="Google Shape;441;p1"/>
          <p:cNvSpPr/>
          <p:nvPr/>
        </p:nvSpPr>
        <p:spPr>
          <a:xfrm>
            <a:off x="691896" y="5303520"/>
            <a:ext cx="10808208" cy="1207008"/>
          </a:xfrm>
          <a:prstGeom prst="rect">
            <a:avLst/>
          </a:prstGeom>
          <a:solidFill>
            <a:schemeClr val="lt1"/>
          </a:solidFill>
          <a:ln w="1905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442" name="Google Shape;442;p1"/>
          <p:cNvSpPr txBox="1"/>
          <p:nvPr/>
        </p:nvSpPr>
        <p:spPr>
          <a:xfrm>
            <a:off x="1185672" y="5645414"/>
            <a:ext cx="10314432" cy="52322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a:ln>
                  <a:noFill/>
                </a:ln>
                <a:solidFill>
                  <a:srgbClr val="000000"/>
                </a:solidFill>
                <a:effectLst/>
                <a:uLnTx/>
                <a:uFillTx/>
                <a:latin typeface="Calibri"/>
                <a:ea typeface="Calibri"/>
                <a:cs typeface="Calibri"/>
                <a:sym typeface="Calibri"/>
              </a:rPr>
              <a:t>MDT STAFFING SIMULATION &amp; COORDINATED DECISION MAKING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 name="Rectangle 1">
            <a:extLst>
              <a:ext uri="{FF2B5EF4-FFF2-40B4-BE49-F238E27FC236}">
                <a16:creationId xmlns:a16="http://schemas.microsoft.com/office/drawing/2014/main" id="{542202EC-A347-0827-6759-E59E8A368DA7}"/>
              </a:ext>
            </a:extLst>
          </p:cNvPr>
          <p:cNvSpPr/>
          <p:nvPr/>
        </p:nvSpPr>
        <p:spPr>
          <a:xfrm>
            <a:off x="0" y="3429000"/>
            <a:ext cx="12192000" cy="215679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3" name="Google Shape;283;g3f5ea7d6c90_0_189"/>
          <p:cNvSpPr/>
          <p:nvPr/>
        </p:nvSpPr>
        <p:spPr>
          <a:xfrm>
            <a:off x="605825" y="447475"/>
            <a:ext cx="8190840" cy="2330050"/>
          </a:xfrm>
          <a:prstGeom prst="rect">
            <a:avLst/>
          </a:prstGeom>
          <a:noFill/>
          <a:ln>
            <a:noFill/>
          </a:ln>
        </p:spPr>
        <p:txBody>
          <a:bodyPr spcFirstLastPara="1" wrap="square" lIns="91425" tIns="45700" rIns="91425" bIns="45700" anchor="ctr" anchorCtr="0">
            <a:noAutofit/>
          </a:bodyPr>
          <a:lstStyle/>
          <a:p>
            <a:pPr marL="0" lvl="0" indent="0" rtl="0">
              <a:spcBef>
                <a:spcPts val="0"/>
              </a:spcBef>
              <a:spcAft>
                <a:spcPts val="0"/>
              </a:spcAft>
              <a:buClr>
                <a:schemeClr val="dk1"/>
              </a:buClr>
              <a:buFont typeface="Arial"/>
              <a:buNone/>
            </a:pPr>
            <a:r>
              <a:rPr lang="en-US" sz="5400" b="1" dirty="0">
                <a:solidFill>
                  <a:schemeClr val="dk1"/>
                </a:solidFill>
                <a:latin typeface="Calibri"/>
                <a:ea typeface="Calibri"/>
                <a:cs typeface="Calibri"/>
                <a:sym typeface="Calibri"/>
              </a:rPr>
              <a:t>MULTI-AGENCY SYSTEM COLLABORATION</a:t>
            </a:r>
            <a:endParaRPr sz="5400" dirty="0">
              <a:solidFill>
                <a:schemeClr val="lt1"/>
              </a:solidFill>
            </a:endParaRPr>
          </a:p>
        </p:txBody>
      </p:sp>
      <p:sp>
        <p:nvSpPr>
          <p:cNvPr id="284" name="Google Shape;284;g3f5ea7d6c90_0_189"/>
          <p:cNvSpPr txBox="1"/>
          <p:nvPr/>
        </p:nvSpPr>
        <p:spPr>
          <a:xfrm>
            <a:off x="249775" y="447475"/>
            <a:ext cx="11336400" cy="7233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4100" b="1">
              <a:solidFill>
                <a:schemeClr val="dk1"/>
              </a:solidFill>
              <a:latin typeface="Calibri"/>
              <a:ea typeface="Calibri"/>
              <a:cs typeface="Calibri"/>
              <a:sym typeface="Calibri"/>
            </a:endParaRPr>
          </a:p>
        </p:txBody>
      </p:sp>
      <p:pic>
        <p:nvPicPr>
          <p:cNvPr id="285" name="Google Shape;285;g3f5ea7d6c90_0_189"/>
          <p:cNvPicPr preferRelativeResize="0"/>
          <p:nvPr/>
        </p:nvPicPr>
        <p:blipFill>
          <a:blip r:embed="rId3">
            <a:alphaModFix/>
          </a:blip>
          <a:stretch>
            <a:fillRect/>
          </a:stretch>
        </p:blipFill>
        <p:spPr>
          <a:xfrm>
            <a:off x="6594231" y="1873024"/>
            <a:ext cx="4991944" cy="43205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47"/>
        <p:cNvGrpSpPr/>
        <p:nvPr/>
      </p:nvGrpSpPr>
      <p:grpSpPr>
        <a:xfrm>
          <a:off x="0" y="0"/>
          <a:ext cx="0" cy="0"/>
          <a:chOff x="0" y="0"/>
          <a:chExt cx="0" cy="0"/>
        </a:xfrm>
      </p:grpSpPr>
      <p:sp>
        <p:nvSpPr>
          <p:cNvPr id="448" name="Google Shape;448;g3f5e8ce7f21_0_82"/>
          <p:cNvSpPr/>
          <p:nvPr/>
        </p:nvSpPr>
        <p:spPr>
          <a:xfrm>
            <a:off x="255325" y="4854200"/>
            <a:ext cx="11361000" cy="1435200"/>
          </a:xfrm>
          <a:prstGeom prst="rect">
            <a:avLst/>
          </a:prstGeom>
          <a:solidFill>
            <a:schemeClr val="lt1"/>
          </a:solidFill>
          <a:ln w="19050"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449" name="Google Shape;449;g3f5e8ce7f21_0_82"/>
          <p:cNvSpPr txBox="1"/>
          <p:nvPr/>
        </p:nvSpPr>
        <p:spPr>
          <a:xfrm>
            <a:off x="463975" y="5179250"/>
            <a:ext cx="10943700" cy="7851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500" b="1" i="0" u="none" strike="noStrike" kern="0" cap="none" spc="0" normalizeH="0" baseline="0" noProof="0">
                <a:ln>
                  <a:noFill/>
                </a:ln>
                <a:solidFill>
                  <a:srgbClr val="000000"/>
                </a:solidFill>
                <a:effectLst/>
                <a:uLnTx/>
                <a:uFillTx/>
                <a:latin typeface="Calibri"/>
                <a:ea typeface="Calibri"/>
                <a:cs typeface="Calibri"/>
                <a:sym typeface="Calibri"/>
              </a:rPr>
              <a:t>Collaboration Through MDT Decision-Making</a:t>
            </a:r>
            <a:endParaRPr kumimoji="0" sz="35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54"/>
        <p:cNvGrpSpPr/>
        <p:nvPr/>
      </p:nvGrpSpPr>
      <p:grpSpPr>
        <a:xfrm>
          <a:off x="0" y="0"/>
          <a:ext cx="0" cy="0"/>
          <a:chOff x="0" y="0"/>
          <a:chExt cx="0" cy="0"/>
        </a:xfrm>
      </p:grpSpPr>
      <p:grpSp>
        <p:nvGrpSpPr>
          <p:cNvPr id="455" name="Google Shape;455;p2"/>
          <p:cNvGrpSpPr/>
          <p:nvPr/>
        </p:nvGrpSpPr>
        <p:grpSpPr>
          <a:xfrm>
            <a:off x="4546094" y="-96441"/>
            <a:ext cx="189049" cy="6954441"/>
            <a:chOff x="0" y="-38100"/>
            <a:chExt cx="74686" cy="2747433"/>
          </a:xfrm>
        </p:grpSpPr>
        <p:sp>
          <p:nvSpPr>
            <p:cNvPr id="456" name="Google Shape;456;p2"/>
            <p:cNvSpPr/>
            <p:nvPr/>
          </p:nvSpPr>
          <p:spPr>
            <a:xfrm>
              <a:off x="0" y="0"/>
              <a:ext cx="74686" cy="2709333"/>
            </a:xfrm>
            <a:custGeom>
              <a:avLst/>
              <a:gdLst/>
              <a:ahLst/>
              <a:cxnLst/>
              <a:rect l="l" t="t" r="r" b="b"/>
              <a:pathLst>
                <a:path w="74686" h="2709333" extrusionOk="0">
                  <a:moveTo>
                    <a:pt x="0" y="0"/>
                  </a:moveTo>
                  <a:lnTo>
                    <a:pt x="74686" y="0"/>
                  </a:lnTo>
                  <a:lnTo>
                    <a:pt x="74686" y="2709333"/>
                  </a:lnTo>
                  <a:lnTo>
                    <a:pt x="0" y="2709333"/>
                  </a:lnTo>
                  <a:close/>
                </a:path>
              </a:pathLst>
            </a:custGeom>
            <a:solidFill>
              <a:srgbClr val="52A3CB"/>
            </a:solidFill>
            <a:ln>
              <a:noFill/>
            </a:ln>
          </p:spPr>
          <p:txBody>
            <a:bodyPr spcFirstLastPara="1" wrap="square" lIns="60950" tIns="30450" rIns="60950" bIns="3045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sp>
          <p:nvSpPr>
            <p:cNvPr id="457" name="Google Shape;457;p2"/>
            <p:cNvSpPr txBox="1"/>
            <p:nvPr/>
          </p:nvSpPr>
          <p:spPr>
            <a:xfrm>
              <a:off x="0" y="-38100"/>
              <a:ext cx="74686" cy="2747433"/>
            </a:xfrm>
            <a:prstGeom prst="rect">
              <a:avLst/>
            </a:prstGeom>
            <a:noFill/>
            <a:ln>
              <a:noFill/>
            </a:ln>
          </p:spPr>
          <p:txBody>
            <a:bodyPr spcFirstLastPara="1" wrap="square" lIns="33850" tIns="33850" rIns="33850" bIns="33850" anchor="ctr" anchorCtr="0">
              <a:noAutofit/>
            </a:bodyPr>
            <a:lstStyle/>
            <a:p>
              <a:pPr marL="0" marR="0" lvl="0" indent="0" algn="ctr" defTabSz="914400" rtl="0" eaLnBrk="1" fontAlgn="auto" latinLnBrk="0" hangingPunct="1">
                <a:lnSpc>
                  <a:spcPct val="147722"/>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grpSp>
      <p:sp>
        <p:nvSpPr>
          <p:cNvPr id="458" name="Google Shape;458;p2"/>
          <p:cNvSpPr txBox="1"/>
          <p:nvPr/>
        </p:nvSpPr>
        <p:spPr>
          <a:xfrm>
            <a:off x="0" y="1241306"/>
            <a:ext cx="4546094" cy="196977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6400" b="1" i="0" u="none" strike="noStrike" kern="0" cap="none" spc="0" normalizeH="0" baseline="0" noProof="0" dirty="0">
                <a:ln>
                  <a:noFill/>
                </a:ln>
                <a:solidFill>
                  <a:schemeClr val="tx1"/>
                </a:solidFill>
                <a:effectLst/>
                <a:uLnTx/>
                <a:uFillTx/>
                <a:latin typeface="Antonio"/>
                <a:ea typeface="Antonio"/>
                <a:cs typeface="Antonio"/>
                <a:sym typeface="Antonio"/>
              </a:rPr>
              <a:t>Target Outcomes</a:t>
            </a:r>
            <a:endParaRPr kumimoji="0" sz="933" b="0" i="0" u="none" strike="noStrike" kern="0" cap="none" spc="0" normalizeH="0" baseline="0" noProof="0" dirty="0">
              <a:ln>
                <a:noFill/>
              </a:ln>
              <a:solidFill>
                <a:schemeClr val="tx1"/>
              </a:solidFill>
              <a:effectLst/>
              <a:uLnTx/>
              <a:uFillTx/>
              <a:latin typeface="Arial"/>
              <a:ea typeface="Arial"/>
              <a:cs typeface="Arial"/>
              <a:sym typeface="Arial"/>
            </a:endParaRPr>
          </a:p>
        </p:txBody>
      </p:sp>
      <p:sp>
        <p:nvSpPr>
          <p:cNvPr id="459" name="Google Shape;459;p2"/>
          <p:cNvSpPr txBox="1"/>
          <p:nvPr/>
        </p:nvSpPr>
        <p:spPr>
          <a:xfrm>
            <a:off x="5267135" y="652500"/>
            <a:ext cx="6266100" cy="5553000"/>
          </a:xfrm>
          <a:prstGeom prst="rect">
            <a:avLst/>
          </a:prstGeom>
          <a:noFill/>
          <a:ln>
            <a:noFill/>
          </a:ln>
        </p:spPr>
        <p:txBody>
          <a:bodyPr spcFirstLastPara="1" wrap="square" lIns="0" tIns="0" rIns="0" bIns="0" anchor="t" anchorCtr="0">
            <a:noAutofit/>
          </a:bodyPr>
          <a:lstStyle/>
          <a:p>
            <a:pPr marL="457200" marR="0" lvl="0" indent="-463550" algn="l" defTabSz="914400" rtl="0" eaLnBrk="1" fontAlgn="auto" latinLnBrk="0" hangingPunct="1">
              <a:lnSpc>
                <a:spcPct val="100000"/>
              </a:lnSpc>
              <a:spcBef>
                <a:spcPts val="0"/>
              </a:spcBef>
              <a:spcAft>
                <a:spcPts val="0"/>
              </a:spcAft>
              <a:buClr>
                <a:srgbClr val="333333"/>
              </a:buClr>
              <a:buSzPts val="3300"/>
              <a:buFont typeface="Calibri"/>
              <a:buChar char="•"/>
              <a:tabLst/>
              <a:defRPr/>
            </a:pPr>
            <a:r>
              <a:rPr kumimoji="0" lang="en-US" sz="3200" b="0"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Calibri"/>
              </a:rPr>
              <a:t>Understand how multidisciplinary Team staffing supports collaborative assessment and coordinated decision-making.</a:t>
            </a:r>
          </a:p>
          <a:p>
            <a:pPr marL="457200" marR="0" lvl="0" indent="-463550" algn="l" defTabSz="914400" rtl="0" eaLnBrk="1" fontAlgn="auto" latinLnBrk="0" hangingPunct="1">
              <a:lnSpc>
                <a:spcPct val="100000"/>
              </a:lnSpc>
              <a:spcBef>
                <a:spcPts val="0"/>
              </a:spcBef>
              <a:spcAft>
                <a:spcPts val="0"/>
              </a:spcAft>
              <a:buClr>
                <a:srgbClr val="333333"/>
              </a:buClr>
              <a:buSzPts val="3300"/>
              <a:buFont typeface="Calibri"/>
              <a:buChar char="•"/>
              <a:tabLst/>
              <a:defRPr/>
            </a:pPr>
            <a:endParaRPr kumimoji="0" sz="1200" b="0"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p>
            <a:pPr marL="457200" marR="0" lvl="0" indent="-463550" algn="l" defTabSz="914400" rtl="0" eaLnBrk="1" fontAlgn="auto" latinLnBrk="0" hangingPunct="1">
              <a:lnSpc>
                <a:spcPct val="100000"/>
              </a:lnSpc>
              <a:spcBef>
                <a:spcPts val="0"/>
              </a:spcBef>
              <a:spcAft>
                <a:spcPts val="0"/>
              </a:spcAft>
              <a:buClr>
                <a:srgbClr val="333333"/>
              </a:buClr>
              <a:buSzPts val="3300"/>
              <a:buFont typeface="Calibri"/>
              <a:buChar char="•"/>
              <a:tabLst/>
              <a:defRPr/>
            </a:pPr>
            <a:r>
              <a:rPr kumimoji="0" lang="en-US" sz="3200" b="0"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Calibri"/>
              </a:rPr>
              <a:t>Apply strategies that support information-sharing, clarification, and coordinated planning.</a:t>
            </a:r>
          </a:p>
          <a:p>
            <a:pPr marL="457200" marR="0" lvl="0" indent="-463550" algn="l" defTabSz="914400" rtl="0" eaLnBrk="1" fontAlgn="auto" latinLnBrk="0" hangingPunct="1">
              <a:lnSpc>
                <a:spcPct val="100000"/>
              </a:lnSpc>
              <a:spcBef>
                <a:spcPts val="0"/>
              </a:spcBef>
              <a:spcAft>
                <a:spcPts val="0"/>
              </a:spcAft>
              <a:buClr>
                <a:srgbClr val="333333"/>
              </a:buClr>
              <a:buSzPts val="3300"/>
              <a:buFont typeface="Calibri"/>
              <a:buChar char="•"/>
              <a:tabLst/>
              <a:defRPr/>
            </a:pPr>
            <a:endParaRPr kumimoji="0" sz="1200" b="0"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p>
            <a:pPr marL="457200" marR="0" lvl="0" indent="-463550" algn="l" defTabSz="914400" rtl="0" eaLnBrk="1" fontAlgn="auto" latinLnBrk="0" hangingPunct="1">
              <a:lnSpc>
                <a:spcPct val="100000"/>
              </a:lnSpc>
              <a:spcBef>
                <a:spcPts val="0"/>
              </a:spcBef>
              <a:spcAft>
                <a:spcPts val="0"/>
              </a:spcAft>
              <a:buClr>
                <a:srgbClr val="333333"/>
              </a:buClr>
              <a:buSzPts val="3300"/>
              <a:buFont typeface="Calibri"/>
              <a:buChar char="•"/>
              <a:tabLst/>
              <a:defRPr/>
            </a:pPr>
            <a:r>
              <a:rPr kumimoji="0" lang="en-US" sz="3200" b="0"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Calibri"/>
              </a:rPr>
              <a:t>Assess how information from multiple professional partners influences case recommendations.</a:t>
            </a:r>
            <a:endParaRPr kumimoji="0" sz="3200" b="0"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460" name="Google Shape;460;p2" descr="target (Provided by Getty Images)"/>
          <p:cNvPicPr preferRelativeResize="0"/>
          <p:nvPr/>
        </p:nvPicPr>
        <p:blipFill rotWithShape="1">
          <a:blip r:embed="rId3">
            <a:alphaModFix/>
          </a:blip>
          <a:srcRect/>
          <a:stretch/>
        </p:blipFill>
        <p:spPr>
          <a:xfrm>
            <a:off x="1155483" y="3646925"/>
            <a:ext cx="2235129" cy="2235129"/>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65"/>
        <p:cNvGrpSpPr/>
        <p:nvPr/>
      </p:nvGrpSpPr>
      <p:grpSpPr>
        <a:xfrm>
          <a:off x="0" y="0"/>
          <a:ext cx="0" cy="0"/>
          <a:chOff x="0" y="0"/>
          <a:chExt cx="0" cy="0"/>
        </a:xfrm>
      </p:grpSpPr>
      <p:sp>
        <p:nvSpPr>
          <p:cNvPr id="466" name="Google Shape;466;g3f6e8a331c9_1_87"/>
          <p:cNvSpPr/>
          <p:nvPr/>
        </p:nvSpPr>
        <p:spPr>
          <a:xfrm>
            <a:off x="0" y="0"/>
            <a:ext cx="12192000" cy="6857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grpSp>
        <p:nvGrpSpPr>
          <p:cNvPr id="467" name="Google Shape;467;g3f6e8a331c9_1_87"/>
          <p:cNvGrpSpPr/>
          <p:nvPr/>
        </p:nvGrpSpPr>
        <p:grpSpPr>
          <a:xfrm>
            <a:off x="2522316" y="0"/>
            <a:ext cx="7149303" cy="5777808"/>
            <a:chOff x="329184" y="1"/>
            <a:chExt cx="524400" cy="5777808"/>
          </a:xfrm>
        </p:grpSpPr>
        <p:cxnSp>
          <p:nvCxnSpPr>
            <p:cNvPr id="468" name="Google Shape;468;g3f6e8a331c9_1_87"/>
            <p:cNvCxnSpPr/>
            <p:nvPr/>
          </p:nvCxnSpPr>
          <p:spPr>
            <a:xfrm rot="10800000">
              <a:off x="329208" y="5777809"/>
              <a:ext cx="523800" cy="0"/>
            </a:xfrm>
            <a:prstGeom prst="straightConnector1">
              <a:avLst/>
            </a:prstGeom>
            <a:noFill/>
            <a:ln w="152400" cap="flat" cmpd="sng">
              <a:solidFill>
                <a:schemeClr val="accent4"/>
              </a:solidFill>
              <a:prstDash val="solid"/>
              <a:miter lim="8000"/>
              <a:headEnd type="none" w="sm" len="sm"/>
              <a:tailEnd type="none" w="sm" len="sm"/>
            </a:ln>
          </p:spPr>
        </p:cxnSp>
        <p:sp>
          <p:nvSpPr>
            <p:cNvPr id="469" name="Google Shape;469;g3f6e8a331c9_1_87"/>
            <p:cNvSpPr/>
            <p:nvPr/>
          </p:nvSpPr>
          <p:spPr>
            <a:xfrm>
              <a:off x="329184" y="1"/>
              <a:ext cx="524400" cy="5532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grpSp>
      <p:sp>
        <p:nvSpPr>
          <p:cNvPr id="470" name="Google Shape;470;g3f6e8a331c9_1_87"/>
          <p:cNvSpPr/>
          <p:nvPr/>
        </p:nvSpPr>
        <p:spPr>
          <a:xfrm>
            <a:off x="596464" y="551961"/>
            <a:ext cx="10999200" cy="5325000"/>
          </a:xfrm>
          <a:prstGeom prst="rect">
            <a:avLst/>
          </a:prstGeom>
          <a:solidFill>
            <a:schemeClr val="lt1"/>
          </a:solidFill>
          <a:ln>
            <a:noFill/>
          </a:ln>
          <a:effectLst>
            <a:outerShdw blurRad="139700" dist="127000" dir="5400000" algn="t" rotWithShape="0">
              <a:srgbClr val="000000">
                <a:alpha val="149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471" name="Google Shape;471;g3f6e8a331c9_1_87"/>
          <p:cNvSpPr txBox="1">
            <a:spLocks noGrp="1"/>
          </p:cNvSpPr>
          <p:nvPr>
            <p:ph type="ctrTitle"/>
          </p:nvPr>
        </p:nvSpPr>
        <p:spPr>
          <a:xfrm>
            <a:off x="1524000" y="2656306"/>
            <a:ext cx="9144000" cy="11163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000000"/>
              </a:buClr>
              <a:buSzPts val="6000"/>
              <a:buFont typeface="Calibri"/>
              <a:buNone/>
            </a:pPr>
            <a:r>
              <a:rPr lang="en-US" b="1">
                <a:solidFill>
                  <a:srgbClr val="000000"/>
                </a:solidFill>
                <a:latin typeface="Calibri"/>
                <a:ea typeface="Calibri"/>
                <a:cs typeface="Calibri"/>
                <a:sym typeface="Calibri"/>
              </a:rPr>
              <a:t>Reviewing the Flowers’ Case</a:t>
            </a:r>
            <a:endParaRPr b="1">
              <a:solidFill>
                <a:srgbClr val="000000"/>
              </a:solidFill>
              <a:latin typeface="Calibri"/>
              <a:ea typeface="Calibri"/>
              <a:cs typeface="Calibri"/>
              <a:sym typeface="Calibri"/>
            </a:endParaRPr>
          </a:p>
        </p:txBody>
      </p:sp>
      <p:sp>
        <p:nvSpPr>
          <p:cNvPr id="472" name="Google Shape;472;g3f6e8a331c9_1_87"/>
          <p:cNvSpPr/>
          <p:nvPr/>
        </p:nvSpPr>
        <p:spPr>
          <a:xfrm>
            <a:off x="3719485" y="4461861"/>
            <a:ext cx="4755000" cy="27300"/>
          </a:xfrm>
          <a:prstGeom prst="rect">
            <a:avLst/>
          </a:prstGeom>
          <a:solidFill>
            <a:srgbClr val="D5410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9900"/>
              </a:solidFill>
              <a:effectLst/>
              <a:uLnTx/>
              <a:uFillTx/>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77"/>
        <p:cNvGrpSpPr/>
        <p:nvPr/>
      </p:nvGrpSpPr>
      <p:grpSpPr>
        <a:xfrm>
          <a:off x="0" y="0"/>
          <a:ext cx="0" cy="0"/>
          <a:chOff x="0" y="0"/>
          <a:chExt cx="0" cy="0"/>
        </a:xfrm>
      </p:grpSpPr>
      <p:sp>
        <p:nvSpPr>
          <p:cNvPr id="478" name="Google Shape;478;p4"/>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479" name="Google Shape;479;p4"/>
          <p:cNvSpPr txBox="1">
            <a:spLocks noGrp="1"/>
          </p:cNvSpPr>
          <p:nvPr>
            <p:ph type="title"/>
          </p:nvPr>
        </p:nvSpPr>
        <p:spPr>
          <a:xfrm>
            <a:off x="558210" y="1365472"/>
            <a:ext cx="10978470" cy="356463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8800"/>
              <a:buFont typeface="Calibri"/>
              <a:buNone/>
            </a:pPr>
            <a:r>
              <a:rPr lang="en-US" sz="8800" b="1">
                <a:solidFill>
                  <a:schemeClr val="dk1"/>
                </a:solidFill>
                <a:latin typeface="Calibri"/>
                <a:ea typeface="Calibri"/>
                <a:cs typeface="Calibri"/>
                <a:sym typeface="Calibri"/>
              </a:rPr>
              <a:t>MDT Simulation Preparation</a:t>
            </a:r>
            <a:endParaRPr/>
          </a:p>
        </p:txBody>
      </p:sp>
      <p:sp>
        <p:nvSpPr>
          <p:cNvPr id="480" name="Google Shape;480;p4"/>
          <p:cNvSpPr/>
          <p:nvPr/>
        </p:nvSpPr>
        <p:spPr>
          <a:xfrm>
            <a:off x="0" y="1913350"/>
            <a:ext cx="128016" cy="246888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81" name="Google Shape;481;p4"/>
          <p:cNvSpPr/>
          <p:nvPr/>
        </p:nvSpPr>
        <p:spPr>
          <a:xfrm>
            <a:off x="650945" y="5831269"/>
            <a:ext cx="10927080"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86"/>
        <p:cNvGrpSpPr/>
        <p:nvPr/>
      </p:nvGrpSpPr>
      <p:grpSpPr>
        <a:xfrm>
          <a:off x="0" y="0"/>
          <a:ext cx="0" cy="0"/>
          <a:chOff x="0" y="0"/>
          <a:chExt cx="0" cy="0"/>
        </a:xfrm>
      </p:grpSpPr>
      <p:sp>
        <p:nvSpPr>
          <p:cNvPr id="488" name="Google Shape;488;p5"/>
          <p:cNvSpPr txBox="1">
            <a:spLocks noGrp="1"/>
          </p:cNvSpPr>
          <p:nvPr>
            <p:ph type="title"/>
          </p:nvPr>
        </p:nvSpPr>
        <p:spPr>
          <a:xfrm>
            <a:off x="8841727" y="861211"/>
            <a:ext cx="2805035" cy="1423035"/>
          </a:xfrm>
          <a:prstGeom prst="rect">
            <a:avLst/>
          </a:prstGeom>
          <a:noFill/>
          <a:ln>
            <a:noFill/>
          </a:ln>
        </p:spPr>
        <p:txBody>
          <a:bodyPr spcFirstLastPara="1" wrap="square" lIns="91425" tIns="45700" rIns="91425" bIns="45700" anchor="ctr" anchorCtr="0">
            <a:normAutofit/>
          </a:bodyPr>
          <a:lstStyle/>
          <a:p>
            <a:pPr marL="0" lvl="0" indent="0" rtl="0">
              <a:lnSpc>
                <a:spcPct val="90000"/>
              </a:lnSpc>
              <a:spcBef>
                <a:spcPts val="0"/>
              </a:spcBef>
              <a:spcAft>
                <a:spcPts val="0"/>
              </a:spcAft>
              <a:buClr>
                <a:schemeClr val="dk1"/>
              </a:buClr>
              <a:buSzPts val="4400"/>
              <a:buFont typeface="Calibri"/>
              <a:buNone/>
            </a:pPr>
            <a:r>
              <a:rPr lang="en-US" b="1" dirty="0">
                <a:latin typeface="Calibri"/>
                <a:ea typeface="Calibri"/>
                <a:cs typeface="Calibri"/>
                <a:sym typeface="Calibri"/>
              </a:rPr>
              <a:t>MDT Simulation </a:t>
            </a:r>
            <a:endParaRPr dirty="0"/>
          </a:p>
        </p:txBody>
      </p:sp>
      <p:sp>
        <p:nvSpPr>
          <p:cNvPr id="489" name="Google Shape;489;p5"/>
          <p:cNvSpPr/>
          <p:nvPr/>
        </p:nvSpPr>
        <p:spPr>
          <a:xfrm rot="-5400000">
            <a:off x="3433973" y="-827233"/>
            <a:ext cx="1715478" cy="8583421"/>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490" name="Google Shape;490;p5"/>
          <p:cNvSpPr/>
          <p:nvPr/>
        </p:nvSpPr>
        <p:spPr>
          <a:xfrm>
            <a:off x="302085" y="664308"/>
            <a:ext cx="8082632" cy="5600340"/>
          </a:xfrm>
          <a:prstGeom prst="rect">
            <a:avLst/>
          </a:prstGeom>
          <a:solidFill>
            <a:schemeClr val="lt1"/>
          </a:solidFill>
          <a:ln>
            <a:noFill/>
          </a:ln>
          <a:effectLst>
            <a:outerShdw blurRad="139700" dist="127000" dir="5400000" algn="t" rotWithShape="0">
              <a:srgbClr val="000000">
                <a:alpha val="14902"/>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pic>
        <p:nvPicPr>
          <p:cNvPr id="491" name="Google Shape;491;p5" descr="People attending a meeting"/>
          <p:cNvPicPr preferRelativeResize="0"/>
          <p:nvPr/>
        </p:nvPicPr>
        <p:blipFill rotWithShape="1">
          <a:blip r:embed="rId3">
            <a:alphaModFix/>
          </a:blip>
          <a:srcRect l="2559" r="-1" b="-1"/>
          <a:stretch/>
        </p:blipFill>
        <p:spPr>
          <a:xfrm>
            <a:off x="545238" y="858525"/>
            <a:ext cx="7608304" cy="5211906"/>
          </a:xfrm>
          <a:prstGeom prst="rect">
            <a:avLst/>
          </a:prstGeom>
          <a:noFill/>
          <a:ln>
            <a:noFill/>
          </a:ln>
        </p:spPr>
      </p:pic>
      <p:sp>
        <p:nvSpPr>
          <p:cNvPr id="492" name="Google Shape;492;p5"/>
          <p:cNvSpPr/>
          <p:nvPr/>
        </p:nvSpPr>
        <p:spPr>
          <a:xfrm rot="5400000">
            <a:off x="7950447" y="3392097"/>
            <a:ext cx="1719072" cy="152382"/>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97"/>
        <p:cNvGrpSpPr/>
        <p:nvPr/>
      </p:nvGrpSpPr>
      <p:grpSpPr>
        <a:xfrm>
          <a:off x="0" y="0"/>
          <a:ext cx="0" cy="0"/>
          <a:chOff x="0" y="0"/>
          <a:chExt cx="0" cy="0"/>
        </a:xfrm>
      </p:grpSpPr>
      <p:sp>
        <p:nvSpPr>
          <p:cNvPr id="498" name="Google Shape;498;p6"/>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499" name="Google Shape;499;p6"/>
          <p:cNvSpPr/>
          <p:nvPr/>
        </p:nvSpPr>
        <p:spPr>
          <a:xfrm>
            <a:off x="1528762" y="1247775"/>
            <a:ext cx="9144000" cy="3007447"/>
          </a:xfrm>
          <a:prstGeom prst="rect">
            <a:avLst/>
          </a:prstGeom>
          <a:solidFill>
            <a:schemeClr val="lt1"/>
          </a:solidFill>
          <a:ln w="12700" cap="flat" cmpd="sng">
            <a:solidFill>
              <a:srgbClr val="E1E1E1"/>
            </a:solidFill>
            <a:prstDash val="solid"/>
            <a:miter lim="8000"/>
            <a:headEnd type="none" w="sm" len="sm"/>
            <a:tailEnd type="none" w="sm" len="sm"/>
          </a:ln>
          <a:effectLst>
            <a:outerShdw blurRad="50800" dist="38100" dir="2700000" algn="tl" rotWithShape="0">
              <a:srgbClr val="D8D8D8">
                <a:alpha val="50196"/>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500" name="Google Shape;500;p6"/>
          <p:cNvSpPr txBox="1">
            <a:spLocks noGrp="1"/>
          </p:cNvSpPr>
          <p:nvPr>
            <p:ph type="title"/>
          </p:nvPr>
        </p:nvSpPr>
        <p:spPr>
          <a:xfrm>
            <a:off x="1804988" y="1442172"/>
            <a:ext cx="8582025" cy="2177328"/>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6600"/>
              <a:buFont typeface="Calibri"/>
              <a:buNone/>
            </a:pPr>
            <a:r>
              <a:rPr lang="en-US" sz="6600" b="1">
                <a:solidFill>
                  <a:schemeClr val="dk1"/>
                </a:solidFill>
                <a:latin typeface="Calibri"/>
                <a:ea typeface="Calibri"/>
                <a:cs typeface="Calibri"/>
                <a:sym typeface="Calibri"/>
              </a:rPr>
              <a:t>Reaching Decisions Together</a:t>
            </a:r>
            <a:endParaRPr/>
          </a:p>
        </p:txBody>
      </p:sp>
      <p:sp>
        <p:nvSpPr>
          <p:cNvPr id="501" name="Google Shape;501;p6"/>
          <p:cNvSpPr/>
          <p:nvPr/>
        </p:nvSpPr>
        <p:spPr>
          <a:xfrm>
            <a:off x="2487872" y="3912322"/>
            <a:ext cx="7225780" cy="685800"/>
          </a:xfrm>
          <a:prstGeom prst="roundRect">
            <a:avLst>
              <a:gd name="adj" fmla="val 0"/>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6"/>
        <p:cNvGrpSpPr/>
        <p:nvPr/>
      </p:nvGrpSpPr>
      <p:grpSpPr>
        <a:xfrm>
          <a:off x="0" y="0"/>
          <a:ext cx="0" cy="0"/>
          <a:chOff x="0" y="0"/>
          <a:chExt cx="0" cy="0"/>
        </a:xfrm>
      </p:grpSpPr>
      <p:sp>
        <p:nvSpPr>
          <p:cNvPr id="507" name="Google Shape;507;p7"/>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pic>
        <p:nvPicPr>
          <p:cNvPr id="508" name="Google Shape;508;p7" descr="Women working in the office"/>
          <p:cNvPicPr preferRelativeResize="0">
            <a:picLocks noGrp="1"/>
          </p:cNvPicPr>
          <p:nvPr>
            <p:ph type="body" idx="1"/>
          </p:nvPr>
        </p:nvPicPr>
        <p:blipFill rotWithShape="1">
          <a:blip r:embed="rId3">
            <a:alphaModFix/>
          </a:blip>
          <a:srcRect l="4783" t="1700" r="12278" b="-2"/>
          <a:stretch/>
        </p:blipFill>
        <p:spPr>
          <a:xfrm>
            <a:off x="3523488" y="10"/>
            <a:ext cx="8668512" cy="6857990"/>
          </a:xfrm>
          <a:prstGeom prst="rect">
            <a:avLst/>
          </a:prstGeom>
          <a:noFill/>
          <a:ln>
            <a:noFill/>
          </a:ln>
        </p:spPr>
      </p:pic>
      <p:sp>
        <p:nvSpPr>
          <p:cNvPr id="509" name="Google Shape;509;p7"/>
          <p:cNvSpPr/>
          <p:nvPr/>
        </p:nvSpPr>
        <p:spPr>
          <a:xfrm>
            <a:off x="0" y="0"/>
            <a:ext cx="9756601" cy="6858000"/>
          </a:xfrm>
          <a:prstGeom prst="rect">
            <a:avLst/>
          </a:prstGeom>
          <a:gradFill>
            <a:gsLst>
              <a:gs pos="0">
                <a:srgbClr val="FFFFFF">
                  <a:alpha val="0"/>
                </a:srgbClr>
              </a:gs>
              <a:gs pos="19000">
                <a:srgbClr val="FFFFFF">
                  <a:alpha val="38039"/>
                </a:srgbClr>
              </a:gs>
              <a:gs pos="35000">
                <a:srgbClr val="FFFFFF">
                  <a:alpha val="78824"/>
                </a:srgbClr>
              </a:gs>
              <a:gs pos="58000">
                <a:schemeClr val="lt1"/>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510" name="Google Shape;510;p7"/>
          <p:cNvSpPr txBox="1">
            <a:spLocks noGrp="1"/>
          </p:cNvSpPr>
          <p:nvPr>
            <p:ph type="title"/>
          </p:nvPr>
        </p:nvSpPr>
        <p:spPr>
          <a:xfrm>
            <a:off x="481029" y="989496"/>
            <a:ext cx="5695950" cy="2371613"/>
          </a:xfrm>
          <a:prstGeom prst="rect">
            <a:avLst/>
          </a:prstGeom>
          <a:noFill/>
          <a:ln>
            <a:noFill/>
          </a:ln>
        </p:spPr>
        <p:txBody>
          <a:bodyPr spcFirstLastPara="1" wrap="square" lIns="91425" tIns="45700" rIns="91425" bIns="45700" anchor="b" anchorCtr="0">
            <a:normAutofit/>
          </a:bodyPr>
          <a:lstStyle/>
          <a:p>
            <a:pPr marL="0" lvl="0" indent="0" rtl="0">
              <a:lnSpc>
                <a:spcPct val="90000"/>
              </a:lnSpc>
              <a:spcBef>
                <a:spcPts val="0"/>
              </a:spcBef>
              <a:spcAft>
                <a:spcPts val="0"/>
              </a:spcAft>
              <a:buClr>
                <a:schemeClr val="dk1"/>
              </a:buClr>
              <a:buSzPts val="5400"/>
              <a:buFont typeface="Calibri"/>
              <a:buNone/>
            </a:pPr>
            <a:r>
              <a:rPr lang="en-US" sz="5400" b="1" dirty="0">
                <a:latin typeface="Calibri"/>
                <a:ea typeface="Calibri"/>
                <a:cs typeface="Calibri"/>
                <a:sym typeface="Calibri"/>
              </a:rPr>
              <a:t>From Training Scenarios To Real Investigations </a:t>
            </a:r>
            <a:endParaRPr dirty="0"/>
          </a:p>
        </p:txBody>
      </p:sp>
      <p:sp>
        <p:nvSpPr>
          <p:cNvPr id="511" name="Google Shape;511;p7"/>
          <p:cNvSpPr/>
          <p:nvPr/>
        </p:nvSpPr>
        <p:spPr>
          <a:xfrm rot="5400000">
            <a:off x="769381" y="363119"/>
            <a:ext cx="146304" cy="70408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512" name="Google Shape;512;p7"/>
          <p:cNvSpPr/>
          <p:nvPr/>
        </p:nvSpPr>
        <p:spPr>
          <a:xfrm>
            <a:off x="481029" y="4546920"/>
            <a:ext cx="3977640"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17"/>
        <p:cNvGrpSpPr/>
        <p:nvPr/>
      </p:nvGrpSpPr>
      <p:grpSpPr>
        <a:xfrm>
          <a:off x="0" y="0"/>
          <a:ext cx="0" cy="0"/>
          <a:chOff x="0" y="0"/>
          <a:chExt cx="0" cy="0"/>
        </a:xfrm>
      </p:grpSpPr>
      <p:grpSp>
        <p:nvGrpSpPr>
          <p:cNvPr id="518" name="Google Shape;518;g3f574274c24_0_110"/>
          <p:cNvGrpSpPr/>
          <p:nvPr/>
        </p:nvGrpSpPr>
        <p:grpSpPr>
          <a:xfrm>
            <a:off x="5200073" y="-96443"/>
            <a:ext cx="67103" cy="6954577"/>
            <a:chOff x="0" y="-38100"/>
            <a:chExt cx="74700" cy="2747433"/>
          </a:xfrm>
        </p:grpSpPr>
        <p:sp>
          <p:nvSpPr>
            <p:cNvPr id="519" name="Google Shape;519;g3f574274c24_0_110"/>
            <p:cNvSpPr/>
            <p:nvPr/>
          </p:nvSpPr>
          <p:spPr>
            <a:xfrm>
              <a:off x="0" y="0"/>
              <a:ext cx="74686" cy="2709333"/>
            </a:xfrm>
            <a:custGeom>
              <a:avLst/>
              <a:gdLst/>
              <a:ahLst/>
              <a:cxnLst/>
              <a:rect l="l" t="t" r="r" b="b"/>
              <a:pathLst>
                <a:path w="74686" h="2709333" extrusionOk="0">
                  <a:moveTo>
                    <a:pt x="0" y="0"/>
                  </a:moveTo>
                  <a:lnTo>
                    <a:pt x="74686" y="0"/>
                  </a:lnTo>
                  <a:lnTo>
                    <a:pt x="74686" y="2709333"/>
                  </a:lnTo>
                  <a:lnTo>
                    <a:pt x="0" y="2709333"/>
                  </a:lnTo>
                  <a:close/>
                </a:path>
              </a:pathLst>
            </a:custGeom>
            <a:solidFill>
              <a:srgbClr val="52A3CB"/>
            </a:solidFill>
            <a:ln>
              <a:noFill/>
            </a:ln>
          </p:spPr>
          <p:txBody>
            <a:bodyPr spcFirstLastPara="1" wrap="square" lIns="60950" tIns="30475" rIns="60950" bIns="3047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sp>
          <p:nvSpPr>
            <p:cNvPr id="520" name="Google Shape;520;g3f574274c24_0_110"/>
            <p:cNvSpPr txBox="1"/>
            <p:nvPr/>
          </p:nvSpPr>
          <p:spPr>
            <a:xfrm>
              <a:off x="0" y="-38100"/>
              <a:ext cx="74700" cy="2747400"/>
            </a:xfrm>
            <a:prstGeom prst="rect">
              <a:avLst/>
            </a:prstGeom>
            <a:solidFill>
              <a:srgbClr val="52A3CB"/>
            </a:solidFill>
            <a:ln>
              <a:noFill/>
            </a:ln>
          </p:spPr>
          <p:txBody>
            <a:bodyPr spcFirstLastPara="1" wrap="square" lIns="33875" tIns="33875" rIns="33875" bIns="33875" anchor="ctr" anchorCtr="0">
              <a:noAutofit/>
            </a:bodyPr>
            <a:lstStyle/>
            <a:p>
              <a:pPr marL="0" marR="0" lvl="0" indent="0" algn="ctr" defTabSz="914400" rtl="0" eaLnBrk="1" fontAlgn="auto" latinLnBrk="0" hangingPunct="1">
                <a:lnSpc>
                  <a:spcPct val="147722"/>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grpSp>
      <p:sp>
        <p:nvSpPr>
          <p:cNvPr id="521" name="Google Shape;521;g3f574274c24_0_110"/>
          <p:cNvSpPr txBox="1"/>
          <p:nvPr/>
        </p:nvSpPr>
        <p:spPr>
          <a:xfrm>
            <a:off x="5627256" y="2051537"/>
            <a:ext cx="6132900" cy="20625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6700"/>
              <a:buFont typeface="Arial"/>
              <a:buNone/>
              <a:tabLst/>
              <a:defRPr/>
            </a:pPr>
            <a:r>
              <a:rPr kumimoji="0" lang="en-US" sz="6700" b="1" i="0" u="none" strike="noStrike" kern="0" cap="none" spc="0" normalizeH="0" baseline="0" noProof="0" dirty="0">
                <a:ln>
                  <a:noFill/>
                </a:ln>
                <a:solidFill>
                  <a:schemeClr val="tx1"/>
                </a:solidFill>
                <a:effectLst/>
                <a:uLnTx/>
                <a:uFillTx/>
                <a:latin typeface="Calibri"/>
                <a:ea typeface="Calibri"/>
                <a:cs typeface="Calibri"/>
                <a:sym typeface="Calibri"/>
              </a:rPr>
              <a:t>Target Outcomes Evaluation</a:t>
            </a:r>
            <a:endParaRPr kumimoji="0" sz="67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pic>
        <p:nvPicPr>
          <p:cNvPr id="522" name="Google Shape;522;g3f574274c24_0_110"/>
          <p:cNvPicPr preferRelativeResize="0"/>
          <p:nvPr/>
        </p:nvPicPr>
        <p:blipFill>
          <a:blip r:embed="rId3">
            <a:alphaModFix/>
          </a:blip>
          <a:stretch>
            <a:fillRect/>
          </a:stretch>
        </p:blipFill>
        <p:spPr>
          <a:xfrm>
            <a:off x="1181619" y="1890140"/>
            <a:ext cx="2981325" cy="29813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90"/>
        <p:cNvGrpSpPr/>
        <p:nvPr/>
      </p:nvGrpSpPr>
      <p:grpSpPr>
        <a:xfrm>
          <a:off x="0" y="0"/>
          <a:ext cx="0" cy="0"/>
          <a:chOff x="0" y="0"/>
          <a:chExt cx="0" cy="0"/>
        </a:xfrm>
      </p:grpSpPr>
      <p:grpSp>
        <p:nvGrpSpPr>
          <p:cNvPr id="291" name="Google Shape;291;p2"/>
          <p:cNvGrpSpPr/>
          <p:nvPr/>
        </p:nvGrpSpPr>
        <p:grpSpPr>
          <a:xfrm>
            <a:off x="4538817" y="-96441"/>
            <a:ext cx="189049" cy="6954441"/>
            <a:chOff x="0" y="-38100"/>
            <a:chExt cx="74686" cy="2747433"/>
          </a:xfrm>
        </p:grpSpPr>
        <p:sp>
          <p:nvSpPr>
            <p:cNvPr id="292" name="Google Shape;292;p2"/>
            <p:cNvSpPr/>
            <p:nvPr/>
          </p:nvSpPr>
          <p:spPr>
            <a:xfrm>
              <a:off x="0" y="0"/>
              <a:ext cx="74686" cy="2709333"/>
            </a:xfrm>
            <a:custGeom>
              <a:avLst/>
              <a:gdLst/>
              <a:ahLst/>
              <a:cxnLst/>
              <a:rect l="l" t="t" r="r" b="b"/>
              <a:pathLst>
                <a:path w="74686" h="2709333" extrusionOk="0">
                  <a:moveTo>
                    <a:pt x="0" y="0"/>
                  </a:moveTo>
                  <a:lnTo>
                    <a:pt x="74686" y="0"/>
                  </a:lnTo>
                  <a:lnTo>
                    <a:pt x="74686" y="2709333"/>
                  </a:lnTo>
                  <a:lnTo>
                    <a:pt x="0" y="2709333"/>
                  </a:lnTo>
                  <a:close/>
                </a:path>
              </a:pathLst>
            </a:custGeom>
            <a:solidFill>
              <a:srgbClr val="52A3CB"/>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b="0" i="0" u="none" strike="noStrike" cap="none">
                <a:solidFill>
                  <a:srgbClr val="4C1A27"/>
                </a:solidFill>
                <a:latin typeface="Calibri"/>
                <a:ea typeface="Calibri"/>
                <a:cs typeface="Calibri"/>
                <a:sym typeface="Calibri"/>
              </a:endParaRPr>
            </a:p>
          </p:txBody>
        </p:sp>
        <p:sp>
          <p:nvSpPr>
            <p:cNvPr id="293" name="Google Shape;293;p2"/>
            <p:cNvSpPr txBox="1"/>
            <p:nvPr/>
          </p:nvSpPr>
          <p:spPr>
            <a:xfrm>
              <a:off x="0" y="-38100"/>
              <a:ext cx="74686" cy="2747433"/>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b="0" i="0" u="none" strike="noStrike" cap="none">
                <a:solidFill>
                  <a:srgbClr val="4C1A27"/>
                </a:solidFill>
                <a:latin typeface="Calibri"/>
                <a:ea typeface="Calibri"/>
                <a:cs typeface="Calibri"/>
                <a:sym typeface="Calibri"/>
              </a:endParaRPr>
            </a:p>
          </p:txBody>
        </p:sp>
      </p:grpSp>
      <p:sp>
        <p:nvSpPr>
          <p:cNvPr id="294" name="Google Shape;294;p2"/>
          <p:cNvSpPr txBox="1"/>
          <p:nvPr/>
        </p:nvSpPr>
        <p:spPr>
          <a:xfrm>
            <a:off x="0" y="1254516"/>
            <a:ext cx="4392200" cy="196977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6400" b="1" i="0" u="none" strike="noStrike" cap="none" dirty="0">
                <a:solidFill>
                  <a:schemeClr val="tx1"/>
                </a:solidFill>
                <a:latin typeface="Antonio"/>
                <a:ea typeface="Antonio"/>
                <a:cs typeface="Antonio"/>
                <a:sym typeface="Antonio"/>
              </a:rPr>
              <a:t>Target Outcomes</a:t>
            </a:r>
            <a:endParaRPr sz="933" b="0" i="0" u="none" strike="noStrike" cap="none" dirty="0">
              <a:solidFill>
                <a:schemeClr val="tx1"/>
              </a:solidFill>
              <a:latin typeface="Arial"/>
              <a:ea typeface="Arial"/>
              <a:cs typeface="Arial"/>
              <a:sym typeface="Arial"/>
            </a:endParaRPr>
          </a:p>
        </p:txBody>
      </p:sp>
      <p:sp>
        <p:nvSpPr>
          <p:cNvPr id="295" name="Google Shape;295;p2"/>
          <p:cNvSpPr txBox="1"/>
          <p:nvPr/>
        </p:nvSpPr>
        <p:spPr>
          <a:xfrm>
            <a:off x="5270507" y="587706"/>
            <a:ext cx="6311100" cy="5786199"/>
          </a:xfrm>
          <a:prstGeom prst="rect">
            <a:avLst/>
          </a:prstGeom>
          <a:noFill/>
          <a:ln>
            <a:noFill/>
          </a:ln>
        </p:spPr>
        <p:txBody>
          <a:bodyPr spcFirstLastPara="1" wrap="square" lIns="0" tIns="0" rIns="0" bIns="0" anchor="t" anchorCtr="0">
            <a:spAutoFit/>
          </a:bodyPr>
          <a:lstStyle/>
          <a:p>
            <a:pPr marL="457200" marR="0" lvl="0" indent="-501650" algn="l" rtl="0">
              <a:spcBef>
                <a:spcPts val="0"/>
              </a:spcBef>
              <a:spcAft>
                <a:spcPts val="0"/>
              </a:spcAft>
              <a:buClr>
                <a:schemeClr val="dk2"/>
              </a:buClr>
              <a:buSzPts val="3900"/>
              <a:buFont typeface="Calibri"/>
              <a:buChar char="•"/>
            </a:pP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U</a:t>
            </a:r>
            <a:r>
              <a:rPr lang="en-US" sz="3200" b="0" i="0" u="none" strike="noStrike" cap="none"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nderstand how multidisciplinary Team collaboration supports coordinated child welfare decision-making.</a:t>
            </a:r>
          </a:p>
          <a:p>
            <a:pPr marL="457200" marR="0" lvl="0" indent="-501650" algn="l" rtl="0">
              <a:spcBef>
                <a:spcPts val="0"/>
              </a:spcBef>
              <a:spcAft>
                <a:spcPts val="0"/>
              </a:spcAft>
              <a:buClr>
                <a:schemeClr val="dk2"/>
              </a:buClr>
              <a:buSzPts val="3900"/>
              <a:buFont typeface="Calibri"/>
              <a:buChar char="•"/>
            </a:pPr>
            <a:endParaRPr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457200" marR="0" lvl="0" indent="-501650" algn="l" rtl="0">
              <a:spcBef>
                <a:spcPts val="0"/>
              </a:spcBef>
              <a:spcAft>
                <a:spcPts val="0"/>
              </a:spcAft>
              <a:buClr>
                <a:schemeClr val="dk2"/>
              </a:buClr>
              <a:buSzPts val="3900"/>
              <a:buFont typeface="Calibri"/>
              <a:buChar char="•"/>
            </a:pP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A</a:t>
            </a:r>
            <a:r>
              <a:rPr lang="en-US" sz="3200" b="0" i="0" u="none" strike="noStrike" cap="none"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pply collaborative communication strategies that improve information-sharing and professional coordination. </a:t>
            </a:r>
          </a:p>
          <a:p>
            <a:pPr marL="457200" marR="0" lvl="0" indent="-501650" algn="l" rtl="0">
              <a:spcBef>
                <a:spcPts val="0"/>
              </a:spcBef>
              <a:spcAft>
                <a:spcPts val="0"/>
              </a:spcAft>
              <a:buClr>
                <a:schemeClr val="dk2"/>
              </a:buClr>
              <a:buSzPts val="3900"/>
              <a:buFont typeface="Calibri"/>
              <a:buChar char="•"/>
            </a:pPr>
            <a:endParaRPr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457200" marR="0" lvl="0" indent="-501650" algn="l" rtl="0">
              <a:spcBef>
                <a:spcPts val="0"/>
              </a:spcBef>
              <a:spcAft>
                <a:spcPts val="0"/>
              </a:spcAft>
              <a:buClr>
                <a:schemeClr val="dk2"/>
              </a:buClr>
              <a:buSzPts val="3900"/>
              <a:buFont typeface="Calibri"/>
              <a:buChar char="•"/>
            </a:pP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A</a:t>
            </a:r>
            <a:r>
              <a:rPr lang="en-US" sz="3200" b="0" i="0" u="none" strike="noStrike" cap="none"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ssess how coordinated practice influences safety decisions, family engagement, and case outcomes.</a:t>
            </a:r>
            <a:endParaRPr sz="32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pic>
        <p:nvPicPr>
          <p:cNvPr id="296" name="Google Shape;296;p2" descr="target (Provided by Getty Images)"/>
          <p:cNvPicPr preferRelativeResize="0"/>
          <p:nvPr/>
        </p:nvPicPr>
        <p:blipFill rotWithShape="1">
          <a:blip r:embed="rId3">
            <a:alphaModFix/>
          </a:blip>
          <a:srcRect/>
          <a:stretch/>
        </p:blipFill>
        <p:spPr>
          <a:xfrm>
            <a:off x="1112815" y="3633715"/>
            <a:ext cx="2235129" cy="223512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1"/>
        <p:cNvGrpSpPr/>
        <p:nvPr/>
      </p:nvGrpSpPr>
      <p:grpSpPr>
        <a:xfrm>
          <a:off x="0" y="0"/>
          <a:ext cx="0" cy="0"/>
          <a:chOff x="0" y="0"/>
          <a:chExt cx="0" cy="0"/>
        </a:xfrm>
      </p:grpSpPr>
      <p:sp>
        <p:nvSpPr>
          <p:cNvPr id="302" name="Google Shape;302;p3"/>
          <p:cNvSpPr/>
          <p:nvPr/>
        </p:nvSpPr>
        <p:spPr>
          <a:xfrm>
            <a:off x="0" y="0"/>
            <a:ext cx="12191999" cy="685736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03" name="Google Shape;303;p3"/>
          <p:cNvSpPr/>
          <p:nvPr/>
        </p:nvSpPr>
        <p:spPr>
          <a:xfrm>
            <a:off x="0" y="2"/>
            <a:ext cx="12192000" cy="4412583"/>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04" name="Google Shape;304;p3"/>
          <p:cNvSpPr/>
          <p:nvPr/>
        </p:nvSpPr>
        <p:spPr>
          <a:xfrm>
            <a:off x="596464" y="551962"/>
            <a:ext cx="10999072" cy="4618549"/>
          </a:xfrm>
          <a:prstGeom prst="rect">
            <a:avLst/>
          </a:prstGeom>
          <a:solidFill>
            <a:schemeClr val="lt1"/>
          </a:solidFill>
          <a:ln>
            <a:noFill/>
          </a:ln>
          <a:effectLst>
            <a:outerShdw blurRad="139700" dist="127000" dir="5400000" algn="t" rotWithShape="0">
              <a:srgbClr val="000000">
                <a:alpha val="14902"/>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05" name="Google Shape;305;p3"/>
          <p:cNvSpPr txBox="1">
            <a:spLocks noGrp="1"/>
          </p:cNvSpPr>
          <p:nvPr>
            <p:ph type="ctrTitle"/>
          </p:nvPr>
        </p:nvSpPr>
        <p:spPr>
          <a:xfrm>
            <a:off x="1524000" y="1293338"/>
            <a:ext cx="9144000" cy="3274592"/>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ct val="100000"/>
              <a:buFont typeface="Calibri"/>
              <a:buNone/>
            </a:pPr>
            <a:r>
              <a:rPr lang="en-US" sz="6100" b="1">
                <a:latin typeface="Calibri"/>
                <a:ea typeface="Calibri"/>
                <a:cs typeface="Calibri"/>
                <a:sym typeface="Calibri"/>
              </a:rPr>
              <a:t>Understanding Multidisciplinary Team Roles &amp; Shared Responsibilities</a:t>
            </a:r>
            <a:endParaRPr/>
          </a:p>
        </p:txBody>
      </p:sp>
      <p:cxnSp>
        <p:nvCxnSpPr>
          <p:cNvPr id="306" name="Google Shape;306;p3"/>
          <p:cNvCxnSpPr/>
          <p:nvPr/>
        </p:nvCxnSpPr>
        <p:spPr>
          <a:xfrm rot="10800000">
            <a:off x="596464" y="6354708"/>
            <a:ext cx="11000232" cy="0"/>
          </a:xfrm>
          <a:prstGeom prst="straightConnector1">
            <a:avLst/>
          </a:prstGeom>
          <a:noFill/>
          <a:ln w="101600" cap="flat" cmpd="sng">
            <a:solidFill>
              <a:schemeClr val="accent4"/>
            </a:solidFill>
            <a:prstDash val="solid"/>
            <a:miter lim="8000"/>
            <a:headEnd type="none" w="sm" len="sm"/>
            <a:tailEnd type="none" w="sm" len="sm"/>
          </a:ln>
        </p:spPr>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1"/>
        <p:cNvGrpSpPr/>
        <p:nvPr/>
      </p:nvGrpSpPr>
      <p:grpSpPr>
        <a:xfrm>
          <a:off x="0" y="0"/>
          <a:ext cx="0" cy="0"/>
          <a:chOff x="0" y="0"/>
          <a:chExt cx="0" cy="0"/>
        </a:xfrm>
      </p:grpSpPr>
      <p:pic>
        <p:nvPicPr>
          <p:cNvPr id="313" name="Google Shape;313;p4" descr="Construction work tools"/>
          <p:cNvPicPr preferRelativeResize="0"/>
          <p:nvPr/>
        </p:nvPicPr>
        <p:blipFill rotWithShape="1">
          <a:blip r:embed="rId3">
            <a:alphaModFix/>
          </a:blip>
          <a:srcRect l="21478" r="9598"/>
          <a:stretch>
            <a:fillRect/>
          </a:stretch>
        </p:blipFill>
        <p:spPr>
          <a:xfrm>
            <a:off x="5187462" y="625059"/>
            <a:ext cx="6361064" cy="5605863"/>
          </a:xfrm>
          <a:custGeom>
            <a:avLst/>
            <a:gdLst/>
            <a:ahLst/>
            <a:cxnLst/>
            <a:rect l="l" t="t" r="r" b="b"/>
            <a:pathLst>
              <a:path w="7047273" h="6160289" extrusionOk="0">
                <a:moveTo>
                  <a:pt x="0" y="0"/>
                </a:moveTo>
                <a:lnTo>
                  <a:pt x="7047273" y="0"/>
                </a:lnTo>
                <a:lnTo>
                  <a:pt x="7047273" y="2807326"/>
                </a:lnTo>
                <a:lnTo>
                  <a:pt x="3603828" y="6155120"/>
                </a:lnTo>
                <a:lnTo>
                  <a:pt x="7047273" y="6155120"/>
                </a:lnTo>
                <a:lnTo>
                  <a:pt x="7047273" y="6160289"/>
                </a:lnTo>
                <a:lnTo>
                  <a:pt x="0" y="6160289"/>
                </a:lnTo>
                <a:close/>
              </a:path>
            </a:pathLst>
          </a:custGeom>
          <a:noFill/>
          <a:ln>
            <a:noFill/>
          </a:ln>
        </p:spPr>
      </p:pic>
      <p:sp>
        <p:nvSpPr>
          <p:cNvPr id="314" name="Google Shape;314;p4"/>
          <p:cNvSpPr/>
          <p:nvPr/>
        </p:nvSpPr>
        <p:spPr>
          <a:xfrm flipH="1">
            <a:off x="7821643" y="2937640"/>
            <a:ext cx="3726883" cy="3294291"/>
          </a:xfrm>
          <a:prstGeom prst="rtTriangle">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15" name="Google Shape;315;p4"/>
          <p:cNvSpPr/>
          <p:nvPr/>
        </p:nvSpPr>
        <p:spPr>
          <a:xfrm>
            <a:off x="643474" y="625059"/>
            <a:ext cx="10905053" cy="5607882"/>
          </a:xfrm>
          <a:prstGeom prst="rect">
            <a:avLst/>
          </a:prstGeom>
          <a:noFill/>
          <a:ln w="76200" cap="rnd" cmpd="sng">
            <a:solidFill>
              <a:srgbClr val="3F3F3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16" name="Google Shape;316;p4"/>
          <p:cNvSpPr txBox="1">
            <a:spLocks noGrp="1"/>
          </p:cNvSpPr>
          <p:nvPr>
            <p:ph type="title"/>
          </p:nvPr>
        </p:nvSpPr>
        <p:spPr>
          <a:xfrm>
            <a:off x="789131" y="938702"/>
            <a:ext cx="3886500" cy="1997929"/>
          </a:xfrm>
          <a:prstGeom prst="rect">
            <a:avLst/>
          </a:prstGeom>
          <a:noFill/>
          <a:ln>
            <a:noFill/>
          </a:ln>
        </p:spPr>
        <p:txBody>
          <a:bodyPr spcFirstLastPara="1" wrap="square" lIns="91425" tIns="45700" rIns="91425" bIns="45700" anchor="ctr" anchorCtr="0">
            <a:normAutofit/>
          </a:bodyPr>
          <a:lstStyle/>
          <a:p>
            <a:pPr marL="0" lvl="0" indent="0" rtl="0">
              <a:lnSpc>
                <a:spcPct val="90000"/>
              </a:lnSpc>
              <a:spcBef>
                <a:spcPts val="0"/>
              </a:spcBef>
              <a:spcAft>
                <a:spcPts val="0"/>
              </a:spcAft>
              <a:buClr>
                <a:schemeClr val="dk1"/>
              </a:buClr>
              <a:buSzPts val="4000"/>
              <a:buFont typeface="Play"/>
              <a:buNone/>
            </a:pPr>
            <a:r>
              <a:rPr lang="en-US" sz="3900" b="1" dirty="0">
                <a:latin typeface="Calibri" panose="020F0502020204030204" pitchFamily="34" charset="0"/>
                <a:ea typeface="Calibri" panose="020F0502020204030204" pitchFamily="34" charset="0"/>
                <a:cs typeface="Calibri" panose="020F0502020204030204" pitchFamily="34" charset="0"/>
              </a:rPr>
              <a:t>Building a Shared Understanding of Safety Concerns</a:t>
            </a:r>
            <a:endParaRPr sz="43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1"/>
        <p:cNvGrpSpPr/>
        <p:nvPr/>
      </p:nvGrpSpPr>
      <p:grpSpPr>
        <a:xfrm>
          <a:off x="0" y="0"/>
          <a:ext cx="0" cy="0"/>
          <a:chOff x="0" y="0"/>
          <a:chExt cx="0" cy="0"/>
        </a:xfrm>
      </p:grpSpPr>
      <p:sp>
        <p:nvSpPr>
          <p:cNvPr id="322" name="Google Shape;322;p5"/>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23" name="Google Shape;323;p5"/>
          <p:cNvSpPr/>
          <p:nvPr/>
        </p:nvSpPr>
        <p:spPr>
          <a:xfrm>
            <a:off x="0" y="0"/>
            <a:ext cx="4959047" cy="6858000"/>
          </a:xfrm>
          <a:custGeom>
            <a:avLst/>
            <a:gdLst/>
            <a:ahLst/>
            <a:cxnLst/>
            <a:rect l="l" t="t" r="r" b="b"/>
            <a:pathLst>
              <a:path w="4959047" h="6858000" extrusionOk="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solidFill>
            <a:schemeClr val="lt1"/>
          </a:solidFill>
          <a:ln w="9525" cap="flat" cmpd="sng">
            <a:solidFill>
              <a:srgbClr val="F5DEE3"/>
            </a:solidFill>
            <a:prstDash val="solid"/>
            <a:miter lim="8000"/>
            <a:headEnd type="none" w="sm" len="sm"/>
            <a:tailEnd type="none" w="sm" len="sm"/>
          </a:ln>
          <a:effectLst>
            <a:outerShdw blurRad="50800" dist="38100" algn="l" rotWithShape="0">
              <a:srgbClr val="D8D8D8">
                <a:alpha val="30196"/>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324" name="Google Shape;324;p5" descr="Creative designers working in a project together. (Provided by Getty Images)"/>
          <p:cNvPicPr preferRelativeResize="0"/>
          <p:nvPr/>
        </p:nvPicPr>
        <p:blipFill>
          <a:blip r:embed="rId3">
            <a:alphaModFix/>
          </a:blip>
          <a:stretch>
            <a:fillRect/>
          </a:stretch>
        </p:blipFill>
        <p:spPr>
          <a:xfrm>
            <a:off x="1911380" y="7776"/>
            <a:ext cx="10281979" cy="6858000"/>
          </a:xfrm>
          <a:prstGeom prst="rect">
            <a:avLst/>
          </a:prstGeom>
          <a:noFill/>
          <a:ln>
            <a:noFill/>
          </a:ln>
        </p:spPr>
      </p:pic>
      <p:sp>
        <p:nvSpPr>
          <p:cNvPr id="325" name="Google Shape;325;p5"/>
          <p:cNvSpPr/>
          <p:nvPr/>
        </p:nvSpPr>
        <p:spPr>
          <a:xfrm>
            <a:off x="0" y="0"/>
            <a:ext cx="4948887" cy="6858000"/>
          </a:xfrm>
          <a:custGeom>
            <a:avLst/>
            <a:gdLst/>
            <a:ahLst/>
            <a:cxnLst/>
            <a:rect l="l" t="t" r="r" b="b"/>
            <a:pathLst>
              <a:path w="4948887" h="6858000" extrusionOk="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326" name="Google Shape;326;p5"/>
          <p:cNvSpPr txBox="1">
            <a:spLocks noGrp="1"/>
          </p:cNvSpPr>
          <p:nvPr>
            <p:ph type="title"/>
          </p:nvPr>
        </p:nvSpPr>
        <p:spPr>
          <a:xfrm>
            <a:off x="327072" y="1057387"/>
            <a:ext cx="4294741" cy="3204134"/>
          </a:xfrm>
          <a:prstGeom prst="rect">
            <a:avLst/>
          </a:prstGeom>
          <a:noFill/>
          <a:ln>
            <a:noFill/>
          </a:ln>
        </p:spPr>
        <p:txBody>
          <a:bodyPr spcFirstLastPara="1" wrap="square" lIns="91425" tIns="45700" rIns="91425" bIns="45700" anchor="b" anchorCtr="0">
            <a:normAutofit/>
          </a:bodyPr>
          <a:lstStyle/>
          <a:p>
            <a:pPr marL="0" lvl="0" indent="0" rtl="0">
              <a:lnSpc>
                <a:spcPct val="90000"/>
              </a:lnSpc>
              <a:spcBef>
                <a:spcPts val="0"/>
              </a:spcBef>
              <a:spcAft>
                <a:spcPts val="0"/>
              </a:spcAft>
              <a:buClr>
                <a:schemeClr val="dk1"/>
              </a:buClr>
              <a:buSzPts val="4400"/>
              <a:buFont typeface="Calibri"/>
              <a:buNone/>
            </a:pPr>
            <a:r>
              <a:rPr lang="en-US" b="1" dirty="0">
                <a:latin typeface="Calibri"/>
                <a:ea typeface="Calibri"/>
                <a:cs typeface="Calibri"/>
                <a:sym typeface="Calibri"/>
              </a:rPr>
              <a:t>Using SDM to Support Collaborative Decision-Making </a:t>
            </a:r>
            <a:endParaRPr dirty="0"/>
          </a:p>
        </p:txBody>
      </p:sp>
      <p:sp>
        <p:nvSpPr>
          <p:cNvPr id="327" name="Google Shape;327;p5"/>
          <p:cNvSpPr/>
          <p:nvPr/>
        </p:nvSpPr>
        <p:spPr>
          <a:xfrm rot="5400000">
            <a:off x="759921" y="346791"/>
            <a:ext cx="146304" cy="704088"/>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328" name="Google Shape;328;p5"/>
          <p:cNvSpPr/>
          <p:nvPr/>
        </p:nvSpPr>
        <p:spPr>
          <a:xfrm>
            <a:off x="481029" y="4546920"/>
            <a:ext cx="4023360"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3"/>
        <p:cNvGrpSpPr/>
        <p:nvPr/>
      </p:nvGrpSpPr>
      <p:grpSpPr>
        <a:xfrm>
          <a:off x="0" y="0"/>
          <a:ext cx="0" cy="0"/>
          <a:chOff x="0" y="0"/>
          <a:chExt cx="0" cy="0"/>
        </a:xfrm>
      </p:grpSpPr>
      <p:sp>
        <p:nvSpPr>
          <p:cNvPr id="337" name="Google Shape;337;p6"/>
          <p:cNvSpPr txBox="1">
            <a:spLocks noGrp="1"/>
          </p:cNvSpPr>
          <p:nvPr>
            <p:ph type="title"/>
          </p:nvPr>
        </p:nvSpPr>
        <p:spPr>
          <a:xfrm>
            <a:off x="1322833" y="2046986"/>
            <a:ext cx="9546333" cy="2764028"/>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6100"/>
              <a:buFont typeface="Calibri"/>
              <a:buNone/>
            </a:pPr>
            <a:r>
              <a:rPr lang="en-US" sz="6100" b="1">
                <a:solidFill>
                  <a:schemeClr val="dk1"/>
                </a:solidFill>
                <a:latin typeface="Calibri"/>
                <a:ea typeface="Calibri"/>
                <a:cs typeface="Calibri"/>
                <a:sym typeface="Calibri"/>
              </a:rPr>
              <a:t>Coordinating Information Across Professional Systems</a:t>
            </a:r>
            <a:endParaRPr/>
          </a:p>
        </p:txBody>
      </p:sp>
      <p:sp>
        <p:nvSpPr>
          <p:cNvPr id="338" name="Google Shape;338;p6"/>
          <p:cNvSpPr/>
          <p:nvPr/>
        </p:nvSpPr>
        <p:spPr>
          <a:xfrm>
            <a:off x="3718560" y="5524786"/>
            <a:ext cx="4754880" cy="27432"/>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F3C2742-D3DC-B93E-C64C-6ABB000F3CA4}"/>
              </a:ext>
            </a:extLst>
          </p:cNvPr>
          <p:cNvPicPr>
            <a:picLocks noChangeAspect="1"/>
          </p:cNvPicPr>
          <p:nvPr/>
        </p:nvPicPr>
        <p:blipFill>
          <a:blip r:embed="rId3"/>
          <a:stretch>
            <a:fillRect/>
          </a:stretch>
        </p:blipFill>
        <p:spPr>
          <a:xfrm>
            <a:off x="0" y="0"/>
            <a:ext cx="12192000" cy="6857999"/>
          </a:xfrm>
          <a:prstGeom prst="rect">
            <a:avLst/>
          </a:prstGeom>
        </p:spPr>
      </p:pic>
      <p:sp>
        <p:nvSpPr>
          <p:cNvPr id="3" name="Title 1">
            <a:extLst>
              <a:ext uri="{FF2B5EF4-FFF2-40B4-BE49-F238E27FC236}">
                <a16:creationId xmlns:a16="http://schemas.microsoft.com/office/drawing/2014/main" id="{B751B053-56EE-12EF-09BD-030DE3039DA7}"/>
              </a:ext>
            </a:extLst>
          </p:cNvPr>
          <p:cNvSpPr txBox="1">
            <a:spLocks/>
          </p:cNvSpPr>
          <p:nvPr/>
        </p:nvSpPr>
        <p:spPr>
          <a:xfrm>
            <a:off x="6095999" y="0"/>
            <a:ext cx="6068191" cy="6857999"/>
          </a:xfrm>
          <a:prstGeom prst="rect">
            <a:avLst/>
          </a:prstGeom>
        </p:spPr>
        <p:txBody>
          <a:bodyPr anchor="ct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a:lstStyle>
          <a:p>
            <a:pPr algn="ctr"/>
            <a:r>
              <a:rPr lang="en-US" sz="7200" dirty="0">
                <a:solidFill>
                  <a:schemeClr val="bg1"/>
                </a:solidFill>
                <a:latin typeface="Calibri" panose="020F0502020204030204" pitchFamily="34" charset="0"/>
                <a:ea typeface="Calibri" panose="020F0502020204030204" pitchFamily="34" charset="0"/>
                <a:cs typeface="Calibri" panose="020F0502020204030204" pitchFamily="34" charset="0"/>
              </a:rPr>
              <a:t>15-Minute </a:t>
            </a:r>
            <a:br>
              <a:rPr lang="en-US" sz="7200"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US" sz="7200" dirty="0">
                <a:solidFill>
                  <a:schemeClr val="bg1"/>
                </a:solidFill>
                <a:latin typeface="Calibri" panose="020F0502020204030204" pitchFamily="34" charset="0"/>
                <a:ea typeface="Calibri" panose="020F0502020204030204" pitchFamily="34" charset="0"/>
                <a:cs typeface="Calibri" panose="020F0502020204030204" pitchFamily="34" charset="0"/>
              </a:rPr>
              <a:t>Brain Break</a:t>
            </a:r>
          </a:p>
        </p:txBody>
      </p:sp>
    </p:spTree>
    <p:extLst>
      <p:ext uri="{BB962C8B-B14F-4D97-AF65-F5344CB8AC3E}">
        <p14:creationId xmlns:p14="http://schemas.microsoft.com/office/powerpoint/2010/main" val="981658961"/>
      </p:ext>
    </p:extLst>
  </p:cSld>
  <p:clrMapOvr>
    <a:masterClrMapping/>
  </p:clrMapOvr>
</p:sld>
</file>

<file path=ppt/theme/theme1.xml><?xml version="1.0" encoding="utf-8"?>
<a:theme xmlns:a="http://schemas.openxmlformats.org/drawingml/2006/main" name="Office Theme">
  <a:themeElements>
    <a:clrScheme name="NST Build">
      <a:dk1>
        <a:sysClr val="windowText" lastClr="000000"/>
      </a:dk1>
      <a:lt1>
        <a:sysClr val="window" lastClr="FFFFFF"/>
      </a:lt1>
      <a:dk2>
        <a:srgbClr val="0E2841"/>
      </a:dk2>
      <a:lt2>
        <a:srgbClr val="E8E8E8"/>
      </a:lt2>
      <a:accent1>
        <a:srgbClr val="6E2639"/>
      </a:accent1>
      <a:accent2>
        <a:srgbClr val="98344F"/>
      </a:accent2>
      <a:accent3>
        <a:srgbClr val="4C1A27"/>
      </a:accent3>
      <a:accent4>
        <a:srgbClr val="52A3CB"/>
      </a:accent4>
      <a:accent5>
        <a:srgbClr val="FFBF00"/>
      </a:accent5>
      <a:accent6>
        <a:srgbClr val="99CC33"/>
      </a:accent6>
      <a:hlink>
        <a:srgbClr val="0070C0"/>
      </a:hlink>
      <a:folHlink>
        <a:srgbClr val="D76DCC"/>
      </a:folHlink>
    </a:clrScheme>
    <a:fontScheme name="MidSOUTH">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Office Theme">
  <a:themeElements>
    <a:clrScheme name="NST Build">
      <a:dk1>
        <a:sysClr val="windowText" lastClr="000000"/>
      </a:dk1>
      <a:lt1>
        <a:sysClr val="window" lastClr="FFFFFF"/>
      </a:lt1>
      <a:dk2>
        <a:srgbClr val="0E2841"/>
      </a:dk2>
      <a:lt2>
        <a:srgbClr val="E8E8E8"/>
      </a:lt2>
      <a:accent1>
        <a:srgbClr val="6E2639"/>
      </a:accent1>
      <a:accent2>
        <a:srgbClr val="98344F"/>
      </a:accent2>
      <a:accent3>
        <a:srgbClr val="4C1A27"/>
      </a:accent3>
      <a:accent4>
        <a:srgbClr val="52A3CB"/>
      </a:accent4>
      <a:accent5>
        <a:srgbClr val="FFBF00"/>
      </a:accent5>
      <a:accent6>
        <a:srgbClr val="99CC33"/>
      </a:accent6>
      <a:hlink>
        <a:srgbClr val="0070C0"/>
      </a:hlink>
      <a:folHlink>
        <a:srgbClr val="D76DCC"/>
      </a:folHlink>
    </a:clrScheme>
    <a:fontScheme name="MidSOUTH">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NST Build">
      <a:dk1>
        <a:sysClr val="windowText" lastClr="000000"/>
      </a:dk1>
      <a:lt1>
        <a:sysClr val="window" lastClr="FFFFFF"/>
      </a:lt1>
      <a:dk2>
        <a:srgbClr val="0E2841"/>
      </a:dk2>
      <a:lt2>
        <a:srgbClr val="E8E8E8"/>
      </a:lt2>
      <a:accent1>
        <a:srgbClr val="6E2639"/>
      </a:accent1>
      <a:accent2>
        <a:srgbClr val="98344F"/>
      </a:accent2>
      <a:accent3>
        <a:srgbClr val="4C1A27"/>
      </a:accent3>
      <a:accent4>
        <a:srgbClr val="52A3CB"/>
      </a:accent4>
      <a:accent5>
        <a:srgbClr val="FFBF00"/>
      </a:accent5>
      <a:accent6>
        <a:srgbClr val="99CC33"/>
      </a:accent6>
      <a:hlink>
        <a:srgbClr val="0070C0"/>
      </a:hlink>
      <a:folHlink>
        <a:srgbClr val="D76D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NST Build">
      <a:dk1>
        <a:sysClr val="windowText" lastClr="000000"/>
      </a:dk1>
      <a:lt1>
        <a:sysClr val="window" lastClr="FFFFFF"/>
      </a:lt1>
      <a:dk2>
        <a:srgbClr val="0E2841"/>
      </a:dk2>
      <a:lt2>
        <a:srgbClr val="E8E8E8"/>
      </a:lt2>
      <a:accent1>
        <a:srgbClr val="6E2639"/>
      </a:accent1>
      <a:accent2>
        <a:srgbClr val="98344F"/>
      </a:accent2>
      <a:accent3>
        <a:srgbClr val="4C1A27"/>
      </a:accent3>
      <a:accent4>
        <a:srgbClr val="52A3CB"/>
      </a:accent4>
      <a:accent5>
        <a:srgbClr val="FFBF00"/>
      </a:accent5>
      <a:accent6>
        <a:srgbClr val="99CC33"/>
      </a:accent6>
      <a:hlink>
        <a:srgbClr val="0070C0"/>
      </a:hlink>
      <a:folHlink>
        <a:srgbClr val="D76D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NST Build">
      <a:dk1>
        <a:sysClr val="windowText" lastClr="000000"/>
      </a:dk1>
      <a:lt1>
        <a:sysClr val="window" lastClr="FFFFFF"/>
      </a:lt1>
      <a:dk2>
        <a:srgbClr val="0E2841"/>
      </a:dk2>
      <a:lt2>
        <a:srgbClr val="E8E8E8"/>
      </a:lt2>
      <a:accent1>
        <a:srgbClr val="6E2639"/>
      </a:accent1>
      <a:accent2>
        <a:srgbClr val="98344F"/>
      </a:accent2>
      <a:accent3>
        <a:srgbClr val="4C1A27"/>
      </a:accent3>
      <a:accent4>
        <a:srgbClr val="52A3CB"/>
      </a:accent4>
      <a:accent5>
        <a:srgbClr val="FFBF00"/>
      </a:accent5>
      <a:accent6>
        <a:srgbClr val="99CC33"/>
      </a:accent6>
      <a:hlink>
        <a:srgbClr val="0070C0"/>
      </a:hlink>
      <a:folHlink>
        <a:srgbClr val="D76D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UALR Brand Kit #2">
      <a:dk1>
        <a:srgbClr val="000000"/>
      </a:dk1>
      <a:lt1>
        <a:srgbClr val="FFFFFF"/>
      </a:lt1>
      <a:dk2>
        <a:srgbClr val="4C1A27"/>
      </a:dk2>
      <a:lt2>
        <a:srgbClr val="6E2639"/>
      </a:lt2>
      <a:accent1>
        <a:srgbClr val="FFBF00"/>
      </a:accent1>
      <a:accent2>
        <a:srgbClr val="D5410B"/>
      </a:accent2>
      <a:accent3>
        <a:srgbClr val="465D18"/>
      </a:accent3>
      <a:accent4>
        <a:srgbClr val="245D7A"/>
      </a:accent4>
      <a:accent5>
        <a:srgbClr val="52A3CB"/>
      </a:accent5>
      <a:accent6>
        <a:srgbClr val="FFE579"/>
      </a:accent6>
      <a:hlink>
        <a:srgbClr val="333333"/>
      </a:hlink>
      <a:folHlink>
        <a:srgbClr val="91D9C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_Office Theme">
  <a:themeElements>
    <a:clrScheme name="NST Build">
      <a:dk1>
        <a:sysClr val="windowText" lastClr="000000"/>
      </a:dk1>
      <a:lt1>
        <a:sysClr val="window" lastClr="FFFFFF"/>
      </a:lt1>
      <a:dk2>
        <a:srgbClr val="0E2841"/>
      </a:dk2>
      <a:lt2>
        <a:srgbClr val="E8E8E8"/>
      </a:lt2>
      <a:accent1>
        <a:srgbClr val="6E2639"/>
      </a:accent1>
      <a:accent2>
        <a:srgbClr val="98344F"/>
      </a:accent2>
      <a:accent3>
        <a:srgbClr val="4C1A27"/>
      </a:accent3>
      <a:accent4>
        <a:srgbClr val="52A3CB"/>
      </a:accent4>
      <a:accent5>
        <a:srgbClr val="FFBF00"/>
      </a:accent5>
      <a:accent6>
        <a:srgbClr val="99CC33"/>
      </a:accent6>
      <a:hlink>
        <a:srgbClr val="0070C0"/>
      </a:hlink>
      <a:folHlink>
        <a:srgbClr val="D76DCC"/>
      </a:folHlink>
    </a:clrScheme>
    <a:fontScheme name="MidSOUTH">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4_Office Theme">
  <a:themeElements>
    <a:clrScheme name="UALR Brand Kit #2">
      <a:dk1>
        <a:srgbClr val="000000"/>
      </a:dk1>
      <a:lt1>
        <a:srgbClr val="FFFFFF"/>
      </a:lt1>
      <a:dk2>
        <a:srgbClr val="4C1A27"/>
      </a:dk2>
      <a:lt2>
        <a:srgbClr val="6E2639"/>
      </a:lt2>
      <a:accent1>
        <a:srgbClr val="FFBF00"/>
      </a:accent1>
      <a:accent2>
        <a:srgbClr val="D5410B"/>
      </a:accent2>
      <a:accent3>
        <a:srgbClr val="465D18"/>
      </a:accent3>
      <a:accent4>
        <a:srgbClr val="245D7A"/>
      </a:accent4>
      <a:accent5>
        <a:srgbClr val="52A3CB"/>
      </a:accent5>
      <a:accent6>
        <a:srgbClr val="FFE579"/>
      </a:accent6>
      <a:hlink>
        <a:srgbClr val="333333"/>
      </a:hlink>
      <a:folHlink>
        <a:srgbClr val="91D9C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11_Office Theme">
  <a:themeElements>
    <a:clrScheme name="UALR Brand Kit #2">
      <a:dk1>
        <a:srgbClr val="000000"/>
      </a:dk1>
      <a:lt1>
        <a:srgbClr val="FFFFFF"/>
      </a:lt1>
      <a:dk2>
        <a:srgbClr val="4C1A27"/>
      </a:dk2>
      <a:lt2>
        <a:srgbClr val="6E2639"/>
      </a:lt2>
      <a:accent1>
        <a:srgbClr val="FFBF00"/>
      </a:accent1>
      <a:accent2>
        <a:srgbClr val="D5410B"/>
      </a:accent2>
      <a:accent3>
        <a:srgbClr val="465D18"/>
      </a:accent3>
      <a:accent4>
        <a:srgbClr val="245D7A"/>
      </a:accent4>
      <a:accent5>
        <a:srgbClr val="52A3CB"/>
      </a:accent5>
      <a:accent6>
        <a:srgbClr val="FFE579"/>
      </a:accent6>
      <a:hlink>
        <a:srgbClr val="333333"/>
      </a:hlink>
      <a:folHlink>
        <a:srgbClr val="91D9C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5_Office Theme">
  <a:themeElements>
    <a:clrScheme name="NST Build">
      <a:dk1>
        <a:sysClr val="windowText" lastClr="000000"/>
      </a:dk1>
      <a:lt1>
        <a:sysClr val="window" lastClr="FFFFFF"/>
      </a:lt1>
      <a:dk2>
        <a:srgbClr val="0E2841"/>
      </a:dk2>
      <a:lt2>
        <a:srgbClr val="E8E8E8"/>
      </a:lt2>
      <a:accent1>
        <a:srgbClr val="6E2639"/>
      </a:accent1>
      <a:accent2>
        <a:srgbClr val="98344F"/>
      </a:accent2>
      <a:accent3>
        <a:srgbClr val="4C1A27"/>
      </a:accent3>
      <a:accent4>
        <a:srgbClr val="52A3CB"/>
      </a:accent4>
      <a:accent5>
        <a:srgbClr val="FFBF00"/>
      </a:accent5>
      <a:accent6>
        <a:srgbClr val="99CC33"/>
      </a:accent6>
      <a:hlink>
        <a:srgbClr val="0070C0"/>
      </a:hlink>
      <a:folHlink>
        <a:srgbClr val="D76D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298</TotalTime>
  <Words>16050</Words>
  <Application>Microsoft Office PowerPoint</Application>
  <PresentationFormat>Widescreen</PresentationFormat>
  <Paragraphs>1758</Paragraphs>
  <Slides>37</Slides>
  <Notes>37</Notes>
  <HiddenSlides>0</HiddenSlides>
  <MMClips>0</MMClips>
  <ScaleCrop>false</ScaleCrop>
  <HeadingPairs>
    <vt:vector size="6" baseType="variant">
      <vt:variant>
        <vt:lpstr>Fonts Used</vt:lpstr>
      </vt:variant>
      <vt:variant>
        <vt:i4>8</vt:i4>
      </vt:variant>
      <vt:variant>
        <vt:lpstr>Theme</vt:lpstr>
      </vt:variant>
      <vt:variant>
        <vt:i4>9</vt:i4>
      </vt:variant>
      <vt:variant>
        <vt:lpstr>Slide Titles</vt:lpstr>
      </vt:variant>
      <vt:variant>
        <vt:i4>37</vt:i4>
      </vt:variant>
    </vt:vector>
  </HeadingPairs>
  <TitlesOfParts>
    <vt:vector size="54" baseType="lpstr">
      <vt:lpstr>Open Sans</vt:lpstr>
      <vt:lpstr>Times New Roman</vt:lpstr>
      <vt:lpstr>Play</vt:lpstr>
      <vt:lpstr>Calibri</vt:lpstr>
      <vt:lpstr>Open Sans ExtraBold</vt:lpstr>
      <vt:lpstr>Arial</vt:lpstr>
      <vt:lpstr>Antonio</vt:lpstr>
      <vt:lpstr>Courier New</vt:lpstr>
      <vt:lpstr>Office Theme</vt:lpstr>
      <vt:lpstr>1_Office Theme</vt:lpstr>
      <vt:lpstr>Office Theme</vt:lpstr>
      <vt:lpstr>2_Office Theme</vt:lpstr>
      <vt:lpstr>10_Office Theme</vt:lpstr>
      <vt:lpstr>3_Office Theme</vt:lpstr>
      <vt:lpstr>4_Office Theme</vt:lpstr>
      <vt:lpstr>11_Office Theme</vt:lpstr>
      <vt:lpstr>5_Office Theme</vt:lpstr>
      <vt:lpstr>PowerPoint Presentation</vt:lpstr>
      <vt:lpstr>PowerPoint Presentation</vt:lpstr>
      <vt:lpstr>PowerPoint Presentation</vt:lpstr>
      <vt:lpstr>PowerPoint Presentation</vt:lpstr>
      <vt:lpstr>Understanding Multidisciplinary Team Roles &amp; Shared Responsibilities</vt:lpstr>
      <vt:lpstr>Building a Shared Understanding of Safety Concerns</vt:lpstr>
      <vt:lpstr>Using SDM to Support Collaborative Decision-Making </vt:lpstr>
      <vt:lpstr>Coordinating Information Across Professional Systems</vt:lpstr>
      <vt:lpstr>PowerPoint Presentation</vt:lpstr>
      <vt:lpstr>PowerPoint Presentation</vt:lpstr>
      <vt:lpstr>PowerPoint Presentation</vt:lpstr>
      <vt:lpstr>PowerPoint Presentation</vt:lpstr>
      <vt:lpstr>Understanding the Role of Child Advocacy Centers</vt:lpstr>
      <vt:lpstr>Forensic Interviewing &amp; The Specialist's Role</vt:lpstr>
      <vt:lpstr>Coordinating Investigations with Law Enforcement</vt:lpstr>
      <vt:lpstr>Sharing Information While Maintaining Professional Responsibilities </vt:lpstr>
      <vt:lpstr>Collaborative Response </vt:lpstr>
      <vt:lpstr>When Professional Perspectives Differ </vt:lpstr>
      <vt:lpstr>PowerPoint Presentation</vt:lpstr>
      <vt:lpstr>PowerPoint Presentation</vt:lpstr>
      <vt:lpstr>PowerPoint Presentation</vt:lpstr>
      <vt:lpstr>PowerPoint Presentation</vt:lpstr>
      <vt:lpstr>Understanding Sources of Interagency Conflict</vt:lpstr>
      <vt:lpstr>Recognizing Communication Barriers Before They Escalate</vt:lpstr>
      <vt:lpstr>Rebuilding Collaboration When Communication Breaks Down</vt:lpstr>
      <vt:lpstr>Professional Consultation In Practice</vt:lpstr>
      <vt:lpstr>Moving From Communication To Coordination </vt:lpstr>
      <vt:lpstr>PowerPoint Presentation</vt:lpstr>
      <vt:lpstr>PowerPoint Presentation</vt:lpstr>
      <vt:lpstr>PowerPoint Presentation</vt:lpstr>
      <vt:lpstr>PowerPoint Presentation</vt:lpstr>
      <vt:lpstr>Reviewing the Flowers’ Case</vt:lpstr>
      <vt:lpstr>MDT Simulation Preparation</vt:lpstr>
      <vt:lpstr>MDT Simulation </vt:lpstr>
      <vt:lpstr>Reaching Decisions Together</vt:lpstr>
      <vt:lpstr>From Training Scenarios To Real Investigations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Ashrael Williams</dc:creator>
  <cp:lastModifiedBy>Stephanie N. Clowers</cp:lastModifiedBy>
  <cp:revision>13</cp:revision>
  <dcterms:created xsi:type="dcterms:W3CDTF">2026-05-28T17:23:58Z</dcterms:created>
  <dcterms:modified xsi:type="dcterms:W3CDTF">2026-08-18T16:10:41Z</dcterms:modified>
</cp:coreProperties>
</file>