
<file path=[Content_Types].xml><?xml version="1.0" encoding="utf-8"?>
<Types xmlns="http://schemas.openxmlformats.org/package/2006/content-types">
  <Default Extension="bin" ContentType="application/vnd.ms-office.vbaProject"/>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81" r:id="rId2"/>
  </p:sldMasterIdLst>
  <p:notesMasterIdLst>
    <p:notesMasterId r:id="rId38"/>
  </p:notesMasterIdLst>
  <p:handoutMasterIdLst>
    <p:handoutMasterId r:id="rId39"/>
  </p:handoutMasterIdLst>
  <p:sldIdLst>
    <p:sldId id="256" r:id="rId3"/>
    <p:sldId id="291"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89" r:id="rId18"/>
    <p:sldId id="270" r:id="rId19"/>
    <p:sldId id="271" r:id="rId20"/>
    <p:sldId id="272" r:id="rId21"/>
    <p:sldId id="273" r:id="rId22"/>
    <p:sldId id="274" r:id="rId23"/>
    <p:sldId id="275" r:id="rId24"/>
    <p:sldId id="276" r:id="rId25"/>
    <p:sldId id="288" r:id="rId26"/>
    <p:sldId id="277" r:id="rId27"/>
    <p:sldId id="278" r:id="rId28"/>
    <p:sldId id="279" r:id="rId29"/>
    <p:sldId id="280" r:id="rId30"/>
    <p:sldId id="281" r:id="rId31"/>
    <p:sldId id="282" r:id="rId32"/>
    <p:sldId id="290" r:id="rId33"/>
    <p:sldId id="284" r:id="rId34"/>
    <p:sldId id="285" r:id="rId35"/>
    <p:sldId id="286" r:id="rId36"/>
    <p:sldId id="287" r:id="rId37"/>
  </p:sldIdLst>
  <p:sldSz cx="12192000" cy="6858000"/>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1C92B541-257E-434B-986C-06F90BAD5E41}">
          <p14:sldIdLst>
            <p14:sldId id="256"/>
            <p14:sldId id="291"/>
          </p14:sldIdLst>
        </p14:section>
        <p14:section name="Making Investigative Findings" id="{AD89C1C9-7E9F-4157-8E0C-DC4033F735B0}">
          <p14:sldIdLst>
            <p14:sldId id="257"/>
            <p14:sldId id="258"/>
            <p14:sldId id="259"/>
            <p14:sldId id="260"/>
            <p14:sldId id="261"/>
            <p14:sldId id="262"/>
            <p14:sldId id="263"/>
          </p14:sldIdLst>
        </p14:section>
        <p14:section name="Case Staffing, Supervisory Review, and Recommendations" id="{2AAB96A1-AD86-4C8D-8CA0-51F7818B3E05}">
          <p14:sldIdLst>
            <p14:sldId id="264"/>
            <p14:sldId id="265"/>
            <p14:sldId id="266"/>
            <p14:sldId id="267"/>
            <p14:sldId id="268"/>
            <p14:sldId id="269"/>
            <p14:sldId id="289"/>
            <p14:sldId id="270"/>
            <p14:sldId id="271"/>
            <p14:sldId id="272"/>
            <p14:sldId id="273"/>
            <p14:sldId id="274"/>
            <p14:sldId id="275"/>
            <p14:sldId id="276"/>
            <p14:sldId id="288"/>
          </p14:sldIdLst>
        </p14:section>
        <p14:section name="Transitioning Cases and Ongoing Division Involvement" id="{F3270050-6964-48BB-9A5E-F8F06A69CF7E}">
          <p14:sldIdLst>
            <p14:sldId id="277"/>
            <p14:sldId id="278"/>
            <p14:sldId id="279"/>
            <p14:sldId id="280"/>
            <p14:sldId id="281"/>
            <p14:sldId id="282"/>
            <p14:sldId id="290"/>
            <p14:sldId id="284"/>
            <p14:sldId id="285"/>
            <p14:sldId id="286"/>
            <p14:sldId id="287"/>
          </p14:sldIdLst>
        </p14:section>
      </p14:sectionLst>
    </p:ex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3074" userDrawn="1">
          <p15:clr>
            <a:srgbClr val="A4A3A4"/>
          </p15:clr>
        </p15:guide>
        <p15:guide id="2" pos="2304"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5FAD46F9-037D-274C-C901-088AC4ABA7CD}" name="Carmien D. Penny" initials="CP" userId="S::cdpenny@midsouth.ualr.edu::4480eaf3-6c27-46a8-9794-f49b93e2cd65"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5D7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3740" autoAdjust="0"/>
    <p:restoredTop sz="58079" autoAdjust="0"/>
  </p:normalViewPr>
  <p:slideViewPr>
    <p:cSldViewPr snapToGrid="0" showGuides="1">
      <p:cViewPr varScale="1">
        <p:scale>
          <a:sx n="65" d="100"/>
          <a:sy n="65" d="100"/>
        </p:scale>
        <p:origin x="1554" y="90"/>
      </p:cViewPr>
      <p:guideLst>
        <p:guide orient="horz" pos="2208"/>
        <p:guide pos="3840"/>
      </p:guideLst>
    </p:cSldViewPr>
  </p:slideViewPr>
  <p:notesTextViewPr>
    <p:cViewPr>
      <p:scale>
        <a:sx n="1" d="1"/>
        <a:sy n="1" d="1"/>
      </p:scale>
      <p:origin x="0" y="0"/>
    </p:cViewPr>
  </p:notesTextViewPr>
  <p:notesViewPr>
    <p:cSldViewPr snapToGrid="0" showGuides="1">
      <p:cViewPr varScale="1">
        <p:scale>
          <a:sx n="70" d="100"/>
          <a:sy n="70" d="100"/>
        </p:scale>
        <p:origin x="2971" y="48"/>
      </p:cViewPr>
      <p:guideLst>
        <p:guide orient="horz" pos="3074"/>
        <p:guide pos="230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handoutMaster" Target="handoutMasters/handoutMaster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45" Type="http://schemas.microsoft.com/office/2018/10/relationships/authors" Target="author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microsoft.com/office/2006/relationships/vbaProject" Target="vbaProject.bin"/><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60561838"/>
      </p:ext>
    </p:extLst>
  </p:cSld>
  <p:clrMap bg1="lt1" tx1="dk1" bg2="lt2" tx2="dk2" accent1="accent1" accent2="accent2" accent3="accent3" accent4="accent4" accent5="accent5" accent6="accent6" hlink="hlink" folHlink="folHlink"/>
  <p:hf sldNum="0" hdr="0" ftr="0" dt="0"/>
  <p:extLst>
    <p:ext uri="{56416CCD-93CA-4268-BC5B-53C4BB910035}">
      <p15:sldGuideLst xmlns:p15="http://schemas.microsoft.com/office/powerpoint/2012/main">
        <p15:guide id="1" orient="horz" pos="3024" userDrawn="1">
          <p15:clr>
            <a:srgbClr val="F26B43"/>
          </p15:clr>
        </p15:guide>
        <p15:guide id="2" pos="2304"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777875" y="963613"/>
            <a:ext cx="5759450" cy="3240087"/>
          </a:xfrm>
          <a:prstGeom prst="rect">
            <a:avLst/>
          </a:prstGeom>
          <a:noFill/>
          <a:ln w="12700">
            <a:solidFill>
              <a:prstClr val="black"/>
            </a:solidFill>
          </a:ln>
        </p:spPr>
        <p:txBody>
          <a:bodyPr vert="horz" lIns="96661" tIns="48331" rIns="96661" bIns="48331" rtlCol="0" anchor="ctr"/>
          <a:lstStyle/>
          <a:p>
            <a:endParaRPr lang="en-US"/>
          </a:p>
        </p:txBody>
      </p:sp>
      <p:sp>
        <p:nvSpPr>
          <p:cNvPr id="5" name="Notes Placeholder 4"/>
          <p:cNvSpPr>
            <a:spLocks noGrp="1"/>
          </p:cNvSpPr>
          <p:nvPr>
            <p:ph type="body" sz="quarter" idx="3"/>
          </p:nvPr>
        </p:nvSpPr>
        <p:spPr>
          <a:xfrm>
            <a:off x="744187" y="4289368"/>
            <a:ext cx="5852160" cy="4336126"/>
          </a:xfrm>
          <a:prstGeom prst="rect">
            <a:avLst/>
          </a:prstGeom>
        </p:spPr>
        <p:txBody>
          <a:bodyPr vert="horz" lIns="96661" tIns="48331" rIns="96661" bIns="48331"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899127965"/>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extLst>
    <p:ext uri="{620B2872-D7B9-4A21-9093-7833F8D536E1}">
      <p15:sldGuideLst xmlns:p15="http://schemas.microsoft.com/office/powerpoint/2012/main">
        <p15:guide id="1" orient="horz" pos="3024" userDrawn="1">
          <p15:clr>
            <a:srgbClr val="F26B43"/>
          </p15:clr>
        </p15:guide>
        <p15:guide id="2" pos="2304" userDrawn="1">
          <p15:clr>
            <a:srgbClr val="F26B43"/>
          </p15:clr>
        </p15:guide>
      </p15:sldGuideLst>
    </p:ext>
  </p:extLst>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g3f97a6f9881_0_0:notes"/>
          <p:cNvSpPr>
            <a:spLocks noGrp="1" noRot="1" noChangeAspect="1"/>
          </p:cNvSpPr>
          <p:nvPr>
            <p:ph type="sldImg" idx="2"/>
          </p:nvPr>
        </p:nvSpPr>
        <p:spPr>
          <a:xfrm>
            <a:off x="777875" y="936625"/>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87" name="Google Shape;187;g3f97a6f9881_0_0:notes"/>
          <p:cNvSpPr txBox="1">
            <a:spLocks noGrp="1"/>
          </p:cNvSpPr>
          <p:nvPr>
            <p:ph type="body" idx="1"/>
          </p:nvPr>
        </p:nvSpPr>
        <p:spPr>
          <a:xfrm>
            <a:off x="731520" y="4177189"/>
            <a:ext cx="5852160" cy="4487228"/>
          </a:xfrm>
          <a:prstGeom prst="rect">
            <a:avLst/>
          </a:prstGeom>
          <a:noFill/>
          <a:ln>
            <a:noFill/>
          </a:ln>
        </p:spPr>
        <p:txBody>
          <a:bodyPr spcFirstLastPara="1" wrap="square" lIns="96540" tIns="48257" rIns="96540" bIns="48257" anchor="t" anchorCtr="0">
            <a:noAutofit/>
          </a:bodyPr>
          <a:lstStyle/>
          <a:p>
            <a:pPr>
              <a:buSzPts val="1400"/>
            </a:pPr>
            <a:r>
              <a:rPr lang="en-US" sz="1200" b="1"/>
              <a:t>WEEK 8, DAY 6 – INVESTIGATIONS SPECIALTY TRAINING</a:t>
            </a:r>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3"/>
        <p:cNvGrpSpPr/>
        <p:nvPr/>
      </p:nvGrpSpPr>
      <p:grpSpPr>
        <a:xfrm>
          <a:off x="0" y="0"/>
          <a:ext cx="0" cy="0"/>
          <a:chOff x="0" y="0"/>
          <a:chExt cx="0" cy="0"/>
        </a:xfrm>
      </p:grpSpPr>
      <p:sp>
        <p:nvSpPr>
          <p:cNvPr id="1254" name="Google Shape;1254;p44:notes"/>
          <p:cNvSpPr txBox="1">
            <a:spLocks noGrp="1"/>
          </p:cNvSpPr>
          <p:nvPr>
            <p:ph type="body" idx="1"/>
          </p:nvPr>
        </p:nvSpPr>
        <p:spPr>
          <a:xfrm>
            <a:off x="757065" y="4183857"/>
            <a:ext cx="5831696" cy="4508896"/>
          </a:xfrm>
          <a:prstGeom prst="rect">
            <a:avLst/>
          </a:prstGeom>
          <a:noFill/>
          <a:ln>
            <a:noFill/>
          </a:ln>
        </p:spPr>
        <p:txBody>
          <a:bodyPr spcFirstLastPara="1" wrap="square" lIns="102155" tIns="51063" rIns="102155" bIns="51063" anchor="t" anchorCtr="0">
            <a:noAutofit/>
          </a:bodyPr>
          <a:lstStyle/>
          <a:p>
            <a:pPr>
              <a:buClr>
                <a:srgbClr val="4C1A27"/>
              </a:buClr>
              <a:buSzPts val="1100"/>
            </a:pPr>
            <a:r>
              <a:rPr lang="en-US" b="1" dirty="0">
                <a:solidFill>
                  <a:srgbClr val="333333"/>
                </a:solidFill>
                <a:latin typeface="Calibri" panose="020F0502020204030204" pitchFamily="34" charset="0"/>
                <a:ea typeface="Calibri"/>
                <a:cs typeface="Calibri"/>
                <a:sym typeface="Calibri"/>
              </a:rPr>
              <a:t>INVESTIGATIONS PRE-TEST</a:t>
            </a:r>
            <a:endParaRPr dirty="0">
              <a:solidFill>
                <a:srgbClr val="333333"/>
              </a:solidFill>
              <a:latin typeface="Calibri" panose="020F0502020204030204" pitchFamily="34" charset="0"/>
              <a:ea typeface="Calibri"/>
              <a:cs typeface="Calibri"/>
              <a:sym typeface="Calibri"/>
            </a:endParaRPr>
          </a:p>
          <a:p>
            <a:pPr>
              <a:buClr>
                <a:srgbClr val="4C1A27"/>
              </a:buClr>
              <a:buSzPts val="1100"/>
            </a:pPr>
            <a:endParaRPr b="1" dirty="0">
              <a:solidFill>
                <a:srgbClr val="333333"/>
              </a:solidFill>
              <a:latin typeface="Calibri" panose="020F0502020204030204" pitchFamily="34" charset="0"/>
              <a:ea typeface="Calibri"/>
              <a:cs typeface="Calibri"/>
              <a:sym typeface="Calibri"/>
            </a:endParaRPr>
          </a:p>
          <a:p>
            <a:pPr>
              <a:buClr>
                <a:srgbClr val="4C1A27"/>
              </a:buClr>
              <a:buSzPts val="1100"/>
            </a:pPr>
            <a:r>
              <a:rPr lang="en-US" b="1" dirty="0">
                <a:solidFill>
                  <a:srgbClr val="333333"/>
                </a:solidFill>
                <a:latin typeface="Calibri" panose="020F0502020204030204" pitchFamily="34" charset="0"/>
                <a:ea typeface="Calibri"/>
                <a:cs typeface="Calibri"/>
                <a:sym typeface="Calibri"/>
              </a:rPr>
              <a:t>Time: </a:t>
            </a:r>
            <a:r>
              <a:rPr lang="en-US" dirty="0">
                <a:solidFill>
                  <a:srgbClr val="333333"/>
                </a:solidFill>
                <a:latin typeface="Calibri" panose="020F0502020204030204" pitchFamily="34" charset="0"/>
                <a:ea typeface="Calibri"/>
                <a:cs typeface="Calibri"/>
                <a:sym typeface="Calibri"/>
              </a:rPr>
              <a:t>20 minutes</a:t>
            </a:r>
            <a:endParaRPr dirty="0">
              <a:latin typeface="Calibri" panose="020F0502020204030204" pitchFamily="34" charset="0"/>
            </a:endParaRPr>
          </a:p>
          <a:p>
            <a:pPr>
              <a:buClr>
                <a:srgbClr val="4C1A27"/>
              </a:buClr>
              <a:buSzPts val="1100"/>
            </a:pPr>
            <a:r>
              <a:rPr lang="en-US" b="1" dirty="0">
                <a:solidFill>
                  <a:srgbClr val="333333"/>
                </a:solidFill>
                <a:latin typeface="Calibri" panose="020F0502020204030204" pitchFamily="34" charset="0"/>
                <a:ea typeface="Calibri"/>
                <a:cs typeface="Calibri"/>
                <a:sym typeface="Calibri"/>
              </a:rPr>
              <a:t>Purpose: </a:t>
            </a:r>
            <a:r>
              <a:rPr lang="en-US" dirty="0">
                <a:solidFill>
                  <a:srgbClr val="333333"/>
                </a:solidFill>
                <a:latin typeface="Calibri" panose="020F0502020204030204" pitchFamily="34" charset="0"/>
                <a:ea typeface="Calibri"/>
                <a:cs typeface="Calibri"/>
                <a:sym typeface="Calibri"/>
              </a:rPr>
              <a:t>To assess the existing knowledge at the beginning of this specialty</a:t>
            </a:r>
            <a:endParaRPr dirty="0">
              <a:latin typeface="Calibri" panose="020F0502020204030204" pitchFamily="34" charset="0"/>
            </a:endParaRPr>
          </a:p>
          <a:p>
            <a:pPr>
              <a:buClr>
                <a:srgbClr val="4C1A27"/>
              </a:buClr>
              <a:buSzPts val="1100"/>
            </a:pPr>
            <a:endParaRPr b="1" dirty="0">
              <a:solidFill>
                <a:srgbClr val="333333"/>
              </a:solidFill>
              <a:latin typeface="Calibri" panose="020F0502020204030204" pitchFamily="34" charset="0"/>
              <a:ea typeface="Calibri"/>
              <a:cs typeface="Calibri"/>
              <a:sym typeface="Calibri"/>
            </a:endParaRPr>
          </a:p>
          <a:p>
            <a:pPr>
              <a:buClr>
                <a:srgbClr val="4C1A27"/>
              </a:buClr>
              <a:buSzPts val="1100"/>
            </a:pPr>
            <a:r>
              <a:rPr lang="en-US" b="1" dirty="0">
                <a:solidFill>
                  <a:srgbClr val="333333"/>
                </a:solidFill>
                <a:latin typeface="Calibri" panose="020F0502020204030204" pitchFamily="34" charset="0"/>
                <a:ea typeface="Calibri"/>
                <a:cs typeface="Calibri"/>
                <a:sym typeface="Calibri"/>
              </a:rPr>
              <a:t>Facilitator Note: </a:t>
            </a:r>
            <a:r>
              <a:rPr lang="en-US" dirty="0">
                <a:solidFill>
                  <a:srgbClr val="333333"/>
                </a:solidFill>
                <a:latin typeface="Calibri" panose="020F0502020204030204" pitchFamily="34" charset="0"/>
                <a:ea typeface="Calibri"/>
                <a:cs typeface="Calibri"/>
                <a:sym typeface="Calibri"/>
              </a:rPr>
              <a:t>Before moving to the Target Outcomes direct participants to the QR code on the slide. Participants will need to use their phones to scan the code to complete the pre-test in Qualtrics. </a:t>
            </a:r>
            <a:endParaRPr dirty="0">
              <a:latin typeface="Calibri" panose="020F0502020204030204" pitchFamily="34" charset="0"/>
            </a:endParaRPr>
          </a:p>
          <a:p>
            <a:pPr marL="510859" indent="-255429"/>
            <a:endParaRPr dirty="0">
              <a:latin typeface="Calibri" panose="020F0502020204030204" pitchFamily="34" charset="0"/>
              <a:ea typeface="Calibri"/>
              <a:cs typeface="Calibri"/>
              <a:sym typeface="Calibri"/>
            </a:endParaRPr>
          </a:p>
        </p:txBody>
      </p:sp>
      <p:sp>
        <p:nvSpPr>
          <p:cNvPr id="1255" name="Google Shape;1255;p44:notes"/>
          <p:cNvSpPr>
            <a:spLocks noGrp="1" noRot="1" noChangeAspect="1"/>
          </p:cNvSpPr>
          <p:nvPr>
            <p:ph type="sldImg" idx="2"/>
          </p:nvPr>
        </p:nvSpPr>
        <p:spPr>
          <a:xfrm>
            <a:off x="801688" y="908050"/>
            <a:ext cx="5741987" cy="32289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1:notes"/>
          <p:cNvSpPr>
            <a:spLocks noGrp="1" noRot="1" noChangeAspect="1"/>
          </p:cNvSpPr>
          <p:nvPr>
            <p:ph type="sldImg" idx="2"/>
          </p:nvPr>
        </p:nvSpPr>
        <p:spPr>
          <a:xfrm>
            <a:off x="777875" y="960438"/>
            <a:ext cx="5759450" cy="32400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7" name="Google Shape;197;p1:notes"/>
          <p:cNvSpPr txBox="1">
            <a:spLocks noGrp="1"/>
          </p:cNvSpPr>
          <p:nvPr>
            <p:ph type="body" idx="1"/>
          </p:nvPr>
        </p:nvSpPr>
        <p:spPr>
          <a:xfrm>
            <a:off x="731520" y="4200525"/>
            <a:ext cx="5852160" cy="4440555"/>
          </a:xfrm>
          <a:prstGeom prst="rect">
            <a:avLst/>
          </a:prstGeom>
          <a:noFill/>
          <a:ln>
            <a:noFill/>
          </a:ln>
        </p:spPr>
        <p:txBody>
          <a:bodyPr spcFirstLastPara="1" wrap="square" lIns="96645" tIns="48309" rIns="96645" bIns="48309" anchor="t" anchorCtr="0">
            <a:noAutofit/>
          </a:bodyPr>
          <a:lstStyle/>
          <a:p>
            <a:pPr>
              <a:buSzPts val="1400"/>
            </a:pPr>
            <a:r>
              <a:rPr lang="en-US" b="1" dirty="0">
                <a:solidFill>
                  <a:schemeClr val="dk1"/>
                </a:solidFill>
                <a:latin typeface="Calibri" panose="020F0502020204030204" pitchFamily="34" charset="0"/>
                <a:ea typeface="Calibri"/>
                <a:cs typeface="Calibri"/>
                <a:sym typeface="Calibri"/>
              </a:rPr>
              <a:t>MAKING INVESTIGATIVE FINDINGS </a:t>
            </a:r>
            <a:endParaRPr b="0" dirty="0">
              <a:latin typeface="Calibri" panose="020F0502020204030204" pitchFamily="34" charset="0"/>
              <a:ea typeface="Calibri"/>
              <a:cs typeface="Calibri"/>
              <a:sym typeface="Calibri"/>
            </a:endParaRPr>
          </a:p>
          <a:p>
            <a:pPr>
              <a:buSzPts val="1400"/>
            </a:pPr>
            <a:br>
              <a:rPr lang="en-US" dirty="0">
                <a:latin typeface="Calibri" panose="020F0502020204030204" pitchFamily="34" charset="0"/>
              </a:rPr>
            </a:br>
            <a:endParaRPr dirty="0">
              <a:latin typeface="Calibri" panose="020F050202020403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g3f5e9e48872_0_0:notes"/>
          <p:cNvSpPr>
            <a:spLocks noGrp="1" noRot="1" noChangeAspect="1"/>
          </p:cNvSpPr>
          <p:nvPr>
            <p:ph type="sldImg" idx="2"/>
          </p:nvPr>
        </p:nvSpPr>
        <p:spPr>
          <a:xfrm>
            <a:off x="777875" y="936625"/>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5" name="Google Shape;205;g3f5e9e48872_0_0:notes"/>
          <p:cNvSpPr txBox="1">
            <a:spLocks noGrp="1"/>
          </p:cNvSpPr>
          <p:nvPr>
            <p:ph type="body" idx="1"/>
          </p:nvPr>
        </p:nvSpPr>
        <p:spPr>
          <a:xfrm>
            <a:off x="731520" y="4177189"/>
            <a:ext cx="5852160" cy="4487228"/>
          </a:xfrm>
          <a:prstGeom prst="rect">
            <a:avLst/>
          </a:prstGeom>
          <a:noFill/>
          <a:ln>
            <a:noFill/>
          </a:ln>
        </p:spPr>
        <p:txBody>
          <a:bodyPr spcFirstLastPara="1" wrap="square" lIns="96645" tIns="48309" rIns="96645" bIns="48309"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MAKING INVESTIGATIVE FINDINGS: INTRODUCTION</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 </a:t>
            </a:r>
            <a:r>
              <a:rPr lang="en-US" dirty="0">
                <a:solidFill>
                  <a:srgbClr val="000000"/>
                </a:solidFill>
                <a:latin typeface="Calibri" panose="020F0502020204030204" pitchFamily="34" charset="0"/>
                <a:ea typeface="Calibri"/>
                <a:cs typeface="Calibri"/>
                <a:sym typeface="Calibri"/>
              </a:rPr>
              <a:t>5 Minutes</a:t>
            </a: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introduce how investigators move from gathered information into investigative findings, determinations, and case action decisions following completion of investigative activities</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Notes:</a:t>
            </a:r>
            <a:endParaRPr b="0" dirty="0">
              <a:latin typeface="Calibri" panose="020F0502020204030204" pitchFamily="34" charset="0"/>
              <a:ea typeface="Calibri"/>
              <a:cs typeface="Calibri"/>
              <a:sym typeface="Calibri"/>
            </a:endParaRPr>
          </a:p>
          <a:p>
            <a:pPr marL="171450" indent="-17145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Reinforce: This day focuses on post-investigation processes.</a:t>
            </a:r>
            <a:endParaRPr dirty="0">
              <a:latin typeface="Calibri" panose="020F0502020204030204" pitchFamily="34" charset="0"/>
            </a:endParaRPr>
          </a:p>
          <a:p>
            <a:pPr marL="171450" indent="-17145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Clarifying the focus is not the same as re-investigating the case.</a:t>
            </a:r>
            <a:endParaRPr dirty="0">
              <a:latin typeface="Calibri" panose="020F0502020204030204" pitchFamily="34" charset="0"/>
            </a:endParaRPr>
          </a:p>
          <a:p>
            <a:pPr marL="171450" indent="-17145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Maintain focus on findings, determinations, case action, ongoing safety considerations, and professional decision-making.</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Throughout the first five days of training, you focused heavily on:</a:t>
            </a:r>
            <a:endParaRPr b="0" dirty="0">
              <a:latin typeface="Calibri" panose="020F0502020204030204" pitchFamily="34" charset="0"/>
              <a:ea typeface="Calibri"/>
              <a:cs typeface="Calibri"/>
              <a:sym typeface="Calibri"/>
            </a:endParaRPr>
          </a:p>
          <a:p>
            <a:pPr marL="171450" indent="-17145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Conducting investigations.</a:t>
            </a:r>
            <a:endParaRPr dirty="0">
              <a:latin typeface="Calibri" panose="020F0502020204030204" pitchFamily="34" charset="0"/>
            </a:endParaRPr>
          </a:p>
          <a:p>
            <a:pPr marL="171450" indent="-17145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Gathering information.</a:t>
            </a:r>
            <a:endParaRPr dirty="0">
              <a:latin typeface="Calibri" panose="020F0502020204030204" pitchFamily="34" charset="0"/>
            </a:endParaRPr>
          </a:p>
          <a:p>
            <a:pPr marL="171450" indent="-17145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Interviewing children and caregivers.</a:t>
            </a:r>
            <a:endParaRPr dirty="0">
              <a:latin typeface="Calibri" panose="020F0502020204030204" pitchFamily="34" charset="0"/>
            </a:endParaRPr>
          </a:p>
          <a:p>
            <a:pPr marL="171450" indent="-17145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Assessing safety concerns.</a:t>
            </a:r>
            <a:endParaRPr dirty="0">
              <a:latin typeface="Calibri" panose="020F0502020204030204" pitchFamily="34" charset="0"/>
            </a:endParaRPr>
          </a:p>
          <a:p>
            <a:pPr marL="171450" indent="-17145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Safety planning.</a:t>
            </a:r>
            <a:endParaRPr dirty="0">
              <a:latin typeface="Calibri" panose="020F0502020204030204" pitchFamily="34" charset="0"/>
            </a:endParaRPr>
          </a:p>
          <a:p>
            <a:pPr marL="171450" indent="-17145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Documentation and CHRIS application.</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At some point, however, investigators must move from gathering information to determining:</a:t>
            </a:r>
            <a:endParaRPr b="0" dirty="0">
              <a:latin typeface="Calibri" panose="020F0502020204030204" pitchFamily="34" charset="0"/>
              <a:ea typeface="Calibri"/>
              <a:cs typeface="Calibri"/>
              <a:sym typeface="Calibri"/>
            </a:endParaRPr>
          </a:p>
          <a:p>
            <a:pPr marL="171450" indent="-17145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the investigation supports.</a:t>
            </a:r>
            <a:endParaRPr dirty="0">
              <a:latin typeface="Calibri" panose="020F0502020204030204" pitchFamily="34" charset="0"/>
            </a:endParaRPr>
          </a:p>
          <a:p>
            <a:pPr marL="171450" indent="-17145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findings are appropriate.</a:t>
            </a:r>
            <a:endParaRPr dirty="0">
              <a:latin typeface="Calibri" panose="020F0502020204030204" pitchFamily="34" charset="0"/>
            </a:endParaRPr>
          </a:p>
          <a:p>
            <a:pPr marL="171450" indent="-17145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concerns remain.</a:t>
            </a:r>
            <a:endParaRPr dirty="0">
              <a:latin typeface="Calibri" panose="020F0502020204030204" pitchFamily="34" charset="0"/>
            </a:endParaRPr>
          </a:p>
          <a:p>
            <a:pPr marL="171450" indent="-17145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actions should occur next.</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Investigations do not simply end when interviews are completed. Investigators must analyze the information gathered throughout the case and determine:</a:t>
            </a:r>
            <a:endParaRPr b="0" dirty="0">
              <a:latin typeface="Calibri" panose="020F0502020204030204" pitchFamily="34" charset="0"/>
              <a:ea typeface="Calibri"/>
              <a:cs typeface="Calibri"/>
              <a:sym typeface="Calibri"/>
            </a:endParaRPr>
          </a:p>
          <a:p>
            <a:pPr marL="171450" indent="-17145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Whether maltreatment findings are supported.</a:t>
            </a:r>
            <a:endParaRPr dirty="0">
              <a:latin typeface="Calibri" panose="020F0502020204030204" pitchFamily="34" charset="0"/>
            </a:endParaRPr>
          </a:p>
          <a:p>
            <a:pPr marL="171450" indent="-17145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Whether ongoing safety concerns exist.</a:t>
            </a:r>
            <a:endParaRPr dirty="0">
              <a:latin typeface="Calibri" panose="020F0502020204030204" pitchFamily="34" charset="0"/>
            </a:endParaRPr>
          </a:p>
          <a:p>
            <a:pPr marL="171450" indent="-17145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Whether services or continued involvement are necessary.</a:t>
            </a:r>
            <a:endParaRPr dirty="0">
              <a:latin typeface="Calibri" panose="020F0502020204030204" pitchFamily="34" charset="0"/>
            </a:endParaRPr>
          </a:p>
          <a:p>
            <a:pPr marL="171450" indent="-17145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documentation and recommendations support those decisions.</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Today’s training focuses on what happens after investigative information is gathered and how investigators move cases toward findings, staffing, case action, and ongoing decision-making.</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Before we discuss investigative determinations, let’s first examine the purpose of investigative findings and why they matter throughout child welfare practice.</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Key Points: </a:t>
            </a:r>
            <a:r>
              <a:rPr lang="en-US" dirty="0">
                <a:solidFill>
                  <a:srgbClr val="000000"/>
                </a:solidFill>
                <a:latin typeface="Calibri" panose="020F0502020204030204" pitchFamily="34" charset="0"/>
                <a:ea typeface="Calibri"/>
                <a:cs typeface="Calibri"/>
                <a:sym typeface="Calibri"/>
              </a:rPr>
              <a:t>(ensure the following are covered)</a:t>
            </a:r>
            <a:endParaRPr b="0" dirty="0">
              <a:latin typeface="Calibri" panose="020F0502020204030204" pitchFamily="34" charset="0"/>
              <a:ea typeface="Calibri"/>
              <a:cs typeface="Calibri"/>
              <a:sym typeface="Calibri"/>
            </a:endParaRPr>
          </a:p>
          <a:p>
            <a:pPr marL="171450" indent="-17145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Investigations move beyond information gathering into findings and case action.</a:t>
            </a:r>
            <a:endParaRPr dirty="0">
              <a:latin typeface="Calibri" panose="020F0502020204030204" pitchFamily="34" charset="0"/>
            </a:endParaRPr>
          </a:p>
          <a:p>
            <a:pPr marL="171450" indent="-17145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Determinations must be supported through information, documentation, and investigative reasoning.</a:t>
            </a:r>
            <a:endParaRPr dirty="0">
              <a:latin typeface="Calibri" panose="020F0502020204030204" pitchFamily="34" charset="0"/>
            </a:endParaRPr>
          </a:p>
          <a:p>
            <a:pPr marL="171450" indent="-17145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safety concerns may continue even after investigative findings are made.</a:t>
            </a:r>
            <a:endParaRPr dirty="0">
              <a:latin typeface="Calibri" panose="020F0502020204030204" pitchFamily="34" charset="0"/>
            </a:endParaRPr>
          </a:p>
          <a:p>
            <a:pPr marL="171450" indent="-17145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Investigative decisions influence case progression and ongoing involvement.</a:t>
            </a:r>
            <a:endParaRPr dirty="0">
              <a:latin typeface="Calibri" panose="020F050202020403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2:notes"/>
          <p:cNvSpPr>
            <a:spLocks noGrp="1" noRot="1" noChangeAspect="1"/>
          </p:cNvSpPr>
          <p:nvPr>
            <p:ph type="sldImg" idx="2"/>
          </p:nvPr>
        </p:nvSpPr>
        <p:spPr>
          <a:xfrm>
            <a:off x="809625" y="944563"/>
            <a:ext cx="5738813" cy="32273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2" name="Google Shape;212;p2:notes"/>
          <p:cNvSpPr txBox="1">
            <a:spLocks noGrp="1"/>
          </p:cNvSpPr>
          <p:nvPr>
            <p:ph type="body" idx="1"/>
          </p:nvPr>
        </p:nvSpPr>
        <p:spPr>
          <a:xfrm>
            <a:off x="747776" y="4172189"/>
            <a:ext cx="5844371" cy="4483893"/>
          </a:xfrm>
          <a:prstGeom prst="rect">
            <a:avLst/>
          </a:prstGeom>
          <a:noFill/>
          <a:ln>
            <a:noFill/>
          </a:ln>
        </p:spPr>
        <p:txBody>
          <a:bodyPr spcFirstLastPara="1" wrap="square" lIns="98495" tIns="49234" rIns="98495" bIns="49234"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TARGET OUTCOMES</a:t>
            </a:r>
            <a:endParaRPr b="1"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2 Minutes</a:t>
            </a: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set expectations for the learning objectives</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By the end of this section, you will be able to:</a:t>
            </a:r>
            <a:endParaRPr b="1" i="1" dirty="0">
              <a:solidFill>
                <a:srgbClr val="000000"/>
              </a:solidFill>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Understand how investigative findings and determinations are developed using gathered information, documentation, and professional judgment.</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Apply investigative information and a preponderance-of-the-evidence to findings, recommendations, and ongoing case action decisions.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Assess whether gathered information sufficiently supports findings, determinations, and ongoing safety concerns.</a:t>
            </a:r>
            <a:endParaRPr dirty="0">
              <a:latin typeface="Calibri" panose="020F050202020403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p3:notes"/>
          <p:cNvSpPr>
            <a:spLocks noGrp="1" noRot="1" noChangeAspect="1"/>
          </p:cNvSpPr>
          <p:nvPr>
            <p:ph type="sldImg" idx="2"/>
          </p:nvPr>
        </p:nvSpPr>
        <p:spPr>
          <a:xfrm>
            <a:off x="776288" y="947738"/>
            <a:ext cx="5762625" cy="32416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3" name="Google Shape;223;p3:notes"/>
          <p:cNvSpPr txBox="1">
            <a:spLocks noGrp="1"/>
          </p:cNvSpPr>
          <p:nvPr>
            <p:ph type="body" idx="1"/>
          </p:nvPr>
        </p:nvSpPr>
        <p:spPr>
          <a:xfrm>
            <a:off x="731520" y="4188858"/>
            <a:ext cx="5852160" cy="4463890"/>
          </a:xfrm>
          <a:prstGeom prst="rect">
            <a:avLst/>
          </a:prstGeom>
          <a:noFill/>
          <a:ln>
            <a:noFill/>
          </a:ln>
        </p:spPr>
        <p:txBody>
          <a:bodyPr spcFirstLastPara="1" wrap="square" lIns="96645" tIns="48309" rIns="96645" bIns="48309"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UNDERSTANDING WHY FINDINGS MATTER</a:t>
            </a:r>
            <a:endParaRPr b="1"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10 minutes</a:t>
            </a: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help participants understand the purpose of investigative findings and how findings influence case action, ongoing safety considerations, court involvement, and continued family services</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Participant Manual: </a:t>
            </a:r>
            <a:r>
              <a:rPr lang="en-US" dirty="0">
                <a:solidFill>
                  <a:srgbClr val="000000"/>
                </a:solidFill>
                <a:latin typeface="Calibri" panose="020F0502020204030204" pitchFamily="34" charset="0"/>
                <a:ea typeface="Calibri"/>
                <a:cs typeface="Calibri"/>
                <a:sym typeface="Calibri"/>
              </a:rPr>
              <a:t>Investigative Findings &amp; Determinations Activity Packet- Activity 1: Why Findings Matter</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Activity Set Up:</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This is a whole group discussion.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Ensure that the participants have their activity packet available and ready. </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Notes: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Reinforce to the participants that findings are connected to future case actions.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Clarify that findings are not based on isolated information.</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Activity Instructions: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Discuss:</a:t>
            </a:r>
            <a:endParaRPr dirty="0">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 purpose of investigative findings.</a:t>
            </a:r>
            <a:endParaRPr b="1" dirty="0">
              <a:solidFill>
                <a:srgbClr val="000000"/>
              </a:solidFill>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findings influence case progression.</a:t>
            </a:r>
            <a:endParaRPr b="1" dirty="0">
              <a:solidFill>
                <a:srgbClr val="000000"/>
              </a:solidFill>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 relationship between findings, safety concerns, and case action.</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Review:</a:t>
            </a:r>
            <a:endParaRPr dirty="0">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DCFS investigative determination options.</a:t>
            </a:r>
            <a:endParaRPr b="1" dirty="0">
              <a:solidFill>
                <a:srgbClr val="000000"/>
              </a:solidFill>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findings are supported through gathered information and documentation.</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Identify </a:t>
            </a:r>
          </a:p>
          <a:p>
            <a:pPr marL="638440" lvl="1" indent="-181240">
              <a:buSzPts val="1400"/>
              <a:buFont typeface="Arial" panose="020B0604020202020204" pitchFamily="34" charset="0"/>
              <a:buChar char="•"/>
            </a:pPr>
            <a:r>
              <a:rPr lang="en-US" b="0" dirty="0">
                <a:solidFill>
                  <a:srgbClr val="000000"/>
                </a:solidFill>
                <a:latin typeface="Calibri" panose="020F0502020204030204" pitchFamily="34" charset="0"/>
                <a:ea typeface="Calibri"/>
                <a:cs typeface="Calibri"/>
                <a:sym typeface="Calibri"/>
              </a:rPr>
              <a:t>W</a:t>
            </a:r>
            <a:r>
              <a:rPr lang="en-US" dirty="0">
                <a:solidFill>
                  <a:srgbClr val="000000"/>
                </a:solidFill>
                <a:latin typeface="Calibri" panose="020F0502020204030204" pitchFamily="34" charset="0"/>
                <a:ea typeface="Calibri"/>
                <a:cs typeface="Calibri"/>
                <a:sym typeface="Calibri"/>
              </a:rPr>
              <a:t>hy findings impact future decision-making, court proceedings, and ongoing involvement.</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Investigative findings help determine:</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Whether maltreatment concerns are supported.</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Whether ongoing safety concerns exist.</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Whether continued involvement or services may be necessary.</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case action should occur next.</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Findings are not simply labels assigned at the end of an investigation. Findings impact:</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Case progression.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Family involvement.</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Court action.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Service recommendations.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Ongoing monitoring and reassessment.</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Investigators must evaluate many things before determining whether findings are supported.</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Information gathered throughout the investigation.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Interviews and observations.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Collateral information.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Documentation and evidence.</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Safety concerns and risk factors.</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Investigative findings should reflect:</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The totality of information gathered throughout the investigation.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Professional judgment.</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Documentation and evidence.</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Ongoing child safety considerations.</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Throughout today’s activities, we will focus on how investigators move from gathered information into supported findings, recommendations, and continued case action.</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Questions:  </a:t>
            </a:r>
            <a:r>
              <a:rPr lang="en-US" dirty="0">
                <a:solidFill>
                  <a:srgbClr val="000000"/>
                </a:solidFill>
                <a:latin typeface="Calibri" panose="020F0502020204030204" pitchFamily="34" charset="0"/>
                <a:ea typeface="Calibri"/>
                <a:cs typeface="Calibri"/>
                <a:sym typeface="Calibri"/>
              </a:rPr>
              <a:t>(ask the following questions and validate responses)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are investigative findings important?</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Answers: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Findings impact court and service involvement.</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Findings guide case progression.</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Now, let’s take a closer look at the different investigative determination options and how investigators decide which findings are supported.</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Key Points: </a:t>
            </a:r>
            <a:r>
              <a:rPr lang="en-US" dirty="0">
                <a:solidFill>
                  <a:srgbClr val="000000"/>
                </a:solidFill>
                <a:latin typeface="Calibri" panose="020F0502020204030204" pitchFamily="34" charset="0"/>
                <a:ea typeface="Calibri"/>
                <a:cs typeface="Calibri"/>
                <a:sym typeface="Calibri"/>
              </a:rPr>
              <a:t>(ensure the following are covered)</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Investigative findings influence case progression and ongoing involvement.</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Findings must be supported through evidence, documentation, and investigative reasoning.</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Professional judgment plays an important role in determinations.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safety concerns may continue following investigative findings.</a:t>
            </a:r>
            <a:endParaRPr dirty="0">
              <a:latin typeface="Calibri" panose="020F050202020403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p4:notes"/>
          <p:cNvSpPr>
            <a:spLocks noGrp="1" noRot="1" noChangeAspect="1"/>
          </p:cNvSpPr>
          <p:nvPr>
            <p:ph type="sldImg" idx="2"/>
          </p:nvPr>
        </p:nvSpPr>
        <p:spPr>
          <a:xfrm>
            <a:off x="776288" y="947738"/>
            <a:ext cx="5762625" cy="32416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2" name="Google Shape;232;p4:notes"/>
          <p:cNvSpPr txBox="1">
            <a:spLocks noGrp="1"/>
          </p:cNvSpPr>
          <p:nvPr>
            <p:ph type="body" idx="1"/>
          </p:nvPr>
        </p:nvSpPr>
        <p:spPr>
          <a:xfrm>
            <a:off x="731520" y="4188858"/>
            <a:ext cx="5852160" cy="4463890"/>
          </a:xfrm>
          <a:prstGeom prst="rect">
            <a:avLst/>
          </a:prstGeom>
          <a:noFill/>
          <a:ln>
            <a:noFill/>
          </a:ln>
        </p:spPr>
        <p:txBody>
          <a:bodyPr spcFirstLastPara="1" wrap="square" lIns="96645" tIns="48309" rIns="96645" bIns="48309"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FINDINGS, EXEMPTIONS &amp; DETERMINATION RATIONALE</a:t>
            </a:r>
            <a:endParaRPr b="1"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 </a:t>
            </a:r>
            <a:r>
              <a:rPr lang="en-US" dirty="0">
                <a:solidFill>
                  <a:srgbClr val="000000"/>
                </a:solidFill>
                <a:latin typeface="Calibri" panose="020F0502020204030204" pitchFamily="34" charset="0"/>
                <a:ea typeface="Calibri"/>
                <a:cs typeface="Calibri"/>
                <a:sym typeface="Calibri"/>
              </a:rPr>
              <a:t>30 Minutes </a:t>
            </a: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a:t>
            </a:r>
            <a:r>
              <a:rPr lang="en-US" dirty="0">
                <a:solidFill>
                  <a:srgbClr val="000000"/>
                </a:solidFill>
                <a:latin typeface="Calibri" panose="020F0502020204030204" pitchFamily="34" charset="0"/>
                <a:ea typeface="Calibri"/>
                <a:cs typeface="Calibri"/>
                <a:sym typeface="Calibri"/>
              </a:rPr>
              <a:t> To introduce participants to DCFS investigative determination requirements, including the statutory determination categories, the preponderance of the evidence standard, True but Exempted determinations, documentation, and exercising professional judgment while supporting investigative conclusions, and case action decisions</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Participant Manual: </a:t>
            </a:r>
            <a:r>
              <a:rPr lang="en-US" dirty="0">
                <a:solidFill>
                  <a:srgbClr val="000000"/>
                </a:solidFill>
                <a:latin typeface="Calibri" panose="020F0502020204030204" pitchFamily="34" charset="0"/>
                <a:ea typeface="Calibri"/>
                <a:cs typeface="Calibri"/>
                <a:sym typeface="Calibri"/>
              </a:rPr>
              <a:t>Investigative Findings &amp; Determinations Activity Packet - Activity 2: Determination, Exemption &amp; Rationale</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 </a:t>
            </a:r>
            <a:br>
              <a:rPr lang="en-US" b="1" i="1" dirty="0">
                <a:solidFill>
                  <a:srgbClr val="000000"/>
                </a:solidFill>
                <a:latin typeface="Calibri" panose="020F0502020204030204" pitchFamily="34" charset="0"/>
                <a:ea typeface="Calibri"/>
                <a:cs typeface="Calibri"/>
                <a:sym typeface="Calibri"/>
              </a:rPr>
            </a:br>
            <a:r>
              <a:rPr lang="en-US" b="1" i="1" dirty="0">
                <a:solidFill>
                  <a:srgbClr val="000000"/>
                </a:solidFill>
                <a:latin typeface="Calibri" panose="020F0502020204030204" pitchFamily="34" charset="0"/>
                <a:ea typeface="Calibri"/>
                <a:cs typeface="Calibri"/>
                <a:sym typeface="Calibri"/>
              </a:rPr>
              <a:t>The first two determination categories, True and Unsubstantiated, are distinguished by the preponderance-of-the-evidence standard.</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A preponderance of the evidence means that, based on the information gathered during the investigation, the allegation is more likely than </a:t>
            </a:r>
            <a:r>
              <a:rPr lang="en-US" b="1" i="1" u="sng" dirty="0">
                <a:solidFill>
                  <a:srgbClr val="000000"/>
                </a:solidFill>
                <a:latin typeface="Calibri" panose="020F0502020204030204" pitchFamily="34" charset="0"/>
                <a:ea typeface="Calibri"/>
                <a:cs typeface="Calibri"/>
                <a:sym typeface="Calibri"/>
              </a:rPr>
              <a:t>not</a:t>
            </a:r>
            <a:r>
              <a:rPr lang="en-US" b="1" i="1" dirty="0">
                <a:solidFill>
                  <a:srgbClr val="000000"/>
                </a:solidFill>
                <a:latin typeface="Calibri" panose="020F0502020204030204" pitchFamily="34" charset="0"/>
                <a:ea typeface="Calibri"/>
                <a:cs typeface="Calibri"/>
                <a:sym typeface="Calibri"/>
              </a:rPr>
              <a:t> supported by the evidence.</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When the evidence supports the allegation by a preponderance of the evidence, a True determination may be made; when the allegation is not supported by a preponderance of the evidence, an Unsubstantiated (Unsub) determination may be made.</a:t>
            </a:r>
            <a:endParaRPr dirty="0">
              <a:latin typeface="Calibri" panose="020F0502020204030204" pitchFamily="34" charset="0"/>
              <a:ea typeface="Calibri"/>
              <a:cs typeface="Calibri"/>
              <a:sym typeface="Calibri"/>
            </a:endParaRPr>
          </a:p>
          <a:p>
            <a:pPr>
              <a:buSzPts val="1400"/>
            </a:pPr>
            <a:endParaRPr lang="en-US" b="1" i="1" dirty="0">
              <a:solidFill>
                <a:srgbClr val="000000"/>
              </a:solidFill>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As you make this decision, do not focus on whether you have information that simply supports the allegation. Consider the totality of the information gathered and whether that information supports the allegation by the applicable legal standard.</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Your professional judgment is important, but that judgment must be grounded in the investigative information, documentation, and applicable statutory requirements.</a:t>
            </a:r>
            <a:endParaRPr dirty="0">
              <a:latin typeface="Calibri" panose="020F0502020204030204" pitchFamily="34" charset="0"/>
              <a:ea typeface="Calibri"/>
              <a:cs typeface="Calibri"/>
              <a:sym typeface="Calibri"/>
            </a:endParaRPr>
          </a:p>
          <a:p>
            <a:pPr>
              <a:buSzPts val="1400"/>
            </a:pPr>
            <a:endParaRPr lang="en-US" b="1" i="1" dirty="0">
              <a:solidFill>
                <a:srgbClr val="000000"/>
              </a:solidFill>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A True but Exempted determination is still a True determination. However, under Arkansas Code § 12-18-702(a)(3), certain statutory circumstances may result in the offender’s name not being placed on the Child Maltreatment Central Registry.</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A True but Exempted determination is therefore not the same as an Unsubstantiated determination. The allegation has been determined to be True, but the statutory requirements for exemption from Central Registry placement apply.</a:t>
            </a:r>
            <a:endParaRPr dirty="0">
              <a:latin typeface="Calibri" panose="020F0502020204030204" pitchFamily="34" charset="0"/>
              <a:ea typeface="Calibri"/>
              <a:cs typeface="Calibri"/>
              <a:sym typeface="Calibri"/>
            </a:endParaRPr>
          </a:p>
          <a:p>
            <a:pPr>
              <a:buSzPts val="1400"/>
            </a:pPr>
            <a:endParaRPr lang="en-US" b="1" dirty="0">
              <a:solidFill>
                <a:srgbClr val="000000"/>
              </a:solidFill>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Note: </a:t>
            </a:r>
            <a:endParaRPr lang="en-US" dirty="0">
              <a:solidFill>
                <a:srgbClr val="000000"/>
              </a:solidFill>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Do not describe True but Exempted as a finding that the allegation was “not serious enough” or that the offender “poses no risk.” Those concepts should not be conflated. </a:t>
            </a:r>
            <a:endParaRPr dirty="0">
              <a:latin typeface="Calibri" panose="020F0502020204030204" pitchFamily="34" charset="0"/>
              <a:ea typeface="Calibri"/>
              <a:cs typeface="Calibri"/>
              <a:sym typeface="Calibri"/>
            </a:endParaRPr>
          </a:p>
          <a:p>
            <a:pPr>
              <a:buSzPts val="1400"/>
            </a:pPr>
            <a:endParaRPr lang="en-US" b="1" i="1" dirty="0">
              <a:solidFill>
                <a:srgbClr val="000000"/>
              </a:solidFill>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 </a:t>
            </a:r>
            <a:br>
              <a:rPr lang="en-US" b="1" i="1" dirty="0">
                <a:solidFill>
                  <a:srgbClr val="000000"/>
                </a:solidFill>
                <a:latin typeface="Calibri" panose="020F0502020204030204" pitchFamily="34" charset="0"/>
                <a:ea typeface="Calibri"/>
                <a:cs typeface="Calibri"/>
                <a:sym typeface="Calibri"/>
              </a:rPr>
            </a:br>
            <a:r>
              <a:rPr lang="en-US" b="1" i="1" dirty="0">
                <a:solidFill>
                  <a:srgbClr val="000000"/>
                </a:solidFill>
                <a:latin typeface="Calibri" panose="020F0502020204030204" pitchFamily="34" charset="0"/>
                <a:ea typeface="Calibri"/>
                <a:cs typeface="Calibri"/>
                <a:sym typeface="Calibri"/>
              </a:rPr>
              <a:t>There is another separate process that occurs after a True determination.</a:t>
            </a:r>
            <a:r>
              <a:rPr lang="en-US" dirty="0">
                <a:latin typeface="Calibri" panose="020F0502020204030204" pitchFamily="34" charset="0"/>
                <a:ea typeface="Calibri"/>
                <a:cs typeface="Calibri"/>
                <a:sym typeface="Calibri"/>
              </a:rPr>
              <a:t> </a:t>
            </a:r>
            <a:r>
              <a:rPr lang="en-US" b="1" i="1" dirty="0">
                <a:solidFill>
                  <a:srgbClr val="000000"/>
                </a:solidFill>
                <a:latin typeface="Calibri" panose="020F0502020204030204" pitchFamily="34" charset="0"/>
                <a:ea typeface="Calibri"/>
                <a:cs typeface="Calibri"/>
                <a:sym typeface="Calibri"/>
              </a:rPr>
              <a:t>When a report is determined to be True, the Division must determine whether the offender may pose a risk of maltreatment to a vulnerable population. This is referred to as a vulnerable-population risk determination.</a:t>
            </a:r>
            <a:r>
              <a:rPr lang="en-US" dirty="0">
                <a:latin typeface="Calibri" panose="020F0502020204030204" pitchFamily="34" charset="0"/>
                <a:ea typeface="Calibri"/>
                <a:cs typeface="Calibri"/>
                <a:sym typeface="Calibri"/>
              </a:rPr>
              <a:t> </a:t>
            </a:r>
            <a:r>
              <a:rPr lang="en-US" b="1" i="1" dirty="0">
                <a:solidFill>
                  <a:srgbClr val="000000"/>
                </a:solidFill>
                <a:latin typeface="Calibri" panose="020F0502020204030204" pitchFamily="34" charset="0"/>
                <a:ea typeface="Calibri"/>
                <a:cs typeface="Calibri"/>
                <a:sym typeface="Calibri"/>
              </a:rPr>
              <a:t>The vulnerable-population risk determination is separate from a True but exempted determination. </a:t>
            </a:r>
          </a:p>
          <a:p>
            <a:pPr>
              <a:buSzPts val="1400"/>
            </a:pPr>
            <a:endParaRPr lang="en-US" b="1" i="1" dirty="0">
              <a:solidFill>
                <a:srgbClr val="000000"/>
              </a:solidFill>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Keep these two processes distinct:</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True, but Exempted is a statutory investigative determination under Arkansas Code § 12-18-702(a)(3).</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The vulnerable-population risk assessment occurs after a True determination under Arkansas Code § 12-18-702(c).</a:t>
            </a:r>
            <a:endParaRPr dirty="0">
              <a:latin typeface="Calibri" panose="020F0502020204030204" pitchFamily="34" charset="0"/>
            </a:endParaRPr>
          </a:p>
          <a:p>
            <a:pPr>
              <a:buSzPts val="1400"/>
            </a:pPr>
            <a:endParaRPr lang="en-US" b="1" dirty="0">
              <a:solidFill>
                <a:srgbClr val="000000"/>
              </a:solidFill>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Notes:</a:t>
            </a:r>
            <a:endParaRPr b="1"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Highlight the connection between determinations, the Child Maltreatment Central Registry, and administrative hearing rights.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Reinforce applicable investigation and determination timeframes.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Connect the determination to ongoing safety concerns and next steps in case action.</a:t>
            </a:r>
            <a:endParaRPr dirty="0">
              <a:latin typeface="Calibri" panose="020F0502020204030204" pitchFamily="34" charset="0"/>
            </a:endParaRPr>
          </a:p>
          <a:p>
            <a:pPr>
              <a:buSzPts val="1400"/>
            </a:pPr>
            <a:endParaRPr lang="en-US" b="1" dirty="0">
              <a:solidFill>
                <a:srgbClr val="000000"/>
              </a:solidFill>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Activity Instructions: </a:t>
            </a:r>
            <a:br>
              <a:rPr lang="en-US" dirty="0">
                <a:solidFill>
                  <a:srgbClr val="000000"/>
                </a:solidFill>
                <a:latin typeface="Calibri" panose="020F0502020204030204" pitchFamily="34" charset="0"/>
                <a:ea typeface="Calibri"/>
                <a:cs typeface="Calibri"/>
                <a:sym typeface="Calibri"/>
              </a:rPr>
            </a:br>
            <a:r>
              <a:rPr lang="en-US" dirty="0">
                <a:solidFill>
                  <a:srgbClr val="000000"/>
                </a:solidFill>
                <a:latin typeface="Calibri" panose="020F0502020204030204" pitchFamily="34" charset="0"/>
                <a:ea typeface="Calibri"/>
                <a:cs typeface="Calibri"/>
                <a:sym typeface="Calibri"/>
              </a:rPr>
              <a:t>This next activity is a group discussion.</a:t>
            </a:r>
          </a:p>
          <a:p>
            <a:pPr>
              <a:buSzPts val="1400"/>
            </a:pPr>
            <a:endParaRPr lang="en-US" dirty="0">
              <a:solidFill>
                <a:srgbClr val="000000"/>
              </a:solidFill>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Review, Discuss, and identify the following: </a:t>
            </a:r>
            <a:endParaRPr b="1"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Review:</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DCFS investigative determination categories.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Determination, rationale, and expectations.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True but Exempted (No Risk) recommendation process.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 preponderance- of- the- evidence standard.</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Inactive determinations. </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 vulnerable-population risk assessment following a True determination. </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Notification and administrative hearing rights. </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Discuss: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information supports determinations.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considerations of risk and vulnerable populations impact findings.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findings require documentation and rationale support.</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the preponderance-of-the-evidence standard applies. </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happens following a True determination.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determinations affect Central Registry placement. </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notification and administrative hearing rights are important.</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Identify:</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information would support or prevent a True but Exempted (No Risk) recommendation.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Circumstances that may support a True but Exempted determination.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Information supporting an Unsubstantiated determination. </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Information that must be documented to support the investigative determination. </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Factors considered when determining whether an offender may pose a risk to a vulnerable population</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Note: </a:t>
            </a:r>
            <a:br>
              <a:rPr lang="en-US" b="1" dirty="0">
                <a:solidFill>
                  <a:srgbClr val="000000"/>
                </a:solidFill>
                <a:latin typeface="Calibri" panose="020F0502020204030204" pitchFamily="34" charset="0"/>
                <a:ea typeface="Calibri"/>
                <a:cs typeface="Calibri"/>
                <a:sym typeface="Calibri"/>
              </a:rPr>
            </a:br>
            <a:r>
              <a:rPr lang="en-US" dirty="0">
                <a:solidFill>
                  <a:srgbClr val="000000"/>
                </a:solidFill>
                <a:latin typeface="Calibri" panose="020F0502020204030204" pitchFamily="34" charset="0"/>
                <a:ea typeface="Calibri"/>
                <a:cs typeface="Calibri"/>
                <a:sym typeface="Calibri"/>
              </a:rPr>
              <a:t>Vulnerable Population Criteria Under Arkansas Code § 12-18-702 Investigative Determination, a determination that an individual may pose a risk to a vulnerable population considers the level of risk and whether the individual may pose a risk of maltreatment to a vulnerable population, including, but not limited to, children, persons with disabilities, and persons with mental illness.</a:t>
            </a:r>
            <a:endParaRPr dirty="0">
              <a:latin typeface="Calibri" panose="020F0502020204030204" pitchFamily="34" charset="0"/>
              <a:ea typeface="Calibri"/>
              <a:cs typeface="Calibri"/>
              <a:sym typeface="Calibri"/>
            </a:endParaRPr>
          </a:p>
          <a:p>
            <a:pPr>
              <a:buSzPts val="1400"/>
            </a:pPr>
            <a:endParaRPr lang="en-US" dirty="0">
              <a:solidFill>
                <a:srgbClr val="000000"/>
              </a:solidFill>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The following factors are considered when determining whether an individual may pose a risk to a vulnerable population:</a:t>
            </a:r>
            <a:endParaRPr b="1"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 severity of the child maltreatment;</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 nature and severity of any injury or other adverse impact caused by the child maltreatment;</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 offender’s access to a vulnerable population;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Any previous substantiated child maltreatment findings against the offender;</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Any subsequent reports of child maltreatment alleged against the offender; and</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 offender’s criminal history.</a:t>
            </a:r>
            <a:endParaRPr dirty="0">
              <a:latin typeface="Calibri" panose="020F0502020204030204" pitchFamily="34" charset="0"/>
            </a:endParaRPr>
          </a:p>
          <a:p>
            <a:pPr>
              <a:buSzPts val="1400"/>
            </a:pPr>
            <a:endParaRPr lang="en-US" b="1" dirty="0">
              <a:solidFill>
                <a:srgbClr val="000000"/>
              </a:solidFill>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 </a:t>
            </a:r>
            <a:r>
              <a:rPr lang="en-US" dirty="0">
                <a:solidFill>
                  <a:srgbClr val="000000"/>
                </a:solidFill>
                <a:latin typeface="Calibri" panose="020F0502020204030204" pitchFamily="34" charset="0"/>
                <a:ea typeface="Calibri"/>
                <a:cs typeface="Calibri"/>
                <a:sym typeface="Calibri"/>
              </a:rPr>
              <a:t>(ask the following questions and validate responses)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factors should investigators consider when assessing vulnerable-population risk? </a:t>
            </a:r>
            <a:endParaRPr dirty="0">
              <a:latin typeface="Calibri" panose="020F0502020204030204" pitchFamily="34" charset="0"/>
            </a:endParaRPr>
          </a:p>
          <a:p>
            <a:pPr>
              <a:buSzPts val="1400"/>
            </a:pPr>
            <a:endParaRPr lang="en-US" b="1" dirty="0">
              <a:solidFill>
                <a:srgbClr val="000000"/>
              </a:solidFill>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Answers: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Severity of the maltreatment.</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Nature and severity of the injury or other adverse impact.</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 offender’s access to vulnerable populations.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Previous substantiated maltreatment findings.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Subsequent reports of maltreatment.</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Criminal history.</a:t>
            </a:r>
            <a:endParaRPr dirty="0">
              <a:latin typeface="Calibri" panose="020F0502020204030204" pitchFamily="34" charset="0"/>
            </a:endParaRPr>
          </a:p>
          <a:p>
            <a:pPr>
              <a:buSzPts val="1400"/>
            </a:pPr>
            <a:endParaRPr lang="en-US" b="1" dirty="0">
              <a:solidFill>
                <a:srgbClr val="000000"/>
              </a:solidFill>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a:t>
            </a:r>
            <a:r>
              <a:rPr lang="en-US" b="1" i="1" dirty="0">
                <a:solidFill>
                  <a:srgbClr val="000000"/>
                </a:solidFill>
                <a:latin typeface="Calibri" panose="020F0502020204030204" pitchFamily="34" charset="0"/>
                <a:ea typeface="Calibri"/>
                <a:cs typeface="Calibri"/>
                <a:sym typeface="Calibri"/>
              </a:rPr>
              <a:t> </a:t>
            </a:r>
            <a:r>
              <a:rPr lang="en-US" dirty="0">
                <a:solidFill>
                  <a:srgbClr val="000000"/>
                </a:solidFill>
                <a:latin typeface="Calibri" panose="020F0502020204030204" pitchFamily="34" charset="0"/>
                <a:ea typeface="Calibri"/>
                <a:cs typeface="Calibri"/>
                <a:sym typeface="Calibri"/>
              </a:rPr>
              <a:t>(ask the following questions and validate responses)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does a True but Exempted determination require supervisory review?</a:t>
            </a:r>
            <a:endParaRPr lang="en-US" dirty="0">
              <a:latin typeface="Calibri" panose="020F0502020204030204" pitchFamily="34" charset="0"/>
            </a:endParaRPr>
          </a:p>
          <a:p>
            <a:pPr>
              <a:buSzPts val="1400"/>
            </a:pPr>
            <a:endParaRPr lang="en-US" b="1" dirty="0">
              <a:solidFill>
                <a:srgbClr val="000000"/>
              </a:solidFill>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Answers:</a:t>
            </a:r>
            <a:endParaRPr lang="en-US"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Supervisory review strengthens accountability and consistency and supports the rationale for the determination.</a:t>
            </a:r>
            <a:endParaRPr dirty="0">
              <a:latin typeface="Calibri" panose="020F0502020204030204" pitchFamily="34" charset="0"/>
            </a:endParaRPr>
          </a:p>
          <a:p>
            <a:pPr>
              <a:buSzPts val="1400"/>
            </a:pPr>
            <a:endParaRPr lang="en-US" b="1" dirty="0">
              <a:solidFill>
                <a:srgbClr val="000000"/>
              </a:solidFill>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Participants may identify:</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Findings impact future child safety decisions.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Documentation supports the determination rationale.</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True, but Exempted determinations require supporting rationale and supervisory review.</a:t>
            </a:r>
            <a:endParaRPr dirty="0">
              <a:latin typeface="Calibri" panose="020F0502020204030204" pitchFamily="34" charset="0"/>
            </a:endParaRPr>
          </a:p>
          <a:p>
            <a:pPr>
              <a:buSzPts val="1400"/>
            </a:pPr>
            <a:endParaRPr lang="en-US" b="1" i="1" dirty="0">
              <a:solidFill>
                <a:srgbClr val="000000"/>
              </a:solidFill>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br>
              <a:rPr lang="en-US" b="1" i="1" dirty="0">
                <a:solidFill>
                  <a:srgbClr val="000000"/>
                </a:solidFill>
                <a:latin typeface="Calibri" panose="020F0502020204030204" pitchFamily="34" charset="0"/>
                <a:ea typeface="Calibri"/>
                <a:cs typeface="Calibri"/>
                <a:sym typeface="Calibri"/>
              </a:rPr>
            </a:br>
            <a:r>
              <a:rPr lang="en-US" b="1" i="1" dirty="0">
                <a:solidFill>
                  <a:srgbClr val="000000"/>
                </a:solidFill>
                <a:latin typeface="Calibri" panose="020F0502020204030204" pitchFamily="34" charset="0"/>
                <a:ea typeface="Calibri"/>
                <a:cs typeface="Calibri"/>
                <a:sym typeface="Calibri"/>
              </a:rPr>
              <a:t>Now, let’s begin applying these concepts by reviewing investigative information to determine which findings and case actions may be supported. </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Key Points: </a:t>
            </a:r>
            <a:r>
              <a:rPr lang="en-US" dirty="0">
                <a:solidFill>
                  <a:srgbClr val="000000"/>
                </a:solidFill>
                <a:latin typeface="Calibri" panose="020F0502020204030204" pitchFamily="34" charset="0"/>
                <a:ea typeface="Calibri"/>
                <a:cs typeface="Calibri"/>
                <a:sym typeface="Calibri"/>
              </a:rPr>
              <a:t>(ensure the following are covered)</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Investigative findings must be supported through evidence and documentation.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True, but exempted findings still require supervisory review and rationale.</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Risk considerations extend beyond a single incident.</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Professional judgment plays a significant role in investigative determinations.</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Source:</a:t>
            </a:r>
            <a:r>
              <a:rPr lang="en-US" dirty="0">
                <a:solidFill>
                  <a:srgbClr val="000000"/>
                </a:solidFill>
                <a:latin typeface="Calibri" panose="020F0502020204030204" pitchFamily="34" charset="0"/>
                <a:ea typeface="Calibri"/>
                <a:cs typeface="Calibri"/>
                <a:sym typeface="Calibri"/>
              </a:rPr>
              <a:t> </a:t>
            </a:r>
            <a:r>
              <a:rPr lang="en-US" i="1" dirty="0">
                <a:solidFill>
                  <a:srgbClr val="000000"/>
                </a:solidFill>
                <a:latin typeface="Calibri" panose="020F0502020204030204" pitchFamily="34" charset="0"/>
                <a:ea typeface="Calibri"/>
                <a:cs typeface="Calibri"/>
                <a:sym typeface="Calibri"/>
              </a:rPr>
              <a:t>Arkansas Code § 12-18-702 Investigative Determination</a:t>
            </a:r>
            <a:endParaRPr dirty="0">
              <a:latin typeface="Calibri" panose="020F050202020403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p5:notes"/>
          <p:cNvSpPr>
            <a:spLocks noGrp="1" noRot="1" noChangeAspect="1"/>
          </p:cNvSpPr>
          <p:nvPr>
            <p:ph type="sldImg" idx="2"/>
          </p:nvPr>
        </p:nvSpPr>
        <p:spPr>
          <a:xfrm>
            <a:off x="777875" y="960438"/>
            <a:ext cx="5759450" cy="32400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1" name="Google Shape;241;p5:notes"/>
          <p:cNvSpPr txBox="1">
            <a:spLocks noGrp="1"/>
          </p:cNvSpPr>
          <p:nvPr>
            <p:ph type="body" idx="1"/>
          </p:nvPr>
        </p:nvSpPr>
        <p:spPr>
          <a:xfrm>
            <a:off x="731520" y="4200525"/>
            <a:ext cx="5852160" cy="4440555"/>
          </a:xfrm>
          <a:prstGeom prst="rect">
            <a:avLst/>
          </a:prstGeom>
          <a:noFill/>
          <a:ln>
            <a:noFill/>
          </a:ln>
        </p:spPr>
        <p:txBody>
          <a:bodyPr spcFirstLastPara="1" wrap="square" lIns="96645" tIns="48309" rIns="96645" bIns="48309"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APPLYING FINDINGS &amp; CASE ACTION DECISIONS </a:t>
            </a:r>
            <a:endParaRPr b="1"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25 minutes</a:t>
            </a: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provide participants with practice analyzing investigative information, evaluating determination options, identifying ongoing safety concerns, and supporting findings through documentation, evidence, and professional judgment</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Participant Manual: </a:t>
            </a:r>
            <a:r>
              <a:rPr lang="en-US" dirty="0">
                <a:solidFill>
                  <a:srgbClr val="000000"/>
                </a:solidFill>
                <a:latin typeface="Calibri" panose="020F0502020204030204" pitchFamily="34" charset="0"/>
                <a:ea typeface="Calibri"/>
                <a:cs typeface="Calibri"/>
                <a:sym typeface="Calibri"/>
              </a:rPr>
              <a:t>Investigative Findings &amp; Determinations Activity Packet - Activity 3: Applying Findings &amp; Case Action Decisions </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Paraphrase: </a:t>
            </a:r>
          </a:p>
          <a:p>
            <a:pPr>
              <a:buSzPts val="1400"/>
            </a:pPr>
            <a:r>
              <a:rPr lang="en-US" dirty="0">
                <a:solidFill>
                  <a:srgbClr val="000000"/>
                </a:solidFill>
                <a:latin typeface="Calibri" panose="020F0502020204030204" pitchFamily="34" charset="0"/>
                <a:ea typeface="Calibri"/>
                <a:cs typeface="Calibri"/>
                <a:sym typeface="Calibri"/>
              </a:rPr>
              <a:t>Now that we have reviewed the determination standards and the distinctions among the determination processes, we are going to apply those concepts to investigative scenarios.</a:t>
            </a:r>
            <a:endParaRPr dirty="0">
              <a:latin typeface="Calibri" panose="020F0502020204030204" pitchFamily="34" charset="0"/>
              <a:ea typeface="Calibri"/>
              <a:cs typeface="Calibri"/>
              <a:sym typeface="Calibri"/>
            </a:endParaRPr>
          </a:p>
          <a:p>
            <a:pPr>
              <a:buSzPts val="1400"/>
            </a:pPr>
            <a:endParaRPr lang="en-US" dirty="0">
              <a:solidFill>
                <a:srgbClr val="000000"/>
              </a:solidFill>
              <a:latin typeface="Calibri" panose="020F0502020204030204" pitchFamily="34" charset="0"/>
              <a:ea typeface="Calibri"/>
              <a:cs typeface="Calibri"/>
              <a:sym typeface="Calibri"/>
            </a:endParaRPr>
          </a:p>
          <a:p>
            <a:pPr>
              <a:buSzPts val="1400"/>
            </a:pPr>
            <a:r>
              <a:rPr lang="en-US" dirty="0">
                <a:solidFill>
                  <a:srgbClr val="000000"/>
                </a:solidFill>
                <a:latin typeface="Calibri" panose="020F0502020204030204" pitchFamily="34" charset="0"/>
                <a:ea typeface="Calibri"/>
                <a:cs typeface="Calibri"/>
                <a:sym typeface="Calibri"/>
              </a:rPr>
              <a:t>As you review each scenario, focus on the evidence available, the applicable determination standard, and what the information tells you about the child’s current safety and the need for continued case action.</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Your group will not be asked simply to identify a determination. </a:t>
            </a: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You will also consider what supports that determination, what information remains unclear, what safety concerns continue, and what actions may be appropriate next.</a:t>
            </a:r>
            <a:endParaRPr lang="en-US" dirty="0">
              <a:latin typeface="Calibri" panose="020F0502020204030204" pitchFamily="34" charset="0"/>
              <a:ea typeface="Calibri"/>
              <a:cs typeface="Calibri"/>
              <a:sym typeface="Calibri"/>
            </a:endParaRPr>
          </a:p>
          <a:p>
            <a:pPr>
              <a:buSzPts val="1400"/>
            </a:pPr>
            <a:endParaRPr lang="en-US" b="1" i="1" dirty="0">
              <a:solidFill>
                <a:srgbClr val="000000"/>
              </a:solidFill>
              <a:latin typeface="Calibri" panose="020F0502020204030204" pitchFamily="34" charset="0"/>
              <a:ea typeface="Calibri"/>
              <a:cs typeface="Calibri"/>
              <a:sym typeface="Calibri"/>
            </a:endParaRPr>
          </a:p>
          <a:p>
            <a:pPr defTabSz="966612">
              <a:buSzPts val="1400"/>
              <a:defRPr/>
            </a:pPr>
            <a:r>
              <a:rPr lang="en-US" b="1" dirty="0">
                <a:solidFill>
                  <a:srgbClr val="000000"/>
                </a:solidFill>
                <a:latin typeface="Calibri" panose="020F0502020204030204" pitchFamily="34" charset="0"/>
                <a:ea typeface="Calibri"/>
                <a:cs typeface="Calibri"/>
                <a:sym typeface="Calibri"/>
              </a:rPr>
              <a:t>Say:</a:t>
            </a:r>
            <a:endParaRPr lang="en-US" b="1" i="1" dirty="0">
              <a:solidFill>
                <a:srgbClr val="000000"/>
              </a:solidFill>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Your investigative determination may also have implications for the Child Maltreatment Central Registry. When an offender receives a True determination, the offender must be notified of the investigative determination and applicable rights. </a:t>
            </a: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For applicable True determinations, the notice includes information about the right to request an administrative hearing. An alleged offender generally has 30 days from receipt of the notice to request an administrative hearing. The notice also provides information regarding the potential consequences of Central Registry placement and the right to have an attorney.</a:t>
            </a:r>
            <a:endParaRPr lang="en-US" dirty="0">
              <a:latin typeface="Calibri" panose="020F0502020204030204" pitchFamily="34" charset="0"/>
              <a:ea typeface="Calibri"/>
              <a:cs typeface="Calibri"/>
              <a:sym typeface="Calibri"/>
            </a:endParaRPr>
          </a:p>
          <a:p>
            <a:pPr>
              <a:buSzPts val="1400"/>
            </a:pPr>
            <a:endParaRPr lang="en-US" b="1" i="1" dirty="0">
              <a:solidFill>
                <a:srgbClr val="000000"/>
              </a:solidFill>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Therefore, making the investigative determination is not necessarily the final procedural step. </a:t>
            </a:r>
          </a:p>
          <a:p>
            <a:pPr>
              <a:buSzPts val="1400"/>
            </a:pPr>
            <a:r>
              <a:rPr lang="en-US" b="1" i="1" dirty="0">
                <a:solidFill>
                  <a:srgbClr val="000000"/>
                </a:solidFill>
                <a:latin typeface="Calibri" panose="020F0502020204030204" pitchFamily="34" charset="0"/>
                <a:ea typeface="Calibri"/>
                <a:cs typeface="Calibri"/>
                <a:sym typeface="Calibri"/>
              </a:rPr>
              <a:t>The process may include:</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Investigative determination.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Notification of the alleged offender.</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Administrative hearing rights.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Vulnerable-population risk considerations.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Central Registry determination and placement requirements.</a:t>
            </a:r>
            <a:endParaRPr dirty="0">
              <a:latin typeface="Calibri" panose="020F0502020204030204" pitchFamily="34" charset="0"/>
            </a:endParaRPr>
          </a:p>
          <a:p>
            <a:pPr>
              <a:buSzPts val="1400"/>
            </a:pPr>
            <a:endParaRPr lang="en-US" b="1" i="1" dirty="0">
              <a:solidFill>
                <a:srgbClr val="000000"/>
              </a:solidFill>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Timing is also an important part of the investigative process. Arkansas law generally requires an investigative determination to be made within 45 days, with an additional 15-day extension permitted under applicable statutory and procedural requirements. Timeliness does not replace the need for a thorough investigation. s must remain aware of required timeframes and ensure that investigative activities, documentation, supervisory processes, and determinations are completed as required.</a:t>
            </a:r>
          </a:p>
          <a:p>
            <a:pPr>
              <a:buSzPts val="1400"/>
            </a:pP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The fourth statutory determination category is Inactive. An investigation may be determined Inactive when the investigation cannot be completed because the Department and/or Arkansas State Police is unable to locate or identify the alleged offender or alleged victim, and a True or Unsubstantiated determination cannot be established without interviewing that person.</a:t>
            </a: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Inactive should not be treated as another way of saying that the allegation was Unsubstantiated. An Inactive determination reflects that the investigation could not be completed under the applicable circumstances.</a:t>
            </a:r>
          </a:p>
          <a:p>
            <a:pPr>
              <a:buSzPts val="1400"/>
            </a:pP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As you move from investigative findings and determination into case action, consider what your determination tells you about the child’s current safety, any ongoing concerns, and what actions may be necessary next.</a:t>
            </a: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 </a:t>
            </a:r>
            <a:r>
              <a:rPr lang="en-US" dirty="0">
                <a:solidFill>
                  <a:srgbClr val="000000"/>
                </a:solidFill>
                <a:latin typeface="Calibri" panose="020F0502020204030204" pitchFamily="34" charset="0"/>
                <a:ea typeface="Calibri"/>
                <a:cs typeface="Calibri"/>
                <a:sym typeface="Calibri"/>
              </a:rPr>
              <a:t>(ask the following question and validate responses)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standard distinguishes a True determination from an Unsubstantiated determination?</a:t>
            </a:r>
            <a:endParaRPr b="1" dirty="0">
              <a:solidFill>
                <a:srgbClr val="000000"/>
              </a:solidFill>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Answers: </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Preponderance of the evidence.</a:t>
            </a:r>
            <a:endParaRPr b="1" dirty="0">
              <a:solidFill>
                <a:srgbClr val="000000"/>
              </a:solidFill>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 True determination requires the allegation to be supported by a preponderance of the evidence.</a:t>
            </a:r>
            <a:endParaRPr b="1" dirty="0">
              <a:solidFill>
                <a:srgbClr val="000000"/>
              </a:solidFill>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An Unsubstantiated determination is entered when the allegation is not supported by a preponderance of the evidence.</a:t>
            </a:r>
            <a:endParaRPr b="1" dirty="0">
              <a:solidFill>
                <a:srgbClr val="000000"/>
              </a:solidFill>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is True but Exempted different from the vulnerable-population risk determination? </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Answers: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True but Exempted is a statutory investigative determination.</a:t>
            </a:r>
            <a:endParaRPr b="1"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 vulnerable-population risk assessment occurs after a True determination.</a:t>
            </a:r>
            <a:endParaRPr b="1"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 two processes have different purposes.</a:t>
            </a:r>
            <a:endParaRPr b="1"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True, but Exempted concerns statutory exemption from Central Registry placement.</a:t>
            </a:r>
            <a:endParaRPr b="1"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 vulnerable-population risk determination evaluates whether the offender may pose a risk to a vulnerable population.</a:t>
            </a:r>
            <a:endParaRPr b="1" dirty="0">
              <a:latin typeface="Calibri" panose="020F0502020204030204" pitchFamily="34" charset="0"/>
              <a:ea typeface="Calibri"/>
              <a:cs typeface="Calibri"/>
              <a:sym typeface="Calibri"/>
            </a:endParaRPr>
          </a:p>
          <a:p>
            <a:pPr>
              <a:buSzPts val="1400"/>
            </a:pPr>
            <a:br>
              <a:rPr lang="en-US" b="1" i="1" dirty="0">
                <a:solidFill>
                  <a:srgbClr val="000000"/>
                </a:solidFill>
                <a:latin typeface="Calibri" panose="020F0502020204030204" pitchFamily="34" charset="0"/>
                <a:ea typeface="Calibri"/>
                <a:cs typeface="Calibri"/>
                <a:sym typeface="Calibri"/>
              </a:rPr>
            </a:br>
            <a:r>
              <a:rPr lang="en-US" b="1" dirty="0">
                <a:solidFill>
                  <a:srgbClr val="000000"/>
                </a:solidFill>
                <a:latin typeface="Calibri" panose="020F0502020204030204" pitchFamily="34" charset="0"/>
                <a:ea typeface="Calibri"/>
                <a:cs typeface="Calibri"/>
                <a:sym typeface="Calibri"/>
              </a:rPr>
              <a:t>Activity Set Up:</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Participants work in groups at their tables. </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Investigative Findings &amp; Determinations Activity Packet available and ready. </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Notes: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Encourage the participants to have a group discussion and collaborative reasoning.</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Reinforce to the participants that findings are based on the totality of information gathered.</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Avoid “Right answer” framing.</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Activity Instructions: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Review the investigative scenarios within the activity packet. </a:t>
            </a: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As a group, identify:</a:t>
            </a:r>
            <a:endParaRPr dirty="0">
              <a:solidFill>
                <a:srgbClr val="000000"/>
              </a:solidFill>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Information supporting findings.</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safety concerns.</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Corroborated information.</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Documentation supporting determinations.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Discuss:</a:t>
            </a:r>
            <a:endParaRPr dirty="0">
              <a:latin typeface="Calibri" panose="020F0502020204030204" pitchFamily="34" charset="0"/>
              <a:ea typeface="Calibri"/>
              <a:cs typeface="Calibri"/>
              <a:sym typeface="Calibri"/>
            </a:endParaRPr>
          </a:p>
          <a:p>
            <a:pPr marL="483306" lvl="1" indent="-93976">
              <a:buSzPts val="1400"/>
              <a:buFont typeface="Arial"/>
              <a:buChar char="•"/>
            </a:pPr>
            <a:r>
              <a:rPr lang="en-US" dirty="0">
                <a:solidFill>
                  <a:srgbClr val="000000"/>
                </a:solidFill>
                <a:latin typeface="Calibri" panose="020F0502020204030204" pitchFamily="34" charset="0"/>
                <a:ea typeface="Calibri"/>
                <a:cs typeface="Calibri"/>
                <a:sym typeface="Calibri"/>
              </a:rPr>
              <a:t>Appropriate investigative findings.</a:t>
            </a:r>
            <a:endParaRPr dirty="0">
              <a:latin typeface="Calibri" panose="020F0502020204030204" pitchFamily="34" charset="0"/>
            </a:endParaRPr>
          </a:p>
          <a:p>
            <a:pPr marL="483306" lvl="1" indent="-93976">
              <a:buSzPts val="1400"/>
              <a:buFont typeface="Arial"/>
              <a:buChar char="•"/>
            </a:pPr>
            <a:r>
              <a:rPr lang="en-US" dirty="0">
                <a:solidFill>
                  <a:srgbClr val="000000"/>
                </a:solidFill>
                <a:latin typeface="Calibri" panose="020F0502020204030204" pitchFamily="34" charset="0"/>
                <a:ea typeface="Calibri"/>
                <a:cs typeface="Calibri"/>
                <a:sym typeface="Calibri"/>
              </a:rPr>
              <a:t>Whether True but Exempted (No Risk) considerations may apply.</a:t>
            </a:r>
            <a:endParaRPr dirty="0">
              <a:latin typeface="Calibri" panose="020F0502020204030204" pitchFamily="34" charset="0"/>
            </a:endParaRPr>
          </a:p>
          <a:p>
            <a:pPr marL="483306" lvl="1" indent="-93976">
              <a:buSzPts val="1400"/>
              <a:buFont typeface="Arial"/>
              <a:buChar char="•"/>
            </a:pPr>
            <a:r>
              <a:rPr lang="en-US" dirty="0">
                <a:solidFill>
                  <a:srgbClr val="000000"/>
                </a:solidFill>
                <a:latin typeface="Calibri" panose="020F0502020204030204" pitchFamily="34" charset="0"/>
                <a:ea typeface="Calibri"/>
                <a:cs typeface="Calibri"/>
                <a:sym typeface="Calibri"/>
              </a:rPr>
              <a:t>Recommended case action or services.</a:t>
            </a:r>
            <a:endParaRPr dirty="0">
              <a:latin typeface="Calibri" panose="020F0502020204030204" pitchFamily="34" charset="0"/>
            </a:endParaRPr>
          </a:p>
          <a:p>
            <a:pPr marL="483306" lvl="1" indent="-93976">
              <a:buSzPts val="1400"/>
              <a:buFont typeface="Arial"/>
              <a:buChar char="•"/>
            </a:pPr>
            <a:r>
              <a:rPr lang="en-US" dirty="0">
                <a:solidFill>
                  <a:srgbClr val="000000"/>
                </a:solidFill>
                <a:latin typeface="Calibri" panose="020F0502020204030204" pitchFamily="34" charset="0"/>
                <a:ea typeface="Calibri"/>
                <a:cs typeface="Calibri"/>
                <a:sym typeface="Calibri"/>
              </a:rPr>
              <a:t>What additional information may still be needed.</a:t>
            </a:r>
            <a:endParaRPr dirty="0">
              <a:latin typeface="Calibri" panose="020F0502020204030204" pitchFamily="34" charset="0"/>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Prepare to explain:</a:t>
            </a:r>
            <a:endParaRPr dirty="0">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did your group select a particular determination.</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evidence and documentation supported the decision.</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concerns remain following the investigation.</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In this activity, your group will move beyond gathering information and begin applying investigative findings and case action concepts to realistic investigative scenarios.</a:t>
            </a:r>
            <a:endParaRPr dirty="0">
              <a:latin typeface="Calibri" panose="020F0502020204030204" pitchFamily="34" charset="0"/>
              <a:ea typeface="Calibri"/>
              <a:cs typeface="Calibri"/>
              <a:sym typeface="Calibri"/>
            </a:endParaRPr>
          </a:p>
          <a:p>
            <a:pPr>
              <a:buSzPts val="1400"/>
            </a:pPr>
            <a:endParaRPr lang="en-US" b="1" i="1" dirty="0">
              <a:solidFill>
                <a:srgbClr val="000000"/>
              </a:solidFill>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As investigators review cases for findings and recommendations, they must evaluate:</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The totality of information gathered.</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Corroboration and documentation.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Case progression and future involvement.</a:t>
            </a:r>
            <a:endParaRPr dirty="0">
              <a:latin typeface="Calibri" panose="020F0502020204030204" pitchFamily="34" charset="0"/>
            </a:endParaRPr>
          </a:p>
          <a:p>
            <a:pPr>
              <a:buSzPts val="1400"/>
            </a:pPr>
            <a:endParaRPr lang="en-US" b="1" i="1" dirty="0">
              <a:solidFill>
                <a:srgbClr val="000000"/>
              </a:solidFill>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Remember, investigative findings impact:</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Child safety.</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Family involvement.</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Court action.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Ongoing services.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Division decision-making.</a:t>
            </a:r>
            <a:endParaRPr dirty="0">
              <a:latin typeface="Calibri" panose="020F0502020204030204" pitchFamily="34" charset="0"/>
            </a:endParaRPr>
          </a:p>
          <a:p>
            <a:pPr>
              <a:buSzPts val="1400"/>
            </a:pPr>
            <a:endParaRPr lang="en-US" b="1" i="1" dirty="0">
              <a:solidFill>
                <a:srgbClr val="000000"/>
              </a:solidFill>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As your group works through the activity packet, focus on:</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information supports the findings.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concerns continue following the investigation.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documentation supports determinations.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information may still require reassessment.</a:t>
            </a:r>
            <a:endParaRPr dirty="0">
              <a:latin typeface="Calibri" panose="020F0502020204030204" pitchFamily="34" charset="0"/>
            </a:endParaRPr>
          </a:p>
          <a:p>
            <a:pPr>
              <a:buSzPts val="1400"/>
            </a:pPr>
            <a:endParaRPr lang="en-US" b="1" i="1" dirty="0">
              <a:solidFill>
                <a:srgbClr val="000000"/>
              </a:solidFill>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As you work through the scenarios, avoid relying on personal opinions, assumptions, or isolated information. Instead, focus on:</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The totality of the information.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Investigative reasoning and documentation.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Complicating factors.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Ongoing safety assessment.</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Professional judgment.</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Key Points:</a:t>
            </a:r>
            <a:r>
              <a:rPr lang="en-US" dirty="0">
                <a:solidFill>
                  <a:srgbClr val="000000"/>
                </a:solidFill>
                <a:latin typeface="Calibri" panose="020F0502020204030204" pitchFamily="34" charset="0"/>
                <a:ea typeface="Calibri"/>
                <a:cs typeface="Calibri"/>
                <a:sym typeface="Calibri"/>
              </a:rPr>
              <a:t> (ensure the following are covered)</a:t>
            </a:r>
            <a:endParaRPr dirty="0">
              <a:latin typeface="Calibri" panose="020F0502020204030204" pitchFamily="34" charset="0"/>
              <a:ea typeface="Calibri"/>
              <a:cs typeface="Calibri"/>
              <a:sym typeface="Calibri"/>
            </a:endParaRPr>
          </a:p>
          <a:p>
            <a:pPr marL="171450" indent="-17145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Investigative findings must be supported through documentation, evidence, and investigative reasoning</a:t>
            </a:r>
            <a:endParaRPr dirty="0">
              <a:latin typeface="Calibri" panose="020F0502020204030204" pitchFamily="34" charset="0"/>
            </a:endParaRPr>
          </a:p>
          <a:p>
            <a:pPr marL="171450" indent="-17145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Complicating factor considerations continue beyond investigative findings.</a:t>
            </a:r>
            <a:endParaRPr dirty="0">
              <a:latin typeface="Calibri" panose="020F0502020204030204" pitchFamily="34" charset="0"/>
            </a:endParaRPr>
          </a:p>
          <a:p>
            <a:pPr marL="171450" indent="-17145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True, but Exempted findings require significant rationale and supervisory review.</a:t>
            </a:r>
            <a:endParaRPr dirty="0">
              <a:latin typeface="Calibri" panose="020F0502020204030204" pitchFamily="34" charset="0"/>
            </a:endParaRPr>
          </a:p>
          <a:p>
            <a:pPr marL="171450" indent="-17145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reassessment remains important throughout case progression.</a:t>
            </a:r>
            <a:endParaRPr dirty="0">
              <a:latin typeface="Calibri" panose="020F050202020403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6:notes"/>
          <p:cNvSpPr>
            <a:spLocks noGrp="1" noRot="1" noChangeAspect="1"/>
          </p:cNvSpPr>
          <p:nvPr>
            <p:ph type="sldImg" idx="2"/>
          </p:nvPr>
        </p:nvSpPr>
        <p:spPr>
          <a:xfrm>
            <a:off x="777875" y="960438"/>
            <a:ext cx="5759450" cy="32400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9" name="Google Shape;249;p6:notes"/>
          <p:cNvSpPr txBox="1">
            <a:spLocks noGrp="1"/>
          </p:cNvSpPr>
          <p:nvPr>
            <p:ph type="body" idx="1"/>
          </p:nvPr>
        </p:nvSpPr>
        <p:spPr>
          <a:xfrm>
            <a:off x="731520" y="4200525"/>
            <a:ext cx="5852160" cy="4440555"/>
          </a:xfrm>
          <a:prstGeom prst="rect">
            <a:avLst/>
          </a:prstGeom>
          <a:noFill/>
          <a:ln>
            <a:noFill/>
          </a:ln>
        </p:spPr>
        <p:txBody>
          <a:bodyPr spcFirstLastPara="1" wrap="square" lIns="96645" tIns="48309" rIns="96645" bIns="48309"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CONNECTING FINDINGS, DOCUMENTATION, AND ONGOING SAFETY CONSIDERATIONS </a:t>
            </a:r>
            <a:endParaRPr b="1"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10 minutes</a:t>
            </a: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help participants reflect on how investigative findings, documentation, professional judgment, and ongoing safety considerations collectively influence case action decisions and future involvement</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Participant Manual: </a:t>
            </a:r>
            <a:r>
              <a:rPr lang="en-US" dirty="0">
                <a:solidFill>
                  <a:srgbClr val="000000"/>
                </a:solidFill>
                <a:latin typeface="Calibri" panose="020F0502020204030204" pitchFamily="34" charset="0"/>
                <a:ea typeface="Calibri"/>
                <a:cs typeface="Calibri"/>
                <a:sym typeface="Calibri"/>
              </a:rPr>
              <a:t>Investigative Findings &amp; Determinations Activity Packet - Activity 4: Connecting Findings, Documentation &amp; Ongoing Safety</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Activity Instructions: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Groups share:</a:t>
            </a:r>
            <a:endParaRPr dirty="0">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Determinations selected.</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Information supporting findings.</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safety concerns identified.</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Recommended case actions or services.</a:t>
            </a:r>
            <a:endParaRPr dirty="0">
              <a:latin typeface="Calibri" panose="020F0502020204030204" pitchFamily="34" charset="0"/>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Discuss:</a:t>
            </a:r>
            <a:endParaRPr dirty="0">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documentation and evidence supported findings.</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information strengthened or weakened determinations.</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reassessment remains important following investigations.</a:t>
            </a:r>
            <a:endParaRPr dirty="0">
              <a:latin typeface="Calibri" panose="020F0502020204030204" pitchFamily="34" charset="0"/>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Reflect </a:t>
            </a:r>
            <a:r>
              <a:rPr lang="en-US" dirty="0">
                <a:solidFill>
                  <a:srgbClr val="000000"/>
                </a:solidFill>
                <a:latin typeface="Calibri" panose="020F0502020204030204" pitchFamily="34" charset="0"/>
                <a:ea typeface="Calibri"/>
                <a:cs typeface="Calibri"/>
                <a:sym typeface="Calibri"/>
              </a:rPr>
              <a:t>on how investigative findings influence the progression of future cases and involvement.</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Notes: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Reinforce that findings connect directly to future case action.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Connect content to the upcoming affidavit and court preparation days.</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Paraphrase:</a:t>
            </a:r>
            <a:endParaRPr dirty="0">
              <a:latin typeface="Calibri" panose="020F0502020204030204" pitchFamily="34" charset="0"/>
              <a:ea typeface="Calibri"/>
              <a:cs typeface="Calibri"/>
              <a:sym typeface="Calibri"/>
            </a:endParaRPr>
          </a:p>
          <a:p>
            <a:pPr>
              <a:buSzPts val="1400"/>
            </a:pPr>
            <a:r>
              <a:rPr lang="en-US" dirty="0">
                <a:solidFill>
                  <a:srgbClr val="000000"/>
                </a:solidFill>
                <a:latin typeface="Calibri" panose="020F0502020204030204" pitchFamily="34" charset="0"/>
                <a:ea typeface="Calibri"/>
                <a:cs typeface="Calibri"/>
                <a:sym typeface="Calibri"/>
              </a:rPr>
              <a:t>Investigative findings are among the most important outcomes of the investigative process because they directly influence the child’s safety decisions and much more. </a:t>
            </a: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Throughout this activity, your groups analyzed:</a:t>
            </a:r>
            <a:endParaRPr b="1"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Information gathered throughout the investigation.</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Documentation and corroboration.</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safety concerns.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Professional judgment and complicating factor considerations.</a:t>
            </a:r>
            <a:endParaRPr b="0" i="0" dirty="0">
              <a:latin typeface="Calibri" panose="020F0502020204030204" pitchFamily="34" charset="0"/>
            </a:endParaRPr>
          </a:p>
          <a:p>
            <a:pPr>
              <a:buSzPts val="1400"/>
            </a:pPr>
            <a:endParaRPr lang="en-US" dirty="0">
              <a:latin typeface="Calibri" panose="020F0502020204030204" pitchFamily="34" charset="0"/>
              <a:ea typeface="Calibri"/>
              <a:cs typeface="Calibri"/>
              <a:sym typeface="Calibri"/>
            </a:endParaRPr>
          </a:p>
          <a:p>
            <a:pPr defTabSz="966612">
              <a:buSzPts val="1400"/>
              <a:defRPr/>
            </a:pPr>
            <a:r>
              <a:rPr lang="en-US" b="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One important takeaway is that investigations rarely end with every concern fully resolved. Investigators often continue balancing:</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Findings.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Ongoing safety concerns.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Family strengths and needs.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Future complicating factors and continued reassessment.</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This is why findings must be:</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Supported.</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Documented.</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Reviewed carefully.</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Connected to the totality of information gathered throughout the investigation.</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As investigators move cases toward staffing, court involvement, services, or ongoing monitoring, findings become part of the larger case story and influence what happens next for children and families.</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 </a:t>
            </a:r>
            <a:r>
              <a:rPr lang="en-US" dirty="0">
                <a:solidFill>
                  <a:srgbClr val="000000"/>
                </a:solidFill>
                <a:latin typeface="Calibri" panose="020F0502020204030204" pitchFamily="34" charset="0"/>
                <a:ea typeface="Calibri"/>
                <a:cs typeface="Calibri"/>
                <a:sym typeface="Calibri"/>
              </a:rPr>
              <a:t>(ask the following question and validate responses)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concerns remained following the investigation?</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Answers: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safety concerns despite completed investigations.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Continued need for services and monitoring.</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is ongoing reassessment important even after findings are made?</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Answers: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Child safety considerations continue throughout case progression.</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Next, we’ll begin focusing more closely on how evidence, documentation, investigative information support determinations, staffing, and supervisory review.</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Key Points:</a:t>
            </a:r>
            <a:r>
              <a:rPr lang="en-US" dirty="0">
                <a:solidFill>
                  <a:srgbClr val="000000"/>
                </a:solidFill>
                <a:latin typeface="Calibri" panose="020F0502020204030204" pitchFamily="34" charset="0"/>
                <a:ea typeface="Calibri"/>
                <a:cs typeface="Calibri"/>
                <a:sym typeface="Calibri"/>
              </a:rPr>
              <a:t> (ensure the following are covered)</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Investigative findings influence the ongoing progression of the case and services.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Documentation and evidence support findings and determinations.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safety concerns may continue following investigative closure.</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Professional judgment and reassessment remain important throughout case progression.</a:t>
            </a:r>
            <a:endParaRPr dirty="0">
              <a:latin typeface="Calibri" panose="020F050202020403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1:notes"/>
          <p:cNvSpPr>
            <a:spLocks noGrp="1" noRot="1" noChangeAspect="1"/>
          </p:cNvSpPr>
          <p:nvPr>
            <p:ph type="sldImg" idx="2"/>
          </p:nvPr>
        </p:nvSpPr>
        <p:spPr>
          <a:xfrm>
            <a:off x="777875" y="925513"/>
            <a:ext cx="5759450" cy="32400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7" name="Google Shape;187;p1:notes"/>
          <p:cNvSpPr txBox="1">
            <a:spLocks noGrp="1"/>
          </p:cNvSpPr>
          <p:nvPr>
            <p:ph type="body" idx="1"/>
          </p:nvPr>
        </p:nvSpPr>
        <p:spPr>
          <a:xfrm>
            <a:off x="731520" y="4165521"/>
            <a:ext cx="5852160" cy="4510563"/>
          </a:xfrm>
          <a:prstGeom prst="rect">
            <a:avLst/>
          </a:prstGeom>
          <a:noFill/>
          <a:ln>
            <a:noFill/>
          </a:ln>
        </p:spPr>
        <p:txBody>
          <a:bodyPr spcFirstLastPara="1" wrap="square" lIns="96645" tIns="48309" rIns="96645" bIns="48309" anchor="t" anchorCtr="0">
            <a:noAutofit/>
          </a:bodyPr>
          <a:lstStyle/>
          <a:p>
            <a:pPr>
              <a:buClr>
                <a:srgbClr val="000000"/>
              </a:buClr>
              <a:buSzPts val="1600"/>
            </a:pPr>
            <a:r>
              <a:rPr lang="en-US" b="1" dirty="0">
                <a:solidFill>
                  <a:srgbClr val="000000"/>
                </a:solidFill>
                <a:latin typeface="Calibri" panose="020F0502020204030204" pitchFamily="34" charset="0"/>
                <a:ea typeface="Calibri"/>
                <a:cs typeface="Calibri"/>
                <a:sym typeface="Calibri"/>
              </a:rPr>
              <a:t>CASE STAFFING, SUPERVISORY REVIEW, AND RECOMMENDATIONS </a:t>
            </a:r>
            <a:endParaRPr dirty="0">
              <a:latin typeface="Calibri" panose="020F050202020403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g3f5ea675962_0_0:notes"/>
          <p:cNvSpPr>
            <a:spLocks noGrp="1" noRot="1" noChangeAspect="1"/>
          </p:cNvSpPr>
          <p:nvPr>
            <p:ph type="sldImg" idx="2"/>
          </p:nvPr>
        </p:nvSpPr>
        <p:spPr>
          <a:xfrm>
            <a:off x="777875" y="960438"/>
            <a:ext cx="5759450" cy="32400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5" name="Google Shape;195;g3f5ea675962_0_0:notes"/>
          <p:cNvSpPr txBox="1">
            <a:spLocks noGrp="1"/>
          </p:cNvSpPr>
          <p:nvPr>
            <p:ph type="body" idx="1"/>
          </p:nvPr>
        </p:nvSpPr>
        <p:spPr>
          <a:xfrm>
            <a:off x="731520" y="4200525"/>
            <a:ext cx="5852160" cy="4440555"/>
          </a:xfrm>
          <a:prstGeom prst="rect">
            <a:avLst/>
          </a:prstGeom>
          <a:noFill/>
          <a:ln>
            <a:noFill/>
          </a:ln>
        </p:spPr>
        <p:txBody>
          <a:bodyPr spcFirstLastPara="1" wrap="square" lIns="96645" tIns="48309" rIns="96645" bIns="48309"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CASE STAFFING, SUPERVISORY REVIEW, AND RECOMMENDATIONS</a:t>
            </a:r>
            <a:endParaRPr b="1"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5 minutes</a:t>
            </a: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introduce participants to case staffing, supervisory review, and recommendation processes following investigative findings and determinations</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Notes:</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Clarify that staffing is collaborative, not punitive.</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Maintain focus on professional communication. ongoing safety considerations. recommendation planning, and case progression.</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Once investigators complete investigative findings and determinations, the case often moves into additional review, staffing, and recommendation discussions.</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Investigators may be required to:</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Present case information.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Explain investigative findings.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Discuss ongoing safety concerns.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Identify family strengths and needs.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Recommend services or ongoing involvement.</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Prepare cases for supervisory review or continued case action.</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These discussions help ensure:</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Findings are appropriately supported.</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Ongoing safety concerns are addressed.</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Recommendations are reasonable and supported.</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Cases are prepared for the next steps within the division.</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Staffing and supervisory review are important parts of child welfare practice because investigations do not operate in isolation. Cases often involve:</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Multiple perspectives.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Ongoing reassessment.</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Continued family involvement.</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Collaboration and professional review.</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This section focuses on how investigators participate in these discussions professionally and prepare cases for ongoing decision-making and case progression. Before we begin practicing staffing discussions, let’s examine the purpose of staffing and what supervisors and ongoing s need to understand about a case.</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Key Points: </a:t>
            </a:r>
            <a:r>
              <a:rPr lang="en-US" dirty="0">
                <a:solidFill>
                  <a:srgbClr val="000000"/>
                </a:solidFill>
                <a:latin typeface="Calibri" panose="020F0502020204030204" pitchFamily="34" charset="0"/>
                <a:ea typeface="Calibri"/>
                <a:cs typeface="Calibri"/>
                <a:sym typeface="Calibri"/>
              </a:rPr>
              <a:t>(ensure the following are covered)</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Staffing and supervisory review help support ongoing case progression and decision-making.</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Investigators must communicate findings, concerns, and recommendations clearly.</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safety concerns may continue following investigative findings.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Staffing discussions often guide future division involvement and services.</a:t>
            </a:r>
            <a:endParaRPr dirty="0">
              <a:latin typeface="Calibri" panose="020F050202020403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2:notes"/>
          <p:cNvSpPr>
            <a:spLocks noGrp="1" noRot="1" noChangeAspect="1"/>
          </p:cNvSpPr>
          <p:nvPr>
            <p:ph type="sldImg" idx="2"/>
          </p:nvPr>
        </p:nvSpPr>
        <p:spPr>
          <a:xfrm>
            <a:off x="792163" y="935038"/>
            <a:ext cx="5735637" cy="32258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2" name="Google Shape;202;p2:notes"/>
          <p:cNvSpPr txBox="1">
            <a:spLocks noGrp="1"/>
          </p:cNvSpPr>
          <p:nvPr>
            <p:ph type="body" idx="1"/>
          </p:nvPr>
        </p:nvSpPr>
        <p:spPr>
          <a:xfrm>
            <a:off x="747776" y="4160520"/>
            <a:ext cx="5818971" cy="4505563"/>
          </a:xfrm>
          <a:prstGeom prst="rect">
            <a:avLst/>
          </a:prstGeom>
          <a:noFill/>
          <a:ln>
            <a:noFill/>
          </a:ln>
        </p:spPr>
        <p:txBody>
          <a:bodyPr spcFirstLastPara="1" wrap="square" lIns="98495" tIns="49234" rIns="98495" bIns="49234"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TARGET OUTCOMES </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5 minutes</a:t>
            </a: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set expectations for the learning objectives</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By the end of this section, you will be able to:</a:t>
            </a:r>
            <a:endParaRPr b="1" i="1" dirty="0">
              <a:solidFill>
                <a:srgbClr val="000000"/>
              </a:solidFill>
              <a:latin typeface="Calibri" panose="020F0502020204030204" pitchFamily="34" charset="0"/>
              <a:ea typeface="Calibri"/>
              <a:cs typeface="Calibri"/>
              <a:sym typeface="Calibri"/>
            </a:endParaRPr>
          </a:p>
          <a:p>
            <a:pPr marL="171450" indent="-17145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Understand how staffing and supervisory review support the ongoing progression of cases and decision-making.</a:t>
            </a:r>
            <a:endParaRPr dirty="0">
              <a:latin typeface="Calibri" panose="020F0502020204030204" pitchFamily="34" charset="0"/>
            </a:endParaRPr>
          </a:p>
          <a:p>
            <a:pPr marL="171450" indent="-17145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Apply investigative findings, ongoing concerns, and family information to staffing and recommendation discussions.</a:t>
            </a:r>
            <a:endParaRPr dirty="0">
              <a:latin typeface="Calibri" panose="020F0502020204030204" pitchFamily="34" charset="0"/>
            </a:endParaRPr>
          </a:p>
          <a:p>
            <a:pPr marL="171450" indent="-17145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Assess what information is important during staffing, supervisory review, and recommendation planning.</a:t>
            </a:r>
            <a:endParaRPr b="1" dirty="0">
              <a:solidFill>
                <a:srgbClr val="000000"/>
              </a:solidFill>
              <a:latin typeface="Calibri" panose="020F0502020204030204" pitchFamily="34" charset="0"/>
              <a:ea typeface="Calibri"/>
              <a:cs typeface="Calibri"/>
              <a:sym typeface="Calibri"/>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Google Shape;212;p3:notes"/>
          <p:cNvSpPr>
            <a:spLocks noGrp="1" noRot="1" noChangeAspect="1"/>
          </p:cNvSpPr>
          <p:nvPr>
            <p:ph type="sldImg" idx="2"/>
          </p:nvPr>
        </p:nvSpPr>
        <p:spPr>
          <a:xfrm>
            <a:off x="777875" y="9715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3" name="Google Shape;213;p3:notes"/>
          <p:cNvSpPr txBox="1">
            <a:spLocks noGrp="1"/>
          </p:cNvSpPr>
          <p:nvPr>
            <p:ph type="body" idx="1"/>
          </p:nvPr>
        </p:nvSpPr>
        <p:spPr>
          <a:xfrm>
            <a:off x="731520" y="4212194"/>
            <a:ext cx="5852160" cy="4417218"/>
          </a:xfrm>
          <a:prstGeom prst="rect">
            <a:avLst/>
          </a:prstGeom>
          <a:noFill/>
          <a:ln>
            <a:noFill/>
          </a:ln>
        </p:spPr>
        <p:txBody>
          <a:bodyPr spcFirstLastPara="1" wrap="square" lIns="96645" tIns="48309" rIns="96645" bIns="48309"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UNDERSTANDING ONGOING CASE DECISION - MAKING </a:t>
            </a:r>
            <a:endParaRPr b="1"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10 minutes</a:t>
            </a: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help participants understand the purpose of staffing and supervisory review and how these processes support child safety, case progression, ongoing reassessment, and division decision-making</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Participant Manual: </a:t>
            </a:r>
            <a:r>
              <a:rPr lang="en-US" dirty="0">
                <a:solidFill>
                  <a:srgbClr val="000000"/>
                </a:solidFill>
                <a:latin typeface="Calibri" panose="020F0502020204030204" pitchFamily="34" charset="0"/>
                <a:ea typeface="Calibri"/>
                <a:cs typeface="Calibri"/>
                <a:sym typeface="Calibri"/>
              </a:rPr>
              <a:t>Case Staffing &amp; Supervisory Review Activity Packet - Section 1: Preparing for Staffing</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Notes: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Reinforce to the participants that staffing is collaborative and ongoing.</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Activity Instructions: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Discuss:</a:t>
            </a:r>
            <a:endParaRPr dirty="0">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 purpose of staffing and supervisory review.</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investigations continue influencing case progression after findings are made.</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case information supervisors and ongoing s need to understand.</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Review:</a:t>
            </a:r>
            <a:endParaRPr dirty="0">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Common topics discussed during staffing.</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safety considerations and reassessment needs.</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Recommendation and service planning discussions.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Identify</a:t>
            </a:r>
            <a:r>
              <a:rPr lang="en-US" dirty="0">
                <a:solidFill>
                  <a:srgbClr val="000000"/>
                </a:solidFill>
                <a:latin typeface="Calibri" panose="020F0502020204030204" pitchFamily="34" charset="0"/>
                <a:ea typeface="Calibri"/>
                <a:cs typeface="Calibri"/>
                <a:sym typeface="Calibri"/>
              </a:rPr>
              <a:t> why organization and professional communication are important during staffing.</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Investigations rarely end with all concerns fully resolved. This is why staffing and supervisory review are important parts of DCFS practice.</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Once findings are made, cases may continue involving:</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Ongoing safety concerns.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Service recommendations.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Family reassessment.</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Court involvement.</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Continued monitoring.</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Transition to ongoing services.</a:t>
            </a:r>
            <a:endParaRPr dirty="0">
              <a:latin typeface="Calibri" panose="020F0502020204030204" pitchFamily="34" charset="0"/>
            </a:endParaRPr>
          </a:p>
          <a:p>
            <a:pPr>
              <a:buSzPts val="1400"/>
            </a:pPr>
            <a:endParaRPr lang="en-US" dirty="0">
              <a:latin typeface="Calibri" panose="020F0502020204030204" pitchFamily="34" charset="0"/>
              <a:ea typeface="Calibri"/>
              <a:cs typeface="Calibri"/>
              <a:sym typeface="Calibri"/>
            </a:endParaRPr>
          </a:p>
          <a:p>
            <a:pPr>
              <a:buSzPts val="1400"/>
            </a:pPr>
            <a:r>
              <a:rPr lang="en-US" b="1" dirty="0">
                <a:latin typeface="Calibri" panose="020F0502020204030204" pitchFamily="34" charset="0"/>
                <a:ea typeface="Calibri"/>
                <a:cs typeface="Calibri"/>
                <a:sym typeface="Calibri"/>
              </a:rPr>
              <a:t>Paraphrase:</a:t>
            </a:r>
            <a:endParaRPr b="1"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Staffing discussions help supervisors, investigators, and ongoing s:</a:t>
            </a:r>
            <a:endParaRPr b="1"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Review investigative findings.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Understand ongoing concerns.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Identify family strengths and needs.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Discuss service recommendations.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Plan next steps for case progression.</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These discussions also help ensure:</a:t>
            </a:r>
            <a:endParaRPr b="1"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Child safety concerns remain prioritized.</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Recommendations are supported and reasonable.</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Important information is communicated clearly.</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s understand the history and progression of the case.</a:t>
            </a:r>
            <a:endParaRPr b="0" i="0"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Investigators play an important role during staffing because they help communicate:</a:t>
            </a:r>
            <a:endParaRPr b="1"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occurred during the investigation.</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concerns developed over time.</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information supported findings.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concerns remain unresolved.</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reassessment or services may still be necessary.</a:t>
            </a:r>
            <a:endParaRPr b="0" i="0"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Strong staffing discussions require:</a:t>
            </a:r>
            <a:endParaRPr b="1"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Organization.</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Clear communication.</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Professional judgment.</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Understanding of ongoing safety considerations.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Accurate understanding of the case progression.</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 </a:t>
            </a:r>
            <a:r>
              <a:rPr lang="en-US" dirty="0">
                <a:solidFill>
                  <a:srgbClr val="000000"/>
                </a:solidFill>
                <a:latin typeface="Calibri" panose="020F0502020204030204" pitchFamily="34" charset="0"/>
                <a:ea typeface="Calibri"/>
                <a:cs typeface="Calibri"/>
                <a:sym typeface="Calibri"/>
              </a:rPr>
              <a:t>(ask the following question and validate responses)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are staffing discussions important?</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Answers: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Staffing supports informed decision-making.</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Future s need a clear understanding of the case.</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Safety concerns may continue beyond investigations.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Recommendations and reassessment help guide future involvement.</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 </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is professional communication important during supervisory review?</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Answers: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Organization and communication strengthen staffing discussions.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Professional communication supports continuity and informed decisions.</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Now, let’s begin applying these concepts by practicing how investigators organize and present important case information during staffing and supervisory review discussions.</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Key Points: </a:t>
            </a:r>
            <a:r>
              <a:rPr lang="en-US" dirty="0">
                <a:solidFill>
                  <a:srgbClr val="000000"/>
                </a:solidFill>
                <a:latin typeface="Calibri" panose="020F0502020204030204" pitchFamily="34" charset="0"/>
                <a:ea typeface="Calibri"/>
                <a:cs typeface="Calibri"/>
                <a:sym typeface="Calibri"/>
              </a:rPr>
              <a:t>(ensure the following are covered)</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Staffing and supervisory review support ongoing child safety planning and decision-making.</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Investigators help communicate case progression and ongoing concerns.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Professional communication supports continuity and understanding during staffing.</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reassessment remains important following investigations and findings.</a:t>
            </a:r>
            <a:endParaRPr dirty="0">
              <a:latin typeface="Calibri" panose="020F050202020403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p4:notes"/>
          <p:cNvSpPr>
            <a:spLocks noGrp="1" noRot="1" noChangeAspect="1"/>
          </p:cNvSpPr>
          <p:nvPr>
            <p:ph type="sldImg" idx="2"/>
          </p:nvPr>
        </p:nvSpPr>
        <p:spPr>
          <a:xfrm>
            <a:off x="777875" y="960438"/>
            <a:ext cx="5759450" cy="32400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5" name="Google Shape;225;p4:notes"/>
          <p:cNvSpPr txBox="1">
            <a:spLocks noGrp="1"/>
          </p:cNvSpPr>
          <p:nvPr>
            <p:ph type="body" idx="1"/>
          </p:nvPr>
        </p:nvSpPr>
        <p:spPr>
          <a:xfrm>
            <a:off x="731520" y="4200525"/>
            <a:ext cx="5852160" cy="4440555"/>
          </a:xfrm>
          <a:prstGeom prst="rect">
            <a:avLst/>
          </a:prstGeom>
          <a:noFill/>
          <a:ln>
            <a:noFill/>
          </a:ln>
        </p:spPr>
        <p:txBody>
          <a:bodyPr spcFirstLastPara="1" wrap="square" lIns="96645" tIns="48309" rIns="96645" bIns="48309"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PREPARING FOR STAFFING AND ONGOING DECISION - MAKING</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45 minutes</a:t>
            </a: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provide participants with practice organizing investigative information, discussing ongoing safety concerns, identifying family strengths and needs, and preparing recommendations during staffing and supervisory review discussions</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Participant Manual: </a:t>
            </a:r>
            <a:r>
              <a:rPr lang="en-US" dirty="0">
                <a:solidFill>
                  <a:srgbClr val="000000"/>
                </a:solidFill>
                <a:latin typeface="Calibri" panose="020F0502020204030204" pitchFamily="34" charset="0"/>
                <a:ea typeface="Calibri"/>
                <a:cs typeface="Calibri"/>
                <a:sym typeface="Calibri"/>
              </a:rPr>
              <a:t>Case Staffing &amp; Supervisory Review Activity Packet - Section 2: Service Recommendation Analysis</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Activity Set Up</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Participants work in groups at their tables. </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Ensure that the participants have their Case Staffing &amp; Supervisory Review Activity Packet available.</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Activity Instructions:</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Review the staffing scenarios within the activity packet. </a:t>
            </a: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As a group, identify:</a:t>
            </a:r>
            <a:endParaRPr dirty="0">
              <a:solidFill>
                <a:srgbClr val="000000"/>
              </a:solidFill>
              <a:latin typeface="Calibri" panose="020F0502020204030204" pitchFamily="34" charset="0"/>
              <a:ea typeface="Calibri"/>
              <a:cs typeface="Calibri"/>
              <a:sym typeface="Calibri"/>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safety concerns.</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Family strengths and supports.</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Recommended services or case action.</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Information important for staffing discussions.</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Prepare:</a:t>
            </a:r>
            <a:endParaRPr b="0" dirty="0">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 staffing summary.</a:t>
            </a:r>
            <a:endParaRPr b="1" dirty="0">
              <a:solidFill>
                <a:srgbClr val="000000"/>
              </a:solidFill>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reassessment concerns.</a:t>
            </a:r>
            <a:endParaRPr b="1" dirty="0">
              <a:solidFill>
                <a:srgbClr val="000000"/>
              </a:solidFill>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Service and recommendation considerations.</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Discuss:</a:t>
            </a:r>
            <a:endParaRPr b="0" dirty="0">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supervisors and ongoing s need to understand.</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concerns continue following the investigation.</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recommendations should be prioritized moving forward.</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Be prepared to share:</a:t>
            </a:r>
            <a:endParaRPr b="0" dirty="0">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Your group’s staffing recommendations.</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concerns and reassessment needs.</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Important information for continued case progression.</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Notes:</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Encourage collaborative discussion and reasoning. Avoid turning the activity into “right vs wrong” recommendations.</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In this activity, your group will practice preparing and discussing cases for staffing and supervisory review.</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As investigations move toward continued involvement, staffing discussions help ensure:</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Important concerns are communicated clearly.</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Ongoing s understand the case's progression.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Child safety concerns remain prioritized.</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Recommendations and services are discussed thoughtfully.</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Future reassessment needs are identified.</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As your group works through the scenarios, focus on:</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concerns remain following the investigation.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strengths and supports exist within the family.</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information supervisors and ongoing s need to understand.</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recommendations or services may help support child safety and family stability moving forward.</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Remember that staffing is not simply repeating investigative information. Staffing helps organize the case picture and prepare for ongoing division involvement and decision-making.</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 </a:t>
            </a:r>
            <a:r>
              <a:rPr lang="en-US" dirty="0">
                <a:solidFill>
                  <a:srgbClr val="000000"/>
                </a:solidFill>
                <a:latin typeface="Calibri" panose="020F0502020204030204" pitchFamily="34" charset="0"/>
                <a:ea typeface="Calibri"/>
                <a:cs typeface="Calibri"/>
                <a:sym typeface="Calibri"/>
              </a:rPr>
              <a:t>(ask the following question and validate responses)</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concerns should remain a priority moving forward?</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Answer:</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supervision and caregiver functioning concerns.</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a:t>
            </a:r>
            <a:endParaRPr dirty="0">
              <a:solidFill>
                <a:srgbClr val="000000"/>
              </a:solidFill>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strengths or supports exist within the family?</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Answer:</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Family support, such as Georgia’s involvement.</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a:t>
            </a:r>
            <a:endParaRPr dirty="0">
              <a:solidFill>
                <a:srgbClr val="000000"/>
              </a:solidFill>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concerns require continued reassessment?</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Answer:</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Need for service recommendations and communication.</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Let’s come back together and discuss how staffing conversations help guide ongoing case decisions, reassessment, and future involvement with children and families.</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Key Points:</a:t>
            </a:r>
            <a:r>
              <a:rPr lang="en-US" dirty="0">
                <a:solidFill>
                  <a:srgbClr val="000000"/>
                </a:solidFill>
                <a:latin typeface="Calibri" panose="020F0502020204030204" pitchFamily="34" charset="0"/>
                <a:ea typeface="Calibri"/>
                <a:cs typeface="Calibri"/>
                <a:sym typeface="Calibri"/>
              </a:rPr>
              <a:t> (ensure the following are covered)</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Staffing discussions support continuity and ongoing case progression.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Investigators help organize and communicate important case information.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safety concerns continue requiring reassessment and monitoring.</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Family strengths and supports should also be identified during staffing discussions.</a:t>
            </a:r>
            <a:endParaRPr dirty="0">
              <a:latin typeface="Calibri" panose="020F0502020204030204"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p5:notes"/>
          <p:cNvSpPr>
            <a:spLocks noGrp="1" noRot="1" noChangeAspect="1"/>
          </p:cNvSpPr>
          <p:nvPr>
            <p:ph type="sldImg" idx="2"/>
          </p:nvPr>
        </p:nvSpPr>
        <p:spPr>
          <a:xfrm>
            <a:off x="776288" y="982663"/>
            <a:ext cx="5762625" cy="32416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6" name="Google Shape;236;p5:notes"/>
          <p:cNvSpPr txBox="1">
            <a:spLocks noGrp="1"/>
          </p:cNvSpPr>
          <p:nvPr>
            <p:ph type="body" idx="1"/>
          </p:nvPr>
        </p:nvSpPr>
        <p:spPr>
          <a:xfrm>
            <a:off x="731520" y="4223861"/>
            <a:ext cx="5852160" cy="4393883"/>
          </a:xfrm>
          <a:prstGeom prst="rect">
            <a:avLst/>
          </a:prstGeom>
          <a:noFill/>
          <a:ln>
            <a:noFill/>
          </a:ln>
        </p:spPr>
        <p:txBody>
          <a:bodyPr spcFirstLastPara="1" wrap="square" lIns="96645" tIns="48309" rIns="96645" bIns="48309"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CONNECTING INVESTIGATIONS TO CONTINUED CASE INVOLVEMENT </a:t>
            </a:r>
            <a:endParaRPr b="1"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20 minutes</a:t>
            </a: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help participants reflect on how staffing discussions, recommendations, ongoing safety concerns, court involvement, and professional communication influence continued case progression and future division involvement</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Participant Manual: </a:t>
            </a:r>
            <a:r>
              <a:rPr lang="en-US" dirty="0">
                <a:solidFill>
                  <a:srgbClr val="000000"/>
                </a:solidFill>
                <a:latin typeface="Calibri" panose="020F0502020204030204" pitchFamily="34" charset="0"/>
                <a:ea typeface="Calibri"/>
                <a:cs typeface="Calibri"/>
                <a:sym typeface="Calibri"/>
              </a:rPr>
              <a:t>Case Staffing &amp; Supervisory Review Activity Packet - Section 3: Supervisory Review Discussion &amp; Section 4: Staffing &amp; Recommendation Activity</a:t>
            </a:r>
            <a:endParaRPr dirty="0">
              <a:latin typeface="Calibri" panose="020F0502020204030204" pitchFamily="34" charset="0"/>
              <a:ea typeface="Calibri"/>
              <a:cs typeface="Calibri"/>
              <a:sym typeface="Calibri"/>
            </a:endParaRPr>
          </a:p>
          <a:p>
            <a:pPr>
              <a:buSzPts val="1400"/>
            </a:pPr>
            <a:endParaRPr lang="en-US" dirty="0">
              <a:solidFill>
                <a:srgbClr val="000000"/>
              </a:solidFill>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Activity Setup:</a:t>
            </a:r>
            <a:endParaRPr b="1" dirty="0">
              <a:solidFill>
                <a:srgbClr val="000000"/>
              </a:solidFill>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This is a whole group discussion.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Ensure that the participants keep their activity packet available.</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Activity Instructions</a:t>
            </a: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Groups share:</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safety concerns identified.</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Recommended services or supports.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Staffing recommendations.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Important information for ongoing  and court progression.</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Discuss: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organization and communication matter during staffing.</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ongoing reassessment supports child safety.</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investigations may continue progressing into court involvement and legal action.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strengths and supports should also be discussed during staffing.</a:t>
            </a:r>
            <a:endParaRPr dirty="0">
              <a:latin typeface="Calibri" panose="020F0502020204030204" pitchFamily="34" charset="0"/>
            </a:endParaRPr>
          </a:p>
          <a:p>
            <a:pPr>
              <a:buSzPts val="1400"/>
            </a:pPr>
            <a:endParaRPr lang="en-US" b="1" dirty="0">
              <a:solidFill>
                <a:srgbClr val="000000"/>
              </a:solidFill>
              <a:latin typeface="Calibri" panose="020F0502020204030204" pitchFamily="34" charset="0"/>
              <a:ea typeface="Calibri"/>
              <a:cs typeface="Calibri"/>
              <a:sym typeface="Calibri"/>
            </a:endParaRPr>
          </a:p>
          <a:p>
            <a:pPr>
              <a:buSzPts val="1400"/>
            </a:pPr>
            <a:r>
              <a:rPr lang="en-US" b="0" dirty="0">
                <a:solidFill>
                  <a:srgbClr val="000000"/>
                </a:solidFill>
                <a:latin typeface="Calibri" panose="020F0502020204030204" pitchFamily="34" charset="0"/>
                <a:ea typeface="Calibri"/>
                <a:cs typeface="Calibri"/>
                <a:sym typeface="Calibri"/>
              </a:rPr>
              <a:t>Reflect</a:t>
            </a:r>
            <a:r>
              <a:rPr lang="en-US" b="1" dirty="0">
                <a:solidFill>
                  <a:srgbClr val="000000"/>
                </a:solidFill>
                <a:latin typeface="Calibri" panose="020F0502020204030204" pitchFamily="34" charset="0"/>
                <a:ea typeface="Calibri"/>
                <a:cs typeface="Calibri"/>
                <a:sym typeface="Calibri"/>
              </a:rPr>
              <a:t> </a:t>
            </a:r>
            <a:r>
              <a:rPr lang="en-US" b="0" dirty="0">
                <a:solidFill>
                  <a:srgbClr val="000000"/>
                </a:solidFill>
                <a:latin typeface="Calibri" panose="020F0502020204030204" pitchFamily="34" charset="0"/>
                <a:ea typeface="Calibri"/>
                <a:cs typeface="Calibri"/>
                <a:sym typeface="Calibri"/>
              </a:rPr>
              <a:t>on how </a:t>
            </a:r>
            <a:r>
              <a:rPr lang="en-US" dirty="0">
                <a:solidFill>
                  <a:srgbClr val="000000"/>
                </a:solidFill>
                <a:latin typeface="Calibri" panose="020F0502020204030204" pitchFamily="34" charset="0"/>
                <a:ea typeface="Calibri"/>
                <a:cs typeface="Calibri"/>
                <a:sym typeface="Calibri"/>
              </a:rPr>
              <a:t>investigations influence future case progression, legal involvement, and ongoing division action.</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Staffing and supervisory review are important parts of child welfare practice because investigations often continue impacting families long after findings are made. One important takeaway is that investigations are not isolated events. </a:t>
            </a:r>
          </a:p>
          <a:p>
            <a:pPr>
              <a:buSzPts val="1400"/>
            </a:pPr>
            <a:endParaRPr lang="en-US" b="1" i="1" dirty="0">
              <a:solidFill>
                <a:srgbClr val="000000"/>
              </a:solidFill>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Investigations help shape:</a:t>
            </a:r>
            <a:endParaRPr dirty="0">
              <a:latin typeface="Calibri" panose="020F0502020204030204" pitchFamily="34" charset="0"/>
              <a:ea typeface="Calibri"/>
              <a:cs typeface="Calibri"/>
              <a:sym typeface="Calibri"/>
            </a:endParaRPr>
          </a:p>
          <a:p>
            <a:pPr indent="-93976">
              <a:buSzPts val="1400"/>
              <a:buFont typeface="Arial"/>
              <a:buChar char="•"/>
            </a:pPr>
            <a:r>
              <a:rPr lang="en-US" b="1" i="1" dirty="0">
                <a:solidFill>
                  <a:srgbClr val="000000"/>
                </a:solidFill>
                <a:latin typeface="Calibri" panose="020F0502020204030204" pitchFamily="34" charset="0"/>
                <a:ea typeface="Calibri"/>
                <a:cs typeface="Calibri"/>
                <a:sym typeface="Calibri"/>
              </a:rPr>
              <a:t>Future division involvement.</a:t>
            </a:r>
            <a:endParaRPr dirty="0">
              <a:latin typeface="Calibri" panose="020F0502020204030204" pitchFamily="34" charset="0"/>
            </a:endParaRPr>
          </a:p>
          <a:p>
            <a:pPr indent="-93976">
              <a:buSzPts val="1400"/>
              <a:buFont typeface="Arial"/>
              <a:buChar char="•"/>
            </a:pPr>
            <a:r>
              <a:rPr lang="en-US" b="1" i="1" dirty="0">
                <a:solidFill>
                  <a:srgbClr val="000000"/>
                </a:solidFill>
                <a:latin typeface="Calibri" panose="020F0502020204030204" pitchFamily="34" charset="0"/>
                <a:ea typeface="Calibri"/>
                <a:cs typeface="Calibri"/>
                <a:sym typeface="Calibri"/>
              </a:rPr>
              <a:t>Ongoing safety planning.</a:t>
            </a:r>
            <a:endParaRPr dirty="0">
              <a:latin typeface="Calibri" panose="020F0502020204030204" pitchFamily="34" charset="0"/>
            </a:endParaRPr>
          </a:p>
          <a:p>
            <a:pPr indent="-93976">
              <a:buSzPts val="1400"/>
              <a:buFont typeface="Arial"/>
              <a:buChar char="•"/>
            </a:pPr>
            <a:r>
              <a:rPr lang="en-US" b="1" i="1" dirty="0">
                <a:solidFill>
                  <a:srgbClr val="000000"/>
                </a:solidFill>
                <a:latin typeface="Calibri" panose="020F0502020204030204" pitchFamily="34" charset="0"/>
                <a:ea typeface="Calibri"/>
                <a:cs typeface="Calibri"/>
                <a:sym typeface="Calibri"/>
              </a:rPr>
              <a:t>Court involvement and legal action.</a:t>
            </a:r>
            <a:endParaRPr dirty="0">
              <a:latin typeface="Calibri" panose="020F0502020204030204" pitchFamily="34" charset="0"/>
            </a:endParaRPr>
          </a:p>
          <a:p>
            <a:pPr indent="-93976">
              <a:buSzPts val="1400"/>
              <a:buFont typeface="Arial"/>
              <a:buChar char="•"/>
            </a:pPr>
            <a:r>
              <a:rPr lang="en-US" b="1" i="1" dirty="0">
                <a:solidFill>
                  <a:srgbClr val="000000"/>
                </a:solidFill>
                <a:latin typeface="Calibri" panose="020F0502020204030204" pitchFamily="34" charset="0"/>
                <a:ea typeface="Calibri"/>
                <a:cs typeface="Calibri"/>
                <a:sym typeface="Calibri"/>
              </a:rPr>
              <a:t>Service recommendations.</a:t>
            </a:r>
            <a:endParaRPr dirty="0">
              <a:latin typeface="Calibri" panose="020F0502020204030204" pitchFamily="34" charset="0"/>
            </a:endParaRPr>
          </a:p>
          <a:p>
            <a:pPr indent="-93976">
              <a:buSzPts val="1400"/>
              <a:buFont typeface="Arial"/>
              <a:buChar char="•"/>
            </a:pPr>
            <a:r>
              <a:rPr lang="en-US" b="1" i="1" dirty="0">
                <a:solidFill>
                  <a:srgbClr val="000000"/>
                </a:solidFill>
                <a:latin typeface="Calibri" panose="020F0502020204030204" pitchFamily="34" charset="0"/>
                <a:ea typeface="Calibri"/>
                <a:cs typeface="Calibri"/>
                <a:sym typeface="Calibri"/>
              </a:rPr>
              <a:t>Continued reassessment and monitoring.</a:t>
            </a:r>
            <a:endParaRPr dirty="0">
              <a:latin typeface="Calibri" panose="020F0502020204030204" pitchFamily="34" charset="0"/>
            </a:endParaRPr>
          </a:p>
          <a:p>
            <a:pPr indent="-93976">
              <a:buSzPts val="1400"/>
              <a:buFont typeface="Arial"/>
              <a:buChar char="•"/>
            </a:pPr>
            <a:r>
              <a:rPr lang="en-US" b="1" i="1" dirty="0">
                <a:solidFill>
                  <a:srgbClr val="000000"/>
                </a:solidFill>
                <a:latin typeface="Calibri" panose="020F0502020204030204" pitchFamily="34" charset="0"/>
                <a:ea typeface="Calibri"/>
                <a:cs typeface="Calibri"/>
                <a:sym typeface="Calibri"/>
              </a:rPr>
              <a:t>Long-term case progression and permanency planning considerations.</a:t>
            </a:r>
            <a:endParaRPr dirty="0">
              <a:latin typeface="Calibri" panose="020F0502020204030204" pitchFamily="34" charset="0"/>
            </a:endParaRPr>
          </a:p>
          <a:p>
            <a:pPr>
              <a:buSzPts val="1400"/>
            </a:pPr>
            <a:endParaRPr lang="en-US" dirty="0">
              <a:latin typeface="Calibri" panose="020F0502020204030204" pitchFamily="34" charset="0"/>
              <a:ea typeface="Calibri"/>
              <a:cs typeface="Calibri"/>
              <a:sym typeface="Calibri"/>
            </a:endParaRPr>
          </a:p>
          <a:p>
            <a:pPr>
              <a:buSzPts val="1400"/>
            </a:pPr>
            <a:r>
              <a:rPr lang="en-US" b="1" dirty="0">
                <a:latin typeface="Calibri" panose="020F0502020204030204" pitchFamily="34" charset="0"/>
                <a:ea typeface="Calibri"/>
                <a:cs typeface="Calibri"/>
                <a:sym typeface="Calibri"/>
              </a:rPr>
              <a:t>Paraphrase:</a:t>
            </a:r>
            <a:endParaRPr b="1" dirty="0">
              <a:latin typeface="Calibri" panose="020F0502020204030204" pitchFamily="34" charset="0"/>
              <a:ea typeface="Calibri"/>
              <a:cs typeface="Calibri"/>
              <a:sym typeface="Calibri"/>
            </a:endParaRPr>
          </a:p>
          <a:p>
            <a:pPr>
              <a:buSzPts val="1400"/>
            </a:pPr>
            <a:r>
              <a:rPr lang="en-US" dirty="0">
                <a:solidFill>
                  <a:srgbClr val="000000"/>
                </a:solidFill>
                <a:latin typeface="Calibri" panose="020F0502020204030204" pitchFamily="34" charset="0"/>
                <a:ea typeface="Calibri"/>
                <a:cs typeface="Calibri"/>
                <a:sym typeface="Calibri"/>
              </a:rPr>
              <a:t>In the Flowers case specifically, the investigation escalated beyond initial safety planning and ultimately resulted in a removal with protective custody action and court involvement. An affidavit was completed, and reassessment and case progression continue.</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dirty="0">
                <a:solidFill>
                  <a:srgbClr val="000000"/>
                </a:solidFill>
                <a:latin typeface="Calibri" panose="020F0502020204030204" pitchFamily="34" charset="0"/>
                <a:ea typeface="Calibri"/>
                <a:cs typeface="Calibri"/>
                <a:sym typeface="Calibri"/>
              </a:rPr>
              <a:t>This demonstrates how investigations may continue evolving even after findings are made and why staffing, communication, documentation, and ongoing reassessment remain critically important throughout the life of the case.</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dirty="0">
                <a:solidFill>
                  <a:srgbClr val="000000"/>
                </a:solidFill>
                <a:latin typeface="Calibri" panose="020F0502020204030204" pitchFamily="34" charset="0"/>
                <a:ea typeface="Calibri"/>
                <a:cs typeface="Calibri"/>
                <a:sym typeface="Calibri"/>
              </a:rPr>
              <a:t>Staffing discussions help ensure:</a:t>
            </a:r>
            <a:endParaRPr dirty="0">
              <a:latin typeface="Calibri" panose="020F0502020204030204" pitchFamily="34" charset="0"/>
              <a:ea typeface="Calibri"/>
              <a:cs typeface="Calibri"/>
              <a:sym typeface="Calibri"/>
            </a:endParaRPr>
          </a:p>
          <a:p>
            <a:pPr indent="-93976">
              <a:buSzPts val="1400"/>
              <a:buFont typeface="Arial"/>
              <a:buChar char="•"/>
            </a:pPr>
            <a:r>
              <a:rPr lang="en-US" dirty="0">
                <a:solidFill>
                  <a:srgbClr val="000000"/>
                </a:solidFill>
                <a:latin typeface="Calibri" panose="020F0502020204030204" pitchFamily="34" charset="0"/>
                <a:ea typeface="Calibri"/>
                <a:cs typeface="Calibri"/>
                <a:sym typeface="Calibri"/>
              </a:rPr>
              <a:t>Information is communicated clearly.</a:t>
            </a:r>
            <a:endParaRPr b="0" i="0" dirty="0">
              <a:latin typeface="Calibri" panose="020F0502020204030204" pitchFamily="34" charset="0"/>
            </a:endParaRPr>
          </a:p>
          <a:p>
            <a:pPr indent="-93976">
              <a:buSzPts val="1400"/>
              <a:buFont typeface="Arial"/>
              <a:buChar char="•"/>
            </a:pPr>
            <a:r>
              <a:rPr lang="en-US" dirty="0">
                <a:solidFill>
                  <a:srgbClr val="000000"/>
                </a:solidFill>
                <a:latin typeface="Calibri" panose="020F0502020204030204" pitchFamily="34" charset="0"/>
                <a:ea typeface="Calibri"/>
                <a:cs typeface="Calibri"/>
                <a:sym typeface="Calibri"/>
              </a:rPr>
              <a:t>Child safety concerns remain prioritized.</a:t>
            </a:r>
            <a:endParaRPr b="0" i="0" dirty="0">
              <a:latin typeface="Calibri" panose="020F0502020204030204" pitchFamily="34" charset="0"/>
            </a:endParaRPr>
          </a:p>
          <a:p>
            <a:pPr indent="-93976">
              <a:buSzPts val="1400"/>
              <a:buFont typeface="Arial"/>
              <a:buChar char="•"/>
            </a:pPr>
            <a:r>
              <a:rPr lang="en-US" dirty="0">
                <a:solidFill>
                  <a:srgbClr val="000000"/>
                </a:solidFill>
                <a:latin typeface="Calibri" panose="020F0502020204030204" pitchFamily="34" charset="0"/>
                <a:ea typeface="Calibri"/>
                <a:cs typeface="Calibri"/>
                <a:sym typeface="Calibri"/>
              </a:rPr>
              <a:t>Ongoing s understand the case's progression.</a:t>
            </a:r>
            <a:endParaRPr b="0" i="0" dirty="0">
              <a:latin typeface="Calibri" panose="020F0502020204030204" pitchFamily="34" charset="0"/>
            </a:endParaRPr>
          </a:p>
          <a:p>
            <a:pPr indent="-93976">
              <a:buSzPts val="1400"/>
              <a:buFont typeface="Arial"/>
              <a:buChar char="•"/>
            </a:pPr>
            <a:r>
              <a:rPr lang="en-US" dirty="0">
                <a:solidFill>
                  <a:srgbClr val="000000"/>
                </a:solidFill>
                <a:latin typeface="Calibri" panose="020F0502020204030204" pitchFamily="34" charset="0"/>
                <a:ea typeface="Calibri"/>
                <a:cs typeface="Calibri"/>
                <a:sym typeface="Calibri"/>
              </a:rPr>
              <a:t>Recommendations are supported and reasonable.</a:t>
            </a:r>
            <a:endParaRPr b="0" i="0" dirty="0">
              <a:latin typeface="Calibri" panose="020F0502020204030204" pitchFamily="34" charset="0"/>
            </a:endParaRPr>
          </a:p>
          <a:p>
            <a:pPr indent="-93976">
              <a:buSzPts val="1400"/>
              <a:buFont typeface="Arial"/>
              <a:buChar char="•"/>
            </a:pPr>
            <a:r>
              <a:rPr lang="en-US" dirty="0">
                <a:solidFill>
                  <a:srgbClr val="000000"/>
                </a:solidFill>
                <a:latin typeface="Calibri" panose="020F0502020204030204" pitchFamily="34" charset="0"/>
                <a:ea typeface="Calibri"/>
                <a:cs typeface="Calibri"/>
                <a:sym typeface="Calibri"/>
              </a:rPr>
              <a:t>Legal and court-related concerns are addressed appropriately.</a:t>
            </a:r>
            <a:endParaRPr b="0" i="0" dirty="0">
              <a:latin typeface="Calibri" panose="020F0502020204030204" pitchFamily="34" charset="0"/>
            </a:endParaRPr>
          </a:p>
          <a:p>
            <a:pPr indent="-93976">
              <a:buSzPts val="1400"/>
              <a:buFont typeface="Arial"/>
              <a:buChar char="•"/>
            </a:pPr>
            <a:r>
              <a:rPr lang="en-US" dirty="0">
                <a:solidFill>
                  <a:srgbClr val="000000"/>
                </a:solidFill>
                <a:latin typeface="Calibri" panose="020F0502020204030204" pitchFamily="34" charset="0"/>
                <a:ea typeface="Calibri"/>
                <a:cs typeface="Calibri"/>
                <a:sym typeface="Calibri"/>
              </a:rPr>
              <a:t>Families continue receiving appropriate support and reassessment.</a:t>
            </a:r>
            <a:endParaRPr b="0" i="0"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dirty="0">
                <a:solidFill>
                  <a:srgbClr val="000000"/>
                </a:solidFill>
                <a:latin typeface="Calibri" panose="020F0502020204030204" pitchFamily="34" charset="0"/>
                <a:ea typeface="Calibri"/>
                <a:cs typeface="Calibri"/>
                <a:sym typeface="Calibri"/>
              </a:rPr>
              <a:t>As investigators move cases toward continued involvement, organization, communication, and professional judgment remain critical parts of protecting children and supporting informed decision-making.</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 </a:t>
            </a:r>
            <a:r>
              <a:rPr lang="en-US" dirty="0">
                <a:solidFill>
                  <a:srgbClr val="000000"/>
                </a:solidFill>
                <a:latin typeface="Calibri" panose="020F0502020204030204" pitchFamily="34" charset="0"/>
                <a:ea typeface="Calibri"/>
                <a:cs typeface="Calibri"/>
                <a:sym typeface="Calibri"/>
              </a:rPr>
              <a:t>(ask the following question and validate responses)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is organization important during staffing discussions?</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Answers: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Importance of family support and services.</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 </a:t>
            </a:r>
          </a:p>
          <a:p>
            <a:pPr marL="171450" indent="-17145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must strengths and supports also be identified?</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a:t>
            </a:r>
          </a:p>
          <a:p>
            <a:pPr marL="171450" indent="-17145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does reassessment remain important after investigations conclude?</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After the break, we’ll begin focusing on service planning, family needs, and ongoing safety considerations, informed by investigative findings, staffing discussions, and court involvement.</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Key Points:</a:t>
            </a:r>
            <a:r>
              <a:rPr lang="en-US" dirty="0">
                <a:solidFill>
                  <a:srgbClr val="000000"/>
                </a:solidFill>
                <a:latin typeface="Calibri" panose="020F0502020204030204" pitchFamily="34" charset="0"/>
                <a:ea typeface="Calibri"/>
                <a:cs typeface="Calibri"/>
                <a:sym typeface="Calibri"/>
              </a:rPr>
              <a:t> (ensure the following are covered)</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Staffing discussions support ongoing child safety planning and continuity.</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Investigations may progress into court involvement and continued legal action.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Investigators help communicate case progression and concerns clearly.</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Family strengths and support remain important during case planning.</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reassessment continues following investigative findings and staffing.</a:t>
            </a:r>
            <a:endParaRPr dirty="0">
              <a:latin typeface="Calibri" panose="020F050202020403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77875" y="963613"/>
            <a:ext cx="5759450" cy="3240087"/>
          </a:xfrm>
        </p:spPr>
      </p:sp>
      <p:sp>
        <p:nvSpPr>
          <p:cNvPr id="3" name="Notes Placeholder 2"/>
          <p:cNvSpPr>
            <a:spLocks noGrp="1"/>
          </p:cNvSpPr>
          <p:nvPr>
            <p:ph type="body" idx="1"/>
          </p:nvPr>
        </p:nvSpPr>
        <p:spPr/>
        <p:txBody>
          <a:bodyPr/>
          <a:lstStyle/>
          <a:p>
            <a:r>
              <a:rPr lang="en-US" b="1" dirty="0">
                <a:latin typeface="Calibri" panose="020F0502020204030204" pitchFamily="34" charset="0"/>
              </a:rPr>
              <a:t>15-MINUTE BREAK</a:t>
            </a:r>
          </a:p>
        </p:txBody>
      </p:sp>
    </p:spTree>
    <p:extLst>
      <p:ext uri="{BB962C8B-B14F-4D97-AF65-F5344CB8AC3E}">
        <p14:creationId xmlns:p14="http://schemas.microsoft.com/office/powerpoint/2010/main" val="33742145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1:notes"/>
          <p:cNvSpPr>
            <a:spLocks noGrp="1" noRot="1" noChangeAspect="1"/>
          </p:cNvSpPr>
          <p:nvPr>
            <p:ph type="sldImg" idx="2"/>
          </p:nvPr>
        </p:nvSpPr>
        <p:spPr>
          <a:xfrm>
            <a:off x="776288" y="947738"/>
            <a:ext cx="5762625" cy="32416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7" name="Google Shape;187;p1:notes"/>
          <p:cNvSpPr txBox="1">
            <a:spLocks noGrp="1"/>
          </p:cNvSpPr>
          <p:nvPr>
            <p:ph type="body" idx="1"/>
          </p:nvPr>
        </p:nvSpPr>
        <p:spPr>
          <a:xfrm>
            <a:off x="731520" y="4188858"/>
            <a:ext cx="5852160" cy="4463890"/>
          </a:xfrm>
          <a:prstGeom prst="rect">
            <a:avLst/>
          </a:prstGeom>
          <a:noFill/>
          <a:ln>
            <a:noFill/>
          </a:ln>
        </p:spPr>
        <p:txBody>
          <a:bodyPr spcFirstLastPara="1" wrap="square" lIns="96645" tIns="48309" rIns="96645" bIns="48309" anchor="t" anchorCtr="0">
            <a:noAutofit/>
          </a:bodyPr>
          <a:lstStyle/>
          <a:p>
            <a:pPr>
              <a:buClr>
                <a:srgbClr val="000000"/>
              </a:buClr>
              <a:buSzPts val="2000"/>
            </a:pPr>
            <a:r>
              <a:rPr lang="en-US" b="1" dirty="0">
                <a:solidFill>
                  <a:srgbClr val="000000"/>
                </a:solidFill>
                <a:latin typeface="Calibri" panose="020F0502020204030204" pitchFamily="34" charset="0"/>
                <a:ea typeface="Calibri"/>
                <a:cs typeface="Calibri"/>
                <a:sym typeface="Calibri"/>
              </a:rPr>
              <a:t>FROM REMOVAL TO COURT ACTION</a:t>
            </a:r>
            <a:endParaRPr dirty="0">
              <a:latin typeface="Calibri" panose="020F0502020204030204" pitchFamily="34" charset="0"/>
              <a:ea typeface="Calibri"/>
              <a:cs typeface="Calibri"/>
              <a:sym typeface="Calibri"/>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g3f977c749ef_0_0:notes"/>
          <p:cNvSpPr>
            <a:spLocks noGrp="1" noRot="1" noChangeAspect="1"/>
          </p:cNvSpPr>
          <p:nvPr>
            <p:ph type="sldImg" idx="2"/>
          </p:nvPr>
        </p:nvSpPr>
        <p:spPr>
          <a:xfrm>
            <a:off x="776288" y="947738"/>
            <a:ext cx="5762625" cy="32416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5" name="Google Shape;195;g3f977c749ef_0_0:notes"/>
          <p:cNvSpPr txBox="1">
            <a:spLocks noGrp="1"/>
          </p:cNvSpPr>
          <p:nvPr>
            <p:ph type="body" idx="1"/>
          </p:nvPr>
        </p:nvSpPr>
        <p:spPr>
          <a:xfrm>
            <a:off x="731520" y="4188858"/>
            <a:ext cx="5852160" cy="4463890"/>
          </a:xfrm>
          <a:prstGeom prst="rect">
            <a:avLst/>
          </a:prstGeom>
          <a:noFill/>
          <a:ln>
            <a:noFill/>
          </a:ln>
        </p:spPr>
        <p:txBody>
          <a:bodyPr spcFirstLastPara="1" wrap="square" lIns="96645" tIns="48309" rIns="96645" bIns="48309"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FROM REMOVAL TO COURT ACTION</a:t>
            </a:r>
            <a:endParaRPr b="1"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5 minutes</a:t>
            </a: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introduce participants to the legal and procedural progression that occurs after removal, including court involvement, affidavit progression, OCC communication, and investigator responsibilities following protective custody action</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Participant Manual: </a:t>
            </a:r>
            <a:r>
              <a:rPr lang="en-US" dirty="0">
                <a:solidFill>
                  <a:srgbClr val="000000"/>
                </a:solidFill>
                <a:latin typeface="Calibri" panose="020F0502020204030204" pitchFamily="34" charset="0"/>
                <a:ea typeface="Calibri"/>
                <a:cs typeface="Calibri"/>
                <a:sym typeface="Calibri"/>
              </a:rPr>
              <a:t>Court Progression Timeline Notes Page</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Notes:</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Reinforce: </a:t>
            </a:r>
            <a:r>
              <a:rPr lang="en-US" dirty="0">
                <a:solidFill>
                  <a:srgbClr val="000000"/>
                </a:solidFill>
                <a:latin typeface="Calibri" panose="020F0502020204030204" pitchFamily="34" charset="0"/>
                <a:ea typeface="Calibri"/>
                <a:cs typeface="Calibri"/>
                <a:sym typeface="Calibri"/>
              </a:rPr>
              <a:t>Removal is the beginning of legal proceedings, not the end of the investigation.</a:t>
            </a:r>
            <a:endParaRPr dirty="0">
              <a:latin typeface="Calibri" panose="020F0502020204030204" pitchFamily="34" charset="0"/>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Clarify:</a:t>
            </a:r>
            <a:r>
              <a:rPr lang="en-US" dirty="0">
                <a:solidFill>
                  <a:srgbClr val="000000"/>
                </a:solidFill>
                <a:latin typeface="Calibri" panose="020F0502020204030204" pitchFamily="34" charset="0"/>
                <a:ea typeface="Calibri"/>
                <a:cs typeface="Calibri"/>
                <a:sym typeface="Calibri"/>
              </a:rPr>
              <a:t> Investigators remain involved following protective custody action.</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Once children are removed from the home, investigations quickly move into legal and court-related processes that require timely communication, documentation, and coordination.</a:t>
            </a: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Investigators must understand:</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happens immediately following removal.</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documentation is required.</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information OCC and legal staff need.</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court timelines must be met.</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responsibilities continue following protective custody action.</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In the Flowers case, the investigation escalated beyond initial safety planning and ultimately resulted in:</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Removal.</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OCC notification.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Affidavit completion.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Court involvement.</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Continued reassessment and division coordination.</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Protective custody actions do not end the investigator’s role. Investigators continue participating in:</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Documentation completion.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Communication with legal staff.</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Court preparation.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Ongoing information-sharing.</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Case progression and reassessment.</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This section focuses on how investigations progress from removal to court action and subsequent legal proceedings. Before we discuss specific court timelines and legal processes, let’s first examine what happens immediately after removal and protective custody action occur.</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Key Points:</a:t>
            </a:r>
            <a:r>
              <a:rPr lang="en-US" dirty="0">
                <a:solidFill>
                  <a:srgbClr val="000000"/>
                </a:solidFill>
                <a:latin typeface="Calibri" panose="020F0502020204030204" pitchFamily="34" charset="0"/>
                <a:ea typeface="Calibri"/>
                <a:cs typeface="Calibri"/>
                <a:sym typeface="Calibri"/>
              </a:rPr>
              <a:t> (ensure the following are covered)</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Removal initiates additional legal and court-related processes.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Investigators continue responsibilities following protective custody action.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Documentation and communication remain critical following removal.</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Court timelines and legal progression require organization, coordination, and timely action.</a:t>
            </a:r>
            <a:endParaRPr dirty="0">
              <a:latin typeface="Calibri" panose="020F0502020204030204"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2:notes"/>
          <p:cNvSpPr>
            <a:spLocks noGrp="1" noRot="1" noChangeAspect="1"/>
          </p:cNvSpPr>
          <p:nvPr>
            <p:ph type="sldImg" idx="2"/>
          </p:nvPr>
        </p:nvSpPr>
        <p:spPr>
          <a:xfrm>
            <a:off x="792163" y="935038"/>
            <a:ext cx="5735637" cy="32258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2" name="Google Shape;202;p2:notes"/>
          <p:cNvSpPr txBox="1">
            <a:spLocks noGrp="1"/>
          </p:cNvSpPr>
          <p:nvPr>
            <p:ph type="body" idx="1"/>
          </p:nvPr>
        </p:nvSpPr>
        <p:spPr>
          <a:xfrm>
            <a:off x="747776" y="4160520"/>
            <a:ext cx="5818971" cy="4505563"/>
          </a:xfrm>
          <a:prstGeom prst="rect">
            <a:avLst/>
          </a:prstGeom>
          <a:noFill/>
          <a:ln>
            <a:noFill/>
          </a:ln>
        </p:spPr>
        <p:txBody>
          <a:bodyPr spcFirstLastPara="1" wrap="square" lIns="98495" tIns="49234" rIns="98495" bIns="49234"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TARGET OUTCOMES</a:t>
            </a:r>
            <a:endParaRPr b="1"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2 minutes</a:t>
            </a: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set expectations for the learning objectives</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By the end of this section, you will be able to:</a:t>
            </a:r>
            <a:endParaRPr b="1" i="1" dirty="0">
              <a:solidFill>
                <a:srgbClr val="000000"/>
              </a:solidFill>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Understand how investigations progress into court involvement and legal action following removal.</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Apply removal-related documentation, timelines, and communication expectations to post-removal case progression.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Assess investigator responsibilities, legal timelines, and documentation needs following protective custody action.</a:t>
            </a:r>
            <a:endParaRPr dirty="0">
              <a:latin typeface="Calibri" panose="020F0502020204030204"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Google Shape;212;p3:notes"/>
          <p:cNvSpPr>
            <a:spLocks noGrp="1" noRot="1" noChangeAspect="1"/>
          </p:cNvSpPr>
          <p:nvPr>
            <p:ph type="sldImg" idx="2"/>
          </p:nvPr>
        </p:nvSpPr>
        <p:spPr>
          <a:xfrm>
            <a:off x="777875" y="9715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3" name="Google Shape;213;p3:notes"/>
          <p:cNvSpPr txBox="1">
            <a:spLocks noGrp="1"/>
          </p:cNvSpPr>
          <p:nvPr>
            <p:ph type="body" idx="1"/>
          </p:nvPr>
        </p:nvSpPr>
        <p:spPr>
          <a:xfrm>
            <a:off x="731520" y="4212194"/>
            <a:ext cx="5852160" cy="4417218"/>
          </a:xfrm>
          <a:prstGeom prst="rect">
            <a:avLst/>
          </a:prstGeom>
          <a:noFill/>
          <a:ln>
            <a:noFill/>
          </a:ln>
        </p:spPr>
        <p:txBody>
          <a:bodyPr spcFirstLastPara="1" wrap="square" lIns="96645" tIns="48309" rIns="96645" bIns="48309"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UNDERSTANDING IMMEDIATE LEGAL &amp; COURT PROGRESSION</a:t>
            </a:r>
            <a:endParaRPr b="1"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15 minutes</a:t>
            </a: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help participants understand the immediate legal, procedural, and investigative progression that occurs following removal and protective custody action</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Participant Manual: </a:t>
            </a:r>
            <a:r>
              <a:rPr lang="en-US" dirty="0">
                <a:solidFill>
                  <a:srgbClr val="000000"/>
                </a:solidFill>
                <a:latin typeface="Calibri" panose="020F0502020204030204" pitchFamily="34" charset="0"/>
                <a:ea typeface="Calibri"/>
                <a:cs typeface="Calibri"/>
                <a:sym typeface="Calibri"/>
              </a:rPr>
              <a:t>Court Progression Timeline Notes Page - Investigations Continue After Removal</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Activity Set Up:</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This is a whole group discussion.</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Activity Instructions: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Review:</a:t>
            </a:r>
            <a:endParaRPr dirty="0">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Immediate post-removal progression.</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Court timelines and legal requirements.</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Investigator responsibilities following protective custody action.</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Discuss:</a:t>
            </a:r>
            <a:endParaRPr dirty="0">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documentation and communication occur immediately after removal.</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OCC coordination and affidavit completion are critical.</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investigations continue progressing after protective custody action.</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Identify:</a:t>
            </a:r>
            <a:endParaRPr dirty="0">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Important court timelines.</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investigator responsibilities.</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Communication expectations following removal.</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Notes: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Reinforce to the participants that removal escalates investigations into legal progression.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Connect court timelines to the upcoming affidavit and court preparation training.</a:t>
            </a:r>
            <a:endParaRPr b="0"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Once a protective custody action is initiated, the case immediately enters additional legal and court-related processes. Removal is not the end of the investigation process. In many ways, removal begins a new phase requiring:</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Timely communication.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Organized documentation.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Legal coordination.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Continued reassessment.</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Ongoing division involvement.</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Following removal, investigators may immediately be responsible for:</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Notifying OCC.</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Communicating with supervisors.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Coordinating placement information.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Completing affidavits.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Organizing investigative chronology.</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Preparing documentation supporting probable cause and safety concerns.</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In Arkansas, when a child enters protective custody, the court process begins quickly. OCC must be notified immediately, and a TDM must occur for removals or for considered removals. An affidavit is also required. Protective custody cases may progress through:</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Emergency or ex </a:t>
            </a:r>
            <a:r>
              <a:rPr lang="en-US" b="1" i="1" dirty="0" err="1">
                <a:solidFill>
                  <a:srgbClr val="000000"/>
                </a:solidFill>
                <a:latin typeface="Calibri" panose="020F0502020204030204" pitchFamily="34" charset="0"/>
                <a:ea typeface="Calibri"/>
                <a:cs typeface="Calibri"/>
                <a:sym typeface="Calibri"/>
              </a:rPr>
              <a:t>parte</a:t>
            </a:r>
            <a:r>
              <a:rPr lang="en-US" b="1" i="1" dirty="0">
                <a:solidFill>
                  <a:srgbClr val="000000"/>
                </a:solidFill>
                <a:latin typeface="Calibri" panose="020F0502020204030204" pitchFamily="34" charset="0"/>
                <a:ea typeface="Calibri"/>
                <a:cs typeface="Calibri"/>
                <a:sym typeface="Calibri"/>
              </a:rPr>
              <a:t> hearings.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Probable cause hearings within 5 working days.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Adjudication and disposition.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Ongoing review hearings.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Permanency planning.</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Throughout this progression, investigators continue playing an important role by:</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Communicating investigative concerns clearly.</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Providing updated documentation.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Coordinating with OCC and supervisors.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Supporting continued child safety decision-making.</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The Flowers’ case demonstrates how quickly investigations may progress from:</a:t>
            </a:r>
            <a:endParaRPr dirty="0">
              <a:latin typeface="Calibri" panose="020F0502020204030204" pitchFamily="34" charset="0"/>
              <a:ea typeface="Calibri"/>
              <a:cs typeface="Calibri"/>
              <a:sym typeface="Calibri"/>
            </a:endParaRPr>
          </a:p>
          <a:p>
            <a:pPr marL="171450" indent="-17145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Initial safety concerns. → Failed safety planning. → Removal. → Court involvement. → Ongoing legal and division coordination.</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a:t>
            </a:r>
            <a:r>
              <a:rPr lang="en-US" dirty="0">
                <a:solidFill>
                  <a:srgbClr val="000000"/>
                </a:solidFill>
                <a:latin typeface="Calibri" panose="020F0502020204030204" pitchFamily="34" charset="0"/>
                <a:ea typeface="Calibri"/>
                <a:cs typeface="Calibri"/>
                <a:sym typeface="Calibri"/>
              </a:rPr>
              <a:t> (ask the following question and validate responses)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is timely communication important after removal?</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Answers: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OCC and supervisors require immediate communication.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Court timelines move quickly following a custody action.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Communication and organization directly impact court progression.</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responsibilities continue following a protective custody action?</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Answers: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Investigators continue coordinating after removal.</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Removal initiates additional legal processes.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Investigators remain actively involved after protective custody action.</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Now, let’s take a closer look at affidavits and how investigators organize investigative information to support court action and probable cause.</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Key Points:</a:t>
            </a:r>
            <a:r>
              <a:rPr lang="en-US" dirty="0">
                <a:solidFill>
                  <a:srgbClr val="000000"/>
                </a:solidFill>
                <a:latin typeface="Calibri" panose="020F0502020204030204" pitchFamily="34" charset="0"/>
                <a:ea typeface="Calibri"/>
                <a:cs typeface="Calibri"/>
                <a:sym typeface="Calibri"/>
              </a:rPr>
              <a:t> (ensure the following are covered)</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Protective custody begins additional legal and court-related processes.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Investigators continue responsibilities following removal.</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Affidavits and documentation support court progression and probable cause.</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Timeliness and coordination remain critical following removal.</a:t>
            </a:r>
            <a:endParaRPr dirty="0">
              <a:latin typeface="Calibri" panose="020F0502020204030204"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p4:notes"/>
          <p:cNvSpPr>
            <a:spLocks noGrp="1" noRot="1" noChangeAspect="1"/>
          </p:cNvSpPr>
          <p:nvPr>
            <p:ph type="sldImg" idx="2"/>
          </p:nvPr>
        </p:nvSpPr>
        <p:spPr>
          <a:xfrm>
            <a:off x="777875" y="9715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4" name="Google Shape;224;p4:notes"/>
          <p:cNvSpPr txBox="1">
            <a:spLocks noGrp="1"/>
          </p:cNvSpPr>
          <p:nvPr>
            <p:ph type="body" idx="1"/>
          </p:nvPr>
        </p:nvSpPr>
        <p:spPr>
          <a:xfrm>
            <a:off x="731520" y="4212194"/>
            <a:ext cx="5852160" cy="4417218"/>
          </a:xfrm>
          <a:prstGeom prst="rect">
            <a:avLst/>
          </a:prstGeom>
          <a:noFill/>
          <a:ln>
            <a:noFill/>
          </a:ln>
        </p:spPr>
        <p:txBody>
          <a:bodyPr spcFirstLastPara="1" wrap="square" lIns="96645" tIns="48309" rIns="96645" bIns="48309"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ORGANIZING INFORMATION TO SUPPORT COURT ACTION</a:t>
            </a:r>
            <a:endParaRPr b="1"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25 minutes</a:t>
            </a: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help participants understand the purpose of affidavits, probable cause support, and legal documentation expectations following protective custody action and court involvement</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Participant Manual: </a:t>
            </a:r>
            <a:r>
              <a:rPr lang="en-US" dirty="0">
                <a:solidFill>
                  <a:srgbClr val="000000"/>
                </a:solidFill>
                <a:latin typeface="Calibri" panose="020F0502020204030204" pitchFamily="34" charset="0"/>
                <a:ea typeface="Calibri"/>
                <a:cs typeface="Calibri"/>
                <a:sym typeface="Calibri"/>
              </a:rPr>
              <a:t>Court Progression Timeline Notes Page - Investigations Continue After Removal </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Activity Instructions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Review:</a:t>
            </a:r>
            <a:endParaRPr dirty="0">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Purpose of affidavits.</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Probable cause considerations.</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Documentation expectations following removal.</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Discuss:</a:t>
            </a:r>
            <a:endParaRPr dirty="0">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information legal staff and courts need to understand.</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investigative chronology supports court progression.</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organization and factual documentation matter.</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Identify:</a:t>
            </a:r>
            <a:endParaRPr dirty="0">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Common information included within affidavits.</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documentation strengthens legal progression.</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affidavits may require updates if new information emerges.</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Notes: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Reinforce to the participants that affidavits are factual legal documents.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Clarify to the participants that emotional or unsupported language weakens legal documentation.</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Following removal and protective custody action, investigators are often responsible for helping organize information supporting legal and court progression. One of the most important legal documents that investigators contribute to is the affidavit.</a:t>
            </a:r>
          </a:p>
          <a:p>
            <a:pPr>
              <a:buSzPts val="1400"/>
            </a:pPr>
            <a:endParaRPr lang="en-US" b="1" i="1" dirty="0">
              <a:solidFill>
                <a:srgbClr val="000000"/>
              </a:solidFill>
              <a:latin typeface="Calibri" panose="020F0502020204030204" pitchFamily="34" charset="0"/>
              <a:ea typeface="Calibri"/>
              <a:cs typeface="Calibri"/>
              <a:sym typeface="Calibri"/>
            </a:endParaRPr>
          </a:p>
          <a:p>
            <a:pPr>
              <a:buSzPts val="1400"/>
            </a:pPr>
            <a:r>
              <a:rPr lang="en-US" b="1" dirty="0">
                <a:latin typeface="Calibri" panose="020F0502020204030204" pitchFamily="34" charset="0"/>
                <a:ea typeface="Calibri"/>
                <a:cs typeface="Calibri"/>
                <a:sym typeface="Calibri"/>
              </a:rPr>
              <a:t>Paraphrase:</a:t>
            </a:r>
            <a:endParaRPr b="1"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Affidavits help:</a:t>
            </a:r>
            <a:endParaRPr b="1"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Support probable cause.</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Explain safety concerns.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Organize investigative chronology.</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Document why removal or court action became necessary.</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Provide courts with factual information supporting division action.</a:t>
            </a:r>
            <a:endParaRPr b="0" i="0"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Affidavits may be required for:</a:t>
            </a:r>
            <a:endParaRPr b="1"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Emergency custody.</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Change of custody.</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30-day petitions.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Orders of Less than Custody.</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Orders of Investigation.</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Protection orders.</a:t>
            </a:r>
            <a:endParaRPr b="0" i="0"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Strong affidavits rely on:</a:t>
            </a:r>
            <a:endParaRPr b="1"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Organized chronology.</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Clear documentation.</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Corroborated information.</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Factual language.</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Specific safety concerns.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Professional observations.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Accurate timelines.</a:t>
            </a:r>
            <a:endParaRPr b="0" i="0"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Affidavits should avoid:</a:t>
            </a:r>
            <a:endParaRPr b="1"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Assumptions.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Emotional language.</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Unsupported conclusions.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Vague statements.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Opinions not supported through investigative information.</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Following protective custody action, investigators may also need to:</a:t>
            </a:r>
            <a:endParaRPr b="1"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Amend affidavits if new information emerges.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Continue coordinating with OCC.</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Provide updated documentation.</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Clarify investigative information for legal staff and the court.</a:t>
            </a:r>
            <a:endParaRPr b="0" i="0"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The Flowers’ case demonstrates how investigations may rapidly progress from:</a:t>
            </a:r>
            <a:endParaRPr b="1"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Failed safety planning.</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Escalating safety concerns.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Removal.</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Affidavit preparation.</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Probable cause hearings.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legal progression.</a:t>
            </a:r>
            <a:endParaRPr b="0" i="0" dirty="0">
              <a:latin typeface="Calibri" panose="020F0502020204030204" pitchFamily="34" charset="0"/>
            </a:endParaRPr>
          </a:p>
          <a:p>
            <a:pPr>
              <a:buSzPts val="1400"/>
            </a:pPr>
            <a:r>
              <a:rPr lang="en-US" dirty="0">
                <a:solidFill>
                  <a:srgbClr val="000000"/>
                </a:solidFill>
                <a:latin typeface="Calibri" panose="020F0502020204030204" pitchFamily="34" charset="0"/>
                <a:ea typeface="Calibri"/>
                <a:cs typeface="Calibri"/>
                <a:sym typeface="Calibri"/>
              </a:rPr>
              <a:t>This is why organization, documentation, and communication become critically important following removal.</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 </a:t>
            </a:r>
            <a:r>
              <a:rPr lang="en-US" dirty="0">
                <a:solidFill>
                  <a:srgbClr val="000000"/>
                </a:solidFill>
                <a:latin typeface="Calibri" panose="020F0502020204030204" pitchFamily="34" charset="0"/>
                <a:ea typeface="Calibri"/>
                <a:cs typeface="Calibri"/>
                <a:sym typeface="Calibri"/>
              </a:rPr>
              <a:t>(ask the following question and validate responses)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are affidavits important following removal?</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Answers: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Affidavits support probable cause and court action.</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 </a:t>
            </a:r>
          </a:p>
          <a:p>
            <a:pPr marL="171450" indent="-17145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information strengthens an affidavit?</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Answers: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Clear chronology and factual language strengthen legal documentation.</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 </a:t>
            </a:r>
          </a:p>
          <a:p>
            <a:pPr marL="171450" indent="-17145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are chronology and timelines important?</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Answers: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Courts require organized and supportable information.</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Now, let’s begin applying these concepts by walking through how a case progresses from removal into court timelines, legal coordination, and ongoing division involvement.</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Key Points:</a:t>
            </a:r>
            <a:r>
              <a:rPr lang="en-US" dirty="0">
                <a:solidFill>
                  <a:srgbClr val="000000"/>
                </a:solidFill>
                <a:latin typeface="Calibri" panose="020F0502020204030204" pitchFamily="34" charset="0"/>
                <a:ea typeface="Calibri"/>
                <a:cs typeface="Calibri"/>
                <a:sym typeface="Calibri"/>
              </a:rPr>
              <a:t> (ensure the following are covered)</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Affidavits support probable cause and court progression.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Chronology and factual documentation strengthen legal documentation.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Investigators continue supporting legal progression after removal.</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Documentation updates may be required as investigations continue evolving.</a:t>
            </a:r>
            <a:endParaRPr dirty="0">
              <a:latin typeface="Calibri" panose="020F0502020204030204"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p5:notes"/>
          <p:cNvSpPr>
            <a:spLocks noGrp="1" noRot="1" noChangeAspect="1"/>
          </p:cNvSpPr>
          <p:nvPr>
            <p:ph type="sldImg" idx="2"/>
          </p:nvPr>
        </p:nvSpPr>
        <p:spPr>
          <a:xfrm>
            <a:off x="777875" y="960438"/>
            <a:ext cx="5759450" cy="32400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2" name="Google Shape;232;p5:notes"/>
          <p:cNvSpPr txBox="1">
            <a:spLocks noGrp="1"/>
          </p:cNvSpPr>
          <p:nvPr>
            <p:ph type="body" idx="1"/>
          </p:nvPr>
        </p:nvSpPr>
        <p:spPr>
          <a:xfrm>
            <a:off x="731520" y="4200525"/>
            <a:ext cx="5852160" cy="4440555"/>
          </a:xfrm>
          <a:prstGeom prst="rect">
            <a:avLst/>
          </a:prstGeom>
          <a:noFill/>
          <a:ln>
            <a:noFill/>
          </a:ln>
        </p:spPr>
        <p:txBody>
          <a:bodyPr spcFirstLastPara="1" wrap="square" lIns="96645" tIns="48309" rIns="96645" bIns="48309"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UNDERSTANDING HOW CASES CONTINUE AFTER REMOVAL </a:t>
            </a:r>
            <a:endParaRPr b="1"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30 minutes</a:t>
            </a: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help participants understand how cases continue progressing after removal through court timelines, legal coordination, reassessment, and ongoing division involvement</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Participant Manual: </a:t>
            </a:r>
            <a:r>
              <a:rPr lang="en-US" dirty="0">
                <a:solidFill>
                  <a:srgbClr val="000000"/>
                </a:solidFill>
                <a:latin typeface="Calibri" panose="020F0502020204030204" pitchFamily="34" charset="0"/>
                <a:ea typeface="Calibri"/>
                <a:cs typeface="Calibri"/>
                <a:sym typeface="Calibri"/>
              </a:rPr>
              <a:t>Court Progression Timeline Notes Page - Investigations Continue After Removal  </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Activity Instructions: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Review:</a:t>
            </a:r>
            <a:endParaRPr dirty="0">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Court progression timelines.</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Legal coordination expectations.</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reassessment requirements following removal.</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Discuss:</a:t>
            </a:r>
            <a:endParaRPr dirty="0">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occurs during probable cause, adjudication, review, and permanency progression.</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investigators continue supporting legal and division processes.</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court timelines require organization and timely documentation.</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Identify:</a:t>
            </a:r>
            <a:endParaRPr dirty="0">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information remains important after removal occurs.</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investigations continue influencing long-term case progression.</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ongoing communication supports child safety and legal coordination.</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Notes: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Reinforce: Removal begins additional legal and permanency processes.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Maintain focus on: Court timelines. Legal coordination. Reassessment. Permanency progression. Continued investigator involvement.</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Once removal occurs, the case does not stop progressing simply because the children have entered care. Instead, the investigation enters an ongoing legal and court-related process that requires continued communication, reassessment, coordination, and documentation. </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In Arkansas, dependency-neglect cases continue progressing through multiple court stages that help determine ongoing child safety, placement stability, family progress, and permanency considerations.</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Throughout this progression, investigators may still remain involved by:</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Communicating with OCC and supervisors.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Clarifying investigative chronology.</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Providing updated documentation.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Coordinating with ongoing 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Assisting with court preparation and staffing discussions.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Continuing reassessment as new information develops.</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Court timelines move quickly following a protective custody action. Probable cause hearings generally occur within five working days, adjudication may occur within approximately thirty days, and review hearings continue throughout the life of the case. Permanency planning also begins early because the court and division must continually evaluate long-term safety, stability, and permanency needs for the children involved.</a:t>
            </a:r>
            <a:endParaRPr dirty="0">
              <a:latin typeface="Calibri" panose="020F0502020204030204" pitchFamily="34" charset="0"/>
              <a:ea typeface="Calibri"/>
              <a:cs typeface="Calibri"/>
              <a:sym typeface="Calibri"/>
            </a:endParaRPr>
          </a:p>
          <a:p>
            <a:pPr>
              <a:buSzPts val="1400"/>
            </a:pPr>
            <a:endParaRPr lang="en-US" dirty="0">
              <a:latin typeface="Calibri" panose="020F0502020204030204" pitchFamily="34" charset="0"/>
              <a:ea typeface="Calibri"/>
              <a:cs typeface="Calibri"/>
              <a:sym typeface="Calibri"/>
            </a:endParaRPr>
          </a:p>
          <a:p>
            <a:pPr>
              <a:buSzPts val="1400"/>
            </a:pPr>
            <a:r>
              <a:rPr lang="en-US" b="1" dirty="0">
                <a:latin typeface="Calibri" panose="020F0502020204030204" pitchFamily="34" charset="0"/>
                <a:ea typeface="Calibri"/>
                <a:cs typeface="Calibri"/>
                <a:sym typeface="Calibri"/>
              </a:rPr>
              <a:t>Paraphrase:</a:t>
            </a:r>
            <a:endParaRPr b="1" dirty="0">
              <a:latin typeface="Calibri" panose="020F0502020204030204" pitchFamily="34" charset="0"/>
              <a:ea typeface="Calibri"/>
              <a:cs typeface="Calibri"/>
              <a:sym typeface="Calibri"/>
            </a:endParaRPr>
          </a:p>
          <a:p>
            <a:pPr>
              <a:buSzPts val="1400"/>
            </a:pPr>
            <a:r>
              <a:rPr lang="en-US" dirty="0">
                <a:solidFill>
                  <a:srgbClr val="000000"/>
                </a:solidFill>
                <a:latin typeface="Calibri" panose="020F0502020204030204" pitchFamily="34" charset="0"/>
                <a:ea typeface="Calibri"/>
                <a:cs typeface="Calibri"/>
                <a:sym typeface="Calibri"/>
              </a:rPr>
              <a:t>As cases continue progressing, the court may assess: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Child safety concerns.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Placement stability.</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Service participation.</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Family functioning and progress.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risk and protective capacities.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Permanency planning needs.</a:t>
            </a:r>
            <a:endParaRPr b="0" i="0"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dirty="0">
                <a:solidFill>
                  <a:srgbClr val="000000"/>
                </a:solidFill>
                <a:latin typeface="Calibri" panose="020F0502020204030204" pitchFamily="34" charset="0"/>
                <a:ea typeface="Calibri"/>
                <a:cs typeface="Calibri"/>
                <a:sym typeface="Calibri"/>
              </a:rPr>
              <a:t>The Flowers case demonstrates how investigations may rapidly evolve from:</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Initial safety concerns.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Failed safety planning.</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Removal.</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Court involvement.</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Continued reassessment.</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division coordination.</a:t>
            </a:r>
            <a:endParaRPr b="0" i="0" dirty="0">
              <a:latin typeface="Calibri" panose="020F0502020204030204" pitchFamily="34" charset="0"/>
            </a:endParaRPr>
          </a:p>
          <a:p>
            <a:pPr>
              <a:buSzPts val="1400"/>
            </a:pPr>
            <a:endParaRPr lang="en-US" dirty="0">
              <a:latin typeface="Calibri" panose="020F0502020204030204" pitchFamily="34" charset="0"/>
              <a:ea typeface="Calibri"/>
              <a:cs typeface="Calibri"/>
              <a:sym typeface="Calibri"/>
            </a:endParaRPr>
          </a:p>
          <a:p>
            <a:pPr>
              <a:buSzPts val="1400"/>
            </a:pPr>
            <a:r>
              <a:rPr lang="en-US" b="1" dirty="0">
                <a:latin typeface="Calibri" panose="020F0502020204030204" pitchFamily="34" charset="0"/>
                <a:ea typeface="Calibri"/>
                <a:cs typeface="Calibri"/>
                <a:sym typeface="Calibri"/>
              </a:rPr>
              <a:t>Say:</a:t>
            </a:r>
            <a:endParaRPr b="1"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This progression highlights why organization, timely communication, accurate documentation, and reassessment remain critically important long after the initial removal occurs. Investigations continue influencing legal progression, permanency planning, and future decision-making throughout the life of the case.</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 </a:t>
            </a:r>
            <a:r>
              <a:rPr lang="en-US" dirty="0">
                <a:solidFill>
                  <a:srgbClr val="000000"/>
                </a:solidFill>
                <a:latin typeface="Calibri" panose="020F0502020204030204" pitchFamily="34" charset="0"/>
                <a:ea typeface="Calibri"/>
                <a:cs typeface="Calibri"/>
                <a:sym typeface="Calibri"/>
              </a:rPr>
              <a:t>(ask the following question and validate responses)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do court timelines require organization and timely documentation?</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Answers: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Court timelines move quickly following removal.</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Communication and coordination remain critical throughout court involvement.</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Court progression continues beyond the initial protective custody action.</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 </a:t>
            </a:r>
          </a:p>
          <a:p>
            <a:pPr marL="171450" indent="-17145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does permanency planning begin early in dependency-neglect cases?</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Answers: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Child safety and permanency considerations continue evolving.</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Investigations influence long-term legal and permanency outcomes.</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Before lunch, let’s close this section by reviewing the major takeaways from how investigations progress from removal into court involvement, legal coordination, and continued division action.</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Key Points: </a:t>
            </a:r>
            <a:r>
              <a:rPr lang="en-US" dirty="0">
                <a:solidFill>
                  <a:srgbClr val="000000"/>
                </a:solidFill>
                <a:latin typeface="Calibri" panose="020F0502020204030204" pitchFamily="34" charset="0"/>
                <a:ea typeface="Calibri"/>
                <a:cs typeface="Calibri"/>
                <a:sym typeface="Calibri"/>
              </a:rPr>
              <a:t>(ensure the following are covered)</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Dependency-neglect cases continue progressing after removal through multiple court stages.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Investigators may continue to support legal proceedings after removal.</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Reassessment and communication remain important throughout case progression.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Permanency considerations begin early and continue throughout court involvement.</a:t>
            </a:r>
            <a:endParaRPr dirty="0">
              <a:latin typeface="Calibri" panose="020F0502020204030204"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p6:notes"/>
          <p:cNvSpPr>
            <a:spLocks noGrp="1" noRot="1" noChangeAspect="1"/>
          </p:cNvSpPr>
          <p:nvPr>
            <p:ph type="sldImg" idx="2"/>
          </p:nvPr>
        </p:nvSpPr>
        <p:spPr>
          <a:xfrm>
            <a:off x="777875" y="936625"/>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3" name="Google Shape;243;p6:notes"/>
          <p:cNvSpPr txBox="1">
            <a:spLocks noGrp="1"/>
          </p:cNvSpPr>
          <p:nvPr>
            <p:ph type="body" idx="1"/>
          </p:nvPr>
        </p:nvSpPr>
        <p:spPr>
          <a:xfrm>
            <a:off x="731520" y="4177189"/>
            <a:ext cx="5852160" cy="4487228"/>
          </a:xfrm>
          <a:prstGeom prst="rect">
            <a:avLst/>
          </a:prstGeom>
          <a:noFill/>
          <a:ln>
            <a:noFill/>
          </a:ln>
        </p:spPr>
        <p:txBody>
          <a:bodyPr spcFirstLastPara="1" wrap="square" lIns="96645" tIns="48309" rIns="96645" bIns="48309"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FROM REMOVAL TO COURT ACTION </a:t>
            </a:r>
            <a:endParaRPr b="1"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10 minutes</a:t>
            </a: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reinforce major concepts related to removal progression, court involvement, legal coordination, investigator responsibilities, and ongoing case progression following protective custody action</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Activity Set Up:</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Participants complete final notes and reflections.</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Activity Instructions:</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Review:</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Major legal progression concepts.</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Investigator responsibilities following removal.</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Important court timelines and communication expectations.</a:t>
            </a:r>
            <a:endParaRPr dirty="0">
              <a:solidFill>
                <a:srgbClr val="000000"/>
              </a:solidFill>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Discuss:</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organization and reassessment remain important after removal.</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investigations continue influencing legal and permanency progression.</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concepts participants should carry forward into affidavit and court preparation training.</a:t>
            </a:r>
            <a:endParaRPr dirty="0">
              <a:solidFill>
                <a:srgbClr val="000000"/>
              </a:solidFill>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Reflect on:</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the Flowers’ case progressed from investigation into legal involvement and continued division action.</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This section highlighted that removal is not the end of the investigative process. Instead, removal begins additional legal, court-related, and division processes that require continued coordination, reassessment, communication, and documentation. </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As cases progress through probable cause hearings, adjudication, review hearings, and permanency planning, investigators continue to contribute important information that supports child safety and ongoing decision-making.</a:t>
            </a:r>
          </a:p>
          <a:p>
            <a:pPr>
              <a:buSzPts val="1400"/>
            </a:pPr>
            <a:endParaRPr lang="en-US" b="1" i="1" dirty="0">
              <a:solidFill>
                <a:srgbClr val="000000"/>
              </a:solidFill>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Paraphrase:</a:t>
            </a:r>
            <a:endParaRPr b="0" dirty="0">
              <a:latin typeface="Calibri" panose="020F0502020204030204" pitchFamily="34" charset="0"/>
              <a:ea typeface="Calibri"/>
              <a:cs typeface="Calibri"/>
              <a:sym typeface="Calibri"/>
            </a:endParaRPr>
          </a:p>
          <a:p>
            <a:pPr>
              <a:buSzPts val="1400"/>
            </a:pPr>
            <a:r>
              <a:rPr lang="en-US" dirty="0">
                <a:solidFill>
                  <a:srgbClr val="000000"/>
                </a:solidFill>
                <a:latin typeface="Calibri" panose="020F0502020204030204" pitchFamily="34" charset="0"/>
                <a:ea typeface="Calibri"/>
                <a:cs typeface="Calibri"/>
                <a:sym typeface="Calibri"/>
              </a:rPr>
              <a:t>Throughout the Flowers’ case, we saw how investigations may rapidly progress from:</a:t>
            </a:r>
            <a:endParaRPr b="0" i="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Initial safety concerns.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Failed safety planning.</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Protective custody action.</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Affidavit preparation.</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Court involvement.</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Continued reassessment and division coordination.</a:t>
            </a:r>
            <a:endParaRPr b="0" i="0" dirty="0">
              <a:latin typeface="Calibri" panose="020F0502020204030204" pitchFamily="34" charset="0"/>
            </a:endParaRPr>
          </a:p>
          <a:p>
            <a:pPr>
              <a:buSzPts val="1400"/>
            </a:pPr>
            <a:endParaRPr b="0" i="0" dirty="0">
              <a:latin typeface="Calibri" panose="020F0502020204030204" pitchFamily="34" charset="0"/>
              <a:ea typeface="Calibri"/>
              <a:cs typeface="Calibri"/>
              <a:sym typeface="Calibri"/>
            </a:endParaRPr>
          </a:p>
          <a:p>
            <a:pPr>
              <a:buSzPts val="1400"/>
            </a:pPr>
            <a:r>
              <a:rPr lang="en-US" dirty="0">
                <a:solidFill>
                  <a:srgbClr val="000000"/>
                </a:solidFill>
                <a:latin typeface="Calibri" panose="020F0502020204030204" pitchFamily="34" charset="0"/>
                <a:ea typeface="Calibri"/>
                <a:cs typeface="Calibri"/>
                <a:sym typeface="Calibri"/>
              </a:rPr>
              <a:t>We also discussed how investigators may continue supporting cases after removal by:</a:t>
            </a:r>
            <a:endParaRPr b="0" i="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Communicating with OCC and supervisors.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Organizing investigative chronology.</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Providing updated documentation.</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Assisting with court preparation.</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Coordinating with ongoing 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Supporting continued child safety planning.</a:t>
            </a:r>
            <a:endParaRPr b="0" i="0" dirty="0">
              <a:latin typeface="Calibri" panose="020F0502020204030204" pitchFamily="34" charset="0"/>
            </a:endParaRPr>
          </a:p>
          <a:p>
            <a:pPr>
              <a:buSzPts val="1400"/>
            </a:pPr>
            <a:endParaRPr lang="en-US" b="0" dirty="0">
              <a:latin typeface="Calibri" panose="020F0502020204030204" pitchFamily="34" charset="0"/>
              <a:ea typeface="Calibri"/>
              <a:cs typeface="Calibri"/>
              <a:sym typeface="Calibri"/>
            </a:endParaRPr>
          </a:p>
          <a:p>
            <a:pPr>
              <a:buSzPts val="1400"/>
            </a:pPr>
            <a:r>
              <a:rPr lang="en-US" b="1" dirty="0">
                <a:latin typeface="Calibri" panose="020F0502020204030204" pitchFamily="34" charset="0"/>
                <a:ea typeface="Calibri"/>
                <a:cs typeface="Calibri"/>
                <a:sym typeface="Calibri"/>
              </a:rPr>
              <a:t>Say:</a:t>
            </a:r>
            <a:endParaRPr b="1"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One major takeaway from this section is that investigations continue influencing cases long after removal occurs. Documentation, communication, organization, and reassessment remain critically important throughout court progression and permanency planning. </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The information gathered during investigations may continue impacting legal decisions, ongoing services, placement considerations, and long-term case direction throughout the life of the case.</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We are now going to break for lunch. When we return, we will begin focusing on how investigations transition into continued involvement with the division, communication with ongoing s, and coordination following court action and removal.</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Key Points:</a:t>
            </a:r>
            <a:r>
              <a:rPr lang="en-US" dirty="0">
                <a:solidFill>
                  <a:srgbClr val="000000"/>
                </a:solidFill>
                <a:latin typeface="Calibri" panose="020F0502020204030204" pitchFamily="34" charset="0"/>
                <a:ea typeface="Calibri"/>
                <a:cs typeface="Calibri"/>
                <a:sym typeface="Calibri"/>
              </a:rPr>
              <a:t> (ensure the following are covered)</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Removal begins additional legal and permanency processes.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Investigators continue supporting court progression and reassessment.</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Documentation and communication remain critical throughout legal involvement.</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Investigations continue to influence permanency and case progression decisions.</a:t>
            </a:r>
            <a:endParaRPr dirty="0">
              <a:latin typeface="Calibri" panose="020F0502020204030204"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77875" y="963613"/>
            <a:ext cx="5759450" cy="3240087"/>
          </a:xfrm>
        </p:spPr>
      </p:sp>
      <p:sp>
        <p:nvSpPr>
          <p:cNvPr id="3" name="Notes Placeholder 2"/>
          <p:cNvSpPr>
            <a:spLocks noGrp="1"/>
          </p:cNvSpPr>
          <p:nvPr>
            <p:ph type="body" idx="1"/>
          </p:nvPr>
        </p:nvSpPr>
        <p:spPr/>
        <p:txBody>
          <a:bodyPr/>
          <a:lstStyle/>
          <a:p>
            <a:r>
              <a:rPr lang="en-US" b="1" dirty="0">
                <a:latin typeface="Calibri" panose="020F0502020204030204" pitchFamily="34" charset="0"/>
              </a:rPr>
              <a:t>LUNCH BREAK</a:t>
            </a:r>
          </a:p>
        </p:txBody>
      </p:sp>
    </p:spTree>
    <p:extLst>
      <p:ext uri="{BB962C8B-B14F-4D97-AF65-F5344CB8AC3E}">
        <p14:creationId xmlns:p14="http://schemas.microsoft.com/office/powerpoint/2010/main" val="3156698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1:notes"/>
          <p:cNvSpPr>
            <a:spLocks noGrp="1" noRot="1" noChangeAspect="1"/>
          </p:cNvSpPr>
          <p:nvPr>
            <p:ph type="sldImg" idx="2"/>
          </p:nvPr>
        </p:nvSpPr>
        <p:spPr>
          <a:xfrm>
            <a:off x="777875" y="9715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7" name="Google Shape;187;p1:notes"/>
          <p:cNvSpPr txBox="1">
            <a:spLocks noGrp="1"/>
          </p:cNvSpPr>
          <p:nvPr>
            <p:ph type="body" idx="1"/>
          </p:nvPr>
        </p:nvSpPr>
        <p:spPr>
          <a:xfrm>
            <a:off x="731520" y="4212194"/>
            <a:ext cx="5852160" cy="4417218"/>
          </a:xfrm>
          <a:prstGeom prst="rect">
            <a:avLst/>
          </a:prstGeom>
          <a:noFill/>
          <a:ln>
            <a:noFill/>
          </a:ln>
        </p:spPr>
        <p:txBody>
          <a:bodyPr spcFirstLastPara="1" wrap="square" lIns="96645" tIns="48309" rIns="96645" bIns="48309" anchor="t" anchorCtr="0">
            <a:noAutofit/>
          </a:bodyPr>
          <a:lstStyle/>
          <a:p>
            <a:pPr>
              <a:buClr>
                <a:srgbClr val="000000"/>
              </a:buClr>
              <a:buSzPts val="1600"/>
            </a:pPr>
            <a:r>
              <a:rPr lang="en-US" b="1" dirty="0">
                <a:solidFill>
                  <a:srgbClr val="000000"/>
                </a:solidFill>
                <a:latin typeface="Calibri" panose="020F0502020204030204" pitchFamily="34" charset="0"/>
                <a:ea typeface="Calibri"/>
                <a:cs typeface="Calibri"/>
                <a:sym typeface="Calibri"/>
              </a:rPr>
              <a:t>TRANSITIONING CASES AND ONGOING DIVISION INVOLVEMENT</a:t>
            </a:r>
            <a:endParaRPr dirty="0">
              <a:latin typeface="Calibri" panose="020F0502020204030204"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g3f977d11f2f_0_0:notes"/>
          <p:cNvSpPr>
            <a:spLocks noGrp="1" noRot="1" noChangeAspect="1"/>
          </p:cNvSpPr>
          <p:nvPr>
            <p:ph type="sldImg" idx="2"/>
          </p:nvPr>
        </p:nvSpPr>
        <p:spPr>
          <a:xfrm>
            <a:off x="777875" y="960438"/>
            <a:ext cx="5759450" cy="32400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5" name="Google Shape;195;g3f977d11f2f_0_0:notes"/>
          <p:cNvSpPr txBox="1">
            <a:spLocks noGrp="1"/>
          </p:cNvSpPr>
          <p:nvPr>
            <p:ph type="body" idx="1"/>
          </p:nvPr>
        </p:nvSpPr>
        <p:spPr>
          <a:xfrm>
            <a:off x="731520" y="4200525"/>
            <a:ext cx="5852160" cy="4440555"/>
          </a:xfrm>
          <a:prstGeom prst="rect">
            <a:avLst/>
          </a:prstGeom>
          <a:noFill/>
          <a:ln>
            <a:noFill/>
          </a:ln>
        </p:spPr>
        <p:txBody>
          <a:bodyPr spcFirstLastPara="1" wrap="square" lIns="96645" tIns="48309" rIns="96645" bIns="48309"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TRANSITIONING CASES AND ONGOING DIVISION INVOLVEMENT</a:t>
            </a:r>
            <a:endParaRPr b="1"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5 minutes</a:t>
            </a: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introduce participants to case transition processes, ongoing division involvement, communication expectations, and continued reassessment following court involvement and removal</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Notes:</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Reinforce that investigators will continue impacting case progression after removal.</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Clarify that transitioning cases requires communication and organization throughout the division. </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Maintain focus on ongoing Division involvement, continuity, communication, reassessment, and </a:t>
            </a:r>
            <a:r>
              <a:rPr lang="en-US" dirty="0" err="1">
                <a:solidFill>
                  <a:srgbClr val="000000"/>
                </a:solidFill>
                <a:latin typeface="Calibri" panose="020F0502020204030204" pitchFamily="34" charset="0"/>
                <a:ea typeface="Calibri"/>
                <a:cs typeface="Calibri"/>
                <a:sym typeface="Calibri"/>
              </a:rPr>
              <a:t>oordination</a:t>
            </a:r>
            <a:r>
              <a:rPr lang="en-US" dirty="0">
                <a:solidFill>
                  <a:srgbClr val="000000"/>
                </a:solidFill>
                <a:latin typeface="Calibri" panose="020F0502020204030204" pitchFamily="34" charset="0"/>
                <a:ea typeface="Calibri"/>
                <a:cs typeface="Calibri"/>
                <a:sym typeface="Calibri"/>
              </a:rPr>
              <a:t>.</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Following removal and court involvement, investigations transition to ongoing division processes focused on continued reassessment, communication, monitoring, and permanency planning. </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At this stage, investigators are no longer working in isolation. Instead, cases often involve coordination between investigators, ongoing s, supervisors, OCC, placement staff, service providers, and the court system.</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As cases transition forward, communication becomes critically important because ongoing s must clearly understand:</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occurred during the investigation.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safety concerns developed.</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actions were taken.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concerns remain unresolved.</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reassessment needs continue moving forward.</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The Flowers’ case demonstrates how investigations continue influencing the case long after removal occurs. Even after protective custody action and court involvement begin, information gathered during the investigation continues impacting:</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Ongoing safety planning.</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Service involvement.</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Placement decisions.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Court recommendations.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Permanency considerations.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Continued reassessment and monitoring.</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This section focuses on how investigators help support continuity, communication, and ongoing child safety as cases transition into continued division involvement.</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Now, let’s discuss what information ongoing s and division partners need to understand as cases transition beyond the initial investigation.</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Key Points: </a:t>
            </a:r>
            <a:r>
              <a:rPr lang="en-US" dirty="0">
                <a:solidFill>
                  <a:srgbClr val="000000"/>
                </a:solidFill>
                <a:latin typeface="Calibri" panose="020F0502020204030204" pitchFamily="34" charset="0"/>
                <a:ea typeface="Calibri"/>
                <a:cs typeface="Calibri"/>
                <a:sym typeface="Calibri"/>
              </a:rPr>
              <a:t>(ensure the following are covered)</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Investigations continue influencing cases after removal and court involvement.</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Communication supports continuity and child safety planning.</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reassessment continues throughout division involvement.</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Coordination becomes increasingly important following the case transition.</a:t>
            </a:r>
            <a:endParaRPr dirty="0">
              <a:latin typeface="Calibri" panose="020F0502020204030204"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2:notes"/>
          <p:cNvSpPr>
            <a:spLocks noGrp="1" noRot="1" noChangeAspect="1"/>
          </p:cNvSpPr>
          <p:nvPr>
            <p:ph type="sldImg" idx="2"/>
          </p:nvPr>
        </p:nvSpPr>
        <p:spPr>
          <a:xfrm>
            <a:off x="793750" y="944563"/>
            <a:ext cx="5756275" cy="32385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2" name="Google Shape;202;p2:notes"/>
          <p:cNvSpPr txBox="1">
            <a:spLocks noGrp="1"/>
          </p:cNvSpPr>
          <p:nvPr>
            <p:ph type="body" idx="1"/>
          </p:nvPr>
        </p:nvSpPr>
        <p:spPr>
          <a:xfrm>
            <a:off x="747776" y="4183857"/>
            <a:ext cx="5847081" cy="4388644"/>
          </a:xfrm>
          <a:prstGeom prst="rect">
            <a:avLst/>
          </a:prstGeom>
          <a:noFill/>
          <a:ln>
            <a:noFill/>
          </a:ln>
        </p:spPr>
        <p:txBody>
          <a:bodyPr spcFirstLastPara="1" wrap="square" lIns="98495" tIns="49234" rIns="98495" bIns="49234"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TARGET OUTCOMES</a:t>
            </a:r>
            <a:endParaRPr b="1"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2 minutes</a:t>
            </a: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set expectations for the learning objectives</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By the end of this section, you will be able to:</a:t>
            </a:r>
            <a:endParaRPr b="1" i="1" dirty="0">
              <a:solidFill>
                <a:srgbClr val="000000"/>
              </a:solidFill>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Understand how investigations transition into continued agency involvement following removal and court progression.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Apply communication, reassessment, and coordination expectations to case transition discussions.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Assess what information ongoing s and agency partners need as the investigation progresses and as court involvement increases</a:t>
            </a:r>
            <a:endParaRPr dirty="0">
              <a:latin typeface="Calibri" panose="020F0502020204030204" pitchFamily="34"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Google Shape;212;p3:notes"/>
          <p:cNvSpPr>
            <a:spLocks noGrp="1" noRot="1" noChangeAspect="1"/>
          </p:cNvSpPr>
          <p:nvPr>
            <p:ph type="sldImg" idx="2"/>
          </p:nvPr>
        </p:nvSpPr>
        <p:spPr>
          <a:xfrm>
            <a:off x="777875" y="960438"/>
            <a:ext cx="5759450" cy="32400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3" name="Google Shape;213;p3:notes"/>
          <p:cNvSpPr txBox="1">
            <a:spLocks noGrp="1"/>
          </p:cNvSpPr>
          <p:nvPr>
            <p:ph type="body" idx="1"/>
          </p:nvPr>
        </p:nvSpPr>
        <p:spPr>
          <a:xfrm>
            <a:off x="731520" y="4200525"/>
            <a:ext cx="5852160" cy="4440555"/>
          </a:xfrm>
          <a:prstGeom prst="rect">
            <a:avLst/>
          </a:prstGeom>
          <a:noFill/>
          <a:ln>
            <a:noFill/>
          </a:ln>
        </p:spPr>
        <p:txBody>
          <a:bodyPr spcFirstLastPara="1" wrap="square" lIns="96645" tIns="48309" rIns="96645" bIns="48309"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SUPPORTING CONTINUITY AND COMMUNICATION</a:t>
            </a:r>
            <a:endParaRPr b="1"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15 minutes</a:t>
            </a: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help participants understand how communication, organization, and reassessment support continuity as cases transition from investigations into ongoing division involvement and continued court progression</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Activity Instructions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Discuss:</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information ongoing s need following investigations.</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organization and communication support continuity.</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reassessment continues after court involvement begins.</a:t>
            </a:r>
            <a:br>
              <a:rPr lang="en-US" dirty="0">
                <a:solidFill>
                  <a:srgbClr val="000000"/>
                </a:solidFill>
                <a:latin typeface="Calibri" panose="020F0502020204030204" pitchFamily="34" charset="0"/>
                <a:ea typeface="Calibri"/>
                <a:cs typeface="Calibri"/>
                <a:sym typeface="Calibri"/>
              </a:rPr>
            </a:br>
            <a:endParaRPr dirty="0">
              <a:solidFill>
                <a:srgbClr val="000000"/>
              </a:solidFill>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Review:</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Common transition and communication expectations.</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safety planning considerations.</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Information important for continued case progression.</a:t>
            </a:r>
            <a:br>
              <a:rPr lang="en-US" dirty="0">
                <a:solidFill>
                  <a:srgbClr val="000000"/>
                </a:solidFill>
                <a:latin typeface="Calibri" panose="020F0502020204030204" pitchFamily="34" charset="0"/>
                <a:ea typeface="Calibri"/>
                <a:cs typeface="Calibri"/>
                <a:sym typeface="Calibri"/>
              </a:rPr>
            </a:br>
            <a:endParaRPr dirty="0">
              <a:solidFill>
                <a:srgbClr val="000000"/>
              </a:solidFill>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Identify:</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concerns and strengths remain important following the transition.</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investigative information continues influencing </a:t>
            </a:r>
            <a:r>
              <a:rPr lang="en-US">
                <a:solidFill>
                  <a:srgbClr val="000000"/>
                </a:solidFill>
                <a:latin typeface="Calibri" panose="020F0502020204030204" pitchFamily="34" charset="0"/>
                <a:ea typeface="Calibri"/>
                <a:cs typeface="Calibri"/>
                <a:sym typeface="Calibri"/>
              </a:rPr>
              <a:t>ongoing Division </a:t>
            </a:r>
            <a:r>
              <a:rPr lang="en-US" dirty="0">
                <a:solidFill>
                  <a:srgbClr val="000000"/>
                </a:solidFill>
                <a:latin typeface="Calibri" panose="020F0502020204030204" pitchFamily="34" charset="0"/>
                <a:ea typeface="Calibri"/>
                <a:cs typeface="Calibri"/>
                <a:sym typeface="Calibri"/>
              </a:rPr>
              <a:t>involvement.</a:t>
            </a:r>
            <a:endParaRPr dirty="0">
              <a:latin typeface="Calibri" panose="020F0502020204030204" pitchFamily="34" charset="0"/>
            </a:endParaRPr>
          </a:p>
          <a:p>
            <a:pPr>
              <a:buSzPts val="1400"/>
            </a:pPr>
            <a:endParaRPr b="1" dirty="0">
              <a:solidFill>
                <a:srgbClr val="000000"/>
              </a:solidFill>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As cases transition from investigations to continued involvement by the division, communication and organization become critically important. Ongoing s must clearly understand the progression of the case, including what concerns developed during the investigation, what actions were taken, what safety concerns remain unresolved, and what reassessment needs continue moving forward.</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Investigative information continues influencing the case long after removal and court involvement occur. Information gathered during the investigation may continue impacting:</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Ongoing safety planning.</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Placement decisions.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Court recommendations.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Service involvement.</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Family reassessment.</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Permanency planning considerations.</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Strong case transition communication helps ensure:</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Important safety concerns are not overlooked.</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Ongoing s understand the investigative chronology.</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Families receive appropriate reassessment and support.</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Court-related concerns continue being monitored.</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Continuity is maintained throughout division involvement.</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The Flowers’ case demonstrates how information gathered during the investigation continues to influence the case even after removal. Ongoing s still need to understand all that took place during the investigation. </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This is why communication, organization, and continuity remain essential throughout the life of the case. Not just during the initial investigation.</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Notes: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Reinforce to the participants that investigative information continues influencing long-term case progression.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Connect communication expectations to court progression and ongoing services.</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 </a:t>
            </a:r>
            <a:r>
              <a:rPr lang="en-US" dirty="0">
                <a:solidFill>
                  <a:srgbClr val="000000"/>
                </a:solidFill>
                <a:latin typeface="Calibri" panose="020F0502020204030204" pitchFamily="34" charset="0"/>
                <a:ea typeface="Calibri"/>
                <a:cs typeface="Calibri"/>
                <a:sym typeface="Calibri"/>
              </a:rPr>
              <a:t>(ask the following question and validate responses)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is communication important during case transition?</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Answers: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s need a clear understanding of case progression.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Communication supports continuity and child safety.</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Communication and organization support continuity and reassessment.</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division involvement depends on accurate information-sharing.</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Now, let’s take a few minutes to discuss what information would be most important for ongoing s to understand as a case transitions beyond the investigation stage.</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Key Points: </a:t>
            </a:r>
            <a:r>
              <a:rPr lang="en-US" dirty="0">
                <a:solidFill>
                  <a:srgbClr val="000000"/>
                </a:solidFill>
                <a:latin typeface="Calibri" panose="020F0502020204030204" pitchFamily="34" charset="0"/>
                <a:ea typeface="Calibri"/>
                <a:cs typeface="Calibri"/>
                <a:sym typeface="Calibri"/>
              </a:rPr>
              <a:t>(ensure the following are covered)</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Communication supports continuity and child safety planning.</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Investigative information continues impacting cases after removal.</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reassessment continues throughout division involvement.</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Organization and coordination support continued case progression and monitoring.</a:t>
            </a:r>
            <a:endParaRPr dirty="0">
              <a:latin typeface="Calibri" panose="020F0502020204030204" pitchFamily="34"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p4:notes"/>
          <p:cNvSpPr>
            <a:spLocks noGrp="1" noRot="1" noChangeAspect="1"/>
          </p:cNvSpPr>
          <p:nvPr>
            <p:ph type="sldImg" idx="2"/>
          </p:nvPr>
        </p:nvSpPr>
        <p:spPr>
          <a:xfrm>
            <a:off x="777875" y="960438"/>
            <a:ext cx="5759450" cy="32400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2" name="Google Shape;222;p4:notes"/>
          <p:cNvSpPr txBox="1">
            <a:spLocks noGrp="1"/>
          </p:cNvSpPr>
          <p:nvPr>
            <p:ph type="body" idx="1"/>
          </p:nvPr>
        </p:nvSpPr>
        <p:spPr>
          <a:xfrm>
            <a:off x="731520" y="4200525"/>
            <a:ext cx="5852160" cy="4440555"/>
          </a:xfrm>
          <a:prstGeom prst="rect">
            <a:avLst/>
          </a:prstGeom>
          <a:noFill/>
          <a:ln>
            <a:noFill/>
          </a:ln>
        </p:spPr>
        <p:txBody>
          <a:bodyPr spcFirstLastPara="1" wrap="square" lIns="96645" tIns="48309" rIns="96645" bIns="48309"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PRIORITIZING INFORMATION DURING CASE TRANSITION </a:t>
            </a:r>
            <a:endParaRPr b="1"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20 minutes</a:t>
            </a: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help participants prioritize the most critical investigative information that ongoing s, supervisors, and division partners must understand as cases transition beyond the investigation stage</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Activity Set Up:</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Participants pair with a partner.</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Facilitate verbal discussion activity.</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Notes:</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Reinforce: This activity focuses on prioritization rather than repeating case summaries.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Encourage critical thinking and professional reasoning.</a:t>
            </a:r>
            <a:endParaRPr dirty="0">
              <a:latin typeface="Calibri" panose="020F0502020204030204" pitchFamily="34" charset="0"/>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Participants should recognize:</a:t>
            </a:r>
            <a:endParaRPr dirty="0">
              <a:solidFill>
                <a:srgbClr val="000000"/>
              </a:solidFill>
              <a:latin typeface="Calibri" panose="020F0502020204030204" pitchFamily="34" charset="0"/>
              <a:ea typeface="Calibri"/>
              <a:cs typeface="Calibri"/>
              <a:sym typeface="Calibri"/>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Not all information carries equal long-term significance.</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Prioritization supports continuity and ongoing decision-making.</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Certain concerns may significantly impact permanency and court progression.</a:t>
            </a:r>
            <a:endParaRPr dirty="0">
              <a:latin typeface="Calibri" panose="020F0502020204030204" pitchFamily="34" charset="0"/>
            </a:endParaRPr>
          </a:p>
          <a:p>
            <a:pPr marL="483306" lvl="1">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As cases transition into ongoing division involvement, not every detail carries the same level of urgency or long-term impact. Ongoing s, supervisors, legal staff, and the court often rely on investigators to clearly identify the information that most significantly impacts child safety, reassessment, permanency planning, and future decision-making.</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This requires professional judgment and prioritization. Investigators must determine:</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information presents the greatest ongoing safety concern.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patterns or behaviors could continue impacting the children.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failed interventions or escalating concerns require continued monitoring.</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family strengths or supports may influence future case planning.</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information could significantly impact court recommendations or permanency decisions moving forward.</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In the Flowers’ case, several concerns carried long-term significance beyond the initial removal itself, including:</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Failed safety planning attempts.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Escalating supervision concerns.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The caregiver attempting to flee with the children.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Ongoing emotional and caregiving concerns involving Frankie.</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Continued reassessment needs regarding caregiver functioning and stability.</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This activity is designed to help you think critically about how investigators identify and communicate information that cannot be overlooked as cases progress through court involvement, reassessment, and permanency planning.</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Activity Instructions</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With a partner, discuss:</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investigative information would be most critical during case transition.</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concerns could significantly impact future case decisions if overlooked.</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information would be most important for ongoing s to prioritize immediately.</a:t>
            </a:r>
            <a:br>
              <a:rPr lang="en-US" dirty="0">
                <a:solidFill>
                  <a:srgbClr val="000000"/>
                </a:solidFill>
                <a:latin typeface="Calibri" panose="020F0502020204030204" pitchFamily="34" charset="0"/>
                <a:ea typeface="Calibri"/>
                <a:cs typeface="Calibri"/>
                <a:sym typeface="Calibri"/>
              </a:rPr>
            </a:br>
            <a:endParaRPr dirty="0">
              <a:solidFill>
                <a:srgbClr val="000000"/>
              </a:solidFill>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Consider:</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Court involvement.</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Placement stability.</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safety concerns.</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Family functioning.</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Failed safety planning efforts.</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Protective capacities and supports.</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Permanency considerations.</a:t>
            </a:r>
            <a:br>
              <a:rPr lang="en-US" dirty="0">
                <a:solidFill>
                  <a:srgbClr val="000000"/>
                </a:solidFill>
                <a:latin typeface="Calibri" panose="020F0502020204030204" pitchFamily="34" charset="0"/>
                <a:ea typeface="Calibri"/>
                <a:cs typeface="Calibri"/>
                <a:sym typeface="Calibri"/>
              </a:rPr>
            </a:br>
            <a:endParaRPr dirty="0">
              <a:solidFill>
                <a:srgbClr val="000000"/>
              </a:solidFill>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Be prepared to share:</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One piece of information your pair identified as “most critical”.</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that information could significantly impact ongoing case progression.</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 </a:t>
            </a:r>
            <a:r>
              <a:rPr lang="en-US" dirty="0">
                <a:solidFill>
                  <a:srgbClr val="000000"/>
                </a:solidFill>
                <a:latin typeface="Calibri" panose="020F0502020204030204" pitchFamily="34" charset="0"/>
                <a:ea typeface="Calibri"/>
                <a:cs typeface="Calibri"/>
                <a:sym typeface="Calibri"/>
              </a:rPr>
              <a:t>(After group sharing)</a:t>
            </a: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Now, let’s close Section 4 by discussing the major takeaways from case transition, prioritization, and ongoing division coordination.</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Key Points:</a:t>
            </a:r>
            <a:r>
              <a:rPr lang="en-US" dirty="0">
                <a:solidFill>
                  <a:srgbClr val="000000"/>
                </a:solidFill>
                <a:latin typeface="Calibri" panose="020F0502020204030204" pitchFamily="34" charset="0"/>
                <a:ea typeface="Calibri"/>
                <a:cs typeface="Calibri"/>
                <a:sym typeface="Calibri"/>
              </a:rPr>
              <a:t> (ensure the following are covered)</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Prioritization helps ongoing s focus on critical concerns.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Certain investigative concerns may continue significantly impacting case progression.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Professional judgment helps determine what information requires ongoing monitoring.</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Permanency and court decisions often rely on critical investigative information identified early in the case.</a:t>
            </a:r>
            <a:endParaRPr dirty="0">
              <a:latin typeface="Calibri" panose="020F0502020204030204" pitchFamily="34"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p5:notes"/>
          <p:cNvSpPr>
            <a:spLocks noGrp="1" noRot="1" noChangeAspect="1"/>
          </p:cNvSpPr>
          <p:nvPr>
            <p:ph type="sldImg" idx="2"/>
          </p:nvPr>
        </p:nvSpPr>
        <p:spPr>
          <a:xfrm>
            <a:off x="777875" y="960438"/>
            <a:ext cx="5759450" cy="32400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3" name="Google Shape;233;p5:notes"/>
          <p:cNvSpPr txBox="1">
            <a:spLocks noGrp="1"/>
          </p:cNvSpPr>
          <p:nvPr>
            <p:ph type="body" idx="1"/>
          </p:nvPr>
        </p:nvSpPr>
        <p:spPr>
          <a:xfrm>
            <a:off x="731520" y="4200525"/>
            <a:ext cx="5852160" cy="4440555"/>
          </a:xfrm>
          <a:prstGeom prst="rect">
            <a:avLst/>
          </a:prstGeom>
          <a:noFill/>
          <a:ln>
            <a:noFill/>
          </a:ln>
        </p:spPr>
        <p:txBody>
          <a:bodyPr spcFirstLastPara="1" wrap="square" lIns="96645" tIns="48309" rIns="96645" bIns="48309"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PRIORITIZATION AND COMMUNICATION</a:t>
            </a:r>
            <a:endParaRPr b="1"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10 minutes</a:t>
            </a: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reinforce how prioritization, communication, coordination, and professional judgment support continuity and ongoing decision-making as cases transition beyond the investigation stage</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Activity Instructions:</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Discuss:</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information participants identified as most critical during transition.</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some concerns carry greater long-term impact.</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prioritization supports ongoing case progression.</a:t>
            </a:r>
            <a:endParaRPr dirty="0">
              <a:solidFill>
                <a:srgbClr val="000000"/>
              </a:solidFill>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Reflect on:</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investigations continue influencing permanency and court decisions.</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continuity supports reassessment and long-term child safety planning.</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organization and professional judgment remain important after investigations conclude.</a:t>
            </a:r>
            <a:endParaRPr dirty="0">
              <a:solidFill>
                <a:srgbClr val="000000"/>
              </a:solidFill>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Prepare for:</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Final Day 6 application and reflection section following break.</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One important takeaway from today’s discussions is that investigations continue to influence cases long after the initial investigation concludes. As cases transition to ongoing division involvement, the ability to prioritize, organize, and communicate critical information is essential for supporting continuity, reassessment, and future decision-making.</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Throughout the Flowers case, we identified several concerns that carried ongoing significance beyond the initial removal, including:</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Escalating supervision concerns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Failed safety planning efforts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Flight risk behaviors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Ongoing emotional and caregiving concerns involving Frankie</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Continued reassessment needs related to caregiver functioning and stability</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We also discussed how investigators must use professional judgment to determine which information requires the greatest ongoing attention because not every detail carries the same long-term impact. Information prioritized during transition may continue influencing:</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Placement stability</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Court recommendations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Permanency planning</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Ongoing reassessment</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Continued safety planning</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Future division decision-making</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As cases progress through continued court involvement and division coordination, organization, continuity, and prioritization help ensure that important concerns are not overlooked and that children continue to receive appropriate protection, monitoring, and support throughout the life of the case.</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 </a:t>
            </a:r>
            <a:r>
              <a:rPr lang="en-US" dirty="0">
                <a:solidFill>
                  <a:srgbClr val="000000"/>
                </a:solidFill>
                <a:latin typeface="Calibri" panose="020F0502020204030204" pitchFamily="34" charset="0"/>
                <a:ea typeface="Calibri"/>
                <a:cs typeface="Calibri"/>
                <a:sym typeface="Calibri"/>
              </a:rPr>
              <a:t>(ask the following questions and validate responses)</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concerns carried the greatest long-term significance in the Flowers case?</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Answers:</a:t>
            </a: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Participants may identify:</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Failed safety planning efforts.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Escalating caregiver behavior.</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Flight risk concerns.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Emotional functioning concerns involving Frankie.</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Participants should recognize:</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Certain concerns continue impacting long-term case progression.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Prioritization supports continuity and informed decision-making.</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Investigative information may continue influencing court and permanency decisions.</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We are going to take a 15-minute break. When we return, we will close Day 6 by applying the full progression of the Flowers case from investigation through court involvement, ongoing division coordination, and long-term case progression.</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Key Points: </a:t>
            </a:r>
            <a:r>
              <a:rPr lang="en-US" dirty="0">
                <a:solidFill>
                  <a:srgbClr val="000000"/>
                </a:solidFill>
                <a:latin typeface="Calibri" panose="020F0502020204030204" pitchFamily="34" charset="0"/>
                <a:ea typeface="Calibri"/>
                <a:cs typeface="Calibri"/>
                <a:sym typeface="Calibri"/>
              </a:rPr>
              <a:t>(ensure the following are covered)</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Investigations continue to influence long-term case progression.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Prioritization and continuity support reassessment and informed decision-making.</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Professional judgment helps identify concerns requiring continued monitoring.</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Court and permanency decisions may continue relying on investigative information gathered early in the case.</a:t>
            </a:r>
            <a:endParaRPr dirty="0">
              <a:latin typeface="Calibri" panose="020F0502020204030204" pitchFamily="34"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77875" y="963613"/>
            <a:ext cx="5759450" cy="3240087"/>
          </a:xfrm>
        </p:spPr>
      </p:sp>
      <p:sp>
        <p:nvSpPr>
          <p:cNvPr id="3" name="Notes Placeholder 2"/>
          <p:cNvSpPr>
            <a:spLocks noGrp="1"/>
          </p:cNvSpPr>
          <p:nvPr>
            <p:ph type="body" idx="1"/>
          </p:nvPr>
        </p:nvSpPr>
        <p:spPr/>
        <p:txBody>
          <a:bodyPr/>
          <a:lstStyle/>
          <a:p>
            <a:r>
              <a:rPr lang="en-US" b="1" dirty="0">
                <a:latin typeface="Calibri" panose="020F0502020204030204" pitchFamily="34" charset="0"/>
              </a:rPr>
              <a:t>15-MINUTE BREAK</a:t>
            </a:r>
          </a:p>
        </p:txBody>
      </p:sp>
    </p:spTree>
    <p:extLst>
      <p:ext uri="{BB962C8B-B14F-4D97-AF65-F5344CB8AC3E}">
        <p14:creationId xmlns:p14="http://schemas.microsoft.com/office/powerpoint/2010/main" val="373117923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g3f977e5bc0c_1_0:notes"/>
          <p:cNvSpPr>
            <a:spLocks noGrp="1" noRot="1" noChangeAspect="1"/>
          </p:cNvSpPr>
          <p:nvPr>
            <p:ph type="sldImg" idx="2"/>
          </p:nvPr>
        </p:nvSpPr>
        <p:spPr>
          <a:xfrm>
            <a:off x="777875" y="9715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6" name="Google Shape;296;g3f977e5bc0c_1_0:notes"/>
          <p:cNvSpPr txBox="1">
            <a:spLocks noGrp="1"/>
          </p:cNvSpPr>
          <p:nvPr>
            <p:ph type="body" idx="1"/>
          </p:nvPr>
        </p:nvSpPr>
        <p:spPr>
          <a:xfrm>
            <a:off x="731520" y="4212194"/>
            <a:ext cx="5852160" cy="4417218"/>
          </a:xfrm>
          <a:prstGeom prst="rect">
            <a:avLst/>
          </a:prstGeom>
          <a:noFill/>
          <a:ln>
            <a:noFill/>
          </a:ln>
        </p:spPr>
        <p:txBody>
          <a:bodyPr spcFirstLastPara="1" wrap="square" lIns="96645" tIns="48309" rIns="96645" bIns="48309"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REFLECTION DISCUSSION</a:t>
            </a:r>
            <a:endParaRPr b="1"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5 minutes</a:t>
            </a: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close Day 6 by reinforcing major concepts related to investigation progression, legal involvement, continuity, reassessment, and permanency considerations while preparing participants for Day 7 affidavit and legal documentation training</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Notes:</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Reinforce: Day 6 focused on progression beyond the initial investigation.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Connect Day 6 concepts directly into Day 7 affidavit training.</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Maintain focus on:</a:t>
            </a:r>
            <a:r>
              <a:rPr lang="en-US" dirty="0">
                <a:latin typeface="Calibri" panose="020F0502020204030204" pitchFamily="34" charset="0"/>
                <a:sym typeface="Calibri"/>
              </a:rPr>
              <a:t> </a:t>
            </a:r>
            <a:r>
              <a:rPr lang="en-US" dirty="0">
                <a:solidFill>
                  <a:srgbClr val="000000"/>
                </a:solidFill>
                <a:latin typeface="Calibri" panose="020F0502020204030204" pitchFamily="34" charset="0"/>
                <a:ea typeface="Calibri"/>
                <a:cs typeface="Calibri"/>
                <a:sym typeface="Calibri"/>
              </a:rPr>
              <a:t>Legal progression,</a:t>
            </a:r>
            <a:r>
              <a:rPr lang="en-US" dirty="0">
                <a:latin typeface="Calibri" panose="020F0502020204030204" pitchFamily="34" charset="0"/>
                <a:sym typeface="Calibri"/>
              </a:rPr>
              <a:t> </a:t>
            </a:r>
            <a:r>
              <a:rPr lang="en-US" dirty="0">
                <a:solidFill>
                  <a:srgbClr val="000000"/>
                </a:solidFill>
                <a:latin typeface="Calibri" panose="020F0502020204030204" pitchFamily="34" charset="0"/>
                <a:ea typeface="Calibri"/>
                <a:cs typeface="Calibri"/>
                <a:sym typeface="Calibri"/>
              </a:rPr>
              <a:t>permanency considerations,</a:t>
            </a:r>
            <a:r>
              <a:rPr lang="en-US" dirty="0">
                <a:latin typeface="Calibri" panose="020F0502020204030204" pitchFamily="34" charset="0"/>
                <a:sym typeface="Calibri"/>
              </a:rPr>
              <a:t> </a:t>
            </a:r>
            <a:r>
              <a:rPr lang="en-US" dirty="0">
                <a:solidFill>
                  <a:srgbClr val="000000"/>
                </a:solidFill>
                <a:latin typeface="Calibri" panose="020F0502020204030204" pitchFamily="34" charset="0"/>
                <a:ea typeface="Calibri"/>
                <a:cs typeface="Calibri"/>
                <a:sym typeface="Calibri"/>
              </a:rPr>
              <a:t>continuity,</a:t>
            </a:r>
            <a:r>
              <a:rPr lang="en-US" dirty="0">
                <a:latin typeface="Calibri" panose="020F0502020204030204" pitchFamily="34" charset="0"/>
                <a:sym typeface="Calibri"/>
              </a:rPr>
              <a:t> </a:t>
            </a:r>
            <a:r>
              <a:rPr lang="en-US" dirty="0">
                <a:solidFill>
                  <a:srgbClr val="000000"/>
                </a:solidFill>
                <a:latin typeface="Calibri" panose="020F0502020204030204" pitchFamily="34" charset="0"/>
                <a:ea typeface="Calibri"/>
                <a:cs typeface="Calibri"/>
                <a:sym typeface="Calibri"/>
              </a:rPr>
              <a:t>documentation, and</a:t>
            </a:r>
            <a:r>
              <a:rPr lang="en-US" dirty="0">
                <a:latin typeface="Calibri" panose="020F0502020204030204" pitchFamily="34" charset="0"/>
                <a:sym typeface="Calibri"/>
              </a:rPr>
              <a:t> </a:t>
            </a:r>
            <a:r>
              <a:rPr lang="en-US" dirty="0">
                <a:solidFill>
                  <a:srgbClr val="000000"/>
                </a:solidFill>
                <a:latin typeface="Calibri" panose="020F0502020204030204" pitchFamily="34" charset="0"/>
                <a:ea typeface="Calibri"/>
                <a:cs typeface="Calibri"/>
                <a:sym typeface="Calibri"/>
              </a:rPr>
              <a:t>professional judgment.</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As we close Day 6, we are shifting from learning individual investigative processes to examining the broader progression of how investigations continue to influence cases long after removal occurs. Throughout today’s discussions, we examined how investigations progress to court involvement, reassessment, permanency planning, and continued division coordination.</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We also explored how investigators continue supporting cases after removal through:</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Documentation and chronology organization.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Court coordination.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Communication with OCC and supervisors.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Prioritization of critical concerns.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Ongoing reassessment and continuity.</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This final section is designed to help connect the major concepts from Day 6 before we transition to Day 7, where we will begin focusing more specifically on affidavits, legal documentation, chronology development, and the preparation of investigative information to support court action and probable cause.</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Now, let’s reflect on the major concepts and progression points from Day 6 before transitioning into tomorrow’s legal documentation and affidavit focus.</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Key Points:</a:t>
            </a:r>
            <a:r>
              <a:rPr lang="en-US" dirty="0">
                <a:solidFill>
                  <a:srgbClr val="000000"/>
                </a:solidFill>
                <a:latin typeface="Calibri" panose="020F0502020204030204" pitchFamily="34" charset="0"/>
                <a:ea typeface="Calibri"/>
                <a:cs typeface="Calibri"/>
                <a:sym typeface="Calibri"/>
              </a:rPr>
              <a:t> (ensure the following are covered)</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Investigations continue influencing cases long after removal.</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Documentation and communication support legal progression and continuity.</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Reassessment and permanency considerations continue throughout division involvement.</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Day 7 will focus more specifically on affidavits and legal documentation.</a:t>
            </a:r>
            <a:endParaRPr dirty="0">
              <a:latin typeface="Calibri" panose="020F0502020204030204" pitchFamily="34"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1"/>
        <p:cNvGrpSpPr/>
        <p:nvPr/>
      </p:nvGrpSpPr>
      <p:grpSpPr>
        <a:xfrm>
          <a:off x="0" y="0"/>
          <a:ext cx="0" cy="0"/>
          <a:chOff x="0" y="0"/>
          <a:chExt cx="0" cy="0"/>
        </a:xfrm>
      </p:grpSpPr>
      <p:sp>
        <p:nvSpPr>
          <p:cNvPr id="302" name="Google Shape;302;p2:notes"/>
          <p:cNvSpPr>
            <a:spLocks noGrp="1" noRot="1" noChangeAspect="1"/>
          </p:cNvSpPr>
          <p:nvPr>
            <p:ph type="sldImg" idx="2"/>
          </p:nvPr>
        </p:nvSpPr>
        <p:spPr>
          <a:xfrm>
            <a:off x="793750" y="944563"/>
            <a:ext cx="5756275" cy="32385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3" name="Google Shape;303;p2:notes"/>
          <p:cNvSpPr txBox="1">
            <a:spLocks noGrp="1"/>
          </p:cNvSpPr>
          <p:nvPr>
            <p:ph type="body" idx="1"/>
          </p:nvPr>
        </p:nvSpPr>
        <p:spPr>
          <a:xfrm>
            <a:off x="747776" y="4183856"/>
            <a:ext cx="5982208" cy="4472225"/>
          </a:xfrm>
          <a:prstGeom prst="rect">
            <a:avLst/>
          </a:prstGeom>
          <a:noFill/>
          <a:ln>
            <a:noFill/>
          </a:ln>
        </p:spPr>
        <p:txBody>
          <a:bodyPr spcFirstLastPara="1" wrap="square" lIns="98495" tIns="49234" rIns="98495" bIns="49234"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TARGET OUTCOMES </a:t>
            </a:r>
            <a:endParaRPr b="1" dirty="0">
              <a:latin typeface="Calibri" panose="020F0502020204030204" pitchFamily="34" charset="0"/>
            </a:endParaRPr>
          </a:p>
          <a:p>
            <a:pPr>
              <a:buSzPts val="1400"/>
            </a:pPr>
            <a:endParaRPr dirty="0">
              <a:latin typeface="Calibri" panose="020F0502020204030204" pitchFamily="34" charset="0"/>
            </a:endParaRPr>
          </a:p>
          <a:p>
            <a:pPr>
              <a:buSzPts val="14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5 minutes</a:t>
            </a:r>
            <a:endParaRPr dirty="0">
              <a:latin typeface="Calibri" panose="020F0502020204030204" pitchFamily="34" charset="0"/>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set expectations for the learning objectives</a:t>
            </a:r>
            <a:endParaRPr dirty="0">
              <a:latin typeface="Calibri" panose="020F0502020204030204" pitchFamily="34" charset="0"/>
            </a:endParaRPr>
          </a:p>
          <a:p>
            <a:pPr>
              <a:buSzPts val="1400"/>
            </a:pPr>
            <a:endParaRPr dirty="0">
              <a:latin typeface="Calibri" panose="020F0502020204030204" pitchFamily="34" charset="0"/>
            </a:endParaRPr>
          </a:p>
          <a:p>
            <a:pPr>
              <a:buSzPts val="1400"/>
            </a:pPr>
            <a:r>
              <a:rPr lang="en-US" b="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ndParaRPr>
          </a:p>
          <a:p>
            <a:pPr>
              <a:buSzPts val="1400"/>
            </a:pPr>
            <a:r>
              <a:rPr lang="en-US" b="1" i="1" dirty="0">
                <a:solidFill>
                  <a:srgbClr val="000000"/>
                </a:solidFill>
                <a:latin typeface="Calibri" panose="020F0502020204030204" pitchFamily="34" charset="0"/>
                <a:ea typeface="Calibri"/>
                <a:cs typeface="Calibri"/>
                <a:sym typeface="Calibri"/>
              </a:rPr>
              <a:t>By the end of this section, you will be able to:</a:t>
            </a:r>
            <a:endParaRPr b="1" i="1" dirty="0">
              <a:solidFill>
                <a:srgbClr val="000000"/>
              </a:solidFill>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Understand how investigations continue influencing cases through legal progression, reassessment, and permanency planning. </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Apply concepts related to continuity, prioritization, and court progression to future investigative practice.</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Assess how investigative documentation, communication, and professional judgment continue to impact long-term case progression. </a:t>
            </a:r>
            <a:endParaRPr dirty="0">
              <a:latin typeface="Calibri" panose="020F0502020204030204" pitchFamily="34"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2"/>
        <p:cNvGrpSpPr/>
        <p:nvPr/>
      </p:nvGrpSpPr>
      <p:grpSpPr>
        <a:xfrm>
          <a:off x="0" y="0"/>
          <a:ext cx="0" cy="0"/>
          <a:chOff x="0" y="0"/>
          <a:chExt cx="0" cy="0"/>
        </a:xfrm>
      </p:grpSpPr>
      <p:sp>
        <p:nvSpPr>
          <p:cNvPr id="313" name="Google Shape;313;p3:notes"/>
          <p:cNvSpPr>
            <a:spLocks noGrp="1" noRot="1" noChangeAspect="1"/>
          </p:cNvSpPr>
          <p:nvPr>
            <p:ph type="sldImg" idx="2"/>
          </p:nvPr>
        </p:nvSpPr>
        <p:spPr>
          <a:xfrm>
            <a:off x="777875" y="960438"/>
            <a:ext cx="5759450" cy="32400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4" name="Google Shape;314;p3:notes"/>
          <p:cNvSpPr txBox="1">
            <a:spLocks noGrp="1"/>
          </p:cNvSpPr>
          <p:nvPr>
            <p:ph type="body" idx="1"/>
          </p:nvPr>
        </p:nvSpPr>
        <p:spPr>
          <a:xfrm>
            <a:off x="731520" y="4200525"/>
            <a:ext cx="5852160" cy="4440555"/>
          </a:xfrm>
          <a:prstGeom prst="rect">
            <a:avLst/>
          </a:prstGeom>
          <a:noFill/>
          <a:ln>
            <a:noFill/>
          </a:ln>
        </p:spPr>
        <p:txBody>
          <a:bodyPr spcFirstLastPara="1" wrap="square" lIns="96645" tIns="48309" rIns="96645" bIns="48309"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TAKING A MOMENT TO REFLECT</a:t>
            </a:r>
            <a:endParaRPr b="1"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15 minutes</a:t>
            </a: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reinforce major Day 6 concepts related to court progression, reassessment, continuity, prioritization, permanency considerations, and the long-term impact investigations have on ongoing case progression</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Activity Instructions</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Reflect on:</a:t>
            </a:r>
            <a:endParaRPr b="1" dirty="0">
              <a:solidFill>
                <a:srgbClr val="000000"/>
              </a:solidFill>
              <a:latin typeface="Calibri" panose="020F0502020204030204" pitchFamily="34" charset="0"/>
              <a:ea typeface="Calibri"/>
              <a:cs typeface="Calibri"/>
              <a:sym typeface="Calibri"/>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the Flowers’ case progressed throughout Day 6.</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concerns continued to impact the case after removal.</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investigations continue influencing long-term decision-making.</a:t>
            </a:r>
            <a:endParaRPr dirty="0">
              <a:latin typeface="Calibri" panose="020F0502020204030204" pitchFamily="34" charset="0"/>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Discuss:</a:t>
            </a:r>
            <a:endParaRPr b="1" dirty="0">
              <a:solidFill>
                <a:srgbClr val="000000"/>
              </a:solidFill>
              <a:latin typeface="Calibri" panose="020F0502020204030204" pitchFamily="34" charset="0"/>
              <a:ea typeface="Calibri"/>
              <a:cs typeface="Calibri"/>
              <a:sym typeface="Calibri"/>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prioritization and continuity matter during ongoing division involvement.</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investigative information impacts court progression and permanency planning.</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concepts from Day 6 participants believe will most impact field practice.</a:t>
            </a:r>
            <a:endParaRPr dirty="0">
              <a:latin typeface="Calibri" panose="020F0502020204030204" pitchFamily="34" charset="0"/>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Prepare</a:t>
            </a:r>
            <a:r>
              <a:rPr lang="en-US" dirty="0">
                <a:solidFill>
                  <a:srgbClr val="000000"/>
                </a:solidFill>
                <a:latin typeface="Calibri" panose="020F0502020204030204" pitchFamily="34" charset="0"/>
                <a:ea typeface="Calibri"/>
                <a:cs typeface="Calibri"/>
                <a:sym typeface="Calibri"/>
              </a:rPr>
              <a:t> for Day 7 affidavit and legal documentation training.</a:t>
            </a:r>
            <a:endParaRPr b="1" dirty="0">
              <a:solidFill>
                <a:srgbClr val="000000"/>
              </a:solidFill>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Notes:</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Reinforce that investigations continue to influence long-term case outcomes.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Open the floor for any parking lot questions or ideas the participants may still have.</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Throughout Day 6, we followed how an investigation may continue evolving long after the initial response and removal occur. </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The Flowers’ case demonstrated how investigations progress into court involvement, legal coordination, reassessment, permanency considerations, and continued division involvement. </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We also examined how investigative decisions and documentation may continue influencing cases throughout the life of the case, not just during the initial investigation stage.</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One of the most important concepts from today is that investigations create the foundation for many future decisions involving:</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Court recommendations.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Placement stability.</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Permanency planning.</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Ongoing reassessment.</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Service involvement.</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Continued safety monitoring.</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We also discussed how investigators continue contributing to cases after removal by helping support:</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Accurate chronology and documentation.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Communication with OCC and supervisors.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Prioritization of critical concerns.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Continuity during transition.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Ongoing reassessment and coordination.</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As you move into field practice, it is important to recognize that investigations often continue impacting cases far beyond the point of removal. The quality of investigative documentation, organization, communication, and professional judgment may continue influencing legal progression, permanency planning, and child safety decisions throughout the life of the case.</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As we close Day 6, remember that documentation, chronology, communication, reassessment, and professional judgment continue to impact court progression, permanency planning, and long-term child safety decisions throughout the life of the case.</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Tomorrow, we will begin focusing more specifically on how investigators organize and document information through affidavits and legal documentation that support probable cause, court action, and continued legal progression.</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 </a:t>
            </a:r>
            <a:r>
              <a:rPr lang="en-US" dirty="0">
                <a:solidFill>
                  <a:srgbClr val="000000"/>
                </a:solidFill>
                <a:latin typeface="Calibri" panose="020F0502020204030204" pitchFamily="34" charset="0"/>
                <a:ea typeface="Calibri"/>
                <a:cs typeface="Calibri"/>
                <a:sym typeface="Calibri"/>
              </a:rPr>
              <a:t>(ask the following question and validate responses)</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major Day 6 concepts stood out most to you?</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Answers:</a:t>
            </a: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Participants may identify:</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Failed safety planning efforts.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Court progression timelines.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Permanency considerations.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reassessment needs.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Importance of chronology and documentation.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Prioritization and continuity during transition.</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Participants should recognize:</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Investigations influence long-term case outcomes.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Documentation and communication impact legal progression.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Certain concerns require continued monitoring and reassessment.</a:t>
            </a:r>
            <a:endParaRPr dirty="0">
              <a:latin typeface="Calibri" panose="020F0502020204030204" pitchFamily="34" charset="0"/>
            </a:endParaRPr>
          </a:p>
          <a:p>
            <a:pPr>
              <a:buSzPts val="1400"/>
            </a:pPr>
            <a:endParaRPr lang="en-US"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Key Points:</a:t>
            </a:r>
            <a:r>
              <a:rPr lang="en-US" dirty="0">
                <a:solidFill>
                  <a:srgbClr val="000000"/>
                </a:solidFill>
                <a:latin typeface="Calibri" panose="020F0502020204030204" pitchFamily="34" charset="0"/>
                <a:ea typeface="Calibri"/>
                <a:cs typeface="Calibri"/>
                <a:sym typeface="Calibri"/>
              </a:rPr>
              <a:t> (ensure the following are covered)</a:t>
            </a:r>
            <a:endParaRPr lang="en-US"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Day 7 will focus on affidavits, chronological organization, and legal documentation to support court progression.</a:t>
            </a:r>
            <a:endParaRPr lang="en-US" dirty="0">
              <a:latin typeface="Calibri" panose="020F0502020204030204" pitchFamily="34"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g3f574ae9854_0_110:notes"/>
          <p:cNvSpPr>
            <a:spLocks noGrp="1" noRot="1" noChangeAspect="1"/>
          </p:cNvSpPr>
          <p:nvPr>
            <p:ph type="sldImg" idx="2"/>
          </p:nvPr>
        </p:nvSpPr>
        <p:spPr>
          <a:xfrm>
            <a:off x="777875" y="960438"/>
            <a:ext cx="5759450" cy="3240087"/>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323" name="Google Shape;323;g3f574ae9854_0_110:notes"/>
          <p:cNvSpPr txBox="1">
            <a:spLocks noGrp="1"/>
          </p:cNvSpPr>
          <p:nvPr>
            <p:ph type="body" idx="1"/>
          </p:nvPr>
        </p:nvSpPr>
        <p:spPr>
          <a:xfrm>
            <a:off x="731520" y="4200525"/>
            <a:ext cx="5852160" cy="4440555"/>
          </a:xfrm>
          <a:prstGeom prst="rect">
            <a:avLst/>
          </a:prstGeom>
          <a:noFill/>
          <a:ln>
            <a:noFill/>
          </a:ln>
        </p:spPr>
        <p:txBody>
          <a:bodyPr spcFirstLastPara="1" wrap="square" lIns="96540" tIns="48257" rIns="96540" bIns="48257"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TARGET OUTCOMES EVALUATION</a:t>
            </a:r>
            <a:endParaRPr b="1" dirty="0">
              <a:latin typeface="Calibri" panose="020F0502020204030204" pitchFamily="34" charset="0"/>
              <a:ea typeface="Calibri"/>
              <a:cs typeface="Calibri"/>
              <a:sym typeface="Calibri"/>
            </a:endParaRPr>
          </a:p>
          <a:p>
            <a:pPr>
              <a:buSzPts val="1400"/>
            </a:pPr>
            <a:r>
              <a:rPr lang="en-US" dirty="0">
                <a:solidFill>
                  <a:srgbClr val="000000"/>
                </a:solidFill>
                <a:latin typeface="Calibri" panose="020F0502020204030204" pitchFamily="34" charset="0"/>
                <a:ea typeface="Calibri"/>
                <a:cs typeface="Calibri"/>
                <a:sym typeface="Calibri"/>
              </a:rPr>
              <a:t> </a:t>
            </a: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 </a:t>
            </a:r>
            <a:r>
              <a:rPr lang="en-US" dirty="0">
                <a:solidFill>
                  <a:srgbClr val="000000"/>
                </a:solidFill>
                <a:latin typeface="Calibri" panose="020F0502020204030204" pitchFamily="34" charset="0"/>
                <a:ea typeface="Calibri"/>
                <a:cs typeface="Calibri"/>
                <a:sym typeface="Calibri"/>
              </a:rPr>
              <a:t>2 minutes</a:t>
            </a: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assess the learning outcomes for this training section</a:t>
            </a: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 </a:t>
            </a: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Note:</a:t>
            </a:r>
            <a:r>
              <a:rPr lang="en-US" dirty="0">
                <a:latin typeface="Calibri" panose="020F0502020204030204" pitchFamily="34" charset="0"/>
                <a:ea typeface="Calibri"/>
                <a:cs typeface="Calibri"/>
                <a:sym typeface="Calibri"/>
              </a:rPr>
              <a:t> </a:t>
            </a:r>
            <a:r>
              <a:rPr lang="en-US" dirty="0">
                <a:solidFill>
                  <a:srgbClr val="000000"/>
                </a:solidFill>
                <a:latin typeface="Calibri" panose="020F0502020204030204" pitchFamily="34" charset="0"/>
                <a:ea typeface="Calibri"/>
                <a:cs typeface="Calibri"/>
                <a:sym typeface="Calibri"/>
              </a:rPr>
              <a:t>Before ending the day, direct participants to the QR code on the slide. Participants will need to use their phones to scan the code to complete the section target outcomes evaluation in Qualtrics. </a:t>
            </a:r>
            <a:endParaRPr dirty="0">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Module Title ">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F3C64AA6-56DB-675A-F638-51898FB419F4}"/>
              </a:ext>
            </a:extLst>
          </p:cNvPr>
          <p:cNvSpPr>
            <a:spLocks noGrp="1"/>
          </p:cNvSpPr>
          <p:nvPr>
            <p:ph type="pic" sz="quarter" idx="10"/>
          </p:nvPr>
        </p:nvSpPr>
        <p:spPr>
          <a:xfrm>
            <a:off x="0" y="0"/>
            <a:ext cx="12192000" cy="6858000"/>
          </a:xfrm>
        </p:spPr>
        <p:txBody>
          <a:bodyPr/>
          <a:lstStyle/>
          <a:p>
            <a:r>
              <a:rPr lang="en-US"/>
              <a:t>Click icon to add picture</a:t>
            </a:r>
          </a:p>
        </p:txBody>
      </p:sp>
      <p:sp>
        <p:nvSpPr>
          <p:cNvPr id="2" name="Title 1">
            <a:extLst>
              <a:ext uri="{FF2B5EF4-FFF2-40B4-BE49-F238E27FC236}">
                <a16:creationId xmlns:a16="http://schemas.microsoft.com/office/drawing/2014/main" id="{CB18D263-F248-2165-3295-645B0314FF93}"/>
              </a:ext>
            </a:extLst>
          </p:cNvPr>
          <p:cNvSpPr>
            <a:spLocks noGrp="1"/>
          </p:cNvSpPr>
          <p:nvPr>
            <p:ph type="title" hasCustomPrompt="1"/>
          </p:nvPr>
        </p:nvSpPr>
        <p:spPr>
          <a:xfrm>
            <a:off x="0" y="4839848"/>
            <a:ext cx="12192000" cy="1325563"/>
          </a:xfrm>
          <a:solidFill>
            <a:schemeClr val="bg1">
              <a:alpha val="80000"/>
            </a:schemeClr>
          </a:solidFill>
        </p:spPr>
        <p:txBody>
          <a:bodyPr/>
          <a:lstStyle>
            <a:lvl1pPr algn="ctr">
              <a:defRPr sz="6000"/>
            </a:lvl1pPr>
          </a:lstStyle>
          <a:p>
            <a:r>
              <a:rPr lang="en-US" dirty="0"/>
              <a:t>Module Title</a:t>
            </a:r>
          </a:p>
        </p:txBody>
      </p:sp>
    </p:spTree>
    <p:extLst>
      <p:ext uri="{BB962C8B-B14F-4D97-AF65-F5344CB8AC3E}">
        <p14:creationId xmlns:p14="http://schemas.microsoft.com/office/powerpoint/2010/main" val="424696472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CFB5196D-6816-81B2-35EA-CC591EC19ED5}"/>
              </a:ext>
            </a:extLst>
          </p:cNvPr>
          <p:cNvSpPr>
            <a:spLocks noGrp="1"/>
          </p:cNvSpPr>
          <p:nvPr>
            <p:ph type="pic" sz="quarter" idx="10"/>
          </p:nvPr>
        </p:nvSpPr>
        <p:spPr>
          <a:xfrm>
            <a:off x="6096000" y="0"/>
            <a:ext cx="6096000" cy="6858000"/>
          </a:xfrm>
        </p:spPr>
        <p:txBody>
          <a:bodyPr/>
          <a:lstStyle/>
          <a:p>
            <a:r>
              <a:rPr lang="en-US"/>
              <a:t>Click icon to add picture</a:t>
            </a:r>
          </a:p>
        </p:txBody>
      </p:sp>
      <p:sp>
        <p:nvSpPr>
          <p:cNvPr id="2" name="Title 1"/>
          <p:cNvSpPr>
            <a:spLocks noGrp="1"/>
          </p:cNvSpPr>
          <p:nvPr>
            <p:ph type="ctrTitle" hasCustomPrompt="1"/>
          </p:nvPr>
        </p:nvSpPr>
        <p:spPr>
          <a:xfrm>
            <a:off x="638783" y="661482"/>
            <a:ext cx="4768104" cy="1038110"/>
          </a:xfrm>
        </p:spPr>
        <p:txBody>
          <a:bodyPr anchor="t"/>
          <a:lstStyle>
            <a:lvl1pPr algn="l">
              <a:defRPr sz="6000"/>
            </a:lvl1pPr>
          </a:lstStyle>
          <a:p>
            <a:r>
              <a:rPr lang="en-US" dirty="0"/>
              <a:t>Topic Title</a:t>
            </a:r>
          </a:p>
        </p:txBody>
      </p:sp>
      <p:sp>
        <p:nvSpPr>
          <p:cNvPr id="3" name="Subtitle 2"/>
          <p:cNvSpPr>
            <a:spLocks noGrp="1"/>
          </p:cNvSpPr>
          <p:nvPr>
            <p:ph type="subTitle" idx="1" hasCustomPrompt="1"/>
          </p:nvPr>
        </p:nvSpPr>
        <p:spPr>
          <a:xfrm>
            <a:off x="638783" y="1912174"/>
            <a:ext cx="4768103" cy="1516826"/>
          </a:xfrm>
        </p:spPr>
        <p:txBody>
          <a:bodyPr/>
          <a:lstStyle>
            <a:lvl1pPr marL="0" indent="0" algn="l">
              <a:buNone/>
              <a:defRPr sz="4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Subtitle</a:t>
            </a:r>
          </a:p>
        </p:txBody>
      </p:sp>
    </p:spTree>
    <p:extLst>
      <p:ext uri="{BB962C8B-B14F-4D97-AF65-F5344CB8AC3E}">
        <p14:creationId xmlns:p14="http://schemas.microsoft.com/office/powerpoint/2010/main" val="211681580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_Title Slid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CFB5196D-6816-81B2-35EA-CC591EC19ED5}"/>
              </a:ext>
            </a:extLst>
          </p:cNvPr>
          <p:cNvSpPr>
            <a:spLocks noGrp="1"/>
          </p:cNvSpPr>
          <p:nvPr>
            <p:ph type="pic" sz="quarter" idx="10"/>
          </p:nvPr>
        </p:nvSpPr>
        <p:spPr>
          <a:xfrm>
            <a:off x="0" y="0"/>
            <a:ext cx="6096000" cy="6858000"/>
          </a:xfrm>
        </p:spPr>
        <p:txBody>
          <a:bodyPr/>
          <a:lstStyle/>
          <a:p>
            <a:r>
              <a:rPr lang="en-US"/>
              <a:t>Click icon to add picture</a:t>
            </a:r>
          </a:p>
        </p:txBody>
      </p:sp>
      <p:sp>
        <p:nvSpPr>
          <p:cNvPr id="2" name="Title 1"/>
          <p:cNvSpPr>
            <a:spLocks noGrp="1"/>
          </p:cNvSpPr>
          <p:nvPr>
            <p:ph type="ctrTitle" hasCustomPrompt="1"/>
          </p:nvPr>
        </p:nvSpPr>
        <p:spPr>
          <a:xfrm>
            <a:off x="6810983" y="701239"/>
            <a:ext cx="4768104" cy="1038110"/>
          </a:xfrm>
        </p:spPr>
        <p:txBody>
          <a:bodyPr anchor="t"/>
          <a:lstStyle>
            <a:lvl1pPr algn="l">
              <a:defRPr sz="6000"/>
            </a:lvl1pPr>
          </a:lstStyle>
          <a:p>
            <a:r>
              <a:rPr lang="en-US" dirty="0"/>
              <a:t>Topic Title</a:t>
            </a:r>
          </a:p>
        </p:txBody>
      </p:sp>
      <p:sp>
        <p:nvSpPr>
          <p:cNvPr id="3" name="Subtitle 2"/>
          <p:cNvSpPr>
            <a:spLocks noGrp="1"/>
          </p:cNvSpPr>
          <p:nvPr>
            <p:ph type="subTitle" idx="1" hasCustomPrompt="1"/>
          </p:nvPr>
        </p:nvSpPr>
        <p:spPr>
          <a:xfrm>
            <a:off x="6810984" y="1912174"/>
            <a:ext cx="4768103" cy="1516826"/>
          </a:xfrm>
        </p:spPr>
        <p:txBody>
          <a:bodyPr/>
          <a:lstStyle>
            <a:lvl1pPr marL="0" indent="0" algn="l">
              <a:buNone/>
              <a:defRPr sz="4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Subtitle</a:t>
            </a:r>
          </a:p>
        </p:txBody>
      </p:sp>
    </p:spTree>
    <p:extLst>
      <p:ext uri="{BB962C8B-B14F-4D97-AF65-F5344CB8AC3E}">
        <p14:creationId xmlns:p14="http://schemas.microsoft.com/office/powerpoint/2010/main" val="5938567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7636911" y="695738"/>
            <a:ext cx="3932237" cy="1267307"/>
          </a:xfrm>
        </p:spPr>
        <p:txBody>
          <a:bodyPr anchor="t"/>
          <a:lstStyle>
            <a:lvl1pPr>
              <a:defRPr sz="4000"/>
            </a:lvl1pPr>
          </a:lstStyle>
          <a:p>
            <a:r>
              <a:rPr lang="en-US" dirty="0"/>
              <a:t>Slide Title</a:t>
            </a:r>
          </a:p>
        </p:txBody>
      </p:sp>
      <p:sp>
        <p:nvSpPr>
          <p:cNvPr id="3" name="Picture Placeholder 2"/>
          <p:cNvSpPr>
            <a:spLocks noGrp="1" noChangeAspect="1"/>
          </p:cNvSpPr>
          <p:nvPr>
            <p:ph type="pic" idx="1"/>
          </p:nvPr>
        </p:nvSpPr>
        <p:spPr>
          <a:xfrm>
            <a:off x="622852" y="695738"/>
            <a:ext cx="6374296" cy="5799416"/>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hasCustomPrompt="1"/>
          </p:nvPr>
        </p:nvSpPr>
        <p:spPr>
          <a:xfrm>
            <a:off x="7636910" y="2315817"/>
            <a:ext cx="3932238" cy="4179337"/>
          </a:xfrm>
        </p:spPr>
        <p:txBody>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Content</a:t>
            </a:r>
          </a:p>
        </p:txBody>
      </p:sp>
    </p:spTree>
    <p:extLst>
      <p:ext uri="{BB962C8B-B14F-4D97-AF65-F5344CB8AC3E}">
        <p14:creationId xmlns:p14="http://schemas.microsoft.com/office/powerpoint/2010/main" val="15178907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CFB5196D-6816-81B2-35EA-CC591EC19ED5}"/>
              </a:ext>
            </a:extLst>
          </p:cNvPr>
          <p:cNvSpPr>
            <a:spLocks noGrp="1"/>
          </p:cNvSpPr>
          <p:nvPr>
            <p:ph type="pic" sz="quarter" idx="10"/>
          </p:nvPr>
        </p:nvSpPr>
        <p:spPr>
          <a:xfrm>
            <a:off x="6096000" y="661482"/>
            <a:ext cx="5457217" cy="5535036"/>
          </a:xfrm>
        </p:spPr>
        <p:txBody>
          <a:bodyPr/>
          <a:lstStyle/>
          <a:p>
            <a:r>
              <a:rPr lang="en-US"/>
              <a:t>Click icon to add picture</a:t>
            </a:r>
          </a:p>
        </p:txBody>
      </p:sp>
      <p:sp>
        <p:nvSpPr>
          <p:cNvPr id="2" name="Title 1"/>
          <p:cNvSpPr>
            <a:spLocks noGrp="1"/>
          </p:cNvSpPr>
          <p:nvPr>
            <p:ph type="ctrTitle" hasCustomPrompt="1"/>
          </p:nvPr>
        </p:nvSpPr>
        <p:spPr>
          <a:xfrm>
            <a:off x="638783" y="661482"/>
            <a:ext cx="4768104" cy="1038110"/>
          </a:xfrm>
        </p:spPr>
        <p:txBody>
          <a:bodyPr anchor="t"/>
          <a:lstStyle>
            <a:lvl1pPr algn="l">
              <a:defRPr sz="5400"/>
            </a:lvl1pPr>
          </a:lstStyle>
          <a:p>
            <a:r>
              <a:rPr lang="en-US" dirty="0"/>
              <a:t>Topic Title</a:t>
            </a:r>
          </a:p>
        </p:txBody>
      </p:sp>
      <p:sp>
        <p:nvSpPr>
          <p:cNvPr id="3" name="Subtitle 2"/>
          <p:cNvSpPr>
            <a:spLocks noGrp="1"/>
          </p:cNvSpPr>
          <p:nvPr>
            <p:ph type="subTitle" idx="1" hasCustomPrompt="1"/>
          </p:nvPr>
        </p:nvSpPr>
        <p:spPr>
          <a:xfrm>
            <a:off x="638783" y="1912174"/>
            <a:ext cx="4768103" cy="831026"/>
          </a:xfrm>
        </p:spPr>
        <p:txBody>
          <a:bodyPr/>
          <a:lstStyle>
            <a:lvl1pPr marL="0" indent="0" algn="l">
              <a:buNone/>
              <a:defRPr sz="4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Subtitle</a:t>
            </a:r>
          </a:p>
        </p:txBody>
      </p:sp>
      <p:sp>
        <p:nvSpPr>
          <p:cNvPr id="4" name="Text Placeholder 9">
            <a:extLst>
              <a:ext uri="{FF2B5EF4-FFF2-40B4-BE49-F238E27FC236}">
                <a16:creationId xmlns:a16="http://schemas.microsoft.com/office/drawing/2014/main" id="{9DF94217-97DF-61EA-D148-98CEE9A4D58A}"/>
              </a:ext>
            </a:extLst>
          </p:cNvPr>
          <p:cNvSpPr>
            <a:spLocks noGrp="1"/>
          </p:cNvSpPr>
          <p:nvPr>
            <p:ph type="body" sz="quarter" idx="11" hasCustomPrompt="1"/>
          </p:nvPr>
        </p:nvSpPr>
        <p:spPr>
          <a:xfrm>
            <a:off x="638780" y="2955782"/>
            <a:ext cx="4768105" cy="3240736"/>
          </a:xfrm>
        </p:spPr>
        <p:txBody>
          <a:bodyPr/>
          <a:lstStyle>
            <a:lvl1pPr>
              <a:defRPr sz="3600"/>
            </a:lvl1pPr>
            <a:lvl2pPr>
              <a:defRPr sz="3200"/>
            </a:lvl2pPr>
            <a:lvl3pPr>
              <a:defRPr sz="2800"/>
            </a:lvl3pPr>
            <a:lvl4pPr>
              <a:defRPr sz="2800"/>
            </a:lvl4pPr>
            <a:lvl5pPr>
              <a:defRPr sz="2800"/>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27224411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3_Title Slid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CFB5196D-6816-81B2-35EA-CC591EC19ED5}"/>
              </a:ext>
            </a:extLst>
          </p:cNvPr>
          <p:cNvSpPr>
            <a:spLocks noGrp="1"/>
          </p:cNvSpPr>
          <p:nvPr>
            <p:ph type="pic" sz="quarter" idx="10"/>
          </p:nvPr>
        </p:nvSpPr>
        <p:spPr>
          <a:xfrm>
            <a:off x="638783" y="661482"/>
            <a:ext cx="5457217" cy="5535036"/>
          </a:xfrm>
        </p:spPr>
        <p:txBody>
          <a:bodyPr/>
          <a:lstStyle/>
          <a:p>
            <a:r>
              <a:rPr lang="en-US"/>
              <a:t>Click icon to add picture</a:t>
            </a:r>
          </a:p>
        </p:txBody>
      </p:sp>
      <p:sp>
        <p:nvSpPr>
          <p:cNvPr id="2" name="Title 1"/>
          <p:cNvSpPr>
            <a:spLocks noGrp="1"/>
          </p:cNvSpPr>
          <p:nvPr>
            <p:ph type="ctrTitle" hasCustomPrompt="1"/>
          </p:nvPr>
        </p:nvSpPr>
        <p:spPr>
          <a:xfrm>
            <a:off x="6781166" y="661482"/>
            <a:ext cx="4768104" cy="1038110"/>
          </a:xfrm>
        </p:spPr>
        <p:txBody>
          <a:bodyPr anchor="t"/>
          <a:lstStyle>
            <a:lvl1pPr algn="l">
              <a:defRPr sz="5400"/>
            </a:lvl1pPr>
          </a:lstStyle>
          <a:p>
            <a:r>
              <a:rPr lang="en-US" dirty="0"/>
              <a:t>Topic Title</a:t>
            </a:r>
          </a:p>
        </p:txBody>
      </p:sp>
      <p:sp>
        <p:nvSpPr>
          <p:cNvPr id="3" name="Subtitle 2"/>
          <p:cNvSpPr>
            <a:spLocks noGrp="1"/>
          </p:cNvSpPr>
          <p:nvPr>
            <p:ph type="subTitle" idx="1" hasCustomPrompt="1"/>
          </p:nvPr>
        </p:nvSpPr>
        <p:spPr>
          <a:xfrm>
            <a:off x="6781166" y="1912174"/>
            <a:ext cx="4768103" cy="831026"/>
          </a:xfrm>
        </p:spPr>
        <p:txBody>
          <a:bodyPr/>
          <a:lstStyle>
            <a:lvl1pPr marL="0" indent="0" algn="l">
              <a:buNone/>
              <a:defRPr sz="4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Subtitle</a:t>
            </a:r>
          </a:p>
        </p:txBody>
      </p:sp>
      <p:sp>
        <p:nvSpPr>
          <p:cNvPr id="4" name="Text Placeholder 9">
            <a:extLst>
              <a:ext uri="{FF2B5EF4-FFF2-40B4-BE49-F238E27FC236}">
                <a16:creationId xmlns:a16="http://schemas.microsoft.com/office/drawing/2014/main" id="{9DF94217-97DF-61EA-D148-98CEE9A4D58A}"/>
              </a:ext>
            </a:extLst>
          </p:cNvPr>
          <p:cNvSpPr>
            <a:spLocks noGrp="1"/>
          </p:cNvSpPr>
          <p:nvPr>
            <p:ph type="body" sz="quarter" idx="11" hasCustomPrompt="1"/>
          </p:nvPr>
        </p:nvSpPr>
        <p:spPr>
          <a:xfrm>
            <a:off x="6781166" y="2955782"/>
            <a:ext cx="4768105" cy="3240736"/>
          </a:xfrm>
        </p:spPr>
        <p:txBody>
          <a:bodyPr/>
          <a:lstStyle>
            <a:lvl1pPr>
              <a:defRPr sz="3600"/>
            </a:lvl1pPr>
            <a:lvl2pPr>
              <a:defRPr sz="3200"/>
            </a:lvl2pPr>
            <a:lvl3pPr>
              <a:defRPr sz="2800"/>
            </a:lvl3pPr>
            <a:lvl4pPr>
              <a:defRPr sz="2800"/>
            </a:lvl4pPr>
            <a:lvl5pPr>
              <a:defRPr sz="2800"/>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71738980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15DA9BBF-585B-92A0-D818-F2A2EF360E8C}"/>
              </a:ext>
            </a:extLst>
          </p:cNvPr>
          <p:cNvSpPr>
            <a:spLocks noGrp="1"/>
          </p:cNvSpPr>
          <p:nvPr>
            <p:ph type="pic" sz="quarter" idx="10"/>
          </p:nvPr>
        </p:nvSpPr>
        <p:spPr>
          <a:xfrm>
            <a:off x="6096000" y="0"/>
            <a:ext cx="6096000" cy="6858000"/>
          </a:xfrm>
        </p:spPr>
        <p:txBody>
          <a:bodyPr/>
          <a:lstStyle/>
          <a:p>
            <a:r>
              <a:rPr lang="en-US"/>
              <a:t>Click icon to add picture</a:t>
            </a:r>
          </a:p>
        </p:txBody>
      </p:sp>
      <p:sp>
        <p:nvSpPr>
          <p:cNvPr id="2" name="Title 1"/>
          <p:cNvSpPr>
            <a:spLocks noGrp="1"/>
          </p:cNvSpPr>
          <p:nvPr>
            <p:ph type="title" hasCustomPrompt="1"/>
          </p:nvPr>
        </p:nvSpPr>
        <p:spPr>
          <a:xfrm>
            <a:off x="643647" y="725050"/>
            <a:ext cx="5105400" cy="865212"/>
          </a:xfrm>
        </p:spPr>
        <p:txBody>
          <a:bodyPr anchor="t"/>
          <a:lstStyle>
            <a:lvl1pPr>
              <a:defRPr sz="4800"/>
            </a:lvl1pPr>
          </a:lstStyle>
          <a:p>
            <a:r>
              <a:rPr lang="en-US" dirty="0"/>
              <a:t>Slide Title</a:t>
            </a:r>
          </a:p>
        </p:txBody>
      </p:sp>
      <p:sp>
        <p:nvSpPr>
          <p:cNvPr id="10" name="Text Placeholder 9">
            <a:extLst>
              <a:ext uri="{FF2B5EF4-FFF2-40B4-BE49-F238E27FC236}">
                <a16:creationId xmlns:a16="http://schemas.microsoft.com/office/drawing/2014/main" id="{120101CC-327F-66AD-21DF-576D12C7D8B0}"/>
              </a:ext>
            </a:extLst>
          </p:cNvPr>
          <p:cNvSpPr>
            <a:spLocks noGrp="1"/>
          </p:cNvSpPr>
          <p:nvPr>
            <p:ph type="body" sz="quarter" idx="11" hasCustomPrompt="1"/>
          </p:nvPr>
        </p:nvSpPr>
        <p:spPr>
          <a:xfrm>
            <a:off x="642938" y="1898374"/>
            <a:ext cx="5105400" cy="4318276"/>
          </a:xfrm>
        </p:spPr>
        <p:txBody>
          <a:bodyPr/>
          <a:lstStyle>
            <a:lvl1pPr>
              <a:defRPr sz="3600"/>
            </a:lvl1pPr>
            <a:lvl2pPr>
              <a:defRPr sz="3200"/>
            </a:lvl2pPr>
            <a:lvl3pPr>
              <a:defRPr sz="2800"/>
            </a:lvl3pPr>
            <a:lvl4pPr>
              <a:defRPr sz="2800"/>
            </a:lvl4pPr>
            <a:lvl5pPr>
              <a:defRPr sz="2800"/>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57059485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15DA9BBF-585B-92A0-D818-F2A2EF360E8C}"/>
              </a:ext>
            </a:extLst>
          </p:cNvPr>
          <p:cNvSpPr>
            <a:spLocks noGrp="1"/>
          </p:cNvSpPr>
          <p:nvPr>
            <p:ph type="pic" sz="quarter" idx="10"/>
          </p:nvPr>
        </p:nvSpPr>
        <p:spPr>
          <a:xfrm>
            <a:off x="0" y="0"/>
            <a:ext cx="6096000" cy="6858000"/>
          </a:xfrm>
        </p:spPr>
        <p:txBody>
          <a:bodyPr/>
          <a:lstStyle/>
          <a:p>
            <a:r>
              <a:rPr lang="en-US"/>
              <a:t>Click icon to add picture</a:t>
            </a:r>
          </a:p>
        </p:txBody>
      </p:sp>
      <p:sp>
        <p:nvSpPr>
          <p:cNvPr id="2" name="Title 1"/>
          <p:cNvSpPr>
            <a:spLocks noGrp="1"/>
          </p:cNvSpPr>
          <p:nvPr>
            <p:ph type="title" hasCustomPrompt="1"/>
          </p:nvPr>
        </p:nvSpPr>
        <p:spPr>
          <a:xfrm>
            <a:off x="6477916" y="705172"/>
            <a:ext cx="5105400" cy="865212"/>
          </a:xfrm>
        </p:spPr>
        <p:txBody>
          <a:bodyPr anchor="t"/>
          <a:lstStyle>
            <a:lvl1pPr>
              <a:defRPr sz="4800"/>
            </a:lvl1pPr>
          </a:lstStyle>
          <a:p>
            <a:r>
              <a:rPr lang="en-US" dirty="0"/>
              <a:t>Slide Title</a:t>
            </a:r>
          </a:p>
        </p:txBody>
      </p:sp>
      <p:sp>
        <p:nvSpPr>
          <p:cNvPr id="10" name="Text Placeholder 9">
            <a:extLst>
              <a:ext uri="{FF2B5EF4-FFF2-40B4-BE49-F238E27FC236}">
                <a16:creationId xmlns:a16="http://schemas.microsoft.com/office/drawing/2014/main" id="{120101CC-327F-66AD-21DF-576D12C7D8B0}"/>
              </a:ext>
            </a:extLst>
          </p:cNvPr>
          <p:cNvSpPr>
            <a:spLocks noGrp="1"/>
          </p:cNvSpPr>
          <p:nvPr>
            <p:ph type="body" sz="quarter" idx="11" hasCustomPrompt="1"/>
          </p:nvPr>
        </p:nvSpPr>
        <p:spPr>
          <a:xfrm>
            <a:off x="6477916" y="1834552"/>
            <a:ext cx="5105400" cy="4318276"/>
          </a:xfrm>
        </p:spPr>
        <p:txBody>
          <a:bodyPr/>
          <a:lstStyle>
            <a:lvl1pPr>
              <a:defRPr sz="3600"/>
            </a:lvl1pPr>
            <a:lvl2pPr>
              <a:defRPr sz="3200"/>
            </a:lvl2pPr>
            <a:lvl3pPr>
              <a:defRPr sz="2800"/>
            </a:lvl3pPr>
            <a:lvl4pPr>
              <a:defRPr sz="2800"/>
            </a:lvl4pPr>
            <a:lvl5pPr>
              <a:defRPr sz="2800"/>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20862264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3386" y="680936"/>
            <a:ext cx="11011712" cy="885217"/>
          </a:xfrm>
        </p:spPr>
        <p:txBody>
          <a:bodyPr anchor="b"/>
          <a:lstStyle>
            <a:lvl1pPr algn="ctr">
              <a:defRPr sz="6000"/>
            </a:lvl1pPr>
          </a:lstStyle>
          <a:p>
            <a:r>
              <a:rPr lang="en-US" dirty="0"/>
              <a:t>Slide Title</a:t>
            </a:r>
          </a:p>
        </p:txBody>
      </p:sp>
      <p:sp>
        <p:nvSpPr>
          <p:cNvPr id="3" name="Text Placeholder 2"/>
          <p:cNvSpPr>
            <a:spLocks noGrp="1"/>
          </p:cNvSpPr>
          <p:nvPr>
            <p:ph type="body" idx="1" hasCustomPrompt="1"/>
          </p:nvPr>
        </p:nvSpPr>
        <p:spPr>
          <a:xfrm>
            <a:off x="593386" y="1928813"/>
            <a:ext cx="11011711" cy="4248251"/>
          </a:xfrm>
        </p:spPr>
        <p:txBody>
          <a:bodyPr/>
          <a:lstStyle>
            <a:lvl1pPr marL="0" indent="0">
              <a:buNone/>
              <a:defRPr sz="3600">
                <a:solidFill>
                  <a:schemeClr val="tx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Text goes here.</a:t>
            </a:r>
          </a:p>
        </p:txBody>
      </p:sp>
    </p:spTree>
    <p:extLst>
      <p:ext uri="{BB962C8B-B14F-4D97-AF65-F5344CB8AC3E}">
        <p14:creationId xmlns:p14="http://schemas.microsoft.com/office/powerpoint/2010/main" val="61106024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1_Section Header">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3386" y="680936"/>
            <a:ext cx="11011712" cy="885217"/>
          </a:xfrm>
        </p:spPr>
        <p:txBody>
          <a:bodyPr anchor="b"/>
          <a:lstStyle>
            <a:lvl1pPr algn="l">
              <a:defRPr sz="6000"/>
            </a:lvl1pPr>
          </a:lstStyle>
          <a:p>
            <a:r>
              <a:rPr lang="en-US" dirty="0"/>
              <a:t>Slide Title</a:t>
            </a:r>
          </a:p>
        </p:txBody>
      </p:sp>
      <p:sp>
        <p:nvSpPr>
          <p:cNvPr id="3" name="Text Placeholder 2"/>
          <p:cNvSpPr>
            <a:spLocks noGrp="1"/>
          </p:cNvSpPr>
          <p:nvPr>
            <p:ph type="body" idx="1" hasCustomPrompt="1"/>
          </p:nvPr>
        </p:nvSpPr>
        <p:spPr>
          <a:xfrm>
            <a:off x="593387" y="1928813"/>
            <a:ext cx="5207339" cy="4248251"/>
          </a:xfrm>
        </p:spPr>
        <p:txBody>
          <a:bodyPr/>
          <a:lstStyle>
            <a:lvl1pPr marL="0" indent="0">
              <a:buNone/>
              <a:defRPr sz="3600">
                <a:solidFill>
                  <a:schemeClr val="tx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Text goes here.</a:t>
            </a:r>
          </a:p>
        </p:txBody>
      </p:sp>
      <p:sp>
        <p:nvSpPr>
          <p:cNvPr id="5" name="Picture Placeholder 4">
            <a:extLst>
              <a:ext uri="{FF2B5EF4-FFF2-40B4-BE49-F238E27FC236}">
                <a16:creationId xmlns:a16="http://schemas.microsoft.com/office/drawing/2014/main" id="{FE6709F2-3176-EEB3-2E7D-FF0C8197A54F}"/>
              </a:ext>
            </a:extLst>
          </p:cNvPr>
          <p:cNvSpPr>
            <a:spLocks noGrp="1"/>
          </p:cNvSpPr>
          <p:nvPr>
            <p:ph type="pic" sz="quarter" idx="10"/>
          </p:nvPr>
        </p:nvSpPr>
        <p:spPr>
          <a:xfrm>
            <a:off x="6391275" y="1928813"/>
            <a:ext cx="5213350" cy="4248251"/>
          </a:xfrm>
        </p:spPr>
        <p:txBody>
          <a:bodyPr/>
          <a:lstStyle/>
          <a:p>
            <a:r>
              <a:rPr lang="en-US"/>
              <a:t>Click icon to add picture</a:t>
            </a:r>
          </a:p>
        </p:txBody>
      </p:sp>
    </p:spTree>
    <p:extLst>
      <p:ext uri="{BB962C8B-B14F-4D97-AF65-F5344CB8AC3E}">
        <p14:creationId xmlns:p14="http://schemas.microsoft.com/office/powerpoint/2010/main" val="52728259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sz="6000"/>
            </a:lvl1pPr>
          </a:lstStyle>
          <a:p>
            <a:r>
              <a:rPr lang="en-US" dirty="0"/>
              <a:t>Slide Title</a:t>
            </a:r>
          </a:p>
        </p:txBody>
      </p:sp>
      <p:sp>
        <p:nvSpPr>
          <p:cNvPr id="3" name="Content Placeholder 2"/>
          <p:cNvSpPr>
            <a:spLocks noGrp="1"/>
          </p:cNvSpPr>
          <p:nvPr>
            <p:ph sz="half" idx="1" hasCustomPrompt="1"/>
          </p:nvPr>
        </p:nvSpPr>
        <p:spPr>
          <a:xfrm>
            <a:off x="838200" y="1825625"/>
            <a:ext cx="5181600" cy="4351338"/>
          </a:xfrm>
        </p:spPr>
        <p:txBody>
          <a:bodyPr/>
          <a:lstStyle>
            <a:lvl1pPr>
              <a:defRPr sz="3600"/>
            </a:lvl1pPr>
            <a:lvl2pPr>
              <a:defRPr sz="3200"/>
            </a:lvl2pPr>
            <a:lvl3pPr>
              <a:defRPr sz="2800"/>
            </a:lvl3pPr>
            <a:lvl4pPr>
              <a:defRPr sz="2800"/>
            </a:lvl4pPr>
            <a:lvl5pPr>
              <a:defRPr sz="2800"/>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hasCustomPrompt="1"/>
          </p:nvPr>
        </p:nvSpPr>
        <p:spPr>
          <a:xfrm>
            <a:off x="6172200" y="1825625"/>
            <a:ext cx="5181600" cy="4351338"/>
          </a:xfrm>
        </p:spPr>
        <p:txBody>
          <a:bodyPr/>
          <a:lstStyle>
            <a:lvl1pPr>
              <a:defRPr sz="3600"/>
            </a:lvl1pPr>
            <a:lvl2pPr>
              <a:defRPr sz="3200"/>
            </a:lvl2pPr>
            <a:lvl3pPr>
              <a:defRPr sz="2800"/>
            </a:lvl3pPr>
            <a:lvl4pPr>
              <a:defRPr sz="2800"/>
            </a:lvl4pPr>
            <a:lvl5pPr>
              <a:defRPr sz="2800"/>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9912347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9788" y="365125"/>
            <a:ext cx="10515600" cy="1325563"/>
          </a:xfrm>
        </p:spPr>
        <p:txBody>
          <a:bodyPr/>
          <a:lstStyle>
            <a:lvl1pPr>
              <a:defRPr sz="6000"/>
            </a:lvl1pPr>
          </a:lstStyle>
          <a:p>
            <a:r>
              <a:rPr lang="en-US" dirty="0"/>
              <a:t>Slide Title</a:t>
            </a:r>
          </a:p>
        </p:txBody>
      </p:sp>
      <p:sp>
        <p:nvSpPr>
          <p:cNvPr id="3" name="Text Placeholder 2"/>
          <p:cNvSpPr>
            <a:spLocks noGrp="1"/>
          </p:cNvSpPr>
          <p:nvPr>
            <p:ph type="body" idx="1" hasCustomPrompt="1"/>
          </p:nvPr>
        </p:nvSpPr>
        <p:spPr>
          <a:xfrm>
            <a:off x="839788" y="1681163"/>
            <a:ext cx="5157787" cy="823912"/>
          </a:xfrm>
        </p:spPr>
        <p:txBody>
          <a:bodyPr anchor="b"/>
          <a:lstStyle>
            <a:lvl1pPr marL="0" indent="0">
              <a:buNone/>
              <a:defRPr sz="4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Subtitle</a:t>
            </a:r>
          </a:p>
        </p:txBody>
      </p:sp>
      <p:sp>
        <p:nvSpPr>
          <p:cNvPr id="4" name="Content Placeholder 3"/>
          <p:cNvSpPr>
            <a:spLocks noGrp="1"/>
          </p:cNvSpPr>
          <p:nvPr>
            <p:ph sz="half" idx="2" hasCustomPrompt="1"/>
          </p:nvPr>
        </p:nvSpPr>
        <p:spPr>
          <a:xfrm>
            <a:off x="839788" y="2505075"/>
            <a:ext cx="5157787" cy="3684588"/>
          </a:xfrm>
        </p:spPr>
        <p:txBody>
          <a:bodyPr/>
          <a:lstStyle>
            <a:lvl1pPr>
              <a:defRPr sz="3600"/>
            </a:lvl1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hasCustomPrompt="1"/>
          </p:nvPr>
        </p:nvSpPr>
        <p:spPr>
          <a:xfrm>
            <a:off x="6172200" y="1681163"/>
            <a:ext cx="5183188" cy="823912"/>
          </a:xfrm>
        </p:spPr>
        <p:txBody>
          <a:bodyPr anchor="b"/>
          <a:lstStyle>
            <a:lvl1pPr marL="0" indent="0">
              <a:buNone/>
              <a:defRPr sz="4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Subtitle</a:t>
            </a:r>
          </a:p>
        </p:txBody>
      </p:sp>
      <p:sp>
        <p:nvSpPr>
          <p:cNvPr id="6" name="Content Placeholder 5"/>
          <p:cNvSpPr>
            <a:spLocks noGrp="1"/>
          </p:cNvSpPr>
          <p:nvPr>
            <p:ph sz="quarter" idx="4" hasCustomPrompt="1"/>
          </p:nvPr>
        </p:nvSpPr>
        <p:spPr>
          <a:xfrm>
            <a:off x="6172200" y="2505075"/>
            <a:ext cx="5183188" cy="3684588"/>
          </a:xfrm>
        </p:spPr>
        <p:txBody>
          <a:bodyPr/>
          <a:lstStyle>
            <a:lvl1pPr>
              <a:defRPr sz="3600"/>
            </a:lvl1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11108374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8975D4A0-FA3F-4973-2286-CA4B9C68B710}"/>
              </a:ext>
            </a:extLst>
          </p:cNvPr>
          <p:cNvSpPr>
            <a:spLocks noGrp="1"/>
          </p:cNvSpPr>
          <p:nvPr>
            <p:ph type="pic" sz="quarter" idx="11"/>
          </p:nvPr>
        </p:nvSpPr>
        <p:spPr>
          <a:xfrm>
            <a:off x="0" y="0"/>
            <a:ext cx="12192000" cy="6858000"/>
          </a:xfrm>
        </p:spPr>
        <p:txBody>
          <a:bodyPr/>
          <a:lstStyle/>
          <a:p>
            <a:r>
              <a:rPr lang="en-US"/>
              <a:t>Click icon to add picture</a:t>
            </a:r>
          </a:p>
        </p:txBody>
      </p:sp>
      <p:sp>
        <p:nvSpPr>
          <p:cNvPr id="2" name="Title 1"/>
          <p:cNvSpPr>
            <a:spLocks noGrp="1"/>
          </p:cNvSpPr>
          <p:nvPr>
            <p:ph type="title" hasCustomPrompt="1"/>
          </p:nvPr>
        </p:nvSpPr>
        <p:spPr>
          <a:xfrm>
            <a:off x="0" y="4807916"/>
            <a:ext cx="12192000" cy="1325563"/>
          </a:xfrm>
        </p:spPr>
        <p:txBody>
          <a:bodyPr/>
          <a:lstStyle>
            <a:lvl1pPr algn="ctr">
              <a:defRPr sz="6000" b="1"/>
            </a:lvl1pPr>
          </a:lstStyle>
          <a:p>
            <a:r>
              <a:rPr lang="en-US" dirty="0"/>
              <a:t>Activity</a:t>
            </a:r>
          </a:p>
        </p:txBody>
      </p:sp>
      <p:sp>
        <p:nvSpPr>
          <p:cNvPr id="7" name="Text Placeholder 6">
            <a:extLst>
              <a:ext uri="{FF2B5EF4-FFF2-40B4-BE49-F238E27FC236}">
                <a16:creationId xmlns:a16="http://schemas.microsoft.com/office/drawing/2014/main" id="{41BF43E3-1152-3576-B3A5-F572F98E03D6}"/>
              </a:ext>
            </a:extLst>
          </p:cNvPr>
          <p:cNvSpPr>
            <a:spLocks noGrp="1"/>
          </p:cNvSpPr>
          <p:nvPr>
            <p:ph type="body" sz="quarter" idx="10" hasCustomPrompt="1"/>
          </p:nvPr>
        </p:nvSpPr>
        <p:spPr>
          <a:xfrm>
            <a:off x="0" y="724521"/>
            <a:ext cx="12192000" cy="918542"/>
          </a:xfrm>
        </p:spPr>
        <p:txBody>
          <a:bodyPr anchor="ctr"/>
          <a:lstStyle>
            <a:lvl1pPr algn="ctr">
              <a:buNone/>
              <a:defRPr sz="5400"/>
            </a:lvl1pPr>
          </a:lstStyle>
          <a:p>
            <a:pPr lvl="0"/>
            <a:r>
              <a:rPr lang="en-US" dirty="0"/>
              <a:t>Activity Name</a:t>
            </a:r>
          </a:p>
        </p:txBody>
      </p:sp>
    </p:spTree>
    <p:extLst>
      <p:ext uri="{BB962C8B-B14F-4D97-AF65-F5344CB8AC3E}">
        <p14:creationId xmlns:p14="http://schemas.microsoft.com/office/powerpoint/2010/main" val="119308623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ntent with Caption">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9788" y="705678"/>
            <a:ext cx="3932237" cy="1113183"/>
          </a:xfrm>
        </p:spPr>
        <p:txBody>
          <a:bodyPr anchor="t"/>
          <a:lstStyle>
            <a:lvl1pPr>
              <a:defRPr sz="4800"/>
            </a:lvl1pPr>
          </a:lstStyle>
          <a:p>
            <a:r>
              <a:rPr lang="en-US" dirty="0"/>
              <a:t>Slide Title</a:t>
            </a:r>
          </a:p>
        </p:txBody>
      </p:sp>
      <p:sp>
        <p:nvSpPr>
          <p:cNvPr id="4" name="Text Placeholder 3"/>
          <p:cNvSpPr>
            <a:spLocks noGrp="1"/>
          </p:cNvSpPr>
          <p:nvPr>
            <p:ph type="body" sz="half" idx="2" hasCustomPrompt="1"/>
          </p:nvPr>
        </p:nvSpPr>
        <p:spPr>
          <a:xfrm>
            <a:off x="839788" y="2196548"/>
            <a:ext cx="3932237" cy="3672440"/>
          </a:xfrm>
        </p:spPr>
        <p:txBody>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Content</a:t>
            </a:r>
          </a:p>
        </p:txBody>
      </p:sp>
      <p:sp>
        <p:nvSpPr>
          <p:cNvPr id="9" name="Picture Placeholder 8">
            <a:extLst>
              <a:ext uri="{FF2B5EF4-FFF2-40B4-BE49-F238E27FC236}">
                <a16:creationId xmlns:a16="http://schemas.microsoft.com/office/drawing/2014/main" id="{85630E31-1B38-1CD8-0679-210C1EAF68DA}"/>
              </a:ext>
            </a:extLst>
          </p:cNvPr>
          <p:cNvSpPr>
            <a:spLocks noGrp="1"/>
          </p:cNvSpPr>
          <p:nvPr>
            <p:ph type="pic" sz="quarter" idx="10"/>
          </p:nvPr>
        </p:nvSpPr>
        <p:spPr>
          <a:xfrm>
            <a:off x="5198164" y="706438"/>
            <a:ext cx="6154047" cy="5162550"/>
          </a:xfrm>
        </p:spPr>
        <p:txBody>
          <a:bodyPr/>
          <a:lstStyle/>
          <a:p>
            <a:r>
              <a:rPr lang="en-US"/>
              <a:t>Click icon to add picture</a:t>
            </a:r>
          </a:p>
        </p:txBody>
      </p:sp>
    </p:spTree>
    <p:extLst>
      <p:ext uri="{BB962C8B-B14F-4D97-AF65-F5344CB8AC3E}">
        <p14:creationId xmlns:p14="http://schemas.microsoft.com/office/powerpoint/2010/main" val="811104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45675201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itle and Vertical Tex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8496F925-7D9E-E0AC-720E-9BA1E60C5400}"/>
              </a:ext>
            </a:extLst>
          </p:cNvPr>
          <p:cNvSpPr>
            <a:spLocks noGrp="1"/>
          </p:cNvSpPr>
          <p:nvPr>
            <p:ph type="pic" sz="quarter" idx="10"/>
          </p:nvPr>
        </p:nvSpPr>
        <p:spPr>
          <a:xfrm>
            <a:off x="629478" y="655638"/>
            <a:ext cx="10949609" cy="3708400"/>
          </a:xfrm>
        </p:spPr>
        <p:txBody>
          <a:bodyPr/>
          <a:lstStyle/>
          <a:p>
            <a:r>
              <a:rPr lang="en-US"/>
              <a:t>Click icon to add picture</a:t>
            </a:r>
          </a:p>
        </p:txBody>
      </p:sp>
      <p:sp>
        <p:nvSpPr>
          <p:cNvPr id="2" name="Title 1"/>
          <p:cNvSpPr>
            <a:spLocks noGrp="1"/>
          </p:cNvSpPr>
          <p:nvPr>
            <p:ph type="title" hasCustomPrompt="1"/>
          </p:nvPr>
        </p:nvSpPr>
        <p:spPr>
          <a:xfrm>
            <a:off x="629479" y="5009322"/>
            <a:ext cx="10949608" cy="1183792"/>
          </a:xfrm>
        </p:spPr>
        <p:txBody>
          <a:bodyPr/>
          <a:lstStyle>
            <a:lvl1pPr algn="ctr">
              <a:defRPr/>
            </a:lvl1pPr>
          </a:lstStyle>
          <a:p>
            <a:r>
              <a:rPr lang="en-US" dirty="0"/>
              <a:t>Slide Title</a:t>
            </a:r>
          </a:p>
        </p:txBody>
      </p:sp>
    </p:spTree>
    <p:extLst>
      <p:ext uri="{BB962C8B-B14F-4D97-AF65-F5344CB8AC3E}">
        <p14:creationId xmlns:p14="http://schemas.microsoft.com/office/powerpoint/2010/main" val="11143049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1_Title and Vertical Tex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8496F925-7D9E-E0AC-720E-9BA1E60C5400}"/>
              </a:ext>
            </a:extLst>
          </p:cNvPr>
          <p:cNvSpPr>
            <a:spLocks noGrp="1"/>
          </p:cNvSpPr>
          <p:nvPr>
            <p:ph type="pic" sz="quarter" idx="10"/>
          </p:nvPr>
        </p:nvSpPr>
        <p:spPr>
          <a:xfrm>
            <a:off x="629479" y="2473807"/>
            <a:ext cx="10949609" cy="3708400"/>
          </a:xfrm>
        </p:spPr>
        <p:txBody>
          <a:bodyPr/>
          <a:lstStyle/>
          <a:p>
            <a:r>
              <a:rPr lang="en-US"/>
              <a:t>Click icon to add picture</a:t>
            </a:r>
          </a:p>
        </p:txBody>
      </p:sp>
      <p:sp>
        <p:nvSpPr>
          <p:cNvPr id="2" name="Title 1"/>
          <p:cNvSpPr>
            <a:spLocks noGrp="1"/>
          </p:cNvSpPr>
          <p:nvPr>
            <p:ph type="title" hasCustomPrompt="1"/>
          </p:nvPr>
        </p:nvSpPr>
        <p:spPr>
          <a:xfrm>
            <a:off x="629479" y="656674"/>
            <a:ext cx="10949608" cy="1183792"/>
          </a:xfrm>
        </p:spPr>
        <p:txBody>
          <a:bodyPr/>
          <a:lstStyle>
            <a:lvl1pPr algn="ctr">
              <a:defRPr/>
            </a:lvl1pPr>
          </a:lstStyle>
          <a:p>
            <a:r>
              <a:rPr lang="en-US" dirty="0"/>
              <a:t>Slide Title</a:t>
            </a:r>
          </a:p>
        </p:txBody>
      </p:sp>
    </p:spTree>
    <p:extLst>
      <p:ext uri="{BB962C8B-B14F-4D97-AF65-F5344CB8AC3E}">
        <p14:creationId xmlns:p14="http://schemas.microsoft.com/office/powerpoint/2010/main" val="23172920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Vertical Title and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380229341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Slide" type="title">
  <p:cSld name="4_Title Slide">
    <p:spTree>
      <p:nvGrpSpPr>
        <p:cNvPr id="1" name="Shape 19"/>
        <p:cNvGrpSpPr/>
        <p:nvPr/>
      </p:nvGrpSpPr>
      <p:grpSpPr>
        <a:xfrm>
          <a:off x="0" y="0"/>
          <a:ext cx="0" cy="0"/>
          <a:chOff x="0" y="0"/>
          <a:chExt cx="0" cy="0"/>
        </a:xfrm>
      </p:grpSpPr>
      <p:sp>
        <p:nvSpPr>
          <p:cNvPr id="20" name="Google Shape;20;p8"/>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Play"/>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8"/>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2" name="Google Shape;22;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 name="Google Shape;24;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Calibri" panose="020F0502020204030204" pitchFamily="34" charset="0"/>
                <a:ea typeface="Calibri" panose="020F0502020204030204" pitchFamily="34" charset="0"/>
                <a:cs typeface="Calibri" panose="020F0502020204030204" pitchFamily="34" charset="0"/>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fld id="{00000000-1234-1234-1234-123412341234}" type="slidenum">
              <a:rPr lang="en-US" smtClean="0"/>
              <a:pPr/>
              <a:t>‹#›</a:t>
            </a:fld>
            <a:endParaRPr lang="en-US" dirty="0"/>
          </a:p>
        </p:txBody>
      </p:sp>
    </p:spTree>
    <p:extLst>
      <p:ext uri="{BB962C8B-B14F-4D97-AF65-F5344CB8AC3E}">
        <p14:creationId xmlns:p14="http://schemas.microsoft.com/office/powerpoint/2010/main" val="40269031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and Content" type="obj">
  <p:cSld name="2_Title and Content">
    <p:spTree>
      <p:nvGrpSpPr>
        <p:cNvPr id="1" name="Shape 25"/>
        <p:cNvGrpSpPr/>
        <p:nvPr/>
      </p:nvGrpSpPr>
      <p:grpSpPr>
        <a:xfrm>
          <a:off x="0" y="0"/>
          <a:ext cx="0" cy="0"/>
          <a:chOff x="0" y="0"/>
          <a:chExt cx="0" cy="0"/>
        </a:xfrm>
      </p:grpSpPr>
      <p:sp>
        <p:nvSpPr>
          <p:cNvPr id="26" name="Google Shape;26;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1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8" name="Google Shape;28;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Calibri" panose="020F0502020204030204" pitchFamily="34" charset="0"/>
                <a:ea typeface="Calibri" panose="020F0502020204030204" pitchFamily="34" charset="0"/>
                <a:cs typeface="Calibri" panose="020F0502020204030204" pitchFamily="34" charset="0"/>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fld id="{00000000-1234-1234-1234-123412341234}" type="slidenum">
              <a:rPr lang="en-US" smtClean="0"/>
              <a:pPr/>
              <a:t>‹#›</a:t>
            </a:fld>
            <a:endParaRPr lang="en-US" dirty="0"/>
          </a:p>
        </p:txBody>
      </p:sp>
    </p:spTree>
    <p:extLst>
      <p:ext uri="{BB962C8B-B14F-4D97-AF65-F5344CB8AC3E}">
        <p14:creationId xmlns:p14="http://schemas.microsoft.com/office/powerpoint/2010/main" val="273375216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6"/>
        <p:cNvGrpSpPr/>
        <p:nvPr/>
      </p:nvGrpSpPr>
      <p:grpSpPr>
        <a:xfrm>
          <a:off x="0" y="0"/>
          <a:ext cx="0" cy="0"/>
          <a:chOff x="0" y="0"/>
          <a:chExt cx="0" cy="0"/>
        </a:xfrm>
      </p:grpSpPr>
    </p:spTree>
    <p:extLst>
      <p:ext uri="{BB962C8B-B14F-4D97-AF65-F5344CB8AC3E}">
        <p14:creationId xmlns:p14="http://schemas.microsoft.com/office/powerpoint/2010/main" val="347840822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Module Title ">
  <p:cSld name="Module Title ">
    <p:spTree>
      <p:nvGrpSpPr>
        <p:cNvPr id="1" name="Shape 177"/>
        <p:cNvGrpSpPr/>
        <p:nvPr/>
      </p:nvGrpSpPr>
      <p:grpSpPr>
        <a:xfrm>
          <a:off x="0" y="0"/>
          <a:ext cx="0" cy="0"/>
          <a:chOff x="0" y="0"/>
          <a:chExt cx="0" cy="0"/>
        </a:xfrm>
      </p:grpSpPr>
      <p:sp>
        <p:nvSpPr>
          <p:cNvPr id="178" name="Google Shape;178;p131"/>
          <p:cNvSpPr>
            <a:spLocks noGrp="1"/>
          </p:cNvSpPr>
          <p:nvPr>
            <p:ph type="pic" idx="2"/>
          </p:nvPr>
        </p:nvSpPr>
        <p:spPr>
          <a:xfrm>
            <a:off x="0" y="0"/>
            <a:ext cx="12192000" cy="6858000"/>
          </a:xfrm>
          <a:prstGeom prst="rect">
            <a:avLst/>
          </a:prstGeom>
          <a:noFill/>
          <a:ln>
            <a:noFill/>
          </a:ln>
        </p:spPr>
      </p:sp>
      <p:sp>
        <p:nvSpPr>
          <p:cNvPr id="179" name="Google Shape;179;p131"/>
          <p:cNvSpPr txBox="1">
            <a:spLocks noGrp="1"/>
          </p:cNvSpPr>
          <p:nvPr>
            <p:ph type="title"/>
          </p:nvPr>
        </p:nvSpPr>
        <p:spPr>
          <a:xfrm>
            <a:off x="0" y="4839848"/>
            <a:ext cx="12192000" cy="1325563"/>
          </a:xfrm>
          <a:prstGeom prst="rect">
            <a:avLst/>
          </a:prstGeom>
          <a:solidFill>
            <a:schemeClr val="lt1">
              <a:alpha val="80000"/>
            </a:schemeClr>
          </a:solid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extLst>
      <p:ext uri="{BB962C8B-B14F-4D97-AF65-F5344CB8AC3E}">
        <p14:creationId xmlns:p14="http://schemas.microsoft.com/office/powerpoint/2010/main" val="48786750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opic &amp; Subtitle L">
  <p:cSld name="Topic &amp; Subtitle L">
    <p:spTree>
      <p:nvGrpSpPr>
        <p:cNvPr id="1" name="Shape 180"/>
        <p:cNvGrpSpPr/>
        <p:nvPr/>
      </p:nvGrpSpPr>
      <p:grpSpPr>
        <a:xfrm>
          <a:off x="0" y="0"/>
          <a:ext cx="0" cy="0"/>
          <a:chOff x="0" y="0"/>
          <a:chExt cx="0" cy="0"/>
        </a:xfrm>
      </p:grpSpPr>
      <p:sp>
        <p:nvSpPr>
          <p:cNvPr id="181" name="Google Shape;181;p132"/>
          <p:cNvSpPr>
            <a:spLocks noGrp="1"/>
          </p:cNvSpPr>
          <p:nvPr>
            <p:ph type="pic" idx="2"/>
          </p:nvPr>
        </p:nvSpPr>
        <p:spPr>
          <a:xfrm>
            <a:off x="6096000" y="0"/>
            <a:ext cx="6096000" cy="6858000"/>
          </a:xfrm>
          <a:prstGeom prst="rect">
            <a:avLst/>
          </a:prstGeom>
          <a:noFill/>
          <a:ln>
            <a:noFill/>
          </a:ln>
        </p:spPr>
      </p:sp>
      <p:sp>
        <p:nvSpPr>
          <p:cNvPr id="182" name="Google Shape;182;p132"/>
          <p:cNvSpPr txBox="1">
            <a:spLocks noGrp="1"/>
          </p:cNvSpPr>
          <p:nvPr>
            <p:ph type="ctrTitle"/>
          </p:nvPr>
        </p:nvSpPr>
        <p:spPr>
          <a:xfrm>
            <a:off x="638783" y="661482"/>
            <a:ext cx="4768104" cy="103811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3" name="Google Shape;183;p132"/>
          <p:cNvSpPr txBox="1">
            <a:spLocks noGrp="1"/>
          </p:cNvSpPr>
          <p:nvPr>
            <p:ph type="subTitle" idx="1"/>
          </p:nvPr>
        </p:nvSpPr>
        <p:spPr>
          <a:xfrm>
            <a:off x="638783" y="1912174"/>
            <a:ext cx="4768103" cy="1516826"/>
          </a:xfrm>
          <a:prstGeom prst="rect">
            <a:avLst/>
          </a:prstGeom>
          <a:noFill/>
          <a:ln>
            <a:noFill/>
          </a:ln>
        </p:spPr>
        <p:txBody>
          <a:bodyPr spcFirstLastPara="1" wrap="square" lIns="91425" tIns="45700" rIns="91425" bIns="45700" anchor="t" anchorCtr="0">
            <a:normAutofit/>
          </a:bodyPr>
          <a:lstStyle>
            <a:lvl1pPr lvl="0" algn="l">
              <a:lnSpc>
                <a:spcPct val="90000"/>
              </a:lnSpc>
              <a:spcBef>
                <a:spcPts val="1000"/>
              </a:spcBef>
              <a:spcAft>
                <a:spcPts val="0"/>
              </a:spcAft>
              <a:buClr>
                <a:schemeClr val="dk1"/>
              </a:buClr>
              <a:buSzPts val="4800"/>
              <a:buNone/>
              <a:defRPr sz="48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extLst>
      <p:ext uri="{BB962C8B-B14F-4D97-AF65-F5344CB8AC3E}">
        <p14:creationId xmlns:p14="http://schemas.microsoft.com/office/powerpoint/2010/main" val="70262755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opic &amp; Subtitle R">
  <p:cSld name="Topic &amp; Subtitle R">
    <p:spTree>
      <p:nvGrpSpPr>
        <p:cNvPr id="1" name="Shape 184"/>
        <p:cNvGrpSpPr/>
        <p:nvPr/>
      </p:nvGrpSpPr>
      <p:grpSpPr>
        <a:xfrm>
          <a:off x="0" y="0"/>
          <a:ext cx="0" cy="0"/>
          <a:chOff x="0" y="0"/>
          <a:chExt cx="0" cy="0"/>
        </a:xfrm>
      </p:grpSpPr>
      <p:sp>
        <p:nvSpPr>
          <p:cNvPr id="185" name="Google Shape;185;p133"/>
          <p:cNvSpPr>
            <a:spLocks noGrp="1"/>
          </p:cNvSpPr>
          <p:nvPr>
            <p:ph type="pic" idx="2"/>
          </p:nvPr>
        </p:nvSpPr>
        <p:spPr>
          <a:xfrm>
            <a:off x="0" y="0"/>
            <a:ext cx="6096000" cy="6858000"/>
          </a:xfrm>
          <a:prstGeom prst="rect">
            <a:avLst/>
          </a:prstGeom>
          <a:noFill/>
          <a:ln>
            <a:noFill/>
          </a:ln>
        </p:spPr>
      </p:sp>
      <p:sp>
        <p:nvSpPr>
          <p:cNvPr id="186" name="Google Shape;186;p133"/>
          <p:cNvSpPr txBox="1">
            <a:spLocks noGrp="1"/>
          </p:cNvSpPr>
          <p:nvPr>
            <p:ph type="ctrTitle"/>
          </p:nvPr>
        </p:nvSpPr>
        <p:spPr>
          <a:xfrm>
            <a:off x="6810983" y="701239"/>
            <a:ext cx="4768104" cy="103811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7" name="Google Shape;187;p133"/>
          <p:cNvSpPr txBox="1">
            <a:spLocks noGrp="1"/>
          </p:cNvSpPr>
          <p:nvPr>
            <p:ph type="subTitle" idx="1"/>
          </p:nvPr>
        </p:nvSpPr>
        <p:spPr>
          <a:xfrm>
            <a:off x="6810984" y="1912174"/>
            <a:ext cx="4768103" cy="1516826"/>
          </a:xfrm>
          <a:prstGeom prst="rect">
            <a:avLst/>
          </a:prstGeom>
          <a:noFill/>
          <a:ln>
            <a:noFill/>
          </a:ln>
        </p:spPr>
        <p:txBody>
          <a:bodyPr spcFirstLastPara="1" wrap="square" lIns="91425" tIns="45700" rIns="91425" bIns="45700" anchor="t" anchorCtr="0">
            <a:normAutofit/>
          </a:bodyPr>
          <a:lstStyle>
            <a:lvl1pPr lvl="0" algn="l">
              <a:lnSpc>
                <a:spcPct val="90000"/>
              </a:lnSpc>
              <a:spcBef>
                <a:spcPts val="1000"/>
              </a:spcBef>
              <a:spcAft>
                <a:spcPts val="0"/>
              </a:spcAft>
              <a:buClr>
                <a:schemeClr val="dk1"/>
              </a:buClr>
              <a:buSzPts val="4800"/>
              <a:buNone/>
              <a:defRPr sz="48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extLst>
      <p:ext uri="{BB962C8B-B14F-4D97-AF65-F5344CB8AC3E}">
        <p14:creationId xmlns:p14="http://schemas.microsoft.com/office/powerpoint/2010/main" val="202517587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Image + Content L">
  <p:cSld name="Image + Content L">
    <p:spTree>
      <p:nvGrpSpPr>
        <p:cNvPr id="1" name="Shape 188"/>
        <p:cNvGrpSpPr/>
        <p:nvPr/>
      </p:nvGrpSpPr>
      <p:grpSpPr>
        <a:xfrm>
          <a:off x="0" y="0"/>
          <a:ext cx="0" cy="0"/>
          <a:chOff x="0" y="0"/>
          <a:chExt cx="0" cy="0"/>
        </a:xfrm>
      </p:grpSpPr>
      <p:sp>
        <p:nvSpPr>
          <p:cNvPr id="189" name="Google Shape;189;p134"/>
          <p:cNvSpPr txBox="1">
            <a:spLocks noGrp="1"/>
          </p:cNvSpPr>
          <p:nvPr>
            <p:ph type="title"/>
          </p:nvPr>
        </p:nvSpPr>
        <p:spPr>
          <a:xfrm>
            <a:off x="839788" y="705678"/>
            <a:ext cx="3932237" cy="1113183"/>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4800"/>
              <a:buFont typeface="Calibri"/>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0" name="Google Shape;190;p134"/>
          <p:cNvSpPr txBox="1">
            <a:spLocks noGrp="1"/>
          </p:cNvSpPr>
          <p:nvPr>
            <p:ph type="body" idx="1"/>
          </p:nvPr>
        </p:nvSpPr>
        <p:spPr>
          <a:xfrm>
            <a:off x="839788" y="2196548"/>
            <a:ext cx="3932237" cy="367244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3200"/>
              <a:buNone/>
              <a:defRPr sz="32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91" name="Google Shape;191;p134"/>
          <p:cNvSpPr>
            <a:spLocks noGrp="1"/>
          </p:cNvSpPr>
          <p:nvPr>
            <p:ph type="pic" idx="2"/>
          </p:nvPr>
        </p:nvSpPr>
        <p:spPr>
          <a:xfrm>
            <a:off x="5198164" y="706438"/>
            <a:ext cx="6154047" cy="5162550"/>
          </a:xfrm>
          <a:prstGeom prst="rect">
            <a:avLst/>
          </a:prstGeom>
          <a:noFill/>
          <a:ln>
            <a:noFill/>
          </a:ln>
        </p:spPr>
      </p:sp>
    </p:spTree>
    <p:extLst>
      <p:ext uri="{BB962C8B-B14F-4D97-AF65-F5344CB8AC3E}">
        <p14:creationId xmlns:p14="http://schemas.microsoft.com/office/powerpoint/2010/main" val="51388374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Image + Content R" type="picTx">
  <p:cSld name="Image + Content R">
    <p:spTree>
      <p:nvGrpSpPr>
        <p:cNvPr id="1" name="Shape 192"/>
        <p:cNvGrpSpPr/>
        <p:nvPr/>
      </p:nvGrpSpPr>
      <p:grpSpPr>
        <a:xfrm>
          <a:off x="0" y="0"/>
          <a:ext cx="0" cy="0"/>
          <a:chOff x="0" y="0"/>
          <a:chExt cx="0" cy="0"/>
        </a:xfrm>
      </p:grpSpPr>
      <p:sp>
        <p:nvSpPr>
          <p:cNvPr id="193" name="Google Shape;193;p135"/>
          <p:cNvSpPr txBox="1">
            <a:spLocks noGrp="1"/>
          </p:cNvSpPr>
          <p:nvPr>
            <p:ph type="title"/>
          </p:nvPr>
        </p:nvSpPr>
        <p:spPr>
          <a:xfrm>
            <a:off x="7636911" y="695738"/>
            <a:ext cx="3932237" cy="1267307"/>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4000"/>
              <a:buFont typeface="Calibri"/>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4" name="Google Shape;194;p135"/>
          <p:cNvSpPr>
            <a:spLocks noGrp="1"/>
          </p:cNvSpPr>
          <p:nvPr>
            <p:ph type="pic" idx="2"/>
          </p:nvPr>
        </p:nvSpPr>
        <p:spPr>
          <a:xfrm>
            <a:off x="622852" y="695738"/>
            <a:ext cx="6374296" cy="5799416"/>
          </a:xfrm>
          <a:prstGeom prst="rect">
            <a:avLst/>
          </a:prstGeom>
          <a:noFill/>
          <a:ln>
            <a:noFill/>
          </a:ln>
        </p:spPr>
      </p:sp>
      <p:sp>
        <p:nvSpPr>
          <p:cNvPr id="195" name="Google Shape;195;p135"/>
          <p:cNvSpPr txBox="1">
            <a:spLocks noGrp="1"/>
          </p:cNvSpPr>
          <p:nvPr>
            <p:ph type="body" idx="1"/>
          </p:nvPr>
        </p:nvSpPr>
        <p:spPr>
          <a:xfrm>
            <a:off x="7636910" y="2315817"/>
            <a:ext cx="3932238" cy="417933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3200"/>
              <a:buNone/>
              <a:defRPr sz="32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Tree>
    <p:extLst>
      <p:ext uri="{BB962C8B-B14F-4D97-AF65-F5344CB8AC3E}">
        <p14:creationId xmlns:p14="http://schemas.microsoft.com/office/powerpoint/2010/main" val="157597412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1_Title Slide">
  <p:cSld name="1_Title Slide">
    <p:spTree>
      <p:nvGrpSpPr>
        <p:cNvPr id="1" name="Shape 196"/>
        <p:cNvGrpSpPr/>
        <p:nvPr/>
      </p:nvGrpSpPr>
      <p:grpSpPr>
        <a:xfrm>
          <a:off x="0" y="0"/>
          <a:ext cx="0" cy="0"/>
          <a:chOff x="0" y="0"/>
          <a:chExt cx="0" cy="0"/>
        </a:xfrm>
      </p:grpSpPr>
      <p:sp>
        <p:nvSpPr>
          <p:cNvPr id="197" name="Google Shape;197;p136"/>
          <p:cNvSpPr>
            <a:spLocks noGrp="1"/>
          </p:cNvSpPr>
          <p:nvPr>
            <p:ph type="pic" idx="2"/>
          </p:nvPr>
        </p:nvSpPr>
        <p:spPr>
          <a:xfrm>
            <a:off x="6096000" y="661482"/>
            <a:ext cx="5457217" cy="5535036"/>
          </a:xfrm>
          <a:prstGeom prst="rect">
            <a:avLst/>
          </a:prstGeom>
          <a:noFill/>
          <a:ln>
            <a:noFill/>
          </a:ln>
        </p:spPr>
      </p:sp>
      <p:sp>
        <p:nvSpPr>
          <p:cNvPr id="198" name="Google Shape;198;p136"/>
          <p:cNvSpPr txBox="1">
            <a:spLocks noGrp="1"/>
          </p:cNvSpPr>
          <p:nvPr>
            <p:ph type="ctrTitle"/>
          </p:nvPr>
        </p:nvSpPr>
        <p:spPr>
          <a:xfrm>
            <a:off x="638783" y="661482"/>
            <a:ext cx="4768104" cy="103811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5400"/>
              <a:buFont typeface="Calibri"/>
              <a:buNone/>
              <a:defRPr sz="5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9" name="Google Shape;199;p136"/>
          <p:cNvSpPr txBox="1">
            <a:spLocks noGrp="1"/>
          </p:cNvSpPr>
          <p:nvPr>
            <p:ph type="subTitle" idx="1"/>
          </p:nvPr>
        </p:nvSpPr>
        <p:spPr>
          <a:xfrm>
            <a:off x="638783" y="1912174"/>
            <a:ext cx="4768103" cy="831026"/>
          </a:xfrm>
          <a:prstGeom prst="rect">
            <a:avLst/>
          </a:prstGeom>
          <a:noFill/>
          <a:ln>
            <a:noFill/>
          </a:ln>
        </p:spPr>
        <p:txBody>
          <a:bodyPr spcFirstLastPara="1" wrap="square" lIns="91425" tIns="45700" rIns="91425" bIns="45700" anchor="t" anchorCtr="0">
            <a:normAutofit/>
          </a:bodyPr>
          <a:lstStyle>
            <a:lvl1pPr lvl="0" algn="l">
              <a:lnSpc>
                <a:spcPct val="90000"/>
              </a:lnSpc>
              <a:spcBef>
                <a:spcPts val="1000"/>
              </a:spcBef>
              <a:spcAft>
                <a:spcPts val="0"/>
              </a:spcAft>
              <a:buClr>
                <a:schemeClr val="dk1"/>
              </a:buClr>
              <a:buSzPts val="4000"/>
              <a:buNone/>
              <a:defRPr sz="40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00" name="Google Shape;200;p136"/>
          <p:cNvSpPr txBox="1">
            <a:spLocks noGrp="1"/>
          </p:cNvSpPr>
          <p:nvPr>
            <p:ph type="body" idx="3"/>
          </p:nvPr>
        </p:nvSpPr>
        <p:spPr>
          <a:xfrm>
            <a:off x="638780" y="2955782"/>
            <a:ext cx="4768105" cy="3240736"/>
          </a:xfrm>
          <a:prstGeom prst="rect">
            <a:avLst/>
          </a:prstGeom>
          <a:noFill/>
          <a:ln>
            <a:noFill/>
          </a:ln>
        </p:spPr>
        <p:txBody>
          <a:bodyPr spcFirstLastPara="1" wrap="square" lIns="91425" tIns="45700" rIns="91425" bIns="45700" anchor="t" anchorCtr="0">
            <a:normAutofit/>
          </a:bodyPr>
          <a:lstStyle>
            <a:lvl1pPr marL="457200" lvl="0" indent="-457200" algn="l">
              <a:lnSpc>
                <a:spcPct val="90000"/>
              </a:lnSpc>
              <a:spcBef>
                <a:spcPts val="1000"/>
              </a:spcBef>
              <a:spcAft>
                <a:spcPts val="0"/>
              </a:spcAft>
              <a:buClr>
                <a:schemeClr val="dk1"/>
              </a:buClr>
              <a:buSzPts val="3600"/>
              <a:buChar char="•"/>
              <a:defRPr sz="3600"/>
            </a:lvl1pPr>
            <a:lvl2pPr marL="914400" lvl="1" indent="-431800" algn="l">
              <a:lnSpc>
                <a:spcPct val="90000"/>
              </a:lnSpc>
              <a:spcBef>
                <a:spcPts val="500"/>
              </a:spcBef>
              <a:spcAft>
                <a:spcPts val="0"/>
              </a:spcAft>
              <a:buClr>
                <a:schemeClr val="dk1"/>
              </a:buClr>
              <a:buSzPts val="3200"/>
              <a:buChar char="•"/>
              <a:defRPr sz="3200"/>
            </a:lvl2pPr>
            <a:lvl3pPr marL="1371600" lvl="2" indent="-406400" algn="l">
              <a:lnSpc>
                <a:spcPct val="90000"/>
              </a:lnSpc>
              <a:spcBef>
                <a:spcPts val="500"/>
              </a:spcBef>
              <a:spcAft>
                <a:spcPts val="0"/>
              </a:spcAft>
              <a:buClr>
                <a:schemeClr val="dk1"/>
              </a:buClr>
              <a:buSzPts val="2800"/>
              <a:buChar char="•"/>
              <a:defRPr sz="2800"/>
            </a:lvl3pPr>
            <a:lvl4pPr marL="1828800" lvl="3" indent="-406400" algn="l">
              <a:lnSpc>
                <a:spcPct val="90000"/>
              </a:lnSpc>
              <a:spcBef>
                <a:spcPts val="500"/>
              </a:spcBef>
              <a:spcAft>
                <a:spcPts val="0"/>
              </a:spcAft>
              <a:buClr>
                <a:schemeClr val="dk1"/>
              </a:buClr>
              <a:buSzPts val="2800"/>
              <a:buChar char="•"/>
              <a:defRPr sz="2800"/>
            </a:lvl4pPr>
            <a:lvl5pPr marL="2286000" lvl="4" indent="-406400" algn="l">
              <a:lnSpc>
                <a:spcPct val="90000"/>
              </a:lnSpc>
              <a:spcBef>
                <a:spcPts val="500"/>
              </a:spcBef>
              <a:spcAft>
                <a:spcPts val="0"/>
              </a:spcAft>
              <a:buClr>
                <a:schemeClr val="dk1"/>
              </a:buClr>
              <a:buSzPts val="2800"/>
              <a:buChar char="•"/>
              <a:defRPr sz="2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extLst>
      <p:ext uri="{BB962C8B-B14F-4D97-AF65-F5344CB8AC3E}">
        <p14:creationId xmlns:p14="http://schemas.microsoft.com/office/powerpoint/2010/main" val="239031310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201"/>
        <p:cNvGrpSpPr/>
        <p:nvPr/>
      </p:nvGrpSpPr>
      <p:grpSpPr>
        <a:xfrm>
          <a:off x="0" y="0"/>
          <a:ext cx="0" cy="0"/>
          <a:chOff x="0" y="0"/>
          <a:chExt cx="0" cy="0"/>
        </a:xfrm>
      </p:grpSpPr>
      <p:sp>
        <p:nvSpPr>
          <p:cNvPr id="202" name="Google Shape;202;p137"/>
          <p:cNvSpPr>
            <a:spLocks noGrp="1"/>
          </p:cNvSpPr>
          <p:nvPr>
            <p:ph type="pic" idx="2"/>
          </p:nvPr>
        </p:nvSpPr>
        <p:spPr>
          <a:xfrm>
            <a:off x="638783" y="661482"/>
            <a:ext cx="5457217" cy="5535036"/>
          </a:xfrm>
          <a:prstGeom prst="rect">
            <a:avLst/>
          </a:prstGeom>
          <a:noFill/>
          <a:ln>
            <a:noFill/>
          </a:ln>
        </p:spPr>
      </p:sp>
      <p:sp>
        <p:nvSpPr>
          <p:cNvPr id="203" name="Google Shape;203;p137"/>
          <p:cNvSpPr txBox="1">
            <a:spLocks noGrp="1"/>
          </p:cNvSpPr>
          <p:nvPr>
            <p:ph type="ctrTitle"/>
          </p:nvPr>
        </p:nvSpPr>
        <p:spPr>
          <a:xfrm>
            <a:off x="6781166" y="661482"/>
            <a:ext cx="4768104" cy="103811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5400"/>
              <a:buFont typeface="Calibri"/>
              <a:buNone/>
              <a:defRPr sz="5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04" name="Google Shape;204;p137"/>
          <p:cNvSpPr txBox="1">
            <a:spLocks noGrp="1"/>
          </p:cNvSpPr>
          <p:nvPr>
            <p:ph type="subTitle" idx="1"/>
          </p:nvPr>
        </p:nvSpPr>
        <p:spPr>
          <a:xfrm>
            <a:off x="6781166" y="1912174"/>
            <a:ext cx="4768103" cy="831026"/>
          </a:xfrm>
          <a:prstGeom prst="rect">
            <a:avLst/>
          </a:prstGeom>
          <a:noFill/>
          <a:ln>
            <a:noFill/>
          </a:ln>
        </p:spPr>
        <p:txBody>
          <a:bodyPr spcFirstLastPara="1" wrap="square" lIns="91425" tIns="45700" rIns="91425" bIns="45700" anchor="t" anchorCtr="0">
            <a:normAutofit/>
          </a:bodyPr>
          <a:lstStyle>
            <a:lvl1pPr lvl="0" algn="l">
              <a:lnSpc>
                <a:spcPct val="90000"/>
              </a:lnSpc>
              <a:spcBef>
                <a:spcPts val="1000"/>
              </a:spcBef>
              <a:spcAft>
                <a:spcPts val="0"/>
              </a:spcAft>
              <a:buClr>
                <a:schemeClr val="dk1"/>
              </a:buClr>
              <a:buSzPts val="4000"/>
              <a:buNone/>
              <a:defRPr sz="40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05" name="Google Shape;205;p137"/>
          <p:cNvSpPr txBox="1">
            <a:spLocks noGrp="1"/>
          </p:cNvSpPr>
          <p:nvPr>
            <p:ph type="body" idx="3"/>
          </p:nvPr>
        </p:nvSpPr>
        <p:spPr>
          <a:xfrm>
            <a:off x="6781166" y="2955782"/>
            <a:ext cx="4768105" cy="3240736"/>
          </a:xfrm>
          <a:prstGeom prst="rect">
            <a:avLst/>
          </a:prstGeom>
          <a:noFill/>
          <a:ln>
            <a:noFill/>
          </a:ln>
        </p:spPr>
        <p:txBody>
          <a:bodyPr spcFirstLastPara="1" wrap="square" lIns="91425" tIns="45700" rIns="91425" bIns="45700" anchor="t" anchorCtr="0">
            <a:normAutofit/>
          </a:bodyPr>
          <a:lstStyle>
            <a:lvl1pPr marL="457200" lvl="0" indent="-457200" algn="l">
              <a:lnSpc>
                <a:spcPct val="90000"/>
              </a:lnSpc>
              <a:spcBef>
                <a:spcPts val="1000"/>
              </a:spcBef>
              <a:spcAft>
                <a:spcPts val="0"/>
              </a:spcAft>
              <a:buClr>
                <a:schemeClr val="dk1"/>
              </a:buClr>
              <a:buSzPts val="3600"/>
              <a:buChar char="•"/>
              <a:defRPr sz="3600"/>
            </a:lvl1pPr>
            <a:lvl2pPr marL="914400" lvl="1" indent="-431800" algn="l">
              <a:lnSpc>
                <a:spcPct val="90000"/>
              </a:lnSpc>
              <a:spcBef>
                <a:spcPts val="500"/>
              </a:spcBef>
              <a:spcAft>
                <a:spcPts val="0"/>
              </a:spcAft>
              <a:buClr>
                <a:schemeClr val="dk1"/>
              </a:buClr>
              <a:buSzPts val="3200"/>
              <a:buChar char="•"/>
              <a:defRPr sz="3200"/>
            </a:lvl2pPr>
            <a:lvl3pPr marL="1371600" lvl="2" indent="-406400" algn="l">
              <a:lnSpc>
                <a:spcPct val="90000"/>
              </a:lnSpc>
              <a:spcBef>
                <a:spcPts val="500"/>
              </a:spcBef>
              <a:spcAft>
                <a:spcPts val="0"/>
              </a:spcAft>
              <a:buClr>
                <a:schemeClr val="dk1"/>
              </a:buClr>
              <a:buSzPts val="2800"/>
              <a:buChar char="•"/>
              <a:defRPr sz="2800"/>
            </a:lvl3pPr>
            <a:lvl4pPr marL="1828800" lvl="3" indent="-406400" algn="l">
              <a:lnSpc>
                <a:spcPct val="90000"/>
              </a:lnSpc>
              <a:spcBef>
                <a:spcPts val="500"/>
              </a:spcBef>
              <a:spcAft>
                <a:spcPts val="0"/>
              </a:spcAft>
              <a:buClr>
                <a:schemeClr val="dk1"/>
              </a:buClr>
              <a:buSzPts val="2800"/>
              <a:buChar char="•"/>
              <a:defRPr sz="2800"/>
            </a:lvl4pPr>
            <a:lvl5pPr marL="2286000" lvl="4" indent="-406400" algn="l">
              <a:lnSpc>
                <a:spcPct val="90000"/>
              </a:lnSpc>
              <a:spcBef>
                <a:spcPts val="500"/>
              </a:spcBef>
              <a:spcAft>
                <a:spcPts val="0"/>
              </a:spcAft>
              <a:buClr>
                <a:schemeClr val="dk1"/>
              </a:buClr>
              <a:buSzPts val="2800"/>
              <a:buChar char="•"/>
              <a:defRPr sz="2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extLst>
      <p:ext uri="{BB962C8B-B14F-4D97-AF65-F5344CB8AC3E}">
        <p14:creationId xmlns:p14="http://schemas.microsoft.com/office/powerpoint/2010/main" val="119904766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206"/>
        <p:cNvGrpSpPr/>
        <p:nvPr/>
      </p:nvGrpSpPr>
      <p:grpSpPr>
        <a:xfrm>
          <a:off x="0" y="0"/>
          <a:ext cx="0" cy="0"/>
          <a:chOff x="0" y="0"/>
          <a:chExt cx="0" cy="0"/>
        </a:xfrm>
      </p:grpSpPr>
      <p:sp>
        <p:nvSpPr>
          <p:cNvPr id="207" name="Google Shape;207;p138"/>
          <p:cNvSpPr>
            <a:spLocks noGrp="1"/>
          </p:cNvSpPr>
          <p:nvPr>
            <p:ph type="pic" idx="2"/>
          </p:nvPr>
        </p:nvSpPr>
        <p:spPr>
          <a:xfrm>
            <a:off x="6096000" y="0"/>
            <a:ext cx="6096000" cy="6858000"/>
          </a:xfrm>
          <a:prstGeom prst="rect">
            <a:avLst/>
          </a:prstGeom>
          <a:noFill/>
          <a:ln>
            <a:noFill/>
          </a:ln>
        </p:spPr>
      </p:sp>
      <p:sp>
        <p:nvSpPr>
          <p:cNvPr id="208" name="Google Shape;208;p138"/>
          <p:cNvSpPr txBox="1">
            <a:spLocks noGrp="1"/>
          </p:cNvSpPr>
          <p:nvPr>
            <p:ph type="title"/>
          </p:nvPr>
        </p:nvSpPr>
        <p:spPr>
          <a:xfrm>
            <a:off x="643647" y="725050"/>
            <a:ext cx="5105400" cy="865212"/>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4800"/>
              <a:buFont typeface="Calibri"/>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09" name="Google Shape;209;p138"/>
          <p:cNvSpPr txBox="1">
            <a:spLocks noGrp="1"/>
          </p:cNvSpPr>
          <p:nvPr>
            <p:ph type="body" idx="1"/>
          </p:nvPr>
        </p:nvSpPr>
        <p:spPr>
          <a:xfrm>
            <a:off x="642938" y="1898374"/>
            <a:ext cx="5105400" cy="4318276"/>
          </a:xfrm>
          <a:prstGeom prst="rect">
            <a:avLst/>
          </a:prstGeom>
          <a:noFill/>
          <a:ln>
            <a:noFill/>
          </a:ln>
        </p:spPr>
        <p:txBody>
          <a:bodyPr spcFirstLastPara="1" wrap="square" lIns="91425" tIns="45700" rIns="91425" bIns="45700" anchor="t" anchorCtr="0">
            <a:normAutofit/>
          </a:bodyPr>
          <a:lstStyle>
            <a:lvl1pPr marL="457200" lvl="0" indent="-457200" algn="l">
              <a:lnSpc>
                <a:spcPct val="90000"/>
              </a:lnSpc>
              <a:spcBef>
                <a:spcPts val="1000"/>
              </a:spcBef>
              <a:spcAft>
                <a:spcPts val="0"/>
              </a:spcAft>
              <a:buClr>
                <a:schemeClr val="dk1"/>
              </a:buClr>
              <a:buSzPts val="3600"/>
              <a:buChar char="•"/>
              <a:defRPr sz="3600"/>
            </a:lvl1pPr>
            <a:lvl2pPr marL="914400" lvl="1" indent="-431800" algn="l">
              <a:lnSpc>
                <a:spcPct val="90000"/>
              </a:lnSpc>
              <a:spcBef>
                <a:spcPts val="500"/>
              </a:spcBef>
              <a:spcAft>
                <a:spcPts val="0"/>
              </a:spcAft>
              <a:buClr>
                <a:schemeClr val="dk1"/>
              </a:buClr>
              <a:buSzPts val="3200"/>
              <a:buChar char="•"/>
              <a:defRPr sz="3200"/>
            </a:lvl2pPr>
            <a:lvl3pPr marL="1371600" lvl="2" indent="-406400" algn="l">
              <a:lnSpc>
                <a:spcPct val="90000"/>
              </a:lnSpc>
              <a:spcBef>
                <a:spcPts val="500"/>
              </a:spcBef>
              <a:spcAft>
                <a:spcPts val="0"/>
              </a:spcAft>
              <a:buClr>
                <a:schemeClr val="dk1"/>
              </a:buClr>
              <a:buSzPts val="2800"/>
              <a:buChar char="•"/>
              <a:defRPr sz="2800"/>
            </a:lvl3pPr>
            <a:lvl4pPr marL="1828800" lvl="3" indent="-406400" algn="l">
              <a:lnSpc>
                <a:spcPct val="90000"/>
              </a:lnSpc>
              <a:spcBef>
                <a:spcPts val="500"/>
              </a:spcBef>
              <a:spcAft>
                <a:spcPts val="0"/>
              </a:spcAft>
              <a:buClr>
                <a:schemeClr val="dk1"/>
              </a:buClr>
              <a:buSzPts val="2800"/>
              <a:buChar char="•"/>
              <a:defRPr sz="2800"/>
            </a:lvl4pPr>
            <a:lvl5pPr marL="2286000" lvl="4" indent="-406400" algn="l">
              <a:lnSpc>
                <a:spcPct val="90000"/>
              </a:lnSpc>
              <a:spcBef>
                <a:spcPts val="500"/>
              </a:spcBef>
              <a:spcAft>
                <a:spcPts val="0"/>
              </a:spcAft>
              <a:buClr>
                <a:schemeClr val="dk1"/>
              </a:buClr>
              <a:buSzPts val="2800"/>
              <a:buChar char="•"/>
              <a:defRPr sz="2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extLst>
      <p:ext uri="{BB962C8B-B14F-4D97-AF65-F5344CB8AC3E}">
        <p14:creationId xmlns:p14="http://schemas.microsoft.com/office/powerpoint/2010/main" val="147069422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1_Title and Content">
  <p:cSld name="1_Title and Content">
    <p:spTree>
      <p:nvGrpSpPr>
        <p:cNvPr id="1" name="Shape 210"/>
        <p:cNvGrpSpPr/>
        <p:nvPr/>
      </p:nvGrpSpPr>
      <p:grpSpPr>
        <a:xfrm>
          <a:off x="0" y="0"/>
          <a:ext cx="0" cy="0"/>
          <a:chOff x="0" y="0"/>
          <a:chExt cx="0" cy="0"/>
        </a:xfrm>
      </p:grpSpPr>
      <p:sp>
        <p:nvSpPr>
          <p:cNvPr id="211" name="Google Shape;211;p139"/>
          <p:cNvSpPr>
            <a:spLocks noGrp="1"/>
          </p:cNvSpPr>
          <p:nvPr>
            <p:ph type="pic" idx="2"/>
          </p:nvPr>
        </p:nvSpPr>
        <p:spPr>
          <a:xfrm>
            <a:off x="0" y="0"/>
            <a:ext cx="6096000" cy="6858000"/>
          </a:xfrm>
          <a:prstGeom prst="rect">
            <a:avLst/>
          </a:prstGeom>
          <a:noFill/>
          <a:ln>
            <a:noFill/>
          </a:ln>
        </p:spPr>
      </p:sp>
      <p:sp>
        <p:nvSpPr>
          <p:cNvPr id="212" name="Google Shape;212;p139"/>
          <p:cNvSpPr txBox="1">
            <a:spLocks noGrp="1"/>
          </p:cNvSpPr>
          <p:nvPr>
            <p:ph type="title"/>
          </p:nvPr>
        </p:nvSpPr>
        <p:spPr>
          <a:xfrm>
            <a:off x="6477916" y="705172"/>
            <a:ext cx="5105400" cy="865212"/>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4800"/>
              <a:buFont typeface="Calibri"/>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3" name="Google Shape;213;p139"/>
          <p:cNvSpPr txBox="1">
            <a:spLocks noGrp="1"/>
          </p:cNvSpPr>
          <p:nvPr>
            <p:ph type="body" idx="1"/>
          </p:nvPr>
        </p:nvSpPr>
        <p:spPr>
          <a:xfrm>
            <a:off x="6477916" y="1834552"/>
            <a:ext cx="5105400" cy="4318276"/>
          </a:xfrm>
          <a:prstGeom prst="rect">
            <a:avLst/>
          </a:prstGeom>
          <a:noFill/>
          <a:ln>
            <a:noFill/>
          </a:ln>
        </p:spPr>
        <p:txBody>
          <a:bodyPr spcFirstLastPara="1" wrap="square" lIns="91425" tIns="45700" rIns="91425" bIns="45700" anchor="t" anchorCtr="0">
            <a:normAutofit/>
          </a:bodyPr>
          <a:lstStyle>
            <a:lvl1pPr marL="457200" lvl="0" indent="-457200" algn="l">
              <a:lnSpc>
                <a:spcPct val="90000"/>
              </a:lnSpc>
              <a:spcBef>
                <a:spcPts val="1000"/>
              </a:spcBef>
              <a:spcAft>
                <a:spcPts val="0"/>
              </a:spcAft>
              <a:buClr>
                <a:schemeClr val="dk1"/>
              </a:buClr>
              <a:buSzPts val="3600"/>
              <a:buChar char="•"/>
              <a:defRPr sz="3600"/>
            </a:lvl1pPr>
            <a:lvl2pPr marL="914400" lvl="1" indent="-431800" algn="l">
              <a:lnSpc>
                <a:spcPct val="90000"/>
              </a:lnSpc>
              <a:spcBef>
                <a:spcPts val="500"/>
              </a:spcBef>
              <a:spcAft>
                <a:spcPts val="0"/>
              </a:spcAft>
              <a:buClr>
                <a:schemeClr val="dk1"/>
              </a:buClr>
              <a:buSzPts val="3200"/>
              <a:buChar char="•"/>
              <a:defRPr sz="3200"/>
            </a:lvl2pPr>
            <a:lvl3pPr marL="1371600" lvl="2" indent="-406400" algn="l">
              <a:lnSpc>
                <a:spcPct val="90000"/>
              </a:lnSpc>
              <a:spcBef>
                <a:spcPts val="500"/>
              </a:spcBef>
              <a:spcAft>
                <a:spcPts val="0"/>
              </a:spcAft>
              <a:buClr>
                <a:schemeClr val="dk1"/>
              </a:buClr>
              <a:buSzPts val="2800"/>
              <a:buChar char="•"/>
              <a:defRPr sz="2800"/>
            </a:lvl3pPr>
            <a:lvl4pPr marL="1828800" lvl="3" indent="-406400" algn="l">
              <a:lnSpc>
                <a:spcPct val="90000"/>
              </a:lnSpc>
              <a:spcBef>
                <a:spcPts val="500"/>
              </a:spcBef>
              <a:spcAft>
                <a:spcPts val="0"/>
              </a:spcAft>
              <a:buClr>
                <a:schemeClr val="dk1"/>
              </a:buClr>
              <a:buSzPts val="2800"/>
              <a:buChar char="•"/>
              <a:defRPr sz="2800"/>
            </a:lvl4pPr>
            <a:lvl5pPr marL="2286000" lvl="4" indent="-406400" algn="l">
              <a:lnSpc>
                <a:spcPct val="90000"/>
              </a:lnSpc>
              <a:spcBef>
                <a:spcPts val="500"/>
              </a:spcBef>
              <a:spcAft>
                <a:spcPts val="0"/>
              </a:spcAft>
              <a:buClr>
                <a:schemeClr val="dk1"/>
              </a:buClr>
              <a:buSzPts val="2800"/>
              <a:buChar char="•"/>
              <a:defRPr sz="2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extLst>
      <p:ext uri="{BB962C8B-B14F-4D97-AF65-F5344CB8AC3E}">
        <p14:creationId xmlns:p14="http://schemas.microsoft.com/office/powerpoint/2010/main" val="150314031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14"/>
        <p:cNvGrpSpPr/>
        <p:nvPr/>
      </p:nvGrpSpPr>
      <p:grpSpPr>
        <a:xfrm>
          <a:off x="0" y="0"/>
          <a:ext cx="0" cy="0"/>
          <a:chOff x="0" y="0"/>
          <a:chExt cx="0" cy="0"/>
        </a:xfrm>
      </p:grpSpPr>
      <p:sp>
        <p:nvSpPr>
          <p:cNvPr id="215" name="Google Shape;215;p140"/>
          <p:cNvSpPr txBox="1">
            <a:spLocks noGrp="1"/>
          </p:cNvSpPr>
          <p:nvPr>
            <p:ph type="title"/>
          </p:nvPr>
        </p:nvSpPr>
        <p:spPr>
          <a:xfrm>
            <a:off x="593386" y="680936"/>
            <a:ext cx="11011712" cy="88521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6" name="Google Shape;216;p140"/>
          <p:cNvSpPr txBox="1">
            <a:spLocks noGrp="1"/>
          </p:cNvSpPr>
          <p:nvPr>
            <p:ph type="body" idx="1"/>
          </p:nvPr>
        </p:nvSpPr>
        <p:spPr>
          <a:xfrm>
            <a:off x="593386" y="1928813"/>
            <a:ext cx="11011711" cy="424825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3600"/>
              <a:buNone/>
              <a:defRPr sz="3600">
                <a:solidFill>
                  <a:schemeClr val="dk1"/>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Tree>
    <p:extLst>
      <p:ext uri="{BB962C8B-B14F-4D97-AF65-F5344CB8AC3E}">
        <p14:creationId xmlns:p14="http://schemas.microsoft.com/office/powerpoint/2010/main" val="147935894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2_Section Header">
  <p:cSld name="2_Section Header">
    <p:spTree>
      <p:nvGrpSpPr>
        <p:cNvPr id="1" name="Shape 217"/>
        <p:cNvGrpSpPr/>
        <p:nvPr/>
      </p:nvGrpSpPr>
      <p:grpSpPr>
        <a:xfrm>
          <a:off x="0" y="0"/>
          <a:ext cx="0" cy="0"/>
          <a:chOff x="0" y="0"/>
          <a:chExt cx="0" cy="0"/>
        </a:xfrm>
      </p:grpSpPr>
      <p:sp>
        <p:nvSpPr>
          <p:cNvPr id="218" name="Google Shape;218;p141"/>
          <p:cNvSpPr txBox="1">
            <a:spLocks noGrp="1"/>
          </p:cNvSpPr>
          <p:nvPr>
            <p:ph type="title"/>
          </p:nvPr>
        </p:nvSpPr>
        <p:spPr>
          <a:xfrm>
            <a:off x="593386" y="680936"/>
            <a:ext cx="11011712" cy="88521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9" name="Google Shape;219;p141"/>
          <p:cNvSpPr txBox="1">
            <a:spLocks noGrp="1"/>
          </p:cNvSpPr>
          <p:nvPr>
            <p:ph type="body" idx="1"/>
          </p:nvPr>
        </p:nvSpPr>
        <p:spPr>
          <a:xfrm>
            <a:off x="593386" y="1928813"/>
            <a:ext cx="11011711" cy="242621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3600"/>
              <a:buNone/>
              <a:defRPr sz="3600">
                <a:solidFill>
                  <a:schemeClr val="dk1"/>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
        <p:nvSpPr>
          <p:cNvPr id="220" name="Google Shape;220;p141"/>
          <p:cNvSpPr>
            <a:spLocks noGrp="1"/>
          </p:cNvSpPr>
          <p:nvPr>
            <p:ph type="pic" idx="2"/>
          </p:nvPr>
        </p:nvSpPr>
        <p:spPr>
          <a:xfrm>
            <a:off x="593725" y="4717684"/>
            <a:ext cx="11010900" cy="1459279"/>
          </a:xfrm>
          <a:prstGeom prst="rect">
            <a:avLst/>
          </a:prstGeom>
          <a:noFill/>
          <a:ln>
            <a:noFill/>
          </a:ln>
        </p:spPr>
      </p:sp>
    </p:spTree>
    <p:extLst>
      <p:ext uri="{BB962C8B-B14F-4D97-AF65-F5344CB8AC3E}">
        <p14:creationId xmlns:p14="http://schemas.microsoft.com/office/powerpoint/2010/main" val="175423188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1_Section Header">
  <p:cSld name="1_Section Header">
    <p:spTree>
      <p:nvGrpSpPr>
        <p:cNvPr id="1" name="Shape 221"/>
        <p:cNvGrpSpPr/>
        <p:nvPr/>
      </p:nvGrpSpPr>
      <p:grpSpPr>
        <a:xfrm>
          <a:off x="0" y="0"/>
          <a:ext cx="0" cy="0"/>
          <a:chOff x="0" y="0"/>
          <a:chExt cx="0" cy="0"/>
        </a:xfrm>
      </p:grpSpPr>
      <p:sp>
        <p:nvSpPr>
          <p:cNvPr id="222" name="Google Shape;222;p142"/>
          <p:cNvSpPr txBox="1">
            <a:spLocks noGrp="1"/>
          </p:cNvSpPr>
          <p:nvPr>
            <p:ph type="title"/>
          </p:nvPr>
        </p:nvSpPr>
        <p:spPr>
          <a:xfrm>
            <a:off x="593386" y="680936"/>
            <a:ext cx="11011712" cy="88521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23" name="Google Shape;223;p142"/>
          <p:cNvSpPr txBox="1">
            <a:spLocks noGrp="1"/>
          </p:cNvSpPr>
          <p:nvPr>
            <p:ph type="body" idx="1"/>
          </p:nvPr>
        </p:nvSpPr>
        <p:spPr>
          <a:xfrm>
            <a:off x="593387" y="1928813"/>
            <a:ext cx="5207339" cy="424825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3600"/>
              <a:buNone/>
              <a:defRPr sz="3600">
                <a:solidFill>
                  <a:schemeClr val="dk1"/>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
        <p:nvSpPr>
          <p:cNvPr id="224" name="Google Shape;224;p142"/>
          <p:cNvSpPr>
            <a:spLocks noGrp="1"/>
          </p:cNvSpPr>
          <p:nvPr>
            <p:ph type="pic" idx="2"/>
          </p:nvPr>
        </p:nvSpPr>
        <p:spPr>
          <a:xfrm>
            <a:off x="6391275" y="1928813"/>
            <a:ext cx="5213350" cy="4248251"/>
          </a:xfrm>
          <a:prstGeom prst="rect">
            <a:avLst/>
          </a:prstGeom>
          <a:noFill/>
          <a:ln>
            <a:noFill/>
          </a:ln>
        </p:spPr>
      </p:sp>
    </p:spTree>
    <p:extLst>
      <p:ext uri="{BB962C8B-B14F-4D97-AF65-F5344CB8AC3E}">
        <p14:creationId xmlns:p14="http://schemas.microsoft.com/office/powerpoint/2010/main" val="15211376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3_Section Header">
  <p:cSld name="3_Section Header">
    <p:spTree>
      <p:nvGrpSpPr>
        <p:cNvPr id="1" name="Shape 225"/>
        <p:cNvGrpSpPr/>
        <p:nvPr/>
      </p:nvGrpSpPr>
      <p:grpSpPr>
        <a:xfrm>
          <a:off x="0" y="0"/>
          <a:ext cx="0" cy="0"/>
          <a:chOff x="0" y="0"/>
          <a:chExt cx="0" cy="0"/>
        </a:xfrm>
      </p:grpSpPr>
      <p:sp>
        <p:nvSpPr>
          <p:cNvPr id="226" name="Google Shape;226;p143"/>
          <p:cNvSpPr txBox="1">
            <a:spLocks noGrp="1"/>
          </p:cNvSpPr>
          <p:nvPr>
            <p:ph type="title"/>
          </p:nvPr>
        </p:nvSpPr>
        <p:spPr>
          <a:xfrm>
            <a:off x="593386" y="680936"/>
            <a:ext cx="11011712" cy="88521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27" name="Google Shape;227;p143"/>
          <p:cNvSpPr txBox="1">
            <a:spLocks noGrp="1"/>
          </p:cNvSpPr>
          <p:nvPr>
            <p:ph type="body" idx="1"/>
          </p:nvPr>
        </p:nvSpPr>
        <p:spPr>
          <a:xfrm>
            <a:off x="6374934" y="1906555"/>
            <a:ext cx="5207339" cy="424825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3600"/>
              <a:buNone/>
              <a:defRPr sz="3600">
                <a:solidFill>
                  <a:schemeClr val="dk1"/>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
        <p:nvSpPr>
          <p:cNvPr id="228" name="Google Shape;228;p143"/>
          <p:cNvSpPr>
            <a:spLocks noGrp="1"/>
          </p:cNvSpPr>
          <p:nvPr>
            <p:ph type="pic" idx="2"/>
          </p:nvPr>
        </p:nvSpPr>
        <p:spPr>
          <a:xfrm>
            <a:off x="593386" y="1928813"/>
            <a:ext cx="5213350" cy="4248251"/>
          </a:xfrm>
          <a:prstGeom prst="rect">
            <a:avLst/>
          </a:prstGeom>
          <a:noFill/>
          <a:ln>
            <a:noFill/>
          </a:ln>
        </p:spPr>
      </p:sp>
    </p:spTree>
    <p:extLst>
      <p:ext uri="{BB962C8B-B14F-4D97-AF65-F5344CB8AC3E}">
        <p14:creationId xmlns:p14="http://schemas.microsoft.com/office/powerpoint/2010/main" val="49100664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229"/>
        <p:cNvGrpSpPr/>
        <p:nvPr/>
      </p:nvGrpSpPr>
      <p:grpSpPr>
        <a:xfrm>
          <a:off x="0" y="0"/>
          <a:ext cx="0" cy="0"/>
          <a:chOff x="0" y="0"/>
          <a:chExt cx="0" cy="0"/>
        </a:xfrm>
      </p:grpSpPr>
      <p:sp>
        <p:nvSpPr>
          <p:cNvPr id="230" name="Google Shape;230;p14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1" name="Google Shape;231;p144"/>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457200" algn="l">
              <a:lnSpc>
                <a:spcPct val="90000"/>
              </a:lnSpc>
              <a:spcBef>
                <a:spcPts val="1000"/>
              </a:spcBef>
              <a:spcAft>
                <a:spcPts val="0"/>
              </a:spcAft>
              <a:buClr>
                <a:schemeClr val="dk1"/>
              </a:buClr>
              <a:buSzPts val="3600"/>
              <a:buChar char="•"/>
              <a:defRPr sz="3600"/>
            </a:lvl1pPr>
            <a:lvl2pPr marL="914400" lvl="1" indent="-431800" algn="l">
              <a:lnSpc>
                <a:spcPct val="90000"/>
              </a:lnSpc>
              <a:spcBef>
                <a:spcPts val="500"/>
              </a:spcBef>
              <a:spcAft>
                <a:spcPts val="0"/>
              </a:spcAft>
              <a:buClr>
                <a:schemeClr val="dk1"/>
              </a:buClr>
              <a:buSzPts val="3200"/>
              <a:buChar char="•"/>
              <a:defRPr sz="3200"/>
            </a:lvl2pPr>
            <a:lvl3pPr marL="1371600" lvl="2" indent="-406400" algn="l">
              <a:lnSpc>
                <a:spcPct val="90000"/>
              </a:lnSpc>
              <a:spcBef>
                <a:spcPts val="500"/>
              </a:spcBef>
              <a:spcAft>
                <a:spcPts val="0"/>
              </a:spcAft>
              <a:buClr>
                <a:schemeClr val="dk1"/>
              </a:buClr>
              <a:buSzPts val="2800"/>
              <a:buChar char="•"/>
              <a:defRPr sz="2800"/>
            </a:lvl3pPr>
            <a:lvl4pPr marL="1828800" lvl="3" indent="-406400" algn="l">
              <a:lnSpc>
                <a:spcPct val="90000"/>
              </a:lnSpc>
              <a:spcBef>
                <a:spcPts val="500"/>
              </a:spcBef>
              <a:spcAft>
                <a:spcPts val="0"/>
              </a:spcAft>
              <a:buClr>
                <a:schemeClr val="dk1"/>
              </a:buClr>
              <a:buSzPts val="2800"/>
              <a:buChar char="•"/>
              <a:defRPr sz="2800"/>
            </a:lvl4pPr>
            <a:lvl5pPr marL="2286000" lvl="4" indent="-406400" algn="l">
              <a:lnSpc>
                <a:spcPct val="90000"/>
              </a:lnSpc>
              <a:spcBef>
                <a:spcPts val="500"/>
              </a:spcBef>
              <a:spcAft>
                <a:spcPts val="0"/>
              </a:spcAft>
              <a:buClr>
                <a:schemeClr val="dk1"/>
              </a:buClr>
              <a:buSzPts val="2800"/>
              <a:buChar char="•"/>
              <a:defRPr sz="2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32" name="Google Shape;232;p144"/>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457200" algn="l">
              <a:lnSpc>
                <a:spcPct val="90000"/>
              </a:lnSpc>
              <a:spcBef>
                <a:spcPts val="1000"/>
              </a:spcBef>
              <a:spcAft>
                <a:spcPts val="0"/>
              </a:spcAft>
              <a:buClr>
                <a:schemeClr val="dk1"/>
              </a:buClr>
              <a:buSzPts val="3600"/>
              <a:buChar char="•"/>
              <a:defRPr sz="3600"/>
            </a:lvl1pPr>
            <a:lvl2pPr marL="914400" lvl="1" indent="-431800" algn="l">
              <a:lnSpc>
                <a:spcPct val="90000"/>
              </a:lnSpc>
              <a:spcBef>
                <a:spcPts val="500"/>
              </a:spcBef>
              <a:spcAft>
                <a:spcPts val="0"/>
              </a:spcAft>
              <a:buClr>
                <a:schemeClr val="dk1"/>
              </a:buClr>
              <a:buSzPts val="3200"/>
              <a:buChar char="•"/>
              <a:defRPr sz="3200"/>
            </a:lvl2pPr>
            <a:lvl3pPr marL="1371600" lvl="2" indent="-406400" algn="l">
              <a:lnSpc>
                <a:spcPct val="90000"/>
              </a:lnSpc>
              <a:spcBef>
                <a:spcPts val="500"/>
              </a:spcBef>
              <a:spcAft>
                <a:spcPts val="0"/>
              </a:spcAft>
              <a:buClr>
                <a:schemeClr val="dk1"/>
              </a:buClr>
              <a:buSzPts val="2800"/>
              <a:buChar char="•"/>
              <a:defRPr sz="2800"/>
            </a:lvl3pPr>
            <a:lvl4pPr marL="1828800" lvl="3" indent="-406400" algn="l">
              <a:lnSpc>
                <a:spcPct val="90000"/>
              </a:lnSpc>
              <a:spcBef>
                <a:spcPts val="500"/>
              </a:spcBef>
              <a:spcAft>
                <a:spcPts val="0"/>
              </a:spcAft>
              <a:buClr>
                <a:schemeClr val="dk1"/>
              </a:buClr>
              <a:buSzPts val="2800"/>
              <a:buChar char="•"/>
              <a:defRPr sz="2800"/>
            </a:lvl4pPr>
            <a:lvl5pPr marL="2286000" lvl="4" indent="-406400" algn="l">
              <a:lnSpc>
                <a:spcPct val="90000"/>
              </a:lnSpc>
              <a:spcBef>
                <a:spcPts val="500"/>
              </a:spcBef>
              <a:spcAft>
                <a:spcPts val="0"/>
              </a:spcAft>
              <a:buClr>
                <a:schemeClr val="dk1"/>
              </a:buClr>
              <a:buSzPts val="2800"/>
              <a:buChar char="•"/>
              <a:defRPr sz="2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extLst>
      <p:ext uri="{BB962C8B-B14F-4D97-AF65-F5344CB8AC3E}">
        <p14:creationId xmlns:p14="http://schemas.microsoft.com/office/powerpoint/2010/main" val="230941854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233"/>
        <p:cNvGrpSpPr/>
        <p:nvPr/>
      </p:nvGrpSpPr>
      <p:grpSpPr>
        <a:xfrm>
          <a:off x="0" y="0"/>
          <a:ext cx="0" cy="0"/>
          <a:chOff x="0" y="0"/>
          <a:chExt cx="0" cy="0"/>
        </a:xfrm>
      </p:grpSpPr>
      <p:sp>
        <p:nvSpPr>
          <p:cNvPr id="234" name="Google Shape;234;p145"/>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6000"/>
              <a:buFont typeface="Calibri"/>
              <a:buNone/>
              <a:defRPr sz="6000" b="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5" name="Google Shape;235;p145"/>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4000"/>
              <a:buNone/>
              <a:defRPr sz="40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236" name="Google Shape;236;p145"/>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457200" algn="l">
              <a:lnSpc>
                <a:spcPct val="90000"/>
              </a:lnSpc>
              <a:spcBef>
                <a:spcPts val="1000"/>
              </a:spcBef>
              <a:spcAft>
                <a:spcPts val="0"/>
              </a:spcAft>
              <a:buClr>
                <a:schemeClr val="dk1"/>
              </a:buClr>
              <a:buSzPts val="3600"/>
              <a:buChar char="•"/>
              <a:defRPr sz="36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37" name="Google Shape;237;p145"/>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4000"/>
              <a:buNone/>
              <a:defRPr sz="40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238" name="Google Shape;238;p145"/>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457200" algn="l">
              <a:lnSpc>
                <a:spcPct val="90000"/>
              </a:lnSpc>
              <a:spcBef>
                <a:spcPts val="1000"/>
              </a:spcBef>
              <a:spcAft>
                <a:spcPts val="0"/>
              </a:spcAft>
              <a:buClr>
                <a:schemeClr val="dk1"/>
              </a:buClr>
              <a:buSzPts val="3600"/>
              <a:buChar char="•"/>
              <a:defRPr sz="36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extLst>
      <p:ext uri="{BB962C8B-B14F-4D97-AF65-F5344CB8AC3E}">
        <p14:creationId xmlns:p14="http://schemas.microsoft.com/office/powerpoint/2010/main" val="237774932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Title Only">
  <p:cSld name="Title Only">
    <p:spTree>
      <p:nvGrpSpPr>
        <p:cNvPr id="1" name="Shape 239"/>
        <p:cNvGrpSpPr/>
        <p:nvPr/>
      </p:nvGrpSpPr>
      <p:grpSpPr>
        <a:xfrm>
          <a:off x="0" y="0"/>
          <a:ext cx="0" cy="0"/>
          <a:chOff x="0" y="0"/>
          <a:chExt cx="0" cy="0"/>
        </a:xfrm>
      </p:grpSpPr>
      <p:sp>
        <p:nvSpPr>
          <p:cNvPr id="240" name="Google Shape;240;p146"/>
          <p:cNvSpPr>
            <a:spLocks noGrp="1"/>
          </p:cNvSpPr>
          <p:nvPr>
            <p:ph type="pic" idx="2"/>
          </p:nvPr>
        </p:nvSpPr>
        <p:spPr>
          <a:xfrm>
            <a:off x="0" y="0"/>
            <a:ext cx="12192000" cy="6858000"/>
          </a:xfrm>
          <a:prstGeom prst="rect">
            <a:avLst/>
          </a:prstGeom>
          <a:noFill/>
          <a:ln>
            <a:noFill/>
          </a:ln>
        </p:spPr>
      </p:sp>
      <p:sp>
        <p:nvSpPr>
          <p:cNvPr id="241" name="Google Shape;241;p146"/>
          <p:cNvSpPr txBox="1">
            <a:spLocks noGrp="1"/>
          </p:cNvSpPr>
          <p:nvPr>
            <p:ph type="title"/>
          </p:nvPr>
        </p:nvSpPr>
        <p:spPr>
          <a:xfrm>
            <a:off x="0" y="4807916"/>
            <a:ext cx="12192000" cy="1325563"/>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6000"/>
              <a:buFont typeface="Calibri"/>
              <a:buNone/>
              <a:defRPr sz="6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42" name="Google Shape;242;p146"/>
          <p:cNvSpPr txBox="1">
            <a:spLocks noGrp="1"/>
          </p:cNvSpPr>
          <p:nvPr>
            <p:ph type="body" idx="1"/>
          </p:nvPr>
        </p:nvSpPr>
        <p:spPr>
          <a:xfrm>
            <a:off x="0" y="724521"/>
            <a:ext cx="12192000" cy="918542"/>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chemeClr val="dk1"/>
              </a:buClr>
              <a:buSzPts val="5400"/>
              <a:buNone/>
              <a:defRPr sz="54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extLst>
      <p:ext uri="{BB962C8B-B14F-4D97-AF65-F5344CB8AC3E}">
        <p14:creationId xmlns:p14="http://schemas.microsoft.com/office/powerpoint/2010/main" val="82252048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1_Title Only">
  <p:cSld name="1_Title Only">
    <p:spTree>
      <p:nvGrpSpPr>
        <p:cNvPr id="1" name="Shape 243"/>
        <p:cNvGrpSpPr/>
        <p:nvPr/>
      </p:nvGrpSpPr>
      <p:grpSpPr>
        <a:xfrm>
          <a:off x="0" y="0"/>
          <a:ext cx="0" cy="0"/>
          <a:chOff x="0" y="0"/>
          <a:chExt cx="0" cy="0"/>
        </a:xfrm>
      </p:grpSpPr>
      <p:sp>
        <p:nvSpPr>
          <p:cNvPr id="244" name="Google Shape;244;p147"/>
          <p:cNvSpPr>
            <a:spLocks noGrp="1"/>
          </p:cNvSpPr>
          <p:nvPr>
            <p:ph type="pic" idx="2"/>
          </p:nvPr>
        </p:nvSpPr>
        <p:spPr>
          <a:xfrm>
            <a:off x="0" y="0"/>
            <a:ext cx="4246536" cy="6858000"/>
          </a:xfrm>
          <a:prstGeom prst="rect">
            <a:avLst/>
          </a:prstGeom>
          <a:noFill/>
          <a:ln>
            <a:noFill/>
          </a:ln>
        </p:spPr>
      </p:sp>
      <p:sp>
        <p:nvSpPr>
          <p:cNvPr id="245" name="Google Shape;245;p147"/>
          <p:cNvSpPr txBox="1">
            <a:spLocks noGrp="1"/>
          </p:cNvSpPr>
          <p:nvPr>
            <p:ph type="title"/>
          </p:nvPr>
        </p:nvSpPr>
        <p:spPr>
          <a:xfrm>
            <a:off x="0" y="4807916"/>
            <a:ext cx="4246536" cy="1325563"/>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6000"/>
              <a:buFont typeface="Calibri"/>
              <a:buNone/>
              <a:defRPr sz="6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46" name="Google Shape;246;p147"/>
          <p:cNvSpPr txBox="1">
            <a:spLocks noGrp="1"/>
          </p:cNvSpPr>
          <p:nvPr>
            <p:ph type="body" idx="1"/>
          </p:nvPr>
        </p:nvSpPr>
        <p:spPr>
          <a:xfrm>
            <a:off x="5176434" y="724520"/>
            <a:ext cx="6385302" cy="540895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3600"/>
              <a:buNone/>
              <a:defRPr sz="36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extLst>
      <p:ext uri="{BB962C8B-B14F-4D97-AF65-F5344CB8AC3E}">
        <p14:creationId xmlns:p14="http://schemas.microsoft.com/office/powerpoint/2010/main" val="363303938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Title and Vertical Text">
  <p:cSld name="Title and Vertical Text">
    <p:spTree>
      <p:nvGrpSpPr>
        <p:cNvPr id="1" name="Shape 247"/>
        <p:cNvGrpSpPr/>
        <p:nvPr/>
      </p:nvGrpSpPr>
      <p:grpSpPr>
        <a:xfrm>
          <a:off x="0" y="0"/>
          <a:ext cx="0" cy="0"/>
          <a:chOff x="0" y="0"/>
          <a:chExt cx="0" cy="0"/>
        </a:xfrm>
      </p:grpSpPr>
      <p:sp>
        <p:nvSpPr>
          <p:cNvPr id="248" name="Google Shape;248;p148"/>
          <p:cNvSpPr>
            <a:spLocks noGrp="1"/>
          </p:cNvSpPr>
          <p:nvPr>
            <p:ph type="pic" idx="2"/>
          </p:nvPr>
        </p:nvSpPr>
        <p:spPr>
          <a:xfrm>
            <a:off x="629478" y="655638"/>
            <a:ext cx="10949609" cy="3708400"/>
          </a:xfrm>
          <a:prstGeom prst="rect">
            <a:avLst/>
          </a:prstGeom>
          <a:noFill/>
          <a:ln>
            <a:noFill/>
          </a:ln>
        </p:spPr>
      </p:sp>
      <p:sp>
        <p:nvSpPr>
          <p:cNvPr id="249" name="Google Shape;249;p148"/>
          <p:cNvSpPr txBox="1">
            <a:spLocks noGrp="1"/>
          </p:cNvSpPr>
          <p:nvPr>
            <p:ph type="title"/>
          </p:nvPr>
        </p:nvSpPr>
        <p:spPr>
          <a:xfrm>
            <a:off x="629479" y="5009322"/>
            <a:ext cx="10949608" cy="1183792"/>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extLst>
      <p:ext uri="{BB962C8B-B14F-4D97-AF65-F5344CB8AC3E}">
        <p14:creationId xmlns:p14="http://schemas.microsoft.com/office/powerpoint/2010/main" val="393984272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1_Title and Vertical Text">
  <p:cSld name="1_Title and Vertical Text">
    <p:spTree>
      <p:nvGrpSpPr>
        <p:cNvPr id="1" name="Shape 250"/>
        <p:cNvGrpSpPr/>
        <p:nvPr/>
      </p:nvGrpSpPr>
      <p:grpSpPr>
        <a:xfrm>
          <a:off x="0" y="0"/>
          <a:ext cx="0" cy="0"/>
          <a:chOff x="0" y="0"/>
          <a:chExt cx="0" cy="0"/>
        </a:xfrm>
      </p:grpSpPr>
      <p:sp>
        <p:nvSpPr>
          <p:cNvPr id="251" name="Google Shape;251;p149"/>
          <p:cNvSpPr>
            <a:spLocks noGrp="1"/>
          </p:cNvSpPr>
          <p:nvPr>
            <p:ph type="pic" idx="2"/>
          </p:nvPr>
        </p:nvSpPr>
        <p:spPr>
          <a:xfrm>
            <a:off x="629479" y="2473807"/>
            <a:ext cx="10949609" cy="3708400"/>
          </a:xfrm>
          <a:prstGeom prst="rect">
            <a:avLst/>
          </a:prstGeom>
          <a:noFill/>
          <a:ln>
            <a:noFill/>
          </a:ln>
        </p:spPr>
      </p:sp>
      <p:sp>
        <p:nvSpPr>
          <p:cNvPr id="252" name="Google Shape;252;p149"/>
          <p:cNvSpPr txBox="1">
            <a:spLocks noGrp="1"/>
          </p:cNvSpPr>
          <p:nvPr>
            <p:ph type="title"/>
          </p:nvPr>
        </p:nvSpPr>
        <p:spPr>
          <a:xfrm>
            <a:off x="629479" y="656674"/>
            <a:ext cx="10949608" cy="1183792"/>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extLst>
      <p:ext uri="{BB962C8B-B14F-4D97-AF65-F5344CB8AC3E}">
        <p14:creationId xmlns:p14="http://schemas.microsoft.com/office/powerpoint/2010/main" val="159743837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Blank">
  <p:cSld name="1_Blank">
    <p:spTree>
      <p:nvGrpSpPr>
        <p:cNvPr id="1" name="Shape 253"/>
        <p:cNvGrpSpPr/>
        <p:nvPr/>
      </p:nvGrpSpPr>
      <p:grpSpPr>
        <a:xfrm>
          <a:off x="0" y="0"/>
          <a:ext cx="0" cy="0"/>
          <a:chOff x="0" y="0"/>
          <a:chExt cx="0" cy="0"/>
        </a:xfrm>
      </p:grpSpPr>
      <p:sp>
        <p:nvSpPr>
          <p:cNvPr id="254" name="Google Shape;254;p150"/>
          <p:cNvSpPr>
            <a:spLocks noGrp="1"/>
          </p:cNvSpPr>
          <p:nvPr>
            <p:ph type="media" idx="2"/>
          </p:nvPr>
        </p:nvSpPr>
        <p:spPr>
          <a:xfrm>
            <a:off x="619932" y="681925"/>
            <a:ext cx="10926305" cy="5532896"/>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extLst>
      <p:ext uri="{BB962C8B-B14F-4D97-AF65-F5344CB8AC3E}">
        <p14:creationId xmlns:p14="http://schemas.microsoft.com/office/powerpoint/2010/main" val="324714827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Vertical Title and Text">
  <p:cSld name="Vertical Title and Text">
    <p:spTree>
      <p:nvGrpSpPr>
        <p:cNvPr id="1" name="Shape 255"/>
        <p:cNvGrpSpPr/>
        <p:nvPr/>
      </p:nvGrpSpPr>
      <p:grpSpPr>
        <a:xfrm>
          <a:off x="0" y="0"/>
          <a:ext cx="0" cy="0"/>
          <a:chOff x="0" y="0"/>
          <a:chExt cx="0" cy="0"/>
        </a:xfrm>
      </p:grpSpPr>
    </p:spTree>
    <p:extLst>
      <p:ext uri="{BB962C8B-B14F-4D97-AF65-F5344CB8AC3E}">
        <p14:creationId xmlns:p14="http://schemas.microsoft.com/office/powerpoint/2010/main" val="172778426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Section header 1">
  <p:cSld name="Section header 1">
    <p:bg>
      <p:bgPr>
        <a:solidFill>
          <a:schemeClr val="lt1"/>
        </a:solidFill>
        <a:effectLst/>
      </p:bgPr>
    </p:bg>
    <p:spTree>
      <p:nvGrpSpPr>
        <p:cNvPr id="1" name="Shape 256"/>
        <p:cNvGrpSpPr/>
        <p:nvPr/>
      </p:nvGrpSpPr>
      <p:grpSpPr>
        <a:xfrm>
          <a:off x="0" y="0"/>
          <a:ext cx="0" cy="0"/>
          <a:chOff x="0" y="0"/>
          <a:chExt cx="0" cy="0"/>
        </a:xfrm>
      </p:grpSpPr>
      <p:sp>
        <p:nvSpPr>
          <p:cNvPr id="257" name="Google Shape;257;p152"/>
          <p:cNvSpPr txBox="1">
            <a:spLocks noGrp="1"/>
          </p:cNvSpPr>
          <p:nvPr>
            <p:ph type="title"/>
          </p:nvPr>
        </p:nvSpPr>
        <p:spPr>
          <a:xfrm>
            <a:off x="686400" y="3323664"/>
            <a:ext cx="10819200" cy="12516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chemeClr val="lt1"/>
              </a:buClr>
              <a:buSzPts val="2800"/>
              <a:buFont typeface="Calibri"/>
              <a:buNone/>
              <a:defRPr sz="7333">
                <a:solidFill>
                  <a:schemeClr val="dk1"/>
                </a:solidFill>
              </a:defRPr>
            </a:lvl1pPr>
            <a:lvl2pPr lvl="1" algn="l">
              <a:lnSpc>
                <a:spcPct val="100000"/>
              </a:lnSpc>
              <a:spcBef>
                <a:spcPts val="0"/>
              </a:spcBef>
              <a:spcAft>
                <a:spcPts val="0"/>
              </a:spcAft>
              <a:buClr>
                <a:schemeClr val="lt1"/>
              </a:buClr>
              <a:buSzPts val="3400"/>
              <a:buNone/>
              <a:defRPr sz="9066">
                <a:solidFill>
                  <a:schemeClr val="lt1"/>
                </a:solidFill>
              </a:defRPr>
            </a:lvl2pPr>
            <a:lvl3pPr lvl="2" algn="l">
              <a:lnSpc>
                <a:spcPct val="100000"/>
              </a:lnSpc>
              <a:spcBef>
                <a:spcPts val="0"/>
              </a:spcBef>
              <a:spcAft>
                <a:spcPts val="0"/>
              </a:spcAft>
              <a:buClr>
                <a:schemeClr val="lt1"/>
              </a:buClr>
              <a:buSzPts val="3400"/>
              <a:buNone/>
              <a:defRPr sz="9066">
                <a:solidFill>
                  <a:schemeClr val="lt1"/>
                </a:solidFill>
              </a:defRPr>
            </a:lvl3pPr>
            <a:lvl4pPr lvl="3" algn="l">
              <a:lnSpc>
                <a:spcPct val="100000"/>
              </a:lnSpc>
              <a:spcBef>
                <a:spcPts val="0"/>
              </a:spcBef>
              <a:spcAft>
                <a:spcPts val="0"/>
              </a:spcAft>
              <a:buClr>
                <a:schemeClr val="lt1"/>
              </a:buClr>
              <a:buSzPts val="3400"/>
              <a:buNone/>
              <a:defRPr sz="9066">
                <a:solidFill>
                  <a:schemeClr val="lt1"/>
                </a:solidFill>
              </a:defRPr>
            </a:lvl4pPr>
            <a:lvl5pPr lvl="4" algn="l">
              <a:lnSpc>
                <a:spcPct val="100000"/>
              </a:lnSpc>
              <a:spcBef>
                <a:spcPts val="0"/>
              </a:spcBef>
              <a:spcAft>
                <a:spcPts val="0"/>
              </a:spcAft>
              <a:buClr>
                <a:schemeClr val="lt1"/>
              </a:buClr>
              <a:buSzPts val="3400"/>
              <a:buNone/>
              <a:defRPr sz="9066">
                <a:solidFill>
                  <a:schemeClr val="lt1"/>
                </a:solidFill>
              </a:defRPr>
            </a:lvl5pPr>
            <a:lvl6pPr lvl="5" algn="l">
              <a:lnSpc>
                <a:spcPct val="100000"/>
              </a:lnSpc>
              <a:spcBef>
                <a:spcPts val="0"/>
              </a:spcBef>
              <a:spcAft>
                <a:spcPts val="0"/>
              </a:spcAft>
              <a:buClr>
                <a:schemeClr val="lt1"/>
              </a:buClr>
              <a:buSzPts val="3400"/>
              <a:buNone/>
              <a:defRPr sz="9066">
                <a:solidFill>
                  <a:schemeClr val="lt1"/>
                </a:solidFill>
              </a:defRPr>
            </a:lvl6pPr>
            <a:lvl7pPr lvl="6" algn="l">
              <a:lnSpc>
                <a:spcPct val="100000"/>
              </a:lnSpc>
              <a:spcBef>
                <a:spcPts val="0"/>
              </a:spcBef>
              <a:spcAft>
                <a:spcPts val="0"/>
              </a:spcAft>
              <a:buClr>
                <a:schemeClr val="lt1"/>
              </a:buClr>
              <a:buSzPts val="3400"/>
              <a:buNone/>
              <a:defRPr sz="9066">
                <a:solidFill>
                  <a:schemeClr val="lt1"/>
                </a:solidFill>
              </a:defRPr>
            </a:lvl7pPr>
            <a:lvl8pPr lvl="7" algn="l">
              <a:lnSpc>
                <a:spcPct val="100000"/>
              </a:lnSpc>
              <a:spcBef>
                <a:spcPts val="0"/>
              </a:spcBef>
              <a:spcAft>
                <a:spcPts val="0"/>
              </a:spcAft>
              <a:buClr>
                <a:schemeClr val="lt1"/>
              </a:buClr>
              <a:buSzPts val="3400"/>
              <a:buNone/>
              <a:defRPr sz="9066">
                <a:solidFill>
                  <a:schemeClr val="lt1"/>
                </a:solidFill>
              </a:defRPr>
            </a:lvl8pPr>
            <a:lvl9pPr lvl="8" algn="l">
              <a:lnSpc>
                <a:spcPct val="100000"/>
              </a:lnSpc>
              <a:spcBef>
                <a:spcPts val="0"/>
              </a:spcBef>
              <a:spcAft>
                <a:spcPts val="0"/>
              </a:spcAft>
              <a:buClr>
                <a:schemeClr val="lt1"/>
              </a:buClr>
              <a:buSzPts val="3400"/>
              <a:buNone/>
              <a:defRPr sz="9066">
                <a:solidFill>
                  <a:schemeClr val="lt1"/>
                </a:solidFill>
              </a:defRPr>
            </a:lvl9pPr>
          </a:lstStyle>
          <a:p>
            <a:endParaRPr/>
          </a:p>
        </p:txBody>
      </p:sp>
      <p:sp>
        <p:nvSpPr>
          <p:cNvPr id="258" name="Google Shape;258;p152"/>
          <p:cNvSpPr/>
          <p:nvPr/>
        </p:nvSpPr>
        <p:spPr>
          <a:xfrm>
            <a:off x="653801" y="612400"/>
            <a:ext cx="10884400" cy="5633200"/>
          </a:xfrm>
          <a:prstGeom prst="roundRect">
            <a:avLst>
              <a:gd name="adj" fmla="val 16667"/>
            </a:avLst>
          </a:prstGeom>
          <a:noFill/>
          <a:ln w="14300"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1400"/>
              <a:buFont typeface="Calibri"/>
              <a:buNone/>
            </a:pPr>
            <a:endParaRPr sz="1867"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93364786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Blank">
  <p:cSld name="2_Blank">
    <p:spTree>
      <p:nvGrpSpPr>
        <p:cNvPr id="1" name="Shape 259"/>
        <p:cNvGrpSpPr/>
        <p:nvPr/>
      </p:nvGrpSpPr>
      <p:grpSpPr>
        <a:xfrm>
          <a:off x="0" y="0"/>
          <a:ext cx="0" cy="0"/>
          <a:chOff x="0" y="0"/>
          <a:chExt cx="0" cy="0"/>
        </a:xfrm>
      </p:grpSpPr>
      <p:sp>
        <p:nvSpPr>
          <p:cNvPr id="260" name="Google Shape;260;p153"/>
          <p:cNvSpPr txBox="1">
            <a:spLocks noGrp="1"/>
          </p:cNvSpPr>
          <p:nvPr>
            <p:ph type="title"/>
          </p:nvPr>
        </p:nvSpPr>
        <p:spPr>
          <a:xfrm>
            <a:off x="639663" y="365129"/>
            <a:ext cx="10898000" cy="1280400"/>
          </a:xfrm>
          <a:prstGeom prst="rect">
            <a:avLst/>
          </a:prstGeom>
          <a:noFill/>
          <a:ln>
            <a:noFill/>
          </a:ln>
        </p:spPr>
        <p:txBody>
          <a:bodyPr spcFirstLastPara="1" wrap="square" lIns="45725" tIns="22850" rIns="45725" bIns="22850" anchor="ctr" anchorCtr="0">
            <a:noAutofit/>
          </a:bodyPr>
          <a:lstStyle>
            <a:lvl1pPr lvl="0" algn="l">
              <a:lnSpc>
                <a:spcPct val="90000"/>
              </a:lnSpc>
              <a:spcBef>
                <a:spcPts val="0"/>
              </a:spcBef>
              <a:spcAft>
                <a:spcPts val="0"/>
              </a:spcAft>
              <a:buClr>
                <a:schemeClr val="dk2"/>
              </a:buClr>
              <a:buSzPts val="3200"/>
              <a:buFont typeface="Open Sans"/>
              <a:buNone/>
              <a:defRPr sz="4267"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261" name="Google Shape;261;p153"/>
          <p:cNvSpPr txBox="1">
            <a:spLocks noGrp="1"/>
          </p:cNvSpPr>
          <p:nvPr>
            <p:ph type="body" idx="1"/>
          </p:nvPr>
        </p:nvSpPr>
        <p:spPr>
          <a:xfrm>
            <a:off x="8337480" y="3182061"/>
            <a:ext cx="3200400" cy="2437600"/>
          </a:xfrm>
          <a:prstGeom prst="rect">
            <a:avLst/>
          </a:prstGeom>
          <a:noFill/>
          <a:ln>
            <a:noFill/>
          </a:ln>
        </p:spPr>
        <p:txBody>
          <a:bodyPr spcFirstLastPara="1" wrap="square" lIns="45725" tIns="22850" rIns="45725" bIns="22850" anchor="t" anchorCtr="0">
            <a:noAutofit/>
          </a:bodyPr>
          <a:lstStyle>
            <a:lvl1pPr marL="457200" lvl="0" indent="-228600" algn="ctr">
              <a:lnSpc>
                <a:spcPct val="100000"/>
              </a:lnSpc>
              <a:spcBef>
                <a:spcPts val="1067"/>
              </a:spcBef>
              <a:spcAft>
                <a:spcPts val="0"/>
              </a:spcAft>
              <a:buClr>
                <a:schemeClr val="dk1"/>
              </a:buClr>
              <a:buSzPts val="2100"/>
              <a:buNone/>
              <a:defRPr sz="2800"/>
            </a:lvl1pPr>
            <a:lvl2pPr marL="914400" lvl="1" indent="-361950" algn="l">
              <a:lnSpc>
                <a:spcPct val="100000"/>
              </a:lnSpc>
              <a:spcBef>
                <a:spcPts val="1067"/>
              </a:spcBef>
              <a:spcAft>
                <a:spcPts val="0"/>
              </a:spcAft>
              <a:buClr>
                <a:schemeClr val="dk1"/>
              </a:buClr>
              <a:buSzPts val="2100"/>
              <a:buChar char="o"/>
              <a:defRPr sz="2800"/>
            </a:lvl2pPr>
            <a:lvl3pPr marL="1371600" lvl="2" indent="-361950" algn="l">
              <a:lnSpc>
                <a:spcPct val="100000"/>
              </a:lnSpc>
              <a:spcBef>
                <a:spcPts val="1067"/>
              </a:spcBef>
              <a:spcAft>
                <a:spcPts val="0"/>
              </a:spcAft>
              <a:buClr>
                <a:schemeClr val="dk1"/>
              </a:buClr>
              <a:buSzPts val="2100"/>
              <a:buChar char="–"/>
              <a:defRPr sz="2800"/>
            </a:lvl3pPr>
            <a:lvl4pPr marL="1828800" lvl="3" indent="-361950" algn="l">
              <a:lnSpc>
                <a:spcPct val="90000"/>
              </a:lnSpc>
              <a:spcBef>
                <a:spcPts val="533"/>
              </a:spcBef>
              <a:spcAft>
                <a:spcPts val="0"/>
              </a:spcAft>
              <a:buClr>
                <a:schemeClr val="dk1"/>
              </a:buClr>
              <a:buSzPts val="2100"/>
              <a:buChar char="•"/>
              <a:defRPr sz="2800"/>
            </a:lvl4pPr>
            <a:lvl5pPr marL="2286000" lvl="4" indent="-361950" algn="l">
              <a:lnSpc>
                <a:spcPct val="90000"/>
              </a:lnSpc>
              <a:spcBef>
                <a:spcPts val="533"/>
              </a:spcBef>
              <a:spcAft>
                <a:spcPts val="0"/>
              </a:spcAft>
              <a:buClr>
                <a:schemeClr val="dk1"/>
              </a:buClr>
              <a:buSzPts val="2100"/>
              <a:buChar char="•"/>
              <a:defRPr sz="2800"/>
            </a:lvl5pPr>
            <a:lvl6pPr marL="2743200" lvl="5" indent="-285750" algn="l">
              <a:lnSpc>
                <a:spcPct val="90000"/>
              </a:lnSpc>
              <a:spcBef>
                <a:spcPts val="533"/>
              </a:spcBef>
              <a:spcAft>
                <a:spcPts val="0"/>
              </a:spcAft>
              <a:buClr>
                <a:schemeClr val="dk1"/>
              </a:buClr>
              <a:buSzPts val="900"/>
              <a:buChar char="•"/>
              <a:defRPr/>
            </a:lvl6pPr>
            <a:lvl7pPr marL="3200400" lvl="6" indent="-285750" algn="l">
              <a:lnSpc>
                <a:spcPct val="90000"/>
              </a:lnSpc>
              <a:spcBef>
                <a:spcPts val="533"/>
              </a:spcBef>
              <a:spcAft>
                <a:spcPts val="0"/>
              </a:spcAft>
              <a:buClr>
                <a:schemeClr val="dk1"/>
              </a:buClr>
              <a:buSzPts val="900"/>
              <a:buChar char="•"/>
              <a:defRPr/>
            </a:lvl7pPr>
            <a:lvl8pPr marL="3657600" lvl="7" indent="-285750" algn="l">
              <a:lnSpc>
                <a:spcPct val="90000"/>
              </a:lnSpc>
              <a:spcBef>
                <a:spcPts val="533"/>
              </a:spcBef>
              <a:spcAft>
                <a:spcPts val="0"/>
              </a:spcAft>
              <a:buClr>
                <a:schemeClr val="dk1"/>
              </a:buClr>
              <a:buSzPts val="900"/>
              <a:buChar char="•"/>
              <a:defRPr/>
            </a:lvl8pPr>
            <a:lvl9pPr marL="4114800" lvl="8" indent="-285750" algn="l">
              <a:lnSpc>
                <a:spcPct val="90000"/>
              </a:lnSpc>
              <a:spcBef>
                <a:spcPts val="533"/>
              </a:spcBef>
              <a:spcAft>
                <a:spcPts val="0"/>
              </a:spcAft>
              <a:buClr>
                <a:schemeClr val="dk1"/>
              </a:buClr>
              <a:buSzPts val="900"/>
              <a:buChar char="•"/>
              <a:defRPr/>
            </a:lvl9pPr>
          </a:lstStyle>
          <a:p>
            <a:endParaRPr/>
          </a:p>
        </p:txBody>
      </p:sp>
      <p:sp>
        <p:nvSpPr>
          <p:cNvPr id="262" name="Google Shape;262;p153"/>
          <p:cNvSpPr txBox="1">
            <a:spLocks noGrp="1"/>
          </p:cNvSpPr>
          <p:nvPr>
            <p:ph type="body" idx="2"/>
          </p:nvPr>
        </p:nvSpPr>
        <p:spPr>
          <a:xfrm>
            <a:off x="4488572" y="3182061"/>
            <a:ext cx="3200400" cy="2437600"/>
          </a:xfrm>
          <a:prstGeom prst="rect">
            <a:avLst/>
          </a:prstGeom>
          <a:noFill/>
          <a:ln>
            <a:noFill/>
          </a:ln>
        </p:spPr>
        <p:txBody>
          <a:bodyPr spcFirstLastPara="1" wrap="square" lIns="45725" tIns="22850" rIns="45725" bIns="22850" anchor="t" anchorCtr="0">
            <a:noAutofit/>
          </a:bodyPr>
          <a:lstStyle>
            <a:lvl1pPr marL="457200" lvl="0" indent="-228600" algn="ctr">
              <a:lnSpc>
                <a:spcPct val="100000"/>
              </a:lnSpc>
              <a:spcBef>
                <a:spcPts val="1067"/>
              </a:spcBef>
              <a:spcAft>
                <a:spcPts val="0"/>
              </a:spcAft>
              <a:buClr>
                <a:schemeClr val="dk1"/>
              </a:buClr>
              <a:buSzPts val="2100"/>
              <a:buNone/>
              <a:defRPr sz="2800"/>
            </a:lvl1pPr>
            <a:lvl2pPr marL="914400" lvl="1" indent="-361950" algn="l">
              <a:lnSpc>
                <a:spcPct val="100000"/>
              </a:lnSpc>
              <a:spcBef>
                <a:spcPts val="1067"/>
              </a:spcBef>
              <a:spcAft>
                <a:spcPts val="0"/>
              </a:spcAft>
              <a:buClr>
                <a:schemeClr val="dk1"/>
              </a:buClr>
              <a:buSzPts val="2100"/>
              <a:buChar char="o"/>
              <a:defRPr sz="2800"/>
            </a:lvl2pPr>
            <a:lvl3pPr marL="1371600" lvl="2" indent="-361950" algn="l">
              <a:lnSpc>
                <a:spcPct val="100000"/>
              </a:lnSpc>
              <a:spcBef>
                <a:spcPts val="1067"/>
              </a:spcBef>
              <a:spcAft>
                <a:spcPts val="0"/>
              </a:spcAft>
              <a:buClr>
                <a:schemeClr val="dk1"/>
              </a:buClr>
              <a:buSzPts val="2100"/>
              <a:buChar char="–"/>
              <a:defRPr sz="2800"/>
            </a:lvl3pPr>
            <a:lvl4pPr marL="1828800" lvl="3" indent="-361950" algn="l">
              <a:lnSpc>
                <a:spcPct val="90000"/>
              </a:lnSpc>
              <a:spcBef>
                <a:spcPts val="533"/>
              </a:spcBef>
              <a:spcAft>
                <a:spcPts val="0"/>
              </a:spcAft>
              <a:buClr>
                <a:schemeClr val="dk1"/>
              </a:buClr>
              <a:buSzPts val="2100"/>
              <a:buChar char="•"/>
              <a:defRPr sz="2800"/>
            </a:lvl4pPr>
            <a:lvl5pPr marL="2286000" lvl="4" indent="-361950" algn="l">
              <a:lnSpc>
                <a:spcPct val="90000"/>
              </a:lnSpc>
              <a:spcBef>
                <a:spcPts val="533"/>
              </a:spcBef>
              <a:spcAft>
                <a:spcPts val="0"/>
              </a:spcAft>
              <a:buClr>
                <a:schemeClr val="dk1"/>
              </a:buClr>
              <a:buSzPts val="2100"/>
              <a:buChar char="•"/>
              <a:defRPr sz="2800"/>
            </a:lvl5pPr>
            <a:lvl6pPr marL="2743200" lvl="5" indent="-285750" algn="l">
              <a:lnSpc>
                <a:spcPct val="90000"/>
              </a:lnSpc>
              <a:spcBef>
                <a:spcPts val="533"/>
              </a:spcBef>
              <a:spcAft>
                <a:spcPts val="0"/>
              </a:spcAft>
              <a:buClr>
                <a:schemeClr val="dk1"/>
              </a:buClr>
              <a:buSzPts val="900"/>
              <a:buChar char="•"/>
              <a:defRPr/>
            </a:lvl6pPr>
            <a:lvl7pPr marL="3200400" lvl="6" indent="-285750" algn="l">
              <a:lnSpc>
                <a:spcPct val="90000"/>
              </a:lnSpc>
              <a:spcBef>
                <a:spcPts val="533"/>
              </a:spcBef>
              <a:spcAft>
                <a:spcPts val="0"/>
              </a:spcAft>
              <a:buClr>
                <a:schemeClr val="dk1"/>
              </a:buClr>
              <a:buSzPts val="900"/>
              <a:buChar char="•"/>
              <a:defRPr/>
            </a:lvl7pPr>
            <a:lvl8pPr marL="3657600" lvl="7" indent="-285750" algn="l">
              <a:lnSpc>
                <a:spcPct val="90000"/>
              </a:lnSpc>
              <a:spcBef>
                <a:spcPts val="533"/>
              </a:spcBef>
              <a:spcAft>
                <a:spcPts val="0"/>
              </a:spcAft>
              <a:buClr>
                <a:schemeClr val="dk1"/>
              </a:buClr>
              <a:buSzPts val="900"/>
              <a:buChar char="•"/>
              <a:defRPr/>
            </a:lvl8pPr>
            <a:lvl9pPr marL="4114800" lvl="8" indent="-285750" algn="l">
              <a:lnSpc>
                <a:spcPct val="90000"/>
              </a:lnSpc>
              <a:spcBef>
                <a:spcPts val="533"/>
              </a:spcBef>
              <a:spcAft>
                <a:spcPts val="0"/>
              </a:spcAft>
              <a:buClr>
                <a:schemeClr val="dk1"/>
              </a:buClr>
              <a:buSzPts val="900"/>
              <a:buChar char="•"/>
              <a:defRPr/>
            </a:lvl9pPr>
          </a:lstStyle>
          <a:p>
            <a:endParaRPr/>
          </a:p>
        </p:txBody>
      </p:sp>
      <p:sp>
        <p:nvSpPr>
          <p:cNvPr id="263" name="Google Shape;263;p153"/>
          <p:cNvSpPr txBox="1">
            <a:spLocks noGrp="1"/>
          </p:cNvSpPr>
          <p:nvPr>
            <p:ph type="body" idx="3"/>
          </p:nvPr>
        </p:nvSpPr>
        <p:spPr>
          <a:xfrm>
            <a:off x="639663" y="3182061"/>
            <a:ext cx="3200400" cy="2437600"/>
          </a:xfrm>
          <a:prstGeom prst="rect">
            <a:avLst/>
          </a:prstGeom>
          <a:noFill/>
          <a:ln>
            <a:noFill/>
          </a:ln>
        </p:spPr>
        <p:txBody>
          <a:bodyPr spcFirstLastPara="1" wrap="square" lIns="45725" tIns="22850" rIns="45725" bIns="22850" anchor="t" anchorCtr="0">
            <a:noAutofit/>
          </a:bodyPr>
          <a:lstStyle>
            <a:lvl1pPr marL="457200" lvl="0" indent="-228600" algn="ctr">
              <a:lnSpc>
                <a:spcPct val="100000"/>
              </a:lnSpc>
              <a:spcBef>
                <a:spcPts val="1067"/>
              </a:spcBef>
              <a:spcAft>
                <a:spcPts val="0"/>
              </a:spcAft>
              <a:buClr>
                <a:schemeClr val="dk1"/>
              </a:buClr>
              <a:buSzPts val="2100"/>
              <a:buNone/>
              <a:defRPr sz="2800"/>
            </a:lvl1pPr>
            <a:lvl2pPr marL="914400" lvl="1" indent="-361950" algn="l">
              <a:lnSpc>
                <a:spcPct val="100000"/>
              </a:lnSpc>
              <a:spcBef>
                <a:spcPts val="1067"/>
              </a:spcBef>
              <a:spcAft>
                <a:spcPts val="0"/>
              </a:spcAft>
              <a:buClr>
                <a:schemeClr val="dk1"/>
              </a:buClr>
              <a:buSzPts val="2100"/>
              <a:buChar char="o"/>
              <a:defRPr sz="2800"/>
            </a:lvl2pPr>
            <a:lvl3pPr marL="1371600" lvl="2" indent="-361950" algn="l">
              <a:lnSpc>
                <a:spcPct val="100000"/>
              </a:lnSpc>
              <a:spcBef>
                <a:spcPts val="1067"/>
              </a:spcBef>
              <a:spcAft>
                <a:spcPts val="0"/>
              </a:spcAft>
              <a:buClr>
                <a:schemeClr val="dk1"/>
              </a:buClr>
              <a:buSzPts val="2100"/>
              <a:buChar char="–"/>
              <a:defRPr sz="2800"/>
            </a:lvl3pPr>
            <a:lvl4pPr marL="1828800" lvl="3" indent="-361950" algn="l">
              <a:lnSpc>
                <a:spcPct val="90000"/>
              </a:lnSpc>
              <a:spcBef>
                <a:spcPts val="533"/>
              </a:spcBef>
              <a:spcAft>
                <a:spcPts val="0"/>
              </a:spcAft>
              <a:buClr>
                <a:schemeClr val="dk1"/>
              </a:buClr>
              <a:buSzPts val="2100"/>
              <a:buChar char="•"/>
              <a:defRPr sz="2800"/>
            </a:lvl4pPr>
            <a:lvl5pPr marL="2286000" lvl="4" indent="-361950" algn="l">
              <a:lnSpc>
                <a:spcPct val="90000"/>
              </a:lnSpc>
              <a:spcBef>
                <a:spcPts val="533"/>
              </a:spcBef>
              <a:spcAft>
                <a:spcPts val="0"/>
              </a:spcAft>
              <a:buClr>
                <a:schemeClr val="dk1"/>
              </a:buClr>
              <a:buSzPts val="2100"/>
              <a:buChar char="•"/>
              <a:defRPr sz="2800"/>
            </a:lvl5pPr>
            <a:lvl6pPr marL="2743200" lvl="5" indent="-285750" algn="l">
              <a:lnSpc>
                <a:spcPct val="90000"/>
              </a:lnSpc>
              <a:spcBef>
                <a:spcPts val="533"/>
              </a:spcBef>
              <a:spcAft>
                <a:spcPts val="0"/>
              </a:spcAft>
              <a:buClr>
                <a:schemeClr val="dk1"/>
              </a:buClr>
              <a:buSzPts val="900"/>
              <a:buChar char="•"/>
              <a:defRPr/>
            </a:lvl6pPr>
            <a:lvl7pPr marL="3200400" lvl="6" indent="-285750" algn="l">
              <a:lnSpc>
                <a:spcPct val="90000"/>
              </a:lnSpc>
              <a:spcBef>
                <a:spcPts val="533"/>
              </a:spcBef>
              <a:spcAft>
                <a:spcPts val="0"/>
              </a:spcAft>
              <a:buClr>
                <a:schemeClr val="dk1"/>
              </a:buClr>
              <a:buSzPts val="900"/>
              <a:buChar char="•"/>
              <a:defRPr/>
            </a:lvl7pPr>
            <a:lvl8pPr marL="3657600" lvl="7" indent="-285750" algn="l">
              <a:lnSpc>
                <a:spcPct val="90000"/>
              </a:lnSpc>
              <a:spcBef>
                <a:spcPts val="533"/>
              </a:spcBef>
              <a:spcAft>
                <a:spcPts val="0"/>
              </a:spcAft>
              <a:buClr>
                <a:schemeClr val="dk1"/>
              </a:buClr>
              <a:buSzPts val="900"/>
              <a:buChar char="•"/>
              <a:defRPr/>
            </a:lvl8pPr>
            <a:lvl9pPr marL="4114800" lvl="8" indent="-285750" algn="l">
              <a:lnSpc>
                <a:spcPct val="90000"/>
              </a:lnSpc>
              <a:spcBef>
                <a:spcPts val="533"/>
              </a:spcBef>
              <a:spcAft>
                <a:spcPts val="0"/>
              </a:spcAft>
              <a:buClr>
                <a:schemeClr val="dk1"/>
              </a:buClr>
              <a:buSzPts val="900"/>
              <a:buChar char="•"/>
              <a:defRPr/>
            </a:lvl9pPr>
          </a:lstStyle>
          <a:p>
            <a:endParaRPr/>
          </a:p>
        </p:txBody>
      </p:sp>
    </p:spTree>
    <p:extLst>
      <p:ext uri="{BB962C8B-B14F-4D97-AF65-F5344CB8AC3E}">
        <p14:creationId xmlns:p14="http://schemas.microsoft.com/office/powerpoint/2010/main" val="388525329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Title and body A" type="tx">
  <p:cSld name="Title and body A">
    <p:spTree>
      <p:nvGrpSpPr>
        <p:cNvPr id="1" name="Shape 264"/>
        <p:cNvGrpSpPr/>
        <p:nvPr/>
      </p:nvGrpSpPr>
      <p:grpSpPr>
        <a:xfrm>
          <a:off x="0" y="0"/>
          <a:ext cx="0" cy="0"/>
          <a:chOff x="0" y="0"/>
          <a:chExt cx="0" cy="0"/>
        </a:xfrm>
      </p:grpSpPr>
      <p:sp>
        <p:nvSpPr>
          <p:cNvPr id="265" name="Google Shape;265;p154"/>
          <p:cNvSpPr txBox="1">
            <a:spLocks noGrp="1"/>
          </p:cNvSpPr>
          <p:nvPr>
            <p:ph type="title"/>
          </p:nvPr>
        </p:nvSpPr>
        <p:spPr>
          <a:xfrm>
            <a:off x="415600" y="593367"/>
            <a:ext cx="11360800" cy="763600"/>
          </a:xfrm>
          <a:prstGeom prst="rect">
            <a:avLst/>
          </a:prstGeom>
          <a:noFill/>
          <a:ln>
            <a:noFill/>
          </a:ln>
        </p:spPr>
        <p:txBody>
          <a:bodyPr spcFirstLastPara="1" wrap="square" lIns="45725" tIns="45725" rIns="45725" bIns="45725" anchor="t" anchorCtr="0">
            <a:normAutofit/>
          </a:bodyPr>
          <a:lstStyle>
            <a:lvl1pPr lvl="0" algn="l">
              <a:lnSpc>
                <a:spcPct val="100000"/>
              </a:lnSpc>
              <a:spcBef>
                <a:spcPts val="0"/>
              </a:spcBef>
              <a:spcAft>
                <a:spcPts val="0"/>
              </a:spcAft>
              <a:buClr>
                <a:schemeClr val="dk1"/>
              </a:buClr>
              <a:buSzPts val="1500"/>
              <a:buFont typeface="Calibri"/>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266" name="Google Shape;266;p154"/>
          <p:cNvSpPr txBox="1">
            <a:spLocks noGrp="1"/>
          </p:cNvSpPr>
          <p:nvPr>
            <p:ph type="body" idx="1"/>
          </p:nvPr>
        </p:nvSpPr>
        <p:spPr>
          <a:xfrm>
            <a:off x="415600" y="1536633"/>
            <a:ext cx="11360800" cy="4555200"/>
          </a:xfrm>
          <a:prstGeom prst="rect">
            <a:avLst/>
          </a:prstGeom>
          <a:noFill/>
          <a:ln>
            <a:noFill/>
          </a:ln>
        </p:spPr>
        <p:txBody>
          <a:bodyPr spcFirstLastPara="1" wrap="square" lIns="45725" tIns="45725" rIns="45725" bIns="45725" anchor="t" anchorCtr="0">
            <a:normAutofit/>
          </a:bodyPr>
          <a:lstStyle>
            <a:lvl1pPr marL="457200" lvl="0" indent="-279400" algn="l">
              <a:lnSpc>
                <a:spcPct val="115000"/>
              </a:lnSpc>
              <a:spcBef>
                <a:spcPts val="0"/>
              </a:spcBef>
              <a:spcAft>
                <a:spcPts val="0"/>
              </a:spcAft>
              <a:buClr>
                <a:schemeClr val="dk1"/>
              </a:buClr>
              <a:buSzPts val="800"/>
              <a:buChar char="●"/>
              <a:defRPr/>
            </a:lvl1pPr>
            <a:lvl2pPr marL="914400" lvl="1" indent="-279400" algn="l">
              <a:lnSpc>
                <a:spcPct val="115000"/>
              </a:lnSpc>
              <a:spcBef>
                <a:spcPts val="0"/>
              </a:spcBef>
              <a:spcAft>
                <a:spcPts val="0"/>
              </a:spcAft>
              <a:buClr>
                <a:schemeClr val="dk1"/>
              </a:buClr>
              <a:buSzPts val="800"/>
              <a:buChar char="○"/>
              <a:defRPr/>
            </a:lvl2pPr>
            <a:lvl3pPr marL="1371600" lvl="2" indent="-279400" algn="l">
              <a:lnSpc>
                <a:spcPct val="115000"/>
              </a:lnSpc>
              <a:spcBef>
                <a:spcPts val="0"/>
              </a:spcBef>
              <a:spcAft>
                <a:spcPts val="0"/>
              </a:spcAft>
              <a:buClr>
                <a:schemeClr val="dk1"/>
              </a:buClr>
              <a:buSzPts val="800"/>
              <a:buChar char="■"/>
              <a:defRPr/>
            </a:lvl3pPr>
            <a:lvl4pPr marL="1828800" lvl="3" indent="-279400" algn="l">
              <a:lnSpc>
                <a:spcPct val="115000"/>
              </a:lnSpc>
              <a:spcBef>
                <a:spcPts val="0"/>
              </a:spcBef>
              <a:spcAft>
                <a:spcPts val="0"/>
              </a:spcAft>
              <a:buClr>
                <a:schemeClr val="dk1"/>
              </a:buClr>
              <a:buSzPts val="800"/>
              <a:buChar char="●"/>
              <a:defRPr/>
            </a:lvl4pPr>
            <a:lvl5pPr marL="2286000" lvl="4" indent="-279400" algn="l">
              <a:lnSpc>
                <a:spcPct val="115000"/>
              </a:lnSpc>
              <a:spcBef>
                <a:spcPts val="0"/>
              </a:spcBef>
              <a:spcAft>
                <a:spcPts val="0"/>
              </a:spcAft>
              <a:buClr>
                <a:schemeClr val="dk1"/>
              </a:buClr>
              <a:buSzPts val="800"/>
              <a:buChar char="○"/>
              <a:defRPr/>
            </a:lvl5pPr>
            <a:lvl6pPr marL="2743200" lvl="5" indent="-279400" algn="l">
              <a:lnSpc>
                <a:spcPct val="115000"/>
              </a:lnSpc>
              <a:spcBef>
                <a:spcPts val="0"/>
              </a:spcBef>
              <a:spcAft>
                <a:spcPts val="0"/>
              </a:spcAft>
              <a:buClr>
                <a:schemeClr val="dk1"/>
              </a:buClr>
              <a:buSzPts val="800"/>
              <a:buChar char="■"/>
              <a:defRPr/>
            </a:lvl6pPr>
            <a:lvl7pPr marL="3200400" lvl="6" indent="-279400" algn="l">
              <a:lnSpc>
                <a:spcPct val="115000"/>
              </a:lnSpc>
              <a:spcBef>
                <a:spcPts val="0"/>
              </a:spcBef>
              <a:spcAft>
                <a:spcPts val="0"/>
              </a:spcAft>
              <a:buClr>
                <a:schemeClr val="dk1"/>
              </a:buClr>
              <a:buSzPts val="800"/>
              <a:buChar char="●"/>
              <a:defRPr/>
            </a:lvl7pPr>
            <a:lvl8pPr marL="3657600" lvl="7" indent="-279400" algn="l">
              <a:lnSpc>
                <a:spcPct val="115000"/>
              </a:lnSpc>
              <a:spcBef>
                <a:spcPts val="0"/>
              </a:spcBef>
              <a:spcAft>
                <a:spcPts val="0"/>
              </a:spcAft>
              <a:buClr>
                <a:schemeClr val="dk1"/>
              </a:buClr>
              <a:buSzPts val="800"/>
              <a:buChar char="○"/>
              <a:defRPr/>
            </a:lvl8pPr>
            <a:lvl9pPr marL="4114800" lvl="8" indent="-279400" algn="l">
              <a:lnSpc>
                <a:spcPct val="115000"/>
              </a:lnSpc>
              <a:spcBef>
                <a:spcPts val="0"/>
              </a:spcBef>
              <a:spcAft>
                <a:spcPts val="0"/>
              </a:spcAft>
              <a:buClr>
                <a:schemeClr val="dk1"/>
              </a:buClr>
              <a:buSzPts val="800"/>
              <a:buChar char="■"/>
              <a:defRPr/>
            </a:lvl9pPr>
          </a:lstStyle>
          <a:p>
            <a:endParaRPr/>
          </a:p>
        </p:txBody>
      </p:sp>
    </p:spTree>
    <p:extLst>
      <p:ext uri="{BB962C8B-B14F-4D97-AF65-F5344CB8AC3E}">
        <p14:creationId xmlns:p14="http://schemas.microsoft.com/office/powerpoint/2010/main" val="22232688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slideLayout" Target="../slideLayouts/slideLayout33.xml"/><Relationship Id="rId18" Type="http://schemas.openxmlformats.org/officeDocument/2006/relationships/slideLayout" Target="../slideLayouts/slideLayout38.xml"/><Relationship Id="rId26" Type="http://schemas.openxmlformats.org/officeDocument/2006/relationships/theme" Target="../theme/theme2.xml"/><Relationship Id="rId3" Type="http://schemas.openxmlformats.org/officeDocument/2006/relationships/slideLayout" Target="../slideLayouts/slideLayout23.xml"/><Relationship Id="rId21" Type="http://schemas.openxmlformats.org/officeDocument/2006/relationships/slideLayout" Target="../slideLayouts/slideLayout41.xml"/><Relationship Id="rId7" Type="http://schemas.openxmlformats.org/officeDocument/2006/relationships/slideLayout" Target="../slideLayouts/slideLayout27.xml"/><Relationship Id="rId12" Type="http://schemas.openxmlformats.org/officeDocument/2006/relationships/slideLayout" Target="../slideLayouts/slideLayout32.xml"/><Relationship Id="rId17" Type="http://schemas.openxmlformats.org/officeDocument/2006/relationships/slideLayout" Target="../slideLayouts/slideLayout37.xml"/><Relationship Id="rId25" Type="http://schemas.openxmlformats.org/officeDocument/2006/relationships/slideLayout" Target="../slideLayouts/slideLayout45.xml"/><Relationship Id="rId2" Type="http://schemas.openxmlformats.org/officeDocument/2006/relationships/slideLayout" Target="../slideLayouts/slideLayout22.xml"/><Relationship Id="rId16" Type="http://schemas.openxmlformats.org/officeDocument/2006/relationships/slideLayout" Target="../slideLayouts/slideLayout36.xml"/><Relationship Id="rId20" Type="http://schemas.openxmlformats.org/officeDocument/2006/relationships/slideLayout" Target="../slideLayouts/slideLayout40.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24" Type="http://schemas.openxmlformats.org/officeDocument/2006/relationships/slideLayout" Target="../slideLayouts/slideLayout44.xml"/><Relationship Id="rId5" Type="http://schemas.openxmlformats.org/officeDocument/2006/relationships/slideLayout" Target="../slideLayouts/slideLayout25.xml"/><Relationship Id="rId15" Type="http://schemas.openxmlformats.org/officeDocument/2006/relationships/slideLayout" Target="../slideLayouts/slideLayout35.xml"/><Relationship Id="rId23" Type="http://schemas.openxmlformats.org/officeDocument/2006/relationships/slideLayout" Target="../slideLayouts/slideLayout43.xml"/><Relationship Id="rId10" Type="http://schemas.openxmlformats.org/officeDocument/2006/relationships/slideLayout" Target="../slideLayouts/slideLayout30.xml"/><Relationship Id="rId19" Type="http://schemas.openxmlformats.org/officeDocument/2006/relationships/slideLayout" Target="../slideLayouts/slideLayout39.xml"/><Relationship Id="rId4" Type="http://schemas.openxmlformats.org/officeDocument/2006/relationships/slideLayout" Target="../slideLayouts/slideLayout24.xml"/><Relationship Id="rId9" Type="http://schemas.openxmlformats.org/officeDocument/2006/relationships/slideLayout" Target="../slideLayouts/slideLayout29.xml"/><Relationship Id="rId14" Type="http://schemas.openxmlformats.org/officeDocument/2006/relationships/slideLayout" Target="../slideLayouts/slideLayout34.xml"/><Relationship Id="rId22"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08364055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73"/>
        <p:cNvGrpSpPr/>
        <p:nvPr/>
      </p:nvGrpSpPr>
      <p:grpSpPr>
        <a:xfrm>
          <a:off x="0" y="0"/>
          <a:ext cx="0" cy="0"/>
          <a:chOff x="0" y="0"/>
          <a:chExt cx="0" cy="0"/>
        </a:xfrm>
      </p:grpSpPr>
      <p:sp>
        <p:nvSpPr>
          <p:cNvPr id="174" name="Google Shape;174;p8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75" name="Google Shape;175;p8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extLst>
      <p:ext uri="{BB962C8B-B14F-4D97-AF65-F5344CB8AC3E}">
        <p14:creationId xmlns:p14="http://schemas.microsoft.com/office/powerpoint/2010/main" val="4164400487"/>
      </p:ext>
    </p:extLst>
  </p:cSld>
  <p:clrMap bg1="lt1" tx1="dk1" bg2="dk2" tx2="lt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 id="2147483694" r:id="rId13"/>
    <p:sldLayoutId id="2147483695" r:id="rId14"/>
    <p:sldLayoutId id="2147483696" r:id="rId15"/>
    <p:sldLayoutId id="2147483697" r:id="rId16"/>
    <p:sldLayoutId id="2147483698" r:id="rId17"/>
    <p:sldLayoutId id="2147483699" r:id="rId18"/>
    <p:sldLayoutId id="2147483700" r:id="rId19"/>
    <p:sldLayoutId id="2147483701" r:id="rId20"/>
    <p:sldLayoutId id="2147483702" r:id="rId21"/>
    <p:sldLayoutId id="2147483703" r:id="rId22"/>
    <p:sldLayoutId id="2147483704" r:id="rId23"/>
    <p:sldLayoutId id="2147483705" r:id="rId24"/>
    <p:sldLayoutId id="2147483706" r:id="rId2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1.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7.xml"/><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9.xml"/><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0.xml"/><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1.xml"/><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3.xml"/><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4.xml"/><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7.xml"/><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8.xml"/><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0.xml"/><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0.xml"/></Relationships>
</file>

<file path=ppt/slides/_rels/slide2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22.xml"/><Relationship Id="rId1" Type="http://schemas.openxmlformats.org/officeDocument/2006/relationships/slideLayout" Target="../slideLayouts/slideLayout2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4.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25.xml"/><Relationship Id="rId1" Type="http://schemas.openxmlformats.org/officeDocument/2006/relationships/slideLayout" Target="../slideLayouts/slideLayout19.xml"/></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6.xml"/><Relationship Id="rId1" Type="http://schemas.openxmlformats.org/officeDocument/2006/relationships/slideLayout" Target="../slideLayouts/slideLayout19.xml"/></Relationships>
</file>

<file path=ppt/slides/_rels/slide2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7.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0.xml"/></Relationships>
</file>

<file path=ppt/slides/_rels/slide2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9.xml"/><Relationship Id="rId1" Type="http://schemas.openxmlformats.org/officeDocument/2006/relationships/slideLayout" Target="../slideLayouts/slideLayout20.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0.xml"/></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1.xml"/><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32.xml"/><Relationship Id="rId1" Type="http://schemas.openxmlformats.org/officeDocument/2006/relationships/slideLayout" Target="../slideLayouts/slideLayout19.xml"/><Relationship Id="rId4" Type="http://schemas.openxmlformats.org/officeDocument/2006/relationships/hyperlink" Target="https://www.freepik.com/premium-ai-image/set-wooden-blocks-with-brain-symbol-question-mark-representing-concept-thinking_307251903.htm"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3.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0.xml"/></Relationships>
</file>

<file path=ppt/slides/_rels/slide3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5.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g3f97a6f9881_0_0"/>
          <p:cNvSpPr txBox="1"/>
          <p:nvPr/>
        </p:nvSpPr>
        <p:spPr>
          <a:xfrm>
            <a:off x="599800" y="359425"/>
            <a:ext cx="8123100" cy="20973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12800"/>
              <a:buFont typeface="Arial"/>
              <a:buNone/>
            </a:pPr>
            <a:r>
              <a:rPr lang="en-US" sz="6700" b="1" i="0" u="none" strike="noStrike" cap="none" dirty="0">
                <a:solidFill>
                  <a:schemeClr val="accent1"/>
                </a:solidFill>
                <a:latin typeface="Calibri" panose="020F0502020204030204" pitchFamily="34" charset="0"/>
                <a:ea typeface="Calibri" panose="020F0502020204030204" pitchFamily="34" charset="0"/>
                <a:cs typeface="Calibri" panose="020F0502020204030204" pitchFamily="34" charset="0"/>
                <a:sym typeface="Roboto"/>
              </a:rPr>
              <a:t>Investigations </a:t>
            </a:r>
            <a:r>
              <a:rPr lang="en-US" sz="6700" b="0" i="1" u="none" strike="noStrike" cap="none" dirty="0">
                <a:solidFill>
                  <a:schemeClr val="accent1"/>
                </a:solidFill>
                <a:latin typeface="Calibri" panose="020F0502020204030204" pitchFamily="34" charset="0"/>
                <a:ea typeface="Calibri" panose="020F0502020204030204" pitchFamily="34" charset="0"/>
                <a:cs typeface="Calibri" panose="020F0502020204030204" pitchFamily="34" charset="0"/>
                <a:sym typeface="Roboto"/>
              </a:rPr>
              <a:t>Specialty Training</a:t>
            </a:r>
            <a:endParaRPr sz="6700" b="0" i="1" u="none" strike="noStrike" cap="none" dirty="0">
              <a:solidFill>
                <a:schemeClr val="accent1"/>
              </a:solidFill>
              <a:latin typeface="Calibri" panose="020F0502020204030204" pitchFamily="34" charset="0"/>
              <a:ea typeface="Calibri" panose="020F0502020204030204" pitchFamily="34" charset="0"/>
              <a:cs typeface="Calibri" panose="020F0502020204030204" pitchFamily="34" charset="0"/>
              <a:sym typeface="Roboto"/>
            </a:endParaRPr>
          </a:p>
          <a:p>
            <a:pPr marL="0" marR="0" lvl="0" indent="0" algn="l" rtl="0">
              <a:lnSpc>
                <a:spcPct val="120000"/>
              </a:lnSpc>
              <a:spcBef>
                <a:spcPts val="0"/>
              </a:spcBef>
              <a:spcAft>
                <a:spcPts val="0"/>
              </a:spcAft>
              <a:buClr>
                <a:srgbClr val="000000"/>
              </a:buClr>
              <a:buSzPts val="5300"/>
              <a:buFont typeface="Arial"/>
              <a:buNone/>
            </a:pPr>
            <a:endParaRPr sz="100" b="1" i="0" u="none" strike="noStrike" cap="none" dirty="0">
              <a:solidFill>
                <a:schemeClr val="accent1"/>
              </a:solidFill>
              <a:latin typeface="Calibri"/>
              <a:ea typeface="Calibri"/>
              <a:cs typeface="Calibri"/>
              <a:sym typeface="Calibri"/>
            </a:endParaRPr>
          </a:p>
        </p:txBody>
      </p:sp>
      <p:pic>
        <p:nvPicPr>
          <p:cNvPr id="191" name="Google Shape;191;g3f97a6f9881_0_0" descr="A close-up of a white background&#10;&#10;AI-generated content may be incorrect."/>
          <p:cNvPicPr preferRelativeResize="0"/>
          <p:nvPr/>
        </p:nvPicPr>
        <p:blipFill rotWithShape="1">
          <a:blip r:embed="rId3">
            <a:alphaModFix/>
          </a:blip>
          <a:srcRect/>
          <a:stretch/>
        </p:blipFill>
        <p:spPr>
          <a:xfrm>
            <a:off x="431250" y="5631325"/>
            <a:ext cx="3596396" cy="1045464"/>
          </a:xfrm>
          <a:prstGeom prst="rect">
            <a:avLst/>
          </a:prstGeom>
          <a:noFill/>
          <a:ln>
            <a:noFill/>
          </a:ln>
        </p:spPr>
      </p:pic>
      <p:pic>
        <p:nvPicPr>
          <p:cNvPr id="192" name="Google Shape;192;g3f97a6f9881_0_0" descr="A group of people in a room&#10;&#10;AI-generated content may be incorrect."/>
          <p:cNvPicPr preferRelativeResize="0"/>
          <p:nvPr/>
        </p:nvPicPr>
        <p:blipFill rotWithShape="1">
          <a:blip r:embed="rId4">
            <a:alphaModFix/>
          </a:blip>
          <a:srcRect/>
          <a:stretch/>
        </p:blipFill>
        <p:spPr>
          <a:xfrm>
            <a:off x="0" y="2743200"/>
            <a:ext cx="12192000" cy="2667000"/>
          </a:xfrm>
          <a:prstGeom prst="rect">
            <a:avLst/>
          </a:prstGeom>
          <a:noFill/>
          <a:ln>
            <a:noFill/>
          </a:ln>
        </p:spPr>
      </p:pic>
      <p:sp>
        <p:nvSpPr>
          <p:cNvPr id="193" name="Google Shape;193;g3f97a6f9881_0_0"/>
          <p:cNvSpPr/>
          <p:nvPr/>
        </p:nvSpPr>
        <p:spPr>
          <a:xfrm>
            <a:off x="6925498" y="5777823"/>
            <a:ext cx="4882896" cy="97658"/>
          </a:xfrm>
          <a:custGeom>
            <a:avLst/>
            <a:gdLst/>
            <a:ahLst/>
            <a:cxnLst/>
            <a:rect l="l" t="t" r="r" b="b"/>
            <a:pathLst>
              <a:path w="7315200" h="146304" extrusionOk="0">
                <a:moveTo>
                  <a:pt x="0" y="0"/>
                </a:moveTo>
                <a:lnTo>
                  <a:pt x="7315200" y="0"/>
                </a:lnTo>
                <a:lnTo>
                  <a:pt x="7315200" y="146304"/>
                </a:lnTo>
                <a:lnTo>
                  <a:pt x="0" y="146304"/>
                </a:lnTo>
                <a:lnTo>
                  <a:pt x="0" y="0"/>
                </a:lnTo>
                <a:close/>
              </a:path>
            </a:pathLst>
          </a:custGeom>
          <a:blipFill rotWithShape="1">
            <a:blip r:embed="rId5">
              <a:alphaModFix/>
            </a:blip>
            <a:stretch>
              <a:fillRect/>
            </a:stretch>
          </a:blipFill>
          <a:ln>
            <a:noFill/>
          </a:ln>
        </p:spPr>
        <p:txBody>
          <a:bodyPr spcFirstLastPara="1" wrap="square" lIns="60975" tIns="30475" rIns="60975" bIns="30475"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sp>
        <p:nvSpPr>
          <p:cNvPr id="194" name="Google Shape;194;g3f97a6f9881_0_0"/>
          <p:cNvSpPr txBox="1"/>
          <p:nvPr/>
        </p:nvSpPr>
        <p:spPr>
          <a:xfrm>
            <a:off x="8722912" y="6033800"/>
            <a:ext cx="3085500" cy="492600"/>
          </a:xfrm>
          <a:prstGeom prst="rect">
            <a:avLst/>
          </a:prstGeom>
          <a:noFill/>
          <a:ln>
            <a:noFill/>
          </a:ln>
        </p:spPr>
        <p:txBody>
          <a:bodyPr spcFirstLastPara="1" wrap="square" lIns="0" tIns="0" rIns="0" bIns="0" anchor="t" anchorCtr="0">
            <a:spAutoFit/>
          </a:bodyPr>
          <a:lstStyle/>
          <a:p>
            <a:pPr marL="0" marR="0" lvl="0" indent="0" algn="r" rtl="0">
              <a:lnSpc>
                <a:spcPct val="80000"/>
              </a:lnSpc>
              <a:spcBef>
                <a:spcPts val="0"/>
              </a:spcBef>
              <a:spcAft>
                <a:spcPts val="0"/>
              </a:spcAft>
              <a:buClr>
                <a:srgbClr val="000000"/>
              </a:buClr>
              <a:buSzPts val="4000"/>
              <a:buFont typeface="Arial"/>
              <a:buNone/>
            </a:pPr>
            <a:r>
              <a:rPr lang="en-US" sz="4000" b="0" i="0" u="none" strike="noStrike" cap="none" dirty="0">
                <a:solidFill>
                  <a:schemeClr val="accent1"/>
                </a:solidFill>
                <a:latin typeface="Calibri"/>
                <a:ea typeface="Calibri"/>
                <a:cs typeface="Calibri"/>
                <a:sym typeface="Calibri"/>
              </a:rPr>
              <a:t>Day 6</a:t>
            </a:r>
            <a:endParaRPr sz="900" b="0" i="0" u="none" strike="noStrike" cap="none" dirty="0">
              <a:solidFill>
                <a:schemeClr val="accent1"/>
              </a:solidFill>
              <a:latin typeface="Calibri" panose="020F0502020204030204" pitchFamily="34" charset="0"/>
              <a:ea typeface="Calibri" panose="020F0502020204030204" pitchFamily="34" charset="0"/>
              <a:cs typeface="Calibri" panose="020F0502020204030204" pitchFamily="34" charset="0"/>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56"/>
        <p:cNvGrpSpPr/>
        <p:nvPr/>
      </p:nvGrpSpPr>
      <p:grpSpPr>
        <a:xfrm>
          <a:off x="0" y="0"/>
          <a:ext cx="0" cy="0"/>
          <a:chOff x="0" y="0"/>
          <a:chExt cx="0" cy="0"/>
        </a:xfrm>
      </p:grpSpPr>
      <p:grpSp>
        <p:nvGrpSpPr>
          <p:cNvPr id="1257" name="Google Shape;1257;p44"/>
          <p:cNvGrpSpPr/>
          <p:nvPr/>
        </p:nvGrpSpPr>
        <p:grpSpPr>
          <a:xfrm>
            <a:off x="5841332" y="-96669"/>
            <a:ext cx="67100" cy="6954669"/>
            <a:chOff x="0" y="-38100"/>
            <a:chExt cx="74700" cy="2747433"/>
          </a:xfrm>
        </p:grpSpPr>
        <p:sp>
          <p:nvSpPr>
            <p:cNvPr id="1258" name="Google Shape;1258;p44"/>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chemeClr val="accent4"/>
            </a:solidFill>
            <a:ln>
              <a:noFill/>
            </a:ln>
          </p:spPr>
          <p:txBody>
            <a:bodyPr spcFirstLastPara="1" wrap="square" lIns="60950" tIns="30450" rIns="60950" bIns="30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900"/>
                <a:buFont typeface="Arial"/>
                <a:buNone/>
                <a:tabLst/>
                <a:defRPr/>
              </a:pPr>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1259" name="Google Shape;1259;p44"/>
            <p:cNvSpPr txBox="1"/>
            <p:nvPr/>
          </p:nvSpPr>
          <p:spPr>
            <a:xfrm>
              <a:off x="0" y="-38100"/>
              <a:ext cx="74700" cy="2747400"/>
            </a:xfrm>
            <a:prstGeom prst="rect">
              <a:avLst/>
            </a:prstGeom>
            <a:solidFill>
              <a:schemeClr val="accent4"/>
            </a:solidFill>
            <a:ln>
              <a:noFill/>
            </a:ln>
          </p:spPr>
          <p:txBody>
            <a:bodyPr spcFirstLastPara="1" wrap="square" lIns="33850" tIns="33850" rIns="33850" bIns="33850" anchor="ctr" anchorCtr="0">
              <a:noAutofit/>
            </a:bodyPr>
            <a:lstStyle/>
            <a:p>
              <a:pPr marL="0" marR="0" lvl="0" indent="0" algn="ctr" defTabSz="914400" rtl="0" eaLnBrk="1" fontAlgn="auto" latinLnBrk="0" hangingPunct="1">
                <a:lnSpc>
                  <a:spcPct val="147722"/>
                </a:lnSpc>
                <a:spcBef>
                  <a:spcPts val="0"/>
                </a:spcBef>
                <a:spcAft>
                  <a:spcPts val="0"/>
                </a:spcAft>
                <a:buClr>
                  <a:srgbClr val="000000"/>
                </a:buClr>
                <a:buSzPts val="900"/>
                <a:buFont typeface="Arial"/>
                <a:buNone/>
                <a:tabLst/>
                <a:defRPr/>
              </a:pPr>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grpSp>
      <p:sp>
        <p:nvSpPr>
          <p:cNvPr id="1260" name="Google Shape;1260;p44"/>
          <p:cNvSpPr txBox="1"/>
          <p:nvPr/>
        </p:nvSpPr>
        <p:spPr>
          <a:xfrm>
            <a:off x="6028886" y="1514459"/>
            <a:ext cx="6163114" cy="3693319"/>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5000"/>
              <a:buFont typeface="Arial"/>
              <a:buNone/>
              <a:tabLst/>
              <a:defRPr/>
            </a:pPr>
            <a:r>
              <a:rPr kumimoji="0" lang="en-US" sz="6000" b="1" i="0" u="none" strike="noStrike" kern="0" cap="none" spc="0" normalizeH="0" baseline="0" noProof="0" dirty="0">
                <a:ln>
                  <a:noFill/>
                </a:ln>
                <a:solidFill>
                  <a:srgbClr val="000000"/>
                </a:solidFill>
                <a:effectLst/>
                <a:uLnTx/>
                <a:uFillTx/>
                <a:latin typeface="Calibri"/>
                <a:ea typeface="Calibri"/>
                <a:cs typeface="Calibri"/>
                <a:sym typeface="Calibri"/>
              </a:rPr>
              <a:t>Investigations</a:t>
            </a:r>
          </a:p>
          <a:p>
            <a:pPr marL="0" marR="0" lvl="0" indent="0" algn="ctr" defTabSz="914400" rtl="0" eaLnBrk="1" fontAlgn="auto" latinLnBrk="0" hangingPunct="1">
              <a:lnSpc>
                <a:spcPct val="100000"/>
              </a:lnSpc>
              <a:spcBef>
                <a:spcPts val="0"/>
              </a:spcBef>
              <a:spcAft>
                <a:spcPts val="0"/>
              </a:spcAft>
              <a:buClr>
                <a:srgbClr val="000000"/>
              </a:buClr>
              <a:buSzPts val="5000"/>
              <a:buFont typeface="Arial"/>
              <a:buNone/>
              <a:tabLst/>
              <a:defRPr/>
            </a:pPr>
            <a:r>
              <a:rPr kumimoji="0" lang="en-US" sz="6000" b="1" i="0" u="none" strike="noStrike" kern="0" cap="none" spc="0" normalizeH="0" baseline="0" noProof="0" dirty="0">
                <a:ln>
                  <a:noFill/>
                </a:ln>
                <a:solidFill>
                  <a:srgbClr val="000000"/>
                </a:solidFill>
                <a:effectLst/>
                <a:uLnTx/>
                <a:uFillTx/>
                <a:latin typeface="Calibri"/>
                <a:ea typeface="Calibri"/>
                <a:cs typeface="Calibri"/>
                <a:sym typeface="Calibri"/>
              </a:rPr>
              <a:t>Week 8</a:t>
            </a:r>
            <a:endParaRPr kumimoji="0"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ctr" defTabSz="914400" rtl="0" eaLnBrk="1" fontAlgn="auto" latinLnBrk="0" hangingPunct="1">
              <a:lnSpc>
                <a:spcPct val="100000"/>
              </a:lnSpc>
              <a:spcBef>
                <a:spcPts val="0"/>
              </a:spcBef>
              <a:spcAft>
                <a:spcPts val="0"/>
              </a:spcAft>
              <a:buClr>
                <a:srgbClr val="000000"/>
              </a:buClr>
              <a:buSzPts val="5000"/>
              <a:buFont typeface="Arial"/>
              <a:buNone/>
              <a:tabLst/>
              <a:defRPr/>
            </a:pPr>
            <a:r>
              <a:rPr kumimoji="0" lang="en-US" sz="6000" b="1" i="0" u="none" strike="noStrike" kern="0" cap="none" spc="0" normalizeH="0" baseline="0" noProof="0" dirty="0">
                <a:ln>
                  <a:noFill/>
                </a:ln>
                <a:solidFill>
                  <a:srgbClr val="000000"/>
                </a:solidFill>
                <a:effectLst/>
                <a:uLnTx/>
                <a:uFillTx/>
                <a:latin typeface="Calibri"/>
                <a:ea typeface="Calibri"/>
                <a:cs typeface="Calibri"/>
                <a:sym typeface="Calibri"/>
              </a:rPr>
              <a:t>Pre-Test Assessment</a:t>
            </a:r>
            <a:endParaRPr kumimoji="0" sz="6000" b="1" i="0" u="none" strike="noStrike" kern="0" cap="none" spc="0" normalizeH="0" baseline="0" noProof="0" dirty="0">
              <a:ln>
                <a:noFill/>
              </a:ln>
              <a:solidFill>
                <a:srgbClr val="000000"/>
              </a:solidFill>
              <a:effectLst/>
              <a:uLnTx/>
              <a:uFillTx/>
              <a:latin typeface="Calibri"/>
              <a:ea typeface="Calibri"/>
              <a:cs typeface="Calibri"/>
              <a:sym typeface="Calibri"/>
            </a:endParaRPr>
          </a:p>
        </p:txBody>
      </p:sp>
      <p:pic>
        <p:nvPicPr>
          <p:cNvPr id="1026" name="Picture 2">
            <a:extLst>
              <a:ext uri="{FF2B5EF4-FFF2-40B4-BE49-F238E27FC236}">
                <a16:creationId xmlns:a16="http://schemas.microsoft.com/office/drawing/2014/main" id="{383469AE-C27C-C8CB-B033-81E845208D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81132" y="1531260"/>
            <a:ext cx="3447473" cy="344747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pic>
        <p:nvPicPr>
          <p:cNvPr id="200" name="Google Shape;200;p1"/>
          <p:cNvPicPr preferRelativeResize="0"/>
          <p:nvPr/>
        </p:nvPicPr>
        <p:blipFill rotWithShape="1">
          <a:blip r:embed="rId3">
            <a:alphaModFix/>
          </a:blip>
          <a:srcRect/>
          <a:stretch/>
        </p:blipFill>
        <p:spPr>
          <a:xfrm>
            <a:off x="0" y="-973394"/>
            <a:ext cx="12191999" cy="7831396"/>
          </a:xfrm>
          <a:prstGeom prst="rect">
            <a:avLst/>
          </a:prstGeom>
          <a:noFill/>
          <a:ln>
            <a:noFill/>
          </a:ln>
        </p:spPr>
      </p:pic>
      <p:sp>
        <p:nvSpPr>
          <p:cNvPr id="201" name="Google Shape;201;p1"/>
          <p:cNvSpPr/>
          <p:nvPr/>
        </p:nvSpPr>
        <p:spPr>
          <a:xfrm>
            <a:off x="701040" y="5161935"/>
            <a:ext cx="10789920" cy="1194620"/>
          </a:xfrm>
          <a:prstGeom prst="rect">
            <a:avLst/>
          </a:prstGeom>
          <a:solidFill>
            <a:schemeClr val="lt1"/>
          </a:solidFill>
          <a:ln w="19050" cap="flat" cmpd="sng">
            <a:solidFill>
              <a:schemeClr val="lt1"/>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2" name="Google Shape;202;p1"/>
          <p:cNvSpPr txBox="1"/>
          <p:nvPr/>
        </p:nvSpPr>
        <p:spPr>
          <a:xfrm>
            <a:off x="1455420" y="5373733"/>
            <a:ext cx="9281160" cy="83099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800"/>
              <a:buFont typeface="Arial"/>
              <a:buNone/>
            </a:pPr>
            <a:r>
              <a:rPr lang="en-US" sz="4800" b="1" i="0" u="none" strike="noStrike" cap="none" dirty="0">
                <a:solidFill>
                  <a:schemeClr val="dk1"/>
                </a:solidFill>
                <a:latin typeface="Calibri"/>
                <a:ea typeface="Calibri"/>
                <a:cs typeface="Calibri"/>
                <a:sym typeface="Calibri"/>
              </a:rPr>
              <a:t>MAKING INVESTIGATIVE FINDINGS</a:t>
            </a:r>
            <a:endParaRPr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sp>
        <p:nvSpPr>
          <p:cNvPr id="208" name="Google Shape;208;g3f5e9e48872_0_0"/>
          <p:cNvSpPr txBox="1">
            <a:spLocks noGrp="1"/>
          </p:cNvSpPr>
          <p:nvPr>
            <p:ph type="ctrTitle"/>
          </p:nvPr>
        </p:nvSpPr>
        <p:spPr>
          <a:xfrm>
            <a:off x="1019331" y="2113613"/>
            <a:ext cx="4482000" cy="270210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SzPts val="6000"/>
              <a:buNone/>
            </a:pPr>
            <a:r>
              <a:rPr lang="en-US" b="1" dirty="0">
                <a:latin typeface="Calibri"/>
                <a:ea typeface="Calibri"/>
                <a:cs typeface="Calibri"/>
                <a:sym typeface="Calibri"/>
              </a:rPr>
              <a:t>Making Investigative Findings</a:t>
            </a:r>
            <a:endParaRPr b="1" dirty="0">
              <a:latin typeface="Calibri"/>
              <a:ea typeface="Calibri"/>
              <a:cs typeface="Calibri"/>
              <a:sym typeface="Calibri"/>
            </a:endParaRPr>
          </a:p>
        </p:txBody>
      </p:sp>
      <p:pic>
        <p:nvPicPr>
          <p:cNvPr id="209" name="Google Shape;209;g3f5e9e48872_0_0"/>
          <p:cNvPicPr preferRelativeResize="0"/>
          <p:nvPr/>
        </p:nvPicPr>
        <p:blipFill rotWithShape="1">
          <a:blip r:embed="rId3">
            <a:alphaModFix/>
          </a:blip>
          <a:srcRect l="12708" r="36295"/>
          <a:stretch/>
        </p:blipFill>
        <p:spPr>
          <a:xfrm>
            <a:off x="5974426" y="-457200"/>
            <a:ext cx="6217573" cy="7315199"/>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14"/>
        <p:cNvGrpSpPr/>
        <p:nvPr/>
      </p:nvGrpSpPr>
      <p:grpSpPr>
        <a:xfrm>
          <a:off x="0" y="0"/>
          <a:ext cx="0" cy="0"/>
          <a:chOff x="0" y="0"/>
          <a:chExt cx="0" cy="0"/>
        </a:xfrm>
      </p:grpSpPr>
      <p:grpSp>
        <p:nvGrpSpPr>
          <p:cNvPr id="215" name="Google Shape;215;p2"/>
          <p:cNvGrpSpPr/>
          <p:nvPr/>
        </p:nvGrpSpPr>
        <p:grpSpPr>
          <a:xfrm>
            <a:off x="5078086" y="-96441"/>
            <a:ext cx="189049" cy="6954441"/>
            <a:chOff x="0" y="-38100"/>
            <a:chExt cx="74686" cy="2747433"/>
          </a:xfrm>
        </p:grpSpPr>
        <p:sp>
          <p:nvSpPr>
            <p:cNvPr id="216" name="Google Shape;216;p2"/>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rgbClr val="52A3CB"/>
            </a:solidFill>
            <a:ln>
              <a:noFill/>
            </a:ln>
          </p:spPr>
          <p:txBody>
            <a:bodyPr spcFirstLastPara="1" wrap="square" lIns="60950" tIns="30450" rIns="60950" bIns="3045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rgbClr val="4C1A27"/>
                </a:solidFill>
                <a:latin typeface="Calibri"/>
                <a:ea typeface="Calibri"/>
                <a:cs typeface="Calibri"/>
                <a:sym typeface="Calibri"/>
              </a:endParaRPr>
            </a:p>
          </p:txBody>
        </p:sp>
        <p:sp>
          <p:nvSpPr>
            <p:cNvPr id="217" name="Google Shape;217;p2"/>
            <p:cNvSpPr txBox="1"/>
            <p:nvPr/>
          </p:nvSpPr>
          <p:spPr>
            <a:xfrm>
              <a:off x="0" y="-38100"/>
              <a:ext cx="74686" cy="2747433"/>
            </a:xfrm>
            <a:prstGeom prst="rect">
              <a:avLst/>
            </a:prstGeom>
            <a:noFill/>
            <a:ln>
              <a:noFill/>
            </a:ln>
          </p:spPr>
          <p:txBody>
            <a:bodyPr spcFirstLastPara="1" wrap="square" lIns="33850" tIns="33850" rIns="33850" bIns="33850" anchor="ctr" anchorCtr="0">
              <a:noAutofit/>
            </a:bodyPr>
            <a:lstStyle/>
            <a:p>
              <a:pPr marL="0" marR="0" lvl="0" indent="0" algn="ctr" rtl="0">
                <a:lnSpc>
                  <a:spcPct val="147722"/>
                </a:lnSpc>
                <a:spcBef>
                  <a:spcPts val="0"/>
                </a:spcBef>
                <a:spcAft>
                  <a:spcPts val="0"/>
                </a:spcAft>
                <a:buClr>
                  <a:srgbClr val="000000"/>
                </a:buClr>
                <a:buSzPts val="1200"/>
                <a:buFont typeface="Arial"/>
                <a:buNone/>
              </a:pPr>
              <a:endParaRPr sz="1200" b="0" i="0" u="none" strike="noStrike" cap="none">
                <a:solidFill>
                  <a:srgbClr val="4C1A27"/>
                </a:solidFill>
                <a:latin typeface="Calibri"/>
                <a:ea typeface="Calibri"/>
                <a:cs typeface="Calibri"/>
                <a:sym typeface="Calibri"/>
              </a:endParaRPr>
            </a:p>
          </p:txBody>
        </p:sp>
      </p:grpSp>
      <p:sp>
        <p:nvSpPr>
          <p:cNvPr id="218" name="Google Shape;218;p2"/>
          <p:cNvSpPr txBox="1"/>
          <p:nvPr/>
        </p:nvSpPr>
        <p:spPr>
          <a:xfrm>
            <a:off x="0" y="1300900"/>
            <a:ext cx="5078100" cy="221640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7200"/>
              <a:buFont typeface="Arial"/>
              <a:buNone/>
            </a:pPr>
            <a:r>
              <a:rPr lang="en-US" sz="7200" b="1" i="0" u="none" strike="noStrike" cap="none" dirty="0">
                <a:solidFill>
                  <a:srgbClr val="000000"/>
                </a:solidFill>
                <a:latin typeface="Antonio"/>
                <a:ea typeface="Antonio"/>
                <a:cs typeface="Antonio"/>
                <a:sym typeface="Antonio"/>
              </a:rPr>
              <a:t>Target Outcomes</a:t>
            </a:r>
            <a:endParaRPr sz="7200" b="0" i="0" u="none" strike="noStrike" cap="none" dirty="0">
              <a:solidFill>
                <a:srgbClr val="000000"/>
              </a:solidFill>
              <a:latin typeface="Antonio"/>
              <a:ea typeface="Antonio"/>
              <a:cs typeface="Antonio"/>
              <a:sym typeface="Antonio"/>
            </a:endParaRPr>
          </a:p>
        </p:txBody>
      </p:sp>
      <p:sp>
        <p:nvSpPr>
          <p:cNvPr id="219" name="Google Shape;219;p2"/>
          <p:cNvSpPr txBox="1"/>
          <p:nvPr/>
        </p:nvSpPr>
        <p:spPr>
          <a:xfrm>
            <a:off x="5454258" y="217635"/>
            <a:ext cx="6467700" cy="6370975"/>
          </a:xfrm>
          <a:prstGeom prst="rect">
            <a:avLst/>
          </a:prstGeom>
          <a:noFill/>
          <a:ln>
            <a:noFill/>
          </a:ln>
        </p:spPr>
        <p:txBody>
          <a:bodyPr spcFirstLastPara="1" wrap="square" lIns="0" tIns="0" rIns="0" bIns="0" anchor="t" anchorCtr="0">
            <a:spAutoFit/>
          </a:bodyPr>
          <a:lstStyle/>
          <a:p>
            <a:pPr marL="457200" marR="0" lvl="0" indent="-457200" algn="l" rtl="0">
              <a:lnSpc>
                <a:spcPct val="100000"/>
              </a:lnSpc>
              <a:spcBef>
                <a:spcPts val="0"/>
              </a:spcBef>
              <a:spcAft>
                <a:spcPts val="0"/>
              </a:spcAft>
              <a:buClr>
                <a:srgbClr val="000000"/>
              </a:buClr>
              <a:buSzPts val="3000"/>
              <a:buFont typeface="Calibri"/>
              <a:buChar char="•"/>
            </a:pPr>
            <a:r>
              <a:rPr lang="en-US" sz="3000" b="0" i="0" u="none" strike="noStrike" cap="none" dirty="0">
                <a:solidFill>
                  <a:srgbClr val="000000"/>
                </a:solidFill>
                <a:latin typeface="Calibri"/>
                <a:ea typeface="Calibri"/>
                <a:cs typeface="Calibri"/>
                <a:sym typeface="Calibri"/>
              </a:rPr>
              <a:t>Understand how investigative findings and determinations are developed using gathered information, documentation, and professional judgment.</a:t>
            </a:r>
          </a:p>
          <a:p>
            <a:pPr marR="0" lvl="0" algn="l" rtl="0">
              <a:lnSpc>
                <a:spcPct val="100000"/>
              </a:lnSpc>
              <a:spcBef>
                <a:spcPts val="0"/>
              </a:spcBef>
              <a:spcAft>
                <a:spcPts val="0"/>
              </a:spcAft>
              <a:buClr>
                <a:srgbClr val="000000"/>
              </a:buClr>
              <a:buSzPts val="3000"/>
            </a:pPr>
            <a:endParaRPr sz="1200" b="0" i="0" u="none" strike="noStrike" cap="none" dirty="0">
              <a:solidFill>
                <a:srgbClr val="000000"/>
              </a:solidFill>
              <a:latin typeface="Calibri"/>
              <a:ea typeface="Calibri"/>
              <a:cs typeface="Calibri"/>
              <a:sym typeface="Calibri"/>
            </a:endParaRPr>
          </a:p>
          <a:p>
            <a:pPr marL="457200" marR="0" lvl="0" indent="-457200" algn="l" rtl="0">
              <a:lnSpc>
                <a:spcPct val="100000"/>
              </a:lnSpc>
              <a:spcBef>
                <a:spcPts val="0"/>
              </a:spcBef>
              <a:spcAft>
                <a:spcPts val="0"/>
              </a:spcAft>
              <a:buClr>
                <a:srgbClr val="000000"/>
              </a:buClr>
              <a:buSzPts val="3000"/>
              <a:buFont typeface="Calibri"/>
              <a:buChar char="•"/>
            </a:pPr>
            <a:r>
              <a:rPr lang="en-US" sz="3000" b="0" i="0" u="none" strike="noStrike" cap="none" dirty="0">
                <a:solidFill>
                  <a:srgbClr val="000000"/>
                </a:solidFill>
                <a:latin typeface="Calibri"/>
                <a:ea typeface="Calibri"/>
                <a:cs typeface="Calibri"/>
                <a:sym typeface="Calibri"/>
              </a:rPr>
              <a:t>Apply investigative information and a preponderance-of-the-evidence to findings, recommendations, and ongoing case action decisions.</a:t>
            </a:r>
          </a:p>
          <a:p>
            <a:pPr marR="0" lvl="0" algn="l" rtl="0">
              <a:lnSpc>
                <a:spcPct val="100000"/>
              </a:lnSpc>
              <a:spcBef>
                <a:spcPts val="0"/>
              </a:spcBef>
              <a:spcAft>
                <a:spcPts val="0"/>
              </a:spcAft>
              <a:buClr>
                <a:srgbClr val="000000"/>
              </a:buClr>
              <a:buSzPts val="3000"/>
            </a:pPr>
            <a:endParaRPr sz="1200" b="0" i="0" u="none" strike="noStrike" cap="none" dirty="0">
              <a:solidFill>
                <a:srgbClr val="000000"/>
              </a:solidFill>
              <a:latin typeface="Calibri"/>
              <a:ea typeface="Calibri"/>
              <a:cs typeface="Calibri"/>
              <a:sym typeface="Calibri"/>
            </a:endParaRPr>
          </a:p>
          <a:p>
            <a:pPr marL="457200" marR="0" lvl="0" indent="-457200" algn="l" rtl="0">
              <a:lnSpc>
                <a:spcPct val="100000"/>
              </a:lnSpc>
              <a:spcBef>
                <a:spcPts val="0"/>
              </a:spcBef>
              <a:spcAft>
                <a:spcPts val="0"/>
              </a:spcAft>
              <a:buClr>
                <a:srgbClr val="000000"/>
              </a:buClr>
              <a:buSzPts val="3000"/>
              <a:buFont typeface="Calibri"/>
              <a:buChar char="•"/>
            </a:pPr>
            <a:r>
              <a:rPr lang="en-US" sz="3000" b="0" i="0" u="none" strike="noStrike" cap="none" dirty="0">
                <a:solidFill>
                  <a:srgbClr val="000000"/>
                </a:solidFill>
                <a:latin typeface="Calibri"/>
                <a:ea typeface="Calibri"/>
                <a:cs typeface="Calibri"/>
                <a:sym typeface="Calibri"/>
              </a:rPr>
              <a:t>Assess whether gathered information sufficiently supports findings, determinations, and ongoing safety concerns.</a:t>
            </a:r>
            <a:endParaRPr sz="3000" b="0" i="0" u="none" strike="noStrike" cap="none" dirty="0">
              <a:solidFill>
                <a:srgbClr val="000000"/>
              </a:solidFill>
              <a:latin typeface="Calibri"/>
              <a:ea typeface="Calibri"/>
              <a:cs typeface="Calibri"/>
              <a:sym typeface="Calibri"/>
            </a:endParaRPr>
          </a:p>
        </p:txBody>
      </p:sp>
      <p:pic>
        <p:nvPicPr>
          <p:cNvPr id="220" name="Google Shape;220;p2" descr="target (Provided by Getty Images)"/>
          <p:cNvPicPr preferRelativeResize="0"/>
          <p:nvPr/>
        </p:nvPicPr>
        <p:blipFill rotWithShape="1">
          <a:blip r:embed="rId3">
            <a:alphaModFix/>
          </a:blip>
          <a:srcRect/>
          <a:stretch/>
        </p:blipFill>
        <p:spPr>
          <a:xfrm>
            <a:off x="1444524" y="3792134"/>
            <a:ext cx="2235129" cy="2235129"/>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3"/>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27" name="Google Shape;227;p3"/>
          <p:cNvSpPr txBox="1">
            <a:spLocks noGrp="1"/>
          </p:cNvSpPr>
          <p:nvPr>
            <p:ph type="title"/>
          </p:nvPr>
        </p:nvSpPr>
        <p:spPr>
          <a:xfrm>
            <a:off x="578651" y="1122363"/>
            <a:ext cx="11034695" cy="317469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8000"/>
              <a:buFont typeface="Calibri"/>
              <a:buNone/>
            </a:pPr>
            <a:r>
              <a:rPr lang="en-US" sz="8000" b="1">
                <a:solidFill>
                  <a:schemeClr val="dk1"/>
                </a:solidFill>
                <a:latin typeface="Calibri"/>
                <a:ea typeface="Calibri"/>
                <a:cs typeface="Calibri"/>
                <a:sym typeface="Calibri"/>
              </a:rPr>
              <a:t>Understanding Why Findings Matter</a:t>
            </a:r>
            <a:endParaRPr/>
          </a:p>
        </p:txBody>
      </p:sp>
      <p:sp>
        <p:nvSpPr>
          <p:cNvPr id="228" name="Google Shape;228;p3"/>
          <p:cNvSpPr/>
          <p:nvPr/>
        </p:nvSpPr>
        <p:spPr>
          <a:xfrm rot="5400000">
            <a:off x="857544" y="346791"/>
            <a:ext cx="146304" cy="704088"/>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229" name="Google Shape;229;p3"/>
          <p:cNvSpPr/>
          <p:nvPr/>
        </p:nvSpPr>
        <p:spPr>
          <a:xfrm rot="10800000" flipH="1">
            <a:off x="578652" y="4501201"/>
            <a:ext cx="11034696" cy="18288"/>
          </a:xfrm>
          <a:prstGeom prst="rect">
            <a:avLst/>
          </a:prstGeom>
          <a:solidFill>
            <a:srgbClr val="D5D5D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5" name="Google Shape;235;p4"/>
          <p:cNvSpPr/>
          <p:nvPr/>
        </p:nvSpPr>
        <p:spPr>
          <a:xfrm>
            <a:off x="0" y="0"/>
            <a:ext cx="12188952"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36" name="Google Shape;236;p4"/>
          <p:cNvSpPr txBox="1">
            <a:spLocks noGrp="1"/>
          </p:cNvSpPr>
          <p:nvPr>
            <p:ph type="title"/>
          </p:nvPr>
        </p:nvSpPr>
        <p:spPr>
          <a:xfrm>
            <a:off x="890338" y="640080"/>
            <a:ext cx="3734014" cy="356616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4600"/>
              <a:buFont typeface="Calibri"/>
              <a:buNone/>
            </a:pPr>
            <a:r>
              <a:rPr lang="en-US" sz="4600" b="1">
                <a:latin typeface="Calibri"/>
                <a:ea typeface="Calibri"/>
                <a:cs typeface="Calibri"/>
                <a:sym typeface="Calibri"/>
              </a:rPr>
              <a:t>Findings, Exemptions &amp; Determination Rationale</a:t>
            </a:r>
            <a:endParaRPr/>
          </a:p>
        </p:txBody>
      </p:sp>
      <p:sp>
        <p:nvSpPr>
          <p:cNvPr id="237" name="Google Shape;237;p4"/>
          <p:cNvSpPr/>
          <p:nvPr/>
        </p:nvSpPr>
        <p:spPr>
          <a:xfrm>
            <a:off x="890338" y="4409267"/>
            <a:ext cx="3474720" cy="18288"/>
          </a:xfrm>
          <a:custGeom>
            <a:avLst/>
            <a:gdLst/>
            <a:ahLst/>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pic>
        <p:nvPicPr>
          <p:cNvPr id="238" name="Google Shape;238;p4"/>
          <p:cNvPicPr preferRelativeResize="0"/>
          <p:nvPr/>
        </p:nvPicPr>
        <p:blipFill rotWithShape="1">
          <a:blip r:embed="rId3">
            <a:alphaModFix/>
          </a:blip>
          <a:srcRect l="16524" r="16523" b="-1"/>
          <a:stretch/>
        </p:blipFill>
        <p:spPr>
          <a:xfrm>
            <a:off x="5311702" y="10"/>
            <a:ext cx="6878775" cy="6857990"/>
          </a:xfrm>
          <a:custGeom>
            <a:avLst/>
            <a:gdLst/>
            <a:ahLst/>
            <a:cxnLst/>
            <a:rect l="l" t="t" r="r" b="b"/>
            <a:pathLst>
              <a:path w="6878775" h="6858000" extrusionOk="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p5"/>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45" name="Google Shape;245;p5"/>
          <p:cNvSpPr txBox="1">
            <a:spLocks noGrp="1"/>
          </p:cNvSpPr>
          <p:nvPr>
            <p:ph type="title"/>
          </p:nvPr>
        </p:nvSpPr>
        <p:spPr>
          <a:xfrm>
            <a:off x="1104278" y="1699812"/>
            <a:ext cx="9144000" cy="2764028"/>
          </a:xfrm>
          <a:prstGeom prst="rect">
            <a:avLst/>
          </a:prstGeom>
          <a:noFill/>
          <a:ln>
            <a:noFill/>
          </a:ln>
        </p:spPr>
        <p:txBody>
          <a:bodyPr spcFirstLastPara="1" wrap="square" lIns="91425" tIns="45700" rIns="91425" bIns="45700" anchor="ctr" anchorCtr="0">
            <a:normAutofit/>
          </a:bodyPr>
          <a:lstStyle/>
          <a:p>
            <a:pPr marL="0" lvl="0" indent="0" rtl="0">
              <a:lnSpc>
                <a:spcPct val="90000"/>
              </a:lnSpc>
              <a:spcBef>
                <a:spcPts val="0"/>
              </a:spcBef>
              <a:spcAft>
                <a:spcPts val="0"/>
              </a:spcAft>
              <a:buClr>
                <a:schemeClr val="dk1"/>
              </a:buClr>
              <a:buSzPts val="7200"/>
              <a:buFont typeface="Calibri"/>
              <a:buNone/>
            </a:pPr>
            <a:r>
              <a:rPr lang="en-US" sz="7200" b="1" dirty="0">
                <a:solidFill>
                  <a:schemeClr val="dk1"/>
                </a:solidFill>
                <a:latin typeface="Calibri"/>
                <a:ea typeface="Calibri"/>
                <a:cs typeface="Calibri"/>
                <a:sym typeface="Calibri"/>
              </a:rPr>
              <a:t>Applying Findings &amp; Case Action Decisions </a:t>
            </a:r>
            <a:endParaRPr dirty="0">
              <a:latin typeface="Calibri"/>
              <a:ea typeface="Calibri"/>
              <a:cs typeface="Calibri"/>
              <a:sym typeface="Calibri"/>
            </a:endParaRPr>
          </a:p>
        </p:txBody>
      </p:sp>
      <p:sp>
        <p:nvSpPr>
          <p:cNvPr id="3" name="Google Shape;319;p3">
            <a:extLst>
              <a:ext uri="{FF2B5EF4-FFF2-40B4-BE49-F238E27FC236}">
                <a16:creationId xmlns:a16="http://schemas.microsoft.com/office/drawing/2014/main" id="{BCF3E3F2-60BD-E870-F906-501590C45646}"/>
              </a:ext>
            </a:extLst>
          </p:cNvPr>
          <p:cNvSpPr/>
          <p:nvPr/>
        </p:nvSpPr>
        <p:spPr>
          <a:xfrm>
            <a:off x="0" y="1913350"/>
            <a:ext cx="128016" cy="246888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5" name="Google Shape;319;p3">
            <a:extLst>
              <a:ext uri="{FF2B5EF4-FFF2-40B4-BE49-F238E27FC236}">
                <a16:creationId xmlns:a16="http://schemas.microsoft.com/office/drawing/2014/main" id="{471252D4-2090-4D6A-E76A-BC0672D708EA}"/>
              </a:ext>
            </a:extLst>
          </p:cNvPr>
          <p:cNvSpPr/>
          <p:nvPr/>
        </p:nvSpPr>
        <p:spPr>
          <a:xfrm>
            <a:off x="212359" y="1900860"/>
            <a:ext cx="267325" cy="2468880"/>
          </a:xfrm>
          <a:prstGeom prst="rect">
            <a:avLst/>
          </a:prstGeom>
          <a:solidFill>
            <a:srgbClr val="245D7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sp>
        <p:nvSpPr>
          <p:cNvPr id="252" name="Google Shape;252;p6"/>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pic>
        <p:nvPicPr>
          <p:cNvPr id="253" name="Google Shape;253;p6" descr="Smiling student in a science class"/>
          <p:cNvPicPr preferRelativeResize="0">
            <a:picLocks noGrp="1"/>
          </p:cNvPicPr>
          <p:nvPr>
            <p:ph type="body" idx="1"/>
          </p:nvPr>
        </p:nvPicPr>
        <p:blipFill rotWithShape="1">
          <a:blip r:embed="rId3">
            <a:alphaModFix/>
          </a:blip>
          <a:srcRect l="9234" t="6484" r="11864" b="-1"/>
          <a:stretch/>
        </p:blipFill>
        <p:spPr>
          <a:xfrm>
            <a:off x="20" y="10"/>
            <a:ext cx="8668492" cy="6857990"/>
          </a:xfrm>
          <a:prstGeom prst="rect">
            <a:avLst/>
          </a:prstGeom>
          <a:noFill/>
          <a:ln>
            <a:noFill/>
          </a:ln>
        </p:spPr>
      </p:pic>
      <p:sp>
        <p:nvSpPr>
          <p:cNvPr id="254" name="Google Shape;254;p6"/>
          <p:cNvSpPr/>
          <p:nvPr/>
        </p:nvSpPr>
        <p:spPr>
          <a:xfrm flipH="1">
            <a:off x="1837882" y="0"/>
            <a:ext cx="8480347" cy="6858000"/>
          </a:xfrm>
          <a:prstGeom prst="rect">
            <a:avLst/>
          </a:prstGeom>
          <a:gradFill>
            <a:gsLst>
              <a:gs pos="0">
                <a:srgbClr val="FFFFFF">
                  <a:alpha val="0"/>
                </a:srgbClr>
              </a:gs>
              <a:gs pos="19000">
                <a:srgbClr val="FFFFFF">
                  <a:alpha val="38039"/>
                </a:srgbClr>
              </a:gs>
              <a:gs pos="35000">
                <a:srgbClr val="FFFFFF">
                  <a:alpha val="76863"/>
                </a:srgbClr>
              </a:gs>
              <a:gs pos="48000">
                <a:schemeClr val="lt1"/>
              </a:gs>
              <a:gs pos="100000">
                <a:schemeClr val="lt1"/>
              </a:gs>
            </a:gsLst>
            <a:lin ang="1080000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55" name="Google Shape;255;p6"/>
          <p:cNvSpPr txBox="1">
            <a:spLocks noGrp="1"/>
          </p:cNvSpPr>
          <p:nvPr>
            <p:ph type="title"/>
          </p:nvPr>
        </p:nvSpPr>
        <p:spPr>
          <a:xfrm>
            <a:off x="6325849" y="1122363"/>
            <a:ext cx="5546111" cy="3204134"/>
          </a:xfrm>
          <a:prstGeom prst="rect">
            <a:avLst/>
          </a:prstGeom>
          <a:noFill/>
          <a:ln>
            <a:noFill/>
          </a:ln>
        </p:spPr>
        <p:txBody>
          <a:bodyPr spcFirstLastPara="1" wrap="square" lIns="91425" tIns="45700" rIns="91425" bIns="45700" anchor="b" anchorCtr="0">
            <a:normAutofit/>
          </a:bodyPr>
          <a:lstStyle/>
          <a:p>
            <a:pPr marL="0" lvl="0" indent="0" rtl="0">
              <a:lnSpc>
                <a:spcPct val="90000"/>
              </a:lnSpc>
              <a:spcBef>
                <a:spcPts val="0"/>
              </a:spcBef>
              <a:spcAft>
                <a:spcPts val="0"/>
              </a:spcAft>
              <a:buClr>
                <a:schemeClr val="dk1"/>
              </a:buClr>
              <a:buSzPct val="100000"/>
              <a:buFont typeface="Calibri"/>
              <a:buNone/>
            </a:pPr>
            <a:r>
              <a:rPr lang="en-US" b="1" dirty="0">
                <a:latin typeface="Calibri"/>
                <a:ea typeface="Calibri"/>
                <a:cs typeface="Calibri"/>
                <a:sym typeface="Calibri"/>
              </a:rPr>
              <a:t>Connecting Findings, Documentation, and Ongoing Safety Considerations</a:t>
            </a:r>
            <a:endParaRPr dirty="0"/>
          </a:p>
        </p:txBody>
      </p:sp>
      <p:sp>
        <p:nvSpPr>
          <p:cNvPr id="256" name="Google Shape;256;p6"/>
          <p:cNvSpPr/>
          <p:nvPr/>
        </p:nvSpPr>
        <p:spPr>
          <a:xfrm rot="5400000">
            <a:off x="6751444" y="316810"/>
            <a:ext cx="146304" cy="704088"/>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257" name="Google Shape;257;p6"/>
          <p:cNvSpPr/>
          <p:nvPr/>
        </p:nvSpPr>
        <p:spPr>
          <a:xfrm>
            <a:off x="6517525" y="4546920"/>
            <a:ext cx="4023360" cy="18288"/>
          </a:xfrm>
          <a:prstGeom prst="rect">
            <a:avLst/>
          </a:prstGeom>
          <a:solidFill>
            <a:srgbClr val="D5D5D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pic>
        <p:nvPicPr>
          <p:cNvPr id="190" name="Google Shape;190;p1" descr="Woman using a computer"/>
          <p:cNvPicPr preferRelativeResize="0"/>
          <p:nvPr/>
        </p:nvPicPr>
        <p:blipFill rotWithShape="1">
          <a:blip r:embed="rId3">
            <a:alphaModFix/>
          </a:blip>
          <a:srcRect/>
          <a:stretch/>
        </p:blipFill>
        <p:spPr>
          <a:xfrm>
            <a:off x="-66675" y="0"/>
            <a:ext cx="12258675" cy="6858000"/>
          </a:xfrm>
          <a:prstGeom prst="rect">
            <a:avLst/>
          </a:prstGeom>
          <a:noFill/>
          <a:ln>
            <a:noFill/>
          </a:ln>
        </p:spPr>
      </p:pic>
      <p:sp>
        <p:nvSpPr>
          <p:cNvPr id="191" name="Google Shape;191;p1"/>
          <p:cNvSpPr/>
          <p:nvPr/>
        </p:nvSpPr>
        <p:spPr>
          <a:xfrm>
            <a:off x="351018" y="5126635"/>
            <a:ext cx="11363325" cy="1558977"/>
          </a:xfrm>
          <a:prstGeom prst="rect">
            <a:avLst/>
          </a:prstGeom>
          <a:solidFill>
            <a:schemeClr val="lt1"/>
          </a:solidFill>
          <a:ln w="19050" cap="flat" cmpd="sng">
            <a:solidFill>
              <a:schemeClr val="lt1"/>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92" name="Google Shape;192;p1"/>
          <p:cNvSpPr txBox="1"/>
          <p:nvPr/>
        </p:nvSpPr>
        <p:spPr>
          <a:xfrm>
            <a:off x="455950" y="5273196"/>
            <a:ext cx="11363325" cy="132339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r>
              <a:rPr lang="en-US" sz="4000" b="1" i="0" u="none" strike="noStrike" cap="none" dirty="0">
                <a:solidFill>
                  <a:schemeClr val="dk1"/>
                </a:solidFill>
                <a:latin typeface="Calibri"/>
                <a:ea typeface="Calibri"/>
                <a:cs typeface="Calibri"/>
                <a:sym typeface="Calibri"/>
              </a:rPr>
              <a:t>CASE STAFFING, SUPERVISORY REVIEW, AND RECOMMENDATIONS</a:t>
            </a:r>
            <a:endParaRPr sz="40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sp>
        <p:nvSpPr>
          <p:cNvPr id="2" name="Rectangle 1">
            <a:extLst>
              <a:ext uri="{FF2B5EF4-FFF2-40B4-BE49-F238E27FC236}">
                <a16:creationId xmlns:a16="http://schemas.microsoft.com/office/drawing/2014/main" id="{DDC70F57-2F0A-4485-F3AD-57403289981C}"/>
              </a:ext>
            </a:extLst>
          </p:cNvPr>
          <p:cNvSpPr/>
          <p:nvPr/>
        </p:nvSpPr>
        <p:spPr>
          <a:xfrm>
            <a:off x="0" y="4796851"/>
            <a:ext cx="12192000" cy="86845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8" name="Google Shape;198;g3f5ea675962_0_0"/>
          <p:cNvSpPr txBox="1">
            <a:spLocks noGrp="1"/>
          </p:cNvSpPr>
          <p:nvPr>
            <p:ph type="ctrTitle"/>
          </p:nvPr>
        </p:nvSpPr>
        <p:spPr>
          <a:xfrm>
            <a:off x="854438" y="1364104"/>
            <a:ext cx="6122831" cy="2863121"/>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SzPts val="6000"/>
              <a:buNone/>
            </a:pPr>
            <a:r>
              <a:rPr lang="en-US" sz="4400" b="1" dirty="0">
                <a:latin typeface="Calibri"/>
                <a:ea typeface="Calibri"/>
                <a:cs typeface="Calibri"/>
                <a:sym typeface="Calibri"/>
              </a:rPr>
              <a:t>Case Staffing, Supervisory Review, and Recommendations</a:t>
            </a:r>
            <a:endParaRPr sz="4400" b="1" dirty="0">
              <a:latin typeface="Calibri"/>
              <a:ea typeface="Calibri"/>
              <a:cs typeface="Calibri"/>
              <a:sym typeface="Calibri"/>
            </a:endParaRPr>
          </a:p>
        </p:txBody>
      </p:sp>
      <p:pic>
        <p:nvPicPr>
          <p:cNvPr id="199" name="Google Shape;199;g3f5ea675962_0_0" descr="Woman using a computer"/>
          <p:cNvPicPr preferRelativeResize="0"/>
          <p:nvPr/>
        </p:nvPicPr>
        <p:blipFill rotWithShape="1">
          <a:blip r:embed="rId3">
            <a:alphaModFix/>
          </a:blip>
          <a:srcRect l="21660" r="34548"/>
          <a:stretch/>
        </p:blipFill>
        <p:spPr>
          <a:xfrm>
            <a:off x="7285382" y="730784"/>
            <a:ext cx="4224132" cy="539643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grpSp>
        <p:nvGrpSpPr>
          <p:cNvPr id="205" name="Google Shape;205;p2"/>
          <p:cNvGrpSpPr/>
          <p:nvPr/>
        </p:nvGrpSpPr>
        <p:grpSpPr>
          <a:xfrm>
            <a:off x="5078086" y="-96441"/>
            <a:ext cx="189049" cy="6954441"/>
            <a:chOff x="0" y="-38100"/>
            <a:chExt cx="74686" cy="2747433"/>
          </a:xfrm>
        </p:grpSpPr>
        <p:sp>
          <p:nvSpPr>
            <p:cNvPr id="206" name="Google Shape;206;p2"/>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rgbClr val="52A3CB"/>
            </a:solidFill>
            <a:ln>
              <a:noFill/>
            </a:ln>
          </p:spPr>
          <p:txBody>
            <a:bodyPr spcFirstLastPara="1" wrap="square" lIns="60950" tIns="30450" rIns="60950" bIns="3045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rgbClr val="4C1A27"/>
                </a:solidFill>
                <a:latin typeface="Calibri"/>
                <a:ea typeface="Calibri"/>
                <a:cs typeface="Calibri"/>
                <a:sym typeface="Calibri"/>
              </a:endParaRPr>
            </a:p>
          </p:txBody>
        </p:sp>
        <p:sp>
          <p:nvSpPr>
            <p:cNvPr id="207" name="Google Shape;207;p2"/>
            <p:cNvSpPr txBox="1"/>
            <p:nvPr/>
          </p:nvSpPr>
          <p:spPr>
            <a:xfrm>
              <a:off x="0" y="-38100"/>
              <a:ext cx="74686" cy="2747433"/>
            </a:xfrm>
            <a:prstGeom prst="rect">
              <a:avLst/>
            </a:prstGeom>
            <a:noFill/>
            <a:ln>
              <a:noFill/>
            </a:ln>
          </p:spPr>
          <p:txBody>
            <a:bodyPr spcFirstLastPara="1" wrap="square" lIns="33850" tIns="33850" rIns="33850" bIns="33850" anchor="ctr" anchorCtr="0">
              <a:noAutofit/>
            </a:bodyPr>
            <a:lstStyle/>
            <a:p>
              <a:pPr marL="0" marR="0" lvl="0" indent="0" algn="ctr" rtl="0">
                <a:lnSpc>
                  <a:spcPct val="147722"/>
                </a:lnSpc>
                <a:spcBef>
                  <a:spcPts val="0"/>
                </a:spcBef>
                <a:spcAft>
                  <a:spcPts val="0"/>
                </a:spcAft>
                <a:buClr>
                  <a:srgbClr val="000000"/>
                </a:buClr>
                <a:buSzPts val="1200"/>
                <a:buFont typeface="Arial"/>
                <a:buNone/>
              </a:pPr>
              <a:endParaRPr sz="1200" b="0" i="0" u="none" strike="noStrike" cap="none">
                <a:solidFill>
                  <a:srgbClr val="4C1A27"/>
                </a:solidFill>
                <a:latin typeface="Calibri"/>
                <a:ea typeface="Calibri"/>
                <a:cs typeface="Calibri"/>
                <a:sym typeface="Calibri"/>
              </a:endParaRPr>
            </a:p>
          </p:txBody>
        </p:sp>
      </p:grpSp>
      <p:sp>
        <p:nvSpPr>
          <p:cNvPr id="208" name="Google Shape;208;p2"/>
          <p:cNvSpPr txBox="1"/>
          <p:nvPr/>
        </p:nvSpPr>
        <p:spPr>
          <a:xfrm>
            <a:off x="0" y="1300900"/>
            <a:ext cx="5078100" cy="221640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7200"/>
              <a:buFont typeface="Arial"/>
              <a:buNone/>
            </a:pPr>
            <a:r>
              <a:rPr lang="en-US" sz="7200" b="1" i="0" u="none" strike="noStrike" cap="none" dirty="0">
                <a:solidFill>
                  <a:srgbClr val="000000"/>
                </a:solidFill>
                <a:latin typeface="Antonio"/>
                <a:ea typeface="Antonio"/>
                <a:cs typeface="Antonio"/>
                <a:sym typeface="Antonio"/>
              </a:rPr>
              <a:t>Target Outcomes</a:t>
            </a:r>
            <a:endParaRPr sz="7200" b="0" i="0" u="none" strike="noStrike" cap="none" dirty="0">
              <a:solidFill>
                <a:srgbClr val="000000"/>
              </a:solidFill>
              <a:latin typeface="Antonio"/>
              <a:ea typeface="Antonio"/>
              <a:cs typeface="Antonio"/>
              <a:sym typeface="Antonio"/>
            </a:endParaRPr>
          </a:p>
        </p:txBody>
      </p:sp>
      <p:sp>
        <p:nvSpPr>
          <p:cNvPr id="209" name="Google Shape;209;p2"/>
          <p:cNvSpPr txBox="1"/>
          <p:nvPr/>
        </p:nvSpPr>
        <p:spPr>
          <a:xfrm>
            <a:off x="5557188" y="793477"/>
            <a:ext cx="6239100" cy="5447645"/>
          </a:xfrm>
          <a:prstGeom prst="rect">
            <a:avLst/>
          </a:prstGeom>
          <a:noFill/>
          <a:ln>
            <a:noFill/>
          </a:ln>
        </p:spPr>
        <p:txBody>
          <a:bodyPr spcFirstLastPara="1" wrap="square" lIns="0" tIns="0" rIns="0" bIns="0" anchor="t" anchorCtr="0">
            <a:spAutoFit/>
          </a:bodyPr>
          <a:lstStyle/>
          <a:p>
            <a:pPr marL="457200" marR="0" lvl="0" indent="-444500" algn="l" rtl="0">
              <a:lnSpc>
                <a:spcPct val="100000"/>
              </a:lnSpc>
              <a:spcAft>
                <a:spcPts val="0"/>
              </a:spcAft>
              <a:buClr>
                <a:srgbClr val="000000"/>
              </a:buClr>
              <a:buSzPts val="3000"/>
              <a:buFont typeface="Calibri"/>
              <a:buChar char="•"/>
            </a:pPr>
            <a:r>
              <a:rPr lang="en-US" sz="3000" b="0" i="0" u="none" strike="noStrike" cap="none" dirty="0">
                <a:solidFill>
                  <a:srgbClr val="000000"/>
                </a:solidFill>
                <a:latin typeface="Calibri"/>
                <a:ea typeface="Calibri"/>
                <a:cs typeface="Calibri"/>
                <a:sym typeface="Calibri"/>
              </a:rPr>
              <a:t>Understand how staffing and supervisory review support ongoing case progression and decision-making.</a:t>
            </a:r>
          </a:p>
          <a:p>
            <a:pPr marL="457200" marR="0" lvl="0" indent="-444500" algn="l" rtl="0">
              <a:lnSpc>
                <a:spcPct val="100000"/>
              </a:lnSpc>
              <a:spcAft>
                <a:spcPts val="0"/>
              </a:spcAft>
              <a:buClr>
                <a:srgbClr val="000000"/>
              </a:buClr>
              <a:buSzPts val="3000"/>
              <a:buFont typeface="Calibri"/>
              <a:buChar char="•"/>
            </a:pPr>
            <a:endParaRPr sz="1200" b="0" i="0" u="none" strike="noStrike" cap="none" dirty="0">
              <a:solidFill>
                <a:srgbClr val="000000"/>
              </a:solidFill>
              <a:latin typeface="Calibri"/>
              <a:ea typeface="Calibri"/>
              <a:cs typeface="Calibri"/>
              <a:sym typeface="Calibri"/>
            </a:endParaRPr>
          </a:p>
          <a:p>
            <a:pPr marL="457200" marR="0" lvl="0" indent="-444500" algn="l" rtl="0">
              <a:lnSpc>
                <a:spcPct val="100000"/>
              </a:lnSpc>
              <a:spcAft>
                <a:spcPts val="0"/>
              </a:spcAft>
              <a:buClr>
                <a:srgbClr val="000000"/>
              </a:buClr>
              <a:buSzPts val="3000"/>
              <a:buFont typeface="Calibri"/>
              <a:buChar char="•"/>
            </a:pPr>
            <a:r>
              <a:rPr lang="en-US" sz="3000" b="0" i="0" u="none" strike="noStrike" cap="none" dirty="0">
                <a:solidFill>
                  <a:srgbClr val="000000"/>
                </a:solidFill>
                <a:latin typeface="Calibri"/>
                <a:ea typeface="Calibri"/>
                <a:cs typeface="Calibri"/>
                <a:sym typeface="Calibri"/>
              </a:rPr>
              <a:t>Apply investigative findings, ongoing concerns, and family information to staffing and recommendation discussions.</a:t>
            </a:r>
          </a:p>
          <a:p>
            <a:pPr marL="457200" marR="0" lvl="0" indent="-444500" algn="l" rtl="0">
              <a:lnSpc>
                <a:spcPct val="100000"/>
              </a:lnSpc>
              <a:spcAft>
                <a:spcPts val="0"/>
              </a:spcAft>
              <a:buClr>
                <a:srgbClr val="000000"/>
              </a:buClr>
              <a:buSzPts val="3000"/>
              <a:buFont typeface="Calibri"/>
              <a:buChar char="•"/>
            </a:pPr>
            <a:endParaRPr sz="1200" b="0" i="0" u="none" strike="noStrike" cap="none" dirty="0">
              <a:solidFill>
                <a:srgbClr val="000000"/>
              </a:solidFill>
              <a:latin typeface="Calibri"/>
              <a:ea typeface="Calibri"/>
              <a:cs typeface="Calibri"/>
              <a:sym typeface="Calibri"/>
            </a:endParaRPr>
          </a:p>
          <a:p>
            <a:pPr marL="457200" marR="0" lvl="0" indent="-444500" algn="l" rtl="0">
              <a:lnSpc>
                <a:spcPct val="100000"/>
              </a:lnSpc>
              <a:spcAft>
                <a:spcPts val="0"/>
              </a:spcAft>
              <a:buClr>
                <a:srgbClr val="000000"/>
              </a:buClr>
              <a:buSzPts val="3000"/>
              <a:buFont typeface="Calibri"/>
              <a:buChar char="•"/>
            </a:pPr>
            <a:r>
              <a:rPr lang="en-US" sz="3000" b="0" i="0" u="none" strike="noStrike" cap="none" dirty="0">
                <a:solidFill>
                  <a:srgbClr val="000000"/>
                </a:solidFill>
                <a:latin typeface="Calibri"/>
                <a:ea typeface="Calibri"/>
                <a:cs typeface="Calibri"/>
                <a:sym typeface="Calibri"/>
              </a:rPr>
              <a:t>Assess what information is important during staffing, supervisory review, and recommendation planning.</a:t>
            </a:r>
            <a:endParaRPr sz="3000" b="0" i="0" u="none" strike="noStrike" cap="none" dirty="0">
              <a:solidFill>
                <a:srgbClr val="333333"/>
              </a:solidFill>
              <a:latin typeface="Calibri"/>
              <a:ea typeface="Calibri"/>
              <a:cs typeface="Calibri"/>
              <a:sym typeface="Calibri"/>
            </a:endParaRPr>
          </a:p>
        </p:txBody>
      </p:sp>
      <p:pic>
        <p:nvPicPr>
          <p:cNvPr id="210" name="Google Shape;210;p2" descr="target (Provided by Getty Images)"/>
          <p:cNvPicPr preferRelativeResize="0"/>
          <p:nvPr/>
        </p:nvPicPr>
        <p:blipFill rotWithShape="1">
          <a:blip r:embed="rId3">
            <a:alphaModFix/>
          </a:blip>
          <a:srcRect/>
          <a:stretch/>
        </p:blipFill>
        <p:spPr>
          <a:xfrm>
            <a:off x="1444524" y="3792134"/>
            <a:ext cx="2235129" cy="2235129"/>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15"/>
        <p:cNvGrpSpPr/>
        <p:nvPr/>
      </p:nvGrpSpPr>
      <p:grpSpPr>
        <a:xfrm>
          <a:off x="0" y="0"/>
          <a:ext cx="0" cy="0"/>
          <a:chOff x="0" y="0"/>
          <a:chExt cx="0" cy="0"/>
        </a:xfrm>
      </p:grpSpPr>
      <p:sp>
        <p:nvSpPr>
          <p:cNvPr id="216" name="Google Shape;216;p3"/>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pic>
        <p:nvPicPr>
          <p:cNvPr id="217" name="Google Shape;217;p3" descr="Businesspeople in a team meeting"/>
          <p:cNvPicPr preferRelativeResize="0">
            <a:picLocks noGrp="1"/>
          </p:cNvPicPr>
          <p:nvPr>
            <p:ph type="body" idx="1"/>
          </p:nvPr>
        </p:nvPicPr>
        <p:blipFill rotWithShape="1">
          <a:blip r:embed="rId3">
            <a:alphaModFix/>
          </a:blip>
          <a:srcRect l="8044" r="13293" b="-1"/>
          <a:stretch/>
        </p:blipFill>
        <p:spPr>
          <a:xfrm>
            <a:off x="4110127" y="10"/>
            <a:ext cx="8081873" cy="6857990"/>
          </a:xfrm>
          <a:prstGeom prst="rect">
            <a:avLst/>
          </a:prstGeom>
          <a:noFill/>
          <a:ln>
            <a:noFill/>
          </a:ln>
        </p:spPr>
      </p:pic>
      <p:sp>
        <p:nvSpPr>
          <p:cNvPr id="218" name="Google Shape;218;p3"/>
          <p:cNvSpPr/>
          <p:nvPr/>
        </p:nvSpPr>
        <p:spPr>
          <a:xfrm>
            <a:off x="0" y="0"/>
            <a:ext cx="4959047" cy="6858000"/>
          </a:xfrm>
          <a:custGeom>
            <a:avLst/>
            <a:gdLst/>
            <a:ahLst/>
            <a:cxnLst/>
            <a:rect l="l" t="t" r="r" b="b"/>
            <a:pathLst>
              <a:path w="4959047" h="6858000" extrusionOk="0">
                <a:moveTo>
                  <a:pt x="0" y="0"/>
                </a:moveTo>
                <a:lnTo>
                  <a:pt x="4110127" y="0"/>
                </a:lnTo>
                <a:lnTo>
                  <a:pt x="4179024" y="123368"/>
                </a:lnTo>
                <a:cubicBezTo>
                  <a:pt x="4668929" y="1045156"/>
                  <a:pt x="4959047" y="2189404"/>
                  <a:pt x="4959047" y="3429000"/>
                </a:cubicBezTo>
                <a:cubicBezTo>
                  <a:pt x="4959047" y="4668597"/>
                  <a:pt x="4668929" y="5812845"/>
                  <a:pt x="4179024" y="6734633"/>
                </a:cubicBezTo>
                <a:lnTo>
                  <a:pt x="4110127" y="6858000"/>
                </a:lnTo>
                <a:lnTo>
                  <a:pt x="0" y="6858000"/>
                </a:lnTo>
                <a:close/>
              </a:path>
            </a:pathLst>
          </a:custGeom>
          <a:solidFill>
            <a:schemeClr val="lt1"/>
          </a:solidFill>
          <a:ln w="9525" cap="flat" cmpd="sng">
            <a:solidFill>
              <a:srgbClr val="F5DEE3"/>
            </a:solidFill>
            <a:prstDash val="solid"/>
            <a:miter lim="8000"/>
            <a:headEnd type="none" w="sm" len="sm"/>
            <a:tailEnd type="none" w="sm" len="sm"/>
          </a:ln>
          <a:effectLst>
            <a:outerShdw blurRad="50800" dist="38100" algn="l" rotWithShape="0">
              <a:srgbClr val="D8D8D8">
                <a:alpha val="30196"/>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219" name="Google Shape;219;p3"/>
          <p:cNvSpPr/>
          <p:nvPr/>
        </p:nvSpPr>
        <p:spPr>
          <a:xfrm>
            <a:off x="0" y="0"/>
            <a:ext cx="4948887" cy="6858000"/>
          </a:xfrm>
          <a:custGeom>
            <a:avLst/>
            <a:gdLst/>
            <a:ahLst/>
            <a:cxnLst/>
            <a:rect l="l" t="t" r="r" b="b"/>
            <a:pathLst>
              <a:path w="4948887" h="6858000" extrusionOk="0">
                <a:moveTo>
                  <a:pt x="0" y="0"/>
                </a:moveTo>
                <a:lnTo>
                  <a:pt x="4099967" y="0"/>
                </a:lnTo>
                <a:lnTo>
                  <a:pt x="4168864" y="123368"/>
                </a:lnTo>
                <a:cubicBezTo>
                  <a:pt x="4658769" y="1045156"/>
                  <a:pt x="4948887" y="2189404"/>
                  <a:pt x="4948887" y="3429000"/>
                </a:cubicBezTo>
                <a:cubicBezTo>
                  <a:pt x="4948887" y="4668597"/>
                  <a:pt x="4658769" y="5812845"/>
                  <a:pt x="4168864" y="6734633"/>
                </a:cubicBezTo>
                <a:lnTo>
                  <a:pt x="4099967" y="6858000"/>
                </a:lnTo>
                <a:lnTo>
                  <a:pt x="0" y="68580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220" name="Google Shape;220;p3"/>
          <p:cNvSpPr txBox="1">
            <a:spLocks noGrp="1"/>
          </p:cNvSpPr>
          <p:nvPr>
            <p:ph type="title"/>
          </p:nvPr>
        </p:nvSpPr>
        <p:spPr>
          <a:xfrm>
            <a:off x="462989" y="2051754"/>
            <a:ext cx="4342497" cy="1867722"/>
          </a:xfrm>
          <a:prstGeom prst="rect">
            <a:avLst/>
          </a:prstGeom>
          <a:noFill/>
          <a:ln>
            <a:noFill/>
          </a:ln>
        </p:spPr>
        <p:txBody>
          <a:bodyPr spcFirstLastPara="1" wrap="square" lIns="91425" tIns="45700" rIns="91425" bIns="45700" anchor="b" anchorCtr="0">
            <a:normAutofit fontScale="90000"/>
          </a:bodyPr>
          <a:lstStyle/>
          <a:p>
            <a:pPr marL="0" lvl="0" indent="0" rtl="0">
              <a:lnSpc>
                <a:spcPct val="90000"/>
              </a:lnSpc>
              <a:spcBef>
                <a:spcPts val="0"/>
              </a:spcBef>
              <a:spcAft>
                <a:spcPts val="0"/>
              </a:spcAft>
              <a:buClr>
                <a:schemeClr val="dk1"/>
              </a:buClr>
              <a:buSzPts val="4400"/>
              <a:buFont typeface="Calibri"/>
              <a:buNone/>
            </a:pPr>
            <a:r>
              <a:rPr lang="en-US" b="1" dirty="0">
                <a:latin typeface="Calibri"/>
                <a:ea typeface="Calibri"/>
                <a:cs typeface="Calibri"/>
                <a:sym typeface="Calibri"/>
              </a:rPr>
              <a:t>Understanding Ongoing Case Decision - Making</a:t>
            </a:r>
            <a:endParaRPr dirty="0"/>
          </a:p>
        </p:txBody>
      </p:sp>
      <p:sp>
        <p:nvSpPr>
          <p:cNvPr id="221" name="Google Shape;221;p3"/>
          <p:cNvSpPr/>
          <p:nvPr/>
        </p:nvSpPr>
        <p:spPr>
          <a:xfrm rot="5400000">
            <a:off x="759921" y="346791"/>
            <a:ext cx="146304" cy="704088"/>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222" name="Google Shape;222;p3"/>
          <p:cNvSpPr/>
          <p:nvPr/>
        </p:nvSpPr>
        <p:spPr>
          <a:xfrm>
            <a:off x="481029" y="4546920"/>
            <a:ext cx="4023360" cy="18288"/>
          </a:xfrm>
          <a:prstGeom prst="rect">
            <a:avLst/>
          </a:prstGeom>
          <a:solidFill>
            <a:srgbClr val="D5D5D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sp>
        <p:nvSpPr>
          <p:cNvPr id="228" name="Google Shape;228;p4"/>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pic>
        <p:nvPicPr>
          <p:cNvPr id="229" name="Google Shape;229;p4" descr="Paper files on the table"/>
          <p:cNvPicPr preferRelativeResize="0"/>
          <p:nvPr/>
        </p:nvPicPr>
        <p:blipFill rotWithShape="1">
          <a:blip r:embed="rId3">
            <a:alphaModFix/>
          </a:blip>
          <a:srcRect l="23011" t="9091" r="-2" b="-2"/>
          <a:stretch/>
        </p:blipFill>
        <p:spPr>
          <a:xfrm>
            <a:off x="20" y="10"/>
            <a:ext cx="8668492" cy="6857990"/>
          </a:xfrm>
          <a:prstGeom prst="rect">
            <a:avLst/>
          </a:prstGeom>
          <a:noFill/>
          <a:ln>
            <a:noFill/>
          </a:ln>
        </p:spPr>
      </p:pic>
      <p:sp>
        <p:nvSpPr>
          <p:cNvPr id="230" name="Google Shape;230;p4"/>
          <p:cNvSpPr/>
          <p:nvPr/>
        </p:nvSpPr>
        <p:spPr>
          <a:xfrm flipH="1">
            <a:off x="3711653" y="0"/>
            <a:ext cx="8480347" cy="6858000"/>
          </a:xfrm>
          <a:prstGeom prst="rect">
            <a:avLst/>
          </a:prstGeom>
          <a:gradFill>
            <a:gsLst>
              <a:gs pos="0">
                <a:srgbClr val="FFFFFF">
                  <a:alpha val="0"/>
                </a:srgbClr>
              </a:gs>
              <a:gs pos="19000">
                <a:srgbClr val="FFFFFF">
                  <a:alpha val="38039"/>
                </a:srgbClr>
              </a:gs>
              <a:gs pos="35000">
                <a:srgbClr val="FFFFFF">
                  <a:alpha val="76863"/>
                </a:srgbClr>
              </a:gs>
              <a:gs pos="48000">
                <a:schemeClr val="lt1"/>
              </a:gs>
              <a:gs pos="100000">
                <a:schemeClr val="lt1"/>
              </a:gs>
            </a:gsLst>
            <a:lin ang="1080000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31" name="Google Shape;231;p4"/>
          <p:cNvSpPr txBox="1">
            <a:spLocks noGrp="1"/>
          </p:cNvSpPr>
          <p:nvPr>
            <p:ph type="title"/>
          </p:nvPr>
        </p:nvSpPr>
        <p:spPr>
          <a:xfrm>
            <a:off x="7644984" y="2359449"/>
            <a:ext cx="4783161" cy="2647266"/>
          </a:xfrm>
          <a:prstGeom prst="rect">
            <a:avLst/>
          </a:prstGeom>
          <a:noFill/>
          <a:ln>
            <a:noFill/>
          </a:ln>
        </p:spPr>
        <p:txBody>
          <a:bodyPr spcFirstLastPara="1" wrap="square" lIns="91425" tIns="45700" rIns="91425" bIns="45700" anchor="t" anchorCtr="0">
            <a:normAutofit/>
          </a:bodyPr>
          <a:lstStyle/>
          <a:p>
            <a:pPr marL="0" lvl="0" indent="0" rtl="0">
              <a:lnSpc>
                <a:spcPct val="90000"/>
              </a:lnSpc>
              <a:spcBef>
                <a:spcPts val="0"/>
              </a:spcBef>
              <a:spcAft>
                <a:spcPts val="0"/>
              </a:spcAft>
              <a:buClr>
                <a:schemeClr val="dk1"/>
              </a:buClr>
              <a:buSzPts val="4100"/>
              <a:buFont typeface="Calibri"/>
              <a:buNone/>
            </a:pPr>
            <a:r>
              <a:rPr lang="en-US" sz="4000" b="1" dirty="0">
                <a:latin typeface="Calibri"/>
                <a:ea typeface="Calibri"/>
                <a:cs typeface="Calibri"/>
                <a:sym typeface="Calibri"/>
              </a:rPr>
              <a:t>Preparing Cases for Staffing &amp; Ongoing Decision – Making </a:t>
            </a:r>
            <a:endParaRPr sz="4000" dirty="0"/>
          </a:p>
        </p:txBody>
      </p:sp>
      <p:sp>
        <p:nvSpPr>
          <p:cNvPr id="232" name="Google Shape;232;p4"/>
          <p:cNvSpPr/>
          <p:nvPr/>
        </p:nvSpPr>
        <p:spPr>
          <a:xfrm rot="5400000">
            <a:off x="8130540" y="346791"/>
            <a:ext cx="146304" cy="704088"/>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rgbClr val="FFFFFF"/>
              </a:solidFill>
              <a:latin typeface="Calibri"/>
              <a:ea typeface="Calibri"/>
              <a:cs typeface="Calibri"/>
              <a:sym typeface="Calibri"/>
            </a:endParaRPr>
          </a:p>
        </p:txBody>
      </p:sp>
      <p:sp>
        <p:nvSpPr>
          <p:cNvPr id="233" name="Google Shape;233;p4"/>
          <p:cNvSpPr/>
          <p:nvPr/>
        </p:nvSpPr>
        <p:spPr>
          <a:xfrm>
            <a:off x="7851648" y="4546920"/>
            <a:ext cx="4023360" cy="18288"/>
          </a:xfrm>
          <a:prstGeom prst="rect">
            <a:avLst/>
          </a:prstGeom>
          <a:solidFill>
            <a:srgbClr val="D5D5D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5"/>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40" name="Google Shape;240;p5"/>
          <p:cNvSpPr/>
          <p:nvPr/>
        </p:nvSpPr>
        <p:spPr>
          <a:xfrm flipH="1">
            <a:off x="8576720" y="3335867"/>
            <a:ext cx="3291840" cy="3200400"/>
          </a:xfrm>
          <a:prstGeom prst="rtTriangle">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41" name="Google Shape;241;p5"/>
          <p:cNvSpPr/>
          <p:nvPr/>
        </p:nvSpPr>
        <p:spPr>
          <a:xfrm>
            <a:off x="641774" y="623275"/>
            <a:ext cx="10905053" cy="5607882"/>
          </a:xfrm>
          <a:prstGeom prst="rect">
            <a:avLst/>
          </a:prstGeom>
          <a:noFill/>
          <a:ln w="19050" cap="flat" cmpd="sng">
            <a:solidFill>
              <a:srgbClr val="3F3F3F"/>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42" name="Google Shape;242;p5"/>
          <p:cNvSpPr txBox="1">
            <a:spLocks noGrp="1"/>
          </p:cNvSpPr>
          <p:nvPr>
            <p:ph type="title"/>
          </p:nvPr>
        </p:nvSpPr>
        <p:spPr>
          <a:xfrm>
            <a:off x="1285241" y="1008993"/>
            <a:ext cx="9231410" cy="3542045"/>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6300"/>
              <a:buFont typeface="Calibri"/>
              <a:buNone/>
            </a:pPr>
            <a:r>
              <a:rPr lang="en-US" sz="6300" b="1">
                <a:solidFill>
                  <a:schemeClr val="dk1"/>
                </a:solidFill>
                <a:latin typeface="Calibri"/>
                <a:ea typeface="Calibri"/>
                <a:cs typeface="Calibri"/>
                <a:sym typeface="Calibri"/>
              </a:rPr>
              <a:t>Connecting Investigations To Continued Case Involvement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98B4489-808D-8D6C-2941-A630F939CF53}"/>
              </a:ext>
            </a:extLst>
          </p:cNvPr>
          <p:cNvPicPr>
            <a:picLocks noChangeAspect="1"/>
          </p:cNvPicPr>
          <p:nvPr/>
        </p:nvPicPr>
        <p:blipFill>
          <a:blip r:embed="rId3"/>
          <a:stretch>
            <a:fillRect/>
          </a:stretch>
        </p:blipFill>
        <p:spPr>
          <a:xfrm>
            <a:off x="0" y="0"/>
            <a:ext cx="12192000" cy="6857999"/>
          </a:xfrm>
          <a:prstGeom prst="rect">
            <a:avLst/>
          </a:prstGeom>
        </p:spPr>
      </p:pic>
      <p:sp>
        <p:nvSpPr>
          <p:cNvPr id="5" name="Title 1">
            <a:extLst>
              <a:ext uri="{FF2B5EF4-FFF2-40B4-BE49-F238E27FC236}">
                <a16:creationId xmlns:a16="http://schemas.microsoft.com/office/drawing/2014/main" id="{F23DDDC2-C3A4-F01A-4526-6A846DF9BE99}"/>
              </a:ext>
            </a:extLst>
          </p:cNvPr>
          <p:cNvSpPr txBox="1">
            <a:spLocks/>
          </p:cNvSpPr>
          <p:nvPr/>
        </p:nvSpPr>
        <p:spPr>
          <a:xfrm>
            <a:off x="6095999" y="0"/>
            <a:ext cx="6068191" cy="6857999"/>
          </a:xfrm>
          <a:prstGeom prst="rect">
            <a:avLst/>
          </a:prstGeom>
        </p:spPr>
        <p:txBody>
          <a:bodyPr anchor="ct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pPr algn="ctr"/>
            <a:r>
              <a:rPr lang="en-US" sz="7200" dirty="0">
                <a:solidFill>
                  <a:schemeClr val="bg1"/>
                </a:solidFill>
                <a:latin typeface="Calibri" panose="020F0502020204030204" pitchFamily="34" charset="0"/>
                <a:ea typeface="Calibri" panose="020F0502020204030204" pitchFamily="34" charset="0"/>
                <a:cs typeface="Calibri" panose="020F0502020204030204" pitchFamily="34" charset="0"/>
              </a:rPr>
              <a:t>15-Minute </a:t>
            </a:r>
            <a:br>
              <a:rPr lang="en-US" sz="7200" dirty="0">
                <a:solidFill>
                  <a:schemeClr val="bg1"/>
                </a:solidFill>
                <a:latin typeface="Calibri" panose="020F0502020204030204" pitchFamily="34" charset="0"/>
                <a:ea typeface="Calibri" panose="020F0502020204030204" pitchFamily="34" charset="0"/>
                <a:cs typeface="Calibri" panose="020F0502020204030204" pitchFamily="34" charset="0"/>
              </a:rPr>
            </a:br>
            <a:r>
              <a:rPr lang="en-US" sz="7200" dirty="0">
                <a:solidFill>
                  <a:schemeClr val="bg1"/>
                </a:solidFill>
                <a:latin typeface="Calibri" panose="020F0502020204030204" pitchFamily="34" charset="0"/>
                <a:ea typeface="Calibri" panose="020F0502020204030204" pitchFamily="34" charset="0"/>
                <a:cs typeface="Calibri" panose="020F0502020204030204" pitchFamily="34" charset="0"/>
              </a:rPr>
              <a:t>Brain Break</a:t>
            </a:r>
          </a:p>
        </p:txBody>
      </p:sp>
    </p:spTree>
    <p:extLst>
      <p:ext uri="{BB962C8B-B14F-4D97-AF65-F5344CB8AC3E}">
        <p14:creationId xmlns:p14="http://schemas.microsoft.com/office/powerpoint/2010/main" val="34567620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pic>
        <p:nvPicPr>
          <p:cNvPr id="190" name="Google Shape;190;p1" descr="Person holding tablet"/>
          <p:cNvPicPr preferRelativeResize="0"/>
          <p:nvPr/>
        </p:nvPicPr>
        <p:blipFill rotWithShape="1">
          <a:blip r:embed="rId3">
            <a:alphaModFix/>
          </a:blip>
          <a:srcRect/>
          <a:stretch/>
        </p:blipFill>
        <p:spPr>
          <a:xfrm>
            <a:off x="0" y="0"/>
            <a:ext cx="12192000" cy="6858000"/>
          </a:xfrm>
          <a:prstGeom prst="rect">
            <a:avLst/>
          </a:prstGeom>
          <a:noFill/>
          <a:ln>
            <a:noFill/>
          </a:ln>
        </p:spPr>
      </p:pic>
      <p:sp>
        <p:nvSpPr>
          <p:cNvPr id="191" name="Google Shape;191;p1"/>
          <p:cNvSpPr/>
          <p:nvPr/>
        </p:nvSpPr>
        <p:spPr>
          <a:xfrm>
            <a:off x="390524" y="5184647"/>
            <a:ext cx="11344275" cy="1246133"/>
          </a:xfrm>
          <a:prstGeom prst="rect">
            <a:avLst/>
          </a:prstGeom>
          <a:solidFill>
            <a:schemeClr val="lt1"/>
          </a:solidFill>
          <a:ln w="19050" cap="flat" cmpd="sng">
            <a:solidFill>
              <a:schemeClr val="lt1"/>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92" name="Google Shape;192;p1"/>
          <p:cNvSpPr txBox="1"/>
          <p:nvPr/>
        </p:nvSpPr>
        <p:spPr>
          <a:xfrm>
            <a:off x="690561" y="5409847"/>
            <a:ext cx="10744200" cy="83095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3200"/>
              <a:buFont typeface="Arial"/>
              <a:buNone/>
            </a:pPr>
            <a:r>
              <a:rPr lang="en-US" sz="4800" b="1" i="0" u="none" strike="noStrike" cap="none" dirty="0">
                <a:solidFill>
                  <a:schemeClr val="dk1"/>
                </a:solidFill>
                <a:latin typeface="Calibri"/>
                <a:ea typeface="Calibri"/>
                <a:cs typeface="Calibri"/>
                <a:sym typeface="Calibri"/>
              </a:rPr>
              <a:t>FROM REMOVAL TO COURT ACTION</a:t>
            </a:r>
            <a:endParaRPr sz="2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sp>
        <p:nvSpPr>
          <p:cNvPr id="198" name="Google Shape;198;g3f977c749ef_0_0"/>
          <p:cNvSpPr txBox="1">
            <a:spLocks noGrp="1"/>
          </p:cNvSpPr>
          <p:nvPr>
            <p:ph type="ctrTitle"/>
          </p:nvPr>
        </p:nvSpPr>
        <p:spPr>
          <a:xfrm>
            <a:off x="557824" y="1623975"/>
            <a:ext cx="4656000" cy="2387700"/>
          </a:xfrm>
          <a:prstGeom prst="rect">
            <a:avLst/>
          </a:prstGeom>
          <a:noFill/>
          <a:ln>
            <a:noFill/>
          </a:ln>
        </p:spPr>
        <p:txBody>
          <a:bodyPr spcFirstLastPara="1" wrap="square" lIns="91425" tIns="45700" rIns="91425" bIns="45700" anchor="t" anchorCtr="0">
            <a:normAutofit fontScale="90000"/>
          </a:bodyPr>
          <a:lstStyle/>
          <a:p>
            <a:pPr marL="0" lvl="0" indent="0" algn="l" rtl="0">
              <a:lnSpc>
                <a:spcPct val="90000"/>
              </a:lnSpc>
              <a:spcBef>
                <a:spcPts val="0"/>
              </a:spcBef>
              <a:spcAft>
                <a:spcPts val="0"/>
              </a:spcAft>
              <a:buSzPts val="6000"/>
              <a:buNone/>
            </a:pPr>
            <a:r>
              <a:rPr lang="en-US" b="1" dirty="0">
                <a:latin typeface="Calibri"/>
                <a:ea typeface="Calibri"/>
                <a:cs typeface="Calibri"/>
                <a:sym typeface="Calibri"/>
              </a:rPr>
              <a:t>From Removal to Court Action</a:t>
            </a:r>
            <a:endParaRPr b="1" dirty="0">
              <a:latin typeface="Calibri"/>
              <a:ea typeface="Calibri"/>
              <a:cs typeface="Calibri"/>
              <a:sym typeface="Calibri"/>
            </a:endParaRPr>
          </a:p>
        </p:txBody>
      </p:sp>
      <p:sp>
        <p:nvSpPr>
          <p:cNvPr id="3" name="Rectangle 2">
            <a:extLst>
              <a:ext uri="{FF2B5EF4-FFF2-40B4-BE49-F238E27FC236}">
                <a16:creationId xmlns:a16="http://schemas.microsoft.com/office/drawing/2014/main" id="{267E4E77-CDFD-90CE-8DF0-029CD57EE467}"/>
              </a:ext>
            </a:extLst>
          </p:cNvPr>
          <p:cNvSpPr/>
          <p:nvPr/>
        </p:nvSpPr>
        <p:spPr>
          <a:xfrm>
            <a:off x="0" y="4377128"/>
            <a:ext cx="12192000" cy="970124"/>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9" name="Google Shape;199;g3f977c749ef_0_0" descr="Person holding tablet"/>
          <p:cNvPicPr preferRelativeResize="0"/>
          <p:nvPr/>
        </p:nvPicPr>
        <p:blipFill rotWithShape="1">
          <a:blip r:embed="rId3">
            <a:alphaModFix/>
          </a:blip>
          <a:srcRect l="24761"/>
          <a:stretch>
            <a:fillRect/>
          </a:stretch>
        </p:blipFill>
        <p:spPr>
          <a:xfrm>
            <a:off x="5577416" y="791605"/>
            <a:ext cx="5917019" cy="521163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grpSp>
        <p:nvGrpSpPr>
          <p:cNvPr id="205" name="Google Shape;205;p2"/>
          <p:cNvGrpSpPr/>
          <p:nvPr/>
        </p:nvGrpSpPr>
        <p:grpSpPr>
          <a:xfrm>
            <a:off x="5078086" y="-96441"/>
            <a:ext cx="189049" cy="6954441"/>
            <a:chOff x="0" y="-38100"/>
            <a:chExt cx="74686" cy="2747433"/>
          </a:xfrm>
        </p:grpSpPr>
        <p:sp>
          <p:nvSpPr>
            <p:cNvPr id="206" name="Google Shape;206;p2"/>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rgbClr val="52A3CB"/>
            </a:solidFill>
            <a:ln>
              <a:noFill/>
            </a:ln>
          </p:spPr>
          <p:txBody>
            <a:bodyPr spcFirstLastPara="1" wrap="square" lIns="60950" tIns="30450" rIns="60950" bIns="3045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rgbClr val="4C1A27"/>
                </a:solidFill>
                <a:latin typeface="Calibri"/>
                <a:ea typeface="Calibri"/>
                <a:cs typeface="Calibri"/>
                <a:sym typeface="Calibri"/>
              </a:endParaRPr>
            </a:p>
          </p:txBody>
        </p:sp>
        <p:sp>
          <p:nvSpPr>
            <p:cNvPr id="207" name="Google Shape;207;p2"/>
            <p:cNvSpPr txBox="1"/>
            <p:nvPr/>
          </p:nvSpPr>
          <p:spPr>
            <a:xfrm>
              <a:off x="0" y="-38100"/>
              <a:ext cx="74686" cy="2747433"/>
            </a:xfrm>
            <a:prstGeom prst="rect">
              <a:avLst/>
            </a:prstGeom>
            <a:noFill/>
            <a:ln>
              <a:noFill/>
            </a:ln>
          </p:spPr>
          <p:txBody>
            <a:bodyPr spcFirstLastPara="1" wrap="square" lIns="33850" tIns="33850" rIns="33850" bIns="33850" anchor="ctr" anchorCtr="0">
              <a:noAutofit/>
            </a:bodyPr>
            <a:lstStyle/>
            <a:p>
              <a:pPr marL="0" marR="0" lvl="0" indent="0" algn="ctr" rtl="0">
                <a:lnSpc>
                  <a:spcPct val="147722"/>
                </a:lnSpc>
                <a:spcBef>
                  <a:spcPts val="0"/>
                </a:spcBef>
                <a:spcAft>
                  <a:spcPts val="0"/>
                </a:spcAft>
                <a:buClr>
                  <a:srgbClr val="000000"/>
                </a:buClr>
                <a:buSzPts val="1200"/>
                <a:buFont typeface="Arial"/>
                <a:buNone/>
              </a:pPr>
              <a:endParaRPr sz="1200" b="0" i="0" u="none" strike="noStrike" cap="none">
                <a:solidFill>
                  <a:srgbClr val="4C1A27"/>
                </a:solidFill>
                <a:latin typeface="Calibri"/>
                <a:ea typeface="Calibri"/>
                <a:cs typeface="Calibri"/>
                <a:sym typeface="Calibri"/>
              </a:endParaRPr>
            </a:p>
          </p:txBody>
        </p:sp>
      </p:grpSp>
      <p:sp>
        <p:nvSpPr>
          <p:cNvPr id="208" name="Google Shape;208;p2"/>
          <p:cNvSpPr txBox="1"/>
          <p:nvPr/>
        </p:nvSpPr>
        <p:spPr>
          <a:xfrm>
            <a:off x="365991" y="1300897"/>
            <a:ext cx="4392300" cy="221640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7200"/>
              <a:buFont typeface="Arial"/>
              <a:buNone/>
            </a:pPr>
            <a:r>
              <a:rPr lang="en-US" sz="7200" b="1" i="0" u="none" strike="noStrike" cap="none">
                <a:solidFill>
                  <a:srgbClr val="000000"/>
                </a:solidFill>
                <a:latin typeface="Antonio"/>
                <a:ea typeface="Antonio"/>
                <a:cs typeface="Antonio"/>
                <a:sym typeface="Antonio"/>
              </a:rPr>
              <a:t>Target Outcomes</a:t>
            </a:r>
            <a:endParaRPr sz="7200" b="0" i="0" u="none" strike="noStrike" cap="none">
              <a:solidFill>
                <a:srgbClr val="000000"/>
              </a:solidFill>
              <a:latin typeface="Antonio"/>
              <a:ea typeface="Antonio"/>
              <a:cs typeface="Antonio"/>
              <a:sym typeface="Antonio"/>
            </a:endParaRPr>
          </a:p>
        </p:txBody>
      </p:sp>
      <p:sp>
        <p:nvSpPr>
          <p:cNvPr id="209" name="Google Shape;209;p2"/>
          <p:cNvSpPr txBox="1"/>
          <p:nvPr/>
        </p:nvSpPr>
        <p:spPr>
          <a:xfrm>
            <a:off x="5587005" y="610131"/>
            <a:ext cx="6406200" cy="5719514"/>
          </a:xfrm>
          <a:prstGeom prst="rect">
            <a:avLst/>
          </a:prstGeom>
          <a:noFill/>
          <a:ln>
            <a:noFill/>
          </a:ln>
        </p:spPr>
        <p:txBody>
          <a:bodyPr spcFirstLastPara="1" wrap="square" lIns="0" tIns="0" rIns="0" bIns="0" anchor="t" anchorCtr="0">
            <a:spAutoFit/>
          </a:bodyPr>
          <a:lstStyle/>
          <a:p>
            <a:pPr marL="457200" marR="0" lvl="0" indent="-457200" algn="l" rtl="0">
              <a:lnSpc>
                <a:spcPct val="100000"/>
              </a:lnSpc>
              <a:spcBef>
                <a:spcPts val="1400"/>
              </a:spcBef>
              <a:spcAft>
                <a:spcPts val="0"/>
              </a:spcAft>
              <a:buClr>
                <a:srgbClr val="000000"/>
              </a:buClr>
              <a:buSzPts val="3000"/>
              <a:buFont typeface="Arial"/>
              <a:buChar char="•"/>
            </a:pPr>
            <a:r>
              <a:rPr lang="en-US" sz="3000" b="0" i="0" u="none" strike="noStrike" cap="none" dirty="0">
                <a:solidFill>
                  <a:srgbClr val="000000"/>
                </a:solidFill>
                <a:latin typeface="Calibri"/>
                <a:ea typeface="Calibri"/>
                <a:cs typeface="Calibri"/>
                <a:sym typeface="Calibri"/>
              </a:rPr>
              <a:t>Understand how investigations progress into court involvement and legal action following removal.</a:t>
            </a:r>
            <a:endParaRPr sz="12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a:p>
            <a:pPr marL="457200" marR="0" lvl="0" indent="-457200" algn="l" rtl="0">
              <a:lnSpc>
                <a:spcPct val="100000"/>
              </a:lnSpc>
              <a:spcBef>
                <a:spcPts val="1800"/>
              </a:spcBef>
              <a:spcAft>
                <a:spcPts val="0"/>
              </a:spcAft>
              <a:buClr>
                <a:srgbClr val="000000"/>
              </a:buClr>
              <a:buSzPts val="3000"/>
              <a:buFont typeface="Arial"/>
              <a:buChar char="•"/>
            </a:pPr>
            <a:r>
              <a:rPr lang="en-US" sz="3000" b="0" i="0" u="none" strike="noStrike" cap="none" dirty="0">
                <a:solidFill>
                  <a:srgbClr val="000000"/>
                </a:solidFill>
                <a:latin typeface="Calibri"/>
                <a:ea typeface="Calibri"/>
                <a:cs typeface="Calibri"/>
                <a:sym typeface="Calibri"/>
              </a:rPr>
              <a:t>Apply removal-related documentation, timelines, and communication expectations to post-removal case progression.</a:t>
            </a:r>
            <a:endParaRPr sz="12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a:p>
            <a:pPr marL="457200" marR="0" lvl="0" indent="-457200" algn="l" rtl="0">
              <a:lnSpc>
                <a:spcPct val="100000"/>
              </a:lnSpc>
              <a:spcBef>
                <a:spcPts val="1800"/>
              </a:spcBef>
              <a:spcAft>
                <a:spcPts val="0"/>
              </a:spcAft>
              <a:buClr>
                <a:srgbClr val="000000"/>
              </a:buClr>
              <a:buSzPts val="3000"/>
              <a:buFont typeface="Arial"/>
              <a:buChar char="•"/>
            </a:pPr>
            <a:r>
              <a:rPr lang="en-US" sz="3000" b="0" i="0" u="none" strike="noStrike" cap="none" dirty="0">
                <a:solidFill>
                  <a:srgbClr val="000000"/>
                </a:solidFill>
                <a:latin typeface="Calibri"/>
                <a:ea typeface="Calibri"/>
                <a:cs typeface="Calibri"/>
                <a:sym typeface="Calibri"/>
              </a:rPr>
              <a:t>Assess investigator responsibilities, legal timelines, and documentation needs following protective custody action.</a:t>
            </a:r>
            <a:endParaRPr sz="4400" b="0" i="0" u="none" strike="noStrike" cap="none" dirty="0">
              <a:solidFill>
                <a:srgbClr val="333333"/>
              </a:solidFill>
              <a:latin typeface="Calibri"/>
              <a:ea typeface="Calibri"/>
              <a:cs typeface="Calibri"/>
              <a:sym typeface="Calibri"/>
            </a:endParaRPr>
          </a:p>
        </p:txBody>
      </p:sp>
      <p:pic>
        <p:nvPicPr>
          <p:cNvPr id="210" name="Google Shape;210;p2" descr="target (Provided by Getty Images)"/>
          <p:cNvPicPr preferRelativeResize="0"/>
          <p:nvPr/>
        </p:nvPicPr>
        <p:blipFill rotWithShape="1">
          <a:blip r:embed="rId3">
            <a:alphaModFix/>
          </a:blip>
          <a:srcRect/>
          <a:stretch/>
        </p:blipFill>
        <p:spPr>
          <a:xfrm>
            <a:off x="1444524" y="3792134"/>
            <a:ext cx="2235129" cy="2235129"/>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15"/>
        <p:cNvGrpSpPr/>
        <p:nvPr/>
      </p:nvGrpSpPr>
      <p:grpSpPr>
        <a:xfrm>
          <a:off x="0" y="0"/>
          <a:ext cx="0" cy="0"/>
          <a:chOff x="0" y="0"/>
          <a:chExt cx="0" cy="0"/>
        </a:xfrm>
      </p:grpSpPr>
      <p:sp>
        <p:nvSpPr>
          <p:cNvPr id="216" name="Google Shape;216;p3"/>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pic>
        <p:nvPicPr>
          <p:cNvPr id="217" name="Google Shape;217;p3" descr="Pen placed on top of a signature line"/>
          <p:cNvPicPr preferRelativeResize="0"/>
          <p:nvPr/>
        </p:nvPicPr>
        <p:blipFill rotWithShape="1">
          <a:blip r:embed="rId3">
            <a:alphaModFix/>
          </a:blip>
          <a:srcRect l="15628" r="-1" b="-1"/>
          <a:stretch/>
        </p:blipFill>
        <p:spPr>
          <a:xfrm>
            <a:off x="3523488" y="10"/>
            <a:ext cx="8668512" cy="6857990"/>
          </a:xfrm>
          <a:prstGeom prst="rect">
            <a:avLst/>
          </a:prstGeom>
          <a:noFill/>
          <a:ln>
            <a:noFill/>
          </a:ln>
        </p:spPr>
      </p:pic>
      <p:sp>
        <p:nvSpPr>
          <p:cNvPr id="218" name="Google Shape;218;p3"/>
          <p:cNvSpPr/>
          <p:nvPr/>
        </p:nvSpPr>
        <p:spPr>
          <a:xfrm>
            <a:off x="0" y="0"/>
            <a:ext cx="9756601" cy="6858000"/>
          </a:xfrm>
          <a:prstGeom prst="rect">
            <a:avLst/>
          </a:prstGeom>
          <a:gradFill>
            <a:gsLst>
              <a:gs pos="0">
                <a:srgbClr val="FFFFFF">
                  <a:alpha val="0"/>
                </a:srgbClr>
              </a:gs>
              <a:gs pos="19000">
                <a:srgbClr val="FFFFFF">
                  <a:alpha val="38039"/>
                </a:srgbClr>
              </a:gs>
              <a:gs pos="35000">
                <a:srgbClr val="FFFFFF">
                  <a:alpha val="78824"/>
                </a:srgbClr>
              </a:gs>
              <a:gs pos="58000">
                <a:schemeClr val="lt1"/>
              </a:gs>
              <a:gs pos="100000">
                <a:schemeClr val="lt1"/>
              </a:gs>
            </a:gsLst>
            <a:lin ang="1080000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19" name="Google Shape;219;p3"/>
          <p:cNvSpPr txBox="1">
            <a:spLocks noGrp="1"/>
          </p:cNvSpPr>
          <p:nvPr>
            <p:ph type="ctrTitle"/>
          </p:nvPr>
        </p:nvSpPr>
        <p:spPr>
          <a:xfrm>
            <a:off x="477980" y="1122363"/>
            <a:ext cx="5218281" cy="280506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4800"/>
              <a:buFont typeface="Calibri"/>
              <a:buNone/>
            </a:pPr>
            <a:r>
              <a:rPr lang="en-US" sz="4800" b="1" dirty="0">
                <a:latin typeface="Calibri"/>
                <a:ea typeface="Calibri"/>
                <a:cs typeface="Calibri"/>
                <a:sym typeface="Calibri"/>
              </a:rPr>
              <a:t>Understanding Immediate Legal &amp; Court Progression</a:t>
            </a:r>
            <a:endParaRPr dirty="0"/>
          </a:p>
        </p:txBody>
      </p:sp>
      <p:sp>
        <p:nvSpPr>
          <p:cNvPr id="220" name="Google Shape;220;p3"/>
          <p:cNvSpPr/>
          <p:nvPr/>
        </p:nvSpPr>
        <p:spPr>
          <a:xfrm rot="5400000">
            <a:off x="759921" y="346791"/>
            <a:ext cx="146304" cy="704088"/>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221" name="Google Shape;221;p3"/>
          <p:cNvSpPr/>
          <p:nvPr/>
        </p:nvSpPr>
        <p:spPr>
          <a:xfrm>
            <a:off x="481029" y="4546920"/>
            <a:ext cx="3977640" cy="18288"/>
          </a:xfrm>
          <a:prstGeom prst="rect">
            <a:avLst/>
          </a:prstGeom>
          <a:solidFill>
            <a:srgbClr val="D5D5D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26"/>
        <p:cNvGrpSpPr/>
        <p:nvPr/>
      </p:nvGrpSpPr>
      <p:grpSpPr>
        <a:xfrm>
          <a:off x="0" y="0"/>
          <a:ext cx="0" cy="0"/>
          <a:chOff x="0" y="0"/>
          <a:chExt cx="0" cy="0"/>
        </a:xfrm>
      </p:grpSpPr>
      <p:sp>
        <p:nvSpPr>
          <p:cNvPr id="228" name="Google Shape;228;p4"/>
          <p:cNvSpPr txBox="1">
            <a:spLocks noGrp="1"/>
          </p:cNvSpPr>
          <p:nvPr>
            <p:ph type="title"/>
          </p:nvPr>
        </p:nvSpPr>
        <p:spPr>
          <a:xfrm>
            <a:off x="849445" y="1579890"/>
            <a:ext cx="9144000" cy="2764028"/>
          </a:xfrm>
          <a:prstGeom prst="rect">
            <a:avLst/>
          </a:prstGeom>
          <a:noFill/>
          <a:ln>
            <a:noFill/>
          </a:ln>
        </p:spPr>
        <p:txBody>
          <a:bodyPr spcFirstLastPara="1" wrap="square" lIns="91425" tIns="45700" rIns="91425" bIns="45700" anchor="ctr" anchorCtr="0">
            <a:normAutofit fontScale="90000"/>
          </a:bodyPr>
          <a:lstStyle/>
          <a:p>
            <a:pPr marL="0" lvl="0" indent="0" rtl="0">
              <a:lnSpc>
                <a:spcPct val="90000"/>
              </a:lnSpc>
              <a:spcBef>
                <a:spcPts val="0"/>
              </a:spcBef>
              <a:spcAft>
                <a:spcPts val="0"/>
              </a:spcAft>
              <a:buClr>
                <a:schemeClr val="dk1"/>
              </a:buClr>
              <a:buSzPct val="100000"/>
              <a:buFont typeface="Calibri"/>
              <a:buNone/>
            </a:pPr>
            <a:r>
              <a:rPr lang="en-US" sz="7200" b="1" dirty="0">
                <a:solidFill>
                  <a:schemeClr val="dk1"/>
                </a:solidFill>
                <a:latin typeface="Calibri"/>
                <a:ea typeface="Calibri"/>
                <a:cs typeface="Calibri"/>
                <a:sym typeface="Calibri"/>
              </a:rPr>
              <a:t>Organizing Information to Support Court Action </a:t>
            </a:r>
            <a:endParaRPr dirty="0"/>
          </a:p>
        </p:txBody>
      </p:sp>
      <p:sp>
        <p:nvSpPr>
          <p:cNvPr id="3" name="Google Shape;319;p3">
            <a:extLst>
              <a:ext uri="{FF2B5EF4-FFF2-40B4-BE49-F238E27FC236}">
                <a16:creationId xmlns:a16="http://schemas.microsoft.com/office/drawing/2014/main" id="{F2FFDEAE-2F45-A209-B5BA-0B57F654B546}"/>
              </a:ext>
            </a:extLst>
          </p:cNvPr>
          <p:cNvSpPr/>
          <p:nvPr/>
        </p:nvSpPr>
        <p:spPr>
          <a:xfrm>
            <a:off x="0" y="1913350"/>
            <a:ext cx="128016" cy="246888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5" name="Google Shape;319;p3">
            <a:extLst>
              <a:ext uri="{FF2B5EF4-FFF2-40B4-BE49-F238E27FC236}">
                <a16:creationId xmlns:a16="http://schemas.microsoft.com/office/drawing/2014/main" id="{25C326B3-5325-D98D-A087-B5590AFEB1B7}"/>
              </a:ext>
            </a:extLst>
          </p:cNvPr>
          <p:cNvSpPr/>
          <p:nvPr/>
        </p:nvSpPr>
        <p:spPr>
          <a:xfrm>
            <a:off x="212359" y="1900860"/>
            <a:ext cx="267325" cy="2468880"/>
          </a:xfrm>
          <a:prstGeom prst="rect">
            <a:avLst/>
          </a:prstGeom>
          <a:solidFill>
            <a:srgbClr val="245D7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5" name="Google Shape;235;p5"/>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pic>
        <p:nvPicPr>
          <p:cNvPr id="236" name="Google Shape;236;p5" descr="A vintage weighing scales"/>
          <p:cNvPicPr preferRelativeResize="0"/>
          <p:nvPr/>
        </p:nvPicPr>
        <p:blipFill rotWithShape="1">
          <a:blip r:embed="rId3">
            <a:alphaModFix/>
          </a:blip>
          <a:srcRect t="13103" r="-1" b="34154"/>
          <a:stretch/>
        </p:blipFill>
        <p:spPr>
          <a:xfrm>
            <a:off x="20" y="10"/>
            <a:ext cx="8668492" cy="6857990"/>
          </a:xfrm>
          <a:prstGeom prst="rect">
            <a:avLst/>
          </a:prstGeom>
          <a:noFill/>
          <a:ln>
            <a:noFill/>
          </a:ln>
        </p:spPr>
      </p:pic>
      <p:sp>
        <p:nvSpPr>
          <p:cNvPr id="237" name="Google Shape;237;p5"/>
          <p:cNvSpPr/>
          <p:nvPr/>
        </p:nvSpPr>
        <p:spPr>
          <a:xfrm flipH="1">
            <a:off x="2617371" y="0"/>
            <a:ext cx="8480347" cy="6858000"/>
          </a:xfrm>
          <a:prstGeom prst="rect">
            <a:avLst/>
          </a:prstGeom>
          <a:gradFill>
            <a:gsLst>
              <a:gs pos="0">
                <a:srgbClr val="FFFFFF">
                  <a:alpha val="0"/>
                </a:srgbClr>
              </a:gs>
              <a:gs pos="19000">
                <a:srgbClr val="FFFFFF">
                  <a:alpha val="38039"/>
                </a:srgbClr>
              </a:gs>
              <a:gs pos="35000">
                <a:srgbClr val="FFFFFF">
                  <a:alpha val="76863"/>
                </a:srgbClr>
              </a:gs>
              <a:gs pos="48000">
                <a:schemeClr val="lt1"/>
              </a:gs>
              <a:gs pos="100000">
                <a:schemeClr val="lt1"/>
              </a:gs>
            </a:gsLst>
            <a:lin ang="1080000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38" name="Google Shape;238;p5"/>
          <p:cNvSpPr txBox="1">
            <a:spLocks noGrp="1"/>
          </p:cNvSpPr>
          <p:nvPr>
            <p:ph type="title"/>
          </p:nvPr>
        </p:nvSpPr>
        <p:spPr>
          <a:xfrm>
            <a:off x="7135318" y="1343880"/>
            <a:ext cx="4709710" cy="2833808"/>
          </a:xfrm>
          <a:prstGeom prst="rect">
            <a:avLst/>
          </a:prstGeom>
          <a:noFill/>
          <a:ln>
            <a:noFill/>
          </a:ln>
        </p:spPr>
        <p:txBody>
          <a:bodyPr spcFirstLastPara="1" wrap="square" lIns="91425" tIns="45700" rIns="91425" bIns="45700" anchor="b" anchorCtr="0">
            <a:normAutofit fontScale="90000"/>
          </a:bodyPr>
          <a:lstStyle/>
          <a:p>
            <a:pPr marL="0" lvl="0" indent="0" rtl="0">
              <a:lnSpc>
                <a:spcPct val="90000"/>
              </a:lnSpc>
              <a:spcBef>
                <a:spcPts val="0"/>
              </a:spcBef>
              <a:spcAft>
                <a:spcPts val="0"/>
              </a:spcAft>
              <a:buClr>
                <a:schemeClr val="dk1"/>
              </a:buClr>
              <a:buSzPct val="100000"/>
              <a:buFont typeface="Calibri"/>
              <a:buNone/>
            </a:pPr>
            <a:r>
              <a:rPr lang="en-US" sz="5400" b="1" dirty="0">
                <a:latin typeface="Calibri"/>
                <a:ea typeface="Calibri"/>
                <a:cs typeface="Calibri"/>
                <a:sym typeface="Calibri"/>
              </a:rPr>
              <a:t>Understanding How Cases Continue After Removal </a:t>
            </a:r>
            <a:endParaRPr dirty="0"/>
          </a:p>
        </p:txBody>
      </p:sp>
      <p:sp>
        <p:nvSpPr>
          <p:cNvPr id="239" name="Google Shape;239;p5"/>
          <p:cNvSpPr/>
          <p:nvPr/>
        </p:nvSpPr>
        <p:spPr>
          <a:xfrm rot="5400000">
            <a:off x="7530934" y="511683"/>
            <a:ext cx="146304" cy="704088"/>
          </a:xfrm>
          <a:prstGeom prst="rect">
            <a:avLst/>
          </a:prstGeom>
          <a:solidFill>
            <a:srgbClr val="245D7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240" name="Google Shape;240;p5"/>
          <p:cNvSpPr/>
          <p:nvPr/>
        </p:nvSpPr>
        <p:spPr>
          <a:xfrm>
            <a:off x="7162106" y="4546920"/>
            <a:ext cx="4023360" cy="18288"/>
          </a:xfrm>
          <a:prstGeom prst="rect">
            <a:avLst/>
          </a:prstGeom>
          <a:solidFill>
            <a:srgbClr val="D5D5D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sp>
        <p:nvSpPr>
          <p:cNvPr id="246" name="Google Shape;246;p6"/>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48" name="Google Shape;248;p6"/>
          <p:cNvSpPr txBox="1">
            <a:spLocks noGrp="1"/>
          </p:cNvSpPr>
          <p:nvPr>
            <p:ph type="title"/>
          </p:nvPr>
        </p:nvSpPr>
        <p:spPr>
          <a:xfrm>
            <a:off x="875597" y="2041779"/>
            <a:ext cx="8582025" cy="2177328"/>
          </a:xfrm>
          <a:prstGeom prst="rect">
            <a:avLst/>
          </a:prstGeom>
          <a:noFill/>
          <a:ln>
            <a:noFill/>
          </a:ln>
        </p:spPr>
        <p:txBody>
          <a:bodyPr spcFirstLastPara="1" wrap="square" lIns="91425" tIns="45700" rIns="91425" bIns="45700" anchor="ctr" anchorCtr="0">
            <a:normAutofit/>
          </a:bodyPr>
          <a:lstStyle/>
          <a:p>
            <a:pPr marL="0" lvl="0" indent="0" rtl="0">
              <a:lnSpc>
                <a:spcPct val="90000"/>
              </a:lnSpc>
              <a:spcBef>
                <a:spcPts val="0"/>
              </a:spcBef>
              <a:spcAft>
                <a:spcPts val="0"/>
              </a:spcAft>
              <a:buClr>
                <a:schemeClr val="dk1"/>
              </a:buClr>
              <a:buSzPts val="6600"/>
              <a:buFont typeface="Play"/>
              <a:buNone/>
            </a:pPr>
            <a:r>
              <a:rPr lang="en-US" sz="7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Play"/>
              </a:rPr>
              <a:t>From Removal to Court Action</a:t>
            </a:r>
            <a:endParaRPr sz="7200" dirty="0"/>
          </a:p>
        </p:txBody>
      </p:sp>
      <p:sp>
        <p:nvSpPr>
          <p:cNvPr id="3" name="Google Shape;319;p3">
            <a:extLst>
              <a:ext uri="{FF2B5EF4-FFF2-40B4-BE49-F238E27FC236}">
                <a16:creationId xmlns:a16="http://schemas.microsoft.com/office/drawing/2014/main" id="{93D90605-EA2F-76A1-88D9-44B8ED3E9BE7}"/>
              </a:ext>
            </a:extLst>
          </p:cNvPr>
          <p:cNvSpPr/>
          <p:nvPr/>
        </p:nvSpPr>
        <p:spPr>
          <a:xfrm>
            <a:off x="0" y="1913350"/>
            <a:ext cx="128016" cy="246888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5" name="Google Shape;319;p3">
            <a:extLst>
              <a:ext uri="{FF2B5EF4-FFF2-40B4-BE49-F238E27FC236}">
                <a16:creationId xmlns:a16="http://schemas.microsoft.com/office/drawing/2014/main" id="{C5EC545F-F056-2557-9AE2-A5F91B58FC4B}"/>
              </a:ext>
            </a:extLst>
          </p:cNvPr>
          <p:cNvSpPr/>
          <p:nvPr/>
        </p:nvSpPr>
        <p:spPr>
          <a:xfrm>
            <a:off x="212359" y="1900860"/>
            <a:ext cx="267325" cy="2468880"/>
          </a:xfrm>
          <a:prstGeom prst="rect">
            <a:avLst/>
          </a:prstGeom>
          <a:solidFill>
            <a:srgbClr val="245D7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descr="Salads in a bowl">
            <a:extLst>
              <a:ext uri="{FF2B5EF4-FFF2-40B4-BE49-F238E27FC236}">
                <a16:creationId xmlns:a16="http://schemas.microsoft.com/office/drawing/2014/main" id="{4F1ACAEE-8B9F-ABA7-F8C9-801A3550771C}"/>
              </a:ext>
            </a:extLst>
          </p:cNvPr>
          <p:cNvPicPr>
            <a:picLocks noChangeAspect="1"/>
          </p:cNvPicPr>
          <p:nvPr/>
        </p:nvPicPr>
        <p:blipFill>
          <a:blip r:embed="rId3" cstate="print">
            <a:extLst>
              <a:ext uri="{28A0092B-C50C-407E-A947-70E740481C1C}">
                <a14:useLocalDpi xmlns:a14="http://schemas.microsoft.com/office/drawing/2010/main" val="0"/>
              </a:ext>
            </a:extLst>
          </a:blip>
          <a:srcRect t="7802" b="7802"/>
          <a:stretch>
            <a:fillRect/>
          </a:stretch>
        </p:blipFill>
        <p:spPr>
          <a:xfrm>
            <a:off x="0" y="0"/>
            <a:ext cx="12192000" cy="6858000"/>
          </a:xfrm>
          <a:prstGeom prst="rect">
            <a:avLst/>
          </a:prstGeom>
          <a:noFill/>
          <a:ln>
            <a:noFill/>
          </a:ln>
        </p:spPr>
      </p:pic>
      <p:sp>
        <p:nvSpPr>
          <p:cNvPr id="5" name="Title 2">
            <a:extLst>
              <a:ext uri="{FF2B5EF4-FFF2-40B4-BE49-F238E27FC236}">
                <a16:creationId xmlns:a16="http://schemas.microsoft.com/office/drawing/2014/main" id="{E6F99EFE-794D-48FF-7003-B2772E059F67}"/>
              </a:ext>
            </a:extLst>
          </p:cNvPr>
          <p:cNvSpPr txBox="1">
            <a:spLocks/>
          </p:cNvSpPr>
          <p:nvPr/>
        </p:nvSpPr>
        <p:spPr>
          <a:xfrm>
            <a:off x="0" y="4839848"/>
            <a:ext cx="12192000" cy="1325563"/>
          </a:xfrm>
          <a:prstGeom prst="rect">
            <a:avLst/>
          </a:prstGeom>
          <a:solidFill>
            <a:schemeClr val="bg1">
              <a:alpha val="90000"/>
            </a:schemeClr>
          </a:solidFill>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pPr algn="ctr"/>
            <a:r>
              <a:rPr lang="en-US" sz="7200" dirty="0">
                <a:latin typeface="Calibri" panose="020F0502020204030204" pitchFamily="34" charset="0"/>
                <a:ea typeface="Calibri" panose="020F0502020204030204" pitchFamily="34" charset="0"/>
                <a:cs typeface="Calibri" panose="020F0502020204030204" pitchFamily="34" charset="0"/>
              </a:rPr>
              <a:t>Lunch Break</a:t>
            </a:r>
          </a:p>
        </p:txBody>
      </p:sp>
    </p:spTree>
    <p:extLst>
      <p:ext uri="{BB962C8B-B14F-4D97-AF65-F5344CB8AC3E}">
        <p14:creationId xmlns:p14="http://schemas.microsoft.com/office/powerpoint/2010/main" val="1820179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pic>
        <p:nvPicPr>
          <p:cNvPr id="190" name="Google Shape;190;p1" descr="Conference room"/>
          <p:cNvPicPr preferRelativeResize="0"/>
          <p:nvPr/>
        </p:nvPicPr>
        <p:blipFill rotWithShape="1">
          <a:blip r:embed="rId3">
            <a:alphaModFix/>
          </a:blip>
          <a:srcRect/>
          <a:stretch/>
        </p:blipFill>
        <p:spPr>
          <a:xfrm>
            <a:off x="0" y="0"/>
            <a:ext cx="12192000" cy="6858000"/>
          </a:xfrm>
          <a:prstGeom prst="rect">
            <a:avLst/>
          </a:prstGeom>
          <a:noFill/>
          <a:ln>
            <a:noFill/>
          </a:ln>
        </p:spPr>
      </p:pic>
      <p:sp>
        <p:nvSpPr>
          <p:cNvPr id="191" name="Google Shape;191;p1"/>
          <p:cNvSpPr/>
          <p:nvPr/>
        </p:nvSpPr>
        <p:spPr>
          <a:xfrm>
            <a:off x="0" y="4991725"/>
            <a:ext cx="12192000" cy="1445500"/>
          </a:xfrm>
          <a:prstGeom prst="rect">
            <a:avLst/>
          </a:prstGeom>
          <a:solidFill>
            <a:schemeClr val="lt1"/>
          </a:solidFill>
          <a:ln w="19050" cap="flat" cmpd="sng">
            <a:solidFill>
              <a:schemeClr val="lt1"/>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92" name="Google Shape;192;p1"/>
          <p:cNvSpPr txBox="1"/>
          <p:nvPr/>
        </p:nvSpPr>
        <p:spPr>
          <a:xfrm>
            <a:off x="839450" y="4999248"/>
            <a:ext cx="10633023" cy="144650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3600"/>
              <a:buFont typeface="Arial"/>
              <a:buNone/>
            </a:pPr>
            <a:r>
              <a:rPr lang="en-US" sz="4400" b="1" i="0" u="none" strike="noStrike" cap="none" dirty="0">
                <a:solidFill>
                  <a:schemeClr val="dk1"/>
                </a:solidFill>
                <a:latin typeface="Calibri"/>
                <a:ea typeface="Calibri"/>
                <a:cs typeface="Calibri"/>
                <a:sym typeface="Calibri"/>
              </a:rPr>
              <a:t>TRANSITIONING CASES AND ONGOING DIVISION INVOLVEMENT </a:t>
            </a:r>
            <a:endParaRPr sz="4400" b="0" i="0" u="none" strike="noStrike" cap="none" dirty="0">
              <a:solidFill>
                <a:srgbClr val="000000"/>
              </a:solidFill>
              <a:latin typeface="Calibri"/>
              <a:ea typeface="Calibri"/>
              <a:cs typeface="Calibri"/>
              <a:sym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sp>
        <p:nvSpPr>
          <p:cNvPr id="3" name="Rectangle 2">
            <a:extLst>
              <a:ext uri="{FF2B5EF4-FFF2-40B4-BE49-F238E27FC236}">
                <a16:creationId xmlns:a16="http://schemas.microsoft.com/office/drawing/2014/main" id="{A7EB3F92-5643-6D6B-A29F-9540B3C576AF}"/>
              </a:ext>
            </a:extLst>
          </p:cNvPr>
          <p:cNvSpPr/>
          <p:nvPr/>
        </p:nvSpPr>
        <p:spPr>
          <a:xfrm>
            <a:off x="0" y="4497049"/>
            <a:ext cx="12192000" cy="979412"/>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8" name="Google Shape;198;g3f977d11f2f_0_0"/>
          <p:cNvSpPr txBox="1">
            <a:spLocks noGrp="1"/>
          </p:cNvSpPr>
          <p:nvPr>
            <p:ph type="ctrTitle"/>
          </p:nvPr>
        </p:nvSpPr>
        <p:spPr>
          <a:xfrm>
            <a:off x="596710" y="1594156"/>
            <a:ext cx="5002800" cy="2387700"/>
          </a:xfrm>
          <a:prstGeom prst="rect">
            <a:avLst/>
          </a:prstGeom>
          <a:noFill/>
          <a:ln>
            <a:noFill/>
          </a:ln>
        </p:spPr>
        <p:txBody>
          <a:bodyPr spcFirstLastPara="1" wrap="square" lIns="91425" tIns="45700" rIns="91425" bIns="45700" anchor="t" anchorCtr="0">
            <a:normAutofit fontScale="90000"/>
          </a:bodyPr>
          <a:lstStyle/>
          <a:p>
            <a:pPr marL="0" lvl="0" indent="0" algn="l" rtl="0">
              <a:lnSpc>
                <a:spcPct val="100000"/>
              </a:lnSpc>
              <a:spcBef>
                <a:spcPts val="0"/>
              </a:spcBef>
              <a:spcAft>
                <a:spcPts val="0"/>
              </a:spcAft>
              <a:buSzPct val="138889"/>
              <a:buNone/>
            </a:pPr>
            <a:r>
              <a:rPr lang="en-US" sz="4800" b="1" dirty="0">
                <a:latin typeface="Calibri"/>
                <a:ea typeface="Calibri"/>
                <a:cs typeface="Calibri"/>
                <a:sym typeface="Calibri"/>
              </a:rPr>
              <a:t>Transitioning Cases and Ongoing Division Involvement </a:t>
            </a:r>
            <a:endParaRPr sz="4800" b="1" dirty="0">
              <a:latin typeface="Calibri"/>
              <a:ea typeface="Calibri"/>
              <a:cs typeface="Calibri"/>
              <a:sym typeface="Calibri"/>
            </a:endParaRPr>
          </a:p>
        </p:txBody>
      </p:sp>
      <p:pic>
        <p:nvPicPr>
          <p:cNvPr id="199" name="Google Shape;199;g3f977d11f2f_0_0"/>
          <p:cNvPicPr preferRelativeResize="0"/>
          <p:nvPr/>
        </p:nvPicPr>
        <p:blipFill rotWithShape="1">
          <a:blip r:embed="rId3">
            <a:alphaModFix/>
          </a:blip>
          <a:srcRect l="29399"/>
          <a:stretch>
            <a:fillRect/>
          </a:stretch>
        </p:blipFill>
        <p:spPr>
          <a:xfrm>
            <a:off x="6528619" y="850675"/>
            <a:ext cx="4871174" cy="521219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grpSp>
        <p:nvGrpSpPr>
          <p:cNvPr id="205" name="Google Shape;205;p2"/>
          <p:cNvGrpSpPr/>
          <p:nvPr/>
        </p:nvGrpSpPr>
        <p:grpSpPr>
          <a:xfrm>
            <a:off x="5078086" y="-96441"/>
            <a:ext cx="189049" cy="6954441"/>
            <a:chOff x="0" y="-38100"/>
            <a:chExt cx="74686" cy="2747433"/>
          </a:xfrm>
        </p:grpSpPr>
        <p:sp>
          <p:nvSpPr>
            <p:cNvPr id="206" name="Google Shape;206;p2"/>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rgbClr val="52A3CB"/>
            </a:solidFill>
            <a:ln>
              <a:noFill/>
            </a:ln>
          </p:spPr>
          <p:txBody>
            <a:bodyPr spcFirstLastPara="1" wrap="square" lIns="60950" tIns="30450" rIns="60950" bIns="3045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rgbClr val="4C1A27"/>
                </a:solidFill>
                <a:latin typeface="Calibri"/>
                <a:ea typeface="Calibri"/>
                <a:cs typeface="Calibri"/>
                <a:sym typeface="Calibri"/>
              </a:endParaRPr>
            </a:p>
          </p:txBody>
        </p:sp>
        <p:sp>
          <p:nvSpPr>
            <p:cNvPr id="207" name="Google Shape;207;p2"/>
            <p:cNvSpPr txBox="1"/>
            <p:nvPr/>
          </p:nvSpPr>
          <p:spPr>
            <a:xfrm>
              <a:off x="0" y="-38100"/>
              <a:ext cx="74686" cy="2747433"/>
            </a:xfrm>
            <a:prstGeom prst="rect">
              <a:avLst/>
            </a:prstGeom>
            <a:noFill/>
            <a:ln>
              <a:noFill/>
            </a:ln>
          </p:spPr>
          <p:txBody>
            <a:bodyPr spcFirstLastPara="1" wrap="square" lIns="33850" tIns="33850" rIns="33850" bIns="33850" anchor="ctr" anchorCtr="0">
              <a:noAutofit/>
            </a:bodyPr>
            <a:lstStyle/>
            <a:p>
              <a:pPr marL="0" marR="0" lvl="0" indent="0" algn="ctr" rtl="0">
                <a:lnSpc>
                  <a:spcPct val="147722"/>
                </a:lnSpc>
                <a:spcBef>
                  <a:spcPts val="0"/>
                </a:spcBef>
                <a:spcAft>
                  <a:spcPts val="0"/>
                </a:spcAft>
                <a:buClr>
                  <a:srgbClr val="000000"/>
                </a:buClr>
                <a:buSzPts val="1200"/>
                <a:buFont typeface="Arial"/>
                <a:buNone/>
              </a:pPr>
              <a:endParaRPr sz="1200" b="0" i="0" u="none" strike="noStrike" cap="none">
                <a:solidFill>
                  <a:srgbClr val="4C1A27"/>
                </a:solidFill>
                <a:latin typeface="Calibri"/>
                <a:ea typeface="Calibri"/>
                <a:cs typeface="Calibri"/>
                <a:sym typeface="Calibri"/>
              </a:endParaRPr>
            </a:p>
          </p:txBody>
        </p:sp>
      </p:grpSp>
      <p:sp>
        <p:nvSpPr>
          <p:cNvPr id="208" name="Google Shape;208;p2"/>
          <p:cNvSpPr txBox="1"/>
          <p:nvPr/>
        </p:nvSpPr>
        <p:spPr>
          <a:xfrm>
            <a:off x="365991" y="1300897"/>
            <a:ext cx="4392200" cy="196977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6400"/>
              <a:buFont typeface="Arial"/>
              <a:buNone/>
            </a:pPr>
            <a:r>
              <a:rPr lang="en-US" sz="6400" b="1" i="0" u="none" strike="noStrike" cap="none" dirty="0">
                <a:latin typeface="Antonio"/>
                <a:ea typeface="Antonio"/>
                <a:cs typeface="Antonio"/>
                <a:sym typeface="Antonio"/>
              </a:rPr>
              <a:t>Target Outcomes</a:t>
            </a:r>
            <a:endParaRPr sz="933" b="0" i="0" u="none" strike="noStrike" cap="none" dirty="0">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9" name="Google Shape;209;p2"/>
          <p:cNvSpPr txBox="1"/>
          <p:nvPr/>
        </p:nvSpPr>
        <p:spPr>
          <a:xfrm>
            <a:off x="5605509" y="827317"/>
            <a:ext cx="6220500" cy="5447645"/>
          </a:xfrm>
          <a:prstGeom prst="rect">
            <a:avLst/>
          </a:prstGeom>
          <a:noFill/>
          <a:ln>
            <a:noFill/>
          </a:ln>
        </p:spPr>
        <p:txBody>
          <a:bodyPr spcFirstLastPara="1" wrap="square" lIns="0" tIns="0" rIns="0" bIns="0" anchor="t" anchorCtr="0">
            <a:spAutoFit/>
          </a:bodyPr>
          <a:lstStyle/>
          <a:p>
            <a:pPr marL="457200" marR="0" lvl="0" indent="-457200" algn="l" rtl="0">
              <a:lnSpc>
                <a:spcPct val="100000"/>
              </a:lnSpc>
              <a:spcAft>
                <a:spcPts val="0"/>
              </a:spcAft>
              <a:buClr>
                <a:srgbClr val="000000"/>
              </a:buClr>
              <a:buSzPts val="3000"/>
              <a:buFont typeface="Calibri"/>
              <a:buChar char="•"/>
            </a:pPr>
            <a:r>
              <a:rPr lang="en-US" sz="3000" b="0" i="0" u="none" strike="noStrike" cap="none" dirty="0">
                <a:solidFill>
                  <a:srgbClr val="000000"/>
                </a:solidFill>
                <a:latin typeface="Calibri"/>
                <a:ea typeface="Calibri"/>
                <a:cs typeface="Calibri"/>
                <a:sym typeface="Calibri"/>
              </a:rPr>
              <a:t>Understand how investigations transition into continued agency involvement following removal and court progression.</a:t>
            </a:r>
          </a:p>
          <a:p>
            <a:pPr marL="457200" marR="0" lvl="0" indent="-457200" algn="l" rtl="0">
              <a:lnSpc>
                <a:spcPct val="100000"/>
              </a:lnSpc>
              <a:spcAft>
                <a:spcPts val="0"/>
              </a:spcAft>
              <a:buClr>
                <a:srgbClr val="000000"/>
              </a:buClr>
              <a:buSzPts val="3000"/>
              <a:buFont typeface="Calibri"/>
              <a:buChar char="•"/>
            </a:pPr>
            <a:endParaRPr sz="1200" b="0" i="0" u="none" strike="noStrike" cap="none" dirty="0">
              <a:solidFill>
                <a:srgbClr val="000000"/>
              </a:solidFill>
              <a:latin typeface="Calibri"/>
              <a:ea typeface="Calibri"/>
              <a:cs typeface="Calibri"/>
              <a:sym typeface="Calibri"/>
            </a:endParaRPr>
          </a:p>
          <a:p>
            <a:pPr marL="457200" marR="0" lvl="0" indent="-457200" algn="l" rtl="0">
              <a:lnSpc>
                <a:spcPct val="100000"/>
              </a:lnSpc>
              <a:spcAft>
                <a:spcPts val="0"/>
              </a:spcAft>
              <a:buClr>
                <a:srgbClr val="000000"/>
              </a:buClr>
              <a:buSzPts val="3000"/>
              <a:buFont typeface="Calibri"/>
              <a:buChar char="•"/>
            </a:pPr>
            <a:r>
              <a:rPr lang="en-US" sz="3000" b="0" i="0" u="none" strike="noStrike" cap="none" dirty="0">
                <a:solidFill>
                  <a:srgbClr val="000000"/>
                </a:solidFill>
                <a:latin typeface="Calibri"/>
                <a:ea typeface="Calibri"/>
                <a:cs typeface="Calibri"/>
                <a:sym typeface="Calibri"/>
              </a:rPr>
              <a:t>Apply communication, reassessment, and coordination expectations to case transition discussions.</a:t>
            </a:r>
          </a:p>
          <a:p>
            <a:pPr marL="457200" marR="0" lvl="0" indent="-457200" algn="l" rtl="0">
              <a:lnSpc>
                <a:spcPct val="100000"/>
              </a:lnSpc>
              <a:spcAft>
                <a:spcPts val="0"/>
              </a:spcAft>
              <a:buClr>
                <a:srgbClr val="000000"/>
              </a:buClr>
              <a:buSzPts val="3000"/>
              <a:buFont typeface="Calibri"/>
              <a:buChar char="•"/>
            </a:pPr>
            <a:endParaRPr sz="1200" b="0" i="0" u="none" strike="noStrike" cap="none" dirty="0">
              <a:solidFill>
                <a:srgbClr val="000000"/>
              </a:solidFill>
              <a:latin typeface="Calibri"/>
              <a:ea typeface="Calibri"/>
              <a:cs typeface="Calibri"/>
              <a:sym typeface="Calibri"/>
            </a:endParaRPr>
          </a:p>
          <a:p>
            <a:pPr marL="457200" marR="0" lvl="0" indent="-457200" algn="l" rtl="0">
              <a:lnSpc>
                <a:spcPct val="100000"/>
              </a:lnSpc>
              <a:spcAft>
                <a:spcPts val="0"/>
              </a:spcAft>
              <a:buClr>
                <a:srgbClr val="000000"/>
              </a:buClr>
              <a:buSzPts val="3000"/>
              <a:buFont typeface="Calibri"/>
              <a:buChar char="•"/>
            </a:pPr>
            <a:r>
              <a:rPr lang="en-US" sz="3000" b="0" i="0" u="none" strike="noStrike" cap="none" dirty="0">
                <a:solidFill>
                  <a:srgbClr val="000000"/>
                </a:solidFill>
                <a:latin typeface="Calibri"/>
                <a:ea typeface="Calibri"/>
                <a:cs typeface="Calibri"/>
                <a:sym typeface="Calibri"/>
              </a:rPr>
              <a:t>Assess what information ongoing s and agency partners need following investigative progression and court involvement.</a:t>
            </a:r>
            <a:endParaRPr sz="3000" b="0" i="0" u="none" strike="noStrike" cap="none" dirty="0">
              <a:solidFill>
                <a:srgbClr val="000000"/>
              </a:solidFill>
              <a:latin typeface="Calibri"/>
              <a:ea typeface="Calibri"/>
              <a:cs typeface="Calibri"/>
              <a:sym typeface="Calibri"/>
            </a:endParaRPr>
          </a:p>
        </p:txBody>
      </p:sp>
      <p:pic>
        <p:nvPicPr>
          <p:cNvPr id="210" name="Google Shape;210;p2" descr="target (Provided by Getty Images)"/>
          <p:cNvPicPr preferRelativeResize="0"/>
          <p:nvPr/>
        </p:nvPicPr>
        <p:blipFill rotWithShape="1">
          <a:blip r:embed="rId3">
            <a:alphaModFix/>
          </a:blip>
          <a:srcRect/>
          <a:stretch/>
        </p:blipFill>
        <p:spPr>
          <a:xfrm>
            <a:off x="1444524" y="3792134"/>
            <a:ext cx="2235129" cy="2235129"/>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15"/>
        <p:cNvGrpSpPr/>
        <p:nvPr/>
      </p:nvGrpSpPr>
      <p:grpSpPr>
        <a:xfrm>
          <a:off x="0" y="0"/>
          <a:ext cx="0" cy="0"/>
          <a:chOff x="0" y="0"/>
          <a:chExt cx="0" cy="0"/>
        </a:xfrm>
      </p:grpSpPr>
      <p:sp>
        <p:nvSpPr>
          <p:cNvPr id="216" name="Google Shape;216;p3"/>
          <p:cNvSpPr/>
          <p:nvPr/>
        </p:nvSpPr>
        <p:spPr>
          <a:xfrm>
            <a:off x="0" y="0"/>
            <a:ext cx="12188952"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17" name="Google Shape;217;p3"/>
          <p:cNvSpPr txBox="1">
            <a:spLocks noGrp="1"/>
          </p:cNvSpPr>
          <p:nvPr>
            <p:ph type="title"/>
          </p:nvPr>
        </p:nvSpPr>
        <p:spPr>
          <a:xfrm>
            <a:off x="1094287" y="2299569"/>
            <a:ext cx="7782600" cy="179220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dk1"/>
              </a:buClr>
              <a:buSzPts val="6600"/>
              <a:buFont typeface="Calibri"/>
              <a:buNone/>
            </a:pPr>
            <a:r>
              <a:rPr lang="en-US" sz="6000" b="1" dirty="0">
                <a:solidFill>
                  <a:schemeClr val="dk1"/>
                </a:solidFill>
                <a:latin typeface="Calibri"/>
                <a:ea typeface="Calibri"/>
                <a:cs typeface="Calibri"/>
                <a:sym typeface="Calibri"/>
              </a:rPr>
              <a:t>Supporting Continuity and Communication</a:t>
            </a:r>
            <a:endParaRPr sz="6000" dirty="0">
              <a:latin typeface="Calibri"/>
              <a:ea typeface="Calibri"/>
              <a:cs typeface="Calibri"/>
              <a:sym typeface="Calibri"/>
            </a:endParaRPr>
          </a:p>
        </p:txBody>
      </p:sp>
      <p:sp>
        <p:nvSpPr>
          <p:cNvPr id="219" name="Google Shape;219;p3"/>
          <p:cNvSpPr/>
          <p:nvPr/>
        </p:nvSpPr>
        <p:spPr>
          <a:xfrm>
            <a:off x="7850653" y="5626353"/>
            <a:ext cx="3479619" cy="18288"/>
          </a:xfrm>
          <a:custGeom>
            <a:avLst/>
            <a:gdLst/>
            <a:ahLst/>
            <a:cxnLst/>
            <a:rect l="l" t="t" r="r" b="b"/>
            <a:pathLst>
              <a:path w="3479619" h="18288" fill="none" extrusionOk="0">
                <a:moveTo>
                  <a:pt x="0" y="0"/>
                </a:moveTo>
                <a:cubicBezTo>
                  <a:pt x="178395" y="-3637"/>
                  <a:pt x="368619" y="-28254"/>
                  <a:pt x="661128" y="0"/>
                </a:cubicBezTo>
                <a:cubicBezTo>
                  <a:pt x="953637" y="28254"/>
                  <a:pt x="1022982" y="-4416"/>
                  <a:pt x="1357051" y="0"/>
                </a:cubicBezTo>
                <a:cubicBezTo>
                  <a:pt x="1691120" y="4416"/>
                  <a:pt x="1729558" y="27777"/>
                  <a:pt x="2087771" y="0"/>
                </a:cubicBezTo>
                <a:cubicBezTo>
                  <a:pt x="2445984" y="-27777"/>
                  <a:pt x="2592094" y="4429"/>
                  <a:pt x="2818491" y="0"/>
                </a:cubicBezTo>
                <a:cubicBezTo>
                  <a:pt x="3044888" y="-4429"/>
                  <a:pt x="3204567" y="26471"/>
                  <a:pt x="3479619" y="0"/>
                </a:cubicBezTo>
                <a:cubicBezTo>
                  <a:pt x="3478910" y="8157"/>
                  <a:pt x="3479206" y="12125"/>
                  <a:pt x="3479619" y="18288"/>
                </a:cubicBezTo>
                <a:cubicBezTo>
                  <a:pt x="3315855" y="-2963"/>
                  <a:pt x="3094885" y="26965"/>
                  <a:pt x="2714103" y="18288"/>
                </a:cubicBezTo>
                <a:cubicBezTo>
                  <a:pt x="2333321" y="9611"/>
                  <a:pt x="2260528" y="-15335"/>
                  <a:pt x="1948587" y="18288"/>
                </a:cubicBezTo>
                <a:cubicBezTo>
                  <a:pt x="1636646" y="51911"/>
                  <a:pt x="1489816" y="46369"/>
                  <a:pt x="1252663" y="18288"/>
                </a:cubicBezTo>
                <a:cubicBezTo>
                  <a:pt x="1015510" y="-9793"/>
                  <a:pt x="519812" y="-12177"/>
                  <a:pt x="0" y="18288"/>
                </a:cubicBezTo>
                <a:cubicBezTo>
                  <a:pt x="-46" y="12483"/>
                  <a:pt x="-203" y="6491"/>
                  <a:pt x="0" y="0"/>
                </a:cubicBezTo>
                <a:close/>
              </a:path>
              <a:path w="3479619" h="18288" extrusionOk="0">
                <a:moveTo>
                  <a:pt x="0" y="0"/>
                </a:moveTo>
                <a:cubicBezTo>
                  <a:pt x="326045" y="25020"/>
                  <a:pt x="425411" y="-17676"/>
                  <a:pt x="661128" y="0"/>
                </a:cubicBezTo>
                <a:cubicBezTo>
                  <a:pt x="896845" y="17676"/>
                  <a:pt x="1124825" y="1478"/>
                  <a:pt x="1252663" y="0"/>
                </a:cubicBezTo>
                <a:cubicBezTo>
                  <a:pt x="1380502" y="-1478"/>
                  <a:pt x="1694914" y="11788"/>
                  <a:pt x="2018179" y="0"/>
                </a:cubicBezTo>
                <a:cubicBezTo>
                  <a:pt x="2341444" y="-11788"/>
                  <a:pt x="2451167" y="12596"/>
                  <a:pt x="2679307" y="0"/>
                </a:cubicBezTo>
                <a:cubicBezTo>
                  <a:pt x="2907447" y="-12596"/>
                  <a:pt x="3094555" y="23821"/>
                  <a:pt x="3479619" y="0"/>
                </a:cubicBezTo>
                <a:cubicBezTo>
                  <a:pt x="3479355" y="4493"/>
                  <a:pt x="3480003" y="9472"/>
                  <a:pt x="3479619" y="18288"/>
                </a:cubicBezTo>
                <a:cubicBezTo>
                  <a:pt x="3311729" y="36782"/>
                  <a:pt x="3015946" y="7938"/>
                  <a:pt x="2783695" y="18288"/>
                </a:cubicBezTo>
                <a:cubicBezTo>
                  <a:pt x="2551444" y="28638"/>
                  <a:pt x="2398767" y="-13940"/>
                  <a:pt x="2018179" y="18288"/>
                </a:cubicBezTo>
                <a:cubicBezTo>
                  <a:pt x="1637591" y="50516"/>
                  <a:pt x="1634873" y="-6356"/>
                  <a:pt x="1426644" y="18288"/>
                </a:cubicBezTo>
                <a:cubicBezTo>
                  <a:pt x="1218415" y="42932"/>
                  <a:pt x="1006973" y="4094"/>
                  <a:pt x="730720" y="18288"/>
                </a:cubicBezTo>
                <a:cubicBezTo>
                  <a:pt x="454467" y="32482"/>
                  <a:pt x="291313" y="3910"/>
                  <a:pt x="0" y="18288"/>
                </a:cubicBezTo>
                <a:cubicBezTo>
                  <a:pt x="843" y="9577"/>
                  <a:pt x="371" y="6900"/>
                  <a:pt x="0" y="0"/>
                </a:cubicBezTo>
                <a:close/>
              </a:path>
            </a:pathLst>
          </a:custGeom>
          <a:solidFill>
            <a:srgbClr val="FFFFFF"/>
          </a:solidFill>
          <a:ln w="41275" cap="rnd"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3" name="Google Shape;319;p3">
            <a:extLst>
              <a:ext uri="{FF2B5EF4-FFF2-40B4-BE49-F238E27FC236}">
                <a16:creationId xmlns:a16="http://schemas.microsoft.com/office/drawing/2014/main" id="{B2C482DC-0E35-A732-9C34-04C4A55540EA}"/>
              </a:ext>
            </a:extLst>
          </p:cNvPr>
          <p:cNvSpPr/>
          <p:nvPr/>
        </p:nvSpPr>
        <p:spPr>
          <a:xfrm>
            <a:off x="0" y="1913350"/>
            <a:ext cx="128016" cy="246888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5" name="Google Shape;319;p3">
            <a:extLst>
              <a:ext uri="{FF2B5EF4-FFF2-40B4-BE49-F238E27FC236}">
                <a16:creationId xmlns:a16="http://schemas.microsoft.com/office/drawing/2014/main" id="{62A67CAF-A221-D84F-34FB-8F41CB05DA95}"/>
              </a:ext>
            </a:extLst>
          </p:cNvPr>
          <p:cNvSpPr/>
          <p:nvPr/>
        </p:nvSpPr>
        <p:spPr>
          <a:xfrm>
            <a:off x="212359" y="1900860"/>
            <a:ext cx="267325" cy="2468880"/>
          </a:xfrm>
          <a:prstGeom prst="rect">
            <a:avLst/>
          </a:prstGeom>
          <a:solidFill>
            <a:srgbClr val="245D7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p4"/>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pic>
        <p:nvPicPr>
          <p:cNvPr id="226" name="Google Shape;226;p4" descr="Man writing on whiteboard giving online lecture"/>
          <p:cNvPicPr preferRelativeResize="0">
            <a:picLocks noGrp="1"/>
          </p:cNvPicPr>
          <p:nvPr>
            <p:ph type="body" idx="1"/>
          </p:nvPr>
        </p:nvPicPr>
        <p:blipFill rotWithShape="1">
          <a:blip r:embed="rId3">
            <a:alphaModFix/>
          </a:blip>
          <a:srcRect r="23298" b="9091"/>
          <a:stretch/>
        </p:blipFill>
        <p:spPr>
          <a:xfrm>
            <a:off x="3523488" y="10"/>
            <a:ext cx="8668512" cy="6857990"/>
          </a:xfrm>
          <a:prstGeom prst="rect">
            <a:avLst/>
          </a:prstGeom>
          <a:noFill/>
          <a:ln>
            <a:noFill/>
          </a:ln>
        </p:spPr>
      </p:pic>
      <p:sp>
        <p:nvSpPr>
          <p:cNvPr id="227" name="Google Shape;227;p4"/>
          <p:cNvSpPr/>
          <p:nvPr/>
        </p:nvSpPr>
        <p:spPr>
          <a:xfrm>
            <a:off x="0" y="0"/>
            <a:ext cx="9756600" cy="6858000"/>
          </a:xfrm>
          <a:prstGeom prst="rect">
            <a:avLst/>
          </a:prstGeom>
          <a:gradFill>
            <a:gsLst>
              <a:gs pos="0">
                <a:srgbClr val="FFFFFF">
                  <a:alpha val="0"/>
                </a:srgbClr>
              </a:gs>
              <a:gs pos="19000">
                <a:srgbClr val="FFFFFF">
                  <a:alpha val="38039"/>
                </a:srgbClr>
              </a:gs>
              <a:gs pos="35000">
                <a:srgbClr val="FFFFFF">
                  <a:alpha val="78824"/>
                </a:srgbClr>
              </a:gs>
              <a:gs pos="58000">
                <a:schemeClr val="lt1"/>
              </a:gs>
              <a:gs pos="100000">
                <a:schemeClr val="lt1"/>
              </a:gs>
            </a:gsLst>
            <a:lin ang="1080000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28" name="Google Shape;228;p4"/>
          <p:cNvSpPr txBox="1">
            <a:spLocks noGrp="1"/>
          </p:cNvSpPr>
          <p:nvPr>
            <p:ph type="title"/>
          </p:nvPr>
        </p:nvSpPr>
        <p:spPr>
          <a:xfrm>
            <a:off x="495237" y="1782951"/>
            <a:ext cx="5470847" cy="2839588"/>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4800"/>
              <a:buFont typeface="Calibri"/>
              <a:buNone/>
            </a:pPr>
            <a:r>
              <a:rPr lang="en-US" sz="4800" b="1" dirty="0">
                <a:latin typeface="Calibri"/>
                <a:ea typeface="Calibri"/>
                <a:cs typeface="Calibri"/>
                <a:sym typeface="Calibri"/>
              </a:rPr>
              <a:t>Prioritizing Information During Case Transition </a:t>
            </a:r>
            <a:endParaRPr sz="4800" dirty="0">
              <a:latin typeface="Calibri"/>
              <a:ea typeface="Calibri"/>
              <a:cs typeface="Calibri"/>
              <a:sym typeface="Calibri"/>
            </a:endParaRPr>
          </a:p>
        </p:txBody>
      </p:sp>
      <p:sp>
        <p:nvSpPr>
          <p:cNvPr id="229" name="Google Shape;229;p4"/>
          <p:cNvSpPr/>
          <p:nvPr/>
        </p:nvSpPr>
        <p:spPr>
          <a:xfrm rot="5400000">
            <a:off x="864029" y="323379"/>
            <a:ext cx="146400" cy="70410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230" name="Google Shape;230;p4"/>
          <p:cNvSpPr/>
          <p:nvPr/>
        </p:nvSpPr>
        <p:spPr>
          <a:xfrm>
            <a:off x="585179" y="4156646"/>
            <a:ext cx="3977700" cy="18300"/>
          </a:xfrm>
          <a:prstGeom prst="rect">
            <a:avLst/>
          </a:prstGeom>
          <a:solidFill>
            <a:srgbClr val="D5D5D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sp>
        <p:nvSpPr>
          <p:cNvPr id="236" name="Google Shape;236;p5"/>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37" name="Google Shape;237;p5"/>
          <p:cNvSpPr/>
          <p:nvPr/>
        </p:nvSpPr>
        <p:spPr>
          <a:xfrm flipH="1">
            <a:off x="8576720" y="3335867"/>
            <a:ext cx="3291840" cy="3200400"/>
          </a:xfrm>
          <a:prstGeom prst="rtTriangle">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38" name="Google Shape;238;p5"/>
          <p:cNvSpPr/>
          <p:nvPr/>
        </p:nvSpPr>
        <p:spPr>
          <a:xfrm>
            <a:off x="641774" y="623275"/>
            <a:ext cx="10905053" cy="5607882"/>
          </a:xfrm>
          <a:prstGeom prst="rect">
            <a:avLst/>
          </a:prstGeom>
          <a:noFill/>
          <a:ln w="19050" cap="flat" cmpd="sng">
            <a:solidFill>
              <a:srgbClr val="3F3F3F"/>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39" name="Google Shape;239;p5"/>
          <p:cNvSpPr txBox="1">
            <a:spLocks noGrp="1"/>
          </p:cNvSpPr>
          <p:nvPr>
            <p:ph type="title"/>
          </p:nvPr>
        </p:nvSpPr>
        <p:spPr>
          <a:xfrm>
            <a:off x="1225280" y="1863433"/>
            <a:ext cx="9231410" cy="2738059"/>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10600"/>
              <a:buFont typeface="Calibri"/>
              <a:buNone/>
            </a:pPr>
            <a:r>
              <a:rPr lang="en-US" sz="8800" b="1" dirty="0">
                <a:solidFill>
                  <a:schemeClr val="dk1"/>
                </a:solidFill>
                <a:latin typeface="Calibri"/>
                <a:ea typeface="Calibri"/>
                <a:cs typeface="Calibri"/>
                <a:sym typeface="Calibri"/>
              </a:rPr>
              <a:t>Prioritization &amp; Communication</a:t>
            </a:r>
            <a:endParaRPr sz="88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5884071-151A-C72E-9223-63B54D56DBB9}"/>
              </a:ext>
            </a:extLst>
          </p:cNvPr>
          <p:cNvPicPr>
            <a:picLocks noChangeAspect="1"/>
          </p:cNvPicPr>
          <p:nvPr/>
        </p:nvPicPr>
        <p:blipFill>
          <a:blip r:embed="rId3"/>
          <a:stretch>
            <a:fillRect/>
          </a:stretch>
        </p:blipFill>
        <p:spPr>
          <a:xfrm>
            <a:off x="0" y="0"/>
            <a:ext cx="12192000" cy="6857999"/>
          </a:xfrm>
          <a:prstGeom prst="rect">
            <a:avLst/>
          </a:prstGeom>
        </p:spPr>
      </p:pic>
      <p:sp>
        <p:nvSpPr>
          <p:cNvPr id="6" name="Title 1">
            <a:extLst>
              <a:ext uri="{FF2B5EF4-FFF2-40B4-BE49-F238E27FC236}">
                <a16:creationId xmlns:a16="http://schemas.microsoft.com/office/drawing/2014/main" id="{87F77145-A2CF-0777-951F-CAA868CF5C69}"/>
              </a:ext>
            </a:extLst>
          </p:cNvPr>
          <p:cNvSpPr txBox="1">
            <a:spLocks/>
          </p:cNvSpPr>
          <p:nvPr/>
        </p:nvSpPr>
        <p:spPr>
          <a:xfrm>
            <a:off x="6095999" y="0"/>
            <a:ext cx="6068191" cy="6857999"/>
          </a:xfrm>
          <a:prstGeom prst="rect">
            <a:avLst/>
          </a:prstGeom>
        </p:spPr>
        <p:txBody>
          <a:bodyPr anchor="ct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pPr algn="ctr"/>
            <a:r>
              <a:rPr lang="en-US" sz="7200" dirty="0">
                <a:solidFill>
                  <a:schemeClr val="bg1"/>
                </a:solidFill>
                <a:latin typeface="Calibri" panose="020F0502020204030204" pitchFamily="34" charset="0"/>
                <a:ea typeface="Calibri" panose="020F0502020204030204" pitchFamily="34" charset="0"/>
                <a:cs typeface="Calibri" panose="020F0502020204030204" pitchFamily="34" charset="0"/>
              </a:rPr>
              <a:t>15-Minute </a:t>
            </a:r>
            <a:br>
              <a:rPr lang="en-US" sz="7200" dirty="0">
                <a:solidFill>
                  <a:schemeClr val="bg1"/>
                </a:solidFill>
                <a:latin typeface="Calibri" panose="020F0502020204030204" pitchFamily="34" charset="0"/>
                <a:ea typeface="Calibri" panose="020F0502020204030204" pitchFamily="34" charset="0"/>
                <a:cs typeface="Calibri" panose="020F0502020204030204" pitchFamily="34" charset="0"/>
              </a:rPr>
            </a:br>
            <a:r>
              <a:rPr lang="en-US" sz="7200" dirty="0">
                <a:solidFill>
                  <a:schemeClr val="bg1"/>
                </a:solidFill>
                <a:latin typeface="Calibri" panose="020F0502020204030204" pitchFamily="34" charset="0"/>
                <a:ea typeface="Calibri" panose="020F0502020204030204" pitchFamily="34" charset="0"/>
                <a:cs typeface="Calibri" panose="020F0502020204030204" pitchFamily="34" charset="0"/>
              </a:rPr>
              <a:t>Brain Break</a:t>
            </a:r>
          </a:p>
        </p:txBody>
      </p:sp>
    </p:spTree>
    <p:extLst>
      <p:ext uri="{BB962C8B-B14F-4D97-AF65-F5344CB8AC3E}">
        <p14:creationId xmlns:p14="http://schemas.microsoft.com/office/powerpoint/2010/main" val="32133575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98"/>
        <p:cNvGrpSpPr/>
        <p:nvPr/>
      </p:nvGrpSpPr>
      <p:grpSpPr>
        <a:xfrm>
          <a:off x="0" y="0"/>
          <a:ext cx="0" cy="0"/>
          <a:chOff x="0" y="0"/>
          <a:chExt cx="0" cy="0"/>
        </a:xfrm>
      </p:grpSpPr>
      <p:sp>
        <p:nvSpPr>
          <p:cNvPr id="299" name="Google Shape;299;g3f977e5bc0c_1_0"/>
          <p:cNvSpPr txBox="1">
            <a:spLocks noGrp="1"/>
          </p:cNvSpPr>
          <p:nvPr>
            <p:ph type="ctrTitle"/>
          </p:nvPr>
        </p:nvSpPr>
        <p:spPr>
          <a:xfrm>
            <a:off x="528599" y="1963713"/>
            <a:ext cx="4553100" cy="1857964"/>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SzPts val="6000"/>
              <a:buNone/>
            </a:pPr>
            <a:r>
              <a:rPr lang="en-US" b="1" dirty="0">
                <a:latin typeface="Calibri"/>
                <a:ea typeface="Calibri"/>
                <a:cs typeface="Calibri"/>
                <a:sym typeface="Calibri"/>
              </a:rPr>
              <a:t>Reflection Discussion</a:t>
            </a:r>
            <a:endParaRPr b="1" dirty="0">
              <a:latin typeface="Calibri"/>
              <a:ea typeface="Calibri"/>
              <a:cs typeface="Calibri"/>
              <a:sym typeface="Calibri"/>
            </a:endParaRPr>
          </a:p>
        </p:txBody>
      </p:sp>
      <p:sp>
        <p:nvSpPr>
          <p:cNvPr id="3" name="Rectangle 2">
            <a:extLst>
              <a:ext uri="{FF2B5EF4-FFF2-40B4-BE49-F238E27FC236}">
                <a16:creationId xmlns:a16="http://schemas.microsoft.com/office/drawing/2014/main" id="{CE7D52B1-2D9E-CAE7-46B5-A8FFC731F79E}"/>
              </a:ext>
            </a:extLst>
          </p:cNvPr>
          <p:cNvSpPr/>
          <p:nvPr/>
        </p:nvSpPr>
        <p:spPr>
          <a:xfrm>
            <a:off x="0" y="4542018"/>
            <a:ext cx="12192000" cy="101835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9186A42C-FD96-81D4-18FC-2498B0B51033}"/>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721902" y="1184225"/>
            <a:ext cx="7036108" cy="4916774"/>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05"/>
        <p:cNvGrpSpPr/>
        <p:nvPr/>
      </p:nvGrpSpPr>
      <p:grpSpPr>
        <a:xfrm>
          <a:off x="0" y="0"/>
          <a:ext cx="0" cy="0"/>
          <a:chOff x="0" y="0"/>
          <a:chExt cx="0" cy="0"/>
        </a:xfrm>
      </p:grpSpPr>
      <p:grpSp>
        <p:nvGrpSpPr>
          <p:cNvPr id="306" name="Google Shape;306;p2"/>
          <p:cNvGrpSpPr/>
          <p:nvPr/>
        </p:nvGrpSpPr>
        <p:grpSpPr>
          <a:xfrm>
            <a:off x="4543705" y="-48221"/>
            <a:ext cx="189049" cy="6954441"/>
            <a:chOff x="0" y="-38100"/>
            <a:chExt cx="74686" cy="2747433"/>
          </a:xfrm>
        </p:grpSpPr>
        <p:sp>
          <p:nvSpPr>
            <p:cNvPr id="307" name="Google Shape;307;p2"/>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rgbClr val="52A3CB"/>
            </a:solidFill>
            <a:ln>
              <a:noFill/>
            </a:ln>
          </p:spPr>
          <p:txBody>
            <a:bodyPr spcFirstLastPara="1" wrap="square" lIns="60950" tIns="30450" rIns="60950" bIns="3045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rgbClr val="4C1A27"/>
                </a:solidFill>
                <a:latin typeface="Calibri"/>
                <a:ea typeface="Calibri"/>
                <a:cs typeface="Calibri"/>
                <a:sym typeface="Calibri"/>
              </a:endParaRPr>
            </a:p>
          </p:txBody>
        </p:sp>
        <p:sp>
          <p:nvSpPr>
            <p:cNvPr id="308" name="Google Shape;308;p2"/>
            <p:cNvSpPr txBox="1"/>
            <p:nvPr/>
          </p:nvSpPr>
          <p:spPr>
            <a:xfrm>
              <a:off x="0" y="-38100"/>
              <a:ext cx="74686" cy="2747433"/>
            </a:xfrm>
            <a:prstGeom prst="rect">
              <a:avLst/>
            </a:prstGeom>
            <a:noFill/>
            <a:ln>
              <a:noFill/>
            </a:ln>
          </p:spPr>
          <p:txBody>
            <a:bodyPr spcFirstLastPara="1" wrap="square" lIns="33850" tIns="33850" rIns="33850" bIns="33850" anchor="ctr" anchorCtr="0">
              <a:noAutofit/>
            </a:bodyPr>
            <a:lstStyle/>
            <a:p>
              <a:pPr marL="0" marR="0" lvl="0" indent="0" algn="ctr" rtl="0">
                <a:lnSpc>
                  <a:spcPct val="147722"/>
                </a:lnSpc>
                <a:spcBef>
                  <a:spcPts val="0"/>
                </a:spcBef>
                <a:spcAft>
                  <a:spcPts val="0"/>
                </a:spcAft>
                <a:buClr>
                  <a:srgbClr val="000000"/>
                </a:buClr>
                <a:buSzPts val="1200"/>
                <a:buFont typeface="Arial"/>
                <a:buNone/>
              </a:pPr>
              <a:endParaRPr sz="1200" b="0" i="0" u="none" strike="noStrike" cap="none">
                <a:solidFill>
                  <a:srgbClr val="4C1A27"/>
                </a:solidFill>
                <a:latin typeface="Calibri"/>
                <a:ea typeface="Calibri"/>
                <a:cs typeface="Calibri"/>
                <a:sym typeface="Calibri"/>
              </a:endParaRPr>
            </a:p>
          </p:txBody>
        </p:sp>
      </p:grpSp>
      <p:sp>
        <p:nvSpPr>
          <p:cNvPr id="309" name="Google Shape;309;p2"/>
          <p:cNvSpPr txBox="1"/>
          <p:nvPr/>
        </p:nvSpPr>
        <p:spPr>
          <a:xfrm>
            <a:off x="-1" y="1288800"/>
            <a:ext cx="4543705" cy="1846659"/>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7200"/>
              <a:buFont typeface="Arial"/>
              <a:buNone/>
            </a:pPr>
            <a:r>
              <a:rPr lang="en-US" sz="6000" b="1" i="0" u="none" strike="noStrike" cap="none" dirty="0">
                <a:solidFill>
                  <a:srgbClr val="000000"/>
                </a:solidFill>
                <a:latin typeface="Antonio"/>
                <a:ea typeface="Antonio"/>
                <a:cs typeface="Antonio"/>
                <a:sym typeface="Antonio"/>
              </a:rPr>
              <a:t>Target Outcomes</a:t>
            </a:r>
            <a:endParaRPr sz="6000" b="0" i="0" u="none" strike="noStrike" cap="none" dirty="0">
              <a:solidFill>
                <a:srgbClr val="000000"/>
              </a:solidFill>
              <a:latin typeface="Antonio"/>
              <a:ea typeface="Antonio"/>
              <a:cs typeface="Antonio"/>
              <a:sym typeface="Antonio"/>
            </a:endParaRPr>
          </a:p>
        </p:txBody>
      </p:sp>
      <p:sp>
        <p:nvSpPr>
          <p:cNvPr id="310" name="Google Shape;310;p2"/>
          <p:cNvSpPr txBox="1"/>
          <p:nvPr/>
        </p:nvSpPr>
        <p:spPr>
          <a:xfrm>
            <a:off x="5103500" y="673340"/>
            <a:ext cx="6703131" cy="5447645"/>
          </a:xfrm>
          <a:prstGeom prst="rect">
            <a:avLst/>
          </a:prstGeom>
          <a:noFill/>
          <a:ln>
            <a:noFill/>
          </a:ln>
        </p:spPr>
        <p:txBody>
          <a:bodyPr spcFirstLastPara="1" wrap="square" lIns="0" tIns="0" rIns="0" bIns="0" anchor="t" anchorCtr="0">
            <a:spAutoFit/>
          </a:bodyPr>
          <a:lstStyle/>
          <a:p>
            <a:pPr marL="457200" marR="0" lvl="0" indent="-457200" algn="l" rtl="0">
              <a:lnSpc>
                <a:spcPct val="100000"/>
              </a:lnSpc>
              <a:spcBef>
                <a:spcPts val="0"/>
              </a:spcBef>
              <a:spcAft>
                <a:spcPts val="0"/>
              </a:spcAft>
              <a:buClr>
                <a:srgbClr val="000000"/>
              </a:buClr>
              <a:buSzPts val="3000"/>
              <a:buFont typeface="Calibri"/>
              <a:buChar char="•"/>
            </a:pPr>
            <a:r>
              <a:rPr lang="en-US" sz="3000" b="0" i="0" u="none" strike="noStrike" cap="none" dirty="0">
                <a:solidFill>
                  <a:srgbClr val="000000"/>
                </a:solidFill>
                <a:latin typeface="Calibri"/>
                <a:ea typeface="Calibri"/>
                <a:cs typeface="Calibri"/>
                <a:sym typeface="Calibri"/>
              </a:rPr>
              <a:t>Understand how investigations continue influencing cases through legal progression, reassessment, and permanency planning. </a:t>
            </a:r>
          </a:p>
          <a:p>
            <a:pPr marR="0" lvl="0" algn="l" rtl="0">
              <a:lnSpc>
                <a:spcPct val="100000"/>
              </a:lnSpc>
              <a:spcBef>
                <a:spcPts val="0"/>
              </a:spcBef>
              <a:spcAft>
                <a:spcPts val="0"/>
              </a:spcAft>
              <a:buClr>
                <a:srgbClr val="000000"/>
              </a:buClr>
              <a:buSzPts val="3000"/>
            </a:pPr>
            <a:endParaRPr sz="1200" b="0" i="0" u="none" strike="noStrike" cap="none" dirty="0">
              <a:solidFill>
                <a:srgbClr val="000000"/>
              </a:solidFill>
              <a:latin typeface="Calibri"/>
              <a:ea typeface="Calibri"/>
              <a:cs typeface="Calibri"/>
              <a:sym typeface="Calibri"/>
            </a:endParaRPr>
          </a:p>
          <a:p>
            <a:pPr marL="457200" marR="0" lvl="0" indent="-457200" algn="l" rtl="0">
              <a:lnSpc>
                <a:spcPct val="100000"/>
              </a:lnSpc>
              <a:spcBef>
                <a:spcPts val="0"/>
              </a:spcBef>
              <a:spcAft>
                <a:spcPts val="0"/>
              </a:spcAft>
              <a:buClr>
                <a:srgbClr val="000000"/>
              </a:buClr>
              <a:buSzPts val="3000"/>
              <a:buFont typeface="Calibri"/>
              <a:buChar char="•"/>
            </a:pPr>
            <a:r>
              <a:rPr lang="en-US" sz="3000" b="0" i="0" u="none" strike="noStrike" cap="none" dirty="0">
                <a:solidFill>
                  <a:srgbClr val="000000"/>
                </a:solidFill>
                <a:latin typeface="Calibri"/>
                <a:ea typeface="Calibri"/>
                <a:cs typeface="Calibri"/>
                <a:sym typeface="Calibri"/>
              </a:rPr>
              <a:t>Apply concepts related to continuity, prioritization, and court progression to future investigative practice.</a:t>
            </a:r>
          </a:p>
          <a:p>
            <a:pPr marR="0" lvl="0" algn="l" rtl="0">
              <a:lnSpc>
                <a:spcPct val="100000"/>
              </a:lnSpc>
              <a:spcBef>
                <a:spcPts val="0"/>
              </a:spcBef>
              <a:spcAft>
                <a:spcPts val="0"/>
              </a:spcAft>
              <a:buClr>
                <a:srgbClr val="000000"/>
              </a:buClr>
              <a:buSzPts val="3000"/>
            </a:pPr>
            <a:endParaRPr sz="1200" b="0" i="0" u="none" strike="noStrike" cap="none" dirty="0">
              <a:solidFill>
                <a:srgbClr val="000000"/>
              </a:solidFill>
              <a:latin typeface="Calibri"/>
              <a:ea typeface="Calibri"/>
              <a:cs typeface="Calibri"/>
              <a:sym typeface="Calibri"/>
            </a:endParaRPr>
          </a:p>
          <a:p>
            <a:pPr marL="457200" marR="0" lvl="0" indent="-457200" algn="l" rtl="0">
              <a:lnSpc>
                <a:spcPct val="100000"/>
              </a:lnSpc>
              <a:spcBef>
                <a:spcPts val="0"/>
              </a:spcBef>
              <a:spcAft>
                <a:spcPts val="0"/>
              </a:spcAft>
              <a:buClr>
                <a:srgbClr val="000000"/>
              </a:buClr>
              <a:buSzPts val="3000"/>
              <a:buFont typeface="Calibri"/>
              <a:buChar char="•"/>
            </a:pPr>
            <a:r>
              <a:rPr lang="en-US" sz="3000" b="0" i="0" u="none" strike="noStrike" cap="none" dirty="0">
                <a:solidFill>
                  <a:srgbClr val="000000"/>
                </a:solidFill>
                <a:latin typeface="Calibri"/>
                <a:ea typeface="Calibri"/>
                <a:cs typeface="Calibri"/>
                <a:sym typeface="Calibri"/>
              </a:rPr>
              <a:t>Assess how investigative documentation, communication, and professional judgment continue impacting long term case progression. </a:t>
            </a:r>
            <a:endParaRPr sz="3000" b="0" i="0" u="none" strike="noStrike" cap="none" dirty="0">
              <a:solidFill>
                <a:srgbClr val="000000"/>
              </a:solidFill>
              <a:latin typeface="Calibri"/>
              <a:ea typeface="Calibri"/>
              <a:cs typeface="Calibri"/>
              <a:sym typeface="Calibri"/>
            </a:endParaRPr>
          </a:p>
        </p:txBody>
      </p:sp>
      <p:pic>
        <p:nvPicPr>
          <p:cNvPr id="311" name="Google Shape;311;p2" descr="target (Provided by Getty Images)"/>
          <p:cNvPicPr preferRelativeResize="0"/>
          <p:nvPr/>
        </p:nvPicPr>
        <p:blipFill rotWithShape="1">
          <a:blip r:embed="rId3">
            <a:alphaModFix/>
          </a:blip>
          <a:srcRect/>
          <a:stretch/>
        </p:blipFill>
        <p:spPr>
          <a:xfrm>
            <a:off x="1154286" y="3861708"/>
            <a:ext cx="2235129" cy="2235129"/>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317" name="Google Shape;317;p3"/>
          <p:cNvSpPr/>
          <p:nvPr/>
        </p:nvSpPr>
        <p:spPr>
          <a:xfrm>
            <a:off x="0" y="36576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318" name="Google Shape;318;p3"/>
          <p:cNvSpPr txBox="1">
            <a:spLocks noGrp="1"/>
          </p:cNvSpPr>
          <p:nvPr>
            <p:ph type="title"/>
          </p:nvPr>
        </p:nvSpPr>
        <p:spPr>
          <a:xfrm>
            <a:off x="1120140" y="1413875"/>
            <a:ext cx="8183880" cy="346783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8800"/>
              <a:buFont typeface="Calibri"/>
              <a:buNone/>
            </a:pPr>
            <a:r>
              <a:rPr lang="en-US" sz="8000" b="1">
                <a:latin typeface="Calibri"/>
                <a:ea typeface="Calibri"/>
                <a:cs typeface="Calibri"/>
                <a:sym typeface="Calibri"/>
              </a:rPr>
              <a:t>Taking</a:t>
            </a:r>
            <a:r>
              <a:rPr lang="en-US" sz="8000" b="1">
                <a:solidFill>
                  <a:schemeClr val="dk1"/>
                </a:solidFill>
                <a:latin typeface="Calibri"/>
                <a:ea typeface="Calibri"/>
                <a:cs typeface="Calibri"/>
                <a:sym typeface="Calibri"/>
              </a:rPr>
              <a:t> a Moment To Reflect</a:t>
            </a:r>
            <a:endParaRPr sz="8000">
              <a:latin typeface="Calibri"/>
              <a:ea typeface="Calibri"/>
              <a:cs typeface="Calibri"/>
              <a:sym typeface="Calibri"/>
            </a:endParaRPr>
          </a:p>
        </p:txBody>
      </p:sp>
      <p:sp>
        <p:nvSpPr>
          <p:cNvPr id="319" name="Google Shape;319;p3"/>
          <p:cNvSpPr/>
          <p:nvPr/>
        </p:nvSpPr>
        <p:spPr>
          <a:xfrm>
            <a:off x="0" y="1913350"/>
            <a:ext cx="128016" cy="246888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320" name="Google Shape;320;p3"/>
          <p:cNvSpPr/>
          <p:nvPr/>
        </p:nvSpPr>
        <p:spPr>
          <a:xfrm>
            <a:off x="650945" y="5831269"/>
            <a:ext cx="10927080" cy="18288"/>
          </a:xfrm>
          <a:prstGeom prst="rect">
            <a:avLst/>
          </a:prstGeom>
          <a:solidFill>
            <a:srgbClr val="D5D5D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3" name="Google Shape;319;p3">
            <a:extLst>
              <a:ext uri="{FF2B5EF4-FFF2-40B4-BE49-F238E27FC236}">
                <a16:creationId xmlns:a16="http://schemas.microsoft.com/office/drawing/2014/main" id="{803A75EE-55E9-DEB2-DD22-9D595B8D08E5}"/>
              </a:ext>
            </a:extLst>
          </p:cNvPr>
          <p:cNvSpPr/>
          <p:nvPr/>
        </p:nvSpPr>
        <p:spPr>
          <a:xfrm>
            <a:off x="212359" y="1900860"/>
            <a:ext cx="267325" cy="2468880"/>
          </a:xfrm>
          <a:prstGeom prst="rect">
            <a:avLst/>
          </a:prstGeom>
          <a:solidFill>
            <a:srgbClr val="245D7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325"/>
        <p:cNvGrpSpPr/>
        <p:nvPr/>
      </p:nvGrpSpPr>
      <p:grpSpPr>
        <a:xfrm>
          <a:off x="0" y="0"/>
          <a:ext cx="0" cy="0"/>
          <a:chOff x="0" y="0"/>
          <a:chExt cx="0" cy="0"/>
        </a:xfrm>
      </p:grpSpPr>
      <p:grpSp>
        <p:nvGrpSpPr>
          <p:cNvPr id="326" name="Google Shape;326;g3f574ae9854_0_110"/>
          <p:cNvGrpSpPr/>
          <p:nvPr/>
        </p:nvGrpSpPr>
        <p:grpSpPr>
          <a:xfrm>
            <a:off x="4999703" y="-96443"/>
            <a:ext cx="267473" cy="6954577"/>
            <a:chOff x="0" y="-38100"/>
            <a:chExt cx="74700" cy="2747433"/>
          </a:xfrm>
        </p:grpSpPr>
        <p:sp>
          <p:nvSpPr>
            <p:cNvPr id="327" name="Google Shape;327;g3f574ae9854_0_110"/>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rgbClr val="52A3CB"/>
            </a:solidFill>
            <a:ln>
              <a:noFill/>
            </a:ln>
          </p:spPr>
          <p:txBody>
            <a:bodyPr spcFirstLastPara="1" wrap="square" lIns="60950" tIns="30475" rIns="60950" bIns="30475"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sp>
          <p:nvSpPr>
            <p:cNvPr id="328" name="Google Shape;328;g3f574ae9854_0_110"/>
            <p:cNvSpPr txBox="1"/>
            <p:nvPr/>
          </p:nvSpPr>
          <p:spPr>
            <a:xfrm>
              <a:off x="0" y="-38100"/>
              <a:ext cx="74700" cy="2747400"/>
            </a:xfrm>
            <a:prstGeom prst="rect">
              <a:avLst/>
            </a:prstGeom>
            <a:solidFill>
              <a:srgbClr val="52A3CB"/>
            </a:solidFill>
            <a:ln>
              <a:noFill/>
            </a:ln>
          </p:spPr>
          <p:txBody>
            <a:bodyPr spcFirstLastPara="1" wrap="square" lIns="33875" tIns="33875" rIns="33875" bIns="33875" anchor="ctr" anchorCtr="0">
              <a:noAutofit/>
            </a:bodyPr>
            <a:lstStyle/>
            <a:p>
              <a:pPr marL="0" marR="0" lvl="0" indent="0" algn="ctr" rtl="0">
                <a:lnSpc>
                  <a:spcPct val="147722"/>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sp>
        <p:nvSpPr>
          <p:cNvPr id="329" name="Google Shape;329;g3f574ae9854_0_110"/>
          <p:cNvSpPr txBox="1"/>
          <p:nvPr/>
        </p:nvSpPr>
        <p:spPr>
          <a:xfrm>
            <a:off x="5759991" y="2365140"/>
            <a:ext cx="6132900" cy="2031325"/>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6700"/>
              <a:buFont typeface="Arial"/>
              <a:buNone/>
            </a:pPr>
            <a:r>
              <a:rPr lang="en-US" sz="6600" b="1" i="0" u="none" strike="noStrike" cap="none" dirty="0">
                <a:solidFill>
                  <a:schemeClr val="dk2"/>
                </a:solidFill>
                <a:latin typeface="Calibri"/>
                <a:ea typeface="Calibri"/>
                <a:cs typeface="Calibri"/>
                <a:sym typeface="Calibri"/>
              </a:rPr>
              <a:t>Target Outcomes Evaluation</a:t>
            </a:r>
            <a:endParaRPr sz="6600" b="1" i="0" u="none" strike="noStrike" cap="none" dirty="0">
              <a:solidFill>
                <a:schemeClr val="dk2"/>
              </a:solidFill>
              <a:latin typeface="Calibri"/>
              <a:ea typeface="Calibri"/>
              <a:cs typeface="Calibri"/>
              <a:sym typeface="Calibri"/>
            </a:endParaRPr>
          </a:p>
        </p:txBody>
      </p:sp>
      <p:pic>
        <p:nvPicPr>
          <p:cNvPr id="330" name="Google Shape;330;g3f574ae9854_0_110"/>
          <p:cNvPicPr preferRelativeResize="0"/>
          <p:nvPr/>
        </p:nvPicPr>
        <p:blipFill rotWithShape="1">
          <a:blip r:embed="rId3">
            <a:alphaModFix/>
          </a:blip>
          <a:srcRect/>
          <a:stretch/>
        </p:blipFill>
        <p:spPr>
          <a:xfrm>
            <a:off x="673120" y="1592124"/>
            <a:ext cx="3584560" cy="3584560"/>
          </a:xfrm>
          <a:prstGeom prst="rect">
            <a:avLst/>
          </a:prstGeom>
          <a:noFill/>
          <a:ln>
            <a:noFill/>
          </a:ln>
        </p:spPr>
      </p:pic>
    </p:spTree>
  </p:cSld>
  <p:clrMapOvr>
    <a:masterClrMapping/>
  </p:clrMapOvr>
</p:sld>
</file>

<file path=ppt/theme/theme1.xml><?xml version="1.0" encoding="utf-8"?>
<a:theme xmlns:a="http://schemas.openxmlformats.org/drawingml/2006/main" name="NST_Test">
  <a:themeElements>
    <a:clrScheme name="NST Build">
      <a:dk1>
        <a:sysClr val="windowText" lastClr="000000"/>
      </a:dk1>
      <a:lt1>
        <a:sysClr val="window" lastClr="FFFFFF"/>
      </a:lt1>
      <a:dk2>
        <a:srgbClr val="0E2841"/>
      </a:dk2>
      <a:lt2>
        <a:srgbClr val="E8E8E8"/>
      </a:lt2>
      <a:accent1>
        <a:srgbClr val="6E2639"/>
      </a:accent1>
      <a:accent2>
        <a:srgbClr val="98344F"/>
      </a:accent2>
      <a:accent3>
        <a:srgbClr val="4C1A27"/>
      </a:accent3>
      <a:accent4>
        <a:srgbClr val="52A3CB"/>
      </a:accent4>
      <a:accent5>
        <a:srgbClr val="FFBF00"/>
      </a:accent5>
      <a:accent6>
        <a:srgbClr val="99CC33"/>
      </a:accent6>
      <a:hlink>
        <a:srgbClr val="0070C0"/>
      </a:hlink>
      <a:folHlink>
        <a:srgbClr val="D76DCC"/>
      </a:folHlink>
    </a:clrScheme>
    <a:fontScheme name="MidSOUTH">
      <a:majorFont>
        <a:latin typeface="Calibri"/>
        <a:ea typeface=""/>
        <a:cs typeface=""/>
      </a:majorFont>
      <a:minorFont>
        <a:latin typeface="Calibri"/>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NST_Test" id="{13307613-412E-4AC9-ABB1-2A7CFE7E5E56}" vid="{440475FC-38B8-457A-8C7E-2C8F6A8E3607}"/>
    </a:ext>
  </a:extLst>
</a:theme>
</file>

<file path=ppt/theme/theme2.xml><?xml version="1.0" encoding="utf-8"?>
<a:theme xmlns:a="http://schemas.openxmlformats.org/drawingml/2006/main" name="4_office theme">
  <a:themeElements>
    <a:clrScheme name="NST Build">
      <a:dk1>
        <a:srgbClr val="000000"/>
      </a:dk1>
      <a:lt1>
        <a:srgbClr val="FFFFFF"/>
      </a:lt1>
      <a:dk2>
        <a:srgbClr val="0E2841"/>
      </a:dk2>
      <a:lt2>
        <a:srgbClr val="E8E8E8"/>
      </a:lt2>
      <a:accent1>
        <a:srgbClr val="6E2639"/>
      </a:accent1>
      <a:accent2>
        <a:srgbClr val="98344F"/>
      </a:accent2>
      <a:accent3>
        <a:srgbClr val="4C1A27"/>
      </a:accent3>
      <a:accent4>
        <a:srgbClr val="52A3CB"/>
      </a:accent4>
      <a:accent5>
        <a:srgbClr val="FFBF00"/>
      </a:accent5>
      <a:accent6>
        <a:srgbClr val="99CC33"/>
      </a:accent6>
      <a:hlink>
        <a:srgbClr val="0070C0"/>
      </a:hlink>
      <a:folHlink>
        <a:srgbClr val="D76D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NST Build">
      <a:dk1>
        <a:sysClr val="windowText" lastClr="000000"/>
      </a:dk1>
      <a:lt1>
        <a:sysClr val="window" lastClr="FFFFFF"/>
      </a:lt1>
      <a:dk2>
        <a:srgbClr val="0E2841"/>
      </a:dk2>
      <a:lt2>
        <a:srgbClr val="E8E8E8"/>
      </a:lt2>
      <a:accent1>
        <a:srgbClr val="6E2639"/>
      </a:accent1>
      <a:accent2>
        <a:srgbClr val="98344F"/>
      </a:accent2>
      <a:accent3>
        <a:srgbClr val="4C1A27"/>
      </a:accent3>
      <a:accent4>
        <a:srgbClr val="52A3CB"/>
      </a:accent4>
      <a:accent5>
        <a:srgbClr val="FFBF00"/>
      </a:accent5>
      <a:accent6>
        <a:srgbClr val="99CC33"/>
      </a:accent6>
      <a:hlink>
        <a:srgbClr val="0070C0"/>
      </a:hlink>
      <a:folHlink>
        <a:srgbClr val="D76DCC"/>
      </a:folHlink>
    </a:clrScheme>
    <a:fontScheme name="MidSOUTH">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Office Theme">
  <a:themeElements>
    <a:clrScheme name="NST Build">
      <a:dk1>
        <a:sysClr val="windowText" lastClr="000000"/>
      </a:dk1>
      <a:lt1>
        <a:sysClr val="window" lastClr="FFFFFF"/>
      </a:lt1>
      <a:dk2>
        <a:srgbClr val="0E2841"/>
      </a:dk2>
      <a:lt2>
        <a:srgbClr val="E8E8E8"/>
      </a:lt2>
      <a:accent1>
        <a:srgbClr val="6E2639"/>
      </a:accent1>
      <a:accent2>
        <a:srgbClr val="98344F"/>
      </a:accent2>
      <a:accent3>
        <a:srgbClr val="4C1A27"/>
      </a:accent3>
      <a:accent4>
        <a:srgbClr val="52A3CB"/>
      </a:accent4>
      <a:accent5>
        <a:srgbClr val="FFBF00"/>
      </a:accent5>
      <a:accent6>
        <a:srgbClr val="99CC33"/>
      </a:accent6>
      <a:hlink>
        <a:srgbClr val="0070C0"/>
      </a:hlink>
      <a:folHlink>
        <a:srgbClr val="D76DCC"/>
      </a:folHlink>
    </a:clrScheme>
    <a:fontScheme name="MidSOUTH">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NST_Test</Template>
  <TotalTime>817</TotalTime>
  <Words>11024</Words>
  <Application>Microsoft Office PowerPoint</Application>
  <PresentationFormat>Widescreen</PresentationFormat>
  <Paragraphs>1415</Paragraphs>
  <Slides>35</Slides>
  <Notes>35</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35</vt:i4>
      </vt:variant>
    </vt:vector>
  </HeadingPairs>
  <TitlesOfParts>
    <vt:vector size="42" baseType="lpstr">
      <vt:lpstr>Antonio</vt:lpstr>
      <vt:lpstr>Arial</vt:lpstr>
      <vt:lpstr>Calibri</vt:lpstr>
      <vt:lpstr>Open Sans</vt:lpstr>
      <vt:lpstr>Play</vt:lpstr>
      <vt:lpstr>NST_Test</vt:lpstr>
      <vt:lpstr>4_office theme</vt:lpstr>
      <vt:lpstr>PowerPoint Presentation</vt:lpstr>
      <vt:lpstr>PowerPoint Presentation</vt:lpstr>
      <vt:lpstr>PowerPoint Presentation</vt:lpstr>
      <vt:lpstr>Making Investigative Findings</vt:lpstr>
      <vt:lpstr>PowerPoint Presentation</vt:lpstr>
      <vt:lpstr>Understanding Why Findings Matter</vt:lpstr>
      <vt:lpstr>Findings, Exemptions &amp; Determination Rationale</vt:lpstr>
      <vt:lpstr>Applying Findings &amp; Case Action Decisions </vt:lpstr>
      <vt:lpstr>Connecting Findings, Documentation, and Ongoing Safety Considerations</vt:lpstr>
      <vt:lpstr>PowerPoint Presentation</vt:lpstr>
      <vt:lpstr>Case Staffing, Supervisory Review, and Recommendations</vt:lpstr>
      <vt:lpstr>PowerPoint Presentation</vt:lpstr>
      <vt:lpstr>Understanding Ongoing Case Decision - Making</vt:lpstr>
      <vt:lpstr>Preparing Cases for Staffing &amp; Ongoing Decision – Making </vt:lpstr>
      <vt:lpstr>Connecting Investigations To Continued Case Involvement </vt:lpstr>
      <vt:lpstr>PowerPoint Presentation</vt:lpstr>
      <vt:lpstr>PowerPoint Presentation</vt:lpstr>
      <vt:lpstr>From Removal to Court Action</vt:lpstr>
      <vt:lpstr>PowerPoint Presentation</vt:lpstr>
      <vt:lpstr>Understanding Immediate Legal &amp; Court Progression</vt:lpstr>
      <vt:lpstr>Organizing Information to Support Court Action </vt:lpstr>
      <vt:lpstr>Understanding How Cases Continue After Removal </vt:lpstr>
      <vt:lpstr>From Removal to Court Action</vt:lpstr>
      <vt:lpstr>PowerPoint Presentation</vt:lpstr>
      <vt:lpstr>PowerPoint Presentation</vt:lpstr>
      <vt:lpstr>Transitioning Cases and Ongoing Division Involvement </vt:lpstr>
      <vt:lpstr>PowerPoint Presentation</vt:lpstr>
      <vt:lpstr>Supporting Continuity and Communication</vt:lpstr>
      <vt:lpstr>Prioritizing Information During Case Transition </vt:lpstr>
      <vt:lpstr>Prioritization &amp; Communication</vt:lpstr>
      <vt:lpstr>PowerPoint Presentation</vt:lpstr>
      <vt:lpstr>Reflection Discussion</vt:lpstr>
      <vt:lpstr>PowerPoint Presentation</vt:lpstr>
      <vt:lpstr>Taking a Moment To Reflect</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Carmien D. Penny</dc:creator>
  <cp:lastModifiedBy>Stephanie N. Clowers</cp:lastModifiedBy>
  <cp:revision>23</cp:revision>
  <cp:lastPrinted>2026-08-14T03:36:38Z</cp:lastPrinted>
  <dcterms:created xsi:type="dcterms:W3CDTF">2026-08-11T14:51:16Z</dcterms:created>
  <dcterms:modified xsi:type="dcterms:W3CDTF">2026-08-24T13:57:51Z</dcterms:modified>
</cp:coreProperties>
</file>