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6.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7.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8.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9.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9" r:id="rId2"/>
    <p:sldMasterId id="2147483671" r:id="rId3"/>
    <p:sldMasterId id="2147483690" r:id="rId4"/>
    <p:sldMasterId id="2147483702" r:id="rId5"/>
    <p:sldMasterId id="2147483714" r:id="rId6"/>
    <p:sldMasterId id="2147483733" r:id="rId7"/>
    <p:sldMasterId id="2147483752" r:id="rId8"/>
    <p:sldMasterId id="2147483771" r:id="rId9"/>
    <p:sldMasterId id="2147483798" r:id="rId10"/>
  </p:sldMasterIdLst>
  <p:notesMasterIdLst>
    <p:notesMasterId r:id="rId53"/>
  </p:notesMasterIdLst>
  <p:handoutMasterIdLst>
    <p:handoutMasterId r:id="rId54"/>
  </p:handoutMasterIdLst>
  <p:sldIdLst>
    <p:sldId id="256" r:id="rId11"/>
    <p:sldId id="257" r:id="rId12"/>
    <p:sldId id="258" r:id="rId13"/>
    <p:sldId id="259" r:id="rId14"/>
    <p:sldId id="260" r:id="rId15"/>
    <p:sldId id="261" r:id="rId16"/>
    <p:sldId id="262" r:id="rId17"/>
    <p:sldId id="263" r:id="rId18"/>
    <p:sldId id="264" r:id="rId19"/>
    <p:sldId id="265" r:id="rId20"/>
    <p:sldId id="266" r:id="rId21"/>
    <p:sldId id="295" r:id="rId22"/>
    <p:sldId id="267" r:id="rId23"/>
    <p:sldId id="268" r:id="rId24"/>
    <p:sldId id="269" r:id="rId25"/>
    <p:sldId id="270" r:id="rId26"/>
    <p:sldId id="271" r:id="rId27"/>
    <p:sldId id="272" r:id="rId28"/>
    <p:sldId id="273" r:id="rId29"/>
    <p:sldId id="274" r:id="rId30"/>
    <p:sldId id="294" r:id="rId31"/>
    <p:sldId id="275" r:id="rId32"/>
    <p:sldId id="276" r:id="rId33"/>
    <p:sldId id="277" r:id="rId34"/>
    <p:sldId id="278" r:id="rId35"/>
    <p:sldId id="279" r:id="rId36"/>
    <p:sldId id="280" r:id="rId37"/>
    <p:sldId id="281" r:id="rId38"/>
    <p:sldId id="282" r:id="rId39"/>
    <p:sldId id="297" r:id="rId40"/>
    <p:sldId id="283" r:id="rId41"/>
    <p:sldId id="284" r:id="rId42"/>
    <p:sldId id="285" r:id="rId43"/>
    <p:sldId id="286" r:id="rId44"/>
    <p:sldId id="287" r:id="rId45"/>
    <p:sldId id="288" r:id="rId46"/>
    <p:sldId id="289" r:id="rId47"/>
    <p:sldId id="290" r:id="rId48"/>
    <p:sldId id="291" r:id="rId49"/>
    <p:sldId id="293" r:id="rId50"/>
    <p:sldId id="790" r:id="rId51"/>
    <p:sldId id="673" r:id="rId52"/>
  </p:sldIdLst>
  <p:sldSz cx="12192000" cy="6858000"/>
  <p:notesSz cx="7315200" cy="9601200"/>
  <p:embeddedFontLst>
    <p:embeddedFont>
      <p:font typeface="Antonio" panose="020B0604020202020204" charset="0"/>
      <p:regular r:id="rId55"/>
      <p:bold r:id="rId56"/>
    </p:embeddedFont>
    <p:embeddedFont>
      <p:font typeface="Calibri" panose="020F0502020204030204" pitchFamily="34" charset="0"/>
      <p:regular r:id="rId57"/>
      <p:bold r:id="rId58"/>
      <p:italic r:id="rId59"/>
      <p:boldItalic r:id="rId60"/>
    </p:embeddedFont>
    <p:embeddedFont>
      <p:font typeface="Open Sans" panose="020B0606030504020204" pitchFamily="34" charset="0"/>
      <p:regular r:id="rId61"/>
      <p:bold r:id="rId62"/>
      <p:italic r:id="rId63"/>
      <p:boldItalic r:id="rId64"/>
    </p:embeddedFont>
    <p:embeddedFont>
      <p:font typeface="Open Sans ExtraBold" panose="020B0906030804020204" pitchFamily="34" charset="0"/>
      <p:bold r:id="rId65"/>
      <p:boldItalic r:id="rId66"/>
    </p:embeddedFont>
    <p:embeddedFont>
      <p:font typeface="Play" panose="020B0604020202020204" charset="0"/>
      <p:regular r:id="rId67"/>
      <p:bold r:id="rId68"/>
    </p:embeddedFont>
    <p:embeddedFont>
      <p:font typeface="Proxima Nova" panose="020B0604020202020204" charset="0"/>
      <p:regular r:id="rId69"/>
      <p:bold r:id="rId70"/>
      <p:italic r:id="rId71"/>
      <p:boldItalic r:id="rId72"/>
    </p:embeddedFont>
    <p:embeddedFont>
      <p:font typeface="Questrial" pitchFamily="2" charset="0"/>
      <p:regular r:id="rId73"/>
    </p:embeddedFont>
    <p:embeddedFont>
      <p:font typeface="Roboto" panose="02000000000000000000" pitchFamily="2" charset="0"/>
      <p:regular r:id="rId74"/>
      <p:bold r:id="rId75"/>
      <p:italic r:id="rId76"/>
      <p:boldItalic r:id="rId7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8D4C491D-68C0-4EA9-8FAE-591D2C1BAD4C}">
          <p14:sldIdLst>
            <p14:sldId id="256"/>
          </p14:sldIdLst>
        </p14:section>
        <p14:section name="What Investigations Look Like In The Field" id="{6741A8DB-3DCD-4AEE-808E-0603834D0739}">
          <p14:sldIdLst>
            <p14:sldId id="257"/>
            <p14:sldId id="258"/>
            <p14:sldId id="259"/>
            <p14:sldId id="260"/>
            <p14:sldId id="261"/>
            <p14:sldId id="262"/>
            <p14:sldId id="263"/>
            <p14:sldId id="264"/>
            <p14:sldId id="265"/>
            <p14:sldId id="266"/>
            <p14:sldId id="295"/>
          </p14:sldIdLst>
        </p14:section>
        <p14:section name="Professional Growth" id="{726801F9-6A7F-4A50-900F-2C076A4F7FD5}">
          <p14:sldIdLst>
            <p14:sldId id="267"/>
            <p14:sldId id="268"/>
            <p14:sldId id="269"/>
            <p14:sldId id="270"/>
            <p14:sldId id="271"/>
            <p14:sldId id="272"/>
            <p14:sldId id="273"/>
            <p14:sldId id="274"/>
            <p14:sldId id="294"/>
          </p14:sldIdLst>
        </p14:section>
        <p14:section name="Investigator Wellness, Resilience, and Professional Sustainability" id="{DB0F9AFA-88B3-45BB-AB3C-2F9A2B330782}">
          <p14:sldIdLst>
            <p14:sldId id="275"/>
            <p14:sldId id="276"/>
            <p14:sldId id="277"/>
            <p14:sldId id="278"/>
            <p14:sldId id="279"/>
            <p14:sldId id="280"/>
            <p14:sldId id="281"/>
            <p14:sldId id="282"/>
            <p14:sldId id="297"/>
          </p14:sldIdLst>
        </p14:section>
        <p14:section name="Training Closure" id="{A7CF100D-F7F7-40C6-B4B4-1A2414A9DD80}">
          <p14:sldIdLst>
            <p14:sldId id="283"/>
            <p14:sldId id="284"/>
            <p14:sldId id="285"/>
            <p14:sldId id="286"/>
            <p14:sldId id="287"/>
            <p14:sldId id="288"/>
            <p14:sldId id="289"/>
            <p14:sldId id="290"/>
            <p14:sldId id="291"/>
            <p14:sldId id="293"/>
            <p14:sldId id="790"/>
            <p14:sldId id="67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8" roundtripDataSignature="AMtx7mjGqVmdUrzZcxmT/3qvjTX9ES6cS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9831" autoAdjust="0"/>
  </p:normalViewPr>
  <p:slideViewPr>
    <p:cSldViewPr snapToGrid="0">
      <p:cViewPr varScale="1">
        <p:scale>
          <a:sx n="56" d="100"/>
          <a:sy n="56" d="100"/>
        </p:scale>
        <p:origin x="2676" y="66"/>
      </p:cViewPr>
      <p:guideLst/>
    </p:cSldViewPr>
  </p:slideViewPr>
  <p:notesTextViewPr>
    <p:cViewPr>
      <p:scale>
        <a:sx n="1" d="1"/>
        <a:sy n="1" d="1"/>
      </p:scale>
      <p:origin x="0" y="0"/>
    </p:cViewPr>
  </p:notesTextViewPr>
  <p:notesViewPr>
    <p:cSldViewPr snapToGrid="0" showGuides="1">
      <p:cViewPr varScale="1">
        <p:scale>
          <a:sx n="82" d="100"/>
          <a:sy n="82"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font" Target="fonts/font9.fntdata"/><Relationship Id="rId68" Type="http://schemas.openxmlformats.org/officeDocument/2006/relationships/font" Target="fonts/font14.fntdata"/><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notesMaster" Target="notesMasters/notesMaster1.xml"/><Relationship Id="rId58" Type="http://schemas.openxmlformats.org/officeDocument/2006/relationships/font" Target="fonts/font4.fntdata"/><Relationship Id="rId74" Type="http://schemas.openxmlformats.org/officeDocument/2006/relationships/font" Target="fonts/font20.fntdata"/><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font" Target="fonts/font7.fntdata"/><Relationship Id="rId82" Type="http://schemas.openxmlformats.org/officeDocument/2006/relationships/tableStyles" Target="tableStyles.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font" Target="fonts/font15.fntdata"/><Relationship Id="rId77" Type="http://schemas.openxmlformats.org/officeDocument/2006/relationships/font" Target="fonts/font23.fntdata"/><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font" Target="fonts/font18.fntdata"/><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handoutMaster" Target="handoutMasters/handoutMaster1.xml"/><Relationship Id="rId62" Type="http://schemas.openxmlformats.org/officeDocument/2006/relationships/font" Target="fonts/font8.fntdata"/><Relationship Id="rId70" Type="http://schemas.openxmlformats.org/officeDocument/2006/relationships/font" Target="fonts/font16.fntdata"/><Relationship Id="rId75"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font" Target="fonts/font3.fntdata"/><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font" Target="fonts/font19.fntdata"/><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font" Target="fonts/font1.fntdata"/><Relationship Id="rId76" Type="http://schemas.openxmlformats.org/officeDocument/2006/relationships/font" Target="fonts/font22.fntdata"/><Relationship Id="rId7" Type="http://schemas.openxmlformats.org/officeDocument/2006/relationships/slideMaster" Target="slideMasters/slideMaster7.xml"/><Relationship Id="rId71" Type="http://schemas.openxmlformats.org/officeDocument/2006/relationships/font" Target="fonts/font17.fntdata"/><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font" Target="fonts/font1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2617558"/>
      </p:ext>
    </p:extLst>
  </p:cSld>
  <p:clrMap bg1="lt1" tx1="dk1" bg2="lt2" tx2="dk2" accent1="accent1" accent2="accent2" accent3="accent3" accent4="accent4" accent5="accent5" accent6="accent6" hlink="hlink" folHlink="folHlink"/>
  <p:hf sldNum="0" hdr="0" ftr="0" dt="0"/>
  <p:extLst>
    <p:ext uri="{56416CCD-93CA-4268-BC5B-53C4BB910035}">
      <p15:sldGuideLst xmlns:p15="http://schemas.microsoft.com/office/powerpoint/2012/main">
        <p15:guide id="1" orient="horz" pos="3024" userDrawn="1">
          <p15:clr>
            <a:srgbClr val="F26B43"/>
          </p15:clr>
        </p15:guide>
        <p15:guide id="2" pos="2304"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5" name="Google Shape;5;n"/>
          <p:cNvSpPr>
            <a:spLocks noGrp="1" noRot="1" noChangeAspect="1"/>
          </p:cNvSpPr>
          <p:nvPr>
            <p:ph type="sldImg" idx="3"/>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200526"/>
            <a:ext cx="5852160" cy="4440555"/>
          </a:xfrm>
          <a:prstGeom prst="rect">
            <a:avLst/>
          </a:prstGeom>
          <a:noFill/>
          <a:ln>
            <a:noFill/>
          </a:ln>
        </p:spPr>
        <p:txBody>
          <a:bodyPr spcFirstLastPara="1" wrap="square" lIns="96637" tIns="48305" rIns="96637" bIns="4830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extLst>
    <p:ext uri="{620B2872-D7B9-4A21-9093-7833F8D536E1}">
      <p15:sldGuideLst xmlns:p15="http://schemas.microsoft.com/office/powerpoint/2012/main">
        <p15:guide id="1" orient="horz" pos="3024" userDrawn="1">
          <p15:clr>
            <a:srgbClr val="F26B43"/>
          </p15:clr>
        </p15:guide>
        <p15:guide id="2" pos="2304"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f9774757ee_0_0: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257" name="Google Shape;257;g3f9774757ee_0_0:notes"/>
          <p:cNvSpPr txBox="1">
            <a:spLocks noGrp="1"/>
          </p:cNvSpPr>
          <p:nvPr>
            <p:ph type="body" idx="1"/>
          </p:nvPr>
        </p:nvSpPr>
        <p:spPr>
          <a:xfrm>
            <a:off x="731520" y="4212194"/>
            <a:ext cx="5852160" cy="4417218"/>
          </a:xfrm>
          <a:prstGeom prst="rect">
            <a:avLst/>
          </a:prstGeom>
          <a:noFill/>
          <a:ln>
            <a:noFill/>
          </a:ln>
        </p:spPr>
        <p:txBody>
          <a:bodyPr spcFirstLastPara="1" wrap="square" lIns="96531" tIns="48252" rIns="96531" bIns="48252" anchor="t" anchorCtr="0">
            <a:noAutofit/>
          </a:bodyPr>
          <a:lstStyle/>
          <a:p>
            <a:pPr marL="0"/>
            <a:r>
              <a:rPr lang="en-US" b="1" dirty="0">
                <a:latin typeface="+mn-lt"/>
              </a:rPr>
              <a:t>WEEK 8, DAY 10 – INVESTIGATIONS SPECIALTY TRAINING</a:t>
            </a:r>
            <a:endParaRPr lang="en-US" dirty="0">
              <a:latin typeface="+mn-l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6:notes"/>
          <p:cNvSpPr>
            <a:spLocks noGrp="1" noRot="1" noChangeAspect="1"/>
          </p:cNvSpPr>
          <p:nvPr>
            <p:ph type="sldImg" idx="2"/>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6:notes"/>
          <p:cNvSpPr txBox="1">
            <a:spLocks noGrp="1"/>
          </p:cNvSpPr>
          <p:nvPr>
            <p:ph type="body" idx="1"/>
          </p:nvPr>
        </p:nvSpPr>
        <p:spPr>
          <a:xfrm>
            <a:off x="731520" y="4200526"/>
            <a:ext cx="5852160" cy="4440555"/>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A DAY IN THE LIFE OF AN INVESTIGATOR</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20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apply concepts related to prioritization, flexibility, workload management, and professional support by examining the realities of a typical investigative workday</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 Manual: </a:t>
            </a:r>
            <a:r>
              <a:rPr lang="en-US" dirty="0">
                <a:latin typeface="Calibri"/>
                <a:ea typeface="Calibri"/>
                <a:cs typeface="Calibri"/>
                <a:sym typeface="Calibri"/>
              </a:rPr>
              <a:t>Day 10 Notes Page – What Investigations Look Like in the Field</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Set-Up:</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Participants should remain in table groups; each table receives the activity scenario, one participant serves as the recorder, and the groups prepare to share recommendations during the debrief.</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Read the scenario as a group:</a:t>
            </a:r>
            <a:endParaRPr b="1" dirty="0">
              <a:latin typeface="Calibri"/>
              <a:ea typeface="Calibri"/>
              <a:cs typeface="Calibri"/>
              <a:sym typeface="Calibri"/>
            </a:endParaRPr>
          </a:p>
          <a:p>
            <a:pPr marL="483265" indent="0">
              <a:buClr>
                <a:schemeClr val="dk1"/>
              </a:buClr>
              <a:buSzPts val="1100"/>
            </a:pPr>
            <a:r>
              <a:rPr lang="en-US" i="1" dirty="0">
                <a:latin typeface="Calibri"/>
                <a:ea typeface="Calibri"/>
                <a:cs typeface="Calibri"/>
                <a:sym typeface="Calibri"/>
              </a:rPr>
              <a:t>It's Tuesday morning at 8:15 AM. You arrive at work to find: a new Priority I referral assigned overnight; documentation from two active investigations still needing completion; two voicemails from a caregiver requesting a return call; a supervisor's request for information ahead of an upcoming staffing discussion; a scheduled collateral contact later that afternoon; an email noting new information on an open investigation; and an approaching court-related deadline later in the week. Additional responsibilities may emerge as the day progresses. Your task isn't to complete everything, it's to determine how you'd organize the day, prioritize responsibilities, and use available support.</a:t>
            </a:r>
            <a:endParaRPr i="1" dirty="0">
              <a:latin typeface="Calibri"/>
              <a:ea typeface="Calibri"/>
              <a:cs typeface="Calibri"/>
              <a:sym typeface="Calibri"/>
            </a:endParaRPr>
          </a:p>
          <a:p>
            <a:pPr marL="0" indent="0">
              <a:buClr>
                <a:schemeClr val="dk1"/>
              </a:buClr>
              <a:buSzPts val="1100"/>
            </a:pPr>
            <a:endParaRPr i="1" dirty="0">
              <a:latin typeface="Calibri"/>
              <a:ea typeface="Calibri"/>
              <a:cs typeface="Calibri"/>
              <a:sym typeface="Calibri"/>
            </a:endParaRPr>
          </a:p>
          <a:p>
            <a:pPr marL="483265" indent="-322176">
              <a:buClr>
                <a:schemeClr val="dk1"/>
              </a:buClr>
              <a:buSzPts val="1200"/>
              <a:buFont typeface="Calibri"/>
              <a:buAutoNum type="arabicPeriod" startAt="2"/>
            </a:pPr>
            <a:r>
              <a:rPr lang="en-US" dirty="0">
                <a:latin typeface="Calibri"/>
                <a:ea typeface="Calibri"/>
                <a:cs typeface="Calibri"/>
                <a:sym typeface="Calibri"/>
              </a:rPr>
              <a:t>Review all responsibilities assigned throughout the workday.</a:t>
            </a:r>
            <a:endParaRPr dirty="0">
              <a:latin typeface="Calibri"/>
              <a:ea typeface="Calibri"/>
              <a:cs typeface="Calibri"/>
              <a:sym typeface="Calibri"/>
            </a:endParaRPr>
          </a:p>
          <a:p>
            <a:pPr marL="483265" indent="-322176">
              <a:buClr>
                <a:schemeClr val="dk1"/>
              </a:buClr>
              <a:buSzPts val="1200"/>
              <a:buFont typeface="Calibri"/>
              <a:buAutoNum type="arabicPeriod" startAt="2"/>
            </a:pPr>
            <a:r>
              <a:rPr lang="en-US" dirty="0">
                <a:latin typeface="Calibri"/>
                <a:ea typeface="Calibri"/>
                <a:cs typeface="Calibri"/>
                <a:sym typeface="Calibri"/>
              </a:rPr>
              <a:t>Determine how you would approach the day.</a:t>
            </a:r>
            <a:endParaRPr dirty="0">
              <a:latin typeface="Calibri"/>
              <a:ea typeface="Calibri"/>
              <a:cs typeface="Calibri"/>
              <a:sym typeface="Calibri"/>
            </a:endParaRPr>
          </a:p>
          <a:p>
            <a:pPr marL="483265" indent="-322176">
              <a:buClr>
                <a:schemeClr val="dk1"/>
              </a:buClr>
              <a:buSzPts val="1200"/>
              <a:buFont typeface="Calibri"/>
              <a:buAutoNum type="arabicPeriod" startAt="2"/>
            </a:pPr>
            <a:r>
              <a:rPr lang="en-US" dirty="0">
                <a:latin typeface="Calibri"/>
                <a:ea typeface="Calibri"/>
                <a:cs typeface="Calibri"/>
                <a:sym typeface="Calibri"/>
              </a:rPr>
              <a:t>Identify which responsibilities require immediate attention and which may be addressed later.</a:t>
            </a:r>
            <a:endParaRPr dirty="0">
              <a:latin typeface="Calibri"/>
              <a:ea typeface="Calibri"/>
              <a:cs typeface="Calibri"/>
              <a:sym typeface="Calibri"/>
            </a:endParaRPr>
          </a:p>
          <a:p>
            <a:pPr marL="483265" indent="-322176">
              <a:buClr>
                <a:schemeClr val="dk1"/>
              </a:buClr>
              <a:buSzPts val="1200"/>
              <a:buFont typeface="Calibri"/>
              <a:buAutoNum type="arabicPeriod" startAt="2"/>
            </a:pPr>
            <a:r>
              <a:rPr lang="en-US" dirty="0">
                <a:latin typeface="Calibri"/>
                <a:ea typeface="Calibri"/>
                <a:cs typeface="Calibri"/>
                <a:sym typeface="Calibri"/>
              </a:rPr>
              <a:t>Discuss when supervision, consultation, or team support may be helpful.</a:t>
            </a:r>
            <a:endParaRPr dirty="0">
              <a:latin typeface="Calibri"/>
              <a:ea typeface="Calibri"/>
              <a:cs typeface="Calibri"/>
              <a:sym typeface="Calibri"/>
            </a:endParaRPr>
          </a:p>
          <a:p>
            <a:pPr marL="483265" indent="-322176">
              <a:buClr>
                <a:schemeClr val="dk1"/>
              </a:buClr>
              <a:buSzPts val="1200"/>
              <a:buFont typeface="Calibri"/>
              <a:buAutoNum type="arabicPeriod" startAt="2"/>
            </a:pPr>
            <a:r>
              <a:rPr lang="en-US" dirty="0">
                <a:latin typeface="Calibri"/>
                <a:ea typeface="Calibri"/>
                <a:cs typeface="Calibri"/>
                <a:sym typeface="Calibri"/>
              </a:rPr>
              <a:t>Prepare to share your reasoning with the larger group.</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i="0" dirty="0">
                <a:latin typeface="Calibri"/>
                <a:ea typeface="Calibri"/>
                <a:cs typeface="Calibri"/>
                <a:sym typeface="Calibri"/>
              </a:rPr>
              <a:t>Say:</a:t>
            </a:r>
            <a:endParaRPr b="1" i="0"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One of the biggest adjustments new Specialists experience is recognizing that a successful day does not always mean completing every task on a list. Investigative work often requires professionals to decide where attention is most needed at a given moment. This activity focuses on prioritization rather than perfection. As your group reviews the scenario, think about how you would approach the day if these responsibilities were waiting for you when you arrived at work. Consider how you would:</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Organize your workload.</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Evaluate urgency.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respond to changing circumstances.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communicate with others.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utilize supervision and consultation.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remain flexible as new information emerges.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There's no single correct answer; different investigators may organize their day differently depending on circumstances, available information, and Division expectations. The goal is to examine the thought process behind prioritization and workload management, so focus on your reasoning rather than identifying a perfect schedule.</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responsibility would receive your attention first and why?</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Participants may identify safety-related priorities and immediate response requirements.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When might consultation or supervision be helpful?</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Participants may identify consultation opportunities tied to time-sensitive responsibilities or communication needs.</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strategies investigators use to navigate busy days often develop through experience, reflection, and learning from others who have already faced similar challenges. Next, we'll explore some of the lessons commonly shared by experienced investigators.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Investigators regularly balance multiple, often competing, responsibilities that require evaluating urgency and importance.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Workloads change throughout the day, so flexibility and organization are important professional skills.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Consultation and supervision can support prioritization and decision-making, and not every responsibility can be completed immediately.</a:t>
            </a:r>
            <a:endParaRPr b="1" dirty="0">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7:notes"/>
          <p:cNvSpPr>
            <a:spLocks noGrp="1" noRot="1" noChangeAspect="1"/>
          </p:cNvSpPr>
          <p:nvPr>
            <p:ph type="sldImg" idx="2"/>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7:notes"/>
          <p:cNvSpPr txBox="1">
            <a:spLocks noGrp="1"/>
          </p:cNvSpPr>
          <p:nvPr>
            <p:ph type="body" idx="1"/>
          </p:nvPr>
        </p:nvSpPr>
        <p:spPr>
          <a:xfrm>
            <a:off x="731520" y="4200526"/>
            <a:ext cx="5852160" cy="4200525"/>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LESSONS FROM THE FIRST YEAR IN THE FIELD</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provide participants with practical insights commonly learned during the first year of investigative practice and help establish realistic expectations for continued growth and development</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 Manual: </a:t>
            </a:r>
            <a:r>
              <a:rPr lang="en-US" dirty="0">
                <a:latin typeface="Calibri"/>
                <a:ea typeface="Calibri"/>
                <a:cs typeface="Calibri"/>
                <a:sym typeface="Calibri"/>
              </a:rPr>
              <a:t>Day 10 Notes Page – What Investigations Look Like in the Field</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Facilitate a whole-group discussion with participants seated in table groups, leading a reflective conversation on professional growth during the first year of practice.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Review</a:t>
            </a:r>
            <a:r>
              <a:rPr lang="en-US" dirty="0">
                <a:latin typeface="Calibri"/>
                <a:ea typeface="Calibri"/>
                <a:cs typeface="Calibri"/>
                <a:sym typeface="Calibri"/>
              </a:rPr>
              <a:t> common lessons learned by new investigators.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realistic expectations for professional development.</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Encourage</a:t>
            </a:r>
            <a:r>
              <a:rPr lang="en-US" dirty="0">
                <a:latin typeface="Calibri"/>
                <a:ea typeface="Calibri"/>
                <a:cs typeface="Calibri"/>
                <a:sym typeface="Calibri"/>
              </a:rPr>
              <a:t> participants to view growth as an ongoing process.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Prepare</a:t>
            </a:r>
            <a:r>
              <a:rPr lang="en-US" dirty="0">
                <a:latin typeface="Calibri"/>
                <a:ea typeface="Calibri"/>
                <a:cs typeface="Calibri"/>
                <a:sym typeface="Calibri"/>
              </a:rPr>
              <a:t> participants for the next section on professional growth and investigative judgment.</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If you ask experienced investigators what they wish they had known during their first year, many of them provide surprisingly similar answers. One lesson frequently shared is that confidence doesn't appear overnight, it develops through repeated practice, consultation with others, and experience over time, not before difficult decisions begin.</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Another common lesson: no investigator remembers everything. Policies, procedures, and guidance documents remain important resources throughout a career, and experienced Specialists continue looking things up, asking questions, and seeking clarification.</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Many investigators also find that some of their greatest growth occurs after situations don't go as planned; unexpected outcomes and challenging cases often become valuable learning experiences. A final lesson is that relationships matter; strong working relationships with supervisors, colleagues, and community partners often become the most valuable resource during difficult situations.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first year isn't about becoming perfect, it's about building experience, developing judgment, and continuing to grow as a professional. The skills you have developed throughout training provide a foundation. Experience will help you build upon that foundation throughout your career.</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do you think confidence often develops after experience rather than before it?</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Confidence develops over time and experience shapes judgment.</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are professional relationships important in child welfare practice?</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relationships provide support and growth comes through practice.</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As you move into field practice, remember that no investigator begins their career with every answer. Growth occurs through experience, reflection, supervision, and a willingness to continue learning.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skills you've developed throughout training provide a strong foundation, and your first year in the field will provide opportunities to continue building upon that foundation. We're going to pause here and take a break.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When we return, we'll shift our focus from field realities to professional growth and explore how investigative judgment develops over the course of a career.</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Confidence develops through experience, and questions remain a normal part of practice.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Resources remain valuable throughout a career, and growth often comes from challenging experiences.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relationships support development and success, and the first year focuses on learning, growth, and skill development.</a:t>
            </a:r>
            <a:endParaRPr b="1" dirty="0">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r>
              <a:rPr lang="en-US" b="1" dirty="0">
                <a:latin typeface="+mn-lt"/>
              </a:rPr>
              <a:t>15-MINUTE BREAK</a:t>
            </a:r>
          </a:p>
        </p:txBody>
      </p:sp>
    </p:spTree>
    <p:extLst>
      <p:ext uri="{BB962C8B-B14F-4D97-AF65-F5344CB8AC3E}">
        <p14:creationId xmlns:p14="http://schemas.microsoft.com/office/powerpoint/2010/main" val="1851041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notes"/>
          <p:cNvSpPr>
            <a:spLocks noGrp="1" noRot="1" noChangeAspect="1"/>
          </p:cNvSpPr>
          <p:nvPr>
            <p:ph type="sldImg" idx="2"/>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notes"/>
          <p:cNvSpPr txBox="1">
            <a:spLocks noGrp="1"/>
          </p:cNvSpPr>
          <p:nvPr>
            <p:ph type="body" idx="1"/>
          </p:nvPr>
        </p:nvSpPr>
        <p:spPr>
          <a:xfrm>
            <a:off x="731520" y="4200526"/>
            <a:ext cx="5852160" cy="4440555"/>
          </a:xfrm>
          <a:prstGeom prst="rect">
            <a:avLst/>
          </a:prstGeom>
          <a:noFill/>
          <a:ln>
            <a:noFill/>
          </a:ln>
        </p:spPr>
        <p:txBody>
          <a:bodyPr spcFirstLastPara="1" wrap="square" lIns="96637" tIns="48305" rIns="96637" bIns="48305" anchor="t" anchorCtr="0">
            <a:noAutofit/>
          </a:bodyPr>
          <a:lstStyle/>
          <a:p>
            <a:pPr marL="0" indent="0">
              <a:lnSpc>
                <a:spcPct val="115000"/>
              </a:lnSpc>
              <a:buClr>
                <a:schemeClr val="dk1"/>
              </a:buClr>
              <a:buSzPts val="1100"/>
            </a:pPr>
            <a:r>
              <a:rPr lang="en-US" b="1" dirty="0">
                <a:latin typeface="+mn-lt"/>
                <a:ea typeface="Calibri"/>
                <a:cs typeface="Calibri"/>
                <a:sym typeface="Calibri"/>
              </a:rPr>
              <a:t>PROFESSIONAL GROWTH &amp; INVESTIGATIVE JUDGMENT</a:t>
            </a:r>
            <a:endParaRPr b="1" dirty="0">
              <a:latin typeface="+mn-lt"/>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f977c54648_0_82: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3f977c54648_0_82:notes"/>
          <p:cNvSpPr txBox="1">
            <a:spLocks noGrp="1"/>
          </p:cNvSpPr>
          <p:nvPr>
            <p:ph type="body" idx="1"/>
          </p:nvPr>
        </p:nvSpPr>
        <p:spPr>
          <a:xfrm>
            <a:off x="731520" y="4212194"/>
            <a:ext cx="5852160" cy="4417218"/>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PROFESSIONAL GROWTH &amp; INVESTIGATIVE JUDGMENT</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10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a:t>
            </a:r>
            <a:r>
              <a:rPr lang="en-US" dirty="0">
                <a:latin typeface="Calibri"/>
                <a:ea typeface="Calibri"/>
                <a:cs typeface="Calibri"/>
                <a:sym typeface="Calibri"/>
              </a:rPr>
              <a:t> Shift focus from investigative tasks to how professionals continue developing judgment, confidence, and decision-making throughout their careers, framing growth as an ongoing, lifelong process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During the first section today, we explored what investigations often look like in practice and discussed some of the realities  Specialists encounter after training concludes.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This section shifts the focus inward, from investigative tasks to how professionals continue developing throughout their careers. Professional growth doesn't end when training ends: skills like judgment, confidence, decision-making, and critical thinking continue developing long after a Specialist begins carrying cases independently. These skills build gradually through practice, reflection, consultation, feedback, and exposure to a variety of situations, not through any single class or case.</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Throughout this section, we'll discuss how investigative judgment develops, how professionals make decisions when certainty is limited, and how mistakes, feedback, and reflection become tools for growth. The goal isn't to become perfect; it's to keep growing, recognizing that learning is a lifelong process and every experience is an opportunity to strengthen professional knowledge, skills, and judgment.</a:t>
            </a:r>
            <a:endParaRPr b="1" i="1"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experiences help professionals continue learning after training?</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Experiences, feedback, supervision, and learning from challenges.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reflection contribute to professional development?</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Reflection and continued education are ways professionals build on experience over time.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growth continues after training, with experience contributing to judgment.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Reflection and feedback strengthen practice and support ongoing professional development.</a:t>
            </a:r>
            <a:endParaRPr dirty="0">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notes"/>
          <p:cNvSpPr>
            <a:spLocks noGrp="1" noRot="1" noChangeAspect="1"/>
          </p:cNvSpPr>
          <p:nvPr>
            <p:ph type="sldImg" idx="2"/>
          </p:nvPr>
        </p:nvSpPr>
        <p:spPr>
          <a:xfrm>
            <a:off x="792163" y="944563"/>
            <a:ext cx="5724525"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2:notes"/>
          <p:cNvSpPr txBox="1">
            <a:spLocks noGrp="1"/>
          </p:cNvSpPr>
          <p:nvPr>
            <p:ph type="body" idx="1"/>
          </p:nvPr>
        </p:nvSpPr>
        <p:spPr>
          <a:xfrm>
            <a:off x="747776" y="4163855"/>
            <a:ext cx="5818971" cy="4492227"/>
          </a:xfrm>
          <a:prstGeom prst="rect">
            <a:avLst/>
          </a:prstGeom>
          <a:noFill/>
          <a:ln>
            <a:noFill/>
          </a:ln>
        </p:spPr>
        <p:txBody>
          <a:bodyPr spcFirstLastPara="1" wrap="square" lIns="98486" tIns="49230" rIns="98486" bIns="49230" anchor="t" anchorCtr="0">
            <a:noAutofit/>
          </a:bodyPr>
          <a:lstStyle/>
          <a:p>
            <a:pPr marL="0" indent="0">
              <a:buClr>
                <a:schemeClr val="dk1"/>
              </a:buClr>
              <a:buSzPts val="1100"/>
            </a:pPr>
            <a:r>
              <a:rPr lang="en-US" b="1" dirty="0">
                <a:latin typeface="Calibri"/>
                <a:ea typeface="Calibri"/>
                <a:cs typeface="Calibri"/>
                <a:sym typeface="Calibri"/>
              </a:rPr>
              <a:t>TARGET OUTCOMES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introduce this section and establish expectations for discussions related to professional growth, investigative judgment, confidence development, and lifelong learning within child welfare practice</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One of the most important professional skills investigators develop is judgment—the ability to evaluate information, consider options, and make thoughtful decisions in complex situations. Let’s take a look at this section’s target outcome, then we'll explore how that judgment develops over time.</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By the end of this section, you will:</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Understand how investigative judgment develops through experience, reflection, supervision, and continued learning.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Apply strategies for learning from experience and feedback.</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Assess personal strengths and growth opportunities, recognizing that professional growth, confidence, and competence continue throughout a career.</a:t>
            </a:r>
            <a:endParaRPr b="1" i="1"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3: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3:notes"/>
          <p:cNvSpPr txBox="1">
            <a:spLocks noGrp="1"/>
          </p:cNvSpPr>
          <p:nvPr>
            <p:ph type="body" idx="1"/>
          </p:nvPr>
        </p:nvSpPr>
        <p:spPr>
          <a:xfrm>
            <a:off x="731520" y="4188858"/>
            <a:ext cx="5852160" cy="4463890"/>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HOW INVESTIGATIVE JUDGMENT DEVELOPS OVER TIME</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investigative judgment develops through experience, reflection, supervision, and exposure to a variety of situations throughout their careers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Facilitate a whole-group discussion. Ask participants to think about skills they've developed in other jobs, professions, hobbies, or life experiences, considering how expertise builds over time rather than through a single learning experience.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what investigative judgment means.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Explore</a:t>
            </a:r>
            <a:r>
              <a:rPr lang="en-US" dirty="0">
                <a:latin typeface="Calibri"/>
                <a:ea typeface="Calibri"/>
                <a:cs typeface="Calibri"/>
                <a:sym typeface="Calibri"/>
              </a:rPr>
              <a:t> how judgment differs from knowledge.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Examine</a:t>
            </a:r>
            <a:r>
              <a:rPr lang="en-US" dirty="0">
                <a:latin typeface="Calibri"/>
                <a:ea typeface="Calibri"/>
                <a:cs typeface="Calibri"/>
                <a:sym typeface="Calibri"/>
              </a:rPr>
              <a:t> factors that contribute to professional growth.</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Identify</a:t>
            </a:r>
            <a:r>
              <a:rPr lang="en-US" dirty="0">
                <a:latin typeface="Calibri"/>
                <a:ea typeface="Calibri"/>
                <a:cs typeface="Calibri"/>
                <a:sym typeface="Calibri"/>
              </a:rPr>
              <a:t> experiences that help strengthen decision-making abilities.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realistic expectations for professional development.</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When people begin a new profession, they often focus on acquiring knowledge. Knowledge is important. Policies, procedures, laws, practice models, and investigative techniques provide the foundation necessary to perform the work. However, knowledge alone doesn't create professional judgment. </a:t>
            </a: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Judgment involves evaluating information, recognizing patterns, weighing competing considerations, anticipating outcomes, and determining the best course of action for a given situation. Unlike knowledge, judgment is difficult to develop through instruction alone; it's built through repeated opportunities to apply information in real-world situations.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Over time, investigators begin noticing things they may not have recognized earlier in their careers, developing a stronger ability to identify significant details, recognize emerging concerns, ask more effective questions, and evaluate information within a broader context. This happens not because they memorize more information, but because experience helps them connect information, observations, and outcomes in meaningful ways. </a:t>
            </a: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0" dirty="0">
                <a:latin typeface="Calibri"/>
                <a:ea typeface="Calibri"/>
                <a:cs typeface="Calibri"/>
                <a:sym typeface="Calibri"/>
              </a:rPr>
              <a:t>Paraphrase:</a:t>
            </a:r>
          </a:p>
          <a:p>
            <a:pPr marL="0" indent="0">
              <a:buClr>
                <a:schemeClr val="dk1"/>
              </a:buClr>
              <a:buSzPts val="1100"/>
            </a:pPr>
            <a:r>
              <a:rPr lang="en-US" b="0" i="0" dirty="0">
                <a:latin typeface="Calibri"/>
                <a:ea typeface="Calibri"/>
                <a:cs typeface="Calibri"/>
                <a:sym typeface="Calibri"/>
              </a:rPr>
              <a:t>Professional judgment is often strengthened through:</a:t>
            </a:r>
            <a:endParaRPr b="0" i="0" dirty="0">
              <a:latin typeface="Calibri"/>
              <a:ea typeface="Calibri"/>
              <a:cs typeface="Calibri"/>
              <a:sym typeface="Calibri"/>
            </a:endParaRPr>
          </a:p>
          <a:p>
            <a:pPr marL="483265" indent="-322176">
              <a:buClr>
                <a:schemeClr val="dk1"/>
              </a:buClr>
              <a:buSzPts val="1200"/>
              <a:buFont typeface="Calibri"/>
              <a:buChar char="●"/>
            </a:pPr>
            <a:r>
              <a:rPr lang="en-US" b="0" i="0" dirty="0">
                <a:latin typeface="Calibri"/>
                <a:ea typeface="Calibri"/>
                <a:cs typeface="Calibri"/>
                <a:sym typeface="Calibri"/>
              </a:rPr>
              <a:t>exposure to different situations.</a:t>
            </a:r>
            <a:endParaRPr b="0" i="0" dirty="0">
              <a:latin typeface="Calibri"/>
              <a:ea typeface="Calibri"/>
              <a:cs typeface="Calibri"/>
              <a:sym typeface="Calibri"/>
            </a:endParaRPr>
          </a:p>
          <a:p>
            <a:pPr marL="483265" indent="-322176">
              <a:buClr>
                <a:schemeClr val="dk1"/>
              </a:buClr>
              <a:buSzPts val="1200"/>
              <a:buFont typeface="Calibri"/>
              <a:buChar char="●"/>
            </a:pPr>
            <a:r>
              <a:rPr lang="en-US" b="0" i="0" dirty="0">
                <a:latin typeface="Calibri"/>
                <a:ea typeface="Calibri"/>
                <a:cs typeface="Calibri"/>
                <a:sym typeface="Calibri"/>
              </a:rPr>
              <a:t>thoughtful reflection.</a:t>
            </a:r>
            <a:endParaRPr b="0" i="0" dirty="0">
              <a:latin typeface="Calibri"/>
              <a:ea typeface="Calibri"/>
              <a:cs typeface="Calibri"/>
              <a:sym typeface="Calibri"/>
            </a:endParaRPr>
          </a:p>
          <a:p>
            <a:pPr marL="483265" indent="-322176">
              <a:buClr>
                <a:schemeClr val="dk1"/>
              </a:buClr>
              <a:buSzPts val="1200"/>
              <a:buFont typeface="Calibri"/>
              <a:buChar char="●"/>
            </a:pPr>
            <a:r>
              <a:rPr lang="en-US" b="0" i="0" dirty="0">
                <a:latin typeface="Calibri"/>
                <a:ea typeface="Calibri"/>
                <a:cs typeface="Calibri"/>
                <a:sym typeface="Calibri"/>
              </a:rPr>
              <a:t>supervision and consultation.</a:t>
            </a:r>
            <a:endParaRPr b="0" i="0" dirty="0">
              <a:latin typeface="Calibri"/>
              <a:ea typeface="Calibri"/>
              <a:cs typeface="Calibri"/>
              <a:sym typeface="Calibri"/>
            </a:endParaRPr>
          </a:p>
          <a:p>
            <a:pPr marL="483265" indent="-322176">
              <a:buClr>
                <a:schemeClr val="dk1"/>
              </a:buClr>
              <a:buSzPts val="1200"/>
              <a:buFont typeface="Calibri"/>
              <a:buChar char="●"/>
            </a:pPr>
            <a:r>
              <a:rPr lang="en-US" b="0" i="0" dirty="0">
                <a:latin typeface="Calibri"/>
                <a:ea typeface="Calibri"/>
                <a:cs typeface="Calibri"/>
                <a:sym typeface="Calibri"/>
              </a:rPr>
              <a:t>reviewing outcomes.</a:t>
            </a:r>
            <a:endParaRPr b="0" i="0" dirty="0">
              <a:latin typeface="Calibri"/>
              <a:ea typeface="Calibri"/>
              <a:cs typeface="Calibri"/>
              <a:sym typeface="Calibri"/>
            </a:endParaRPr>
          </a:p>
          <a:p>
            <a:pPr marL="483265" indent="-322176">
              <a:buClr>
                <a:schemeClr val="dk1"/>
              </a:buClr>
              <a:buSzPts val="1200"/>
              <a:buFont typeface="Calibri"/>
              <a:buChar char="●"/>
            </a:pPr>
            <a:r>
              <a:rPr lang="en-US" b="0" i="0" dirty="0">
                <a:latin typeface="Calibri"/>
                <a:ea typeface="Calibri"/>
                <a:cs typeface="Calibri"/>
                <a:sym typeface="Calibri"/>
              </a:rPr>
              <a:t>learning from successes.</a:t>
            </a:r>
            <a:endParaRPr b="0" i="0" dirty="0">
              <a:latin typeface="Calibri"/>
              <a:ea typeface="Calibri"/>
              <a:cs typeface="Calibri"/>
              <a:sym typeface="Calibri"/>
            </a:endParaRPr>
          </a:p>
          <a:p>
            <a:pPr marL="483265" indent="-322176">
              <a:buClr>
                <a:schemeClr val="dk1"/>
              </a:buClr>
              <a:buSzPts val="1200"/>
              <a:buFont typeface="Calibri"/>
              <a:buChar char="●"/>
            </a:pPr>
            <a:r>
              <a:rPr lang="en-US" b="0" i="0" dirty="0">
                <a:latin typeface="Calibri"/>
                <a:ea typeface="Calibri"/>
                <a:cs typeface="Calibri"/>
                <a:sym typeface="Calibri"/>
              </a:rPr>
              <a:t>learning from challenges.</a:t>
            </a:r>
            <a:endParaRPr b="0" i="0" dirty="0">
              <a:latin typeface="Calibri"/>
              <a:ea typeface="Calibri"/>
              <a:cs typeface="Calibri"/>
              <a:sym typeface="Calibri"/>
            </a:endParaRPr>
          </a:p>
          <a:p>
            <a:pPr marL="0" indent="0">
              <a:buClr>
                <a:schemeClr val="dk1"/>
              </a:buClr>
              <a:buSzPts val="1100"/>
            </a:pPr>
            <a:endParaRPr b="0" i="0" dirty="0">
              <a:latin typeface="Calibri"/>
              <a:ea typeface="Calibri"/>
              <a:cs typeface="Calibri"/>
              <a:sym typeface="Calibri"/>
            </a:endParaRPr>
          </a:p>
          <a:p>
            <a:pPr marL="0" indent="0">
              <a:buClr>
                <a:schemeClr val="dk1"/>
              </a:buClr>
              <a:buSzPts val="1100"/>
            </a:pPr>
            <a:r>
              <a:rPr lang="en-US" b="0" i="0" dirty="0">
                <a:latin typeface="Calibri"/>
                <a:ea typeface="Calibri"/>
                <a:cs typeface="Calibri"/>
                <a:sym typeface="Calibri"/>
              </a:rPr>
              <a:t>Many new Specialists compare themselves to highly experienced professionals and become discouraged when they lack the same level of confidence or insight. What they often forget is that experienced investigators have spent years building those skills through practice.</a:t>
            </a:r>
            <a:endParaRPr b="0" i="0" dirty="0">
              <a:latin typeface="Calibri"/>
              <a:ea typeface="Calibri"/>
              <a:cs typeface="Calibri"/>
              <a:sym typeface="Calibri"/>
            </a:endParaRPr>
          </a:p>
          <a:p>
            <a:pPr marL="0" indent="0">
              <a:buClr>
                <a:schemeClr val="dk1"/>
              </a:buClr>
              <a:buSzPts val="1100"/>
            </a:pPr>
            <a:endParaRPr b="0" i="0" dirty="0">
              <a:latin typeface="Calibri"/>
              <a:ea typeface="Calibri"/>
              <a:cs typeface="Calibri"/>
              <a:sym typeface="Calibri"/>
            </a:endParaRPr>
          </a:p>
          <a:p>
            <a:pPr marL="0" indent="0">
              <a:buClr>
                <a:schemeClr val="dk1"/>
              </a:buClr>
              <a:buSzPts val="1100"/>
            </a:pPr>
            <a:r>
              <a:rPr lang="en-US" b="0" i="0" dirty="0">
                <a:latin typeface="Calibri"/>
                <a:ea typeface="Calibri"/>
                <a:cs typeface="Calibri"/>
                <a:sym typeface="Calibri"/>
              </a:rPr>
              <a:t>Judgment is not something you receive at the end of training. It is something you continue developing throughout your professional career. Every investigation, conversation, consultation, staffing discussion, and decision contributes to that growth.</a:t>
            </a:r>
            <a:endParaRPr b="0" i="0"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would you describe the difference between knowledge and judgment?</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Judgment develops through experience, practice, and observation, rather than through knowledge alone.</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experiences help strengthen professional decision-making?</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Experience, practice, reflection, feedback, and consultation.</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Keep the discussion focused on professional development rather than investigative procedures and avoid framing judgment as something only experienced investigators possess.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Validate participants' concerns about entering the field and reinforce that growth happens through many small experiences over time.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Professional judgment becomes especially important when situations are unclear and complete information is unavailable. Next, we'll explore how investigators make thoughtful decisions when certainty is limited, and several reasonable options may exist.</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Investigative judgment is different from knowledge, and it develops through repeated application of skills and information over time.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Experience helps professionals recognize patterns and evaluate situations more effectively, rather than through memorization alone.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Growth occurs gradually, and every investigation provides an opportunity to strengthen professional judgment.</a:t>
            </a:r>
            <a:endParaRPr b="1" dirty="0">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4:notes"/>
          <p:cNvSpPr>
            <a:spLocks noGrp="1" noRot="1" noChangeAspect="1"/>
          </p:cNvSpPr>
          <p:nvPr>
            <p:ph type="sldImg" idx="2"/>
          </p:nvPr>
        </p:nvSpPr>
        <p:spPr>
          <a:xfrm>
            <a:off x="776288" y="9366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4:notes"/>
          <p:cNvSpPr txBox="1">
            <a:spLocks noGrp="1"/>
          </p:cNvSpPr>
          <p:nvPr>
            <p:ph type="body" idx="1"/>
          </p:nvPr>
        </p:nvSpPr>
        <p:spPr>
          <a:xfrm>
            <a:off x="731520" y="4177189"/>
            <a:ext cx="5852160" cy="4487228"/>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MAKING DECISIONS WHEN YOU DON'T HAVE EVERY ANSWER</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investigators make informed decisions when information is incomplete, circumstances are evolving, and certainty is not immediately available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Facilitate a whole-group discussion with participants seated in table groups. Ask participants to consider situations where they've had to make decisions without all available information.</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why uncertainty is common in investigative practice.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Explore</a:t>
            </a:r>
            <a:r>
              <a:rPr lang="en-US" dirty="0">
                <a:latin typeface="Calibri"/>
                <a:ea typeface="Calibri"/>
                <a:cs typeface="Calibri"/>
                <a:sym typeface="Calibri"/>
              </a:rPr>
              <a:t> the challenges of decision-making when information is incomplete.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Examine</a:t>
            </a:r>
            <a:r>
              <a:rPr lang="en-US" dirty="0">
                <a:latin typeface="Calibri"/>
                <a:ea typeface="Calibri"/>
                <a:cs typeface="Calibri"/>
                <a:sym typeface="Calibri"/>
              </a:rPr>
              <a:t> strategies that support thoughtful decision-making.</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Identify</a:t>
            </a:r>
            <a:r>
              <a:rPr lang="en-US" dirty="0">
                <a:latin typeface="Calibri"/>
                <a:ea typeface="Calibri"/>
                <a:cs typeface="Calibri"/>
                <a:sym typeface="Calibri"/>
              </a:rPr>
              <a:t> factors investigators consider when evaluating options.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how professionals avoid becoming stuck while waiting for certainty.</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One of the most challenging aspects of investigative work is that decisions often must be made before all the questions have been answered. Many new Specialists believe good decisions require complete information. In reality, investigators frequently work with information still developing; pending interviews, unanswered collateral contacts, or changing circumstances. Waiting for perfect information is rarely an option, since children, families, courts, and partners often require action before certainty exists.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This doesn't mean decisions are made carelessly; it means professionals learn to evaluate what's currently known, identify what remains unknown, and determine appropriate action based on the information available at the time. One common challenge is the urge to keep gathering information indefinitely; at some point, professionals must evaluate what they've learned and determine a path forward.</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Effective decision-making often requires balancing: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available information.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identified concerns.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known strengths.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professional judgment.</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policy requirements.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time-sensitive responsibilities.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Investigators also learn that reasonable professionals may sometimes reach different conclusions by evaluating the same situation. That can feel uncomfortable at first, but differing viewpoints don't automatically mean one person is right and another wrong — often they reflect the complexity of the circumstances being evaluated.</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 professional's responsibility isn't to eliminate every uncertainty, but to make thoughtful, informed decisions based on the best information available at the time. As experience grows, investigators become more comfortable functioning where complete certainty is unlikely.</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professionals avoid becoming stuck while seeking additional information?</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Time-sensitive decisions and changing circumstances as factors that push professionals toward a decision rather than indefinite information gathering.</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might reasonable professionals sometimes reach different conclusions?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Conflicting information and multiple reasonable options as reasons professionals may interpret the same situation differently.</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Some of the most valuable professional growth occurs after decisions have been made, when investigators have an opportunity to examine outcomes, receive feedback, and reflect on their experiences. Next, we'll explore how feedback, reflection, and experience contribute to professional development.</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Investigators frequently make decisions with incomplete information; uncertainty is a normal part of investigative practice.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Professionals must balance information gathering with timely decision-making, and different reasonable conclusions may exist in complex situations.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Thoughtful decisions can occur even when certainty is unavailable, supported by professional judgment.</a:t>
            </a:r>
            <a:endParaRPr b="1" dirty="0">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5: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5:notes"/>
          <p:cNvSpPr txBox="1">
            <a:spLocks noGrp="1"/>
          </p:cNvSpPr>
          <p:nvPr>
            <p:ph type="body" idx="1"/>
          </p:nvPr>
        </p:nvSpPr>
        <p:spPr>
          <a:xfrm>
            <a:off x="731520" y="4188858"/>
            <a:ext cx="5852160" cy="4463890"/>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LEARNING THROUGH FEEDBACK, REFLECTION &amp; EXPERIENCE</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professional growth is strengthened through self-evaluation, feedback from others, and examining experiences to improve future practice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Facilitate a whole-group discussion with participants seated in table groups. Encourage participants to reflect on a time they improved a skill through coaching, practice, or feedback.</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how professionals continue improving throughout their careers.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Explore</a:t>
            </a:r>
            <a:r>
              <a:rPr lang="en-US" dirty="0">
                <a:latin typeface="Calibri"/>
                <a:ea typeface="Calibri"/>
                <a:cs typeface="Calibri"/>
                <a:sym typeface="Calibri"/>
              </a:rPr>
              <a:t> the role feedback plays in skill development.</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Examine</a:t>
            </a:r>
            <a:r>
              <a:rPr lang="en-US" dirty="0">
                <a:latin typeface="Calibri"/>
                <a:ea typeface="Calibri"/>
                <a:cs typeface="Calibri"/>
                <a:sym typeface="Calibri"/>
              </a:rPr>
              <a:t> the value of self-reflection after challenging situations.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Identify</a:t>
            </a:r>
            <a:r>
              <a:rPr lang="en-US" dirty="0">
                <a:latin typeface="Calibri"/>
                <a:ea typeface="Calibri"/>
                <a:cs typeface="Calibri"/>
                <a:sym typeface="Calibri"/>
              </a:rPr>
              <a:t> ways experience contributes to improved practice.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approaches for receiving and using feedback effectively.</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One of the most effective ways professionals continue to improve is by examining what happened after an experience ends. In many professions, growth comes from evaluating performance, considering what worked well, identifying areas for improvement, and applying those lessons moving forward. Child welfare practice is no different- investigators encounter situations that go well, that are challenging, and that produce unexpected outcomes, and each provides information to strengthen future practice.</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Feedback is one source of that information. Supervisors, mentors, colleagues, and professional partners may notice strengths, opportunities, or perspectives not immediately visible to the investigator. Receiving feedback effectively requires openness, curiosity, and a willingness to consider different viewpoints. Reflection is another important source of growth. Reflection involves intentionally examining experiences and asking questions such as: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What contributed to the outcome?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What influenced my decisions?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What would I do differently next time?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What strengths should I continue using?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What new approaches should I consider?</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Reflection is not about self-criticism. It is about increasing awareness and improving future performance. Some of the most significant professional development occurs when individuals are willing to examine their experiences honestly and use those insights to guide future decisions. The goal isn't to avoid mistakes, challenges, or difficult situations- it's to continue improving because of them. Professionals who stay open to feedback and reflection often continue growing long after formal training ends.</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makes feedback useful for professional growth?</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New perspectives, blind spots, strengths, and areas for improvement.</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is reflection different from self-criticism?</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Increased awareness and opportunities for growth as outcomes of constructive reflection.</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Participants should recognize:</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Feedback provides valuable information.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Reflection supports professional development.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Growth often occurs after experiences are examined.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Challenges can become learning opportunities.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development continues beyond formal training.</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Feedback and reflection strengthen professional practice, helping professionals learn from experience.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Growth often occurs after evaluating outcomes, and challenges can contribute to future success.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Continuous improvement is an important part of professional development beyond formal training.</a:t>
            </a:r>
            <a:endParaRPr sz="1800" b="1"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6:notes"/>
          <p:cNvSpPr txBox="1">
            <a:spLocks noGrp="1"/>
          </p:cNvSpPr>
          <p:nvPr>
            <p:ph type="body" idx="1"/>
          </p:nvPr>
        </p:nvSpPr>
        <p:spPr>
          <a:xfrm>
            <a:off x="731520" y="4212194"/>
            <a:ext cx="5852160" cy="4417218"/>
          </a:xfrm>
          <a:prstGeom prst="rect">
            <a:avLst/>
          </a:prstGeom>
          <a:noFill/>
          <a:ln>
            <a:noFill/>
          </a:ln>
        </p:spPr>
        <p:txBody>
          <a:bodyPr spcFirstLastPara="1" wrap="square" lIns="96637" tIns="48305" rIns="96637" bIns="48305" anchor="t" anchorCtr="0">
            <a:noAutofit/>
          </a:bodyPr>
          <a:lstStyle/>
          <a:p>
            <a:pPr marL="0" indent="0"/>
            <a:r>
              <a:rPr lang="en-US" b="1" dirty="0">
                <a:latin typeface="Calibri"/>
                <a:ea typeface="Calibri"/>
                <a:cs typeface="Calibri"/>
                <a:sym typeface="Calibri"/>
              </a:rPr>
              <a:t>ADVICE TO YOUR FUTURE SELF</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30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provide participants with an opportunity to reflect on their growth throughout training, identify personal goals for professional development, and establish intentions for their transition into investigative practice</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Professional growth looks different for every investigator. Next, you'll have an opportunity to think about your own development and identify the advice, habits, and perspectives you hope to carry forward into your future practice.</a:t>
            </a:r>
            <a:endParaRPr b="1" i="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Set Up:</a:t>
            </a:r>
            <a:endParaRPr b="1" dirty="0">
              <a:latin typeface="Calibri"/>
              <a:ea typeface="Calibri"/>
              <a:cs typeface="Calibri"/>
              <a:sym typeface="Calibri"/>
            </a:endParaRPr>
          </a:p>
          <a:p>
            <a:pPr marL="0" indent="0"/>
            <a:r>
              <a:rPr lang="en-US" dirty="0">
                <a:latin typeface="Calibri"/>
                <a:ea typeface="Calibri"/>
                <a:cs typeface="Calibri"/>
                <a:sym typeface="Calibri"/>
              </a:rPr>
              <a:t>Participants work individually first; the facilitator distributes blank paper or index cards for participants to write a message to their future investigator selves, followed by small group discussion.</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Instructions:</a:t>
            </a:r>
            <a:endParaRPr b="1"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Individual Reflection: </a:t>
            </a:r>
            <a:r>
              <a:rPr lang="en-US" dirty="0">
                <a:latin typeface="Calibri"/>
                <a:ea typeface="Calibri"/>
                <a:cs typeface="Calibri"/>
                <a:sym typeface="Calibri"/>
              </a:rPr>
              <a:t>Write a message to read mentally as you begin fieldwork. Include a reminder to remember, a professional habit to develop, a strength to build on, a challenge you expect to encounter, and a commitment to yourself.</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Small Group Discussion: </a:t>
            </a:r>
            <a:r>
              <a:rPr lang="en-US" dirty="0">
                <a:latin typeface="Calibri"/>
                <a:ea typeface="Calibri"/>
                <a:cs typeface="Calibri"/>
                <a:sym typeface="Calibri"/>
              </a:rPr>
              <a:t>Share portions you're comfortable discussing; similar goals, concerns, professional habits, and strategies for continued growth.</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Large Group Debrief: </a:t>
            </a:r>
            <a:r>
              <a:rPr lang="en-US" dirty="0">
                <a:latin typeface="Calibri"/>
                <a:ea typeface="Calibri"/>
                <a:cs typeface="Calibri"/>
                <a:sym typeface="Calibri"/>
              </a:rPr>
              <a:t>Facilitated discussion on themes that emerged from the activity.</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Throughout training, much of our attention has focused on learning investigative processes, developing skills, and applying information. This activity focuses on something different.</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Rather than thinking about cases, policies, procedures, or documentation, you'll spend time thinking about yourself as a professional.</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1" dirty="0">
                <a:latin typeface="Calibri"/>
                <a:ea typeface="Calibri"/>
                <a:cs typeface="Calibri"/>
                <a:sym typeface="Calibri"/>
              </a:rPr>
              <a:t>Every investigator enters the field with strengths, goals, concerns, and expectations. Some of those expectations will be met. Others may change as experience grows.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The purpose of this activity is to create an opportunity to pause and consider the type of professional you hope to become. Think about what has stood out to you during training. Consider lessons you want to remember when situations become challenging.</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1" dirty="0">
                <a:latin typeface="Calibri"/>
                <a:ea typeface="Calibri"/>
                <a:cs typeface="Calibri"/>
                <a:sym typeface="Calibri"/>
              </a:rPr>
              <a:t>Think about qualities you admire in experienced professionals and characteristics you hope to develop yourself. As you write, focus on practical guidance you'd want available during difficult days, busy weeks, or moments of uncertainty.</a:t>
            </a:r>
            <a:endParaRPr b="1" i="1" dirty="0">
              <a:latin typeface="Calibri"/>
              <a:ea typeface="Calibri"/>
              <a:cs typeface="Calibri"/>
              <a:sym typeface="Calibri"/>
            </a:endParaRPr>
          </a:p>
          <a:p>
            <a:pPr marL="0" indent="0"/>
            <a:r>
              <a:rPr lang="en-US" b="1" i="1" dirty="0">
                <a:latin typeface="Calibri"/>
                <a:ea typeface="Calibri"/>
                <a:cs typeface="Calibri"/>
                <a:sym typeface="Calibri"/>
              </a:rPr>
              <a:t>Imagine your future self reading this message six months from now — what would you want them to remember, what perspective would you hope they maintain, and what encouragement would you want them to hear? The goal isn't a perfect plan; it's identifying values, commitments, and perspectives to guide your professional development moving forward.</a:t>
            </a:r>
            <a:endParaRPr b="1" i="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professional habits do you hope to develop?</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Organization, communication, continuous learning, and seeking support when needed.</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Facilitator Question: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advice would you give yourself six months from now?</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Patience, professional curiosity, confidence, and balance.</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growth looks different for every investigator, shaped by personal values.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Reflection can help identify meaningful goals, involving both strengths and challenges.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Intentional development supports long-term success.</a:t>
            </a:r>
            <a:endParaRPr sz="1900" b="1" dirty="0">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notes"/>
          <p:cNvSpPr txBox="1">
            <a:spLocks noGrp="1"/>
          </p:cNvSpPr>
          <p:nvPr>
            <p:ph type="body" idx="1"/>
          </p:nvPr>
        </p:nvSpPr>
        <p:spPr>
          <a:xfrm>
            <a:off x="731520" y="4212194"/>
            <a:ext cx="5852160" cy="4417218"/>
          </a:xfrm>
          <a:prstGeom prst="rect">
            <a:avLst/>
          </a:prstGeom>
          <a:noFill/>
          <a:ln>
            <a:noFill/>
          </a:ln>
        </p:spPr>
        <p:txBody>
          <a:bodyPr spcFirstLastPara="1" wrap="square" lIns="96637" tIns="48305" rIns="96637" bIns="48305" anchor="t" anchorCtr="0">
            <a:noAutofit/>
          </a:bodyPr>
          <a:lstStyle/>
          <a:p>
            <a:pPr marL="0" indent="0"/>
            <a:r>
              <a:rPr lang="en-US" b="1" dirty="0">
                <a:latin typeface="+mn-lt"/>
              </a:rPr>
              <a:t>WHAT INVESTIGATIONS LOOK LIKE IN THE FIELD </a:t>
            </a:r>
            <a:endParaRPr b="0" dirty="0">
              <a:latin typeface="+mn-l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7: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7:notes"/>
          <p:cNvSpPr txBox="1">
            <a:spLocks noGrp="1"/>
          </p:cNvSpPr>
          <p:nvPr>
            <p:ph type="body" idx="1"/>
          </p:nvPr>
        </p:nvSpPr>
        <p:spPr>
          <a:xfrm>
            <a:off x="731520" y="4188858"/>
            <a:ext cx="5852160" cy="4463890"/>
          </a:xfrm>
          <a:prstGeom prst="rect">
            <a:avLst/>
          </a:prstGeom>
          <a:noFill/>
          <a:ln>
            <a:noFill/>
          </a:ln>
        </p:spPr>
        <p:txBody>
          <a:bodyPr spcFirstLastPara="1" wrap="square" lIns="96637" tIns="48305" rIns="96637" bIns="48305" anchor="t" anchorCtr="0">
            <a:noAutofit/>
          </a:bodyPr>
          <a:lstStyle/>
          <a:p>
            <a:pPr marL="0" indent="0"/>
            <a:r>
              <a:rPr lang="en-US" b="1" dirty="0">
                <a:latin typeface="Calibri"/>
                <a:ea typeface="Calibri"/>
                <a:cs typeface="Calibri"/>
                <a:sym typeface="Calibri"/>
              </a:rPr>
              <a:t>GROWTH IS A PROCESS, NOT A DESTINATION</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reinforce the idea that professional development is a continuous process and encourage participants to view growth, learning, and adaptation as ongoing parts of their careers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The advice you've written today may evolve as your experience grows, but the willingness to continue learning, adapting, and developing will remain important throughout your career. Before we conclude this section, we'll examine one final perspective about professional growth.</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r>
              <a:rPr lang="en-US" dirty="0">
                <a:latin typeface="Calibri"/>
                <a:ea typeface="Calibri"/>
                <a:cs typeface="Calibri"/>
                <a:sym typeface="Calibri"/>
              </a:rPr>
              <a:t>Facilitate a whole-group closing discussion with participants seated in table groups.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the concept of continuous professional growth.</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Reflect</a:t>
            </a:r>
            <a:r>
              <a:rPr lang="en-US" dirty="0">
                <a:latin typeface="Calibri"/>
                <a:ea typeface="Calibri"/>
                <a:cs typeface="Calibri"/>
                <a:sym typeface="Calibri"/>
              </a:rPr>
              <a:t> on how careers evolve over time.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Connect</a:t>
            </a:r>
            <a:r>
              <a:rPr lang="en-US" dirty="0">
                <a:latin typeface="Calibri"/>
                <a:ea typeface="Calibri"/>
                <a:cs typeface="Calibri"/>
                <a:sym typeface="Calibri"/>
              </a:rPr>
              <a:t> the activity to long-term professional development.</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Prepare</a:t>
            </a:r>
            <a:r>
              <a:rPr lang="en-US" dirty="0">
                <a:latin typeface="Calibri"/>
                <a:ea typeface="Calibri"/>
                <a:cs typeface="Calibri"/>
                <a:sym typeface="Calibri"/>
              </a:rPr>
              <a:t> participants for the next section on wellness, resilience, and sustainability.</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Say:</a:t>
            </a:r>
            <a:endParaRPr b="1" i="1" dirty="0">
              <a:latin typeface="Calibri"/>
              <a:ea typeface="Calibri"/>
              <a:cs typeface="Calibri"/>
              <a:sym typeface="Calibri"/>
            </a:endParaRPr>
          </a:p>
          <a:p>
            <a:pPr marL="0" indent="0"/>
            <a:r>
              <a:rPr lang="en-US" b="1" i="1" dirty="0">
                <a:latin typeface="Calibri"/>
                <a:ea typeface="Calibri"/>
                <a:cs typeface="Calibri"/>
                <a:sym typeface="Calibri"/>
              </a:rPr>
              <a:t>Many people view professional development as a series of milestones; complete training, finish probation, carry a full caseload, gain experience, reach a new position. While milestones matter, growth rarely follows a straight path; there will be periods of rapid learning, challenge, confidence, and moments that stretch you beyond your comfort zone.</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The most effective professionals see growth not as something to complete, but as part of how they approach their work, staying open to new ideas, adapting to change, and continuing to refine their skills at every career stage. As investigators gain experience, the questions they ask and the complexity of situations they face may change, but the willingness to learn remains just as important as it was on day one.</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1" dirty="0">
                <a:latin typeface="Calibri"/>
                <a:ea typeface="Calibri"/>
                <a:cs typeface="Calibri"/>
                <a:sym typeface="Calibri"/>
              </a:rPr>
              <a:t>Viewing growth as a process rather than a destination removes the pressure of needing everything figured out immediately, and instead focuses on progress and continued development. The goal isn't to become a finished investigator — it's to keep becoming a better version of yourself throughout your career.</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Paraphrase:</a:t>
            </a:r>
            <a:endParaRPr b="1" dirty="0">
              <a:latin typeface="Calibri"/>
              <a:ea typeface="Calibri"/>
              <a:cs typeface="Calibri"/>
              <a:sym typeface="Calibri"/>
            </a:endParaRPr>
          </a:p>
          <a:p>
            <a:pPr marL="0" indent="0"/>
            <a:r>
              <a:rPr lang="en-US" dirty="0">
                <a:latin typeface="Calibri"/>
                <a:ea typeface="Calibri"/>
                <a:cs typeface="Calibri"/>
                <a:sym typeface="Calibri"/>
              </a:rPr>
              <a:t>As we conclude this section, take a moment to consider the growth that's already occurred over the last ten days — new knowledge, new skills, complex situations worked through, and reflection on the professional you hope to become.</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dirty="0">
                <a:latin typeface="Calibri"/>
                <a:ea typeface="Calibri"/>
                <a:cs typeface="Calibri"/>
                <a:sym typeface="Calibri"/>
              </a:rPr>
              <a:t>Growth doesn't stop when training ends, and it doesn't happen only through major milestones. Often it comes through small experiences, thoughtful reflection, and a willingness to keep learning over time.</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dirty="0">
                <a:latin typeface="Calibri"/>
                <a:ea typeface="Calibri"/>
                <a:cs typeface="Calibri"/>
                <a:sym typeface="Calibri"/>
              </a:rPr>
              <a:t>We'll pause here for lunch. As you take a break, consider what you want to carry forward from today's discussion and what professional qualities you hope to keep developing in the field. When we return, we'll shift focus to an equally important part of long-term success: maintaining wellness, building resilience, and sustaining yourself throughout a demanding and meaningful career.</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can it be helpful to focus on progress rather than perfection?</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Openness to learning, self-awareness, and persistence.</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Facilitator Question: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mindset will help you continue growing throughout your career?</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Adaptability, professional curiosity, and goal setting.</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b="0" dirty="0">
                <a:latin typeface="Calibri"/>
                <a:ea typeface="Calibri"/>
                <a:cs typeface="Calibri"/>
                <a:sym typeface="Calibri"/>
              </a:rPr>
              <a:t>(ensure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growth continues throughout a career and rarely occurs in a straight line.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Progress matters more than perfection, supported by ongoing learning and adaptation.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Effective professionals remain committed to continuous growth.</a:t>
            </a:r>
            <a:endParaRPr b="1" dirty="0">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LUNCH BREAK</a:t>
            </a:r>
          </a:p>
        </p:txBody>
      </p:sp>
    </p:spTree>
    <p:extLst>
      <p:ext uri="{BB962C8B-B14F-4D97-AF65-F5344CB8AC3E}">
        <p14:creationId xmlns:p14="http://schemas.microsoft.com/office/powerpoint/2010/main" val="38174325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notes"/>
          <p:cNvSpPr txBox="1">
            <a:spLocks noGrp="1"/>
          </p:cNvSpPr>
          <p:nvPr>
            <p:ph type="body" idx="1"/>
          </p:nvPr>
        </p:nvSpPr>
        <p:spPr>
          <a:xfrm>
            <a:off x="731520" y="4212194"/>
            <a:ext cx="5852160" cy="4417218"/>
          </a:xfrm>
          <a:prstGeom prst="rect">
            <a:avLst/>
          </a:prstGeom>
          <a:noFill/>
          <a:ln>
            <a:noFill/>
          </a:ln>
        </p:spPr>
        <p:txBody>
          <a:bodyPr spcFirstLastPara="1" wrap="square" lIns="96637" tIns="48305" rIns="96637" bIns="48305" anchor="t" anchorCtr="0">
            <a:noAutofit/>
          </a:bodyPr>
          <a:lstStyle/>
          <a:p>
            <a:pPr marL="0" indent="0"/>
            <a:r>
              <a:rPr lang="en-US" b="1" dirty="0">
                <a:latin typeface="Calibri"/>
                <a:ea typeface="Calibri"/>
                <a:cs typeface="Calibri"/>
                <a:sym typeface="Calibri"/>
              </a:rPr>
              <a:t>INVESTIGATOR WELLNESS, RESILIENCE, AND PROFESSIONAL SUSTAINABILITY</a:t>
            </a:r>
            <a:endParaRPr b="1" dirty="0">
              <a:latin typeface="Calibri"/>
              <a:ea typeface="Calibri"/>
              <a:cs typeface="Calibri"/>
              <a:sym typeface="Calibri"/>
            </a:endParaRPr>
          </a:p>
          <a:p>
            <a:pPr marL="0" indent="0"/>
            <a:br>
              <a:rPr lang="en-US" dirty="0"/>
            </a:b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f5ea487dc3_0_82: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3f5ea487dc3_0_82:notes"/>
          <p:cNvSpPr txBox="1">
            <a:spLocks noGrp="1"/>
          </p:cNvSpPr>
          <p:nvPr>
            <p:ph type="body" idx="1"/>
          </p:nvPr>
        </p:nvSpPr>
        <p:spPr>
          <a:xfrm>
            <a:off x="731520" y="4212194"/>
            <a:ext cx="5852160" cy="4417218"/>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WELLNESS, RESILIENCE &amp; SUSTAINABILITY</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15 minutes</a:t>
            </a: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Shift focus from job responsibilities to long-term self-sustainability, introducing the importance of recognizing stress, maintaining healthy boundaries, and building resilience throughout a demanding career</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i="0" dirty="0">
                <a:latin typeface="Calibri"/>
                <a:ea typeface="Calibri"/>
                <a:cs typeface="Calibri"/>
                <a:sym typeface="Calibri"/>
              </a:rPr>
              <a:t>Say:</a:t>
            </a:r>
            <a:endParaRPr b="1" i="0"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Throughout this training, we've spent significant time discussing the responsibilities associated with child welfare investigations.</a:t>
            </a:r>
            <a:endParaRPr b="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We've explored how to gather information, assess safety, communicate with families, document findings, collaborate with partners, and make informed decisions.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All of those responsibilities are important. However, there is another aspect of professional success that receives less attention but can significantly impact both performance and longevity in the field.</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work of child welfare can be meaningful, rewarding, and impactful. It can also be demanding. Specialists routinely encounter situations involving crisis, uncertainty, conflict, grief, trauma, and significant family challenges.</a:t>
            </a:r>
            <a:endParaRPr b="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Over time, those experiences can affect how professionals think, feel, and function if they are not intentional about caring for their own well-being.</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This section is not about eliminating stress. Stress exists in many professions, particularly those centered on helping others. Instead, this section focuses on recognizing stress, maintaining healthy boundaries, building resilience, and developing habits that support long-term success.</a:t>
            </a:r>
            <a:endParaRPr b="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The goal is to help you think about how you will sustain yourself throughout your career, not just how you will perform your job responsibilities.</a:t>
            </a:r>
            <a:endParaRPr b="1" i="1" dirty="0">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notes"/>
          <p:cNvSpPr>
            <a:spLocks noGrp="1" noRot="1" noChangeAspect="1"/>
          </p:cNvSpPr>
          <p:nvPr>
            <p:ph type="sldImg" idx="2"/>
          </p:nvPr>
        </p:nvSpPr>
        <p:spPr>
          <a:xfrm>
            <a:off x="792163" y="946150"/>
            <a:ext cx="5735637" cy="3225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2:notes"/>
          <p:cNvSpPr txBox="1">
            <a:spLocks noGrp="1"/>
          </p:cNvSpPr>
          <p:nvPr>
            <p:ph type="body" idx="1"/>
          </p:nvPr>
        </p:nvSpPr>
        <p:spPr>
          <a:xfrm>
            <a:off x="747776" y="4172190"/>
            <a:ext cx="5818971" cy="4482226"/>
          </a:xfrm>
          <a:prstGeom prst="rect">
            <a:avLst/>
          </a:prstGeom>
          <a:noFill/>
          <a:ln>
            <a:noFill/>
          </a:ln>
        </p:spPr>
        <p:txBody>
          <a:bodyPr spcFirstLastPara="1" wrap="square" lIns="98486" tIns="49230" rIns="98486" bIns="49230" anchor="t" anchorCtr="0">
            <a:noAutofit/>
          </a:bodyPr>
          <a:lstStyle/>
          <a:p>
            <a:pPr marL="0" indent="0">
              <a:buClr>
                <a:schemeClr val="dk1"/>
              </a:buClr>
              <a:buSzPts val="1100"/>
            </a:pPr>
            <a:r>
              <a:rPr lang="en-US" b="1" dirty="0">
                <a:latin typeface="Calibri"/>
                <a:ea typeface="Calibri"/>
                <a:cs typeface="Calibri"/>
                <a:sym typeface="Calibri"/>
              </a:rPr>
              <a:t>TARGET OUTCOMES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introduce this section and establish expectations for discussions related to wellness, resilience, professional boundaries, and long-term sustainability within child welfare practice</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Effective investigators understand that taking care of themselves is not separate from professional effectiveness. It is one of the factors that help make professional effectiveness possible. As we move through this section, consider the habits, supports, and strategies that help people remain healthy, engaged, and effective while performing challenging work.</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Before discussing strategies for maintaining wellness, it's important to understand why this work can have such a significant impact on the people who do it. Next, we'll explore the unique demands of child welfare practice and how they can affect professionals over time.</a:t>
            </a:r>
            <a:endParaRPr b="1" i="1" dirty="0">
              <a:latin typeface="Calibri"/>
              <a:ea typeface="Calibri"/>
              <a:cs typeface="Calibri"/>
              <a:sym typeface="Calibri"/>
            </a:endParaRPr>
          </a:p>
          <a:p>
            <a:pPr marL="483265" indent="-241632"/>
            <a:endParaRPr b="1" dirty="0">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f9798e8720_0_0: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3f9798e8720_0_0:notes"/>
          <p:cNvSpPr txBox="1">
            <a:spLocks noGrp="1"/>
          </p:cNvSpPr>
          <p:nvPr>
            <p:ph type="body" idx="1"/>
          </p:nvPr>
        </p:nvSpPr>
        <p:spPr>
          <a:xfrm>
            <a:off x="731520" y="4212195"/>
            <a:ext cx="5852160" cy="4417218"/>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THE IMPACT OF CHILD WELFARE WORK</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the unique demands associated with child welfare practice and recognize how ongoing exposure to challenging situations can affect professionals over time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Facilitate a whole-group discussion with participants seated in table groups. Introduce the concept of cumulative workplace demands.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the unique responsibilities associated with child welfare work.</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Explore</a:t>
            </a:r>
            <a:r>
              <a:rPr lang="en-US" dirty="0">
                <a:latin typeface="Calibri"/>
                <a:ea typeface="Calibri"/>
                <a:cs typeface="Calibri"/>
                <a:sym typeface="Calibri"/>
              </a:rPr>
              <a:t> the demands investigators regularly encounter.</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Examine</a:t>
            </a:r>
            <a:r>
              <a:rPr lang="en-US" dirty="0">
                <a:latin typeface="Calibri"/>
                <a:ea typeface="Calibri"/>
                <a:cs typeface="Calibri"/>
                <a:sym typeface="Calibri"/>
              </a:rPr>
              <a:t> how repeated exposure to challenging situations may affect professionals.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Identify</a:t>
            </a:r>
            <a:r>
              <a:rPr lang="en-US" dirty="0">
                <a:latin typeface="Calibri"/>
                <a:ea typeface="Calibri"/>
                <a:cs typeface="Calibri"/>
                <a:sym typeface="Calibri"/>
              </a:rPr>
              <a:t> why awareness is important for long-term sustainability.</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Prepare</a:t>
            </a:r>
            <a:r>
              <a:rPr lang="en-US" dirty="0">
                <a:latin typeface="Calibri"/>
                <a:ea typeface="Calibri"/>
                <a:cs typeface="Calibri"/>
                <a:sym typeface="Calibri"/>
              </a:rPr>
              <a:t> participants to recognize signs of stress and fatigue in the next section.</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Most professions involve challenges. What makes child welfare unique is the combination of responsibilities, expectations, and situations Specialists may encounter on a regular basis. </a:t>
            </a: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Investigators often work with families during some of the most difficult moments of their lives. You may encounter situations involving family conflict, crisis, uncertainty, grief, loss, substance use, domestic violence, mental health concerns, or allegations of abuse and neglect.</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In addition to those situations, Specialists also manage deadlines, documentation requirements, court responsibilities, communication with multiple partners, and the expectations associated with protecting children and supporting families. Any one responsibility can be demanding, but it's often the combination over time that creates pressure. The impact isn't always immediate; professionals may gradually notice reduced patience, distraction, emotional drain, fatigue, or lower engagement, motivation, or job satisfaction.</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Recognizing these possibilities isn't meant to create concern, but to increase awareness. Professionals respond better to challenges when they catch them early, before they become larger problems. Understanding these demands helps professionals see wellness as something requiring ongoing attention throughout a career, not just when problems occur.</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aspects of child welfare work may be particularly demanding?</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Exposure to difficult situations, emotional demands, workload expectations, court involvement, documentation responsibilities, time pressures, and family crises.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awareness important when discussing wellness?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Recognizing workload and emotional demands early supports catching challenges before they grow into larger problems.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Understanding the demands of the work is only the first step. Equally important is recognizing how those demands may begin showing up in daily life and professional practice. Next, we'll discuss common signs of stress, fatigue, and burnout and why early recognition matters.</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Child welfare work includes unique demands that can have a cumulative impact over time, with effects often appearing gradually.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Awareness helps professionals recognize concerns early, and wellness requires ongoing attention rather than crisis response.</a:t>
            </a:r>
            <a:endParaRPr dirty="0">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4:notes"/>
          <p:cNvSpPr>
            <a:spLocks noGrp="1" noRot="1" noChangeAspect="1"/>
          </p:cNvSpPr>
          <p:nvPr>
            <p:ph type="sldImg" idx="2"/>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4:notes"/>
          <p:cNvSpPr txBox="1">
            <a:spLocks noGrp="1"/>
          </p:cNvSpPr>
          <p:nvPr>
            <p:ph type="body" idx="1"/>
          </p:nvPr>
        </p:nvSpPr>
        <p:spPr>
          <a:xfrm>
            <a:off x="731520" y="4200526"/>
            <a:ext cx="5852160" cy="4440555"/>
          </a:xfrm>
          <a:prstGeom prst="rect">
            <a:avLst/>
          </a:prstGeom>
          <a:noFill/>
          <a:ln>
            <a:noFill/>
          </a:ln>
        </p:spPr>
        <p:txBody>
          <a:bodyPr spcFirstLastPara="1" wrap="square" lIns="96637" tIns="48305" rIns="96637" bIns="48305" anchor="t" anchorCtr="0">
            <a:noAutofit/>
          </a:bodyPr>
          <a:lstStyle/>
          <a:p>
            <a:pPr marL="0" indent="0"/>
            <a:r>
              <a:rPr lang="en-US" b="1" dirty="0">
                <a:latin typeface="Calibri"/>
                <a:ea typeface="Calibri"/>
                <a:cs typeface="Calibri"/>
                <a:sym typeface="Calibri"/>
              </a:rPr>
              <a:t>RECOGNIZING STRESS, FATIGUE &amp; BURNOUT</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help participants recognize common indicators of stress, fatigue, and burnout and understand the importance of responding to warning signs before they negatively affect personal well-being or professional effectiveness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r>
              <a:rPr lang="en-US" dirty="0">
                <a:latin typeface="Calibri"/>
                <a:ea typeface="Calibri"/>
                <a:cs typeface="Calibri"/>
                <a:sym typeface="Calibri"/>
              </a:rPr>
              <a:t>Facilitate a whole-group discussion with participants seated in table groups. Introduce the concept of recognizing warning signs before challenges grow more significant.</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the differences between stress, fatigue, and burnout.</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Explore</a:t>
            </a:r>
            <a:r>
              <a:rPr lang="en-US" dirty="0">
                <a:latin typeface="Calibri"/>
                <a:ea typeface="Calibri"/>
                <a:cs typeface="Calibri"/>
                <a:sym typeface="Calibri"/>
              </a:rPr>
              <a:t> common warning signs professionals may experience.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Examine</a:t>
            </a:r>
            <a:r>
              <a:rPr lang="en-US" dirty="0">
                <a:latin typeface="Calibri"/>
                <a:ea typeface="Calibri"/>
                <a:cs typeface="Calibri"/>
                <a:sym typeface="Calibri"/>
              </a:rPr>
              <a:t> why early recognition is important.</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Identify</a:t>
            </a:r>
            <a:r>
              <a:rPr lang="en-US" dirty="0">
                <a:latin typeface="Calibri"/>
                <a:ea typeface="Calibri"/>
                <a:cs typeface="Calibri"/>
                <a:sym typeface="Calibri"/>
              </a:rPr>
              <a:t> barriers that may prevent people from addressing concerns.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how awareness supports long-term sustainability.</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Experiencing stress is a normal part of life and work. Not all stress is harmful, and experiencing occasional stress does not mean someone is struggling professionally. However, when stress remains unaddressed for long periods, it can begin to affect how people think, feel, and perform.</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1" dirty="0">
                <a:latin typeface="Calibri"/>
                <a:ea typeface="Calibri"/>
                <a:cs typeface="Calibri"/>
                <a:sym typeface="Calibri"/>
              </a:rPr>
              <a:t>One challenge many professionals face is that stress, fatigue, and burnout rarely appear all at once. Instead, they often develop gradually. Because the changes are gradual, they can be easy to overlook.</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1" dirty="0">
                <a:latin typeface="Calibri"/>
                <a:ea typeface="Calibri"/>
                <a:cs typeface="Calibri"/>
                <a:sym typeface="Calibri"/>
              </a:rPr>
              <a:t>For example, someone may begin noticing that they: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feel more exhausted at the end of the day.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become frustrated more quickly.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have difficulty concentrating.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struggle to disconnect from work.</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lose enthusiasm for tasks they previously enjoyed.</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feel less patient with others.</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Paraphrase:</a:t>
            </a:r>
            <a:endParaRPr b="1" dirty="0">
              <a:latin typeface="Calibri"/>
              <a:ea typeface="Calibri"/>
              <a:cs typeface="Calibri"/>
              <a:sym typeface="Calibri"/>
            </a:endParaRPr>
          </a:p>
          <a:p>
            <a:pPr marL="0" indent="0"/>
            <a:r>
              <a:rPr lang="en-US" dirty="0">
                <a:latin typeface="Calibri"/>
                <a:ea typeface="Calibri"/>
                <a:cs typeface="Calibri"/>
                <a:sym typeface="Calibri"/>
              </a:rPr>
              <a:t>These experiences don't automatically mean burnout is occurring, but they may signal that additional attention to wellness is needed. Burnout often involves more than feeling tired after a hard week; it can include ongoing emotional exhaustion, reduced engagement, decreased motivation, or a sense that work demands consistently exceed available energy and resources.</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dirty="0">
                <a:latin typeface="Calibri"/>
                <a:ea typeface="Calibri"/>
                <a:cs typeface="Calibri"/>
                <a:sym typeface="Calibri"/>
              </a:rPr>
              <a:t>Early recognition matters because smaller concerns are easier to address than larger ones; paying attention to warning signs allows adjustments before stress becomes overwhelming. Awareness creates opportunities for action, while ignoring warning signs reduces those opportunities. The goal isn't to eliminate every stressful experience; it's to recognize when additional support, adjustment, or attention is needed to maintain well-being and professional effectiveness.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can warning signs sometimes be difficult to recognize?</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Facilitator Answers: </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Busy schedules, normalization of stress, and gradual changes as reasons.</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benefits come from recognizing concerns early?</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Answers: </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Avoiding delayed responses and addressing work demands before they accumulate.</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Keep the discussion educational rather than diagnostic, avoiding requests for participants to disclose personal struggles.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Emphasize awareness and prevention, avoiding presenting burnout as inevitable.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the discussion to transition into professional boundaries and sustainable work practices.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Stress, fatigue, and burnout may develop gradually, affecting both personal well-being and professional effectiveness.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Early recognition supports healthier responses, creating opportunities for prevention and adjustment.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Wellness involves ongoing attention rather than waiting for a crisis.</a:t>
            </a:r>
            <a:endParaRPr b="1" dirty="0">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5:notes"/>
          <p:cNvSpPr>
            <a:spLocks noGrp="1" noRot="1" noChangeAspect="1"/>
          </p:cNvSpPr>
          <p:nvPr>
            <p:ph type="sldImg" idx="2"/>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5:notes"/>
          <p:cNvSpPr txBox="1">
            <a:spLocks noGrp="1"/>
          </p:cNvSpPr>
          <p:nvPr>
            <p:ph type="body" idx="1"/>
          </p:nvPr>
        </p:nvSpPr>
        <p:spPr>
          <a:xfrm>
            <a:off x="731520" y="4200526"/>
            <a:ext cx="5852160" cy="4440555"/>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PROFESSIONAL BOUNDARIES &amp; SUSTAINABLE PRACTICE</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professional boundaries support ethical practice, healthy work habits, and long-term sustainability within child welfare careers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Recognizing warning signs is important, but awareness alone is not enough. Professionals also need strategies to maintain healthy boundaries, manage responsibilities effectively, and sustain themselves throughout a demanding career. Next, we'll explore the role professional boundaries play in long-term success.</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Facilitate a whole-group discussion with participants seated in table groups. Introduce professional boundaries as a tool for effectiveness rather than a barrier to helping families.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the purpose of professional boundaries.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Explore</a:t>
            </a:r>
            <a:r>
              <a:rPr lang="en-US" dirty="0">
                <a:latin typeface="Calibri"/>
                <a:ea typeface="Calibri"/>
                <a:cs typeface="Calibri"/>
                <a:sym typeface="Calibri"/>
              </a:rPr>
              <a:t> common misconceptions about boundaries.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Examine</a:t>
            </a:r>
            <a:r>
              <a:rPr lang="en-US" dirty="0">
                <a:latin typeface="Calibri"/>
                <a:ea typeface="Calibri"/>
                <a:cs typeface="Calibri"/>
                <a:sym typeface="Calibri"/>
              </a:rPr>
              <a:t> how boundaries support effective practice.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Identify</a:t>
            </a:r>
            <a:r>
              <a:rPr lang="en-US" dirty="0">
                <a:latin typeface="Calibri"/>
                <a:ea typeface="Calibri"/>
                <a:cs typeface="Calibri"/>
                <a:sym typeface="Calibri"/>
              </a:rPr>
              <a:t> habits that contribute to sustainable work practices.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the relationship between boundaries and long-term career success.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When people enter helping professions, they often do so because they care deeply about others and want to make a positive difference. That commitment is valuable. One challenge many professionals face is caring about their work without letting it consume every part of their lives. Professional boundaries help create that balance. Some mistakenly view boundaries as barriers to compassion or commitment, but healthy boundaries actually make those qualities more sustainable.</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Boundaries help professionals establish realistic expectations regarding their responsibilities, time, energy, and role. They help answer questions such as: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What am I responsible for?</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What is outside my control?</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When do I need assistance?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How do I separate work responsibilities from personal life?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How do I remain effective over time?</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Without boundaries, professionals may find themselves attempting to solve every problem, carrying responsibilities that belong to others, or remaining mentally engaged with work long after the workday has ended. Over time, those patterns can make it harder to maintain effectiveness and well-being. Sustainable practice doesn't mean caring less-  it means recognizing that long-term effectiveness requires intentional habits that protect both the professional and the quality of their work.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Healthy boundaries may look different from person to person. However, they often include: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realistic expectations.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effective time management.</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appropriate use of support systems.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maintaining personal interests outside of work.</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recognizing personal limits.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respecting work-life separation whenever possible.</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Professionals who establish healthy boundaries are often better positioned to remain engaged, effective, and committed throughout their careers.</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boundaries support professional effectiveness?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Balance, realistic expectations, and time management.</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it important to maintain interests and relationships outside of work?</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Personal well-being and work-life separation.</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Emphasize that boundaries are professional tools, not barriers, avoiding framing them as disengagement or lack of commitment.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Keep the discussion focused on sustainability and effectiveness, encouraging practical examples without requiring personal disclosures.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this discussion to prepare participants for developing their own wellness strategies.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b="1" i="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boundaries support effective practice by maintaining realistic expectations.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Professionals cannot control every outcome, and long-term sustainability requires intentional habits.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Healthy boundaries contribute to both well-being and effectiveness.</a:t>
            </a:r>
            <a:endParaRPr b="1" dirty="0">
              <a:solidFill>
                <a:srgbClr val="000000"/>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6:notes"/>
          <p:cNvSpPr>
            <a:spLocks noGrp="1" noRot="1" noChangeAspect="1"/>
          </p:cNvSpPr>
          <p:nvPr>
            <p:ph type="sldImg" idx="2"/>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6:notes"/>
          <p:cNvSpPr txBox="1">
            <a:spLocks noGrp="1"/>
          </p:cNvSpPr>
          <p:nvPr>
            <p:ph type="body" idx="1"/>
          </p:nvPr>
        </p:nvSpPr>
        <p:spPr>
          <a:xfrm>
            <a:off x="731520" y="4200526"/>
            <a:ext cx="5852160" cy="4440555"/>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BUILDING YOUR PROFESSIONAL WELLNESS PLAN</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35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identify practical strategies, support systems, and habits that promote long-term wellness, resilience, and sustainability within child welfare practice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Recognizing workplace demands, understanding warning signs, and establishing healthy boundaries all contribute to long-term success. The next step is to identify the specific habits, supports, and strategies that will help you maintain wellness throughout your career.</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Set Up:</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Participants work individually for the first portion of the activity.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Participants may use blank paper or a worksheet provided by the facilitator.</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Small group discussion follows individual planning.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facilitator leads a whole-group debrief.</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Participants work individually first using blank paper or a provided worksheet, followed by small group discussion and a whole-group debrief led by the facilitator.</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Part 1</a:t>
            </a:r>
            <a:r>
              <a:rPr lang="en-US" dirty="0">
                <a:latin typeface="Calibri"/>
                <a:ea typeface="Calibri"/>
                <a:cs typeface="Calibri"/>
                <a:sym typeface="Calibri"/>
              </a:rPr>
              <a:t> – Individual Planning: Create a personal wellness plan covering:</a:t>
            </a:r>
            <a:endParaRPr dirty="0">
              <a:latin typeface="Calibri"/>
              <a:ea typeface="Calibri"/>
              <a:cs typeface="Calibri"/>
              <a:sym typeface="Calibri"/>
            </a:endParaRPr>
          </a:p>
          <a:p>
            <a:pPr marL="966529" indent="-322176">
              <a:buClr>
                <a:schemeClr val="dk1"/>
              </a:buClr>
              <a:buSzPts val="1200"/>
              <a:buFont typeface="Calibri"/>
              <a:buChar char="●"/>
            </a:pPr>
            <a:r>
              <a:rPr lang="en-US" dirty="0">
                <a:latin typeface="Calibri"/>
                <a:ea typeface="Calibri"/>
                <a:cs typeface="Calibri"/>
                <a:sym typeface="Calibri"/>
              </a:rPr>
              <a:t>Professional Supports: people, resources, and individuals who help maintain perspective during challenging periods.</a:t>
            </a:r>
            <a:endParaRPr dirty="0">
              <a:latin typeface="Calibri"/>
              <a:ea typeface="Calibri"/>
              <a:cs typeface="Calibri"/>
              <a:sym typeface="Calibri"/>
            </a:endParaRPr>
          </a:p>
          <a:p>
            <a:pPr marL="966529" indent="-322176">
              <a:buClr>
                <a:schemeClr val="dk1"/>
              </a:buClr>
              <a:buSzPts val="1200"/>
              <a:buFont typeface="Calibri"/>
              <a:buChar char="●"/>
            </a:pPr>
            <a:r>
              <a:rPr lang="en-US" dirty="0">
                <a:latin typeface="Calibri"/>
                <a:ea typeface="Calibri"/>
                <a:cs typeface="Calibri"/>
                <a:sym typeface="Calibri"/>
              </a:rPr>
              <a:t>Personal Supports: friends, family, faith communities, hobbies, or routines that help you recharge.</a:t>
            </a:r>
            <a:endParaRPr dirty="0">
              <a:latin typeface="Calibri"/>
              <a:ea typeface="Calibri"/>
              <a:cs typeface="Calibri"/>
              <a:sym typeface="Calibri"/>
            </a:endParaRPr>
          </a:p>
          <a:p>
            <a:pPr marL="966529" indent="-322176">
              <a:buClr>
                <a:schemeClr val="dk1"/>
              </a:buClr>
              <a:buSzPts val="1200"/>
              <a:buFont typeface="Calibri"/>
              <a:buChar char="●"/>
            </a:pPr>
            <a:r>
              <a:rPr lang="en-US" dirty="0">
                <a:latin typeface="Calibri"/>
                <a:ea typeface="Calibri"/>
                <a:cs typeface="Calibri"/>
                <a:sym typeface="Calibri"/>
              </a:rPr>
              <a:t>Early Warning Signs: behaviors, thoughts, or feelings indicating stress or fatigue, and signs it's time to seek support.</a:t>
            </a:r>
            <a:endParaRPr dirty="0">
              <a:latin typeface="Calibri"/>
              <a:ea typeface="Calibri"/>
              <a:cs typeface="Calibri"/>
              <a:sym typeface="Calibri"/>
            </a:endParaRPr>
          </a:p>
          <a:p>
            <a:pPr marL="966529" indent="-322176">
              <a:buClr>
                <a:schemeClr val="dk1"/>
              </a:buClr>
              <a:buSzPts val="1200"/>
              <a:buFont typeface="Calibri"/>
              <a:buChar char="●"/>
            </a:pPr>
            <a:r>
              <a:rPr lang="en-US" dirty="0">
                <a:latin typeface="Calibri"/>
                <a:ea typeface="Calibri"/>
                <a:cs typeface="Calibri"/>
                <a:sym typeface="Calibri"/>
              </a:rPr>
              <a:t>Wellness Strategies: actions and habits that maintain balance and support physical, emotional, and professional well-being.</a:t>
            </a:r>
            <a:endParaRPr dirty="0">
              <a:latin typeface="Calibri"/>
              <a:ea typeface="Calibri"/>
              <a:cs typeface="Calibri"/>
              <a:sym typeface="Calibri"/>
            </a:endParaRPr>
          </a:p>
          <a:p>
            <a:pPr marL="966529" indent="0">
              <a:buClr>
                <a:schemeClr val="dk1"/>
              </a:buClr>
              <a:buSzPts val="1100"/>
            </a:pP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Part 2- Small Group Discussion: </a:t>
            </a:r>
            <a:r>
              <a:rPr lang="en-US" dirty="0">
                <a:latin typeface="Calibri"/>
                <a:ea typeface="Calibri"/>
                <a:cs typeface="Calibri"/>
                <a:sym typeface="Calibri"/>
              </a:rPr>
              <a:t>Discuss common themes, helpful wellness strategies, available workplace support, and habits that contribute to long-term sustainability.</a:t>
            </a:r>
            <a:endParaRPr dirty="0">
              <a:latin typeface="Calibri"/>
              <a:ea typeface="Calibri"/>
              <a:cs typeface="Calibri"/>
              <a:sym typeface="Calibri"/>
            </a:endParaRPr>
          </a:p>
          <a:p>
            <a:pPr marL="483265" indent="0">
              <a:buClr>
                <a:schemeClr val="dk1"/>
              </a:buClr>
              <a:buSzPts val="1100"/>
            </a:pP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Part 3- Large Group Debrief: </a:t>
            </a:r>
            <a:r>
              <a:rPr lang="en-US" dirty="0">
                <a:latin typeface="Calibri"/>
                <a:ea typeface="Calibri"/>
                <a:cs typeface="Calibri"/>
                <a:sym typeface="Calibri"/>
              </a:rPr>
              <a:t>Share insights gained, strategies to prioritize moving forward, and themes that emerged across groups.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Many professionals wait until they are overwhelmed before they begin thinking about wellness. Unfortunately, wellness plans are often most effective when they are developed before challenges arise. Just as investigators prepare for difficult situations by gathering information and creating plans, professionals can prepare for workplace demands by identifying supports, resources, and strategies in advance.</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This activity is designed to help you think proactively about your own sustainability. There's no perfect wellness plan; what works for one person may not work for another. The goal is to identify realistic practices that fit your life, responsibilities, and individual needs.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As you complete this activity, think about what helps you stay focused, balanced, and effective during stressful periods: the people who help you maintain perspective, the activities that help you recharge, and the warning signs that may indicate you need support or adjustment. Most importantly, focus on creating a realistic plan.</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Sustainable wellness is usually built through consistent habits rather than occasional large efforts; small actions repeated over time often have a greater impact than dramatic changes that are hard to maintain. This activity is an opportunity to begin identifying the practices that will support you throughout your career.</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it important to identify supports before they are needed?</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Family support, professional support, and social connections as resources best established proactively.</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types of habits are easiest to maintain consistently?</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Exercise, rest, time management, and personal routines.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Keep the discussion practical and professional, avoiding requiring participants to share personal information.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Encourage flexibility and individualization, reinforcing that wellness strategies will differ among participants.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Focus on sustainability rather than perfection, and allow participants to keep portions of their plan private if desired.</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Wellness plans should be realistic and individualized, with support systems playing an important role in resilience.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Recognizing warning signs early supports prevention.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Consistent habits and proactive planning contribute to long-term sustainability and professional well-being.</a:t>
            </a:r>
            <a:endParaRPr b="1" dirty="0">
              <a:solidFill>
                <a:srgbClr val="000000"/>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7:notes"/>
          <p:cNvSpPr>
            <a:spLocks noGrp="1" noRot="1" noChangeAspect="1"/>
          </p:cNvSpPr>
          <p:nvPr>
            <p:ph type="sldImg" idx="2"/>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7:notes"/>
          <p:cNvSpPr txBox="1">
            <a:spLocks noGrp="1"/>
          </p:cNvSpPr>
          <p:nvPr>
            <p:ph type="body" idx="1"/>
          </p:nvPr>
        </p:nvSpPr>
        <p:spPr>
          <a:xfrm>
            <a:off x="731520" y="4200526"/>
            <a:ext cx="5852160" cy="4440555"/>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TAKING CARE OF YOURSELF WHILE CARING FOR OTHERS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reinforce the connection between personal well-being and professional effectiveness and encourage participants to view wellness as an ongoing responsibility throughout their careers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strategies you've identified today may change over time, but the importance of maintaining your well-being will remain constant. Before we conclude this section, we'll take one final look at the relationship between caring for others and caring for yourself.</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Facilitate a whole-group closing discussion with participants seated in table groups.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Reflect</a:t>
            </a:r>
            <a:r>
              <a:rPr lang="en-US" dirty="0">
                <a:latin typeface="Calibri"/>
                <a:ea typeface="Calibri"/>
                <a:cs typeface="Calibri"/>
                <a:sym typeface="Calibri"/>
              </a:rPr>
              <a:t> on key takeaways from the wellness section.</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the relationship between personal well-being and professional effectiveness.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Connect</a:t>
            </a:r>
            <a:r>
              <a:rPr lang="en-US" dirty="0">
                <a:latin typeface="Calibri"/>
                <a:ea typeface="Calibri"/>
                <a:cs typeface="Calibri"/>
                <a:sym typeface="Calibri"/>
              </a:rPr>
              <a:t> wellness practices to long-term career sustainability.</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Prepare</a:t>
            </a:r>
            <a:r>
              <a:rPr lang="en-US" dirty="0">
                <a:latin typeface="Calibri"/>
                <a:ea typeface="Calibri"/>
                <a:cs typeface="Calibri"/>
                <a:sym typeface="Calibri"/>
              </a:rPr>
              <a:t> participants for the final training section.</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Throughout this section, we've discussed the demands of child welfare work, the importance of recognizing warning signs, establishing professional boundaries, and developing strategies that support long-term wellness.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One important reality remains. The ability to support children and families effectively is influenced by how well we care for ourselves. Professionals sometimes view wellness as something separate from their responsibilities. In reality, wellness influences many aspects of practice.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It affects focus.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It affects communication.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It affects decision-making.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It affects patience, professionalism, and the ability to respond effectively during challenging situations.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Taking care of yourself isn't about avoiding hard work — it's about ensuring you have the capacity to continue doing meaningful work over time. The families we serve deserve professionals who are present, engaged, thoughtful, and effective, and maintaining your own well-being helps make that possible.</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As you move forward, there will be busy seasons, difficult cases, and moments requiring resilience. Wellness isn't something you earn after the work is complete — it's something that supports you while the work is being done. The habits, supports, and strategies you develop today can strengthen your ability to do your best work tomorrow.</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wellness an ongoing responsibility rather than a one-time goal?</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Self-awareness, work-life balance, and healthy routines.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support systems do you plan to rely on throughout your career?</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Support systems, professional supports, and personal interests.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Participants should recognize:</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Wellness supports effectiveness.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Sustainable practice requires intentional effort.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Support systems are important.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Self-awareness contributes to resilience.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Long-term success depends on maintaining well-being.</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End the section on a positive and encouraging note, avoiding new wellness concepts.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Focus on reinforcing practical application and emphasizing sustainability rather than perfection.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Prepare participants for the final section of the training.</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As we move into the final section of this training, take a moment to reflect on everything you've learned over the past ten days. We have one final opportunity to focus on your transition into practice, the resources available to support your success, and the next steps in your professional journey.</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We're going to pause here for our final 15-minute break. When we return, we'll begin the final section of training and focus on transitioning from the classroom to the field.</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a:t>
            </a:r>
            <a:r>
              <a:rPr lang="en-US" dirty="0">
                <a:latin typeface="Calibri"/>
                <a:ea typeface="Calibri"/>
                <a:cs typeface="Calibri"/>
                <a:sym typeface="Calibri"/>
              </a:rPr>
              <a:t> (ensure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Personal well-being supports professional effectiveness and requires ongoing attention.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Support systems and self-awareness contribute to resilience.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Sustainable practice, through healthy habits and boundaries, benefits both professionals and families.</a:t>
            </a:r>
            <a:endParaRPr b="1" dirty="0">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f977475a65_0_82: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g3f977475a65_0_82:notes"/>
          <p:cNvSpPr txBox="1">
            <a:spLocks noGrp="1"/>
          </p:cNvSpPr>
          <p:nvPr>
            <p:ph type="body" idx="1"/>
          </p:nvPr>
        </p:nvSpPr>
        <p:spPr>
          <a:xfrm>
            <a:off x="731520" y="4212195"/>
            <a:ext cx="5852160" cy="4417218"/>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TRANSITIONING FROM TRAINING TO FIELD PRACTICE</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15 minutes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welcome participants to the final day of training, connect the conclusion of the Flowers investigation to the transition into field practice, and reframe Day 10's focus toward professional growth, real-world application, and long-term career development</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Set Up:</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Welcome participants to the final day of training, seated at their tables in groups with access to the Day 10 notes page.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dirty="0">
                <a:latin typeface="Calibri"/>
                <a:ea typeface="Calibri"/>
                <a:cs typeface="Calibri"/>
                <a:sym typeface="Calibri"/>
              </a:rPr>
              <a:t>Discuss the purpose of Day 10.</a:t>
            </a:r>
            <a:endParaRPr dirty="0">
              <a:latin typeface="Calibri"/>
              <a:ea typeface="Calibri"/>
              <a:cs typeface="Calibri"/>
              <a:sym typeface="Calibri"/>
            </a:endParaRPr>
          </a:p>
          <a:p>
            <a:pPr marL="483265" indent="-322176">
              <a:buClr>
                <a:schemeClr val="dk1"/>
              </a:buClr>
              <a:buSzPts val="1200"/>
              <a:buFont typeface="Calibri"/>
              <a:buAutoNum type="arabicPeriod"/>
            </a:pPr>
            <a:r>
              <a:rPr lang="en-US" dirty="0">
                <a:latin typeface="Calibri"/>
                <a:ea typeface="Calibri"/>
                <a:cs typeface="Calibri"/>
                <a:sym typeface="Calibri"/>
              </a:rPr>
              <a:t>Connect the completion of the Flowers investigation to the transition from training scenarios to field practice.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dirty="0">
                <a:latin typeface="Calibri"/>
                <a:ea typeface="Calibri"/>
                <a:cs typeface="Calibri"/>
                <a:sym typeface="Calibri"/>
              </a:rPr>
              <a:t>Prepare participants for reflection, discussion, practical application, and professional growth throughout the day.</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Over the last nine days, you have developed knowledge and skills related to the investigation process. You have practiced gathering information, assessing safety, evaluating risk, engaging families, documenting findings, participating in court-related activities, and collaborating with professional partners. You have also carried the Flowers family through nearly every stage of an investigation. You began with a referral, gathered information as the case developed, responded to changing safety concerns, worked through failed safety planning and protective custody, developed findings and legal documentation, and prepared for the court and collaborative processes that followed.</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Before we fully shift from training into field practice, there is one final piece of that case we need to complete. You have spent the last several days looking at what happens after an investigation escalates into removal, court involvement, and continued Division action. Today, we will bring the investigative portion of the Flowers case to a close and look at how the information you gathered transitions into the work that continues after the investigation ends.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That transition matters because it reflects what you will experience in practice. An investigation may close, but the impact of your work does not simply stop. Your documentation, findings, decisions, communication, and professional judgment may continue influencing court involvement, services, safety planning, and ongoing case decisions long after your investigative responsibility ends.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386611" indent="-193306">
              <a:buClr>
                <a:schemeClr val="dk1"/>
              </a:buClr>
              <a:buSzPct val="100000"/>
              <a:buFont typeface="Calibri" panose="020F0502020204030204" pitchFamily="34" charset="0"/>
              <a:buChar char="●"/>
            </a:pPr>
            <a:r>
              <a:rPr lang="en-US" dirty="0">
                <a:latin typeface="Calibri"/>
                <a:ea typeface="Calibri"/>
                <a:cs typeface="Calibri"/>
                <a:sym typeface="Calibri"/>
              </a:rPr>
              <a:t>As you think back over the Flowers investigation, what skill do you feel you developed most as the case progressed?</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Participants may identify: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Interviewing.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Safety assessment.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Documentation.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 preparation.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Communication.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Decision-making.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Collaboration.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Reassessment.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Investigative planning.</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Clarify that participants will first complete the investigative journey of the Flowers family before shifting fully into field-practice content.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Reinforce that closing an investigation does not necessarily mean Division involvement with the family ends.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Connect the Flowers case to the broader reality that investigative decisions and documentation may continue influencing ongoing casework and court involvement.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Clarify that questions and uncertainty are normal when transitioning into practice.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Do not begin reteaching the Flowers case on this slide. The detailed closure discussion will occur after the Target Outcomes.</a:t>
            </a:r>
            <a:endParaRPr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Before we close out the Flowers investigation and make that final transition into field practice, let's look at what you should be able to take away from today's work.</a:t>
            </a:r>
            <a:endParaRPr b="1" i="1" dirty="0">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5861C-2DC2-D3B4-5616-266E88E01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49E9BA-3D2E-FB63-A121-6230CA787C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B7043-B87F-64E3-1C1E-B9C783665988}"/>
              </a:ext>
            </a:extLst>
          </p:cNvPr>
          <p:cNvSpPr>
            <a:spLocks noGrp="1"/>
          </p:cNvSpPr>
          <p:nvPr>
            <p:ph type="body" idx="1"/>
          </p:nvPr>
        </p:nvSpPr>
        <p:spPr/>
        <p:txBody>
          <a:bodyPr/>
          <a:lstStyle/>
          <a:p>
            <a:pPr marL="0"/>
            <a:r>
              <a:rPr lang="en-US" b="1" dirty="0">
                <a:latin typeface="+mn-lt"/>
              </a:rPr>
              <a:t>15-MINUTE BREAK</a:t>
            </a:r>
          </a:p>
        </p:txBody>
      </p:sp>
    </p:spTree>
    <p:extLst>
      <p:ext uri="{BB962C8B-B14F-4D97-AF65-F5344CB8AC3E}">
        <p14:creationId xmlns:p14="http://schemas.microsoft.com/office/powerpoint/2010/main" val="15400761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notes"/>
          <p:cNvSpPr>
            <a:spLocks noGrp="1" noRot="1" noChangeAspect="1"/>
          </p:cNvSpPr>
          <p:nvPr>
            <p:ph type="sldImg" idx="2"/>
          </p:nvPr>
        </p:nvSpPr>
        <p:spPr>
          <a:xfrm>
            <a:off x="776288" y="9366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1:notes"/>
          <p:cNvSpPr txBox="1">
            <a:spLocks noGrp="1"/>
          </p:cNvSpPr>
          <p:nvPr>
            <p:ph type="body" idx="1"/>
          </p:nvPr>
        </p:nvSpPr>
        <p:spPr>
          <a:xfrm>
            <a:off x="731520" y="4177189"/>
            <a:ext cx="5852160" cy="4487228"/>
          </a:xfrm>
          <a:prstGeom prst="rect">
            <a:avLst/>
          </a:prstGeom>
          <a:noFill/>
          <a:ln>
            <a:noFill/>
          </a:ln>
        </p:spPr>
        <p:txBody>
          <a:bodyPr spcFirstLastPara="1" wrap="square" lIns="96637" tIns="48305" rIns="96637" bIns="48305" anchor="t" anchorCtr="0">
            <a:noAutofit/>
          </a:bodyPr>
          <a:lstStyle/>
          <a:p>
            <a:pPr marL="0" indent="0"/>
            <a:r>
              <a:rPr lang="en-US" b="1" dirty="0">
                <a:latin typeface="Calibri"/>
                <a:ea typeface="Calibri"/>
                <a:cs typeface="Calibri"/>
                <a:sym typeface="Calibri"/>
              </a:rPr>
              <a:t>TRAINING CLOSURE &amp; NEXT STEPS</a:t>
            </a:r>
            <a:endParaRPr dirty="0">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f5ea4df8ef_0_82: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g3f5ea4df8ef_0_82:notes"/>
          <p:cNvSpPr txBox="1">
            <a:spLocks noGrp="1"/>
          </p:cNvSpPr>
          <p:nvPr>
            <p:ph type="body" idx="1"/>
          </p:nvPr>
        </p:nvSpPr>
        <p:spPr>
          <a:xfrm>
            <a:off x="731520" y="4212194"/>
            <a:ext cx="5852160" cy="4417218"/>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BUILDING YOUR PROFESSIONAL FOUNDATION</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10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Close the training by shifting focus from learning to action, helping participants identify the professional qualities, habits, and standards that will shape their foundation as they begin field practice</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Over the last ten days, you have invested significant time and effort in developing the knowledge, skills, and perspectives needed to begin investigative practice. The final section of training is not about learning another process or completing another activity. Instead, it is an opportunity to focus on what you will do with everything you have learned.</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Every professional enters the field with a unique combination of strengths, experiences, and goals — no two investigators start their careers exactly the same way. What matters isn't where everyone starts, but how each person approaches the responsibility ahead. As you prepare to leave training, consider the foundation you want to build for yourself professionally: the habits you want to establish, the standards you want to maintain, and the reputation you want to earn.</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choices professionals make early in their careers often influence how they approach challenges, relationships, responsibilities, and opportunities in the years ahead. This final section focuses on preparing for that journey. We'll spend time discussing practical ways to move from learning into action, identify the professional qualities that support success, and conclude the training by reflecting on the foundation you are building for your future work. Today is not simply the end of training. It is the beginning of putting training into practice.</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professional qualities do you want to be known for?</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Responses may vary.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Participants may identify professionalism, reliability, integrity, accountability, and compassion.</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a:t>
            </a:r>
            <a:r>
              <a:rPr lang="en-US" dirty="0">
                <a:latin typeface="Calibri"/>
                <a:ea typeface="Calibri"/>
                <a:cs typeface="Calibri"/>
                <a:sym typeface="Calibri"/>
              </a:rPr>
              <a:t> (ensure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identity develops over time, and every Specialist brings unique strengths into practice.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Habits and strong foundations support long-term readiness and effectiveness.</a:t>
            </a:r>
            <a:endParaRPr dirty="0">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notes"/>
          <p:cNvSpPr>
            <a:spLocks noGrp="1" noRot="1" noChangeAspect="1"/>
          </p:cNvSpPr>
          <p:nvPr>
            <p:ph type="sldImg" idx="2"/>
          </p:nvPr>
        </p:nvSpPr>
        <p:spPr>
          <a:xfrm>
            <a:off x="792163" y="944563"/>
            <a:ext cx="5738812" cy="3227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2:notes"/>
          <p:cNvSpPr txBox="1">
            <a:spLocks noGrp="1"/>
          </p:cNvSpPr>
          <p:nvPr>
            <p:ph type="body" idx="1"/>
          </p:nvPr>
        </p:nvSpPr>
        <p:spPr>
          <a:xfrm>
            <a:off x="747777" y="4172189"/>
            <a:ext cx="5826761" cy="4483892"/>
          </a:xfrm>
          <a:prstGeom prst="rect">
            <a:avLst/>
          </a:prstGeom>
          <a:noFill/>
          <a:ln>
            <a:noFill/>
          </a:ln>
        </p:spPr>
        <p:txBody>
          <a:bodyPr spcFirstLastPara="1" wrap="square" lIns="98486" tIns="49230" rIns="98486" bIns="49230" anchor="t" anchorCtr="0">
            <a:noAutofit/>
          </a:bodyPr>
          <a:lstStyle/>
          <a:p>
            <a:pPr marL="0" indent="0">
              <a:buClr>
                <a:schemeClr val="dk1"/>
              </a:buClr>
              <a:buSzPts val="1100"/>
            </a:pPr>
            <a:r>
              <a:rPr lang="en-US" b="1" dirty="0">
                <a:latin typeface="Calibri"/>
                <a:ea typeface="Calibri"/>
                <a:cs typeface="Calibri"/>
                <a:sym typeface="Calibri"/>
              </a:rPr>
              <a:t>TARGET OUTCOMES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introduce the final section of training and prepare participants to focus on applying what they have learned, establishing a strong professional foundation, and entering practice with intention and purpose</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shift from learning to doing is one of the most significant transitions in any profession. Let’s take a look at the Target Outcome, then we'll discuss practical ways to navigate that shift and begin applying training within real-world practice.</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By the end of this section Specialists will:</a:t>
            </a:r>
            <a:endParaRPr b="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Understand how available supports and resources assist during the transition from training to field practice.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Apply strategies for utilizing available supports and resources.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Assess personal readiness for entering the field, recognizing that professional identity develops through daily choices and habits, and that training provides the foundation for action.</a:t>
            </a:r>
            <a:endParaRPr b="1" i="1" dirty="0">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3: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3:notes"/>
          <p:cNvSpPr txBox="1">
            <a:spLocks noGrp="1"/>
          </p:cNvSpPr>
          <p:nvPr>
            <p:ph type="body" idx="1"/>
          </p:nvPr>
        </p:nvSpPr>
        <p:spPr>
          <a:xfrm>
            <a:off x="731520" y="4188858"/>
            <a:ext cx="5852160" cy="4463890"/>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TRANSITIONING FROM TRAINING TO PRACTICE</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prepare for the shift from a structured learning environment to independent professional practice by exploring common adjustments that occur when applying training in real-world situations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Facilitate a whole-group discussion with participants seated in table groups. Ask participants to reflect on previous experiences of transitioning from learning a skill to independently performing it.</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the differences between learning and application.</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Explore</a:t>
            </a:r>
            <a:r>
              <a:rPr lang="en-US" dirty="0">
                <a:latin typeface="Calibri"/>
                <a:ea typeface="Calibri"/>
                <a:cs typeface="Calibri"/>
                <a:sym typeface="Calibri"/>
              </a:rPr>
              <a:t> common adjustments professionals experience when beginning a new role.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Examine</a:t>
            </a:r>
            <a:r>
              <a:rPr lang="en-US" dirty="0">
                <a:latin typeface="Calibri"/>
                <a:ea typeface="Calibri"/>
                <a:cs typeface="Calibri"/>
                <a:sym typeface="Calibri"/>
              </a:rPr>
              <a:t> how training knowledge becomes everyday practice.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Identify</a:t>
            </a:r>
            <a:r>
              <a:rPr lang="en-US" dirty="0">
                <a:latin typeface="Calibri"/>
                <a:ea typeface="Calibri"/>
                <a:cs typeface="Calibri"/>
                <a:sym typeface="Calibri"/>
              </a:rPr>
              <a:t> realistic expectations for the transition into investigative work.</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approaches for adapting to new responsibilities.</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There is an important difference between understanding how something works and being responsible for carrying it out. Training provides opportunities to learn concepts, practice skills, ask questions, and work through situations in a supportive environment. Practice introduces a different experience.</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In the field, responsibilities become real.</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Conversations involve real families.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Decisions affect real situations.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Schedules change unexpectedly.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New information emerges without warning.</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Each day presents opportunities to apply what you have learned in situations that may not look exactly like the examples discussed during training. For many professionals, one of the biggest adjustments is becoming comfortable with learning and application happening at the same time; you don't stop learning before you begin practicing, you continue learning while you practice. That's true in nearly every profession: teachers learn while teaching, attorneys learn while practicing law, medical professionals learn while treating patients, and investigators learn while conducting investigations.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As you enter practice, some situations will feel familiar and others entirely new; some moments will go exactly as planned, and others won't. Success isn't about avoiding every challenge; it's about how effectively you adapt, respond, and keep moving forward.</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transition into practice is not about proving that the training taught you everything. It is about demonstrating your ability to apply what you know, seek information when needed, and respond professionally as new experiences arise. Every investigator begins somewhere. The important thing is not where you begin but your willingness to engage fully in the work ahead.</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do you think will feel most different once you begin practicing independently?</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Increased responsibility, real-world consequences, and independent problem-solving.</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adaptability support success during transition periods?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Unexpected situations and adjusting to workplace expectations as areas where adaptability matters most.</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a:t>
            </a:r>
            <a:r>
              <a:rPr lang="en-US" dirty="0">
                <a:latin typeface="Calibri"/>
                <a:ea typeface="Calibri"/>
                <a:cs typeface="Calibri"/>
                <a:sym typeface="Calibri"/>
              </a:rPr>
              <a:t> (ensure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Practice differs from training, with learning and application occurring simultaneously.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Adaptability and flexibility support successful transitions when real-world situations differ from training examples.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Success involves applying knowledge while continuing to learn.</a:t>
            </a:r>
            <a:endParaRPr b="1" dirty="0">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4: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4:notes"/>
          <p:cNvSpPr txBox="1">
            <a:spLocks noGrp="1"/>
          </p:cNvSpPr>
          <p:nvPr>
            <p:ph type="body" idx="1"/>
          </p:nvPr>
        </p:nvSpPr>
        <p:spPr>
          <a:xfrm>
            <a:off x="731520" y="4212194"/>
            <a:ext cx="5852160" cy="4417218"/>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BUILDING YOUR PROFESSIONAL FOUNDATION</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identify the habits, behaviors, and professional standards that contribute to credibility, effectiveness, and long-term success in child welfare practice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As professionals move from training into practice, the habits and standards they establish early often influence how they approach their work moving forward. Next, we'll explore the professional foundation that supports long-term effectiveness and success.</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Set Up:</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Facilitate a whole-group discussion with participants seated in table groups. Ask participants to think about professionals they respect and the qualities that earned that respect.</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what contributes to a strong professional reputation.</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Explore</a:t>
            </a:r>
            <a:r>
              <a:rPr lang="en-US" dirty="0">
                <a:latin typeface="Calibri"/>
                <a:ea typeface="Calibri"/>
                <a:cs typeface="Calibri"/>
                <a:sym typeface="Calibri"/>
              </a:rPr>
              <a:t> habits that support effectiveness and credibility.</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Examine</a:t>
            </a:r>
            <a:r>
              <a:rPr lang="en-US" dirty="0">
                <a:latin typeface="Calibri"/>
                <a:ea typeface="Calibri"/>
                <a:cs typeface="Calibri"/>
                <a:sym typeface="Calibri"/>
              </a:rPr>
              <a:t> the importance of consistency and professionalism.</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Identify</a:t>
            </a:r>
            <a:r>
              <a:rPr lang="en-US" dirty="0">
                <a:latin typeface="Calibri"/>
                <a:ea typeface="Calibri"/>
                <a:cs typeface="Calibri"/>
                <a:sym typeface="Calibri"/>
              </a:rPr>
              <a:t> behaviors that contribute to trust and reliability.</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Reflect</a:t>
            </a:r>
            <a:r>
              <a:rPr lang="en-US" dirty="0">
                <a:latin typeface="Calibri"/>
                <a:ea typeface="Calibri"/>
                <a:cs typeface="Calibri"/>
                <a:sym typeface="Calibri"/>
              </a:rPr>
              <a:t> on the type of professional each participant hopes to become.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Every professional develops a reputation. Not through a single action or a single decision, but through the collection of choices they make each day. People form impressions based on reliability. Consistency. Preparedness. Professional conduct. Communication. Follow-through. Over time, those everyday actions become the foundation others associate with your work. When colleagues think about professionals they trust, they often describe characteristics rather than accomplishments.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They talk about people who are dependable.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People who are prepared.</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People who follow through on commitments.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People who communicate honestly.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People who remain professional during difficult situations.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Those qualities are rarely developed through formal instruction. They are built through repeated behaviors over time. A strong professional foundation is not about being the smartest person in the room. It is not about having all the answers. It is about establishing habits that support trust, credibility, and effectiveness.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As you begin your career, consider the reputation you want to build. Consider the qualities you want others to associate with your work. Think about the standards you want to maintain when circumstances are easy and when circumstances are challenging.</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foundation you build during the early stages of your career can influence opportunities, relationships, and professional success for years to come. Professional excellence is often the result of consistent habits practiced over time rather than extraordinary actions performed occasionally.</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qualities make someone professionally credible?</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Reliability, accountability, professionalism, integrity, and honesty.</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is trust built within professional relationships?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Consistency, preparation, and respect.</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a:t>
            </a:r>
            <a:r>
              <a:rPr lang="en-US" dirty="0">
                <a:latin typeface="Calibri"/>
                <a:ea typeface="Calibri"/>
                <a:cs typeface="Calibri"/>
                <a:sym typeface="Calibri"/>
              </a:rPr>
              <a:t> (ensure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foundations are built through daily actions and habits, with trust and credibility developing over time.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Consistency and professional standards influence long-term reputation and effectiveness.</a:t>
            </a:r>
            <a:endParaRPr b="1" dirty="0">
              <a:solidFill>
                <a:srgbClr val="000000"/>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5:notes"/>
          <p:cNvSpPr>
            <a:spLocks noGrp="1" noRot="1" noChangeAspect="1"/>
          </p:cNvSpPr>
          <p:nvPr>
            <p:ph type="sldImg" idx="2"/>
          </p:nvPr>
        </p:nvSpPr>
        <p:spPr>
          <a:xfrm>
            <a:off x="779463" y="984250"/>
            <a:ext cx="5756275" cy="3238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5:notes"/>
          <p:cNvSpPr txBox="1">
            <a:spLocks noGrp="1"/>
          </p:cNvSpPr>
          <p:nvPr>
            <p:ph type="body" idx="1"/>
          </p:nvPr>
        </p:nvSpPr>
        <p:spPr>
          <a:xfrm>
            <a:off x="731520" y="4223862"/>
            <a:ext cx="5852160" cy="4393882"/>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COMMITMENT TO THE JOURNEY AHEAD</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25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provide participants an opportunity to identify the professional commitments, values, and standards they intend to carry into practice as they begin their careers in child welfare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habits and standards we choose matter most when they are put into action. Next, you'll have an opportunity to identify the commitments you want to carry forward as you begin your professional journey.</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Set Up:</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Participants work individually first using blank paper or index cards, completing a personal commitment exercise, followed by small group and whole-group discussion.</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Part 1- Individual Commitment Development: </a:t>
            </a:r>
            <a:r>
              <a:rPr lang="en-US" dirty="0">
                <a:latin typeface="Calibri"/>
                <a:ea typeface="Calibri"/>
                <a:cs typeface="Calibri"/>
                <a:sym typeface="Calibri"/>
              </a:rPr>
              <a:t>Complete the statement "As I begin my work as a Child Maltreatment Investigator, I commit to..." by identifying three professional standards to uphold, one personal strength to rely on, one behavior to practice consistently, and one quality you want others to associate with your work.</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Part 2- Table Discussion: </a:t>
            </a:r>
            <a:r>
              <a:rPr lang="en-US" dirty="0">
                <a:latin typeface="Calibri"/>
                <a:ea typeface="Calibri"/>
                <a:cs typeface="Calibri"/>
                <a:sym typeface="Calibri"/>
              </a:rPr>
              <a:t>Share commitments you're comfortable discussing; groups discuss common themes, frequent professional values, characteristics of effective child welfare professionals, and commitments believed to be most important in practice.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Part 3- Whole Group Debrief: </a:t>
            </a:r>
            <a:r>
              <a:rPr lang="en-US" dirty="0">
                <a:latin typeface="Calibri"/>
                <a:ea typeface="Calibri"/>
                <a:cs typeface="Calibri"/>
                <a:sym typeface="Calibri"/>
              </a:rPr>
              <a:t>Facilitated discussion on themes identified throughout the room.</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Over the last ten days, you've learned about investigative responsibilities, professional expectations, communication, decision-making, collaboration, documentation, court involvement, and many other aspects of child welfare practice. As important as those topics are, they don't fully define who you'll be as a professional. Every investigator brings something unique to the role - your values, character, work ethic, and commitment to serving children and families. This activity focuses on those things.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Rather than thinking about tasks or procedures, think about the standards you want to hold yourself to and the principles that will guide your decisions. Think about the qualities you want others to experience working with you; imagine a supervisor, coworker, or family member describing you professionally years from now. What would you hope they'd say? What characteristics would make you proud? The commitments you identify today aren't promises to be perfect; they're reminders of the standards you want to strive toward, standards that can guide your actions long after specific training content has faded from memory. Take a few moments to identify the commitments that matter most to you as you begin this next chapter.</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qualities do you believe families value in helping professionals?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Respect, compassion, honesty, and reliability.</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commitments help guide decisions during difficult situations?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Integrity, accountability, professionalism, and consistency as anchors during challenging moments.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Keep the activity future-focused and positive, allowing participants to keep commitments private if desired.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Avoid evaluating participant responses, encouraging authenticity and thoughtful reflection.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the activity as a bridge into the final reflection portion of the training.</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a:t>
            </a:r>
            <a:r>
              <a:rPr lang="en-US" dirty="0">
                <a:latin typeface="Calibri"/>
                <a:ea typeface="Calibri"/>
                <a:cs typeface="Calibri"/>
                <a:sym typeface="Calibri"/>
              </a:rPr>
              <a:t> (ensure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commitments and values help guide daily practice and behavior.</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Character and conduct contribute to effectiveness, providing direction during difficult situations.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Every participant can shape the type of professional they become.</a:t>
            </a:r>
            <a:endParaRPr b="1" dirty="0">
              <a:solidFill>
                <a:srgbClr val="000000"/>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3f6ef46b7c5_0_0:notes"/>
          <p:cNvSpPr>
            <a:spLocks noGrp="1" noRot="1" noChangeAspect="1"/>
          </p:cNvSpPr>
          <p:nvPr>
            <p:ph type="sldImg" idx="2"/>
          </p:nvPr>
        </p:nvSpPr>
        <p:spPr>
          <a:xfrm>
            <a:off x="776288" y="9366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g3f6ef46b7c5_0_0:notes"/>
          <p:cNvSpPr txBox="1">
            <a:spLocks noGrp="1"/>
          </p:cNvSpPr>
          <p:nvPr>
            <p:ph type="body" idx="1"/>
          </p:nvPr>
        </p:nvSpPr>
        <p:spPr>
          <a:xfrm>
            <a:off x="731520" y="4177189"/>
            <a:ext cx="5852160" cy="4487228"/>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REVISITING WHY YOU STARTED</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10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a:t>
            </a:r>
            <a:r>
              <a:rPr lang="en-US" dirty="0">
                <a:latin typeface="Calibri"/>
                <a:ea typeface="Calibri"/>
                <a:cs typeface="Calibri"/>
                <a:sym typeface="Calibri"/>
              </a:rPr>
              <a:t> To bring participants back to the index card completed on Day 1, allowing them to reflect on their original reason for entering this work in light of everything they have now experienced through the Flowers investigation and this training</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 Day 1, before we talked about referrals, systems, or timelines, you wrote something down privately. You answered one question: why did you take this job? You put that card away, and I told you we'd come back to it on the last day of this training. That day is today.</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483265" indent="-322176">
              <a:buClr>
                <a:schemeClr val="dk1"/>
              </a:buClr>
              <a:buSzPts val="1200"/>
              <a:buFont typeface="Calibri"/>
              <a:buAutoNum type="arabicPeriod"/>
            </a:pPr>
            <a:r>
              <a:rPr lang="en-US" dirty="0">
                <a:latin typeface="Calibri"/>
                <a:ea typeface="Calibri"/>
                <a:cs typeface="Calibri"/>
                <a:sym typeface="Calibri"/>
              </a:rPr>
              <a:t>Have participants locate the index card they completed on Day 1 and kept in their Participant Manual.</a:t>
            </a:r>
            <a:endParaRPr dirty="0">
              <a:latin typeface="Calibri"/>
              <a:ea typeface="Calibri"/>
              <a:cs typeface="Calibri"/>
              <a:sym typeface="Calibri"/>
            </a:endParaRPr>
          </a:p>
          <a:p>
            <a:pPr marL="483265" indent="-322176">
              <a:buClr>
                <a:schemeClr val="dk1"/>
              </a:buClr>
              <a:buSzPts val="1200"/>
              <a:buFont typeface="Calibri"/>
              <a:buAutoNum type="arabicPeriod"/>
            </a:pPr>
            <a:r>
              <a:rPr lang="en-US" dirty="0">
                <a:latin typeface="Calibri"/>
                <a:ea typeface="Calibri"/>
                <a:cs typeface="Calibri"/>
                <a:sym typeface="Calibri"/>
              </a:rPr>
              <a:t>Give participants a few quiet minutes to reread what they wrote.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dirty="0">
                <a:latin typeface="Calibri"/>
                <a:ea typeface="Calibri"/>
                <a:cs typeface="Calibri"/>
                <a:sym typeface="Calibri"/>
              </a:rPr>
              <a:t>Ask participants to consider whether their answer still feels true, has changed, or feels different now that they have completed the Flowers investigation and this training.</a:t>
            </a:r>
            <a:endParaRPr dirty="0">
              <a:latin typeface="Calibri"/>
              <a:ea typeface="Calibri"/>
              <a:cs typeface="Calibri"/>
              <a:sym typeface="Calibri"/>
            </a:endParaRPr>
          </a:p>
          <a:p>
            <a:pPr marL="483265" indent="-322176">
              <a:buClr>
                <a:schemeClr val="dk1"/>
              </a:buClr>
              <a:buSzPts val="1200"/>
              <a:buFont typeface="Calibri"/>
              <a:buAutoNum type="arabicPeriod"/>
            </a:pPr>
            <a:r>
              <a:rPr lang="en-US" dirty="0">
                <a:latin typeface="Calibri"/>
                <a:ea typeface="Calibri"/>
                <a:cs typeface="Calibri"/>
                <a:sym typeface="Calibri"/>
              </a:rPr>
              <a:t>Invite two or three volunteers to share only if they want to. Do not go around the room.</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a:t>
            </a:r>
            <a:r>
              <a:rPr lang="en-US" dirty="0">
                <a:latin typeface="Calibri"/>
                <a:ea typeface="Calibri"/>
                <a:cs typeface="Calibri"/>
                <a:sym typeface="Calibri"/>
              </a:rPr>
              <a:t> (ask the following and validate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Does what you wrote on Day 1 still feel true to you now?</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Has anything about your answer changed after working through the Flowers case?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Responses will vary.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Participants may recognize their reason feels stronger, more specific, or more personal now that they've experienced the weight of investigative decision-making.</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Do not rush this activity; allow silence.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Do not require anyone to share.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Reconnect this moment to the Division's vision introduced on Day 1: that every child has a safe and stable family every day.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Keep the tone reflective, not performative, this is a personal moment, not a public exercise.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a:t>
            </a:r>
            <a:r>
              <a:rPr lang="en-US" dirty="0">
                <a:latin typeface="Calibri"/>
                <a:ea typeface="Calibri"/>
                <a:cs typeface="Calibri"/>
                <a:sym typeface="Calibri"/>
              </a:rPr>
              <a:t> (ensure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Participants' original reason for entering this work remains a resource they carry into the field.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Completing the Flowers investigation and this training may deepen or clarify that original motivation.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Division's vision from Day 1 connects directly to the work participants are now prepared to carry out.</a:t>
            </a:r>
            <a:endParaRPr sz="1300" b="1" dirty="0">
              <a:highlight>
                <a:srgbClr val="00FF00"/>
              </a:highlight>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6:notes"/>
          <p:cNvSpPr>
            <a:spLocks noGrp="1" noRot="1" noChangeAspect="1"/>
          </p:cNvSpPr>
          <p:nvPr>
            <p:ph type="sldImg" idx="2"/>
          </p:nvPr>
        </p:nvSpPr>
        <p:spPr>
          <a:xfrm>
            <a:off x="779463" y="984250"/>
            <a:ext cx="5756275" cy="3238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6:notes"/>
          <p:cNvSpPr txBox="1">
            <a:spLocks noGrp="1"/>
          </p:cNvSpPr>
          <p:nvPr>
            <p:ph type="body" idx="1"/>
          </p:nvPr>
        </p:nvSpPr>
        <p:spPr>
          <a:xfrm>
            <a:off x="731520" y="4223862"/>
            <a:ext cx="5852160" cy="4177189"/>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FINAL REFLECTIONS &amp; TRAINING TAKEAWAYS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provide participants with an opportunity to reflect on their training experience, recognize accomplishments, and identify the knowledge, skills, and perspectives they intend to carry into practice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commitments you've identified represent more than goals. They represent the professional standards you hope will shape your work moving forward. Before we conclude the training, we'll take one final opportunity to reflect on the journey you've completed and the lessons you want to carry with you.</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Facilitate a whole-group discussion with participants seated in table groups, leading a final reflective conversation on the overall training experience.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Reflect</a:t>
            </a:r>
            <a:r>
              <a:rPr lang="en-US" dirty="0">
                <a:latin typeface="Calibri"/>
                <a:ea typeface="Calibri"/>
                <a:cs typeface="Calibri"/>
                <a:sym typeface="Calibri"/>
              </a:rPr>
              <a:t> on the ten-day training experience.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Identify</a:t>
            </a:r>
            <a:r>
              <a:rPr lang="en-US" dirty="0">
                <a:latin typeface="Calibri"/>
                <a:ea typeface="Calibri"/>
                <a:cs typeface="Calibri"/>
                <a:sym typeface="Calibri"/>
              </a:rPr>
              <a:t> meaningful lessons learned throughout training.</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moments that influenced participant thinking or perspective.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Consider</a:t>
            </a:r>
            <a:r>
              <a:rPr lang="en-US" dirty="0">
                <a:latin typeface="Calibri"/>
                <a:ea typeface="Calibri"/>
                <a:cs typeface="Calibri"/>
                <a:sym typeface="Calibri"/>
              </a:rPr>
              <a:t> how training has prepared participants for practice.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Prepare</a:t>
            </a:r>
            <a:r>
              <a:rPr lang="en-US" dirty="0">
                <a:latin typeface="Calibri"/>
                <a:ea typeface="Calibri"/>
                <a:cs typeface="Calibri"/>
                <a:sym typeface="Calibri"/>
              </a:rPr>
              <a:t> for the formal closing of the training.</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Over the last ten days, you have spent time building a foundation for an important responsibility. You've examined policies, practiced skills, worked through scenarios, participated in discussions, collaborated with peers, and challenged yourself to think critically about the work ahead. Each person will likely leave this training with different memories, different lessons, and different moments that stand out.</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For some, it may be a skill they practiced.</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For others, it may be a discussion that changed their perspective.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For others, it may simply be a greater understanding of the responsibility and impact associated with this role.</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Training is often measured by the information presented, but some of the most valuable outcomes are what participants carry with them afterward: the confidence to begin, the willingness to ask questions, the ability to approach challenges thoughtfully, the understanding that no one does this work alone, and the recognition that children and families deserve professionals who are prepared, committed, and intentional.</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As we prepare to conclude, take a moment to consider what's been most meaningful to you- the lessons you want to remember, the perspectives you want to carry forward, and most importantly, the effort you've invested in reaching this point. Completing training is a meaningful accomplishment. The next step is applying what you've learned in service to children and families.</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knowledge or skill do you feel most prepared to apply?</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Interviewing skills, safety assessment concepts, documentation, and court preparation.</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perspective do you want to carry into your work moving forward?</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communication, collaboration, critical thinking, and professional responsibility.</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Keep the discussion celebratory but professional, encouraging participation without requiring everyone to speak.</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Validate the effort participants invested throughout training, focusing on accomplishments rather than future challenges.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this slide to prepare participants for the formal closing of the training.</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a:t>
            </a:r>
            <a:r>
              <a:rPr lang="en-US" dirty="0">
                <a:latin typeface="Calibri"/>
                <a:ea typeface="Calibri"/>
                <a:cs typeface="Calibri"/>
                <a:sym typeface="Calibri"/>
              </a:rPr>
              <a:t> (ensure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Training provided foundational knowledge and skills, with different lessons meaningful to different individuals.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Participants gained valuable experience through activities and discussions, and completing training is an important accomplishment.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focus now shifts to applying learning in practice.</a:t>
            </a:r>
            <a:endParaRPr b="1" dirty="0">
              <a:solidFill>
                <a:srgbClr val="000000"/>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7: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7:notes"/>
          <p:cNvSpPr txBox="1">
            <a:spLocks noGrp="1"/>
          </p:cNvSpPr>
          <p:nvPr>
            <p:ph type="body" idx="1"/>
          </p:nvPr>
        </p:nvSpPr>
        <p:spPr>
          <a:xfrm>
            <a:off x="731520" y="4188858"/>
            <a:ext cx="5852160" cy="4463890"/>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CONGRATULATIONS &amp; CLOSING REMARKS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formally conclude the training experience, recognize participant accomplishments, and encourage participants as they begin their work serving children and families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As we conclude our final discussion, there is one last opportunity to recognize what you've accomplished and officially close this training experience. Next, we'll conclude the program and celebrate the beginning of your journey as child welfare professionals.</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Facilitate a whole-group closing with participants remaining seated as the facilitator delivers closing remarks.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Recognize</a:t>
            </a:r>
            <a:r>
              <a:rPr lang="en-US" dirty="0">
                <a:latin typeface="Calibri"/>
                <a:ea typeface="Calibri"/>
                <a:cs typeface="Calibri"/>
                <a:sym typeface="Calibri"/>
              </a:rPr>
              <a:t> participant accomplishments.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Reflect</a:t>
            </a:r>
            <a:r>
              <a:rPr lang="en-US" dirty="0">
                <a:latin typeface="Calibri"/>
                <a:ea typeface="Calibri"/>
                <a:cs typeface="Calibri"/>
                <a:sym typeface="Calibri"/>
              </a:rPr>
              <a:t> on the significance of the role.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Encourage</a:t>
            </a:r>
            <a:r>
              <a:rPr lang="en-US" dirty="0">
                <a:latin typeface="Calibri"/>
                <a:ea typeface="Calibri"/>
                <a:cs typeface="Calibri"/>
                <a:sym typeface="Calibri"/>
              </a:rPr>
              <a:t> participants as they move into practice.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Officially conclude</a:t>
            </a:r>
            <a:r>
              <a:rPr lang="en-US" dirty="0">
                <a:latin typeface="Calibri"/>
                <a:ea typeface="Calibri"/>
                <a:cs typeface="Calibri"/>
                <a:sym typeface="Calibri"/>
              </a:rPr>
              <a:t> the training.</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Ten days ago, you entered this training as participants preparing to learn about child maltreatment investigations. Today, you leave with a foundation of knowledge, skills, experiences, and perspectives designed to help prepare you for the responsibilities ahead.</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Throughout this training, you have invested time, energy, effort, and attention into developing your understanding of this work.</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You have practiced new skills.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Worked through unfamiliar situations.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Participated in discussions.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Learned from one another.</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And challenged yourselves to think critically about the role you are preparing to assume. The work ahead will be meaningful. It will be challenging. It will require professionalism, sound judgment, effective communication, persistence, and dedication. Most importantly, it will provide opportunities to make a difference in the lives of children and families.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As you move forward, remember that you do not carry the responsibility of this work alone.</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You are joining a profession built on teamwork, shared responsibility, and a collective commitment to child safety and family well-being.</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Each interaction, conversation, and decision contributes to that larger mission. While this training is ending, your professional journey is just beginning; approach it with curiosity, integrity, and purpose, and remember that the knowledge and skills you continue building will strengthen your ability to serve children, families, and communities.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 behalf of everyone involved in this training, congratulations on completing the Child Maltreatment Investigations Training Program. Thank you for your participation, engagement, and commitment to this important work, we wish you success as you begin the next chapter of your professional journey.</a:t>
            </a:r>
            <a:endParaRPr b="1" i="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End the training on a positive and professional note.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Allow time for recognition, certificates, or closing announcements if applicable.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Keep the focus on participant accomplishments.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Avoid introducing new content.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Conclude with encouragement, gratitude, and recognition of the important work ahead.</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a:t>
            </a:r>
            <a:r>
              <a:rPr lang="en-US" dirty="0">
                <a:latin typeface="Calibri"/>
                <a:ea typeface="Calibri"/>
                <a:cs typeface="Calibri"/>
                <a:sym typeface="Calibri"/>
              </a:rPr>
              <a:t> (ensure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Completion of training is a significant achievement.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Participants have developed foundational knowledge and skills.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Child welfare work has a meaningful impact on children and families.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learning continues throughout a career.</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Participants are prepared to begin the next phase of their professional journey.</a:t>
            </a:r>
            <a:endParaRPr b="1" dirty="0">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notes"/>
          <p:cNvSpPr>
            <a:spLocks noGrp="1" noRot="1" noChangeAspect="1"/>
          </p:cNvSpPr>
          <p:nvPr>
            <p:ph type="sldImg" idx="2"/>
          </p:nvPr>
        </p:nvSpPr>
        <p:spPr>
          <a:xfrm>
            <a:off x="795338" y="968375"/>
            <a:ext cx="5773737" cy="32480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2:notes"/>
          <p:cNvSpPr txBox="1">
            <a:spLocks noGrp="1"/>
          </p:cNvSpPr>
          <p:nvPr>
            <p:ph type="body" idx="1"/>
          </p:nvPr>
        </p:nvSpPr>
        <p:spPr>
          <a:xfrm>
            <a:off x="747775" y="4217195"/>
            <a:ext cx="5867401" cy="4415551"/>
          </a:xfrm>
          <a:prstGeom prst="rect">
            <a:avLst/>
          </a:prstGeom>
          <a:noFill/>
          <a:ln>
            <a:noFill/>
          </a:ln>
        </p:spPr>
        <p:txBody>
          <a:bodyPr spcFirstLastPara="1" wrap="square" lIns="98486" tIns="49230" rIns="98486" bIns="49230" anchor="t" anchorCtr="0">
            <a:noAutofit/>
          </a:bodyPr>
          <a:lstStyle/>
          <a:p>
            <a:pPr marL="0" indent="0">
              <a:buClr>
                <a:schemeClr val="dk1"/>
              </a:buClr>
              <a:buSzPts val="1100"/>
            </a:pPr>
            <a:r>
              <a:rPr lang="en-US" b="1" dirty="0">
                <a:latin typeface="Calibri"/>
                <a:ea typeface="Calibri"/>
                <a:cs typeface="Calibri"/>
                <a:sym typeface="Calibri"/>
              </a:rPr>
              <a:t>TARGET OUTCOMES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establish expectations for the final day of training by connecting the conclusion of the Flowers investigation to the transition from classroom learning into real-world investigative practice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Over the last nine days, you have developed and practiced the knowledge and skills needed throughout the investigation process. You have gathered information, assessed safety, evaluated risk, engaged families, documented findings, participated in court-related activities, and collaborated with professional partners. You have applied those skills throughout the Flowers case as the investigation developed and changed. Today, we will bring that investigative journey to a close before shifting our focus toward what it looks like to take everything you have learned into the field.</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Before we begin looking at the realities of field practice, we have one final step in the Flowers case. You have followed this family from the initial referral through significant changes in safety, protective action, findings, and court involvement. Now, we are going to bring the investigative portion of that case to a close and look at how the work you completed carries forward once the investigation transitions into continued Division involvement.</a:t>
            </a:r>
            <a:endParaRPr b="1" i="1" dirty="0">
              <a:latin typeface="Calibri"/>
              <a:ea typeface="Calibri"/>
              <a:cs typeface="Calibri"/>
              <a:sym typeface="Calibri"/>
            </a:endParaRPr>
          </a:p>
          <a:p>
            <a:pPr marL="0" indent="0"/>
            <a:endParaRPr lang="en-US" b="1" dirty="0">
              <a:solidFill>
                <a:srgbClr val="000000"/>
              </a:solidFill>
              <a:latin typeface="Calibri"/>
              <a:ea typeface="Calibri"/>
              <a:cs typeface="Calibri"/>
              <a:sym typeface="Calibri"/>
            </a:endParaRPr>
          </a:p>
          <a:p>
            <a:pPr marL="0" indent="0"/>
            <a:r>
              <a:rPr lang="en-US" b="1" dirty="0">
                <a:solidFill>
                  <a:srgbClr val="000000"/>
                </a:solidFill>
                <a:latin typeface="Calibri"/>
                <a:ea typeface="Calibri"/>
                <a:cs typeface="Calibri"/>
                <a:sym typeface="Calibri"/>
              </a:rPr>
              <a:t>Paraphrase:</a:t>
            </a:r>
          </a:p>
          <a:p>
            <a:pPr marL="0" indent="0"/>
            <a:r>
              <a:rPr lang="en-US" b="1" dirty="0">
                <a:solidFill>
                  <a:srgbClr val="000000"/>
                </a:solidFill>
                <a:latin typeface="Calibri"/>
                <a:ea typeface="Calibri"/>
                <a:cs typeface="Calibri"/>
                <a:sym typeface="Calibri"/>
              </a:rPr>
              <a:t>By the end of this section, Social Services Specialists will be able to:</a:t>
            </a:r>
          </a:p>
          <a:p>
            <a:pPr marL="386611" indent="-193306">
              <a:buSzPct val="100000"/>
              <a:buFont typeface="Calibri" panose="020F0502020204030204" pitchFamily="34" charset="0"/>
              <a:buChar char="●"/>
            </a:pPr>
            <a:r>
              <a:rPr lang="en-US" b="0" dirty="0">
                <a:solidFill>
                  <a:srgbClr val="000000"/>
                </a:solidFill>
                <a:latin typeface="Calibri"/>
                <a:ea typeface="Calibri"/>
                <a:cs typeface="Calibri"/>
                <a:sym typeface="Calibri"/>
              </a:rPr>
              <a:t>Connect the full progression of an investigation, from referral through findings, protective action, court involvement, and transition to continued Division involvement.</a:t>
            </a:r>
          </a:p>
          <a:p>
            <a:pPr marL="386611" indent="-193306">
              <a:buSzPct val="100000"/>
              <a:buFont typeface="Calibri" panose="020F0502020204030204" pitchFamily="34" charset="0"/>
              <a:buChar char="●"/>
            </a:pPr>
            <a:r>
              <a:rPr lang="en-US" b="0" dirty="0">
                <a:solidFill>
                  <a:srgbClr val="000000"/>
                </a:solidFill>
                <a:latin typeface="Calibri"/>
                <a:ea typeface="Calibri"/>
                <a:cs typeface="Calibri"/>
                <a:sym typeface="Calibri"/>
              </a:rPr>
              <a:t>Apply strategies for prioritizing responsibilities during active investigations.</a:t>
            </a:r>
          </a:p>
          <a:p>
            <a:pPr marL="386611" indent="-193306">
              <a:buSzPct val="100000"/>
              <a:buFont typeface="Calibri" panose="020F0502020204030204" pitchFamily="34" charset="0"/>
              <a:buChar char="●"/>
            </a:pPr>
            <a:r>
              <a:rPr lang="en-US" b="0" dirty="0">
                <a:solidFill>
                  <a:srgbClr val="000000"/>
                </a:solidFill>
                <a:latin typeface="Calibri"/>
                <a:ea typeface="Calibri"/>
                <a:cs typeface="Calibri"/>
                <a:sym typeface="Calibri"/>
              </a:rPr>
              <a:t>Assess common challenges experienced when transitioning from training to field work, recognizing that questions, uncertainty, and continued growth are normal and expected throughout a career.</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f9440c5409_0_110:notes"/>
          <p:cNvSpPr>
            <a:spLocks noGrp="1" noRot="1" noChangeAspect="1"/>
          </p:cNvSpPr>
          <p:nvPr>
            <p:ph type="sldImg" idx="2"/>
          </p:nvPr>
        </p:nvSpPr>
        <p:spPr>
          <a:xfrm>
            <a:off x="776288" y="9366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387" name="Google Shape;387;g3f9440c5409_0_110:notes"/>
          <p:cNvSpPr txBox="1">
            <a:spLocks noGrp="1"/>
          </p:cNvSpPr>
          <p:nvPr>
            <p:ph type="body" idx="1"/>
          </p:nvPr>
        </p:nvSpPr>
        <p:spPr>
          <a:xfrm>
            <a:off x="731520" y="4177189"/>
            <a:ext cx="5852160" cy="4487228"/>
          </a:xfrm>
          <a:prstGeom prst="rect">
            <a:avLst/>
          </a:prstGeom>
          <a:noFill/>
          <a:ln>
            <a:noFill/>
          </a:ln>
        </p:spPr>
        <p:txBody>
          <a:bodyPr spcFirstLastPara="1" wrap="square" lIns="96531" tIns="48252" rIns="96531" bIns="48252" anchor="t" anchorCtr="0">
            <a:noAutofit/>
          </a:bodyPr>
          <a:lstStyle/>
          <a:p>
            <a:pPr marL="0" indent="0">
              <a:buClr>
                <a:schemeClr val="dk1"/>
              </a:buClr>
              <a:buSzPts val="1100"/>
            </a:pPr>
            <a:r>
              <a:rPr lang="en-US" b="1" dirty="0">
                <a:latin typeface="Calibri"/>
                <a:ea typeface="Calibri"/>
                <a:cs typeface="Calibri"/>
                <a:sym typeface="Calibri"/>
              </a:rPr>
              <a:t>TARGET OUTCOMES EVALUATION</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 </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2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assess the learning outcomes for this training section</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  </a:t>
            </a: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 </a:t>
            </a:r>
            <a:r>
              <a:rPr lang="en-US" dirty="0">
                <a:latin typeface="Calibri"/>
                <a:ea typeface="Calibri"/>
                <a:cs typeface="Calibri"/>
                <a:sym typeface="Calibri"/>
              </a:rPr>
              <a:t>Before moving to the next section direct participants to the QR code on the slide. Participants will need to use their phones to scan the code to compete the section target outcomes evaluation in Qualtrics. </a:t>
            </a:r>
            <a:endParaRPr dirty="0">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FDCF8-EABD-5AE3-A087-5757774BED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5CCF72-7B99-5549-C796-431716CB3561}"/>
              </a:ext>
            </a:extLst>
          </p:cNvPr>
          <p:cNvSpPr>
            <a:spLocks noGrp="1" noRot="1" noChangeAspect="1"/>
          </p:cNvSpPr>
          <p:nvPr>
            <p:ph type="sldImg"/>
          </p:nvPr>
        </p:nvSpPr>
        <p:spPr>
          <a:xfrm>
            <a:off x="877888" y="998538"/>
            <a:ext cx="6048375" cy="3402012"/>
          </a:xfrm>
        </p:spPr>
      </p:sp>
      <p:sp>
        <p:nvSpPr>
          <p:cNvPr id="3" name="Notes Placeholder 2">
            <a:extLst>
              <a:ext uri="{FF2B5EF4-FFF2-40B4-BE49-F238E27FC236}">
                <a16:creationId xmlns:a16="http://schemas.microsoft.com/office/drawing/2014/main" id="{264BBDB9-9968-3BCA-18FA-ED45F1A34BED}"/>
              </a:ext>
            </a:extLst>
          </p:cNvPr>
          <p:cNvSpPr>
            <a:spLocks noGrp="1"/>
          </p:cNvSpPr>
          <p:nvPr>
            <p:ph type="body" idx="1"/>
          </p:nvPr>
        </p:nvSpPr>
        <p:spPr>
          <a:xfrm>
            <a:off x="731520" y="4642338"/>
            <a:ext cx="5852160" cy="3998743"/>
          </a:xfrm>
        </p:spPr>
        <p:txBody>
          <a:bodyPr/>
          <a:lstStyle/>
          <a:p>
            <a:pPr marL="0"/>
            <a:r>
              <a:rPr lang="en-US" b="1" dirty="0">
                <a:latin typeface="+mn-lt"/>
                <a:ea typeface="Calibri" panose="020F0502020204030204" pitchFamily="34" charset="0"/>
                <a:cs typeface="Calibri" panose="020F0502020204030204" pitchFamily="34" charset="0"/>
              </a:rPr>
              <a:t>INVESTIGATIONS WEEK 8 POST TEST KAHOOT REVIEW AND RECAP</a:t>
            </a:r>
          </a:p>
          <a:p>
            <a:pPr marL="0"/>
            <a:endParaRPr lang="en-US" dirty="0">
              <a:latin typeface="+mn-lt"/>
              <a:ea typeface="Calibri" panose="020F0502020204030204" pitchFamily="34" charset="0"/>
              <a:cs typeface="Calibri" panose="020F0502020204030204" pitchFamily="34" charset="0"/>
            </a:endParaRPr>
          </a:p>
          <a:p>
            <a:pPr marL="0"/>
            <a:r>
              <a:rPr lang="en-US" b="1" dirty="0">
                <a:latin typeface="+mn-lt"/>
                <a:ea typeface="Calibri" panose="020F0502020204030204" pitchFamily="34" charset="0"/>
                <a:cs typeface="Calibri" panose="020F0502020204030204" pitchFamily="34" charset="0"/>
              </a:rPr>
              <a:t>Time: </a:t>
            </a:r>
            <a:r>
              <a:rPr lang="en-US" dirty="0">
                <a:latin typeface="+mn-lt"/>
                <a:ea typeface="Calibri" panose="020F0502020204030204" pitchFamily="34" charset="0"/>
                <a:cs typeface="Calibri" panose="020F0502020204030204" pitchFamily="34" charset="0"/>
              </a:rPr>
              <a:t>15 Minutes</a:t>
            </a:r>
          </a:p>
          <a:p>
            <a:pPr marL="0"/>
            <a:r>
              <a:rPr lang="en-US" b="1" dirty="0">
                <a:latin typeface="+mn-lt"/>
                <a:ea typeface="Calibri" panose="020F0502020204030204" pitchFamily="34" charset="0"/>
                <a:cs typeface="Calibri" panose="020F0502020204030204" pitchFamily="34" charset="0"/>
              </a:rPr>
              <a:t>Purpose: </a:t>
            </a:r>
            <a:r>
              <a:rPr lang="en-US" dirty="0">
                <a:latin typeface="+mn-lt"/>
                <a:ea typeface="Calibri" panose="020F0502020204030204" pitchFamily="34" charset="0"/>
                <a:cs typeface="Calibri" panose="020F0502020204030204" pitchFamily="34" charset="0"/>
              </a:rPr>
              <a:t>To connect all of the Week 8 concepts and target outcomes</a:t>
            </a:r>
          </a:p>
          <a:p>
            <a:pPr marL="0"/>
            <a:endParaRPr lang="en-US" dirty="0">
              <a:latin typeface="+mn-lt"/>
              <a:ea typeface="Calibri" panose="020F0502020204030204" pitchFamily="34" charset="0"/>
              <a:cs typeface="Calibri" panose="020F0502020204030204" pitchFamily="34" charset="0"/>
            </a:endParaRPr>
          </a:p>
          <a:p>
            <a:pPr marL="0"/>
            <a:r>
              <a:rPr lang="en-US" b="1" kern="1200" dirty="0">
                <a:solidFill>
                  <a:schemeClr val="tx1"/>
                </a:solidFill>
                <a:latin typeface="+mn-lt"/>
                <a:ea typeface="+mn-ea"/>
                <a:cs typeface="+mn-cs"/>
              </a:rPr>
              <a:t>NST INV WEEK 8 REVIEW LINK</a:t>
            </a:r>
          </a:p>
          <a:p>
            <a:pPr marL="0"/>
            <a:r>
              <a:rPr lang="en-US" dirty="0">
                <a:latin typeface="+mn-lt"/>
              </a:rPr>
              <a:t>https://kahoot.it/?pin=865213&amp;refer_method=link</a:t>
            </a:r>
          </a:p>
          <a:p>
            <a:pPr marL="0"/>
            <a:br>
              <a:rPr lang="en-US" dirty="0">
                <a:latin typeface="+mn-lt"/>
                <a:ea typeface="Calibri" panose="020F0502020204030204" pitchFamily="34" charset="0"/>
                <a:cs typeface="Calibri" panose="020F0502020204030204" pitchFamily="34" charset="0"/>
              </a:rPr>
            </a:br>
            <a:r>
              <a:rPr lang="en-US" b="1" dirty="0">
                <a:latin typeface="+mn-lt"/>
                <a:ea typeface="Calibri" panose="020F0502020204030204" pitchFamily="34" charset="0"/>
                <a:cs typeface="Calibri" panose="020F0502020204030204" pitchFamily="34" charset="0"/>
              </a:rPr>
              <a:t>Facilitator Note: </a:t>
            </a:r>
            <a:r>
              <a:rPr lang="en-US" dirty="0">
                <a:latin typeface="+mn-lt"/>
                <a:ea typeface="Calibri" panose="020F0502020204030204" pitchFamily="34" charset="0"/>
                <a:cs typeface="Calibri" panose="020F0502020204030204" pitchFamily="34" charset="0"/>
              </a:rPr>
              <a:t>Before moving to the post test, use the Kahoot link on the MidSOUTH Staff Page to open the Kahoot Review activity</a:t>
            </a:r>
          </a:p>
        </p:txBody>
      </p:sp>
    </p:spTree>
    <p:extLst>
      <p:ext uri="{BB962C8B-B14F-4D97-AF65-F5344CB8AC3E}">
        <p14:creationId xmlns:p14="http://schemas.microsoft.com/office/powerpoint/2010/main" val="25678689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a:extLst>
            <a:ext uri="{FF2B5EF4-FFF2-40B4-BE49-F238E27FC236}">
              <a16:creationId xmlns:a16="http://schemas.microsoft.com/office/drawing/2014/main" id="{23D34F0D-FB86-95BD-A8F7-B7FB0B4CF156}"/>
            </a:ext>
          </a:extLst>
        </p:cNvPr>
        <p:cNvGrpSpPr/>
        <p:nvPr/>
      </p:nvGrpSpPr>
      <p:grpSpPr>
        <a:xfrm>
          <a:off x="0" y="0"/>
          <a:ext cx="0" cy="0"/>
          <a:chOff x="0" y="0"/>
          <a:chExt cx="0" cy="0"/>
        </a:xfrm>
      </p:grpSpPr>
      <p:sp>
        <p:nvSpPr>
          <p:cNvPr id="499" name="Google Shape;499;g3b6862d01c6_1_1287:notes">
            <a:extLst>
              <a:ext uri="{FF2B5EF4-FFF2-40B4-BE49-F238E27FC236}">
                <a16:creationId xmlns:a16="http://schemas.microsoft.com/office/drawing/2014/main" id="{EACFCC7C-C9A7-E742-2236-FEF98A91804E}"/>
              </a:ext>
            </a:extLst>
          </p:cNvPr>
          <p:cNvSpPr>
            <a:spLocks noGrp="1" noRot="1" noChangeAspect="1"/>
          </p:cNvSpPr>
          <p:nvPr>
            <p:ph type="sldImg" idx="2"/>
          </p:nvPr>
        </p:nvSpPr>
        <p:spPr>
          <a:xfrm>
            <a:off x="877888" y="1260475"/>
            <a:ext cx="6048375" cy="3402013"/>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txBody>
          <a:bodyPr/>
          <a:lstStyle/>
          <a:p>
            <a:endParaRPr lang="en-US"/>
          </a:p>
        </p:txBody>
      </p:sp>
      <p:sp>
        <p:nvSpPr>
          <p:cNvPr id="500" name="Google Shape;500;g3b6862d01c6_1_1287:notes">
            <a:extLst>
              <a:ext uri="{FF2B5EF4-FFF2-40B4-BE49-F238E27FC236}">
                <a16:creationId xmlns:a16="http://schemas.microsoft.com/office/drawing/2014/main" id="{CA94C326-3266-CD9D-6219-9BB8F6242832}"/>
              </a:ext>
            </a:extLst>
          </p:cNvPr>
          <p:cNvSpPr txBox="1">
            <a:spLocks noGrp="1"/>
          </p:cNvSpPr>
          <p:nvPr>
            <p:ph type="body" idx="1"/>
          </p:nvPr>
        </p:nvSpPr>
        <p:spPr>
          <a:xfrm>
            <a:off x="780288" y="4851607"/>
            <a:ext cx="6242304" cy="3969662"/>
          </a:xfrm>
          <a:prstGeom prst="rect">
            <a:avLst/>
          </a:prstGeom>
          <a:noFill/>
          <a:ln>
            <a:noFill/>
          </a:ln>
        </p:spPr>
        <p:txBody>
          <a:bodyPr spcFirstLastPara="1" wrap="square" lIns="102027" tIns="51000" rIns="102027" bIns="51000" anchor="t" anchorCtr="0">
            <a:noAutofit/>
          </a:bodyPr>
          <a:lstStyle/>
          <a:p>
            <a:pPr marL="0">
              <a:buClr>
                <a:schemeClr val="dk1"/>
              </a:buClr>
              <a:buSzPts val="1100"/>
            </a:pPr>
            <a:r>
              <a:rPr lang="en" b="1" dirty="0">
                <a:solidFill>
                  <a:schemeClr val="dk1"/>
                </a:solidFill>
                <a:latin typeface="Calibri" panose="020F0502020204030204" pitchFamily="34" charset="0"/>
                <a:ea typeface="Calibri"/>
                <a:cs typeface="Calibri"/>
                <a:sym typeface="Calibri"/>
              </a:rPr>
              <a:t>POST TEST ASSESSMENT</a:t>
            </a:r>
          </a:p>
          <a:p>
            <a:pPr marL="0">
              <a:buClr>
                <a:schemeClr val="dk1"/>
              </a:buClr>
              <a:buSzPts val="1100"/>
            </a:pPr>
            <a:endParaRPr lang="en" b="1" dirty="0">
              <a:solidFill>
                <a:schemeClr val="dk1"/>
              </a:solidFill>
              <a:latin typeface="Calibri" panose="020F0502020204030204" pitchFamily="34" charset="0"/>
              <a:ea typeface="Calibri"/>
              <a:cs typeface="Calibri"/>
              <a:sym typeface="Calibri"/>
            </a:endParaRPr>
          </a:p>
          <a:p>
            <a:pPr marL="0">
              <a:buClr>
                <a:schemeClr val="dk1"/>
              </a:buClr>
              <a:buSzPts val="1100"/>
            </a:pPr>
            <a:r>
              <a:rPr lang="en" b="1" dirty="0">
                <a:solidFill>
                  <a:schemeClr val="dk1"/>
                </a:solidFill>
                <a:latin typeface="Calibri" panose="020F0502020204030204" pitchFamily="34" charset="0"/>
                <a:ea typeface="Calibri"/>
                <a:cs typeface="Calibri"/>
                <a:sym typeface="Calibri"/>
              </a:rPr>
              <a:t>Time: </a:t>
            </a:r>
            <a:r>
              <a:rPr lang="en" b="0" dirty="0">
                <a:solidFill>
                  <a:schemeClr val="dk1"/>
                </a:solidFill>
                <a:latin typeface="Calibri" panose="020F0502020204030204" pitchFamily="34" charset="0"/>
                <a:ea typeface="Calibri"/>
                <a:cs typeface="Calibri"/>
                <a:sym typeface="Calibri"/>
              </a:rPr>
              <a:t>10 </a:t>
            </a:r>
            <a:r>
              <a:rPr lang="en" dirty="0">
                <a:solidFill>
                  <a:schemeClr val="dk1"/>
                </a:solidFill>
                <a:latin typeface="Calibri" panose="020F0502020204030204" pitchFamily="34" charset="0"/>
                <a:ea typeface="Calibri"/>
                <a:cs typeface="Calibri"/>
                <a:sym typeface="Calibri"/>
              </a:rPr>
              <a:t>Minutes</a:t>
            </a:r>
            <a:endParaRPr dirty="0">
              <a:solidFill>
                <a:schemeClr val="dk1"/>
              </a:solidFill>
              <a:latin typeface="Calibri" panose="020F0502020204030204" pitchFamily="34" charset="0"/>
              <a:ea typeface="Calibri"/>
              <a:cs typeface="Calibri"/>
              <a:sym typeface="Calibri"/>
            </a:endParaRPr>
          </a:p>
          <a:p>
            <a:pPr marL="0">
              <a:buClr>
                <a:schemeClr val="dk1"/>
              </a:buClr>
              <a:buSzPts val="1100"/>
            </a:pPr>
            <a:r>
              <a:rPr lang="en" b="1" dirty="0">
                <a:solidFill>
                  <a:schemeClr val="dk1"/>
                </a:solidFill>
                <a:latin typeface="Calibri" panose="020F0502020204030204" pitchFamily="34" charset="0"/>
                <a:ea typeface="Calibri"/>
                <a:cs typeface="Calibri"/>
                <a:sym typeface="Calibri"/>
              </a:rPr>
              <a:t>Purpose: </a:t>
            </a:r>
            <a:r>
              <a:rPr lang="en" dirty="0">
                <a:solidFill>
                  <a:schemeClr val="dk1"/>
                </a:solidFill>
                <a:latin typeface="Calibri" panose="020F0502020204030204" pitchFamily="34" charset="0"/>
                <a:ea typeface="Calibri"/>
                <a:cs typeface="Calibri"/>
                <a:sym typeface="Calibri"/>
              </a:rPr>
              <a:t>To assess the learning outcomes for this training module</a:t>
            </a:r>
            <a:endParaRPr dirty="0">
              <a:solidFill>
                <a:schemeClr val="dk1"/>
              </a:solidFill>
              <a:latin typeface="Calibri" panose="020F0502020204030204" pitchFamily="34" charset="0"/>
              <a:ea typeface="Calibri"/>
              <a:cs typeface="Calibri"/>
              <a:sym typeface="Calibri"/>
            </a:endParaRPr>
          </a:p>
          <a:p>
            <a:pPr marL="0">
              <a:buClr>
                <a:schemeClr val="dk1"/>
              </a:buClr>
              <a:buSzPts val="1100"/>
            </a:pPr>
            <a:endParaRPr dirty="0">
              <a:solidFill>
                <a:schemeClr val="dk1"/>
              </a:solidFill>
              <a:latin typeface="Calibri" panose="020F0502020204030204" pitchFamily="34" charset="0"/>
              <a:ea typeface="Calibri"/>
              <a:cs typeface="Calibri"/>
              <a:sym typeface="Calibri"/>
            </a:endParaRPr>
          </a:p>
          <a:p>
            <a:pPr marL="0">
              <a:buClr>
                <a:schemeClr val="dk1"/>
              </a:buClr>
              <a:buSzPts val="1100"/>
            </a:pPr>
            <a:r>
              <a:rPr lang="en" b="1" dirty="0">
                <a:solidFill>
                  <a:schemeClr val="dk1"/>
                </a:solidFill>
                <a:latin typeface="Calibri" panose="020F0502020204030204" pitchFamily="34" charset="0"/>
                <a:ea typeface="Calibri"/>
                <a:cs typeface="Calibri"/>
                <a:sym typeface="Calibri"/>
              </a:rPr>
              <a:t>Say: </a:t>
            </a:r>
            <a:endParaRPr b="1" dirty="0">
              <a:solidFill>
                <a:schemeClr val="dk1"/>
              </a:solidFill>
              <a:latin typeface="Calibri" panose="020F0502020204030204" pitchFamily="34" charset="0"/>
              <a:ea typeface="Calibri"/>
              <a:cs typeface="Calibri"/>
              <a:sym typeface="Calibri"/>
            </a:endParaRPr>
          </a:p>
          <a:p>
            <a:pPr marL="0">
              <a:buClr>
                <a:schemeClr val="dk1"/>
              </a:buClr>
              <a:buSzPts val="1100"/>
            </a:pPr>
            <a:r>
              <a:rPr lang="en-US" b="1" i="1" dirty="0">
                <a:solidFill>
                  <a:schemeClr val="dk1"/>
                </a:solidFill>
                <a:latin typeface="Calibri" panose="020F0502020204030204" pitchFamily="34" charset="0"/>
                <a:ea typeface="Calibri"/>
                <a:cs typeface="Calibri"/>
                <a:sym typeface="Calibri"/>
              </a:rPr>
              <a:t>Before we end our learning week lets take a final look at our learning outcomes for the week by completing our post-test assessment. Please open the assessment using the QR code on the screen</a:t>
            </a:r>
            <a:endParaRPr dirty="0">
              <a:solidFill>
                <a:schemeClr val="dk1"/>
              </a:solidFill>
              <a:latin typeface="Calibri" panose="020F0502020204030204" pitchFamily="34" charset="0"/>
              <a:ea typeface="Calibri"/>
              <a:cs typeface="Calibri"/>
              <a:sym typeface="Calibri"/>
            </a:endParaRPr>
          </a:p>
        </p:txBody>
      </p:sp>
      <p:sp>
        <p:nvSpPr>
          <p:cNvPr id="501" name="Google Shape;501;g3b6862d01c6_1_1287:notes">
            <a:extLst>
              <a:ext uri="{FF2B5EF4-FFF2-40B4-BE49-F238E27FC236}">
                <a16:creationId xmlns:a16="http://schemas.microsoft.com/office/drawing/2014/main" id="{4B51A6A6-4DED-A5D5-2E17-600F8CE834E3}"/>
              </a:ext>
            </a:extLst>
          </p:cNvPr>
          <p:cNvSpPr txBox="1">
            <a:spLocks noGrp="1"/>
          </p:cNvSpPr>
          <p:nvPr>
            <p:ph type="sldNum" idx="12"/>
          </p:nvPr>
        </p:nvSpPr>
        <p:spPr>
          <a:xfrm>
            <a:off x="4419828" y="9575449"/>
            <a:ext cx="3381248" cy="506049"/>
          </a:xfrm>
          <a:prstGeom prst="rect">
            <a:avLst/>
          </a:prstGeom>
          <a:noFill/>
          <a:ln>
            <a:noFill/>
          </a:ln>
        </p:spPr>
        <p:txBody>
          <a:bodyPr spcFirstLastPara="1" wrap="square" lIns="102027" tIns="51000" rIns="102027" bIns="51000" anchor="b" anchorCtr="0">
            <a:noAutofit/>
          </a:bodyPr>
          <a:lstStyle/>
          <a:p>
            <a:pPr algn="r" defTabSz="1021547">
              <a:buSzPts val="1400"/>
              <a:defRPr/>
            </a:pPr>
            <a:fld id="{00000000-1234-1234-1234-123412341234}" type="slidenum">
              <a:rPr lang="en" sz="1300">
                <a:latin typeface="Calibri" panose="020F0502020204030204" pitchFamily="34" charset="0"/>
                <a:ea typeface="+mn-ea"/>
              </a:rPr>
              <a:pPr algn="r" defTabSz="1021547">
                <a:buSzPts val="1400"/>
                <a:defRPr/>
              </a:pPr>
              <a:t>42</a:t>
            </a:fld>
            <a:endParaRPr sz="1300">
              <a:latin typeface="Calibri" panose="020F0502020204030204" pitchFamily="34" charset="0"/>
              <a:ea typeface="+mn-ea"/>
            </a:endParaRPr>
          </a:p>
        </p:txBody>
      </p:sp>
    </p:spTree>
    <p:extLst>
      <p:ext uri="{BB962C8B-B14F-4D97-AF65-F5344CB8AC3E}">
        <p14:creationId xmlns:p14="http://schemas.microsoft.com/office/powerpoint/2010/main" val="1420391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39:notes"/>
          <p:cNvSpPr>
            <a:spLocks noGrp="1" noRot="1" noChangeAspect="1"/>
          </p:cNvSpPr>
          <p:nvPr>
            <p:ph type="sldImg" idx="2"/>
          </p:nvPr>
        </p:nvSpPr>
        <p:spPr>
          <a:xfrm>
            <a:off x="776288" y="9366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39:notes"/>
          <p:cNvSpPr txBox="1">
            <a:spLocks noGrp="1"/>
          </p:cNvSpPr>
          <p:nvPr>
            <p:ph type="body" idx="1"/>
          </p:nvPr>
        </p:nvSpPr>
        <p:spPr>
          <a:xfrm>
            <a:off x="731520" y="4177189"/>
            <a:ext cx="5852160" cy="4487228"/>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CLOSING THE FLOWERS INVESTIGATION</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15 minutes</a:t>
            </a: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a:t>
            </a:r>
            <a:r>
              <a:rPr lang="en-US" dirty="0">
                <a:latin typeface="Calibri"/>
                <a:ea typeface="Calibri"/>
                <a:cs typeface="Calibri"/>
                <a:sym typeface="Calibri"/>
              </a:rPr>
              <a:t> To bring the Flowers investigation to a clear conclusion by connecting the progression of the case from safety concerns and failed safety planning through TDM, protective custody, court involvement, investigative findings, and the final responsibilities required before the investigation transitions to ongoing casework</a:t>
            </a:r>
            <a:endParaRPr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 Manual:</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Flowers Investigation File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Investigative Findings &amp; Determinations materials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Flowers Affidavit, if needed for reference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Set Up:</a:t>
            </a:r>
            <a:endParaRPr b="1" dirty="0">
              <a:latin typeface="Calibri"/>
              <a:ea typeface="Calibri"/>
              <a:cs typeface="Calibri"/>
              <a:sym typeface="Calibri"/>
            </a:endParaRPr>
          </a:p>
          <a:p>
            <a:pPr marL="386611" indent="-193306">
              <a:buClr>
                <a:schemeClr val="dk1"/>
              </a:buClr>
              <a:buSzPct val="100000"/>
              <a:buFont typeface="Calibri" panose="020F0502020204030204" pitchFamily="34" charset="0"/>
              <a:buChar char="●"/>
            </a:pPr>
            <a:r>
              <a:rPr lang="en-US" dirty="0">
                <a:latin typeface="Calibri"/>
                <a:ea typeface="Calibri"/>
                <a:cs typeface="Calibri"/>
                <a:sym typeface="Calibri"/>
              </a:rPr>
              <a:t>Participants remain in their table groups with access to their Flowers case materials.</a:t>
            </a:r>
            <a:endParaRPr dirty="0">
              <a:latin typeface="Calibri"/>
              <a:ea typeface="Calibri"/>
              <a:cs typeface="Calibri"/>
              <a:sym typeface="Calibri"/>
            </a:endParaRPr>
          </a:p>
          <a:p>
            <a:pPr marL="386611" indent="-193306">
              <a:buClr>
                <a:schemeClr val="dk1"/>
              </a:buClr>
              <a:buSzPct val="100000"/>
              <a:buFont typeface="Calibri" panose="020F0502020204030204" pitchFamily="34" charset="0"/>
              <a:buChar char="●"/>
            </a:pPr>
            <a:r>
              <a:rPr lang="en-US" dirty="0">
                <a:latin typeface="Calibri"/>
                <a:ea typeface="Calibri"/>
                <a:cs typeface="Calibri"/>
                <a:sym typeface="Calibri"/>
              </a:rPr>
              <a:t>Explain that they have reached the end of the </a:t>
            </a:r>
            <a:r>
              <a:rPr lang="en-US" b="1" dirty="0">
                <a:latin typeface="Calibri"/>
                <a:ea typeface="Calibri"/>
                <a:cs typeface="Calibri"/>
                <a:sym typeface="Calibri"/>
              </a:rPr>
              <a:t>investigative phase</a:t>
            </a:r>
            <a:r>
              <a:rPr lang="en-US" dirty="0">
                <a:latin typeface="Calibri"/>
                <a:ea typeface="Calibri"/>
                <a:cs typeface="Calibri"/>
                <a:sym typeface="Calibri"/>
              </a:rPr>
              <a:t> of the Flowers case. They are not making another safety or removal decision. Those decisions have already occurred. Instead, they will look at how the investigation progressed, what ultimately happened with the family, and what must now be completed before the Investigator's portion of the case can close.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Ask participants to briefly reconstruct the final progression of the Flowers investigation.</a:t>
            </a:r>
            <a:endParaRPr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As a group, discuss: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happened when the Immediate Safety Plan failed?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did Charlotte's actions change the direction of the case?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role did the TDM process play?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were the children ultimately removed?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court and legal actions followed removal?</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investigative findings and documentation support the actions that occurred?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must be complete before the investigative phase can close?</a:t>
            </a:r>
            <a:endParaRPr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Have each group identify one decision or development that most significantly changed the direction of the Flowers investigation and explain why.</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For the last ten days, you have followed the Flowers family from the moment the referral was assigned through information gathering, interviews, observations, collateral contacts, safety assessment, safety planning, findings, documentation, TDM involvement, removal, affidavit development, and court preparation. Now we are at the point where the investigative portion of the Flowers case can come to an end.</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Think about how much changed from the beginning of this investigation. Initially, you were trying to understand concerns related to Jasmine's medical condition, supervision, caregiver functioning, and what was happening within the home. As more information was gathered, those concerns became clearer and required action.</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An Immediate Safety Plan was developed in an effort to control the identified threats while keeping the children safe. When that plan could no longer control the threats, the case escalated. Charlotte refused to follow the safety actions that had been developed, refused Jasmine's medication, rejected Georgia's assistance, and attempted to leave with the children without disclosing where she intended to go. At that point, the circumstances of the case had changed significantly.</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TDM process supported decision-making around the children's safety and placement. When the identified safety threats could not be controlled through the Immediate Safety Plan, protective custody became necessary and the children were removed. DCFS procedure requires protective custody when an identified safety threat cannot be mitigated through an Immediate Safety Plan and the child's health or physical well-being is in immediate danger.</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Removal did not end the investigation. It moved the case into another phase. OCC became involved, the affidavit was developed, court proceedings followed, and the investigative information you gathered became the foundation for the legal actions and recommendations that came next. Throughout Day 6, you saw that the Flowers case progressed beyond removal into continued court involvement, reassessment, and Division coordination</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Paraphrase:</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Your findings must reflect the information gathered throughout the investigation. Your documentation must clearly explain what occurred, how the safety concerns developed. Why the ISP failed, why protective custody became necessary, and what actions followed. </a:t>
            </a: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Required closure documentation, supervisory review, and case-opening actions must also be completed before the investigation can formally close. DCFS procedure requires documentation of the investigative determination and closure information, supervisory review and approval, and completion or approval of the Investigation Case Connect screen when a case is being opened.</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Closing the investigation does not mean the Flowers family's involvement with DCFS is finished. The children have been removed, the case has entered the court process, and continued Division involvement is necessary. Your investigative work is ending, but the information you gathered now becomes part of the foundation for what happens next.</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Now, as the Investigator, your responsibility is to make sure the investigative portion of that work is complete and that the warm handoff is communicated to the family. At this phase one of two things will happen for a family:</a:t>
            </a:r>
            <a:endParaRPr dirty="0">
              <a:latin typeface="Calibri"/>
              <a:ea typeface="Calibri"/>
              <a:cs typeface="Calibri"/>
              <a:sym typeface="Calibri"/>
            </a:endParaRPr>
          </a:p>
          <a:p>
            <a:pPr marL="483265" indent="-322176">
              <a:buClr>
                <a:schemeClr val="dk1"/>
              </a:buClr>
              <a:buSzPts val="1200"/>
              <a:buFont typeface="Calibri"/>
              <a:buAutoNum type="arabicPeriod"/>
            </a:pPr>
            <a:r>
              <a:rPr lang="en-US" dirty="0">
                <a:latin typeface="Calibri"/>
                <a:ea typeface="Calibri"/>
                <a:cs typeface="Calibri"/>
                <a:sym typeface="Calibri"/>
              </a:rPr>
              <a:t>The investigation for this case will close with safety threats mitigated.</a:t>
            </a:r>
            <a:endParaRPr dirty="0">
              <a:latin typeface="Calibri"/>
              <a:ea typeface="Calibri"/>
              <a:cs typeface="Calibri"/>
              <a:sym typeface="Calibri"/>
            </a:endParaRPr>
          </a:p>
          <a:p>
            <a:pPr marL="483265" indent="-322176">
              <a:buClr>
                <a:schemeClr val="dk1"/>
              </a:buClr>
              <a:buSzPts val="1200"/>
              <a:buFont typeface="Calibri"/>
              <a:buAutoNum type="arabicPeriod"/>
            </a:pPr>
            <a:r>
              <a:rPr lang="en-US" dirty="0">
                <a:latin typeface="Calibri"/>
                <a:ea typeface="Calibri"/>
                <a:cs typeface="Calibri"/>
                <a:sym typeface="Calibri"/>
              </a:rPr>
              <a:t>The investigation portion will close but the case will be open with a new Specialist assigned. </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 </a:t>
            </a:r>
          </a:p>
          <a:p>
            <a:pPr marL="386611" indent="-193306">
              <a:buClr>
                <a:schemeClr val="dk1"/>
              </a:buClr>
              <a:buSzPct val="100000"/>
              <a:buFont typeface="Calibri" panose="020F0502020204030204" pitchFamily="34" charset="0"/>
              <a:buChar char="●"/>
            </a:pPr>
            <a:r>
              <a:rPr lang="en-US" dirty="0">
                <a:latin typeface="Calibri"/>
                <a:ea typeface="Calibri"/>
                <a:cs typeface="Calibri"/>
                <a:sym typeface="Calibri"/>
              </a:rPr>
              <a:t>During the warm handoff where the family will still have DCFS involvement through an open case it is important that the Specialist ensures that the family understands that next steps will involve the assignment of a new Specialist as the case remains open. Closure at this time is specific to the investigative stage.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Looking across the entire Flowers investigation, what development most significantly changed the direction of the case?</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Participants may identify: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Jasmine's medical condition and delayed treatment.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Additional supervision concerns.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Domestic violence information.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Concerns regarding Charlotte's protective capacity.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Failure of the Immediate Safety Plan.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Charlotte refused Jasmine's medication.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Charlotte rejected Georgia's assistance.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Charlotte attempted to leave with the children.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TDM discussion and placement decision.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Protective custody/removal.</a:t>
            </a:r>
            <a:endParaRPr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Reinforce that the case did not move directly from referral to removal. Decisions changed as information was gathered and the ability to control identified safety threats changed.</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Once the children were removed, why wasn't the Investigator's work finished?</a:t>
            </a:r>
            <a:endParaRPr dirty="0">
              <a:latin typeface="Calibri"/>
              <a:ea typeface="Calibri"/>
              <a:cs typeface="Calibri"/>
              <a:sym typeface="Calibri"/>
            </a:endParaRPr>
          </a:p>
          <a:p>
            <a:pPr marL="0" indent="0">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Removal triggered additional responsibilities and processes. Participants should recognize: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Continued documentation.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Investigative findings and determinations.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OCC coordination.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Affidavit preparation.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 involvement.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Continued reassessment and communication.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Completion of investigation closure requirements.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Preparation for transition to ongoing casework.</a:t>
            </a:r>
            <a:endParaRPr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Reinforce that Day 6 established that removal begins additional legal, court-related, and Division processes rather than ending investigative responsibility.</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Keep the conversation focused on the full progression and conclusion of the Flowers investigation.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Participants have already completed the TDM, removal decision-making, findings, affidavit work, and court preparation. Do not reteach those processes. Use them to show how the pieces of the investigation connected and ultimately led to closure.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Reinforce that the children being removed is not the end point of the investigative process. The Investigator still has responsibilities related to findings, documentation, legal coordination, and closure.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Do not determine a future permanency outcome for Jasmine or Frankie. Continued court involvement, case planning, reassessment, services, placement, and permanency decisions belong to the ongoing phase of the case.</a:t>
            </a:r>
            <a:endParaRPr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You've now followed the Flowers investigation through its full investigative progression. What started as a referral developed into a case that required ongoing information gathering, safety assessment, an Immediate Safety Plan, TDM involvement, protective custody, court action, findings, and extensive documentation. Each step was connected to the information available at that point in the investigation.</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Your investigative work is now ready to come to an end, but the work with the Flowers family is not. Jasmine and Frankie remain involved with DCFS, court and casework responsibilities continue, and another Specialist will now take responsibility for moving the case forward.</a:t>
            </a: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Your final responsibility is making sure that the Specialist does not have to start over. Next, we'll look at how you take everything you've learned about the Flowers family and transition that information through the case connect and warm handoff into ongoing casework.</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Flowers investigation developed over time as new information was gathered.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Immediate Safety Plan was intended to control identified threats while maintaining child safety.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Failure of the ISP and escalating caregiver behavior changed the direction of the case.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When identified threats could not be controlled, protective custody and removal became necessary.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Removal led to additional legal and court-related responsibilities rather than ending the investigation.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Investigative findings, documentation, and supervisory approval must support the final investigation closure.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Closing the investigation does not end continued DCFS involvement with the Flowers family.</a:t>
            </a:r>
            <a:endParaRPr dirty="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40: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40:notes"/>
          <p:cNvSpPr txBox="1">
            <a:spLocks noGrp="1"/>
          </p:cNvSpPr>
          <p:nvPr>
            <p:ph type="body" idx="1"/>
          </p:nvPr>
        </p:nvSpPr>
        <p:spPr>
          <a:xfrm>
            <a:off x="731520" y="4212194"/>
            <a:ext cx="5852160" cy="4417218"/>
          </a:xfrm>
          <a:prstGeom prst="rect">
            <a:avLst/>
          </a:prstGeom>
          <a:noFill/>
          <a:ln>
            <a:noFill/>
          </a:ln>
        </p:spPr>
        <p:txBody>
          <a:bodyPr spcFirstLastPara="1" wrap="square" lIns="96637" tIns="48305" rIns="96637" bIns="48305" anchor="t" anchorCtr="0">
            <a:noAutofit/>
          </a:bodyPr>
          <a:lstStyle/>
          <a:p>
            <a:pPr marL="0" indent="0"/>
            <a:r>
              <a:rPr lang="en-US" b="1" dirty="0">
                <a:latin typeface="Calibri"/>
                <a:ea typeface="Calibri"/>
                <a:cs typeface="Calibri"/>
                <a:sym typeface="Calibri"/>
              </a:rPr>
              <a:t>FROM REFERRAL TO CASE TRANSITION: THE FLOWERS JOURNEY</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a:t>
            </a:r>
            <a:r>
              <a:rPr lang="en-US" dirty="0">
                <a:latin typeface="Calibri"/>
                <a:ea typeface="Calibri"/>
                <a:cs typeface="Calibri"/>
                <a:sym typeface="Calibri"/>
              </a:rPr>
              <a:t> 20 minutes</a:t>
            </a:r>
            <a:endParaRPr dirty="0">
              <a:latin typeface="Calibri"/>
              <a:ea typeface="Calibri"/>
              <a:cs typeface="Calibri"/>
              <a:sym typeface="Calibri"/>
            </a:endParaRPr>
          </a:p>
          <a:p>
            <a:pPr marL="0" indent="0"/>
            <a:r>
              <a:rPr lang="en-US" b="1" dirty="0">
                <a:latin typeface="Calibri"/>
                <a:ea typeface="Calibri"/>
                <a:cs typeface="Calibri"/>
                <a:sym typeface="Calibri"/>
              </a:rPr>
              <a:t>Purpose:</a:t>
            </a:r>
            <a:r>
              <a:rPr lang="en-US" dirty="0">
                <a:latin typeface="Calibri"/>
                <a:ea typeface="Calibri"/>
                <a:cs typeface="Calibri"/>
                <a:sym typeface="Calibri"/>
              </a:rPr>
              <a:t> To help Specialists understand their responsibility for transitioning a completed investigation into ongoing casework through Case Connect and a purposeful warm handoff that provides the Caseworker Specialist with the information, context, and unresolved needs necessary to continue working with the family</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Set Up:</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Have participants remain in their table groups.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Explain that they have reached the point where their investigative work with the Flowers family is transitioning to ongoing casework. The family does not start over simply because a different Specialist becomes responsible for the case.</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r>
              <a:rPr lang="en-US" dirty="0">
                <a:latin typeface="Calibri"/>
                <a:ea typeface="Calibri"/>
                <a:cs typeface="Calibri"/>
                <a:sym typeface="Calibri"/>
              </a:rPr>
              <a:t>Ask each group to imagine that they are the Investigator Specialist preparing for a Case Connect and warm handoff with the Specialist who will receive the Flowers case.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Give groups several minutes to discuss the Flowers investigation from beginning to end. Then have them identify the information they believe the next Specialist </a:t>
            </a:r>
            <a:r>
              <a:rPr lang="en-US" b="1" dirty="0">
                <a:latin typeface="Calibri"/>
                <a:ea typeface="Calibri"/>
                <a:cs typeface="Calibri"/>
                <a:sym typeface="Calibri"/>
              </a:rPr>
              <a:t>must know</a:t>
            </a:r>
            <a:r>
              <a:rPr lang="en-US" dirty="0">
                <a:latin typeface="Calibri"/>
                <a:ea typeface="Calibri"/>
                <a:cs typeface="Calibri"/>
                <a:sym typeface="Calibri"/>
              </a:rPr>
              <a:t> to continue working with this family effectively.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Ask them to consider: </a:t>
            </a:r>
            <a:endParaRPr dirty="0">
              <a:latin typeface="Calibri"/>
              <a:ea typeface="Calibri"/>
              <a:cs typeface="Calibri"/>
              <a:sym typeface="Calibri"/>
            </a:endParaRPr>
          </a:p>
          <a:p>
            <a:pPr marL="966529" lvl="1" indent="-322176">
              <a:buClr>
                <a:schemeClr val="dk1"/>
              </a:buClr>
              <a:buSzPts val="1200"/>
              <a:buFont typeface="Calibri"/>
              <a:buChar char="○"/>
            </a:pPr>
            <a:r>
              <a:rPr lang="en-US" dirty="0">
                <a:latin typeface="Calibri"/>
                <a:ea typeface="Calibri"/>
                <a:cs typeface="Calibri"/>
                <a:sym typeface="Calibri"/>
              </a:rPr>
              <a:t>What happened during the investigation? </a:t>
            </a:r>
            <a:endParaRPr dirty="0">
              <a:latin typeface="Calibri"/>
              <a:ea typeface="Calibri"/>
              <a:cs typeface="Calibri"/>
              <a:sym typeface="Calibri"/>
            </a:endParaRPr>
          </a:p>
          <a:p>
            <a:pPr marL="966529" lvl="1" indent="-322176">
              <a:buClr>
                <a:schemeClr val="dk1"/>
              </a:buClr>
              <a:buSzPts val="1200"/>
              <a:buFont typeface="Calibri"/>
              <a:buChar char="○"/>
            </a:pPr>
            <a:r>
              <a:rPr lang="en-US" dirty="0">
                <a:latin typeface="Calibri"/>
                <a:ea typeface="Calibri"/>
                <a:cs typeface="Calibri"/>
                <a:sym typeface="Calibri"/>
              </a:rPr>
              <a:t>What safety threats and risks were identified? </a:t>
            </a:r>
            <a:endParaRPr dirty="0">
              <a:latin typeface="Calibri"/>
              <a:ea typeface="Calibri"/>
              <a:cs typeface="Calibri"/>
              <a:sym typeface="Calibri"/>
            </a:endParaRPr>
          </a:p>
          <a:p>
            <a:pPr marL="966529" lvl="1" indent="-322176">
              <a:buClr>
                <a:schemeClr val="dk1"/>
              </a:buClr>
              <a:buSzPts val="1200"/>
              <a:buFont typeface="Calibri"/>
              <a:buChar char="○"/>
            </a:pPr>
            <a:r>
              <a:rPr lang="en-US" dirty="0">
                <a:latin typeface="Calibri"/>
                <a:ea typeface="Calibri"/>
                <a:cs typeface="Calibri"/>
                <a:sym typeface="Calibri"/>
              </a:rPr>
              <a:t>What decisions have already been made? </a:t>
            </a:r>
            <a:endParaRPr dirty="0">
              <a:latin typeface="Calibri"/>
              <a:ea typeface="Calibri"/>
              <a:cs typeface="Calibri"/>
              <a:sym typeface="Calibri"/>
            </a:endParaRPr>
          </a:p>
          <a:p>
            <a:pPr marL="966529" lvl="1" indent="-322176">
              <a:buClr>
                <a:schemeClr val="dk1"/>
              </a:buClr>
              <a:buSzPts val="1200"/>
              <a:buFont typeface="Calibri"/>
              <a:buChar char="○"/>
            </a:pPr>
            <a:r>
              <a:rPr lang="en-US" dirty="0">
                <a:latin typeface="Calibri"/>
                <a:ea typeface="Calibri"/>
                <a:cs typeface="Calibri"/>
                <a:sym typeface="Calibri"/>
              </a:rPr>
              <a:t>What does the Specialist need to understand about Charlotte's actions and the family's current circumstances? </a:t>
            </a:r>
            <a:endParaRPr dirty="0">
              <a:latin typeface="Calibri"/>
              <a:ea typeface="Calibri"/>
              <a:cs typeface="Calibri"/>
              <a:sym typeface="Calibri"/>
            </a:endParaRPr>
          </a:p>
          <a:p>
            <a:pPr marL="966529" lvl="1" indent="-322176">
              <a:buClr>
                <a:schemeClr val="dk1"/>
              </a:buClr>
              <a:buSzPts val="1200"/>
              <a:buFont typeface="Calibri"/>
              <a:buChar char="○"/>
            </a:pPr>
            <a:r>
              <a:rPr lang="en-US" dirty="0">
                <a:latin typeface="Calibri"/>
                <a:ea typeface="Calibri"/>
                <a:cs typeface="Calibri"/>
                <a:sym typeface="Calibri"/>
              </a:rPr>
              <a:t>What information about Jasmine and Frankie needs to carry forward? </a:t>
            </a:r>
            <a:endParaRPr dirty="0">
              <a:latin typeface="Calibri"/>
              <a:ea typeface="Calibri"/>
              <a:cs typeface="Calibri"/>
              <a:sym typeface="Calibri"/>
            </a:endParaRPr>
          </a:p>
          <a:p>
            <a:pPr marL="966529" lvl="1" indent="-322176">
              <a:buClr>
                <a:schemeClr val="dk1"/>
              </a:buClr>
              <a:buSzPts val="1200"/>
              <a:buFont typeface="Calibri"/>
              <a:buChar char="○"/>
            </a:pPr>
            <a:r>
              <a:rPr lang="en-US" dirty="0">
                <a:latin typeface="Calibri"/>
                <a:ea typeface="Calibri"/>
                <a:cs typeface="Calibri"/>
                <a:sym typeface="Calibri"/>
              </a:rPr>
              <a:t>What happened during the TDM and court involvement? </a:t>
            </a:r>
            <a:endParaRPr dirty="0">
              <a:latin typeface="Calibri"/>
              <a:ea typeface="Calibri"/>
              <a:cs typeface="Calibri"/>
              <a:sym typeface="Calibri"/>
            </a:endParaRPr>
          </a:p>
          <a:p>
            <a:pPr marL="966529" lvl="1" indent="-322176">
              <a:buClr>
                <a:schemeClr val="dk1"/>
              </a:buClr>
              <a:buSzPts val="1200"/>
              <a:buFont typeface="Calibri"/>
              <a:buChar char="○"/>
            </a:pPr>
            <a:r>
              <a:rPr lang="en-US" dirty="0">
                <a:latin typeface="Calibri"/>
                <a:ea typeface="Calibri"/>
                <a:cs typeface="Calibri"/>
                <a:sym typeface="Calibri"/>
              </a:rPr>
              <a:t>What services, supports, family connections, or other professionals are already involved? </a:t>
            </a:r>
            <a:endParaRPr dirty="0">
              <a:latin typeface="Calibri"/>
              <a:ea typeface="Calibri"/>
              <a:cs typeface="Calibri"/>
              <a:sym typeface="Calibri"/>
            </a:endParaRPr>
          </a:p>
          <a:p>
            <a:pPr marL="966529" lvl="1" indent="-322176">
              <a:buClr>
                <a:schemeClr val="dk1"/>
              </a:buClr>
              <a:buSzPts val="1200"/>
              <a:buFont typeface="Calibri"/>
              <a:buChar char="○"/>
            </a:pPr>
            <a:r>
              <a:rPr lang="en-US" dirty="0">
                <a:latin typeface="Calibri"/>
                <a:ea typeface="Calibri"/>
                <a:cs typeface="Calibri"/>
                <a:sym typeface="Calibri"/>
              </a:rPr>
              <a:t>What concerns remain unresolved as the case transitions?</a:t>
            </a:r>
            <a:endParaRPr dirty="0">
              <a:latin typeface="Calibri"/>
              <a:ea typeface="Calibri"/>
              <a:cs typeface="Calibri"/>
              <a:sym typeface="Calibri"/>
            </a:endParaRPr>
          </a:p>
          <a:p>
            <a:pPr marL="0" indent="0"/>
            <a:r>
              <a:rPr lang="en-US" dirty="0">
                <a:latin typeface="Calibri"/>
                <a:ea typeface="Calibri"/>
                <a:cs typeface="Calibri"/>
                <a:sym typeface="Calibri"/>
              </a:rPr>
              <a:t>Have each group identify the </a:t>
            </a:r>
            <a:r>
              <a:rPr lang="en-US" b="1" dirty="0">
                <a:latin typeface="Calibri"/>
                <a:ea typeface="Calibri"/>
                <a:cs typeface="Calibri"/>
                <a:sym typeface="Calibri"/>
              </a:rPr>
              <a:t>three pieces of information they consider most critical to communicate during the warm handoff</a:t>
            </a:r>
            <a:r>
              <a:rPr lang="en-US" dirty="0">
                <a:latin typeface="Calibri"/>
                <a:ea typeface="Calibri"/>
                <a:cs typeface="Calibri"/>
                <a:sym typeface="Calibri"/>
              </a:rPr>
              <a:t> and be prepared to explain why.</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Paraphrase: </a:t>
            </a:r>
            <a:endParaRPr b="1" dirty="0">
              <a:latin typeface="Calibri"/>
              <a:ea typeface="Calibri"/>
              <a:cs typeface="Calibri"/>
              <a:sym typeface="Calibri"/>
            </a:endParaRPr>
          </a:p>
          <a:p>
            <a:pPr marL="0" indent="0"/>
            <a:r>
              <a:rPr lang="en-US" dirty="0">
                <a:latin typeface="Calibri"/>
                <a:ea typeface="Calibri"/>
                <a:cs typeface="Calibri"/>
                <a:sym typeface="Calibri"/>
              </a:rPr>
              <a:t>You've now brought the investigative portion of the Flowers case to a close. You know how the case progressed, why the Immediate Safety Plan failed, why protective custody became necessary, what occurred through the TDM and court processes, and what had to be completed before the investigation could close. But there is one final responsibility we need to address. The Flowers family's involvement with DCFS is continuing, which means the information and understanding you developed as the Investigator now need to move with the case.</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dirty="0">
                <a:latin typeface="Calibri"/>
                <a:ea typeface="Calibri"/>
                <a:cs typeface="Calibri"/>
                <a:sym typeface="Calibri"/>
              </a:rPr>
              <a:t>When continued services are needed, the case moves forward with a Caseworker Specialist. DCFS procedures refer to this transition as a Case Connect, and it requires coordination between the Investigator and the Caseworker Specialist.</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dirty="0">
                <a:latin typeface="Calibri"/>
                <a:ea typeface="Calibri"/>
                <a:cs typeface="Calibri"/>
                <a:sym typeface="Calibri"/>
              </a:rPr>
              <a:t>Think about what that means for the Flowers family. The next Specialist should not have to start at the beginning and reconstruct everything that happened over the course of this investigation. The information you gathered, the decisions you made, the safety concerns you identified, and the relationships you developed all matter to the work that happens next.</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dirty="0">
                <a:latin typeface="Calibri"/>
                <a:ea typeface="Calibri"/>
                <a:cs typeface="Calibri"/>
                <a:sym typeface="Calibri"/>
              </a:rPr>
              <a:t>That is where the warm handoff becomes important. You are not simply handing over a case file. You are helping the next Specialist understand where this family has been, where things stand right now, and what still requires attention. The goal is continuity. The next Specialist needs enough information to step into the case with an understanding of the children, the caregivers, the safety concerns, the decisions that have already been made, and the work that still needs to happen.</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dirty="0">
                <a:latin typeface="Calibri"/>
                <a:ea typeface="Calibri"/>
                <a:cs typeface="Calibri"/>
                <a:sym typeface="Calibri"/>
              </a:rPr>
              <a:t>DCFS procedure reinforces that this is a collaborative transition. When a Case Connect has occurred, the Investigator and Caseworker Specialist may have overlapping responsibilities and must coordinate around the family's safety needs. The investigation's Risk Assessment also helps determine the level of ongoing Division involvement needed to support the child's continued well-being.</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dirty="0">
                <a:latin typeface="Calibri"/>
                <a:ea typeface="Calibri"/>
                <a:cs typeface="Calibri"/>
                <a:sym typeface="Calibri"/>
              </a:rPr>
              <a:t>So, for this final part of your work with the Flowers family, put yourself back into the role of the Investigator. You are about to speak directly with the Caseworker Specialist who will continue working with this family. What does that Specialist absolutely need to know from you before you step away?</a:t>
            </a:r>
            <a:endParaRPr dirty="0">
              <a:latin typeface="Calibri"/>
              <a:ea typeface="Calibri"/>
              <a:cs typeface="Calibri"/>
              <a:sym typeface="Calibri"/>
            </a:endParaRPr>
          </a:p>
          <a:p>
            <a:pPr marL="0" indent="0"/>
            <a:endParaRPr lang="en-US" b="1" dirty="0">
              <a:latin typeface="Calibri"/>
              <a:ea typeface="Calibri"/>
              <a:cs typeface="Calibri"/>
              <a:sym typeface="Calibri"/>
            </a:endParaRPr>
          </a:p>
          <a:p>
            <a:pPr marL="0" indent="0"/>
            <a:r>
              <a:rPr lang="en-US" b="1" dirty="0">
                <a:latin typeface="Calibri"/>
                <a:ea typeface="Calibri"/>
                <a:cs typeface="Calibri"/>
                <a:sym typeface="Calibri"/>
              </a:rPr>
              <a:t>Activity Discussion:</a:t>
            </a:r>
            <a:endParaRPr b="1" dirty="0">
              <a:latin typeface="Calibri"/>
              <a:ea typeface="Calibri"/>
              <a:cs typeface="Calibri"/>
              <a:sym typeface="Calibri"/>
            </a:endParaRPr>
          </a:p>
          <a:p>
            <a:pPr marL="0" indent="0"/>
            <a:r>
              <a:rPr lang="en-US" dirty="0">
                <a:latin typeface="Calibri"/>
                <a:ea typeface="Calibri"/>
                <a:cs typeface="Calibri"/>
                <a:sym typeface="Calibri"/>
              </a:rPr>
              <a:t>As groups share, the discussion should bring participants back across the entire investigation. Participants may identify information related to the original allegations and concerns, such as: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Jasmine and Frankie's safety and well-being,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Charlotte and Brad's caregiving,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medical concerns,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domestic violence,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supervision concerns,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prior history,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safety and risk assessment results,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family's support network,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TDM and placement decisions,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 involvement,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services or referrals,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most recent developments involving Charlotte.</a:t>
            </a:r>
            <a:endParaRPr dirty="0">
              <a:latin typeface="Calibri"/>
              <a:ea typeface="Calibri"/>
              <a:cs typeface="Calibri"/>
              <a:sym typeface="Calibri"/>
            </a:endParaRPr>
          </a:p>
          <a:p>
            <a:pPr marL="0" indent="0"/>
            <a:r>
              <a:rPr lang="en-US" dirty="0">
                <a:latin typeface="Calibri"/>
                <a:ea typeface="Calibri"/>
                <a:cs typeface="Calibri"/>
                <a:sym typeface="Calibri"/>
              </a:rPr>
              <a:t>Participants should also recognize that the handoff needs to identify </a:t>
            </a:r>
            <a:r>
              <a:rPr lang="en-US" b="1" dirty="0">
                <a:latin typeface="Calibri"/>
                <a:ea typeface="Calibri"/>
                <a:cs typeface="Calibri"/>
                <a:sym typeface="Calibri"/>
              </a:rPr>
              <a:t>unresolved concerns and next steps</a:t>
            </a:r>
            <a:r>
              <a:rPr lang="en-US" dirty="0">
                <a:latin typeface="Calibri"/>
                <a:ea typeface="Calibri"/>
                <a:cs typeface="Calibri"/>
                <a:sym typeface="Calibri"/>
              </a:rPr>
              <a:t>, not simply summarize what has already occurred.</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If you were the Specialist receiving the Flowers case tomorrow after investigation closure, what information would you need from the Investigator to continue the work without starting over?</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a:t>
            </a:r>
            <a:endParaRPr b="1" dirty="0">
              <a:latin typeface="Calibri"/>
              <a:ea typeface="Calibri"/>
              <a:cs typeface="Calibri"/>
              <a:sym typeface="Calibri"/>
            </a:endParaRPr>
          </a:p>
          <a:p>
            <a:pPr marL="0" indent="0"/>
            <a:r>
              <a:rPr lang="en-US" dirty="0">
                <a:latin typeface="Calibri"/>
                <a:ea typeface="Calibri"/>
                <a:cs typeface="Calibri"/>
                <a:sym typeface="Calibri"/>
              </a:rPr>
              <a:t>Responses should include information such as: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history and progression of the investigation.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Identified safety threats and risk.</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Current child safety and placement information.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Caregiver functioning and acts of protection.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Significant information learned through interviews and collateral contacts.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 and TDM outcomes.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Family and support-network involvement.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Services or referrals already initiated.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Concerns or tasks that remain unresolved.</a:t>
            </a:r>
            <a:endParaRPr dirty="0">
              <a:latin typeface="Calibri"/>
              <a:ea typeface="Calibri"/>
              <a:cs typeface="Calibri"/>
              <a:sym typeface="Calibri"/>
            </a:endParaRPr>
          </a:p>
          <a:p>
            <a:pPr marL="0" indent="0"/>
            <a:r>
              <a:rPr lang="en-US" dirty="0">
                <a:latin typeface="Calibri"/>
                <a:ea typeface="Calibri"/>
                <a:cs typeface="Calibri"/>
                <a:sym typeface="Calibri"/>
              </a:rPr>
              <a:t>Reinforce that a strong handoff provides both what has happened and what still needs attention.</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Question: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does a warm handoff matter instead of simply documenting the investigation and allowing the next Specialist to review the record?</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 warm handoff supports continuity in the family's involvement with DCFS. It allows the Investigator and Caseworker Specialist to communicate directly about important safety information, decisions, unresolved concerns, and ongoing needs. It also reduces the likelihood that critical context will be lost during the transition.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DCFS procedure demonstrates that the transition is collaborative rather than an immediate separation of responsibilities. When applicable, the Investigator coordinates with the Caseworker Specialist following Case Connect and continues monitoring an Immediate Safety Plan until a Caseworker Specialist has been assigned.</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Emphasize that the warm handoff is more than transferring documentation. The Investigator has developed knowledge and context about the family that can help the next Specialist begin their work from an informed position.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Avoid presenting the warm handoff as though the Investigator simply closes the investigation and immediately walks away. DCFS procedure specifically recognizes coordination between the Investigator and Caseworker Specialist when Case Connect has occurred.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Keep participants focused on what the next Specialist needs to continue the work, rather than asking them to make additional investigative decisions.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Think about where you started with this family. On Day 1, the Flowers case was a referral and a collection of information that you were trying to understand. Over the course of this training, you gathered information, made decisions, adjusted as circumstances changed, and ultimately determined what needed to happen to protect the children.</a:t>
            </a:r>
            <a:endParaRPr b="1" i="1" dirty="0">
              <a:latin typeface="Calibri"/>
              <a:ea typeface="Calibri"/>
              <a:cs typeface="Calibri"/>
              <a:sym typeface="Calibri"/>
            </a:endParaRPr>
          </a:p>
          <a:p>
            <a:pPr marL="0" indent="0"/>
            <a:endParaRPr lang="en-US" b="1" i="1" dirty="0">
              <a:latin typeface="Calibri"/>
              <a:ea typeface="Calibri"/>
              <a:cs typeface="Calibri"/>
              <a:sym typeface="Calibri"/>
            </a:endParaRPr>
          </a:p>
          <a:p>
            <a:pPr marL="0" indent="0"/>
            <a:r>
              <a:rPr lang="en-US" b="1" i="1" dirty="0">
                <a:latin typeface="Calibri"/>
                <a:ea typeface="Calibri"/>
                <a:cs typeface="Calibri"/>
                <a:sym typeface="Calibri"/>
              </a:rPr>
              <a:t>Now someone else has to continue that work.</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1" dirty="0">
                <a:latin typeface="Calibri"/>
                <a:ea typeface="Calibri"/>
                <a:cs typeface="Calibri"/>
                <a:sym typeface="Calibri"/>
              </a:rPr>
              <a:t>A strong investigation does not end with simply closing out your portion of the case. When continued DCFS involvement is necessary, part of completing your work is making sure the next Specialist understands the family, the decisions that brought the case to this point, and what still needs attention. That warm handoff helps create continuity for the family and allows the next Specialist to move the work forward rather than starting over.</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1" dirty="0">
                <a:latin typeface="Calibri"/>
                <a:ea typeface="Calibri"/>
                <a:cs typeface="Calibri"/>
                <a:sym typeface="Calibri"/>
              </a:rPr>
              <a:t>The Flowers case gave you the opportunity to experience that process in a structured environment. In the field, those transitions will happen while you are managing other investigations, responding to new referrals, meeting timelines, documenting your work, and adjusting to situations that may change quickly. So now that we have brought the Flowers investigation through its transition to ongoing casework, let's talk about what happens when the structure of training meets the reality of the field.</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investigation ending does not necessarily mean DCFS involvement with the family is ending.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 Case Connect supports the transition from investigation to ongoing casework when a services case is opened.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Investigator and Caseworker Specialist share responsibility for ensuring important information and safety concerns carry forward during that transition.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 warm handoff should communicate what has happened, what decisions have been made, the family's current circumstances, and what still requires attention.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next Specialist should be able to continue the work rather than recreate the investigation.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DCFS opens prevention, in-home, or permanency cases when continued Division involvement is appropriate based on assessment of the family.</a:t>
            </a:r>
            <a:endParaRPr dirty="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3:notes"/>
          <p:cNvSpPr>
            <a:spLocks noGrp="1" noRot="1" noChangeAspect="1"/>
          </p:cNvSpPr>
          <p:nvPr>
            <p:ph type="sldImg" idx="2"/>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3:notes"/>
          <p:cNvSpPr txBox="1">
            <a:spLocks noGrp="1"/>
          </p:cNvSpPr>
          <p:nvPr>
            <p:ph type="body" idx="1"/>
          </p:nvPr>
        </p:nvSpPr>
        <p:spPr>
          <a:xfrm>
            <a:off x="731520" y="4200526"/>
            <a:ext cx="5852160" cy="4440555"/>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TRAINING VS. REALITY: WHAT CHANGES WHEN YOU ENTER THE FIELD?</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the differences between structured training environments and everyday investigative practice, while preparing them for the realities they may encounter as new Specialists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 Manual: </a:t>
            </a:r>
            <a:r>
              <a:rPr lang="en-US" dirty="0">
                <a:latin typeface="Calibri"/>
                <a:ea typeface="Calibri"/>
                <a:cs typeface="Calibri"/>
                <a:sym typeface="Calibri"/>
              </a:rPr>
              <a:t>Day 10 Notes Page – What Investigations Look Like in the Field</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Facilitate a whole-group discussion using participants' Day 10 notes pages, encouraging them to think about expectations for their first weeks in the field.</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differences between training and field practice.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Explore</a:t>
            </a:r>
            <a:r>
              <a:rPr lang="en-US" dirty="0">
                <a:latin typeface="Calibri"/>
                <a:ea typeface="Calibri"/>
                <a:cs typeface="Calibri"/>
                <a:sym typeface="Calibri"/>
              </a:rPr>
              <a:t> common experiences reported by new Specialists.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Identify</a:t>
            </a:r>
            <a:r>
              <a:rPr lang="en-US" dirty="0">
                <a:latin typeface="Calibri"/>
                <a:ea typeface="Calibri"/>
                <a:cs typeface="Calibri"/>
                <a:sym typeface="Calibri"/>
              </a:rPr>
              <a:t> challenges that may arise during the transition to field work.</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Examine</a:t>
            </a:r>
            <a:r>
              <a:rPr lang="en-US" dirty="0">
                <a:latin typeface="Calibri"/>
                <a:ea typeface="Calibri"/>
                <a:cs typeface="Calibri"/>
                <a:sym typeface="Calibri"/>
              </a:rPr>
              <a:t> how training prepares Specialists to respond to changing circumstances.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Reflect</a:t>
            </a:r>
            <a:r>
              <a:rPr lang="en-US" dirty="0">
                <a:latin typeface="Calibri"/>
                <a:ea typeface="Calibri"/>
                <a:cs typeface="Calibri"/>
                <a:sym typeface="Calibri"/>
              </a:rPr>
              <a:t> on realistic expectations for the first months in the field.</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Training is intentionally structured. Cases are introduced in a sequence. Activities are designed to support specific learning objectives. Information is organized to help participants build skills one step at a time. Field practice is rarely that orderly.</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 any given day, a Specialist may juggle a new referral, an ongoing investigation, phone calls, documentation, meetings, supervisor consultation, and unexpected developments, often all at once. Unlike training, investigations don't arrive one at a time, and priorities can shift quickly as information changes, new concerns emerge, or families respond unexpectedly.</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Many new Specialists initially worry they're supposed to know exactly what to do in every situation. In reality, effective investigators spend significant time gathering information, consulting with others, and evaluating options before determining the best path forward. </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One of the biggest adjustments new Specialists experience is learning to operate in situations where certainty is limited.</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You may not always have every answer immediately available.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You may encounter situations that were not covered during training.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You may face circumstances where several reasonable options exist, and professional judgment is required to determine the most appropriate response.</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That does not mean training has failed to prepare you. It means you are beginning to apply what you have learned in dynamic and unpredictable situations. The purpose of training is not to eliminate uncertainty. The purpose is to provide a foundation that helps you navigate uncertainty professionally and confidently. As you enter the field, success will often depend less on having every answer and more on knowing how to gather information, use resources, seek guidance, and continue learning.</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part of the transition into field work seems most challenging?</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Multiple competing responsibilities, time management challenges, unexpected situations, and decision-making responsibilities.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resources can Specialists use when they encounter unfamiliar situations?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Learning through experience and using supervision and consultation.</a:t>
            </a:r>
            <a:endParaRPr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Say:</a:t>
            </a: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One of the most significant adjustments new Specialists</a:t>
            </a:r>
            <a:r>
              <a:rPr lang="en-US" dirty="0">
                <a:latin typeface="Calibri"/>
                <a:ea typeface="Calibri"/>
                <a:cs typeface="Calibri"/>
                <a:sym typeface="Calibri"/>
              </a:rPr>
              <a:t> </a:t>
            </a:r>
            <a:r>
              <a:rPr lang="en-US" b="1" i="1" dirty="0">
                <a:latin typeface="Calibri"/>
                <a:ea typeface="Calibri"/>
                <a:cs typeface="Calibri"/>
                <a:sym typeface="Calibri"/>
              </a:rPr>
              <a:t>make is learning to manage multiple responsibilities simultaneously while continuing to respond to the needs of children and families. Next, we'll explore how investigators prioritize their work when everything feels important.</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Field practice is less structured than training, and Specialists often manage multiple responsibilities simultaneously.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Information may be incomplete or change over time, and uncertainty is a normal part of investigative work.</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judgment develops over time, supported by available resources and support systems.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Training provides a foundation for continued growth and helps Specialists navigate changing circumstances professionally.</a:t>
            </a:r>
            <a:endParaRPr b="1" dirty="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41: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41:notes"/>
          <p:cNvSpPr txBox="1">
            <a:spLocks noGrp="1"/>
          </p:cNvSpPr>
          <p:nvPr>
            <p:ph type="body" idx="1"/>
          </p:nvPr>
        </p:nvSpPr>
        <p:spPr>
          <a:xfrm>
            <a:off x="731520" y="4212194"/>
            <a:ext cx="5852160" cy="4417218"/>
          </a:xfrm>
          <a:prstGeom prst="rect">
            <a:avLst/>
          </a:prstGeom>
          <a:noFill/>
          <a:ln>
            <a:noFill/>
          </a:ln>
        </p:spPr>
        <p:txBody>
          <a:bodyPr spcFirstLastPara="1" wrap="square" lIns="96637" tIns="48305" rIns="96637" bIns="48305" anchor="t" anchorCtr="0">
            <a:noAutofit/>
          </a:bodyPr>
          <a:lstStyle/>
          <a:p>
            <a:pPr marL="0" indent="0">
              <a:buClr>
                <a:schemeClr val="dk1"/>
              </a:buClr>
              <a:buSzPts val="1100"/>
            </a:pPr>
            <a:r>
              <a:rPr lang="en-US" b="1" dirty="0">
                <a:latin typeface="Calibri"/>
                <a:ea typeface="Calibri"/>
                <a:cs typeface="Calibri"/>
                <a:sym typeface="Calibri"/>
              </a:rPr>
              <a:t>MANAGING PRIORITIES DURING ACTIVE INVESTIGATIONS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investigators organize responsibilities, respond to changing demands, and maintain focus on child safety while managing multiple active assignments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 Manual: </a:t>
            </a:r>
            <a:r>
              <a:rPr lang="en-US" dirty="0">
                <a:latin typeface="Calibri"/>
                <a:ea typeface="Calibri"/>
                <a:cs typeface="Calibri"/>
                <a:sym typeface="Calibri"/>
              </a:rPr>
              <a:t>Day 10 Notes Page – What Investigations Look Like in the Field</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Facilitate a whole-group discussion using participants' Day 10 notes pages. </a:t>
            </a:r>
            <a:endParaRPr dirty="0">
              <a:latin typeface="Calibri"/>
              <a:ea typeface="Calibri"/>
              <a:cs typeface="Calibri"/>
              <a:sym typeface="Calibri"/>
            </a:endParaRPr>
          </a:p>
          <a:p>
            <a:pPr marL="483265" indent="-322176">
              <a:buClr>
                <a:schemeClr val="dk1"/>
              </a:buClr>
              <a:buSzPts val="1200"/>
              <a:buFont typeface="Calibri"/>
              <a:buAutoNum type="arabicPeriod"/>
            </a:pPr>
            <a:r>
              <a:rPr lang="en-US" dirty="0">
                <a:latin typeface="Calibri"/>
                <a:ea typeface="Calibri"/>
                <a:cs typeface="Calibri"/>
                <a:sym typeface="Calibri"/>
              </a:rPr>
              <a:t>Ask participants to consider how they currently manage competing priorities in their personal or professional lives.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why prioritization is important in investigations.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Explore</a:t>
            </a:r>
            <a:r>
              <a:rPr lang="en-US" dirty="0">
                <a:latin typeface="Calibri"/>
                <a:ea typeface="Calibri"/>
                <a:cs typeface="Calibri"/>
                <a:sym typeface="Calibri"/>
              </a:rPr>
              <a:t> common demands investigators manage simultaneously.</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Identify</a:t>
            </a:r>
            <a:r>
              <a:rPr lang="en-US" dirty="0">
                <a:latin typeface="Calibri"/>
                <a:ea typeface="Calibri"/>
                <a:cs typeface="Calibri"/>
                <a:sym typeface="Calibri"/>
              </a:rPr>
              <a:t> strategies that help Specialists stay organized.</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Examine</a:t>
            </a:r>
            <a:r>
              <a:rPr lang="en-US" dirty="0">
                <a:latin typeface="Calibri"/>
                <a:ea typeface="Calibri"/>
                <a:cs typeface="Calibri"/>
                <a:sym typeface="Calibri"/>
              </a:rPr>
              <a:t> how priorities may change throughout the day.</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Consider</a:t>
            </a:r>
            <a:r>
              <a:rPr lang="en-US" dirty="0">
                <a:latin typeface="Calibri"/>
                <a:ea typeface="Calibri"/>
                <a:cs typeface="Calibri"/>
                <a:sym typeface="Calibri"/>
              </a:rPr>
              <a:t> how investigators remain focused during busy periods.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Paraphrase:</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One of the biggest surprises for many new Specialists is not the complexity of individual investigations. It's the reality of managing multiple responsibilities at </a:t>
            </a:r>
            <a:r>
              <a:rPr lang="en-US">
                <a:latin typeface="Calibri"/>
                <a:ea typeface="Calibri"/>
                <a:cs typeface="Calibri"/>
                <a:sym typeface="Calibri"/>
              </a:rPr>
              <a:t>once.</a:t>
            </a:r>
            <a:r>
              <a:rPr lang="en-US" dirty="0">
                <a:latin typeface="Calibri"/>
                <a:ea typeface="Calibri"/>
                <a:cs typeface="Calibri"/>
                <a:sym typeface="Calibri"/>
              </a:rPr>
              <a:t> </a:t>
            </a:r>
            <a:r>
              <a:rPr lang="en-US">
                <a:latin typeface="Calibri"/>
                <a:ea typeface="Calibri"/>
                <a:cs typeface="Calibri"/>
                <a:sym typeface="Calibri"/>
              </a:rPr>
              <a:t>Specialists </a:t>
            </a:r>
            <a:r>
              <a:rPr lang="en-US" dirty="0">
                <a:latin typeface="Calibri"/>
                <a:ea typeface="Calibri"/>
                <a:cs typeface="Calibri"/>
                <a:sym typeface="Calibri"/>
              </a:rPr>
              <a:t>must learn how to adjust priorities without losing sight of critical responsibilities.</a:t>
            </a:r>
            <a:endParaRPr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In training, participants often focus on one activity, case task, or learning objective at a time. In the field, attention may be divided among several active investigations, documentation, meetings, phone calls, follow-up activities, and unexpected developments.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An investigator may plan to complete documentation, only to receive a new referral, learn of a developing safety concern, or encounter information requiring immediate attention. Because circumstances change frequently, successful investigators learn to adjust priorities without losing sight of critical responsibilities. Prioritization is not simply about deciding what to do first. It also involves recognizing: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requires immediate attention?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can be scheduled later?</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requires consultation?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can be delegated or coordinated?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information is needed before moving forward?</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Many new Specialists believe experienced investigators always have perfect control over their workload. In reality, effective investigators regularly reassess priorities throughout the day, staying organized, flexible, and willing to adjust as circumstances change.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Organization systems vary; calendars, task lists, reminders, planning tools, or case-tracking methods. But the specific system matters less than having a consistent approach for keeping responsibilities visible and manageable.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Over time, Specialists learn that productivity isn't measured by completing everything immediately, but by making informed decisions about where attention is most needed and responding effectively to the needs of children and families.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challenges might arise when managing multiple investigations?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Time management challenges, unexpected developments, competing deadlines, documentation responsibilities, communication demands, and scheduling conflicts.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flexibility important in investigative work?</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Answer: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Unexpected developments and scheduling conflicts as reasons, flexibility matters when priorities shift.</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Keep the discussion practical and realistic, encouraging participants to share organization strategies they already use.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Avoid presenting a single "correct" way to manage workload; reinforce that prioritization skills develop through experience.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this discussion to transition into the importance of supervision, consultation, and team support.</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Say:</a:t>
            </a: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Even the most organized investigator encounters situations that require guidance, collaboration, or a second perspective. Knowing when and how to seek support is an important part of professional practice.</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 </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Investigators often manage multiple responsibilities simultaneously, and priorities may shift based on changing circumstances.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Organization and flexibility support effective workload management in field practice.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Investigators continually reassess responsibilities, prioritizing based on the needs of children and families.</a:t>
            </a:r>
            <a:endParaRPr b="1" dirty="0">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5: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5:notes"/>
          <p:cNvSpPr txBox="1">
            <a:spLocks noGrp="1"/>
          </p:cNvSpPr>
          <p:nvPr>
            <p:ph type="body" idx="1"/>
          </p:nvPr>
        </p:nvSpPr>
        <p:spPr>
          <a:xfrm>
            <a:off x="731520" y="4212194"/>
            <a:ext cx="5852160" cy="4417218"/>
          </a:xfrm>
          <a:prstGeom prst="rect">
            <a:avLst/>
          </a:prstGeom>
          <a:noFill/>
          <a:ln>
            <a:noFill/>
          </a:ln>
        </p:spPr>
        <p:txBody>
          <a:bodyPr spcFirstLastPara="1" wrap="square" lIns="96637" tIns="48305" rIns="96637" bIns="48305" anchor="t" anchorCtr="0">
            <a:noAutofit/>
          </a:bodyPr>
          <a:lstStyle/>
          <a:p>
            <a:pPr marL="0" indent="0"/>
            <a:r>
              <a:rPr lang="en-US" b="1" dirty="0">
                <a:latin typeface="Calibri"/>
                <a:ea typeface="Calibri"/>
                <a:cs typeface="Calibri"/>
                <a:sym typeface="Calibri"/>
              </a:rPr>
              <a:t>USING SUPERVISION, CONSULTATION &amp; TEAM SUPPORT EFFECTIVELY</a:t>
            </a:r>
            <a:endParaRPr b="1"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supervision, consultation, and professional support systems contribute to decision-making, skill development, and long-term success in investigative practice</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Participant Manual: </a:t>
            </a:r>
            <a:r>
              <a:rPr lang="en-US" dirty="0">
                <a:latin typeface="Calibri"/>
                <a:ea typeface="Calibri"/>
                <a:cs typeface="Calibri"/>
                <a:sym typeface="Calibri"/>
              </a:rPr>
              <a:t>Day 10 Notes Page – What Investigations Look Like in the Field</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Activity Instructions:</a:t>
            </a:r>
            <a:endParaRPr b="1" dirty="0">
              <a:latin typeface="Calibri"/>
              <a:ea typeface="Calibri"/>
              <a:cs typeface="Calibri"/>
              <a:sym typeface="Calibri"/>
            </a:endParaRPr>
          </a:p>
          <a:p>
            <a:pPr marL="0" indent="0"/>
            <a:r>
              <a:rPr lang="en-US" dirty="0">
                <a:latin typeface="Calibri"/>
                <a:ea typeface="Calibri"/>
                <a:cs typeface="Calibri"/>
                <a:sym typeface="Calibri"/>
              </a:rPr>
              <a:t>Facilitate a whole-group discussion using participants' Day 10 notes pages. Encourage participants to consider situations where seeking guidance improves the outcome.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the role supervision plays in investigative practice.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Explore</a:t>
            </a:r>
            <a:r>
              <a:rPr lang="en-US" dirty="0">
                <a:latin typeface="Calibri"/>
                <a:ea typeface="Calibri"/>
                <a:cs typeface="Calibri"/>
                <a:sym typeface="Calibri"/>
              </a:rPr>
              <a:t> situations that may benefit from consultation.</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Identify</a:t>
            </a:r>
            <a:r>
              <a:rPr lang="en-US" dirty="0">
                <a:latin typeface="Calibri"/>
                <a:ea typeface="Calibri"/>
                <a:cs typeface="Calibri"/>
                <a:sym typeface="Calibri"/>
              </a:rPr>
              <a:t> characteristics of effective professional support systems.</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Examine</a:t>
            </a:r>
            <a:r>
              <a:rPr lang="en-US" dirty="0">
                <a:latin typeface="Calibri"/>
                <a:ea typeface="Calibri"/>
                <a:cs typeface="Calibri"/>
                <a:sym typeface="Calibri"/>
              </a:rPr>
              <a:t> barriers that sometimes prevent people from seeking assistance.</a:t>
            </a:r>
            <a:endParaRPr dirty="0">
              <a:latin typeface="Calibri"/>
              <a:ea typeface="Calibri"/>
              <a:cs typeface="Calibri"/>
              <a:sym typeface="Calibri"/>
            </a:endParaRPr>
          </a:p>
          <a:p>
            <a:pPr marL="483265" indent="-322176">
              <a:buClr>
                <a:schemeClr val="dk1"/>
              </a:buClr>
              <a:buSzPts val="1200"/>
              <a:buFont typeface="Calibri"/>
              <a:buAutoNum type="arabicPeriod"/>
            </a:pPr>
            <a:r>
              <a:rPr lang="en-US" b="1" dirty="0">
                <a:latin typeface="Calibri"/>
                <a:ea typeface="Calibri"/>
                <a:cs typeface="Calibri"/>
                <a:sym typeface="Calibri"/>
              </a:rPr>
              <a:t>Discuss</a:t>
            </a:r>
            <a:r>
              <a:rPr lang="en-US" dirty="0">
                <a:latin typeface="Calibri"/>
                <a:ea typeface="Calibri"/>
                <a:cs typeface="Calibri"/>
                <a:sym typeface="Calibri"/>
              </a:rPr>
              <a:t> how collaboration supports professional growth.</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One of the most important lessons new Specialists learn is that successful investigators do not work in isolation.</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1" dirty="0">
                <a:latin typeface="Calibri"/>
                <a:ea typeface="Calibri"/>
                <a:cs typeface="Calibri"/>
                <a:sym typeface="Calibri"/>
              </a:rPr>
              <a:t>Many people enter the field believing they must independently solve every problem, answer every question, or navigate every challenge. In reality, child welfare practice is built upon consultation, teamwork, and professional support.</a:t>
            </a:r>
            <a:endParaRPr b="1" i="1" dirty="0">
              <a:latin typeface="Calibri"/>
              <a:ea typeface="Calibri"/>
              <a:cs typeface="Calibri"/>
              <a:sym typeface="Calibri"/>
            </a:endParaRPr>
          </a:p>
          <a:p>
            <a:pPr marL="0" indent="0"/>
            <a:r>
              <a:rPr lang="en-US" b="1" i="1" dirty="0">
                <a:latin typeface="Calibri"/>
                <a:ea typeface="Calibri"/>
                <a:cs typeface="Calibri"/>
                <a:sym typeface="Calibri"/>
              </a:rPr>
              <a:t>Throughout your career, you will encounter unfamiliar circumstances, competing considerations, difficult decisions, or information that requires additional analysis.</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1" dirty="0">
                <a:latin typeface="Calibri"/>
                <a:ea typeface="Calibri"/>
                <a:cs typeface="Calibri"/>
                <a:sym typeface="Calibri"/>
              </a:rPr>
              <a:t>Strong professionals recognize these moments as opportunities to seek guidance rather than attempting to carry the responsibility alone.</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i="1" dirty="0">
                <a:latin typeface="Calibri"/>
                <a:ea typeface="Calibri"/>
                <a:cs typeface="Calibri"/>
                <a:sym typeface="Calibri"/>
              </a:rPr>
              <a:t>Supervisors play an important role in helping Specialists evaluate information, consider options, identify blind spots, and strengthen decision-making. They provide support not only in challenging situations but also in routine case activities, professional development, and skill-building.</a:t>
            </a:r>
            <a:endParaRPr b="1" i="1"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Paraphrase:</a:t>
            </a:r>
            <a:endParaRPr b="1" dirty="0">
              <a:latin typeface="Calibri"/>
              <a:ea typeface="Calibri"/>
              <a:cs typeface="Calibri"/>
              <a:sym typeface="Calibri"/>
            </a:endParaRPr>
          </a:p>
          <a:p>
            <a:pPr marL="0" indent="0"/>
            <a:r>
              <a:rPr lang="en-US" dirty="0">
                <a:latin typeface="Calibri"/>
                <a:ea typeface="Calibri"/>
                <a:cs typeface="Calibri"/>
                <a:sym typeface="Calibri"/>
              </a:rPr>
              <a:t>Consultation can also happen outside formal supervision. Specialists often learn from experienced colleagues, subject matter experts, multidisciplinary partners, peer discussions, case reviews, and professional mentoring relationships.</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dirty="0">
                <a:latin typeface="Calibri"/>
                <a:ea typeface="Calibri"/>
                <a:cs typeface="Calibri"/>
                <a:sym typeface="Calibri"/>
              </a:rPr>
              <a:t>Seeking consultation does not indicate a lack of knowledge or competence.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 many cases, it reflects sound professional judgment.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One challenge some new Specialists experience is waiting too long to ask questions because they believe they should already know the answer.</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However, consultation is often most valuable before a situation becomes more complicated.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most effective investigators understand that professional growth occurs through a combination of independent practice and collaborative learning.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Knowing when to seek support can be just as important as knowing how to complete a task independently.</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Facilitator Question: </a:t>
            </a:r>
            <a:r>
              <a:rPr lang="en-US" dirty="0">
                <a:latin typeface="Calibri"/>
                <a:ea typeface="Calibri"/>
                <a:cs typeface="Calibri"/>
                <a:sym typeface="Calibri"/>
              </a:rPr>
              <a:t>(ask the following and validate responses)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situations may benefit from consultation?</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Facilitator Answer: </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Experience sharing, case review, and problem-solving as ways of consultation support these situations.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Question: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seeking guidance considered a professional strength rather than a weakness?</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Answer: </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Feedback, mentorship, and professional development as reasons for guidance-seeking reflect strength.</a:t>
            </a:r>
            <a:endParaRPr dirty="0">
              <a:latin typeface="Calibri"/>
              <a:ea typeface="Calibri"/>
              <a:cs typeface="Calibri"/>
              <a:sym typeface="Calibri"/>
            </a:endParaRPr>
          </a:p>
          <a:p>
            <a:pPr marL="0" indent="0"/>
            <a:endParaRPr b="1" dirty="0">
              <a:latin typeface="Calibri"/>
              <a:ea typeface="Calibri"/>
              <a:cs typeface="Calibri"/>
              <a:sym typeface="Calibri"/>
            </a:endParaRPr>
          </a:p>
          <a:p>
            <a:pPr marL="0" indent="0"/>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Normalize asking questions and seeking assistance; avoid portraying supervision solely as oversight or accountability.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Emphasize the developmental role of supervisors and mentors, encouraging participants to view consultation as part of professional practice.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this discussion to prepare participants for the upcoming activity focused on real-world investigative demands.</a:t>
            </a:r>
            <a:endParaRPr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Say:</a:t>
            </a:r>
            <a:endParaRPr b="1" dirty="0">
              <a:latin typeface="Calibri"/>
              <a:ea typeface="Calibri"/>
              <a:cs typeface="Calibri"/>
              <a:sym typeface="Calibri"/>
            </a:endParaRPr>
          </a:p>
          <a:p>
            <a:pPr marL="0" indent="0"/>
            <a:r>
              <a:rPr lang="en-US" b="1" i="1" dirty="0">
                <a:latin typeface="Calibri"/>
                <a:ea typeface="Calibri"/>
                <a:cs typeface="Calibri"/>
                <a:sym typeface="Calibri"/>
              </a:rPr>
              <a:t>Throughout this section, we've discussed how field practice differs from training, how investigators manage competing priorities, and how support systems contribute to professional success. Next, you'll apply those concepts through an activity that explores the realities of a typical investigative workday.</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Successful investigators don't work alone; supervision provides guidance, support, and professional development.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Consultation, through multiple sources, strengthens decision-making and problem-solving.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Seeking support is a professional strength, and learning continues throughout a Specialist’s career.</a:t>
            </a:r>
            <a:endParaRPr dirty="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3"/>
        <p:cNvGrpSpPr/>
        <p:nvPr/>
      </p:nvGrpSpPr>
      <p:grpSpPr>
        <a:xfrm>
          <a:off x="0" y="0"/>
          <a:ext cx="0" cy="0"/>
          <a:chOff x="0" y="0"/>
          <a:chExt cx="0" cy="0"/>
        </a:xfrm>
      </p:grpSpPr>
      <p:sp>
        <p:nvSpPr>
          <p:cNvPr id="74" name="Google Shape;74;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199"/>
        <p:cNvGrpSpPr/>
        <p:nvPr/>
      </p:nvGrpSpPr>
      <p:grpSpPr>
        <a:xfrm>
          <a:off x="0" y="0"/>
          <a:ext cx="0" cy="0"/>
          <a:chOff x="0" y="0"/>
          <a:chExt cx="0" cy="0"/>
        </a:xfrm>
      </p:grpSpPr>
      <p:sp>
        <p:nvSpPr>
          <p:cNvPr id="200" name="Google Shape;200;g3f59ec87a1e_0_133"/>
          <p:cNvSpPr txBox="1">
            <a:spLocks noGrp="1"/>
          </p:cNvSpPr>
          <p:nvPr>
            <p:ph type="title"/>
          </p:nvPr>
        </p:nvSpPr>
        <p:spPr>
          <a:xfrm>
            <a:off x="686400" y="3323629"/>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rgbClr val="000000"/>
              </a:buClr>
              <a:buSzPts val="3700"/>
              <a:buFont typeface="Calibri"/>
              <a:buNone/>
              <a:defRPr sz="7300">
                <a:solidFill>
                  <a:srgbClr val="000000"/>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201" name="Google Shape;201;g3f59ec87a1e_0_133"/>
          <p:cNvSpPr txBox="1">
            <a:spLocks noGrp="1"/>
          </p:cNvSpPr>
          <p:nvPr>
            <p:ph type="sldNum" idx="12"/>
          </p:nvPr>
        </p:nvSpPr>
        <p:spPr>
          <a:xfrm>
            <a:off x="11296611"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02" name="Google Shape;202;g3f59ec87a1e_0_133"/>
          <p:cNvSpPr/>
          <p:nvPr/>
        </p:nvSpPr>
        <p:spPr>
          <a:xfrm>
            <a:off x="653800" y="612400"/>
            <a:ext cx="10884300" cy="5633100"/>
          </a:xfrm>
          <a:prstGeom prst="roundRect">
            <a:avLst>
              <a:gd name="adj" fmla="val 16667"/>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871734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203"/>
        <p:cNvGrpSpPr/>
        <p:nvPr/>
      </p:nvGrpSpPr>
      <p:grpSpPr>
        <a:xfrm>
          <a:off x="0" y="0"/>
          <a:ext cx="0" cy="0"/>
          <a:chOff x="0" y="0"/>
          <a:chExt cx="0" cy="0"/>
        </a:xfrm>
      </p:grpSpPr>
      <p:sp>
        <p:nvSpPr>
          <p:cNvPr id="204" name="Google Shape;204;g3f59ec87a1e_0_137"/>
          <p:cNvSpPr>
            <a:spLocks noGrp="1"/>
          </p:cNvSpPr>
          <p:nvPr>
            <p:ph type="pic" idx="2"/>
          </p:nvPr>
        </p:nvSpPr>
        <p:spPr>
          <a:xfrm>
            <a:off x="0" y="1"/>
            <a:ext cx="12192000" cy="6858000"/>
          </a:xfrm>
          <a:prstGeom prst="rect">
            <a:avLst/>
          </a:prstGeom>
          <a:noFill/>
          <a:ln>
            <a:noFill/>
          </a:ln>
        </p:spPr>
      </p:sp>
    </p:spTree>
    <p:extLst>
      <p:ext uri="{BB962C8B-B14F-4D97-AF65-F5344CB8AC3E}">
        <p14:creationId xmlns:p14="http://schemas.microsoft.com/office/powerpoint/2010/main" val="423991579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205"/>
        <p:cNvGrpSpPr/>
        <p:nvPr/>
      </p:nvGrpSpPr>
      <p:grpSpPr>
        <a:xfrm>
          <a:off x="0" y="0"/>
          <a:ext cx="0" cy="0"/>
          <a:chOff x="0" y="0"/>
          <a:chExt cx="0" cy="0"/>
        </a:xfrm>
      </p:grpSpPr>
      <p:sp>
        <p:nvSpPr>
          <p:cNvPr id="206" name="Google Shape;206;g3f59ec87a1e_0_139"/>
          <p:cNvSpPr txBox="1">
            <a:spLocks noGrp="1"/>
          </p:cNvSpPr>
          <p:nvPr>
            <p:ph type="title"/>
          </p:nvPr>
        </p:nvSpPr>
        <p:spPr>
          <a:xfrm>
            <a:off x="686400" y="3323664"/>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chemeClr val="lt1"/>
              </a:buClr>
              <a:buSzPts val="3700"/>
              <a:buFont typeface="Calibri"/>
              <a:buNone/>
              <a:defRPr sz="7300">
                <a:solidFill>
                  <a:schemeClr val="lt1"/>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207" name="Google Shape;207;g3f59ec87a1e_0_139"/>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08" name="Google Shape;208;g3f59ec87a1e_0_139"/>
          <p:cNvSpPr/>
          <p:nvPr/>
        </p:nvSpPr>
        <p:spPr>
          <a:xfrm>
            <a:off x="653801" y="612400"/>
            <a:ext cx="10884300" cy="5633100"/>
          </a:xfrm>
          <a:prstGeom prst="roundRect">
            <a:avLst>
              <a:gd name="adj" fmla="val 16667"/>
            </a:avLst>
          </a:prstGeom>
          <a:noFill/>
          <a:ln w="1905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0832071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09"/>
        <p:cNvGrpSpPr/>
        <p:nvPr/>
      </p:nvGrpSpPr>
      <p:grpSpPr>
        <a:xfrm>
          <a:off x="0" y="0"/>
          <a:ext cx="0" cy="0"/>
          <a:chOff x="0" y="0"/>
          <a:chExt cx="0" cy="0"/>
        </a:xfrm>
      </p:grpSpPr>
      <p:sp>
        <p:nvSpPr>
          <p:cNvPr id="210" name="Google Shape;210;g3f59ec87a1e_0_143"/>
          <p:cNvSpPr txBox="1">
            <a:spLocks noGrp="1"/>
          </p:cNvSpPr>
          <p:nvPr>
            <p:ph type="ctrTitle"/>
          </p:nvPr>
        </p:nvSpPr>
        <p:spPr>
          <a:xfrm>
            <a:off x="457200" y="1420283"/>
            <a:ext cx="5181600" cy="9801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1" name="Google Shape;211;g3f59ec87a1e_0_143"/>
          <p:cNvSpPr txBox="1">
            <a:spLocks noGrp="1"/>
          </p:cNvSpPr>
          <p:nvPr>
            <p:ph type="subTitle" idx="1"/>
          </p:nvPr>
        </p:nvSpPr>
        <p:spPr>
          <a:xfrm>
            <a:off x="914400" y="2590800"/>
            <a:ext cx="4267200" cy="1168500"/>
          </a:xfrm>
          <a:prstGeom prst="rect">
            <a:avLst/>
          </a:prstGeom>
          <a:noFill/>
          <a:ln>
            <a:noFill/>
          </a:ln>
        </p:spPr>
        <p:txBody>
          <a:bodyPr spcFirstLastPara="1" wrap="square" lIns="60950" tIns="30475" rIns="60950" bIns="30475" anchor="t" anchorCtr="0">
            <a:normAutofit/>
          </a:bodyPr>
          <a:lstStyle>
            <a:lvl1pPr lvl="0" algn="ctr">
              <a:lnSpc>
                <a:spcPct val="100000"/>
              </a:lnSpc>
              <a:spcBef>
                <a:spcPts val="400"/>
              </a:spcBef>
              <a:spcAft>
                <a:spcPts val="0"/>
              </a:spcAft>
              <a:buClr>
                <a:srgbClr val="94898B"/>
              </a:buClr>
              <a:buSzPts val="2100"/>
              <a:buNone/>
              <a:defRPr>
                <a:solidFill>
                  <a:srgbClr val="94898B"/>
                </a:solidFill>
              </a:defRPr>
            </a:lvl1pPr>
            <a:lvl2pPr lvl="1" algn="ctr">
              <a:lnSpc>
                <a:spcPct val="100000"/>
              </a:lnSpc>
              <a:spcBef>
                <a:spcPts val="400"/>
              </a:spcBef>
              <a:spcAft>
                <a:spcPts val="0"/>
              </a:spcAft>
              <a:buClr>
                <a:srgbClr val="94898B"/>
              </a:buClr>
              <a:buSzPts val="1900"/>
              <a:buNone/>
              <a:defRPr>
                <a:solidFill>
                  <a:srgbClr val="94898B"/>
                </a:solidFill>
              </a:defRPr>
            </a:lvl2pPr>
            <a:lvl3pPr lvl="2" algn="ctr">
              <a:lnSpc>
                <a:spcPct val="100000"/>
              </a:lnSpc>
              <a:spcBef>
                <a:spcPts val="300"/>
              </a:spcBef>
              <a:spcAft>
                <a:spcPts val="0"/>
              </a:spcAft>
              <a:buClr>
                <a:srgbClr val="94898B"/>
              </a:buClr>
              <a:buSzPts val="1600"/>
              <a:buNone/>
              <a:defRPr>
                <a:solidFill>
                  <a:srgbClr val="94898B"/>
                </a:solidFill>
              </a:defRPr>
            </a:lvl3pPr>
            <a:lvl4pPr lvl="3" algn="ctr">
              <a:lnSpc>
                <a:spcPct val="100000"/>
              </a:lnSpc>
              <a:spcBef>
                <a:spcPts val="300"/>
              </a:spcBef>
              <a:spcAft>
                <a:spcPts val="0"/>
              </a:spcAft>
              <a:buClr>
                <a:srgbClr val="94898B"/>
              </a:buClr>
              <a:buSzPts val="1300"/>
              <a:buNone/>
              <a:defRPr>
                <a:solidFill>
                  <a:srgbClr val="94898B"/>
                </a:solidFill>
              </a:defRPr>
            </a:lvl4pPr>
            <a:lvl5pPr lvl="4" algn="ctr">
              <a:lnSpc>
                <a:spcPct val="100000"/>
              </a:lnSpc>
              <a:spcBef>
                <a:spcPts val="300"/>
              </a:spcBef>
              <a:spcAft>
                <a:spcPts val="0"/>
              </a:spcAft>
              <a:buClr>
                <a:srgbClr val="94898B"/>
              </a:buClr>
              <a:buSzPts val="1300"/>
              <a:buNone/>
              <a:defRPr>
                <a:solidFill>
                  <a:srgbClr val="94898B"/>
                </a:solidFill>
              </a:defRPr>
            </a:lvl5pPr>
            <a:lvl6pPr lvl="5" algn="ctr">
              <a:lnSpc>
                <a:spcPct val="100000"/>
              </a:lnSpc>
              <a:spcBef>
                <a:spcPts val="300"/>
              </a:spcBef>
              <a:spcAft>
                <a:spcPts val="0"/>
              </a:spcAft>
              <a:buClr>
                <a:srgbClr val="94898B"/>
              </a:buClr>
              <a:buSzPts val="1300"/>
              <a:buNone/>
              <a:defRPr>
                <a:solidFill>
                  <a:srgbClr val="94898B"/>
                </a:solidFill>
              </a:defRPr>
            </a:lvl6pPr>
            <a:lvl7pPr lvl="6" algn="ctr">
              <a:lnSpc>
                <a:spcPct val="100000"/>
              </a:lnSpc>
              <a:spcBef>
                <a:spcPts val="300"/>
              </a:spcBef>
              <a:spcAft>
                <a:spcPts val="0"/>
              </a:spcAft>
              <a:buClr>
                <a:srgbClr val="94898B"/>
              </a:buClr>
              <a:buSzPts val="1300"/>
              <a:buNone/>
              <a:defRPr>
                <a:solidFill>
                  <a:srgbClr val="94898B"/>
                </a:solidFill>
              </a:defRPr>
            </a:lvl7pPr>
            <a:lvl8pPr lvl="7" algn="ctr">
              <a:lnSpc>
                <a:spcPct val="100000"/>
              </a:lnSpc>
              <a:spcBef>
                <a:spcPts val="300"/>
              </a:spcBef>
              <a:spcAft>
                <a:spcPts val="0"/>
              </a:spcAft>
              <a:buClr>
                <a:srgbClr val="94898B"/>
              </a:buClr>
              <a:buSzPts val="1300"/>
              <a:buNone/>
              <a:defRPr>
                <a:solidFill>
                  <a:srgbClr val="94898B"/>
                </a:solidFill>
              </a:defRPr>
            </a:lvl8pPr>
            <a:lvl9pPr lvl="8" algn="ctr">
              <a:lnSpc>
                <a:spcPct val="100000"/>
              </a:lnSpc>
              <a:spcBef>
                <a:spcPts val="300"/>
              </a:spcBef>
              <a:spcAft>
                <a:spcPts val="0"/>
              </a:spcAft>
              <a:buClr>
                <a:srgbClr val="94898B"/>
              </a:buClr>
              <a:buSzPts val="1300"/>
              <a:buNone/>
              <a:defRPr>
                <a:solidFill>
                  <a:srgbClr val="94898B"/>
                </a:solidFill>
              </a:defRPr>
            </a:lvl9pPr>
          </a:lstStyle>
          <a:p>
            <a:endParaRPr/>
          </a:p>
        </p:txBody>
      </p:sp>
      <p:sp>
        <p:nvSpPr>
          <p:cNvPr id="212" name="Google Shape;212;g3f59ec87a1e_0_143"/>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3" name="Google Shape;213;g3f59ec87a1e_0_143"/>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4" name="Google Shape;214;g3f59ec87a1e_0_143"/>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128118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5"/>
        <p:cNvGrpSpPr/>
        <p:nvPr/>
      </p:nvGrpSpPr>
      <p:grpSpPr>
        <a:xfrm>
          <a:off x="0" y="0"/>
          <a:ext cx="0" cy="0"/>
          <a:chOff x="0" y="0"/>
          <a:chExt cx="0" cy="0"/>
        </a:xfrm>
      </p:grpSpPr>
      <p:sp>
        <p:nvSpPr>
          <p:cNvPr id="216" name="Google Shape;216;g3f59ec87a1e_0_149"/>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7" name="Google Shape;217;g3f59ec87a1e_0_149"/>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18" name="Google Shape;218;g3f59ec87a1e_0_14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9" name="Google Shape;219;g3f59ec87a1e_0_14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0" name="Google Shape;220;g3f59ec87a1e_0_14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901874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21"/>
        <p:cNvGrpSpPr/>
        <p:nvPr/>
      </p:nvGrpSpPr>
      <p:grpSpPr>
        <a:xfrm>
          <a:off x="0" y="0"/>
          <a:ext cx="0" cy="0"/>
          <a:chOff x="0" y="0"/>
          <a:chExt cx="0" cy="0"/>
        </a:xfrm>
      </p:grpSpPr>
      <p:sp>
        <p:nvSpPr>
          <p:cNvPr id="222" name="Google Shape;222;g3f59ec87a1e_0_155"/>
          <p:cNvSpPr txBox="1">
            <a:spLocks noGrp="1"/>
          </p:cNvSpPr>
          <p:nvPr>
            <p:ph type="title"/>
          </p:nvPr>
        </p:nvSpPr>
        <p:spPr>
          <a:xfrm>
            <a:off x="481542" y="2937933"/>
            <a:ext cx="5181600" cy="908100"/>
          </a:xfrm>
          <a:prstGeom prst="rect">
            <a:avLst/>
          </a:prstGeom>
          <a:noFill/>
          <a:ln>
            <a:noFill/>
          </a:ln>
        </p:spPr>
        <p:txBody>
          <a:bodyPr spcFirstLastPara="1" wrap="square" lIns="60950" tIns="30475" rIns="60950" bIns="30475" anchor="t" anchorCtr="0">
            <a:normAutofit/>
          </a:bodyPr>
          <a:lstStyle>
            <a:lvl1pPr lvl="0" algn="l">
              <a:lnSpc>
                <a:spcPct val="100000"/>
              </a:lnSpc>
              <a:spcBef>
                <a:spcPts val="0"/>
              </a:spcBef>
              <a:spcAft>
                <a:spcPts val="0"/>
              </a:spcAft>
              <a:buClr>
                <a:schemeClr val="dk1"/>
              </a:buClr>
              <a:buSzPts val="2700"/>
              <a:buFont typeface="Calibri"/>
              <a:buNone/>
              <a:defRPr sz="2700" b="1"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3" name="Google Shape;223;g3f59ec87a1e_0_155"/>
          <p:cNvSpPr txBox="1">
            <a:spLocks noGrp="1"/>
          </p:cNvSpPr>
          <p:nvPr>
            <p:ph type="body" idx="1"/>
          </p:nvPr>
        </p:nvSpPr>
        <p:spPr>
          <a:xfrm>
            <a:off x="481542" y="1937809"/>
            <a:ext cx="5181600" cy="10002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rgbClr val="94898B"/>
              </a:buClr>
              <a:buSzPts val="1300"/>
              <a:buNone/>
              <a:defRPr sz="1300">
                <a:solidFill>
                  <a:srgbClr val="94898B"/>
                </a:solidFill>
              </a:defRPr>
            </a:lvl1pPr>
            <a:lvl2pPr marL="914400" lvl="1" indent="-228600" algn="l">
              <a:lnSpc>
                <a:spcPct val="100000"/>
              </a:lnSpc>
              <a:spcBef>
                <a:spcPts val="200"/>
              </a:spcBef>
              <a:spcAft>
                <a:spcPts val="0"/>
              </a:spcAft>
              <a:buClr>
                <a:srgbClr val="94898B"/>
              </a:buClr>
              <a:buSzPts val="1200"/>
              <a:buNone/>
              <a:defRPr sz="1200">
                <a:solidFill>
                  <a:srgbClr val="94898B"/>
                </a:solidFill>
              </a:defRPr>
            </a:lvl2pPr>
            <a:lvl3pPr marL="1371600" lvl="2" indent="-228600" algn="l">
              <a:lnSpc>
                <a:spcPct val="100000"/>
              </a:lnSpc>
              <a:spcBef>
                <a:spcPts val="200"/>
              </a:spcBef>
              <a:spcAft>
                <a:spcPts val="0"/>
              </a:spcAft>
              <a:buClr>
                <a:srgbClr val="94898B"/>
              </a:buClr>
              <a:buSzPts val="1100"/>
              <a:buNone/>
              <a:defRPr sz="1100">
                <a:solidFill>
                  <a:srgbClr val="94898B"/>
                </a:solidFill>
              </a:defRPr>
            </a:lvl3pPr>
            <a:lvl4pPr marL="1828800" lvl="3" indent="-228600" algn="l">
              <a:lnSpc>
                <a:spcPct val="100000"/>
              </a:lnSpc>
              <a:spcBef>
                <a:spcPts val="200"/>
              </a:spcBef>
              <a:spcAft>
                <a:spcPts val="0"/>
              </a:spcAft>
              <a:buClr>
                <a:srgbClr val="94898B"/>
              </a:buClr>
              <a:buSzPts val="900"/>
              <a:buNone/>
              <a:defRPr sz="900">
                <a:solidFill>
                  <a:srgbClr val="94898B"/>
                </a:solidFill>
              </a:defRPr>
            </a:lvl4pPr>
            <a:lvl5pPr marL="2286000" lvl="4" indent="-228600" algn="l">
              <a:lnSpc>
                <a:spcPct val="100000"/>
              </a:lnSpc>
              <a:spcBef>
                <a:spcPts val="200"/>
              </a:spcBef>
              <a:spcAft>
                <a:spcPts val="0"/>
              </a:spcAft>
              <a:buClr>
                <a:srgbClr val="94898B"/>
              </a:buClr>
              <a:buSzPts val="900"/>
              <a:buNone/>
              <a:defRPr sz="900">
                <a:solidFill>
                  <a:srgbClr val="94898B"/>
                </a:solidFill>
              </a:defRPr>
            </a:lvl5pPr>
            <a:lvl6pPr marL="2743200" lvl="5" indent="-228600" algn="l">
              <a:lnSpc>
                <a:spcPct val="100000"/>
              </a:lnSpc>
              <a:spcBef>
                <a:spcPts val="200"/>
              </a:spcBef>
              <a:spcAft>
                <a:spcPts val="0"/>
              </a:spcAft>
              <a:buClr>
                <a:srgbClr val="94898B"/>
              </a:buClr>
              <a:buSzPts val="900"/>
              <a:buNone/>
              <a:defRPr sz="900">
                <a:solidFill>
                  <a:srgbClr val="94898B"/>
                </a:solidFill>
              </a:defRPr>
            </a:lvl6pPr>
            <a:lvl7pPr marL="3200400" lvl="6" indent="-228600" algn="l">
              <a:lnSpc>
                <a:spcPct val="100000"/>
              </a:lnSpc>
              <a:spcBef>
                <a:spcPts val="200"/>
              </a:spcBef>
              <a:spcAft>
                <a:spcPts val="0"/>
              </a:spcAft>
              <a:buClr>
                <a:srgbClr val="94898B"/>
              </a:buClr>
              <a:buSzPts val="900"/>
              <a:buNone/>
              <a:defRPr sz="900">
                <a:solidFill>
                  <a:srgbClr val="94898B"/>
                </a:solidFill>
              </a:defRPr>
            </a:lvl7pPr>
            <a:lvl8pPr marL="3657600" lvl="7" indent="-228600" algn="l">
              <a:lnSpc>
                <a:spcPct val="100000"/>
              </a:lnSpc>
              <a:spcBef>
                <a:spcPts val="200"/>
              </a:spcBef>
              <a:spcAft>
                <a:spcPts val="0"/>
              </a:spcAft>
              <a:buClr>
                <a:srgbClr val="94898B"/>
              </a:buClr>
              <a:buSzPts val="900"/>
              <a:buNone/>
              <a:defRPr sz="900">
                <a:solidFill>
                  <a:srgbClr val="94898B"/>
                </a:solidFill>
              </a:defRPr>
            </a:lvl8pPr>
            <a:lvl9pPr marL="4114800" lvl="8" indent="-228600" algn="l">
              <a:lnSpc>
                <a:spcPct val="100000"/>
              </a:lnSpc>
              <a:spcBef>
                <a:spcPts val="200"/>
              </a:spcBef>
              <a:spcAft>
                <a:spcPts val="0"/>
              </a:spcAft>
              <a:buClr>
                <a:srgbClr val="94898B"/>
              </a:buClr>
              <a:buSzPts val="900"/>
              <a:buNone/>
              <a:defRPr sz="900">
                <a:solidFill>
                  <a:srgbClr val="94898B"/>
                </a:solidFill>
              </a:defRPr>
            </a:lvl9pPr>
          </a:lstStyle>
          <a:p>
            <a:endParaRPr/>
          </a:p>
        </p:txBody>
      </p:sp>
      <p:sp>
        <p:nvSpPr>
          <p:cNvPr id="224" name="Google Shape;224;g3f59ec87a1e_0_155"/>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5" name="Google Shape;225;g3f59ec87a1e_0_155"/>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6" name="Google Shape;226;g3f59ec87a1e_0_155"/>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3232101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27"/>
        <p:cNvGrpSpPr/>
        <p:nvPr/>
      </p:nvGrpSpPr>
      <p:grpSpPr>
        <a:xfrm>
          <a:off x="0" y="0"/>
          <a:ext cx="0" cy="0"/>
          <a:chOff x="0" y="0"/>
          <a:chExt cx="0" cy="0"/>
        </a:xfrm>
      </p:grpSpPr>
      <p:sp>
        <p:nvSpPr>
          <p:cNvPr id="228" name="Google Shape;228;g3f59ec87a1e_0_161"/>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9" name="Google Shape;229;g3f59ec87a1e_0_161"/>
          <p:cNvSpPr txBox="1">
            <a:spLocks noGrp="1"/>
          </p:cNvSpPr>
          <p:nvPr>
            <p:ph type="body" idx="1"/>
          </p:nvPr>
        </p:nvSpPr>
        <p:spPr>
          <a:xfrm>
            <a:off x="304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230" name="Google Shape;230;g3f59ec87a1e_0_161"/>
          <p:cNvSpPr txBox="1">
            <a:spLocks noGrp="1"/>
          </p:cNvSpPr>
          <p:nvPr>
            <p:ph type="body" idx="2"/>
          </p:nvPr>
        </p:nvSpPr>
        <p:spPr>
          <a:xfrm>
            <a:off x="3098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231" name="Google Shape;231;g3f59ec87a1e_0_161"/>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2" name="Google Shape;232;g3f59ec87a1e_0_161"/>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3" name="Google Shape;233;g3f59ec87a1e_0_161"/>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8652307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34"/>
        <p:cNvGrpSpPr/>
        <p:nvPr/>
      </p:nvGrpSpPr>
      <p:grpSpPr>
        <a:xfrm>
          <a:off x="0" y="0"/>
          <a:ext cx="0" cy="0"/>
          <a:chOff x="0" y="0"/>
          <a:chExt cx="0" cy="0"/>
        </a:xfrm>
      </p:grpSpPr>
      <p:sp>
        <p:nvSpPr>
          <p:cNvPr id="235" name="Google Shape;235;g3f59ec87a1e_0_168"/>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2900"/>
              <a:buFont typeface="Calibri"/>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6" name="Google Shape;236;g3f59ec87a1e_0_168"/>
          <p:cNvSpPr txBox="1">
            <a:spLocks noGrp="1"/>
          </p:cNvSpPr>
          <p:nvPr>
            <p:ph type="body" idx="1"/>
          </p:nvPr>
        </p:nvSpPr>
        <p:spPr>
          <a:xfrm>
            <a:off x="304800" y="1023409"/>
            <a:ext cx="26934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237" name="Google Shape;237;g3f59ec87a1e_0_168"/>
          <p:cNvSpPr txBox="1">
            <a:spLocks noGrp="1"/>
          </p:cNvSpPr>
          <p:nvPr>
            <p:ph type="body" idx="2"/>
          </p:nvPr>
        </p:nvSpPr>
        <p:spPr>
          <a:xfrm>
            <a:off x="304800" y="1449917"/>
            <a:ext cx="26934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238" name="Google Shape;238;g3f59ec87a1e_0_168"/>
          <p:cNvSpPr txBox="1">
            <a:spLocks noGrp="1"/>
          </p:cNvSpPr>
          <p:nvPr>
            <p:ph type="body" idx="3"/>
          </p:nvPr>
        </p:nvSpPr>
        <p:spPr>
          <a:xfrm>
            <a:off x="3096683" y="1023409"/>
            <a:ext cx="26946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239" name="Google Shape;239;g3f59ec87a1e_0_168"/>
          <p:cNvSpPr txBox="1">
            <a:spLocks noGrp="1"/>
          </p:cNvSpPr>
          <p:nvPr>
            <p:ph type="body" idx="4"/>
          </p:nvPr>
        </p:nvSpPr>
        <p:spPr>
          <a:xfrm>
            <a:off x="3096683" y="1449917"/>
            <a:ext cx="26946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240" name="Google Shape;240;g3f59ec87a1e_0_168"/>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1" name="Google Shape;241;g3f59ec87a1e_0_168"/>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2" name="Google Shape;242;g3f59ec87a1e_0_168"/>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971824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3"/>
        <p:cNvGrpSpPr/>
        <p:nvPr/>
      </p:nvGrpSpPr>
      <p:grpSpPr>
        <a:xfrm>
          <a:off x="0" y="0"/>
          <a:ext cx="0" cy="0"/>
          <a:chOff x="0" y="0"/>
          <a:chExt cx="0" cy="0"/>
        </a:xfrm>
      </p:grpSpPr>
      <p:sp>
        <p:nvSpPr>
          <p:cNvPr id="244" name="Google Shape;244;g3f59ec87a1e_0_177"/>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5" name="Google Shape;245;g3f59ec87a1e_0_177"/>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6" name="Google Shape;246;g3f59ec87a1e_0_177"/>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7" name="Google Shape;247;g3f59ec87a1e_0_177"/>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2971595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48"/>
        <p:cNvGrpSpPr/>
        <p:nvPr/>
      </p:nvGrpSpPr>
      <p:grpSpPr>
        <a:xfrm>
          <a:off x="0" y="0"/>
          <a:ext cx="0" cy="0"/>
          <a:chOff x="0" y="0"/>
          <a:chExt cx="0" cy="0"/>
        </a:xfrm>
      </p:grpSpPr>
      <p:sp>
        <p:nvSpPr>
          <p:cNvPr id="249" name="Google Shape;249;g3f59ec87a1e_0_182"/>
          <p:cNvSpPr txBox="1">
            <a:spLocks noGrp="1"/>
          </p:cNvSpPr>
          <p:nvPr>
            <p:ph type="title"/>
          </p:nvPr>
        </p:nvSpPr>
        <p:spPr>
          <a:xfrm>
            <a:off x="304800" y="182033"/>
            <a:ext cx="2005500" cy="7749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0" name="Google Shape;250;g3f59ec87a1e_0_182"/>
          <p:cNvSpPr txBox="1">
            <a:spLocks noGrp="1"/>
          </p:cNvSpPr>
          <p:nvPr>
            <p:ph type="body" idx="1"/>
          </p:nvPr>
        </p:nvSpPr>
        <p:spPr>
          <a:xfrm>
            <a:off x="2383367" y="182033"/>
            <a:ext cx="3407700" cy="3902100"/>
          </a:xfrm>
          <a:prstGeom prst="rect">
            <a:avLst/>
          </a:prstGeom>
          <a:noFill/>
          <a:ln>
            <a:noFill/>
          </a:ln>
        </p:spPr>
        <p:txBody>
          <a:bodyPr spcFirstLastPara="1" wrap="square" lIns="60950" tIns="30475" rIns="60950" bIns="30475" anchor="t" anchorCtr="0">
            <a:normAutofit/>
          </a:bodyPr>
          <a:lstStyle>
            <a:lvl1pPr marL="457200" lvl="0" indent="-361950" algn="l">
              <a:lnSpc>
                <a:spcPct val="100000"/>
              </a:lnSpc>
              <a:spcBef>
                <a:spcPts val="400"/>
              </a:spcBef>
              <a:spcAft>
                <a:spcPts val="0"/>
              </a:spcAft>
              <a:buClr>
                <a:schemeClr val="dk1"/>
              </a:buClr>
              <a:buSzPts val="2100"/>
              <a:buChar char="•"/>
              <a:defRPr sz="2100"/>
            </a:lvl1pPr>
            <a:lvl2pPr marL="914400" lvl="1" indent="-349250" algn="l">
              <a:lnSpc>
                <a:spcPct val="100000"/>
              </a:lnSpc>
              <a:spcBef>
                <a:spcPts val="400"/>
              </a:spcBef>
              <a:spcAft>
                <a:spcPts val="0"/>
              </a:spcAft>
              <a:buClr>
                <a:schemeClr val="dk1"/>
              </a:buClr>
              <a:buSzPts val="1900"/>
              <a:buChar char="–"/>
              <a:defRPr sz="1900"/>
            </a:lvl2pPr>
            <a:lvl3pPr marL="1371600" lvl="2" indent="-330200" algn="l">
              <a:lnSpc>
                <a:spcPct val="100000"/>
              </a:lnSpc>
              <a:spcBef>
                <a:spcPts val="300"/>
              </a:spcBef>
              <a:spcAft>
                <a:spcPts val="0"/>
              </a:spcAft>
              <a:buClr>
                <a:schemeClr val="dk1"/>
              </a:buClr>
              <a:buSzPts val="1600"/>
              <a:buChar char="•"/>
              <a:defRPr sz="1600"/>
            </a:lvl3pPr>
            <a:lvl4pPr marL="1828800" lvl="3" indent="-311150" algn="l">
              <a:lnSpc>
                <a:spcPct val="100000"/>
              </a:lnSpc>
              <a:spcBef>
                <a:spcPts val="300"/>
              </a:spcBef>
              <a:spcAft>
                <a:spcPts val="0"/>
              </a:spcAft>
              <a:buClr>
                <a:schemeClr val="dk1"/>
              </a:buClr>
              <a:buSzPts val="1300"/>
              <a:buChar char="–"/>
              <a:defRPr sz="1300"/>
            </a:lvl4pPr>
            <a:lvl5pPr marL="2286000" lvl="4" indent="-311150" algn="l">
              <a:lnSpc>
                <a:spcPct val="100000"/>
              </a:lnSpc>
              <a:spcBef>
                <a:spcPts val="300"/>
              </a:spcBef>
              <a:spcAft>
                <a:spcPts val="0"/>
              </a:spcAft>
              <a:buClr>
                <a:schemeClr val="dk1"/>
              </a:buClr>
              <a:buSzPts val="1300"/>
              <a:buChar char="»"/>
              <a:defRPr sz="1300"/>
            </a:lvl5pPr>
            <a:lvl6pPr marL="2743200" lvl="5" indent="-311150" algn="l">
              <a:lnSpc>
                <a:spcPct val="100000"/>
              </a:lnSpc>
              <a:spcBef>
                <a:spcPts val="300"/>
              </a:spcBef>
              <a:spcAft>
                <a:spcPts val="0"/>
              </a:spcAft>
              <a:buClr>
                <a:schemeClr val="dk1"/>
              </a:buClr>
              <a:buSzPts val="1300"/>
              <a:buChar char="•"/>
              <a:defRPr sz="1300"/>
            </a:lvl6pPr>
            <a:lvl7pPr marL="3200400" lvl="6" indent="-311150" algn="l">
              <a:lnSpc>
                <a:spcPct val="100000"/>
              </a:lnSpc>
              <a:spcBef>
                <a:spcPts val="300"/>
              </a:spcBef>
              <a:spcAft>
                <a:spcPts val="0"/>
              </a:spcAft>
              <a:buClr>
                <a:schemeClr val="dk1"/>
              </a:buClr>
              <a:buSzPts val="1300"/>
              <a:buChar char="•"/>
              <a:defRPr sz="1300"/>
            </a:lvl7pPr>
            <a:lvl8pPr marL="3657600" lvl="7" indent="-311150" algn="l">
              <a:lnSpc>
                <a:spcPct val="100000"/>
              </a:lnSpc>
              <a:spcBef>
                <a:spcPts val="300"/>
              </a:spcBef>
              <a:spcAft>
                <a:spcPts val="0"/>
              </a:spcAft>
              <a:buClr>
                <a:schemeClr val="dk1"/>
              </a:buClr>
              <a:buSzPts val="1300"/>
              <a:buChar char="•"/>
              <a:defRPr sz="1300"/>
            </a:lvl8pPr>
            <a:lvl9pPr marL="4114800" lvl="8" indent="-311150" algn="l">
              <a:lnSpc>
                <a:spcPct val="100000"/>
              </a:lnSpc>
              <a:spcBef>
                <a:spcPts val="300"/>
              </a:spcBef>
              <a:spcAft>
                <a:spcPts val="0"/>
              </a:spcAft>
              <a:buClr>
                <a:schemeClr val="dk1"/>
              </a:buClr>
              <a:buSzPts val="1300"/>
              <a:buChar char="•"/>
              <a:defRPr sz="1300"/>
            </a:lvl9pPr>
          </a:lstStyle>
          <a:p>
            <a:endParaRPr/>
          </a:p>
        </p:txBody>
      </p:sp>
      <p:sp>
        <p:nvSpPr>
          <p:cNvPr id="251" name="Google Shape;251;g3f59ec87a1e_0_182"/>
          <p:cNvSpPr txBox="1">
            <a:spLocks noGrp="1"/>
          </p:cNvSpPr>
          <p:nvPr>
            <p:ph type="body" idx="2"/>
          </p:nvPr>
        </p:nvSpPr>
        <p:spPr>
          <a:xfrm>
            <a:off x="304800" y="956733"/>
            <a:ext cx="2005500" cy="31275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252" name="Google Shape;252;g3f59ec87a1e_0_182"/>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3" name="Google Shape;253;g3f59ec87a1e_0_182"/>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4" name="Google Shape;254;g3f59ec87a1e_0_182"/>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07622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5"/>
        <p:cNvGrpSpPr/>
        <p:nvPr/>
      </p:nvGrpSpPr>
      <p:grpSpPr>
        <a:xfrm>
          <a:off x="0" y="0"/>
          <a:ext cx="0" cy="0"/>
          <a:chOff x="0" y="0"/>
          <a:chExt cx="0" cy="0"/>
        </a:xfrm>
      </p:grpSpPr>
      <p:sp>
        <p:nvSpPr>
          <p:cNvPr id="86" name="Google Shape;86;g3f977475a65_0_95"/>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g3f977475a65_0_9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8" name="Google Shape;88;g3f977475a65_0_9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g3f977475a65_0_9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g3f977475a65_0_9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55"/>
        <p:cNvGrpSpPr/>
        <p:nvPr/>
      </p:nvGrpSpPr>
      <p:grpSpPr>
        <a:xfrm>
          <a:off x="0" y="0"/>
          <a:ext cx="0" cy="0"/>
          <a:chOff x="0" y="0"/>
          <a:chExt cx="0" cy="0"/>
        </a:xfrm>
      </p:grpSpPr>
      <p:sp>
        <p:nvSpPr>
          <p:cNvPr id="256" name="Google Shape;256;g3f59ec87a1e_0_189"/>
          <p:cNvSpPr txBox="1">
            <a:spLocks noGrp="1"/>
          </p:cNvSpPr>
          <p:nvPr>
            <p:ph type="title"/>
          </p:nvPr>
        </p:nvSpPr>
        <p:spPr>
          <a:xfrm>
            <a:off x="1194859" y="3200400"/>
            <a:ext cx="3657600" cy="3777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7" name="Google Shape;257;g3f59ec87a1e_0_189"/>
          <p:cNvSpPr>
            <a:spLocks noGrp="1"/>
          </p:cNvSpPr>
          <p:nvPr>
            <p:ph type="pic" idx="2"/>
          </p:nvPr>
        </p:nvSpPr>
        <p:spPr>
          <a:xfrm>
            <a:off x="1194859" y="408517"/>
            <a:ext cx="3657600" cy="2743200"/>
          </a:xfrm>
          <a:prstGeom prst="rect">
            <a:avLst/>
          </a:prstGeom>
          <a:noFill/>
          <a:ln>
            <a:noFill/>
          </a:ln>
        </p:spPr>
      </p:sp>
      <p:sp>
        <p:nvSpPr>
          <p:cNvPr id="258" name="Google Shape;258;g3f59ec87a1e_0_189"/>
          <p:cNvSpPr txBox="1">
            <a:spLocks noGrp="1"/>
          </p:cNvSpPr>
          <p:nvPr>
            <p:ph type="body" idx="1"/>
          </p:nvPr>
        </p:nvSpPr>
        <p:spPr>
          <a:xfrm>
            <a:off x="1194859" y="3578225"/>
            <a:ext cx="3657600" cy="5367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259" name="Google Shape;259;g3f59ec87a1e_0_18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0" name="Google Shape;260;g3f59ec87a1e_0_18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1" name="Google Shape;261;g3f59ec87a1e_0_18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3515683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62"/>
        <p:cNvGrpSpPr/>
        <p:nvPr/>
      </p:nvGrpSpPr>
      <p:grpSpPr>
        <a:xfrm>
          <a:off x="0" y="0"/>
          <a:ext cx="0" cy="0"/>
          <a:chOff x="0" y="0"/>
          <a:chExt cx="0" cy="0"/>
        </a:xfrm>
      </p:grpSpPr>
      <p:sp>
        <p:nvSpPr>
          <p:cNvPr id="263" name="Google Shape;263;g3f59ec87a1e_0_196"/>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4" name="Google Shape;264;g3f59ec87a1e_0_196"/>
          <p:cNvSpPr txBox="1">
            <a:spLocks noGrp="1"/>
          </p:cNvSpPr>
          <p:nvPr>
            <p:ph type="body" idx="1"/>
          </p:nvPr>
        </p:nvSpPr>
        <p:spPr>
          <a:xfrm rot="5400000">
            <a:off x="1539300" y="-167700"/>
            <a:ext cx="3017400" cy="5486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65" name="Google Shape;265;g3f59ec87a1e_0_196"/>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6" name="Google Shape;266;g3f59ec87a1e_0_196"/>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7" name="Google Shape;267;g3f59ec87a1e_0_196"/>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6642033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68"/>
        <p:cNvGrpSpPr/>
        <p:nvPr/>
      </p:nvGrpSpPr>
      <p:grpSpPr>
        <a:xfrm>
          <a:off x="0" y="0"/>
          <a:ext cx="0" cy="0"/>
          <a:chOff x="0" y="0"/>
          <a:chExt cx="0" cy="0"/>
        </a:xfrm>
      </p:grpSpPr>
      <p:sp>
        <p:nvSpPr>
          <p:cNvPr id="269" name="Google Shape;269;g3f59ec87a1e_0_202"/>
          <p:cNvSpPr txBox="1">
            <a:spLocks noGrp="1"/>
          </p:cNvSpPr>
          <p:nvPr>
            <p:ph type="title"/>
          </p:nvPr>
        </p:nvSpPr>
        <p:spPr>
          <a:xfrm rot="5400000">
            <a:off x="3154950" y="1447742"/>
            <a:ext cx="3900900" cy="13716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0" name="Google Shape;270;g3f59ec87a1e_0_202"/>
          <p:cNvSpPr txBox="1">
            <a:spLocks noGrp="1"/>
          </p:cNvSpPr>
          <p:nvPr>
            <p:ph type="body" idx="1"/>
          </p:nvPr>
        </p:nvSpPr>
        <p:spPr>
          <a:xfrm rot="5400000">
            <a:off x="361000" y="126992"/>
            <a:ext cx="3900900" cy="40131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71" name="Google Shape;271;g3f59ec87a1e_0_202"/>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2" name="Google Shape;272;g3f59ec87a1e_0_202"/>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3" name="Google Shape;273;g3f59ec87a1e_0_202"/>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0637713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274"/>
        <p:cNvGrpSpPr/>
        <p:nvPr/>
      </p:nvGrpSpPr>
      <p:grpSpPr>
        <a:xfrm>
          <a:off x="0" y="0"/>
          <a:ext cx="0" cy="0"/>
          <a:chOff x="0" y="0"/>
          <a:chExt cx="0" cy="0"/>
        </a:xfrm>
      </p:grpSpPr>
      <p:sp>
        <p:nvSpPr>
          <p:cNvPr id="275" name="Google Shape;275;g3f59ec87a1e_0_208"/>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276" name="Google Shape;276;g3f59ec87a1e_0_208"/>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77" name="Google Shape;277;g3f59ec87a1e_0_208"/>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7753528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278"/>
        <p:cNvGrpSpPr/>
        <p:nvPr/>
      </p:nvGrpSpPr>
      <p:grpSpPr>
        <a:xfrm>
          <a:off x="0" y="0"/>
          <a:ext cx="0" cy="0"/>
          <a:chOff x="0" y="0"/>
          <a:chExt cx="0" cy="0"/>
        </a:xfrm>
      </p:grpSpPr>
      <p:sp>
        <p:nvSpPr>
          <p:cNvPr id="279" name="Google Shape;279;g3f59ec87a1e_0_212"/>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Open Sans"/>
              <a:ea typeface="Open Sans"/>
              <a:cs typeface="Open Sans"/>
              <a:sym typeface="Open Sans"/>
            </a:endParaRPr>
          </a:p>
        </p:txBody>
      </p:sp>
      <p:sp>
        <p:nvSpPr>
          <p:cNvPr id="280" name="Google Shape;280;g3f59ec87a1e_0_212"/>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81" name="Google Shape;281;g3f59ec87a1e_0_212"/>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4154406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282"/>
        <p:cNvGrpSpPr/>
        <p:nvPr/>
      </p:nvGrpSpPr>
      <p:grpSpPr>
        <a:xfrm>
          <a:off x="0" y="0"/>
          <a:ext cx="0" cy="0"/>
          <a:chOff x="0" y="0"/>
          <a:chExt cx="0" cy="0"/>
        </a:xfrm>
      </p:grpSpPr>
      <p:sp>
        <p:nvSpPr>
          <p:cNvPr id="283" name="Google Shape;283;g3f59ec87a1e_0_216"/>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284" name="Google Shape;284;g3f59ec87a1e_0_216"/>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dk1"/>
              </a:buClr>
              <a:buSzPts val="1200"/>
              <a:buFont typeface="Open Sans ExtraBold"/>
              <a:buNone/>
              <a:defRPr sz="2400">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85" name="Google Shape;285;g3f59ec87a1e_0_216"/>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073420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Module Title ">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3C64AA6-56DB-675A-F638-51898FB419F4}"/>
              </a:ext>
            </a:extLst>
          </p:cNvPr>
          <p:cNvSpPr>
            <a:spLocks noGrp="1"/>
          </p:cNvSpPr>
          <p:nvPr>
            <p:ph type="pic" sz="quarter" idx="10"/>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CB18D263-F248-2165-3295-645B0314FF93}"/>
              </a:ext>
            </a:extLst>
          </p:cNvPr>
          <p:cNvSpPr>
            <a:spLocks noGrp="1"/>
          </p:cNvSpPr>
          <p:nvPr>
            <p:ph type="title" hasCustomPrompt="1"/>
          </p:nvPr>
        </p:nvSpPr>
        <p:spPr>
          <a:xfrm>
            <a:off x="0" y="4839848"/>
            <a:ext cx="12192000" cy="1325563"/>
          </a:xfrm>
          <a:solidFill>
            <a:schemeClr val="bg1">
              <a:alpha val="80000"/>
            </a:schemeClr>
          </a:solidFill>
        </p:spPr>
        <p:txBody>
          <a:bodyPr/>
          <a:lstStyle>
            <a:lvl1pPr algn="ctr">
              <a:defRPr sz="6000"/>
            </a:lvl1pPr>
          </a:lstStyle>
          <a:p>
            <a:r>
              <a:rPr lang="en-US" dirty="0"/>
              <a:t>Module Title</a:t>
            </a:r>
          </a:p>
        </p:txBody>
      </p:sp>
    </p:spTree>
    <p:extLst>
      <p:ext uri="{BB962C8B-B14F-4D97-AF65-F5344CB8AC3E}">
        <p14:creationId xmlns:p14="http://schemas.microsoft.com/office/powerpoint/2010/main" val="18359856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opic &amp; Subtitle L">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096000" y="0"/>
            <a:ext cx="6096000" cy="6858000"/>
          </a:xfrm>
        </p:spPr>
        <p:txBody>
          <a:bodyPr/>
          <a:lstStyle/>
          <a:p>
            <a:endParaRPr lang="en-US"/>
          </a:p>
        </p:txBody>
      </p:sp>
      <p:sp>
        <p:nvSpPr>
          <p:cNvPr id="2" name="Title 1"/>
          <p:cNvSpPr>
            <a:spLocks noGrp="1"/>
          </p:cNvSpPr>
          <p:nvPr>
            <p:ph type="ctrTitle" hasCustomPrompt="1"/>
          </p:nvPr>
        </p:nvSpPr>
        <p:spPr>
          <a:xfrm>
            <a:off x="638783" y="661482"/>
            <a:ext cx="4768104" cy="1038110"/>
          </a:xfrm>
        </p:spPr>
        <p:txBody>
          <a:bodyPr anchor="t"/>
          <a:lstStyle>
            <a:lvl1pPr algn="l">
              <a:defRPr sz="6000"/>
            </a:lvl1pPr>
          </a:lstStyle>
          <a:p>
            <a:r>
              <a:rPr lang="en-US" dirty="0"/>
              <a:t>Topic Title</a:t>
            </a:r>
          </a:p>
        </p:txBody>
      </p:sp>
      <p:sp>
        <p:nvSpPr>
          <p:cNvPr id="3" name="Subtitle 2"/>
          <p:cNvSpPr>
            <a:spLocks noGrp="1"/>
          </p:cNvSpPr>
          <p:nvPr>
            <p:ph type="subTitle" idx="1" hasCustomPrompt="1"/>
          </p:nvPr>
        </p:nvSpPr>
        <p:spPr>
          <a:xfrm>
            <a:off x="638783" y="1912174"/>
            <a:ext cx="4768103" cy="1516826"/>
          </a:xfrm>
        </p:spPr>
        <p:txBody>
          <a:bodyPr/>
          <a:lstStyle>
            <a:lvl1pPr marL="0" indent="0" algn="l">
              <a:buNone/>
              <a:defRPr sz="4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6828280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opic &amp; Subtitle R">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0" y="0"/>
            <a:ext cx="6096000" cy="6858000"/>
          </a:xfrm>
        </p:spPr>
        <p:txBody>
          <a:bodyPr/>
          <a:lstStyle/>
          <a:p>
            <a:endParaRPr lang="en-US"/>
          </a:p>
        </p:txBody>
      </p:sp>
      <p:sp>
        <p:nvSpPr>
          <p:cNvPr id="2" name="Title 1"/>
          <p:cNvSpPr>
            <a:spLocks noGrp="1"/>
          </p:cNvSpPr>
          <p:nvPr>
            <p:ph type="ctrTitle" hasCustomPrompt="1"/>
          </p:nvPr>
        </p:nvSpPr>
        <p:spPr>
          <a:xfrm>
            <a:off x="6810983" y="701239"/>
            <a:ext cx="4768104" cy="1038110"/>
          </a:xfrm>
        </p:spPr>
        <p:txBody>
          <a:bodyPr anchor="t"/>
          <a:lstStyle>
            <a:lvl1pPr algn="l">
              <a:defRPr sz="6000"/>
            </a:lvl1pPr>
          </a:lstStyle>
          <a:p>
            <a:r>
              <a:rPr lang="en-US" dirty="0"/>
              <a:t>Topic Title</a:t>
            </a:r>
          </a:p>
        </p:txBody>
      </p:sp>
      <p:sp>
        <p:nvSpPr>
          <p:cNvPr id="3" name="Subtitle 2"/>
          <p:cNvSpPr>
            <a:spLocks noGrp="1"/>
          </p:cNvSpPr>
          <p:nvPr>
            <p:ph type="subTitle" idx="1" hasCustomPrompt="1"/>
          </p:nvPr>
        </p:nvSpPr>
        <p:spPr>
          <a:xfrm>
            <a:off x="6810984" y="1912174"/>
            <a:ext cx="4768103" cy="1516826"/>
          </a:xfrm>
        </p:spPr>
        <p:txBody>
          <a:bodyPr/>
          <a:lstStyle>
            <a:lvl1pPr marL="0" indent="0" algn="l">
              <a:buNone/>
              <a:defRPr sz="4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34682808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Image + Content 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705678"/>
            <a:ext cx="3932237" cy="1113183"/>
          </a:xfrm>
        </p:spPr>
        <p:txBody>
          <a:bodyPr anchor="t"/>
          <a:lstStyle>
            <a:lvl1pPr>
              <a:defRPr sz="4800"/>
            </a:lvl1pPr>
          </a:lstStyle>
          <a:p>
            <a:r>
              <a:rPr lang="en-US" dirty="0"/>
              <a:t>Slide Title</a:t>
            </a:r>
          </a:p>
        </p:txBody>
      </p:sp>
      <p:sp>
        <p:nvSpPr>
          <p:cNvPr id="4" name="Text Placeholder 3"/>
          <p:cNvSpPr>
            <a:spLocks noGrp="1"/>
          </p:cNvSpPr>
          <p:nvPr>
            <p:ph type="body" sz="half" idx="2" hasCustomPrompt="1"/>
          </p:nvPr>
        </p:nvSpPr>
        <p:spPr>
          <a:xfrm>
            <a:off x="839788" y="2196548"/>
            <a:ext cx="3932237" cy="3672440"/>
          </a:xfrm>
        </p:spPr>
        <p:txBody>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a:t>
            </a:r>
          </a:p>
        </p:txBody>
      </p:sp>
      <p:sp>
        <p:nvSpPr>
          <p:cNvPr id="9" name="Picture Placeholder 8">
            <a:extLst>
              <a:ext uri="{FF2B5EF4-FFF2-40B4-BE49-F238E27FC236}">
                <a16:creationId xmlns:a16="http://schemas.microsoft.com/office/drawing/2014/main" id="{85630E31-1B38-1CD8-0679-210C1EAF68DA}"/>
              </a:ext>
            </a:extLst>
          </p:cNvPr>
          <p:cNvSpPr>
            <a:spLocks noGrp="1"/>
          </p:cNvSpPr>
          <p:nvPr>
            <p:ph type="pic" sz="quarter" idx="10"/>
          </p:nvPr>
        </p:nvSpPr>
        <p:spPr>
          <a:xfrm>
            <a:off x="5198164" y="706438"/>
            <a:ext cx="6154047" cy="5162550"/>
          </a:xfrm>
        </p:spPr>
        <p:txBody>
          <a:bodyPr/>
          <a:lstStyle/>
          <a:p>
            <a:endParaRPr lang="en-US"/>
          </a:p>
        </p:txBody>
      </p:sp>
    </p:spTree>
    <p:extLst>
      <p:ext uri="{BB962C8B-B14F-4D97-AF65-F5344CB8AC3E}">
        <p14:creationId xmlns:p14="http://schemas.microsoft.com/office/powerpoint/2010/main" val="2504204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1"/>
        <p:cNvGrpSpPr/>
        <p:nvPr/>
      </p:nvGrpSpPr>
      <p:grpSpPr>
        <a:xfrm>
          <a:off x="0" y="0"/>
          <a:ext cx="0" cy="0"/>
          <a:chOff x="0" y="0"/>
          <a:chExt cx="0" cy="0"/>
        </a:xfrm>
      </p:grpSpPr>
      <p:sp>
        <p:nvSpPr>
          <p:cNvPr id="92" name="Google Shape;92;g3f977475a65_0_10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g3f977475a65_0_10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g3f977475a65_0_10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g3f977475a65_0_10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g3f977475a65_0_10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Image + Content 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36911" y="695738"/>
            <a:ext cx="3932237" cy="1267307"/>
          </a:xfrm>
        </p:spPr>
        <p:txBody>
          <a:bodyPr anchor="t"/>
          <a:lstStyle>
            <a:lvl1pPr>
              <a:defRPr sz="4000"/>
            </a:lvl1pPr>
          </a:lstStyle>
          <a:p>
            <a:r>
              <a:rPr lang="en-US" dirty="0"/>
              <a:t>Slide Title</a:t>
            </a:r>
          </a:p>
        </p:txBody>
      </p:sp>
      <p:sp>
        <p:nvSpPr>
          <p:cNvPr id="3" name="Picture Placeholder 2"/>
          <p:cNvSpPr>
            <a:spLocks noGrp="1" noChangeAspect="1"/>
          </p:cNvSpPr>
          <p:nvPr>
            <p:ph type="pic" idx="1"/>
          </p:nvPr>
        </p:nvSpPr>
        <p:spPr>
          <a:xfrm>
            <a:off x="622852" y="695738"/>
            <a:ext cx="6374296" cy="579941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hasCustomPrompt="1"/>
          </p:nvPr>
        </p:nvSpPr>
        <p:spPr>
          <a:xfrm>
            <a:off x="7636910" y="2315817"/>
            <a:ext cx="3932238" cy="4179337"/>
          </a:xfrm>
        </p:spPr>
        <p:txBody>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a:t>
            </a:r>
          </a:p>
        </p:txBody>
      </p:sp>
    </p:spTree>
    <p:extLst>
      <p:ext uri="{BB962C8B-B14F-4D97-AF65-F5344CB8AC3E}">
        <p14:creationId xmlns:p14="http://schemas.microsoft.com/office/powerpoint/2010/main" val="69187217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096000" y="661482"/>
            <a:ext cx="5457217" cy="5535036"/>
          </a:xfrm>
        </p:spPr>
        <p:txBody>
          <a:bodyPr/>
          <a:lstStyle/>
          <a:p>
            <a:endParaRPr lang="en-US"/>
          </a:p>
        </p:txBody>
      </p:sp>
      <p:sp>
        <p:nvSpPr>
          <p:cNvPr id="2" name="Title 1"/>
          <p:cNvSpPr>
            <a:spLocks noGrp="1"/>
          </p:cNvSpPr>
          <p:nvPr>
            <p:ph type="ctrTitle" hasCustomPrompt="1"/>
          </p:nvPr>
        </p:nvSpPr>
        <p:spPr>
          <a:xfrm>
            <a:off x="638783" y="661482"/>
            <a:ext cx="4768104" cy="1038110"/>
          </a:xfrm>
        </p:spPr>
        <p:txBody>
          <a:bodyPr anchor="t"/>
          <a:lstStyle>
            <a:lvl1pPr algn="l">
              <a:defRPr sz="5400"/>
            </a:lvl1pPr>
          </a:lstStyle>
          <a:p>
            <a:r>
              <a:rPr lang="en-US" dirty="0"/>
              <a:t>Topic Title</a:t>
            </a:r>
          </a:p>
        </p:txBody>
      </p:sp>
      <p:sp>
        <p:nvSpPr>
          <p:cNvPr id="3" name="Subtitle 2"/>
          <p:cNvSpPr>
            <a:spLocks noGrp="1"/>
          </p:cNvSpPr>
          <p:nvPr>
            <p:ph type="subTitle" idx="1" hasCustomPrompt="1"/>
          </p:nvPr>
        </p:nvSpPr>
        <p:spPr>
          <a:xfrm>
            <a:off x="638783" y="1912174"/>
            <a:ext cx="4768103" cy="831026"/>
          </a:xfrm>
        </p:spPr>
        <p:txBody>
          <a:bodyPr/>
          <a:lstStyle>
            <a:lvl1pPr marL="0" indent="0" algn="l">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Text Placeholder 9">
            <a:extLst>
              <a:ext uri="{FF2B5EF4-FFF2-40B4-BE49-F238E27FC236}">
                <a16:creationId xmlns:a16="http://schemas.microsoft.com/office/drawing/2014/main" id="{9DF94217-97DF-61EA-D148-98CEE9A4D58A}"/>
              </a:ext>
            </a:extLst>
          </p:cNvPr>
          <p:cNvSpPr>
            <a:spLocks noGrp="1"/>
          </p:cNvSpPr>
          <p:nvPr>
            <p:ph type="body" sz="quarter" idx="11" hasCustomPrompt="1"/>
          </p:nvPr>
        </p:nvSpPr>
        <p:spPr>
          <a:xfrm>
            <a:off x="638780" y="2955782"/>
            <a:ext cx="4768105" cy="324073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715871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38783" y="661482"/>
            <a:ext cx="5457217" cy="5535036"/>
          </a:xfrm>
        </p:spPr>
        <p:txBody>
          <a:bodyPr/>
          <a:lstStyle/>
          <a:p>
            <a:endParaRPr lang="en-US"/>
          </a:p>
        </p:txBody>
      </p:sp>
      <p:sp>
        <p:nvSpPr>
          <p:cNvPr id="2" name="Title 1"/>
          <p:cNvSpPr>
            <a:spLocks noGrp="1"/>
          </p:cNvSpPr>
          <p:nvPr>
            <p:ph type="ctrTitle" hasCustomPrompt="1"/>
          </p:nvPr>
        </p:nvSpPr>
        <p:spPr>
          <a:xfrm>
            <a:off x="6781166" y="661482"/>
            <a:ext cx="4768104" cy="1038110"/>
          </a:xfrm>
        </p:spPr>
        <p:txBody>
          <a:bodyPr anchor="t"/>
          <a:lstStyle>
            <a:lvl1pPr algn="l">
              <a:defRPr sz="5400"/>
            </a:lvl1pPr>
          </a:lstStyle>
          <a:p>
            <a:r>
              <a:rPr lang="en-US" dirty="0"/>
              <a:t>Topic Title</a:t>
            </a:r>
          </a:p>
        </p:txBody>
      </p:sp>
      <p:sp>
        <p:nvSpPr>
          <p:cNvPr id="3" name="Subtitle 2"/>
          <p:cNvSpPr>
            <a:spLocks noGrp="1"/>
          </p:cNvSpPr>
          <p:nvPr>
            <p:ph type="subTitle" idx="1" hasCustomPrompt="1"/>
          </p:nvPr>
        </p:nvSpPr>
        <p:spPr>
          <a:xfrm>
            <a:off x="6781166" y="1912174"/>
            <a:ext cx="4768103" cy="831026"/>
          </a:xfrm>
        </p:spPr>
        <p:txBody>
          <a:bodyPr/>
          <a:lstStyle>
            <a:lvl1pPr marL="0" indent="0" algn="l">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Text Placeholder 9">
            <a:extLst>
              <a:ext uri="{FF2B5EF4-FFF2-40B4-BE49-F238E27FC236}">
                <a16:creationId xmlns:a16="http://schemas.microsoft.com/office/drawing/2014/main" id="{9DF94217-97DF-61EA-D148-98CEE9A4D58A}"/>
              </a:ext>
            </a:extLst>
          </p:cNvPr>
          <p:cNvSpPr>
            <a:spLocks noGrp="1"/>
          </p:cNvSpPr>
          <p:nvPr>
            <p:ph type="body" sz="quarter" idx="11" hasCustomPrompt="1"/>
          </p:nvPr>
        </p:nvSpPr>
        <p:spPr>
          <a:xfrm>
            <a:off x="6781166" y="2955782"/>
            <a:ext cx="4768105" cy="324073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52204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5DA9BBF-585B-92A0-D818-F2A2EF360E8C}"/>
              </a:ext>
            </a:extLst>
          </p:cNvPr>
          <p:cNvSpPr>
            <a:spLocks noGrp="1"/>
          </p:cNvSpPr>
          <p:nvPr>
            <p:ph type="pic" sz="quarter" idx="10"/>
          </p:nvPr>
        </p:nvSpPr>
        <p:spPr>
          <a:xfrm>
            <a:off x="6096000" y="0"/>
            <a:ext cx="6096000" cy="6858000"/>
          </a:xfrm>
        </p:spPr>
        <p:txBody>
          <a:bodyPr/>
          <a:lstStyle/>
          <a:p>
            <a:endParaRPr lang="en-US"/>
          </a:p>
        </p:txBody>
      </p:sp>
      <p:sp>
        <p:nvSpPr>
          <p:cNvPr id="2" name="Title 1"/>
          <p:cNvSpPr>
            <a:spLocks noGrp="1"/>
          </p:cNvSpPr>
          <p:nvPr>
            <p:ph type="title" hasCustomPrompt="1"/>
          </p:nvPr>
        </p:nvSpPr>
        <p:spPr>
          <a:xfrm>
            <a:off x="643647" y="725050"/>
            <a:ext cx="5105400" cy="865212"/>
          </a:xfrm>
        </p:spPr>
        <p:txBody>
          <a:bodyPr anchor="t"/>
          <a:lstStyle>
            <a:lvl1pPr>
              <a:defRPr sz="4800"/>
            </a:lvl1pPr>
          </a:lstStyle>
          <a:p>
            <a:r>
              <a:rPr lang="en-US" dirty="0"/>
              <a:t>Slide Title</a:t>
            </a:r>
          </a:p>
        </p:txBody>
      </p:sp>
      <p:sp>
        <p:nvSpPr>
          <p:cNvPr id="10" name="Text Placeholder 9">
            <a:extLst>
              <a:ext uri="{FF2B5EF4-FFF2-40B4-BE49-F238E27FC236}">
                <a16:creationId xmlns:a16="http://schemas.microsoft.com/office/drawing/2014/main" id="{120101CC-327F-66AD-21DF-576D12C7D8B0}"/>
              </a:ext>
            </a:extLst>
          </p:cNvPr>
          <p:cNvSpPr>
            <a:spLocks noGrp="1"/>
          </p:cNvSpPr>
          <p:nvPr>
            <p:ph type="body" sz="quarter" idx="11" hasCustomPrompt="1"/>
          </p:nvPr>
        </p:nvSpPr>
        <p:spPr>
          <a:xfrm>
            <a:off x="642938" y="1898374"/>
            <a:ext cx="5105400" cy="431827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84605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5DA9BBF-585B-92A0-D818-F2A2EF360E8C}"/>
              </a:ext>
            </a:extLst>
          </p:cNvPr>
          <p:cNvSpPr>
            <a:spLocks noGrp="1"/>
          </p:cNvSpPr>
          <p:nvPr>
            <p:ph type="pic" sz="quarter" idx="10"/>
          </p:nvPr>
        </p:nvSpPr>
        <p:spPr>
          <a:xfrm>
            <a:off x="0" y="0"/>
            <a:ext cx="6096000" cy="6858000"/>
          </a:xfrm>
        </p:spPr>
        <p:txBody>
          <a:bodyPr/>
          <a:lstStyle/>
          <a:p>
            <a:endParaRPr lang="en-US"/>
          </a:p>
        </p:txBody>
      </p:sp>
      <p:sp>
        <p:nvSpPr>
          <p:cNvPr id="2" name="Title 1"/>
          <p:cNvSpPr>
            <a:spLocks noGrp="1"/>
          </p:cNvSpPr>
          <p:nvPr>
            <p:ph type="title" hasCustomPrompt="1"/>
          </p:nvPr>
        </p:nvSpPr>
        <p:spPr>
          <a:xfrm>
            <a:off x="6477916" y="705172"/>
            <a:ext cx="5105400" cy="865212"/>
          </a:xfrm>
        </p:spPr>
        <p:txBody>
          <a:bodyPr anchor="t"/>
          <a:lstStyle>
            <a:lvl1pPr>
              <a:defRPr sz="4800"/>
            </a:lvl1pPr>
          </a:lstStyle>
          <a:p>
            <a:r>
              <a:rPr lang="en-US" dirty="0"/>
              <a:t>Slide Title</a:t>
            </a:r>
          </a:p>
        </p:txBody>
      </p:sp>
      <p:sp>
        <p:nvSpPr>
          <p:cNvPr id="10" name="Text Placeholder 9">
            <a:extLst>
              <a:ext uri="{FF2B5EF4-FFF2-40B4-BE49-F238E27FC236}">
                <a16:creationId xmlns:a16="http://schemas.microsoft.com/office/drawing/2014/main" id="{120101CC-327F-66AD-21DF-576D12C7D8B0}"/>
              </a:ext>
            </a:extLst>
          </p:cNvPr>
          <p:cNvSpPr>
            <a:spLocks noGrp="1"/>
          </p:cNvSpPr>
          <p:nvPr>
            <p:ph type="body" sz="quarter" idx="11" hasCustomPrompt="1"/>
          </p:nvPr>
        </p:nvSpPr>
        <p:spPr>
          <a:xfrm>
            <a:off x="6477916" y="1834552"/>
            <a:ext cx="5105400" cy="431827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06723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6" y="1928813"/>
            <a:ext cx="11011711"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34472614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6" y="1928813"/>
            <a:ext cx="11011711" cy="242621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1B2C9961-B1E6-307B-281B-AA334875B1C8}"/>
              </a:ext>
            </a:extLst>
          </p:cNvPr>
          <p:cNvSpPr>
            <a:spLocks noGrp="1"/>
          </p:cNvSpPr>
          <p:nvPr>
            <p:ph type="pic" sz="quarter" idx="10"/>
          </p:nvPr>
        </p:nvSpPr>
        <p:spPr>
          <a:xfrm>
            <a:off x="593725" y="4717684"/>
            <a:ext cx="11010900" cy="1459279"/>
          </a:xfrm>
        </p:spPr>
        <p:txBody>
          <a:bodyPr/>
          <a:lstStyle/>
          <a:p>
            <a:endParaRPr lang="en-US"/>
          </a:p>
        </p:txBody>
      </p:sp>
    </p:spTree>
    <p:extLst>
      <p:ext uri="{BB962C8B-B14F-4D97-AF65-F5344CB8AC3E}">
        <p14:creationId xmlns:p14="http://schemas.microsoft.com/office/powerpoint/2010/main" val="7216234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7" y="1928813"/>
            <a:ext cx="5207339"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FE6709F2-3176-EEB3-2E7D-FF0C8197A54F}"/>
              </a:ext>
            </a:extLst>
          </p:cNvPr>
          <p:cNvSpPr>
            <a:spLocks noGrp="1"/>
          </p:cNvSpPr>
          <p:nvPr>
            <p:ph type="pic" sz="quarter" idx="10"/>
          </p:nvPr>
        </p:nvSpPr>
        <p:spPr>
          <a:xfrm>
            <a:off x="6391275" y="1928813"/>
            <a:ext cx="5213350" cy="4248251"/>
          </a:xfrm>
        </p:spPr>
        <p:txBody>
          <a:bodyPr/>
          <a:lstStyle/>
          <a:p>
            <a:endParaRPr lang="en-US"/>
          </a:p>
        </p:txBody>
      </p:sp>
    </p:spTree>
    <p:extLst>
      <p:ext uri="{BB962C8B-B14F-4D97-AF65-F5344CB8AC3E}">
        <p14:creationId xmlns:p14="http://schemas.microsoft.com/office/powerpoint/2010/main" val="41186524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6374934" y="1906555"/>
            <a:ext cx="5207339"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FE6709F2-3176-EEB3-2E7D-FF0C8197A54F}"/>
              </a:ext>
            </a:extLst>
          </p:cNvPr>
          <p:cNvSpPr>
            <a:spLocks noGrp="1"/>
          </p:cNvSpPr>
          <p:nvPr>
            <p:ph type="pic" sz="quarter" idx="10"/>
          </p:nvPr>
        </p:nvSpPr>
        <p:spPr>
          <a:xfrm>
            <a:off x="593386" y="1928813"/>
            <a:ext cx="5213350" cy="4248251"/>
          </a:xfrm>
        </p:spPr>
        <p:txBody>
          <a:bodyPr/>
          <a:lstStyle/>
          <a:p>
            <a:endParaRPr lang="en-US"/>
          </a:p>
        </p:txBody>
      </p:sp>
    </p:spTree>
    <p:extLst>
      <p:ext uri="{BB962C8B-B14F-4D97-AF65-F5344CB8AC3E}">
        <p14:creationId xmlns:p14="http://schemas.microsoft.com/office/powerpoint/2010/main" val="948761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6000"/>
            </a:lvl1pPr>
          </a:lstStyle>
          <a:p>
            <a:r>
              <a:rPr lang="en-US" dirty="0"/>
              <a:t>Slide Title</a:t>
            </a:r>
          </a:p>
        </p:txBody>
      </p:sp>
      <p:sp>
        <p:nvSpPr>
          <p:cNvPr id="3" name="Content Placeholder 2"/>
          <p:cNvSpPr>
            <a:spLocks noGrp="1"/>
          </p:cNvSpPr>
          <p:nvPr>
            <p:ph sz="half" idx="1" hasCustomPrompt="1"/>
          </p:nvPr>
        </p:nvSpPr>
        <p:spPr>
          <a:xfrm>
            <a:off x="838200" y="1825625"/>
            <a:ext cx="5181600" cy="4351338"/>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25625"/>
            <a:ext cx="5181600" cy="4351338"/>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194518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7"/>
        <p:cNvGrpSpPr/>
        <p:nvPr/>
      </p:nvGrpSpPr>
      <p:grpSpPr>
        <a:xfrm>
          <a:off x="0" y="0"/>
          <a:ext cx="0" cy="0"/>
          <a:chOff x="0" y="0"/>
          <a:chExt cx="0" cy="0"/>
        </a:xfrm>
      </p:grpSpPr>
      <p:sp>
        <p:nvSpPr>
          <p:cNvPr id="98" name="Google Shape;98;g3f977475a65_0_107"/>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g3f977475a65_0_107"/>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100" name="Google Shape;100;g3f977475a65_0_10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g3f977475a65_0_10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g3f977475a65_0_10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sz="6000" b="0"/>
            </a:lvl1pPr>
          </a:lstStyle>
          <a:p>
            <a:r>
              <a:rPr lang="en-US" dirty="0"/>
              <a:t>Slide Title</a:t>
            </a:r>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4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4" name="Content Placeholder 3"/>
          <p:cNvSpPr>
            <a:spLocks noGrp="1"/>
          </p:cNvSpPr>
          <p:nvPr>
            <p:ph sz="half" idx="2" hasCustomPrompt="1"/>
          </p:nvPr>
        </p:nvSpPr>
        <p:spPr>
          <a:xfrm>
            <a:off x="839788" y="2505075"/>
            <a:ext cx="5157787" cy="3684588"/>
          </a:xfrm>
        </p:spPr>
        <p:txBody>
          <a:bodyPr/>
          <a:lstStyle>
            <a:lvl1pPr>
              <a:defRPr sz="3600"/>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4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6" name="Content Placeholder 5"/>
          <p:cNvSpPr>
            <a:spLocks noGrp="1"/>
          </p:cNvSpPr>
          <p:nvPr>
            <p:ph sz="quarter" idx="4" hasCustomPrompt="1"/>
          </p:nvPr>
        </p:nvSpPr>
        <p:spPr>
          <a:xfrm>
            <a:off x="6172200" y="2505075"/>
            <a:ext cx="5183188" cy="3684588"/>
          </a:xfrm>
        </p:spPr>
        <p:txBody>
          <a:bodyPr/>
          <a:lstStyle>
            <a:lvl1pPr>
              <a:defRPr sz="3600"/>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30941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975D4A0-FA3F-4973-2286-CA4B9C68B710}"/>
              </a:ext>
            </a:extLst>
          </p:cNvPr>
          <p:cNvSpPr>
            <a:spLocks noGrp="1"/>
          </p:cNvSpPr>
          <p:nvPr>
            <p:ph type="pic" sz="quarter" idx="11"/>
          </p:nvPr>
        </p:nvSpPr>
        <p:spPr>
          <a:xfrm>
            <a:off x="0" y="0"/>
            <a:ext cx="12192000" cy="6858000"/>
          </a:xfrm>
        </p:spPr>
        <p:txBody>
          <a:bodyPr/>
          <a:lstStyle/>
          <a:p>
            <a:endParaRPr lang="en-US"/>
          </a:p>
        </p:txBody>
      </p:sp>
      <p:sp>
        <p:nvSpPr>
          <p:cNvPr id="2" name="Title 1"/>
          <p:cNvSpPr>
            <a:spLocks noGrp="1"/>
          </p:cNvSpPr>
          <p:nvPr>
            <p:ph type="title" hasCustomPrompt="1"/>
          </p:nvPr>
        </p:nvSpPr>
        <p:spPr>
          <a:xfrm>
            <a:off x="0" y="4807916"/>
            <a:ext cx="12192000" cy="1325563"/>
          </a:xfrm>
        </p:spPr>
        <p:txBody>
          <a:bodyPr/>
          <a:lstStyle>
            <a:lvl1pPr algn="ctr">
              <a:defRPr sz="6000" b="1"/>
            </a:lvl1pPr>
          </a:lstStyle>
          <a:p>
            <a:r>
              <a:rPr lang="en-US" dirty="0"/>
              <a:t>Activity</a:t>
            </a:r>
          </a:p>
        </p:txBody>
      </p:sp>
      <p:sp>
        <p:nvSpPr>
          <p:cNvPr id="7" name="Text Placeholder 6">
            <a:extLst>
              <a:ext uri="{FF2B5EF4-FFF2-40B4-BE49-F238E27FC236}">
                <a16:creationId xmlns:a16="http://schemas.microsoft.com/office/drawing/2014/main" id="{41BF43E3-1152-3576-B3A5-F572F98E03D6}"/>
              </a:ext>
            </a:extLst>
          </p:cNvPr>
          <p:cNvSpPr>
            <a:spLocks noGrp="1"/>
          </p:cNvSpPr>
          <p:nvPr>
            <p:ph type="body" sz="quarter" idx="10" hasCustomPrompt="1"/>
          </p:nvPr>
        </p:nvSpPr>
        <p:spPr>
          <a:xfrm>
            <a:off x="0" y="724521"/>
            <a:ext cx="12192000" cy="918542"/>
          </a:xfrm>
        </p:spPr>
        <p:txBody>
          <a:bodyPr anchor="ctr"/>
          <a:lstStyle>
            <a:lvl1pPr algn="ctr">
              <a:buNone/>
              <a:defRPr sz="5400"/>
            </a:lvl1pPr>
          </a:lstStyle>
          <a:p>
            <a:pPr lvl="0"/>
            <a:r>
              <a:rPr lang="en-US" dirty="0"/>
              <a:t>Activity Name</a:t>
            </a:r>
          </a:p>
        </p:txBody>
      </p:sp>
    </p:spTree>
    <p:extLst>
      <p:ext uri="{BB962C8B-B14F-4D97-AF65-F5344CB8AC3E}">
        <p14:creationId xmlns:p14="http://schemas.microsoft.com/office/powerpoint/2010/main" val="18752443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975D4A0-FA3F-4973-2286-CA4B9C68B710}"/>
              </a:ext>
            </a:extLst>
          </p:cNvPr>
          <p:cNvSpPr>
            <a:spLocks noGrp="1"/>
          </p:cNvSpPr>
          <p:nvPr>
            <p:ph type="pic" sz="quarter" idx="11"/>
          </p:nvPr>
        </p:nvSpPr>
        <p:spPr>
          <a:xfrm>
            <a:off x="0" y="0"/>
            <a:ext cx="4246536" cy="6858000"/>
          </a:xfrm>
        </p:spPr>
        <p:txBody>
          <a:bodyPr/>
          <a:lstStyle/>
          <a:p>
            <a:endParaRPr lang="en-US"/>
          </a:p>
        </p:txBody>
      </p:sp>
      <p:sp>
        <p:nvSpPr>
          <p:cNvPr id="2" name="Title 1"/>
          <p:cNvSpPr>
            <a:spLocks noGrp="1"/>
          </p:cNvSpPr>
          <p:nvPr>
            <p:ph type="title" hasCustomPrompt="1"/>
          </p:nvPr>
        </p:nvSpPr>
        <p:spPr>
          <a:xfrm>
            <a:off x="0" y="4807916"/>
            <a:ext cx="4246536" cy="1325563"/>
          </a:xfrm>
        </p:spPr>
        <p:txBody>
          <a:bodyPr/>
          <a:lstStyle>
            <a:lvl1pPr algn="ctr">
              <a:defRPr sz="6000" b="1"/>
            </a:lvl1pPr>
          </a:lstStyle>
          <a:p>
            <a:r>
              <a:rPr lang="en-US" dirty="0"/>
              <a:t>Activity</a:t>
            </a:r>
          </a:p>
        </p:txBody>
      </p:sp>
      <p:sp>
        <p:nvSpPr>
          <p:cNvPr id="7" name="Text Placeholder 6">
            <a:extLst>
              <a:ext uri="{FF2B5EF4-FFF2-40B4-BE49-F238E27FC236}">
                <a16:creationId xmlns:a16="http://schemas.microsoft.com/office/drawing/2014/main" id="{41BF43E3-1152-3576-B3A5-F572F98E03D6}"/>
              </a:ext>
            </a:extLst>
          </p:cNvPr>
          <p:cNvSpPr>
            <a:spLocks noGrp="1"/>
          </p:cNvSpPr>
          <p:nvPr>
            <p:ph type="body" sz="quarter" idx="10" hasCustomPrompt="1"/>
          </p:nvPr>
        </p:nvSpPr>
        <p:spPr>
          <a:xfrm>
            <a:off x="5176434" y="724520"/>
            <a:ext cx="6385302" cy="5408959"/>
          </a:xfrm>
        </p:spPr>
        <p:txBody>
          <a:bodyPr anchor="t"/>
          <a:lstStyle>
            <a:lvl1pPr algn="l">
              <a:buNone/>
              <a:defRPr sz="3600"/>
            </a:lvl1pPr>
          </a:lstStyle>
          <a:p>
            <a:pPr lvl="0"/>
            <a:r>
              <a:rPr lang="en-US" dirty="0"/>
              <a:t>Activity Details</a:t>
            </a:r>
          </a:p>
        </p:txBody>
      </p:sp>
    </p:spTree>
    <p:extLst>
      <p:ext uri="{BB962C8B-B14F-4D97-AF65-F5344CB8AC3E}">
        <p14:creationId xmlns:p14="http://schemas.microsoft.com/office/powerpoint/2010/main" val="10604106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496F925-7D9E-E0AC-720E-9BA1E60C5400}"/>
              </a:ext>
            </a:extLst>
          </p:cNvPr>
          <p:cNvSpPr>
            <a:spLocks noGrp="1"/>
          </p:cNvSpPr>
          <p:nvPr>
            <p:ph type="pic" sz="quarter" idx="10"/>
          </p:nvPr>
        </p:nvSpPr>
        <p:spPr>
          <a:xfrm>
            <a:off x="629478" y="655638"/>
            <a:ext cx="10949609" cy="3708400"/>
          </a:xfrm>
        </p:spPr>
        <p:txBody>
          <a:bodyPr/>
          <a:lstStyle/>
          <a:p>
            <a:endParaRPr lang="en-US"/>
          </a:p>
        </p:txBody>
      </p:sp>
      <p:sp>
        <p:nvSpPr>
          <p:cNvPr id="2" name="Title 1"/>
          <p:cNvSpPr>
            <a:spLocks noGrp="1"/>
          </p:cNvSpPr>
          <p:nvPr>
            <p:ph type="title" hasCustomPrompt="1"/>
          </p:nvPr>
        </p:nvSpPr>
        <p:spPr>
          <a:xfrm>
            <a:off x="629479" y="5009322"/>
            <a:ext cx="10949608" cy="1183792"/>
          </a:xfrm>
        </p:spPr>
        <p:txBody>
          <a:bodyPr/>
          <a:lstStyle>
            <a:lvl1pPr algn="ctr">
              <a:defRPr/>
            </a:lvl1pPr>
          </a:lstStyle>
          <a:p>
            <a:r>
              <a:rPr lang="en-US" dirty="0"/>
              <a:t>Slide Title</a:t>
            </a:r>
          </a:p>
        </p:txBody>
      </p:sp>
    </p:spTree>
    <p:extLst>
      <p:ext uri="{BB962C8B-B14F-4D97-AF65-F5344CB8AC3E}">
        <p14:creationId xmlns:p14="http://schemas.microsoft.com/office/powerpoint/2010/main" val="35562887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496F925-7D9E-E0AC-720E-9BA1E60C5400}"/>
              </a:ext>
            </a:extLst>
          </p:cNvPr>
          <p:cNvSpPr>
            <a:spLocks noGrp="1"/>
          </p:cNvSpPr>
          <p:nvPr>
            <p:ph type="pic" sz="quarter" idx="10"/>
          </p:nvPr>
        </p:nvSpPr>
        <p:spPr>
          <a:xfrm>
            <a:off x="629479" y="2473807"/>
            <a:ext cx="10949609" cy="3708400"/>
          </a:xfrm>
        </p:spPr>
        <p:txBody>
          <a:bodyPr/>
          <a:lstStyle/>
          <a:p>
            <a:endParaRPr lang="en-US"/>
          </a:p>
        </p:txBody>
      </p:sp>
      <p:sp>
        <p:nvSpPr>
          <p:cNvPr id="2" name="Title 1"/>
          <p:cNvSpPr>
            <a:spLocks noGrp="1"/>
          </p:cNvSpPr>
          <p:nvPr>
            <p:ph type="title" hasCustomPrompt="1"/>
          </p:nvPr>
        </p:nvSpPr>
        <p:spPr>
          <a:xfrm>
            <a:off x="629479" y="656674"/>
            <a:ext cx="10949608" cy="1183792"/>
          </a:xfrm>
        </p:spPr>
        <p:txBody>
          <a:bodyPr/>
          <a:lstStyle>
            <a:lvl1pPr algn="ctr">
              <a:defRPr/>
            </a:lvl1pPr>
          </a:lstStyle>
          <a:p>
            <a:r>
              <a:rPr lang="en-US" dirty="0"/>
              <a:t>Slide Title</a:t>
            </a:r>
          </a:p>
        </p:txBody>
      </p:sp>
    </p:spTree>
    <p:extLst>
      <p:ext uri="{BB962C8B-B14F-4D97-AF65-F5344CB8AC3E}">
        <p14:creationId xmlns:p14="http://schemas.microsoft.com/office/powerpoint/2010/main" val="32012990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258E1D65-A264-CA09-45DC-5A5F3F4B4022}"/>
              </a:ext>
            </a:extLst>
          </p:cNvPr>
          <p:cNvSpPr>
            <a:spLocks noGrp="1"/>
          </p:cNvSpPr>
          <p:nvPr>
            <p:ph type="media" sz="quarter" idx="10"/>
          </p:nvPr>
        </p:nvSpPr>
        <p:spPr>
          <a:xfrm>
            <a:off x="619932" y="681925"/>
            <a:ext cx="10926305" cy="5532896"/>
          </a:xfrm>
        </p:spPr>
        <p:txBody>
          <a:bodyPr/>
          <a:lstStyle/>
          <a:p>
            <a:endParaRPr lang="en-US"/>
          </a:p>
        </p:txBody>
      </p:sp>
    </p:spTree>
    <p:extLst>
      <p:ext uri="{BB962C8B-B14F-4D97-AF65-F5344CB8AC3E}">
        <p14:creationId xmlns:p14="http://schemas.microsoft.com/office/powerpoint/2010/main" val="16104005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F5D-EB1C-10E4-F0EE-0AF271A597F6}"/>
              </a:ext>
            </a:extLst>
          </p:cNvPr>
          <p:cNvSpPr>
            <a:spLocks noGrp="1"/>
          </p:cNvSpPr>
          <p:nvPr>
            <p:ph type="title" hasCustomPrompt="1"/>
          </p:nvPr>
        </p:nvSpPr>
        <p:spPr>
          <a:xfrm>
            <a:off x="621196" y="677019"/>
            <a:ext cx="10949608" cy="947595"/>
          </a:xfrm>
        </p:spPr>
        <p:txBody>
          <a:bodyPr/>
          <a:lstStyle>
            <a:lvl1pPr algn="ctr">
              <a:defRPr/>
            </a:lvl1pPr>
          </a:lstStyle>
          <a:p>
            <a:r>
              <a:rPr lang="en-US" dirty="0"/>
              <a:t>Slide Title</a:t>
            </a:r>
          </a:p>
        </p:txBody>
      </p:sp>
      <p:sp>
        <p:nvSpPr>
          <p:cNvPr id="3" name="Text Placeholder 2">
            <a:extLst>
              <a:ext uri="{FF2B5EF4-FFF2-40B4-BE49-F238E27FC236}">
                <a16:creationId xmlns:a16="http://schemas.microsoft.com/office/drawing/2014/main" id="{8DAA6797-CC21-C1E0-4F46-909792911605}"/>
              </a:ext>
            </a:extLst>
          </p:cNvPr>
          <p:cNvSpPr>
            <a:spLocks noGrp="1"/>
          </p:cNvSpPr>
          <p:nvPr>
            <p:ph type="body" idx="1" hasCustomPrompt="1"/>
          </p:nvPr>
        </p:nvSpPr>
        <p:spPr>
          <a:xfrm>
            <a:off x="593387" y="2556769"/>
            <a:ext cx="10977417" cy="3620295"/>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41324717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
        <p:cNvGrpSpPr/>
        <p:nvPr/>
      </p:nvGrpSpPr>
      <p:grpSpPr>
        <a:xfrm>
          <a:off x="0" y="0"/>
          <a:ext cx="0" cy="0"/>
          <a:chOff x="0" y="0"/>
          <a:chExt cx="0" cy="0"/>
        </a:xfrm>
      </p:grpSpPr>
      <p:sp>
        <p:nvSpPr>
          <p:cNvPr id="17" name="Google Shape;17;p2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0216548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itle and body A" type="tx">
  <p:cSld name="Title and body A">
    <p:spTree>
      <p:nvGrpSpPr>
        <p:cNvPr id="1" name="Shape 230"/>
        <p:cNvGrpSpPr/>
        <p:nvPr/>
      </p:nvGrpSpPr>
      <p:grpSpPr>
        <a:xfrm>
          <a:off x="0" y="0"/>
          <a:ext cx="0" cy="0"/>
          <a:chOff x="0" y="0"/>
          <a:chExt cx="0" cy="0"/>
        </a:xfrm>
      </p:grpSpPr>
      <p:sp>
        <p:nvSpPr>
          <p:cNvPr id="231" name="Google Shape;231;p45"/>
          <p:cNvSpPr txBox="1">
            <a:spLocks noGrp="1"/>
          </p:cNvSpPr>
          <p:nvPr>
            <p:ph type="title"/>
          </p:nvPr>
        </p:nvSpPr>
        <p:spPr>
          <a:xfrm>
            <a:off x="415600" y="593367"/>
            <a:ext cx="11360800" cy="763600"/>
          </a:xfrm>
          <a:prstGeom prst="rect">
            <a:avLst/>
          </a:prstGeom>
          <a:noFill/>
          <a:ln>
            <a:noFill/>
          </a:ln>
        </p:spPr>
        <p:txBody>
          <a:bodyPr spcFirstLastPara="1" wrap="square" lIns="45725" tIns="45725" rIns="45725" bIns="45725" anchor="t" anchorCtr="0">
            <a:norm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32" name="Google Shape;232;p45"/>
          <p:cNvSpPr txBox="1">
            <a:spLocks noGrp="1"/>
          </p:cNvSpPr>
          <p:nvPr>
            <p:ph type="body" idx="1"/>
          </p:nvPr>
        </p:nvSpPr>
        <p:spPr>
          <a:xfrm>
            <a:off x="415600" y="1536633"/>
            <a:ext cx="11360800" cy="4555200"/>
          </a:xfrm>
          <a:prstGeom prst="rect">
            <a:avLst/>
          </a:prstGeom>
          <a:noFill/>
          <a:ln>
            <a:noFill/>
          </a:ln>
        </p:spPr>
        <p:txBody>
          <a:bodyPr spcFirstLastPara="1" wrap="square" lIns="45725" tIns="45725" rIns="45725" bIns="45725" anchor="t" anchorCtr="0">
            <a:normAutofit/>
          </a:bodyPr>
          <a:lstStyle>
            <a:lvl1pPr marL="609585" lvl="0" indent="-372524" algn="l">
              <a:lnSpc>
                <a:spcPct val="115000"/>
              </a:lnSpc>
              <a:spcBef>
                <a:spcPts val="0"/>
              </a:spcBef>
              <a:spcAft>
                <a:spcPts val="0"/>
              </a:spcAft>
              <a:buSzPts val="800"/>
              <a:buChar char="●"/>
              <a:defRPr/>
            </a:lvl1pPr>
            <a:lvl2pPr marL="1219170" lvl="1" indent="-372524" algn="l">
              <a:lnSpc>
                <a:spcPct val="115000"/>
              </a:lnSpc>
              <a:spcBef>
                <a:spcPts val="0"/>
              </a:spcBef>
              <a:spcAft>
                <a:spcPts val="0"/>
              </a:spcAft>
              <a:buSzPts val="800"/>
              <a:buChar char="○"/>
              <a:defRPr/>
            </a:lvl2pPr>
            <a:lvl3pPr marL="1828754" lvl="2" indent="-372524" algn="l">
              <a:lnSpc>
                <a:spcPct val="115000"/>
              </a:lnSpc>
              <a:spcBef>
                <a:spcPts val="0"/>
              </a:spcBef>
              <a:spcAft>
                <a:spcPts val="0"/>
              </a:spcAft>
              <a:buSzPts val="800"/>
              <a:buChar char="■"/>
              <a:defRPr/>
            </a:lvl3pPr>
            <a:lvl4pPr marL="2438339" lvl="3" indent="-372524" algn="l">
              <a:lnSpc>
                <a:spcPct val="115000"/>
              </a:lnSpc>
              <a:spcBef>
                <a:spcPts val="0"/>
              </a:spcBef>
              <a:spcAft>
                <a:spcPts val="0"/>
              </a:spcAft>
              <a:buSzPts val="800"/>
              <a:buChar char="●"/>
              <a:defRPr/>
            </a:lvl4pPr>
            <a:lvl5pPr marL="3047924" lvl="4" indent="-372524" algn="l">
              <a:lnSpc>
                <a:spcPct val="115000"/>
              </a:lnSpc>
              <a:spcBef>
                <a:spcPts val="0"/>
              </a:spcBef>
              <a:spcAft>
                <a:spcPts val="0"/>
              </a:spcAft>
              <a:buSzPts val="800"/>
              <a:buChar char="○"/>
              <a:defRPr/>
            </a:lvl5pPr>
            <a:lvl6pPr marL="3657509" lvl="5" indent="-372524" algn="l">
              <a:lnSpc>
                <a:spcPct val="115000"/>
              </a:lnSpc>
              <a:spcBef>
                <a:spcPts val="0"/>
              </a:spcBef>
              <a:spcAft>
                <a:spcPts val="0"/>
              </a:spcAft>
              <a:buSzPts val="800"/>
              <a:buChar char="■"/>
              <a:defRPr/>
            </a:lvl6pPr>
            <a:lvl7pPr marL="4267093" lvl="6" indent="-372524" algn="l">
              <a:lnSpc>
                <a:spcPct val="115000"/>
              </a:lnSpc>
              <a:spcBef>
                <a:spcPts val="0"/>
              </a:spcBef>
              <a:spcAft>
                <a:spcPts val="0"/>
              </a:spcAft>
              <a:buSzPts val="800"/>
              <a:buChar char="●"/>
              <a:defRPr/>
            </a:lvl7pPr>
            <a:lvl8pPr marL="4876678" lvl="7" indent="-372524" algn="l">
              <a:lnSpc>
                <a:spcPct val="115000"/>
              </a:lnSpc>
              <a:spcBef>
                <a:spcPts val="0"/>
              </a:spcBef>
              <a:spcAft>
                <a:spcPts val="0"/>
              </a:spcAft>
              <a:buSzPts val="800"/>
              <a:buChar char="○"/>
              <a:defRPr/>
            </a:lvl8pPr>
            <a:lvl9pPr marL="5486263" lvl="8" indent="-372524" algn="l">
              <a:lnSpc>
                <a:spcPct val="115000"/>
              </a:lnSpc>
              <a:spcBef>
                <a:spcPts val="0"/>
              </a:spcBef>
              <a:spcAft>
                <a:spcPts val="0"/>
              </a:spcAft>
              <a:buSzPts val="800"/>
              <a:buChar char="■"/>
              <a:defRPr/>
            </a:lvl9pPr>
          </a:lstStyle>
          <a:p>
            <a:endParaRPr/>
          </a:p>
        </p:txBody>
      </p:sp>
      <p:sp>
        <p:nvSpPr>
          <p:cNvPr id="233" name="Google Shape;233;p45"/>
          <p:cNvSpPr txBox="1">
            <a:spLocks noGrp="1"/>
          </p:cNvSpPr>
          <p:nvPr>
            <p:ph type="sldNum" idx="12"/>
          </p:nvPr>
        </p:nvSpPr>
        <p:spPr>
          <a:xfrm>
            <a:off x="11296611" y="6217623"/>
            <a:ext cx="731600" cy="524800"/>
          </a:xfrm>
          <a:prstGeom prst="rect">
            <a:avLst/>
          </a:prstGeom>
          <a:noFill/>
          <a:ln>
            <a:noFill/>
          </a:ln>
        </p:spPr>
        <p:txBody>
          <a:bodyPr spcFirstLastPara="1" wrap="square" lIns="45725" tIns="45725" rIns="45725" bIns="45725" anchor="ctr" anchorCtr="0">
            <a:normAutofit/>
          </a:bodyPr>
          <a:lstStyle>
            <a:lvl1pPr marL="0" marR="0" lvl="0"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7123119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87"/>
        <p:cNvGrpSpPr/>
        <p:nvPr/>
      </p:nvGrpSpPr>
      <p:grpSpPr>
        <a:xfrm>
          <a:off x="0" y="0"/>
          <a:ext cx="0" cy="0"/>
          <a:chOff x="0" y="0"/>
          <a:chExt cx="0" cy="0"/>
        </a:xfrm>
      </p:grpSpPr>
      <p:sp>
        <p:nvSpPr>
          <p:cNvPr id="488" name="Google Shape;488;p92"/>
          <p:cNvSpPr txBox="1">
            <a:spLocks noGrp="1"/>
          </p:cNvSpPr>
          <p:nvPr>
            <p:ph type="title"/>
          </p:nvPr>
        </p:nvSpPr>
        <p:spPr>
          <a:xfrm>
            <a:off x="7876116" y="266700"/>
            <a:ext cx="4011200" cy="2095600"/>
          </a:xfrm>
          <a:prstGeom prst="rect">
            <a:avLst/>
          </a:prstGeom>
          <a:noFill/>
          <a:ln>
            <a:noFill/>
          </a:ln>
        </p:spPr>
        <p:txBody>
          <a:bodyPr spcFirstLastPara="1" wrap="square" lIns="91425" tIns="91425" rIns="91425" bIns="91425" anchor="b" anchorCtr="0">
            <a:normAutofit/>
          </a:bodyPr>
          <a:lstStyle>
            <a:lvl1pPr marR="0" lvl="0" algn="ctr">
              <a:lnSpc>
                <a:spcPct val="100000"/>
              </a:lnSpc>
              <a:spcBef>
                <a:spcPts val="0"/>
              </a:spcBef>
              <a:spcAft>
                <a:spcPts val="0"/>
              </a:spcAft>
              <a:buSzPts val="3000"/>
              <a:buNone/>
              <a:defRPr sz="3734" b="0" i="0" u="none" strike="noStrike" cap="none">
                <a:solidFill>
                  <a:schemeClr val="dk2"/>
                </a:solidFill>
                <a:latin typeface="Times New Roman"/>
                <a:ea typeface="Times New Roman"/>
                <a:cs typeface="Times New Roman"/>
                <a:sym typeface="Times New Roman"/>
              </a:defRPr>
            </a:lvl1pPr>
            <a:lvl2pPr marR="0" lvl="1"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2pPr>
            <a:lvl3pPr marR="0" lvl="2"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3pPr>
            <a:lvl4pPr marR="0" lvl="3"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4pPr>
            <a:lvl5pPr marR="0" lvl="4"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5pPr>
            <a:lvl6pPr marR="0" lvl="5"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6pPr>
            <a:lvl7pPr marR="0" lvl="6"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7pPr>
            <a:lvl8pPr marR="0" lvl="7"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8pPr>
            <a:lvl9pPr marR="0" lvl="8"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9pPr>
          </a:lstStyle>
          <a:p>
            <a:endParaRPr/>
          </a:p>
        </p:txBody>
      </p:sp>
      <p:sp>
        <p:nvSpPr>
          <p:cNvPr id="489" name="Google Shape;489;p92"/>
          <p:cNvSpPr txBox="1">
            <a:spLocks noGrp="1"/>
          </p:cNvSpPr>
          <p:nvPr>
            <p:ph type="body" idx="1"/>
          </p:nvPr>
        </p:nvSpPr>
        <p:spPr>
          <a:xfrm>
            <a:off x="958849" y="273051"/>
            <a:ext cx="6661200" cy="5852800"/>
          </a:xfrm>
          <a:prstGeom prst="rect">
            <a:avLst/>
          </a:prstGeom>
          <a:noFill/>
          <a:ln>
            <a:noFill/>
          </a:ln>
        </p:spPr>
        <p:txBody>
          <a:bodyPr spcFirstLastPara="1" wrap="square" lIns="91425" tIns="91425" rIns="91425" bIns="91425" anchor="t" anchorCtr="0">
            <a:normAutofit/>
          </a:bodyPr>
          <a:lstStyle>
            <a:lvl1pPr marL="304815" marR="0" lvl="0" indent="-287881" algn="l">
              <a:lnSpc>
                <a:spcPct val="115000"/>
              </a:lnSpc>
              <a:spcBef>
                <a:spcPts val="853"/>
              </a:spcBef>
              <a:spcAft>
                <a:spcPts val="0"/>
              </a:spcAft>
              <a:buClr>
                <a:srgbClr val="7F7F7F"/>
              </a:buClr>
              <a:buSzPts val="3200"/>
              <a:buFont typeface="Arial"/>
              <a:buChar char="•"/>
              <a:defRPr sz="4267" b="0" i="0" u="none" strike="noStrike" cap="none">
                <a:solidFill>
                  <a:srgbClr val="7F7F7F"/>
                </a:solidFill>
                <a:latin typeface="Questrial"/>
                <a:ea typeface="Questrial"/>
                <a:cs typeface="Questrial"/>
                <a:sym typeface="Questrial"/>
              </a:defRPr>
            </a:lvl1pPr>
            <a:lvl2pPr marL="609630" marR="0" lvl="1" indent="-270947" algn="l">
              <a:lnSpc>
                <a:spcPct val="115000"/>
              </a:lnSpc>
              <a:spcBef>
                <a:spcPts val="747"/>
              </a:spcBef>
              <a:spcAft>
                <a:spcPts val="0"/>
              </a:spcAft>
              <a:buClr>
                <a:srgbClr val="7F7F7F"/>
              </a:buClr>
              <a:buSzPts val="2800"/>
              <a:buFont typeface="Courier New"/>
              <a:buChar char="o"/>
              <a:defRPr sz="3734" b="0" i="0" u="none" strike="noStrike" cap="none">
                <a:solidFill>
                  <a:srgbClr val="7F7F7F"/>
                </a:solidFill>
                <a:latin typeface="Questrial"/>
                <a:ea typeface="Questrial"/>
                <a:cs typeface="Questrial"/>
                <a:sym typeface="Questrial"/>
              </a:defRPr>
            </a:lvl2pPr>
            <a:lvl3pPr marL="914446" marR="0" lvl="2" indent="-254013" algn="l">
              <a:lnSpc>
                <a:spcPct val="115000"/>
              </a:lnSpc>
              <a:spcBef>
                <a:spcPts val="640"/>
              </a:spcBef>
              <a:spcAft>
                <a:spcPts val="0"/>
              </a:spcAft>
              <a:buClr>
                <a:srgbClr val="7F7F7F"/>
              </a:buClr>
              <a:buSzPts val="2400"/>
              <a:buFont typeface="Arial"/>
              <a:buChar char="•"/>
              <a:defRPr sz="3200" b="0" i="0" u="none" strike="noStrike" cap="none">
                <a:solidFill>
                  <a:srgbClr val="7F7F7F"/>
                </a:solidFill>
                <a:latin typeface="Questrial"/>
                <a:ea typeface="Questrial"/>
                <a:cs typeface="Questrial"/>
                <a:sym typeface="Questrial"/>
              </a:defRPr>
            </a:lvl3pPr>
            <a:lvl4pPr marL="1219261" marR="0" lvl="3" indent="-237079" algn="l">
              <a:lnSpc>
                <a:spcPct val="115000"/>
              </a:lnSpc>
              <a:spcBef>
                <a:spcPts val="533"/>
              </a:spcBef>
              <a:spcAft>
                <a:spcPts val="0"/>
              </a:spcAft>
              <a:buClr>
                <a:srgbClr val="7F7F7F"/>
              </a:buClr>
              <a:buSzPts val="2000"/>
              <a:buFont typeface="Courier New"/>
              <a:buChar char="o"/>
              <a:defRPr sz="2667" b="0" i="0" u="none" strike="noStrike" cap="none">
                <a:solidFill>
                  <a:srgbClr val="7F7F7F"/>
                </a:solidFill>
                <a:latin typeface="Questrial"/>
                <a:ea typeface="Questrial"/>
                <a:cs typeface="Questrial"/>
                <a:sym typeface="Questrial"/>
              </a:defRPr>
            </a:lvl4pPr>
            <a:lvl5pPr marL="1524076" marR="0" lvl="4" indent="-237079" algn="l">
              <a:lnSpc>
                <a:spcPct val="115000"/>
              </a:lnSpc>
              <a:spcBef>
                <a:spcPts val="533"/>
              </a:spcBef>
              <a:spcAft>
                <a:spcPts val="0"/>
              </a:spcAft>
              <a:buClr>
                <a:srgbClr val="7F7F7F"/>
              </a:buClr>
              <a:buSzPts val="2000"/>
              <a:buFont typeface="Arial"/>
              <a:buChar char="•"/>
              <a:defRPr sz="2667" b="0" i="0" u="none" strike="noStrike" cap="none">
                <a:solidFill>
                  <a:srgbClr val="7F7F7F"/>
                </a:solidFill>
                <a:latin typeface="Questrial"/>
                <a:ea typeface="Questrial"/>
                <a:cs typeface="Questrial"/>
                <a:sym typeface="Questrial"/>
              </a:defRPr>
            </a:lvl5pPr>
            <a:lvl6pPr marL="1828891" marR="0" lvl="5" indent="-237079" algn="l">
              <a:lnSpc>
                <a:spcPct val="115000"/>
              </a:lnSpc>
              <a:spcBef>
                <a:spcPts val="533"/>
              </a:spcBef>
              <a:spcAft>
                <a:spcPts val="0"/>
              </a:spcAft>
              <a:buClr>
                <a:srgbClr val="7F7F7F"/>
              </a:buClr>
              <a:buSzPts val="2000"/>
              <a:buFont typeface="Courier New"/>
              <a:buChar char="o"/>
              <a:defRPr sz="2667" b="0" i="0" u="none" strike="noStrike" cap="none">
                <a:solidFill>
                  <a:srgbClr val="7F7F7F"/>
                </a:solidFill>
                <a:latin typeface="Questrial"/>
                <a:ea typeface="Questrial"/>
                <a:cs typeface="Questrial"/>
                <a:sym typeface="Questrial"/>
              </a:defRPr>
            </a:lvl6pPr>
            <a:lvl7pPr marL="2133707" marR="0" lvl="6" indent="-237079" algn="l">
              <a:lnSpc>
                <a:spcPct val="115000"/>
              </a:lnSpc>
              <a:spcBef>
                <a:spcPts val="1600"/>
              </a:spcBef>
              <a:spcAft>
                <a:spcPts val="0"/>
              </a:spcAft>
              <a:buClr>
                <a:srgbClr val="7F7F7F"/>
              </a:buClr>
              <a:buSzPts val="2000"/>
              <a:buFont typeface="Arial"/>
              <a:buChar char="•"/>
              <a:defRPr sz="2667" b="0" i="0" u="none" strike="noStrike" cap="none">
                <a:solidFill>
                  <a:srgbClr val="7F7F7F"/>
                </a:solidFill>
                <a:latin typeface="Questrial"/>
                <a:ea typeface="Questrial"/>
                <a:cs typeface="Questrial"/>
                <a:sym typeface="Questrial"/>
              </a:defRPr>
            </a:lvl7pPr>
            <a:lvl8pPr marL="2438522" marR="0" lvl="7" indent="-237079" algn="l">
              <a:lnSpc>
                <a:spcPct val="115000"/>
              </a:lnSpc>
              <a:spcBef>
                <a:spcPts val="1600"/>
              </a:spcBef>
              <a:spcAft>
                <a:spcPts val="0"/>
              </a:spcAft>
              <a:buClr>
                <a:srgbClr val="7F7F7F"/>
              </a:buClr>
              <a:buSzPts val="2000"/>
              <a:buFont typeface="Courier New"/>
              <a:buChar char="o"/>
              <a:defRPr sz="2667" b="0" i="0" u="none" strike="noStrike" cap="none">
                <a:solidFill>
                  <a:srgbClr val="7F7F7F"/>
                </a:solidFill>
                <a:latin typeface="Questrial"/>
                <a:ea typeface="Questrial"/>
                <a:cs typeface="Questrial"/>
                <a:sym typeface="Questrial"/>
              </a:defRPr>
            </a:lvl8pPr>
            <a:lvl9pPr marL="2743337" marR="0" lvl="8" indent="-237079" algn="l">
              <a:lnSpc>
                <a:spcPct val="115000"/>
              </a:lnSpc>
              <a:spcBef>
                <a:spcPts val="1600"/>
              </a:spcBef>
              <a:spcAft>
                <a:spcPts val="1600"/>
              </a:spcAft>
              <a:buClr>
                <a:srgbClr val="7F7F7F"/>
              </a:buClr>
              <a:buSzPts val="2000"/>
              <a:buFont typeface="Arial"/>
              <a:buChar char="•"/>
              <a:defRPr sz="2667" b="0" i="0" u="none" strike="noStrike" cap="none">
                <a:solidFill>
                  <a:srgbClr val="7F7F7F"/>
                </a:solidFill>
                <a:latin typeface="Questrial"/>
                <a:ea typeface="Questrial"/>
                <a:cs typeface="Questrial"/>
                <a:sym typeface="Questrial"/>
              </a:defRPr>
            </a:lvl9pPr>
          </a:lstStyle>
          <a:p>
            <a:endParaRPr/>
          </a:p>
        </p:txBody>
      </p:sp>
      <p:sp>
        <p:nvSpPr>
          <p:cNvPr id="490" name="Google Shape;490;p92"/>
          <p:cNvSpPr txBox="1">
            <a:spLocks noGrp="1"/>
          </p:cNvSpPr>
          <p:nvPr>
            <p:ph type="body" idx="2"/>
          </p:nvPr>
        </p:nvSpPr>
        <p:spPr>
          <a:xfrm>
            <a:off x="7876116" y="2438400"/>
            <a:ext cx="4011200" cy="3688000"/>
          </a:xfrm>
          <a:prstGeom prst="rect">
            <a:avLst/>
          </a:prstGeom>
          <a:noFill/>
          <a:ln>
            <a:noFill/>
          </a:ln>
        </p:spPr>
        <p:txBody>
          <a:bodyPr spcFirstLastPara="1" wrap="square" lIns="91425" tIns="91425" rIns="91425" bIns="91425" anchor="t" anchorCtr="0">
            <a:normAutofit/>
          </a:bodyPr>
          <a:lstStyle>
            <a:lvl1pPr marL="304815" marR="0" lvl="0" indent="-152408" algn="ctr">
              <a:lnSpc>
                <a:spcPct val="125000"/>
              </a:lnSpc>
              <a:spcBef>
                <a:spcPts val="427"/>
              </a:spcBef>
              <a:spcAft>
                <a:spcPts val="0"/>
              </a:spcAft>
              <a:buClr>
                <a:srgbClr val="7F7F7F"/>
              </a:buClr>
              <a:buSzPts val="1600"/>
              <a:buFont typeface="Arial"/>
              <a:buNone/>
              <a:defRPr sz="2133" b="0" i="0" u="none" strike="noStrike" cap="none">
                <a:solidFill>
                  <a:srgbClr val="7F7F7F"/>
                </a:solidFill>
                <a:latin typeface="Questrial"/>
                <a:ea typeface="Questrial"/>
                <a:cs typeface="Questrial"/>
                <a:sym typeface="Questrial"/>
              </a:defRPr>
            </a:lvl1pPr>
            <a:lvl2pPr marL="609630" marR="0" lvl="1" indent="-152408" algn="l">
              <a:lnSpc>
                <a:spcPct val="115000"/>
              </a:lnSpc>
              <a:spcBef>
                <a:spcPts val="320"/>
              </a:spcBef>
              <a:spcAft>
                <a:spcPts val="0"/>
              </a:spcAft>
              <a:buClr>
                <a:srgbClr val="7F7F7F"/>
              </a:buClr>
              <a:buSzPts val="1600"/>
              <a:buFont typeface="Courier New"/>
              <a:buNone/>
              <a:defRPr sz="1600" b="0" i="0" u="none" strike="noStrike" cap="none">
                <a:solidFill>
                  <a:srgbClr val="7F7F7F"/>
                </a:solidFill>
                <a:latin typeface="Questrial"/>
                <a:ea typeface="Questrial"/>
                <a:cs typeface="Questrial"/>
                <a:sym typeface="Questrial"/>
              </a:defRPr>
            </a:lvl2pPr>
            <a:lvl3pPr marL="914446" marR="0" lvl="2" indent="-152408" algn="l">
              <a:lnSpc>
                <a:spcPct val="115000"/>
              </a:lnSpc>
              <a:spcBef>
                <a:spcPts val="267"/>
              </a:spcBef>
              <a:spcAft>
                <a:spcPts val="0"/>
              </a:spcAft>
              <a:buClr>
                <a:srgbClr val="7F7F7F"/>
              </a:buClr>
              <a:buSzPts val="1600"/>
              <a:buFont typeface="Arial"/>
              <a:buNone/>
              <a:defRPr sz="1333" b="0" i="0" u="none" strike="noStrike" cap="none">
                <a:solidFill>
                  <a:srgbClr val="7F7F7F"/>
                </a:solidFill>
                <a:latin typeface="Questrial"/>
                <a:ea typeface="Questrial"/>
                <a:cs typeface="Questrial"/>
                <a:sym typeface="Questrial"/>
              </a:defRPr>
            </a:lvl3pPr>
            <a:lvl4pPr marL="1219261" marR="0" lvl="3" indent="-152408" algn="l">
              <a:lnSpc>
                <a:spcPct val="115000"/>
              </a:lnSpc>
              <a:spcBef>
                <a:spcPts val="240"/>
              </a:spcBef>
              <a:spcAft>
                <a:spcPts val="0"/>
              </a:spcAft>
              <a:buClr>
                <a:srgbClr val="7F7F7F"/>
              </a:buClr>
              <a:buSzPts val="1600"/>
              <a:buFont typeface="Courier New"/>
              <a:buNone/>
              <a:defRPr sz="1200" b="0" i="0" u="none" strike="noStrike" cap="none">
                <a:solidFill>
                  <a:srgbClr val="7F7F7F"/>
                </a:solidFill>
                <a:latin typeface="Questrial"/>
                <a:ea typeface="Questrial"/>
                <a:cs typeface="Questrial"/>
                <a:sym typeface="Questrial"/>
              </a:defRPr>
            </a:lvl4pPr>
            <a:lvl5pPr marL="1524076" marR="0" lvl="4" indent="-152408" algn="l">
              <a:lnSpc>
                <a:spcPct val="115000"/>
              </a:lnSpc>
              <a:spcBef>
                <a:spcPts val="240"/>
              </a:spcBef>
              <a:spcAft>
                <a:spcPts val="0"/>
              </a:spcAft>
              <a:buClr>
                <a:srgbClr val="7F7F7F"/>
              </a:buClr>
              <a:buSzPts val="1600"/>
              <a:buFont typeface="Arial"/>
              <a:buNone/>
              <a:defRPr sz="1200" b="0" i="0" u="none" strike="noStrike" cap="none">
                <a:solidFill>
                  <a:srgbClr val="7F7F7F"/>
                </a:solidFill>
                <a:latin typeface="Questrial"/>
                <a:ea typeface="Questrial"/>
                <a:cs typeface="Questrial"/>
                <a:sym typeface="Questrial"/>
              </a:defRPr>
            </a:lvl5pPr>
            <a:lvl6pPr marL="1828891" marR="0" lvl="5" indent="-152408" algn="l">
              <a:lnSpc>
                <a:spcPct val="115000"/>
              </a:lnSpc>
              <a:spcBef>
                <a:spcPts val="240"/>
              </a:spcBef>
              <a:spcAft>
                <a:spcPts val="0"/>
              </a:spcAft>
              <a:buClr>
                <a:srgbClr val="7F7F7F"/>
              </a:buClr>
              <a:buSzPts val="1600"/>
              <a:buFont typeface="Courier New"/>
              <a:buNone/>
              <a:defRPr sz="1200" b="0" i="0" u="none" strike="noStrike" cap="none">
                <a:solidFill>
                  <a:srgbClr val="7F7F7F"/>
                </a:solidFill>
                <a:latin typeface="Questrial"/>
                <a:ea typeface="Questrial"/>
                <a:cs typeface="Questrial"/>
                <a:sym typeface="Questrial"/>
              </a:defRPr>
            </a:lvl6pPr>
            <a:lvl7pPr marL="2133707" marR="0" lvl="6" indent="-152408" algn="l">
              <a:lnSpc>
                <a:spcPct val="115000"/>
              </a:lnSpc>
              <a:spcBef>
                <a:spcPts val="1600"/>
              </a:spcBef>
              <a:spcAft>
                <a:spcPts val="0"/>
              </a:spcAft>
              <a:buClr>
                <a:srgbClr val="7F7F7F"/>
              </a:buClr>
              <a:buSzPts val="1600"/>
              <a:buFont typeface="Arial"/>
              <a:buNone/>
              <a:defRPr sz="1200" b="0" i="0" u="none" strike="noStrike" cap="none">
                <a:solidFill>
                  <a:srgbClr val="7F7F7F"/>
                </a:solidFill>
                <a:latin typeface="Questrial"/>
                <a:ea typeface="Questrial"/>
                <a:cs typeface="Questrial"/>
                <a:sym typeface="Questrial"/>
              </a:defRPr>
            </a:lvl7pPr>
            <a:lvl8pPr marL="2438522" marR="0" lvl="7" indent="-152408" algn="l">
              <a:lnSpc>
                <a:spcPct val="115000"/>
              </a:lnSpc>
              <a:spcBef>
                <a:spcPts val="1600"/>
              </a:spcBef>
              <a:spcAft>
                <a:spcPts val="0"/>
              </a:spcAft>
              <a:buClr>
                <a:srgbClr val="7F7F7F"/>
              </a:buClr>
              <a:buSzPts val="1600"/>
              <a:buFont typeface="Courier New"/>
              <a:buNone/>
              <a:defRPr sz="1200" b="0" i="0" u="none" strike="noStrike" cap="none">
                <a:solidFill>
                  <a:srgbClr val="7F7F7F"/>
                </a:solidFill>
                <a:latin typeface="Questrial"/>
                <a:ea typeface="Questrial"/>
                <a:cs typeface="Questrial"/>
                <a:sym typeface="Questrial"/>
              </a:defRPr>
            </a:lvl8pPr>
            <a:lvl9pPr marL="2743337" marR="0" lvl="8" indent="-152408" algn="l">
              <a:lnSpc>
                <a:spcPct val="115000"/>
              </a:lnSpc>
              <a:spcBef>
                <a:spcPts val="1600"/>
              </a:spcBef>
              <a:spcAft>
                <a:spcPts val="1600"/>
              </a:spcAft>
              <a:buClr>
                <a:srgbClr val="7F7F7F"/>
              </a:buClr>
              <a:buSzPts val="1600"/>
              <a:buFont typeface="Arial"/>
              <a:buNone/>
              <a:defRPr sz="1200" b="0" i="0" u="none" strike="noStrike" cap="none">
                <a:solidFill>
                  <a:srgbClr val="7F7F7F"/>
                </a:solidFill>
                <a:latin typeface="Questrial"/>
                <a:ea typeface="Questrial"/>
                <a:cs typeface="Questrial"/>
                <a:sym typeface="Questrial"/>
              </a:defRPr>
            </a:lvl9pPr>
          </a:lstStyle>
          <a:p>
            <a:endParaRPr/>
          </a:p>
        </p:txBody>
      </p:sp>
      <p:sp>
        <p:nvSpPr>
          <p:cNvPr id="491" name="Google Shape;491;p92"/>
          <p:cNvSpPr txBox="1">
            <a:spLocks noGrp="1"/>
          </p:cNvSpPr>
          <p:nvPr>
            <p:ph type="dt" idx="10"/>
          </p:nvPr>
        </p:nvSpPr>
        <p:spPr>
          <a:xfrm>
            <a:off x="8483600" y="6356351"/>
            <a:ext cx="2781200" cy="365200"/>
          </a:xfrm>
          <a:prstGeom prst="rect">
            <a:avLst/>
          </a:prstGeom>
          <a:noFill/>
          <a:ln>
            <a:noFill/>
          </a:ln>
        </p:spPr>
        <p:txBody>
          <a:bodyPr spcFirstLastPara="1" wrap="square" lIns="91425" tIns="91425" rIns="91425" bIns="91425" anchor="ctr" anchorCtr="0">
            <a:noAutofit/>
          </a:bodyPr>
          <a:lstStyle>
            <a:lvl1pPr marR="0" lvl="0" algn="r" rtl="0">
              <a:lnSpc>
                <a:spcPct val="100000"/>
              </a:lnSpc>
              <a:spcBef>
                <a:spcPts val="0"/>
              </a:spcBef>
              <a:spcAft>
                <a:spcPts val="0"/>
              </a:spcAft>
              <a:buClr>
                <a:srgbClr val="595959"/>
              </a:buClr>
              <a:buSzPts val="1400"/>
              <a:buFont typeface="Questrial"/>
              <a:buNone/>
              <a:defRPr sz="1600" b="0" i="0" u="none" strike="noStrike" cap="none">
                <a:solidFill>
                  <a:srgbClr val="595959"/>
                </a:solidFill>
                <a:latin typeface="Questrial"/>
                <a:ea typeface="Questrial"/>
                <a:cs typeface="Questrial"/>
                <a:sym typeface="Questrial"/>
              </a:defRPr>
            </a:lvl1pPr>
            <a:lvl2pPr marR="0" lvl="1"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92" name="Google Shape;492;p92"/>
          <p:cNvSpPr txBox="1">
            <a:spLocks noGrp="1"/>
          </p:cNvSpPr>
          <p:nvPr>
            <p:ph type="ftr" idx="11"/>
          </p:nvPr>
        </p:nvSpPr>
        <p:spPr>
          <a:xfrm>
            <a:off x="878417" y="6356351"/>
            <a:ext cx="3797200" cy="3652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595959"/>
              </a:buClr>
              <a:buSzPts val="1400"/>
              <a:buFont typeface="Questrial"/>
              <a:buNone/>
              <a:defRPr sz="1600" b="0" i="0" u="none" strike="noStrike" cap="none">
                <a:solidFill>
                  <a:srgbClr val="595959"/>
                </a:solidFill>
                <a:latin typeface="Questrial"/>
                <a:ea typeface="Questrial"/>
                <a:cs typeface="Questrial"/>
                <a:sym typeface="Questrial"/>
              </a:defRPr>
            </a:lvl1pPr>
            <a:lvl2pPr marR="0" lvl="1"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93" name="Google Shape;493;p92"/>
          <p:cNvSpPr txBox="1">
            <a:spLocks noGrp="1"/>
          </p:cNvSpPr>
          <p:nvPr>
            <p:ph type="sldNum" idx="12"/>
          </p:nvPr>
        </p:nvSpPr>
        <p:spPr>
          <a:xfrm>
            <a:off x="11391900" y="6356351"/>
            <a:ext cx="749200" cy="365200"/>
          </a:xfrm>
          <a:prstGeom prst="rect">
            <a:avLst/>
          </a:prstGeom>
          <a:noFill/>
          <a:ln>
            <a:noFill/>
          </a:ln>
        </p:spPr>
        <p:txBody>
          <a:bodyPr spcFirstLastPara="1" wrap="square" lIns="27425" tIns="45700" rIns="45700" bIns="45700" anchor="ctr" anchorCtr="0">
            <a:normAutofit/>
          </a:bodyPr>
          <a:lstStyle>
            <a:lvl1pPr marL="0" marR="0" lvl="0"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1pPr>
            <a:lvl2pPr marL="0" marR="0" lvl="1"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2pPr>
            <a:lvl3pPr marL="0" marR="0" lvl="2"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3pPr>
            <a:lvl4pPr marL="0" marR="0" lvl="3"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4pPr>
            <a:lvl5pPr marL="0" marR="0" lvl="4"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5pPr>
            <a:lvl6pPr marL="0" marR="0" lvl="5"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6pPr>
            <a:lvl7pPr marL="0" marR="0" lvl="6"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7pPr>
            <a:lvl8pPr marL="0" marR="0" lvl="7"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8pPr>
            <a:lvl9pPr marL="0" marR="0" lvl="8"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34972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3"/>
        <p:cNvGrpSpPr/>
        <p:nvPr/>
      </p:nvGrpSpPr>
      <p:grpSpPr>
        <a:xfrm>
          <a:off x="0" y="0"/>
          <a:ext cx="0" cy="0"/>
          <a:chOff x="0" y="0"/>
          <a:chExt cx="0" cy="0"/>
        </a:xfrm>
      </p:grpSpPr>
      <p:sp>
        <p:nvSpPr>
          <p:cNvPr id="104" name="Google Shape;104;g3f977475a65_0_11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g3f977475a65_0_11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g3f977475a65_0_113"/>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g3f977475a65_0_1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g3f977475a65_0_11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g3f977475a65_0_1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Portrait Photo and Content 2">
  <p:cSld name="Portrait Photo and Content 2">
    <p:spTree>
      <p:nvGrpSpPr>
        <p:cNvPr id="1" name="Shape 200"/>
        <p:cNvGrpSpPr/>
        <p:nvPr/>
      </p:nvGrpSpPr>
      <p:grpSpPr>
        <a:xfrm>
          <a:off x="0" y="0"/>
          <a:ext cx="0" cy="0"/>
          <a:chOff x="0" y="0"/>
          <a:chExt cx="0" cy="0"/>
        </a:xfrm>
      </p:grpSpPr>
      <p:sp>
        <p:nvSpPr>
          <p:cNvPr id="201" name="Google Shape;201;p43"/>
          <p:cNvSpPr>
            <a:spLocks noGrp="1"/>
          </p:cNvSpPr>
          <p:nvPr>
            <p:ph type="pic" idx="2"/>
          </p:nvPr>
        </p:nvSpPr>
        <p:spPr>
          <a:xfrm>
            <a:off x="640080" y="535668"/>
            <a:ext cx="4918000" cy="5783200"/>
          </a:xfrm>
          <a:prstGeom prst="roundRect">
            <a:avLst>
              <a:gd name="adj" fmla="val 4537"/>
            </a:avLst>
          </a:prstGeom>
          <a:noFill/>
          <a:ln>
            <a:noFill/>
          </a:ln>
        </p:spPr>
        <p:txBody>
          <a:bodyPr/>
          <a:lstStyle/>
          <a:p>
            <a:endParaRPr lang="en-US"/>
          </a:p>
        </p:txBody>
      </p:sp>
      <p:sp>
        <p:nvSpPr>
          <p:cNvPr id="202" name="Google Shape;202;p43"/>
          <p:cNvSpPr txBox="1">
            <a:spLocks noGrp="1"/>
          </p:cNvSpPr>
          <p:nvPr>
            <p:ph type="title"/>
          </p:nvPr>
        </p:nvSpPr>
        <p:spPr>
          <a:xfrm>
            <a:off x="6104536" y="535668"/>
            <a:ext cx="5456400" cy="1787200"/>
          </a:xfrm>
          <a:prstGeom prst="rect">
            <a:avLst/>
          </a:prstGeom>
          <a:noFill/>
          <a:ln>
            <a:noFill/>
          </a:ln>
        </p:spPr>
        <p:txBody>
          <a:bodyPr spcFirstLastPara="1" wrap="square" lIns="45725" tIns="22850" rIns="45725" bIns="22850" anchor="t"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203" name="Google Shape;203;p43"/>
          <p:cNvSpPr txBox="1">
            <a:spLocks noGrp="1"/>
          </p:cNvSpPr>
          <p:nvPr>
            <p:ph type="body" idx="1"/>
          </p:nvPr>
        </p:nvSpPr>
        <p:spPr>
          <a:xfrm>
            <a:off x="6104536" y="2552023"/>
            <a:ext cx="5456400" cy="3202800"/>
          </a:xfrm>
          <a:prstGeom prst="rect">
            <a:avLst/>
          </a:prstGeom>
          <a:noFill/>
          <a:ln>
            <a:noFill/>
          </a:ln>
        </p:spPr>
        <p:txBody>
          <a:bodyPr spcFirstLastPara="1" wrap="square" lIns="45725" tIns="22850" rIns="45725" bIns="22850" anchor="t" anchorCtr="0">
            <a:noAutofit/>
          </a:bodyPr>
          <a:lstStyle>
            <a:lvl1pPr marL="609585" lvl="0" indent="-304792" algn="l">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Tree>
    <p:extLst>
      <p:ext uri="{BB962C8B-B14F-4D97-AF65-F5344CB8AC3E}">
        <p14:creationId xmlns:p14="http://schemas.microsoft.com/office/powerpoint/2010/main" val="2766630967"/>
      </p:ext>
    </p:extLst>
  </p:cSld>
  <p:clrMapOvr>
    <a:masterClrMapping/>
  </p:clrMapOvr>
  <p:extLst>
    <p:ext uri="{DCECCB84-F9BA-43D5-87BE-67443E8EF086}">
      <p15:sldGuideLst xmlns:p15="http://schemas.microsoft.com/office/powerpoint/2012/main">
        <p15:guide id="1" pos="2052">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2708765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0807093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232088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8413866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6463405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8290977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5413216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4664741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72897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0"/>
        <p:cNvGrpSpPr/>
        <p:nvPr/>
      </p:nvGrpSpPr>
      <p:grpSpPr>
        <a:xfrm>
          <a:off x="0" y="0"/>
          <a:ext cx="0" cy="0"/>
          <a:chOff x="0" y="0"/>
          <a:chExt cx="0" cy="0"/>
        </a:xfrm>
      </p:grpSpPr>
      <p:sp>
        <p:nvSpPr>
          <p:cNvPr id="111" name="Google Shape;111;g3f977475a65_0_120"/>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g3f977475a65_0_120"/>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 name="Google Shape;113;g3f977475a65_0_120"/>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g3f977475a65_0_120"/>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5" name="Google Shape;115;g3f977475a65_0_120"/>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g3f977475a65_0_12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g3f977475a65_0_12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g3f977475a65_0_1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7475390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4768220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603681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15600" y="593367"/>
            <a:ext cx="11360800" cy="763600"/>
          </a:xfrm>
          <a:prstGeom prst="rect">
            <a:avLst/>
          </a:prstGeom>
          <a:noFill/>
          <a:ln>
            <a:noFill/>
          </a:ln>
        </p:spPr>
        <p:txBody>
          <a:bodyPr spcFirstLastPara="1" wrap="square" lIns="45725" tIns="45725" rIns="45725" bIns="45725" anchor="t" anchorCtr="0">
            <a:normAutofit/>
          </a:bodyPr>
          <a:lstStyle>
            <a:lvl1pPr lvl="0" algn="ctr">
              <a:lnSpc>
                <a:spcPct val="100000"/>
              </a:lnSpc>
              <a:spcBef>
                <a:spcPts val="0"/>
              </a:spcBef>
              <a:spcAft>
                <a:spcPts val="0"/>
              </a:spcAft>
              <a:buClr>
                <a:srgbClr val="23A595"/>
              </a:buClr>
              <a:buSzPts val="1500"/>
              <a:buFont typeface="Calibri"/>
              <a:buNone/>
              <a:defRPr>
                <a:solidFill>
                  <a:srgbClr val="23A595"/>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2" name="Google Shape;52;p13"/>
          <p:cNvSpPr txBox="1">
            <a:spLocks noGrp="1"/>
          </p:cNvSpPr>
          <p:nvPr>
            <p:ph type="body" idx="1"/>
          </p:nvPr>
        </p:nvSpPr>
        <p:spPr>
          <a:xfrm>
            <a:off x="415600" y="1536633"/>
            <a:ext cx="11360800" cy="4555200"/>
          </a:xfrm>
          <a:prstGeom prst="rect">
            <a:avLst/>
          </a:prstGeom>
          <a:noFill/>
          <a:ln>
            <a:noFill/>
          </a:ln>
        </p:spPr>
        <p:txBody>
          <a:bodyPr spcFirstLastPara="1" wrap="square" lIns="45725" tIns="45725" rIns="45725" bIns="45725" anchor="t" anchorCtr="0">
            <a:normAutofit/>
          </a:bodyPr>
          <a:lstStyle>
            <a:lvl1pPr marL="609585" lvl="0" indent="-372524" algn="l">
              <a:lnSpc>
                <a:spcPct val="100000"/>
              </a:lnSpc>
              <a:spcBef>
                <a:spcPts val="0"/>
              </a:spcBef>
              <a:spcAft>
                <a:spcPts val="0"/>
              </a:spcAft>
              <a:buClr>
                <a:schemeClr val="dk1"/>
              </a:buClr>
              <a:buSzPts val="800"/>
              <a:buChar char="●"/>
              <a:defRPr/>
            </a:lvl1pPr>
            <a:lvl2pPr marL="1219170" lvl="1" indent="-372524" algn="l">
              <a:lnSpc>
                <a:spcPct val="100000"/>
              </a:lnSpc>
              <a:spcBef>
                <a:spcPts val="0"/>
              </a:spcBef>
              <a:spcAft>
                <a:spcPts val="0"/>
              </a:spcAft>
              <a:buClr>
                <a:schemeClr val="dk1"/>
              </a:buClr>
              <a:buSzPts val="800"/>
              <a:buChar char="○"/>
              <a:defRPr/>
            </a:lvl2pPr>
            <a:lvl3pPr marL="1828754" lvl="2" indent="-372524" algn="l">
              <a:lnSpc>
                <a:spcPct val="100000"/>
              </a:lnSpc>
              <a:spcBef>
                <a:spcPts val="0"/>
              </a:spcBef>
              <a:spcAft>
                <a:spcPts val="0"/>
              </a:spcAft>
              <a:buClr>
                <a:schemeClr val="dk1"/>
              </a:buClr>
              <a:buSzPts val="800"/>
              <a:buChar char="■"/>
              <a:defRPr/>
            </a:lvl3pPr>
            <a:lvl4pPr marL="2438339" lvl="3" indent="-372524" algn="l">
              <a:lnSpc>
                <a:spcPct val="100000"/>
              </a:lnSpc>
              <a:spcBef>
                <a:spcPts val="0"/>
              </a:spcBef>
              <a:spcAft>
                <a:spcPts val="0"/>
              </a:spcAft>
              <a:buClr>
                <a:schemeClr val="dk1"/>
              </a:buClr>
              <a:buSzPts val="800"/>
              <a:buChar char="●"/>
              <a:defRPr/>
            </a:lvl4pPr>
            <a:lvl5pPr marL="3047924" lvl="4" indent="-372524" algn="l">
              <a:lnSpc>
                <a:spcPct val="100000"/>
              </a:lnSpc>
              <a:spcBef>
                <a:spcPts val="0"/>
              </a:spcBef>
              <a:spcAft>
                <a:spcPts val="0"/>
              </a:spcAft>
              <a:buClr>
                <a:schemeClr val="dk1"/>
              </a:buClr>
              <a:buSzPts val="800"/>
              <a:buChar char="○"/>
              <a:defRPr/>
            </a:lvl5pPr>
            <a:lvl6pPr marL="3657509" lvl="5" indent="-372524" algn="l">
              <a:lnSpc>
                <a:spcPct val="100000"/>
              </a:lnSpc>
              <a:spcBef>
                <a:spcPts val="0"/>
              </a:spcBef>
              <a:spcAft>
                <a:spcPts val="0"/>
              </a:spcAft>
              <a:buClr>
                <a:schemeClr val="dk1"/>
              </a:buClr>
              <a:buSzPts val="800"/>
              <a:buChar char="■"/>
              <a:defRPr/>
            </a:lvl6pPr>
            <a:lvl7pPr marL="4267093" lvl="6" indent="-372524" algn="l">
              <a:lnSpc>
                <a:spcPct val="100000"/>
              </a:lnSpc>
              <a:spcBef>
                <a:spcPts val="0"/>
              </a:spcBef>
              <a:spcAft>
                <a:spcPts val="0"/>
              </a:spcAft>
              <a:buClr>
                <a:schemeClr val="dk1"/>
              </a:buClr>
              <a:buSzPts val="800"/>
              <a:buChar char="●"/>
              <a:defRPr/>
            </a:lvl7pPr>
            <a:lvl8pPr marL="4876678" lvl="7" indent="-372524" algn="l">
              <a:lnSpc>
                <a:spcPct val="100000"/>
              </a:lnSpc>
              <a:spcBef>
                <a:spcPts val="0"/>
              </a:spcBef>
              <a:spcAft>
                <a:spcPts val="0"/>
              </a:spcAft>
              <a:buClr>
                <a:schemeClr val="dk1"/>
              </a:buClr>
              <a:buSzPts val="800"/>
              <a:buChar char="○"/>
              <a:defRPr/>
            </a:lvl8pPr>
            <a:lvl9pPr marL="5486263" lvl="8" indent="-372524" algn="l">
              <a:lnSpc>
                <a:spcPct val="100000"/>
              </a:lnSpc>
              <a:spcBef>
                <a:spcPts val="0"/>
              </a:spcBef>
              <a:spcAft>
                <a:spcPts val="0"/>
              </a:spcAft>
              <a:buClr>
                <a:schemeClr val="dk1"/>
              </a:buClr>
              <a:buSzPts val="800"/>
              <a:buChar char="■"/>
              <a:defRPr/>
            </a:lvl9pPr>
          </a:lstStyle>
          <a:p>
            <a:endParaRPr/>
          </a:p>
        </p:txBody>
      </p:sp>
      <p:sp>
        <p:nvSpPr>
          <p:cNvPr id="53" name="Google Shape;53;p13"/>
          <p:cNvSpPr txBox="1">
            <a:spLocks noGrp="1"/>
          </p:cNvSpPr>
          <p:nvPr>
            <p:ph type="sldNum" idx="12"/>
          </p:nvPr>
        </p:nvSpPr>
        <p:spPr>
          <a:xfrm>
            <a:off x="11296612" y="6217623"/>
            <a:ext cx="731600" cy="524800"/>
          </a:xfrm>
          <a:prstGeom prst="rect">
            <a:avLst/>
          </a:prstGeom>
          <a:noFill/>
          <a:ln>
            <a:noFill/>
          </a:ln>
        </p:spPr>
        <p:txBody>
          <a:bodyPr spcFirstLastPara="1" wrap="square" lIns="45725" tIns="45725" rIns="45725" bIns="45725" anchor="ctr" anchorCtr="0">
            <a:normAutofit/>
          </a:bodyPr>
          <a:lstStyle>
            <a:lvl1pPr marL="0" marR="0" lvl="0"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0608378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Portrait Photo and Content 2">
  <p:cSld name="Portrait Photo and Content 2">
    <p:spTree>
      <p:nvGrpSpPr>
        <p:cNvPr id="1" name="Shape 58"/>
        <p:cNvGrpSpPr/>
        <p:nvPr/>
      </p:nvGrpSpPr>
      <p:grpSpPr>
        <a:xfrm>
          <a:off x="0" y="0"/>
          <a:ext cx="0" cy="0"/>
          <a:chOff x="0" y="0"/>
          <a:chExt cx="0" cy="0"/>
        </a:xfrm>
      </p:grpSpPr>
      <p:sp>
        <p:nvSpPr>
          <p:cNvPr id="59" name="Google Shape;59;p15"/>
          <p:cNvSpPr>
            <a:spLocks noGrp="1"/>
          </p:cNvSpPr>
          <p:nvPr>
            <p:ph type="pic" idx="2"/>
          </p:nvPr>
        </p:nvSpPr>
        <p:spPr>
          <a:xfrm>
            <a:off x="640080" y="535668"/>
            <a:ext cx="4918000" cy="5783200"/>
          </a:xfrm>
          <a:prstGeom prst="roundRect">
            <a:avLst>
              <a:gd name="adj" fmla="val 4537"/>
            </a:avLst>
          </a:prstGeom>
          <a:noFill/>
          <a:ln>
            <a:noFill/>
          </a:ln>
        </p:spPr>
        <p:txBody>
          <a:bodyPr/>
          <a:lstStyle/>
          <a:p>
            <a:endParaRPr lang="en-US"/>
          </a:p>
        </p:txBody>
      </p:sp>
      <p:sp>
        <p:nvSpPr>
          <p:cNvPr id="60" name="Google Shape;60;p15"/>
          <p:cNvSpPr txBox="1">
            <a:spLocks noGrp="1"/>
          </p:cNvSpPr>
          <p:nvPr>
            <p:ph type="title"/>
          </p:nvPr>
        </p:nvSpPr>
        <p:spPr>
          <a:xfrm>
            <a:off x="6104536" y="535668"/>
            <a:ext cx="5456400" cy="1787200"/>
          </a:xfrm>
          <a:prstGeom prst="rect">
            <a:avLst/>
          </a:prstGeom>
          <a:noFill/>
          <a:ln>
            <a:noFill/>
          </a:ln>
        </p:spPr>
        <p:txBody>
          <a:bodyPr spcFirstLastPara="1" wrap="square" lIns="45725" tIns="22850" rIns="45725" bIns="22850" anchor="t"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61" name="Google Shape;61;p15"/>
          <p:cNvSpPr txBox="1">
            <a:spLocks noGrp="1"/>
          </p:cNvSpPr>
          <p:nvPr>
            <p:ph type="body" idx="1"/>
          </p:nvPr>
        </p:nvSpPr>
        <p:spPr>
          <a:xfrm>
            <a:off x="6104536" y="2552023"/>
            <a:ext cx="5456400" cy="3202800"/>
          </a:xfrm>
          <a:prstGeom prst="rect">
            <a:avLst/>
          </a:prstGeom>
          <a:noFill/>
          <a:ln>
            <a:noFill/>
          </a:ln>
        </p:spPr>
        <p:txBody>
          <a:bodyPr spcFirstLastPara="1" wrap="square" lIns="45725" tIns="22850" rIns="45725" bIns="22850" anchor="t" anchorCtr="0">
            <a:noAutofit/>
          </a:bodyPr>
          <a:lstStyle>
            <a:lvl1pPr marL="609585" lvl="0" indent="-304792" algn="l">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Tree>
    <p:extLst>
      <p:ext uri="{BB962C8B-B14F-4D97-AF65-F5344CB8AC3E}">
        <p14:creationId xmlns:p14="http://schemas.microsoft.com/office/powerpoint/2010/main" val="2303336503"/>
      </p:ext>
    </p:extLst>
  </p:cSld>
  <p:clrMapOvr>
    <a:masterClrMapping/>
  </p:clrMapOvr>
  <p:extLst>
    <p:ext uri="{DCECCB84-F9BA-43D5-87BE-67443E8EF086}">
      <p15:sldGuideLst xmlns:p15="http://schemas.microsoft.com/office/powerpoint/2012/main">
        <p15:guide id="1" pos="205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9"/>
        <p:cNvGrpSpPr/>
        <p:nvPr/>
      </p:nvGrpSpPr>
      <p:grpSpPr>
        <a:xfrm>
          <a:off x="0" y="0"/>
          <a:ext cx="0" cy="0"/>
          <a:chOff x="0" y="0"/>
          <a:chExt cx="0" cy="0"/>
        </a:xfrm>
      </p:grpSpPr>
      <p:sp>
        <p:nvSpPr>
          <p:cNvPr id="120" name="Google Shape;120;g3f977475a65_0_1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g3f977475a65_0_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g3f977475a65_0_12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g3f977475a65_0_12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4"/>
        <p:cNvGrpSpPr/>
        <p:nvPr/>
      </p:nvGrpSpPr>
      <p:grpSpPr>
        <a:xfrm>
          <a:off x="0" y="0"/>
          <a:ext cx="0" cy="0"/>
          <a:chOff x="0" y="0"/>
          <a:chExt cx="0" cy="0"/>
        </a:xfrm>
      </p:grpSpPr>
      <p:sp>
        <p:nvSpPr>
          <p:cNvPr id="125" name="Google Shape;125;g3f977475a65_0_13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g3f977475a65_0_13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g3f977475a65_0_13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8"/>
        <p:cNvGrpSpPr/>
        <p:nvPr/>
      </p:nvGrpSpPr>
      <p:grpSpPr>
        <a:xfrm>
          <a:off x="0" y="0"/>
          <a:ext cx="0" cy="0"/>
          <a:chOff x="0" y="0"/>
          <a:chExt cx="0" cy="0"/>
        </a:xfrm>
      </p:grpSpPr>
      <p:sp>
        <p:nvSpPr>
          <p:cNvPr id="129" name="Google Shape;129;g3f977475a65_0_138"/>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g3f977475a65_0_138"/>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1" name="Google Shape;131;g3f977475a65_0_138"/>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2" name="Google Shape;132;g3f977475a65_0_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g3f977475a65_0_13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g3f977475a65_0_13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5"/>
        <p:cNvGrpSpPr/>
        <p:nvPr/>
      </p:nvGrpSpPr>
      <p:grpSpPr>
        <a:xfrm>
          <a:off x="0" y="0"/>
          <a:ext cx="0" cy="0"/>
          <a:chOff x="0" y="0"/>
          <a:chExt cx="0" cy="0"/>
        </a:xfrm>
      </p:grpSpPr>
      <p:sp>
        <p:nvSpPr>
          <p:cNvPr id="136" name="Google Shape;136;g3f977475a65_0_145"/>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g3f977475a65_0_145"/>
          <p:cNvSpPr>
            <a:spLocks noGrp="1"/>
          </p:cNvSpPr>
          <p:nvPr>
            <p:ph type="pic" idx="2"/>
          </p:nvPr>
        </p:nvSpPr>
        <p:spPr>
          <a:xfrm>
            <a:off x="5183188" y="987425"/>
            <a:ext cx="6172200" cy="4873500"/>
          </a:xfrm>
          <a:prstGeom prst="rect">
            <a:avLst/>
          </a:prstGeom>
          <a:noFill/>
          <a:ln>
            <a:noFill/>
          </a:ln>
        </p:spPr>
      </p:sp>
      <p:sp>
        <p:nvSpPr>
          <p:cNvPr id="138" name="Google Shape;138;g3f977475a65_0_145"/>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9" name="Google Shape;139;g3f977475a65_0_14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g3f977475a65_0_14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g3f977475a65_0_14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2"/>
        <p:cNvGrpSpPr/>
        <p:nvPr/>
      </p:nvGrpSpPr>
      <p:grpSpPr>
        <a:xfrm>
          <a:off x="0" y="0"/>
          <a:ext cx="0" cy="0"/>
          <a:chOff x="0" y="0"/>
          <a:chExt cx="0" cy="0"/>
        </a:xfrm>
      </p:grpSpPr>
      <p:sp>
        <p:nvSpPr>
          <p:cNvPr id="143" name="Google Shape;143;g3f977475a65_0_15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g3f977475a65_0_152"/>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g3f977475a65_0_15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g3f977475a65_0_15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g3f977475a65_0_15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8"/>
        <p:cNvGrpSpPr/>
        <p:nvPr/>
      </p:nvGrpSpPr>
      <p:grpSpPr>
        <a:xfrm>
          <a:off x="0" y="0"/>
          <a:ext cx="0" cy="0"/>
          <a:chOff x="0" y="0"/>
          <a:chExt cx="0" cy="0"/>
        </a:xfrm>
      </p:grpSpPr>
      <p:sp>
        <p:nvSpPr>
          <p:cNvPr id="149" name="Google Shape;149;g3f977475a65_0_158"/>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g3f977475a65_0_158"/>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g3f977475a65_0_15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g3f977475a65_0_15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g3f977475a65_0_15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0"/>
        <p:cNvGrpSpPr/>
        <p:nvPr/>
      </p:nvGrpSpPr>
      <p:grpSpPr>
        <a:xfrm>
          <a:off x="0" y="0"/>
          <a:ext cx="0" cy="0"/>
          <a:chOff x="0" y="0"/>
          <a:chExt cx="0" cy="0"/>
        </a:xfrm>
      </p:grpSpPr>
      <p:sp>
        <p:nvSpPr>
          <p:cNvPr id="161" name="Google Shape;161;p1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1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1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164"/>
        <p:cNvGrpSpPr/>
        <p:nvPr/>
      </p:nvGrpSpPr>
      <p:grpSpPr>
        <a:xfrm>
          <a:off x="0" y="0"/>
          <a:ext cx="0" cy="0"/>
          <a:chOff x="0" y="0"/>
          <a:chExt cx="0" cy="0"/>
        </a:xfrm>
      </p:grpSpPr>
      <p:sp>
        <p:nvSpPr>
          <p:cNvPr id="165" name="Google Shape;165;p2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3A595"/>
              </a:buClr>
              <a:buSzPts val="3000"/>
              <a:buFont typeface="Calibri"/>
              <a:buNone/>
              <a:defRPr>
                <a:solidFill>
                  <a:srgbClr val="23A595"/>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66" name="Google Shape;166;p2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30200" algn="l">
              <a:lnSpc>
                <a:spcPct val="100000"/>
              </a:lnSpc>
              <a:spcBef>
                <a:spcPts val="0"/>
              </a:spcBef>
              <a:spcAft>
                <a:spcPts val="0"/>
              </a:spcAft>
              <a:buClr>
                <a:schemeClr val="dk1"/>
              </a:buClr>
              <a:buSzPts val="1600"/>
              <a:buChar char="●"/>
              <a:defRPr/>
            </a:lvl1pPr>
            <a:lvl2pPr marL="914400" lvl="1" indent="-330200" algn="l">
              <a:lnSpc>
                <a:spcPct val="100000"/>
              </a:lnSpc>
              <a:spcBef>
                <a:spcPts val="0"/>
              </a:spcBef>
              <a:spcAft>
                <a:spcPts val="0"/>
              </a:spcAft>
              <a:buClr>
                <a:schemeClr val="dk1"/>
              </a:buClr>
              <a:buSzPts val="1600"/>
              <a:buChar char="○"/>
              <a:defRPr/>
            </a:lvl2pPr>
            <a:lvl3pPr marL="1371600" lvl="2" indent="-330200" algn="l">
              <a:lnSpc>
                <a:spcPct val="100000"/>
              </a:lnSpc>
              <a:spcBef>
                <a:spcPts val="0"/>
              </a:spcBef>
              <a:spcAft>
                <a:spcPts val="0"/>
              </a:spcAft>
              <a:buClr>
                <a:schemeClr val="dk1"/>
              </a:buClr>
              <a:buSzPts val="1600"/>
              <a:buChar char="■"/>
              <a:defRPr/>
            </a:lvl3pPr>
            <a:lvl4pPr marL="1828800" lvl="3" indent="-330200" algn="l">
              <a:lnSpc>
                <a:spcPct val="100000"/>
              </a:lnSpc>
              <a:spcBef>
                <a:spcPts val="0"/>
              </a:spcBef>
              <a:spcAft>
                <a:spcPts val="0"/>
              </a:spcAft>
              <a:buClr>
                <a:schemeClr val="dk1"/>
              </a:buClr>
              <a:buSzPts val="1600"/>
              <a:buChar char="●"/>
              <a:defRPr/>
            </a:lvl4pPr>
            <a:lvl5pPr marL="2286000" lvl="4" indent="-330200" algn="l">
              <a:lnSpc>
                <a:spcPct val="100000"/>
              </a:lnSpc>
              <a:spcBef>
                <a:spcPts val="0"/>
              </a:spcBef>
              <a:spcAft>
                <a:spcPts val="0"/>
              </a:spcAft>
              <a:buClr>
                <a:schemeClr val="dk1"/>
              </a:buClr>
              <a:buSzPts val="1600"/>
              <a:buChar char="○"/>
              <a:defRPr/>
            </a:lvl5pPr>
            <a:lvl6pPr marL="2743200" lvl="5" indent="-330200" algn="l">
              <a:lnSpc>
                <a:spcPct val="100000"/>
              </a:lnSpc>
              <a:spcBef>
                <a:spcPts val="0"/>
              </a:spcBef>
              <a:spcAft>
                <a:spcPts val="0"/>
              </a:spcAft>
              <a:buClr>
                <a:schemeClr val="dk1"/>
              </a:buClr>
              <a:buSzPts val="1600"/>
              <a:buChar char="■"/>
              <a:defRPr/>
            </a:lvl6pPr>
            <a:lvl7pPr marL="3200400" lvl="6" indent="-330200" algn="l">
              <a:lnSpc>
                <a:spcPct val="100000"/>
              </a:lnSpc>
              <a:spcBef>
                <a:spcPts val="0"/>
              </a:spcBef>
              <a:spcAft>
                <a:spcPts val="0"/>
              </a:spcAft>
              <a:buClr>
                <a:schemeClr val="dk1"/>
              </a:buClr>
              <a:buSzPts val="1600"/>
              <a:buChar char="●"/>
              <a:defRPr/>
            </a:lvl7pPr>
            <a:lvl8pPr marL="3657600" lvl="7" indent="-330200" algn="l">
              <a:lnSpc>
                <a:spcPct val="100000"/>
              </a:lnSpc>
              <a:spcBef>
                <a:spcPts val="0"/>
              </a:spcBef>
              <a:spcAft>
                <a:spcPts val="0"/>
              </a:spcAft>
              <a:buClr>
                <a:schemeClr val="dk1"/>
              </a:buClr>
              <a:buSzPts val="1600"/>
              <a:buChar char="○"/>
              <a:defRPr/>
            </a:lvl8pPr>
            <a:lvl9pPr marL="4114800" lvl="8" indent="-330200" algn="l">
              <a:lnSpc>
                <a:spcPct val="100000"/>
              </a:lnSpc>
              <a:spcBef>
                <a:spcPts val="0"/>
              </a:spcBef>
              <a:spcAft>
                <a:spcPts val="0"/>
              </a:spcAft>
              <a:buClr>
                <a:schemeClr val="dk1"/>
              </a:buClr>
              <a:buSzPts val="1600"/>
              <a:buChar char="■"/>
              <a:defRPr/>
            </a:lvl9pPr>
          </a:lstStyle>
          <a:p>
            <a:endParaRPr/>
          </a:p>
        </p:txBody>
      </p:sp>
      <p:sp>
        <p:nvSpPr>
          <p:cNvPr id="167" name="Google Shape;167;p22"/>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168"/>
        <p:cNvGrpSpPr/>
        <p:nvPr/>
      </p:nvGrpSpPr>
      <p:grpSpPr>
        <a:xfrm>
          <a:off x="0" y="0"/>
          <a:ext cx="0" cy="0"/>
          <a:chOff x="0" y="0"/>
          <a:chExt cx="0" cy="0"/>
        </a:xfrm>
      </p:grpSpPr>
      <p:sp>
        <p:nvSpPr>
          <p:cNvPr id="169" name="Google Shape;169;p23"/>
          <p:cNvSpPr txBox="1">
            <a:spLocks noGrp="1"/>
          </p:cNvSpPr>
          <p:nvPr>
            <p:ph type="title"/>
          </p:nvPr>
        </p:nvSpPr>
        <p:spPr>
          <a:xfrm>
            <a:off x="686400" y="3261956"/>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rgbClr val="000000"/>
              </a:buClr>
              <a:buSzPts val="5500"/>
              <a:buFont typeface="Calibri"/>
              <a:buNone/>
              <a:defRPr sz="7334">
                <a:solidFill>
                  <a:srgbClr val="000000"/>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70" name="Google Shape;170;p2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1" name="Google Shape;171;p23"/>
          <p:cNvSpPr/>
          <p:nvPr/>
        </p:nvSpPr>
        <p:spPr>
          <a:xfrm>
            <a:off x="653800" y="612400"/>
            <a:ext cx="10884400" cy="5633200"/>
          </a:xfrm>
          <a:prstGeom prst="roundRect">
            <a:avLst>
              <a:gd name="adj" fmla="val 16667"/>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3600"/>
              <a:buFont typeface="Calibri"/>
              <a:buNone/>
            </a:pPr>
            <a:endParaRPr sz="2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172"/>
        <p:cNvGrpSpPr/>
        <p:nvPr/>
      </p:nvGrpSpPr>
      <p:grpSpPr>
        <a:xfrm>
          <a:off x="0" y="0"/>
          <a:ext cx="0" cy="0"/>
          <a:chOff x="0" y="0"/>
          <a:chExt cx="0" cy="0"/>
        </a:xfrm>
      </p:grpSpPr>
      <p:sp>
        <p:nvSpPr>
          <p:cNvPr id="173" name="Google Shape;173;p24"/>
          <p:cNvSpPr>
            <a:spLocks noGrp="1"/>
          </p:cNvSpPr>
          <p:nvPr>
            <p:ph type="pic" idx="2"/>
          </p:nvPr>
        </p:nvSpPr>
        <p:spPr>
          <a:xfrm>
            <a:off x="0" y="1"/>
            <a:ext cx="12192000" cy="6858000"/>
          </a:xfrm>
          <a:prstGeom prst="rect">
            <a:avLst/>
          </a:prstGeom>
          <a:no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174"/>
        <p:cNvGrpSpPr/>
        <p:nvPr/>
      </p:nvGrpSpPr>
      <p:grpSpPr>
        <a:xfrm>
          <a:off x="0" y="0"/>
          <a:ext cx="0" cy="0"/>
          <a:chOff x="0" y="0"/>
          <a:chExt cx="0" cy="0"/>
        </a:xfrm>
      </p:grpSpPr>
      <p:sp>
        <p:nvSpPr>
          <p:cNvPr id="175" name="Google Shape;175;p25"/>
          <p:cNvSpPr txBox="1">
            <a:spLocks noGrp="1"/>
          </p:cNvSpPr>
          <p:nvPr>
            <p:ph type="title"/>
          </p:nvPr>
        </p:nvSpPr>
        <p:spPr>
          <a:xfrm>
            <a:off x="686400" y="3261991"/>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chemeClr val="lt1"/>
              </a:buClr>
              <a:buSzPts val="5500"/>
              <a:buFont typeface="Calibri"/>
              <a:buNone/>
              <a:defRPr sz="7334">
                <a:solidFill>
                  <a:schemeClr val="lt1"/>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76" name="Google Shape;176;p25"/>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7" name="Google Shape;177;p25"/>
          <p:cNvSpPr/>
          <p:nvPr/>
        </p:nvSpPr>
        <p:spPr>
          <a:xfrm>
            <a:off x="653801" y="612400"/>
            <a:ext cx="10884400" cy="5633200"/>
          </a:xfrm>
          <a:prstGeom prst="roundRect">
            <a:avLst>
              <a:gd name="adj" fmla="val 16667"/>
            </a:avLst>
          </a:prstGeom>
          <a:noFill/>
          <a:ln w="2857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8"/>
        <p:cNvGrpSpPr/>
        <p:nvPr/>
      </p:nvGrpSpPr>
      <p:grpSpPr>
        <a:xfrm>
          <a:off x="0" y="0"/>
          <a:ext cx="0" cy="0"/>
          <a:chOff x="0" y="0"/>
          <a:chExt cx="0" cy="0"/>
        </a:xfrm>
      </p:grpSpPr>
      <p:sp>
        <p:nvSpPr>
          <p:cNvPr id="179" name="Google Shape;179;p26"/>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26"/>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7"/>
              </a:spcBef>
              <a:spcAft>
                <a:spcPts val="0"/>
              </a:spcAft>
              <a:buClr>
                <a:srgbClr val="94898B"/>
              </a:buClr>
              <a:buSzPts val="3200"/>
              <a:buNone/>
              <a:defRPr>
                <a:solidFill>
                  <a:srgbClr val="94898B"/>
                </a:solidFill>
              </a:defRPr>
            </a:lvl1pPr>
            <a:lvl2pPr lvl="1" algn="ctr">
              <a:lnSpc>
                <a:spcPct val="100000"/>
              </a:lnSpc>
              <a:spcBef>
                <a:spcPts val="373"/>
              </a:spcBef>
              <a:spcAft>
                <a:spcPts val="0"/>
              </a:spcAft>
              <a:buClr>
                <a:srgbClr val="94898B"/>
              </a:buClr>
              <a:buSzPts val="2800"/>
              <a:buNone/>
              <a:defRPr>
                <a:solidFill>
                  <a:srgbClr val="94898B"/>
                </a:solidFill>
              </a:defRPr>
            </a:lvl2pPr>
            <a:lvl3pPr lvl="2" algn="ctr">
              <a:lnSpc>
                <a:spcPct val="100000"/>
              </a:lnSpc>
              <a:spcBef>
                <a:spcPts val="320"/>
              </a:spcBef>
              <a:spcAft>
                <a:spcPts val="0"/>
              </a:spcAft>
              <a:buClr>
                <a:srgbClr val="94898B"/>
              </a:buClr>
              <a:buSzPts val="2400"/>
              <a:buNone/>
              <a:defRPr>
                <a:solidFill>
                  <a:srgbClr val="94898B"/>
                </a:solidFill>
              </a:defRPr>
            </a:lvl3pPr>
            <a:lvl4pPr lvl="3" algn="ctr">
              <a:lnSpc>
                <a:spcPct val="100000"/>
              </a:lnSpc>
              <a:spcBef>
                <a:spcPts val="267"/>
              </a:spcBef>
              <a:spcAft>
                <a:spcPts val="0"/>
              </a:spcAft>
              <a:buClr>
                <a:srgbClr val="94898B"/>
              </a:buClr>
              <a:buSzPts val="2000"/>
              <a:buNone/>
              <a:defRPr>
                <a:solidFill>
                  <a:srgbClr val="94898B"/>
                </a:solidFill>
              </a:defRPr>
            </a:lvl4pPr>
            <a:lvl5pPr lvl="4" algn="ctr">
              <a:lnSpc>
                <a:spcPct val="100000"/>
              </a:lnSpc>
              <a:spcBef>
                <a:spcPts val="267"/>
              </a:spcBef>
              <a:spcAft>
                <a:spcPts val="0"/>
              </a:spcAft>
              <a:buClr>
                <a:srgbClr val="94898B"/>
              </a:buClr>
              <a:buSzPts val="2000"/>
              <a:buNone/>
              <a:defRPr>
                <a:solidFill>
                  <a:srgbClr val="94898B"/>
                </a:solidFill>
              </a:defRPr>
            </a:lvl5pPr>
            <a:lvl6pPr lvl="5" algn="ctr">
              <a:lnSpc>
                <a:spcPct val="100000"/>
              </a:lnSpc>
              <a:spcBef>
                <a:spcPts val="267"/>
              </a:spcBef>
              <a:spcAft>
                <a:spcPts val="0"/>
              </a:spcAft>
              <a:buClr>
                <a:srgbClr val="94898B"/>
              </a:buClr>
              <a:buSzPts val="2000"/>
              <a:buNone/>
              <a:defRPr>
                <a:solidFill>
                  <a:srgbClr val="94898B"/>
                </a:solidFill>
              </a:defRPr>
            </a:lvl6pPr>
            <a:lvl7pPr lvl="6" algn="ctr">
              <a:lnSpc>
                <a:spcPct val="100000"/>
              </a:lnSpc>
              <a:spcBef>
                <a:spcPts val="267"/>
              </a:spcBef>
              <a:spcAft>
                <a:spcPts val="0"/>
              </a:spcAft>
              <a:buClr>
                <a:srgbClr val="94898B"/>
              </a:buClr>
              <a:buSzPts val="2000"/>
              <a:buNone/>
              <a:defRPr>
                <a:solidFill>
                  <a:srgbClr val="94898B"/>
                </a:solidFill>
              </a:defRPr>
            </a:lvl7pPr>
            <a:lvl8pPr lvl="7" algn="ctr">
              <a:lnSpc>
                <a:spcPct val="100000"/>
              </a:lnSpc>
              <a:spcBef>
                <a:spcPts val="267"/>
              </a:spcBef>
              <a:spcAft>
                <a:spcPts val="0"/>
              </a:spcAft>
              <a:buClr>
                <a:srgbClr val="94898B"/>
              </a:buClr>
              <a:buSzPts val="2000"/>
              <a:buNone/>
              <a:defRPr>
                <a:solidFill>
                  <a:srgbClr val="94898B"/>
                </a:solidFill>
              </a:defRPr>
            </a:lvl8pPr>
            <a:lvl9pPr lvl="8" algn="ctr">
              <a:lnSpc>
                <a:spcPct val="100000"/>
              </a:lnSpc>
              <a:spcBef>
                <a:spcPts val="267"/>
              </a:spcBef>
              <a:spcAft>
                <a:spcPts val="0"/>
              </a:spcAft>
              <a:buClr>
                <a:srgbClr val="94898B"/>
              </a:buClr>
              <a:buSzPts val="2000"/>
              <a:buNone/>
              <a:defRPr>
                <a:solidFill>
                  <a:srgbClr val="94898B"/>
                </a:solidFill>
              </a:defRPr>
            </a:lvl9pPr>
          </a:lstStyle>
          <a:p>
            <a:endParaRPr/>
          </a:p>
        </p:txBody>
      </p:sp>
      <p:sp>
        <p:nvSpPr>
          <p:cNvPr id="181" name="Google Shape;181;p2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2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 name="Google Shape;183;p2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4"/>
        <p:cNvGrpSpPr/>
        <p:nvPr/>
      </p:nvGrpSpPr>
      <p:grpSpPr>
        <a:xfrm>
          <a:off x="0" y="0"/>
          <a:ext cx="0" cy="0"/>
          <a:chOff x="0" y="0"/>
          <a:chExt cx="0" cy="0"/>
        </a:xfrm>
      </p:grpSpPr>
      <p:sp>
        <p:nvSpPr>
          <p:cNvPr id="185" name="Google Shape;185;p2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27"/>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87" name="Google Shape;187;p2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2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2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0"/>
        <p:cNvGrpSpPr/>
        <p:nvPr/>
      </p:nvGrpSpPr>
      <p:grpSpPr>
        <a:xfrm>
          <a:off x="0" y="0"/>
          <a:ext cx="0" cy="0"/>
          <a:chOff x="0" y="0"/>
          <a:chExt cx="0" cy="0"/>
        </a:xfrm>
      </p:grpSpPr>
      <p:sp>
        <p:nvSpPr>
          <p:cNvPr id="191" name="Google Shape;191;p28"/>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2667"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 name="Google Shape;192;p28"/>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267"/>
              </a:spcBef>
              <a:spcAft>
                <a:spcPts val="0"/>
              </a:spcAft>
              <a:buClr>
                <a:srgbClr val="94898B"/>
              </a:buClr>
              <a:buSzPts val="2000"/>
              <a:buNone/>
              <a:defRPr sz="1333">
                <a:solidFill>
                  <a:srgbClr val="94898B"/>
                </a:solidFill>
              </a:defRPr>
            </a:lvl1pPr>
            <a:lvl2pPr marL="914400" lvl="1" indent="-228600" algn="l">
              <a:lnSpc>
                <a:spcPct val="100000"/>
              </a:lnSpc>
              <a:spcBef>
                <a:spcPts val="240"/>
              </a:spcBef>
              <a:spcAft>
                <a:spcPts val="0"/>
              </a:spcAft>
              <a:buClr>
                <a:srgbClr val="94898B"/>
              </a:buClr>
              <a:buSzPts val="1800"/>
              <a:buNone/>
              <a:defRPr sz="1200">
                <a:solidFill>
                  <a:srgbClr val="94898B"/>
                </a:solidFill>
              </a:defRPr>
            </a:lvl2pPr>
            <a:lvl3pPr marL="1371600" lvl="2" indent="-228600" algn="l">
              <a:lnSpc>
                <a:spcPct val="100000"/>
              </a:lnSpc>
              <a:spcBef>
                <a:spcPts val="213"/>
              </a:spcBef>
              <a:spcAft>
                <a:spcPts val="0"/>
              </a:spcAft>
              <a:buClr>
                <a:srgbClr val="94898B"/>
              </a:buClr>
              <a:buSzPts val="1600"/>
              <a:buNone/>
              <a:defRPr sz="1067">
                <a:solidFill>
                  <a:srgbClr val="94898B"/>
                </a:solidFill>
              </a:defRPr>
            </a:lvl3pPr>
            <a:lvl4pPr marL="1828800" lvl="3" indent="-228600" algn="l">
              <a:lnSpc>
                <a:spcPct val="100000"/>
              </a:lnSpc>
              <a:spcBef>
                <a:spcPts val="187"/>
              </a:spcBef>
              <a:spcAft>
                <a:spcPts val="0"/>
              </a:spcAft>
              <a:buClr>
                <a:srgbClr val="94898B"/>
              </a:buClr>
              <a:buSzPts val="1400"/>
              <a:buNone/>
              <a:defRPr sz="933">
                <a:solidFill>
                  <a:srgbClr val="94898B"/>
                </a:solidFill>
              </a:defRPr>
            </a:lvl4pPr>
            <a:lvl5pPr marL="2286000" lvl="4" indent="-228600" algn="l">
              <a:lnSpc>
                <a:spcPct val="100000"/>
              </a:lnSpc>
              <a:spcBef>
                <a:spcPts val="187"/>
              </a:spcBef>
              <a:spcAft>
                <a:spcPts val="0"/>
              </a:spcAft>
              <a:buClr>
                <a:srgbClr val="94898B"/>
              </a:buClr>
              <a:buSzPts val="1400"/>
              <a:buNone/>
              <a:defRPr sz="933">
                <a:solidFill>
                  <a:srgbClr val="94898B"/>
                </a:solidFill>
              </a:defRPr>
            </a:lvl5pPr>
            <a:lvl6pPr marL="2743200" lvl="5" indent="-228600" algn="l">
              <a:lnSpc>
                <a:spcPct val="100000"/>
              </a:lnSpc>
              <a:spcBef>
                <a:spcPts val="187"/>
              </a:spcBef>
              <a:spcAft>
                <a:spcPts val="0"/>
              </a:spcAft>
              <a:buClr>
                <a:srgbClr val="94898B"/>
              </a:buClr>
              <a:buSzPts val="1400"/>
              <a:buNone/>
              <a:defRPr sz="933">
                <a:solidFill>
                  <a:srgbClr val="94898B"/>
                </a:solidFill>
              </a:defRPr>
            </a:lvl6pPr>
            <a:lvl7pPr marL="3200400" lvl="6" indent="-228600" algn="l">
              <a:lnSpc>
                <a:spcPct val="100000"/>
              </a:lnSpc>
              <a:spcBef>
                <a:spcPts val="187"/>
              </a:spcBef>
              <a:spcAft>
                <a:spcPts val="0"/>
              </a:spcAft>
              <a:buClr>
                <a:srgbClr val="94898B"/>
              </a:buClr>
              <a:buSzPts val="1400"/>
              <a:buNone/>
              <a:defRPr sz="933">
                <a:solidFill>
                  <a:srgbClr val="94898B"/>
                </a:solidFill>
              </a:defRPr>
            </a:lvl7pPr>
            <a:lvl8pPr marL="3657600" lvl="7" indent="-228600" algn="l">
              <a:lnSpc>
                <a:spcPct val="100000"/>
              </a:lnSpc>
              <a:spcBef>
                <a:spcPts val="187"/>
              </a:spcBef>
              <a:spcAft>
                <a:spcPts val="0"/>
              </a:spcAft>
              <a:buClr>
                <a:srgbClr val="94898B"/>
              </a:buClr>
              <a:buSzPts val="1400"/>
              <a:buNone/>
              <a:defRPr sz="933">
                <a:solidFill>
                  <a:srgbClr val="94898B"/>
                </a:solidFill>
              </a:defRPr>
            </a:lvl8pPr>
            <a:lvl9pPr marL="4114800" lvl="8" indent="-228600" algn="l">
              <a:lnSpc>
                <a:spcPct val="100000"/>
              </a:lnSpc>
              <a:spcBef>
                <a:spcPts val="187"/>
              </a:spcBef>
              <a:spcAft>
                <a:spcPts val="0"/>
              </a:spcAft>
              <a:buClr>
                <a:srgbClr val="94898B"/>
              </a:buClr>
              <a:buSzPts val="1400"/>
              <a:buNone/>
              <a:defRPr sz="933">
                <a:solidFill>
                  <a:srgbClr val="94898B"/>
                </a:solidFill>
              </a:defRPr>
            </a:lvl9pPr>
          </a:lstStyle>
          <a:p>
            <a:endParaRPr/>
          </a:p>
        </p:txBody>
      </p:sp>
      <p:sp>
        <p:nvSpPr>
          <p:cNvPr id="193" name="Google Shape;193;p2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2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2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6"/>
        <p:cNvGrpSpPr/>
        <p:nvPr/>
      </p:nvGrpSpPr>
      <p:grpSpPr>
        <a:xfrm>
          <a:off x="0" y="0"/>
          <a:ext cx="0" cy="0"/>
          <a:chOff x="0" y="0"/>
          <a:chExt cx="0" cy="0"/>
        </a:xfrm>
      </p:grpSpPr>
      <p:sp>
        <p:nvSpPr>
          <p:cNvPr id="197" name="Google Shape;197;p2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29"/>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199" name="Google Shape;199;p29"/>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200" name="Google Shape;200;p2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1" name="Google Shape;201;p2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2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03"/>
        <p:cNvGrpSpPr/>
        <p:nvPr/>
      </p:nvGrpSpPr>
      <p:grpSpPr>
        <a:xfrm>
          <a:off x="0" y="0"/>
          <a:ext cx="0" cy="0"/>
          <a:chOff x="0" y="0"/>
          <a:chExt cx="0" cy="0"/>
        </a:xfrm>
      </p:grpSpPr>
      <p:sp>
        <p:nvSpPr>
          <p:cNvPr id="204" name="Google Shape;204;p30"/>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5" name="Google Shape;205;p30"/>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206" name="Google Shape;206;p30"/>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207" name="Google Shape;207;p30"/>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208" name="Google Shape;208;p30"/>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209" name="Google Shape;209;p3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3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1" name="Google Shape;211;p3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2"/>
        <p:cNvGrpSpPr/>
        <p:nvPr/>
      </p:nvGrpSpPr>
      <p:grpSpPr>
        <a:xfrm>
          <a:off x="0" y="0"/>
          <a:ext cx="0" cy="0"/>
          <a:chOff x="0" y="0"/>
          <a:chExt cx="0" cy="0"/>
        </a:xfrm>
      </p:grpSpPr>
      <p:sp>
        <p:nvSpPr>
          <p:cNvPr id="213" name="Google Shape;213;p31"/>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p3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5" name="Google Shape;215;p3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6" name="Google Shape;216;p3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7"/>
        <p:cNvGrpSpPr/>
        <p:nvPr/>
      </p:nvGrpSpPr>
      <p:grpSpPr>
        <a:xfrm>
          <a:off x="0" y="0"/>
          <a:ext cx="0" cy="0"/>
          <a:chOff x="0" y="0"/>
          <a:chExt cx="0" cy="0"/>
        </a:xfrm>
      </p:grpSpPr>
      <p:sp>
        <p:nvSpPr>
          <p:cNvPr id="218" name="Google Shape;218;p32"/>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9" name="Google Shape;219;p32"/>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427"/>
              </a:spcBef>
              <a:spcAft>
                <a:spcPts val="0"/>
              </a:spcAft>
              <a:buClr>
                <a:schemeClr val="dk1"/>
              </a:buClr>
              <a:buSzPts val="3200"/>
              <a:buChar char="•"/>
              <a:defRPr sz="2133"/>
            </a:lvl1pPr>
            <a:lvl2pPr marL="914400" lvl="1" indent="-406400" algn="l">
              <a:lnSpc>
                <a:spcPct val="100000"/>
              </a:lnSpc>
              <a:spcBef>
                <a:spcPts val="373"/>
              </a:spcBef>
              <a:spcAft>
                <a:spcPts val="0"/>
              </a:spcAft>
              <a:buClr>
                <a:schemeClr val="dk1"/>
              </a:buClr>
              <a:buSzPts val="2800"/>
              <a:buChar char="–"/>
              <a:defRPr sz="1867"/>
            </a:lvl2pPr>
            <a:lvl3pPr marL="1371600" lvl="2" indent="-381000" algn="l">
              <a:lnSpc>
                <a:spcPct val="100000"/>
              </a:lnSpc>
              <a:spcBef>
                <a:spcPts val="320"/>
              </a:spcBef>
              <a:spcAft>
                <a:spcPts val="0"/>
              </a:spcAft>
              <a:buClr>
                <a:schemeClr val="dk1"/>
              </a:buClr>
              <a:buSzPts val="2400"/>
              <a:buChar char="•"/>
              <a:defRPr sz="1600"/>
            </a:lvl3pPr>
            <a:lvl4pPr marL="1828800" lvl="3" indent="-355600" algn="l">
              <a:lnSpc>
                <a:spcPct val="100000"/>
              </a:lnSpc>
              <a:spcBef>
                <a:spcPts val="267"/>
              </a:spcBef>
              <a:spcAft>
                <a:spcPts val="0"/>
              </a:spcAft>
              <a:buClr>
                <a:schemeClr val="dk1"/>
              </a:buClr>
              <a:buSzPts val="2000"/>
              <a:buChar char="–"/>
              <a:defRPr sz="1333"/>
            </a:lvl4pPr>
            <a:lvl5pPr marL="2286000" lvl="4" indent="-355600" algn="l">
              <a:lnSpc>
                <a:spcPct val="100000"/>
              </a:lnSpc>
              <a:spcBef>
                <a:spcPts val="267"/>
              </a:spcBef>
              <a:spcAft>
                <a:spcPts val="0"/>
              </a:spcAft>
              <a:buClr>
                <a:schemeClr val="dk1"/>
              </a:buClr>
              <a:buSzPts val="2000"/>
              <a:buChar char="»"/>
              <a:defRPr sz="1333"/>
            </a:lvl5pPr>
            <a:lvl6pPr marL="2743200" lvl="5" indent="-355600" algn="l">
              <a:lnSpc>
                <a:spcPct val="100000"/>
              </a:lnSpc>
              <a:spcBef>
                <a:spcPts val="267"/>
              </a:spcBef>
              <a:spcAft>
                <a:spcPts val="0"/>
              </a:spcAft>
              <a:buClr>
                <a:schemeClr val="dk1"/>
              </a:buClr>
              <a:buSzPts val="2000"/>
              <a:buChar char="•"/>
              <a:defRPr sz="1333"/>
            </a:lvl6pPr>
            <a:lvl7pPr marL="3200400" lvl="6" indent="-355600" algn="l">
              <a:lnSpc>
                <a:spcPct val="100000"/>
              </a:lnSpc>
              <a:spcBef>
                <a:spcPts val="267"/>
              </a:spcBef>
              <a:spcAft>
                <a:spcPts val="0"/>
              </a:spcAft>
              <a:buClr>
                <a:schemeClr val="dk1"/>
              </a:buClr>
              <a:buSzPts val="2000"/>
              <a:buChar char="•"/>
              <a:defRPr sz="1333"/>
            </a:lvl7pPr>
            <a:lvl8pPr marL="3657600" lvl="7" indent="-355600" algn="l">
              <a:lnSpc>
                <a:spcPct val="100000"/>
              </a:lnSpc>
              <a:spcBef>
                <a:spcPts val="267"/>
              </a:spcBef>
              <a:spcAft>
                <a:spcPts val="0"/>
              </a:spcAft>
              <a:buClr>
                <a:schemeClr val="dk1"/>
              </a:buClr>
              <a:buSzPts val="2000"/>
              <a:buChar char="•"/>
              <a:defRPr sz="1333"/>
            </a:lvl8pPr>
            <a:lvl9pPr marL="4114800" lvl="8" indent="-355600" algn="l">
              <a:lnSpc>
                <a:spcPct val="100000"/>
              </a:lnSpc>
              <a:spcBef>
                <a:spcPts val="267"/>
              </a:spcBef>
              <a:spcAft>
                <a:spcPts val="0"/>
              </a:spcAft>
              <a:buClr>
                <a:schemeClr val="dk1"/>
              </a:buClr>
              <a:buSzPts val="2000"/>
              <a:buChar char="•"/>
              <a:defRPr sz="1333"/>
            </a:lvl9pPr>
          </a:lstStyle>
          <a:p>
            <a:endParaRPr/>
          </a:p>
        </p:txBody>
      </p:sp>
      <p:sp>
        <p:nvSpPr>
          <p:cNvPr id="220" name="Google Shape;220;p32"/>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221" name="Google Shape;221;p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2" name="Google Shape;222;p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24"/>
        <p:cNvGrpSpPr/>
        <p:nvPr/>
      </p:nvGrpSpPr>
      <p:grpSpPr>
        <a:xfrm>
          <a:off x="0" y="0"/>
          <a:ext cx="0" cy="0"/>
          <a:chOff x="0" y="0"/>
          <a:chExt cx="0" cy="0"/>
        </a:xfrm>
      </p:grpSpPr>
      <p:sp>
        <p:nvSpPr>
          <p:cNvPr id="225" name="Google Shape;225;p33"/>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p33"/>
          <p:cNvSpPr>
            <a:spLocks noGrp="1"/>
          </p:cNvSpPr>
          <p:nvPr>
            <p:ph type="pic" idx="2"/>
          </p:nvPr>
        </p:nvSpPr>
        <p:spPr>
          <a:xfrm>
            <a:off x="1194859" y="408517"/>
            <a:ext cx="3657600" cy="2743200"/>
          </a:xfrm>
          <a:prstGeom prst="rect">
            <a:avLst/>
          </a:prstGeom>
          <a:noFill/>
          <a:ln>
            <a:noFill/>
          </a:ln>
        </p:spPr>
      </p:sp>
      <p:sp>
        <p:nvSpPr>
          <p:cNvPr id="227" name="Google Shape;227;p33"/>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228" name="Google Shape;228;p3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3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0" name="Google Shape;230;p3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31"/>
        <p:cNvGrpSpPr/>
        <p:nvPr/>
      </p:nvGrpSpPr>
      <p:grpSpPr>
        <a:xfrm>
          <a:off x="0" y="0"/>
          <a:ext cx="0" cy="0"/>
          <a:chOff x="0" y="0"/>
          <a:chExt cx="0" cy="0"/>
        </a:xfrm>
      </p:grpSpPr>
      <p:sp>
        <p:nvSpPr>
          <p:cNvPr id="232" name="Google Shape;232;p34"/>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3" name="Google Shape;233;p34"/>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34" name="Google Shape;234;p3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3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6" name="Google Shape;236;p3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37"/>
        <p:cNvGrpSpPr/>
        <p:nvPr/>
      </p:nvGrpSpPr>
      <p:grpSpPr>
        <a:xfrm>
          <a:off x="0" y="0"/>
          <a:ext cx="0" cy="0"/>
          <a:chOff x="0" y="0"/>
          <a:chExt cx="0" cy="0"/>
        </a:xfrm>
      </p:grpSpPr>
      <p:sp>
        <p:nvSpPr>
          <p:cNvPr id="238" name="Google Shape;238;p35"/>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9" name="Google Shape;239;p35"/>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40" name="Google Shape;240;p3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3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p3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243"/>
        <p:cNvGrpSpPr/>
        <p:nvPr/>
      </p:nvGrpSpPr>
      <p:grpSpPr>
        <a:xfrm>
          <a:off x="0" y="0"/>
          <a:ext cx="0" cy="0"/>
          <a:chOff x="0" y="0"/>
          <a:chExt cx="0" cy="0"/>
        </a:xfrm>
      </p:grpSpPr>
      <p:sp>
        <p:nvSpPr>
          <p:cNvPr id="244" name="Google Shape;244;p36"/>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245" name="Google Shape;245;p36"/>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b="1">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46" name="Google Shape;246;p36"/>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247"/>
        <p:cNvGrpSpPr/>
        <p:nvPr/>
      </p:nvGrpSpPr>
      <p:grpSpPr>
        <a:xfrm>
          <a:off x="0" y="0"/>
          <a:ext cx="0" cy="0"/>
          <a:chOff x="0" y="0"/>
          <a:chExt cx="0" cy="0"/>
        </a:xfrm>
      </p:grpSpPr>
      <p:sp>
        <p:nvSpPr>
          <p:cNvPr id="248" name="Google Shape;248;p37"/>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Open Sans"/>
              <a:ea typeface="Open Sans"/>
              <a:cs typeface="Open Sans"/>
              <a:sym typeface="Open Sans"/>
            </a:endParaRPr>
          </a:p>
        </p:txBody>
      </p:sp>
      <p:sp>
        <p:nvSpPr>
          <p:cNvPr id="249" name="Google Shape;249;p37"/>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b="1">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50" name="Google Shape;250;p37"/>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251"/>
        <p:cNvGrpSpPr/>
        <p:nvPr/>
      </p:nvGrpSpPr>
      <p:grpSpPr>
        <a:xfrm>
          <a:off x="0" y="0"/>
          <a:ext cx="0" cy="0"/>
          <a:chOff x="0" y="0"/>
          <a:chExt cx="0" cy="0"/>
        </a:xfrm>
      </p:grpSpPr>
      <p:sp>
        <p:nvSpPr>
          <p:cNvPr id="252" name="Google Shape;252;p38"/>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253" name="Google Shape;253;p38"/>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dk1"/>
              </a:buClr>
              <a:buSzPts val="1800"/>
              <a:buFont typeface="Open Sans ExtraBold"/>
              <a:buNone/>
              <a:defRPr sz="2400" b="1">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54" name="Google Shape;254;p38"/>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4" name="Google Shape;34;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13470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39438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403557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830782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061038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813067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937823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663769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a:spLocks noGrp="1"/>
          </p:cNvSpPr>
          <p:nvPr>
            <p:ph type="pic" idx="2"/>
          </p:nvPr>
        </p:nvSpPr>
        <p:spPr>
          <a:xfrm>
            <a:off x="5183188" y="987425"/>
            <a:ext cx="6172200" cy="4873625"/>
          </a:xfrm>
          <a:prstGeom prst="rect">
            <a:avLst/>
          </a:prstGeom>
          <a:noFill/>
          <a:ln>
            <a:noFill/>
          </a:ln>
        </p:spPr>
      </p:sp>
      <p:sp>
        <p:nvSpPr>
          <p:cNvPr id="68" name="Google Shape;68;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98386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80035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837433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0"/>
        <p:cNvGrpSpPr/>
        <p:nvPr/>
      </p:nvGrpSpPr>
      <p:grpSpPr>
        <a:xfrm>
          <a:off x="0" y="0"/>
          <a:ext cx="0" cy="0"/>
          <a:chOff x="0" y="0"/>
          <a:chExt cx="0" cy="0"/>
        </a:xfrm>
      </p:grpSpPr>
      <p:sp>
        <p:nvSpPr>
          <p:cNvPr id="91" name="Google Shape;91;g3f977c54648_0_95"/>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g3f977c54648_0_9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3" name="Google Shape;93;g3f977c54648_0_9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g3f977c54648_0_9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g3f977c54648_0_9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146840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96"/>
        <p:cNvGrpSpPr/>
        <p:nvPr/>
      </p:nvGrpSpPr>
      <p:grpSpPr>
        <a:xfrm>
          <a:off x="0" y="0"/>
          <a:ext cx="0" cy="0"/>
          <a:chOff x="0" y="0"/>
          <a:chExt cx="0" cy="0"/>
        </a:xfrm>
      </p:grpSpPr>
      <p:sp>
        <p:nvSpPr>
          <p:cNvPr id="97" name="Google Shape;97;g3f977c54648_0_10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g3f977c54648_0_10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g3f977c54648_0_10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g3f977c54648_0_10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g3f977c54648_0_10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037834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02"/>
        <p:cNvGrpSpPr/>
        <p:nvPr/>
      </p:nvGrpSpPr>
      <p:grpSpPr>
        <a:xfrm>
          <a:off x="0" y="0"/>
          <a:ext cx="0" cy="0"/>
          <a:chOff x="0" y="0"/>
          <a:chExt cx="0" cy="0"/>
        </a:xfrm>
      </p:grpSpPr>
      <p:sp>
        <p:nvSpPr>
          <p:cNvPr id="103" name="Google Shape;103;g3f977c54648_0_107"/>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g3f977c54648_0_107"/>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105" name="Google Shape;105;g3f977c54648_0_10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g3f977c54648_0_10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g3f977c54648_0_10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805938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08"/>
        <p:cNvGrpSpPr/>
        <p:nvPr/>
      </p:nvGrpSpPr>
      <p:grpSpPr>
        <a:xfrm>
          <a:off x="0" y="0"/>
          <a:ext cx="0" cy="0"/>
          <a:chOff x="0" y="0"/>
          <a:chExt cx="0" cy="0"/>
        </a:xfrm>
      </p:grpSpPr>
      <p:sp>
        <p:nvSpPr>
          <p:cNvPr id="109" name="Google Shape;109;g3f977c54648_0_11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g3f977c54648_0_11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g3f977c54648_0_113"/>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g3f977c54648_0_1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g3f977c54648_0_11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g3f977c54648_0_1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346389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15"/>
        <p:cNvGrpSpPr/>
        <p:nvPr/>
      </p:nvGrpSpPr>
      <p:grpSpPr>
        <a:xfrm>
          <a:off x="0" y="0"/>
          <a:ext cx="0" cy="0"/>
          <a:chOff x="0" y="0"/>
          <a:chExt cx="0" cy="0"/>
        </a:xfrm>
      </p:grpSpPr>
      <p:sp>
        <p:nvSpPr>
          <p:cNvPr id="116" name="Google Shape;116;g3f977c54648_0_120"/>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g3f977c54648_0_120"/>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8" name="Google Shape;118;g3f977c54648_0_120"/>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g3f977c54648_0_120"/>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0" name="Google Shape;120;g3f977c54648_0_120"/>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g3f977c54648_0_12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g3f977c54648_0_12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g3f977c54648_0_1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87198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24"/>
        <p:cNvGrpSpPr/>
        <p:nvPr/>
      </p:nvGrpSpPr>
      <p:grpSpPr>
        <a:xfrm>
          <a:off x="0" y="0"/>
          <a:ext cx="0" cy="0"/>
          <a:chOff x="0" y="0"/>
          <a:chExt cx="0" cy="0"/>
        </a:xfrm>
      </p:grpSpPr>
      <p:sp>
        <p:nvSpPr>
          <p:cNvPr id="125" name="Google Shape;125;g3f977c54648_0_1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g3f977c54648_0_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g3f977c54648_0_12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g3f977c54648_0_12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390552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g3f977c54648_0_13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g3f977c54648_0_13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g3f977c54648_0_13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9202714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33"/>
        <p:cNvGrpSpPr/>
        <p:nvPr/>
      </p:nvGrpSpPr>
      <p:grpSpPr>
        <a:xfrm>
          <a:off x="0" y="0"/>
          <a:ext cx="0" cy="0"/>
          <a:chOff x="0" y="0"/>
          <a:chExt cx="0" cy="0"/>
        </a:xfrm>
      </p:grpSpPr>
      <p:sp>
        <p:nvSpPr>
          <p:cNvPr id="134" name="Google Shape;134;g3f977c54648_0_138"/>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g3f977c54648_0_138"/>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6" name="Google Shape;136;g3f977c54648_0_138"/>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7" name="Google Shape;137;g3f977c54648_0_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g3f977c54648_0_13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g3f977c54648_0_13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21537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40"/>
        <p:cNvGrpSpPr/>
        <p:nvPr/>
      </p:nvGrpSpPr>
      <p:grpSpPr>
        <a:xfrm>
          <a:off x="0" y="0"/>
          <a:ext cx="0" cy="0"/>
          <a:chOff x="0" y="0"/>
          <a:chExt cx="0" cy="0"/>
        </a:xfrm>
      </p:grpSpPr>
      <p:sp>
        <p:nvSpPr>
          <p:cNvPr id="141" name="Google Shape;141;g3f977c54648_0_145"/>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g3f977c54648_0_145"/>
          <p:cNvSpPr>
            <a:spLocks noGrp="1"/>
          </p:cNvSpPr>
          <p:nvPr>
            <p:ph type="pic" idx="2"/>
          </p:nvPr>
        </p:nvSpPr>
        <p:spPr>
          <a:xfrm>
            <a:off x="5183188" y="987425"/>
            <a:ext cx="6172200" cy="4873500"/>
          </a:xfrm>
          <a:prstGeom prst="rect">
            <a:avLst/>
          </a:prstGeom>
          <a:noFill/>
          <a:ln>
            <a:noFill/>
          </a:ln>
        </p:spPr>
      </p:sp>
      <p:sp>
        <p:nvSpPr>
          <p:cNvPr id="143" name="Google Shape;143;g3f977c54648_0_145"/>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4" name="Google Shape;144;g3f977c54648_0_14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g3f977c54648_0_14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g3f977c54648_0_14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5375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47"/>
        <p:cNvGrpSpPr/>
        <p:nvPr/>
      </p:nvGrpSpPr>
      <p:grpSpPr>
        <a:xfrm>
          <a:off x="0" y="0"/>
          <a:ext cx="0" cy="0"/>
          <a:chOff x="0" y="0"/>
          <a:chExt cx="0" cy="0"/>
        </a:xfrm>
      </p:grpSpPr>
      <p:sp>
        <p:nvSpPr>
          <p:cNvPr id="148" name="Google Shape;148;g3f977c54648_0_15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g3f977c54648_0_152"/>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g3f977c54648_0_15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g3f977c54648_0_15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g3f977c54648_0_15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271390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53"/>
        <p:cNvGrpSpPr/>
        <p:nvPr/>
      </p:nvGrpSpPr>
      <p:grpSpPr>
        <a:xfrm>
          <a:off x="0" y="0"/>
          <a:ext cx="0" cy="0"/>
          <a:chOff x="0" y="0"/>
          <a:chExt cx="0" cy="0"/>
        </a:xfrm>
      </p:grpSpPr>
      <p:sp>
        <p:nvSpPr>
          <p:cNvPr id="154" name="Google Shape;154;g3f977c54648_0_158"/>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g3f977c54648_0_158"/>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g3f977c54648_0_15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g3f977c54648_0_15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g3f977c54648_0_15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290111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5"/>
        <p:cNvGrpSpPr/>
        <p:nvPr/>
      </p:nvGrpSpPr>
      <p:grpSpPr>
        <a:xfrm>
          <a:off x="0" y="0"/>
          <a:ext cx="0" cy="0"/>
          <a:chOff x="0" y="0"/>
          <a:chExt cx="0" cy="0"/>
        </a:xfrm>
      </p:grpSpPr>
      <p:sp>
        <p:nvSpPr>
          <p:cNvPr id="166" name="Google Shape;166;p1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7" name="Google Shape;167;p1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1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348727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169"/>
        <p:cNvGrpSpPr/>
        <p:nvPr/>
      </p:nvGrpSpPr>
      <p:grpSpPr>
        <a:xfrm>
          <a:off x="0" y="0"/>
          <a:ext cx="0" cy="0"/>
          <a:chOff x="0" y="0"/>
          <a:chExt cx="0" cy="0"/>
        </a:xfrm>
      </p:grpSpPr>
      <p:sp>
        <p:nvSpPr>
          <p:cNvPr id="170" name="Google Shape;170;p2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3A595"/>
              </a:buClr>
              <a:buSzPts val="3000"/>
              <a:buFont typeface="Calibri"/>
              <a:buNone/>
              <a:defRPr>
                <a:solidFill>
                  <a:srgbClr val="23A595"/>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71" name="Google Shape;171;p2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30200" algn="l">
              <a:lnSpc>
                <a:spcPct val="100000"/>
              </a:lnSpc>
              <a:spcBef>
                <a:spcPts val="0"/>
              </a:spcBef>
              <a:spcAft>
                <a:spcPts val="0"/>
              </a:spcAft>
              <a:buClr>
                <a:schemeClr val="dk1"/>
              </a:buClr>
              <a:buSzPts val="1600"/>
              <a:buChar char="●"/>
              <a:defRPr/>
            </a:lvl1pPr>
            <a:lvl2pPr marL="914400" lvl="1" indent="-330200" algn="l">
              <a:lnSpc>
                <a:spcPct val="100000"/>
              </a:lnSpc>
              <a:spcBef>
                <a:spcPts val="0"/>
              </a:spcBef>
              <a:spcAft>
                <a:spcPts val="0"/>
              </a:spcAft>
              <a:buClr>
                <a:schemeClr val="dk1"/>
              </a:buClr>
              <a:buSzPts val="1600"/>
              <a:buChar char="○"/>
              <a:defRPr/>
            </a:lvl2pPr>
            <a:lvl3pPr marL="1371600" lvl="2" indent="-330200" algn="l">
              <a:lnSpc>
                <a:spcPct val="100000"/>
              </a:lnSpc>
              <a:spcBef>
                <a:spcPts val="0"/>
              </a:spcBef>
              <a:spcAft>
                <a:spcPts val="0"/>
              </a:spcAft>
              <a:buClr>
                <a:schemeClr val="dk1"/>
              </a:buClr>
              <a:buSzPts val="1600"/>
              <a:buChar char="■"/>
              <a:defRPr/>
            </a:lvl3pPr>
            <a:lvl4pPr marL="1828800" lvl="3" indent="-330200" algn="l">
              <a:lnSpc>
                <a:spcPct val="100000"/>
              </a:lnSpc>
              <a:spcBef>
                <a:spcPts val="0"/>
              </a:spcBef>
              <a:spcAft>
                <a:spcPts val="0"/>
              </a:spcAft>
              <a:buClr>
                <a:schemeClr val="dk1"/>
              </a:buClr>
              <a:buSzPts val="1600"/>
              <a:buChar char="●"/>
              <a:defRPr/>
            </a:lvl4pPr>
            <a:lvl5pPr marL="2286000" lvl="4" indent="-330200" algn="l">
              <a:lnSpc>
                <a:spcPct val="100000"/>
              </a:lnSpc>
              <a:spcBef>
                <a:spcPts val="0"/>
              </a:spcBef>
              <a:spcAft>
                <a:spcPts val="0"/>
              </a:spcAft>
              <a:buClr>
                <a:schemeClr val="dk1"/>
              </a:buClr>
              <a:buSzPts val="1600"/>
              <a:buChar char="○"/>
              <a:defRPr/>
            </a:lvl5pPr>
            <a:lvl6pPr marL="2743200" lvl="5" indent="-330200" algn="l">
              <a:lnSpc>
                <a:spcPct val="100000"/>
              </a:lnSpc>
              <a:spcBef>
                <a:spcPts val="0"/>
              </a:spcBef>
              <a:spcAft>
                <a:spcPts val="0"/>
              </a:spcAft>
              <a:buClr>
                <a:schemeClr val="dk1"/>
              </a:buClr>
              <a:buSzPts val="1600"/>
              <a:buChar char="■"/>
              <a:defRPr/>
            </a:lvl6pPr>
            <a:lvl7pPr marL="3200400" lvl="6" indent="-330200" algn="l">
              <a:lnSpc>
                <a:spcPct val="100000"/>
              </a:lnSpc>
              <a:spcBef>
                <a:spcPts val="0"/>
              </a:spcBef>
              <a:spcAft>
                <a:spcPts val="0"/>
              </a:spcAft>
              <a:buClr>
                <a:schemeClr val="dk1"/>
              </a:buClr>
              <a:buSzPts val="1600"/>
              <a:buChar char="●"/>
              <a:defRPr/>
            </a:lvl7pPr>
            <a:lvl8pPr marL="3657600" lvl="7" indent="-330200" algn="l">
              <a:lnSpc>
                <a:spcPct val="100000"/>
              </a:lnSpc>
              <a:spcBef>
                <a:spcPts val="0"/>
              </a:spcBef>
              <a:spcAft>
                <a:spcPts val="0"/>
              </a:spcAft>
              <a:buClr>
                <a:schemeClr val="dk1"/>
              </a:buClr>
              <a:buSzPts val="1600"/>
              <a:buChar char="○"/>
              <a:defRPr/>
            </a:lvl8pPr>
            <a:lvl9pPr marL="4114800" lvl="8" indent="-330200" algn="l">
              <a:lnSpc>
                <a:spcPct val="100000"/>
              </a:lnSpc>
              <a:spcBef>
                <a:spcPts val="0"/>
              </a:spcBef>
              <a:spcAft>
                <a:spcPts val="0"/>
              </a:spcAft>
              <a:buClr>
                <a:schemeClr val="dk1"/>
              </a:buClr>
              <a:buSzPts val="1600"/>
              <a:buChar char="■"/>
              <a:defRPr/>
            </a:lvl9pPr>
          </a:lstStyle>
          <a:p>
            <a:endParaRPr/>
          </a:p>
        </p:txBody>
      </p:sp>
      <p:sp>
        <p:nvSpPr>
          <p:cNvPr id="172" name="Google Shape;172;p22"/>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76857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173"/>
        <p:cNvGrpSpPr/>
        <p:nvPr/>
      </p:nvGrpSpPr>
      <p:grpSpPr>
        <a:xfrm>
          <a:off x="0" y="0"/>
          <a:ext cx="0" cy="0"/>
          <a:chOff x="0" y="0"/>
          <a:chExt cx="0" cy="0"/>
        </a:xfrm>
      </p:grpSpPr>
      <p:sp>
        <p:nvSpPr>
          <p:cNvPr id="174" name="Google Shape;174;p23"/>
          <p:cNvSpPr txBox="1">
            <a:spLocks noGrp="1"/>
          </p:cNvSpPr>
          <p:nvPr>
            <p:ph type="title"/>
          </p:nvPr>
        </p:nvSpPr>
        <p:spPr>
          <a:xfrm>
            <a:off x="686400" y="3261956"/>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rgbClr val="000000"/>
              </a:buClr>
              <a:buSzPts val="5500"/>
              <a:buFont typeface="Calibri"/>
              <a:buNone/>
              <a:defRPr sz="7334">
                <a:solidFill>
                  <a:srgbClr val="000000"/>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75" name="Google Shape;175;p2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6" name="Google Shape;176;p23"/>
          <p:cNvSpPr/>
          <p:nvPr/>
        </p:nvSpPr>
        <p:spPr>
          <a:xfrm>
            <a:off x="653800" y="612400"/>
            <a:ext cx="10884400" cy="5633200"/>
          </a:xfrm>
          <a:prstGeom prst="roundRect">
            <a:avLst>
              <a:gd name="adj" fmla="val 16667"/>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3600"/>
              <a:buFont typeface="Calibri"/>
              <a:buNone/>
            </a:pPr>
            <a:endParaRPr sz="24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950819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177"/>
        <p:cNvGrpSpPr/>
        <p:nvPr/>
      </p:nvGrpSpPr>
      <p:grpSpPr>
        <a:xfrm>
          <a:off x="0" y="0"/>
          <a:ext cx="0" cy="0"/>
          <a:chOff x="0" y="0"/>
          <a:chExt cx="0" cy="0"/>
        </a:xfrm>
      </p:grpSpPr>
      <p:sp>
        <p:nvSpPr>
          <p:cNvPr id="178" name="Google Shape;178;p24"/>
          <p:cNvSpPr>
            <a:spLocks noGrp="1"/>
          </p:cNvSpPr>
          <p:nvPr>
            <p:ph type="pic" idx="2"/>
          </p:nvPr>
        </p:nvSpPr>
        <p:spPr>
          <a:xfrm>
            <a:off x="0" y="1"/>
            <a:ext cx="12192000" cy="6858000"/>
          </a:xfrm>
          <a:prstGeom prst="rect">
            <a:avLst/>
          </a:prstGeom>
          <a:noFill/>
          <a:ln>
            <a:noFill/>
          </a:ln>
        </p:spPr>
      </p:sp>
    </p:spTree>
    <p:extLst>
      <p:ext uri="{BB962C8B-B14F-4D97-AF65-F5344CB8AC3E}">
        <p14:creationId xmlns:p14="http://schemas.microsoft.com/office/powerpoint/2010/main" val="22425657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179"/>
        <p:cNvGrpSpPr/>
        <p:nvPr/>
      </p:nvGrpSpPr>
      <p:grpSpPr>
        <a:xfrm>
          <a:off x="0" y="0"/>
          <a:ext cx="0" cy="0"/>
          <a:chOff x="0" y="0"/>
          <a:chExt cx="0" cy="0"/>
        </a:xfrm>
      </p:grpSpPr>
      <p:sp>
        <p:nvSpPr>
          <p:cNvPr id="180" name="Google Shape;180;p25"/>
          <p:cNvSpPr txBox="1">
            <a:spLocks noGrp="1"/>
          </p:cNvSpPr>
          <p:nvPr>
            <p:ph type="title"/>
          </p:nvPr>
        </p:nvSpPr>
        <p:spPr>
          <a:xfrm>
            <a:off x="686400" y="3261991"/>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chemeClr val="lt1"/>
              </a:buClr>
              <a:buSzPts val="5500"/>
              <a:buFont typeface="Calibri"/>
              <a:buNone/>
              <a:defRPr sz="7334">
                <a:solidFill>
                  <a:schemeClr val="lt1"/>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81" name="Google Shape;181;p25"/>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82" name="Google Shape;182;p25"/>
          <p:cNvSpPr/>
          <p:nvPr/>
        </p:nvSpPr>
        <p:spPr>
          <a:xfrm>
            <a:off x="653801" y="612400"/>
            <a:ext cx="10884400" cy="5633200"/>
          </a:xfrm>
          <a:prstGeom prst="roundRect">
            <a:avLst>
              <a:gd name="adj" fmla="val 16667"/>
            </a:avLst>
          </a:prstGeom>
          <a:noFill/>
          <a:ln w="2857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357238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83"/>
        <p:cNvGrpSpPr/>
        <p:nvPr/>
      </p:nvGrpSpPr>
      <p:grpSpPr>
        <a:xfrm>
          <a:off x="0" y="0"/>
          <a:ext cx="0" cy="0"/>
          <a:chOff x="0" y="0"/>
          <a:chExt cx="0" cy="0"/>
        </a:xfrm>
      </p:grpSpPr>
      <p:sp>
        <p:nvSpPr>
          <p:cNvPr id="184" name="Google Shape;184;p26"/>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6"/>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7"/>
              </a:spcBef>
              <a:spcAft>
                <a:spcPts val="0"/>
              </a:spcAft>
              <a:buClr>
                <a:srgbClr val="94898B"/>
              </a:buClr>
              <a:buSzPts val="3200"/>
              <a:buNone/>
              <a:defRPr>
                <a:solidFill>
                  <a:srgbClr val="94898B"/>
                </a:solidFill>
              </a:defRPr>
            </a:lvl1pPr>
            <a:lvl2pPr lvl="1" algn="ctr">
              <a:lnSpc>
                <a:spcPct val="100000"/>
              </a:lnSpc>
              <a:spcBef>
                <a:spcPts val="373"/>
              </a:spcBef>
              <a:spcAft>
                <a:spcPts val="0"/>
              </a:spcAft>
              <a:buClr>
                <a:srgbClr val="94898B"/>
              </a:buClr>
              <a:buSzPts val="2800"/>
              <a:buNone/>
              <a:defRPr>
                <a:solidFill>
                  <a:srgbClr val="94898B"/>
                </a:solidFill>
              </a:defRPr>
            </a:lvl2pPr>
            <a:lvl3pPr lvl="2" algn="ctr">
              <a:lnSpc>
                <a:spcPct val="100000"/>
              </a:lnSpc>
              <a:spcBef>
                <a:spcPts val="320"/>
              </a:spcBef>
              <a:spcAft>
                <a:spcPts val="0"/>
              </a:spcAft>
              <a:buClr>
                <a:srgbClr val="94898B"/>
              </a:buClr>
              <a:buSzPts val="2400"/>
              <a:buNone/>
              <a:defRPr>
                <a:solidFill>
                  <a:srgbClr val="94898B"/>
                </a:solidFill>
              </a:defRPr>
            </a:lvl3pPr>
            <a:lvl4pPr lvl="3" algn="ctr">
              <a:lnSpc>
                <a:spcPct val="100000"/>
              </a:lnSpc>
              <a:spcBef>
                <a:spcPts val="267"/>
              </a:spcBef>
              <a:spcAft>
                <a:spcPts val="0"/>
              </a:spcAft>
              <a:buClr>
                <a:srgbClr val="94898B"/>
              </a:buClr>
              <a:buSzPts val="2000"/>
              <a:buNone/>
              <a:defRPr>
                <a:solidFill>
                  <a:srgbClr val="94898B"/>
                </a:solidFill>
              </a:defRPr>
            </a:lvl4pPr>
            <a:lvl5pPr lvl="4" algn="ctr">
              <a:lnSpc>
                <a:spcPct val="100000"/>
              </a:lnSpc>
              <a:spcBef>
                <a:spcPts val="267"/>
              </a:spcBef>
              <a:spcAft>
                <a:spcPts val="0"/>
              </a:spcAft>
              <a:buClr>
                <a:srgbClr val="94898B"/>
              </a:buClr>
              <a:buSzPts val="2000"/>
              <a:buNone/>
              <a:defRPr>
                <a:solidFill>
                  <a:srgbClr val="94898B"/>
                </a:solidFill>
              </a:defRPr>
            </a:lvl5pPr>
            <a:lvl6pPr lvl="5" algn="ctr">
              <a:lnSpc>
                <a:spcPct val="100000"/>
              </a:lnSpc>
              <a:spcBef>
                <a:spcPts val="267"/>
              </a:spcBef>
              <a:spcAft>
                <a:spcPts val="0"/>
              </a:spcAft>
              <a:buClr>
                <a:srgbClr val="94898B"/>
              </a:buClr>
              <a:buSzPts val="2000"/>
              <a:buNone/>
              <a:defRPr>
                <a:solidFill>
                  <a:srgbClr val="94898B"/>
                </a:solidFill>
              </a:defRPr>
            </a:lvl6pPr>
            <a:lvl7pPr lvl="6" algn="ctr">
              <a:lnSpc>
                <a:spcPct val="100000"/>
              </a:lnSpc>
              <a:spcBef>
                <a:spcPts val="267"/>
              </a:spcBef>
              <a:spcAft>
                <a:spcPts val="0"/>
              </a:spcAft>
              <a:buClr>
                <a:srgbClr val="94898B"/>
              </a:buClr>
              <a:buSzPts val="2000"/>
              <a:buNone/>
              <a:defRPr>
                <a:solidFill>
                  <a:srgbClr val="94898B"/>
                </a:solidFill>
              </a:defRPr>
            </a:lvl7pPr>
            <a:lvl8pPr lvl="7" algn="ctr">
              <a:lnSpc>
                <a:spcPct val="100000"/>
              </a:lnSpc>
              <a:spcBef>
                <a:spcPts val="267"/>
              </a:spcBef>
              <a:spcAft>
                <a:spcPts val="0"/>
              </a:spcAft>
              <a:buClr>
                <a:srgbClr val="94898B"/>
              </a:buClr>
              <a:buSzPts val="2000"/>
              <a:buNone/>
              <a:defRPr>
                <a:solidFill>
                  <a:srgbClr val="94898B"/>
                </a:solidFill>
              </a:defRPr>
            </a:lvl8pPr>
            <a:lvl9pPr lvl="8" algn="ctr">
              <a:lnSpc>
                <a:spcPct val="100000"/>
              </a:lnSpc>
              <a:spcBef>
                <a:spcPts val="267"/>
              </a:spcBef>
              <a:spcAft>
                <a:spcPts val="0"/>
              </a:spcAft>
              <a:buClr>
                <a:srgbClr val="94898B"/>
              </a:buClr>
              <a:buSzPts val="2000"/>
              <a:buNone/>
              <a:defRPr>
                <a:solidFill>
                  <a:srgbClr val="94898B"/>
                </a:solidFill>
              </a:defRPr>
            </a:lvl9pPr>
          </a:lstStyle>
          <a:p>
            <a:endParaRPr/>
          </a:p>
        </p:txBody>
      </p:sp>
      <p:sp>
        <p:nvSpPr>
          <p:cNvPr id="186" name="Google Shape;186;p2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2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2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611514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89"/>
        <p:cNvGrpSpPr/>
        <p:nvPr/>
      </p:nvGrpSpPr>
      <p:grpSpPr>
        <a:xfrm>
          <a:off x="0" y="0"/>
          <a:ext cx="0" cy="0"/>
          <a:chOff x="0" y="0"/>
          <a:chExt cx="0" cy="0"/>
        </a:xfrm>
      </p:grpSpPr>
      <p:sp>
        <p:nvSpPr>
          <p:cNvPr id="190" name="Google Shape;190;p2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27"/>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92" name="Google Shape;192;p2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2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2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521337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95"/>
        <p:cNvGrpSpPr/>
        <p:nvPr/>
      </p:nvGrpSpPr>
      <p:grpSpPr>
        <a:xfrm>
          <a:off x="0" y="0"/>
          <a:ext cx="0" cy="0"/>
          <a:chOff x="0" y="0"/>
          <a:chExt cx="0" cy="0"/>
        </a:xfrm>
      </p:grpSpPr>
      <p:sp>
        <p:nvSpPr>
          <p:cNvPr id="196" name="Google Shape;196;p28"/>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2667"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28"/>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267"/>
              </a:spcBef>
              <a:spcAft>
                <a:spcPts val="0"/>
              </a:spcAft>
              <a:buClr>
                <a:srgbClr val="94898B"/>
              </a:buClr>
              <a:buSzPts val="2000"/>
              <a:buNone/>
              <a:defRPr sz="1333">
                <a:solidFill>
                  <a:srgbClr val="94898B"/>
                </a:solidFill>
              </a:defRPr>
            </a:lvl1pPr>
            <a:lvl2pPr marL="914400" lvl="1" indent="-228600" algn="l">
              <a:lnSpc>
                <a:spcPct val="100000"/>
              </a:lnSpc>
              <a:spcBef>
                <a:spcPts val="240"/>
              </a:spcBef>
              <a:spcAft>
                <a:spcPts val="0"/>
              </a:spcAft>
              <a:buClr>
                <a:srgbClr val="94898B"/>
              </a:buClr>
              <a:buSzPts val="1800"/>
              <a:buNone/>
              <a:defRPr sz="1200">
                <a:solidFill>
                  <a:srgbClr val="94898B"/>
                </a:solidFill>
              </a:defRPr>
            </a:lvl2pPr>
            <a:lvl3pPr marL="1371600" lvl="2" indent="-228600" algn="l">
              <a:lnSpc>
                <a:spcPct val="100000"/>
              </a:lnSpc>
              <a:spcBef>
                <a:spcPts val="213"/>
              </a:spcBef>
              <a:spcAft>
                <a:spcPts val="0"/>
              </a:spcAft>
              <a:buClr>
                <a:srgbClr val="94898B"/>
              </a:buClr>
              <a:buSzPts val="1600"/>
              <a:buNone/>
              <a:defRPr sz="1067">
                <a:solidFill>
                  <a:srgbClr val="94898B"/>
                </a:solidFill>
              </a:defRPr>
            </a:lvl3pPr>
            <a:lvl4pPr marL="1828800" lvl="3" indent="-228600" algn="l">
              <a:lnSpc>
                <a:spcPct val="100000"/>
              </a:lnSpc>
              <a:spcBef>
                <a:spcPts val="187"/>
              </a:spcBef>
              <a:spcAft>
                <a:spcPts val="0"/>
              </a:spcAft>
              <a:buClr>
                <a:srgbClr val="94898B"/>
              </a:buClr>
              <a:buSzPts val="1400"/>
              <a:buNone/>
              <a:defRPr sz="933">
                <a:solidFill>
                  <a:srgbClr val="94898B"/>
                </a:solidFill>
              </a:defRPr>
            </a:lvl4pPr>
            <a:lvl5pPr marL="2286000" lvl="4" indent="-228600" algn="l">
              <a:lnSpc>
                <a:spcPct val="100000"/>
              </a:lnSpc>
              <a:spcBef>
                <a:spcPts val="187"/>
              </a:spcBef>
              <a:spcAft>
                <a:spcPts val="0"/>
              </a:spcAft>
              <a:buClr>
                <a:srgbClr val="94898B"/>
              </a:buClr>
              <a:buSzPts val="1400"/>
              <a:buNone/>
              <a:defRPr sz="933">
                <a:solidFill>
                  <a:srgbClr val="94898B"/>
                </a:solidFill>
              </a:defRPr>
            </a:lvl5pPr>
            <a:lvl6pPr marL="2743200" lvl="5" indent="-228600" algn="l">
              <a:lnSpc>
                <a:spcPct val="100000"/>
              </a:lnSpc>
              <a:spcBef>
                <a:spcPts val="187"/>
              </a:spcBef>
              <a:spcAft>
                <a:spcPts val="0"/>
              </a:spcAft>
              <a:buClr>
                <a:srgbClr val="94898B"/>
              </a:buClr>
              <a:buSzPts val="1400"/>
              <a:buNone/>
              <a:defRPr sz="933">
                <a:solidFill>
                  <a:srgbClr val="94898B"/>
                </a:solidFill>
              </a:defRPr>
            </a:lvl6pPr>
            <a:lvl7pPr marL="3200400" lvl="6" indent="-228600" algn="l">
              <a:lnSpc>
                <a:spcPct val="100000"/>
              </a:lnSpc>
              <a:spcBef>
                <a:spcPts val="187"/>
              </a:spcBef>
              <a:spcAft>
                <a:spcPts val="0"/>
              </a:spcAft>
              <a:buClr>
                <a:srgbClr val="94898B"/>
              </a:buClr>
              <a:buSzPts val="1400"/>
              <a:buNone/>
              <a:defRPr sz="933">
                <a:solidFill>
                  <a:srgbClr val="94898B"/>
                </a:solidFill>
              </a:defRPr>
            </a:lvl7pPr>
            <a:lvl8pPr marL="3657600" lvl="7" indent="-228600" algn="l">
              <a:lnSpc>
                <a:spcPct val="100000"/>
              </a:lnSpc>
              <a:spcBef>
                <a:spcPts val="187"/>
              </a:spcBef>
              <a:spcAft>
                <a:spcPts val="0"/>
              </a:spcAft>
              <a:buClr>
                <a:srgbClr val="94898B"/>
              </a:buClr>
              <a:buSzPts val="1400"/>
              <a:buNone/>
              <a:defRPr sz="933">
                <a:solidFill>
                  <a:srgbClr val="94898B"/>
                </a:solidFill>
              </a:defRPr>
            </a:lvl8pPr>
            <a:lvl9pPr marL="4114800" lvl="8" indent="-228600" algn="l">
              <a:lnSpc>
                <a:spcPct val="100000"/>
              </a:lnSpc>
              <a:spcBef>
                <a:spcPts val="187"/>
              </a:spcBef>
              <a:spcAft>
                <a:spcPts val="0"/>
              </a:spcAft>
              <a:buClr>
                <a:srgbClr val="94898B"/>
              </a:buClr>
              <a:buSzPts val="1400"/>
              <a:buNone/>
              <a:defRPr sz="933">
                <a:solidFill>
                  <a:srgbClr val="94898B"/>
                </a:solidFill>
              </a:defRPr>
            </a:lvl9pPr>
          </a:lstStyle>
          <a:p>
            <a:endParaRPr/>
          </a:p>
        </p:txBody>
      </p:sp>
      <p:sp>
        <p:nvSpPr>
          <p:cNvPr id="198" name="Google Shape;198;p2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2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2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34167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3"/>
        <p:cNvGrpSpPr/>
        <p:nvPr/>
      </p:nvGrpSpPr>
      <p:grpSpPr>
        <a:xfrm>
          <a:off x="0" y="0"/>
          <a:ext cx="0" cy="0"/>
          <a:chOff x="0" y="0"/>
          <a:chExt cx="0" cy="0"/>
        </a:xfrm>
      </p:grpSpPr>
      <p:sp>
        <p:nvSpPr>
          <p:cNvPr id="54" name="Google Shape;54;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6" name="Google Shape;56;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01"/>
        <p:cNvGrpSpPr/>
        <p:nvPr/>
      </p:nvGrpSpPr>
      <p:grpSpPr>
        <a:xfrm>
          <a:off x="0" y="0"/>
          <a:ext cx="0" cy="0"/>
          <a:chOff x="0" y="0"/>
          <a:chExt cx="0" cy="0"/>
        </a:xfrm>
      </p:grpSpPr>
      <p:sp>
        <p:nvSpPr>
          <p:cNvPr id="202" name="Google Shape;202;p2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29"/>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204" name="Google Shape;204;p29"/>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205" name="Google Shape;205;p2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2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2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044905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08"/>
        <p:cNvGrpSpPr/>
        <p:nvPr/>
      </p:nvGrpSpPr>
      <p:grpSpPr>
        <a:xfrm>
          <a:off x="0" y="0"/>
          <a:ext cx="0" cy="0"/>
          <a:chOff x="0" y="0"/>
          <a:chExt cx="0" cy="0"/>
        </a:xfrm>
      </p:grpSpPr>
      <p:sp>
        <p:nvSpPr>
          <p:cNvPr id="209" name="Google Shape;209;p30"/>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30"/>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211" name="Google Shape;211;p30"/>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212" name="Google Shape;212;p30"/>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213" name="Google Shape;213;p30"/>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214" name="Google Shape;214;p3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5" name="Google Shape;215;p3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6" name="Google Shape;216;p3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34427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17"/>
        <p:cNvGrpSpPr/>
        <p:nvPr/>
      </p:nvGrpSpPr>
      <p:grpSpPr>
        <a:xfrm>
          <a:off x="0" y="0"/>
          <a:ext cx="0" cy="0"/>
          <a:chOff x="0" y="0"/>
          <a:chExt cx="0" cy="0"/>
        </a:xfrm>
      </p:grpSpPr>
      <p:sp>
        <p:nvSpPr>
          <p:cNvPr id="218" name="Google Shape;218;p31"/>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9" name="Google Shape;219;p3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0" name="Google Shape;220;p3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3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433880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22"/>
        <p:cNvGrpSpPr/>
        <p:nvPr/>
      </p:nvGrpSpPr>
      <p:grpSpPr>
        <a:xfrm>
          <a:off x="0" y="0"/>
          <a:ext cx="0" cy="0"/>
          <a:chOff x="0" y="0"/>
          <a:chExt cx="0" cy="0"/>
        </a:xfrm>
      </p:grpSpPr>
      <p:sp>
        <p:nvSpPr>
          <p:cNvPr id="223" name="Google Shape;223;p32"/>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4" name="Google Shape;224;p32"/>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427"/>
              </a:spcBef>
              <a:spcAft>
                <a:spcPts val="0"/>
              </a:spcAft>
              <a:buClr>
                <a:schemeClr val="dk1"/>
              </a:buClr>
              <a:buSzPts val="3200"/>
              <a:buChar char="•"/>
              <a:defRPr sz="2133"/>
            </a:lvl1pPr>
            <a:lvl2pPr marL="914400" lvl="1" indent="-406400" algn="l">
              <a:lnSpc>
                <a:spcPct val="100000"/>
              </a:lnSpc>
              <a:spcBef>
                <a:spcPts val="373"/>
              </a:spcBef>
              <a:spcAft>
                <a:spcPts val="0"/>
              </a:spcAft>
              <a:buClr>
                <a:schemeClr val="dk1"/>
              </a:buClr>
              <a:buSzPts val="2800"/>
              <a:buChar char="–"/>
              <a:defRPr sz="1867"/>
            </a:lvl2pPr>
            <a:lvl3pPr marL="1371600" lvl="2" indent="-381000" algn="l">
              <a:lnSpc>
                <a:spcPct val="100000"/>
              </a:lnSpc>
              <a:spcBef>
                <a:spcPts val="320"/>
              </a:spcBef>
              <a:spcAft>
                <a:spcPts val="0"/>
              </a:spcAft>
              <a:buClr>
                <a:schemeClr val="dk1"/>
              </a:buClr>
              <a:buSzPts val="2400"/>
              <a:buChar char="•"/>
              <a:defRPr sz="1600"/>
            </a:lvl3pPr>
            <a:lvl4pPr marL="1828800" lvl="3" indent="-355600" algn="l">
              <a:lnSpc>
                <a:spcPct val="100000"/>
              </a:lnSpc>
              <a:spcBef>
                <a:spcPts val="267"/>
              </a:spcBef>
              <a:spcAft>
                <a:spcPts val="0"/>
              </a:spcAft>
              <a:buClr>
                <a:schemeClr val="dk1"/>
              </a:buClr>
              <a:buSzPts val="2000"/>
              <a:buChar char="–"/>
              <a:defRPr sz="1333"/>
            </a:lvl4pPr>
            <a:lvl5pPr marL="2286000" lvl="4" indent="-355600" algn="l">
              <a:lnSpc>
                <a:spcPct val="100000"/>
              </a:lnSpc>
              <a:spcBef>
                <a:spcPts val="267"/>
              </a:spcBef>
              <a:spcAft>
                <a:spcPts val="0"/>
              </a:spcAft>
              <a:buClr>
                <a:schemeClr val="dk1"/>
              </a:buClr>
              <a:buSzPts val="2000"/>
              <a:buChar char="»"/>
              <a:defRPr sz="1333"/>
            </a:lvl5pPr>
            <a:lvl6pPr marL="2743200" lvl="5" indent="-355600" algn="l">
              <a:lnSpc>
                <a:spcPct val="100000"/>
              </a:lnSpc>
              <a:spcBef>
                <a:spcPts val="267"/>
              </a:spcBef>
              <a:spcAft>
                <a:spcPts val="0"/>
              </a:spcAft>
              <a:buClr>
                <a:schemeClr val="dk1"/>
              </a:buClr>
              <a:buSzPts val="2000"/>
              <a:buChar char="•"/>
              <a:defRPr sz="1333"/>
            </a:lvl6pPr>
            <a:lvl7pPr marL="3200400" lvl="6" indent="-355600" algn="l">
              <a:lnSpc>
                <a:spcPct val="100000"/>
              </a:lnSpc>
              <a:spcBef>
                <a:spcPts val="267"/>
              </a:spcBef>
              <a:spcAft>
                <a:spcPts val="0"/>
              </a:spcAft>
              <a:buClr>
                <a:schemeClr val="dk1"/>
              </a:buClr>
              <a:buSzPts val="2000"/>
              <a:buChar char="•"/>
              <a:defRPr sz="1333"/>
            </a:lvl7pPr>
            <a:lvl8pPr marL="3657600" lvl="7" indent="-355600" algn="l">
              <a:lnSpc>
                <a:spcPct val="100000"/>
              </a:lnSpc>
              <a:spcBef>
                <a:spcPts val="267"/>
              </a:spcBef>
              <a:spcAft>
                <a:spcPts val="0"/>
              </a:spcAft>
              <a:buClr>
                <a:schemeClr val="dk1"/>
              </a:buClr>
              <a:buSzPts val="2000"/>
              <a:buChar char="•"/>
              <a:defRPr sz="1333"/>
            </a:lvl8pPr>
            <a:lvl9pPr marL="4114800" lvl="8" indent="-355600" algn="l">
              <a:lnSpc>
                <a:spcPct val="100000"/>
              </a:lnSpc>
              <a:spcBef>
                <a:spcPts val="267"/>
              </a:spcBef>
              <a:spcAft>
                <a:spcPts val="0"/>
              </a:spcAft>
              <a:buClr>
                <a:schemeClr val="dk1"/>
              </a:buClr>
              <a:buSzPts val="2000"/>
              <a:buChar char="•"/>
              <a:defRPr sz="1333"/>
            </a:lvl9pPr>
          </a:lstStyle>
          <a:p>
            <a:endParaRPr/>
          </a:p>
        </p:txBody>
      </p:sp>
      <p:sp>
        <p:nvSpPr>
          <p:cNvPr id="225" name="Google Shape;225;p32"/>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226" name="Google Shape;226;p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p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8" name="Google Shape;228;p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5993346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29"/>
        <p:cNvGrpSpPr/>
        <p:nvPr/>
      </p:nvGrpSpPr>
      <p:grpSpPr>
        <a:xfrm>
          <a:off x="0" y="0"/>
          <a:ext cx="0" cy="0"/>
          <a:chOff x="0" y="0"/>
          <a:chExt cx="0" cy="0"/>
        </a:xfrm>
      </p:grpSpPr>
      <p:sp>
        <p:nvSpPr>
          <p:cNvPr id="230" name="Google Shape;230;p33"/>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1" name="Google Shape;231;p33"/>
          <p:cNvSpPr>
            <a:spLocks noGrp="1"/>
          </p:cNvSpPr>
          <p:nvPr>
            <p:ph type="pic" idx="2"/>
          </p:nvPr>
        </p:nvSpPr>
        <p:spPr>
          <a:xfrm>
            <a:off x="1194859" y="408517"/>
            <a:ext cx="3657600" cy="2743200"/>
          </a:xfrm>
          <a:prstGeom prst="rect">
            <a:avLst/>
          </a:prstGeom>
          <a:noFill/>
          <a:ln>
            <a:noFill/>
          </a:ln>
        </p:spPr>
      </p:sp>
      <p:sp>
        <p:nvSpPr>
          <p:cNvPr id="232" name="Google Shape;232;p33"/>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233" name="Google Shape;233;p3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4" name="Google Shape;234;p3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3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740039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36"/>
        <p:cNvGrpSpPr/>
        <p:nvPr/>
      </p:nvGrpSpPr>
      <p:grpSpPr>
        <a:xfrm>
          <a:off x="0" y="0"/>
          <a:ext cx="0" cy="0"/>
          <a:chOff x="0" y="0"/>
          <a:chExt cx="0" cy="0"/>
        </a:xfrm>
      </p:grpSpPr>
      <p:sp>
        <p:nvSpPr>
          <p:cNvPr id="237" name="Google Shape;237;p34"/>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8" name="Google Shape;238;p34"/>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39" name="Google Shape;239;p3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p3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3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706508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42"/>
        <p:cNvGrpSpPr/>
        <p:nvPr/>
      </p:nvGrpSpPr>
      <p:grpSpPr>
        <a:xfrm>
          <a:off x="0" y="0"/>
          <a:ext cx="0" cy="0"/>
          <a:chOff x="0" y="0"/>
          <a:chExt cx="0" cy="0"/>
        </a:xfrm>
      </p:grpSpPr>
      <p:sp>
        <p:nvSpPr>
          <p:cNvPr id="243" name="Google Shape;243;p35"/>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4" name="Google Shape;244;p35"/>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45" name="Google Shape;245;p3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p3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7" name="Google Shape;247;p3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435249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248"/>
        <p:cNvGrpSpPr/>
        <p:nvPr/>
      </p:nvGrpSpPr>
      <p:grpSpPr>
        <a:xfrm>
          <a:off x="0" y="0"/>
          <a:ext cx="0" cy="0"/>
          <a:chOff x="0" y="0"/>
          <a:chExt cx="0" cy="0"/>
        </a:xfrm>
      </p:grpSpPr>
      <p:sp>
        <p:nvSpPr>
          <p:cNvPr id="249" name="Google Shape;249;p36"/>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250" name="Google Shape;250;p36"/>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51" name="Google Shape;251;p36"/>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88748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252"/>
        <p:cNvGrpSpPr/>
        <p:nvPr/>
      </p:nvGrpSpPr>
      <p:grpSpPr>
        <a:xfrm>
          <a:off x="0" y="0"/>
          <a:ext cx="0" cy="0"/>
          <a:chOff x="0" y="0"/>
          <a:chExt cx="0" cy="0"/>
        </a:xfrm>
      </p:grpSpPr>
      <p:sp>
        <p:nvSpPr>
          <p:cNvPr id="253" name="Google Shape;253;p37"/>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Open Sans"/>
              <a:ea typeface="Open Sans"/>
              <a:cs typeface="Open Sans"/>
              <a:sym typeface="Open Sans"/>
            </a:endParaRPr>
          </a:p>
        </p:txBody>
      </p:sp>
      <p:sp>
        <p:nvSpPr>
          <p:cNvPr id="254" name="Google Shape;254;p37"/>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55" name="Google Shape;255;p37"/>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7300574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256"/>
        <p:cNvGrpSpPr/>
        <p:nvPr/>
      </p:nvGrpSpPr>
      <p:grpSpPr>
        <a:xfrm>
          <a:off x="0" y="0"/>
          <a:ext cx="0" cy="0"/>
          <a:chOff x="0" y="0"/>
          <a:chExt cx="0" cy="0"/>
        </a:xfrm>
      </p:grpSpPr>
      <p:sp>
        <p:nvSpPr>
          <p:cNvPr id="257" name="Google Shape;257;p38"/>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258" name="Google Shape;258;p38"/>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dk1"/>
              </a:buClr>
              <a:buSzPts val="1800"/>
              <a:buFont typeface="Open Sans ExtraBold"/>
              <a:buNone/>
              <a:defRPr sz="2400">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59" name="Google Shape;259;p38"/>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94267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0"/>
        <p:cNvGrpSpPr/>
        <p:nvPr/>
      </p:nvGrpSpPr>
      <p:grpSpPr>
        <a:xfrm>
          <a:off x="0" y="0"/>
          <a:ext cx="0" cy="0"/>
          <a:chOff x="0" y="0"/>
          <a:chExt cx="0" cy="0"/>
        </a:xfrm>
      </p:grpSpPr>
      <p:sp>
        <p:nvSpPr>
          <p:cNvPr id="61" name="Google Shape;61;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9"/>
          <p:cNvSpPr>
            <a:spLocks noGrp="1"/>
          </p:cNvSpPr>
          <p:nvPr>
            <p:ph type="pic" idx="2"/>
          </p:nvPr>
        </p:nvSpPr>
        <p:spPr>
          <a:xfrm>
            <a:off x="5183188" y="987425"/>
            <a:ext cx="6172200" cy="4873625"/>
          </a:xfrm>
          <a:prstGeom prst="rect">
            <a:avLst/>
          </a:prstGeom>
          <a:noFill/>
          <a:ln>
            <a:noFill/>
          </a:ln>
        </p:spPr>
      </p:sp>
      <p:sp>
        <p:nvSpPr>
          <p:cNvPr id="63" name="Google Shape;63;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4" name="Google Shape;6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0"/>
        <p:cNvGrpSpPr/>
        <p:nvPr/>
      </p:nvGrpSpPr>
      <p:grpSpPr>
        <a:xfrm>
          <a:off x="0" y="0"/>
          <a:ext cx="0" cy="0"/>
          <a:chOff x="0" y="0"/>
          <a:chExt cx="0" cy="0"/>
        </a:xfrm>
      </p:grpSpPr>
      <p:sp>
        <p:nvSpPr>
          <p:cNvPr id="91" name="Google Shape;91;p1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8932471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94"/>
        <p:cNvGrpSpPr/>
        <p:nvPr/>
      </p:nvGrpSpPr>
      <p:grpSpPr>
        <a:xfrm>
          <a:off x="0" y="0"/>
          <a:ext cx="0" cy="0"/>
          <a:chOff x="0" y="0"/>
          <a:chExt cx="0" cy="0"/>
        </a:xfrm>
      </p:grpSpPr>
      <p:sp>
        <p:nvSpPr>
          <p:cNvPr id="95" name="Google Shape;95;p2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3A595"/>
              </a:buClr>
              <a:buSzPts val="3000"/>
              <a:buFont typeface="Calibri"/>
              <a:buNone/>
              <a:defRPr>
                <a:solidFill>
                  <a:srgbClr val="23A595"/>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96" name="Google Shape;96;p2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30200" algn="l">
              <a:lnSpc>
                <a:spcPct val="100000"/>
              </a:lnSpc>
              <a:spcBef>
                <a:spcPts val="0"/>
              </a:spcBef>
              <a:spcAft>
                <a:spcPts val="0"/>
              </a:spcAft>
              <a:buClr>
                <a:schemeClr val="dk1"/>
              </a:buClr>
              <a:buSzPts val="1600"/>
              <a:buChar char="●"/>
              <a:defRPr/>
            </a:lvl1pPr>
            <a:lvl2pPr marL="914400" lvl="1" indent="-330200" algn="l">
              <a:lnSpc>
                <a:spcPct val="100000"/>
              </a:lnSpc>
              <a:spcBef>
                <a:spcPts val="0"/>
              </a:spcBef>
              <a:spcAft>
                <a:spcPts val="0"/>
              </a:spcAft>
              <a:buClr>
                <a:schemeClr val="dk1"/>
              </a:buClr>
              <a:buSzPts val="1600"/>
              <a:buChar char="○"/>
              <a:defRPr/>
            </a:lvl2pPr>
            <a:lvl3pPr marL="1371600" lvl="2" indent="-330200" algn="l">
              <a:lnSpc>
                <a:spcPct val="100000"/>
              </a:lnSpc>
              <a:spcBef>
                <a:spcPts val="0"/>
              </a:spcBef>
              <a:spcAft>
                <a:spcPts val="0"/>
              </a:spcAft>
              <a:buClr>
                <a:schemeClr val="dk1"/>
              </a:buClr>
              <a:buSzPts val="1600"/>
              <a:buChar char="■"/>
              <a:defRPr/>
            </a:lvl3pPr>
            <a:lvl4pPr marL="1828800" lvl="3" indent="-330200" algn="l">
              <a:lnSpc>
                <a:spcPct val="100000"/>
              </a:lnSpc>
              <a:spcBef>
                <a:spcPts val="0"/>
              </a:spcBef>
              <a:spcAft>
                <a:spcPts val="0"/>
              </a:spcAft>
              <a:buClr>
                <a:schemeClr val="dk1"/>
              </a:buClr>
              <a:buSzPts val="1600"/>
              <a:buChar char="●"/>
              <a:defRPr/>
            </a:lvl4pPr>
            <a:lvl5pPr marL="2286000" lvl="4" indent="-330200" algn="l">
              <a:lnSpc>
                <a:spcPct val="100000"/>
              </a:lnSpc>
              <a:spcBef>
                <a:spcPts val="0"/>
              </a:spcBef>
              <a:spcAft>
                <a:spcPts val="0"/>
              </a:spcAft>
              <a:buClr>
                <a:schemeClr val="dk1"/>
              </a:buClr>
              <a:buSzPts val="1600"/>
              <a:buChar char="○"/>
              <a:defRPr/>
            </a:lvl5pPr>
            <a:lvl6pPr marL="2743200" lvl="5" indent="-330200" algn="l">
              <a:lnSpc>
                <a:spcPct val="100000"/>
              </a:lnSpc>
              <a:spcBef>
                <a:spcPts val="0"/>
              </a:spcBef>
              <a:spcAft>
                <a:spcPts val="0"/>
              </a:spcAft>
              <a:buClr>
                <a:schemeClr val="dk1"/>
              </a:buClr>
              <a:buSzPts val="1600"/>
              <a:buChar char="■"/>
              <a:defRPr/>
            </a:lvl6pPr>
            <a:lvl7pPr marL="3200400" lvl="6" indent="-330200" algn="l">
              <a:lnSpc>
                <a:spcPct val="100000"/>
              </a:lnSpc>
              <a:spcBef>
                <a:spcPts val="0"/>
              </a:spcBef>
              <a:spcAft>
                <a:spcPts val="0"/>
              </a:spcAft>
              <a:buClr>
                <a:schemeClr val="dk1"/>
              </a:buClr>
              <a:buSzPts val="1600"/>
              <a:buChar char="●"/>
              <a:defRPr/>
            </a:lvl7pPr>
            <a:lvl8pPr marL="3657600" lvl="7" indent="-330200" algn="l">
              <a:lnSpc>
                <a:spcPct val="100000"/>
              </a:lnSpc>
              <a:spcBef>
                <a:spcPts val="0"/>
              </a:spcBef>
              <a:spcAft>
                <a:spcPts val="0"/>
              </a:spcAft>
              <a:buClr>
                <a:schemeClr val="dk1"/>
              </a:buClr>
              <a:buSzPts val="1600"/>
              <a:buChar char="○"/>
              <a:defRPr/>
            </a:lvl8pPr>
            <a:lvl9pPr marL="4114800" lvl="8" indent="-330200" algn="l">
              <a:lnSpc>
                <a:spcPct val="100000"/>
              </a:lnSpc>
              <a:spcBef>
                <a:spcPts val="0"/>
              </a:spcBef>
              <a:spcAft>
                <a:spcPts val="0"/>
              </a:spcAft>
              <a:buClr>
                <a:schemeClr val="dk1"/>
              </a:buClr>
              <a:buSzPts val="1600"/>
              <a:buChar char="■"/>
              <a:defRPr/>
            </a:lvl9pPr>
          </a:lstStyle>
          <a:p>
            <a:endParaRPr/>
          </a:p>
        </p:txBody>
      </p:sp>
      <p:sp>
        <p:nvSpPr>
          <p:cNvPr id="97" name="Google Shape;97;p22"/>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7167702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98"/>
        <p:cNvGrpSpPr/>
        <p:nvPr/>
      </p:nvGrpSpPr>
      <p:grpSpPr>
        <a:xfrm>
          <a:off x="0" y="0"/>
          <a:ext cx="0" cy="0"/>
          <a:chOff x="0" y="0"/>
          <a:chExt cx="0" cy="0"/>
        </a:xfrm>
      </p:grpSpPr>
      <p:sp>
        <p:nvSpPr>
          <p:cNvPr id="99" name="Google Shape;99;p23"/>
          <p:cNvSpPr txBox="1">
            <a:spLocks noGrp="1"/>
          </p:cNvSpPr>
          <p:nvPr>
            <p:ph type="title"/>
          </p:nvPr>
        </p:nvSpPr>
        <p:spPr>
          <a:xfrm>
            <a:off x="686400" y="3261956"/>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rgbClr val="000000"/>
              </a:buClr>
              <a:buSzPts val="5500"/>
              <a:buFont typeface="Calibri"/>
              <a:buNone/>
              <a:defRPr sz="7334">
                <a:solidFill>
                  <a:srgbClr val="000000"/>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00" name="Google Shape;100;p2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p23"/>
          <p:cNvSpPr/>
          <p:nvPr/>
        </p:nvSpPr>
        <p:spPr>
          <a:xfrm>
            <a:off x="653800" y="612400"/>
            <a:ext cx="10884400" cy="5633200"/>
          </a:xfrm>
          <a:prstGeom prst="roundRect">
            <a:avLst>
              <a:gd name="adj" fmla="val 16667"/>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3600"/>
              <a:buFont typeface="Calibri"/>
              <a:buNone/>
            </a:pPr>
            <a:endParaRPr sz="24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1735402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102"/>
        <p:cNvGrpSpPr/>
        <p:nvPr/>
      </p:nvGrpSpPr>
      <p:grpSpPr>
        <a:xfrm>
          <a:off x="0" y="0"/>
          <a:ext cx="0" cy="0"/>
          <a:chOff x="0" y="0"/>
          <a:chExt cx="0" cy="0"/>
        </a:xfrm>
      </p:grpSpPr>
      <p:sp>
        <p:nvSpPr>
          <p:cNvPr id="103" name="Google Shape;103;p24"/>
          <p:cNvSpPr>
            <a:spLocks noGrp="1"/>
          </p:cNvSpPr>
          <p:nvPr>
            <p:ph type="pic" idx="2"/>
          </p:nvPr>
        </p:nvSpPr>
        <p:spPr>
          <a:xfrm>
            <a:off x="0" y="1"/>
            <a:ext cx="12192000" cy="6858000"/>
          </a:xfrm>
          <a:prstGeom prst="rect">
            <a:avLst/>
          </a:prstGeom>
          <a:noFill/>
          <a:ln>
            <a:noFill/>
          </a:ln>
        </p:spPr>
      </p:sp>
    </p:spTree>
    <p:extLst>
      <p:ext uri="{BB962C8B-B14F-4D97-AF65-F5344CB8AC3E}">
        <p14:creationId xmlns:p14="http://schemas.microsoft.com/office/powerpoint/2010/main" val="63585579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104"/>
        <p:cNvGrpSpPr/>
        <p:nvPr/>
      </p:nvGrpSpPr>
      <p:grpSpPr>
        <a:xfrm>
          <a:off x="0" y="0"/>
          <a:ext cx="0" cy="0"/>
          <a:chOff x="0" y="0"/>
          <a:chExt cx="0" cy="0"/>
        </a:xfrm>
      </p:grpSpPr>
      <p:sp>
        <p:nvSpPr>
          <p:cNvPr id="105" name="Google Shape;105;p25"/>
          <p:cNvSpPr txBox="1">
            <a:spLocks noGrp="1"/>
          </p:cNvSpPr>
          <p:nvPr>
            <p:ph type="title"/>
          </p:nvPr>
        </p:nvSpPr>
        <p:spPr>
          <a:xfrm>
            <a:off x="686400" y="3261991"/>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chemeClr val="lt1"/>
              </a:buClr>
              <a:buSzPts val="5500"/>
              <a:buFont typeface="Calibri"/>
              <a:buNone/>
              <a:defRPr sz="7334">
                <a:solidFill>
                  <a:schemeClr val="lt1"/>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06" name="Google Shape;106;p25"/>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25"/>
          <p:cNvSpPr/>
          <p:nvPr/>
        </p:nvSpPr>
        <p:spPr>
          <a:xfrm>
            <a:off x="653801" y="612400"/>
            <a:ext cx="10884400" cy="5633200"/>
          </a:xfrm>
          <a:prstGeom prst="roundRect">
            <a:avLst>
              <a:gd name="adj" fmla="val 16667"/>
            </a:avLst>
          </a:prstGeom>
          <a:noFill/>
          <a:ln w="2857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83495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8"/>
        <p:cNvGrpSpPr/>
        <p:nvPr/>
      </p:nvGrpSpPr>
      <p:grpSpPr>
        <a:xfrm>
          <a:off x="0" y="0"/>
          <a:ext cx="0" cy="0"/>
          <a:chOff x="0" y="0"/>
          <a:chExt cx="0" cy="0"/>
        </a:xfrm>
      </p:grpSpPr>
      <p:sp>
        <p:nvSpPr>
          <p:cNvPr id="109" name="Google Shape;109;p26"/>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26"/>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7"/>
              </a:spcBef>
              <a:spcAft>
                <a:spcPts val="0"/>
              </a:spcAft>
              <a:buClr>
                <a:srgbClr val="94898B"/>
              </a:buClr>
              <a:buSzPts val="3200"/>
              <a:buNone/>
              <a:defRPr>
                <a:solidFill>
                  <a:srgbClr val="94898B"/>
                </a:solidFill>
              </a:defRPr>
            </a:lvl1pPr>
            <a:lvl2pPr lvl="1" algn="ctr">
              <a:lnSpc>
                <a:spcPct val="100000"/>
              </a:lnSpc>
              <a:spcBef>
                <a:spcPts val="373"/>
              </a:spcBef>
              <a:spcAft>
                <a:spcPts val="0"/>
              </a:spcAft>
              <a:buClr>
                <a:srgbClr val="94898B"/>
              </a:buClr>
              <a:buSzPts val="2800"/>
              <a:buNone/>
              <a:defRPr>
                <a:solidFill>
                  <a:srgbClr val="94898B"/>
                </a:solidFill>
              </a:defRPr>
            </a:lvl2pPr>
            <a:lvl3pPr lvl="2" algn="ctr">
              <a:lnSpc>
                <a:spcPct val="100000"/>
              </a:lnSpc>
              <a:spcBef>
                <a:spcPts val="320"/>
              </a:spcBef>
              <a:spcAft>
                <a:spcPts val="0"/>
              </a:spcAft>
              <a:buClr>
                <a:srgbClr val="94898B"/>
              </a:buClr>
              <a:buSzPts val="2400"/>
              <a:buNone/>
              <a:defRPr>
                <a:solidFill>
                  <a:srgbClr val="94898B"/>
                </a:solidFill>
              </a:defRPr>
            </a:lvl3pPr>
            <a:lvl4pPr lvl="3" algn="ctr">
              <a:lnSpc>
                <a:spcPct val="100000"/>
              </a:lnSpc>
              <a:spcBef>
                <a:spcPts val="267"/>
              </a:spcBef>
              <a:spcAft>
                <a:spcPts val="0"/>
              </a:spcAft>
              <a:buClr>
                <a:srgbClr val="94898B"/>
              </a:buClr>
              <a:buSzPts val="2000"/>
              <a:buNone/>
              <a:defRPr>
                <a:solidFill>
                  <a:srgbClr val="94898B"/>
                </a:solidFill>
              </a:defRPr>
            </a:lvl4pPr>
            <a:lvl5pPr lvl="4" algn="ctr">
              <a:lnSpc>
                <a:spcPct val="100000"/>
              </a:lnSpc>
              <a:spcBef>
                <a:spcPts val="267"/>
              </a:spcBef>
              <a:spcAft>
                <a:spcPts val="0"/>
              </a:spcAft>
              <a:buClr>
                <a:srgbClr val="94898B"/>
              </a:buClr>
              <a:buSzPts val="2000"/>
              <a:buNone/>
              <a:defRPr>
                <a:solidFill>
                  <a:srgbClr val="94898B"/>
                </a:solidFill>
              </a:defRPr>
            </a:lvl5pPr>
            <a:lvl6pPr lvl="5" algn="ctr">
              <a:lnSpc>
                <a:spcPct val="100000"/>
              </a:lnSpc>
              <a:spcBef>
                <a:spcPts val="267"/>
              </a:spcBef>
              <a:spcAft>
                <a:spcPts val="0"/>
              </a:spcAft>
              <a:buClr>
                <a:srgbClr val="94898B"/>
              </a:buClr>
              <a:buSzPts val="2000"/>
              <a:buNone/>
              <a:defRPr>
                <a:solidFill>
                  <a:srgbClr val="94898B"/>
                </a:solidFill>
              </a:defRPr>
            </a:lvl6pPr>
            <a:lvl7pPr lvl="6" algn="ctr">
              <a:lnSpc>
                <a:spcPct val="100000"/>
              </a:lnSpc>
              <a:spcBef>
                <a:spcPts val="267"/>
              </a:spcBef>
              <a:spcAft>
                <a:spcPts val="0"/>
              </a:spcAft>
              <a:buClr>
                <a:srgbClr val="94898B"/>
              </a:buClr>
              <a:buSzPts val="2000"/>
              <a:buNone/>
              <a:defRPr>
                <a:solidFill>
                  <a:srgbClr val="94898B"/>
                </a:solidFill>
              </a:defRPr>
            </a:lvl7pPr>
            <a:lvl8pPr lvl="7" algn="ctr">
              <a:lnSpc>
                <a:spcPct val="100000"/>
              </a:lnSpc>
              <a:spcBef>
                <a:spcPts val="267"/>
              </a:spcBef>
              <a:spcAft>
                <a:spcPts val="0"/>
              </a:spcAft>
              <a:buClr>
                <a:srgbClr val="94898B"/>
              </a:buClr>
              <a:buSzPts val="2000"/>
              <a:buNone/>
              <a:defRPr>
                <a:solidFill>
                  <a:srgbClr val="94898B"/>
                </a:solidFill>
              </a:defRPr>
            </a:lvl8pPr>
            <a:lvl9pPr lvl="8" algn="ctr">
              <a:lnSpc>
                <a:spcPct val="100000"/>
              </a:lnSpc>
              <a:spcBef>
                <a:spcPts val="267"/>
              </a:spcBef>
              <a:spcAft>
                <a:spcPts val="0"/>
              </a:spcAft>
              <a:buClr>
                <a:srgbClr val="94898B"/>
              </a:buClr>
              <a:buSzPts val="2000"/>
              <a:buNone/>
              <a:defRPr>
                <a:solidFill>
                  <a:srgbClr val="94898B"/>
                </a:solidFill>
              </a:defRPr>
            </a:lvl9pPr>
          </a:lstStyle>
          <a:p>
            <a:endParaRPr/>
          </a:p>
        </p:txBody>
      </p:sp>
      <p:sp>
        <p:nvSpPr>
          <p:cNvPr id="111" name="Google Shape;111;p2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2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2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3912428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4"/>
        <p:cNvGrpSpPr/>
        <p:nvPr/>
      </p:nvGrpSpPr>
      <p:grpSpPr>
        <a:xfrm>
          <a:off x="0" y="0"/>
          <a:ext cx="0" cy="0"/>
          <a:chOff x="0" y="0"/>
          <a:chExt cx="0" cy="0"/>
        </a:xfrm>
      </p:grpSpPr>
      <p:sp>
        <p:nvSpPr>
          <p:cNvPr id="115" name="Google Shape;115;p2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27"/>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17" name="Google Shape;117;p2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2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2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3230834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0"/>
        <p:cNvGrpSpPr/>
        <p:nvPr/>
      </p:nvGrpSpPr>
      <p:grpSpPr>
        <a:xfrm>
          <a:off x="0" y="0"/>
          <a:ext cx="0" cy="0"/>
          <a:chOff x="0" y="0"/>
          <a:chExt cx="0" cy="0"/>
        </a:xfrm>
      </p:grpSpPr>
      <p:sp>
        <p:nvSpPr>
          <p:cNvPr id="121" name="Google Shape;121;p28"/>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2667"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28"/>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267"/>
              </a:spcBef>
              <a:spcAft>
                <a:spcPts val="0"/>
              </a:spcAft>
              <a:buClr>
                <a:srgbClr val="94898B"/>
              </a:buClr>
              <a:buSzPts val="2000"/>
              <a:buNone/>
              <a:defRPr sz="1333">
                <a:solidFill>
                  <a:srgbClr val="94898B"/>
                </a:solidFill>
              </a:defRPr>
            </a:lvl1pPr>
            <a:lvl2pPr marL="914400" lvl="1" indent="-228600" algn="l">
              <a:lnSpc>
                <a:spcPct val="100000"/>
              </a:lnSpc>
              <a:spcBef>
                <a:spcPts val="240"/>
              </a:spcBef>
              <a:spcAft>
                <a:spcPts val="0"/>
              </a:spcAft>
              <a:buClr>
                <a:srgbClr val="94898B"/>
              </a:buClr>
              <a:buSzPts val="1800"/>
              <a:buNone/>
              <a:defRPr sz="1200">
                <a:solidFill>
                  <a:srgbClr val="94898B"/>
                </a:solidFill>
              </a:defRPr>
            </a:lvl2pPr>
            <a:lvl3pPr marL="1371600" lvl="2" indent="-228600" algn="l">
              <a:lnSpc>
                <a:spcPct val="100000"/>
              </a:lnSpc>
              <a:spcBef>
                <a:spcPts val="213"/>
              </a:spcBef>
              <a:spcAft>
                <a:spcPts val="0"/>
              </a:spcAft>
              <a:buClr>
                <a:srgbClr val="94898B"/>
              </a:buClr>
              <a:buSzPts val="1600"/>
              <a:buNone/>
              <a:defRPr sz="1067">
                <a:solidFill>
                  <a:srgbClr val="94898B"/>
                </a:solidFill>
              </a:defRPr>
            </a:lvl3pPr>
            <a:lvl4pPr marL="1828800" lvl="3" indent="-228600" algn="l">
              <a:lnSpc>
                <a:spcPct val="100000"/>
              </a:lnSpc>
              <a:spcBef>
                <a:spcPts val="187"/>
              </a:spcBef>
              <a:spcAft>
                <a:spcPts val="0"/>
              </a:spcAft>
              <a:buClr>
                <a:srgbClr val="94898B"/>
              </a:buClr>
              <a:buSzPts val="1400"/>
              <a:buNone/>
              <a:defRPr sz="933">
                <a:solidFill>
                  <a:srgbClr val="94898B"/>
                </a:solidFill>
              </a:defRPr>
            </a:lvl4pPr>
            <a:lvl5pPr marL="2286000" lvl="4" indent="-228600" algn="l">
              <a:lnSpc>
                <a:spcPct val="100000"/>
              </a:lnSpc>
              <a:spcBef>
                <a:spcPts val="187"/>
              </a:spcBef>
              <a:spcAft>
                <a:spcPts val="0"/>
              </a:spcAft>
              <a:buClr>
                <a:srgbClr val="94898B"/>
              </a:buClr>
              <a:buSzPts val="1400"/>
              <a:buNone/>
              <a:defRPr sz="933">
                <a:solidFill>
                  <a:srgbClr val="94898B"/>
                </a:solidFill>
              </a:defRPr>
            </a:lvl5pPr>
            <a:lvl6pPr marL="2743200" lvl="5" indent="-228600" algn="l">
              <a:lnSpc>
                <a:spcPct val="100000"/>
              </a:lnSpc>
              <a:spcBef>
                <a:spcPts val="187"/>
              </a:spcBef>
              <a:spcAft>
                <a:spcPts val="0"/>
              </a:spcAft>
              <a:buClr>
                <a:srgbClr val="94898B"/>
              </a:buClr>
              <a:buSzPts val="1400"/>
              <a:buNone/>
              <a:defRPr sz="933">
                <a:solidFill>
                  <a:srgbClr val="94898B"/>
                </a:solidFill>
              </a:defRPr>
            </a:lvl6pPr>
            <a:lvl7pPr marL="3200400" lvl="6" indent="-228600" algn="l">
              <a:lnSpc>
                <a:spcPct val="100000"/>
              </a:lnSpc>
              <a:spcBef>
                <a:spcPts val="187"/>
              </a:spcBef>
              <a:spcAft>
                <a:spcPts val="0"/>
              </a:spcAft>
              <a:buClr>
                <a:srgbClr val="94898B"/>
              </a:buClr>
              <a:buSzPts val="1400"/>
              <a:buNone/>
              <a:defRPr sz="933">
                <a:solidFill>
                  <a:srgbClr val="94898B"/>
                </a:solidFill>
              </a:defRPr>
            </a:lvl7pPr>
            <a:lvl8pPr marL="3657600" lvl="7" indent="-228600" algn="l">
              <a:lnSpc>
                <a:spcPct val="100000"/>
              </a:lnSpc>
              <a:spcBef>
                <a:spcPts val="187"/>
              </a:spcBef>
              <a:spcAft>
                <a:spcPts val="0"/>
              </a:spcAft>
              <a:buClr>
                <a:srgbClr val="94898B"/>
              </a:buClr>
              <a:buSzPts val="1400"/>
              <a:buNone/>
              <a:defRPr sz="933">
                <a:solidFill>
                  <a:srgbClr val="94898B"/>
                </a:solidFill>
              </a:defRPr>
            </a:lvl8pPr>
            <a:lvl9pPr marL="4114800" lvl="8" indent="-228600" algn="l">
              <a:lnSpc>
                <a:spcPct val="100000"/>
              </a:lnSpc>
              <a:spcBef>
                <a:spcPts val="187"/>
              </a:spcBef>
              <a:spcAft>
                <a:spcPts val="0"/>
              </a:spcAft>
              <a:buClr>
                <a:srgbClr val="94898B"/>
              </a:buClr>
              <a:buSzPts val="1400"/>
              <a:buNone/>
              <a:defRPr sz="933">
                <a:solidFill>
                  <a:srgbClr val="94898B"/>
                </a:solidFill>
              </a:defRPr>
            </a:lvl9pPr>
          </a:lstStyle>
          <a:p>
            <a:endParaRPr/>
          </a:p>
        </p:txBody>
      </p:sp>
      <p:sp>
        <p:nvSpPr>
          <p:cNvPr id="123" name="Google Shape;123;p2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2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3244181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26"/>
        <p:cNvGrpSpPr/>
        <p:nvPr/>
      </p:nvGrpSpPr>
      <p:grpSpPr>
        <a:xfrm>
          <a:off x="0" y="0"/>
          <a:ext cx="0" cy="0"/>
          <a:chOff x="0" y="0"/>
          <a:chExt cx="0" cy="0"/>
        </a:xfrm>
      </p:grpSpPr>
      <p:sp>
        <p:nvSpPr>
          <p:cNvPr id="127" name="Google Shape;127;p2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29"/>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129" name="Google Shape;129;p29"/>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130" name="Google Shape;130;p2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2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2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7832594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33"/>
        <p:cNvGrpSpPr/>
        <p:nvPr/>
      </p:nvGrpSpPr>
      <p:grpSpPr>
        <a:xfrm>
          <a:off x="0" y="0"/>
          <a:ext cx="0" cy="0"/>
          <a:chOff x="0" y="0"/>
          <a:chExt cx="0" cy="0"/>
        </a:xfrm>
      </p:grpSpPr>
      <p:sp>
        <p:nvSpPr>
          <p:cNvPr id="134" name="Google Shape;134;p30"/>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30"/>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136" name="Google Shape;136;p30"/>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137" name="Google Shape;137;p30"/>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138" name="Google Shape;138;p30"/>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139" name="Google Shape;139;p3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3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3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77469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7"/>
        <p:cNvGrpSpPr/>
        <p:nvPr/>
      </p:nvGrpSpPr>
      <p:grpSpPr>
        <a:xfrm>
          <a:off x="0" y="0"/>
          <a:ext cx="0" cy="0"/>
          <a:chOff x="0" y="0"/>
          <a:chExt cx="0" cy="0"/>
        </a:xfrm>
      </p:grpSpPr>
      <p:sp>
        <p:nvSpPr>
          <p:cNvPr id="68" name="Google Shape;6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42"/>
        <p:cNvGrpSpPr/>
        <p:nvPr/>
      </p:nvGrpSpPr>
      <p:grpSpPr>
        <a:xfrm>
          <a:off x="0" y="0"/>
          <a:ext cx="0" cy="0"/>
          <a:chOff x="0" y="0"/>
          <a:chExt cx="0" cy="0"/>
        </a:xfrm>
      </p:grpSpPr>
      <p:sp>
        <p:nvSpPr>
          <p:cNvPr id="143" name="Google Shape;143;p31"/>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3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3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3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6370582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47"/>
        <p:cNvGrpSpPr/>
        <p:nvPr/>
      </p:nvGrpSpPr>
      <p:grpSpPr>
        <a:xfrm>
          <a:off x="0" y="0"/>
          <a:ext cx="0" cy="0"/>
          <a:chOff x="0" y="0"/>
          <a:chExt cx="0" cy="0"/>
        </a:xfrm>
      </p:grpSpPr>
      <p:sp>
        <p:nvSpPr>
          <p:cNvPr id="148" name="Google Shape;148;p32"/>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32"/>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427"/>
              </a:spcBef>
              <a:spcAft>
                <a:spcPts val="0"/>
              </a:spcAft>
              <a:buClr>
                <a:schemeClr val="dk1"/>
              </a:buClr>
              <a:buSzPts val="3200"/>
              <a:buChar char="•"/>
              <a:defRPr sz="2133"/>
            </a:lvl1pPr>
            <a:lvl2pPr marL="914400" lvl="1" indent="-406400" algn="l">
              <a:lnSpc>
                <a:spcPct val="100000"/>
              </a:lnSpc>
              <a:spcBef>
                <a:spcPts val="373"/>
              </a:spcBef>
              <a:spcAft>
                <a:spcPts val="0"/>
              </a:spcAft>
              <a:buClr>
                <a:schemeClr val="dk1"/>
              </a:buClr>
              <a:buSzPts val="2800"/>
              <a:buChar char="–"/>
              <a:defRPr sz="1867"/>
            </a:lvl2pPr>
            <a:lvl3pPr marL="1371600" lvl="2" indent="-381000" algn="l">
              <a:lnSpc>
                <a:spcPct val="100000"/>
              </a:lnSpc>
              <a:spcBef>
                <a:spcPts val="320"/>
              </a:spcBef>
              <a:spcAft>
                <a:spcPts val="0"/>
              </a:spcAft>
              <a:buClr>
                <a:schemeClr val="dk1"/>
              </a:buClr>
              <a:buSzPts val="2400"/>
              <a:buChar char="•"/>
              <a:defRPr sz="1600"/>
            </a:lvl3pPr>
            <a:lvl4pPr marL="1828800" lvl="3" indent="-355600" algn="l">
              <a:lnSpc>
                <a:spcPct val="100000"/>
              </a:lnSpc>
              <a:spcBef>
                <a:spcPts val="267"/>
              </a:spcBef>
              <a:spcAft>
                <a:spcPts val="0"/>
              </a:spcAft>
              <a:buClr>
                <a:schemeClr val="dk1"/>
              </a:buClr>
              <a:buSzPts val="2000"/>
              <a:buChar char="–"/>
              <a:defRPr sz="1333"/>
            </a:lvl4pPr>
            <a:lvl5pPr marL="2286000" lvl="4" indent="-355600" algn="l">
              <a:lnSpc>
                <a:spcPct val="100000"/>
              </a:lnSpc>
              <a:spcBef>
                <a:spcPts val="267"/>
              </a:spcBef>
              <a:spcAft>
                <a:spcPts val="0"/>
              </a:spcAft>
              <a:buClr>
                <a:schemeClr val="dk1"/>
              </a:buClr>
              <a:buSzPts val="2000"/>
              <a:buChar char="»"/>
              <a:defRPr sz="1333"/>
            </a:lvl5pPr>
            <a:lvl6pPr marL="2743200" lvl="5" indent="-355600" algn="l">
              <a:lnSpc>
                <a:spcPct val="100000"/>
              </a:lnSpc>
              <a:spcBef>
                <a:spcPts val="267"/>
              </a:spcBef>
              <a:spcAft>
                <a:spcPts val="0"/>
              </a:spcAft>
              <a:buClr>
                <a:schemeClr val="dk1"/>
              </a:buClr>
              <a:buSzPts val="2000"/>
              <a:buChar char="•"/>
              <a:defRPr sz="1333"/>
            </a:lvl6pPr>
            <a:lvl7pPr marL="3200400" lvl="6" indent="-355600" algn="l">
              <a:lnSpc>
                <a:spcPct val="100000"/>
              </a:lnSpc>
              <a:spcBef>
                <a:spcPts val="267"/>
              </a:spcBef>
              <a:spcAft>
                <a:spcPts val="0"/>
              </a:spcAft>
              <a:buClr>
                <a:schemeClr val="dk1"/>
              </a:buClr>
              <a:buSzPts val="2000"/>
              <a:buChar char="•"/>
              <a:defRPr sz="1333"/>
            </a:lvl7pPr>
            <a:lvl8pPr marL="3657600" lvl="7" indent="-355600" algn="l">
              <a:lnSpc>
                <a:spcPct val="100000"/>
              </a:lnSpc>
              <a:spcBef>
                <a:spcPts val="267"/>
              </a:spcBef>
              <a:spcAft>
                <a:spcPts val="0"/>
              </a:spcAft>
              <a:buClr>
                <a:schemeClr val="dk1"/>
              </a:buClr>
              <a:buSzPts val="2000"/>
              <a:buChar char="•"/>
              <a:defRPr sz="1333"/>
            </a:lvl8pPr>
            <a:lvl9pPr marL="4114800" lvl="8" indent="-355600" algn="l">
              <a:lnSpc>
                <a:spcPct val="100000"/>
              </a:lnSpc>
              <a:spcBef>
                <a:spcPts val="267"/>
              </a:spcBef>
              <a:spcAft>
                <a:spcPts val="0"/>
              </a:spcAft>
              <a:buClr>
                <a:schemeClr val="dk1"/>
              </a:buClr>
              <a:buSzPts val="2000"/>
              <a:buChar char="•"/>
              <a:defRPr sz="1333"/>
            </a:lvl9pPr>
          </a:lstStyle>
          <a:p>
            <a:endParaRPr/>
          </a:p>
        </p:txBody>
      </p:sp>
      <p:sp>
        <p:nvSpPr>
          <p:cNvPr id="150" name="Google Shape;150;p32"/>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151" name="Google Shape;151;p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5719009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54"/>
        <p:cNvGrpSpPr/>
        <p:nvPr/>
      </p:nvGrpSpPr>
      <p:grpSpPr>
        <a:xfrm>
          <a:off x="0" y="0"/>
          <a:ext cx="0" cy="0"/>
          <a:chOff x="0" y="0"/>
          <a:chExt cx="0" cy="0"/>
        </a:xfrm>
      </p:grpSpPr>
      <p:sp>
        <p:nvSpPr>
          <p:cNvPr id="155" name="Google Shape;155;p33"/>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33"/>
          <p:cNvSpPr>
            <a:spLocks noGrp="1"/>
          </p:cNvSpPr>
          <p:nvPr>
            <p:ph type="pic" idx="2"/>
          </p:nvPr>
        </p:nvSpPr>
        <p:spPr>
          <a:xfrm>
            <a:off x="1194859" y="408517"/>
            <a:ext cx="3657600" cy="2743200"/>
          </a:xfrm>
          <a:prstGeom prst="rect">
            <a:avLst/>
          </a:prstGeom>
          <a:noFill/>
          <a:ln>
            <a:noFill/>
          </a:ln>
        </p:spPr>
      </p:sp>
      <p:sp>
        <p:nvSpPr>
          <p:cNvPr id="157" name="Google Shape;157;p33"/>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158" name="Google Shape;158;p3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3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3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709975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61"/>
        <p:cNvGrpSpPr/>
        <p:nvPr/>
      </p:nvGrpSpPr>
      <p:grpSpPr>
        <a:xfrm>
          <a:off x="0" y="0"/>
          <a:ext cx="0" cy="0"/>
          <a:chOff x="0" y="0"/>
          <a:chExt cx="0" cy="0"/>
        </a:xfrm>
      </p:grpSpPr>
      <p:sp>
        <p:nvSpPr>
          <p:cNvPr id="162" name="Google Shape;162;p34"/>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34"/>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64" name="Google Shape;164;p3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3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3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7061499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67"/>
        <p:cNvGrpSpPr/>
        <p:nvPr/>
      </p:nvGrpSpPr>
      <p:grpSpPr>
        <a:xfrm>
          <a:off x="0" y="0"/>
          <a:ext cx="0" cy="0"/>
          <a:chOff x="0" y="0"/>
          <a:chExt cx="0" cy="0"/>
        </a:xfrm>
      </p:grpSpPr>
      <p:sp>
        <p:nvSpPr>
          <p:cNvPr id="168" name="Google Shape;168;p35"/>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35"/>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70" name="Google Shape;170;p3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3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3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4342693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173"/>
        <p:cNvGrpSpPr/>
        <p:nvPr/>
      </p:nvGrpSpPr>
      <p:grpSpPr>
        <a:xfrm>
          <a:off x="0" y="0"/>
          <a:ext cx="0" cy="0"/>
          <a:chOff x="0" y="0"/>
          <a:chExt cx="0" cy="0"/>
        </a:xfrm>
      </p:grpSpPr>
      <p:sp>
        <p:nvSpPr>
          <p:cNvPr id="174" name="Google Shape;174;p36"/>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175" name="Google Shape;175;p36"/>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76" name="Google Shape;176;p36"/>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8436028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177"/>
        <p:cNvGrpSpPr/>
        <p:nvPr/>
      </p:nvGrpSpPr>
      <p:grpSpPr>
        <a:xfrm>
          <a:off x="0" y="0"/>
          <a:ext cx="0" cy="0"/>
          <a:chOff x="0" y="0"/>
          <a:chExt cx="0" cy="0"/>
        </a:xfrm>
      </p:grpSpPr>
      <p:sp>
        <p:nvSpPr>
          <p:cNvPr id="178" name="Google Shape;178;p37"/>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Open Sans"/>
              <a:ea typeface="Open Sans"/>
              <a:cs typeface="Open Sans"/>
              <a:sym typeface="Open Sans"/>
            </a:endParaRPr>
          </a:p>
        </p:txBody>
      </p:sp>
      <p:sp>
        <p:nvSpPr>
          <p:cNvPr id="179" name="Google Shape;179;p37"/>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80" name="Google Shape;180;p37"/>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5246475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181"/>
        <p:cNvGrpSpPr/>
        <p:nvPr/>
      </p:nvGrpSpPr>
      <p:grpSpPr>
        <a:xfrm>
          <a:off x="0" y="0"/>
          <a:ext cx="0" cy="0"/>
          <a:chOff x="0" y="0"/>
          <a:chExt cx="0" cy="0"/>
        </a:xfrm>
      </p:grpSpPr>
      <p:sp>
        <p:nvSpPr>
          <p:cNvPr id="182" name="Google Shape;182;p38"/>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183" name="Google Shape;183;p38"/>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dk1"/>
              </a:buClr>
              <a:buSzPts val="1800"/>
              <a:buFont typeface="Open Sans ExtraBold"/>
              <a:buNone/>
              <a:defRPr sz="2400">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84" name="Google Shape;184;p38"/>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7647450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1"/>
        <p:cNvGrpSpPr/>
        <p:nvPr/>
      </p:nvGrpSpPr>
      <p:grpSpPr>
        <a:xfrm>
          <a:off x="0" y="0"/>
          <a:ext cx="0" cy="0"/>
          <a:chOff x="0" y="0"/>
          <a:chExt cx="0" cy="0"/>
        </a:xfrm>
      </p:grpSpPr>
      <p:sp>
        <p:nvSpPr>
          <p:cNvPr id="192" name="Google Shape;192;g3f59ec87a1e_0_125"/>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93" name="Google Shape;193;g3f59ec87a1e_0_125"/>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94" name="Google Shape;194;g3f59ec87a1e_0_125"/>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3942071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195"/>
        <p:cNvGrpSpPr/>
        <p:nvPr/>
      </p:nvGrpSpPr>
      <p:grpSpPr>
        <a:xfrm>
          <a:off x="0" y="0"/>
          <a:ext cx="0" cy="0"/>
          <a:chOff x="0" y="0"/>
          <a:chExt cx="0" cy="0"/>
        </a:xfrm>
      </p:grpSpPr>
      <p:sp>
        <p:nvSpPr>
          <p:cNvPr id="196" name="Google Shape;196;g3f59ec87a1e_0_129"/>
          <p:cNvSpPr txBox="1">
            <a:spLocks noGrp="1"/>
          </p:cNvSpPr>
          <p:nvPr>
            <p:ph type="title"/>
          </p:nvPr>
        </p:nvSpPr>
        <p:spPr>
          <a:xfrm>
            <a:off x="415600" y="593367"/>
            <a:ext cx="11360700" cy="763500"/>
          </a:xfrm>
          <a:prstGeom prst="rect">
            <a:avLst/>
          </a:prstGeom>
          <a:noFill/>
          <a:ln>
            <a:noFill/>
          </a:ln>
        </p:spPr>
        <p:txBody>
          <a:bodyPr spcFirstLastPara="1" wrap="square" lIns="60950" tIns="60950" rIns="60950" bIns="60950" anchor="t" anchorCtr="0">
            <a:normAutofit/>
          </a:bodyPr>
          <a:lstStyle>
            <a:lvl1pPr lvl="0" algn="ctr">
              <a:lnSpc>
                <a:spcPct val="100000"/>
              </a:lnSpc>
              <a:spcBef>
                <a:spcPts val="0"/>
              </a:spcBef>
              <a:spcAft>
                <a:spcPts val="0"/>
              </a:spcAft>
              <a:buClr>
                <a:srgbClr val="23A595"/>
              </a:buClr>
              <a:buSzPts val="2000"/>
              <a:buFont typeface="Calibri"/>
              <a:buNone/>
              <a:defRPr>
                <a:solidFill>
                  <a:srgbClr val="23A595"/>
                </a:solidFill>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
        <p:nvSpPr>
          <p:cNvPr id="197" name="Google Shape;197;g3f59ec87a1e_0_129"/>
          <p:cNvSpPr txBox="1">
            <a:spLocks noGrp="1"/>
          </p:cNvSpPr>
          <p:nvPr>
            <p:ph type="body" idx="1"/>
          </p:nvPr>
        </p:nvSpPr>
        <p:spPr>
          <a:xfrm>
            <a:off x="415600" y="1536633"/>
            <a:ext cx="11360700" cy="4555200"/>
          </a:xfrm>
          <a:prstGeom prst="rect">
            <a:avLst/>
          </a:prstGeom>
          <a:noFill/>
          <a:ln>
            <a:noFill/>
          </a:ln>
        </p:spPr>
        <p:txBody>
          <a:bodyPr spcFirstLastPara="1" wrap="square" lIns="60950" tIns="60950" rIns="60950" bIns="60950" anchor="t" anchorCtr="0">
            <a:normAutofit/>
          </a:bodyPr>
          <a:lstStyle>
            <a:lvl1pPr marL="457200" lvl="0" indent="-298450" algn="l">
              <a:lnSpc>
                <a:spcPct val="100000"/>
              </a:lnSpc>
              <a:spcBef>
                <a:spcPts val="0"/>
              </a:spcBef>
              <a:spcAft>
                <a:spcPts val="0"/>
              </a:spcAft>
              <a:buClr>
                <a:schemeClr val="dk1"/>
              </a:buClr>
              <a:buSzPts val="1100"/>
              <a:buChar char="●"/>
              <a:defRPr/>
            </a:lvl1pPr>
            <a:lvl2pPr marL="914400" lvl="1" indent="-298450" algn="l">
              <a:lnSpc>
                <a:spcPct val="100000"/>
              </a:lnSpc>
              <a:spcBef>
                <a:spcPts val="0"/>
              </a:spcBef>
              <a:spcAft>
                <a:spcPts val="0"/>
              </a:spcAft>
              <a:buClr>
                <a:schemeClr val="dk1"/>
              </a:buClr>
              <a:buSzPts val="1100"/>
              <a:buChar char="○"/>
              <a:defRPr/>
            </a:lvl2pPr>
            <a:lvl3pPr marL="1371600" lvl="2" indent="-298450" algn="l">
              <a:lnSpc>
                <a:spcPct val="100000"/>
              </a:lnSpc>
              <a:spcBef>
                <a:spcPts val="0"/>
              </a:spcBef>
              <a:spcAft>
                <a:spcPts val="0"/>
              </a:spcAft>
              <a:buClr>
                <a:schemeClr val="dk1"/>
              </a:buClr>
              <a:buSzPts val="1100"/>
              <a:buChar char="■"/>
              <a:defRPr/>
            </a:lvl3pPr>
            <a:lvl4pPr marL="1828800" lvl="3" indent="-298450" algn="l">
              <a:lnSpc>
                <a:spcPct val="100000"/>
              </a:lnSpc>
              <a:spcBef>
                <a:spcPts val="0"/>
              </a:spcBef>
              <a:spcAft>
                <a:spcPts val="0"/>
              </a:spcAft>
              <a:buClr>
                <a:schemeClr val="dk1"/>
              </a:buClr>
              <a:buSzPts val="1100"/>
              <a:buChar char="●"/>
              <a:defRPr/>
            </a:lvl4pPr>
            <a:lvl5pPr marL="2286000" lvl="4" indent="-298450" algn="l">
              <a:lnSpc>
                <a:spcPct val="100000"/>
              </a:lnSpc>
              <a:spcBef>
                <a:spcPts val="0"/>
              </a:spcBef>
              <a:spcAft>
                <a:spcPts val="0"/>
              </a:spcAft>
              <a:buClr>
                <a:schemeClr val="dk1"/>
              </a:buClr>
              <a:buSzPts val="1100"/>
              <a:buChar char="○"/>
              <a:defRPr/>
            </a:lvl5pPr>
            <a:lvl6pPr marL="2743200" lvl="5" indent="-298450" algn="l">
              <a:lnSpc>
                <a:spcPct val="100000"/>
              </a:lnSpc>
              <a:spcBef>
                <a:spcPts val="0"/>
              </a:spcBef>
              <a:spcAft>
                <a:spcPts val="0"/>
              </a:spcAft>
              <a:buClr>
                <a:schemeClr val="dk1"/>
              </a:buClr>
              <a:buSzPts val="1100"/>
              <a:buChar char="■"/>
              <a:defRPr/>
            </a:lvl6pPr>
            <a:lvl7pPr marL="3200400" lvl="6" indent="-298450" algn="l">
              <a:lnSpc>
                <a:spcPct val="100000"/>
              </a:lnSpc>
              <a:spcBef>
                <a:spcPts val="0"/>
              </a:spcBef>
              <a:spcAft>
                <a:spcPts val="0"/>
              </a:spcAft>
              <a:buClr>
                <a:schemeClr val="dk1"/>
              </a:buClr>
              <a:buSzPts val="1100"/>
              <a:buChar char="●"/>
              <a:defRPr/>
            </a:lvl7pPr>
            <a:lvl8pPr marL="3657600" lvl="7" indent="-298450" algn="l">
              <a:lnSpc>
                <a:spcPct val="100000"/>
              </a:lnSpc>
              <a:spcBef>
                <a:spcPts val="0"/>
              </a:spcBef>
              <a:spcAft>
                <a:spcPts val="0"/>
              </a:spcAft>
              <a:buClr>
                <a:schemeClr val="dk1"/>
              </a:buClr>
              <a:buSzPts val="1100"/>
              <a:buChar char="○"/>
              <a:defRPr/>
            </a:lvl8pPr>
            <a:lvl9pPr marL="4114800" lvl="8" indent="-298450" algn="l">
              <a:lnSpc>
                <a:spcPct val="100000"/>
              </a:lnSpc>
              <a:spcBef>
                <a:spcPts val="0"/>
              </a:spcBef>
              <a:spcAft>
                <a:spcPts val="0"/>
              </a:spcAft>
              <a:buClr>
                <a:schemeClr val="dk1"/>
              </a:buClr>
              <a:buSzPts val="1100"/>
              <a:buChar char="■"/>
              <a:defRPr/>
            </a:lvl9pPr>
          </a:lstStyle>
          <a:p>
            <a:endParaRPr/>
          </a:p>
        </p:txBody>
      </p:sp>
      <p:sp>
        <p:nvSpPr>
          <p:cNvPr id="198" name="Google Shape;198;g3f59ec87a1e_0_129"/>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88870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9.xml"/><Relationship Id="rId13" Type="http://schemas.openxmlformats.org/officeDocument/2006/relationships/slideLayout" Target="../slideLayouts/slideLayout154.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12" Type="http://schemas.openxmlformats.org/officeDocument/2006/relationships/slideLayout" Target="../slideLayouts/slideLayout153.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5" Type="http://schemas.openxmlformats.org/officeDocument/2006/relationships/slideLayout" Target="../slideLayouts/slideLayout146.xml"/><Relationship Id="rId10" Type="http://schemas.openxmlformats.org/officeDocument/2006/relationships/slideLayout" Target="../slideLayouts/slideLayout151.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theme" Target="../theme/theme3.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slideLayout" Target="../slideLayouts/slideLayout7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19" Type="http://schemas.openxmlformats.org/officeDocument/2006/relationships/theme" Target="../theme/theme6.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18" Type="http://schemas.openxmlformats.org/officeDocument/2006/relationships/slideLayout" Target="../slideLayouts/slideLayout9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10" Type="http://schemas.openxmlformats.org/officeDocument/2006/relationships/slideLayout" Target="../slideLayouts/slideLayout89.xml"/><Relationship Id="rId19" Type="http://schemas.openxmlformats.org/officeDocument/2006/relationships/theme" Target="../theme/theme7.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 Type="http://schemas.openxmlformats.org/officeDocument/2006/relationships/slideLayout" Target="../slideLayouts/slideLayout99.xml"/><Relationship Id="rId16" Type="http://schemas.openxmlformats.org/officeDocument/2006/relationships/slideLayout" Target="../slideLayouts/slideLayout113.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10" Type="http://schemas.openxmlformats.org/officeDocument/2006/relationships/slideLayout" Target="../slideLayouts/slideLayout107.xml"/><Relationship Id="rId19" Type="http://schemas.openxmlformats.org/officeDocument/2006/relationships/theme" Target="../theme/theme8.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3.xml"/><Relationship Id="rId13" Type="http://schemas.openxmlformats.org/officeDocument/2006/relationships/slideLayout" Target="../slideLayouts/slideLayout128.xml"/><Relationship Id="rId18" Type="http://schemas.openxmlformats.org/officeDocument/2006/relationships/slideLayout" Target="../slideLayouts/slideLayout133.xml"/><Relationship Id="rId26" Type="http://schemas.openxmlformats.org/officeDocument/2006/relationships/slideLayout" Target="../slideLayouts/slideLayout141.xml"/><Relationship Id="rId3" Type="http://schemas.openxmlformats.org/officeDocument/2006/relationships/slideLayout" Target="../slideLayouts/slideLayout118.xml"/><Relationship Id="rId21" Type="http://schemas.openxmlformats.org/officeDocument/2006/relationships/slideLayout" Target="../slideLayouts/slideLayout136.xml"/><Relationship Id="rId7" Type="http://schemas.openxmlformats.org/officeDocument/2006/relationships/slideLayout" Target="../slideLayouts/slideLayout122.xml"/><Relationship Id="rId12" Type="http://schemas.openxmlformats.org/officeDocument/2006/relationships/slideLayout" Target="../slideLayouts/slideLayout127.xml"/><Relationship Id="rId17" Type="http://schemas.openxmlformats.org/officeDocument/2006/relationships/slideLayout" Target="../slideLayouts/slideLayout132.xml"/><Relationship Id="rId25" Type="http://schemas.openxmlformats.org/officeDocument/2006/relationships/slideLayout" Target="../slideLayouts/slideLayout140.xml"/><Relationship Id="rId2" Type="http://schemas.openxmlformats.org/officeDocument/2006/relationships/slideLayout" Target="../slideLayouts/slideLayout117.xml"/><Relationship Id="rId16" Type="http://schemas.openxmlformats.org/officeDocument/2006/relationships/slideLayout" Target="../slideLayouts/slideLayout131.xml"/><Relationship Id="rId20" Type="http://schemas.openxmlformats.org/officeDocument/2006/relationships/slideLayout" Target="../slideLayouts/slideLayout135.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24" Type="http://schemas.openxmlformats.org/officeDocument/2006/relationships/slideLayout" Target="../slideLayouts/slideLayout139.xml"/><Relationship Id="rId5" Type="http://schemas.openxmlformats.org/officeDocument/2006/relationships/slideLayout" Target="../slideLayouts/slideLayout120.xml"/><Relationship Id="rId15" Type="http://schemas.openxmlformats.org/officeDocument/2006/relationships/slideLayout" Target="../slideLayouts/slideLayout130.xml"/><Relationship Id="rId23" Type="http://schemas.openxmlformats.org/officeDocument/2006/relationships/slideLayout" Target="../slideLayouts/slideLayout138.xml"/><Relationship Id="rId10" Type="http://schemas.openxmlformats.org/officeDocument/2006/relationships/slideLayout" Target="../slideLayouts/slideLayout125.xml"/><Relationship Id="rId19" Type="http://schemas.openxmlformats.org/officeDocument/2006/relationships/slideLayout" Target="../slideLayouts/slideLayout134.xml"/><Relationship Id="rId4" Type="http://schemas.openxmlformats.org/officeDocument/2006/relationships/slideLayout" Target="../slideLayouts/slideLayout119.xml"/><Relationship Id="rId9" Type="http://schemas.openxmlformats.org/officeDocument/2006/relationships/slideLayout" Target="../slideLayouts/slideLayout124.xml"/><Relationship Id="rId14" Type="http://schemas.openxmlformats.org/officeDocument/2006/relationships/slideLayout" Target="../slideLayouts/slideLayout129.xml"/><Relationship Id="rId22" Type="http://schemas.openxmlformats.org/officeDocument/2006/relationships/slideLayout" Target="../slideLayouts/slideLayout137.xml"/><Relationship Id="rId27"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39891084"/>
      </p:ext>
    </p:extLst>
  </p:cSld>
  <p:clrMap bg1="lt1" tx1="dk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9"/>
        <p:cNvGrpSpPr/>
        <p:nvPr/>
      </p:nvGrpSpPr>
      <p:grpSpPr>
        <a:xfrm>
          <a:off x="0" y="0"/>
          <a:ext cx="0" cy="0"/>
          <a:chOff x="0" y="0"/>
          <a:chExt cx="0" cy="0"/>
        </a:xfrm>
      </p:grpSpPr>
      <p:sp>
        <p:nvSpPr>
          <p:cNvPr id="80" name="Google Shape;80;g3f977475a65_0_8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1" name="Google Shape;81;g3f977475a65_0_8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2" name="Google Shape;82;g3f977475a65_0_8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3" name="Google Shape;83;g3f977475a65_0_8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4" name="Google Shape;84;g3f977475a65_0_8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4"/>
        <p:cNvGrpSpPr/>
        <p:nvPr/>
      </p:nvGrpSpPr>
      <p:grpSpPr>
        <a:xfrm>
          <a:off x="0" y="0"/>
          <a:ext cx="0" cy="0"/>
          <a:chOff x="0" y="0"/>
          <a:chExt cx="0" cy="0"/>
        </a:xfrm>
      </p:grpSpPr>
      <p:sp>
        <p:nvSpPr>
          <p:cNvPr id="155" name="Google Shape;155;p10"/>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6" name="Google Shape;156;p10"/>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7" name="Google Shape;157;p1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58" name="Google Shape;158;p1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59" name="Google Shape;159;p1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60442317"/>
      </p:ext>
    </p:extLst>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g3f977c54648_0_8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g3f977c54648_0_8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7" name="Google Shape;87;g3f977c54648_0_8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8" name="Google Shape;88;g3f977c54648_0_8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9" name="Google Shape;89;g3f977c54648_0_8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64208342"/>
      </p:ext>
    </p:extLst>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sp>
        <p:nvSpPr>
          <p:cNvPr id="160" name="Google Shape;160;p10"/>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1" name="Google Shape;161;p10"/>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2" name="Google Shape;162;p1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63" name="Google Shape;163;p1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64" name="Google Shape;164;p1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74459740"/>
      </p:ext>
    </p:extLst>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10"/>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10"/>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7" name="Google Shape;87;p1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8" name="Google Shape;88;p1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9" name="Google Shape;89;p1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29778028"/>
      </p:ext>
    </p:extLst>
  </p:cSld>
  <p:clrMap bg1="lt1" tx1="dk1" bg2="dk2" tx2="lt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sp>
        <p:nvSpPr>
          <p:cNvPr id="186" name="Google Shape;186;g3f59ec87a1e_0_119"/>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marR="0" lvl="0" algn="ctr" rtl="0">
              <a:lnSpc>
                <a:spcPct val="100000"/>
              </a:lnSpc>
              <a:spcBef>
                <a:spcPts val="0"/>
              </a:spcBef>
              <a:spcAft>
                <a:spcPts val="0"/>
              </a:spcAft>
              <a:buClr>
                <a:schemeClr val="dk1"/>
              </a:buClr>
              <a:buSzPts val="2900"/>
              <a:buFont typeface="Calibri"/>
              <a:buNone/>
              <a:defRPr sz="29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endParaRPr/>
          </a:p>
        </p:txBody>
      </p:sp>
      <p:sp>
        <p:nvSpPr>
          <p:cNvPr id="187" name="Google Shape;187;g3f59ec87a1e_0_119"/>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marR="0" lvl="0" indent="-361950" algn="l" rtl="0">
              <a:lnSpc>
                <a:spcPct val="10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9250" algn="l" rtl="0">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1150" algn="l" rtl="0">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4pPr>
            <a:lvl5pPr marL="2286000" marR="0" lvl="4" indent="-311150" algn="l" rtl="0">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5pPr>
            <a:lvl6pPr marL="2743200" marR="0" lvl="5" indent="-311150" algn="l" rtl="0">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6pPr>
            <a:lvl7pPr marL="3200400" marR="0" lvl="6" indent="-311150" algn="l" rtl="0">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7pPr>
            <a:lvl8pPr marL="3657600" marR="0" lvl="7" indent="-311150" algn="l" rtl="0">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8pPr>
            <a:lvl9pPr marL="4114800" marR="0" lvl="8" indent="-311150" algn="l" rtl="0">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9pPr>
          </a:lstStyle>
          <a:p>
            <a:endParaRPr/>
          </a:p>
        </p:txBody>
      </p:sp>
      <p:sp>
        <p:nvSpPr>
          <p:cNvPr id="188" name="Google Shape;188;g3f59ec87a1e_0_11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marR="0" lvl="0" algn="l" rtl="0">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89" name="Google Shape;189;g3f59ec87a1e_0_11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marR="0" lvl="0" algn="ctr" rtl="0">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90" name="Google Shape;190;g3f59ec87a1e_0_11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92130894"/>
      </p:ext>
    </p:extLst>
  </p:cSld>
  <p:clrMap bg1="lt1" tx1="dk1" bg2="dk2" tx2="lt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 id="2147483770"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54819234"/>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 id="2147483786" r:id="rId15"/>
    <p:sldLayoutId id="2147483787" r:id="rId16"/>
    <p:sldLayoutId id="2147483788" r:id="rId17"/>
    <p:sldLayoutId id="2147483789" r:id="rId18"/>
    <p:sldLayoutId id="2147483790" r:id="rId19"/>
    <p:sldLayoutId id="2147483791" r:id="rId20"/>
    <p:sldLayoutId id="2147483792" r:id="rId21"/>
    <p:sldLayoutId id="2147483793" r:id="rId22"/>
    <p:sldLayoutId id="2147483794" r:id="rId23"/>
    <p:sldLayoutId id="2147483795" r:id="rId24"/>
    <p:sldLayoutId id="2147483796" r:id="rId25"/>
    <p:sldLayoutId id="2147483797"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3.xml"/><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5.xml"/><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6.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9.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1.xm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2.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3.xml"/><Relationship Id="rId1" Type="http://schemas.openxmlformats.org/officeDocument/2006/relationships/slideLayout" Target="../slideLayouts/slideLayout8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5.xml"/><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1.xml"/></Relationships>
</file>

<file path=ppt/slides/_rels/slide3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7.xml"/><Relationship Id="rId1" Type="http://schemas.openxmlformats.org/officeDocument/2006/relationships/slideLayout" Target="../slideLayouts/slideLayout4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9.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98.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123.xml"/><Relationship Id="rId4" Type="http://schemas.openxmlformats.org/officeDocument/2006/relationships/image" Target="../media/image24.png"/></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2.xml"/><Relationship Id="rId1" Type="http://schemas.openxmlformats.org/officeDocument/2006/relationships/slideLayout" Target="../slideLayouts/slideLayout15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g3f9774757ee_0_0"/>
          <p:cNvSpPr txBox="1"/>
          <p:nvPr/>
        </p:nvSpPr>
        <p:spPr>
          <a:xfrm>
            <a:off x="599800" y="359425"/>
            <a:ext cx="8123100" cy="2097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800"/>
              <a:buFont typeface="Arial"/>
              <a:buNone/>
            </a:pPr>
            <a:r>
              <a:rPr lang="en-US" sz="6700" b="1" i="0" u="none" strike="noStrike" cap="none" dirty="0">
                <a:solidFill>
                  <a:schemeClr val="accent1"/>
                </a:solidFill>
                <a:latin typeface="Roboto"/>
                <a:ea typeface="Roboto"/>
                <a:cs typeface="Roboto"/>
                <a:sym typeface="Roboto"/>
              </a:rPr>
              <a:t>Investigations </a:t>
            </a:r>
            <a:r>
              <a:rPr lang="en-US" sz="6700" b="0" i="0" u="none" strike="noStrike" cap="none" dirty="0">
                <a:solidFill>
                  <a:schemeClr val="accent1"/>
                </a:solidFill>
                <a:latin typeface="Roboto"/>
                <a:ea typeface="Roboto"/>
                <a:cs typeface="Roboto"/>
                <a:sym typeface="Roboto"/>
              </a:rPr>
              <a:t>Specialty Training</a:t>
            </a:r>
            <a:endParaRPr sz="6700" b="0" i="0" u="none" strike="noStrike" cap="none" dirty="0">
              <a:solidFill>
                <a:schemeClr val="accent1"/>
              </a:solidFill>
              <a:latin typeface="Roboto"/>
              <a:ea typeface="Roboto"/>
              <a:cs typeface="Roboto"/>
              <a:sym typeface="Roboto"/>
            </a:endParaRPr>
          </a:p>
          <a:p>
            <a:pPr marL="0" marR="0" lvl="0" indent="0" algn="l" rtl="0">
              <a:lnSpc>
                <a:spcPct val="120000"/>
              </a:lnSpc>
              <a:spcBef>
                <a:spcPts val="0"/>
              </a:spcBef>
              <a:spcAft>
                <a:spcPts val="0"/>
              </a:spcAft>
              <a:buClr>
                <a:srgbClr val="000000"/>
              </a:buClr>
              <a:buSzPts val="5300"/>
              <a:buFont typeface="Arial"/>
              <a:buNone/>
            </a:pPr>
            <a:endParaRPr sz="100" b="1" i="0" u="none" strike="noStrike" cap="none" dirty="0">
              <a:solidFill>
                <a:schemeClr val="accent1"/>
              </a:solidFill>
              <a:latin typeface="Calibri"/>
              <a:ea typeface="Calibri"/>
              <a:cs typeface="Calibri"/>
              <a:sym typeface="Calibri"/>
            </a:endParaRPr>
          </a:p>
        </p:txBody>
      </p:sp>
      <p:pic>
        <p:nvPicPr>
          <p:cNvPr id="261" name="Google Shape;261;g3f9774757ee_0_0" descr="A close-up of a white background&#10;&#10;AI-generated content may be incorrect."/>
          <p:cNvPicPr preferRelativeResize="0"/>
          <p:nvPr/>
        </p:nvPicPr>
        <p:blipFill rotWithShape="1">
          <a:blip r:embed="rId3">
            <a:alphaModFix/>
          </a:blip>
          <a:srcRect/>
          <a:stretch/>
        </p:blipFill>
        <p:spPr>
          <a:xfrm>
            <a:off x="431250" y="5631325"/>
            <a:ext cx="3596396" cy="1045464"/>
          </a:xfrm>
          <a:prstGeom prst="rect">
            <a:avLst/>
          </a:prstGeom>
          <a:noFill/>
          <a:ln>
            <a:noFill/>
          </a:ln>
        </p:spPr>
      </p:pic>
      <p:pic>
        <p:nvPicPr>
          <p:cNvPr id="262" name="Google Shape;262;g3f9774757ee_0_0" descr="A group of people in a room&#10;&#10;AI-generated content may be incorrect."/>
          <p:cNvPicPr preferRelativeResize="0"/>
          <p:nvPr/>
        </p:nvPicPr>
        <p:blipFill rotWithShape="1">
          <a:blip r:embed="rId4">
            <a:alphaModFix/>
          </a:blip>
          <a:srcRect/>
          <a:stretch/>
        </p:blipFill>
        <p:spPr>
          <a:xfrm>
            <a:off x="0" y="2743200"/>
            <a:ext cx="12192000" cy="2667000"/>
          </a:xfrm>
          <a:prstGeom prst="rect">
            <a:avLst/>
          </a:prstGeom>
          <a:noFill/>
          <a:ln>
            <a:noFill/>
          </a:ln>
        </p:spPr>
      </p:pic>
      <p:sp>
        <p:nvSpPr>
          <p:cNvPr id="263" name="Google Shape;263;g3f9774757ee_0_0"/>
          <p:cNvSpPr/>
          <p:nvPr/>
        </p:nvSpPr>
        <p:spPr>
          <a:xfrm>
            <a:off x="6925498" y="5777823"/>
            <a:ext cx="4882896" cy="97658"/>
          </a:xfrm>
          <a:custGeom>
            <a:avLst/>
            <a:gdLst/>
            <a:ahLst/>
            <a:cxnLst/>
            <a:rect l="l" t="t" r="r" b="b"/>
            <a:pathLst>
              <a:path w="7315200" h="146304" extrusionOk="0">
                <a:moveTo>
                  <a:pt x="0" y="0"/>
                </a:moveTo>
                <a:lnTo>
                  <a:pt x="7315200" y="0"/>
                </a:lnTo>
                <a:lnTo>
                  <a:pt x="7315200" y="146304"/>
                </a:lnTo>
                <a:lnTo>
                  <a:pt x="0" y="146304"/>
                </a:lnTo>
                <a:lnTo>
                  <a:pt x="0" y="0"/>
                </a:lnTo>
                <a:close/>
              </a:path>
            </a:pathLst>
          </a:custGeom>
          <a:blipFill rotWithShape="1">
            <a:blip r:embed="rId5">
              <a:alphaModFix/>
            </a:blip>
            <a:stretch>
              <a:fillRect/>
            </a:stretch>
          </a:blipFill>
          <a:ln>
            <a:noFill/>
          </a:ln>
        </p:spPr>
        <p:txBody>
          <a:bodyPr spcFirstLastPara="1" wrap="square" lIns="60975" tIns="30475" rIns="60975"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264" name="Google Shape;264;g3f9774757ee_0_0"/>
          <p:cNvSpPr txBox="1"/>
          <p:nvPr/>
        </p:nvSpPr>
        <p:spPr>
          <a:xfrm>
            <a:off x="8722912" y="6033800"/>
            <a:ext cx="3085500" cy="492600"/>
          </a:xfrm>
          <a:prstGeom prst="rect">
            <a:avLst/>
          </a:prstGeom>
          <a:noFill/>
          <a:ln>
            <a:noFill/>
          </a:ln>
        </p:spPr>
        <p:txBody>
          <a:bodyPr spcFirstLastPara="1" wrap="square" lIns="0" tIns="0" rIns="0" bIns="0" anchor="t" anchorCtr="0">
            <a:spAutoFit/>
          </a:bodyPr>
          <a:lstStyle/>
          <a:p>
            <a:pPr marL="0" marR="0" lvl="0" indent="0" algn="r" rtl="0">
              <a:lnSpc>
                <a:spcPct val="80000"/>
              </a:lnSpc>
              <a:spcBef>
                <a:spcPts val="0"/>
              </a:spcBef>
              <a:spcAft>
                <a:spcPts val="0"/>
              </a:spcAft>
              <a:buClr>
                <a:srgbClr val="000000"/>
              </a:buClr>
              <a:buSzPts val="4000"/>
              <a:buFont typeface="Arial"/>
              <a:buNone/>
            </a:pPr>
            <a:r>
              <a:rPr lang="en-US" sz="4000" b="0" i="0" u="none" strike="noStrike" cap="none" dirty="0">
                <a:solidFill>
                  <a:schemeClr val="accent1"/>
                </a:solidFill>
                <a:latin typeface="Calibri"/>
                <a:ea typeface="Calibri"/>
                <a:cs typeface="Calibri"/>
                <a:sym typeface="Calibri"/>
              </a:rPr>
              <a:t>Day 10</a:t>
            </a:r>
            <a:endParaRPr sz="900" b="0" i="0" u="none" strike="noStrike" cap="none" dirty="0">
              <a:solidFill>
                <a:schemeClr val="accen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5"/>
        <p:cNvGrpSpPr/>
        <p:nvPr/>
      </p:nvGrpSpPr>
      <p:grpSpPr>
        <a:xfrm>
          <a:off x="0" y="0"/>
          <a:ext cx="0" cy="0"/>
          <a:chOff x="0" y="0"/>
          <a:chExt cx="0" cy="0"/>
        </a:xfrm>
      </p:grpSpPr>
      <p:sp>
        <p:nvSpPr>
          <p:cNvPr id="347" name="Google Shape;347;p6"/>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8" name="Google Shape;348;p6"/>
          <p:cNvSpPr/>
          <p:nvPr/>
        </p:nvSpPr>
        <p:spPr>
          <a:xfrm>
            <a:off x="641774" y="623275"/>
            <a:ext cx="10905053" cy="5607882"/>
          </a:xfrm>
          <a:prstGeom prst="rect">
            <a:avLst/>
          </a:prstGeom>
          <a:noFill/>
          <a:ln w="19050" cap="flat" cmpd="sng">
            <a:solidFill>
              <a:srgbClr val="3F3F3F"/>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9" name="Google Shape;349;p6"/>
          <p:cNvSpPr txBox="1">
            <a:spLocks noGrp="1"/>
          </p:cNvSpPr>
          <p:nvPr>
            <p:ph type="title"/>
          </p:nvPr>
        </p:nvSpPr>
        <p:spPr>
          <a:xfrm>
            <a:off x="1285241" y="1008993"/>
            <a:ext cx="7436728" cy="232687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ct val="100000"/>
              <a:buFont typeface="Calibri"/>
              <a:buNone/>
            </a:pPr>
            <a:r>
              <a:rPr lang="en-US" sz="7200" b="1" dirty="0">
                <a:solidFill>
                  <a:schemeClr val="dk1"/>
                </a:solidFill>
                <a:latin typeface="Calibri"/>
                <a:ea typeface="Calibri"/>
                <a:cs typeface="Calibri"/>
                <a:sym typeface="Calibri"/>
              </a:rPr>
              <a:t>A Day In The Life Of An Investigator</a:t>
            </a:r>
            <a:endParaRPr sz="7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4"/>
        <p:cNvGrpSpPr/>
        <p:nvPr/>
      </p:nvGrpSpPr>
      <p:grpSpPr>
        <a:xfrm>
          <a:off x="0" y="0"/>
          <a:ext cx="0" cy="0"/>
          <a:chOff x="0" y="0"/>
          <a:chExt cx="0" cy="0"/>
        </a:xfrm>
      </p:grpSpPr>
      <p:sp>
        <p:nvSpPr>
          <p:cNvPr id="355" name="Google Shape;355;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56" name="Google Shape;356;p7"/>
          <p:cNvSpPr txBox="1">
            <a:spLocks noGrp="1"/>
          </p:cNvSpPr>
          <p:nvPr>
            <p:ph type="title"/>
          </p:nvPr>
        </p:nvSpPr>
        <p:spPr>
          <a:xfrm>
            <a:off x="838199" y="1093788"/>
            <a:ext cx="10506455"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000"/>
              <a:buFont typeface="Calibri"/>
              <a:buNone/>
            </a:pPr>
            <a:r>
              <a:rPr lang="en-US" sz="8000" b="1">
                <a:solidFill>
                  <a:schemeClr val="dk1"/>
                </a:solidFill>
                <a:latin typeface="Calibri"/>
                <a:ea typeface="Calibri"/>
                <a:cs typeface="Calibri"/>
                <a:sym typeface="Calibri"/>
              </a:rPr>
              <a:t>Lessons From The </a:t>
            </a:r>
            <a:br>
              <a:rPr lang="en-US" sz="8000" b="1">
                <a:solidFill>
                  <a:schemeClr val="dk1"/>
                </a:solidFill>
                <a:latin typeface="Calibri"/>
                <a:ea typeface="Calibri"/>
                <a:cs typeface="Calibri"/>
                <a:sym typeface="Calibri"/>
              </a:rPr>
            </a:br>
            <a:r>
              <a:rPr lang="en-US" sz="8000" b="1">
                <a:solidFill>
                  <a:schemeClr val="dk1"/>
                </a:solidFill>
                <a:latin typeface="Calibri"/>
                <a:ea typeface="Calibri"/>
                <a:cs typeface="Calibri"/>
                <a:sym typeface="Calibri"/>
              </a:rPr>
              <a:t>First Year In The Field</a:t>
            </a:r>
            <a:endParaRPr/>
          </a:p>
        </p:txBody>
      </p:sp>
      <p:sp>
        <p:nvSpPr>
          <p:cNvPr id="357" name="Google Shape;357;p7"/>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58" name="Google Shape;358;p7"/>
          <p:cNvSpPr/>
          <p:nvPr/>
        </p:nvSpPr>
        <p:spPr>
          <a:xfrm rot="5400000">
            <a:off x="9346882" y="2348839"/>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01FF15-19F1-5C6D-3885-DDF0C8DD0F72}"/>
              </a:ext>
            </a:extLst>
          </p:cNvPr>
          <p:cNvPicPr>
            <a:picLocks noChangeAspect="1"/>
          </p:cNvPicPr>
          <p:nvPr/>
        </p:nvPicPr>
        <p:blipFill>
          <a:blip r:embed="rId3"/>
          <a:stretch>
            <a:fillRect/>
          </a:stretch>
        </p:blipFill>
        <p:spPr>
          <a:xfrm>
            <a:off x="0" y="0"/>
            <a:ext cx="12192000" cy="6857999"/>
          </a:xfrm>
          <a:prstGeom prst="rect">
            <a:avLst/>
          </a:prstGeom>
        </p:spPr>
      </p:pic>
      <p:sp>
        <p:nvSpPr>
          <p:cNvPr id="4" name="Title 1">
            <a:extLst>
              <a:ext uri="{FF2B5EF4-FFF2-40B4-BE49-F238E27FC236}">
                <a16:creationId xmlns:a16="http://schemas.microsoft.com/office/drawing/2014/main" id="{CCC606D4-F29F-041B-1EF0-FE86D12DD871}"/>
              </a:ext>
            </a:extLst>
          </p:cNvPr>
          <p:cNvSpPr txBox="1">
            <a:spLocks/>
          </p:cNvSpPr>
          <p:nvPr/>
        </p:nvSpPr>
        <p:spPr>
          <a:xfrm>
            <a:off x="6095999" y="0"/>
            <a:ext cx="6068191" cy="6857999"/>
          </a:xfrm>
          <a:prstGeom prst="rect">
            <a:avLst/>
          </a:prstGeom>
        </p:spPr>
        <p:txBody>
          <a:bodyPr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a:lstStyle>
          <a:p>
            <a:pPr algn="ct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15-Minute </a:t>
            </a:r>
            <a:b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1550705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1" descr="People at meeti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66" name="Google Shape;266;p1"/>
          <p:cNvSpPr/>
          <p:nvPr/>
        </p:nvSpPr>
        <p:spPr>
          <a:xfrm>
            <a:off x="0" y="5325533"/>
            <a:ext cx="12192000" cy="1176867"/>
          </a:xfrm>
          <a:prstGeom prst="rect">
            <a:avLst/>
          </a:prstGeom>
          <a:solidFill>
            <a:schemeClr val="lt1"/>
          </a:solidFill>
          <a:ln w="19050" cap="flat" cmpd="sng">
            <a:solidFill>
              <a:schemeClr val="lt1"/>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67" name="Google Shape;267;p1"/>
          <p:cNvSpPr txBox="1"/>
          <p:nvPr/>
        </p:nvSpPr>
        <p:spPr>
          <a:xfrm>
            <a:off x="0" y="5621578"/>
            <a:ext cx="12192000" cy="64629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600" b="1" i="0" u="none" strike="noStrike" kern="0" cap="none" spc="0" normalizeH="0" baseline="0" noProof="0" dirty="0">
                <a:ln>
                  <a:noFill/>
                </a:ln>
                <a:solidFill>
                  <a:srgbClr val="000000"/>
                </a:solidFill>
                <a:effectLst/>
                <a:uLnTx/>
                <a:uFillTx/>
                <a:latin typeface="Calibri"/>
                <a:ea typeface="Calibri"/>
                <a:cs typeface="Calibri"/>
                <a:sym typeface="Calibri"/>
              </a:rPr>
              <a:t>PROFESSIONAL GROWTH &amp; INVESTIGATIVE JUDGEMENT</a:t>
            </a:r>
            <a:endParaRPr kumimoji="0" sz="16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4" name="Google Shape;274;g3f977c54648_0_82"/>
          <p:cNvSpPr txBox="1"/>
          <p:nvPr/>
        </p:nvSpPr>
        <p:spPr>
          <a:xfrm>
            <a:off x="987036" y="476687"/>
            <a:ext cx="7739486" cy="144650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4100"/>
              <a:buFont typeface="Arial"/>
              <a:buNone/>
              <a:tabLst/>
              <a:defRPr/>
            </a:pPr>
            <a:r>
              <a:rPr kumimoji="0" lang="en-US" sz="4400" b="1" i="0" u="none" strike="noStrike" kern="0" cap="none" spc="0" normalizeH="0" baseline="0" noProof="0" dirty="0">
                <a:ln>
                  <a:noFill/>
                </a:ln>
                <a:solidFill>
                  <a:srgbClr val="000000"/>
                </a:solidFill>
                <a:effectLst/>
                <a:uLnTx/>
                <a:uFillTx/>
                <a:latin typeface="Calibri"/>
                <a:ea typeface="Calibri"/>
                <a:cs typeface="Calibri"/>
                <a:sym typeface="Calibri"/>
              </a:rPr>
              <a:t>PROFESSIONAL GROWTH &amp; INVESTIGATIVE JUDGMENT</a:t>
            </a:r>
            <a:endParaRPr kumimoji="0" sz="4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275" name="Google Shape;275;g3f977c54648_0_82" descr="People at meeting"/>
          <p:cNvPicPr preferRelativeResize="0"/>
          <p:nvPr/>
        </p:nvPicPr>
        <p:blipFill rotWithShape="1">
          <a:blip r:embed="rId3">
            <a:alphaModFix/>
          </a:blip>
          <a:srcRect/>
          <a:stretch/>
        </p:blipFill>
        <p:spPr>
          <a:xfrm>
            <a:off x="1728907" y="2149851"/>
            <a:ext cx="6600800" cy="4089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a:extLst>
              <a:ext uri="{FF2B5EF4-FFF2-40B4-BE49-F238E27FC236}">
                <a16:creationId xmlns:a16="http://schemas.microsoft.com/office/drawing/2014/main" id="{1284402D-1C45-45AD-FB45-9CF612BAC156}"/>
              </a:ext>
            </a:extLst>
          </p:cNvPr>
          <p:cNvSpPr/>
          <p:nvPr/>
        </p:nvSpPr>
        <p:spPr>
          <a:xfrm>
            <a:off x="10023894" y="0"/>
            <a:ext cx="74570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0"/>
        <p:cNvGrpSpPr/>
        <p:nvPr/>
      </p:nvGrpSpPr>
      <p:grpSpPr>
        <a:xfrm>
          <a:off x="0" y="0"/>
          <a:ext cx="0" cy="0"/>
          <a:chOff x="0" y="0"/>
          <a:chExt cx="0" cy="0"/>
        </a:xfrm>
      </p:grpSpPr>
      <p:grpSp>
        <p:nvGrpSpPr>
          <p:cNvPr id="281" name="Google Shape;281;p2"/>
          <p:cNvGrpSpPr/>
          <p:nvPr/>
        </p:nvGrpSpPr>
        <p:grpSpPr>
          <a:xfrm>
            <a:off x="4352361" y="-48218"/>
            <a:ext cx="189053" cy="6954577"/>
            <a:chOff x="0" y="-38100"/>
            <a:chExt cx="74686" cy="2747433"/>
          </a:xfrm>
        </p:grpSpPr>
        <p:sp>
          <p:nvSpPr>
            <p:cNvPr id="282" name="Google Shape;282;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283" name="Google Shape;283;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284" name="Google Shape;284;p2"/>
          <p:cNvSpPr txBox="1"/>
          <p:nvPr/>
        </p:nvSpPr>
        <p:spPr>
          <a:xfrm>
            <a:off x="-39859" y="1336822"/>
            <a:ext cx="4392300" cy="19701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400"/>
              <a:buFont typeface="Arial"/>
              <a:buNone/>
              <a:tabLst/>
              <a:defRPr/>
            </a:pPr>
            <a:r>
              <a:rPr kumimoji="0" lang="en-US" sz="6400" b="1" i="0" u="none" strike="noStrike" kern="0" cap="none" spc="0" normalizeH="0" baseline="0" noProof="0" dirty="0">
                <a:ln>
                  <a:noFill/>
                </a:ln>
                <a:solidFill>
                  <a:schemeClr val="tx1"/>
                </a:solidFill>
                <a:effectLst/>
                <a:uLnTx/>
                <a:uFillTx/>
                <a:latin typeface="Antonio"/>
                <a:ea typeface="Antonio"/>
                <a:cs typeface="Antonio"/>
                <a:sym typeface="Antonio"/>
              </a:rPr>
              <a:t>Target Outcomes</a:t>
            </a:r>
            <a:endParaRPr kumimoji="0" sz="933" b="0" i="0" u="none" strike="noStrike" kern="0" cap="none" spc="0" normalizeH="0" baseline="0" noProof="0" dirty="0">
              <a:ln>
                <a:noFill/>
              </a:ln>
              <a:solidFill>
                <a:schemeClr val="tx1"/>
              </a:solidFill>
              <a:effectLst/>
              <a:uLnTx/>
              <a:uFillTx/>
              <a:latin typeface="Arial"/>
              <a:ea typeface="Arial"/>
              <a:cs typeface="Arial"/>
              <a:sym typeface="Arial"/>
            </a:endParaRPr>
          </a:p>
        </p:txBody>
      </p:sp>
      <p:sp>
        <p:nvSpPr>
          <p:cNvPr id="285" name="Google Shape;285;p2"/>
          <p:cNvSpPr txBox="1"/>
          <p:nvPr/>
        </p:nvSpPr>
        <p:spPr>
          <a:xfrm>
            <a:off x="4952008" y="584192"/>
            <a:ext cx="6766500" cy="5786199"/>
          </a:xfrm>
          <a:prstGeom prst="rect">
            <a:avLst/>
          </a:prstGeom>
          <a:noFill/>
          <a:ln>
            <a:noFill/>
          </a:ln>
        </p:spPr>
        <p:txBody>
          <a:bodyPr spcFirstLastPara="1" wrap="square" lIns="0" tIns="0" rIns="0" bIns="0" anchor="t" anchorCtr="0">
            <a:spAutoFit/>
          </a:bodyPr>
          <a:lstStyle/>
          <a:p>
            <a:pPr marL="457200" marR="0" lvl="0" indent="-457200" algn="l" defTabSz="914400" rtl="0" eaLnBrk="1" fontAlgn="auto" latinLnBrk="0" hangingPunct="1">
              <a:lnSpc>
                <a:spcPct val="100000"/>
              </a:lnSpc>
              <a:spcBef>
                <a:spcPts val="0"/>
              </a:spcBef>
              <a:spcAft>
                <a:spcPts val="0"/>
              </a:spcAft>
              <a:buClr>
                <a:srgbClr val="333333"/>
              </a:buClr>
              <a:buSzPts val="3300"/>
              <a:buFont typeface="Arial"/>
              <a:buChar char="•"/>
              <a:tabLst/>
              <a:defRPr/>
            </a:pPr>
            <a:r>
              <a:rPr kumimoji="0" lang="en-US"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Understand how investigative judgment develops through experience, reflection, supervision, and continued learning.</a:t>
            </a:r>
            <a:endParaRPr kumimoji="0"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Calibri"/>
            </a:endParaRPr>
          </a:p>
          <a:p>
            <a:pPr marL="45720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Calibri"/>
            </a:endParaRPr>
          </a:p>
          <a:p>
            <a:pPr marL="457200" marR="0" lvl="0" indent="-457200" algn="l" defTabSz="914400" rtl="0" eaLnBrk="1" fontAlgn="auto" latinLnBrk="0" hangingPunct="1">
              <a:lnSpc>
                <a:spcPct val="100000"/>
              </a:lnSpc>
              <a:spcBef>
                <a:spcPts val="0"/>
              </a:spcBef>
              <a:spcAft>
                <a:spcPts val="0"/>
              </a:spcAft>
              <a:buClr>
                <a:srgbClr val="333333"/>
              </a:buClr>
              <a:buSzPts val="3300"/>
              <a:buFont typeface="Arial"/>
              <a:buChar char="•"/>
              <a:tabLst/>
              <a:defRPr/>
            </a:pPr>
            <a:r>
              <a:rPr kumimoji="0" lang="en-US"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Apply strategies for learning from experience and feedback.</a:t>
            </a:r>
            <a:endParaRPr kumimoji="0"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Calibri"/>
            </a:endParaRPr>
          </a:p>
          <a:p>
            <a:pPr marL="45720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Calibri"/>
            </a:endParaRPr>
          </a:p>
          <a:p>
            <a:pPr marL="457200" marR="0" lvl="0" indent="-457200" algn="l" defTabSz="914400" rtl="0" eaLnBrk="1" fontAlgn="auto" latinLnBrk="0" hangingPunct="1">
              <a:lnSpc>
                <a:spcPct val="100000"/>
              </a:lnSpc>
              <a:spcBef>
                <a:spcPts val="0"/>
              </a:spcBef>
              <a:spcAft>
                <a:spcPts val="0"/>
              </a:spcAft>
              <a:buClr>
                <a:srgbClr val="333333"/>
              </a:buClr>
              <a:buSzPts val="3300"/>
              <a:buFont typeface="Arial"/>
              <a:buChar char="•"/>
              <a:tabLst/>
              <a:defRPr/>
            </a:pPr>
            <a:r>
              <a:rPr kumimoji="0" lang="en-US"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Assess personal strengths and growth opportunities, recognizing that professional growth, confidence, and competence continue throughout a career.</a:t>
            </a:r>
            <a:endParaRPr kumimoji="0" sz="32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86" name="Google Shape;286;p2" descr="target (Provided by Getty Images)"/>
          <p:cNvPicPr preferRelativeResize="0"/>
          <p:nvPr/>
        </p:nvPicPr>
        <p:blipFill rotWithShape="1">
          <a:blip r:embed="rId3">
            <a:alphaModFix/>
          </a:blip>
          <a:srcRect/>
          <a:stretch/>
        </p:blipFill>
        <p:spPr>
          <a:xfrm>
            <a:off x="1038736" y="3792134"/>
            <a:ext cx="2235131" cy="223513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1"/>
        <p:cNvGrpSpPr/>
        <p:nvPr/>
      </p:nvGrpSpPr>
      <p:grpSpPr>
        <a:xfrm>
          <a:off x="0" y="0"/>
          <a:ext cx="0" cy="0"/>
          <a:chOff x="0" y="0"/>
          <a:chExt cx="0" cy="0"/>
        </a:xfrm>
      </p:grpSpPr>
      <p:sp>
        <p:nvSpPr>
          <p:cNvPr id="293" name="Google Shape;293;p3"/>
          <p:cNvSpPr txBox="1">
            <a:spLocks noGrp="1"/>
          </p:cNvSpPr>
          <p:nvPr>
            <p:ph type="title"/>
          </p:nvPr>
        </p:nvSpPr>
        <p:spPr>
          <a:xfrm>
            <a:off x="578651" y="1122363"/>
            <a:ext cx="11414057" cy="317469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ct val="100000"/>
              <a:buFont typeface="Calibri"/>
              <a:buNone/>
            </a:pPr>
            <a:r>
              <a:rPr lang="en-US" sz="6600" b="1" dirty="0">
                <a:solidFill>
                  <a:schemeClr val="dk1"/>
                </a:solidFill>
                <a:latin typeface="Calibri"/>
                <a:ea typeface="Calibri"/>
                <a:cs typeface="Calibri"/>
                <a:sym typeface="Calibri"/>
              </a:rPr>
              <a:t>How Investigative Judgement Develops Over Time</a:t>
            </a:r>
            <a:endParaRPr sz="6600" dirty="0"/>
          </a:p>
        </p:txBody>
      </p:sp>
      <p:sp>
        <p:nvSpPr>
          <p:cNvPr id="294" name="Google Shape;294;p3"/>
          <p:cNvSpPr/>
          <p:nvPr/>
        </p:nvSpPr>
        <p:spPr>
          <a:xfrm rot="5400000">
            <a:off x="857544"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95" name="Google Shape;295;p3"/>
          <p:cNvSpPr/>
          <p:nvPr/>
        </p:nvSpPr>
        <p:spPr>
          <a:xfrm rot="10800000" flipH="1">
            <a:off x="578652" y="4501201"/>
            <a:ext cx="1103469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0"/>
        <p:cNvGrpSpPr/>
        <p:nvPr/>
      </p:nvGrpSpPr>
      <p:grpSpPr>
        <a:xfrm>
          <a:off x="0" y="0"/>
          <a:ext cx="0" cy="0"/>
          <a:chOff x="0" y="0"/>
          <a:chExt cx="0" cy="0"/>
        </a:xfrm>
      </p:grpSpPr>
      <p:sp>
        <p:nvSpPr>
          <p:cNvPr id="302" name="Google Shape;302;p4"/>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03" name="Google Shape;303;p4"/>
          <p:cNvSpPr/>
          <p:nvPr/>
        </p:nvSpPr>
        <p:spPr>
          <a:xfrm>
            <a:off x="641774" y="623275"/>
            <a:ext cx="10905053" cy="5607882"/>
          </a:xfrm>
          <a:prstGeom prst="rect">
            <a:avLst/>
          </a:prstGeom>
          <a:noFill/>
          <a:ln w="19050" cap="flat" cmpd="sng">
            <a:solidFill>
              <a:srgbClr val="3F3F3F"/>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04" name="Google Shape;304;p4"/>
          <p:cNvSpPr txBox="1">
            <a:spLocks noGrp="1"/>
          </p:cNvSpPr>
          <p:nvPr>
            <p:ph type="title"/>
          </p:nvPr>
        </p:nvSpPr>
        <p:spPr>
          <a:xfrm>
            <a:off x="1285241" y="1008994"/>
            <a:ext cx="7937781" cy="308887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100"/>
              <a:buFont typeface="Calibri"/>
              <a:buNone/>
            </a:pPr>
            <a:r>
              <a:rPr lang="en-US" sz="7200" b="1" dirty="0">
                <a:solidFill>
                  <a:schemeClr val="dk1"/>
                </a:solidFill>
                <a:latin typeface="Calibri"/>
                <a:ea typeface="Calibri"/>
                <a:cs typeface="Calibri"/>
                <a:sym typeface="Calibri"/>
              </a:rPr>
              <a:t>Making Decisions When You Don’t Have Every Answer</a:t>
            </a:r>
            <a:endParaRPr sz="7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9"/>
        <p:cNvGrpSpPr/>
        <p:nvPr/>
      </p:nvGrpSpPr>
      <p:grpSpPr>
        <a:xfrm>
          <a:off x="0" y="0"/>
          <a:ext cx="0" cy="0"/>
          <a:chOff x="0" y="0"/>
          <a:chExt cx="0" cy="0"/>
        </a:xfrm>
      </p:grpSpPr>
      <p:sp>
        <p:nvSpPr>
          <p:cNvPr id="310" name="Google Shape;310;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11" name="Google Shape;311;p5" descr="Person on busy street"/>
          <p:cNvPicPr preferRelativeResize="0"/>
          <p:nvPr/>
        </p:nvPicPr>
        <p:blipFill rotWithShape="1">
          <a:blip r:embed="rId3">
            <a:alphaModFix/>
          </a:blip>
          <a:srcRect r="21337" b="-1"/>
          <a:stretch/>
        </p:blipFill>
        <p:spPr>
          <a:xfrm>
            <a:off x="4110127" y="10"/>
            <a:ext cx="8081873" cy="6857990"/>
          </a:xfrm>
          <a:custGeom>
            <a:avLst/>
            <a:gdLst/>
            <a:ahLst/>
            <a:cxnLst/>
            <a:rect l="l" t="t" r="r" b="b"/>
            <a:pathLst>
              <a:path w="8081873" h="6858000" extrusionOk="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noFill/>
          <a:ln>
            <a:noFill/>
          </a:ln>
        </p:spPr>
      </p:pic>
      <p:sp>
        <p:nvSpPr>
          <p:cNvPr id="312" name="Google Shape;312;p5"/>
          <p:cNvSpPr/>
          <p:nvPr/>
        </p:nvSpPr>
        <p:spPr>
          <a:xfrm>
            <a:off x="0" y="0"/>
            <a:ext cx="4959047" cy="6858000"/>
          </a:xfrm>
          <a:custGeom>
            <a:avLst/>
            <a:gdLst/>
            <a:ahLst/>
            <a:cxnLst/>
            <a:rect l="l" t="t" r="r" b="b"/>
            <a:pathLst>
              <a:path w="4959047" h="6858000" extrusionOk="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solidFill>
            <a:schemeClr val="lt1"/>
          </a:solidFill>
          <a:ln w="9525" cap="flat" cmpd="sng">
            <a:solidFill>
              <a:srgbClr val="F5DEE3"/>
            </a:solidFill>
            <a:prstDash val="solid"/>
            <a:miter lim="80"/>
            <a:headEnd type="none" w="sm" len="sm"/>
            <a:tailEnd type="none" w="sm" len="sm"/>
          </a:ln>
          <a:effectLst>
            <a:outerShdw blurRad="50800" dist="38100" algn="l" rotWithShape="0">
              <a:srgbClr val="D8D8D8">
                <a:alpha val="3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13" name="Google Shape;313;p5"/>
          <p:cNvSpPr/>
          <p:nvPr/>
        </p:nvSpPr>
        <p:spPr>
          <a:xfrm>
            <a:off x="293512" y="-10"/>
            <a:ext cx="4948887" cy="6858000"/>
          </a:xfrm>
          <a:custGeom>
            <a:avLst/>
            <a:gdLst/>
            <a:ahLst/>
            <a:cxnLst/>
            <a:rect l="l" t="t" r="r" b="b"/>
            <a:pathLst>
              <a:path w="4948887" h="6858000" extrusionOk="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14" name="Google Shape;314;p5"/>
          <p:cNvSpPr txBox="1">
            <a:spLocks noGrp="1"/>
          </p:cNvSpPr>
          <p:nvPr>
            <p:ph type="title"/>
          </p:nvPr>
        </p:nvSpPr>
        <p:spPr>
          <a:xfrm>
            <a:off x="481029" y="1328655"/>
            <a:ext cx="4948886" cy="3204134"/>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1"/>
              </a:buClr>
              <a:buSzPts val="4400"/>
              <a:buFont typeface="Calibri"/>
              <a:buNone/>
            </a:pPr>
            <a:r>
              <a:rPr lang="en-US" b="1" dirty="0">
                <a:latin typeface="Calibri"/>
                <a:ea typeface="Calibri"/>
                <a:cs typeface="Calibri"/>
                <a:sym typeface="Calibri"/>
              </a:rPr>
              <a:t>Learning Through Feedback, Reflection &amp; Experience </a:t>
            </a:r>
            <a:endParaRPr dirty="0"/>
          </a:p>
        </p:txBody>
      </p:sp>
      <p:sp>
        <p:nvSpPr>
          <p:cNvPr id="315" name="Google Shape;315;p5"/>
          <p:cNvSpPr/>
          <p:nvPr/>
        </p:nvSpPr>
        <p:spPr>
          <a:xfrm rot="5400000">
            <a:off x="895388" y="1328924"/>
            <a:ext cx="146304" cy="704088"/>
          </a:xfrm>
          <a:prstGeom prst="rect">
            <a:avLst/>
          </a:prstGeom>
          <a:solidFill>
            <a:schemeClr val="bg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16" name="Google Shape;316;p5"/>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1"/>
        <p:cNvGrpSpPr/>
        <p:nvPr/>
      </p:nvGrpSpPr>
      <p:grpSpPr>
        <a:xfrm>
          <a:off x="0" y="0"/>
          <a:ext cx="0" cy="0"/>
          <a:chOff x="0" y="0"/>
          <a:chExt cx="0" cy="0"/>
        </a:xfrm>
      </p:grpSpPr>
      <p:sp>
        <p:nvSpPr>
          <p:cNvPr id="322" name="Google Shape;322;p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3" name="Google Shape;323;p6"/>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4" name="Google Shape;324;p6"/>
          <p:cNvSpPr/>
          <p:nvPr/>
        </p:nvSpPr>
        <p:spPr>
          <a:xfrm>
            <a:off x="641774" y="623275"/>
            <a:ext cx="10905053" cy="5607882"/>
          </a:xfrm>
          <a:prstGeom prst="rect">
            <a:avLst/>
          </a:prstGeom>
          <a:noFill/>
          <a:ln w="19050" cap="flat" cmpd="sng">
            <a:solidFill>
              <a:srgbClr val="3F3F3F"/>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5" name="Google Shape;325;p6"/>
          <p:cNvSpPr txBox="1">
            <a:spLocks noGrp="1"/>
          </p:cNvSpPr>
          <p:nvPr>
            <p:ph type="title"/>
          </p:nvPr>
        </p:nvSpPr>
        <p:spPr>
          <a:xfrm>
            <a:off x="1285241" y="1008994"/>
            <a:ext cx="6244448" cy="242000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ct val="111111"/>
              <a:buFont typeface="Calibri"/>
              <a:buNone/>
            </a:pPr>
            <a:r>
              <a:rPr lang="en-US" sz="7200" b="1" dirty="0">
                <a:solidFill>
                  <a:schemeClr val="dk1"/>
                </a:solidFill>
                <a:latin typeface="Calibri"/>
                <a:ea typeface="Calibri"/>
                <a:cs typeface="Calibri"/>
                <a:sym typeface="Calibri"/>
              </a:rPr>
              <a:t>Advice To Your Future Self</a:t>
            </a:r>
            <a:endParaRPr sz="7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Google Shape;270;p1" descr="Person sitting and writing"/>
          <p:cNvPicPr preferRelativeResize="0"/>
          <p:nvPr/>
        </p:nvPicPr>
        <p:blipFill rotWithShape="1">
          <a:blip r:embed="rId3">
            <a:alphaModFix/>
          </a:blip>
          <a:srcRect/>
          <a:stretch/>
        </p:blipFill>
        <p:spPr>
          <a:xfrm>
            <a:off x="0" y="-508000"/>
            <a:ext cx="12192000" cy="7366000"/>
          </a:xfrm>
          <a:prstGeom prst="rect">
            <a:avLst/>
          </a:prstGeom>
          <a:noFill/>
          <a:ln>
            <a:noFill/>
          </a:ln>
        </p:spPr>
      </p:pic>
      <p:sp>
        <p:nvSpPr>
          <p:cNvPr id="271" name="Google Shape;271;p1"/>
          <p:cNvSpPr/>
          <p:nvPr/>
        </p:nvSpPr>
        <p:spPr>
          <a:xfrm>
            <a:off x="502920" y="5391536"/>
            <a:ext cx="11186160" cy="806063"/>
          </a:xfrm>
          <a:prstGeom prst="rect">
            <a:avLst/>
          </a:prstGeom>
          <a:solidFill>
            <a:schemeClr val="lt1"/>
          </a:solidFill>
          <a:ln w="19050" cap="flat" cmpd="sng">
            <a:solidFill>
              <a:schemeClr val="lt1"/>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2" name="Google Shape;272;p1"/>
          <p:cNvSpPr txBox="1"/>
          <p:nvPr/>
        </p:nvSpPr>
        <p:spPr>
          <a:xfrm>
            <a:off x="502920" y="5440624"/>
            <a:ext cx="11186160"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dirty="0">
                <a:solidFill>
                  <a:schemeClr val="dk1"/>
                </a:solidFill>
                <a:latin typeface="Calibri"/>
                <a:ea typeface="Calibri"/>
                <a:cs typeface="Calibri"/>
                <a:sym typeface="Calibri"/>
              </a:rPr>
              <a:t>WHAT INVESTIGATIONS LOOK LIKE IN THE FIELD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32" name="Google Shape;332;p7" descr="Plant growing in a concrete crack"/>
          <p:cNvPicPr preferRelativeResize="0"/>
          <p:nvPr/>
        </p:nvPicPr>
        <p:blipFill rotWithShape="1">
          <a:blip r:embed="rId3">
            <a:alphaModFix/>
          </a:blip>
          <a:srcRect r="15627" b="-1"/>
          <a:stretch/>
        </p:blipFill>
        <p:spPr>
          <a:xfrm>
            <a:off x="3523488" y="10"/>
            <a:ext cx="8668512" cy="6857990"/>
          </a:xfrm>
          <a:prstGeom prst="rect">
            <a:avLst/>
          </a:prstGeom>
          <a:noFill/>
          <a:ln>
            <a:noFill/>
          </a:ln>
        </p:spPr>
      </p:pic>
      <p:sp>
        <p:nvSpPr>
          <p:cNvPr id="333" name="Google Shape;333;p7"/>
          <p:cNvSpPr/>
          <p:nvPr/>
        </p:nvSpPr>
        <p:spPr>
          <a:xfrm>
            <a:off x="0" y="0"/>
            <a:ext cx="9756601" cy="6858000"/>
          </a:xfrm>
          <a:prstGeom prst="rect">
            <a:avLst/>
          </a:prstGeom>
          <a:gradFill>
            <a:gsLst>
              <a:gs pos="0">
                <a:srgbClr val="FFFFFF">
                  <a:alpha val="0"/>
                </a:srgbClr>
              </a:gs>
              <a:gs pos="19000">
                <a:srgbClr val="FFFFFF">
                  <a:alpha val="38039"/>
                </a:srgbClr>
              </a:gs>
              <a:gs pos="35000">
                <a:srgbClr val="FFFFFF">
                  <a:alpha val="78824"/>
                </a:srgbClr>
              </a:gs>
              <a:gs pos="5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4" name="Google Shape;334;p7"/>
          <p:cNvSpPr txBox="1">
            <a:spLocks noGrp="1"/>
          </p:cNvSpPr>
          <p:nvPr>
            <p:ph type="title"/>
          </p:nvPr>
        </p:nvSpPr>
        <p:spPr>
          <a:xfrm>
            <a:off x="705612" y="1011539"/>
            <a:ext cx="7135200" cy="3204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Calibri"/>
              <a:buNone/>
            </a:pPr>
            <a:r>
              <a:rPr lang="en-US" sz="6700" b="1" dirty="0">
                <a:latin typeface="Calibri"/>
                <a:ea typeface="Calibri"/>
                <a:cs typeface="Calibri"/>
                <a:sym typeface="Calibri"/>
              </a:rPr>
              <a:t>Growth Is A Process, Not A Destination</a:t>
            </a:r>
            <a:endParaRPr sz="6300" dirty="0"/>
          </a:p>
        </p:txBody>
      </p:sp>
      <p:sp>
        <p:nvSpPr>
          <p:cNvPr id="335" name="Google Shape;335;p7"/>
          <p:cNvSpPr/>
          <p:nvPr/>
        </p:nvSpPr>
        <p:spPr>
          <a:xfrm rot="5400000">
            <a:off x="984504" y="476634"/>
            <a:ext cx="146304"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36" name="Google Shape;336;p7"/>
          <p:cNvSpPr/>
          <p:nvPr/>
        </p:nvSpPr>
        <p:spPr>
          <a:xfrm>
            <a:off x="705612" y="3978884"/>
            <a:ext cx="397764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4" descr="Salads in a bowl">
            <a:extLst>
              <a:ext uri="{FF2B5EF4-FFF2-40B4-BE49-F238E27FC236}">
                <a16:creationId xmlns:a16="http://schemas.microsoft.com/office/drawing/2014/main" id="{A9F26E47-39BF-CDF9-2BE7-0B33800A607E}"/>
              </a:ext>
            </a:extLst>
          </p:cNvPr>
          <p:cNvPicPr>
            <a:picLocks noChangeAspect="1"/>
          </p:cNvPicPr>
          <p:nvPr/>
        </p:nvPicPr>
        <p:blipFill>
          <a:blip r:embed="rId3" cstate="print">
            <a:extLst>
              <a:ext uri="{28A0092B-C50C-407E-A947-70E740481C1C}">
                <a14:useLocalDpi xmlns:a14="http://schemas.microsoft.com/office/drawing/2010/main" val="0"/>
              </a:ext>
            </a:extLst>
          </a:blip>
          <a:srcRect t="7802" b="7802"/>
          <a:stretch>
            <a:fillRect/>
          </a:stretch>
        </p:blipFill>
        <p:spPr>
          <a:xfrm>
            <a:off x="0" y="0"/>
            <a:ext cx="12192000" cy="6858000"/>
          </a:xfrm>
          <a:prstGeom prst="rect">
            <a:avLst/>
          </a:prstGeom>
          <a:noFill/>
          <a:ln>
            <a:noFill/>
          </a:ln>
        </p:spPr>
      </p:pic>
      <p:sp>
        <p:nvSpPr>
          <p:cNvPr id="3" name="Title 2">
            <a:extLst>
              <a:ext uri="{FF2B5EF4-FFF2-40B4-BE49-F238E27FC236}">
                <a16:creationId xmlns:a16="http://schemas.microsoft.com/office/drawing/2014/main" id="{6833BB55-E263-059F-2E51-494435F579B4}"/>
              </a:ext>
            </a:extLst>
          </p:cNvPr>
          <p:cNvSpPr txBox="1">
            <a:spLocks/>
          </p:cNvSpPr>
          <p:nvPr/>
        </p:nvSpPr>
        <p:spPr>
          <a:xfrm>
            <a:off x="0" y="4839848"/>
            <a:ext cx="12192000" cy="1325563"/>
          </a:xfrm>
          <a:prstGeom prst="rect">
            <a:avLst/>
          </a:prstGeom>
          <a:solidFill>
            <a:schemeClr val="bg1">
              <a:alpha val="90000"/>
            </a:schemeClr>
          </a:solidFill>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a:lstStyle>
          <a:p>
            <a:pPr algn="ctr"/>
            <a:r>
              <a:rPr lang="en-US" sz="7200" dirty="0">
                <a:latin typeface="Calibri" panose="020F0502020204030204" pitchFamily="34" charset="0"/>
                <a:ea typeface="Calibri" panose="020F0502020204030204" pitchFamily="34" charset="0"/>
                <a:cs typeface="Calibri" panose="020F0502020204030204" pitchFamily="34" charset="0"/>
              </a:rPr>
              <a:t>Lunch Break</a:t>
            </a:r>
          </a:p>
        </p:txBody>
      </p:sp>
    </p:spTree>
    <p:extLst>
      <p:ext uri="{BB962C8B-B14F-4D97-AF65-F5344CB8AC3E}">
        <p14:creationId xmlns:p14="http://schemas.microsoft.com/office/powerpoint/2010/main" val="3234560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1" descr="Women working from home"/>
          <p:cNvPicPr preferRelativeResize="0"/>
          <p:nvPr/>
        </p:nvPicPr>
        <p:blipFill rotWithShape="1">
          <a:blip r:embed="rId3">
            <a:alphaModFix/>
          </a:blip>
          <a:srcRect/>
          <a:stretch/>
        </p:blipFill>
        <p:spPr>
          <a:xfrm>
            <a:off x="0" y="0"/>
            <a:ext cx="12192000" cy="7192108"/>
          </a:xfrm>
          <a:prstGeom prst="rect">
            <a:avLst/>
          </a:prstGeom>
          <a:noFill/>
          <a:ln>
            <a:noFill/>
          </a:ln>
        </p:spPr>
      </p:pic>
      <p:sp>
        <p:nvSpPr>
          <p:cNvPr id="266" name="Google Shape;266;p1"/>
          <p:cNvSpPr/>
          <p:nvPr/>
        </p:nvSpPr>
        <p:spPr>
          <a:xfrm>
            <a:off x="467360" y="5015141"/>
            <a:ext cx="11257280" cy="1323399"/>
          </a:xfrm>
          <a:prstGeom prst="rect">
            <a:avLst/>
          </a:prstGeom>
          <a:solidFill>
            <a:schemeClr val="lt1"/>
          </a:solidFill>
          <a:ln w="19050" cap="flat" cmpd="sng">
            <a:solidFill>
              <a:schemeClr val="lt1"/>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67" name="Google Shape;267;p1"/>
          <p:cNvSpPr txBox="1"/>
          <p:nvPr/>
        </p:nvSpPr>
        <p:spPr>
          <a:xfrm>
            <a:off x="715433" y="5015142"/>
            <a:ext cx="10761134" cy="132339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4000" b="1" i="0" u="none" strike="noStrike" kern="0" cap="none" spc="0" normalizeH="0" baseline="0" noProof="0" dirty="0">
                <a:ln>
                  <a:noFill/>
                </a:ln>
                <a:solidFill>
                  <a:srgbClr val="000000"/>
                </a:solidFill>
                <a:effectLst/>
                <a:uLnTx/>
                <a:uFillTx/>
                <a:latin typeface="Calibri"/>
                <a:ea typeface="Calibri"/>
                <a:cs typeface="Calibri"/>
                <a:sym typeface="Calibri"/>
              </a:rPr>
              <a:t>INVESTIGATOR WELLNESS, RESILIENCE, </a:t>
            </a:r>
            <a:br>
              <a:rPr kumimoji="0" lang="en-US" sz="4000" b="1" i="0" u="none" strike="noStrike" kern="0" cap="none" spc="0" normalizeH="0" baseline="0" noProof="0" dirty="0">
                <a:ln>
                  <a:noFill/>
                </a:ln>
                <a:solidFill>
                  <a:srgbClr val="000000"/>
                </a:solidFill>
                <a:effectLst/>
                <a:uLnTx/>
                <a:uFillTx/>
                <a:latin typeface="Calibri"/>
                <a:ea typeface="Calibri"/>
                <a:cs typeface="Calibri"/>
                <a:sym typeface="Calibri"/>
              </a:rPr>
            </a:br>
            <a:r>
              <a:rPr lang="en-US" sz="4000" b="1" dirty="0">
                <a:latin typeface="Calibri"/>
                <a:ea typeface="Calibri"/>
                <a:cs typeface="Calibri"/>
                <a:sym typeface="Calibri"/>
              </a:rPr>
              <a:t>AND</a:t>
            </a:r>
            <a:r>
              <a:rPr kumimoji="0" lang="en-US" sz="4000" b="1" i="0" u="none" strike="noStrike" kern="0" cap="none" spc="0" normalizeH="0" baseline="0" noProof="0" dirty="0">
                <a:ln>
                  <a:noFill/>
                </a:ln>
                <a:solidFill>
                  <a:srgbClr val="000000"/>
                </a:solidFill>
                <a:effectLst/>
                <a:uLnTx/>
                <a:uFillTx/>
                <a:latin typeface="Calibri"/>
                <a:ea typeface="Calibri"/>
                <a:cs typeface="Calibri"/>
                <a:sym typeface="Calibri"/>
              </a:rPr>
              <a:t> PROFESSIONAL SUSTAINABILITY</a:t>
            </a:r>
            <a:endParaRPr kumimoji="0" sz="2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4" name="Google Shape;274;g3f5ea487dc3_0_82"/>
          <p:cNvSpPr txBox="1"/>
          <p:nvPr/>
        </p:nvSpPr>
        <p:spPr>
          <a:xfrm>
            <a:off x="1757325" y="553065"/>
            <a:ext cx="6346800" cy="15696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4100"/>
              <a:buFont typeface="Arial"/>
              <a:buNone/>
              <a:tabLst/>
              <a:defRPr/>
            </a:pPr>
            <a:r>
              <a:rPr kumimoji="0" lang="en-US" sz="4800" b="1" i="0" u="none" strike="noStrike" kern="0" cap="none" spc="0" normalizeH="0" baseline="0" noProof="0" dirty="0">
                <a:ln>
                  <a:noFill/>
                </a:ln>
                <a:solidFill>
                  <a:srgbClr val="000000"/>
                </a:solidFill>
                <a:effectLst/>
                <a:uLnTx/>
                <a:uFillTx/>
                <a:latin typeface="Calibri"/>
                <a:ea typeface="Calibri"/>
                <a:cs typeface="Calibri"/>
                <a:sym typeface="Calibri"/>
              </a:rPr>
              <a:t>WELLNESS, RESILIENCE &amp; SUSTAINABILITY</a:t>
            </a:r>
            <a:endParaRPr kumimoji="0" sz="48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275" name="Google Shape;275;g3f5ea487dc3_0_82" descr="Women working from home"/>
          <p:cNvPicPr preferRelativeResize="0"/>
          <p:nvPr/>
        </p:nvPicPr>
        <p:blipFill rotWithShape="1">
          <a:blip r:embed="rId3">
            <a:alphaModFix/>
          </a:blip>
          <a:srcRect/>
          <a:stretch/>
        </p:blipFill>
        <p:spPr>
          <a:xfrm>
            <a:off x="2338231" y="2285459"/>
            <a:ext cx="5483577" cy="40194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a:extLst>
              <a:ext uri="{FF2B5EF4-FFF2-40B4-BE49-F238E27FC236}">
                <a16:creationId xmlns:a16="http://schemas.microsoft.com/office/drawing/2014/main" id="{72954C67-2701-29B5-47C5-9E3C6CF0E881}"/>
              </a:ext>
            </a:extLst>
          </p:cNvPr>
          <p:cNvSpPr/>
          <p:nvPr/>
        </p:nvSpPr>
        <p:spPr>
          <a:xfrm>
            <a:off x="9558067" y="0"/>
            <a:ext cx="1193059"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0"/>
        <p:cNvGrpSpPr/>
        <p:nvPr/>
      </p:nvGrpSpPr>
      <p:grpSpPr>
        <a:xfrm>
          <a:off x="0" y="0"/>
          <a:ext cx="0" cy="0"/>
          <a:chOff x="0" y="0"/>
          <a:chExt cx="0" cy="0"/>
        </a:xfrm>
      </p:grpSpPr>
      <p:grpSp>
        <p:nvGrpSpPr>
          <p:cNvPr id="281" name="Google Shape;281;p2"/>
          <p:cNvGrpSpPr/>
          <p:nvPr/>
        </p:nvGrpSpPr>
        <p:grpSpPr>
          <a:xfrm>
            <a:off x="4289400" y="-96577"/>
            <a:ext cx="109848" cy="6954577"/>
            <a:chOff x="0" y="-38100"/>
            <a:chExt cx="74686" cy="2747433"/>
          </a:xfrm>
        </p:grpSpPr>
        <p:sp>
          <p:nvSpPr>
            <p:cNvPr id="282" name="Google Shape;282;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283" name="Google Shape;283;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284" name="Google Shape;284;p2"/>
          <p:cNvSpPr txBox="1"/>
          <p:nvPr/>
        </p:nvSpPr>
        <p:spPr>
          <a:xfrm>
            <a:off x="6948" y="1097422"/>
            <a:ext cx="4392300" cy="19701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400"/>
              <a:buFont typeface="Arial"/>
              <a:buNone/>
              <a:tabLst/>
              <a:defRPr/>
            </a:pPr>
            <a:r>
              <a:rPr kumimoji="0" lang="en-US" sz="6400" b="1" i="0" u="none" strike="noStrike" kern="0" cap="none" spc="0" normalizeH="0" baseline="0" noProof="0" dirty="0">
                <a:ln>
                  <a:noFill/>
                </a:ln>
                <a:solidFill>
                  <a:schemeClr val="tx1"/>
                </a:solidFill>
                <a:effectLst/>
                <a:uLnTx/>
                <a:uFillTx/>
                <a:latin typeface="Antonio"/>
                <a:ea typeface="Antonio"/>
                <a:cs typeface="Antonio"/>
                <a:sym typeface="Antonio"/>
              </a:rPr>
              <a:t>Target Outcomes</a:t>
            </a:r>
            <a:endParaRPr kumimoji="0" sz="933" b="0" i="0" u="none" strike="noStrike" kern="0" cap="none" spc="0" normalizeH="0" baseline="0" noProof="0" dirty="0">
              <a:ln>
                <a:noFill/>
              </a:ln>
              <a:solidFill>
                <a:schemeClr val="tx1"/>
              </a:solidFill>
              <a:effectLst/>
              <a:uLnTx/>
              <a:uFillTx/>
              <a:latin typeface="Arial"/>
              <a:ea typeface="Arial"/>
              <a:cs typeface="Arial"/>
              <a:sym typeface="Arial"/>
            </a:endParaRPr>
          </a:p>
        </p:txBody>
      </p:sp>
      <p:sp>
        <p:nvSpPr>
          <p:cNvPr id="285" name="Google Shape;285;p2"/>
          <p:cNvSpPr txBox="1"/>
          <p:nvPr/>
        </p:nvSpPr>
        <p:spPr>
          <a:xfrm>
            <a:off x="4561125" y="242700"/>
            <a:ext cx="7336800" cy="6278642"/>
          </a:xfrm>
          <a:prstGeom prst="rect">
            <a:avLst/>
          </a:prstGeom>
          <a:noFill/>
          <a:ln>
            <a:noFill/>
          </a:ln>
        </p:spPr>
        <p:txBody>
          <a:bodyPr spcFirstLastPara="1" wrap="square" lIns="0" tIns="0" rIns="0" bIns="0" anchor="t" anchorCtr="0">
            <a:spAutoFit/>
          </a:bodyPr>
          <a:lstStyle/>
          <a:p>
            <a:pPr marL="457200" marR="0" lvl="0" indent="-457200" algn="l" defTabSz="914400" rtl="0" eaLnBrk="1" fontAlgn="auto" latinLnBrk="0" hangingPunct="1">
              <a:lnSpc>
                <a:spcPct val="100000"/>
              </a:lnSpc>
              <a:spcBef>
                <a:spcPts val="0"/>
              </a:spcBef>
              <a:spcAft>
                <a:spcPts val="0"/>
              </a:spcAft>
              <a:buClr>
                <a:srgbClr val="333333"/>
              </a:buClr>
              <a:buSzPts val="3200"/>
              <a:buFont typeface="Arial"/>
              <a:buChar char="•"/>
              <a:tabLst/>
              <a:defRPr/>
            </a:pPr>
            <a:r>
              <a:rPr kumimoji="0" lang="en-US" sz="3200" b="0" i="0" u="none" strike="noStrike" kern="0" cap="none" spc="0" normalizeH="0" baseline="0" noProof="0" dirty="0">
                <a:ln>
                  <a:noFill/>
                </a:ln>
                <a:solidFill>
                  <a:schemeClr val="tx1"/>
                </a:solidFill>
                <a:effectLst/>
                <a:uLnTx/>
                <a:uFillTx/>
                <a:latin typeface="Calibri"/>
                <a:ea typeface="Calibri"/>
                <a:cs typeface="Calibri"/>
                <a:sym typeface="Calibri"/>
              </a:rPr>
              <a:t>Understand how the demands of child welfare work can affect personal well-being, professional effectiveness, and long-term career satisfaction.</a:t>
            </a:r>
            <a:endParaRPr kumimoji="0" sz="3200" b="0" i="0" u="none" strike="noStrike" kern="0" cap="none" spc="0" normalizeH="0" baseline="0" noProof="0" dirty="0">
              <a:ln>
                <a:noFill/>
              </a:ln>
              <a:solidFill>
                <a:schemeClr val="tx1"/>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1200" b="0" i="0" u="none" strike="noStrike" kern="0" cap="none" spc="0" normalizeH="0" baseline="0" noProof="0" dirty="0">
              <a:ln>
                <a:noFill/>
              </a:ln>
              <a:solidFill>
                <a:schemeClr val="tx1"/>
              </a:solidFill>
              <a:effectLst/>
              <a:uLnTx/>
              <a:uFillTx/>
              <a:latin typeface="Calibri"/>
              <a:ea typeface="Calibri"/>
              <a:cs typeface="Calibri"/>
              <a:sym typeface="Calibri"/>
            </a:endParaRPr>
          </a:p>
          <a:p>
            <a:pPr marL="457200" marR="0" lvl="0" indent="-457200" algn="l" defTabSz="914400" rtl="0" eaLnBrk="1" fontAlgn="auto" latinLnBrk="0" hangingPunct="1">
              <a:lnSpc>
                <a:spcPct val="100000"/>
              </a:lnSpc>
              <a:spcBef>
                <a:spcPts val="0"/>
              </a:spcBef>
              <a:spcAft>
                <a:spcPts val="0"/>
              </a:spcAft>
              <a:buClr>
                <a:srgbClr val="333333"/>
              </a:buClr>
              <a:buSzPts val="3200"/>
              <a:buFont typeface="Arial"/>
              <a:buChar char="•"/>
              <a:tabLst/>
              <a:defRPr/>
            </a:pPr>
            <a:r>
              <a:rPr kumimoji="0" lang="en-US" sz="3200" b="0" i="0" u="none" strike="noStrike" kern="0" cap="none" spc="0" normalizeH="0" baseline="0" noProof="0" dirty="0">
                <a:ln>
                  <a:noFill/>
                </a:ln>
                <a:solidFill>
                  <a:schemeClr val="tx1"/>
                </a:solidFill>
                <a:effectLst/>
                <a:uLnTx/>
                <a:uFillTx/>
                <a:latin typeface="Calibri"/>
                <a:ea typeface="Calibri"/>
                <a:cs typeface="Calibri"/>
                <a:sym typeface="Calibri"/>
              </a:rPr>
              <a:t>Apply strategies for managing workplace stress and maintaining professional balance through healthy habits and boundaries.</a:t>
            </a:r>
            <a:endParaRPr kumimoji="0" sz="3200" b="0" i="0" u="none" strike="noStrike" kern="0" cap="none" spc="0" normalizeH="0" baseline="0" noProof="0" dirty="0">
              <a:ln>
                <a:noFill/>
              </a:ln>
              <a:solidFill>
                <a:schemeClr val="tx1"/>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1200" b="0" i="0" u="none" strike="noStrike" kern="0" cap="none" spc="0" normalizeH="0" baseline="0" noProof="0" dirty="0">
              <a:ln>
                <a:noFill/>
              </a:ln>
              <a:solidFill>
                <a:schemeClr val="tx1"/>
              </a:solidFill>
              <a:effectLst/>
              <a:uLnTx/>
              <a:uFillTx/>
              <a:latin typeface="Calibri"/>
              <a:ea typeface="Calibri"/>
              <a:cs typeface="Calibri"/>
              <a:sym typeface="Calibri"/>
            </a:endParaRPr>
          </a:p>
          <a:p>
            <a:pPr marL="457200" marR="0" lvl="0" indent="-457200" algn="l" defTabSz="914400" rtl="0" eaLnBrk="1" fontAlgn="auto" latinLnBrk="0" hangingPunct="1">
              <a:lnSpc>
                <a:spcPct val="100000"/>
              </a:lnSpc>
              <a:spcBef>
                <a:spcPts val="0"/>
              </a:spcBef>
              <a:spcAft>
                <a:spcPts val="0"/>
              </a:spcAft>
              <a:buClr>
                <a:srgbClr val="333333"/>
              </a:buClr>
              <a:buSzPts val="3200"/>
              <a:buFont typeface="Arial"/>
              <a:buChar char="•"/>
              <a:tabLst/>
              <a:defRPr/>
            </a:pPr>
            <a:r>
              <a:rPr kumimoji="0" lang="en-US" sz="3200" b="0" i="0" u="none" strike="noStrike" kern="0" cap="none" spc="0" normalizeH="0" baseline="0" noProof="0" dirty="0">
                <a:ln>
                  <a:noFill/>
                </a:ln>
                <a:solidFill>
                  <a:schemeClr val="tx1"/>
                </a:solidFill>
                <a:effectLst/>
                <a:uLnTx/>
                <a:uFillTx/>
                <a:latin typeface="Calibri"/>
                <a:ea typeface="Calibri"/>
                <a:cs typeface="Calibri"/>
                <a:sym typeface="Calibri"/>
              </a:rPr>
              <a:t>Assess personal wellness habits and areas for improvement, recognizing resilience and sustainability as important professional skills</a:t>
            </a:r>
            <a:endParaRPr kumimoji="0" sz="3200" b="0" i="0" u="none" strike="noStrike" kern="0" cap="none" spc="0" normalizeH="0" baseline="0" noProof="0" dirty="0">
              <a:ln>
                <a:noFill/>
              </a:ln>
              <a:solidFill>
                <a:schemeClr val="tx1"/>
              </a:solidFill>
              <a:effectLst/>
              <a:uLnTx/>
              <a:uFillTx/>
              <a:latin typeface="Calibri"/>
              <a:ea typeface="Calibri"/>
              <a:cs typeface="Calibri"/>
              <a:sym typeface="Calibri"/>
            </a:endParaRPr>
          </a:p>
        </p:txBody>
      </p:sp>
      <p:pic>
        <p:nvPicPr>
          <p:cNvPr id="286" name="Google Shape;286;p2" descr="target (Provided by Getty Images)"/>
          <p:cNvPicPr preferRelativeResize="0"/>
          <p:nvPr/>
        </p:nvPicPr>
        <p:blipFill rotWithShape="1">
          <a:blip r:embed="rId3">
            <a:alphaModFix/>
          </a:blip>
          <a:srcRect/>
          <a:stretch/>
        </p:blipFill>
        <p:spPr>
          <a:xfrm>
            <a:off x="1085532" y="3664891"/>
            <a:ext cx="2235131" cy="223513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1"/>
        <p:cNvGrpSpPr/>
        <p:nvPr/>
      </p:nvGrpSpPr>
      <p:grpSpPr>
        <a:xfrm>
          <a:off x="0" y="0"/>
          <a:ext cx="0" cy="0"/>
          <a:chOff x="0" y="0"/>
          <a:chExt cx="0" cy="0"/>
        </a:xfrm>
      </p:grpSpPr>
      <p:sp>
        <p:nvSpPr>
          <p:cNvPr id="292" name="Google Shape;292;g3f9798e8720_0_0"/>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3" name="Google Shape;293;g3f9798e8720_0_0"/>
          <p:cNvSpPr txBox="1">
            <a:spLocks noGrp="1"/>
          </p:cNvSpPr>
          <p:nvPr>
            <p:ph type="title"/>
          </p:nvPr>
        </p:nvSpPr>
        <p:spPr>
          <a:xfrm>
            <a:off x="589560" y="856180"/>
            <a:ext cx="4560600" cy="1128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sz="4000" b="1">
                <a:latin typeface="Calibri"/>
                <a:ea typeface="Calibri"/>
                <a:cs typeface="Calibri"/>
                <a:sym typeface="Calibri"/>
              </a:rPr>
              <a:t>The Impact of Child Welfare Work</a:t>
            </a:r>
            <a:endParaRPr/>
          </a:p>
        </p:txBody>
      </p:sp>
      <p:grpSp>
        <p:nvGrpSpPr>
          <p:cNvPr id="294" name="Google Shape;294;g3f9798e8720_0_0"/>
          <p:cNvGrpSpPr/>
          <p:nvPr/>
        </p:nvGrpSpPr>
        <p:grpSpPr>
          <a:xfrm>
            <a:off x="0" y="1083484"/>
            <a:ext cx="355241" cy="673500"/>
            <a:chOff x="0" y="823811"/>
            <a:chExt cx="355241" cy="673500"/>
          </a:xfrm>
        </p:grpSpPr>
        <p:sp>
          <p:nvSpPr>
            <p:cNvPr id="295" name="Google Shape;295;g3f9798e8720_0_0"/>
            <p:cNvSpPr/>
            <p:nvPr/>
          </p:nvSpPr>
          <p:spPr>
            <a:xfrm>
              <a:off x="0" y="823811"/>
              <a:ext cx="873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6" name="Google Shape;296;g3f9798e8720_0_0"/>
            <p:cNvSpPr/>
            <p:nvPr/>
          </p:nvSpPr>
          <p:spPr>
            <a:xfrm>
              <a:off x="159341" y="823811"/>
              <a:ext cx="195900" cy="67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297" name="Google Shape;297;g3f9798e8720_0_0"/>
          <p:cNvSpPr/>
          <p:nvPr/>
        </p:nvSpPr>
        <p:spPr>
          <a:xfrm flipH="1">
            <a:off x="664965" y="2090569"/>
            <a:ext cx="4297800" cy="27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8" name="Google Shape;298;g3f9798e8720_0_0"/>
          <p:cNvSpPr txBox="1">
            <a:spLocks noGrp="1"/>
          </p:cNvSpPr>
          <p:nvPr>
            <p:ph type="body" idx="1"/>
          </p:nvPr>
        </p:nvSpPr>
        <p:spPr>
          <a:xfrm>
            <a:off x="589550" y="2544675"/>
            <a:ext cx="4926900" cy="2329146"/>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2400"/>
              </a:spcBef>
              <a:spcAft>
                <a:spcPts val="0"/>
              </a:spcAft>
              <a:buClr>
                <a:schemeClr val="dk1"/>
              </a:buClr>
              <a:buSzPts val="1200"/>
              <a:buFont typeface="Arial"/>
              <a:buNone/>
            </a:pPr>
            <a:r>
              <a:rPr lang="en-US" sz="3600" dirty="0">
                <a:latin typeface="Calibri"/>
                <a:ea typeface="Calibri"/>
                <a:cs typeface="Calibri"/>
                <a:sym typeface="Calibri"/>
              </a:rPr>
              <a:t>Proactive approaches to maintaining well-being.</a:t>
            </a:r>
            <a:endParaRPr sz="3600" dirty="0">
              <a:latin typeface="Calibri"/>
              <a:ea typeface="Calibri"/>
              <a:cs typeface="Calibri"/>
              <a:sym typeface="Calibri"/>
            </a:endParaRPr>
          </a:p>
          <a:p>
            <a:pPr marL="0" lvl="0" indent="0" algn="l" rtl="0">
              <a:lnSpc>
                <a:spcPct val="100000"/>
              </a:lnSpc>
              <a:spcBef>
                <a:spcPts val="2400"/>
              </a:spcBef>
              <a:spcAft>
                <a:spcPts val="0"/>
              </a:spcAft>
              <a:buClr>
                <a:schemeClr val="dk1"/>
              </a:buClr>
              <a:buSzPts val="1200"/>
              <a:buFont typeface="Arial"/>
              <a:buNone/>
            </a:pPr>
            <a:endParaRPr sz="1200" b="1" dirty="0">
              <a:latin typeface="Calibri"/>
              <a:ea typeface="Calibri"/>
              <a:cs typeface="Calibri"/>
              <a:sym typeface="Calibri"/>
            </a:endParaRPr>
          </a:p>
          <a:p>
            <a:pPr marL="0" marR="0" lvl="0" indent="0" algn="ctr" rtl="0">
              <a:lnSpc>
                <a:spcPct val="90000"/>
              </a:lnSpc>
              <a:spcBef>
                <a:spcPts val="0"/>
              </a:spcBef>
              <a:spcAft>
                <a:spcPts val="0"/>
              </a:spcAft>
              <a:buClr>
                <a:srgbClr val="000000"/>
              </a:buClr>
              <a:buSzPts val="3200"/>
              <a:buFont typeface="Arial"/>
              <a:buNone/>
            </a:pPr>
            <a:endParaRPr sz="3200" dirty="0">
              <a:latin typeface="Calibri"/>
              <a:ea typeface="Calibri"/>
              <a:cs typeface="Calibri"/>
              <a:sym typeface="Calibri"/>
            </a:endParaRPr>
          </a:p>
          <a:p>
            <a:pPr marL="114300" lvl="0" indent="0" algn="l" rtl="0">
              <a:lnSpc>
                <a:spcPct val="90000"/>
              </a:lnSpc>
              <a:spcBef>
                <a:spcPts val="1000"/>
              </a:spcBef>
              <a:spcAft>
                <a:spcPts val="0"/>
              </a:spcAft>
              <a:buSzPts val="1800"/>
              <a:buNone/>
            </a:pPr>
            <a:endParaRPr sz="2000" dirty="0"/>
          </a:p>
        </p:txBody>
      </p:sp>
      <p:sp>
        <p:nvSpPr>
          <p:cNvPr id="299" name="Google Shape;299;g3f9798e8720_0_0"/>
          <p:cNvSpPr/>
          <p:nvPr/>
        </p:nvSpPr>
        <p:spPr>
          <a:xfrm flipH="1">
            <a:off x="10697700" y="0"/>
            <a:ext cx="14943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00" name="Google Shape;300;g3f9798e8720_0_0"/>
          <p:cNvSpPr/>
          <p:nvPr/>
        </p:nvSpPr>
        <p:spPr>
          <a:xfrm>
            <a:off x="5685810" y="513853"/>
            <a:ext cx="6009300" cy="5834700"/>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01" name="Google Shape;301;g3f9798e8720_0_0" descr="Stressed woman using phone"/>
          <p:cNvPicPr preferRelativeResize="0"/>
          <p:nvPr/>
        </p:nvPicPr>
        <p:blipFill rotWithShape="1">
          <a:blip r:embed="rId3">
            <a:alphaModFix/>
          </a:blip>
          <a:srcRect r="28719"/>
          <a:stretch/>
        </p:blipFill>
        <p:spPr>
          <a:xfrm>
            <a:off x="5975856" y="886663"/>
            <a:ext cx="5429194" cy="508407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6"/>
        <p:cNvGrpSpPr/>
        <p:nvPr/>
      </p:nvGrpSpPr>
      <p:grpSpPr>
        <a:xfrm>
          <a:off x="0" y="0"/>
          <a:ext cx="0" cy="0"/>
          <a:chOff x="0" y="0"/>
          <a:chExt cx="0" cy="0"/>
        </a:xfrm>
      </p:grpSpPr>
      <p:sp>
        <p:nvSpPr>
          <p:cNvPr id="308" name="Google Shape;308;p4"/>
          <p:cNvSpPr txBox="1">
            <a:spLocks noGrp="1"/>
          </p:cNvSpPr>
          <p:nvPr>
            <p:ph type="title"/>
          </p:nvPr>
        </p:nvSpPr>
        <p:spPr>
          <a:xfrm>
            <a:off x="619574" y="1003008"/>
            <a:ext cx="4023360" cy="23066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Calibri"/>
              <a:buNone/>
            </a:pPr>
            <a:r>
              <a:rPr lang="en-US" sz="4800" b="1" dirty="0">
                <a:latin typeface="Calibri"/>
                <a:ea typeface="Calibri"/>
                <a:cs typeface="Calibri"/>
                <a:sym typeface="Calibri"/>
              </a:rPr>
              <a:t>Recognizing Stress, Fatigue &amp; Burnout</a:t>
            </a:r>
            <a:endParaRPr dirty="0"/>
          </a:p>
        </p:txBody>
      </p:sp>
      <p:sp>
        <p:nvSpPr>
          <p:cNvPr id="309" name="Google Shape;309;p4"/>
          <p:cNvSpPr/>
          <p:nvPr/>
        </p:nvSpPr>
        <p:spPr>
          <a:xfrm rot="5400000">
            <a:off x="898466" y="476744"/>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10" name="Google Shape;310;p4"/>
          <p:cNvSpPr/>
          <p:nvPr/>
        </p:nvSpPr>
        <p:spPr>
          <a:xfrm>
            <a:off x="619574" y="3410712"/>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311" name="Google Shape;311;p4" descr="Stressed woman using phone"/>
          <p:cNvPicPr preferRelativeResize="0"/>
          <p:nvPr/>
        </p:nvPicPr>
        <p:blipFill rotWithShape="1">
          <a:blip r:embed="rId3">
            <a:alphaModFix/>
          </a:blip>
          <a:srcRect r="28718" b="-1"/>
          <a:stretch/>
        </p:blipFill>
        <p:spPr>
          <a:xfrm>
            <a:off x="4868487" y="10"/>
            <a:ext cx="7323513" cy="685799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6"/>
        <p:cNvGrpSpPr/>
        <p:nvPr/>
      </p:nvGrpSpPr>
      <p:grpSpPr>
        <a:xfrm>
          <a:off x="0" y="0"/>
          <a:ext cx="0" cy="0"/>
          <a:chOff x="0" y="0"/>
          <a:chExt cx="0" cy="0"/>
        </a:xfrm>
      </p:grpSpPr>
      <p:sp>
        <p:nvSpPr>
          <p:cNvPr id="317" name="Google Shape;317;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8" name="Google Shape;318;p5"/>
          <p:cNvSpPr txBox="1">
            <a:spLocks noGrp="1"/>
          </p:cNvSpPr>
          <p:nvPr>
            <p:ph type="title"/>
          </p:nvPr>
        </p:nvSpPr>
        <p:spPr>
          <a:xfrm>
            <a:off x="838199" y="1093788"/>
            <a:ext cx="10506455"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000"/>
              <a:buFont typeface="Calibri"/>
              <a:buNone/>
            </a:pPr>
            <a:r>
              <a:rPr lang="en-US" sz="8000" b="1">
                <a:solidFill>
                  <a:schemeClr val="dk1"/>
                </a:solidFill>
                <a:latin typeface="Calibri"/>
                <a:ea typeface="Calibri"/>
                <a:cs typeface="Calibri"/>
                <a:sym typeface="Calibri"/>
              </a:rPr>
              <a:t>Professional Boundaries &amp; Sustainable Practice </a:t>
            </a:r>
            <a:endParaRPr/>
          </a:p>
        </p:txBody>
      </p:sp>
      <p:sp>
        <p:nvSpPr>
          <p:cNvPr id="319" name="Google Shape;319;p5"/>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20" name="Google Shape;320;p5"/>
          <p:cNvSpPr/>
          <p:nvPr/>
        </p:nvSpPr>
        <p:spPr>
          <a:xfrm rot="5400000">
            <a:off x="9346882" y="2348839"/>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5"/>
        <p:cNvGrpSpPr/>
        <p:nvPr/>
      </p:nvGrpSpPr>
      <p:grpSpPr>
        <a:xfrm>
          <a:off x="0" y="0"/>
          <a:ext cx="0" cy="0"/>
          <a:chOff x="0" y="0"/>
          <a:chExt cx="0" cy="0"/>
        </a:xfrm>
      </p:grpSpPr>
      <p:sp>
        <p:nvSpPr>
          <p:cNvPr id="326" name="Google Shape;326;p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7" name="Google Shape;327;p6"/>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8" name="Google Shape;328;p6"/>
          <p:cNvSpPr/>
          <p:nvPr/>
        </p:nvSpPr>
        <p:spPr>
          <a:xfrm>
            <a:off x="641774" y="623275"/>
            <a:ext cx="10905053" cy="5607882"/>
          </a:xfrm>
          <a:prstGeom prst="rect">
            <a:avLst/>
          </a:prstGeom>
          <a:noFill/>
          <a:ln w="19050" cap="flat" cmpd="sng">
            <a:solidFill>
              <a:srgbClr val="3F3F3F"/>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9" name="Google Shape;329;p6"/>
          <p:cNvSpPr txBox="1">
            <a:spLocks noGrp="1"/>
          </p:cNvSpPr>
          <p:nvPr>
            <p:ph type="title"/>
          </p:nvPr>
        </p:nvSpPr>
        <p:spPr>
          <a:xfrm>
            <a:off x="1285241" y="1008993"/>
            <a:ext cx="9231410" cy="354204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100"/>
              <a:buFont typeface="Calibri"/>
              <a:buNone/>
            </a:pPr>
            <a:r>
              <a:rPr lang="en-US" sz="8100" b="1">
                <a:solidFill>
                  <a:schemeClr val="dk1"/>
                </a:solidFill>
                <a:latin typeface="Calibri"/>
                <a:ea typeface="Calibri"/>
                <a:cs typeface="Calibri"/>
                <a:sym typeface="Calibri"/>
              </a:rPr>
              <a:t>Building Your Professional Wellness Plan</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4"/>
        <p:cNvGrpSpPr/>
        <p:nvPr/>
      </p:nvGrpSpPr>
      <p:grpSpPr>
        <a:xfrm>
          <a:off x="0" y="0"/>
          <a:ext cx="0" cy="0"/>
          <a:chOff x="0" y="0"/>
          <a:chExt cx="0" cy="0"/>
        </a:xfrm>
      </p:grpSpPr>
      <p:sp>
        <p:nvSpPr>
          <p:cNvPr id="335" name="Google Shape;335;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36" name="Google Shape;336;p7" descr="Person and child holding hands"/>
          <p:cNvPicPr preferRelativeResize="0">
            <a:picLocks noGrp="1"/>
          </p:cNvPicPr>
          <p:nvPr>
            <p:ph type="body" idx="1"/>
          </p:nvPr>
        </p:nvPicPr>
        <p:blipFill rotWithShape="1">
          <a:blip r:embed="rId3">
            <a:alphaModFix/>
          </a:blip>
          <a:srcRect t="174" r="19058" b="3892"/>
          <a:stretch/>
        </p:blipFill>
        <p:spPr>
          <a:xfrm>
            <a:off x="3523488" y="10"/>
            <a:ext cx="8668512" cy="6857990"/>
          </a:xfrm>
          <a:prstGeom prst="rect">
            <a:avLst/>
          </a:prstGeom>
          <a:noFill/>
          <a:ln>
            <a:noFill/>
          </a:ln>
        </p:spPr>
      </p:pic>
      <p:sp>
        <p:nvSpPr>
          <p:cNvPr id="337" name="Google Shape;337;p7"/>
          <p:cNvSpPr/>
          <p:nvPr/>
        </p:nvSpPr>
        <p:spPr>
          <a:xfrm>
            <a:off x="0" y="0"/>
            <a:ext cx="9756601" cy="6858000"/>
          </a:xfrm>
          <a:prstGeom prst="rect">
            <a:avLst/>
          </a:prstGeom>
          <a:gradFill>
            <a:gsLst>
              <a:gs pos="0">
                <a:srgbClr val="FFFFFF">
                  <a:alpha val="0"/>
                </a:srgbClr>
              </a:gs>
              <a:gs pos="19000">
                <a:srgbClr val="FFFFFF">
                  <a:alpha val="38039"/>
                </a:srgbClr>
              </a:gs>
              <a:gs pos="35000">
                <a:srgbClr val="FFFFFF">
                  <a:alpha val="78824"/>
                </a:srgbClr>
              </a:gs>
              <a:gs pos="5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8" name="Google Shape;338;p7"/>
          <p:cNvSpPr txBox="1">
            <a:spLocks noGrp="1"/>
          </p:cNvSpPr>
          <p:nvPr>
            <p:ph type="title"/>
          </p:nvPr>
        </p:nvSpPr>
        <p:spPr>
          <a:xfrm>
            <a:off x="477980" y="1122363"/>
            <a:ext cx="4568581" cy="32041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Calibri"/>
              <a:buNone/>
            </a:pPr>
            <a:r>
              <a:rPr lang="en-US" sz="4800" b="1">
                <a:latin typeface="Calibri"/>
                <a:ea typeface="Calibri"/>
                <a:cs typeface="Calibri"/>
                <a:sym typeface="Calibri"/>
              </a:rPr>
              <a:t>Taking Care Of You While Taking Care Of Others</a:t>
            </a:r>
            <a:endParaRPr/>
          </a:p>
        </p:txBody>
      </p:sp>
      <p:sp>
        <p:nvSpPr>
          <p:cNvPr id="339" name="Google Shape;339;p7"/>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40" name="Google Shape;340;p7"/>
          <p:cNvSpPr/>
          <p:nvPr/>
        </p:nvSpPr>
        <p:spPr>
          <a:xfrm>
            <a:off x="481029" y="4546920"/>
            <a:ext cx="397764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 name="Rectangle 1">
            <a:extLst>
              <a:ext uri="{FF2B5EF4-FFF2-40B4-BE49-F238E27FC236}">
                <a16:creationId xmlns:a16="http://schemas.microsoft.com/office/drawing/2014/main" id="{3A7316B2-178C-CF4D-7DC2-B38758D1384C}"/>
              </a:ext>
            </a:extLst>
          </p:cNvPr>
          <p:cNvSpPr/>
          <p:nvPr/>
        </p:nvSpPr>
        <p:spPr>
          <a:xfrm>
            <a:off x="9787467" y="0"/>
            <a:ext cx="982133"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Google Shape;279;g3f977475a65_0_82"/>
          <p:cNvSpPr txBox="1"/>
          <p:nvPr/>
        </p:nvSpPr>
        <p:spPr>
          <a:xfrm>
            <a:off x="999226" y="612767"/>
            <a:ext cx="6716077" cy="135417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4100"/>
              <a:buFont typeface="Arial"/>
              <a:buNone/>
            </a:pPr>
            <a:r>
              <a:rPr lang="en-US" sz="4100" b="1" i="0" u="none" strike="noStrike" cap="none" dirty="0">
                <a:solidFill>
                  <a:schemeClr val="dk1"/>
                </a:solidFill>
                <a:latin typeface="Calibri"/>
                <a:ea typeface="Calibri"/>
                <a:cs typeface="Calibri"/>
                <a:sym typeface="Calibri"/>
              </a:rPr>
              <a:t>TRANSITIONING FROM TRAINING TO FIELD PRACTICE</a:t>
            </a:r>
            <a:endParaRPr sz="4100" b="1" i="0" u="none" strike="noStrike" cap="none" dirty="0">
              <a:solidFill>
                <a:schemeClr val="dk1"/>
              </a:solidFill>
              <a:latin typeface="Calibri"/>
              <a:ea typeface="Calibri"/>
              <a:cs typeface="Calibri"/>
              <a:sym typeface="Calibri"/>
            </a:endParaRPr>
          </a:p>
        </p:txBody>
      </p:sp>
      <p:pic>
        <p:nvPicPr>
          <p:cNvPr id="280" name="Google Shape;280;g3f977475a65_0_82" descr="Person sitting and writing"/>
          <p:cNvPicPr preferRelativeResize="0"/>
          <p:nvPr/>
        </p:nvPicPr>
        <p:blipFill rotWithShape="1">
          <a:blip r:embed="rId3">
            <a:alphaModFix/>
          </a:blip>
          <a:srcRect/>
          <a:stretch/>
        </p:blipFill>
        <p:spPr>
          <a:xfrm>
            <a:off x="1261030" y="2387226"/>
            <a:ext cx="5735776" cy="3576276"/>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1176"/>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564C5-3BB0-A4B0-84A7-1BB5FFA74F8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7C78D60-53D9-5797-976A-38C20924FDFB}"/>
              </a:ext>
            </a:extLst>
          </p:cNvPr>
          <p:cNvPicPr>
            <a:picLocks noChangeAspect="1"/>
          </p:cNvPicPr>
          <p:nvPr/>
        </p:nvPicPr>
        <p:blipFill>
          <a:blip r:embed="rId3"/>
          <a:stretch>
            <a:fillRect/>
          </a:stretch>
        </p:blipFill>
        <p:spPr>
          <a:xfrm>
            <a:off x="0" y="0"/>
            <a:ext cx="12192000" cy="6857999"/>
          </a:xfrm>
          <a:prstGeom prst="rect">
            <a:avLst/>
          </a:prstGeom>
        </p:spPr>
      </p:pic>
      <p:sp>
        <p:nvSpPr>
          <p:cNvPr id="4" name="Title 1">
            <a:extLst>
              <a:ext uri="{FF2B5EF4-FFF2-40B4-BE49-F238E27FC236}">
                <a16:creationId xmlns:a16="http://schemas.microsoft.com/office/drawing/2014/main" id="{E4D2914A-1F9F-BB6E-5990-D72FC2EE3496}"/>
              </a:ext>
            </a:extLst>
          </p:cNvPr>
          <p:cNvSpPr txBox="1">
            <a:spLocks/>
          </p:cNvSpPr>
          <p:nvPr/>
        </p:nvSpPr>
        <p:spPr>
          <a:xfrm>
            <a:off x="6095999" y="0"/>
            <a:ext cx="6068191" cy="6857999"/>
          </a:xfrm>
          <a:prstGeom prst="rect">
            <a:avLst/>
          </a:prstGeom>
        </p:spPr>
        <p:txBody>
          <a:bodyPr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a:lstStyle>
          <a:p>
            <a:pPr algn="ct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15-Minute </a:t>
            </a:r>
            <a:b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1802706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291" name="Google Shape;291;p1" descr="Student walking with notebook"/>
          <p:cNvPicPr preferRelativeResize="0"/>
          <p:nvPr/>
        </p:nvPicPr>
        <p:blipFill rotWithShape="1">
          <a:blip r:embed="rId3">
            <a:alphaModFix/>
          </a:blip>
          <a:srcRect/>
          <a:stretch/>
        </p:blipFill>
        <p:spPr>
          <a:xfrm>
            <a:off x="0" y="-1"/>
            <a:ext cx="12192000" cy="7232073"/>
          </a:xfrm>
          <a:prstGeom prst="rect">
            <a:avLst/>
          </a:prstGeom>
          <a:noFill/>
          <a:ln>
            <a:noFill/>
          </a:ln>
        </p:spPr>
      </p:pic>
      <p:sp>
        <p:nvSpPr>
          <p:cNvPr id="292" name="Google Shape;292;p1"/>
          <p:cNvSpPr/>
          <p:nvPr/>
        </p:nvSpPr>
        <p:spPr>
          <a:xfrm>
            <a:off x="491067" y="5452532"/>
            <a:ext cx="11125200" cy="1151467"/>
          </a:xfrm>
          <a:prstGeom prst="rect">
            <a:avLst/>
          </a:prstGeom>
          <a:solidFill>
            <a:schemeClr val="lt1"/>
          </a:solidFill>
          <a:ln w="19050" cap="flat" cmpd="sng">
            <a:solidFill>
              <a:schemeClr val="lt1"/>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3" name="Google Shape;293;p1"/>
          <p:cNvSpPr txBox="1"/>
          <p:nvPr/>
        </p:nvSpPr>
        <p:spPr>
          <a:xfrm>
            <a:off x="1312333" y="5612787"/>
            <a:ext cx="9567334" cy="83095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4800" b="1" i="0" u="none" strike="noStrike" kern="0" cap="none" spc="0" normalizeH="0" baseline="0" noProof="0" dirty="0">
                <a:ln>
                  <a:noFill/>
                </a:ln>
                <a:solidFill>
                  <a:srgbClr val="000000"/>
                </a:solidFill>
                <a:effectLst/>
                <a:uLnTx/>
                <a:uFillTx/>
                <a:latin typeface="Calibri"/>
                <a:ea typeface="Calibri"/>
                <a:cs typeface="Calibri"/>
                <a:sym typeface="Calibri"/>
              </a:rPr>
              <a:t>TRAINING CLOSURE &amp; NEXT STEPS </a:t>
            </a:r>
            <a:endParaRPr kumimoji="0" sz="20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300" name="Google Shape;300;g3f5ea4df8ef_0_82"/>
          <p:cNvSpPr txBox="1"/>
          <p:nvPr/>
        </p:nvSpPr>
        <p:spPr>
          <a:xfrm>
            <a:off x="997939" y="630498"/>
            <a:ext cx="6984109" cy="135417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4100"/>
              <a:buFont typeface="Arial"/>
              <a:buNone/>
              <a:tabLst/>
              <a:defRPr/>
            </a:pPr>
            <a:r>
              <a:rPr kumimoji="0" lang="en-US" sz="4100" b="1" i="0" u="none" strike="noStrike" kern="0" cap="none" spc="0" normalizeH="0" baseline="0" noProof="0" dirty="0">
                <a:ln>
                  <a:noFill/>
                </a:ln>
                <a:solidFill>
                  <a:srgbClr val="000000"/>
                </a:solidFill>
                <a:effectLst/>
                <a:uLnTx/>
                <a:uFillTx/>
                <a:latin typeface="Calibri"/>
                <a:ea typeface="Calibri"/>
                <a:cs typeface="Calibri"/>
                <a:sym typeface="Calibri"/>
              </a:rPr>
              <a:t>BUILDING YOUR PROFESSIONAL FOUNDATION</a:t>
            </a:r>
            <a:endParaRPr kumimoji="0" sz="41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301" name="Google Shape;301;g3f5ea4df8ef_0_82" descr="Student walking with notebook"/>
          <p:cNvPicPr preferRelativeResize="0"/>
          <p:nvPr/>
        </p:nvPicPr>
        <p:blipFill rotWithShape="1">
          <a:blip r:embed="rId3">
            <a:alphaModFix/>
          </a:blip>
          <a:srcRect/>
          <a:stretch/>
        </p:blipFill>
        <p:spPr>
          <a:xfrm>
            <a:off x="1720047" y="2185103"/>
            <a:ext cx="5830680" cy="38795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a:extLst>
              <a:ext uri="{FF2B5EF4-FFF2-40B4-BE49-F238E27FC236}">
                <a16:creationId xmlns:a16="http://schemas.microsoft.com/office/drawing/2014/main" id="{8636222E-7E91-D58B-BE0F-4E3852ABC2D0}"/>
              </a:ext>
            </a:extLst>
          </p:cNvPr>
          <p:cNvSpPr/>
          <p:nvPr/>
        </p:nvSpPr>
        <p:spPr>
          <a:xfrm>
            <a:off x="9368286" y="0"/>
            <a:ext cx="1299713"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6"/>
        <p:cNvGrpSpPr/>
        <p:nvPr/>
      </p:nvGrpSpPr>
      <p:grpSpPr>
        <a:xfrm>
          <a:off x="0" y="0"/>
          <a:ext cx="0" cy="0"/>
          <a:chOff x="0" y="0"/>
          <a:chExt cx="0" cy="0"/>
        </a:xfrm>
      </p:grpSpPr>
      <p:grpSp>
        <p:nvGrpSpPr>
          <p:cNvPr id="307" name="Google Shape;307;p2"/>
          <p:cNvGrpSpPr/>
          <p:nvPr/>
        </p:nvGrpSpPr>
        <p:grpSpPr>
          <a:xfrm>
            <a:off x="4335936" y="-206393"/>
            <a:ext cx="189053" cy="6954577"/>
            <a:chOff x="0" y="-38100"/>
            <a:chExt cx="74686" cy="2747433"/>
          </a:xfrm>
        </p:grpSpPr>
        <p:sp>
          <p:nvSpPr>
            <p:cNvPr id="308" name="Google Shape;308;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309" name="Google Shape;309;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310" name="Google Shape;310;p2"/>
          <p:cNvSpPr txBox="1"/>
          <p:nvPr/>
        </p:nvSpPr>
        <p:spPr>
          <a:xfrm>
            <a:off x="-9" y="1214297"/>
            <a:ext cx="4392300" cy="19701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400"/>
              <a:buFont typeface="Arial"/>
              <a:buNone/>
              <a:tabLst/>
              <a:defRPr/>
            </a:pPr>
            <a:r>
              <a:rPr kumimoji="0" lang="en-US" sz="6400" b="1" i="0" u="none" strike="noStrike" kern="0" cap="none" spc="0" normalizeH="0" baseline="0" noProof="0">
                <a:ln>
                  <a:noFill/>
                </a:ln>
                <a:solidFill>
                  <a:srgbClr val="333333"/>
                </a:solidFill>
                <a:effectLst/>
                <a:uLnTx/>
                <a:uFillTx/>
                <a:latin typeface="Antonio"/>
                <a:ea typeface="Antonio"/>
                <a:cs typeface="Antonio"/>
                <a:sym typeface="Antonio"/>
              </a:rPr>
              <a:t>Target Outcomes</a:t>
            </a:r>
            <a:endParaRPr kumimoji="0" sz="933" b="0" i="0" u="none" strike="noStrike" kern="0" cap="none" spc="0" normalizeH="0" baseline="0" noProof="0">
              <a:ln>
                <a:noFill/>
              </a:ln>
              <a:solidFill>
                <a:srgbClr val="333333"/>
              </a:solidFill>
              <a:effectLst/>
              <a:uLnTx/>
              <a:uFillTx/>
              <a:latin typeface="Arial"/>
              <a:ea typeface="Arial"/>
              <a:cs typeface="Arial"/>
              <a:sym typeface="Arial"/>
            </a:endParaRPr>
          </a:p>
        </p:txBody>
      </p:sp>
      <p:sp>
        <p:nvSpPr>
          <p:cNvPr id="311" name="Google Shape;311;p2"/>
          <p:cNvSpPr txBox="1"/>
          <p:nvPr/>
        </p:nvSpPr>
        <p:spPr>
          <a:xfrm>
            <a:off x="4758199" y="606150"/>
            <a:ext cx="7063800" cy="5956800"/>
          </a:xfrm>
          <a:prstGeom prst="rect">
            <a:avLst/>
          </a:prstGeom>
          <a:noFill/>
          <a:ln>
            <a:noFill/>
          </a:ln>
        </p:spPr>
        <p:txBody>
          <a:bodyPr spcFirstLastPara="1" wrap="square" lIns="0" tIns="0" rIns="0" bIns="0" anchor="t" anchorCtr="0">
            <a:spAutoFit/>
          </a:bodyPr>
          <a:lstStyle/>
          <a:p>
            <a:pPr marL="457200" marR="0" lvl="0" indent="-438150" algn="l" defTabSz="914400" rtl="0" eaLnBrk="1" fontAlgn="auto" latinLnBrk="0" hangingPunct="1">
              <a:lnSpc>
                <a:spcPct val="100000"/>
              </a:lnSpc>
              <a:spcBef>
                <a:spcPts val="0"/>
              </a:spcBef>
              <a:spcAft>
                <a:spcPts val="0"/>
              </a:spcAft>
              <a:buClr>
                <a:srgbClr val="333333"/>
              </a:buClr>
              <a:buSzPts val="3300"/>
              <a:buFont typeface="Calibri"/>
              <a:buChar char="●"/>
              <a:tabLst/>
              <a:defRPr/>
            </a:pPr>
            <a:r>
              <a:rPr kumimoji="0" lang="en-US" sz="3300" b="0" i="0" u="none" strike="noStrike" kern="0" cap="none" spc="0" normalizeH="0" baseline="0" noProof="0" dirty="0">
                <a:ln>
                  <a:noFill/>
                </a:ln>
                <a:solidFill>
                  <a:srgbClr val="333333"/>
                </a:solidFill>
                <a:effectLst/>
                <a:uLnTx/>
                <a:uFillTx/>
                <a:latin typeface="Calibri"/>
                <a:ea typeface="Calibri"/>
                <a:cs typeface="Calibri"/>
                <a:sym typeface="Calibri"/>
              </a:rPr>
              <a:t>Understand how available supports and resources assist during the transition from training to field practice.</a:t>
            </a:r>
            <a:endParaRPr kumimoji="0" sz="33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91440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457200" marR="0" lvl="0" indent="-438150" algn="l" defTabSz="914400" rtl="0" eaLnBrk="1" fontAlgn="auto" latinLnBrk="0" hangingPunct="1">
              <a:lnSpc>
                <a:spcPct val="100000"/>
              </a:lnSpc>
              <a:spcBef>
                <a:spcPts val="0"/>
              </a:spcBef>
              <a:spcAft>
                <a:spcPts val="0"/>
              </a:spcAft>
              <a:buClr>
                <a:srgbClr val="333333"/>
              </a:buClr>
              <a:buSzPts val="3300"/>
              <a:buFont typeface="Calibri"/>
              <a:buChar char="●"/>
              <a:tabLst/>
              <a:defRPr/>
            </a:pPr>
            <a:r>
              <a:rPr kumimoji="0" lang="en-US" sz="3300" b="0" i="0" u="none" strike="noStrike" kern="0" cap="none" spc="0" normalizeH="0" baseline="0" noProof="0" dirty="0">
                <a:ln>
                  <a:noFill/>
                </a:ln>
                <a:solidFill>
                  <a:srgbClr val="333333"/>
                </a:solidFill>
                <a:effectLst/>
                <a:uLnTx/>
                <a:uFillTx/>
                <a:latin typeface="Calibri"/>
                <a:ea typeface="Calibri"/>
                <a:cs typeface="Calibri"/>
                <a:sym typeface="Calibri"/>
              </a:rPr>
              <a:t>Apply strategies for utilizing available supports and resources.</a:t>
            </a:r>
            <a:endParaRPr kumimoji="0" sz="33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91440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457200" marR="0" lvl="0" indent="-438150" algn="l" defTabSz="914400" rtl="0" eaLnBrk="1" fontAlgn="auto" latinLnBrk="0" hangingPunct="1">
              <a:lnSpc>
                <a:spcPct val="100000"/>
              </a:lnSpc>
              <a:spcBef>
                <a:spcPts val="0"/>
              </a:spcBef>
              <a:spcAft>
                <a:spcPts val="0"/>
              </a:spcAft>
              <a:buClr>
                <a:srgbClr val="333333"/>
              </a:buClr>
              <a:buSzPts val="3300"/>
              <a:buFont typeface="Calibri"/>
              <a:buChar char="●"/>
              <a:tabLst/>
              <a:defRPr/>
            </a:pPr>
            <a:r>
              <a:rPr kumimoji="0" lang="en-US" sz="3300" b="0" i="0" u="none" strike="noStrike" kern="0" cap="none" spc="0" normalizeH="0" baseline="0" noProof="0" dirty="0">
                <a:ln>
                  <a:noFill/>
                </a:ln>
                <a:solidFill>
                  <a:srgbClr val="333333"/>
                </a:solidFill>
                <a:effectLst/>
                <a:uLnTx/>
                <a:uFillTx/>
                <a:latin typeface="Calibri"/>
                <a:ea typeface="Calibri"/>
                <a:cs typeface="Calibri"/>
                <a:sym typeface="Calibri"/>
              </a:rPr>
              <a:t>Assess personal readiness for entering the field, recognizing that professional identity develops through daily choices and habits, and that training provides the foundation for action.</a:t>
            </a:r>
            <a:endParaRPr kumimoji="0" sz="1800" b="0" i="0" u="none" strike="noStrike" kern="0" cap="none" spc="0" normalizeH="0" baseline="0" noProof="0" dirty="0">
              <a:ln>
                <a:noFill/>
              </a:ln>
              <a:solidFill>
                <a:srgbClr val="4C1A27"/>
              </a:solidFill>
              <a:effectLst/>
              <a:uLnTx/>
              <a:uFillTx/>
              <a:latin typeface="Arial"/>
              <a:ea typeface="Arial"/>
              <a:cs typeface="Arial"/>
              <a:sym typeface="Arial"/>
            </a:endParaRPr>
          </a:p>
        </p:txBody>
      </p:sp>
      <p:pic>
        <p:nvPicPr>
          <p:cNvPr id="312" name="Google Shape;312;p2" descr="target (Provided by Getty Images)"/>
          <p:cNvPicPr preferRelativeResize="0"/>
          <p:nvPr/>
        </p:nvPicPr>
        <p:blipFill rotWithShape="1">
          <a:blip r:embed="rId3">
            <a:alphaModFix/>
          </a:blip>
          <a:srcRect/>
          <a:stretch/>
        </p:blipFill>
        <p:spPr>
          <a:xfrm>
            <a:off x="1078586" y="3693184"/>
            <a:ext cx="2235131" cy="223513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7"/>
        <p:cNvGrpSpPr/>
        <p:nvPr/>
      </p:nvGrpSpPr>
      <p:grpSpPr>
        <a:xfrm>
          <a:off x="0" y="0"/>
          <a:ext cx="0" cy="0"/>
          <a:chOff x="0" y="0"/>
          <a:chExt cx="0" cy="0"/>
        </a:xfrm>
      </p:grpSpPr>
      <p:sp>
        <p:nvSpPr>
          <p:cNvPr id="318" name="Google Shape;318;p3"/>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9" name="Google Shape;319;p3"/>
          <p:cNvSpPr/>
          <p:nvPr/>
        </p:nvSpPr>
        <p:spPr>
          <a:xfrm>
            <a:off x="0" y="2"/>
            <a:ext cx="12192000" cy="441258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0" name="Google Shape;320;p3"/>
          <p:cNvSpPr/>
          <p:nvPr/>
        </p:nvSpPr>
        <p:spPr>
          <a:xfrm>
            <a:off x="596464" y="551962"/>
            <a:ext cx="10999072" cy="4618549"/>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1" name="Google Shape;321;p3"/>
          <p:cNvSpPr txBox="1">
            <a:spLocks noGrp="1"/>
          </p:cNvSpPr>
          <p:nvPr>
            <p:ph type="title"/>
          </p:nvPr>
        </p:nvSpPr>
        <p:spPr>
          <a:xfrm>
            <a:off x="1524000" y="1293338"/>
            <a:ext cx="9144000" cy="327459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7200"/>
              <a:buFont typeface="Calibri"/>
              <a:buNone/>
            </a:pPr>
            <a:r>
              <a:rPr lang="en-US" sz="7200" b="1">
                <a:solidFill>
                  <a:schemeClr val="dk1"/>
                </a:solidFill>
                <a:latin typeface="Calibri"/>
                <a:ea typeface="Calibri"/>
                <a:cs typeface="Calibri"/>
                <a:sym typeface="Calibri"/>
              </a:rPr>
              <a:t>Transitioning From Training To Practice </a:t>
            </a:r>
            <a:endParaRPr/>
          </a:p>
        </p:txBody>
      </p:sp>
      <p:cxnSp>
        <p:nvCxnSpPr>
          <p:cNvPr id="322" name="Google Shape;322;p3"/>
          <p:cNvCxnSpPr/>
          <p:nvPr/>
        </p:nvCxnSpPr>
        <p:spPr>
          <a:xfrm rot="10800000">
            <a:off x="596464" y="6354708"/>
            <a:ext cx="11000232" cy="0"/>
          </a:xfrm>
          <a:prstGeom prst="straightConnector1">
            <a:avLst/>
          </a:prstGeom>
          <a:noFill/>
          <a:ln w="101600" cap="flat" cmpd="sng">
            <a:solidFill>
              <a:schemeClr val="accent4"/>
            </a:solidFill>
            <a:prstDash val="solid"/>
            <a:miter lim="80"/>
            <a:headEnd type="none" w="sm" len="sm"/>
            <a:tailEnd type="none" w="sm" len="sm"/>
          </a:ln>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7"/>
        <p:cNvGrpSpPr/>
        <p:nvPr/>
      </p:nvGrpSpPr>
      <p:grpSpPr>
        <a:xfrm>
          <a:off x="0" y="0"/>
          <a:ext cx="0" cy="0"/>
          <a:chOff x="0" y="0"/>
          <a:chExt cx="0" cy="0"/>
        </a:xfrm>
      </p:grpSpPr>
      <p:sp>
        <p:nvSpPr>
          <p:cNvPr id="328" name="Google Shape;328;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29" name="Google Shape;329;p4" descr="Worker measuring wood"/>
          <p:cNvPicPr preferRelativeResize="0"/>
          <p:nvPr/>
        </p:nvPicPr>
        <p:blipFill rotWithShape="1">
          <a:blip r:embed="rId3">
            <a:alphaModFix/>
          </a:blip>
          <a:srcRect t="3839" r="23298" b="5252"/>
          <a:stretch/>
        </p:blipFill>
        <p:spPr>
          <a:xfrm>
            <a:off x="3523488" y="10"/>
            <a:ext cx="8668512" cy="6857990"/>
          </a:xfrm>
          <a:prstGeom prst="rect">
            <a:avLst/>
          </a:prstGeom>
          <a:noFill/>
          <a:ln>
            <a:noFill/>
          </a:ln>
        </p:spPr>
      </p:pic>
      <p:sp>
        <p:nvSpPr>
          <p:cNvPr id="330" name="Google Shape;330;p4"/>
          <p:cNvSpPr/>
          <p:nvPr/>
        </p:nvSpPr>
        <p:spPr>
          <a:xfrm>
            <a:off x="0" y="0"/>
            <a:ext cx="9756601" cy="6858000"/>
          </a:xfrm>
          <a:prstGeom prst="rect">
            <a:avLst/>
          </a:prstGeom>
          <a:gradFill>
            <a:gsLst>
              <a:gs pos="0">
                <a:srgbClr val="FFFFFF">
                  <a:alpha val="0"/>
                </a:srgbClr>
              </a:gs>
              <a:gs pos="19000">
                <a:srgbClr val="FFFFFF">
                  <a:alpha val="38039"/>
                </a:srgbClr>
              </a:gs>
              <a:gs pos="35000">
                <a:srgbClr val="FFFFFF">
                  <a:alpha val="78824"/>
                </a:srgbClr>
              </a:gs>
              <a:gs pos="5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1" name="Google Shape;331;p4"/>
          <p:cNvSpPr txBox="1">
            <a:spLocks noGrp="1"/>
          </p:cNvSpPr>
          <p:nvPr>
            <p:ph type="title"/>
          </p:nvPr>
        </p:nvSpPr>
        <p:spPr>
          <a:xfrm>
            <a:off x="644235" y="957920"/>
            <a:ext cx="4023360" cy="208718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Play"/>
              <a:buNone/>
            </a:pPr>
            <a:r>
              <a:rPr lang="en-US" sz="4500" b="1" dirty="0">
                <a:latin typeface="Calibri"/>
                <a:ea typeface="Calibri"/>
                <a:cs typeface="Calibri"/>
                <a:sym typeface="Calibri"/>
              </a:rPr>
              <a:t>Building Your Professional Foundation</a:t>
            </a:r>
            <a:endParaRPr sz="4500" dirty="0">
              <a:latin typeface="Calibri"/>
              <a:ea typeface="Calibri"/>
              <a:cs typeface="Calibri"/>
              <a:sym typeface="Calibri"/>
            </a:endParaRPr>
          </a:p>
        </p:txBody>
      </p:sp>
      <p:sp>
        <p:nvSpPr>
          <p:cNvPr id="332" name="Google Shape;332;p4"/>
          <p:cNvSpPr/>
          <p:nvPr/>
        </p:nvSpPr>
        <p:spPr>
          <a:xfrm rot="5400000">
            <a:off x="923127" y="429918"/>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33" name="Google Shape;333;p4"/>
          <p:cNvSpPr/>
          <p:nvPr/>
        </p:nvSpPr>
        <p:spPr>
          <a:xfrm>
            <a:off x="689955" y="3147906"/>
            <a:ext cx="397764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8"/>
        <p:cNvGrpSpPr/>
        <p:nvPr/>
      </p:nvGrpSpPr>
      <p:grpSpPr>
        <a:xfrm>
          <a:off x="0" y="0"/>
          <a:ext cx="0" cy="0"/>
          <a:chOff x="0" y="0"/>
          <a:chExt cx="0" cy="0"/>
        </a:xfrm>
      </p:grpSpPr>
      <p:sp>
        <p:nvSpPr>
          <p:cNvPr id="339" name="Google Shape;339;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40" name="Google Shape;340;p5"/>
          <p:cNvSpPr txBox="1">
            <a:spLocks noGrp="1"/>
          </p:cNvSpPr>
          <p:nvPr>
            <p:ph type="title"/>
          </p:nvPr>
        </p:nvSpPr>
        <p:spPr>
          <a:xfrm>
            <a:off x="838199" y="1093788"/>
            <a:ext cx="10506455"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000"/>
              <a:buFont typeface="Calibri"/>
              <a:buNone/>
            </a:pPr>
            <a:r>
              <a:rPr lang="en-US" sz="8000" b="1">
                <a:solidFill>
                  <a:schemeClr val="dk1"/>
                </a:solidFill>
                <a:latin typeface="Calibri"/>
                <a:ea typeface="Calibri"/>
                <a:cs typeface="Calibri"/>
                <a:sym typeface="Calibri"/>
              </a:rPr>
              <a:t>Commitment To The Journey Ahead</a:t>
            </a:r>
            <a:endParaRPr/>
          </a:p>
        </p:txBody>
      </p:sp>
      <p:sp>
        <p:nvSpPr>
          <p:cNvPr id="341" name="Google Shape;341;p5"/>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42" name="Google Shape;342;p5"/>
          <p:cNvSpPr/>
          <p:nvPr/>
        </p:nvSpPr>
        <p:spPr>
          <a:xfrm rot="5400000">
            <a:off x="9346882" y="2348839"/>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7"/>
        <p:cNvGrpSpPr/>
        <p:nvPr/>
      </p:nvGrpSpPr>
      <p:grpSpPr>
        <a:xfrm>
          <a:off x="0" y="0"/>
          <a:ext cx="0" cy="0"/>
          <a:chOff x="0" y="0"/>
          <a:chExt cx="0" cy="0"/>
        </a:xfrm>
      </p:grpSpPr>
      <p:sp>
        <p:nvSpPr>
          <p:cNvPr id="348" name="Google Shape;348;g3f6ef46b7c5_0_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49" name="Google Shape;349;g3f6ef46b7c5_0_0" descr="Rear view of group of school children walking on field trip in nature. (Provided by Getty Images)"/>
          <p:cNvPicPr preferRelativeResize="0"/>
          <p:nvPr/>
        </p:nvPicPr>
        <p:blipFill rotWithShape="1">
          <a:blip r:embed="rId3">
            <a:alphaModFix/>
          </a:blip>
          <a:srcRect l="22749" r="9140"/>
          <a:stretch/>
        </p:blipFill>
        <p:spPr>
          <a:xfrm>
            <a:off x="0" y="0"/>
            <a:ext cx="7225324" cy="6857999"/>
          </a:xfrm>
          <a:prstGeom prst="rect">
            <a:avLst/>
          </a:prstGeom>
          <a:noFill/>
          <a:ln>
            <a:noFill/>
          </a:ln>
        </p:spPr>
      </p:pic>
      <p:sp>
        <p:nvSpPr>
          <p:cNvPr id="350" name="Google Shape;350;g3f6ef46b7c5_0_0"/>
          <p:cNvSpPr/>
          <p:nvPr/>
        </p:nvSpPr>
        <p:spPr>
          <a:xfrm flipH="1">
            <a:off x="427650" y="0"/>
            <a:ext cx="9756600" cy="6858000"/>
          </a:xfrm>
          <a:prstGeom prst="rect">
            <a:avLst/>
          </a:prstGeom>
          <a:gradFill>
            <a:gsLst>
              <a:gs pos="0">
                <a:srgbClr val="FFFFFF">
                  <a:alpha val="0"/>
                </a:srgbClr>
              </a:gs>
              <a:gs pos="19000">
                <a:srgbClr val="FFFFFF">
                  <a:alpha val="38039"/>
                </a:srgbClr>
              </a:gs>
              <a:gs pos="35000">
                <a:srgbClr val="FFFFFF">
                  <a:alpha val="78824"/>
                </a:srgbClr>
              </a:gs>
              <a:gs pos="58000">
                <a:schemeClr val="lt1"/>
              </a:gs>
              <a:gs pos="100000">
                <a:schemeClr val="lt1"/>
              </a:gs>
            </a:gsLst>
            <a:lin ang="10800025"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51" name="Google Shape;351;g3f6ef46b7c5_0_0"/>
          <p:cNvSpPr txBox="1">
            <a:spLocks noGrp="1"/>
          </p:cNvSpPr>
          <p:nvPr>
            <p:ph type="title"/>
          </p:nvPr>
        </p:nvSpPr>
        <p:spPr>
          <a:xfrm>
            <a:off x="6280798" y="815310"/>
            <a:ext cx="5428500" cy="1934845"/>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4800"/>
              <a:buFont typeface="Play"/>
              <a:buNone/>
            </a:pPr>
            <a:r>
              <a:rPr lang="en-US" sz="5700" b="1" dirty="0">
                <a:latin typeface="Calibri"/>
                <a:ea typeface="Calibri"/>
                <a:cs typeface="Calibri"/>
                <a:sym typeface="Calibri"/>
              </a:rPr>
              <a:t>Revisiting Why You Started</a:t>
            </a:r>
            <a:endParaRPr sz="5700" b="1" dirty="0">
              <a:latin typeface="Calibri"/>
              <a:ea typeface="Calibri"/>
              <a:cs typeface="Calibri"/>
              <a:sym typeface="Calibri"/>
            </a:endParaRPr>
          </a:p>
        </p:txBody>
      </p:sp>
      <p:sp>
        <p:nvSpPr>
          <p:cNvPr id="352" name="Google Shape;352;g3f6ef46b7c5_0_0"/>
          <p:cNvSpPr/>
          <p:nvPr/>
        </p:nvSpPr>
        <p:spPr>
          <a:xfrm rot="5400000">
            <a:off x="11284048" y="345213"/>
            <a:ext cx="146400" cy="704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53" name="Google Shape;353;g3f6ef46b7c5_0_0"/>
          <p:cNvSpPr/>
          <p:nvPr/>
        </p:nvSpPr>
        <p:spPr>
          <a:xfrm>
            <a:off x="7284479" y="4834620"/>
            <a:ext cx="3977700" cy="18300"/>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8"/>
        <p:cNvGrpSpPr/>
        <p:nvPr/>
      </p:nvGrpSpPr>
      <p:grpSpPr>
        <a:xfrm>
          <a:off x="0" y="0"/>
          <a:ext cx="0" cy="0"/>
          <a:chOff x="0" y="0"/>
          <a:chExt cx="0" cy="0"/>
        </a:xfrm>
      </p:grpSpPr>
      <p:sp>
        <p:nvSpPr>
          <p:cNvPr id="359" name="Google Shape;359;p6"/>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360" name="Google Shape;360;p6"/>
          <p:cNvGrpSpPr/>
          <p:nvPr/>
        </p:nvGrpSpPr>
        <p:grpSpPr>
          <a:xfrm>
            <a:off x="2522324" y="-15978"/>
            <a:ext cx="7147352" cy="5876916"/>
            <a:chOff x="329184" y="-99107"/>
            <a:chExt cx="524256" cy="5876916"/>
          </a:xfrm>
        </p:grpSpPr>
        <p:cxnSp>
          <p:nvCxnSpPr>
            <p:cNvPr id="361" name="Google Shape;361;p6"/>
            <p:cNvCxnSpPr/>
            <p:nvPr/>
          </p:nvCxnSpPr>
          <p:spPr>
            <a:xfrm rot="10800000">
              <a:off x="329184" y="5777809"/>
              <a:ext cx="523824" cy="0"/>
            </a:xfrm>
            <a:prstGeom prst="straightConnector1">
              <a:avLst/>
            </a:prstGeom>
            <a:noFill/>
            <a:ln w="152400" cap="flat" cmpd="sng">
              <a:solidFill>
                <a:schemeClr val="accent4"/>
              </a:solidFill>
              <a:prstDash val="solid"/>
              <a:miter lim="80"/>
              <a:headEnd type="none" w="sm" len="sm"/>
              <a:tailEnd type="none" w="sm" len="sm"/>
            </a:ln>
          </p:spPr>
        </p:cxnSp>
        <p:sp>
          <p:nvSpPr>
            <p:cNvPr id="362" name="Google Shape;362;p6"/>
            <p:cNvSpPr/>
            <p:nvPr/>
          </p:nvSpPr>
          <p:spPr>
            <a:xfrm>
              <a:off x="329184" y="-99107"/>
              <a:ext cx="524256" cy="563122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363" name="Google Shape;363;p6"/>
          <p:cNvSpPr/>
          <p:nvPr/>
        </p:nvSpPr>
        <p:spPr>
          <a:xfrm>
            <a:off x="596464" y="1055718"/>
            <a:ext cx="10999072" cy="3358344"/>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64" name="Google Shape;364;p6"/>
          <p:cNvSpPr txBox="1">
            <a:spLocks noGrp="1"/>
          </p:cNvSpPr>
          <p:nvPr>
            <p:ph type="title"/>
          </p:nvPr>
        </p:nvSpPr>
        <p:spPr>
          <a:xfrm>
            <a:off x="1524000" y="1584683"/>
            <a:ext cx="9144000" cy="255182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600"/>
              <a:buFont typeface="Calibri"/>
              <a:buNone/>
            </a:pPr>
            <a:r>
              <a:rPr lang="en-US" sz="6600" b="1">
                <a:solidFill>
                  <a:schemeClr val="dk1"/>
                </a:solidFill>
                <a:latin typeface="Calibri"/>
                <a:ea typeface="Calibri"/>
                <a:cs typeface="Calibri"/>
                <a:sym typeface="Calibri"/>
              </a:rPr>
              <a:t>Final Reflections &amp; Training Takeaways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9"/>
        <p:cNvGrpSpPr/>
        <p:nvPr/>
      </p:nvGrpSpPr>
      <p:grpSpPr>
        <a:xfrm>
          <a:off x="0" y="0"/>
          <a:ext cx="0" cy="0"/>
          <a:chOff x="0" y="0"/>
          <a:chExt cx="0" cy="0"/>
        </a:xfrm>
      </p:grpSpPr>
      <p:sp>
        <p:nvSpPr>
          <p:cNvPr id="370" name="Google Shape;370;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71" name="Google Shape;371;p7" descr="High angle view of a rolled paper, brown notebook, and black notepad on a wooden table"/>
          <p:cNvPicPr preferRelativeResize="0"/>
          <p:nvPr/>
        </p:nvPicPr>
        <p:blipFill rotWithShape="1">
          <a:blip r:embed="rId3">
            <a:alphaModFix/>
          </a:blip>
          <a:srcRect r="15627" b="-1"/>
          <a:stretch/>
        </p:blipFill>
        <p:spPr>
          <a:xfrm>
            <a:off x="18903" y="10"/>
            <a:ext cx="8668512" cy="6857990"/>
          </a:xfrm>
          <a:prstGeom prst="rect">
            <a:avLst/>
          </a:prstGeom>
          <a:noFill/>
          <a:ln>
            <a:noFill/>
          </a:ln>
        </p:spPr>
      </p:pic>
      <p:sp>
        <p:nvSpPr>
          <p:cNvPr id="372" name="Google Shape;372;p7"/>
          <p:cNvSpPr/>
          <p:nvPr/>
        </p:nvSpPr>
        <p:spPr>
          <a:xfrm flipH="1">
            <a:off x="2023083" y="0"/>
            <a:ext cx="8514643" cy="6858000"/>
          </a:xfrm>
          <a:prstGeom prst="rect">
            <a:avLst/>
          </a:prstGeom>
          <a:gradFill>
            <a:gsLst>
              <a:gs pos="0">
                <a:srgbClr val="FFFFFF">
                  <a:alpha val="0"/>
                </a:srgbClr>
              </a:gs>
              <a:gs pos="19000">
                <a:srgbClr val="FFFFFF">
                  <a:alpha val="38039"/>
                </a:srgbClr>
              </a:gs>
              <a:gs pos="35000">
                <a:srgbClr val="FFFFFF">
                  <a:alpha val="78824"/>
                </a:srgbClr>
              </a:gs>
              <a:gs pos="5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73" name="Google Shape;373;p7"/>
          <p:cNvSpPr txBox="1">
            <a:spLocks noGrp="1"/>
          </p:cNvSpPr>
          <p:nvPr>
            <p:ph type="title"/>
          </p:nvPr>
        </p:nvSpPr>
        <p:spPr>
          <a:xfrm>
            <a:off x="3587262" y="2661808"/>
            <a:ext cx="8862515" cy="3580729"/>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4800"/>
              <a:buFont typeface="Calibri"/>
              <a:buNone/>
            </a:pPr>
            <a:r>
              <a:rPr lang="en-US" sz="7200" b="1" dirty="0">
                <a:latin typeface="Calibri"/>
                <a:ea typeface="Calibri"/>
                <a:cs typeface="Calibri"/>
                <a:sym typeface="Calibri"/>
              </a:rPr>
              <a:t>Congratulations!</a:t>
            </a:r>
            <a:endParaRPr sz="5400" dirty="0"/>
          </a:p>
        </p:txBody>
      </p:sp>
      <p:sp>
        <p:nvSpPr>
          <p:cNvPr id="374" name="Google Shape;374;p7"/>
          <p:cNvSpPr/>
          <p:nvPr/>
        </p:nvSpPr>
        <p:spPr>
          <a:xfrm rot="5400000">
            <a:off x="11209443" y="5758057"/>
            <a:ext cx="146304" cy="704088"/>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75" name="Google Shape;375;p7"/>
          <p:cNvSpPr/>
          <p:nvPr/>
        </p:nvSpPr>
        <p:spPr>
          <a:xfrm>
            <a:off x="481029" y="4546920"/>
            <a:ext cx="397764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5"/>
        <p:cNvGrpSpPr/>
        <p:nvPr/>
      </p:nvGrpSpPr>
      <p:grpSpPr>
        <a:xfrm>
          <a:off x="0" y="0"/>
          <a:ext cx="0" cy="0"/>
          <a:chOff x="0" y="0"/>
          <a:chExt cx="0" cy="0"/>
        </a:xfrm>
      </p:grpSpPr>
      <p:grpSp>
        <p:nvGrpSpPr>
          <p:cNvPr id="286" name="Google Shape;286;p2"/>
          <p:cNvGrpSpPr/>
          <p:nvPr/>
        </p:nvGrpSpPr>
        <p:grpSpPr>
          <a:xfrm>
            <a:off x="4223186" y="-48280"/>
            <a:ext cx="189053" cy="6954577"/>
            <a:chOff x="0" y="-38100"/>
            <a:chExt cx="74686" cy="2747433"/>
          </a:xfrm>
        </p:grpSpPr>
        <p:sp>
          <p:nvSpPr>
            <p:cNvPr id="287" name="Google Shape;287;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4C1A27"/>
                </a:solidFill>
                <a:latin typeface="Calibri"/>
                <a:ea typeface="Calibri"/>
                <a:cs typeface="Calibri"/>
                <a:sym typeface="Calibri"/>
              </a:endParaRPr>
            </a:p>
          </p:txBody>
        </p:sp>
        <p:sp>
          <p:nvSpPr>
            <p:cNvPr id="288" name="Google Shape;288;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Clr>
                  <a:srgbClr val="000000"/>
                </a:buClr>
                <a:buSzPts val="1200"/>
                <a:buFont typeface="Arial"/>
                <a:buNone/>
              </a:pPr>
              <a:endParaRPr sz="1200" b="0" i="0" u="none" strike="noStrike" cap="none">
                <a:solidFill>
                  <a:srgbClr val="4C1A27"/>
                </a:solidFill>
                <a:latin typeface="Calibri"/>
                <a:ea typeface="Calibri"/>
                <a:cs typeface="Calibri"/>
                <a:sym typeface="Calibri"/>
              </a:endParaRPr>
            </a:p>
          </p:txBody>
        </p:sp>
      </p:grpSp>
      <p:sp>
        <p:nvSpPr>
          <p:cNvPr id="289" name="Google Shape;289;p2"/>
          <p:cNvSpPr txBox="1"/>
          <p:nvPr/>
        </p:nvSpPr>
        <p:spPr>
          <a:xfrm>
            <a:off x="-9" y="1193172"/>
            <a:ext cx="4223195" cy="19701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400"/>
              <a:buFont typeface="Arial"/>
              <a:buNone/>
            </a:pPr>
            <a:r>
              <a:rPr lang="en-US" sz="6400" b="1" i="0" u="none" strike="noStrike" cap="none" dirty="0">
                <a:solidFill>
                  <a:schemeClr val="tx1"/>
                </a:solidFill>
                <a:latin typeface="Antonio"/>
                <a:ea typeface="Antonio"/>
                <a:cs typeface="Antonio"/>
                <a:sym typeface="Antonio"/>
              </a:rPr>
              <a:t>Target Outcomes</a:t>
            </a:r>
            <a:endParaRPr sz="933" b="0" i="0" u="none" strike="noStrike" cap="none" dirty="0">
              <a:solidFill>
                <a:schemeClr val="tx1"/>
              </a:solidFill>
              <a:latin typeface="Arial"/>
              <a:ea typeface="Arial"/>
              <a:cs typeface="Arial"/>
              <a:sym typeface="Arial"/>
            </a:endParaRPr>
          </a:p>
        </p:txBody>
      </p:sp>
      <p:sp>
        <p:nvSpPr>
          <p:cNvPr id="290" name="Google Shape;290;p2"/>
          <p:cNvSpPr txBox="1"/>
          <p:nvPr/>
        </p:nvSpPr>
        <p:spPr>
          <a:xfrm>
            <a:off x="4659972" y="243512"/>
            <a:ext cx="7324200" cy="6370975"/>
          </a:xfrm>
          <a:prstGeom prst="rect">
            <a:avLst/>
          </a:prstGeom>
          <a:noFill/>
          <a:ln>
            <a:noFill/>
          </a:ln>
        </p:spPr>
        <p:txBody>
          <a:bodyPr spcFirstLastPara="1" wrap="square" lIns="0" tIns="0" rIns="0" bIns="0" anchor="t" anchorCtr="0">
            <a:spAutoFit/>
          </a:bodyPr>
          <a:lstStyle/>
          <a:p>
            <a:pPr marL="457200" marR="0" lvl="0" indent="-419100" algn="l" rtl="0">
              <a:lnSpc>
                <a:spcPct val="100000"/>
              </a:lnSpc>
              <a:spcBef>
                <a:spcPts val="1200"/>
              </a:spcBef>
              <a:spcAft>
                <a:spcPts val="0"/>
              </a:spcAft>
              <a:buClr>
                <a:srgbClr val="000000"/>
              </a:buClr>
              <a:buSzPts val="3000"/>
              <a:buFont typeface="Calibri"/>
              <a:buChar char="•"/>
            </a:pPr>
            <a:r>
              <a:rPr lang="en-US" sz="3000" b="0" i="0" u="none" strike="noStrike" cap="none" dirty="0">
                <a:solidFill>
                  <a:srgbClr val="000000"/>
                </a:solidFill>
                <a:latin typeface="+mn-lt"/>
                <a:ea typeface="Calibri"/>
                <a:cs typeface="Calibri"/>
                <a:sym typeface="Calibri"/>
              </a:rPr>
              <a:t>Connect the full progression of an investigation, from referral through findings, protective action, court involvement, and transition to continued Division involvement.</a:t>
            </a:r>
            <a:endParaRPr sz="3000" dirty="0">
              <a:latin typeface="+mn-lt"/>
            </a:endParaRPr>
          </a:p>
          <a:p>
            <a:pPr marL="457200" marR="0" lvl="0" indent="-228600" algn="l" rtl="0">
              <a:lnSpc>
                <a:spcPct val="100000"/>
              </a:lnSpc>
              <a:spcBef>
                <a:spcPts val="1200"/>
              </a:spcBef>
              <a:spcAft>
                <a:spcPts val="0"/>
              </a:spcAft>
              <a:buClr>
                <a:srgbClr val="000000"/>
              </a:buClr>
              <a:buSzPts val="3000"/>
              <a:buFont typeface="Calibri"/>
              <a:buNone/>
            </a:pPr>
            <a:endParaRPr sz="1200" b="0" i="0" u="none" strike="noStrike" cap="none" dirty="0">
              <a:solidFill>
                <a:srgbClr val="000000"/>
              </a:solidFill>
              <a:latin typeface="+mn-lt"/>
              <a:ea typeface="Calibri"/>
              <a:cs typeface="Calibri"/>
              <a:sym typeface="Calibri"/>
            </a:endParaRPr>
          </a:p>
          <a:p>
            <a:pPr marL="457200" marR="0" lvl="0" indent="-419100" algn="l" rtl="0">
              <a:lnSpc>
                <a:spcPct val="100000"/>
              </a:lnSpc>
              <a:spcBef>
                <a:spcPts val="0"/>
              </a:spcBef>
              <a:spcAft>
                <a:spcPts val="0"/>
              </a:spcAft>
              <a:buClr>
                <a:srgbClr val="000000"/>
              </a:buClr>
              <a:buSzPts val="3000"/>
              <a:buFont typeface="Calibri"/>
              <a:buChar char="•"/>
            </a:pPr>
            <a:r>
              <a:rPr lang="en-US" sz="3000" b="0" i="0" u="none" strike="noStrike" cap="none" dirty="0">
                <a:solidFill>
                  <a:srgbClr val="000000"/>
                </a:solidFill>
                <a:latin typeface="+mn-lt"/>
                <a:ea typeface="Calibri"/>
                <a:cs typeface="Calibri"/>
                <a:sym typeface="Calibri"/>
              </a:rPr>
              <a:t>Apply strategies for prioritizing responsibilities during active investigations.</a:t>
            </a:r>
            <a:endParaRPr sz="3000" dirty="0">
              <a:latin typeface="+mn-lt"/>
            </a:endParaRPr>
          </a:p>
          <a:p>
            <a:pPr marL="38100" marR="0" lvl="0" indent="0" algn="l" rtl="0">
              <a:lnSpc>
                <a:spcPct val="100000"/>
              </a:lnSpc>
              <a:spcBef>
                <a:spcPts val="0"/>
              </a:spcBef>
              <a:spcAft>
                <a:spcPts val="0"/>
              </a:spcAft>
              <a:buNone/>
            </a:pPr>
            <a:endParaRPr sz="1200" b="0" i="0" u="none" strike="noStrike" cap="none" dirty="0">
              <a:solidFill>
                <a:srgbClr val="000000"/>
              </a:solidFill>
              <a:latin typeface="+mn-lt"/>
              <a:ea typeface="Calibri"/>
              <a:cs typeface="Calibri"/>
              <a:sym typeface="Calibri"/>
            </a:endParaRPr>
          </a:p>
          <a:p>
            <a:pPr marL="457200" marR="0" lvl="0" indent="-419100" algn="l" rtl="0">
              <a:lnSpc>
                <a:spcPct val="100000"/>
              </a:lnSpc>
              <a:spcBef>
                <a:spcPts val="0"/>
              </a:spcBef>
              <a:spcAft>
                <a:spcPts val="0"/>
              </a:spcAft>
              <a:buClr>
                <a:srgbClr val="000000"/>
              </a:buClr>
              <a:buSzPts val="3000"/>
              <a:buFont typeface="Calibri"/>
              <a:buChar char="•"/>
            </a:pPr>
            <a:r>
              <a:rPr lang="en-US" sz="3000" b="0" i="0" u="none" strike="noStrike" cap="none" dirty="0">
                <a:solidFill>
                  <a:srgbClr val="000000"/>
                </a:solidFill>
                <a:latin typeface="+mn-lt"/>
                <a:ea typeface="Calibri"/>
                <a:cs typeface="Calibri"/>
                <a:sym typeface="Calibri"/>
              </a:rPr>
              <a:t>Assess common challenges experienced when transitioning from training to field work, recognizing that questions, uncertainty, and continued growth are normal and expected throughout a career.</a:t>
            </a:r>
            <a:endParaRPr sz="3000" b="0" i="0" u="none" strike="noStrike" cap="none" dirty="0">
              <a:solidFill>
                <a:srgbClr val="000000"/>
              </a:solidFill>
              <a:latin typeface="+mn-lt"/>
              <a:ea typeface="Calibri"/>
              <a:cs typeface="Calibri"/>
              <a:sym typeface="Calibri"/>
            </a:endParaRPr>
          </a:p>
        </p:txBody>
      </p:sp>
      <p:pic>
        <p:nvPicPr>
          <p:cNvPr id="291" name="Google Shape;291;p2" descr="target (Provided by Getty Images)"/>
          <p:cNvPicPr preferRelativeResize="0"/>
          <p:nvPr/>
        </p:nvPicPr>
        <p:blipFill rotWithShape="1">
          <a:blip r:embed="rId3">
            <a:alphaModFix/>
          </a:blip>
          <a:srcRect/>
          <a:stretch/>
        </p:blipFill>
        <p:spPr>
          <a:xfrm>
            <a:off x="994023" y="3689289"/>
            <a:ext cx="2235131" cy="2235131"/>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89"/>
        <p:cNvGrpSpPr/>
        <p:nvPr/>
      </p:nvGrpSpPr>
      <p:grpSpPr>
        <a:xfrm>
          <a:off x="0" y="0"/>
          <a:ext cx="0" cy="0"/>
          <a:chOff x="0" y="0"/>
          <a:chExt cx="0" cy="0"/>
        </a:xfrm>
      </p:grpSpPr>
      <p:grpSp>
        <p:nvGrpSpPr>
          <p:cNvPr id="390" name="Google Shape;390;g3f9440c5409_0_110"/>
          <p:cNvGrpSpPr/>
          <p:nvPr/>
        </p:nvGrpSpPr>
        <p:grpSpPr>
          <a:xfrm>
            <a:off x="5200073" y="-96443"/>
            <a:ext cx="67103" cy="6954577"/>
            <a:chOff x="0" y="-38100"/>
            <a:chExt cx="74700" cy="2747433"/>
          </a:xfrm>
        </p:grpSpPr>
        <p:sp>
          <p:nvSpPr>
            <p:cNvPr id="391" name="Google Shape;391;g3f9440c5409_0_110"/>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75" rIns="60950" bIns="304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392" name="Google Shape;392;g3f9440c5409_0_110"/>
            <p:cNvSpPr txBox="1"/>
            <p:nvPr/>
          </p:nvSpPr>
          <p:spPr>
            <a:xfrm>
              <a:off x="0" y="-38100"/>
              <a:ext cx="74700" cy="2747400"/>
            </a:xfrm>
            <a:prstGeom prst="rect">
              <a:avLst/>
            </a:prstGeom>
            <a:solidFill>
              <a:srgbClr val="52A3CB"/>
            </a:solidFill>
            <a:ln>
              <a:noFill/>
            </a:ln>
          </p:spPr>
          <p:txBody>
            <a:bodyPr spcFirstLastPara="1" wrap="square" lIns="33875" tIns="33875" rIns="33875" bIns="33875"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393" name="Google Shape;393;g3f9440c5409_0_110"/>
          <p:cNvSpPr txBox="1"/>
          <p:nvPr/>
        </p:nvSpPr>
        <p:spPr>
          <a:xfrm>
            <a:off x="5627256" y="2051537"/>
            <a:ext cx="6132900" cy="20625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700"/>
              <a:buFont typeface="Arial"/>
              <a:buNone/>
              <a:tabLst/>
              <a:defRPr/>
            </a:pPr>
            <a:r>
              <a:rPr kumimoji="0" lang="en-US" sz="6700" b="1" i="0" u="none" strike="noStrike" kern="0" cap="none" spc="0" normalizeH="0" baseline="0" noProof="0">
                <a:ln>
                  <a:noFill/>
                </a:ln>
                <a:solidFill>
                  <a:srgbClr val="333333"/>
                </a:solidFill>
                <a:effectLst/>
                <a:uLnTx/>
                <a:uFillTx/>
                <a:latin typeface="Calibri"/>
                <a:ea typeface="Calibri"/>
                <a:cs typeface="Calibri"/>
                <a:sym typeface="Calibri"/>
              </a:rPr>
              <a:t>Target Outcomes Evaluation</a:t>
            </a:r>
            <a:endParaRPr kumimoji="0" sz="6700" b="1" i="0" u="none" strike="noStrike" kern="0" cap="none" spc="0" normalizeH="0" baseline="0" noProof="0">
              <a:ln>
                <a:noFill/>
              </a:ln>
              <a:solidFill>
                <a:srgbClr val="333333"/>
              </a:solidFill>
              <a:effectLst/>
              <a:uLnTx/>
              <a:uFillTx/>
              <a:latin typeface="Calibri"/>
              <a:ea typeface="Calibri"/>
              <a:cs typeface="Calibri"/>
              <a:sym typeface="Calibri"/>
            </a:endParaRPr>
          </a:p>
        </p:txBody>
      </p:sp>
      <p:pic>
        <p:nvPicPr>
          <p:cNvPr id="394" name="Google Shape;394;g3f9440c5409_0_110"/>
          <p:cNvPicPr preferRelativeResize="0"/>
          <p:nvPr/>
        </p:nvPicPr>
        <p:blipFill rotWithShape="1">
          <a:blip r:embed="rId3">
            <a:alphaModFix/>
          </a:blip>
          <a:srcRect/>
          <a:stretch/>
        </p:blipFill>
        <p:spPr>
          <a:xfrm>
            <a:off x="1440036" y="1699725"/>
            <a:ext cx="2981325" cy="29813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F37C4-C559-A328-5952-F46E36938D0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269B136B-F418-BAB0-62A0-0798F76E99FD}"/>
              </a:ext>
            </a:extLst>
          </p:cNvPr>
          <p:cNvPicPr>
            <a:picLocks noChangeAspect="1"/>
          </p:cNvPicPr>
          <p:nvPr/>
        </p:nvPicPr>
        <p:blipFill>
          <a:blip r:embed="rId3"/>
          <a:stretch>
            <a:fillRect/>
          </a:stretch>
        </p:blipFill>
        <p:spPr>
          <a:xfrm>
            <a:off x="4502714" y="1255783"/>
            <a:ext cx="7174002" cy="3959161"/>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437673B-08E5-7361-96BC-5166E723FD17}"/>
              </a:ext>
            </a:extLst>
          </p:cNvPr>
          <p:cNvSpPr txBox="1"/>
          <p:nvPr/>
        </p:nvSpPr>
        <p:spPr>
          <a:xfrm>
            <a:off x="5448445" y="4507058"/>
            <a:ext cx="62282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a:ea typeface="+mn-ea"/>
                <a:cs typeface="Arial"/>
                <a:sym typeface="Arial"/>
              </a:rPr>
              <a:t>Investigation Week 8 Review</a:t>
            </a:r>
          </a:p>
        </p:txBody>
      </p:sp>
      <p:pic>
        <p:nvPicPr>
          <p:cNvPr id="3" name="Picture 2">
            <a:extLst>
              <a:ext uri="{FF2B5EF4-FFF2-40B4-BE49-F238E27FC236}">
                <a16:creationId xmlns:a16="http://schemas.microsoft.com/office/drawing/2014/main" id="{5D73E37B-2261-001A-12EC-2ABB2B469F8E}"/>
              </a:ext>
            </a:extLst>
          </p:cNvPr>
          <p:cNvPicPr>
            <a:picLocks noChangeAspect="1"/>
          </p:cNvPicPr>
          <p:nvPr/>
        </p:nvPicPr>
        <p:blipFill>
          <a:blip r:embed="rId4"/>
          <a:stretch>
            <a:fillRect/>
          </a:stretch>
        </p:blipFill>
        <p:spPr>
          <a:xfrm>
            <a:off x="914399" y="1864159"/>
            <a:ext cx="3122487" cy="3129681"/>
          </a:xfrm>
          <a:prstGeom prst="rect">
            <a:avLst/>
          </a:prstGeom>
        </p:spPr>
      </p:pic>
    </p:spTree>
    <p:extLst>
      <p:ext uri="{BB962C8B-B14F-4D97-AF65-F5344CB8AC3E}">
        <p14:creationId xmlns:p14="http://schemas.microsoft.com/office/powerpoint/2010/main" val="25466605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02">
          <a:extLst>
            <a:ext uri="{FF2B5EF4-FFF2-40B4-BE49-F238E27FC236}">
              <a16:creationId xmlns:a16="http://schemas.microsoft.com/office/drawing/2014/main" id="{A9D0F4C3-2E5E-2BE8-2614-10159CC2395F}"/>
            </a:ext>
          </a:extLst>
        </p:cNvPr>
        <p:cNvGrpSpPr/>
        <p:nvPr/>
      </p:nvGrpSpPr>
      <p:grpSpPr>
        <a:xfrm>
          <a:off x="0" y="0"/>
          <a:ext cx="0" cy="0"/>
          <a:chOff x="0" y="0"/>
          <a:chExt cx="0" cy="0"/>
        </a:xfrm>
      </p:grpSpPr>
      <p:grpSp>
        <p:nvGrpSpPr>
          <p:cNvPr id="503" name="Google Shape;503;p91">
            <a:extLst>
              <a:ext uri="{FF2B5EF4-FFF2-40B4-BE49-F238E27FC236}">
                <a16:creationId xmlns:a16="http://schemas.microsoft.com/office/drawing/2014/main" id="{C7F968CC-258B-09B7-0F2E-5BDA95BF4679}"/>
              </a:ext>
            </a:extLst>
          </p:cNvPr>
          <p:cNvGrpSpPr/>
          <p:nvPr/>
        </p:nvGrpSpPr>
        <p:grpSpPr>
          <a:xfrm>
            <a:off x="5921387" y="-96669"/>
            <a:ext cx="189091" cy="6954669"/>
            <a:chOff x="0" y="-38100"/>
            <a:chExt cx="74700" cy="2747433"/>
          </a:xfrm>
        </p:grpSpPr>
        <p:sp>
          <p:nvSpPr>
            <p:cNvPr id="504" name="Google Shape;504;p91">
              <a:extLst>
                <a:ext uri="{FF2B5EF4-FFF2-40B4-BE49-F238E27FC236}">
                  <a16:creationId xmlns:a16="http://schemas.microsoft.com/office/drawing/2014/main" id="{62631E4A-9DD3-CE99-21BF-3DADD55F0010}"/>
                </a:ext>
              </a:extLst>
            </p:cNvPr>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67" tIns="30467" rIns="60967" bIns="30467" anchor="t" anchorCtr="0">
              <a:noAutofit/>
            </a:bodyPr>
            <a:lstStyle/>
            <a:p>
              <a:pPr marL="0" marR="0" lvl="0" indent="0" algn="l" defTabSz="1219261" rtl="0" eaLnBrk="1" fontAlgn="auto" latinLnBrk="0" hangingPunct="1">
                <a:lnSpc>
                  <a:spcPct val="100000"/>
                </a:lnSpc>
                <a:spcBef>
                  <a:spcPts val="0"/>
                </a:spcBef>
                <a:spcAft>
                  <a:spcPts val="0"/>
                </a:spcAft>
                <a:buClr>
                  <a:srgbClr val="000000"/>
                </a:buClr>
                <a:buSzPts val="900"/>
                <a:buFontTx/>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05" name="Google Shape;505;p91">
              <a:extLst>
                <a:ext uri="{FF2B5EF4-FFF2-40B4-BE49-F238E27FC236}">
                  <a16:creationId xmlns:a16="http://schemas.microsoft.com/office/drawing/2014/main" id="{4C765127-0A8A-CC25-B7EF-C335AB748BF1}"/>
                </a:ext>
              </a:extLst>
            </p:cNvPr>
            <p:cNvSpPr txBox="1"/>
            <p:nvPr/>
          </p:nvSpPr>
          <p:spPr>
            <a:xfrm>
              <a:off x="0" y="-38100"/>
              <a:ext cx="74700" cy="2747400"/>
            </a:xfrm>
            <a:prstGeom prst="rect">
              <a:avLst/>
            </a:prstGeom>
            <a:noFill/>
            <a:ln>
              <a:noFill/>
            </a:ln>
          </p:spPr>
          <p:txBody>
            <a:bodyPr spcFirstLastPara="1" wrap="square" lIns="33867" tIns="33867" rIns="33867" bIns="33867" anchor="ctr" anchorCtr="0">
              <a:noAutofit/>
            </a:bodyPr>
            <a:lstStyle/>
            <a:p>
              <a:pPr marL="0" marR="0" lvl="0" indent="0" algn="ctr" defTabSz="1219261" rtl="0" eaLnBrk="1" fontAlgn="auto" latinLnBrk="0" hangingPunct="1">
                <a:lnSpc>
                  <a:spcPct val="147722"/>
                </a:lnSpc>
                <a:spcBef>
                  <a:spcPts val="0"/>
                </a:spcBef>
                <a:spcAft>
                  <a:spcPts val="0"/>
                </a:spcAft>
                <a:buClr>
                  <a:srgbClr val="000000"/>
                </a:buClr>
                <a:buSzPts val="900"/>
                <a:buFontTx/>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506" name="Google Shape;506;p91">
            <a:extLst>
              <a:ext uri="{FF2B5EF4-FFF2-40B4-BE49-F238E27FC236}">
                <a16:creationId xmlns:a16="http://schemas.microsoft.com/office/drawing/2014/main" id="{6EEAE623-6EF2-9DE5-AA19-F2CEE743ED69}"/>
              </a:ext>
            </a:extLst>
          </p:cNvPr>
          <p:cNvSpPr txBox="1"/>
          <p:nvPr/>
        </p:nvSpPr>
        <p:spPr>
          <a:xfrm>
            <a:off x="6110443" y="1572036"/>
            <a:ext cx="5802274" cy="3693319"/>
          </a:xfrm>
          <a:prstGeom prst="rect">
            <a:avLst/>
          </a:prstGeom>
          <a:noFill/>
          <a:ln>
            <a:noFill/>
          </a:ln>
        </p:spPr>
        <p:txBody>
          <a:bodyPr spcFirstLastPara="1" wrap="square" lIns="0" tIns="0" rIns="0" bIns="0" anchor="t" anchorCtr="0">
            <a:spAutoFit/>
          </a:bodyPr>
          <a:lstStyle/>
          <a:p>
            <a:pPr marL="0" marR="0" lvl="0" indent="0" algn="ctr" defTabSz="1219261" rtl="0" eaLnBrk="1" fontAlgn="auto" latinLnBrk="0" hangingPunct="1">
              <a:lnSpc>
                <a:spcPct val="100000"/>
              </a:lnSpc>
              <a:spcBef>
                <a:spcPts val="0"/>
              </a:spcBef>
              <a:spcAft>
                <a:spcPts val="0"/>
              </a:spcAft>
              <a:buClr>
                <a:srgbClr val="000000"/>
              </a:buClr>
              <a:buSzPts val="4800"/>
              <a:buFontTx/>
              <a:buNone/>
              <a:tabLst/>
              <a:defRPr/>
            </a:pPr>
            <a:r>
              <a:rPr kumimoji="0" lang="en-US" sz="6000" b="1" i="0" u="none" strike="noStrike" kern="0" cap="none" spc="0" normalizeH="0" baseline="0" noProof="0" dirty="0">
                <a:ln>
                  <a:noFill/>
                </a:ln>
                <a:solidFill>
                  <a:srgbClr val="595959"/>
                </a:solidFill>
                <a:effectLst/>
                <a:uLnTx/>
                <a:uFillTx/>
                <a:latin typeface="Antonio"/>
                <a:ea typeface="Antonio"/>
                <a:cs typeface="Antonio"/>
                <a:sym typeface="Antonio"/>
              </a:rPr>
              <a:t>Investigations Week 8</a:t>
            </a:r>
          </a:p>
          <a:p>
            <a:pPr marL="0" marR="0" lvl="0" indent="0" algn="ctr" defTabSz="1219261" rtl="0" eaLnBrk="1" fontAlgn="auto" latinLnBrk="0" hangingPunct="1">
              <a:lnSpc>
                <a:spcPct val="100000"/>
              </a:lnSpc>
              <a:spcBef>
                <a:spcPts val="0"/>
              </a:spcBef>
              <a:spcAft>
                <a:spcPts val="0"/>
              </a:spcAft>
              <a:buClr>
                <a:srgbClr val="000000"/>
              </a:buClr>
              <a:buSzPts val="4800"/>
              <a:buFontTx/>
              <a:buNone/>
              <a:tabLst/>
              <a:defRPr/>
            </a:pPr>
            <a:r>
              <a:rPr kumimoji="0" lang="en-US" sz="6000" b="1" i="0" u="none" strike="noStrike" kern="0" cap="none" spc="0" normalizeH="0" baseline="0" noProof="0" dirty="0">
                <a:ln>
                  <a:noFill/>
                </a:ln>
                <a:solidFill>
                  <a:srgbClr val="595959"/>
                </a:solidFill>
                <a:effectLst/>
                <a:uLnTx/>
                <a:uFillTx/>
                <a:latin typeface="Antonio"/>
                <a:ea typeface="Antonio"/>
                <a:cs typeface="Antonio"/>
                <a:sym typeface="Antonio"/>
              </a:rPr>
              <a:t>Post-Test Assessment</a:t>
            </a:r>
            <a:endParaRPr kumimoji="0" lang="en" sz="6000" b="1" i="0" u="none" strike="noStrike" kern="0" cap="none" spc="0" normalizeH="0" baseline="0" noProof="0" dirty="0">
              <a:ln>
                <a:noFill/>
              </a:ln>
              <a:solidFill>
                <a:prstClr val="black"/>
              </a:solidFill>
              <a:effectLst/>
              <a:uLnTx/>
              <a:uFillTx/>
              <a:latin typeface="Calibri"/>
              <a:ea typeface="Antonio"/>
              <a:cs typeface="Antonio"/>
              <a:sym typeface="Antonio"/>
            </a:endParaRPr>
          </a:p>
        </p:txBody>
      </p:sp>
      <p:pic>
        <p:nvPicPr>
          <p:cNvPr id="1026" name="Picture 2">
            <a:extLst>
              <a:ext uri="{FF2B5EF4-FFF2-40B4-BE49-F238E27FC236}">
                <a16:creationId xmlns:a16="http://schemas.microsoft.com/office/drawing/2014/main" id="{A935B520-A2B1-BD92-92E4-52268BF6AB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9193" y="1727313"/>
            <a:ext cx="3403374" cy="3403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4001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6"/>
        <p:cNvGrpSpPr/>
        <p:nvPr/>
      </p:nvGrpSpPr>
      <p:grpSpPr>
        <a:xfrm>
          <a:off x="0" y="0"/>
          <a:ext cx="0" cy="0"/>
          <a:chOff x="0" y="0"/>
          <a:chExt cx="0" cy="0"/>
        </a:xfrm>
      </p:grpSpPr>
      <p:sp>
        <p:nvSpPr>
          <p:cNvPr id="2" name="Rectangle 1">
            <a:extLst>
              <a:ext uri="{FF2B5EF4-FFF2-40B4-BE49-F238E27FC236}">
                <a16:creationId xmlns:a16="http://schemas.microsoft.com/office/drawing/2014/main" id="{BBCF246B-FF5F-D059-7B56-98F329C52A8E}"/>
              </a:ext>
            </a:extLst>
          </p:cNvPr>
          <p:cNvSpPr/>
          <p:nvPr/>
        </p:nvSpPr>
        <p:spPr>
          <a:xfrm>
            <a:off x="0" y="3956538"/>
            <a:ext cx="12192000" cy="1354016"/>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Google Shape;299;p39"/>
          <p:cNvSpPr txBox="1">
            <a:spLocks noGrp="1"/>
          </p:cNvSpPr>
          <p:nvPr>
            <p:ph type="title"/>
          </p:nvPr>
        </p:nvSpPr>
        <p:spPr>
          <a:xfrm>
            <a:off x="541178" y="1327262"/>
            <a:ext cx="4445226" cy="2189270"/>
          </a:xfrm>
          <a:prstGeom prst="rect">
            <a:avLst/>
          </a:prstGeom>
          <a:noFill/>
          <a:ln>
            <a:noFill/>
          </a:ln>
        </p:spPr>
        <p:txBody>
          <a:bodyPr spcFirstLastPara="1" wrap="square" lIns="91425" tIns="45700" rIns="91425" bIns="45700" anchor="t" anchorCtr="0">
            <a:normAutofit/>
          </a:bodyPr>
          <a:lstStyle/>
          <a:p>
            <a:pPr marL="0" lvl="0" indent="0" rtl="0">
              <a:lnSpc>
                <a:spcPct val="90000"/>
              </a:lnSpc>
              <a:spcBef>
                <a:spcPts val="0"/>
              </a:spcBef>
              <a:spcAft>
                <a:spcPts val="0"/>
              </a:spcAft>
              <a:buSzPts val="1800"/>
              <a:buNone/>
            </a:pPr>
            <a:r>
              <a:rPr lang="en-US" sz="6000" b="1" dirty="0">
                <a:solidFill>
                  <a:schemeClr val="dk1"/>
                </a:solidFill>
                <a:latin typeface="+mn-lt"/>
                <a:ea typeface="Calibri"/>
                <a:cs typeface="Calibri"/>
                <a:sym typeface="Calibri"/>
              </a:rPr>
              <a:t>Closing The Flowers Case </a:t>
            </a:r>
            <a:endParaRPr sz="6000" dirty="0">
              <a:latin typeface="+mn-lt"/>
            </a:endParaRPr>
          </a:p>
        </p:txBody>
      </p:sp>
      <p:pic>
        <p:nvPicPr>
          <p:cNvPr id="300" name="Google Shape;300;p39" descr="Toddler with sunglasses in swimming pool"/>
          <p:cNvPicPr preferRelativeResize="0"/>
          <p:nvPr/>
        </p:nvPicPr>
        <p:blipFill rotWithShape="1">
          <a:blip r:embed="rId3">
            <a:alphaModFix/>
          </a:blip>
          <a:srcRect l="12184" r="14091" b="-2"/>
          <a:stretch/>
        </p:blipFill>
        <p:spPr>
          <a:xfrm>
            <a:off x="5527582" y="887256"/>
            <a:ext cx="5905465" cy="5153059"/>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1176"/>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7" name="Google Shape;307;p40"/>
          <p:cNvSpPr txBox="1">
            <a:spLocks noGrp="1"/>
          </p:cNvSpPr>
          <p:nvPr>
            <p:ph type="title"/>
          </p:nvPr>
        </p:nvSpPr>
        <p:spPr>
          <a:xfrm>
            <a:off x="477981" y="907874"/>
            <a:ext cx="4023360" cy="2502838"/>
          </a:xfrm>
          <a:prstGeom prst="rect">
            <a:avLst/>
          </a:prstGeom>
          <a:noFill/>
          <a:ln>
            <a:noFill/>
          </a:ln>
        </p:spPr>
        <p:txBody>
          <a:bodyPr spcFirstLastPara="1" wrap="square" lIns="91425" tIns="45700" rIns="91425" bIns="45700" anchor="t" anchorCtr="0">
            <a:normAutofit/>
          </a:bodyPr>
          <a:lstStyle/>
          <a:p>
            <a:pPr marL="0" lvl="0" indent="0" rtl="0">
              <a:lnSpc>
                <a:spcPct val="90000"/>
              </a:lnSpc>
              <a:spcBef>
                <a:spcPts val="0"/>
              </a:spcBef>
              <a:spcAft>
                <a:spcPts val="0"/>
              </a:spcAft>
              <a:buSzPts val="1800"/>
              <a:buNone/>
            </a:pPr>
            <a:r>
              <a:rPr lang="en-US" sz="5200" b="1" dirty="0">
                <a:solidFill>
                  <a:schemeClr val="dk1"/>
                </a:solidFill>
                <a:latin typeface="Calibri"/>
                <a:ea typeface="Calibri"/>
                <a:cs typeface="Calibri"/>
                <a:sym typeface="Calibri"/>
              </a:rPr>
              <a:t>From Referral to Case Transition</a:t>
            </a:r>
            <a:endParaRPr dirty="0"/>
          </a:p>
        </p:txBody>
      </p:sp>
      <p:sp>
        <p:nvSpPr>
          <p:cNvPr id="308" name="Google Shape;308;p40"/>
          <p:cNvSpPr/>
          <p:nvPr/>
        </p:nvSpPr>
        <p:spPr>
          <a:xfrm rot="5400000">
            <a:off x="953352" y="311622"/>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09" name="Google Shape;309;p40"/>
          <p:cNvSpPr/>
          <p:nvPr/>
        </p:nvSpPr>
        <p:spPr>
          <a:xfrm>
            <a:off x="477981" y="3410712"/>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Calibri"/>
              <a:ea typeface="Calibri"/>
              <a:cs typeface="Calibri"/>
              <a:sym typeface="Calibri"/>
            </a:endParaRPr>
          </a:p>
        </p:txBody>
      </p:sp>
      <p:pic>
        <p:nvPicPr>
          <p:cNvPr id="310" name="Google Shape;310;p40"/>
          <p:cNvPicPr preferRelativeResize="0"/>
          <p:nvPr/>
        </p:nvPicPr>
        <p:blipFill rotWithShape="1">
          <a:blip r:embed="rId3">
            <a:alphaModFix/>
          </a:blip>
          <a:srcRect/>
          <a:stretch/>
        </p:blipFill>
        <p:spPr>
          <a:xfrm>
            <a:off x="4864608" y="1068399"/>
            <a:ext cx="6846363" cy="4569947"/>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1176"/>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5"/>
        <p:cNvGrpSpPr/>
        <p:nvPr/>
      </p:nvGrpSpPr>
      <p:grpSpPr>
        <a:xfrm>
          <a:off x="0" y="0"/>
          <a:ext cx="0" cy="0"/>
          <a:chOff x="0" y="0"/>
          <a:chExt cx="0" cy="0"/>
        </a:xfrm>
      </p:grpSpPr>
      <p:sp>
        <p:nvSpPr>
          <p:cNvPr id="319" name="Google Shape;319;p3"/>
          <p:cNvSpPr txBox="1">
            <a:spLocks noGrp="1"/>
          </p:cNvSpPr>
          <p:nvPr>
            <p:ph type="title"/>
          </p:nvPr>
        </p:nvSpPr>
        <p:spPr>
          <a:xfrm>
            <a:off x="1524000" y="1565030"/>
            <a:ext cx="9144000" cy="186396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7200"/>
              <a:buFont typeface="Calibri"/>
              <a:buNone/>
            </a:pPr>
            <a:r>
              <a:rPr lang="en-US" sz="7200" b="1" dirty="0">
                <a:solidFill>
                  <a:schemeClr val="dk1"/>
                </a:solidFill>
                <a:latin typeface="Calibri"/>
                <a:ea typeface="Calibri"/>
                <a:cs typeface="Calibri"/>
                <a:sym typeface="Calibri"/>
              </a:rPr>
              <a:t>Training VS Reality </a:t>
            </a:r>
            <a:endParaRPr dirty="0"/>
          </a:p>
        </p:txBody>
      </p:sp>
      <p:sp>
        <p:nvSpPr>
          <p:cNvPr id="320" name="Google Shape;320;p3"/>
          <p:cNvSpPr/>
          <p:nvPr/>
        </p:nvSpPr>
        <p:spPr>
          <a:xfrm>
            <a:off x="3312941" y="3203617"/>
            <a:ext cx="5566117" cy="22538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5"/>
        <p:cNvGrpSpPr/>
        <p:nvPr/>
      </p:nvGrpSpPr>
      <p:grpSpPr>
        <a:xfrm>
          <a:off x="0" y="0"/>
          <a:ext cx="0" cy="0"/>
          <a:chOff x="0" y="0"/>
          <a:chExt cx="0" cy="0"/>
        </a:xfrm>
      </p:grpSpPr>
      <p:sp>
        <p:nvSpPr>
          <p:cNvPr id="327" name="Google Shape;327;p41"/>
          <p:cNvSpPr txBox="1">
            <a:spLocks noGrp="1"/>
          </p:cNvSpPr>
          <p:nvPr>
            <p:ph type="title"/>
          </p:nvPr>
        </p:nvSpPr>
        <p:spPr>
          <a:xfrm>
            <a:off x="1958025" y="428704"/>
            <a:ext cx="7872403" cy="1458026"/>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SzPts val="1800"/>
              <a:buNone/>
            </a:pPr>
            <a:r>
              <a:rPr lang="en-US" sz="4800" b="1" dirty="0">
                <a:solidFill>
                  <a:schemeClr val="dk1"/>
                </a:solidFill>
                <a:latin typeface="Calibri"/>
                <a:ea typeface="Calibri"/>
                <a:cs typeface="Calibri"/>
                <a:sym typeface="Calibri"/>
              </a:rPr>
              <a:t>Managing Priorities </a:t>
            </a:r>
            <a:br>
              <a:rPr lang="en-US" sz="4800" b="1" dirty="0">
                <a:solidFill>
                  <a:schemeClr val="dk1"/>
                </a:solidFill>
                <a:latin typeface="Calibri"/>
                <a:ea typeface="Calibri"/>
                <a:cs typeface="Calibri"/>
                <a:sym typeface="Calibri"/>
              </a:rPr>
            </a:br>
            <a:r>
              <a:rPr lang="en-US" sz="4800" b="1" dirty="0">
                <a:solidFill>
                  <a:schemeClr val="dk1"/>
                </a:solidFill>
                <a:latin typeface="Calibri"/>
                <a:ea typeface="Calibri"/>
                <a:cs typeface="Calibri"/>
                <a:sym typeface="Calibri"/>
              </a:rPr>
              <a:t>During Active Investigations </a:t>
            </a:r>
            <a:endParaRPr dirty="0"/>
          </a:p>
        </p:txBody>
      </p:sp>
      <p:sp>
        <p:nvSpPr>
          <p:cNvPr id="328" name="Google Shape;328;p41"/>
          <p:cNvSpPr/>
          <p:nvPr/>
        </p:nvSpPr>
        <p:spPr>
          <a:xfrm>
            <a:off x="2169767" y="2024753"/>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29" name="Google Shape;329;p41"/>
          <p:cNvPicPr preferRelativeResize="0"/>
          <p:nvPr/>
        </p:nvPicPr>
        <p:blipFill rotWithShape="1">
          <a:blip r:embed="rId3">
            <a:alphaModFix/>
          </a:blip>
          <a:srcRect/>
          <a:stretch/>
        </p:blipFill>
        <p:spPr>
          <a:xfrm>
            <a:off x="2169767" y="2591093"/>
            <a:ext cx="5022836" cy="3524997"/>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1176"/>
              </a:srgbClr>
            </a:outerShdw>
          </a:effectLst>
        </p:spPr>
      </p:pic>
      <p:sp>
        <p:nvSpPr>
          <p:cNvPr id="3" name="Rectangle 2">
            <a:extLst>
              <a:ext uri="{FF2B5EF4-FFF2-40B4-BE49-F238E27FC236}">
                <a16:creationId xmlns:a16="http://schemas.microsoft.com/office/drawing/2014/main" id="{B1F9C7EE-BF20-BB44-2FE7-0505C3F04FA1}"/>
              </a:ext>
            </a:extLst>
          </p:cNvPr>
          <p:cNvSpPr/>
          <p:nvPr/>
        </p:nvSpPr>
        <p:spPr>
          <a:xfrm>
            <a:off x="646697" y="0"/>
            <a:ext cx="526495"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4"/>
        <p:cNvGrpSpPr/>
        <p:nvPr/>
      </p:nvGrpSpPr>
      <p:grpSpPr>
        <a:xfrm>
          <a:off x="0" y="0"/>
          <a:ext cx="0" cy="0"/>
          <a:chOff x="0" y="0"/>
          <a:chExt cx="0" cy="0"/>
        </a:xfrm>
      </p:grpSpPr>
      <p:sp>
        <p:nvSpPr>
          <p:cNvPr id="335" name="Google Shape;335;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36" name="Google Shape;336;p5" descr="Colleagues high-fiving"/>
          <p:cNvPicPr preferRelativeResize="0">
            <a:picLocks noGrp="1"/>
          </p:cNvPicPr>
          <p:nvPr>
            <p:ph type="body" idx="1"/>
          </p:nvPr>
        </p:nvPicPr>
        <p:blipFill rotWithShape="1">
          <a:blip r:embed="rId3">
            <a:alphaModFix/>
          </a:blip>
          <a:srcRect l="1676" r="21622" b="9091"/>
          <a:stretch/>
        </p:blipFill>
        <p:spPr>
          <a:xfrm>
            <a:off x="3523488" y="10"/>
            <a:ext cx="8668512" cy="6857990"/>
          </a:xfrm>
          <a:prstGeom prst="rect">
            <a:avLst/>
          </a:prstGeom>
          <a:noFill/>
          <a:ln>
            <a:noFill/>
          </a:ln>
        </p:spPr>
      </p:pic>
      <p:sp>
        <p:nvSpPr>
          <p:cNvPr id="337" name="Google Shape;337;p5"/>
          <p:cNvSpPr/>
          <p:nvPr/>
        </p:nvSpPr>
        <p:spPr>
          <a:xfrm>
            <a:off x="0" y="0"/>
            <a:ext cx="9756601" cy="6858000"/>
          </a:xfrm>
          <a:prstGeom prst="rect">
            <a:avLst/>
          </a:prstGeom>
          <a:gradFill>
            <a:gsLst>
              <a:gs pos="0">
                <a:srgbClr val="FFFFFF">
                  <a:alpha val="0"/>
                </a:srgbClr>
              </a:gs>
              <a:gs pos="19000">
                <a:srgbClr val="FFFFFF">
                  <a:alpha val="38039"/>
                </a:srgbClr>
              </a:gs>
              <a:gs pos="35000">
                <a:srgbClr val="FFFFFF">
                  <a:alpha val="78824"/>
                </a:srgbClr>
              </a:gs>
              <a:gs pos="5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8" name="Google Shape;338;p5"/>
          <p:cNvSpPr txBox="1">
            <a:spLocks noGrp="1"/>
          </p:cNvSpPr>
          <p:nvPr>
            <p:ph type="title"/>
          </p:nvPr>
        </p:nvSpPr>
        <p:spPr>
          <a:xfrm>
            <a:off x="477981" y="1122363"/>
            <a:ext cx="4647934" cy="3204134"/>
          </a:xfrm>
          <a:prstGeom prst="rect">
            <a:avLst/>
          </a:prstGeom>
          <a:noFill/>
          <a:ln>
            <a:noFill/>
          </a:ln>
        </p:spPr>
        <p:txBody>
          <a:bodyPr spcFirstLastPara="1" wrap="square" lIns="91425" tIns="45700" rIns="91425" bIns="45700" anchor="t" anchorCtr="0">
            <a:normAutofit/>
          </a:bodyPr>
          <a:lstStyle/>
          <a:p>
            <a:pPr marL="0" lvl="0" indent="0" rtl="0">
              <a:lnSpc>
                <a:spcPct val="90000"/>
              </a:lnSpc>
              <a:spcBef>
                <a:spcPts val="0"/>
              </a:spcBef>
              <a:spcAft>
                <a:spcPts val="0"/>
              </a:spcAft>
              <a:buClr>
                <a:schemeClr val="dk1"/>
              </a:buClr>
              <a:buSzPts val="4400"/>
              <a:buFont typeface="Calibri"/>
              <a:buNone/>
            </a:pPr>
            <a:r>
              <a:rPr lang="en-US" b="1" dirty="0">
                <a:latin typeface="Calibri"/>
                <a:ea typeface="Calibri"/>
                <a:cs typeface="Calibri"/>
                <a:sym typeface="Calibri"/>
              </a:rPr>
              <a:t>Using Supervision, Consultation &amp; Team Support Effectively</a:t>
            </a:r>
            <a:endParaRPr dirty="0"/>
          </a:p>
        </p:txBody>
      </p:sp>
      <p:sp>
        <p:nvSpPr>
          <p:cNvPr id="339" name="Google Shape;339;p5"/>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40" name="Google Shape;340;p5"/>
          <p:cNvSpPr/>
          <p:nvPr/>
        </p:nvSpPr>
        <p:spPr>
          <a:xfrm>
            <a:off x="481029" y="4546920"/>
            <a:ext cx="397764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Simple Light">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250</TotalTime>
  <Words>17841</Words>
  <Application>Microsoft Office PowerPoint</Application>
  <PresentationFormat>Widescreen</PresentationFormat>
  <Paragraphs>1479</Paragraphs>
  <Slides>42</Slides>
  <Notes>42</Notes>
  <HiddenSlides>0</HiddenSlides>
  <MMClips>0</MMClips>
  <ScaleCrop>false</ScaleCrop>
  <HeadingPairs>
    <vt:vector size="6" baseType="variant">
      <vt:variant>
        <vt:lpstr>Fonts Used</vt:lpstr>
      </vt:variant>
      <vt:variant>
        <vt:i4>11</vt:i4>
      </vt:variant>
      <vt:variant>
        <vt:lpstr>Theme</vt:lpstr>
      </vt:variant>
      <vt:variant>
        <vt:i4>10</vt:i4>
      </vt:variant>
      <vt:variant>
        <vt:lpstr>Slide Titles</vt:lpstr>
      </vt:variant>
      <vt:variant>
        <vt:i4>42</vt:i4>
      </vt:variant>
    </vt:vector>
  </HeadingPairs>
  <TitlesOfParts>
    <vt:vector size="63" baseType="lpstr">
      <vt:lpstr>Courier New</vt:lpstr>
      <vt:lpstr>Proxima Nova</vt:lpstr>
      <vt:lpstr>Open Sans ExtraBold</vt:lpstr>
      <vt:lpstr>Times New Roman</vt:lpstr>
      <vt:lpstr>Antonio</vt:lpstr>
      <vt:lpstr>Play</vt:lpstr>
      <vt:lpstr>Questrial</vt:lpstr>
      <vt:lpstr>Calibri</vt:lpstr>
      <vt:lpstr>Open Sans</vt:lpstr>
      <vt:lpstr>Arial</vt:lpstr>
      <vt:lpstr>Roboto</vt:lpstr>
      <vt:lpstr>Office Theme</vt:lpstr>
      <vt:lpstr>Office Theme</vt:lpstr>
      <vt:lpstr>1_Office Theme</vt:lpstr>
      <vt:lpstr>2_Office Theme</vt:lpstr>
      <vt:lpstr>3_Office Theme</vt:lpstr>
      <vt:lpstr>4_Office Theme</vt:lpstr>
      <vt:lpstr>5_Office Theme</vt:lpstr>
      <vt:lpstr>6_Office Theme</vt:lpstr>
      <vt:lpstr>7_office theme</vt:lpstr>
      <vt:lpstr>Simple Light</vt:lpstr>
      <vt:lpstr>PowerPoint Presentation</vt:lpstr>
      <vt:lpstr>PowerPoint Presentation</vt:lpstr>
      <vt:lpstr>PowerPoint Presentation</vt:lpstr>
      <vt:lpstr>PowerPoint Presentation</vt:lpstr>
      <vt:lpstr>Closing The Flowers Case </vt:lpstr>
      <vt:lpstr>From Referral to Case Transition</vt:lpstr>
      <vt:lpstr>Training VS Reality </vt:lpstr>
      <vt:lpstr>Managing Priorities  During Active Investigations </vt:lpstr>
      <vt:lpstr>Using Supervision, Consultation &amp; Team Support Effectively</vt:lpstr>
      <vt:lpstr>A Day In The Life Of An Investigator</vt:lpstr>
      <vt:lpstr>Lessons From The  First Year In The Field</vt:lpstr>
      <vt:lpstr>PowerPoint Presentation</vt:lpstr>
      <vt:lpstr>PowerPoint Presentation</vt:lpstr>
      <vt:lpstr>PowerPoint Presentation</vt:lpstr>
      <vt:lpstr>PowerPoint Presentation</vt:lpstr>
      <vt:lpstr>How Investigative Judgement Develops Over Time</vt:lpstr>
      <vt:lpstr>Making Decisions When You Don’t Have Every Answer</vt:lpstr>
      <vt:lpstr>Learning Through Feedback, Reflection &amp; Experience </vt:lpstr>
      <vt:lpstr>Advice To Your Future Self</vt:lpstr>
      <vt:lpstr>Growth Is A Process, Not A Destination</vt:lpstr>
      <vt:lpstr>PowerPoint Presentation</vt:lpstr>
      <vt:lpstr>PowerPoint Presentation</vt:lpstr>
      <vt:lpstr>PowerPoint Presentation</vt:lpstr>
      <vt:lpstr>PowerPoint Presentation</vt:lpstr>
      <vt:lpstr>The Impact of Child Welfare Work</vt:lpstr>
      <vt:lpstr>Recognizing Stress, Fatigue &amp; Burnout</vt:lpstr>
      <vt:lpstr>Professional Boundaries &amp; Sustainable Practice </vt:lpstr>
      <vt:lpstr>Building Your Professional Wellness Plan</vt:lpstr>
      <vt:lpstr>Taking Care Of You While Taking Care Of Others</vt:lpstr>
      <vt:lpstr>PowerPoint Presentation</vt:lpstr>
      <vt:lpstr>PowerPoint Presentation</vt:lpstr>
      <vt:lpstr>PowerPoint Presentation</vt:lpstr>
      <vt:lpstr>PowerPoint Presentation</vt:lpstr>
      <vt:lpstr>Transitioning From Training To Practice </vt:lpstr>
      <vt:lpstr>Building Your Professional Foundation</vt:lpstr>
      <vt:lpstr>Commitment To The Journey Ahead</vt:lpstr>
      <vt:lpstr>Revisiting Why You Started</vt:lpstr>
      <vt:lpstr>Final Reflections &amp; Training Takeaways</vt:lpstr>
      <vt:lpstr>Congratulations!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Ashrael Williams</dc:creator>
  <cp:lastModifiedBy>Stephanie N. Clowers</cp:lastModifiedBy>
  <cp:revision>23</cp:revision>
  <cp:lastPrinted>2026-08-18T17:02:21Z</cp:lastPrinted>
  <dcterms:created xsi:type="dcterms:W3CDTF">2026-06-02T08:51:16Z</dcterms:created>
  <dcterms:modified xsi:type="dcterms:W3CDTF">2026-08-20T20:42:37Z</dcterms:modified>
</cp:coreProperties>
</file>