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3.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4.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5.xml" ContentType="application/vnd.openxmlformats-officedocument.theme+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6.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84" r:id="rId1"/>
    <p:sldMasterId id="2147483785" r:id="rId2"/>
    <p:sldMasterId id="2147483786" r:id="rId3"/>
    <p:sldMasterId id="2147483787" r:id="rId4"/>
    <p:sldMasterId id="2147483788" r:id="rId5"/>
    <p:sldMasterId id="2147483789" r:id="rId6"/>
    <p:sldMasterId id="2147483790" r:id="rId7"/>
  </p:sldMasterIdLst>
  <p:notesMasterIdLst>
    <p:notesMasterId r:id="rId50"/>
  </p:notesMasterIdLst>
  <p:sldIdLst>
    <p:sldId id="256" r:id="rId8"/>
    <p:sldId id="257" r:id="rId9"/>
    <p:sldId id="258" r:id="rId10"/>
    <p:sldId id="259" r:id="rId11"/>
    <p:sldId id="303" r:id="rId12"/>
    <p:sldId id="304" r:id="rId13"/>
    <p:sldId id="305" r:id="rId14"/>
    <p:sldId id="306" r:id="rId15"/>
    <p:sldId id="262" r:id="rId16"/>
    <p:sldId id="263" r:id="rId17"/>
    <p:sldId id="264" r:id="rId18"/>
    <p:sldId id="265" r:id="rId19"/>
    <p:sldId id="267" r:id="rId20"/>
    <p:sldId id="268" r:id="rId21"/>
    <p:sldId id="269" r:id="rId22"/>
    <p:sldId id="270"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2" r:id="rId40"/>
    <p:sldId id="308" r:id="rId41"/>
    <p:sldId id="293" r:id="rId42"/>
    <p:sldId id="295" r:id="rId43"/>
    <p:sldId id="296" r:id="rId44"/>
    <p:sldId id="294" r:id="rId45"/>
    <p:sldId id="298" r:id="rId46"/>
    <p:sldId id="299" r:id="rId47"/>
    <p:sldId id="300" r:id="rId48"/>
    <p:sldId id="301" r:id="rId49"/>
  </p:sldIdLst>
  <p:sldSz cx="9144000" cy="5143500" type="screen16x9"/>
  <p:notesSz cx="7315200" cy="9601200"/>
  <p:embeddedFontLst>
    <p:embeddedFont>
      <p:font typeface="Antonio" panose="020B0604020202020204" charset="0"/>
      <p:regular r:id="rId51"/>
      <p:bold r:id="rId52"/>
    </p:embeddedFont>
    <p:embeddedFont>
      <p:font typeface="Open Sans" panose="020B0606030504020204" pitchFamily="34" charset="0"/>
      <p:regular r:id="rId53"/>
      <p:bold r:id="rId54"/>
      <p:italic r:id="rId55"/>
      <p:boldItalic r:id="rId56"/>
    </p:embeddedFont>
    <p:embeddedFont>
      <p:font typeface="Open Sans ExtraBold" panose="020B0906030804020204" pitchFamily="34" charset="0"/>
      <p:bold r:id="rId57"/>
      <p:boldItalic r:id="rId58"/>
    </p:embeddedFont>
    <p:embeddedFont>
      <p:font typeface="Open Sans Medium" panose="020B0604020202020204" charset="0"/>
      <p:regular r:id="rId59"/>
      <p:bold r:id="rId60"/>
      <p:italic r:id="rId61"/>
      <p:boldItalic r:id="rId62"/>
    </p:embeddedFont>
    <p:embeddedFont>
      <p:font typeface="Open Sans SemiBold" panose="020B0706030804020204" pitchFamily="34" charset="0"/>
      <p:regular r:id="rId63"/>
      <p:bold r:id="rId64"/>
      <p:italic r:id="rId65"/>
      <p:boldItalic r:id="rId66"/>
    </p:embeddedFont>
    <p:embeddedFont>
      <p:font typeface="Proxima Nova" panose="020B0604020202020204" charset="0"/>
      <p:regular r:id="rId67"/>
      <p:bold r:id="rId68"/>
      <p:italic r:id="rId69"/>
      <p:boldItalic r:id="rId70"/>
    </p:embeddedFont>
    <p:embeddedFont>
      <p:font typeface="Quattrocento Sans" panose="020B0502050000020003" pitchFamily="34" charset="0"/>
      <p:regular r:id="rId71"/>
      <p:bold r:id="rId72"/>
      <p:italic r:id="rId73"/>
      <p:boldItalic r:id="rId74"/>
    </p:embeddedFont>
    <p:embeddedFont>
      <p:font typeface="Questrial" pitchFamily="2" charset="0"/>
      <p:regular r:id="rId75"/>
    </p:embeddedFont>
    <p:embeddedFont>
      <p:font typeface="Roboto" panose="02000000000000000000" pitchFamily="2" charset="0"/>
      <p:regular r:id="rId76"/>
      <p:bold r:id="rId77"/>
      <p:italic r:id="rId78"/>
      <p:boldItalic r:id="rId7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1332" autoAdjust="0"/>
  </p:normalViewPr>
  <p:slideViewPr>
    <p:cSldViewPr snapToGrid="0">
      <p:cViewPr varScale="1">
        <p:scale>
          <a:sx n="75" d="100"/>
          <a:sy n="75" d="100"/>
        </p:scale>
        <p:origin x="2634" y="54"/>
      </p:cViewPr>
      <p:guideLst>
        <p:guide orient="horz" pos="1620"/>
        <p:guide pos="2880"/>
      </p:guideLst>
    </p:cSldViewPr>
  </p:slideViewPr>
  <p:notesTextViewPr>
    <p:cViewPr>
      <p:scale>
        <a:sx n="125" d="100"/>
        <a:sy n="125" d="100"/>
      </p:scale>
      <p:origin x="0" y="0"/>
    </p:cViewPr>
  </p:notesTextViewPr>
  <p:notesViewPr>
    <p:cSldViewPr snapToGrid="0">
      <p:cViewPr varScale="1">
        <p:scale>
          <a:sx n="80" d="100"/>
          <a:sy n="80" d="100"/>
        </p:scale>
        <p:origin x="3888" y="6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font" Target="fonts/font13.fntdata"/><Relationship Id="rId68" Type="http://schemas.openxmlformats.org/officeDocument/2006/relationships/font" Target="fonts/font18.fntdata"/><Relationship Id="rId84" Type="http://schemas.microsoft.com/office/2006/relationships/vbaProject" Target="vbaProject.bin"/><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font" Target="fonts/font3.fntdata"/><Relationship Id="rId58" Type="http://schemas.openxmlformats.org/officeDocument/2006/relationships/font" Target="fonts/font8.fntdata"/><Relationship Id="rId74" Type="http://schemas.openxmlformats.org/officeDocument/2006/relationships/font" Target="fonts/font24.fntdata"/><Relationship Id="rId79" Type="http://schemas.openxmlformats.org/officeDocument/2006/relationships/font" Target="fonts/font29.fntdata"/><Relationship Id="rId5" Type="http://schemas.openxmlformats.org/officeDocument/2006/relationships/slideMaster" Target="slideMasters/slideMaster5.xml"/><Relationship Id="rId61" Type="http://schemas.openxmlformats.org/officeDocument/2006/relationships/font" Target="fonts/font11.fntdata"/><Relationship Id="rId82" Type="http://schemas.openxmlformats.org/officeDocument/2006/relationships/theme" Target="theme/theme1.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77" Type="http://schemas.openxmlformats.org/officeDocument/2006/relationships/font" Target="fonts/font27.fntdata"/><Relationship Id="rId8" Type="http://schemas.openxmlformats.org/officeDocument/2006/relationships/slide" Target="slides/slide1.xml"/><Relationship Id="rId51" Type="http://schemas.openxmlformats.org/officeDocument/2006/relationships/font" Target="fonts/font1.fntdata"/><Relationship Id="rId72" Type="http://schemas.openxmlformats.org/officeDocument/2006/relationships/font" Target="fonts/font22.fntdata"/><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75" Type="http://schemas.openxmlformats.org/officeDocument/2006/relationships/font" Target="fonts/font25.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font" Target="fonts/font7.fntdata"/><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font" Target="fonts/font23.fntdata"/><Relationship Id="rId78" Type="http://schemas.openxmlformats.org/officeDocument/2006/relationships/font" Target="fonts/font28.fntdata"/><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notesMaster" Target="notesMasters/notesMaster1.xml"/><Relationship Id="rId55" Type="http://schemas.openxmlformats.org/officeDocument/2006/relationships/font" Target="fonts/font5.fntdata"/><Relationship Id="rId76" Type="http://schemas.openxmlformats.org/officeDocument/2006/relationships/font" Target="fonts/font26.fntdata"/><Relationship Id="rId7" Type="http://schemas.openxmlformats.org/officeDocument/2006/relationships/slideMaster" Target="slideMasters/slideMaster7.xml"/><Relationship Id="rId71" Type="http://schemas.openxmlformats.org/officeDocument/2006/relationships/font" Target="fonts/font21.fntdata"/><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font" Target="fonts/font1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31520" y="4560570"/>
            <a:ext cx="5852160" cy="4320540"/>
          </a:xfrm>
          <a:prstGeom prst="rect">
            <a:avLst/>
          </a:prstGeom>
          <a:noFill/>
          <a:ln>
            <a:noFill/>
          </a:ln>
        </p:spPr>
        <p:txBody>
          <a:bodyPr spcFirstLastPara="1" wrap="square" lIns="96645" tIns="96645" rIns="96645" bIns="9664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verywellmind.com/what-is-maslows-hierarchy-of-needs-4136760"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www.simplypsychology.org/maslow.html"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file:///\\midsouth.ualr.edu\sd\m\PDD\Training\Curriculum%20Team%20Revisions%202026\NST%20Build%20Final%20Documents%202026\WEEK%207%20Social%20Services%20Assistant\%20"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medlineplus.gov/childdevelopment.html"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youtu.be/WjOowWxOXCg?si=HxvGC_K5hmTkwrtr"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parents.co.za/post/the-heart-of-attachment-how-mothers-shape-our-first-connections"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medlineplus.gov/prenatalcare.htm"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childmind.org/article/is-it-adhd-or-trauma/"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s://www.childdevelopmentclinic.com.au/adhd-and-complex-trauma.html" TargetMode="External"/><Relationship Id="rId4" Type="http://schemas.openxmlformats.org/officeDocument/2006/relationships/hyperlink" Target="https://chicagolandneuropsychology.com/blog/how-trauma-can-mirror-the-symptoms-of-adhd-in-children/" TargetMode="Externa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youtu.be/IQib6Kg_TqU?si=wxg8gZquCaeqwhUz"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medlineplus.gov/ency/article/000991.htm"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g3f23e2faa0b_0_11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722" name="Google Shape;722;g3f23e2faa0b_0_114: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400"/>
              <a:buNone/>
            </a:pPr>
            <a:r>
              <a:rPr lang="en-US" sz="1200" b="1" dirty="0">
                <a:latin typeface="Calibir"/>
              </a:rPr>
              <a:t>NEW SOCIAL SERVICES ASSISTANT TRAINING – DAY 2</a:t>
            </a:r>
            <a:endParaRPr sz="1200" b="1" dirty="0">
              <a:latin typeface="Calibi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0"/>
        <p:cNvGrpSpPr/>
        <p:nvPr/>
      </p:nvGrpSpPr>
      <p:grpSpPr>
        <a:xfrm>
          <a:off x="0" y="0"/>
          <a:ext cx="0" cy="0"/>
          <a:chOff x="0" y="0"/>
          <a:chExt cx="0" cy="0"/>
        </a:xfrm>
      </p:grpSpPr>
      <p:sp>
        <p:nvSpPr>
          <p:cNvPr id="731" name="Google Shape;731;g3f31a1db09c_0_21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732" name="Google Shape;732;g3f31a1db09c_0_217: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rPr>
              <a:t>WELCOME</a:t>
            </a:r>
            <a:endParaRPr lang="en-US" sz="1200" b="1" dirty="0">
              <a:solidFill>
                <a:srgbClr val="0F4761"/>
              </a:solidFill>
              <a:latin typeface="Calibir"/>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2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re-engage participants and set the focus for the day</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Good morning and welcome back. Yesterday we focused on communicating effectively with children, families, and caregivers. Today we're shifting our focus to the children themselves.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One of the biggest mistakes new staff make is assuming behavior always means the same thing. A toddler's tantrum, an 8-year-old refusing to speak, and a teenager slamming the car door may all look like defiance, but they can have a very different cause.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Your job is not to diagnose children or become a child development expert. Your job is to understand what you're saying, respond appropriately, keep children safe, and communicate important observations to the assigned Social Service specialist. Throughout today, keep asking yourself, “if I saw this during transportation or family time what would I do?” That's the question we're going to answer all day.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469881" indent="0">
              <a:buClr>
                <a:schemeClr val="dk1"/>
              </a:buClr>
              <a:buNone/>
            </a:pPr>
            <a:endParaRPr sz="1200" b="1" dirty="0">
              <a:latin typeface="Calibir"/>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g3e6ad1d2d54_0_61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739" name="Google Shape;739;g3e6ad1d2d54_0_618: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rPr>
              <a:t>TARGET OUTCOMES</a:t>
            </a:r>
            <a:endParaRPr lang="en-US" sz="1200" b="1" dirty="0">
              <a:solidFill>
                <a:srgbClr val="0F4761"/>
              </a:solidFill>
              <a:latin typeface="Calibir"/>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3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establish clear learning objectives for the day</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Here is what we are working toward today. By the end of this session:</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Recognize age-appropriate behaviors from infancy through adolescence</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Understand how trauma can affect a child’s behavior and development </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Respond to children in ways that are supportive, safe, and trauma informed </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Recognize when a child’s behavior or development should be shared with the Social Services Specialist</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Document objective observations that help support case decisions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Question:</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Think about a child you've known, a sibling, niece, nephew, your own child, or someone you've worked with. What is one behavior that adults often misunderstand?</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Today we are going to learn how to look beyond the behavior. </a:t>
            </a:r>
            <a:br>
              <a:rPr lang="en-US" sz="1200" b="1" i="1" dirty="0">
                <a:latin typeface="Calibir"/>
                <a:ea typeface="Aptos" panose="020B0004020202020204" pitchFamily="34" charset="0"/>
                <a:cs typeface="Aptos" panose="020B0004020202020204" pitchFamily="34" charset="0"/>
              </a:rPr>
            </a:br>
            <a:endParaRPr lang="en-US" sz="1200" dirty="0">
              <a:latin typeface="Calibir"/>
              <a:ea typeface="Aptos" panose="020B0004020202020204" pitchFamily="34" charset="0"/>
              <a:cs typeface="Aptos" panose="020B0004020202020204" pitchFamily="34" charset="0"/>
            </a:endParaRPr>
          </a:p>
          <a:p>
            <a:pPr marL="0" indent="0">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8"/>
        <p:cNvGrpSpPr/>
        <p:nvPr/>
      </p:nvGrpSpPr>
      <p:grpSpPr>
        <a:xfrm>
          <a:off x="0" y="0"/>
          <a:ext cx="0" cy="0"/>
          <a:chOff x="0" y="0"/>
          <a:chExt cx="0" cy="0"/>
        </a:xfrm>
      </p:grpSpPr>
      <p:sp>
        <p:nvSpPr>
          <p:cNvPr id="749" name="Google Shape;749;g3f26d208e32_0_353:notes"/>
          <p:cNvSpPr txBox="1">
            <a:spLocks noGrp="1"/>
          </p:cNvSpPr>
          <p:nvPr>
            <p:ph type="body" idx="1"/>
          </p:nvPr>
        </p:nvSpPr>
        <p:spPr>
          <a:xfrm>
            <a:off x="545255" y="4387384"/>
            <a:ext cx="6450880" cy="4599315"/>
          </a:xfrm>
          <a:prstGeom prst="rect">
            <a:avLst/>
          </a:prstGeom>
          <a:noFill/>
          <a:ln>
            <a:noFill/>
          </a:ln>
        </p:spPr>
        <p:txBody>
          <a:bodyPr spcFirstLastPara="1" wrap="square" lIns="98337" tIns="49155" rIns="98337" bIns="49155" anchor="t" anchorCtr="0">
            <a:noAutofit/>
          </a:bodyPr>
          <a:lstStyle/>
          <a:p>
            <a:pPr marL="0" indent="0">
              <a:buClr>
                <a:schemeClr val="dk1"/>
              </a:buClr>
              <a:buNone/>
            </a:pPr>
            <a:r>
              <a:rPr lang="en-US" sz="1200" b="1" dirty="0">
                <a:solidFill>
                  <a:schemeClr val="dk1"/>
                </a:solidFill>
                <a:latin typeface="Calibir"/>
                <a:ea typeface="Calibri"/>
                <a:cs typeface="Calibri"/>
                <a:sym typeface="Calibri"/>
              </a:rPr>
              <a:t>BEHAVIOR STARTS WITH BASIC NEEDS</a:t>
            </a:r>
            <a:endParaRPr sz="1200" b="1" dirty="0">
              <a:solidFill>
                <a:schemeClr val="dk1"/>
              </a:solidFill>
              <a:latin typeface="Calibir"/>
              <a:ea typeface="Calibri"/>
              <a:cs typeface="Calibri"/>
              <a:sym typeface="Calibri"/>
            </a:endParaRPr>
          </a:p>
          <a:p>
            <a:pPr marL="0" indent="0">
              <a:buClr>
                <a:schemeClr val="dk1"/>
              </a:buClr>
              <a:buSzPts val="1400"/>
              <a:buNone/>
            </a:pPr>
            <a:endParaRPr sz="1200" b="1" dirty="0">
              <a:latin typeface="Calibir"/>
              <a:ea typeface="Calibri"/>
              <a:cs typeface="Calibri"/>
              <a:sym typeface="Calibri"/>
            </a:endParaRPr>
          </a:p>
          <a:p>
            <a:pPr marL="0" indent="0">
              <a:buSzPts val="1400"/>
              <a:buNone/>
            </a:pPr>
            <a:endParaRPr sz="1200" dirty="0">
              <a:latin typeface="Calibir"/>
            </a:endParaRPr>
          </a:p>
        </p:txBody>
      </p:sp>
      <p:sp>
        <p:nvSpPr>
          <p:cNvPr id="752" name="Google Shape;752;g3f26d208e32_0_353:notes"/>
          <p:cNvSpPr>
            <a:spLocks noGrp="1" noRot="1" noChangeAspect="1"/>
          </p:cNvSpPr>
          <p:nvPr>
            <p:ph type="sldImg" idx="3"/>
          </p:nvPr>
        </p:nvSpPr>
        <p:spPr>
          <a:xfrm>
            <a:off x="763588" y="798513"/>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3">
          <a:extLst>
            <a:ext uri="{FF2B5EF4-FFF2-40B4-BE49-F238E27FC236}">
              <a16:creationId xmlns:a16="http://schemas.microsoft.com/office/drawing/2014/main" id="{BA498DFB-EF5A-5F52-0C38-8E5A4975C0D2}"/>
            </a:ext>
          </a:extLst>
        </p:cNvPr>
        <p:cNvGrpSpPr/>
        <p:nvPr/>
      </p:nvGrpSpPr>
      <p:grpSpPr>
        <a:xfrm>
          <a:off x="0" y="0"/>
          <a:ext cx="0" cy="0"/>
          <a:chOff x="0" y="0"/>
          <a:chExt cx="0" cy="0"/>
        </a:xfrm>
      </p:grpSpPr>
      <p:sp>
        <p:nvSpPr>
          <p:cNvPr id="984" name="Google Shape;984;g3ef677cc6f2_0_108:notes">
            <a:extLst>
              <a:ext uri="{FF2B5EF4-FFF2-40B4-BE49-F238E27FC236}">
                <a16:creationId xmlns:a16="http://schemas.microsoft.com/office/drawing/2014/main" id="{56C5972B-0A73-F217-A131-84D34D8637ED}"/>
              </a:ext>
            </a:extLst>
          </p:cNvPr>
          <p:cNvSpPr>
            <a:spLocks noGrp="1" noRot="1" noChangeAspect="1"/>
          </p:cNvSpPr>
          <p:nvPr>
            <p:ph type="sldImg" idx="2"/>
          </p:nvPr>
        </p:nvSpPr>
        <p:spPr>
          <a:xfrm>
            <a:off x="484188" y="731838"/>
            <a:ext cx="6508750"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85" name="Google Shape;985;g3ef677cc6f2_0_108:notes">
            <a:extLst>
              <a:ext uri="{FF2B5EF4-FFF2-40B4-BE49-F238E27FC236}">
                <a16:creationId xmlns:a16="http://schemas.microsoft.com/office/drawing/2014/main" id="{43E5F9DC-A334-E41A-C99E-F1B92E6A1866}"/>
              </a:ext>
            </a:extLst>
          </p:cNvPr>
          <p:cNvSpPr txBox="1">
            <a:spLocks noGrp="1"/>
          </p:cNvSpPr>
          <p:nvPr>
            <p:ph type="body" idx="1"/>
          </p:nvPr>
        </p:nvSpPr>
        <p:spPr>
          <a:xfrm>
            <a:off x="747776" y="4636580"/>
            <a:ext cx="5982400" cy="4392675"/>
          </a:xfrm>
          <a:prstGeom prst="rect">
            <a:avLst/>
          </a:prstGeom>
          <a:noFill/>
          <a:ln>
            <a:noFill/>
          </a:ln>
        </p:spPr>
        <p:txBody>
          <a:bodyPr spcFirstLastPara="1" wrap="square" lIns="98337" tIns="98337" rIns="98337" bIns="98337" anchor="t" anchorCtr="0">
            <a:noAutofit/>
          </a:bodyPr>
          <a:lstStyle/>
          <a:p>
            <a:pPr marL="0">
              <a:buNone/>
            </a:pPr>
            <a:r>
              <a:rPr lang="en-US" sz="1200" b="1" dirty="0">
                <a:latin typeface="Calibir"/>
                <a:ea typeface="Aptos" panose="020B0004020202020204" pitchFamily="34" charset="0"/>
                <a:cs typeface="Aptos" panose="020B0004020202020204" pitchFamily="34" charset="0"/>
              </a:rPr>
              <a:t>ACTIVITY: WHAT NEED MIGHT THEY HAVE?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Time:</a:t>
            </a:r>
            <a:r>
              <a:rPr lang="en-US" sz="1200" dirty="0">
                <a:latin typeface="Calibir"/>
                <a:ea typeface="Aptos" panose="020B0004020202020204" pitchFamily="34" charset="0"/>
                <a:cs typeface="Aptos" panose="020B0004020202020204" pitchFamily="34" charset="0"/>
              </a:rPr>
              <a:t> 15 minutes</a:t>
            </a:r>
          </a:p>
          <a:p>
            <a:pPr marL="0">
              <a:buNone/>
            </a:pPr>
            <a:r>
              <a:rPr lang="en-US" sz="1200" b="1" dirty="0">
                <a:latin typeface="Calibir"/>
                <a:ea typeface="Aptos" panose="020B0004020202020204" pitchFamily="34" charset="0"/>
                <a:cs typeface="Aptos" panose="020B0004020202020204" pitchFamily="34" charset="0"/>
              </a:rPr>
              <a:t>Purpose:</a:t>
            </a:r>
            <a:r>
              <a:rPr lang="en-US" sz="1200" dirty="0">
                <a:latin typeface="Calibir"/>
                <a:ea typeface="Aptos" panose="020B0004020202020204" pitchFamily="34" charset="0"/>
                <a:cs typeface="Aptos" panose="020B0004020202020204" pitchFamily="34" charset="0"/>
              </a:rPr>
              <a:t> Provide participants with an opportunity to practice looking beyond behaviors to identify possible underlying needs. This activity reinforces the importance of approaching children with curiosity rather than judgment and considering how unmet needs may influence behavior before determining how to respond</a:t>
            </a:r>
          </a:p>
          <a:p>
            <a:pPr marL="0">
              <a:buNone/>
            </a:pPr>
            <a:endParaRPr lang="en-US" sz="1200" b="1"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Participant Manual: </a:t>
            </a:r>
            <a:r>
              <a:rPr lang="en-US" sz="1200" dirty="0">
                <a:latin typeface="Calibir"/>
                <a:ea typeface="Aptos" panose="020B0004020202020204" pitchFamily="34" charset="0"/>
                <a:cs typeface="Aptos" panose="020B0004020202020204" pitchFamily="34" charset="0"/>
              </a:rPr>
              <a:t>What Need Might They Have Scenarios</a:t>
            </a:r>
          </a:p>
          <a:p>
            <a:pPr marL="0">
              <a:buNone/>
            </a:pPr>
            <a:r>
              <a:rPr lang="en-US" sz="1200" b="1" dirty="0">
                <a:latin typeface="Calibir"/>
                <a:ea typeface="Aptos" panose="020B0004020202020204" pitchFamily="34" charset="0"/>
                <a:cs typeface="Aptos" panose="020B0004020202020204" pitchFamily="34" charset="0"/>
              </a:rPr>
              <a:t>Facilitator Resource:</a:t>
            </a:r>
            <a:r>
              <a:rPr lang="en-US" sz="1200" dirty="0">
                <a:latin typeface="Calibir"/>
                <a:ea typeface="Aptos" panose="020B0004020202020204" pitchFamily="34" charset="0"/>
                <a:cs typeface="Aptos" panose="020B0004020202020204" pitchFamily="34" charset="0"/>
              </a:rPr>
              <a:t> Maslow’s Hierarchy of Needs (Table Copy)</a:t>
            </a:r>
          </a:p>
          <a:p>
            <a:pPr marL="0">
              <a:buNone/>
            </a:pPr>
            <a:endParaRPr lang="en-US" sz="1200" b="1" dirty="0">
              <a:latin typeface="Calibir"/>
              <a:ea typeface="Calibri" panose="020F050202020403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Maslow's Hierarchy of Needs</a:t>
            </a:r>
            <a:endParaRPr lang="en-US" sz="1200" dirty="0">
              <a:latin typeface="Calibir"/>
              <a:ea typeface="Aptos" panose="020B0004020202020204" pitchFamily="34" charset="0"/>
              <a:cs typeface="Aptos" panose="020B0004020202020204" pitchFamily="34" charset="0"/>
            </a:endParaRPr>
          </a:p>
          <a:p>
            <a:pPr marL="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Before we can expect children to regulate their emotions or make good decisions, we must consider whether their basic needs are being met.</a:t>
            </a:r>
            <a:endParaRPr lang="en-US" sz="1200" dirty="0">
              <a:latin typeface="Calibir"/>
              <a:ea typeface="Aptos" panose="020B0004020202020204" pitchFamily="34" charset="0"/>
              <a:cs typeface="Aptos" panose="020B0004020202020204" pitchFamily="34" charset="0"/>
            </a:endParaRPr>
          </a:p>
          <a:p>
            <a:pPr marL="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Think about the children you will transport or supervise during family time. Many may have skipped meals, slept poorly, experienced a traumatic removal, worried about where they are going to sleep tonight, or fearful of seeing their parents. </a:t>
            </a:r>
            <a:endParaRPr lang="en-US" sz="1200" dirty="0">
              <a:latin typeface="Calibir"/>
              <a:ea typeface="Aptos" panose="020B0004020202020204" pitchFamily="34" charset="0"/>
              <a:cs typeface="Aptos" panose="020B0004020202020204" pitchFamily="34" charset="0"/>
            </a:endParaRPr>
          </a:p>
          <a:p>
            <a:pPr marL="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When basic needs are not met, behavior often reflects those unmet needs. As an Assistant, one of the most important questions you can ask yourself is “What might this child need right now?” </a:t>
            </a: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Activity Prep</a:t>
            </a:r>
            <a:endParaRPr lang="en-US" sz="1200" dirty="0">
              <a:latin typeface="Calibir"/>
              <a:ea typeface="Aptos" panose="020B0004020202020204" pitchFamily="34" charset="0"/>
              <a:cs typeface="Aptos" panose="020B0004020202020204" pitchFamily="34" charset="0"/>
            </a:endParaRPr>
          </a:p>
          <a:p>
            <a:pPr marL="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Print and laminate one copy of the Facilitator Resource: Maslow's Hierarchy of Needs for each table. </a:t>
            </a:r>
          </a:p>
          <a:p>
            <a:pPr marL="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Place one giant sticky note on the wall and one marker at each table prior to the activity. </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Activity Instructions</a:t>
            </a:r>
            <a:endParaRPr lang="en-US" sz="1200" dirty="0">
              <a:latin typeface="Calibir"/>
              <a:ea typeface="Aptos" panose="020B0004020202020204" pitchFamily="34" charset="0"/>
              <a:cs typeface="Aptos" panose="020B0004020202020204" pitchFamily="34" charset="0"/>
            </a:endParaRP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Divide participants into 3 table groups. </a:t>
            </a: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Assign each table one scenario from the Participant Manual. </a:t>
            </a: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Explain that their task is to discuss the scenario as a group and use the table copy of Maslow's Hierarchy of Needs to help guide their thinking. </a:t>
            </a: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Ask each table to discuss the following questions: </a:t>
            </a:r>
          </a:p>
          <a:p>
            <a:pPr marL="0" lvl="1" indent="-302066">
              <a:buSzPts val="1000"/>
              <a:buFont typeface="Courier New" panose="02070309020205020404" pitchFamily="49" charset="0"/>
              <a:buChar char="o"/>
              <a:tabLst>
                <a:tab pos="966612" algn="l"/>
              </a:tabLst>
            </a:pPr>
            <a:r>
              <a:rPr lang="en-US" sz="1200" dirty="0">
                <a:latin typeface="Calibir"/>
                <a:ea typeface="Aptos" panose="020B0004020202020204" pitchFamily="34" charset="0"/>
                <a:cs typeface="Times New Roman" panose="02020603050405020304" pitchFamily="18" charset="0"/>
              </a:rPr>
              <a:t>What behavior do you observe? </a:t>
            </a:r>
          </a:p>
          <a:p>
            <a:pPr marL="0" lvl="1" indent="-302066">
              <a:buSzPts val="1000"/>
              <a:buFont typeface="Courier New" panose="02070309020205020404" pitchFamily="49" charset="0"/>
              <a:buChar char="o"/>
              <a:tabLst>
                <a:tab pos="966612" algn="l"/>
              </a:tabLst>
            </a:pPr>
            <a:r>
              <a:rPr lang="en-US" sz="1200" dirty="0">
                <a:latin typeface="Calibir"/>
                <a:ea typeface="Aptos" panose="020B0004020202020204" pitchFamily="34" charset="0"/>
                <a:cs typeface="Times New Roman" panose="02020603050405020304" pitchFamily="18" charset="0"/>
              </a:rPr>
              <a:t>What need(s) might the child be trying to communicate through this behavior? </a:t>
            </a:r>
          </a:p>
          <a:p>
            <a:pPr marL="0" lvl="1" indent="-302066">
              <a:buSzPts val="1000"/>
              <a:buFont typeface="Courier New" panose="02070309020205020404" pitchFamily="49" charset="0"/>
              <a:buChar char="o"/>
              <a:tabLst>
                <a:tab pos="966612" algn="l"/>
              </a:tabLst>
            </a:pPr>
            <a:r>
              <a:rPr lang="en-US" sz="1200" dirty="0">
                <a:latin typeface="Calibir"/>
                <a:ea typeface="Aptos" panose="020B0004020202020204" pitchFamily="34" charset="0"/>
                <a:cs typeface="Times New Roman" panose="02020603050405020304" pitchFamily="18" charset="0"/>
              </a:rPr>
              <a:t>Which level(s) of Maslow's Hierarchy of Needs might be involved? </a:t>
            </a:r>
          </a:p>
          <a:p>
            <a:pPr marL="0" lvl="1" indent="-302066">
              <a:buSzPts val="1000"/>
              <a:buFont typeface="Courier New" panose="02070309020205020404" pitchFamily="49" charset="0"/>
              <a:buChar char="o"/>
              <a:tabLst>
                <a:tab pos="966612" algn="l"/>
              </a:tabLst>
            </a:pPr>
            <a:r>
              <a:rPr lang="en-US" sz="1200" dirty="0">
                <a:latin typeface="Calibir"/>
                <a:ea typeface="Aptos" panose="020B0004020202020204" pitchFamily="34" charset="0"/>
                <a:cs typeface="Times New Roman" panose="02020603050405020304" pitchFamily="18" charset="0"/>
              </a:rPr>
              <a:t>How could the Assistant respond in a way that acknowledges and addresses the possible need? </a:t>
            </a: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Instruct each table to record their group's responses on the giant sticky note provided. </a:t>
            </a: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Allow approximately 5 minutes for discussion and completion of the sticky note. </a:t>
            </a: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Facilitate a gallery-style debrief by reviewing each group's responses with the class over the next few slides for each scenario. Encourage participants to notice similarities and differences in how each table interpreted the child's behavior, identified possible unmet needs, and suggested responses. </a:t>
            </a:r>
          </a:p>
          <a:p>
            <a:pPr marL="0" indent="-362480">
              <a:buFont typeface="+mj-lt"/>
              <a:buAutoNum type="arabicPeriod"/>
              <a:tabLst>
                <a:tab pos="483306" algn="l"/>
              </a:tabLst>
            </a:pPr>
            <a:r>
              <a:rPr lang="en-US" sz="1200" dirty="0">
                <a:latin typeface="Calibir"/>
                <a:ea typeface="Aptos" panose="020B0004020202020204" pitchFamily="34" charset="0"/>
                <a:cs typeface="Aptos" panose="020B0004020202020204" pitchFamily="34" charset="0"/>
              </a:rPr>
              <a:t>Reinforce that there may be multiple reasonable explanations for the same behavior and that the goal is to remain curious, consider the child's needs, and respond in a supportive, trauma-informed manner rather than making assumptions about the child's behavior.</a:t>
            </a: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Times New Roman" panose="02020603050405020304" pitchFamily="18" charset="0"/>
                <a:cs typeface="Aptos" panose="020B0004020202020204" pitchFamily="34" charset="0"/>
              </a:rPr>
              <a:t>Facilitator Note:</a:t>
            </a:r>
            <a:r>
              <a:rPr lang="en-US" sz="1200" dirty="0">
                <a:latin typeface="Calibir"/>
                <a:ea typeface="Times New Roman" panose="02020603050405020304" pitchFamily="18" charset="0"/>
                <a:cs typeface="Aptos" panose="020B0004020202020204" pitchFamily="34" charset="0"/>
              </a:rPr>
              <a:t> There are no single "correct" answers. Participants should identify reasonable possibilities based on the child's behavior and discuss responses that promote safety, connection, and regulation.</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 </a:t>
            </a:r>
          </a:p>
          <a:p>
            <a:pPr marL="0" indent="0">
              <a:buClr>
                <a:schemeClr val="dk1"/>
              </a:buClr>
              <a:buNone/>
            </a:pPr>
            <a:endParaRPr sz="1200" b="1" dirty="0">
              <a:solidFill>
                <a:schemeClr val="dk1"/>
              </a:solidFill>
              <a:latin typeface="Calibir"/>
              <a:ea typeface="Calibri"/>
              <a:cs typeface="Calibri"/>
              <a:sym typeface="Calibri"/>
            </a:endParaRPr>
          </a:p>
        </p:txBody>
      </p:sp>
    </p:spTree>
    <p:extLst>
      <p:ext uri="{BB962C8B-B14F-4D97-AF65-F5344CB8AC3E}">
        <p14:creationId xmlns:p14="http://schemas.microsoft.com/office/powerpoint/2010/main" val="1207785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a:extLst>
            <a:ext uri="{FF2B5EF4-FFF2-40B4-BE49-F238E27FC236}">
              <a16:creationId xmlns:a16="http://schemas.microsoft.com/office/drawing/2014/main" id="{EC123A7E-B3FB-DFB7-3E9D-6C4E7636D1BA}"/>
            </a:ext>
          </a:extLst>
        </p:cNvPr>
        <p:cNvGrpSpPr/>
        <p:nvPr/>
      </p:nvGrpSpPr>
      <p:grpSpPr>
        <a:xfrm>
          <a:off x="0" y="0"/>
          <a:ext cx="0" cy="0"/>
          <a:chOff x="0" y="0"/>
          <a:chExt cx="0" cy="0"/>
        </a:xfrm>
      </p:grpSpPr>
      <p:sp>
        <p:nvSpPr>
          <p:cNvPr id="888" name="Google Shape;888;g3f31d260087_0_22:notes">
            <a:extLst>
              <a:ext uri="{FF2B5EF4-FFF2-40B4-BE49-F238E27FC236}">
                <a16:creationId xmlns:a16="http://schemas.microsoft.com/office/drawing/2014/main" id="{B95993BC-B769-0598-F416-C70523E90B3C}"/>
              </a:ext>
            </a:extLst>
          </p:cNvPr>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89" name="Google Shape;889;g3f31d260087_0_22:notes">
            <a:extLst>
              <a:ext uri="{FF2B5EF4-FFF2-40B4-BE49-F238E27FC236}">
                <a16:creationId xmlns:a16="http://schemas.microsoft.com/office/drawing/2014/main" id="{2319B4D5-4F97-BFCA-CADD-5A02036CA4ED}"/>
              </a:ext>
            </a:extLst>
          </p:cNvPr>
          <p:cNvSpPr txBox="1">
            <a:spLocks noGrp="1"/>
          </p:cNvSpPr>
          <p:nvPr>
            <p:ph type="body" idx="1"/>
          </p:nvPr>
        </p:nvSpPr>
        <p:spPr>
          <a:xfrm>
            <a:off x="731520" y="4560570"/>
            <a:ext cx="5852160" cy="4320540"/>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Aptos" panose="020B0004020202020204" pitchFamily="34" charset="0"/>
                <a:cs typeface="Aptos" panose="020B0004020202020204" pitchFamily="34" charset="0"/>
              </a:rPr>
              <a:t>SCENARIO 1: WHAT NEED MIGHT THEY HAVE?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Time:</a:t>
            </a:r>
            <a:r>
              <a:rPr lang="en-US" sz="1200" dirty="0">
                <a:latin typeface="Calibir"/>
                <a:ea typeface="Aptos" panose="020B0004020202020204" pitchFamily="34" charset="0"/>
                <a:cs typeface="Aptos" panose="020B0004020202020204" pitchFamily="34" charset="0"/>
              </a:rPr>
              <a:t> 5 minutes</a:t>
            </a:r>
          </a:p>
          <a:p>
            <a:pPr marL="0">
              <a:buNone/>
            </a:pPr>
            <a:r>
              <a:rPr lang="en-US" sz="1200" b="1" dirty="0">
                <a:latin typeface="Calibir"/>
                <a:ea typeface="Aptos" panose="020B0004020202020204" pitchFamily="34" charset="0"/>
                <a:cs typeface="Aptos" panose="020B0004020202020204" pitchFamily="34" charset="0"/>
              </a:rPr>
              <a:t>Purpose:</a:t>
            </a:r>
            <a:r>
              <a:rPr lang="en-US" sz="1200" dirty="0">
                <a:latin typeface="Calibir"/>
                <a:ea typeface="Aptos" panose="020B0004020202020204" pitchFamily="34" charset="0"/>
                <a:cs typeface="Aptos" panose="020B0004020202020204" pitchFamily="34" charset="0"/>
              </a:rPr>
              <a:t> Provide participants with an opportunity to practice looking beyond behaviors to identify possible underlying needs. This activity reinforces the importance of approaching children with curiosity rather than judgment and considering how unmet needs may influence behavior before determining how to respond</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Scenario 1</a:t>
            </a:r>
            <a:endParaRPr lang="en-US" sz="1200" dirty="0">
              <a:latin typeface="Calibir"/>
              <a:ea typeface="Aptos" panose="020B0004020202020204" pitchFamily="34" charset="0"/>
              <a:cs typeface="Aptos" panose="020B0004020202020204" pitchFamily="34" charset="0"/>
            </a:endParaRPr>
          </a:p>
          <a:p>
            <a:pPr marL="0">
              <a:buNone/>
            </a:pPr>
            <a:r>
              <a:rPr lang="en-US" sz="1200" i="1" dirty="0">
                <a:latin typeface="Calibir"/>
                <a:ea typeface="Aptos" panose="020B0004020202020204" pitchFamily="34" charset="0"/>
                <a:cs typeface="Aptos" panose="020B0004020202020204" pitchFamily="34" charset="0"/>
              </a:rPr>
              <a:t>A five-year-old screams throughout the entire ride to family time.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Discussion Questions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What behavior do you observe?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What unmet need(s) might exist?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Which level(s) of Maslow's Hierarchy might be involved?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How should the Assistant respond? </a:t>
            </a:r>
          </a:p>
          <a:p>
            <a:pPr marL="483306">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Aptos" panose="020B0004020202020204" pitchFamily="34" charset="0"/>
                <a:cs typeface="Aptos" panose="020B0004020202020204" pitchFamily="34" charset="0"/>
              </a:rPr>
              <a:t>Facilitator Answers: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Possible Unmet Needs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Times New Roman" panose="02020603050405020304" pitchFamily="18" charset="0"/>
                <a:cs typeface="Aptos" panose="020B0004020202020204" pitchFamily="34" charset="0"/>
              </a:rPr>
              <a:t>Participants may identify needs such as: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Safety and Security</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Fear of what will happen during the visit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Fear that they will not return to their caregiver afterward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Anxiety about transitions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Love and Belonging</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Conflicted feelings about seeing their caregiver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Missing their caregiver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Loyalty conflicts between caregivers and placement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Physiological Needs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Hungry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Tired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Overstimulated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Emotional Needs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Difficulty expressing fear or anxiety with words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Need for reassurance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Need for predictability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Possible Assistant Responses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Remain calm and avoid escalating the situation.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Acknowledge the child's feelings. </a:t>
            </a:r>
            <a:endParaRPr lang="en-US" sz="1200" dirty="0">
              <a:latin typeface="Calibir"/>
              <a:ea typeface="Aptos" panose="020B0004020202020204" pitchFamily="34" charset="0"/>
              <a:cs typeface="Aptos" panose="020B0004020202020204" pitchFamily="34" charset="0"/>
            </a:endParaRPr>
          </a:p>
          <a:p>
            <a:pPr marL="785372" lvl="1" indent="-302066">
              <a:buSzPts val="1000"/>
              <a:buFont typeface="Courier New" panose="02070309020205020404" pitchFamily="49" charset="0"/>
              <a:buChar char="o"/>
              <a:tabLst>
                <a:tab pos="966612" algn="l"/>
              </a:tabLst>
            </a:pPr>
            <a:r>
              <a:rPr lang="en-US" sz="1200" dirty="0">
                <a:latin typeface="Calibir"/>
                <a:ea typeface="Times New Roman" panose="02020603050405020304" pitchFamily="18" charset="0"/>
                <a:cs typeface="Times New Roman" panose="02020603050405020304" pitchFamily="18" charset="0"/>
              </a:rPr>
              <a:t>"It seems like you're having a really hard time today." </a:t>
            </a:r>
            <a:endParaRPr lang="en-US" sz="1200" dirty="0">
              <a:latin typeface="Calibir"/>
              <a:ea typeface="Aptos" panose="020B0004020202020204" pitchFamily="34" charset="0"/>
              <a:cs typeface="Times New Roman" panose="02020603050405020304" pitchFamily="18"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Offer reassurance about what will happen before, during, and after the visit.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Maintain consistent routines whenever possible.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Share observations with the case team to identify patterns.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Consider whether additional supports are needed before transportation. </a:t>
            </a:r>
            <a:endParaRPr lang="en-US" sz="1200" dirty="0">
              <a:latin typeface="Calibir"/>
              <a:ea typeface="Aptos" panose="020B0004020202020204" pitchFamily="34" charset="0"/>
              <a:cs typeface="Aptos" panose="020B0004020202020204" pitchFamily="34" charset="0"/>
            </a:endParaRPr>
          </a:p>
          <a:p>
            <a:pPr marL="0" indent="0">
              <a:buClr>
                <a:schemeClr val="dk1"/>
              </a:buClr>
              <a:buNone/>
            </a:pPr>
            <a:endParaRPr sz="1200" b="1" dirty="0">
              <a:solidFill>
                <a:schemeClr val="dk1"/>
              </a:solidFill>
              <a:latin typeface="Calibir"/>
              <a:ea typeface="Aptos"/>
              <a:cs typeface="Aptos"/>
              <a:sym typeface="Aptos"/>
            </a:endParaRPr>
          </a:p>
        </p:txBody>
      </p:sp>
    </p:spTree>
    <p:extLst>
      <p:ext uri="{BB962C8B-B14F-4D97-AF65-F5344CB8AC3E}">
        <p14:creationId xmlns:p14="http://schemas.microsoft.com/office/powerpoint/2010/main" val="347361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a:extLst>
            <a:ext uri="{FF2B5EF4-FFF2-40B4-BE49-F238E27FC236}">
              <a16:creationId xmlns:a16="http://schemas.microsoft.com/office/drawing/2014/main" id="{ABA8BF25-D488-28D9-5D7D-D0AB81D23C9B}"/>
            </a:ext>
          </a:extLst>
        </p:cNvPr>
        <p:cNvGrpSpPr/>
        <p:nvPr/>
      </p:nvGrpSpPr>
      <p:grpSpPr>
        <a:xfrm>
          <a:off x="0" y="0"/>
          <a:ext cx="0" cy="0"/>
          <a:chOff x="0" y="0"/>
          <a:chExt cx="0" cy="0"/>
        </a:xfrm>
      </p:grpSpPr>
      <p:sp>
        <p:nvSpPr>
          <p:cNvPr id="888" name="Google Shape;888;g3f31d260087_0_22:notes">
            <a:extLst>
              <a:ext uri="{FF2B5EF4-FFF2-40B4-BE49-F238E27FC236}">
                <a16:creationId xmlns:a16="http://schemas.microsoft.com/office/drawing/2014/main" id="{B6908D0A-994E-475E-6C62-319D0C5B2EEC}"/>
              </a:ext>
            </a:extLst>
          </p:cNvPr>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89" name="Google Shape;889;g3f31d260087_0_22:notes">
            <a:extLst>
              <a:ext uri="{FF2B5EF4-FFF2-40B4-BE49-F238E27FC236}">
                <a16:creationId xmlns:a16="http://schemas.microsoft.com/office/drawing/2014/main" id="{B975DDD1-5499-7109-9A3A-3EFCCF45CBD8}"/>
              </a:ext>
            </a:extLst>
          </p:cNvPr>
          <p:cNvSpPr txBox="1">
            <a:spLocks noGrp="1"/>
          </p:cNvSpPr>
          <p:nvPr>
            <p:ph type="body" idx="1"/>
          </p:nvPr>
        </p:nvSpPr>
        <p:spPr>
          <a:xfrm>
            <a:off x="731520" y="4560570"/>
            <a:ext cx="5852160" cy="4320540"/>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Aptos" panose="020B0004020202020204" pitchFamily="34" charset="0"/>
                <a:cs typeface="Aptos" panose="020B0004020202020204" pitchFamily="34" charset="0"/>
              </a:rPr>
              <a:t>SCENARIO 2: WHAT NEED MIGHT THEY HAVE?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Time:</a:t>
            </a:r>
            <a:r>
              <a:rPr lang="en-US" sz="1200" dirty="0">
                <a:latin typeface="Calibir"/>
                <a:ea typeface="Aptos" panose="020B0004020202020204" pitchFamily="34" charset="0"/>
                <a:cs typeface="Aptos" panose="020B0004020202020204" pitchFamily="34" charset="0"/>
              </a:rPr>
              <a:t> 5 minutes</a:t>
            </a:r>
          </a:p>
          <a:p>
            <a:pPr marL="0">
              <a:buNone/>
            </a:pPr>
            <a:r>
              <a:rPr lang="en-US" sz="1200" b="1" dirty="0">
                <a:latin typeface="Calibir"/>
                <a:ea typeface="Aptos" panose="020B0004020202020204" pitchFamily="34" charset="0"/>
                <a:cs typeface="Aptos" panose="020B0004020202020204" pitchFamily="34" charset="0"/>
              </a:rPr>
              <a:t>Purpose:</a:t>
            </a:r>
            <a:r>
              <a:rPr lang="en-US" sz="1200" dirty="0">
                <a:latin typeface="Calibir"/>
                <a:ea typeface="Aptos" panose="020B0004020202020204" pitchFamily="34" charset="0"/>
                <a:cs typeface="Aptos" panose="020B0004020202020204" pitchFamily="34" charset="0"/>
              </a:rPr>
              <a:t> Provide participants with an opportunity to practice looking beyond behaviors to identify possible underlying needs. This activity reinforces the importance of approaching children with curiosity rather than judgment and considering how unmet needs may influence behavior before determining how to respond</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Scenario 2</a:t>
            </a:r>
            <a:endParaRPr lang="en-US" sz="1200" dirty="0">
              <a:latin typeface="Calibir"/>
              <a:ea typeface="Aptos" panose="020B0004020202020204" pitchFamily="34" charset="0"/>
              <a:cs typeface="Aptos" panose="020B0004020202020204" pitchFamily="34" charset="0"/>
            </a:endParaRPr>
          </a:p>
          <a:p>
            <a:pPr marL="0">
              <a:buNone/>
            </a:pPr>
            <a:r>
              <a:rPr lang="en-US" sz="1200" i="1" dirty="0">
                <a:latin typeface="Calibir"/>
                <a:ea typeface="Aptos" panose="020B0004020202020204" pitchFamily="34" charset="0"/>
                <a:cs typeface="Aptos" panose="020B0004020202020204" pitchFamily="34" charset="0"/>
              </a:rPr>
              <a:t>A teenager refuses to get out of the vehicle when arriving for a scheduled family time visit.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Discussion Questions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What behavior do you observe?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What unmet need(s) might exist?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Which level(s) of Maslow's Hierarchy might be involved?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How should the Assistant respond? </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Facilitator Answers: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Possible Unmet Needs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Safety</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Fear of seeing a caregiver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Concern about conflict during the visit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Emotional or physical safety concerns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Esteem</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Desire for control over a situation where they feel powerless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Need to have their voice heard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Love and Belonging</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Mixed emotions about family relationships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Anger or disappointment toward family members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Feeling rejected or misunderstood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Emotional Needs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Anxiety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Embarrassment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Grief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Fear of disappointing someone regardless of their decision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Possible Assistant Responses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Avoid power struggles.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Speak privately and respectfully.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Ask open-ended questions. </a:t>
            </a:r>
            <a:endParaRPr lang="en-US" sz="1200" dirty="0">
              <a:latin typeface="Calibir"/>
              <a:ea typeface="Aptos" panose="020B0004020202020204" pitchFamily="34" charset="0"/>
              <a:cs typeface="Aptos" panose="020B0004020202020204" pitchFamily="34" charset="0"/>
            </a:endParaRPr>
          </a:p>
          <a:p>
            <a:pPr marL="785372" lvl="1" indent="-302066">
              <a:buSzPts val="1000"/>
              <a:buFont typeface="Courier New" panose="02070309020205020404" pitchFamily="49" charset="0"/>
              <a:buChar char="o"/>
              <a:tabLst>
                <a:tab pos="966612" algn="l"/>
              </a:tabLst>
            </a:pPr>
            <a:r>
              <a:rPr lang="en-US" sz="1200" dirty="0">
                <a:latin typeface="Calibir"/>
                <a:ea typeface="Times New Roman" panose="02020603050405020304" pitchFamily="18" charset="0"/>
                <a:cs typeface="Times New Roman" panose="02020603050405020304" pitchFamily="18" charset="0"/>
              </a:rPr>
              <a:t>"Can you tell me what's making today difficult?" </a:t>
            </a:r>
            <a:endParaRPr lang="en-US" sz="1200" dirty="0">
              <a:latin typeface="Calibir"/>
              <a:ea typeface="Aptos" panose="020B0004020202020204" pitchFamily="34" charset="0"/>
              <a:cs typeface="Times New Roman" panose="02020603050405020304" pitchFamily="18"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Validate emotions without making promises.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Offer choices when appropriate.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Communicate concerns with the case team if refusal becomes a pattern.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Document observations objectively. </a:t>
            </a:r>
            <a:endParaRPr lang="en-US" sz="1200" dirty="0">
              <a:latin typeface="Calibir"/>
              <a:ea typeface="Aptos" panose="020B0004020202020204" pitchFamily="34" charset="0"/>
              <a:cs typeface="Aptos" panose="020B0004020202020204" pitchFamily="34" charset="0"/>
            </a:endParaRPr>
          </a:p>
          <a:p>
            <a:pPr marL="0" indent="0">
              <a:buClr>
                <a:schemeClr val="dk1"/>
              </a:buClr>
              <a:buNone/>
            </a:pPr>
            <a:endParaRPr sz="1200" b="1" dirty="0">
              <a:solidFill>
                <a:schemeClr val="dk1"/>
              </a:solidFill>
              <a:latin typeface="Calibir"/>
              <a:ea typeface="Aptos"/>
              <a:cs typeface="Aptos"/>
              <a:sym typeface="Aptos"/>
            </a:endParaRPr>
          </a:p>
        </p:txBody>
      </p:sp>
    </p:spTree>
    <p:extLst>
      <p:ext uri="{BB962C8B-B14F-4D97-AF65-F5344CB8AC3E}">
        <p14:creationId xmlns:p14="http://schemas.microsoft.com/office/powerpoint/2010/main" val="34263180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a:extLst>
            <a:ext uri="{FF2B5EF4-FFF2-40B4-BE49-F238E27FC236}">
              <a16:creationId xmlns:a16="http://schemas.microsoft.com/office/drawing/2014/main" id="{B3544F9E-8758-1ED3-734C-F80D0A2BE451}"/>
            </a:ext>
          </a:extLst>
        </p:cNvPr>
        <p:cNvGrpSpPr/>
        <p:nvPr/>
      </p:nvGrpSpPr>
      <p:grpSpPr>
        <a:xfrm>
          <a:off x="0" y="0"/>
          <a:ext cx="0" cy="0"/>
          <a:chOff x="0" y="0"/>
          <a:chExt cx="0" cy="0"/>
        </a:xfrm>
      </p:grpSpPr>
      <p:sp>
        <p:nvSpPr>
          <p:cNvPr id="888" name="Google Shape;888;g3f31d260087_0_22:notes">
            <a:extLst>
              <a:ext uri="{FF2B5EF4-FFF2-40B4-BE49-F238E27FC236}">
                <a16:creationId xmlns:a16="http://schemas.microsoft.com/office/drawing/2014/main" id="{369BA7BA-AE45-772E-8BAA-62232EAD11BD}"/>
              </a:ext>
            </a:extLst>
          </p:cNvPr>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89" name="Google Shape;889;g3f31d260087_0_22:notes">
            <a:extLst>
              <a:ext uri="{FF2B5EF4-FFF2-40B4-BE49-F238E27FC236}">
                <a16:creationId xmlns:a16="http://schemas.microsoft.com/office/drawing/2014/main" id="{C996AAAA-BBD2-ACDF-FB82-790E9E3A294F}"/>
              </a:ext>
            </a:extLst>
          </p:cNvPr>
          <p:cNvSpPr txBox="1">
            <a:spLocks noGrp="1"/>
          </p:cNvSpPr>
          <p:nvPr>
            <p:ph type="body" idx="1"/>
          </p:nvPr>
        </p:nvSpPr>
        <p:spPr>
          <a:xfrm>
            <a:off x="731520" y="4560570"/>
            <a:ext cx="5852160" cy="4320540"/>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Aptos" panose="020B0004020202020204" pitchFamily="34" charset="0"/>
                <a:cs typeface="Aptos" panose="020B0004020202020204" pitchFamily="34" charset="0"/>
              </a:rPr>
              <a:t>SCENARIO 3: WHAT NEED MIGHT THEY HAVE?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Time:</a:t>
            </a:r>
            <a:r>
              <a:rPr lang="en-US" sz="1200" dirty="0">
                <a:latin typeface="Calibir"/>
                <a:ea typeface="Aptos" panose="020B0004020202020204" pitchFamily="34" charset="0"/>
                <a:cs typeface="Aptos" panose="020B0004020202020204" pitchFamily="34" charset="0"/>
              </a:rPr>
              <a:t> 5 minutes</a:t>
            </a:r>
          </a:p>
          <a:p>
            <a:pPr marL="0">
              <a:buNone/>
            </a:pPr>
            <a:r>
              <a:rPr lang="en-US" sz="1200" b="1" dirty="0">
                <a:latin typeface="Calibir"/>
                <a:ea typeface="Aptos" panose="020B0004020202020204" pitchFamily="34" charset="0"/>
                <a:cs typeface="Aptos" panose="020B0004020202020204" pitchFamily="34" charset="0"/>
              </a:rPr>
              <a:t>Purpose:</a:t>
            </a:r>
            <a:r>
              <a:rPr lang="en-US" sz="1200" dirty="0">
                <a:latin typeface="Calibir"/>
                <a:ea typeface="Aptos" panose="020B0004020202020204" pitchFamily="34" charset="0"/>
                <a:cs typeface="Aptos" panose="020B0004020202020204" pitchFamily="34" charset="0"/>
              </a:rPr>
              <a:t> Provide participants with an opportunity to practice looking beyond behaviors to identify possible underlying needs. This activity reinforces the importance of approaching children with curiosity rather than judgment and considering how unmet needs may influence behavior before determining how to respond</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Scenario 3</a:t>
            </a:r>
            <a:endParaRPr lang="en-US" sz="1200" dirty="0">
              <a:latin typeface="Calibir"/>
              <a:ea typeface="Aptos" panose="020B0004020202020204" pitchFamily="34" charset="0"/>
              <a:cs typeface="Aptos" panose="020B0004020202020204" pitchFamily="34" charset="0"/>
            </a:endParaRPr>
          </a:p>
          <a:p>
            <a:pPr marL="0">
              <a:buNone/>
            </a:pPr>
            <a:r>
              <a:rPr lang="en-US" sz="1200" i="1" dirty="0">
                <a:latin typeface="Calibir"/>
                <a:ea typeface="Aptos" panose="020B0004020202020204" pitchFamily="34" charset="0"/>
                <a:cs typeface="Aptos" panose="020B0004020202020204" pitchFamily="34" charset="0"/>
              </a:rPr>
              <a:t>A toddler cries uncontrollably after every family time visit.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Discussion Questions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What behavior do you observe?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What unmet need(s) might exist?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Which level(s) of Maslow's Hierarchy might be involved?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How should the Assistant respond? </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Facilitator Answers: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Possible Unmet Needs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Safety and Security</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Difficulty transitioning after visits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Confusion about where they will live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Separation distress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Love and Belonging</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Missing their caregiver after visits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Grieving the end of time together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Attachment needs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Physiological Needs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Tired after the visit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Hungry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Overstimulated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Emotional Needs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Difficulty regulating emotions due to developmental stage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Need for comfort and soothing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Need for consistency and predictable routines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Times New Roman" panose="02020603050405020304" pitchFamily="18" charset="0"/>
                <a:cs typeface="Aptos" panose="020B0004020202020204" pitchFamily="34" charset="0"/>
              </a:rPr>
              <a:t>Possible Assistant Responses</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Recognize that crying may be a normal developmental response.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Allow time for calming before expecting engagement.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Provide comfort and reassurance.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Help caregivers prepare for post-visit transitions.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Observe whether patterns occur consistently after visits.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Times New Roman" panose="02020603050405020304" pitchFamily="18" charset="0"/>
                <a:cs typeface="Aptos" panose="020B0004020202020204" pitchFamily="34" charset="0"/>
              </a:rPr>
              <a:t>Share observations with the case team to determine whether additional supports are appropriate.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Aptos" panose="020B0004020202020204" pitchFamily="34" charset="0"/>
                <a:cs typeface="Aptos" panose="020B0004020202020204" pitchFamily="34" charset="0"/>
              </a:rPr>
              <a:t>Facilitator Debrief</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Invite participants to reflect on similarities across the scenarios.</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Key Debrief Points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Participants should recognize that:</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The behavior is </a:t>
            </a:r>
            <a:r>
              <a:rPr lang="en-US" sz="1200" b="1" dirty="0">
                <a:latin typeface="Calibir"/>
                <a:ea typeface="Aptos" panose="020B0004020202020204" pitchFamily="34" charset="0"/>
                <a:cs typeface="Aptos" panose="020B0004020202020204" pitchFamily="34" charset="0"/>
              </a:rPr>
              <a:t>not</a:t>
            </a:r>
            <a:r>
              <a:rPr lang="en-US" sz="1200" dirty="0">
                <a:latin typeface="Calibir"/>
                <a:ea typeface="Aptos" panose="020B0004020202020204" pitchFamily="34" charset="0"/>
                <a:cs typeface="Aptos" panose="020B0004020202020204" pitchFamily="34" charset="0"/>
              </a:rPr>
              <a:t> the problem to solve first—it is information.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Children communicate through behavior, especially when they lack the developmental ability or emotional regulation skills to express their needs verbally.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The same behavior may reflect very different unmet needs depending on the child's age, developmental level, experiences, and current circumstances.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Effective Assistants remain curious rather than making assumptions or assigning intent. </a:t>
            </a: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Emphasize:</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Observe before interpreting.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Ask, "What might this child be communicating?"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Consider multiple possibilities.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Respond in ways that promote safety, connection, and regulation. </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Continue gathering information before drawing conclusions. </a:t>
            </a: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Note: </a:t>
            </a:r>
            <a:r>
              <a:rPr lang="en-US" sz="1200" dirty="0">
                <a:latin typeface="Calibir"/>
                <a:ea typeface="Calibri" panose="020F0502020204030204" pitchFamily="34" charset="0"/>
                <a:cs typeface="Aptos" panose="020B0004020202020204" pitchFamily="34" charset="0"/>
              </a:rPr>
              <a:t>The point is not finding one correct answer, It is getting participants to stop assuming that the child is just being difficult. They should instead be asking what need is not being met.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Aptos" panose="020B0004020202020204" pitchFamily="34" charset="0"/>
                <a:cs typeface="Aptos" panose="020B0004020202020204" pitchFamily="34" charset="0"/>
              </a:rPr>
              <a:t>Maslow's Hierarchy of Needs reminds us that when a child's basic physical, emotional, or relational needs are unmet, those needs often show up through behavior. As Social Services Assistants, our goal is not to immediately stop the behavior or assume why it is happening. Our role is to stay curious, consider what need may be driving the behavior, and respond in ways that help children feel safe, understood, and supported.</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Sources</a:t>
            </a:r>
            <a:r>
              <a:rPr lang="en-US" sz="1200" i="1" dirty="0">
                <a:latin typeface="Calibir"/>
                <a:ea typeface="Calibri" panose="020F0502020204030204" pitchFamily="34" charset="0"/>
                <a:cs typeface="Aptos" panose="020B0004020202020204" pitchFamily="34" charset="0"/>
              </a:rPr>
              <a:t>: How Maslow's Hierarchy of Needs Explains Human Motivation </a:t>
            </a:r>
            <a:r>
              <a:rPr lang="en-US" sz="1200" i="1" dirty="0">
                <a:solidFill>
                  <a:srgbClr val="467886"/>
                </a:solidFill>
                <a:latin typeface="Calibir"/>
                <a:ea typeface="Calibri" panose="020F0502020204030204" pitchFamily="34" charset="0"/>
                <a:cs typeface="Aptos" panose="020B0004020202020204" pitchFamily="34" charset="0"/>
                <a:hlinkClick r:id="rId3"/>
              </a:rPr>
              <a:t>https://www.verywellmind.com/what-is-maslows-hierarchy-of-needs-4136760</a:t>
            </a:r>
            <a:r>
              <a:rPr lang="en-US" sz="1200" i="1" dirty="0">
                <a:latin typeface="Calibir"/>
                <a:ea typeface="Calibri" panose="020F0502020204030204" pitchFamily="34" charset="0"/>
                <a:cs typeface="Aptos" panose="020B0004020202020204" pitchFamily="34" charset="0"/>
              </a:rPr>
              <a:t>; Maslow’s Hierarchy of Needs </a:t>
            </a:r>
            <a:r>
              <a:rPr lang="en-US" sz="1200" i="1" dirty="0">
                <a:solidFill>
                  <a:srgbClr val="1155CC"/>
                </a:solidFill>
                <a:latin typeface="Calibir"/>
                <a:ea typeface="Calibri" panose="020F0502020204030204" pitchFamily="34" charset="0"/>
                <a:cs typeface="Aptos" panose="020B0004020202020204" pitchFamily="34" charset="0"/>
                <a:hlinkClick r:id="rId4"/>
              </a:rPr>
              <a:t>https://www.simplypsychology.org/maslow.html</a:t>
            </a:r>
            <a:r>
              <a:rPr lang="en-US" sz="1200"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0">
              <a:buClr>
                <a:schemeClr val="dk1"/>
              </a:buClr>
              <a:buNone/>
            </a:pPr>
            <a:endParaRPr sz="1200" b="1" dirty="0">
              <a:solidFill>
                <a:schemeClr val="dk1"/>
              </a:solidFill>
              <a:latin typeface="Calibir"/>
              <a:ea typeface="Aptos"/>
              <a:cs typeface="Aptos"/>
              <a:sym typeface="Aptos"/>
            </a:endParaRPr>
          </a:p>
        </p:txBody>
      </p:sp>
    </p:spTree>
    <p:extLst>
      <p:ext uri="{BB962C8B-B14F-4D97-AF65-F5344CB8AC3E}">
        <p14:creationId xmlns:p14="http://schemas.microsoft.com/office/powerpoint/2010/main" val="1502256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g3f26d208e32_0_593:notes"/>
          <p:cNvSpPr txBox="1">
            <a:spLocks noGrp="1"/>
          </p:cNvSpPr>
          <p:nvPr>
            <p:ph type="body" idx="1"/>
          </p:nvPr>
        </p:nvSpPr>
        <p:spPr>
          <a:xfrm>
            <a:off x="545255" y="4387384"/>
            <a:ext cx="6450880" cy="4599315"/>
          </a:xfrm>
          <a:prstGeom prst="rect">
            <a:avLst/>
          </a:prstGeom>
          <a:noFill/>
          <a:ln>
            <a:noFill/>
          </a:ln>
        </p:spPr>
        <p:txBody>
          <a:bodyPr spcFirstLastPara="1" wrap="square" lIns="98337" tIns="49155" rIns="98337" bIns="49155" anchor="t" anchorCtr="0">
            <a:noAutofit/>
          </a:bodyPr>
          <a:lstStyle/>
          <a:p>
            <a:pPr marL="0" indent="0">
              <a:buClr>
                <a:schemeClr val="dk1"/>
              </a:buClr>
              <a:buNone/>
            </a:pPr>
            <a:r>
              <a:rPr lang="en" sz="1200" b="1">
                <a:solidFill>
                  <a:schemeClr val="dk1"/>
                </a:solidFill>
                <a:latin typeface="Calibir"/>
                <a:ea typeface="Calibri"/>
                <a:cs typeface="Calibri"/>
                <a:sym typeface="Calibri"/>
              </a:rPr>
              <a:t>CHILD DEVELOPMENT</a:t>
            </a:r>
            <a:endParaRPr sz="1200">
              <a:solidFill>
                <a:schemeClr val="dk1"/>
              </a:solidFill>
              <a:latin typeface="Calibir"/>
              <a:ea typeface="Calibri"/>
              <a:cs typeface="Calibri"/>
              <a:sym typeface="Calibri"/>
            </a:endParaRPr>
          </a:p>
          <a:p>
            <a:pPr marL="0" indent="0">
              <a:buClr>
                <a:schemeClr val="dk1"/>
              </a:buClr>
              <a:buSzPts val="1400"/>
              <a:buNone/>
            </a:pPr>
            <a:endParaRPr sz="1200" b="1">
              <a:latin typeface="Calibir"/>
              <a:ea typeface="Calibri"/>
              <a:cs typeface="Calibri"/>
              <a:sym typeface="Calibri"/>
            </a:endParaRPr>
          </a:p>
          <a:p>
            <a:pPr marL="0" indent="0">
              <a:buSzPts val="1400"/>
              <a:buNone/>
            </a:pPr>
            <a:endParaRPr sz="1200">
              <a:latin typeface="Calibir"/>
            </a:endParaRPr>
          </a:p>
        </p:txBody>
      </p:sp>
      <p:sp>
        <p:nvSpPr>
          <p:cNvPr id="776" name="Google Shape;776;g3f26d208e32_0_593:notes"/>
          <p:cNvSpPr>
            <a:spLocks noGrp="1" noRot="1" noChangeAspect="1"/>
          </p:cNvSpPr>
          <p:nvPr>
            <p:ph type="sldImg" idx="3"/>
          </p:nvPr>
        </p:nvSpPr>
        <p:spPr>
          <a:xfrm>
            <a:off x="763588" y="798513"/>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3"/>
        <p:cNvGrpSpPr/>
        <p:nvPr/>
      </p:nvGrpSpPr>
      <p:grpSpPr>
        <a:xfrm>
          <a:off x="0" y="0"/>
          <a:ext cx="0" cy="0"/>
          <a:chOff x="0" y="0"/>
          <a:chExt cx="0" cy="0"/>
        </a:xfrm>
      </p:grpSpPr>
      <p:sp>
        <p:nvSpPr>
          <p:cNvPr id="784" name="Google Shape;784;g3e6ad1d2d54_0_2045:notes"/>
          <p:cNvSpPr>
            <a:spLocks noGrp="1" noRot="1" noChangeAspect="1"/>
          </p:cNvSpPr>
          <p:nvPr>
            <p:ph type="sldImg" idx="2"/>
          </p:nvPr>
        </p:nvSpPr>
        <p:spPr>
          <a:xfrm>
            <a:off x="777875" y="77787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785" name="Google Shape;785;g3e6ad1d2d54_0_2045:notes"/>
          <p:cNvSpPr txBox="1">
            <a:spLocks noGrp="1"/>
          </p:cNvSpPr>
          <p:nvPr>
            <p:ph type="body" idx="1"/>
          </p:nvPr>
        </p:nvSpPr>
        <p:spPr>
          <a:xfrm>
            <a:off x="731520" y="4186989"/>
            <a:ext cx="5852160" cy="4214219"/>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REFLECTION</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8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establish a baseline understanding of "normal" child development as a tool for assessment in the field to differentiate between trauma responses and normal developmental behavior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Why is it important to understand development in your role?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In your role you will interact with many children and families. Behaviors are common in adults and children that you will be working with, but it is important to have a baseline of what is “normal” so that when a child is trauma activated it can be approached in a trauma-informed manner.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It is typical for children to struggle before, during and after a family time and being trauma informed and having age appropriate responses is key to helping a child move past “big feelings” that arise without shutting them down emotionally. </a:t>
            </a:r>
            <a:endParaRPr lang="en-US" sz="1200" dirty="0">
              <a:latin typeface="Calibir"/>
              <a:ea typeface="Aptos" panose="020B0004020202020204" pitchFamily="34" charset="0"/>
              <a:cs typeface="Aptos" panose="020B0004020202020204" pitchFamily="34" charset="0"/>
            </a:endParaRPr>
          </a:p>
          <a:p>
            <a:pPr marL="483306">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Note: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As the group answers, list the answers on the flip chart or board. Do not filter or alter the answers at this point. Ask the group to relate the question specifically to their job as a Social Services Assistant working with abused or neglected children.</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Knowledge of development is critical for Social Services Assistants because it directly ties to job duties, such as visiting homes and assessing children’s well-being. Every child you will work with is different. Some children will be exactly where you would expect for their age, while others may seem younger emotionally because of trauma, and others may have developmental delays.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Your job is not to diagnose why. Your job is to notice what you see, document objectively, and communicate concerns to your supervisor or the assigned specialist. </a:t>
            </a:r>
            <a:endParaRPr lang="en-US" sz="1200" dirty="0">
              <a:latin typeface="Calibir"/>
              <a:ea typeface="Aptos" panose="020B0004020202020204" pitchFamily="34" charset="0"/>
              <a:cs typeface="Aptos" panose="020B0004020202020204" pitchFamily="34" charset="0"/>
            </a:endParaRPr>
          </a:p>
          <a:p>
            <a:pPr>
              <a:buNone/>
            </a:pPr>
            <a:br>
              <a:rPr lang="en-US" sz="1200" dirty="0">
                <a:latin typeface="Calibir"/>
                <a:ea typeface="Aptos" panose="020B0004020202020204" pitchFamily="34" charset="0"/>
              </a:rPr>
            </a:b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3e6ad1d2d54_0_2925:notes"/>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794" name="Google Shape;794;g3e6ad1d2d54_0_2925:notes"/>
          <p:cNvSpPr txBox="1">
            <a:spLocks noGrp="1"/>
          </p:cNvSpPr>
          <p:nvPr>
            <p:ph type="body" idx="1"/>
          </p:nvPr>
        </p:nvSpPr>
        <p:spPr>
          <a:xfrm>
            <a:off x="731520" y="4560570"/>
            <a:ext cx="5852160" cy="4320540"/>
          </a:xfrm>
          <a:prstGeom prst="rect">
            <a:avLst/>
          </a:prstGeom>
          <a:noFill/>
          <a:ln>
            <a:noFill/>
          </a:ln>
        </p:spPr>
        <p:txBody>
          <a:bodyPr spcFirstLastPara="1" wrap="square" lIns="96513" tIns="96513" rIns="96513" bIns="96513" anchor="t" anchorCtr="0">
            <a:noAutofit/>
          </a:bodyPr>
          <a:lstStyle/>
          <a:p>
            <a:pPr marL="0" marR="0">
              <a:buNone/>
            </a:pPr>
            <a:r>
              <a:rPr lang="en-US" sz="1200" b="1" dirty="0">
                <a:effectLst/>
                <a:latin typeface="Calibir"/>
                <a:ea typeface="Calibri" panose="020F0502020204030204" pitchFamily="34" charset="0"/>
                <a:cs typeface="Aptos" panose="020B0004020202020204" pitchFamily="34" charset="0"/>
              </a:rPr>
              <a:t>WHAT SHOULD I EXPECT?</a:t>
            </a:r>
            <a:endParaRPr lang="en-US" sz="1200" dirty="0">
              <a:effectLst/>
              <a:latin typeface="Calibir"/>
              <a:ea typeface="Aptos" panose="020B0004020202020204" pitchFamily="34" charset="0"/>
              <a:cs typeface="Aptos" panose="020B0004020202020204" pitchFamily="34" charset="0"/>
            </a:endParaRPr>
          </a:p>
          <a:p>
            <a:pPr marL="0" marR="0">
              <a:buNone/>
            </a:pPr>
            <a:endParaRPr lang="en-US" sz="1200" b="1" dirty="0">
              <a:effectLst/>
              <a:latin typeface="Calibir"/>
              <a:ea typeface="Calibri" panose="020F0502020204030204" pitchFamily="34" charset="0"/>
              <a:cs typeface="Aptos" panose="020B0004020202020204" pitchFamily="34" charset="0"/>
            </a:endParaRPr>
          </a:p>
          <a:p>
            <a:pPr marL="0" marR="0">
              <a:buNone/>
            </a:pPr>
            <a:r>
              <a:rPr lang="en-US" sz="1200" b="1" dirty="0">
                <a:effectLst/>
                <a:latin typeface="Calibir"/>
                <a:ea typeface="Calibri" panose="020F0502020204030204" pitchFamily="34" charset="0"/>
                <a:cs typeface="Aptos" panose="020B0004020202020204" pitchFamily="34" charset="0"/>
              </a:rPr>
              <a:t>Time: </a:t>
            </a:r>
            <a:r>
              <a:rPr lang="en-US" sz="1200" dirty="0">
                <a:effectLst/>
                <a:latin typeface="Calibir"/>
                <a:ea typeface="Calibri" panose="020F0502020204030204" pitchFamily="34" charset="0"/>
                <a:cs typeface="Aptos" panose="020B0004020202020204" pitchFamily="34" charset="0"/>
              </a:rPr>
              <a:t>10 minutes</a:t>
            </a:r>
            <a:endParaRPr lang="en-US" sz="1200" dirty="0">
              <a:effectLst/>
              <a:latin typeface="Calibir"/>
              <a:ea typeface="Aptos" panose="020B0004020202020204" pitchFamily="34" charset="0"/>
              <a:cs typeface="Aptos" panose="020B0004020202020204" pitchFamily="34" charset="0"/>
            </a:endParaRPr>
          </a:p>
          <a:p>
            <a:pPr marL="0" marR="0">
              <a:buNone/>
            </a:pPr>
            <a:r>
              <a:rPr lang="en-US" sz="1200" b="1" dirty="0">
                <a:effectLst/>
                <a:latin typeface="Calibir"/>
                <a:ea typeface="Calibri" panose="020F0502020204030204" pitchFamily="34" charset="0"/>
                <a:cs typeface="Aptos" panose="020B0004020202020204" pitchFamily="34" charset="0"/>
              </a:rPr>
              <a:t>Purpose: </a:t>
            </a:r>
            <a:r>
              <a:rPr lang="en-US" sz="1200" dirty="0">
                <a:effectLst/>
                <a:latin typeface="Calibir"/>
                <a:ea typeface="Calibri" panose="020F0502020204030204" pitchFamily="34" charset="0"/>
                <a:cs typeface="Aptos" panose="020B0004020202020204" pitchFamily="34" charset="0"/>
              </a:rPr>
              <a:t>To help participants understand the concept of developmental norms, recognize the wide range of typical child development, and identify the importance of observing milestones and red flags</a:t>
            </a:r>
            <a:endParaRPr lang="en-US" sz="1200" dirty="0">
              <a:effectLst/>
              <a:latin typeface="Calibir"/>
              <a:ea typeface="Aptos" panose="020B0004020202020204" pitchFamily="34" charset="0"/>
              <a:cs typeface="Aptos" panose="020B0004020202020204" pitchFamily="34" charset="0"/>
            </a:endParaRPr>
          </a:p>
          <a:p>
            <a:pPr marL="0" marR="0">
              <a:buNone/>
            </a:pPr>
            <a:r>
              <a:rPr lang="en-US" sz="1200" b="1" dirty="0">
                <a:effectLst/>
                <a:latin typeface="Calibir"/>
                <a:ea typeface="Calibri" panose="020F0502020204030204" pitchFamily="34" charset="0"/>
                <a:cs typeface="Aptos" panose="020B0004020202020204" pitchFamily="34" charset="0"/>
              </a:rPr>
              <a:t> </a:t>
            </a:r>
            <a:endParaRPr lang="en-US" sz="1200" dirty="0">
              <a:effectLst/>
              <a:latin typeface="Calibir"/>
              <a:ea typeface="Aptos" panose="020B0004020202020204" pitchFamily="34" charset="0"/>
              <a:cs typeface="Aptos" panose="020B0004020202020204" pitchFamily="34" charset="0"/>
            </a:endParaRPr>
          </a:p>
          <a:p>
            <a:pPr marL="0" marR="0">
              <a:buNone/>
            </a:pPr>
            <a:r>
              <a:rPr lang="en-US" sz="1200" b="1" dirty="0">
                <a:effectLst/>
                <a:latin typeface="Calibir"/>
                <a:ea typeface="Calibri" panose="020F0502020204030204" pitchFamily="34" charset="0"/>
                <a:cs typeface="Aptos" panose="020B0004020202020204" pitchFamily="34" charset="0"/>
              </a:rPr>
              <a:t>Say:</a:t>
            </a:r>
            <a:endParaRPr lang="en-US" sz="1200" dirty="0">
              <a:effectLst/>
              <a:latin typeface="Calibir"/>
              <a:ea typeface="Aptos" panose="020B0004020202020204" pitchFamily="34" charset="0"/>
              <a:cs typeface="Aptos" panose="020B0004020202020204" pitchFamily="34" charset="0"/>
            </a:endParaRPr>
          </a:p>
          <a:p>
            <a:pPr marL="0" marR="0">
              <a:buNone/>
            </a:pPr>
            <a:r>
              <a:rPr lang="en-US" sz="1200" b="1" i="1" dirty="0">
                <a:effectLst/>
                <a:latin typeface="Calibir"/>
                <a:ea typeface="Calibri" panose="020F0502020204030204" pitchFamily="34" charset="0"/>
                <a:cs typeface="Aptos" panose="020B0004020202020204" pitchFamily="34" charset="0"/>
              </a:rPr>
              <a:t>When families ask, 'What should I expect?' the honest answer is that every child develops at their own pace. While there is a wide range of typical development, there are also developmental milestones that help us understand what skills children commonly achieve as they grow. These milestones are not meant to label or compare children. Instead, they give us a framework for recognizing strengths, identifying possible concerns, and determining when additional support may be helpful. To better understand what we are observing, let's look at the four key domains of child development that guide how children grow and learn.</a:t>
            </a:r>
            <a:endParaRPr lang="en-US" sz="1200" dirty="0">
              <a:effectLst/>
              <a:latin typeface="Calibir"/>
              <a:ea typeface="Aptos" panose="020B0004020202020204" pitchFamily="34" charset="0"/>
              <a:cs typeface="Aptos" panose="020B0004020202020204" pitchFamily="34" charset="0"/>
            </a:endParaRPr>
          </a:p>
          <a:p>
            <a:pPr marL="0" marR="0">
              <a:buNone/>
            </a:pPr>
            <a:r>
              <a:rPr lang="en-US" sz="1200" b="1" i="1" dirty="0">
                <a:effectLst/>
                <a:latin typeface="Calibir"/>
                <a:ea typeface="Calibri" panose="020F0502020204030204" pitchFamily="34" charset="0"/>
                <a:cs typeface="Calibri" panose="020F0502020204030204" pitchFamily="34" charset="0"/>
              </a:rPr>
              <a:t> </a:t>
            </a:r>
            <a:endParaRPr lang="en-US" sz="1200" dirty="0">
              <a:effectLst/>
              <a:latin typeface="Calibir"/>
              <a:ea typeface="Aptos" panose="020B0004020202020204" pitchFamily="34" charset="0"/>
              <a:cs typeface="Aptos" panose="020B0004020202020204" pitchFamily="34" charset="0"/>
            </a:endParaRPr>
          </a:p>
          <a:p>
            <a:pPr marL="0" indent="0">
              <a:buClr>
                <a:schemeClr val="dk1"/>
              </a:buClr>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g3f26d208e32_0_270:notes"/>
          <p:cNvSpPr txBox="1">
            <a:spLocks noGrp="1"/>
          </p:cNvSpPr>
          <p:nvPr>
            <p:ph type="body" idx="1"/>
          </p:nvPr>
        </p:nvSpPr>
        <p:spPr>
          <a:xfrm>
            <a:off x="733926" y="4090737"/>
            <a:ext cx="6124074" cy="4920006"/>
          </a:xfrm>
          <a:prstGeom prst="rect">
            <a:avLst/>
          </a:prstGeom>
          <a:noFill/>
          <a:ln>
            <a:noFill/>
          </a:ln>
        </p:spPr>
        <p:txBody>
          <a:bodyPr spcFirstLastPara="1" wrap="square" lIns="98337" tIns="49155" rIns="98337" bIns="49155" anchor="t" anchorCtr="0">
            <a:noAutofit/>
          </a:bodyPr>
          <a:lstStyle/>
          <a:p>
            <a:pPr marL="0">
              <a:buNone/>
            </a:pPr>
            <a:r>
              <a:rPr lang="en-US" sz="1200" b="1" dirty="0">
                <a:latin typeface="Calibir"/>
                <a:ea typeface="Calibri" panose="020F0502020204030204" pitchFamily="34" charset="0"/>
              </a:rPr>
              <a:t>CHILD DEVELOPMENT: KEY DOMAINS</a:t>
            </a:r>
            <a:endParaRPr lang="en-US" sz="1200" b="1" dirty="0">
              <a:solidFill>
                <a:srgbClr val="0F4761"/>
              </a:solidFill>
              <a:latin typeface="Calibir"/>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2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introduce the four domains of child development that will guide our discussion</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When we talk about child development; we are looking at growth across four key areas. As a Social Services Assistant; understanding these domains helps you recognize when a child may not be developing as expected and communicate those concerns effectively.</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br>
              <a:rPr lang="en-US" sz="1200" b="1" dirty="0">
                <a:latin typeface="Calibir"/>
                <a:ea typeface="Calibri" panose="020F0502020204030204" pitchFamily="34" charset="0"/>
                <a:cs typeface="Aptos" panose="020B0004020202020204" pitchFamily="34" charset="0"/>
              </a:rPr>
            </a:br>
            <a:r>
              <a:rPr lang="en-US" sz="1200" dirty="0">
                <a:latin typeface="Calibir"/>
                <a:ea typeface="Calibri" panose="020F0502020204030204" pitchFamily="34" charset="0"/>
                <a:cs typeface="Aptos" panose="020B0004020202020204" pitchFamily="34" charset="0"/>
              </a:rPr>
              <a:t> For our discussion; we will focus on four domains: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Physical</a:t>
            </a:r>
            <a:r>
              <a:rPr lang="en-US" sz="1200" dirty="0">
                <a:latin typeface="Calibir"/>
                <a:ea typeface="Calibri" panose="020F0502020204030204" pitchFamily="34" charset="0"/>
                <a:cs typeface="Aptos" panose="020B0004020202020204" pitchFamily="34" charset="0"/>
              </a:rPr>
              <a:t>: growth in size and strength; development of gross and fine motor skills. </a:t>
            </a:r>
            <a:endParaRPr lang="en-US" sz="1200" dirty="0">
              <a:latin typeface="Calibir"/>
              <a:ea typeface="Aptos" panose="020B0004020202020204" pitchFamily="34" charset="0"/>
              <a:cs typeface="Aptos" panose="020B0004020202020204" pitchFamily="34" charset="0"/>
            </a:endParaRPr>
          </a:p>
          <a:p>
            <a:pPr marL="785372" lvl="1" indent="-302066">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Example:</a:t>
            </a:r>
            <a:r>
              <a:rPr lang="en-US" sz="1200" dirty="0">
                <a:latin typeface="Calibir"/>
                <a:ea typeface="Calibri" panose="020F0502020204030204" pitchFamily="34" charset="0"/>
                <a:cs typeface="Aptos" panose="020B0004020202020204" pitchFamily="34" charset="0"/>
              </a:rPr>
              <a:t> Can they safely ride in a car seat?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Cognitive</a:t>
            </a:r>
            <a:r>
              <a:rPr lang="en-US" sz="1200" dirty="0">
                <a:latin typeface="Calibir"/>
                <a:ea typeface="Calibri" panose="020F0502020204030204" pitchFamily="34" charset="0"/>
                <a:cs typeface="Aptos" panose="020B0004020202020204" pitchFamily="34" charset="0"/>
              </a:rPr>
              <a:t>: intellectual development; problem-solving; and creativity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Social and Emotional</a:t>
            </a:r>
            <a:r>
              <a:rPr lang="en-US" sz="1200" dirty="0">
                <a:latin typeface="Calibir"/>
                <a:ea typeface="Calibri" panose="020F0502020204030204" pitchFamily="34" charset="0"/>
                <a:cs typeface="Aptos" panose="020B0004020202020204" pitchFamily="34" charset="0"/>
              </a:rPr>
              <a:t>: a child's ability to understand; express; and manage their emotions. </a:t>
            </a:r>
            <a:endParaRPr lang="en-US" sz="1200" dirty="0">
              <a:latin typeface="Calibir"/>
              <a:ea typeface="Aptos" panose="020B0004020202020204" pitchFamily="34" charset="0"/>
              <a:cs typeface="Aptos" panose="020B0004020202020204" pitchFamily="34" charset="0"/>
            </a:endParaRPr>
          </a:p>
          <a:p>
            <a:pPr marL="785372" lvl="1" indent="-302066">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Example</a:t>
            </a:r>
            <a:r>
              <a:rPr lang="en-US" sz="1200" dirty="0">
                <a:latin typeface="Calibir"/>
                <a:ea typeface="Calibri" panose="020F0502020204030204" pitchFamily="34" charset="0"/>
                <a:cs typeface="Aptos" panose="020B0004020202020204" pitchFamily="34" charset="0"/>
              </a:rPr>
              <a:t>: How do they interact during family time?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Language</a:t>
            </a:r>
            <a:r>
              <a:rPr lang="en-US" sz="1200" dirty="0">
                <a:latin typeface="Calibir"/>
                <a:ea typeface="Calibri" panose="020F0502020204030204" pitchFamily="34" charset="0"/>
                <a:cs typeface="Aptos" panose="020B0004020202020204" pitchFamily="34" charset="0"/>
              </a:rPr>
              <a:t>: the ability to communicate; which begins developing from infancy. </a:t>
            </a:r>
            <a:endParaRPr lang="en-US" sz="1200" dirty="0">
              <a:latin typeface="Calibir"/>
              <a:ea typeface="Aptos" panose="020B0004020202020204" pitchFamily="34" charset="0"/>
              <a:cs typeface="Aptos" panose="020B0004020202020204" pitchFamily="34" charset="0"/>
            </a:endParaRPr>
          </a:p>
          <a:p>
            <a:pPr marL="785372" lvl="1" indent="-302066">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Example</a:t>
            </a:r>
            <a:r>
              <a:rPr lang="en-US" sz="1200" dirty="0">
                <a:latin typeface="Calibir"/>
                <a:ea typeface="Calibri" panose="020F0502020204030204" pitchFamily="34" charset="0"/>
                <a:cs typeface="Aptos" panose="020B0004020202020204" pitchFamily="34" charset="0"/>
              </a:rPr>
              <a:t>: Can they tell you what is wrong?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Why is it important for Social Services Assistants to understand developmental milestones when working with children and families?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It helps assistants recognize what may be typical development and what may need more attention.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It supports better assessment of child well-being.</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It helps assistants talk with caregivers about development in a practical and supportive way.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It can help identify needs early and connect families to services or evaluations.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Milestones help us understand how children are growing, what skills we might expect at certain ages, and when additional support may be needed. For DCFS staff, this matters because paying attention to milestones can help us notice strengths, identify concerns early, and support caregivers in understanding their child’s development without shame or blame.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How can assistants talk with families about developmental concerns in a way that feels supportive rather than judgmental?</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Focusing on observation rather than blame.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Using simple, respectful language.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Recognizing the child’s strengths along with any concerns.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Framing the conversation around support and early help, not criticism.</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Helping caregivers understand that noticing a concern is a step toward support, not punishment.</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Developmental milestones help us understand how children grow and change over time.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Milestones give assistants and caregivers a shared way to talk about child development.</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Noticing missed or delayed milestones early can help connect families to support sooner.</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Conversations about development should be supportive, clear, and nonjudgmental.</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Tracking milestones can strengthen assessment, planning, and caregiver engagement.</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Sources: </a:t>
            </a:r>
            <a:r>
              <a:rPr lang="en-US" sz="1200" i="1" dirty="0">
                <a:latin typeface="Calibir"/>
                <a:ea typeface="Aptos" panose="020B0004020202020204" pitchFamily="34" charset="0"/>
                <a:cs typeface="Aptos" panose="020B0004020202020204" pitchFamily="34" charset="0"/>
              </a:rPr>
              <a:t>Normal Growth and Development</a:t>
            </a:r>
            <a:r>
              <a:rPr lang="en-US" sz="1200" i="1" u="sng" dirty="0">
                <a:solidFill>
                  <a:srgbClr val="0000FF"/>
                </a:solidFill>
                <a:latin typeface="Calibir"/>
                <a:ea typeface="Calibri" panose="020F0502020204030204" pitchFamily="34" charset="0"/>
                <a:cs typeface="Aptos" panose="020B0004020202020204" pitchFamily="34" charset="0"/>
                <a:hlinkClick r:id="rId3" action="ppaction://hlinkfile"/>
              </a:rPr>
              <a:t> </a:t>
            </a:r>
            <a:r>
              <a:rPr lang="en-US" sz="1200" i="1" u="sng" dirty="0">
                <a:solidFill>
                  <a:srgbClr val="1155CC"/>
                </a:solidFill>
                <a:latin typeface="Calibir"/>
                <a:ea typeface="Calibri" panose="020F0502020204030204" pitchFamily="34" charset="0"/>
                <a:cs typeface="Aptos" panose="020B0004020202020204" pitchFamily="34" charset="0"/>
              </a:rPr>
              <a:t>https://medlineplus.gov/ency/article/002456.html; </a:t>
            </a:r>
            <a:r>
              <a:rPr lang="en-US" sz="1200" i="1" dirty="0">
                <a:latin typeface="Calibir"/>
                <a:ea typeface="Aptos" panose="020B0004020202020204" pitchFamily="34" charset="0"/>
                <a:cs typeface="Aptos" panose="020B0004020202020204" pitchFamily="34" charset="0"/>
              </a:rPr>
              <a:t>Child Development</a:t>
            </a:r>
            <a:r>
              <a:rPr lang="en-US" sz="1200" i="1" u="sng" dirty="0">
                <a:solidFill>
                  <a:srgbClr val="0000FF"/>
                </a:solidFill>
                <a:latin typeface="Calibir"/>
                <a:ea typeface="Calibri" panose="020F0502020204030204" pitchFamily="34" charset="0"/>
                <a:cs typeface="Aptos" panose="020B0004020202020204" pitchFamily="34" charset="0"/>
                <a:hlinkClick r:id="rId3" action="ppaction://hlinkfile"/>
              </a:rPr>
              <a:t> </a:t>
            </a:r>
            <a:r>
              <a:rPr lang="en-US" sz="1200" i="1" u="sng" dirty="0">
                <a:solidFill>
                  <a:srgbClr val="1155CC"/>
                </a:solidFill>
                <a:latin typeface="Calibir"/>
                <a:ea typeface="Calibri" panose="020F0502020204030204" pitchFamily="34" charset="0"/>
                <a:cs typeface="Aptos" panose="020B0004020202020204" pitchFamily="34" charset="0"/>
                <a:hlinkClick r:id="rId4"/>
              </a:rPr>
              <a:t>https://medlineplus.gov/childdevelopment.html</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0">
              <a:buClr>
                <a:schemeClr val="dk1"/>
              </a:buClr>
              <a:buNone/>
            </a:pPr>
            <a:endParaRPr sz="1200" b="1" dirty="0">
              <a:latin typeface="Calibir"/>
              <a:ea typeface="Calibri"/>
              <a:cs typeface="Calibri"/>
              <a:sym typeface="Calibri"/>
            </a:endParaRPr>
          </a:p>
        </p:txBody>
      </p:sp>
      <p:sp>
        <p:nvSpPr>
          <p:cNvPr id="803" name="Google Shape;803;g3f26d208e32_0_270:notes"/>
          <p:cNvSpPr>
            <a:spLocks noGrp="1" noRot="1" noChangeAspect="1"/>
          </p:cNvSpPr>
          <p:nvPr>
            <p:ph type="sldImg" idx="3"/>
          </p:nvPr>
        </p:nvSpPr>
        <p:spPr>
          <a:xfrm>
            <a:off x="846138" y="690563"/>
            <a:ext cx="5788025" cy="32559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g3e6ad1d2d54_0_171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16" name="Google Shape;816;g3e6ad1d2d54_0_1713: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DEVELOPMENTAL MILESTONES (0-5 YEARS)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15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provide specific indicators of growth in the critical first five years of life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 </a:t>
            </a:r>
            <a:r>
              <a:rPr lang="en-US" sz="1200" dirty="0">
                <a:latin typeface="Calibir"/>
                <a:ea typeface="Calibri" panose="020F0502020204030204" pitchFamily="34" charset="0"/>
                <a:cs typeface="Aptos" panose="020B0004020202020204" pitchFamily="34" charset="0"/>
              </a:rPr>
              <a:t>Developmental Milestones Tables for the Infant Developmental Stage (0-1); Toddler Developmental Stage (1-3 years); and Pre-School Developmental Stage (3-5 years)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Let’s spend a few minutes talking about children from birth to 5 years old. If you have raised children, some of this may feel familiar. If you haven’t, that’s okay. This is probably the age group that surprises new employees the most.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Young children do not think, communicate, or regulate emotions the way older children or adults do. Knowing what is generally expected helps you respond with patience instead of frustration. We are not expecting you to memorize every milestone. We are going to focus on the things that you are most likely to see in your day-to-day role. Ask the participants to turn in their participant manuals to the Developmental Milestones Tables for the Infant Developmental Stage (0-1), Toddler Developmental Stage (1-3 years), and Pre-School Developmental Stage (3-5 years).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Ask participants to take a moment to read each domain. Each of the tables reviews milestones in different areas of development.</a:t>
            </a:r>
          </a:p>
          <a:p>
            <a:pPr marL="0">
              <a:buNone/>
            </a:pP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 </a:t>
            </a:r>
            <a:endParaRPr lang="en-US" sz="1200" b="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Birth to 12 months-what you will probably see:</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Cries to communicate needs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Needs frequent feeding and diaper changes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May cry when separated from familiar caregivers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Begins smiling, babbling, rolling, sitting crawling</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Remember, a baby cannot tell you what is wrong. Their behavior is their communication.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Ages 1-3</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Tantrums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Saying “no”</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Wanting independence</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Climbing everything</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Difficulty sharing</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Short attention span</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Remember, most tantrums are developmentally appropriate. Calm adults help children regulate.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Ages 3-5</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Lots of questions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Pretend play</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Big imagination</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Learning routines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Beginning to solve simple problems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Wanting to help</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Remember, children this age are learning self control, but they still need adults to help them regulate emotions. </a:t>
            </a:r>
            <a:endParaRPr lang="en-US" sz="1200" b="1" i="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b="1" i="1"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 (ask the following question and validate responses)</a:t>
            </a:r>
            <a:endParaRPr lang="en-US" sz="1200" b="1"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Which of these behaviors might frustrate an adult who doesn't understand child development?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Say:</a:t>
            </a:r>
            <a:endParaRPr lang="en-US" sz="1200" b="1"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That is why understanding development matters. These tables are here as a reference. You are not expected to memorize them, but they can help you recognize when something may not be developing as expected.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b="1" dirty="0">
                <a:latin typeface="Calibir"/>
                <a:ea typeface="Calibri" panose="020F0502020204030204" pitchFamily="34" charset="0"/>
                <a:cs typeface="Aptos" panose="020B0004020202020204" pitchFamily="34" charset="0"/>
              </a:rPr>
              <a:t>Physical Development </a:t>
            </a:r>
            <a:r>
              <a:rPr lang="en-US" sz="1200" dirty="0">
                <a:latin typeface="Calibir"/>
                <a:ea typeface="Calibri" panose="020F0502020204030204" pitchFamily="34" charset="0"/>
                <a:cs typeface="Aptos" panose="020B0004020202020204" pitchFamily="34" charset="0"/>
              </a:rPr>
              <a:t>consists of motor development, sensory development, and the nervous system’s coordination of the motor and sensory. Motor activity depends on muscle strength and coordination.</a:t>
            </a:r>
            <a:endParaRPr lang="en-US" sz="1200" dirty="0">
              <a:latin typeface="Calibir"/>
              <a:ea typeface="Aptos" panose="020B0004020202020204" pitchFamily="34" charset="0"/>
              <a:cs typeface="Aptos" panose="020B0004020202020204" pitchFamily="34" charset="0"/>
            </a:endParaRPr>
          </a:p>
          <a:p>
            <a:pPr marL="785372" lvl="1" indent="-302066">
              <a:buFont typeface="Courier New" panose="02070309020205020404" pitchFamily="49" charset="0"/>
              <a:buChar char="o"/>
            </a:pPr>
            <a:r>
              <a:rPr lang="en-US" sz="1200" dirty="0">
                <a:latin typeface="Calibir"/>
                <a:ea typeface="Calibri" panose="020F0502020204030204" pitchFamily="34" charset="0"/>
                <a:cs typeface="Aptos" panose="020B0004020202020204" pitchFamily="34" charset="0"/>
              </a:rPr>
              <a:t>Gross motor activities involve the large muscles of the body, including standing, sitting, walking, and running.</a:t>
            </a:r>
            <a:endParaRPr lang="en-US" sz="1200" dirty="0">
              <a:latin typeface="Calibir"/>
              <a:ea typeface="Aptos" panose="020B0004020202020204" pitchFamily="34" charset="0"/>
              <a:cs typeface="Aptos" panose="020B0004020202020204" pitchFamily="34" charset="0"/>
            </a:endParaRPr>
          </a:p>
          <a:p>
            <a:pPr marL="785372" lvl="1" indent="-302066">
              <a:buFont typeface="Courier New" panose="02070309020205020404" pitchFamily="49" charset="0"/>
              <a:buChar char="o"/>
            </a:pPr>
            <a:r>
              <a:rPr lang="en-US" sz="1200" dirty="0">
                <a:latin typeface="Calibir"/>
                <a:ea typeface="Calibri" panose="020F0502020204030204" pitchFamily="34" charset="0"/>
                <a:cs typeface="Aptos" panose="020B0004020202020204" pitchFamily="34" charset="0"/>
              </a:rPr>
              <a:t>Fine motor activities involve the small muscles of the body and include activities such as speech, vision, and use of hands and fingers. Both large and small muscle activities are controlled and coordinated by the nervous system</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b="1" dirty="0">
                <a:latin typeface="Calibir"/>
                <a:ea typeface="Calibri" panose="020F0502020204030204" pitchFamily="34" charset="0"/>
                <a:cs typeface="Aptos" panose="020B0004020202020204" pitchFamily="34" charset="0"/>
              </a:rPr>
              <a:t>Sensory development </a:t>
            </a:r>
            <a:r>
              <a:rPr lang="en-US" sz="1200" dirty="0">
                <a:latin typeface="Calibir"/>
                <a:ea typeface="Calibri" panose="020F0502020204030204" pitchFamily="34" charset="0"/>
                <a:cs typeface="Aptos" panose="020B0004020202020204" pitchFamily="34" charset="0"/>
              </a:rPr>
              <a:t>includes the development of vision, hearing, taste, touch, and smell. The nervous system integrates the perceptual input of these systems. As noted on page 11 in the participant manual, toilet training falls under the adaptive skills domain.</a:t>
            </a:r>
            <a:endParaRPr lang="en-US" sz="1200" dirty="0">
              <a:latin typeface="Calibir"/>
              <a:ea typeface="Aptos" panose="020B0004020202020204" pitchFamily="34" charset="0"/>
              <a:cs typeface="Aptos" panose="020B0004020202020204" pitchFamily="34" charset="0"/>
            </a:endParaRPr>
          </a:p>
          <a:p>
            <a:pPr marL="0" indent="40276">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483306">
              <a:buNone/>
            </a:pPr>
            <a:r>
              <a:rPr lang="en-US" sz="1200" b="1" dirty="0">
                <a:latin typeface="Calibir"/>
                <a:ea typeface="Calibri" panose="020F0502020204030204" pitchFamily="34" charset="0"/>
                <a:cs typeface="Aptos" panose="020B0004020202020204" pitchFamily="34" charset="0"/>
              </a:rPr>
              <a:t>Facilitator Note: </a:t>
            </a:r>
            <a:r>
              <a:rPr lang="en-US" sz="1200" dirty="0">
                <a:latin typeface="Calibir"/>
                <a:ea typeface="Calibri" panose="020F0502020204030204" pitchFamily="34" charset="0"/>
                <a:cs typeface="Aptos" panose="020B0004020202020204" pitchFamily="34" charset="0"/>
              </a:rPr>
              <a:t>Remind participants that abuse often takes place around the issue of toilet training. Many caregivers don’t realize that it is normal for children to take longer than “expected” to potty train. For example, if a child takes more than two years to be potty-trained, a caregiver might get frustrated, and abuse could take place.</a:t>
            </a:r>
            <a:endParaRPr lang="en-US" sz="1200" dirty="0">
              <a:latin typeface="Calibir"/>
              <a:ea typeface="Aptos" panose="020B0004020202020204" pitchFamily="34" charset="0"/>
              <a:cs typeface="Aptos" panose="020B0004020202020204" pitchFamily="34" charset="0"/>
            </a:endParaRPr>
          </a:p>
          <a:p>
            <a:pPr marL="0" indent="40276">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b="1" dirty="0">
                <a:latin typeface="Calibir"/>
                <a:ea typeface="Calibri" panose="020F0502020204030204" pitchFamily="34" charset="0"/>
                <a:cs typeface="Aptos" panose="020B0004020202020204" pitchFamily="34" charset="0"/>
              </a:rPr>
              <a:t>Cognitive Development </a:t>
            </a:r>
            <a:r>
              <a:rPr lang="en-US" sz="1200" dirty="0">
                <a:latin typeface="Calibir"/>
                <a:ea typeface="Calibri" panose="020F0502020204030204" pitchFamily="34" charset="0"/>
                <a:cs typeface="Aptos" panose="020B0004020202020204" pitchFamily="34" charset="0"/>
              </a:rPr>
              <a:t>includes activities such as thinking, perception, memory, reasoning, concept development, problem-solving ability, and abstract thinking. Language is one of the most important and complicated cognitive activities.</a:t>
            </a:r>
            <a:endParaRPr lang="en-US" sz="1200" dirty="0">
              <a:latin typeface="Calibir"/>
              <a:ea typeface="Aptos" panose="020B0004020202020204" pitchFamily="34" charset="0"/>
              <a:cs typeface="Aptos" panose="020B0004020202020204" pitchFamily="34" charset="0"/>
            </a:endParaRPr>
          </a:p>
          <a:p>
            <a:pPr marL="785372" lvl="1" indent="-302066">
              <a:buFont typeface="Courier New" panose="02070309020205020404" pitchFamily="49" charset="0"/>
              <a:buChar char="o"/>
            </a:pPr>
            <a:r>
              <a:rPr lang="en-US" sz="1200" dirty="0">
                <a:latin typeface="Calibir"/>
                <a:ea typeface="Calibri" panose="020F0502020204030204" pitchFamily="34" charset="0"/>
                <a:cs typeface="Aptos" panose="020B0004020202020204" pitchFamily="34" charset="0"/>
              </a:rPr>
              <a:t>Object Permanence begins to take place as sensorimotor skills are being used. Object permanence is when an object in the environment becomes permanent and does not cease to exist when it is out of sight or reach. Object permanence is necessary in order to form attachments (emotional and social domains).</a:t>
            </a:r>
            <a:endParaRPr lang="en-US" sz="1200" dirty="0">
              <a:latin typeface="Calibir"/>
              <a:ea typeface="Aptos" panose="020B0004020202020204" pitchFamily="34" charset="0"/>
              <a:cs typeface="Aptos" panose="020B0004020202020204" pitchFamily="34" charset="0"/>
            </a:endParaRPr>
          </a:p>
          <a:p>
            <a:pPr marL="785372" lvl="1" indent="-302066">
              <a:buFont typeface="Courier New" panose="02070309020205020404" pitchFamily="49" charset="0"/>
              <a:buChar char="o"/>
            </a:pPr>
            <a:r>
              <a:rPr lang="en-US" sz="1200" dirty="0">
                <a:latin typeface="Calibir"/>
                <a:ea typeface="Calibri" panose="020F0502020204030204" pitchFamily="34" charset="0"/>
                <a:cs typeface="Aptos" panose="020B0004020202020204" pitchFamily="34" charset="0"/>
              </a:rPr>
              <a:t>Language Vs. Speech- Understanding and formulating language is a complex cognitive function that involves the ability to understand symbols and is influenced by perception. Speech is a motor activity. Language and speech are controlled by different parts of the brain.</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b="1" dirty="0">
                <a:latin typeface="Calibir"/>
                <a:ea typeface="Calibri" panose="020F0502020204030204" pitchFamily="34" charset="0"/>
                <a:cs typeface="Aptos" panose="020B0004020202020204" pitchFamily="34" charset="0"/>
              </a:rPr>
              <a:t>Social Development </a:t>
            </a:r>
            <a:r>
              <a:rPr lang="en-US" sz="1200" dirty="0">
                <a:latin typeface="Calibir"/>
                <a:ea typeface="Calibri" panose="020F0502020204030204" pitchFamily="34" charset="0"/>
                <a:cs typeface="Aptos" panose="020B0004020202020204" pitchFamily="34" charset="0"/>
              </a:rPr>
              <a:t>includes interactions with other people and involvement in social groups. The earliest social task is attachment. Spend some time here talking about attachment. Attachment begins forming in the social development domain. Object permanence is necessary for attachment to form. Attachment begins when a child expresses a need and as the caretaker meets their needs, the child begins to experience relief.</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 child expresses a need (hunger, discomfort), the caregiver responds appropriately, and the child experiences relief, building trust in the world.</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Readiness is child-specific, usually occurring between ages 2 and 3. Caregiver frustration here is a common source of physical abuse.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Assistants should provide the "Immunization Chart" but must respect caregiver exemptions for religious or medical reasons and never shame families for their choices.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0">
              <a:buClr>
                <a:schemeClr val="dk1"/>
              </a:buClr>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g3ef677cc6f2_0_235:notes"/>
          <p:cNvSpPr txBox="1">
            <a:spLocks noGrp="1"/>
          </p:cNvSpPr>
          <p:nvPr>
            <p:ph type="body" idx="1"/>
          </p:nvPr>
        </p:nvSpPr>
        <p:spPr>
          <a:xfrm>
            <a:off x="545255" y="4387384"/>
            <a:ext cx="6450880" cy="4599315"/>
          </a:xfrm>
          <a:prstGeom prst="rect">
            <a:avLst/>
          </a:prstGeom>
          <a:noFill/>
          <a:ln>
            <a:noFill/>
          </a:ln>
        </p:spPr>
        <p:txBody>
          <a:bodyPr spcFirstLastPara="1" wrap="square" lIns="98337" tIns="49155" rIns="98337" bIns="49155" anchor="t" anchorCtr="0">
            <a:noAutofit/>
          </a:bodyPr>
          <a:lstStyle/>
          <a:p>
            <a:pPr marL="0" indent="0">
              <a:buClr>
                <a:schemeClr val="dk1"/>
              </a:buClr>
              <a:buSzPts val="1400"/>
              <a:buNone/>
            </a:pPr>
            <a:r>
              <a:rPr lang="en" sz="1200" b="1">
                <a:latin typeface="Calibir"/>
                <a:ea typeface="Calibri"/>
                <a:cs typeface="Calibri"/>
                <a:sym typeface="Calibri"/>
              </a:rPr>
              <a:t>ATTACHMENT THEORY</a:t>
            </a:r>
            <a:endParaRPr sz="1200" b="1">
              <a:latin typeface="Calibir"/>
              <a:ea typeface="Calibri"/>
              <a:cs typeface="Calibri"/>
              <a:sym typeface="Calibri"/>
            </a:endParaRPr>
          </a:p>
          <a:p>
            <a:pPr marL="0" indent="0">
              <a:buSzPts val="1400"/>
              <a:buNone/>
            </a:pPr>
            <a:endParaRPr sz="1200">
              <a:latin typeface="Calibir"/>
            </a:endParaRPr>
          </a:p>
        </p:txBody>
      </p:sp>
      <p:sp>
        <p:nvSpPr>
          <p:cNvPr id="827" name="Google Shape;827;g3ef677cc6f2_0_235:notes"/>
          <p:cNvSpPr>
            <a:spLocks noGrp="1" noRot="1" noChangeAspect="1"/>
          </p:cNvSpPr>
          <p:nvPr>
            <p:ph type="sldImg" idx="3"/>
          </p:nvPr>
        </p:nvSpPr>
        <p:spPr>
          <a:xfrm>
            <a:off x="763588" y="798513"/>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5"/>
        <p:cNvGrpSpPr/>
        <p:nvPr/>
      </p:nvGrpSpPr>
      <p:grpSpPr>
        <a:xfrm>
          <a:off x="0" y="0"/>
          <a:ext cx="0" cy="0"/>
          <a:chOff x="0" y="0"/>
          <a:chExt cx="0" cy="0"/>
        </a:xfrm>
      </p:grpSpPr>
      <p:sp>
        <p:nvSpPr>
          <p:cNvPr id="836" name="Google Shape;836;g3e6ad1d2d54_0_3106:notes"/>
          <p:cNvSpPr>
            <a:spLocks noGrp="1" noRot="1" noChangeAspect="1"/>
          </p:cNvSpPr>
          <p:nvPr>
            <p:ph type="sldImg" idx="2"/>
          </p:nvPr>
        </p:nvSpPr>
        <p:spPr>
          <a:xfrm>
            <a:off x="484188" y="731838"/>
            <a:ext cx="6508750"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37" name="Google Shape;837;g3e6ad1d2d54_0_3106:notes"/>
          <p:cNvSpPr txBox="1">
            <a:spLocks noGrp="1"/>
          </p:cNvSpPr>
          <p:nvPr>
            <p:ph type="body" idx="1"/>
          </p:nvPr>
        </p:nvSpPr>
        <p:spPr>
          <a:xfrm>
            <a:off x="747776" y="4636580"/>
            <a:ext cx="5982400" cy="4392675"/>
          </a:xfrm>
          <a:prstGeom prst="rect">
            <a:avLst/>
          </a:prstGeom>
          <a:noFill/>
          <a:ln>
            <a:noFill/>
          </a:ln>
        </p:spPr>
        <p:txBody>
          <a:bodyPr spcFirstLastPara="1" wrap="square" lIns="98337" tIns="98337" rIns="98337" bIns="98337" anchor="t" anchorCtr="0">
            <a:noAutofit/>
          </a:bodyPr>
          <a:lstStyle/>
          <a:p>
            <a:pPr marL="0">
              <a:buNone/>
            </a:pPr>
            <a:r>
              <a:rPr lang="en-US" sz="1200" b="1" dirty="0">
                <a:latin typeface="Calibir"/>
                <a:ea typeface="Calibri" panose="020F0502020204030204" pitchFamily="34" charset="0"/>
                <a:cs typeface="Aptos" panose="020B0004020202020204" pitchFamily="34" charset="0"/>
              </a:rPr>
              <a:t>VIDEO: THE HEART OF ATTACHMENT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20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help Social Services Assistants understand the foundational role of attachment in a child's emotional and social development, and how early caregiver relationships shape a child's ability to build trust, resilience, and healthy relationships throughout life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a:t>
            </a:r>
            <a:r>
              <a:rPr lang="en-US" sz="1200" dirty="0">
                <a:latin typeface="Calibir"/>
                <a:ea typeface="Calibri" panose="020F0502020204030204" pitchFamily="34" charset="0"/>
                <a:cs typeface="Aptos" panose="020B0004020202020204" pitchFamily="34" charset="0"/>
              </a:rPr>
              <a:t> The Heart of Attachment Video Reflection Sheet</a:t>
            </a: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Video: </a:t>
            </a:r>
            <a:r>
              <a:rPr lang="en-US" sz="1200" dirty="0">
                <a:latin typeface="Calibir"/>
                <a:ea typeface="Calibri" panose="020F0502020204030204" pitchFamily="34" charset="0"/>
                <a:cs typeface="Aptos" panose="020B0004020202020204" pitchFamily="34" charset="0"/>
              </a:rPr>
              <a:t>The Attachment Theory: How Childhood Affects Life (7:35):</a:t>
            </a:r>
            <a:r>
              <a:rPr lang="en-US" sz="1200" dirty="0">
                <a:latin typeface="Calibir"/>
                <a:ea typeface="Calibri" panose="020F0502020204030204" pitchFamily="34" charset="0"/>
                <a:cs typeface="Aptos" panose="020B0004020202020204" pitchFamily="34" charset="0"/>
                <a:hlinkClick r:id="rId3"/>
              </a:rPr>
              <a:t> </a:t>
            </a:r>
            <a:r>
              <a:rPr lang="en-US" sz="1200" dirty="0">
                <a:solidFill>
                  <a:srgbClr val="1155CC"/>
                </a:solidFill>
                <a:latin typeface="Calibir"/>
                <a:ea typeface="Calibri" panose="020F0502020204030204" pitchFamily="34" charset="0"/>
                <a:cs typeface="Aptos" panose="020B0004020202020204" pitchFamily="34" charset="0"/>
                <a:hlinkClick r:id="rId3"/>
              </a:rPr>
              <a:t>https://youtu.be/WjOowWxOXCg?si=HxvGC_K5hmTkwrtr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As you watch the video; think about how early caregiver relationships shape a child's ability to build trust; resilience; and healthy connections throughout life. Record your responses to the questions below on the Heart of Attachment Video Reflection Sheet located in your participant manual.</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Attachment develops when a child learns that adults will consistently meet their needs for safety, comfort, and care. Every time a caregiver responds to a child's hunger, fear, sadness, or need for comfort, the child begins building trust.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Many children involved with DCFS have experienced abuse, neglect, inconsistent caregiving, or multiple placements. Because of these experiences, they may struggle to trust adults or respond to relationships differently than expected.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As a Social Services Assistant, you may notice this during transportation, family time, or other interactions. A child may refuse to talk, reject help, become overly attached very quickly, or seem emotionally distant.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Your responsibility is not to diagnose attachment concerns. Your responsibility is to remain calm, patient, consistent, document your observations objectively, and communicate concerns to the assigned Specialist.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Secure attachment develops through consistent, responsive caregiving</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Children involved with DCFS may struggle to trust adults because of past experiences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Attachment difficulties may affect how children respond during transportation, family time, or other interactions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Social Services Assistants should respond consistently, document observations objectively, and communicate concerns to the team.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Question</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Think about a child who has learned that adults don't keep promises. How might a child respond to a new Social Services Assistant?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Answer:</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They may refuse to talk, they may appear angry or withdrawn, they may not believe what the Assistant says, they may test boundaries, they may become overly attached very quickly, they may resist getting into vehicles or participating in family time.)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These behaviors should not be taken personally. Continue responding calmly and professionally while documenting concerns for the team.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Source:</a:t>
            </a: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The Heart of Attachment: How Mothers Shape Our First Connections</a:t>
            </a:r>
            <a:endParaRPr lang="en-US" sz="1200" i="1" dirty="0">
              <a:latin typeface="Calibir"/>
              <a:ea typeface="Aptos" panose="020B0004020202020204" pitchFamily="34" charset="0"/>
              <a:cs typeface="Aptos" panose="020B0004020202020204" pitchFamily="34" charset="0"/>
            </a:endParaRPr>
          </a:p>
          <a:p>
            <a:pPr marL="0">
              <a:buNone/>
            </a:pPr>
            <a:r>
              <a:rPr lang="en-US" sz="1200" i="1" dirty="0">
                <a:solidFill>
                  <a:srgbClr val="1155CC"/>
                </a:solidFill>
                <a:latin typeface="Calibir"/>
                <a:ea typeface="Calibri" panose="020F0502020204030204" pitchFamily="34" charset="0"/>
                <a:cs typeface="Aptos" panose="020B0004020202020204" pitchFamily="34" charset="0"/>
                <a:hlinkClick r:id="rId4"/>
              </a:rPr>
              <a:t>https://www.parents.co.za/post/the-heart-of-attachment-how-mothers-shape-our-first-connections</a:t>
            </a:r>
            <a:r>
              <a:rPr lang="en-US" sz="1200" i="1" dirty="0">
                <a:latin typeface="Calibir"/>
                <a:ea typeface="Calibri" panose="020F0502020204030204" pitchFamily="34" charset="0"/>
                <a:cs typeface="Aptos" panose="020B0004020202020204" pitchFamily="34" charset="0"/>
              </a:rPr>
              <a:t> </a:t>
            </a:r>
            <a:endParaRPr lang="en-US" sz="1200" i="1"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 </a:t>
            </a:r>
          </a:p>
          <a:p>
            <a:pPr marL="0" indent="0">
              <a:buClr>
                <a:schemeClr val="dk1"/>
              </a:buClr>
              <a:buNone/>
            </a:pPr>
            <a:endParaRPr sz="1200" b="1" dirty="0">
              <a:latin typeface="Calibir"/>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0"/>
        <p:cNvGrpSpPr/>
        <p:nvPr/>
      </p:nvGrpSpPr>
      <p:grpSpPr>
        <a:xfrm>
          <a:off x="0" y="0"/>
          <a:ext cx="0" cy="0"/>
          <a:chOff x="0" y="0"/>
          <a:chExt cx="0" cy="0"/>
        </a:xfrm>
      </p:grpSpPr>
      <p:sp>
        <p:nvSpPr>
          <p:cNvPr id="841" name="Google Shape;841;g3e6ad1d2d54_1_425:notes"/>
          <p:cNvSpPr txBox="1">
            <a:spLocks noGrp="1"/>
          </p:cNvSpPr>
          <p:nvPr>
            <p:ph type="body" idx="1"/>
          </p:nvPr>
        </p:nvSpPr>
        <p:spPr>
          <a:xfrm>
            <a:off x="733925" y="4054641"/>
            <a:ext cx="6262209" cy="4932039"/>
          </a:xfrm>
          <a:prstGeom prst="rect">
            <a:avLst/>
          </a:prstGeom>
          <a:noFill/>
          <a:ln>
            <a:noFill/>
          </a:ln>
        </p:spPr>
        <p:txBody>
          <a:bodyPr spcFirstLastPara="1" wrap="square" lIns="98337" tIns="49155" rIns="98337" bIns="49155" anchor="t" anchorCtr="0">
            <a:noAutofit/>
          </a:bodyPr>
          <a:lstStyle/>
          <a:p>
            <a:pPr marL="0">
              <a:buNone/>
            </a:pPr>
            <a:r>
              <a:rPr lang="en-US" sz="1200" b="1" dirty="0">
                <a:latin typeface="Calibir"/>
                <a:ea typeface="Calibri" panose="020F0502020204030204" pitchFamily="34" charset="0"/>
                <a:cs typeface="Aptos" panose="020B0004020202020204" pitchFamily="34" charset="0"/>
              </a:rPr>
              <a:t>WHEN ATTACHMENT HAS BEEN DISRUPTED</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3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Help participants recognize how disrupted attachment may affect a child’s behavior and identify the appropriate response for an Assistant</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Children who have experienced abuse, neglect, inconsistent caregiving, or multiple placements may struggle to trust adults. These experiences can affect how they respond during interactions.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Every child responds differently. Some children may withdraw, while others may become angry, fearful, or overly attached very quickly.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Your responsibility is not to determine why these behaviors re occurring. Your responsibility is to respond calmly, document what you observe, and communicate concerns.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Remember:</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Do not assume a diagnosis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Do not take behaviors personally</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Stay calm and consistent</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Document objective observations</a:t>
            </a:r>
            <a:endParaRPr lang="en-US" sz="1200" b="1" i="1"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Share concerns with the team</a:t>
            </a:r>
            <a:endParaRPr lang="en-US" sz="1200" b="1" i="1"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 </a:t>
            </a:r>
            <a:r>
              <a:rPr lang="en-US" sz="1200" dirty="0">
                <a:latin typeface="Calibir"/>
                <a:ea typeface="Calibri" panose="020F0502020204030204" pitchFamily="34" charset="0"/>
                <a:cs typeface="Aptos" panose="020B0004020202020204" pitchFamily="34" charset="0"/>
              </a:rPr>
              <a:t>(ask the question below and validate responses)</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Which of these behaviors might you observe?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 </a:t>
            </a:r>
            <a:r>
              <a:rPr lang="en-US" sz="1200" dirty="0">
                <a:latin typeface="Calibir"/>
                <a:ea typeface="Calibri" panose="020F0502020204030204" pitchFamily="34" charset="0"/>
                <a:cs typeface="Aptos" panose="020B0004020202020204" pitchFamily="34" charset="0"/>
              </a:rPr>
              <a:t>(ask the question below and validate responses)</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How should an Assistant respond?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Answers:</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Stay calm</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Be patient</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Avoid arguing or forcing interaction</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Maintain professional boundaries</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Document what was observed</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Notify the team if concerns continue.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Attachment disruptions can affect a child’s behavior and relationships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Children respond differently to trauma and disrupted caregiving</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Assistants should never diagnose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Objective observation and communication are key responsibilities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Now that we have discussed how disrupted attachment may affect children’s behavior, let's look at another important concept, how trauma can influence emotional regulation and everyday interactions.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     </a:t>
            </a:r>
          </a:p>
          <a:p>
            <a:pPr marL="0" indent="0">
              <a:buClr>
                <a:schemeClr val="dk1"/>
              </a:buClr>
              <a:buNone/>
            </a:pPr>
            <a:endParaRPr sz="1200" b="1" dirty="0">
              <a:latin typeface="Calibir"/>
              <a:ea typeface="Calibri"/>
              <a:cs typeface="Calibri"/>
              <a:sym typeface="Calibri"/>
            </a:endParaRPr>
          </a:p>
        </p:txBody>
      </p:sp>
      <p:sp>
        <p:nvSpPr>
          <p:cNvPr id="844" name="Google Shape;844;g3e6ad1d2d54_1_425:notes"/>
          <p:cNvSpPr>
            <a:spLocks noGrp="1" noRot="1" noChangeAspect="1"/>
          </p:cNvSpPr>
          <p:nvPr>
            <p:ph type="sldImg" idx="3"/>
          </p:nvPr>
        </p:nvSpPr>
        <p:spPr>
          <a:xfrm>
            <a:off x="855663" y="774700"/>
            <a:ext cx="5640387" cy="317182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5"/>
        <p:cNvGrpSpPr/>
        <p:nvPr/>
      </p:nvGrpSpPr>
      <p:grpSpPr>
        <a:xfrm>
          <a:off x="0" y="0"/>
          <a:ext cx="0" cy="0"/>
          <a:chOff x="0" y="0"/>
          <a:chExt cx="0" cy="0"/>
        </a:xfrm>
      </p:grpSpPr>
      <p:sp>
        <p:nvSpPr>
          <p:cNvPr id="876" name="Google Shape;876;g3f31d260087_0_11:notes"/>
          <p:cNvSpPr>
            <a:spLocks noGrp="1" noRot="1" noChangeAspect="1"/>
          </p:cNvSpPr>
          <p:nvPr>
            <p:ph type="sldImg" idx="2"/>
          </p:nvPr>
        </p:nvSpPr>
        <p:spPr>
          <a:xfrm>
            <a:off x="777875" y="10398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77" name="Google Shape;877;g3f31d260087_0_11:notes"/>
          <p:cNvSpPr txBox="1">
            <a:spLocks noGrp="1"/>
          </p:cNvSpPr>
          <p:nvPr>
            <p:ph type="body" idx="1"/>
          </p:nvPr>
        </p:nvSpPr>
        <p:spPr>
          <a:xfrm>
            <a:off x="731520" y="4427621"/>
            <a:ext cx="5852160" cy="3973587"/>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SUPPORTING HEALTHY ATTACHMENT DURING PREGNANCY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10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Help Social Services Assistants understand the importance of early attachment during pregnancy and recognize appropriate ways to encourage and support expectant parents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Attachment begins before a child is born. While not every expectant parent immediately feels connected to their unborn baby, supportive relationships, healthy prenatal care, and positive interactions during pregnancy can help strengthen that bond.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As a Social Services Assistant, you may work with expectant parents. The way you communicate with parents can encourage hope, support healthy choices, and reinforce the importance of preparing for their child’s arrival.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Note:</a:t>
            </a:r>
            <a:r>
              <a:rPr lang="en-US" sz="1200" dirty="0">
                <a:latin typeface="Calibir"/>
                <a:ea typeface="Calibri" panose="020F0502020204030204" pitchFamily="34" charset="0"/>
                <a:cs typeface="Aptos" panose="020B0004020202020204" pitchFamily="34" charset="0"/>
              </a:rPr>
              <a:t> It is very important to remain sensitive to background differences and previous experiences of loss, such as miscarriages, when discussing these topics.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0">
              <a:buClr>
                <a:schemeClr val="dk1"/>
              </a:buClr>
              <a:buNone/>
            </a:pPr>
            <a:endParaRPr sz="1200" b="1" dirty="0">
              <a:solidFill>
                <a:schemeClr val="dk1"/>
              </a:solidFill>
              <a:latin typeface="Calibir"/>
              <a:ea typeface="Aptos"/>
              <a:cs typeface="Aptos"/>
              <a:sym typeface="Aptos"/>
            </a:endParaRPr>
          </a:p>
        </p:txBody>
      </p:sp>
      <p:sp>
        <p:nvSpPr>
          <p:cNvPr id="878" name="Google Shape;878;g3f31d260087_0_11:notes"/>
          <p:cNvSpPr txBox="1">
            <a:spLocks noGrp="1"/>
          </p:cNvSpPr>
          <p:nvPr>
            <p:ph type="sldNum" idx="12"/>
          </p:nvPr>
        </p:nvSpPr>
        <p:spPr>
          <a:xfrm>
            <a:off x="4143587" y="9119474"/>
            <a:ext cx="3169920" cy="481950"/>
          </a:xfrm>
          <a:prstGeom prst="rect">
            <a:avLst/>
          </a:prstGeom>
          <a:noFill/>
          <a:ln>
            <a:noFill/>
          </a:ln>
        </p:spPr>
        <p:txBody>
          <a:bodyPr spcFirstLastPara="1" wrap="square" lIns="96540" tIns="48257" rIns="96540" bIns="48257" anchor="b" anchorCtr="0">
            <a:noAutofit/>
          </a:bodyPr>
          <a:lstStyle/>
          <a:p>
            <a:pPr algn="r">
              <a:buSzPts val="1400"/>
            </a:pPr>
            <a:fld id="{00000000-1234-1234-1234-123412341234}" type="slidenum">
              <a:rPr lang="en" sz="1200">
                <a:latin typeface="Calibir"/>
              </a:rPr>
              <a:pPr algn="r">
                <a:buSzPts val="1400"/>
              </a:pPr>
              <a:t>17</a:t>
            </a:fld>
            <a:endParaRPr sz="1200">
              <a:latin typeface="Calibi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g3f31d260087_0_22:notes"/>
          <p:cNvSpPr>
            <a:spLocks noGrp="1" noRot="1" noChangeAspect="1"/>
          </p:cNvSpPr>
          <p:nvPr>
            <p:ph type="sldImg" idx="2"/>
          </p:nvPr>
        </p:nvSpPr>
        <p:spPr>
          <a:xfrm>
            <a:off x="774700" y="804863"/>
            <a:ext cx="5842000" cy="328612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89" name="Google Shape;889;g3f31d260087_0_22:notes"/>
          <p:cNvSpPr txBox="1">
            <a:spLocks noGrp="1"/>
          </p:cNvSpPr>
          <p:nvPr>
            <p:ph type="body" idx="1"/>
          </p:nvPr>
        </p:nvSpPr>
        <p:spPr>
          <a:xfrm>
            <a:off x="721895" y="4247147"/>
            <a:ext cx="6075947" cy="4633963"/>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Calibri" panose="020F0502020204030204" pitchFamily="34" charset="0"/>
                <a:cs typeface="Aptos" panose="020B0004020202020204" pitchFamily="34" charset="0"/>
              </a:rPr>
              <a:t>ACTIVITY: PRENATAL BONDING SCENARIO</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15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help Social Services Assistants identify practical, background sensitive bonding activities they can proactively suggest to expectant caregivers to support early attachment and help prevent future abuse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 </a:t>
            </a:r>
            <a:r>
              <a:rPr lang="en-US" sz="1200" dirty="0">
                <a:latin typeface="Calibir"/>
                <a:ea typeface="Calibri" panose="020F0502020204030204" pitchFamily="34" charset="0"/>
                <a:cs typeface="Aptos" panose="020B0004020202020204" pitchFamily="34" charset="0"/>
              </a:rPr>
              <a:t>Behaviors That Show Attachment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As Social Services Assistants, your role is to be proactive. By suggesting simple acts like naming the baby, playing music, or even just talking to the fetus, you are helping the caregiver build a foundation of care that can prevent future abuse.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Scenario:</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Imagine you are working with a first-time expectant caregiver who is five months pregnant. During your visit, she mentions that the pregnancy doesn't feel 'real' yet, and she hasn't started thinking about the baby as a person. How might you encourage her to start that bonding process?</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dirty="0">
                <a:latin typeface="Calibir"/>
                <a:ea typeface="Calibri" panose="020F0502020204030204" pitchFamily="34" charset="0"/>
                <a:cs typeface="Aptos" panose="020B0004020202020204" pitchFamily="34" charset="0"/>
              </a:rPr>
              <a:t>Ask participants to turn in their participant manuals to ‘Behaviors That Show Attachment,' </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dirty="0">
                <a:latin typeface="Calibir"/>
                <a:ea typeface="Calibri" panose="020F0502020204030204" pitchFamily="34" charset="0"/>
                <a:cs typeface="Aptos" panose="020B0004020202020204" pitchFamily="34" charset="0"/>
              </a:rPr>
              <a:t>Ask participants to take about five minutes to individually list behaviors or activities that social services assistants could suggest to this caregiver to help her connect with her growing fetus. </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dirty="0">
                <a:latin typeface="Calibir"/>
                <a:ea typeface="Calibri" panose="020F0502020204030204" pitchFamily="34" charset="0"/>
                <a:cs typeface="Aptos" panose="020B0004020202020204" pitchFamily="34" charset="0"/>
              </a:rPr>
              <a:t>Once participants are finished, ask volunteers to share their suggestions while you record them on a flip chart or the board</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How might a caregiver's background or lived experiences influence how they respond to bonding suggestions, and how can Social Services Assistants adapt their approach accordingly?</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A caregiver with no positive prenatal care models may be unfamiliar with or resistant to bonding activities, so suggestions should be framed gently and without judgment.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Different backgrounds may shape which bonding activities feel comfortable, Social Services Assistants should offer a range of options rather than a one-size-fits-all suggestion.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 Social Services Assistants should listen first, learn the caregiver's comfort level and lived experience, then tailor suggestions to what feels natural and accessible for that individual.</a:t>
            </a:r>
            <a:endParaRPr lang="en-US" sz="1200" dirty="0">
              <a:latin typeface="Calibir"/>
              <a:ea typeface="Noto Sans Symbols" panose="020B0604020202020204" charset="0"/>
              <a:cs typeface="Noto Sans Symbols" panose="020B060402020202020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Note: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It is very important to remain sensitive to the fact that some participants may have experienced pregnancy loss or miscarriage when facilitating this activity.</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Social Services Assistants must be proactive in suggesting bonding activities to clients, such as naming the baby, seeking prenatal counseling, and making physical space in the home for the child.</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Proper nutrition and prenatal vitamins are also ways for a mother to demonstrate care and attachment to her unborn child.</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Encouraging these early connections is a primary way to support the "Heart of Attachment" cycle before the child is even born.</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When suggesting these behaviors, Social Services Assistants should be mindful of the family's background and lived experiences, as some may not have had positive models for prenatal care.</a:t>
            </a:r>
            <a:endParaRPr lang="en-US" sz="1200" dirty="0">
              <a:latin typeface="Calibir"/>
              <a:ea typeface="Noto Sans Symbols" panose="020B0604020202020204" charset="0"/>
              <a:cs typeface="Noto Sans Symbols" panose="020B0604020202020204" charset="0"/>
            </a:endParaRPr>
          </a:p>
          <a:p>
            <a:pPr>
              <a:buNone/>
            </a:pPr>
            <a:br>
              <a:rPr lang="en-US" sz="1200" dirty="0">
                <a:latin typeface="Calibir"/>
                <a:ea typeface="Calibri" panose="020F0502020204030204" pitchFamily="34" charset="0"/>
              </a:rPr>
            </a:br>
            <a:endParaRPr sz="1200" b="1" dirty="0">
              <a:solidFill>
                <a:schemeClr val="dk1"/>
              </a:solidFill>
              <a:latin typeface="Calibir"/>
              <a:ea typeface="Aptos"/>
              <a:cs typeface="Aptos"/>
              <a:sym typeface="Apto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5"/>
        <p:cNvGrpSpPr/>
        <p:nvPr/>
      </p:nvGrpSpPr>
      <p:grpSpPr>
        <a:xfrm>
          <a:off x="0" y="0"/>
          <a:ext cx="0" cy="0"/>
          <a:chOff x="0" y="0"/>
          <a:chExt cx="0" cy="0"/>
        </a:xfrm>
      </p:grpSpPr>
      <p:sp>
        <p:nvSpPr>
          <p:cNvPr id="896" name="Google Shape;896;g3f31d260087_0_2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897" name="Google Shape;897;g3f31d260087_0_29: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PRENATAL CARE VISITS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15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help participants understand the schedule, structure, and importance of prenatal care visits so they can support pregnant individuals in accessing consistent, timely care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Prenatal care is the health care a woman receives while they are pregnant. This includes checkups and prenatal testing provided by a health care provider that specializes in the delivery of babies (i.e., an obstetrician, midwife). During pregnancy, regular checkups are very important. Prenatal care can help mothers stay healthy and keep their babies healthy until it is time for delivery.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Early treatment can help identify problems early and prevent complications before delivery. Typically, routine checkups occur: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Once each month for weeks four through 28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Twice a month for weeks 28 through 36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Weekly for weeks 36 to birth </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Women 35 years old or older, or women who are considered “high risk” because of health issues like diabetes or high blood pressure, may be required to see their doctors more often. Appointments may occur more frequently as delivery approaches.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What happens During Visits?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On the first visit, the doctor will perform a full physical exam, take the mother’s blood for lab tests, and calculate her due date. The doctor might also do a breast exam, a pelvic exam to check the mother’s uterus (womb), and a cervical exam, including a Pap test. The doctor will also ask the mother questions about her lifestyle, relationships, and health habits. It is very important to stress the need for the mother to be honest with her doctor about all of these things, so that the doctor can provide the best possible solutions during her pregnancy. Other information that doctors may request from the mother includes: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Questions about prior pregnancies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Questions about the family's health history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Discussion about any health conditions and risk factors that could affect them or the fetus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Blood, urine, or other routine prenatal lab tests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Blood pressure, height, and weight checks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Discussions about healthy eating and prenatal vitamins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Due date predictions (Typically, when mothers are 40 weeks pregnant)</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After the first visit, most prenatal visits will include: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Checking mother’s blood pressure and weight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Checking the baby's heart rate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Measuring the mother’s abdomen to check her baby's growth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Check your hands and feet for swelling</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Do routine prenatal tests</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The mother of the child will have some routine tests throughout her pregnancy, such as tests to look for anemia, tests to measure the risk of gestational diabetes, and tests to look for harmful infections. It is encouraged that the mother becomes a partner with her doctor to manage her care. Maintain all of her appointments — each one is important! It is important for mothers to ask questions and read to educate themselves about this exciting time.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What barriers might prevent a pregnant person from keeping all of their scheduled prenatal visits, and what resources or support could help address those barriers?</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Women with high-risk conditions (diabetes, high blood pressure) face more frequent visits, increasing attendance demands.</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Visits become more frequent near delivery, which can be harder to manage.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Support includes partnering with the doctor, maintaining all appointments, and self-education.</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Why is open and honest communication between a patient and their provider so important during prenatal care, and how can healthcare workers help create an environment where patients feel comfortable sharing sensitive information?</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Doctors ask about lifestyle, relationships, and health habits. Honesty allows providers to offer the best possible solutions.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Withholding information about health conditions or risk factors can lead to missed complications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Mothers are encouraged to ask questions and educate themselves to build an open, engaged relationship with their provider.</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Visit frequency increases as pregnancy progresses; monthly in the first and second trimesters, bi-weekly at 28–36 weeks, then weekly until delivery.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The first visit is the most comprehensive; it includes a full physical, blood work, due date calculation, lifestyle discussion, and baseline health assessments.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Routine follow-up visits monitor both mother and baby; tracking blood pressure, weight, fetal heart rate, abdominal growth, swelling, and lab results.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High-risk pregnancies require more frequent visits; women 35 and older or those with conditions like diabetes or high blood pressure will follow a more intensive schedule.</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Source: </a:t>
            </a:r>
            <a:r>
              <a:rPr lang="en-US" sz="1200" i="1" dirty="0">
                <a:latin typeface="Calibir"/>
                <a:ea typeface="Calibri" panose="020F0502020204030204" pitchFamily="34" charset="0"/>
                <a:cs typeface="Aptos" panose="020B0004020202020204" pitchFamily="34" charset="0"/>
              </a:rPr>
              <a:t>Prenatal Care </a:t>
            </a:r>
            <a:r>
              <a:rPr lang="en-US" sz="1200" i="1" dirty="0">
                <a:solidFill>
                  <a:srgbClr val="1155CC"/>
                </a:solidFill>
                <a:latin typeface="Calibir"/>
                <a:ea typeface="Calibri" panose="020F0502020204030204" pitchFamily="34" charset="0"/>
                <a:cs typeface="Aptos" panose="020B0004020202020204" pitchFamily="34" charset="0"/>
                <a:hlinkClick r:id="rId3"/>
              </a:rPr>
              <a:t>https://medlineplus.gov/prenatalcare.htm</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strike="sngStrike"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6"/>
        <p:cNvGrpSpPr/>
        <p:nvPr/>
      </p:nvGrpSpPr>
      <p:grpSpPr>
        <a:xfrm>
          <a:off x="0" y="0"/>
          <a:ext cx="0" cy="0"/>
          <a:chOff x="0" y="0"/>
          <a:chExt cx="0" cy="0"/>
        </a:xfrm>
      </p:grpSpPr>
      <p:sp>
        <p:nvSpPr>
          <p:cNvPr id="907" name="Google Shape;907;g3e6ad1d2d54_0_2541:notes"/>
          <p:cNvSpPr txBox="1">
            <a:spLocks noGrp="1"/>
          </p:cNvSpPr>
          <p:nvPr>
            <p:ph type="body" idx="1"/>
          </p:nvPr>
        </p:nvSpPr>
        <p:spPr>
          <a:xfrm>
            <a:off x="794083" y="3982453"/>
            <a:ext cx="5883443" cy="5004228"/>
          </a:xfrm>
          <a:prstGeom prst="rect">
            <a:avLst/>
          </a:prstGeom>
          <a:noFill/>
          <a:ln>
            <a:noFill/>
          </a:ln>
        </p:spPr>
        <p:txBody>
          <a:bodyPr spcFirstLastPara="1" wrap="square" lIns="98337" tIns="49155" rIns="98337" bIns="49155" anchor="t" anchorCtr="0">
            <a:noAutofit/>
          </a:bodyPr>
          <a:lstStyle/>
          <a:p>
            <a:pPr marL="0">
              <a:buNone/>
            </a:pPr>
            <a:r>
              <a:rPr lang="en-US" sz="1200" b="1" dirty="0">
                <a:latin typeface="Calibir"/>
                <a:ea typeface="Calibri" panose="020F0502020204030204" pitchFamily="34" charset="0"/>
                <a:cs typeface="Aptos" panose="020B0004020202020204" pitchFamily="34" charset="0"/>
              </a:rPr>
              <a:t>DEVELOPMENTAL MILESTONES EARLY CHILDHOOD (5-11)</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8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Help Social Services Assistants recognize age-appropriate development in school aged children, identify behaviors that may warrant follow up, and understand how trauma may affect development and behavior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 </a:t>
            </a:r>
            <a:r>
              <a:rPr lang="en-US" sz="1200" dirty="0">
                <a:latin typeface="Calibir"/>
                <a:ea typeface="Calibri" panose="020F0502020204030204" pitchFamily="34" charset="0"/>
                <a:cs typeface="Aptos" panose="020B0004020202020204" pitchFamily="34" charset="0"/>
              </a:rPr>
              <a:t>Developmental Milestones Tables for the School-Age Developmental Stage Ages 5-11</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Ages 5-7</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You may notice: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Enjoys playing with other children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Can follow simple rules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Beginning to solve problems independently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Can express basic emotions with words</a:t>
            </a:r>
            <a:endParaRPr lang="en-US" sz="1200" dirty="0">
              <a:latin typeface="Calibir"/>
              <a:ea typeface="Aptos" panose="020B0004020202020204" pitchFamily="34" charset="0"/>
              <a:cs typeface="Aptos" panose="020B0004020202020204" pitchFamily="34" charset="0"/>
            </a:endParaRPr>
          </a:p>
          <a:p>
            <a:pPr marL="483306">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Share concerns if you observe: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Cannot communicate basic needs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Extreme difficulty interacting with others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Frequent aggression far beyond peers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Significant regression in previously learned skills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Ages 8-11</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You may notice: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Increasing independence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Strong friendships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Better emotional regulation (although frustration is still common)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Growing sense of responsibility</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Share concerns if you observe: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Extreme withdrawal</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Persistent sadness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Severe difficulty controlling emotions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Ongoing concerns with communication or functioning</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Trauma can affect development. A child who has experienced abuse, neglect, or multiple placements may appear younger emotionally than their chronological age. Consider the child’s experiences before assuming behavior is simply “bad behavior”.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During the ages of 5-11, children refine motor skills and begin to think more logically and rationally. Socially, relationships outside the family (peers) become significantly more important. Children at this stage are adopting age-appropriate social roles and developing an understanding of rules. Ask the participants to turn in their participant manuals to the Developmental Milestones Tables for the School-Age Developmental Stage Ages 5-11 and to take a moment to read each domain.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Physically: </a:t>
            </a:r>
            <a:r>
              <a:rPr lang="en-US" sz="1200" dirty="0">
                <a:latin typeface="Calibir"/>
                <a:ea typeface="Calibri" panose="020F0502020204030204" pitchFamily="34" charset="0"/>
                <a:cs typeface="Aptos" panose="020B0004020202020204" pitchFamily="34" charset="0"/>
              </a:rPr>
              <a:t>Motor skills become increasingly complex during this stage — children are not just moving, but mastering coordination through organized sports, musical instruments, and detailed drawings.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Cognitively: </a:t>
            </a:r>
            <a:r>
              <a:rPr lang="en-US" sz="1200" dirty="0">
                <a:latin typeface="Calibir"/>
                <a:ea typeface="Calibri" panose="020F0502020204030204" pitchFamily="34" charset="0"/>
                <a:cs typeface="Aptos" panose="020B0004020202020204" pitchFamily="34" charset="0"/>
              </a:rPr>
              <a:t>Thinking shifts from magical to more logical and rational. Children begin to sustain attention, plan ahead, and understand another person's perspective. Language also becomes more sophisticated, with children describing experiences in detail and talking openly about thoughts and feelings.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Socially/Emotionally: </a:t>
            </a:r>
            <a:r>
              <a:rPr lang="en-US" sz="1200" dirty="0">
                <a:latin typeface="Calibir"/>
                <a:ea typeface="Calibri" panose="020F0502020204030204" pitchFamily="34" charset="0"/>
                <a:cs typeface="Aptos" panose="020B0004020202020204" pitchFamily="34" charset="0"/>
              </a:rPr>
              <a:t>Friendships — often with same-sex peers — become a central part of a child's world. Self-esteem at this stage is largely shaped by how capable the child feels, making it important for caregivers to recognize and encourage individual strengths. Children are also beginning to understand rules and adopt social roles within their peer groups.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Self-esteem for 5-11-year-olds is a reflection of how they are treated by caregivers and their own sense of competence.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Caregivers should be encouraged to act as advocates for their children in the school system.</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Sibling rivalry is common; caregivers can reduce this by recognizing individual achievements.</a:t>
            </a:r>
            <a:endParaRPr lang="en-US" sz="1200" dirty="0">
              <a:latin typeface="Calibir"/>
              <a:ea typeface="Aptos" panose="020B0004020202020204" pitchFamily="34" charset="0"/>
              <a:cs typeface="Aptos" panose="020B0004020202020204" pitchFamily="34" charset="0"/>
            </a:endParaRPr>
          </a:p>
          <a:p>
            <a:pPr marL="483306">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Scenario</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You are supervising family time with a 9-year-old. During the visit the child suddenly begins crying because they lost a simple game. The child throws the game pieces and hides under the table.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Discuss: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Could this be age appropriate?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Could trauma be affecting the child’s response?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How should an Assistant respond?</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What observations should be documented?</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Ask yourself: Is this behavior generally expected for this child’s age and experiences? If you are unsure, document what you observe and discuss with your supervisor.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469881" indent="0">
              <a:spcBef>
                <a:spcPts val="1269"/>
              </a:spcBef>
              <a:buClr>
                <a:schemeClr val="dk1"/>
              </a:buClr>
              <a:buNone/>
            </a:pPr>
            <a:endParaRPr sz="1200" b="1" dirty="0">
              <a:solidFill>
                <a:schemeClr val="dk1"/>
              </a:solidFill>
              <a:latin typeface="Calibir"/>
              <a:ea typeface="Calibri"/>
              <a:cs typeface="Calibri"/>
              <a:sym typeface="Calibri"/>
            </a:endParaRPr>
          </a:p>
        </p:txBody>
      </p:sp>
      <p:sp>
        <p:nvSpPr>
          <p:cNvPr id="911" name="Google Shape;911;g3e6ad1d2d54_0_2541:notes"/>
          <p:cNvSpPr>
            <a:spLocks noGrp="1" noRot="1" noChangeAspect="1"/>
          </p:cNvSpPr>
          <p:nvPr>
            <p:ph type="sldImg" idx="3"/>
          </p:nvPr>
        </p:nvSpPr>
        <p:spPr>
          <a:xfrm>
            <a:off x="858838" y="835025"/>
            <a:ext cx="5494337" cy="3090863"/>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7"/>
        <p:cNvGrpSpPr/>
        <p:nvPr/>
      </p:nvGrpSpPr>
      <p:grpSpPr>
        <a:xfrm>
          <a:off x="0" y="0"/>
          <a:ext cx="0" cy="0"/>
          <a:chOff x="0" y="0"/>
          <a:chExt cx="0" cy="0"/>
        </a:xfrm>
      </p:grpSpPr>
      <p:sp>
        <p:nvSpPr>
          <p:cNvPr id="918" name="Google Shape;918;g3f31d260087_0_511:notes"/>
          <p:cNvSpPr txBox="1">
            <a:spLocks noGrp="1"/>
          </p:cNvSpPr>
          <p:nvPr>
            <p:ph type="body" idx="1"/>
          </p:nvPr>
        </p:nvSpPr>
        <p:spPr>
          <a:xfrm>
            <a:off x="545255" y="4387384"/>
            <a:ext cx="6450880" cy="4599315"/>
          </a:xfrm>
          <a:prstGeom prst="rect">
            <a:avLst/>
          </a:prstGeom>
          <a:noFill/>
          <a:ln>
            <a:noFill/>
          </a:ln>
        </p:spPr>
        <p:txBody>
          <a:bodyPr spcFirstLastPara="1" wrap="square" lIns="98337" tIns="49155" rIns="98337" bIns="49155" anchor="t" anchorCtr="0">
            <a:noAutofit/>
          </a:bodyPr>
          <a:lstStyle/>
          <a:p>
            <a:pPr marL="0" indent="0">
              <a:buClr>
                <a:schemeClr val="dk1"/>
              </a:buClr>
              <a:buNone/>
            </a:pPr>
            <a:r>
              <a:rPr lang="en" sz="1200" b="1" dirty="0">
                <a:solidFill>
                  <a:schemeClr val="dk1"/>
                </a:solidFill>
                <a:latin typeface="Calibir"/>
                <a:ea typeface="Calibri"/>
                <a:cs typeface="Calibri"/>
                <a:sym typeface="Calibri"/>
              </a:rPr>
              <a:t>ADOLESCENT DEVELOPMENT</a:t>
            </a:r>
            <a:endParaRPr sz="1200" dirty="0">
              <a:solidFill>
                <a:schemeClr val="dk1"/>
              </a:solidFill>
              <a:latin typeface="Calibir"/>
              <a:ea typeface="Calibri"/>
              <a:cs typeface="Calibri"/>
              <a:sym typeface="Calibri"/>
            </a:endParaRPr>
          </a:p>
          <a:p>
            <a:pPr marL="0" indent="0">
              <a:buClr>
                <a:schemeClr val="dk1"/>
              </a:buClr>
              <a:buSzPts val="1400"/>
              <a:buNone/>
            </a:pPr>
            <a:endParaRPr sz="1200" b="1" dirty="0">
              <a:latin typeface="Calibir"/>
              <a:ea typeface="Calibri"/>
              <a:cs typeface="Calibri"/>
              <a:sym typeface="Calibri"/>
            </a:endParaRPr>
          </a:p>
          <a:p>
            <a:pPr marL="0" indent="0">
              <a:buSzPts val="1400"/>
              <a:buNone/>
            </a:pPr>
            <a:endParaRPr sz="1200" dirty="0">
              <a:latin typeface="Calibir"/>
            </a:endParaRPr>
          </a:p>
        </p:txBody>
      </p:sp>
      <p:sp>
        <p:nvSpPr>
          <p:cNvPr id="921" name="Google Shape;921;g3f31d260087_0_511:notes"/>
          <p:cNvSpPr>
            <a:spLocks noGrp="1" noRot="1" noChangeAspect="1"/>
          </p:cNvSpPr>
          <p:nvPr>
            <p:ph type="sldImg" idx="3"/>
          </p:nvPr>
        </p:nvSpPr>
        <p:spPr>
          <a:xfrm>
            <a:off x="763588" y="798513"/>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7"/>
        <p:cNvGrpSpPr/>
        <p:nvPr/>
      </p:nvGrpSpPr>
      <p:grpSpPr>
        <a:xfrm>
          <a:off x="0" y="0"/>
          <a:ext cx="0" cy="0"/>
          <a:chOff x="0" y="0"/>
          <a:chExt cx="0" cy="0"/>
        </a:xfrm>
      </p:grpSpPr>
      <p:sp>
        <p:nvSpPr>
          <p:cNvPr id="928" name="Google Shape;928;g3e6ad1d2d54_0_2155:notes"/>
          <p:cNvSpPr>
            <a:spLocks noGrp="1" noRot="1" noChangeAspect="1"/>
          </p:cNvSpPr>
          <p:nvPr>
            <p:ph type="sldImg" idx="2"/>
          </p:nvPr>
        </p:nvSpPr>
        <p:spPr>
          <a:xfrm>
            <a:off x="504825" y="744538"/>
            <a:ext cx="6272213" cy="352742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29" name="Google Shape;929;g3e6ad1d2d54_0_2155:notes"/>
          <p:cNvSpPr txBox="1">
            <a:spLocks noGrp="1"/>
          </p:cNvSpPr>
          <p:nvPr>
            <p:ph type="body" idx="1"/>
          </p:nvPr>
        </p:nvSpPr>
        <p:spPr>
          <a:xfrm>
            <a:off x="589547" y="4355432"/>
            <a:ext cx="6140629" cy="4673823"/>
          </a:xfrm>
          <a:prstGeom prst="rect">
            <a:avLst/>
          </a:prstGeom>
          <a:noFill/>
          <a:ln>
            <a:noFill/>
          </a:ln>
        </p:spPr>
        <p:txBody>
          <a:bodyPr spcFirstLastPara="1" wrap="square" lIns="98337" tIns="98337" rIns="98337" bIns="98337" anchor="t" anchorCtr="0">
            <a:noAutofit/>
          </a:bodyPr>
          <a:lstStyle/>
          <a:p>
            <a:pPr marL="0">
              <a:buNone/>
            </a:pPr>
            <a:r>
              <a:rPr lang="en-US" sz="1200" b="1" dirty="0">
                <a:latin typeface="Calibir"/>
                <a:ea typeface="Calibri" panose="020F0502020204030204" pitchFamily="34" charset="0"/>
                <a:cs typeface="Aptos" panose="020B0004020202020204" pitchFamily="34" charset="0"/>
              </a:rPr>
              <a:t>ACTIVITY: PERCEPTIONS OF TEENS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10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encourage participants to examine their own perceptions of teenagers and build empathy toward adolescents by recognizing and affirming their strengths alongside their challenges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Activity Instructions:</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dirty="0">
                <a:latin typeface="Calibir"/>
                <a:ea typeface="Calibri" panose="020F0502020204030204" pitchFamily="34" charset="0"/>
                <a:cs typeface="Aptos" panose="020B0004020202020204" pitchFamily="34" charset="0"/>
              </a:rPr>
              <a:t>Begin this portion of training by asking each person to write down three words that they think of when they hear the word “teenager”.</a:t>
            </a:r>
            <a:endParaRPr lang="en-US" sz="1200" b="0" dirty="0">
              <a:latin typeface="Calibir"/>
              <a:ea typeface="Calibri" panose="020F0502020204030204" pitchFamily="34" charset="0"/>
              <a:cs typeface="Aptos" panose="020B0004020202020204" pitchFamily="34" charset="0"/>
            </a:endParaRPr>
          </a:p>
          <a:p>
            <a:pPr marL="819680" lvl="1" indent="-362480"/>
            <a:r>
              <a:rPr lang="en-US" sz="1200" b="1" dirty="0">
                <a:latin typeface="Calibir"/>
                <a:ea typeface="Calibri" panose="020F0502020204030204" pitchFamily="34" charset="0"/>
                <a:cs typeface="Aptos" panose="020B0004020202020204" pitchFamily="34" charset="0"/>
              </a:rPr>
              <a:t>Facilitator Note:</a:t>
            </a:r>
            <a:r>
              <a:rPr lang="en-US" sz="1200" dirty="0">
                <a:latin typeface="Calibir"/>
                <a:ea typeface="Calibri" panose="020F0502020204030204" pitchFamily="34" charset="0"/>
                <a:cs typeface="Aptos" panose="020B0004020202020204" pitchFamily="34" charset="0"/>
              </a:rPr>
              <a:t> There are no right or wrong answers.</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startAt="2"/>
            </a:pPr>
            <a:r>
              <a:rPr lang="en-US" sz="1200" dirty="0">
                <a:latin typeface="Calibir"/>
                <a:ea typeface="Calibri" panose="020F0502020204030204" pitchFamily="34" charset="0"/>
                <a:cs typeface="Aptos" panose="020B0004020202020204" pitchFamily="34" charset="0"/>
              </a:rPr>
              <a:t>Once everyone has had a chance to write, ask each participant to share at least one word from their list. As they share, write every word on the whiteboard or flip chart without commenting or reacting. Remind participants that all responses are welcome.</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startAt="2"/>
            </a:pPr>
            <a:r>
              <a:rPr lang="en-US" sz="1200" dirty="0">
                <a:latin typeface="Calibir"/>
                <a:ea typeface="Calibri" panose="020F0502020204030204" pitchFamily="34" charset="0"/>
                <a:cs typeface="Aptos" panose="020B0004020202020204" pitchFamily="34" charset="0"/>
              </a:rPr>
              <a:t>Once the list is complete, take a moment to look at it as a group. Ask participants what they notice. Most of the time, the words on the board will skew negative — words like "dramatic," "defiant," "moody," or "difficult" tend to dominate the list.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These perceptions may be common; However, teens also bring tremendous strengths: creativity, passion, loyalty, a strong sense of justice, resilience and a growing capacity for empathy and complex thought. This matters in practice, as we must see their potential alongside their struggles. Workers and caregivers who approach teens with a deficit lens — focused primarily on what's wrong or difficult — are less likely to build the kind of trusting relationships that make DCFS intervention effective.</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Note: </a:t>
            </a:r>
            <a:r>
              <a:rPr lang="en-US" sz="1200" dirty="0">
                <a:latin typeface="Calibir"/>
                <a:ea typeface="Calibri" panose="020F0502020204030204" pitchFamily="34" charset="0"/>
                <a:cs typeface="Aptos" panose="020B0004020202020204" pitchFamily="34" charset="0"/>
              </a:rPr>
              <a:t>When people think of teenagers, they automatically think of words like 'rebellious' and 'emotional'. However, it is important to remind participants that teens also have many strengths.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Discussion: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Ask participants to share some real-life examples of strengths they’ve identified with pre-teens and teens they have encountered in the field.</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Remind participants not to disclose identifying information and keep it general.</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Negative perceptions of teenagers are common but incomplete.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Adolescence is a period of significant growth and change — the behaviors that can feel most frustrating are often developmentally appropriate.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Assistants and caregivers who lead with curiosity and recognize teen strengths are better positioned to build trust and identify when a young person truly needs help.</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Youth are perceptive; they can tell when an adult has written them off.</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161102" indent="0">
              <a:spcBef>
                <a:spcPts val="846"/>
              </a:spcBef>
              <a:buClr>
                <a:schemeClr val="dk1"/>
              </a:buClr>
              <a:buSzPts val="1200"/>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5"/>
        <p:cNvGrpSpPr/>
        <p:nvPr/>
      </p:nvGrpSpPr>
      <p:grpSpPr>
        <a:xfrm>
          <a:off x="0" y="0"/>
          <a:ext cx="0" cy="0"/>
          <a:chOff x="0" y="0"/>
          <a:chExt cx="0" cy="0"/>
        </a:xfrm>
      </p:grpSpPr>
      <p:sp>
        <p:nvSpPr>
          <p:cNvPr id="936" name="Google Shape;936;g3e0a783d9a2_1_16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37" name="Google Shape;937;g3e0a783d9a2_1_167: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DEVELOPMENTAL MILESTONES: EARLY ADOLESCENCE (11–14)</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10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identify the hallmarks of early adolescent development (11–14) and distinguish normal behavior from signs that a youth may need additional support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 </a:t>
            </a:r>
            <a:r>
              <a:rPr lang="en-US" sz="1200" dirty="0">
                <a:latin typeface="Calibir"/>
                <a:ea typeface="Calibri" panose="020F0502020204030204" pitchFamily="34" charset="0"/>
                <a:cs typeface="Aptos" panose="020B0004020202020204" pitchFamily="34" charset="0"/>
              </a:rPr>
              <a:t>Developmental Milestones Tables for Early Adolescent Developmental Stage (ages 11–14)</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Early adolescence is one of the most dynamic periods of development. Ask participants to turn to page __ in their participant manuals to the Early Adolescent Developmental Stage (ages 11–14). Ask participants to take a moment to review each domain.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Physically: </a:t>
            </a:r>
            <a:r>
              <a:rPr lang="en-US" sz="1200" dirty="0">
                <a:latin typeface="Calibir"/>
                <a:ea typeface="Calibri" panose="020F0502020204030204" pitchFamily="34" charset="0"/>
                <a:cs typeface="Aptos" panose="020B0004020202020204" pitchFamily="34" charset="0"/>
              </a:rPr>
              <a:t>Gross and fine motor skills are highly developed, and many youth begin discovering specific talents in sports or music.</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Cognitively: </a:t>
            </a:r>
            <a:r>
              <a:rPr lang="en-US" sz="1200" dirty="0">
                <a:latin typeface="Calibir"/>
                <a:ea typeface="Calibri" panose="020F0502020204030204" pitchFamily="34" charset="0"/>
                <a:cs typeface="Aptos" panose="020B0004020202020204" pitchFamily="34" charset="0"/>
              </a:rPr>
              <a:t>Early adolescents are expanding their capacity for complex thought, they can explain ideas in multiple ways, set short-term goals, and begin to question authority and societal norms. This questioning is normal and healthy; it reflects a growing sense of justice and awareness of the world around them.</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Socially/Emotionally: </a:t>
            </a:r>
            <a:r>
              <a:rPr lang="en-US" sz="1200" dirty="0">
                <a:latin typeface="Calibir"/>
                <a:ea typeface="Calibri" panose="020F0502020204030204" pitchFamily="34" charset="0"/>
                <a:cs typeface="Aptos" panose="020B0004020202020204" pitchFamily="34" charset="0"/>
              </a:rPr>
              <a:t>This age group is highly focused on peer acceptance, which becomes central to self-esteem. Youth this age may experience periods of moodiness, increasing desire for privacy, and conflict with caregivers, all of which are typical. They are beginning to experiment with different identities and adult roles as they work to figure out who they are.</a:t>
            </a:r>
            <a:endParaRPr lang="en-US" sz="1200" dirty="0">
              <a:latin typeface="Calibir"/>
              <a:ea typeface="Aptos" panose="020B0004020202020204" pitchFamily="34" charset="0"/>
              <a:cs typeface="Aptos" panose="020B0004020202020204" pitchFamily="34" charset="0"/>
            </a:endParaRPr>
          </a:p>
          <a:p>
            <a:pPr marL="469881" indent="0">
              <a:spcBef>
                <a:spcPts val="1269"/>
              </a:spcBef>
              <a:buClr>
                <a:schemeClr val="dk1"/>
              </a:buClr>
              <a:buNone/>
            </a:pPr>
            <a:endParaRPr sz="1200" b="1" dirty="0">
              <a:latin typeface="Calibir"/>
              <a:ea typeface="Calibri"/>
              <a:cs typeface="Calibri"/>
              <a:sym typeface="Calibri"/>
            </a:endParaRPr>
          </a:p>
        </p:txBody>
      </p:sp>
      <p:sp>
        <p:nvSpPr>
          <p:cNvPr id="938" name="Google Shape;938;g3e0a783d9a2_1_167:notes"/>
          <p:cNvSpPr txBox="1">
            <a:spLocks noGrp="1"/>
          </p:cNvSpPr>
          <p:nvPr>
            <p:ph type="sldNum" idx="12"/>
          </p:nvPr>
        </p:nvSpPr>
        <p:spPr>
          <a:xfrm>
            <a:off x="4143587" y="9119474"/>
            <a:ext cx="3169920" cy="481950"/>
          </a:xfrm>
          <a:prstGeom prst="rect">
            <a:avLst/>
          </a:prstGeom>
          <a:noFill/>
          <a:ln>
            <a:noFill/>
          </a:ln>
        </p:spPr>
        <p:txBody>
          <a:bodyPr spcFirstLastPara="1" wrap="square" lIns="96540" tIns="48257" rIns="96540" bIns="48257" anchor="b" anchorCtr="0">
            <a:noAutofit/>
          </a:bodyPr>
          <a:lstStyle/>
          <a:p>
            <a:pPr algn="r">
              <a:buSzPts val="1400"/>
            </a:pPr>
            <a:fld id="{00000000-1234-1234-1234-123412341234}" type="slidenum">
              <a:rPr lang="en" sz="1200">
                <a:latin typeface="Calibir"/>
              </a:rPr>
              <a:pPr algn="r">
                <a:buSzPts val="1400"/>
              </a:pPr>
              <a:t>23</a:t>
            </a:fld>
            <a:endParaRPr sz="1200">
              <a:latin typeface="Calibi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2"/>
        <p:cNvGrpSpPr/>
        <p:nvPr/>
      </p:nvGrpSpPr>
      <p:grpSpPr>
        <a:xfrm>
          <a:off x="0" y="0"/>
          <a:ext cx="0" cy="0"/>
          <a:chOff x="0" y="0"/>
          <a:chExt cx="0" cy="0"/>
        </a:xfrm>
      </p:grpSpPr>
      <p:sp>
        <p:nvSpPr>
          <p:cNvPr id="943" name="Google Shape;943;g3f31d260087_0_52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44" name="Google Shape;944;g3f31d260087_0_526: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WARNING SIGNS: EARLY ADOLESCENCE (11–14)</a:t>
            </a:r>
            <a:endParaRPr lang="en-US" sz="1200" dirty="0">
              <a:latin typeface="Calibir"/>
              <a:ea typeface="Aptos" panose="020B0004020202020204" pitchFamily="34" charset="0"/>
              <a:cs typeface="Aptos" panose="020B0004020202020204" pitchFamily="34" charset="0"/>
            </a:endParaRPr>
          </a:p>
          <a:p>
            <a:pPr marL="0">
              <a:buNone/>
            </a:pPr>
            <a:endParaRPr lang="en-US" sz="1200" b="1" dirty="0">
              <a:latin typeface="Calibir"/>
              <a:ea typeface="Calibri" panose="020F050202020403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5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Identify possible warning signs in early adolescence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 </a:t>
            </a:r>
            <a:r>
              <a:rPr lang="en-US" sz="1200" dirty="0">
                <a:latin typeface="Calibir"/>
                <a:ea typeface="Calibri" panose="020F0502020204030204" pitchFamily="34" charset="0"/>
                <a:cs typeface="Aptos" panose="020B0004020202020204" pitchFamily="34" charset="0"/>
              </a:rPr>
              <a:t>Warning Signs—When an Adolescent Might be in Trouble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Activity: “Normal” Or “At Risk”?</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Warning signs - When an Adolescent might be in trouble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Briefly review the domains. Then ask participants to turn in their participant manual to and review Warning Signs—When an Adolescent Might be in Trouble.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Because adolescents are going through many changes during this time, it is important to know what to look for in case someone is experiencing problems. Social Services Assistants must watch for sudden and/or significant changes in behavior.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Activity Instructions: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Read these scenarios and then answer the following questions about each one: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Is this teenager “at risk” or displaying “normal” adolescent behavior?</a:t>
            </a:r>
            <a:endParaRPr lang="en-US" sz="1200" dirty="0">
              <a:latin typeface="Calibir"/>
              <a:ea typeface="Noto Sans Symbols" panose="020B0604020202020204" charset="0"/>
              <a:cs typeface="Noto Sans Symbols" panose="020B060402020202020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Is it harder to decide on some scenarios than on others? Why?</a:t>
            </a:r>
            <a:endParaRPr lang="en-US" sz="1200" dirty="0">
              <a:latin typeface="Calibir"/>
              <a:ea typeface="Noto Sans Symbols" panose="020B0604020202020204" charset="0"/>
              <a:cs typeface="Noto Sans Symbols" panose="020B060402020202020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What strengths does this teenager have that could be built on?</a:t>
            </a:r>
            <a:endParaRPr lang="en-US" sz="1200" dirty="0">
              <a:latin typeface="Calibir"/>
              <a:ea typeface="Noto Sans Symbols" panose="020B0604020202020204" charset="0"/>
              <a:cs typeface="Noto Sans Symbols" panose="020B060402020202020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What interventions would you recommend for these adolescents, even if behavior seems “normal?”</a:t>
            </a:r>
            <a:endParaRPr lang="en-US" sz="1200" dirty="0">
              <a:latin typeface="Calibir"/>
              <a:ea typeface="Noto Sans Symbols" panose="020B0604020202020204" charset="0"/>
              <a:cs typeface="Noto Sans Symbols" panose="020B060402020202020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How might your own assumptions influence your perception of these scenarios, and how can you guard against that?</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Mary is a 13-year-old female in the eighth grade. During elementary school, Mary got good grades and scored highly on aptitude tests. Her parents describe her as having been an “easy child.” In the last year, Mary has begun to look more physically mature and her relationship with her parents has become strained.   She wants to wear makeup and date boys, but her parents are opposed to these behaviors at her age. Recently, Mary’s mother was called to the school when Mary was caught “skipping” class and she was wearing makeup. She has also been caught trying to sneak out of the house on several evenings. Mary’s grades have fallen to average, and her parents complain that all she wants to do after school is talk on the phone.</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Jennifer is a 14-year-old female in the ninth grade. During elementary school, Jennifer got good grades and scored highly on aptitude tests. Her parents describe her as having been an “easy child.” In the last year, Jennifer has begun to look more physically mature and her relationship with her parents has become strained. Jennifer has begun to wear very short skirts and low-cut tops. One of Jennifer’s teachers has told her parents she is concerned because Jennifer often leaves school at the end of the day with several boys who are Juniors and Seniors. Jennifer’s grades have dropped and she has none of the same friends she had throughout elementary school. Last week, she was caught shoplifting from a local store.</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Jerome is a 16-year-old male. His parents report that he has always been “quiet and shy,” but has done well in school. Jerome has only two close friends, other boys of the same age he has known for some time. They spend a lot of their time playing games on Jerome’s computer and on his gaming system. Jerome always wears black, baggy clothes, and has dyed his hair platinum blonde. He has also pierced his nose and eyebrow. Jerome’s mother said she is afraid of the music he and his friends listen to because she cannot understand the words.</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Juan is a 16-year-old male. His family moved to this country two years ago. Juan is very bright, and he has quickly learned to speak English fluently. He also has become very interested in sports and is currently on the school’s football team. Juan has told you that he is in love with his girlfriend, Carrie, and that they have started having sex. He reports they do not use any form of birth control because that “would ruin it.” Juan expresses that he wants to go into the Army after high school so that he can then go to college.</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Maria is a 15-year-old female. Her parents are very upset because she recently told them she no longer accepted Catholicism. They report that she has become “wild” and argumentative in the last year, and that she constantly fusses with her younger sister. They do not approve of her boyfriend, a 17-year-old </a:t>
            </a:r>
            <a:r>
              <a:rPr lang="en-US" sz="1200" dirty="0">
                <a:latin typeface="Calibir"/>
                <a:ea typeface="Noto Sans Symbols" panose="020B0604020202020204" charset="0"/>
                <a:cs typeface="Noto Sans Symbols" panose="020B0604020202020204" charset="0"/>
              </a:rPr>
              <a:t>     </a:t>
            </a:r>
            <a:r>
              <a:rPr lang="en-US" sz="1200" dirty="0">
                <a:latin typeface="Calibir"/>
                <a:ea typeface="Calibri" panose="020F0502020204030204" pitchFamily="34" charset="0"/>
                <a:cs typeface="Noto Sans Symbols" panose="020B0604020202020204" charset="0"/>
              </a:rPr>
              <a:t>male, with whom she spends most of her spare time. Maria’s mother is also very angry because she found a pack of cigarettes and a condom in Maria’s purse.</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Donald is a 13-year-old male. His mother reports that he is rarely at home and is usually down the street, “hanging out” in a house with several older boys. While she was in his room recently, putting away laundry, she found a handgun and two “joints” of marijuana. One of Donald’s close friends was killed in a drive-by shooting several months ago. Since then, he has become increasingly distant from his mother and siblings. He was recently suspended from school for threatening another student.</a:t>
            </a:r>
            <a:endParaRPr lang="en-US" sz="1200" dirty="0">
              <a:latin typeface="Calibir"/>
              <a:ea typeface="Noto Sans Symbols" panose="020B0604020202020204" charset="0"/>
              <a:cs typeface="Noto Sans Symbols" panose="020B060402020202020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Note: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It is important for participants to understand that many behaviors that feel alarming Moodiness, arguing, and pulling away from family are developmentally appropriate for this age group. The goal is to help caregivers stay connected without overreacting to normal adolescent behavior, while remaining alert to signs that something more serious may be going on.</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Normal behavior includes periods of moodiness, desire for privacy, and experimentation with identities.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At-risk indicators include cutting classes, loss of friends, self-harm, or increasingly distant behavior following a trauma.</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Assistants must assess sexual activity and development neutrally, providing guidance on social boundaries and safety.</a:t>
            </a:r>
            <a:endParaRPr lang="en-US" sz="1200" dirty="0">
              <a:latin typeface="Calibir"/>
              <a:ea typeface="Aptos" panose="020B0004020202020204" pitchFamily="34" charset="0"/>
              <a:cs typeface="Aptos" panose="020B0004020202020204" pitchFamily="34" charset="0"/>
            </a:endParaRPr>
          </a:p>
          <a:p>
            <a:pPr marL="0" indent="0">
              <a:spcBef>
                <a:spcPts val="1269"/>
              </a:spcBef>
              <a:buClr>
                <a:schemeClr val="dk1"/>
              </a:buClr>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g3e0a783d9a2_1_43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52" name="Google Shape;952;g3e0a783d9a2_1_437: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DEVELOPMENTAL MILESTONES: MIDDLE ADOLESCENCE (14–18)</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10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understand the continued development of middle adolescents and recognize warning signs that may require intervention</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a:t>
            </a:r>
            <a:r>
              <a:rPr lang="en-US" sz="1200" dirty="0">
                <a:latin typeface="Calibir"/>
                <a:ea typeface="Calibri" panose="020F0502020204030204" pitchFamily="34" charset="0"/>
                <a:cs typeface="Aptos" panose="020B0004020202020204" pitchFamily="34" charset="0"/>
              </a:rPr>
              <a:t> Middle Adolescent Developmental Stage (ages 14–18)</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Ask participants to turn in their participant manuals to the Middle Adolescent Developmental Stage (ages 14–18). Ask participants to take a moment to review each domain.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Physically: </a:t>
            </a:r>
            <a:r>
              <a:rPr lang="en-US" sz="1200" dirty="0">
                <a:latin typeface="Calibir"/>
                <a:ea typeface="Calibri" panose="020F0502020204030204" pitchFamily="34" charset="0"/>
                <a:cs typeface="Aptos" panose="020B0004020202020204" pitchFamily="34" charset="0"/>
              </a:rPr>
              <a:t>mature but still very much in the process of developing emotionally and cognitively.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Cognitively: </a:t>
            </a:r>
            <a:r>
              <a:rPr lang="en-US" sz="1200" dirty="0">
                <a:latin typeface="Calibir"/>
                <a:ea typeface="Calibri" panose="020F0502020204030204" pitchFamily="34" charset="0"/>
                <a:cs typeface="Aptos" panose="020B0004020202020204" pitchFamily="34" charset="0"/>
              </a:rPr>
              <a:t>They are capable of complex, abstract thought — considering concepts like justice, politics, and government — and are beginning to think seriously about their future, including career goals and adult roles. They may hold strong idealistic views and can sometimes be intolerant of perspectives different from their own, which is a normal part of this stage.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Socially/Emotionally: </a:t>
            </a:r>
            <a:r>
              <a:rPr lang="en-US" sz="1200" dirty="0">
                <a:latin typeface="Calibir"/>
                <a:ea typeface="Calibri" panose="020F0502020204030204" pitchFamily="34" charset="0"/>
                <a:cs typeface="Aptos" panose="020B0004020202020204" pitchFamily="34" charset="0"/>
              </a:rPr>
              <a:t>Relationships deepen significantly. Youth are spending more time with peers without adult supervision. They are able to read subtle social cues, collaborate with peers on projects, and have detailed conversations around shared interests. These are signs of healthy social growth.</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Middle adolescents are developing who they are</a:t>
            </a:r>
            <a:r>
              <a:rPr lang="en-US" sz="1200" strike="sngStrike" dirty="0">
                <a:latin typeface="Calibir"/>
                <a:ea typeface="Calibri" panose="020F0502020204030204" pitchFamily="34" charset="0"/>
                <a:cs typeface="Aptos" panose="020B0004020202020204" pitchFamily="34" charset="0"/>
              </a:rPr>
              <a:t> </a:t>
            </a:r>
            <a:r>
              <a:rPr lang="en-US" sz="1200" dirty="0">
                <a:latin typeface="Calibir"/>
                <a:ea typeface="Calibri" panose="020F0502020204030204" pitchFamily="34" charset="0"/>
                <a:cs typeface="Aptos" panose="020B0004020202020204" pitchFamily="34" charset="0"/>
              </a:rPr>
              <a:t>and beginning to think about long-term goals.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Sexual exploration is a normal part of this stage and should be assessed neutrally.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Assistants should watch for sudden behavioral changes, social withdrawal, or signs of self-harm that may indicate a youth is struggling.</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Note: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This is a stage where Assistants and caregivers must balance increasing independence with appropriate boundaries and guidance. Conversations about relationships, sexual exploration, and safety should be approached with neutrality and care. Youth at this stage are more likely to confide in a trusted adult outside the home, such as a healthcare provider, which is developmentally typical.</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469881" indent="0">
              <a:spcBef>
                <a:spcPts val="1269"/>
              </a:spcBef>
              <a:buClr>
                <a:schemeClr val="dk1"/>
              </a:buClr>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9"/>
        <p:cNvGrpSpPr/>
        <p:nvPr/>
      </p:nvGrpSpPr>
      <p:grpSpPr>
        <a:xfrm>
          <a:off x="0" y="0"/>
          <a:ext cx="0" cy="0"/>
          <a:chOff x="0" y="0"/>
          <a:chExt cx="0" cy="0"/>
        </a:xfrm>
      </p:grpSpPr>
      <p:sp>
        <p:nvSpPr>
          <p:cNvPr id="960" name="Google Shape;960;g3e0a783d9a2_1_76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61" name="Google Shape;961;g3e0a783d9a2_1_766: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DEVELOPMENTAL MILESTONES LATE ADOLESCENCE (18–21)</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8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recognize the transition into adulthood and understand the continued support needs of older youth, particularly those aging out of care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 </a:t>
            </a:r>
            <a:r>
              <a:rPr lang="en-US" sz="1200" dirty="0">
                <a:latin typeface="Calibir"/>
                <a:ea typeface="Calibri" panose="020F0502020204030204" pitchFamily="34" charset="0"/>
                <a:cs typeface="Aptos" panose="020B0004020202020204" pitchFamily="34" charset="0"/>
              </a:rPr>
              <a:t>Late Adolescent Developmental Stage (ages 18–21)</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Late adolescence marks the transition into adulthood. Ask participants to turn in their participant manuals to the Late Adolescent Developmental Stage (ages 18–21). Ask participants to take a moment to review each domain.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Physically: </a:t>
            </a:r>
            <a:r>
              <a:rPr lang="en-US" sz="1200" dirty="0">
                <a:latin typeface="Calibir"/>
                <a:ea typeface="Calibri" panose="020F0502020204030204" pitchFamily="34" charset="0"/>
                <a:cs typeface="Aptos" panose="020B0004020202020204" pitchFamily="34" charset="0"/>
              </a:rPr>
              <a:t>Youth in this stage are continuing to refine who they are, making decisions about careers, relationships, and independent living.</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Cognitively: </a:t>
            </a:r>
            <a:r>
              <a:rPr lang="en-US" sz="1200" dirty="0">
                <a:latin typeface="Calibir"/>
                <a:ea typeface="Calibri" panose="020F0502020204030204" pitchFamily="34" charset="0"/>
                <a:cs typeface="Aptos" panose="020B0004020202020204" pitchFamily="34" charset="0"/>
              </a:rPr>
              <a:t>They are capable of long-term planning and completing complex tasks. They can engage in detailed conversations on a wide range of topics and are developing a more nuanced understanding of the world.</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b="1" dirty="0">
                <a:latin typeface="Calibir"/>
                <a:ea typeface="Calibri" panose="020F0502020204030204" pitchFamily="34" charset="0"/>
                <a:cs typeface="Aptos" panose="020B0004020202020204" pitchFamily="34" charset="0"/>
              </a:rPr>
              <a:t>Adaptively: </a:t>
            </a:r>
            <a:r>
              <a:rPr lang="en-US" sz="1200" dirty="0">
                <a:latin typeface="Calibir"/>
                <a:ea typeface="Calibri" panose="020F0502020204030204" pitchFamily="34" charset="0"/>
                <a:cs typeface="Aptos" panose="020B0004020202020204" pitchFamily="34" charset="0"/>
              </a:rPr>
              <a:t>Youth this age are expected to manage daily living skills independently, planning and preparing meals, managing money through part-time or full-time work, and using technology for research and productivity. They are also developing the ability to accept and apply constructive feedback, which is an important skill for the workplace and beyond.</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Late adolescents are capable of independent functioning but may still need guidance and support, particularly around life skills and long-term planning.</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Youth aging out of care are at heightened risk and benefit from intentional relationship-building and connections to community resources.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Assistants should assess readiness for independence and identify gaps in skills or support.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Note: </a:t>
            </a:r>
            <a:r>
              <a:rPr lang="en-US" sz="1200" dirty="0">
                <a:latin typeface="Calibir"/>
                <a:ea typeface="Calibri" panose="020F0502020204030204" pitchFamily="34" charset="0"/>
                <a:cs typeface="Aptos" panose="020B0004020202020204" pitchFamily="34" charset="0"/>
              </a:rPr>
              <a:t>For youth experiencing foster care, this stage can be especially vulnerable. Aging out of the system without a strong support network can leave young people without the resources they need to navigate adulthood successfully. Participants should be encouraged to think about how they can help youth build connections and life skills well before they turn 18, so that the transition is not abrupt.</a:t>
            </a:r>
            <a:endParaRPr lang="en-US" sz="1200" dirty="0">
              <a:latin typeface="Calibir"/>
              <a:ea typeface="Aptos" panose="020B0004020202020204" pitchFamily="34" charset="0"/>
              <a:cs typeface="Aptos" panose="020B0004020202020204" pitchFamily="34" charset="0"/>
            </a:endParaRPr>
          </a:p>
          <a:p>
            <a:pPr marL="469881" indent="0">
              <a:buClr>
                <a:schemeClr val="dk1"/>
              </a:buClr>
              <a:buNone/>
            </a:pPr>
            <a:endParaRPr sz="1200" b="1" dirty="0">
              <a:solidFill>
                <a:schemeClr val="dk1"/>
              </a:solidFill>
              <a:latin typeface="Calibir"/>
              <a:ea typeface="Calibri"/>
              <a:cs typeface="Calibri"/>
              <a:sym typeface="Calibri"/>
            </a:endParaRPr>
          </a:p>
        </p:txBody>
      </p:sp>
      <p:sp>
        <p:nvSpPr>
          <p:cNvPr id="962" name="Google Shape;962;g3e0a783d9a2_1_766:notes"/>
          <p:cNvSpPr txBox="1">
            <a:spLocks noGrp="1"/>
          </p:cNvSpPr>
          <p:nvPr>
            <p:ph type="sldNum" idx="12"/>
          </p:nvPr>
        </p:nvSpPr>
        <p:spPr>
          <a:xfrm>
            <a:off x="4143587" y="9119474"/>
            <a:ext cx="3169920" cy="481950"/>
          </a:xfrm>
          <a:prstGeom prst="rect">
            <a:avLst/>
          </a:prstGeom>
          <a:noFill/>
          <a:ln>
            <a:noFill/>
          </a:ln>
        </p:spPr>
        <p:txBody>
          <a:bodyPr spcFirstLastPara="1" wrap="square" lIns="96540" tIns="48257" rIns="96540" bIns="48257" anchor="b" anchorCtr="0">
            <a:noAutofit/>
          </a:bodyPr>
          <a:lstStyle/>
          <a:p>
            <a:pPr algn="r">
              <a:buSzPts val="1400"/>
            </a:pPr>
            <a:fld id="{00000000-1234-1234-1234-123412341234}" type="slidenum">
              <a:rPr lang="en" sz="1200">
                <a:latin typeface="Calibir"/>
              </a:rPr>
              <a:pPr algn="r">
                <a:buSzPts val="1400"/>
              </a:pPr>
              <a:t>26</a:t>
            </a:fld>
            <a:endParaRPr sz="1200">
              <a:latin typeface="Calibi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g3f31d260087_0_710:notes"/>
          <p:cNvSpPr>
            <a:spLocks noGrp="1" noRot="1" noChangeAspect="1"/>
          </p:cNvSpPr>
          <p:nvPr>
            <p:ph type="sldImg" idx="2"/>
          </p:nvPr>
        </p:nvSpPr>
        <p:spPr>
          <a:xfrm>
            <a:off x="649288" y="720725"/>
            <a:ext cx="6088062" cy="342423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70" name="Google Shape;970;g3f31d260087_0_710:notes"/>
          <p:cNvSpPr txBox="1">
            <a:spLocks noGrp="1"/>
          </p:cNvSpPr>
          <p:nvPr>
            <p:ph type="body" idx="1"/>
          </p:nvPr>
        </p:nvSpPr>
        <p:spPr>
          <a:xfrm>
            <a:off x="661737" y="4295274"/>
            <a:ext cx="6051884" cy="4585836"/>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Calibri" panose="020F0502020204030204" pitchFamily="34" charset="0"/>
                <a:cs typeface="Aptos" panose="020B0004020202020204" pitchFamily="34" charset="0"/>
              </a:rPr>
              <a:t>DEVELOPMENTAL MILESTONES WRAP UP</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2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review key concepts learned and transition from development to trauma related behaviors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We have traced the journey of youth development across four critical periods—Infancy, Preschool, Middle Childhood, and Adolescence (up to age 21)—monitoring growth across key domains.</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While milestones give us a roadmap for "typical" development, trauma can disrupt this natural trajectory. Unmet needs, chronic hyperarousal, and attachment disruptions often manifest as behavioral differences or emotional dysregulation.</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Next up we will look at how to distinguish Normal vs. Trauma-Related Behavior and explore the “why” behind behavior and learn how to apply the six core principles of trauma-informed practice to meet youth where they are.</a:t>
            </a:r>
            <a:endParaRPr lang="en-US" sz="1200" dirty="0">
              <a:latin typeface="Calibir"/>
              <a:ea typeface="Aptos" panose="020B0004020202020204" pitchFamily="34" charset="0"/>
              <a:cs typeface="Aptos" panose="020B0004020202020204" pitchFamily="34" charset="0"/>
            </a:endParaRPr>
          </a:p>
          <a:p>
            <a:pPr>
              <a:buNone/>
            </a:pPr>
            <a:br>
              <a:rPr lang="en-US" sz="1200" b="1" dirty="0">
                <a:latin typeface="Calibir"/>
                <a:ea typeface="Calibri" panose="020F0502020204030204" pitchFamily="34" charset="0"/>
              </a:rPr>
            </a:b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5"/>
        <p:cNvGrpSpPr/>
        <p:nvPr/>
      </p:nvGrpSpPr>
      <p:grpSpPr>
        <a:xfrm>
          <a:off x="0" y="0"/>
          <a:ext cx="0" cy="0"/>
          <a:chOff x="0" y="0"/>
          <a:chExt cx="0" cy="0"/>
        </a:xfrm>
      </p:grpSpPr>
      <p:sp>
        <p:nvSpPr>
          <p:cNvPr id="976" name="Google Shape;976;g3f03c2dabc4_0_177:notes"/>
          <p:cNvSpPr>
            <a:spLocks noGrp="1" noRot="1" noChangeAspect="1"/>
          </p:cNvSpPr>
          <p:nvPr>
            <p:ph type="sldImg" idx="2"/>
          </p:nvPr>
        </p:nvSpPr>
        <p:spPr>
          <a:xfrm>
            <a:off x="484188" y="731838"/>
            <a:ext cx="6508750"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77" name="Google Shape;977;g3f03c2dabc4_0_177:notes"/>
          <p:cNvSpPr txBox="1">
            <a:spLocks noGrp="1"/>
          </p:cNvSpPr>
          <p:nvPr>
            <p:ph type="body" idx="1"/>
          </p:nvPr>
        </p:nvSpPr>
        <p:spPr>
          <a:xfrm>
            <a:off x="517358" y="4636580"/>
            <a:ext cx="6212818" cy="4392675"/>
          </a:xfrm>
          <a:prstGeom prst="rect">
            <a:avLst/>
          </a:prstGeom>
          <a:noFill/>
          <a:ln>
            <a:noFill/>
          </a:ln>
        </p:spPr>
        <p:txBody>
          <a:bodyPr spcFirstLastPara="1" wrap="square" lIns="98337" tIns="98337" rIns="98337" bIns="98337" anchor="t" anchorCtr="0">
            <a:noAutofit/>
          </a:bodyPr>
          <a:lstStyle/>
          <a:p>
            <a:pPr marL="0" indent="0">
              <a:buSzPts val="1400"/>
              <a:buNone/>
            </a:pPr>
            <a:r>
              <a:rPr lang="en" sz="1200" b="1" dirty="0">
                <a:solidFill>
                  <a:schemeClr val="dk1"/>
                </a:solidFill>
                <a:latin typeface="Calibir"/>
                <a:ea typeface="Calibri"/>
                <a:cs typeface="Calibri"/>
                <a:sym typeface="Calibri"/>
              </a:rPr>
              <a:t>NORMAL VS. TRAUMA RELATED BEHAVIORS</a:t>
            </a:r>
            <a:endParaRPr sz="1200" dirty="0">
              <a:latin typeface="Calibi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3"/>
        <p:cNvGrpSpPr/>
        <p:nvPr/>
      </p:nvGrpSpPr>
      <p:grpSpPr>
        <a:xfrm>
          <a:off x="0" y="0"/>
          <a:ext cx="0" cy="0"/>
          <a:chOff x="0" y="0"/>
          <a:chExt cx="0" cy="0"/>
        </a:xfrm>
      </p:grpSpPr>
      <p:sp>
        <p:nvSpPr>
          <p:cNvPr id="984" name="Google Shape;984;g3ef677cc6f2_0_108:notes"/>
          <p:cNvSpPr>
            <a:spLocks noGrp="1" noRot="1" noChangeAspect="1"/>
          </p:cNvSpPr>
          <p:nvPr>
            <p:ph type="sldImg" idx="2"/>
          </p:nvPr>
        </p:nvSpPr>
        <p:spPr>
          <a:xfrm>
            <a:off x="601663" y="792163"/>
            <a:ext cx="6149975" cy="34591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85" name="Google Shape;985;g3ef677cc6f2_0_108:notes"/>
          <p:cNvSpPr txBox="1">
            <a:spLocks noGrp="1"/>
          </p:cNvSpPr>
          <p:nvPr>
            <p:ph type="body" idx="1"/>
          </p:nvPr>
        </p:nvSpPr>
        <p:spPr>
          <a:xfrm>
            <a:off x="625642" y="4379496"/>
            <a:ext cx="6104534" cy="4649760"/>
          </a:xfrm>
          <a:prstGeom prst="rect">
            <a:avLst/>
          </a:prstGeom>
          <a:noFill/>
          <a:ln>
            <a:noFill/>
          </a:ln>
        </p:spPr>
        <p:txBody>
          <a:bodyPr spcFirstLastPara="1" wrap="square" lIns="98337" tIns="98337" rIns="98337" bIns="98337" anchor="t" anchorCtr="0">
            <a:noAutofit/>
          </a:bodyPr>
          <a:lstStyle/>
          <a:p>
            <a:pPr marL="0">
              <a:buNone/>
            </a:pPr>
            <a:r>
              <a:rPr lang="en-US" sz="1200" b="1" dirty="0">
                <a:latin typeface="Calibir"/>
                <a:ea typeface="Calibri" panose="020F0502020204030204" pitchFamily="34" charset="0"/>
              </a:rPr>
              <a:t>ACTIVITY: TRAUMA-INFORMED RECALL</a:t>
            </a:r>
            <a:endParaRPr lang="en-US" sz="1200" b="1" dirty="0">
              <a:solidFill>
                <a:srgbClr val="0F4761"/>
              </a:solidFill>
              <a:latin typeface="Calibir"/>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7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briefly review trauma-informed care principles before connecting them to practice with children and families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One hard part of working with children is knowing whether behavior is developmentally expected, a response to trauma, or something that requires additional attention. The good news is you do not have to know the answer. Your job is not to diagnose why a child behaves a certain way. Your job is to notice, respond appropriately, document what you observe, and communicate concerns.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You were introduced to these principles earlier in training. Before we move forward; let us take a quick moment to reconnect with what they mean and why they matter in your role. Being family-centered means understanding how trust; collaboration; and respect shape every interaction with families, children, resource caregivers, and community partners. It is not just a philosophy; it is how you show up every day.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The core shift is simple: from doing things to families to doing things with families.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Activity Instructions:</a:t>
            </a:r>
            <a:endParaRPr lang="en-US" sz="1200" dirty="0">
              <a:latin typeface="Calibir"/>
              <a:ea typeface="Aptos" panose="020B0004020202020204" pitchFamily="34" charset="0"/>
              <a:cs typeface="Aptos" panose="020B0004020202020204" pitchFamily="34" charset="0"/>
            </a:endParaRPr>
          </a:p>
          <a:p>
            <a:pPr marL="0" indent="-362480">
              <a:buFont typeface="+mj-lt"/>
              <a:buAutoNum type="arabicPeriod"/>
            </a:pPr>
            <a:r>
              <a:rPr lang="en-US" sz="1200" dirty="0">
                <a:latin typeface="Calibir"/>
                <a:ea typeface="Calibri" panose="020F0502020204030204" pitchFamily="34" charset="0"/>
                <a:cs typeface="Aptos" panose="020B0004020202020204" pitchFamily="34" charset="0"/>
              </a:rPr>
              <a:t>Work with your table group to write down as many of the six family-centered practice principles as you can remember on a sticky note; one principle per note.</a:t>
            </a:r>
            <a:endParaRPr lang="en-US" sz="1200" dirty="0">
              <a:latin typeface="Calibir"/>
              <a:ea typeface="Aptos" panose="020B0004020202020204" pitchFamily="34" charset="0"/>
              <a:cs typeface="Aptos" panose="020B0004020202020204" pitchFamily="34" charset="0"/>
            </a:endParaRPr>
          </a:p>
          <a:p>
            <a:pPr marL="0" indent="-362480">
              <a:buFont typeface="+mj-lt"/>
              <a:buAutoNum type="arabicPeriod"/>
            </a:pPr>
            <a:r>
              <a:rPr lang="en-US" sz="1200" dirty="0">
                <a:latin typeface="Calibir"/>
                <a:ea typeface="Calibri" panose="020F0502020204030204" pitchFamily="34" charset="0"/>
                <a:cs typeface="Aptos" panose="020B0004020202020204" pitchFamily="34" charset="0"/>
              </a:rPr>
              <a:t>Give participants about 3 minutes; then we will review as a group on the next slide.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Social Services Assistants do not need a clinical background to apply these principles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You need to show up with curiosity; consistency; and a genuine desire to understand and support the families and resource caregivers you work with</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These principles are especially powerful during family time where trust; collaboration; and respect directly impact permanency outcomes</a:t>
            </a:r>
            <a:endParaRPr lang="en-US" sz="1200" dirty="0">
              <a:latin typeface="Calibir"/>
              <a:ea typeface="Aptos" panose="020B0004020202020204" pitchFamily="34" charset="0"/>
              <a:cs typeface="Aptos" panose="020B0004020202020204" pitchFamily="34" charset="0"/>
            </a:endParaRPr>
          </a:p>
          <a:p>
            <a:pPr marL="0">
              <a:buNone/>
            </a:pPr>
            <a:br>
              <a:rPr lang="en-US" sz="1200" dirty="0">
                <a:latin typeface="Calibir"/>
                <a:ea typeface="Calibri" panose="020F0502020204030204" pitchFamily="34" charset="0"/>
              </a:rPr>
            </a:b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1"/>
        <p:cNvGrpSpPr/>
        <p:nvPr/>
      </p:nvGrpSpPr>
      <p:grpSpPr>
        <a:xfrm>
          <a:off x="0" y="0"/>
          <a:ext cx="0" cy="0"/>
          <a:chOff x="0" y="0"/>
          <a:chExt cx="0" cy="0"/>
        </a:xfrm>
      </p:grpSpPr>
      <p:sp>
        <p:nvSpPr>
          <p:cNvPr id="992" name="Google Shape;992;g3e6ad1d2d54_1_63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93" name="Google Shape;993;g3e6ad1d2d54_1_634: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TRAUMA-INFORMED CARE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10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introduce trauma-informed care and reinforce the Social Services Assistant's role in promoting trauma-informed responses with families and community partners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Being family-centered is not just about knowing the terms. It is about how you show up — with families; with children; with resource families; and with the community partners you work alongside.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Trauma-Informed Care is an approach to engaging people with trauma histories that recognizes how trauma has shaped their lives. It is a shift from what is wrong with you? to what happened to you?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These six principles are the foundation for building trust; supporting collaboration; and creating meaningful experiences during family time and beyond.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The Six Principles:</a:t>
            </a:r>
            <a:endParaRPr lang="en-US" sz="1200" dirty="0">
              <a:latin typeface="Calibir"/>
              <a:ea typeface="Aptos" panose="020B0004020202020204" pitchFamily="34" charset="0"/>
              <a:cs typeface="Aptos" panose="020B0004020202020204" pitchFamily="34" charset="0"/>
            </a:endParaRPr>
          </a:p>
          <a:p>
            <a:pPr marL="228600" indent="-228600">
              <a:buFont typeface="+mj-lt"/>
              <a:buAutoNum type="arabicPeriod"/>
            </a:pPr>
            <a:r>
              <a:rPr lang="en-US" sz="1200" b="1" dirty="0">
                <a:latin typeface="Calibir"/>
                <a:ea typeface="Calibri" panose="020F0502020204030204" pitchFamily="34" charset="0"/>
                <a:cs typeface="Aptos" panose="020B0004020202020204" pitchFamily="34" charset="0"/>
              </a:rPr>
              <a:t>Safety</a:t>
            </a:r>
            <a:r>
              <a:rPr lang="en-US" sz="1200" dirty="0">
                <a:latin typeface="Calibir"/>
                <a:ea typeface="Calibri" panose="020F0502020204030204" pitchFamily="34" charset="0"/>
                <a:cs typeface="Aptos" panose="020B0004020202020204" pitchFamily="34" charset="0"/>
              </a:rPr>
              <a:t>: every interaction should promote a sense of physical and emotional safety for the child; the caregiver; and the resource family</a:t>
            </a:r>
            <a:endParaRPr lang="en-US" sz="1200" dirty="0">
              <a:latin typeface="Calibir"/>
              <a:ea typeface="Aptos" panose="020B0004020202020204" pitchFamily="34" charset="0"/>
              <a:cs typeface="Aptos" panose="020B0004020202020204" pitchFamily="34" charset="0"/>
            </a:endParaRPr>
          </a:p>
          <a:p>
            <a:pPr marL="228600" indent="-228600">
              <a:buFont typeface="+mj-lt"/>
              <a:buAutoNum type="arabicPeriod"/>
            </a:pPr>
            <a:r>
              <a:rPr lang="en-US" sz="1200" b="1" dirty="0">
                <a:latin typeface="Calibir"/>
                <a:ea typeface="Calibri" panose="020F0502020204030204" pitchFamily="34" charset="0"/>
                <a:cs typeface="Aptos" panose="020B0004020202020204" pitchFamily="34" charset="0"/>
              </a:rPr>
              <a:t>Trustworthiness and Transparency</a:t>
            </a:r>
            <a:r>
              <a:rPr lang="en-US" sz="1200" dirty="0">
                <a:latin typeface="Calibir"/>
                <a:ea typeface="Calibri" panose="020F0502020204030204" pitchFamily="34" charset="0"/>
                <a:cs typeface="Aptos" panose="020B0004020202020204" pitchFamily="34" charset="0"/>
              </a:rPr>
              <a:t>: decisions are made openly and honestly so that all parties understand what is happening and why</a:t>
            </a:r>
            <a:endParaRPr lang="en-US" sz="1200" dirty="0">
              <a:latin typeface="Calibir"/>
              <a:ea typeface="Aptos" panose="020B0004020202020204" pitchFamily="34" charset="0"/>
              <a:cs typeface="Aptos" panose="020B0004020202020204" pitchFamily="34" charset="0"/>
            </a:endParaRPr>
          </a:p>
          <a:p>
            <a:pPr marL="228600" indent="-228600">
              <a:buFont typeface="+mj-lt"/>
              <a:buAutoNum type="arabicPeriod"/>
            </a:pPr>
            <a:r>
              <a:rPr lang="en-US" sz="1200" b="1" dirty="0">
                <a:latin typeface="Calibir"/>
                <a:ea typeface="Calibri" panose="020F0502020204030204" pitchFamily="34" charset="0"/>
                <a:cs typeface="Aptos" panose="020B0004020202020204" pitchFamily="34" charset="0"/>
              </a:rPr>
              <a:t>Peer Support</a:t>
            </a:r>
            <a:r>
              <a:rPr lang="en-US" sz="1200" dirty="0">
                <a:latin typeface="Calibir"/>
                <a:ea typeface="Calibri" panose="020F0502020204030204" pitchFamily="34" charset="0"/>
                <a:cs typeface="Aptos" panose="020B0004020202020204" pitchFamily="34" charset="0"/>
              </a:rPr>
              <a:t>: encourage connection and mutual support among families; resource caregivers; and network members to build hope and shared strength</a:t>
            </a:r>
            <a:endParaRPr lang="en-US" sz="1200" dirty="0">
              <a:latin typeface="Calibir"/>
              <a:ea typeface="Aptos" panose="020B0004020202020204" pitchFamily="34" charset="0"/>
              <a:cs typeface="Aptos" panose="020B0004020202020204" pitchFamily="34" charset="0"/>
            </a:endParaRPr>
          </a:p>
          <a:p>
            <a:pPr marL="228600" indent="-228600">
              <a:buFont typeface="+mj-lt"/>
              <a:buAutoNum type="arabicPeriod"/>
            </a:pPr>
            <a:r>
              <a:rPr lang="en-US" sz="1200" b="1" dirty="0">
                <a:latin typeface="Calibir"/>
                <a:ea typeface="Calibri" panose="020F0502020204030204" pitchFamily="34" charset="0"/>
                <a:cs typeface="Aptos" panose="020B0004020202020204" pitchFamily="34" charset="0"/>
              </a:rPr>
              <a:t>Collaboration and Mutuality</a:t>
            </a:r>
            <a:r>
              <a:rPr lang="en-US" sz="1200" dirty="0">
                <a:latin typeface="Calibir"/>
                <a:ea typeface="Calibri" panose="020F0502020204030204" pitchFamily="34" charset="0"/>
                <a:cs typeface="Aptos" panose="020B0004020202020204" pitchFamily="34" charset="0"/>
              </a:rPr>
              <a:t>: partner with families and resource families as equal participants; leveling power differences and centering their voice in every decision</a:t>
            </a:r>
            <a:endParaRPr lang="en-US" sz="1200" dirty="0">
              <a:latin typeface="Calibir"/>
              <a:ea typeface="Aptos" panose="020B0004020202020204" pitchFamily="34" charset="0"/>
              <a:cs typeface="Aptos" panose="020B0004020202020204" pitchFamily="34" charset="0"/>
            </a:endParaRPr>
          </a:p>
          <a:p>
            <a:pPr marL="228600" indent="-228600">
              <a:buFont typeface="+mj-lt"/>
              <a:buAutoNum type="arabicPeriod"/>
            </a:pPr>
            <a:r>
              <a:rPr lang="en-US" sz="1200" b="1" dirty="0">
                <a:latin typeface="Calibir"/>
                <a:ea typeface="Calibri" panose="020F0502020204030204" pitchFamily="34" charset="0"/>
                <a:cs typeface="Aptos" panose="020B0004020202020204" pitchFamily="34" charset="0"/>
              </a:rPr>
              <a:t>Empowerment; Voice; and Choice</a:t>
            </a:r>
            <a:r>
              <a:rPr lang="en-US" sz="1200" dirty="0">
                <a:latin typeface="Calibir"/>
                <a:ea typeface="Calibri" panose="020F0502020204030204" pitchFamily="34" charset="0"/>
                <a:cs typeface="Aptos" panose="020B0004020202020204" pitchFamily="34" charset="0"/>
              </a:rPr>
              <a:t>: recognize and build on the strengths of families and resource caregivers; giving them meaningful opportunities to contribute to planning and decision-making</a:t>
            </a:r>
            <a:endParaRPr lang="en-US" sz="1200" dirty="0">
              <a:latin typeface="Calibir"/>
              <a:ea typeface="Aptos" panose="020B0004020202020204" pitchFamily="34" charset="0"/>
              <a:cs typeface="Aptos" panose="020B0004020202020204" pitchFamily="34" charset="0"/>
            </a:endParaRPr>
          </a:p>
          <a:p>
            <a:pPr marL="228600" indent="-228600">
              <a:buFont typeface="+mj-lt"/>
              <a:buAutoNum type="arabicPeriod"/>
            </a:pPr>
            <a:r>
              <a:rPr lang="en-US" sz="1200" b="1" dirty="0">
                <a:latin typeface="Calibir"/>
                <a:ea typeface="Calibri" panose="020F0502020204030204" pitchFamily="34" charset="0"/>
                <a:cs typeface="Aptos" panose="020B0004020202020204" pitchFamily="34" charset="0"/>
              </a:rPr>
              <a:t>Background Differences</a:t>
            </a:r>
            <a:r>
              <a:rPr lang="en-US" sz="1200" dirty="0">
                <a:latin typeface="Calibir"/>
                <a:ea typeface="Calibri" panose="020F0502020204030204" pitchFamily="34" charset="0"/>
                <a:cs typeface="Aptos" panose="020B0004020202020204" pitchFamily="34" charset="0"/>
              </a:rPr>
              <a:t>: provide individualized; culturally responsive support that respects each family's unique background, values, and lived experience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You do not need a clinical background to apply these principles. You need to show up with curiosity, consistency, and a genuine desire to understand and support the families and resource caregivers you work with. These principles are especially powerful during family time, where trust, collaboration, and respect can make the difference between a visit that feels like a check-in and one that moves a family toward permanency.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171450" indent="-171450">
              <a:buSzPts val="1000"/>
            </a:pPr>
            <a:r>
              <a:rPr lang="en-US" sz="1200" dirty="0">
                <a:latin typeface="Calibir"/>
                <a:ea typeface="Calibri" panose="020F0502020204030204" pitchFamily="34" charset="0"/>
                <a:cs typeface="Noto Sans Symbols" panose="020B0604020202020204" charset="0"/>
              </a:rPr>
              <a:t>How might trauma-informed care change the way you work with families, caregivers, and community partners in your role as a Social Services Assistant? </a:t>
            </a:r>
            <a:endParaRPr lang="en-US" sz="1200" dirty="0">
              <a:latin typeface="Calibir"/>
              <a:ea typeface="Noto Sans Symbols" panose="020B0604020202020204" charset="0"/>
              <a:cs typeface="Noto Sans Symbols" panose="020B060402020202020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Noto Sans Symbols" panose="020B0604020202020204" charset="0"/>
              </a:rPr>
              <a:t>It encourages more respectful, patient, and collaborative engagement. </a:t>
            </a:r>
            <a:endParaRPr lang="en-US" sz="1200" dirty="0">
              <a:latin typeface="Calibir"/>
              <a:ea typeface="Noto Sans Symbols" panose="020B0604020202020204" charset="0"/>
              <a:cs typeface="Noto Sans Symbols" panose="020B0604020202020204" charset="0"/>
            </a:endParaRPr>
          </a:p>
          <a:p>
            <a:pPr marL="171450" indent="-171450"/>
            <a:r>
              <a:rPr lang="en-US" sz="1200" dirty="0">
                <a:latin typeface="Calibir"/>
                <a:ea typeface="Calibri" panose="020F0502020204030204" pitchFamily="34" charset="0"/>
                <a:cs typeface="Noto Sans Symbols" panose="020B0604020202020204" charset="0"/>
              </a:rPr>
              <a:t>It helps staff focus on safety, trust, voice, and choice. </a:t>
            </a:r>
            <a:endParaRPr lang="en-US" sz="1200" dirty="0">
              <a:latin typeface="Calibir"/>
              <a:ea typeface="Noto Sans Symbols" panose="020B0604020202020204" charset="0"/>
              <a:cs typeface="Noto Sans Symbols" panose="020B0604020202020204" charset="0"/>
            </a:endParaRPr>
          </a:p>
          <a:p>
            <a:pPr marL="171450" indent="-171450"/>
            <a:r>
              <a:rPr lang="en-US" sz="1200" dirty="0">
                <a:latin typeface="Calibir"/>
                <a:ea typeface="Calibri" panose="020F0502020204030204" pitchFamily="34" charset="0"/>
                <a:cs typeface="Noto Sans Symbols" panose="020B0604020202020204" charset="0"/>
              </a:rPr>
              <a:t>It supports better assessment and more thoughtful intervention. </a:t>
            </a:r>
            <a:endParaRPr lang="en-US" sz="1200" dirty="0">
              <a:latin typeface="Calibir"/>
              <a:ea typeface="Noto Sans Symbols" panose="020B0604020202020204" charset="0"/>
              <a:cs typeface="Noto Sans Symbols" panose="020B0604020202020204" charset="0"/>
            </a:endParaRPr>
          </a:p>
          <a:p>
            <a:pPr marL="171450" indent="-171450"/>
            <a:r>
              <a:rPr lang="en-US" sz="1200" dirty="0">
                <a:latin typeface="Calibir"/>
                <a:ea typeface="Calibri" panose="020F0502020204030204" pitchFamily="34" charset="0"/>
                <a:cs typeface="Noto Sans Symbols" panose="020B0604020202020204" charset="0"/>
              </a:rPr>
              <a:t>It also helps staff model family-centered practice for resource families, providers, and other partners working with the family.</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Which of these six principles have you found to be the hardest to practice consistently in the field — and why?</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Answers may vary; validate all responses and connect back to the family time supervision content</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These six principles apply to every interaction — with families; resource caregivers; and community partners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Family time is one of the most powerful opportunities to put these principles into practice</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How you show up during a visit communicates these values before you say a single word</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Collaboration and empowerment are not just values — they are strategies that directly support permanency outcomes</a:t>
            </a:r>
            <a:endParaRPr lang="en-US" sz="1200" dirty="0">
              <a:latin typeface="Calibir"/>
              <a:ea typeface="Aptos" panose="020B0004020202020204" pitchFamily="34" charset="0"/>
              <a:cs typeface="Aptos" panose="020B0004020202020204" pitchFamily="34" charset="0"/>
            </a:endParaRPr>
          </a:p>
          <a:p>
            <a:pPr marL="0">
              <a:buNone/>
            </a:pPr>
            <a:br>
              <a:rPr lang="en-US" sz="1200" dirty="0">
                <a:latin typeface="Calibir"/>
                <a:ea typeface="Aptos" panose="020B0004020202020204" pitchFamily="34" charset="0"/>
              </a:rPr>
            </a:br>
            <a:endParaRPr lang="en-US" sz="1200" dirty="0">
              <a:latin typeface="Calibir"/>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0">
              <a:spcBef>
                <a:spcPts val="1269"/>
              </a:spcBef>
              <a:buNone/>
            </a:pPr>
            <a:endParaRPr sz="1200" b="1" dirty="0">
              <a:solidFill>
                <a:schemeClr val="dk1"/>
              </a:solidFill>
              <a:latin typeface="Calibir"/>
              <a:ea typeface="Calibri"/>
              <a:cs typeface="Calibri"/>
              <a:sym typeface="Calibri"/>
            </a:endParaRPr>
          </a:p>
        </p:txBody>
      </p:sp>
      <p:sp>
        <p:nvSpPr>
          <p:cNvPr id="994" name="Google Shape;994;g3e6ad1d2d54_1_634:notes"/>
          <p:cNvSpPr txBox="1">
            <a:spLocks noGrp="1"/>
          </p:cNvSpPr>
          <p:nvPr>
            <p:ph type="sldNum" idx="12"/>
          </p:nvPr>
        </p:nvSpPr>
        <p:spPr>
          <a:xfrm>
            <a:off x="4143587" y="9119474"/>
            <a:ext cx="3169920" cy="481950"/>
          </a:xfrm>
          <a:prstGeom prst="rect">
            <a:avLst/>
          </a:prstGeom>
          <a:noFill/>
          <a:ln>
            <a:noFill/>
          </a:ln>
        </p:spPr>
        <p:txBody>
          <a:bodyPr spcFirstLastPara="1" wrap="square" lIns="96540" tIns="48257" rIns="96540" bIns="48257" anchor="b" anchorCtr="0">
            <a:noAutofit/>
          </a:bodyPr>
          <a:lstStyle/>
          <a:p>
            <a:pPr algn="r">
              <a:buSzPts val="1400"/>
            </a:pPr>
            <a:fld id="{00000000-1234-1234-1234-123412341234}" type="slidenum">
              <a:rPr lang="en" sz="1200">
                <a:latin typeface="Calibir"/>
              </a:rPr>
              <a:pPr algn="r">
                <a:buSzPts val="1400"/>
              </a:pPr>
              <a:t>30</a:t>
            </a:fld>
            <a:endParaRPr sz="1200">
              <a:latin typeface="Calibi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0"/>
        <p:cNvGrpSpPr/>
        <p:nvPr/>
      </p:nvGrpSpPr>
      <p:grpSpPr>
        <a:xfrm>
          <a:off x="0" y="0"/>
          <a:ext cx="0" cy="0"/>
          <a:chOff x="0" y="0"/>
          <a:chExt cx="0" cy="0"/>
        </a:xfrm>
      </p:grpSpPr>
      <p:sp>
        <p:nvSpPr>
          <p:cNvPr id="1001" name="Google Shape;1001;g3e0de8fdebe_0_105:notes"/>
          <p:cNvSpPr>
            <a:spLocks noGrp="1" noRot="1" noChangeAspect="1"/>
          </p:cNvSpPr>
          <p:nvPr>
            <p:ph type="sldImg" idx="2"/>
          </p:nvPr>
        </p:nvSpPr>
        <p:spPr>
          <a:xfrm>
            <a:off x="685800" y="744538"/>
            <a:ext cx="6040438" cy="33972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02" name="Google Shape;1002;g3e0de8fdebe_0_105:notes"/>
          <p:cNvSpPr txBox="1">
            <a:spLocks noGrp="1"/>
          </p:cNvSpPr>
          <p:nvPr>
            <p:ph type="body" idx="1"/>
          </p:nvPr>
        </p:nvSpPr>
        <p:spPr>
          <a:xfrm>
            <a:off x="661737" y="4199021"/>
            <a:ext cx="6063916" cy="4682089"/>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Calibri" panose="020F0502020204030204" pitchFamily="34" charset="0"/>
                <a:cs typeface="Aptos" panose="020B0004020202020204" pitchFamily="34" charset="0"/>
              </a:rPr>
              <a:t>DISCOVERING THE “WHY” BEHIND BEHAVIOR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1 minute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help participants understand the importance of moving from labeling behaviors and working collaboratively with families to identify the why behind behaviors and work towards maintaining placement stability</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Taking a trauma informed approach means understanding that all behavior has meaning and is an expression of an unmet need. It’s our role as supports for families to help them to work collaboratively to understand the “why” behind behaviors. Often placement stability becomes challenging for families when the focus is solely on the behavior, and the root of the behavior is not addressed. It’s critical to ensure that families are well informed about trauma related behaviors and supported in addressing these behaviors from a trauma informed approach. </a:t>
            </a:r>
            <a:endParaRPr lang="en-US" sz="1200" dirty="0">
              <a:latin typeface="Calibir"/>
              <a:ea typeface="Aptos" panose="020B0004020202020204" pitchFamily="34" charset="0"/>
              <a:cs typeface="Aptos" panose="020B0004020202020204" pitchFamily="34" charset="0"/>
            </a:endParaRPr>
          </a:p>
          <a:p>
            <a:pPr marL="0" indent="0">
              <a:spcBef>
                <a:spcPts val="846"/>
              </a:spcBef>
              <a:buClr>
                <a:schemeClr val="dk1"/>
              </a:buClr>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7"/>
        <p:cNvGrpSpPr/>
        <p:nvPr/>
      </p:nvGrpSpPr>
      <p:grpSpPr>
        <a:xfrm>
          <a:off x="0" y="0"/>
          <a:ext cx="0" cy="0"/>
          <a:chOff x="0" y="0"/>
          <a:chExt cx="0" cy="0"/>
        </a:xfrm>
      </p:grpSpPr>
      <p:sp>
        <p:nvSpPr>
          <p:cNvPr id="1008" name="Google Shape;1008;g3f31d260087_0_726:notes"/>
          <p:cNvSpPr>
            <a:spLocks noGrp="1" noRot="1" noChangeAspect="1"/>
          </p:cNvSpPr>
          <p:nvPr>
            <p:ph type="sldImg" idx="2"/>
          </p:nvPr>
        </p:nvSpPr>
        <p:spPr>
          <a:xfrm>
            <a:off x="484188" y="731838"/>
            <a:ext cx="6508750"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09" name="Google Shape;1009;g3f31d260087_0_726:notes"/>
          <p:cNvSpPr txBox="1">
            <a:spLocks noGrp="1"/>
          </p:cNvSpPr>
          <p:nvPr>
            <p:ph type="body" idx="1"/>
          </p:nvPr>
        </p:nvSpPr>
        <p:spPr>
          <a:xfrm>
            <a:off x="541421" y="4636580"/>
            <a:ext cx="6188755" cy="4392675"/>
          </a:xfrm>
          <a:prstGeom prst="rect">
            <a:avLst/>
          </a:prstGeom>
          <a:noFill/>
          <a:ln>
            <a:noFill/>
          </a:ln>
        </p:spPr>
        <p:txBody>
          <a:bodyPr spcFirstLastPara="1" wrap="square" lIns="98337" tIns="98337" rIns="98337" bIns="98337" anchor="t" anchorCtr="0">
            <a:noAutofit/>
          </a:bodyPr>
          <a:lstStyle/>
          <a:p>
            <a:pPr marL="0">
              <a:lnSpc>
                <a:spcPct val="115000"/>
              </a:lnSpc>
              <a:spcAft>
                <a:spcPts val="846"/>
              </a:spcAft>
              <a:buNone/>
            </a:pPr>
            <a:r>
              <a:rPr lang="en-US" sz="1200" b="1" dirty="0">
                <a:latin typeface="Calibir"/>
                <a:ea typeface="Calibri" panose="020F0502020204030204" pitchFamily="34" charset="0"/>
                <a:cs typeface="Aptos" panose="020B0004020202020204" pitchFamily="34" charset="0"/>
              </a:rPr>
              <a:t>UNDERSTANDING CHILDREN’S BEHAVIORS</a:t>
            </a:r>
            <a:endParaRPr lang="en-US" sz="1200" dirty="0">
              <a:latin typeface="Calibir"/>
              <a:ea typeface="Aptos" panose="020B0004020202020204" pitchFamily="34" charset="0"/>
              <a:cs typeface="Aptos" panose="020B0004020202020204" pitchFamily="34" charset="0"/>
            </a:endParaRPr>
          </a:p>
          <a:p>
            <a:pPr marL="0">
              <a:lnSpc>
                <a:spcPct val="115000"/>
              </a:lnSpc>
              <a:spcAft>
                <a:spcPts val="846"/>
              </a:spcAft>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0"/>
        <p:cNvGrpSpPr/>
        <p:nvPr/>
      </p:nvGrpSpPr>
      <p:grpSpPr>
        <a:xfrm>
          <a:off x="0" y="0"/>
          <a:ext cx="0" cy="0"/>
          <a:chOff x="0" y="0"/>
          <a:chExt cx="0" cy="0"/>
        </a:xfrm>
      </p:grpSpPr>
      <p:sp>
        <p:nvSpPr>
          <p:cNvPr id="1031" name="Google Shape;1031;g3e0d2dce3f4_0_158:notes"/>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32" name="Google Shape;1032;g3e0d2dce3f4_0_158:notes"/>
          <p:cNvSpPr txBox="1">
            <a:spLocks noGrp="1"/>
          </p:cNvSpPr>
          <p:nvPr>
            <p:ph type="body" idx="1"/>
          </p:nvPr>
        </p:nvSpPr>
        <p:spPr>
          <a:xfrm>
            <a:off x="589547" y="4560570"/>
            <a:ext cx="6244390" cy="4320540"/>
          </a:xfrm>
          <a:prstGeom prst="rect">
            <a:avLst/>
          </a:prstGeom>
          <a:noFill/>
          <a:ln>
            <a:noFill/>
          </a:ln>
        </p:spPr>
        <p:txBody>
          <a:bodyPr spcFirstLastPara="1" wrap="square" lIns="96513" tIns="96513" rIns="96513" bIns="96513" anchor="t" anchorCtr="0">
            <a:noAutofit/>
          </a:bodyPr>
          <a:lstStyle/>
          <a:p>
            <a:pPr marL="0" indent="-315491" defTabSz="966612">
              <a:buNone/>
              <a:defRPr/>
            </a:pPr>
            <a:r>
              <a:rPr lang="en-US" sz="1200" b="1" dirty="0">
                <a:latin typeface="Calibir"/>
                <a:ea typeface="Calibri" panose="020F0502020204030204" pitchFamily="34" charset="0"/>
                <a:cs typeface="Aptos" panose="020B0004020202020204" pitchFamily="34" charset="0"/>
              </a:rPr>
              <a:t>UNDERSTANDING CHILDREN’S BEHAVIORS</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dirty="0">
                <a:latin typeface="Calibir"/>
                <a:ea typeface="Calibri" panose="020F0502020204030204" pitchFamily="34" charset="0"/>
                <a:cs typeface="Aptos" panose="020B0004020202020204" pitchFamily="34" charset="0"/>
              </a:rPr>
              <a:t> </a:t>
            </a:r>
          </a:p>
          <a:p>
            <a:pPr marL="0" indent="-315491" defTabSz="966612">
              <a:buNone/>
              <a:defRPr/>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2 minutes</a:t>
            </a:r>
          </a:p>
          <a:p>
            <a:pPr marL="0" indent="-315491" defTabSz="966612">
              <a:buNone/>
              <a:defRPr/>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transition to discussing trauma-related behaviors</a:t>
            </a:r>
          </a:p>
          <a:p>
            <a:pPr marL="0" indent="-315491" defTabSz="966612">
              <a:buNone/>
              <a:defRPr/>
            </a:pPr>
            <a:endParaRPr lang="en-US" sz="1200" b="1" dirty="0">
              <a:latin typeface="Calibir"/>
              <a:ea typeface="Calibri" panose="020F0502020204030204" pitchFamily="34" charset="0"/>
              <a:cs typeface="Aptos" panose="020B0004020202020204" pitchFamily="34" charset="0"/>
            </a:endParaRPr>
          </a:p>
          <a:p>
            <a:pPr marL="0" indent="-315491" defTabSz="966612">
              <a:buNone/>
              <a:defRPr/>
            </a:pPr>
            <a:r>
              <a:rPr lang="en-US" sz="1200" b="1" i="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b="1" i="1" dirty="0">
                <a:latin typeface="Calibir"/>
                <a:ea typeface="Calibri" panose="020F0502020204030204" pitchFamily="34" charset="0"/>
                <a:cs typeface="Aptos" panose="020B0004020202020204" pitchFamily="34" charset="0"/>
              </a:rPr>
              <a:t>As an Assistant, you may work with children who:</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Have experienced trauma</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Have diagnosed behavioral health conditions</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Have developmental delays</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Are grieving a loss or major life change</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Have no diagnosis at all but are experiencing stress</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b="1" i="1" dirty="0">
                <a:latin typeface="Calibir"/>
                <a:ea typeface="Calibri" panose="020F0502020204030204" pitchFamily="34" charset="0"/>
                <a:cs typeface="Aptos" panose="020B0004020202020204" pitchFamily="34" charset="0"/>
              </a:rPr>
              <a:t>Your role is to:</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Observe objectively</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Respond with patience and professionalism</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Document what you see and hear</a:t>
            </a:r>
            <a:endParaRPr lang="en-US" sz="1200" dirty="0">
              <a:latin typeface="Calibir"/>
              <a:ea typeface="Aptos" panose="020B0004020202020204" pitchFamily="34" charset="0"/>
              <a:cs typeface="Aptos" panose="020B0004020202020204" pitchFamily="34" charset="0"/>
            </a:endParaRPr>
          </a:p>
          <a:p>
            <a:pPr marL="0" indent="-362480" defTabSz="966612">
              <a:buFont typeface="Arial" panose="020B0604020202020204" pitchFamily="34" charset="0"/>
              <a:buChar char="●"/>
              <a:defRPr/>
            </a:pPr>
            <a:r>
              <a:rPr lang="en-US" sz="1200" b="1" i="1" dirty="0">
                <a:latin typeface="Calibir"/>
                <a:ea typeface="Calibri" panose="020F0502020204030204" pitchFamily="34" charset="0"/>
                <a:cs typeface="Aptos" panose="020B0004020202020204" pitchFamily="34" charset="0"/>
              </a:rPr>
              <a:t>Share concerns with the team</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dirty="0">
                <a:latin typeface="Calibir"/>
                <a:ea typeface="Calibri" panose="020F0502020204030204" pitchFamily="34" charset="0"/>
                <a:cs typeface="Aptos" panose="020B0004020202020204" pitchFamily="34" charset="0"/>
              </a:rPr>
              <a:t>Your job is not to diagnose a child. Your job is to understand what you are seeing and respond appropriately. </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dirty="0">
                <a:latin typeface="Calibir"/>
                <a:ea typeface="Calibri" panose="020F0502020204030204" pitchFamily="34" charset="0"/>
                <a:cs typeface="Aptos" panose="020B0004020202020204" pitchFamily="34" charset="0"/>
              </a:rPr>
              <a:t>We have spent today talking about child development, trauma, and attachment because those things influence how children behave. In your role, you are going to meet children with many different backgrounds and experiences. Some may have diagnosed behavioral health conditions. Others may have experienced significant trauma. Some may be responding to stressful situations. </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dirty="0">
                <a:latin typeface="Calibir"/>
                <a:ea typeface="Calibri" panose="020F0502020204030204" pitchFamily="34" charset="0"/>
                <a:cs typeface="Aptos" panose="020B0004020202020204" pitchFamily="34" charset="0"/>
              </a:rPr>
              <a:t>The important thing to remember is that behavior has many possible causes. Your responsibility is not to determine why a child is behaving in a certain way. Instead, focus on what you observe, respond in a calm and supportive manner, document objectively, and communicate concerns. </a:t>
            </a:r>
            <a:endParaRPr lang="en-US" sz="1200" dirty="0">
              <a:latin typeface="Calibir"/>
              <a:ea typeface="Aptos" panose="020B0004020202020204" pitchFamily="34" charset="0"/>
              <a:cs typeface="Aptos" panose="020B0004020202020204" pitchFamily="34" charset="0"/>
            </a:endParaRPr>
          </a:p>
          <a:p>
            <a:pPr marL="0" indent="-315491" defTabSz="966612">
              <a:buNone/>
              <a:defRPr/>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indent="0" defTabSz="966612">
              <a:buSzPts val="1400"/>
              <a:buNone/>
              <a:defRPr/>
            </a:pPr>
            <a:endParaRPr lang="en-US" sz="1200" dirty="0">
              <a:latin typeface="Calibir"/>
            </a:endParaRPr>
          </a:p>
          <a:p>
            <a:pPr marL="0">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0">
          <a:extLst>
            <a:ext uri="{FF2B5EF4-FFF2-40B4-BE49-F238E27FC236}">
              <a16:creationId xmlns:a16="http://schemas.microsoft.com/office/drawing/2014/main" id="{5116E454-6FCF-7A98-1FBA-2F3EF38C0BF9}"/>
            </a:ext>
          </a:extLst>
        </p:cNvPr>
        <p:cNvGrpSpPr/>
        <p:nvPr/>
      </p:nvGrpSpPr>
      <p:grpSpPr>
        <a:xfrm>
          <a:off x="0" y="0"/>
          <a:ext cx="0" cy="0"/>
          <a:chOff x="0" y="0"/>
          <a:chExt cx="0" cy="0"/>
        </a:xfrm>
      </p:grpSpPr>
      <p:sp>
        <p:nvSpPr>
          <p:cNvPr id="1031" name="Google Shape;1031;g3e0d2dce3f4_0_158:notes">
            <a:extLst>
              <a:ext uri="{FF2B5EF4-FFF2-40B4-BE49-F238E27FC236}">
                <a16:creationId xmlns:a16="http://schemas.microsoft.com/office/drawing/2014/main" id="{98F0811A-BC28-F30E-267B-12042EDC1663}"/>
              </a:ext>
            </a:extLst>
          </p:cNvPr>
          <p:cNvSpPr>
            <a:spLocks noGrp="1" noRot="1" noChangeAspect="1"/>
          </p:cNvSpPr>
          <p:nvPr>
            <p:ph type="sldImg" idx="2"/>
          </p:nvPr>
        </p:nvSpPr>
        <p:spPr>
          <a:xfrm>
            <a:off x="585788" y="708025"/>
            <a:ext cx="6140450" cy="34544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32" name="Google Shape;1032;g3e0d2dce3f4_0_158:notes">
            <a:extLst>
              <a:ext uri="{FF2B5EF4-FFF2-40B4-BE49-F238E27FC236}">
                <a16:creationId xmlns:a16="http://schemas.microsoft.com/office/drawing/2014/main" id="{24F8E627-F6EA-3135-40E1-E7C4545F6607}"/>
              </a:ext>
            </a:extLst>
          </p:cNvPr>
          <p:cNvSpPr txBox="1">
            <a:spLocks noGrp="1"/>
          </p:cNvSpPr>
          <p:nvPr>
            <p:ph type="body" idx="1"/>
          </p:nvPr>
        </p:nvSpPr>
        <p:spPr>
          <a:xfrm>
            <a:off x="625642" y="4295274"/>
            <a:ext cx="6112042" cy="4585836"/>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Calibri" panose="020F0502020204030204" pitchFamily="34" charset="0"/>
                <a:cs typeface="Aptos" panose="020B0004020202020204" pitchFamily="34" charset="0"/>
              </a:rPr>
              <a:t>WHEN BEHAVIORS LOOK SIMILAR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15 Minutes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help Social Services Assistants understand that behaviors such as inattention, impulsivity, withdrawal, and emotional outburst may have different causes</a:t>
            </a:r>
            <a:endParaRPr lang="en-US" sz="1200" dirty="0">
              <a:latin typeface="Calibir"/>
              <a:ea typeface="Aptos" panose="020B0004020202020204" pitchFamily="34" charset="0"/>
              <a:cs typeface="Aptos" panose="020B0004020202020204" pitchFamily="34" charset="0"/>
            </a:endParaRPr>
          </a:p>
          <a:p>
            <a:pPr marL="0">
              <a:buNone/>
            </a:pPr>
            <a:r>
              <a:rPr lang="en-US" sz="1200" dirty="0">
                <a:solidFill>
                  <a:srgbClr val="FF0000"/>
                </a:solidFill>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 </a:t>
            </a:r>
            <a:r>
              <a:rPr lang="en-US" sz="1200" dirty="0">
                <a:latin typeface="Calibir"/>
                <a:ea typeface="Calibri" panose="020F0502020204030204" pitchFamily="34" charset="0"/>
                <a:cs typeface="Aptos" panose="020B0004020202020204" pitchFamily="34" charset="0"/>
              </a:rPr>
              <a:t>Overlap Between Trauma and ADHD</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Play"/>
              </a:rPr>
              <a:t> </a:t>
            </a:r>
            <a:endParaRPr lang="en-US" sz="1200" b="1" dirty="0">
              <a:solidFill>
                <a:srgbClr val="0F4761"/>
              </a:solidFill>
              <a:latin typeface="Calibir"/>
              <a:ea typeface="Play"/>
              <a:cs typeface="Play"/>
            </a:endParaRPr>
          </a:p>
          <a:p>
            <a:pPr marL="0">
              <a:buNone/>
            </a:pPr>
            <a:r>
              <a:rPr lang="en-US" sz="1200" b="1" i="1" dirty="0">
                <a:latin typeface="Calibir"/>
                <a:ea typeface="Calibri" panose="020F0502020204030204" pitchFamily="34" charset="0"/>
                <a:cs typeface="Play"/>
              </a:rPr>
              <a:t>Say:</a:t>
            </a:r>
            <a:endParaRPr lang="en-US" sz="1200" b="1" dirty="0">
              <a:solidFill>
                <a:srgbClr val="0F4761"/>
              </a:solidFill>
              <a:latin typeface="Calibir"/>
              <a:ea typeface="Play"/>
              <a:cs typeface="Play"/>
            </a:endParaRPr>
          </a:p>
          <a:p>
            <a:pPr marL="0">
              <a:buNone/>
            </a:pPr>
            <a:r>
              <a:rPr lang="en-US" sz="1200" b="1" i="1" dirty="0">
                <a:latin typeface="Calibir"/>
                <a:ea typeface="Calibri" panose="020F0502020204030204" pitchFamily="34" charset="0"/>
                <a:cs typeface="Aptos" panose="020B0004020202020204" pitchFamily="34" charset="0"/>
              </a:rPr>
              <a:t>You may observe behaviors that could have many different causes. A child who is easily distracted, impulsive, withdrawn, or emotionally reactive may have experienced trauma, may have a diagnosed behavioral health condition such as ADHD, may have both, or may be responding to something happening in their life today.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As a Social Services Assistant, your responsibility is not to determine the cause of the behavior. Instead:</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Observe what you see</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Respond calmly and consistently</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Document objective facts rather than assumptions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b="1" i="1" dirty="0">
                <a:latin typeface="Calibir"/>
                <a:ea typeface="Calibri" panose="020F0502020204030204" pitchFamily="34" charset="0"/>
                <a:cs typeface="Aptos" panose="020B0004020202020204" pitchFamily="34" charset="0"/>
              </a:rPr>
              <a:t>Communicate concerns to the team</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The goal of this slide is simply to remind us that similar behaviors can have different causes, so we should avoid making assumptions.</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Question: </a:t>
            </a:r>
            <a:r>
              <a:rPr lang="en-US" sz="1200" dirty="0">
                <a:latin typeface="Calibir"/>
                <a:ea typeface="Calibri" panose="020F0502020204030204" pitchFamily="34" charset="0"/>
                <a:cs typeface="Aptos" panose="020B0004020202020204" pitchFamily="34" charset="0"/>
              </a:rPr>
              <a:t>(ask the question below and validate responses)</a:t>
            </a:r>
            <a:endParaRPr lang="en-US" sz="1200" dirty="0">
              <a:latin typeface="Calibir"/>
              <a:ea typeface="Aptos" panose="020B0004020202020204" pitchFamily="34" charset="0"/>
              <a:cs typeface="Aptos" panose="020B0004020202020204" pitchFamily="34" charset="0"/>
            </a:endParaRPr>
          </a:p>
          <a:p>
            <a:pPr marL="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Why is it important not to make assumptions about the cause of a child’s behavior?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Note: </a:t>
            </a:r>
            <a:r>
              <a:rPr lang="en-US" sz="1200" dirty="0">
                <a:latin typeface="Calibir"/>
                <a:ea typeface="Calibri" panose="020F0502020204030204" pitchFamily="34" charset="0"/>
                <a:cs typeface="Aptos" panose="020B0004020202020204" pitchFamily="34" charset="0"/>
              </a:rPr>
              <a:t>Have participants look at each of the segments in their participant manual and discuss at their tables how they have experienced or seen this overlap in exhibit in children they have worked with.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Activity Instructions:</a:t>
            </a: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Have participants pair share amongst their group for 5 minutes then have each group share some examples of overlap they have seen with children experiencing DCFS care.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br>
              <a:rPr lang="en-US" sz="1200" b="1" dirty="0">
                <a:latin typeface="Calibir"/>
                <a:ea typeface="Calibri" panose="020F0502020204030204" pitchFamily="34" charset="0"/>
                <a:cs typeface="Aptos" panose="020B0004020202020204" pitchFamily="34" charset="0"/>
              </a:rPr>
            </a:br>
            <a:r>
              <a:rPr lang="en-US" sz="1200" b="1" i="1" dirty="0">
                <a:latin typeface="Calibir"/>
                <a:ea typeface="Calibri" panose="020F0502020204030204" pitchFamily="34" charset="0"/>
                <a:cs typeface="Aptos" panose="020B0004020202020204" pitchFamily="34" charset="0"/>
              </a:rPr>
              <a:t>This does not mean every child with these behaviors has been traumatized; or that every child who has experienced trauma has ADHD. Kids can have both. Our job is to hold both possibilities at once and approach behavior with curiosity rather than a quick label.</a:t>
            </a:r>
          </a:p>
          <a:p>
            <a:pPr marL="0">
              <a:buNone/>
            </a:pP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Similar behaviors may include:</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Difficulty paying attention</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Acting quickly without thinking</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Restlessness or constant moving</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Emotional outbursts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Shutting down or withdrawing</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Difficulty with transitions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Trouble following directions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These behaviors may be related to:</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Trauma or stress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ADHD or another diagnosed condition</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Grief or loss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Developmental differences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Lack of sleep, hunger, fear, or overstimulation</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More than one factor at the same time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Your role:</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Observe what happened</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Stay calm and respond supportively</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Avoid labeling the child or guessing the cause</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Document specific words and behaviors</a:t>
            </a:r>
            <a:endParaRPr lang="en-US" sz="1200" dirty="0">
              <a:latin typeface="Calibir"/>
              <a:ea typeface="Aptos" panose="020B0004020202020204" pitchFamily="34" charset="0"/>
              <a:cs typeface="Aptos" panose="020B0004020202020204" pitchFamily="34" charset="0"/>
            </a:endParaRPr>
          </a:p>
          <a:p>
            <a:pPr marL="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Share concerns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Children can show the same behavior for very different reasons. A child who cannot sit still may have ADHD, may be anxious, may be afraid, or simply have had a very difficult day. You will not always know the cause, and you are not expected to determine it. What matters is how you respond. In the next activity we will look at some scenarios and connect how this might look for the children we engage with.</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br>
              <a:rPr lang="en-US" sz="1200" dirty="0">
                <a:latin typeface="Calibir"/>
                <a:ea typeface="Aptos" panose="020B0004020202020204" pitchFamily="34" charset="0"/>
              </a:rPr>
            </a:br>
            <a:endParaRPr lang="en-US" sz="1200" dirty="0">
              <a:latin typeface="Calibir"/>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endParaRPr sz="1200" b="1" dirty="0">
              <a:solidFill>
                <a:schemeClr val="dk1"/>
              </a:solidFill>
              <a:latin typeface="Calibir"/>
              <a:ea typeface="Calibri"/>
              <a:cs typeface="Calibri"/>
              <a:sym typeface="Calibri"/>
            </a:endParaRPr>
          </a:p>
        </p:txBody>
      </p:sp>
    </p:spTree>
    <p:extLst>
      <p:ext uri="{BB962C8B-B14F-4D97-AF65-F5344CB8AC3E}">
        <p14:creationId xmlns:p14="http://schemas.microsoft.com/office/powerpoint/2010/main" val="4940330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8"/>
        <p:cNvGrpSpPr/>
        <p:nvPr/>
      </p:nvGrpSpPr>
      <p:grpSpPr>
        <a:xfrm>
          <a:off x="0" y="0"/>
          <a:ext cx="0" cy="0"/>
          <a:chOff x="0" y="0"/>
          <a:chExt cx="0" cy="0"/>
        </a:xfrm>
      </p:grpSpPr>
      <p:sp>
        <p:nvSpPr>
          <p:cNvPr id="1039" name="Google Shape;1039;g3ef677cc6f2_2_0:notes"/>
          <p:cNvSpPr>
            <a:spLocks noGrp="1" noRot="1" noChangeAspect="1"/>
          </p:cNvSpPr>
          <p:nvPr>
            <p:ph type="sldImg" idx="2"/>
          </p:nvPr>
        </p:nvSpPr>
        <p:spPr>
          <a:xfrm>
            <a:off x="604838" y="792163"/>
            <a:ext cx="6207125" cy="349091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40" name="Google Shape;1040;g3ef677cc6f2_2_0:notes"/>
          <p:cNvSpPr txBox="1">
            <a:spLocks noGrp="1"/>
          </p:cNvSpPr>
          <p:nvPr>
            <p:ph type="body" idx="1"/>
          </p:nvPr>
        </p:nvSpPr>
        <p:spPr>
          <a:xfrm>
            <a:off x="625642" y="4415590"/>
            <a:ext cx="6104534" cy="4613666"/>
          </a:xfrm>
          <a:prstGeom prst="rect">
            <a:avLst/>
          </a:prstGeom>
          <a:noFill/>
          <a:ln>
            <a:noFill/>
          </a:ln>
        </p:spPr>
        <p:txBody>
          <a:bodyPr spcFirstLastPara="1" wrap="square" lIns="98337" tIns="98337" rIns="98337" bIns="98337" anchor="t" anchorCtr="0">
            <a:noAutofit/>
          </a:bodyPr>
          <a:lstStyle/>
          <a:p>
            <a:pPr marL="0">
              <a:buNone/>
            </a:pPr>
            <a:r>
              <a:rPr lang="en-US" sz="1200" b="1" dirty="0">
                <a:latin typeface="Calibir"/>
                <a:ea typeface="Calibri" panose="020F0502020204030204" pitchFamily="34" charset="0"/>
              </a:rPr>
              <a:t>ACTIVITY: OVERLAP BETWEEN TRAUMA AND ADHD</a:t>
            </a:r>
            <a:endParaRPr lang="en-US" sz="1200" b="1" dirty="0">
              <a:solidFill>
                <a:srgbClr val="0F4761"/>
              </a:solidFill>
              <a:latin typeface="Calibir"/>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10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help participants practice identifying whether a behavior reflects ADHD or trauma and understand how to respond through a trauma-informed lens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a:t>
            </a:r>
            <a:r>
              <a:rPr lang="en-US" sz="1200" dirty="0">
                <a:latin typeface="Calibir"/>
                <a:ea typeface="Calibri" panose="020F0502020204030204" pitchFamily="34" charset="0"/>
                <a:cs typeface="Aptos" panose="020B0004020202020204" pitchFamily="34" charset="0"/>
              </a:rPr>
              <a:t> Overlap Between Trauma and ADHD</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Activity Instructions:</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Read each scenario below. For each one discuss:  </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What behaviors do you observe?</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What are some possible reasons for these behaviors? (there may be more than one)</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How should an Assistant respond? </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What, if anything, should be documented or shared with the team?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Aptos" panose="020B0004020202020204" pitchFamily="34" charset="0"/>
                <a:cs typeface="Aptos" panose="020B0004020202020204" pitchFamily="34" charset="0"/>
              </a:rPr>
              <a:t>The purpose of this activity is not to diagnose ADHD or identify trauma. Many behaviors overlap. Instead, participants should focus on observing behaviors, considering the child's needs, responding in a supportive and trauma-informed manner, and sharing objective observations that help the team provide appropriate support.</a:t>
            </a:r>
            <a:endParaRPr lang="en-US" sz="1200" dirty="0">
              <a:latin typeface="Calibir"/>
              <a:ea typeface="Aptos" panose="020B0004020202020204" pitchFamily="34" charset="0"/>
              <a:cs typeface="Aptos" panose="020B0004020202020204" pitchFamily="34" charset="0"/>
            </a:endParaRPr>
          </a:p>
          <a:p>
            <a:pPr marL="0">
              <a:buNone/>
            </a:pPr>
            <a:endParaRPr lang="en-US" sz="1200" b="1"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Scenario 1: ADHD</a:t>
            </a:r>
          </a:p>
          <a:p>
            <a:pPr marL="0">
              <a:buNone/>
            </a:pPr>
            <a:r>
              <a:rPr lang="en-US" sz="1200" i="1" dirty="0">
                <a:latin typeface="Calibir"/>
                <a:ea typeface="Aptos" panose="020B0004020202020204" pitchFamily="34" charset="0"/>
                <a:cs typeface="Aptos" panose="020B0004020202020204" pitchFamily="34" charset="0"/>
              </a:rPr>
              <a:t>A 9-year-old has lived in a stable, loving home since birth. His caregiver reports that he has always had difficulty sitting still, frequently interrupts, loses things constantly, and struggles to finish tasks even when he enjoys them. His teacher says he is bright but cannot stay focused long enough to complete assignments.</a:t>
            </a:r>
            <a:endParaRPr lang="en-US" sz="1200" dirty="0">
              <a:latin typeface="Calibir"/>
              <a:ea typeface="Aptos" panose="020B0004020202020204" pitchFamily="34" charset="0"/>
              <a:cs typeface="Aptos" panose="020B0004020202020204" pitchFamily="34" charset="0"/>
            </a:endParaRPr>
          </a:p>
          <a:p>
            <a:pPr marL="483306">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Observed behaviors include difficulty sustaining attention, restlessness, losing items, interrupting others, and difficulty completing tasks.</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Several of these behaviors appear in the infographic's overlap area (difficulty concentrating, being easily distracted, disorganization, hyperactivity, and restlessness) and may affect functioning at home and school.</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Rather than focusing on why the behavior occurs, an Assistant should focus on understanding how it impacts the child's daily life and what supports are helping.</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Respond with patience, clear expectations, routines, and collaboration with caregivers and school staff.</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Document observed behaviors, strengths, successful supports, and the impact on functioning across settings.</a:t>
            </a: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Aptos" panose="020B0004020202020204" pitchFamily="34" charset="0"/>
                <a:cs typeface="Aptos" panose="020B0004020202020204" pitchFamily="34" charset="0"/>
              </a:rPr>
              <a:t>Scenario 2: ADHD</a:t>
            </a:r>
          </a:p>
          <a:p>
            <a:pPr marL="0">
              <a:buNone/>
            </a:pPr>
            <a:r>
              <a:rPr lang="en-US" sz="1200" i="1" dirty="0">
                <a:latin typeface="Calibir"/>
                <a:ea typeface="Aptos" panose="020B0004020202020204" pitchFamily="34" charset="0"/>
                <a:cs typeface="Aptos" panose="020B0004020202020204" pitchFamily="34" charset="0"/>
              </a:rPr>
              <a:t>A 7-year-old girl is described by her resource parent as constantly on the go, unable to wait her turn, and quick to blurt out answers before questions are finished. She is affectionate, trusting, and generally doing well in her placement.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Observed behaviors include hyperactivity, difficulty waiting, impulsive responses, and high activity levels.</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Some of these behaviors are reflected in the overlap that we just discussed (hyperactivity and restlessness) and ADHD characteristics (difficulty waiting turns and interrupting others).</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The Assistant should focus on supporting and meeting the child’s needs rather than labeling the behavior.</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Use positive reinforcement, clear structure, predictable routines, and opportunities for movement and engagement.</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Document the behaviors, their frequency, effective interventions, and any impacts on school, relationships, or daily activities.</a:t>
            </a: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Aptos" panose="020B0004020202020204" pitchFamily="34" charset="0"/>
                <a:cs typeface="Aptos" panose="020B0004020202020204" pitchFamily="34" charset="0"/>
              </a:rPr>
              <a:t>Scenario 3: TRAUMA</a:t>
            </a:r>
          </a:p>
          <a:p>
            <a:pPr marL="0">
              <a:buNone/>
            </a:pPr>
            <a:r>
              <a:rPr lang="en-US" sz="1200" i="1" dirty="0">
                <a:latin typeface="Calibir"/>
                <a:ea typeface="Aptos" panose="020B0004020202020204" pitchFamily="34" charset="0"/>
                <a:cs typeface="Aptos" panose="020B0004020202020204" pitchFamily="34" charset="0"/>
              </a:rPr>
              <a:t>A 10-year-old boy was recently removed from a home with significant domestic violence. He is now in a resource home and seems unable to focus during homework, startles easily at loud noises, refuses to go to sleep, and becomes aggressive when the resource parent raises her voice even slightly.</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Observed behaviors include difficulty concentrating, sleep difficulties, heightened reactions to loud noises, hypervigilance, and aggression when triggered.</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Difficulty concentrating and sleeping can occur in both trauma and ADHD, while being constantly alert for danger and increased arousal are commonly associated with trauma.</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The Assistant should focus on promoting safety, predictability, and emotional regulation rather than determining the cause of the behavior.</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Respond calmly, identify triggers and overstimulating factors, avoid escalating situations, and support the caregiver in creating a consistent environment.</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Document triggers, behavioral responses, changes over time, and strategies that help the child feel safe and regulated.</a:t>
            </a: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Aptos" panose="020B0004020202020204" pitchFamily="34" charset="0"/>
                <a:cs typeface="Aptos" panose="020B0004020202020204" pitchFamily="34" charset="0"/>
              </a:rPr>
              <a:t>Scenario 4: TRAUMA</a:t>
            </a:r>
          </a:p>
          <a:p>
            <a:pPr marL="0">
              <a:buNone/>
            </a:pPr>
            <a:r>
              <a:rPr lang="en-US" sz="1200" i="1" dirty="0">
                <a:latin typeface="Calibir"/>
                <a:ea typeface="Aptos" panose="020B0004020202020204" pitchFamily="34" charset="0"/>
                <a:cs typeface="Aptos" panose="020B0004020202020204" pitchFamily="34" charset="0"/>
              </a:rPr>
              <a:t>An 11-year-old girl who experienced prolonged neglect sits alone at lunch every day, avoids eye contact with adults, and shuts down completely when asked how she is feeling. Her teacher describes her as checked out and unresponsive. She rarely completes work but stares at her desk quietly rather than acting out.</a:t>
            </a:r>
            <a:endParaRPr lang="en-US" sz="1200" dirty="0">
              <a:latin typeface="Calibir"/>
              <a:ea typeface="Aptos" panose="020B0004020202020204" pitchFamily="34" charset="0"/>
              <a:cs typeface="Aptos" panose="020B0004020202020204" pitchFamily="34" charset="0"/>
            </a:endParaRPr>
          </a:p>
          <a:p>
            <a:pPr marL="483306">
              <a:buNone/>
            </a:pPr>
            <a:r>
              <a:rPr lang="en-US" sz="1200" b="1" i="1" dirty="0">
                <a:latin typeface="Calibir"/>
                <a:ea typeface="Aptos" panose="020B000402020202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Aptos" panose="020B000402020202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Observed behaviors include withdrawal, limited communication, difficulty engaging with others, and difficulty completing schoolwork.</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Concentration difficulties can overlap with a variety of underlying experiences, while avoidance and emotional shutdown may also be associated with trauma-related stress responses.</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The Assistant should avoid making assumptions about the cause of the behavior and instead focus on engagement, connection, and creating a sense of safety.</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Build rapport gradually, provide consistent support, avoid pressuring the child to disclose feelings, and celebrate small successes in engagement.</a:t>
            </a:r>
          </a:p>
          <a:p>
            <a:pPr marL="362480" indent="-362480">
              <a:buSzPts val="1000"/>
              <a:buFont typeface="Symbol" panose="05050102010706020507" pitchFamily="18" charset="2"/>
              <a:buChar char=""/>
              <a:tabLst>
                <a:tab pos="483306" algn="l"/>
              </a:tabLst>
            </a:pPr>
            <a:r>
              <a:rPr lang="en-US" sz="1200" dirty="0">
                <a:latin typeface="Calibir"/>
                <a:ea typeface="Aptos" panose="020B0004020202020204" pitchFamily="34" charset="0"/>
                <a:cs typeface="Aptos" panose="020B0004020202020204" pitchFamily="34" charset="0"/>
              </a:rPr>
              <a:t>Document patterns of withdrawal, participation, peer interactions, changes over time, and strategies that increase engagement.</a:t>
            </a: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Calibri" panose="020F0502020204030204" pitchFamily="34" charset="0"/>
                <a:cs typeface="Aptos" panose="020B0004020202020204" pitchFamily="34" charset="0"/>
              </a:rPr>
              <a:t>Sources:</a:t>
            </a:r>
            <a:br>
              <a:rPr lang="en-US" sz="1200" b="1" dirty="0">
                <a:latin typeface="Calibir"/>
                <a:ea typeface="Calibri" panose="020F0502020204030204" pitchFamily="34" charset="0"/>
                <a:cs typeface="Aptos" panose="020B0004020202020204" pitchFamily="34" charset="0"/>
              </a:rPr>
            </a:br>
            <a:r>
              <a:rPr lang="en-US" sz="1200" i="1" dirty="0">
                <a:latin typeface="Calibir"/>
                <a:ea typeface="Calibri" panose="020F0502020204030204" pitchFamily="34" charset="0"/>
                <a:cs typeface="Aptos" panose="020B0004020202020204" pitchFamily="34" charset="0"/>
              </a:rPr>
              <a:t>Child Mind Institute — Is It ADHD or Trauma?</a:t>
            </a:r>
            <a:r>
              <a:rPr lang="en-US" sz="1200" i="1" dirty="0">
                <a:latin typeface="Calibir"/>
                <a:ea typeface="Calibri" panose="020F0502020204030204" pitchFamily="34" charset="0"/>
                <a:cs typeface="Aptos" panose="020B0004020202020204" pitchFamily="34" charset="0"/>
                <a:hlinkClick r:id="rId3"/>
              </a:rPr>
              <a:t> </a:t>
            </a:r>
            <a:r>
              <a:rPr lang="en-US" sz="1200" i="1" dirty="0">
                <a:solidFill>
                  <a:srgbClr val="1155CC"/>
                </a:solidFill>
                <a:latin typeface="Calibir"/>
                <a:ea typeface="Calibri" panose="020F0502020204030204" pitchFamily="34" charset="0"/>
                <a:cs typeface="Aptos" panose="020B0004020202020204" pitchFamily="34" charset="0"/>
                <a:hlinkClick r:id="rId3"/>
              </a:rPr>
              <a:t>https://childmind.org/article/is-it-adhd-or-trauma/</a:t>
            </a:r>
            <a:endParaRPr lang="en-US" sz="1200" dirty="0">
              <a:latin typeface="Calibir"/>
              <a:ea typeface="Aptos" panose="020B0004020202020204" pitchFamily="34" charset="0"/>
              <a:cs typeface="Aptos" panose="020B0004020202020204" pitchFamily="34" charset="0"/>
            </a:endParaRPr>
          </a:p>
          <a:p>
            <a:pPr marL="0">
              <a:buNone/>
            </a:pPr>
            <a:r>
              <a:rPr lang="en-US" sz="1200" i="1" dirty="0">
                <a:latin typeface="Calibir"/>
                <a:ea typeface="Calibri" panose="020F0502020204030204" pitchFamily="34" charset="0"/>
                <a:cs typeface="Aptos" panose="020B0004020202020204" pitchFamily="34" charset="0"/>
              </a:rPr>
              <a:t>Chicagoland Neuropsychology — How Trauma Can Mirror the Symptoms of ADHD in Children</a:t>
            </a:r>
            <a:r>
              <a:rPr lang="en-US" sz="1200" i="1" dirty="0">
                <a:latin typeface="Calibir"/>
                <a:ea typeface="Calibri" panose="020F0502020204030204" pitchFamily="34" charset="0"/>
                <a:cs typeface="Aptos" panose="020B0004020202020204" pitchFamily="34" charset="0"/>
                <a:hlinkClick r:id="rId4"/>
              </a:rPr>
              <a:t> </a:t>
            </a:r>
            <a:r>
              <a:rPr lang="en-US" sz="1200" i="1" dirty="0">
                <a:solidFill>
                  <a:srgbClr val="1155CC"/>
                </a:solidFill>
                <a:latin typeface="Calibir"/>
                <a:ea typeface="Calibri" panose="020F0502020204030204" pitchFamily="34" charset="0"/>
                <a:cs typeface="Aptos" panose="020B0004020202020204" pitchFamily="34" charset="0"/>
                <a:hlinkClick r:id="rId4"/>
              </a:rPr>
              <a:t>https://chicagolandneuropsychology.com/blog/how-trauma-can-mirror-the-symptoms-of-adhd-in-children/</a:t>
            </a:r>
            <a:endParaRPr lang="en-US" sz="1200" dirty="0">
              <a:latin typeface="Calibir"/>
              <a:ea typeface="Aptos" panose="020B0004020202020204" pitchFamily="34" charset="0"/>
              <a:cs typeface="Aptos" panose="020B0004020202020204" pitchFamily="34" charset="0"/>
            </a:endParaRPr>
          </a:p>
          <a:p>
            <a:pPr marL="0">
              <a:buNone/>
            </a:pPr>
            <a:r>
              <a:rPr lang="en-US" sz="1200" i="1" dirty="0">
                <a:latin typeface="Calibir"/>
                <a:ea typeface="Calibri" panose="020F0502020204030204" pitchFamily="34" charset="0"/>
                <a:cs typeface="Aptos" panose="020B0004020202020204" pitchFamily="34" charset="0"/>
              </a:rPr>
              <a:t>Child Development Clinic — The Inattentive; Impulsive and Hyperactive Child</a:t>
            </a:r>
            <a:r>
              <a:rPr lang="en-US" sz="1200" i="1" dirty="0">
                <a:latin typeface="Calibir"/>
                <a:ea typeface="Calibri" panose="020F0502020204030204" pitchFamily="34" charset="0"/>
                <a:cs typeface="Aptos" panose="020B0004020202020204" pitchFamily="34" charset="0"/>
                <a:hlinkClick r:id="rId5"/>
              </a:rPr>
              <a:t> </a:t>
            </a:r>
            <a:r>
              <a:rPr lang="en-US" sz="1200" i="1" dirty="0">
                <a:solidFill>
                  <a:srgbClr val="1155CC"/>
                </a:solidFill>
                <a:latin typeface="Calibir"/>
                <a:ea typeface="Calibri" panose="020F0502020204030204" pitchFamily="34" charset="0"/>
                <a:cs typeface="Aptos" panose="020B0004020202020204" pitchFamily="34" charset="0"/>
                <a:hlinkClick r:id="rId5"/>
              </a:rPr>
              <a:t>https://www.childdevelopmentclinic.com.au/adhd-and-complex-trauma.html</a:t>
            </a:r>
            <a:endParaRPr lang="en-US" sz="1200" dirty="0">
              <a:latin typeface="Calibir"/>
              <a:ea typeface="Aptos" panose="020B0004020202020204" pitchFamily="34" charset="0"/>
              <a:cs typeface="Aptos" panose="020B0004020202020204" pitchFamily="34" charset="0"/>
            </a:endParaRPr>
          </a:p>
          <a:p>
            <a:pPr>
              <a:buNone/>
            </a:pPr>
            <a:br>
              <a:rPr lang="en-US" sz="1200" i="1" u="sng" dirty="0">
                <a:solidFill>
                  <a:srgbClr val="1155CC"/>
                </a:solidFill>
                <a:latin typeface="Calibir"/>
                <a:ea typeface="Calibri" panose="020F0502020204030204" pitchFamily="34" charset="0"/>
              </a:rPr>
            </a:b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3"/>
        <p:cNvGrpSpPr/>
        <p:nvPr/>
      </p:nvGrpSpPr>
      <p:grpSpPr>
        <a:xfrm>
          <a:off x="0" y="0"/>
          <a:ext cx="0" cy="0"/>
          <a:chOff x="0" y="0"/>
          <a:chExt cx="0" cy="0"/>
        </a:xfrm>
      </p:grpSpPr>
      <p:sp>
        <p:nvSpPr>
          <p:cNvPr id="1054" name="Google Shape;1054;g3e6ad1d2d54_0_3084:notes"/>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55" name="Google Shape;1055;g3e6ad1d2d54_0_3084:notes"/>
          <p:cNvSpPr txBox="1">
            <a:spLocks noGrp="1"/>
          </p:cNvSpPr>
          <p:nvPr>
            <p:ph type="body" idx="1"/>
          </p:nvPr>
        </p:nvSpPr>
        <p:spPr>
          <a:xfrm>
            <a:off x="731520" y="4560570"/>
            <a:ext cx="5852160" cy="4320540"/>
          </a:xfrm>
          <a:prstGeom prst="rect">
            <a:avLst/>
          </a:prstGeom>
          <a:noFill/>
          <a:ln>
            <a:noFill/>
          </a:ln>
        </p:spPr>
        <p:txBody>
          <a:bodyPr spcFirstLastPara="1" wrap="square" lIns="96513" tIns="96513" rIns="96513" bIns="96513" anchor="t" anchorCtr="0">
            <a:noAutofit/>
          </a:bodyPr>
          <a:lstStyle/>
          <a:p>
            <a:pPr marL="0">
              <a:buNone/>
            </a:pPr>
            <a:r>
              <a:rPr lang="en-US" sz="1200" b="1" dirty="0">
                <a:latin typeface="Calibir"/>
                <a:ea typeface="Calibri" panose="020F0502020204030204" pitchFamily="34" charset="0"/>
                <a:cs typeface="Aptos" panose="020B0004020202020204" pitchFamily="34" charset="0"/>
              </a:rPr>
              <a:t>VIDEO: TRAUMA-INFORMED CARE - DE-ESCALATING CHALLENGING BEHAVIORS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15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help participants understand how trauma-informed care can be used to de-escalate challenging behaviors and respond to children and families in ways that reduce fear, increase safety, and support regulation</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Participant Manual:</a:t>
            </a:r>
            <a:r>
              <a:rPr lang="en-US" sz="1200" dirty="0">
                <a:latin typeface="Calibir"/>
                <a:ea typeface="Calibri" panose="020F0502020204030204" pitchFamily="34" charset="0"/>
                <a:cs typeface="Aptos" panose="020B0004020202020204" pitchFamily="34" charset="0"/>
              </a:rPr>
              <a:t> Trauma-Informed Care De-Escalation Video Reflection Sheet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Video: </a:t>
            </a:r>
            <a:r>
              <a:rPr lang="en-US" sz="1200" dirty="0">
                <a:latin typeface="Calibir"/>
                <a:ea typeface="Calibri" panose="020F0502020204030204" pitchFamily="34" charset="0"/>
                <a:cs typeface="Aptos" panose="020B0004020202020204" pitchFamily="34" charset="0"/>
              </a:rPr>
              <a:t>Trauma-Informed Care - De-escalating Challenging Behaviors (length 6:55) </a:t>
            </a:r>
            <a:endParaRPr lang="en-US" sz="1200" dirty="0">
              <a:latin typeface="Calibir"/>
              <a:ea typeface="Aptos" panose="020B0004020202020204" pitchFamily="34" charset="0"/>
              <a:cs typeface="Aptos" panose="020B0004020202020204" pitchFamily="34" charset="0"/>
            </a:endParaRPr>
          </a:p>
          <a:p>
            <a:pPr marL="0">
              <a:buNone/>
            </a:pPr>
            <a:r>
              <a:rPr lang="en-US" sz="1200" dirty="0">
                <a:solidFill>
                  <a:srgbClr val="467886"/>
                </a:solidFill>
                <a:latin typeface="Calibir"/>
                <a:ea typeface="Calibri" panose="020F0502020204030204" pitchFamily="34" charset="0"/>
                <a:cs typeface="Aptos" panose="020B0004020202020204" pitchFamily="34" charset="0"/>
                <a:hlinkClick r:id="rId3"/>
              </a:rPr>
              <a:t>https://youtu.be/IQib6Kg_TqU?si=wxg8gZquCaeqwhUz</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As you watch the video; think about how children’s behaviors are often a response to stress, fear, or feeling overwhelmed rather than simply “acting out”. Pay attention to how the adult responds and which actions help calm the situation instead of making it worse. Record your responses to the questions below on the Trauma-Informed Care De-escalation Video Reflection Sheet located in your participant manual.</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Why is a trauma-informed approach important when responding to challenging behavior? </a:t>
            </a:r>
            <a:endParaRPr lang="en-US" sz="1200" dirty="0">
              <a:latin typeface="Calibir"/>
              <a:ea typeface="Noto Sans Symbols" panose="020B0604020202020204" charset="0"/>
              <a:cs typeface="Noto Sans Symbols" panose="020B060402020202020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Because behavior may be rooted in trauma, fear, or dysregulation rather than intentional disrespect. </a:t>
            </a:r>
            <a:endParaRPr lang="en-US" sz="1200" dirty="0">
              <a:latin typeface="Calibir"/>
              <a:ea typeface="Noto Sans Symbols" panose="020B0604020202020204" charset="0"/>
              <a:cs typeface="Noto Sans Symbols" panose="020B060402020202020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A trauma-informed approach helps adults respond in ways that reduce escalation instead of increasing it. </a:t>
            </a:r>
            <a:endParaRPr lang="en-US" sz="1200" dirty="0">
              <a:latin typeface="Calibir"/>
              <a:ea typeface="Noto Sans Symbols" panose="020B0604020202020204" charset="0"/>
              <a:cs typeface="Noto Sans Symbols" panose="020B060402020202020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It encourages safety, empathy, and regulation rather than punishment in the moment.</a:t>
            </a:r>
            <a:endParaRPr lang="en-US" sz="1200" dirty="0">
              <a:latin typeface="Calibir"/>
              <a:ea typeface="Noto Sans Symbols" panose="020B0604020202020204" charset="0"/>
              <a:cs typeface="Noto Sans Symbols" panose="020B060402020202020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Facilitator Questions:</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Which de-escalation strategy from the video could you see yourself using? </a:t>
            </a:r>
            <a:endParaRPr lang="en-US" sz="1200" dirty="0">
              <a:latin typeface="Calibir"/>
              <a:ea typeface="Aptos" panose="020B0004020202020204" pitchFamily="34" charset="0"/>
              <a:cs typeface="Aptos" panose="020B0004020202020204" pitchFamily="34" charset="0"/>
            </a:endParaRPr>
          </a:p>
          <a:p>
            <a:pPr marL="362480" indent="-362480">
              <a:buFont typeface="Symbol" panose="05050102010706020507" pitchFamily="18" charset="2"/>
              <a:buChar char=""/>
            </a:pPr>
            <a:r>
              <a:rPr lang="en-US" sz="1200" dirty="0">
                <a:latin typeface="Calibir"/>
                <a:ea typeface="Calibri" panose="020F0502020204030204" pitchFamily="34" charset="0"/>
                <a:cs typeface="Aptos" panose="020B0004020202020204" pitchFamily="34" charset="0"/>
              </a:rPr>
              <a:t>What responses could unintentionally make a situation worse?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A trauma-informed approach to de-escalation helps us slow down, stay calm, and respond in ways that promote safety rather than make the situation worse. In DCFS practice, this matters because the way adults respond in tense moments can either increase a child’s sense of threat or help restore regulation and trust. As you watch, pay attention to what trauma-informed de-escalation looks like and how it can change the outcome of an interaction.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SzPts val="100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What are some ways Social Services Assistants can help de-escalate a situation without making the child or family feel more threatened? </a:t>
            </a:r>
            <a:endParaRPr lang="en-US" sz="1200" dirty="0">
              <a:latin typeface="Calibir"/>
              <a:ea typeface="Noto Sans Symbols" panose="020B0604020202020204" charset="0"/>
              <a:cs typeface="Noto Sans Symbols" panose="020B060402020202020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Stay calm and regulate your own tone, body language, and pace.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Avoid arguing, blaming, or crowding the person.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Use clear, simple, respectful language.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Focus on safety and connection before correction. </a:t>
            </a:r>
            <a:endParaRPr lang="en-US" sz="1200" dirty="0">
              <a:latin typeface="Calibir"/>
              <a:ea typeface="Noto Sans Symbols" panose="020B0604020202020204" charset="0"/>
              <a:cs typeface="Noto Sans Symbols" panose="020B060402020202020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Noto Sans Symbols" panose="020B0604020202020204" charset="0"/>
              </a:rPr>
              <a:t>Recognize that the person may need support, space, or reassurance before they can fully engage. </a:t>
            </a:r>
            <a:endParaRPr lang="en-US" sz="1200" dirty="0">
              <a:latin typeface="Calibir"/>
              <a:ea typeface="Noto Sans Symbols" panose="020B0604020202020204" charset="0"/>
              <a:cs typeface="Noto Sans Symbols" panose="020B060402020202020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469881" indent="0">
              <a:spcBef>
                <a:spcPts val="1269"/>
              </a:spcBef>
              <a:buClr>
                <a:schemeClr val="dk1"/>
              </a:buClr>
              <a:buNone/>
            </a:pPr>
            <a:endParaRPr sz="1200" b="1" dirty="0">
              <a:solidFill>
                <a:schemeClr val="dk1"/>
              </a:solidFill>
              <a:latin typeface="Calibir"/>
              <a:ea typeface="Aptos"/>
              <a:cs typeface="Aptos"/>
              <a:sym typeface="Apto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8"/>
        <p:cNvGrpSpPr/>
        <p:nvPr/>
      </p:nvGrpSpPr>
      <p:grpSpPr>
        <a:xfrm>
          <a:off x="0" y="0"/>
          <a:ext cx="0" cy="0"/>
          <a:chOff x="0" y="0"/>
          <a:chExt cx="0" cy="0"/>
        </a:xfrm>
      </p:grpSpPr>
      <p:sp>
        <p:nvSpPr>
          <p:cNvPr id="1059" name="Google Shape;1059;g3ef677cc6f2_0_220:notes"/>
          <p:cNvSpPr txBox="1">
            <a:spLocks noGrp="1"/>
          </p:cNvSpPr>
          <p:nvPr>
            <p:ph type="body" idx="1"/>
          </p:nvPr>
        </p:nvSpPr>
        <p:spPr>
          <a:xfrm>
            <a:off x="545255" y="4387384"/>
            <a:ext cx="6450880" cy="4599315"/>
          </a:xfrm>
          <a:prstGeom prst="rect">
            <a:avLst/>
          </a:prstGeom>
          <a:noFill/>
          <a:ln>
            <a:noFill/>
          </a:ln>
        </p:spPr>
        <p:txBody>
          <a:bodyPr spcFirstLastPara="1" wrap="square" lIns="98337" tIns="49155" rIns="98337" bIns="49155" anchor="t" anchorCtr="0">
            <a:noAutofit/>
          </a:bodyPr>
          <a:lstStyle/>
          <a:p>
            <a:pPr marL="0" indent="0">
              <a:buClr>
                <a:schemeClr val="dk1"/>
              </a:buClr>
              <a:buNone/>
            </a:pPr>
            <a:r>
              <a:rPr lang="en-US" sz="1200" b="1" dirty="0">
                <a:solidFill>
                  <a:schemeClr val="dk1"/>
                </a:solidFill>
                <a:latin typeface="Calibir"/>
                <a:ea typeface="Calibri"/>
                <a:cs typeface="Calibri"/>
                <a:sym typeface="Calibri"/>
              </a:rPr>
              <a:t>SUPPORTING FAMILIES AND CHILDREN </a:t>
            </a:r>
            <a:endParaRPr sz="1200" b="1" dirty="0">
              <a:solidFill>
                <a:schemeClr val="dk1"/>
              </a:solidFill>
              <a:latin typeface="Calibir"/>
              <a:ea typeface="Calibri"/>
              <a:cs typeface="Calibri"/>
              <a:sym typeface="Calibri"/>
            </a:endParaRPr>
          </a:p>
          <a:p>
            <a:pPr marL="0" indent="0">
              <a:buClr>
                <a:schemeClr val="dk1"/>
              </a:buClr>
              <a:buSzPts val="1400"/>
              <a:buNone/>
            </a:pPr>
            <a:endParaRPr sz="1200" b="1" dirty="0">
              <a:latin typeface="Calibir"/>
              <a:ea typeface="Calibri"/>
              <a:cs typeface="Calibri"/>
              <a:sym typeface="Calibri"/>
            </a:endParaRPr>
          </a:p>
          <a:p>
            <a:pPr marL="0" indent="0">
              <a:buSzPts val="1400"/>
              <a:buNone/>
            </a:pPr>
            <a:endParaRPr sz="1200" dirty="0">
              <a:latin typeface="Calibir"/>
            </a:endParaRPr>
          </a:p>
        </p:txBody>
      </p:sp>
      <p:sp>
        <p:nvSpPr>
          <p:cNvPr id="1062" name="Google Shape;1062;g3ef677cc6f2_0_220:notes"/>
          <p:cNvSpPr>
            <a:spLocks noGrp="1" noRot="1" noChangeAspect="1"/>
          </p:cNvSpPr>
          <p:nvPr>
            <p:ph type="sldImg" idx="3"/>
          </p:nvPr>
        </p:nvSpPr>
        <p:spPr>
          <a:xfrm>
            <a:off x="763588" y="798513"/>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5"/>
        <p:cNvGrpSpPr/>
        <p:nvPr/>
      </p:nvGrpSpPr>
      <p:grpSpPr>
        <a:xfrm>
          <a:off x="0" y="0"/>
          <a:ext cx="0" cy="0"/>
          <a:chOff x="0" y="0"/>
          <a:chExt cx="0" cy="0"/>
        </a:xfrm>
      </p:grpSpPr>
      <p:sp>
        <p:nvSpPr>
          <p:cNvPr id="1046" name="Google Shape;1046;g3e6ad1d2d54_0_193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47" name="Google Shape;1047;g3e6ad1d2d54_0_1933: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PRACTICAL STRATEGIES FOR SUPPORTING CHILDREN</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15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equip Social Services Assistants with practical strategies to share with caregivers supporting children who have difficulty with attention, self-regulation, transitions, or emotional regulation</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Aptos" panose="020B0004020202020204" pitchFamily="34" charset="0"/>
                <a:cs typeface="Aptos" panose="020B0004020202020204" pitchFamily="34" charset="0"/>
              </a:rPr>
              <a:t>     </a:t>
            </a:r>
          </a:p>
          <a:p>
            <a:pPr marL="0">
              <a:buNone/>
            </a:pPr>
            <a:r>
              <a:rPr lang="en-US" sz="1200" b="1" dirty="0">
                <a:latin typeface="Calibir"/>
                <a:ea typeface="Calibri" panose="020F0502020204030204" pitchFamily="34" charset="0"/>
                <a:cs typeface="Aptos" panose="020B0004020202020204" pitchFamily="34" charset="0"/>
              </a:rPr>
              <a:t>Say:</a:t>
            </a:r>
            <a:br>
              <a:rPr lang="en-US" sz="1200" b="1" dirty="0">
                <a:latin typeface="Calibir"/>
                <a:ea typeface="Calibri" panose="020F0502020204030204" pitchFamily="34" charset="0"/>
                <a:cs typeface="Aptos" panose="020B0004020202020204" pitchFamily="34" charset="0"/>
              </a:rPr>
            </a:br>
            <a:r>
              <a:rPr lang="en-US" sz="1200" b="1" i="1" dirty="0">
                <a:latin typeface="Calibir"/>
                <a:ea typeface="Calibri" panose="020F0502020204030204" pitchFamily="34" charset="0"/>
                <a:cs typeface="Aptos" panose="020B0004020202020204" pitchFamily="34" charset="0"/>
              </a:rPr>
              <a:t>Part of your role is being a resource for caregivers. When you know what works; you can share it. Here are ten simple strategies to pass along during home visits and family time.</a:t>
            </a:r>
            <a:r>
              <a:rPr lang="en-US" sz="1200" b="1" i="1" dirty="0">
                <a:latin typeface="Calibir"/>
                <a:ea typeface="Aptos" panose="020B0004020202020204" pitchFamily="34" charset="0"/>
                <a:cs typeface="Aptos" panose="020B0004020202020204" pitchFamily="34" charset="0"/>
              </a:rPr>
              <a:t> </a:t>
            </a:r>
            <a:r>
              <a:rPr lang="en-US" sz="1200" b="1" i="1" dirty="0">
                <a:latin typeface="Calibir"/>
                <a:ea typeface="Calibri" panose="020F0502020204030204" pitchFamily="34" charset="0"/>
                <a:cs typeface="Aptos" panose="020B0004020202020204" pitchFamily="34" charset="0"/>
              </a:rPr>
              <a:t>These strategies can benefit many children, including those who have experienced trauma, have ADHD, or struggle with attention, transitions, or emotional regulation.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Give advance warnings</a:t>
            </a:r>
            <a:r>
              <a:rPr lang="en-US" sz="1200" dirty="0">
                <a:latin typeface="Calibir"/>
                <a:ea typeface="Calibri" panose="020F0502020204030204" pitchFamily="34" charset="0"/>
                <a:cs typeface="Aptos" panose="020B0004020202020204" pitchFamily="34" charset="0"/>
              </a:rPr>
              <a:t>: children with ADHD struggle with transitions; a heads-up prevents meltdowns before they start</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Break tasks into checkpoints</a:t>
            </a:r>
            <a:r>
              <a:rPr lang="en-US" sz="1200" dirty="0">
                <a:latin typeface="Calibir"/>
                <a:ea typeface="Calibri" panose="020F0502020204030204" pitchFamily="34" charset="0"/>
                <a:cs typeface="Aptos" panose="020B0004020202020204" pitchFamily="34" charset="0"/>
              </a:rPr>
              <a:t>: small; achievable steps with brief rewards keep a child moving forward</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Set clear rules and consistent consequences</a:t>
            </a:r>
            <a:r>
              <a:rPr lang="en-US" sz="1200" dirty="0">
                <a:latin typeface="Calibir"/>
                <a:ea typeface="Calibri" panose="020F0502020204030204" pitchFamily="34" charset="0"/>
                <a:cs typeface="Aptos" panose="020B0004020202020204" pitchFamily="34" charset="0"/>
              </a:rPr>
              <a:t>: keep rules simple and enforce them the same way every time</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Provide structure and consistency</a:t>
            </a:r>
            <a:r>
              <a:rPr lang="en-US" sz="1200" dirty="0">
                <a:latin typeface="Calibir"/>
                <a:ea typeface="Calibri" panose="020F0502020204030204" pitchFamily="34" charset="0"/>
                <a:cs typeface="Aptos" panose="020B0004020202020204" pitchFamily="34" charset="0"/>
              </a:rPr>
              <a:t>: predictable routines reduce anxiety and behavioral outbursts</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Work as a team</a:t>
            </a:r>
            <a:r>
              <a:rPr lang="en-US" sz="1200" dirty="0">
                <a:latin typeface="Calibir"/>
                <a:ea typeface="Calibri" panose="020F0502020204030204" pitchFamily="34" charset="0"/>
                <a:cs typeface="Aptos" panose="020B0004020202020204" pitchFamily="34" charset="0"/>
              </a:rPr>
              <a:t>: when teachers; caregivers; and Specialists reinforce the same strategies; the child gets a consistent message</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Create a positive environment</a:t>
            </a:r>
            <a:r>
              <a:rPr lang="en-US" sz="1200" dirty="0">
                <a:latin typeface="Calibir"/>
                <a:ea typeface="Calibri" panose="020F0502020204030204" pitchFamily="34" charset="0"/>
                <a:cs typeface="Aptos" panose="020B0004020202020204" pitchFamily="34" charset="0"/>
              </a:rPr>
              <a:t>: small changes like a quiet corner or fewer distractions can make a big difference</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Use timers</a:t>
            </a:r>
            <a:r>
              <a:rPr lang="en-US" sz="1200" dirty="0">
                <a:latin typeface="Calibir"/>
                <a:ea typeface="Calibri" panose="020F0502020204030204" pitchFamily="34" charset="0"/>
                <a:cs typeface="Aptos" panose="020B0004020202020204" pitchFamily="34" charset="0"/>
              </a:rPr>
              <a:t>: a simple; inexpensive tool that helps children stay on task and manage transitions</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Allow extra time</a:t>
            </a:r>
            <a:r>
              <a:rPr lang="en-US" sz="1200" dirty="0">
                <a:latin typeface="Calibir"/>
                <a:ea typeface="Calibri" panose="020F0502020204030204" pitchFamily="34" charset="0"/>
                <a:cs typeface="Aptos" panose="020B0004020202020204" pitchFamily="34" charset="0"/>
              </a:rPr>
              <a:t>: rushing increases anxiety; build extra time into routines instead</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Build in downtime</a:t>
            </a:r>
            <a:r>
              <a:rPr lang="en-US" sz="1200" dirty="0">
                <a:latin typeface="Calibir"/>
                <a:ea typeface="Calibri" panose="020F0502020204030204" pitchFamily="34" charset="0"/>
                <a:cs typeface="Aptos" panose="020B0004020202020204" pitchFamily="34" charset="0"/>
              </a:rPr>
              <a:t>: physical activity and play are not optional; they are necessary</a:t>
            </a:r>
            <a:endParaRPr lang="en-US" sz="1200" dirty="0">
              <a:latin typeface="Calibir"/>
              <a:ea typeface="Aptos" panose="020B0004020202020204" pitchFamily="34" charset="0"/>
              <a:cs typeface="Aptos" panose="020B0004020202020204" pitchFamily="34" charset="0"/>
            </a:endParaRPr>
          </a:p>
          <a:p>
            <a:pPr marL="362480" indent="-362480">
              <a:buFont typeface="+mj-lt"/>
              <a:buAutoNum type="arabicPeriod"/>
            </a:pPr>
            <a:r>
              <a:rPr lang="en-US" sz="1200" b="1" dirty="0">
                <a:latin typeface="Calibir"/>
                <a:ea typeface="Calibri" panose="020F0502020204030204" pitchFamily="34" charset="0"/>
                <a:cs typeface="Aptos" panose="020B0004020202020204" pitchFamily="34" charset="0"/>
              </a:rPr>
              <a:t>Do not forget to laugh:</a:t>
            </a:r>
            <a:r>
              <a:rPr lang="en-US" sz="1200" dirty="0">
                <a:latin typeface="Calibir"/>
                <a:ea typeface="Calibri" panose="020F0502020204030204" pitchFamily="34" charset="0"/>
                <a:cs typeface="Aptos" panose="020B0004020202020204" pitchFamily="34" charset="0"/>
              </a:rPr>
              <a:t> remind caregivers to find joy in the relationship; not just manage the behavior</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Which of these strategies do you think would be most helpful to share with a resource family feeling overwhelmed by a child's ADHD behaviors?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Structure and consistency: many overwhelmed caregivers are missing a predictable routine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Advance warnings: simple and immediately reduces conflict around transitions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Building in downtime: caregivers often forget physical activity is not optional</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Do not forget to laugh: reminds caregivers the relationship matters as much as behavior management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During your time with children and their caregivers, you may have opportunities to model these strategies for caregivers or reinforce positive interactions. You can encourage approaches that help children feel successful and support positive parent child interactions. Now that we’ve discussed some important things to understand about ADHD, let's take a look at the overlap between trauma and ADHD.</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Sharing practical tools with caregivers is part of your role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Structure; predictability; and positive reinforcement are the foundation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When caregivers feel equipped; children thrive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469881" indent="0">
              <a:spcBef>
                <a:spcPts val="1269"/>
              </a:spcBef>
              <a:buClr>
                <a:schemeClr val="dk1"/>
              </a:buClr>
              <a:buNone/>
            </a:pPr>
            <a:endParaRPr sz="1200" b="1" dirty="0">
              <a:solidFill>
                <a:schemeClr val="dk1"/>
              </a:solidFill>
              <a:latin typeface="Calibir"/>
              <a:ea typeface="Aptos"/>
              <a:cs typeface="Aptos"/>
              <a:sym typeface="Apto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6"/>
        <p:cNvGrpSpPr/>
        <p:nvPr/>
      </p:nvGrpSpPr>
      <p:grpSpPr>
        <a:xfrm>
          <a:off x="0" y="0"/>
          <a:ext cx="0" cy="0"/>
          <a:chOff x="0" y="0"/>
          <a:chExt cx="0" cy="0"/>
        </a:xfrm>
      </p:grpSpPr>
      <p:sp>
        <p:nvSpPr>
          <p:cNvPr id="1077" name="Google Shape;1077;g3e6ad1d2d54_1_1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78" name="Google Shape;1078;g3e6ad1d2d54_1_14: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buNone/>
            </a:pPr>
            <a:r>
              <a:rPr lang="en-US" sz="1200" b="1" dirty="0">
                <a:latin typeface="Calibir"/>
                <a:ea typeface="Calibri" panose="020F0502020204030204" pitchFamily="34" charset="0"/>
                <a:cs typeface="Aptos" panose="020B0004020202020204" pitchFamily="34" charset="0"/>
              </a:rPr>
              <a:t>DEPRESSION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15 minutes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help Social Services Assistants recognize signs of depression in children early and connect families with appropriate support</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br>
              <a:rPr lang="en-US" sz="1200" b="1" dirty="0">
                <a:latin typeface="Calibir"/>
                <a:ea typeface="Calibri" panose="020F0502020204030204" pitchFamily="34" charset="0"/>
                <a:cs typeface="Aptos" panose="020B0004020202020204" pitchFamily="34" charset="0"/>
              </a:rPr>
            </a:br>
            <a:r>
              <a:rPr lang="en-US" sz="1200" b="1" i="1" dirty="0">
                <a:latin typeface="Calibir"/>
                <a:ea typeface="Calibri" panose="020F0502020204030204" pitchFamily="34" charset="0"/>
                <a:cs typeface="Aptos" panose="020B0004020202020204" pitchFamily="34" charset="0"/>
              </a:rPr>
              <a:t>Depression in children does not always look the way we expect. A depressed child may not look sad. They may look irritable, angry, withdrawn, or just different from how they used to be. That is what makes it easy to miss — and why it matters that you know what to look for. Because you will often spend time with children, you may notice changes that others don't immediately see.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What changes in a child’s behavior would cause you to be concerned that something is wrong? </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0">
              <a:buNone/>
            </a:pPr>
            <a:r>
              <a:rPr lang="en-US" sz="1200" i="1" dirty="0">
                <a:latin typeface="Calibir"/>
                <a:ea typeface="Calibri" panose="020F0502020204030204" pitchFamily="34" charset="0"/>
                <a:cs typeface="Aptos" panose="020B0004020202020204" pitchFamily="34" charset="0"/>
              </a:rPr>
              <a:t>(Allow responses; then expand)</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dirty="0">
                <a:latin typeface="Calibir"/>
                <a:ea typeface="Calibri" panose="020F0502020204030204" pitchFamily="34" charset="0"/>
                <a:cs typeface="Aptos" panose="020B0004020202020204" pitchFamily="34" charset="0"/>
              </a:rPr>
              <a:t>Depression is a mood disorder that interferes with a child's relationships, activities, and daily functioning. About 1 in 5 teens have been diagnosed with major depression — and rates are even higher in children with chronic illnesses like diabetes or asthma.</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What it can look like in children: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Pulling away from favorite toys; activities; or friends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Changes in appetite or sleep</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Low energy; frequent complaints of headaches or stomachaches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Irritability; mood swings; or increased tantrums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Loss of interest in things they once enjoyed</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Why do you think depression in children is often missed or mistaken for something else?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Facilitation Answers: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It can look like behavioral problems or defiance rather than sadness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Children may not have the language to describe how they feel</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Adults may attribute the changes to a phase or adjustment period</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Irritability and tantrums can be misread as attitude rather than distress</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Risk factors to be aware of:</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Abuse; domestic violence; or trauma history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Family separation; divorce; or loss of a loved one</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Relocation or loss of familiar surroundings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Poverty; chronic illness; or family history of depression</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buNone/>
            </a:pPr>
            <a:r>
              <a:rPr lang="en-US" sz="1200" b="1" i="1" dirty="0">
                <a:latin typeface="Calibir"/>
                <a:ea typeface="Calibri" panose="020F0502020204030204" pitchFamily="34" charset="0"/>
                <a:cs typeface="Aptos" panose="020B0004020202020204" pitchFamily="34" charset="0"/>
              </a:rPr>
              <a:t>Your role is not to diagnose — it is to notice. If you observe five or more of these symptoms persisting for two weeks or more; that is a signal that a professional evaluation is needed. Document what you observe and bring it to the Specialist's attention promptly.</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Depression in children often presents as irritability; behavioral changes; or withdrawal — not always as visible sadness.</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1 in 5 teens have been diagnosed with major depression.</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Risk factors include abuse; loss; trauma; poverty; and family history.</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Your role is to recognize the signs early and ensure the child is connected to appropriate professional support.</a:t>
            </a:r>
            <a:endParaRPr lang="en-US" sz="1200" dirty="0">
              <a:latin typeface="Calibir"/>
              <a:ea typeface="Aptos" panose="020B0004020202020204" pitchFamily="34" charset="0"/>
              <a:cs typeface="Aptos" panose="020B0004020202020204" pitchFamily="34" charset="0"/>
            </a:endParaRPr>
          </a:p>
          <a:p>
            <a:pPr marL="362480" indent="-362480">
              <a:buFont typeface="Arial" panose="020B0604020202020204" pitchFamily="34" charset="0"/>
              <a:buChar char="●"/>
            </a:pPr>
            <a:r>
              <a:rPr lang="en-US" sz="1200" dirty="0">
                <a:latin typeface="Calibir"/>
                <a:ea typeface="Calibri" panose="020F0502020204030204" pitchFamily="34" charset="0"/>
                <a:cs typeface="Aptos" panose="020B0004020202020204" pitchFamily="34" charset="0"/>
              </a:rPr>
              <a:t>If five or more symptoms persist for two weeks; a professional evaluation is required.</a:t>
            </a:r>
            <a:endParaRPr lang="en-US" sz="1200" dirty="0">
              <a:latin typeface="Calibir"/>
              <a:ea typeface="Aptos" panose="020B0004020202020204" pitchFamily="34" charset="0"/>
              <a:cs typeface="Aptos" panose="020B0004020202020204" pitchFamily="34" charset="0"/>
            </a:endParaRPr>
          </a:p>
          <a:p>
            <a:pPr marL="469881" indent="0">
              <a:spcBef>
                <a:spcPts val="1269"/>
              </a:spcBef>
              <a:buClr>
                <a:schemeClr val="dk1"/>
              </a:buClr>
              <a:buNone/>
            </a:pPr>
            <a:endParaRPr sz="1200" b="1" dirty="0">
              <a:solidFill>
                <a:schemeClr val="dk1"/>
              </a:solidFill>
              <a:latin typeface="Calibir"/>
              <a:ea typeface="Aptos"/>
              <a:cs typeface="Aptos"/>
              <a:sym typeface="Apto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4"/>
        <p:cNvGrpSpPr/>
        <p:nvPr/>
      </p:nvGrpSpPr>
      <p:grpSpPr>
        <a:xfrm>
          <a:off x="0" y="0"/>
          <a:ext cx="0" cy="0"/>
          <a:chOff x="0" y="0"/>
          <a:chExt cx="0" cy="0"/>
        </a:xfrm>
      </p:grpSpPr>
      <p:sp>
        <p:nvSpPr>
          <p:cNvPr id="1085" name="Google Shape;1085;g3e6ad1d2d54_1_2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86" name="Google Shape;1086;g3e6ad1d2d54_1_23: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FAILURE-TO-THRIVE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7 minutes</a:t>
            </a:r>
            <a:br>
              <a:rPr lang="en-US" sz="1200" dirty="0">
                <a:latin typeface="Calibir"/>
                <a:ea typeface="Calibri" panose="020F0502020204030204" pitchFamily="34" charset="0"/>
                <a:cs typeface="Aptos" panose="020B0004020202020204" pitchFamily="34" charset="0"/>
              </a:rPr>
            </a:b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help Social Services Assistants recognize the signs and contributing factors of Failure to Thrive in children under three</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Participant Manual:</a:t>
            </a:r>
            <a:r>
              <a:rPr lang="en-US" sz="1200" dirty="0">
                <a:latin typeface="Calibir"/>
                <a:ea typeface="Calibri" panose="020F0502020204030204" pitchFamily="34" charset="0"/>
                <a:cs typeface="Aptos" panose="020B0004020202020204" pitchFamily="34" charset="0"/>
              </a:rPr>
              <a:t> Length &amp; Weight for Age Percentiles (Birth-36m, Boys and Girls)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i="1" dirty="0">
                <a:latin typeface="Calibir"/>
                <a:ea typeface="Calibri" panose="020F0502020204030204" pitchFamily="34" charset="0"/>
                <a:cs typeface="Aptos" panose="020B0004020202020204" pitchFamily="34" charset="0"/>
              </a:rPr>
              <a:t>Failure to Thrive is not always obvious. A child may look small or thin; but without context it is easy to miss. Knowing what to look for is the first step.</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What do you think it means when a young child is not growing the way they should?</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Facilitation Answer:</a:t>
            </a:r>
            <a:endParaRPr lang="en-US" sz="1200" dirty="0">
              <a:latin typeface="Calibir"/>
              <a:ea typeface="Aptos" panose="020B0004020202020204" pitchFamily="34" charset="0"/>
              <a:cs typeface="Aptos" panose="020B0004020202020204" pitchFamily="34" charset="0"/>
            </a:endParaRPr>
          </a:p>
          <a:p>
            <a:pPr marL="171450" indent="-171450"/>
            <a:r>
              <a:rPr lang="en-US" sz="1200" i="1" dirty="0">
                <a:latin typeface="Calibir"/>
                <a:ea typeface="Calibri" panose="020F0502020204030204" pitchFamily="34" charset="0"/>
                <a:cs typeface="Aptos" panose="020B0004020202020204" pitchFamily="34" charset="0"/>
              </a:rPr>
              <a:t>(Allow responses; then clarify)</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Failure to Thrive applies to children under three whose weight and growth consistently fall below what is expected for their age and gender. It means a young child is not growing and developing as expected. It may happen for many reasons, including medical concerns, inadequate nutrition, feeding difficulties, or challenges within the child’s environment.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Key signs to watch for:</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Weight; height; and head circumference below standard growth charts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Growth that has slowed or stopped</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Excessive crying; irritability; or lethargy</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What do you think are the most common reasons a child under three might not be growing adequately?</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Facilitation Answers: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Poverty; food insecurity; or formula being watered down to save money</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Caregiver substance use or depression affecting the child's care</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Domestic violence or family dysfunction creating a chaotic home environment</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Caregiver lacking knowledge about child nutrition and development</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Isolation and lack of support systems</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Facilitation Question:</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What might you notice that would make you concerned?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Say:</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i="1" dirty="0">
                <a:latin typeface="Calibir"/>
                <a:ea typeface="Calibri" panose="020F0502020204030204" pitchFamily="34" charset="0"/>
                <a:cs typeface="Aptos" panose="020B0004020202020204" pitchFamily="34" charset="0"/>
              </a:rPr>
              <a:t>In most cases; Failure to Thrive is not caused by one factor alone. It is usually a combination of the child; the family; and the environment interacting together. Your role is to notice the signs; document what you observe; and bring concerns to the Specialist promptly.</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Key Points: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Failure to Thrive applies to children under three whose growth consistently falls below expected rates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It is most often caused by a combination of environmental; family; and child factors — not medical conditions alone</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Poverty; caregiver substance use; depression; and lack of support are common contributing factors</a:t>
            </a:r>
            <a:endParaRPr lang="en-US" sz="1200" dirty="0">
              <a:latin typeface="Calibir"/>
              <a:ea typeface="Aptos" panose="020B0004020202020204" pitchFamily="34" charset="0"/>
              <a:cs typeface="Aptos" panose="020B0004020202020204" pitchFamily="34" charset="0"/>
            </a:endParaRPr>
          </a:p>
          <a:p>
            <a:pPr marL="171450" indent="-171450"/>
            <a:r>
              <a:rPr lang="en-US" sz="1200" dirty="0">
                <a:latin typeface="Calibir"/>
                <a:ea typeface="Calibri" panose="020F0502020204030204" pitchFamily="34" charset="0"/>
                <a:cs typeface="Aptos" panose="020B0004020202020204" pitchFamily="34" charset="0"/>
              </a:rPr>
              <a:t>Your role is to recognize; document; and report — not diagnose</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i="1" dirty="0">
                <a:latin typeface="Calibir"/>
                <a:ea typeface="Calibri" panose="020F0502020204030204" pitchFamily="34" charset="0"/>
                <a:cs typeface="Aptos" panose="020B0004020202020204" pitchFamily="34" charset="0"/>
              </a:rPr>
              <a:t>Source: </a:t>
            </a:r>
            <a:r>
              <a:rPr lang="en-US" sz="1200" i="1" dirty="0">
                <a:latin typeface="Calibir"/>
                <a:ea typeface="Calibri" panose="020F0502020204030204" pitchFamily="34" charset="0"/>
                <a:cs typeface="Aptos" panose="020B0004020202020204" pitchFamily="34" charset="0"/>
              </a:rPr>
              <a:t>Medline Plus Faltering Weight</a:t>
            </a:r>
            <a:r>
              <a:rPr lang="en-US" sz="1200" b="1" i="1" dirty="0">
                <a:latin typeface="Calibir"/>
                <a:ea typeface="Calibri" panose="020F0502020204030204" pitchFamily="34" charset="0"/>
                <a:cs typeface="Aptos" panose="020B0004020202020204" pitchFamily="34" charset="0"/>
                <a:hlinkClick r:id="rId3"/>
              </a:rPr>
              <a:t> </a:t>
            </a:r>
            <a:r>
              <a:rPr lang="en-US" sz="1200" i="1" dirty="0">
                <a:solidFill>
                  <a:srgbClr val="1155CC"/>
                </a:solidFill>
                <a:latin typeface="Calibir"/>
                <a:ea typeface="Calibri" panose="020F0502020204030204" pitchFamily="34" charset="0"/>
                <a:cs typeface="Aptos" panose="020B0004020202020204" pitchFamily="34" charset="0"/>
                <a:hlinkClick r:id="rId3"/>
              </a:rPr>
              <a:t>https://medlineplus.gov/ency/article/000991.htm</a:t>
            </a:r>
            <a:endParaRPr lang="en-US" sz="1200" dirty="0">
              <a:latin typeface="Calibir"/>
              <a:ea typeface="Aptos" panose="020B0004020202020204" pitchFamily="34" charset="0"/>
              <a:cs typeface="Aptos" panose="020B0004020202020204" pitchFamily="34" charset="0"/>
            </a:endParaRPr>
          </a:p>
          <a:p>
            <a:pPr marL="0" indent="0">
              <a:lnSpc>
                <a:spcPct val="100000"/>
              </a:lnSpc>
              <a:spcBef>
                <a:spcPts val="1269"/>
              </a:spcBef>
              <a:spcAft>
                <a:spcPts val="0"/>
              </a:spcAft>
              <a:buClr>
                <a:schemeClr val="dk1"/>
              </a:buClr>
              <a:buNone/>
            </a:pPr>
            <a:endParaRPr sz="1200" b="1" dirty="0">
              <a:solidFill>
                <a:schemeClr val="dk1"/>
              </a:solidFill>
              <a:latin typeface="Calibir"/>
              <a:ea typeface="Calibri"/>
              <a:cs typeface="Calibri"/>
              <a:sym typeface="Calibri"/>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2"/>
        <p:cNvGrpSpPr/>
        <p:nvPr/>
      </p:nvGrpSpPr>
      <p:grpSpPr>
        <a:xfrm>
          <a:off x="0" y="0"/>
          <a:ext cx="0" cy="0"/>
          <a:chOff x="0" y="0"/>
          <a:chExt cx="0" cy="0"/>
        </a:xfrm>
      </p:grpSpPr>
      <p:sp>
        <p:nvSpPr>
          <p:cNvPr id="1093" name="Google Shape;1093;g3e6ad1d2d54_1_189:notes"/>
          <p:cNvSpPr>
            <a:spLocks noGrp="1" noRot="1" noChangeAspect="1"/>
          </p:cNvSpPr>
          <p:nvPr>
            <p:ph type="sldImg" idx="2"/>
          </p:nvPr>
        </p:nvSpPr>
        <p:spPr>
          <a:xfrm>
            <a:off x="649288" y="781050"/>
            <a:ext cx="5956300" cy="334962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94" name="Google Shape;1094;g3e6ad1d2d54_1_189:notes"/>
          <p:cNvSpPr txBox="1">
            <a:spLocks noGrp="1"/>
          </p:cNvSpPr>
          <p:nvPr>
            <p:ph type="body" idx="1"/>
          </p:nvPr>
        </p:nvSpPr>
        <p:spPr>
          <a:xfrm>
            <a:off x="719488" y="4271812"/>
            <a:ext cx="5852160" cy="4320540"/>
          </a:xfrm>
          <a:prstGeom prst="rect">
            <a:avLst/>
          </a:prstGeom>
          <a:noFill/>
          <a:ln>
            <a:noFill/>
          </a:ln>
        </p:spPr>
        <p:txBody>
          <a:bodyPr spcFirstLastPara="1" wrap="square" lIns="96513" tIns="96513" rIns="96513" bIns="96513" anchor="t" anchorCtr="0">
            <a:noAutofit/>
          </a:bodyPr>
          <a:lstStyle/>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SUPPORTING FAMILIES OF CHILDREN WITH FAILURE TO THRIVE</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Time: </a:t>
            </a:r>
            <a:r>
              <a:rPr lang="en-US" sz="1200" dirty="0">
                <a:latin typeface="Calibir"/>
                <a:ea typeface="Calibri" panose="020F0502020204030204" pitchFamily="34" charset="0"/>
                <a:cs typeface="Aptos" panose="020B0004020202020204" pitchFamily="34" charset="0"/>
              </a:rPr>
              <a:t>7 minutes</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Purpose: </a:t>
            </a:r>
            <a:r>
              <a:rPr lang="en-US" sz="1200" dirty="0">
                <a:latin typeface="Calibir"/>
                <a:ea typeface="Calibri" panose="020F0502020204030204" pitchFamily="34" charset="0"/>
                <a:cs typeface="Aptos" panose="020B0004020202020204" pitchFamily="34" charset="0"/>
              </a:rPr>
              <a:t>To provide Social Services Assistants with practical support while working with families of children diagnosed with Failure-to-Thrive</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Paraphrase:</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dirty="0">
                <a:latin typeface="Calibir"/>
                <a:ea typeface="Calibri" panose="020F0502020204030204" pitchFamily="34" charset="0"/>
                <a:cs typeface="Aptos" panose="020B0004020202020204" pitchFamily="34" charset="0"/>
              </a:rPr>
              <a:t>When working with families of children with Failure-to-Thrive, Social Services Assistants play an active role in ensuring that caregivers are supported in their child's healthy growth. Here are a few ways you can support families and caregivers of children who have Failure to Thrive.</a:t>
            </a:r>
            <a:endParaRPr lang="en-US" sz="1200" dirty="0">
              <a:latin typeface="Calibir"/>
              <a:ea typeface="Aptos" panose="020B0004020202020204" pitchFamily="34" charset="0"/>
              <a:cs typeface="Aptos" panose="020B0004020202020204" pitchFamily="34" charset="0"/>
            </a:endParaRPr>
          </a:p>
          <a:p>
            <a:pPr marL="0" indent="-362480">
              <a:lnSpc>
                <a:spcPct val="100000"/>
              </a:lnSpc>
              <a:spcAft>
                <a:spcPts val="0"/>
              </a:spcAft>
              <a:buFont typeface="+mj-lt"/>
              <a:buAutoNum type="arabicPeriod"/>
              <a:tabLst>
                <a:tab pos="483306" algn="l"/>
              </a:tabLst>
            </a:pPr>
            <a:r>
              <a:rPr lang="en-US" sz="1200" dirty="0">
                <a:latin typeface="Calibir"/>
                <a:ea typeface="Calibri" panose="020F0502020204030204" pitchFamily="34" charset="0"/>
                <a:cs typeface="Aptos" panose="020B0004020202020204" pitchFamily="34" charset="0"/>
              </a:rPr>
              <a:t>Encourage caregivers to follow the child's medical and nutritional plan</a:t>
            </a:r>
            <a:endParaRPr lang="en-US" sz="1200" dirty="0">
              <a:latin typeface="Calibir"/>
              <a:ea typeface="Aptos" panose="020B0004020202020204" pitchFamily="34" charset="0"/>
              <a:cs typeface="Aptos" panose="020B0004020202020204" pitchFamily="34" charset="0"/>
            </a:endParaRPr>
          </a:p>
          <a:p>
            <a:pPr marL="0" indent="-362480">
              <a:lnSpc>
                <a:spcPct val="100000"/>
              </a:lnSpc>
              <a:spcAft>
                <a:spcPts val="0"/>
              </a:spcAft>
              <a:buFont typeface="+mj-lt"/>
              <a:buAutoNum type="arabicPeriod"/>
              <a:tabLst>
                <a:tab pos="483306" algn="l"/>
              </a:tabLst>
            </a:pPr>
            <a:r>
              <a:rPr lang="en-US" sz="1200" dirty="0">
                <a:latin typeface="Calibir"/>
                <a:ea typeface="Calibri" panose="020F0502020204030204" pitchFamily="34" charset="0"/>
                <a:cs typeface="Aptos" panose="020B0004020202020204" pitchFamily="34" charset="0"/>
              </a:rPr>
              <a:t>Observe feeding interactions when appropriate</a:t>
            </a:r>
            <a:endParaRPr lang="en-US" sz="1200" dirty="0">
              <a:latin typeface="Calibir"/>
              <a:ea typeface="Aptos" panose="020B0004020202020204" pitchFamily="34" charset="0"/>
              <a:cs typeface="Aptos" panose="020B0004020202020204" pitchFamily="34" charset="0"/>
            </a:endParaRPr>
          </a:p>
          <a:p>
            <a:pPr marL="0" indent="-362480">
              <a:lnSpc>
                <a:spcPct val="100000"/>
              </a:lnSpc>
              <a:spcAft>
                <a:spcPts val="0"/>
              </a:spcAft>
              <a:buFont typeface="+mj-lt"/>
              <a:buAutoNum type="arabicPeriod"/>
              <a:tabLst>
                <a:tab pos="483306" algn="l"/>
              </a:tabLst>
            </a:pPr>
            <a:r>
              <a:rPr lang="en-US" sz="1200" dirty="0">
                <a:latin typeface="Calibir"/>
                <a:ea typeface="Calibri" panose="020F0502020204030204" pitchFamily="34" charset="0"/>
                <a:cs typeface="Aptos" panose="020B0004020202020204" pitchFamily="34" charset="0"/>
              </a:rPr>
              <a:t>Ensure prescribed formula, food, or feeding supplies are available if concerns arise</a:t>
            </a:r>
            <a:endParaRPr lang="en-US" sz="1200" dirty="0">
              <a:latin typeface="Calibir"/>
              <a:ea typeface="Aptos" panose="020B0004020202020204" pitchFamily="34" charset="0"/>
              <a:cs typeface="Aptos" panose="020B0004020202020204" pitchFamily="34" charset="0"/>
            </a:endParaRPr>
          </a:p>
          <a:p>
            <a:pPr marL="0" indent="-362480">
              <a:lnSpc>
                <a:spcPct val="100000"/>
              </a:lnSpc>
              <a:spcAft>
                <a:spcPts val="0"/>
              </a:spcAft>
              <a:buFont typeface="+mj-lt"/>
              <a:buAutoNum type="arabicPeriod"/>
              <a:tabLst>
                <a:tab pos="483306" algn="l"/>
              </a:tabLst>
            </a:pPr>
            <a:r>
              <a:rPr lang="en-US" sz="1200" dirty="0">
                <a:latin typeface="Calibir"/>
                <a:ea typeface="Calibri" panose="020F0502020204030204" pitchFamily="34" charset="0"/>
                <a:cs typeface="Aptos" panose="020B0004020202020204" pitchFamily="34" charset="0"/>
              </a:rPr>
              <a:t>Report concerns about feeding, weight loss, or missed medical appointments</a:t>
            </a:r>
            <a:endParaRPr lang="en-US" sz="1200" b="0" i="0" u="none" strike="noStrike" cap="none" dirty="0">
              <a:solidFill>
                <a:srgbClr val="000000"/>
              </a:solidFill>
              <a:effectLst/>
              <a:latin typeface="Calibir"/>
              <a:ea typeface="Calibri" panose="020F0502020204030204" pitchFamily="34" charset="0"/>
              <a:cs typeface="Aptos" panose="020B0004020202020204" pitchFamily="34" charset="0"/>
              <a:sym typeface="Arial"/>
            </a:endParaRPr>
          </a:p>
          <a:p>
            <a:pPr marL="0" indent="-362480">
              <a:lnSpc>
                <a:spcPct val="100000"/>
              </a:lnSpc>
              <a:spcAft>
                <a:spcPts val="0"/>
              </a:spcAft>
              <a:buFont typeface="+mj-lt"/>
              <a:buAutoNum type="arabicPeriod"/>
              <a:tabLst>
                <a:tab pos="483306" algn="l"/>
              </a:tabLst>
            </a:pPr>
            <a:r>
              <a:rPr lang="en-US" sz="1200" b="0" i="0" u="none" strike="noStrike" cap="none" dirty="0">
                <a:solidFill>
                  <a:srgbClr val="000000"/>
                </a:solidFill>
                <a:effectLst/>
                <a:latin typeface="Calibir"/>
                <a:ea typeface="Arial"/>
                <a:cs typeface="Arial"/>
                <a:sym typeface="Arial"/>
              </a:rPr>
              <a:t>Reinforce positive caregiver child interactions during meals and feeding routines </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1"/>
        <p:cNvGrpSpPr/>
        <p:nvPr/>
      </p:nvGrpSpPr>
      <p:grpSpPr>
        <a:xfrm>
          <a:off x="0" y="0"/>
          <a:ext cx="0" cy="0"/>
          <a:chOff x="0" y="0"/>
          <a:chExt cx="0" cy="0"/>
        </a:xfrm>
      </p:grpSpPr>
      <p:sp>
        <p:nvSpPr>
          <p:cNvPr id="1102" name="Google Shape;1102;g3e6ad1d2d54_1_52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03" name="Google Shape;1103;g3e6ad1d2d54_1_521: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TARGET OUTCOMES</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Time:</a:t>
            </a:r>
            <a:r>
              <a:rPr lang="en-US" sz="1200" dirty="0">
                <a:latin typeface="Calibir"/>
                <a:ea typeface="Calibri" panose="020F0502020204030204" pitchFamily="34" charset="0"/>
                <a:cs typeface="Aptos" panose="020B0004020202020204" pitchFamily="34" charset="0"/>
              </a:rPr>
              <a:t> 5 minutes</a:t>
            </a:r>
            <a:br>
              <a:rPr lang="en-US" sz="1200" dirty="0">
                <a:latin typeface="Calibir"/>
                <a:ea typeface="Calibri" panose="020F0502020204030204" pitchFamily="34" charset="0"/>
                <a:cs typeface="Aptos" panose="020B0004020202020204" pitchFamily="34" charset="0"/>
              </a:rPr>
            </a:br>
            <a:r>
              <a:rPr lang="en-US" sz="1200" b="1" dirty="0">
                <a:latin typeface="Calibir"/>
                <a:ea typeface="Calibri" panose="020F0502020204030204" pitchFamily="34" charset="0"/>
                <a:cs typeface="Aptos" panose="020B0004020202020204" pitchFamily="34" charset="0"/>
              </a:rPr>
              <a:t>Purpose:</a:t>
            </a:r>
            <a:r>
              <a:rPr lang="en-US" sz="1200" dirty="0">
                <a:latin typeface="Calibir"/>
                <a:ea typeface="Calibri" panose="020F0502020204030204" pitchFamily="34" charset="0"/>
                <a:cs typeface="Aptos" panose="020B0004020202020204" pitchFamily="34" charset="0"/>
              </a:rPr>
              <a:t> To close out the day and prepare participants for the last day of training</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Say:</a:t>
            </a:r>
            <a:br>
              <a:rPr lang="en-US" sz="1200" b="1" dirty="0">
                <a:latin typeface="Calibir"/>
                <a:ea typeface="Calibri" panose="020F0502020204030204" pitchFamily="34" charset="0"/>
                <a:cs typeface="Aptos" panose="020B0004020202020204" pitchFamily="34" charset="0"/>
              </a:rPr>
            </a:br>
            <a:r>
              <a:rPr lang="en-US" sz="1200" dirty="0">
                <a:latin typeface="Calibir"/>
                <a:ea typeface="Calibri" panose="020F0502020204030204" pitchFamily="34" charset="0"/>
                <a:cs typeface="Aptos" panose="020B0004020202020204" pitchFamily="34" charset="0"/>
              </a:rPr>
              <a:t> </a:t>
            </a:r>
            <a:r>
              <a:rPr lang="en-US" sz="1200" b="1" i="1" dirty="0">
                <a:latin typeface="Calibir"/>
                <a:ea typeface="Calibri" panose="020F0502020204030204" pitchFamily="34" charset="0"/>
                <a:cs typeface="Aptos" panose="020B0004020202020204" pitchFamily="34" charset="0"/>
              </a:rPr>
              <a:t>Today we covered a lot of ground. Here is what we explored:</a:t>
            </a:r>
            <a:endParaRPr lang="en-US" sz="1200" dirty="0">
              <a:latin typeface="Calibir"/>
              <a:ea typeface="Aptos" panose="020B0004020202020204" pitchFamily="34" charset="0"/>
              <a:cs typeface="Aptos" panose="020B0004020202020204" pitchFamily="34" charset="0"/>
            </a:endParaRPr>
          </a:p>
          <a:p>
            <a:pPr marL="171450" indent="-171450"/>
            <a:r>
              <a:rPr lang="en-US" sz="1200" b="1" i="1" dirty="0">
                <a:latin typeface="Calibir"/>
                <a:ea typeface="Calibri" panose="020F0502020204030204" pitchFamily="34" charset="0"/>
                <a:cs typeface="Aptos" panose="020B0004020202020204" pitchFamily="34" charset="0"/>
              </a:rPr>
              <a:t>Maslow's Hierarchy of Needs and how unmet needs affect family engagement</a:t>
            </a:r>
            <a:endParaRPr lang="en-US" sz="1200" dirty="0">
              <a:latin typeface="Calibir"/>
              <a:ea typeface="Aptos" panose="020B0004020202020204" pitchFamily="34" charset="0"/>
              <a:cs typeface="Aptos" panose="020B0004020202020204" pitchFamily="34" charset="0"/>
            </a:endParaRPr>
          </a:p>
          <a:p>
            <a:pPr marL="171450" indent="-171450"/>
            <a:r>
              <a:rPr lang="en-US" sz="1200" b="1" i="1" dirty="0">
                <a:latin typeface="Calibir"/>
                <a:ea typeface="Calibri" panose="020F0502020204030204" pitchFamily="34" charset="0"/>
                <a:cs typeface="Aptos" panose="020B0004020202020204" pitchFamily="34" charset="0"/>
              </a:rPr>
              <a:t>Child development domains and how to recognize when something is off</a:t>
            </a:r>
            <a:endParaRPr lang="en-US" sz="1200" dirty="0">
              <a:latin typeface="Calibir"/>
              <a:ea typeface="Aptos" panose="020B0004020202020204" pitchFamily="34" charset="0"/>
              <a:cs typeface="Aptos" panose="020B0004020202020204" pitchFamily="34" charset="0"/>
            </a:endParaRPr>
          </a:p>
          <a:p>
            <a:pPr marL="171450" indent="-171450"/>
            <a:r>
              <a:rPr lang="en-US" sz="1200" b="1" i="1" dirty="0">
                <a:latin typeface="Calibir"/>
                <a:ea typeface="Calibri" panose="020F0502020204030204" pitchFamily="34" charset="0"/>
                <a:cs typeface="Aptos" panose="020B0004020202020204" pitchFamily="34" charset="0"/>
              </a:rPr>
              <a:t>Prenatal bonding and early attachment</a:t>
            </a:r>
            <a:endParaRPr lang="en-US" sz="1200" dirty="0">
              <a:latin typeface="Calibir"/>
              <a:ea typeface="Aptos" panose="020B0004020202020204" pitchFamily="34" charset="0"/>
              <a:cs typeface="Aptos" panose="020B0004020202020204" pitchFamily="34" charset="0"/>
            </a:endParaRPr>
          </a:p>
          <a:p>
            <a:pPr marL="171450" indent="-171450"/>
            <a:r>
              <a:rPr lang="en-US" sz="1200" b="1" i="1" dirty="0">
                <a:latin typeface="Calibir"/>
                <a:ea typeface="Calibri" panose="020F0502020204030204" pitchFamily="34" charset="0"/>
                <a:cs typeface="Aptos" panose="020B0004020202020204" pitchFamily="34" charset="0"/>
              </a:rPr>
              <a:t>Trauma-informed care and how trauma shows up in behavior</a:t>
            </a:r>
            <a:endParaRPr lang="en-US" sz="1200" dirty="0">
              <a:latin typeface="Calibir"/>
              <a:ea typeface="Aptos" panose="020B0004020202020204" pitchFamily="34" charset="0"/>
              <a:cs typeface="Aptos" panose="020B0004020202020204" pitchFamily="34" charset="0"/>
            </a:endParaRPr>
          </a:p>
          <a:p>
            <a:pPr marL="171450" indent="-171450"/>
            <a:r>
              <a:rPr lang="en-US" sz="1200" b="1" i="1" dirty="0">
                <a:latin typeface="Calibir"/>
                <a:ea typeface="Calibri" panose="020F0502020204030204" pitchFamily="34" charset="0"/>
                <a:cs typeface="Aptos" panose="020B0004020202020204" pitchFamily="34" charset="0"/>
              </a:rPr>
              <a:t>ADHD versus trauma overlap; depression; Failure to Thrive; and RAD</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i="1" dirty="0">
                <a:latin typeface="Calibir"/>
                <a:ea typeface="Calibri" panose="020F0502020204030204" pitchFamily="34" charset="0"/>
                <a:cs typeface="Aptos" panose="020B0004020202020204" pitchFamily="34" charset="0"/>
              </a:rPr>
              <a:t> </a:t>
            </a:r>
            <a:endParaRPr lang="en-US" sz="1200" dirty="0">
              <a:latin typeface="Calibir"/>
              <a:ea typeface="Aptos" panose="020B0004020202020204" pitchFamily="34" charset="0"/>
              <a:cs typeface="Aptos" panose="020B0004020202020204" pitchFamily="34" charset="0"/>
            </a:endParaRPr>
          </a:p>
          <a:p>
            <a:pPr marL="0">
              <a:lnSpc>
                <a:spcPct val="100000"/>
              </a:lnSpc>
              <a:spcAft>
                <a:spcPts val="0"/>
              </a:spcAft>
              <a:buNone/>
            </a:pPr>
            <a:r>
              <a:rPr lang="en-US" sz="1200" b="1" i="1" dirty="0">
                <a:latin typeface="Calibir"/>
                <a:ea typeface="Calibri" panose="020F0502020204030204" pitchFamily="34" charset="0"/>
                <a:cs typeface="Aptos" panose="020B0004020202020204" pitchFamily="34" charset="0"/>
              </a:rPr>
              <a:t>Remember, behavior always tells a story. Your job is to observe; respond with empathy; and bring concerns to the Specialist. </a:t>
            </a:r>
            <a:r>
              <a:rPr lang="en-US" sz="1200" b="1" i="1">
                <a:latin typeface="Calibir"/>
                <a:ea typeface="Calibri" panose="020F0502020204030204" pitchFamily="34" charset="0"/>
                <a:cs typeface="Aptos" panose="020B0004020202020204" pitchFamily="34" charset="0"/>
              </a:rPr>
              <a:t>Tomorrow, we will focus on how each contact provides an opportunity to coach, encourage, and help families navigate challenges with confidence.</a:t>
            </a:r>
            <a:endParaRPr lang="en-US" sz="1200" b="1" i="1" dirty="0">
              <a:latin typeface="Calibir"/>
              <a:ea typeface="Calibri" panose="020F0502020204030204" pitchFamily="34" charset="0"/>
              <a:cs typeface="Aptos" panose="020B0004020202020204" pitchFamily="34" charset="0"/>
            </a:endParaRPr>
          </a:p>
          <a:p>
            <a:pPr marL="0">
              <a:lnSpc>
                <a:spcPct val="100000"/>
              </a:lnSpc>
              <a:spcAft>
                <a:spcPts val="0"/>
              </a:spcAft>
              <a:buNone/>
            </a:pPr>
            <a:endParaRPr lang="en-US" sz="1200" b="1" i="1" dirty="0">
              <a:latin typeface="Calibir"/>
              <a:ea typeface="Calibri" panose="020F0502020204030204" pitchFamily="34" charset="0"/>
              <a:cs typeface="Aptos" panose="020B0004020202020204" pitchFamily="34" charset="0"/>
            </a:endParaRPr>
          </a:p>
          <a:p>
            <a:pPr marL="0">
              <a:lnSpc>
                <a:spcPct val="100000"/>
              </a:lnSpc>
              <a:spcAft>
                <a:spcPts val="0"/>
              </a:spcAft>
              <a:buNone/>
            </a:pPr>
            <a:r>
              <a:rPr lang="en-US" sz="1200" b="1" dirty="0">
                <a:latin typeface="Calibir"/>
                <a:ea typeface="Calibri" panose="020F0502020204030204" pitchFamily="34" charset="0"/>
                <a:cs typeface="Aptos" panose="020B0004020202020204" pitchFamily="34" charset="0"/>
              </a:rPr>
              <a:t>Facilitator Note: </a:t>
            </a:r>
            <a:r>
              <a:rPr lang="en-US" sz="1200" dirty="0">
                <a:latin typeface="Calibir"/>
                <a:ea typeface="Calibri" panose="020F0502020204030204" pitchFamily="34" charset="0"/>
                <a:cs typeface="Aptos" panose="020B0004020202020204" pitchFamily="34" charset="0"/>
              </a:rPr>
              <a:t>Direct participants to the QR code on the slide to complete the Day 2 Target Outcomes Evaluation in Qualtrics.</a:t>
            </a:r>
            <a:endParaRPr lang="en-US" sz="1200" dirty="0">
              <a:latin typeface="Calibir"/>
              <a:ea typeface="Aptos" panose="020B0004020202020204" pitchFamily="34" charset="0"/>
              <a:cs typeface="Aptos" panose="020B0004020202020204" pitchFamily="34" charset="0"/>
            </a:endParaRPr>
          </a:p>
          <a:p>
            <a:pPr marL="0" indent="0">
              <a:lnSpc>
                <a:spcPct val="100000"/>
              </a:lnSpc>
              <a:spcBef>
                <a:spcPts val="1269"/>
              </a:spcBef>
              <a:spcAft>
                <a:spcPts val="0"/>
              </a:spcAft>
              <a:buClr>
                <a:schemeClr val="dk1"/>
              </a:buClr>
              <a:buNone/>
            </a:pPr>
            <a:endParaRPr sz="1200" b="1" dirty="0">
              <a:solidFill>
                <a:schemeClr val="dk1"/>
              </a:solidFill>
              <a:latin typeface="Calibir"/>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Clr>
                <a:srgbClr val="23A595"/>
              </a:buClr>
              <a:buSzPts val="1500"/>
              <a:buFont typeface="Calibri"/>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00000"/>
              </a:lnSpc>
              <a:spcBef>
                <a:spcPts val="0"/>
              </a:spcBef>
              <a:spcAft>
                <a:spcPts val="0"/>
              </a:spcAft>
              <a:buClr>
                <a:schemeClr val="dk1"/>
              </a:buClr>
              <a:buSzPts val="800"/>
              <a:buChar char="●"/>
              <a:defRPr/>
            </a:lvl1pPr>
            <a:lvl2pPr marL="914400" lvl="1" indent="-279400" algn="l">
              <a:lnSpc>
                <a:spcPct val="100000"/>
              </a:lnSpc>
              <a:spcBef>
                <a:spcPts val="0"/>
              </a:spcBef>
              <a:spcAft>
                <a:spcPts val="0"/>
              </a:spcAft>
              <a:buClr>
                <a:schemeClr val="dk1"/>
              </a:buClr>
              <a:buSzPts val="800"/>
              <a:buChar char="○"/>
              <a:defRPr/>
            </a:lvl2pPr>
            <a:lvl3pPr marL="1371600" lvl="2" indent="-279400" algn="l">
              <a:lnSpc>
                <a:spcPct val="100000"/>
              </a:lnSpc>
              <a:spcBef>
                <a:spcPts val="0"/>
              </a:spcBef>
              <a:spcAft>
                <a:spcPts val="0"/>
              </a:spcAft>
              <a:buClr>
                <a:schemeClr val="dk1"/>
              </a:buClr>
              <a:buSzPts val="800"/>
              <a:buChar char="■"/>
              <a:defRPr/>
            </a:lvl3pPr>
            <a:lvl4pPr marL="1828800" lvl="3" indent="-279400" algn="l">
              <a:lnSpc>
                <a:spcPct val="100000"/>
              </a:lnSpc>
              <a:spcBef>
                <a:spcPts val="0"/>
              </a:spcBef>
              <a:spcAft>
                <a:spcPts val="0"/>
              </a:spcAft>
              <a:buClr>
                <a:schemeClr val="dk1"/>
              </a:buClr>
              <a:buSzPts val="800"/>
              <a:buChar char="●"/>
              <a:defRPr/>
            </a:lvl4pPr>
            <a:lvl5pPr marL="2286000" lvl="4" indent="-279400" algn="l">
              <a:lnSpc>
                <a:spcPct val="100000"/>
              </a:lnSpc>
              <a:spcBef>
                <a:spcPts val="0"/>
              </a:spcBef>
              <a:spcAft>
                <a:spcPts val="0"/>
              </a:spcAft>
              <a:buClr>
                <a:schemeClr val="dk1"/>
              </a:buClr>
              <a:buSzPts val="800"/>
              <a:buChar char="○"/>
              <a:defRPr/>
            </a:lvl5pPr>
            <a:lvl6pPr marL="2743200" lvl="5" indent="-279400" algn="l">
              <a:lnSpc>
                <a:spcPct val="100000"/>
              </a:lnSpc>
              <a:spcBef>
                <a:spcPts val="0"/>
              </a:spcBef>
              <a:spcAft>
                <a:spcPts val="0"/>
              </a:spcAft>
              <a:buClr>
                <a:schemeClr val="dk1"/>
              </a:buClr>
              <a:buSzPts val="800"/>
              <a:buChar char="■"/>
              <a:defRPr/>
            </a:lvl6pPr>
            <a:lvl7pPr marL="3200400" lvl="6" indent="-279400" algn="l">
              <a:lnSpc>
                <a:spcPct val="100000"/>
              </a:lnSpc>
              <a:spcBef>
                <a:spcPts val="0"/>
              </a:spcBef>
              <a:spcAft>
                <a:spcPts val="0"/>
              </a:spcAft>
              <a:buClr>
                <a:schemeClr val="dk1"/>
              </a:buClr>
              <a:buSzPts val="800"/>
              <a:buChar char="●"/>
              <a:defRPr/>
            </a:lvl7pPr>
            <a:lvl8pPr marL="3657600" lvl="7" indent="-279400" algn="l">
              <a:lnSpc>
                <a:spcPct val="100000"/>
              </a:lnSpc>
              <a:spcBef>
                <a:spcPts val="0"/>
              </a:spcBef>
              <a:spcAft>
                <a:spcPts val="0"/>
              </a:spcAft>
              <a:buClr>
                <a:schemeClr val="dk1"/>
              </a:buClr>
              <a:buSzPts val="800"/>
              <a:buChar char="○"/>
              <a:defRPr/>
            </a:lvl8pPr>
            <a:lvl9pPr marL="4114800" lvl="8" indent="-279400" algn="l">
              <a:lnSpc>
                <a:spcPct val="100000"/>
              </a:lnSpc>
              <a:spcBef>
                <a:spcPts val="0"/>
              </a:spcBef>
              <a:spcAft>
                <a:spcPts val="0"/>
              </a:spcAft>
              <a:buClr>
                <a:schemeClr val="dk1"/>
              </a:buClr>
              <a:buSzPts val="800"/>
              <a:buChar char="■"/>
              <a:defRPr/>
            </a:lvl9pPr>
          </a:lstStyle>
          <a:p>
            <a:endParaRPr/>
          </a:p>
        </p:txBody>
      </p:sp>
      <p:sp>
        <p:nvSpPr>
          <p:cNvPr id="53" name="Google Shape;53;p13"/>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ue Box Title and Photo 3">
  <p:cSld name="Blue Box Title and Photo 3">
    <p:spTree>
      <p:nvGrpSpPr>
        <p:cNvPr id="1" name="Shape 54"/>
        <p:cNvGrpSpPr/>
        <p:nvPr/>
      </p:nvGrpSpPr>
      <p:grpSpPr>
        <a:xfrm>
          <a:off x="0" y="0"/>
          <a:ext cx="0" cy="0"/>
          <a:chOff x="0" y="0"/>
          <a:chExt cx="0" cy="0"/>
        </a:xfrm>
      </p:grpSpPr>
      <p:sp>
        <p:nvSpPr>
          <p:cNvPr id="55" name="Google Shape;55;p14"/>
          <p:cNvSpPr>
            <a:spLocks noGrp="1"/>
          </p:cNvSpPr>
          <p:nvPr>
            <p:ph type="pic" idx="2"/>
          </p:nvPr>
        </p:nvSpPr>
        <p:spPr>
          <a:xfrm>
            <a:off x="185570" y="135576"/>
            <a:ext cx="5502600" cy="4872300"/>
          </a:xfrm>
          <a:prstGeom prst="roundRect">
            <a:avLst>
              <a:gd name="adj" fmla="val 4040"/>
            </a:avLst>
          </a:prstGeom>
          <a:noFill/>
          <a:ln>
            <a:noFill/>
          </a:ln>
        </p:spPr>
      </p:sp>
      <p:sp>
        <p:nvSpPr>
          <p:cNvPr id="56" name="Google Shape;56;p14"/>
          <p:cNvSpPr>
            <a:spLocks noGrp="1"/>
          </p:cNvSpPr>
          <p:nvPr>
            <p:ph type="body" idx="1"/>
          </p:nvPr>
        </p:nvSpPr>
        <p:spPr>
          <a:xfrm rot="-5400000">
            <a:off x="4764057" y="805526"/>
            <a:ext cx="4872300" cy="35325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57" name="Google Shape;57;p14"/>
          <p:cNvSpPr txBox="1"/>
          <p:nvPr/>
        </p:nvSpPr>
        <p:spPr>
          <a:xfrm>
            <a:off x="5433955" y="193966"/>
            <a:ext cx="34743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58"/>
        <p:cNvGrpSpPr/>
        <p:nvPr/>
      </p:nvGrpSpPr>
      <p:grpSpPr>
        <a:xfrm>
          <a:off x="0" y="0"/>
          <a:ext cx="0" cy="0"/>
          <a:chOff x="0" y="0"/>
          <a:chExt cx="0" cy="0"/>
        </a:xfrm>
      </p:grpSpPr>
      <p:sp>
        <p:nvSpPr>
          <p:cNvPr id="59" name="Google Shape;59;p15"/>
          <p:cNvSpPr>
            <a:spLocks noGrp="1"/>
          </p:cNvSpPr>
          <p:nvPr>
            <p:ph type="pic" idx="2"/>
          </p:nvPr>
        </p:nvSpPr>
        <p:spPr>
          <a:xfrm>
            <a:off x="480060" y="401751"/>
            <a:ext cx="3688500" cy="4337400"/>
          </a:xfrm>
          <a:prstGeom prst="roundRect">
            <a:avLst>
              <a:gd name="adj" fmla="val 4537"/>
            </a:avLst>
          </a:prstGeom>
          <a:noFill/>
          <a:ln>
            <a:noFill/>
          </a:ln>
        </p:spPr>
      </p:sp>
      <p:sp>
        <p:nvSpPr>
          <p:cNvPr id="60" name="Google Shape;60;p15"/>
          <p:cNvSpPr txBox="1">
            <a:spLocks noGrp="1"/>
          </p:cNvSpPr>
          <p:nvPr>
            <p:ph type="title"/>
          </p:nvPr>
        </p:nvSpPr>
        <p:spPr>
          <a:xfrm>
            <a:off x="4578402"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1" name="Google Shape;61;p15"/>
          <p:cNvSpPr txBox="1">
            <a:spLocks noGrp="1"/>
          </p:cNvSpPr>
          <p:nvPr>
            <p:ph type="body" idx="1"/>
          </p:nvPr>
        </p:nvSpPr>
        <p:spPr>
          <a:xfrm>
            <a:off x="4578402" y="1914017"/>
            <a:ext cx="4092300" cy="24021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70"/>
        <p:cNvGrpSpPr/>
        <p:nvPr/>
      </p:nvGrpSpPr>
      <p:grpSpPr>
        <a:xfrm>
          <a:off x="0" y="0"/>
          <a:ext cx="0" cy="0"/>
          <a:chOff x="0" y="0"/>
          <a:chExt cx="0" cy="0"/>
        </a:xfrm>
      </p:grpSpPr>
      <p:sp>
        <p:nvSpPr>
          <p:cNvPr id="71" name="Google Shape;71;p18"/>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72" name="Google Shape;72;p18"/>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A" type="title">
  <p:cSld name="TITLE">
    <p:spTree>
      <p:nvGrpSpPr>
        <p:cNvPr id="1" name="Shape 74"/>
        <p:cNvGrpSpPr/>
        <p:nvPr/>
      </p:nvGrpSpPr>
      <p:grpSpPr>
        <a:xfrm>
          <a:off x="0" y="0"/>
          <a:ext cx="0" cy="0"/>
          <a:chOff x="0" y="0"/>
          <a:chExt cx="0" cy="0"/>
        </a:xfrm>
      </p:grpSpPr>
      <p:cxnSp>
        <p:nvCxnSpPr>
          <p:cNvPr id="75" name="Google Shape;75;p19"/>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76" name="Google Shape;76;p19"/>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490F52"/>
              </a:buClr>
              <a:buSzPts val="2700"/>
              <a:buFont typeface="Open Sans ExtraBold"/>
              <a:buNone/>
              <a:defRPr sz="5400">
                <a:solidFill>
                  <a:srgbClr val="490F52"/>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77" name="Google Shape;77;p19"/>
          <p:cNvSpPr txBox="1">
            <a:spLocks noGrp="1"/>
          </p:cNvSpPr>
          <p:nvPr>
            <p:ph type="subTitle" idx="1"/>
          </p:nvPr>
        </p:nvSpPr>
        <p:spPr>
          <a:xfrm>
            <a:off x="311700" y="31658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78" name="Google Shape;78;p1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B">
  <p:cSld name="Title slide B">
    <p:spTree>
      <p:nvGrpSpPr>
        <p:cNvPr id="1" name="Shape 79"/>
        <p:cNvGrpSpPr/>
        <p:nvPr/>
      </p:nvGrpSpPr>
      <p:grpSpPr>
        <a:xfrm>
          <a:off x="0" y="0"/>
          <a:ext cx="0" cy="0"/>
          <a:chOff x="0" y="0"/>
          <a:chExt cx="0" cy="0"/>
        </a:xfrm>
      </p:grpSpPr>
      <p:sp>
        <p:nvSpPr>
          <p:cNvPr id="80" name="Google Shape;80;p20"/>
          <p:cNvSpPr/>
          <p:nvPr/>
        </p:nvSpPr>
        <p:spPr>
          <a:xfrm>
            <a:off x="-25125" y="-25125"/>
            <a:ext cx="9169200" cy="30648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81" name="Google Shape;81;p20"/>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82" name="Google Shape;82;p20"/>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83" name="Google Shape;83;p20"/>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84" name="Google Shape;84;p2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85" name="Google Shape;85;p20"/>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slide C">
  <p:cSld name="Title slide C">
    <p:spTree>
      <p:nvGrpSpPr>
        <p:cNvPr id="1" name="Shape 86"/>
        <p:cNvGrpSpPr/>
        <p:nvPr/>
      </p:nvGrpSpPr>
      <p:grpSpPr>
        <a:xfrm>
          <a:off x="0" y="0"/>
          <a:ext cx="0" cy="0"/>
          <a:chOff x="0" y="0"/>
          <a:chExt cx="0" cy="0"/>
        </a:xfrm>
      </p:grpSpPr>
      <p:sp>
        <p:nvSpPr>
          <p:cNvPr id="87" name="Google Shape;87;p21"/>
          <p:cNvSpPr/>
          <p:nvPr/>
        </p:nvSpPr>
        <p:spPr>
          <a:xfrm>
            <a:off x="-25125" y="-25125"/>
            <a:ext cx="9169200" cy="30648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88" name="Google Shape;88;p21"/>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89" name="Google Shape;89;p21"/>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90" name="Google Shape;90;p21"/>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91" name="Google Shape;91;p2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92" name="Google Shape;92;p21"/>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C 1">
  <p:cSld name="Title slide C 1">
    <p:spTree>
      <p:nvGrpSpPr>
        <p:cNvPr id="1" name="Shape 93"/>
        <p:cNvGrpSpPr/>
        <p:nvPr/>
      </p:nvGrpSpPr>
      <p:grpSpPr>
        <a:xfrm>
          <a:off x="0" y="0"/>
          <a:ext cx="0" cy="0"/>
          <a:chOff x="0" y="0"/>
          <a:chExt cx="0" cy="0"/>
        </a:xfrm>
      </p:grpSpPr>
      <p:sp>
        <p:nvSpPr>
          <p:cNvPr id="94" name="Google Shape;94;p22"/>
          <p:cNvSpPr/>
          <p:nvPr/>
        </p:nvSpPr>
        <p:spPr>
          <a:xfrm>
            <a:off x="-25125" y="-25125"/>
            <a:ext cx="9169200" cy="30648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95" name="Google Shape;95;p22"/>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96" name="Google Shape;96;p22"/>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000000"/>
              </a:buClr>
              <a:buSzPts val="2700"/>
              <a:buFont typeface="Open Sans ExtraBold"/>
              <a:buNone/>
              <a:defRPr sz="5400">
                <a:solidFill>
                  <a:srgbClr val="000000"/>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97" name="Google Shape;97;p22"/>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98" name="Google Shape;98;p2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99" name="Google Shape;99;p22"/>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rgbClr val="490F52"/>
        </a:solidFill>
        <a:effectLst/>
      </p:bgPr>
    </p:bg>
    <p:spTree>
      <p:nvGrpSpPr>
        <p:cNvPr id="1" name="Shape 100"/>
        <p:cNvGrpSpPr/>
        <p:nvPr/>
      </p:nvGrpSpPr>
      <p:grpSpPr>
        <a:xfrm>
          <a:off x="0" y="0"/>
          <a:ext cx="0" cy="0"/>
          <a:chOff x="0" y="0"/>
          <a:chExt cx="0" cy="0"/>
        </a:xfrm>
      </p:grpSpPr>
      <p:sp>
        <p:nvSpPr>
          <p:cNvPr id="101" name="Google Shape;101;p23"/>
          <p:cNvSpPr txBox="1">
            <a:spLocks noGrp="1"/>
          </p:cNvSpPr>
          <p:nvPr>
            <p:ph type="title"/>
          </p:nvPr>
        </p:nvSpPr>
        <p:spPr>
          <a:xfrm>
            <a:off x="514800" y="259297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102" name="Google Shape;102;p2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103" name="Google Shape;103;p23"/>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104"/>
        <p:cNvGrpSpPr/>
        <p:nvPr/>
      </p:nvGrpSpPr>
      <p:grpSpPr>
        <a:xfrm>
          <a:off x="0" y="0"/>
          <a:ext cx="0" cy="0"/>
          <a:chOff x="0" y="0"/>
          <a:chExt cx="0" cy="0"/>
        </a:xfrm>
      </p:grpSpPr>
      <p:sp>
        <p:nvSpPr>
          <p:cNvPr id="105" name="Google Shape;105;p24"/>
          <p:cNvSpPr txBox="1">
            <a:spLocks noGrp="1"/>
          </p:cNvSpPr>
          <p:nvPr>
            <p:ph type="title"/>
          </p:nvPr>
        </p:nvSpPr>
        <p:spPr>
          <a:xfrm>
            <a:off x="514800" y="2492747"/>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106" name="Google Shape;106;p2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107" name="Google Shape;107;p24"/>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108"/>
        <p:cNvGrpSpPr/>
        <p:nvPr/>
      </p:nvGrpSpPr>
      <p:grpSpPr>
        <a:xfrm>
          <a:off x="0" y="0"/>
          <a:ext cx="0" cy="0"/>
          <a:chOff x="0" y="0"/>
          <a:chExt cx="0" cy="0"/>
        </a:xfrm>
      </p:grpSpPr>
      <p:sp>
        <p:nvSpPr>
          <p:cNvPr id="109" name="Google Shape;109;p25"/>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110" name="Google Shape;110;p2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111" name="Google Shape;111;p25"/>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112"/>
        <p:cNvGrpSpPr/>
        <p:nvPr/>
      </p:nvGrpSpPr>
      <p:grpSpPr>
        <a:xfrm>
          <a:off x="0" y="0"/>
          <a:ext cx="0" cy="0"/>
          <a:chOff x="0" y="0"/>
          <a:chExt cx="0" cy="0"/>
        </a:xfrm>
      </p:grpSpPr>
      <p:sp>
        <p:nvSpPr>
          <p:cNvPr id="113" name="Google Shape;113;p26"/>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rgbClr val="23A595"/>
              </a:buClr>
              <a:buSzPts val="1500"/>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14" name="Google Shape;114;p26"/>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115" name="Google Shape;115;p2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Main point A">
  <p:cSld name="Main point A">
    <p:bg>
      <p:bgPr>
        <a:solidFill>
          <a:srgbClr val="490F52"/>
        </a:solidFill>
        <a:effectLst/>
      </p:bgPr>
    </p:bg>
    <p:spTree>
      <p:nvGrpSpPr>
        <p:cNvPr id="1" name="Shape 116"/>
        <p:cNvGrpSpPr/>
        <p:nvPr/>
      </p:nvGrpSpPr>
      <p:grpSpPr>
        <a:xfrm>
          <a:off x="0" y="0"/>
          <a:ext cx="0" cy="0"/>
          <a:chOff x="0" y="0"/>
          <a:chExt cx="0" cy="0"/>
        </a:xfrm>
      </p:grpSpPr>
      <p:sp>
        <p:nvSpPr>
          <p:cNvPr id="117" name="Google Shape;117;p27"/>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118" name="Google Shape;118;p2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119" name="Google Shape;119;p27"/>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Main point B">
  <p:cSld name="Main point B">
    <p:bg>
      <p:bgPr>
        <a:solidFill>
          <a:srgbClr val="23A595"/>
        </a:solidFill>
        <a:effectLst/>
      </p:bgPr>
    </p:bg>
    <p:spTree>
      <p:nvGrpSpPr>
        <p:cNvPr id="1" name="Shape 120"/>
        <p:cNvGrpSpPr/>
        <p:nvPr/>
      </p:nvGrpSpPr>
      <p:grpSpPr>
        <a:xfrm>
          <a:off x="0" y="0"/>
          <a:ext cx="0" cy="0"/>
          <a:chOff x="0" y="0"/>
          <a:chExt cx="0" cy="0"/>
        </a:xfrm>
      </p:grpSpPr>
      <p:sp>
        <p:nvSpPr>
          <p:cNvPr id="121" name="Google Shape;121;p28"/>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122" name="Google Shape;122;p2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123" name="Google Shape;123;p28"/>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B 1">
  <p:cSld name="Main point B 1">
    <p:bg>
      <p:bgPr>
        <a:solidFill>
          <a:srgbClr val="FFC112"/>
        </a:solidFill>
        <a:effectLst/>
      </p:bgPr>
    </p:bg>
    <p:spTree>
      <p:nvGrpSpPr>
        <p:cNvPr id="1" name="Shape 124"/>
        <p:cNvGrpSpPr/>
        <p:nvPr/>
      </p:nvGrpSpPr>
      <p:grpSpPr>
        <a:xfrm>
          <a:off x="0" y="0"/>
          <a:ext cx="0" cy="0"/>
          <a:chOff x="0" y="0"/>
          <a:chExt cx="0" cy="0"/>
        </a:xfrm>
      </p:grpSpPr>
      <p:sp>
        <p:nvSpPr>
          <p:cNvPr id="125" name="Google Shape;125;p29"/>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rgbClr val="000000"/>
              </a:buClr>
              <a:buSzPts val="2400"/>
              <a:buNone/>
              <a:defRPr sz="4800">
                <a:solidFill>
                  <a:srgbClr val="000000"/>
                </a:solidFill>
              </a:defRPr>
            </a:lvl1pPr>
            <a:lvl2pPr lvl="1"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9pPr>
          </a:lstStyle>
          <a:p>
            <a:endParaRPr/>
          </a:p>
        </p:txBody>
      </p:sp>
      <p:sp>
        <p:nvSpPr>
          <p:cNvPr id="126" name="Google Shape;126;p2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127" name="Google Shape;127;p29"/>
          <p:cNvCxnSpPr/>
          <p:nvPr/>
        </p:nvCxnSpPr>
        <p:spPr>
          <a:xfrm>
            <a:off x="601275" y="3657600"/>
            <a:ext cx="6288000" cy="0"/>
          </a:xfrm>
          <a:prstGeom prst="straightConnector1">
            <a:avLst/>
          </a:prstGeom>
          <a:noFill/>
          <a:ln w="38100" cap="flat" cmpd="sng">
            <a:solidFill>
              <a:srgbClr val="000000"/>
            </a:solidFill>
            <a:prstDash val="solid"/>
            <a:round/>
            <a:headEnd type="none" w="sm" len="sm"/>
            <a:tailEnd type="none" w="sm" len="sm"/>
          </a:ln>
        </p:spPr>
      </p:cxn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A">
  <p:cSld name="Section title and description A">
    <p:spTree>
      <p:nvGrpSpPr>
        <p:cNvPr id="1" name="Shape 128"/>
        <p:cNvGrpSpPr/>
        <p:nvPr/>
      </p:nvGrpSpPr>
      <p:grpSpPr>
        <a:xfrm>
          <a:off x="0" y="0"/>
          <a:ext cx="0" cy="0"/>
          <a:chOff x="0" y="0"/>
          <a:chExt cx="0" cy="0"/>
        </a:xfrm>
      </p:grpSpPr>
      <p:sp>
        <p:nvSpPr>
          <p:cNvPr id="129" name="Google Shape;129;p30"/>
          <p:cNvSpPr/>
          <p:nvPr/>
        </p:nvSpPr>
        <p:spPr>
          <a:xfrm>
            <a:off x="4572000" y="10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30" name="Google Shape;130;p30"/>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131" name="Google Shape;131;p30"/>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23A595"/>
              </a:buClr>
              <a:buSzPts val="1900"/>
              <a:buNone/>
              <a:defRPr sz="3800">
                <a:solidFill>
                  <a:srgbClr val="23A595"/>
                </a:solidFill>
              </a:defRPr>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132" name="Google Shape;132;p30"/>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133" name="Google Shape;133;p30"/>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Clr>
                <a:schemeClr val="lt1"/>
              </a:buClr>
              <a:buSzPts val="900"/>
              <a:buChar char="●"/>
              <a:defRPr sz="1800">
                <a:solidFill>
                  <a:schemeClr val="lt1"/>
                </a:solidFill>
              </a:defRPr>
            </a:lvl1pPr>
            <a:lvl2pPr marL="914400" lvl="1" indent="-285750" algn="l">
              <a:lnSpc>
                <a:spcPct val="115000"/>
              </a:lnSpc>
              <a:spcBef>
                <a:spcPts val="0"/>
              </a:spcBef>
              <a:spcAft>
                <a:spcPts val="0"/>
              </a:spcAft>
              <a:buClr>
                <a:schemeClr val="lt1"/>
              </a:buClr>
              <a:buSzPts val="900"/>
              <a:buChar char="○"/>
              <a:defRPr sz="1800">
                <a:solidFill>
                  <a:schemeClr val="lt1"/>
                </a:solidFill>
              </a:defRPr>
            </a:lvl2pPr>
            <a:lvl3pPr marL="1371600" lvl="2" indent="-285750" algn="l">
              <a:lnSpc>
                <a:spcPct val="115000"/>
              </a:lnSpc>
              <a:spcBef>
                <a:spcPts val="0"/>
              </a:spcBef>
              <a:spcAft>
                <a:spcPts val="0"/>
              </a:spcAft>
              <a:buClr>
                <a:schemeClr val="lt1"/>
              </a:buClr>
              <a:buSzPts val="900"/>
              <a:buChar char="■"/>
              <a:defRPr sz="1800">
                <a:solidFill>
                  <a:schemeClr val="lt1"/>
                </a:solidFill>
              </a:defRPr>
            </a:lvl3pPr>
            <a:lvl4pPr marL="1828800" lvl="3" indent="-285750" algn="l">
              <a:lnSpc>
                <a:spcPct val="115000"/>
              </a:lnSpc>
              <a:spcBef>
                <a:spcPts val="0"/>
              </a:spcBef>
              <a:spcAft>
                <a:spcPts val="0"/>
              </a:spcAft>
              <a:buClr>
                <a:schemeClr val="lt1"/>
              </a:buClr>
              <a:buSzPts val="900"/>
              <a:buChar char="●"/>
              <a:defRPr sz="1800">
                <a:solidFill>
                  <a:schemeClr val="lt1"/>
                </a:solidFill>
              </a:defRPr>
            </a:lvl4pPr>
            <a:lvl5pPr marL="2286000" lvl="4" indent="-285750" algn="l">
              <a:lnSpc>
                <a:spcPct val="115000"/>
              </a:lnSpc>
              <a:spcBef>
                <a:spcPts val="0"/>
              </a:spcBef>
              <a:spcAft>
                <a:spcPts val="0"/>
              </a:spcAft>
              <a:buClr>
                <a:schemeClr val="lt1"/>
              </a:buClr>
              <a:buSzPts val="900"/>
              <a:buChar char="○"/>
              <a:defRPr sz="1800">
                <a:solidFill>
                  <a:schemeClr val="lt1"/>
                </a:solidFill>
              </a:defRPr>
            </a:lvl5pPr>
            <a:lvl6pPr marL="2743200" lvl="5" indent="-292100" algn="l">
              <a:lnSpc>
                <a:spcPct val="115000"/>
              </a:lnSpc>
              <a:spcBef>
                <a:spcPts val="0"/>
              </a:spcBef>
              <a:spcAft>
                <a:spcPts val="0"/>
              </a:spcAft>
              <a:buClr>
                <a:schemeClr val="lt1"/>
              </a:buClr>
              <a:buSzPts val="1000"/>
              <a:buChar char="■"/>
              <a:defRPr sz="1800">
                <a:solidFill>
                  <a:schemeClr val="lt1"/>
                </a:solidFill>
              </a:defRPr>
            </a:lvl6pPr>
            <a:lvl7pPr marL="3200400" lvl="6" indent="-285750" algn="l">
              <a:lnSpc>
                <a:spcPct val="115000"/>
              </a:lnSpc>
              <a:spcBef>
                <a:spcPts val="0"/>
              </a:spcBef>
              <a:spcAft>
                <a:spcPts val="0"/>
              </a:spcAft>
              <a:buClr>
                <a:schemeClr val="lt1"/>
              </a:buClr>
              <a:buSzPts val="900"/>
              <a:buChar char="●"/>
              <a:defRPr sz="1800">
                <a:solidFill>
                  <a:schemeClr val="lt1"/>
                </a:solidFill>
              </a:defRPr>
            </a:lvl7pPr>
            <a:lvl8pPr marL="3657600" lvl="7" indent="-285750" algn="l">
              <a:lnSpc>
                <a:spcPct val="115000"/>
              </a:lnSpc>
              <a:spcBef>
                <a:spcPts val="0"/>
              </a:spcBef>
              <a:spcAft>
                <a:spcPts val="0"/>
              </a:spcAft>
              <a:buClr>
                <a:schemeClr val="lt1"/>
              </a:buClr>
              <a:buSzPts val="900"/>
              <a:buChar char="○"/>
              <a:defRPr sz="1800">
                <a:solidFill>
                  <a:schemeClr val="lt1"/>
                </a:solidFill>
              </a:defRPr>
            </a:lvl8pPr>
            <a:lvl9pPr marL="4114800" lvl="8" indent="-285750" algn="l">
              <a:lnSpc>
                <a:spcPct val="115000"/>
              </a:lnSpc>
              <a:spcBef>
                <a:spcPts val="0"/>
              </a:spcBef>
              <a:spcAft>
                <a:spcPts val="0"/>
              </a:spcAft>
              <a:buClr>
                <a:schemeClr val="lt1"/>
              </a:buClr>
              <a:buSzPts val="900"/>
              <a:buChar char="■"/>
              <a:defRPr sz="1800">
                <a:solidFill>
                  <a:schemeClr val="lt1"/>
                </a:solidFill>
              </a:defRPr>
            </a:lvl9pPr>
          </a:lstStyle>
          <a:p>
            <a:endParaRPr/>
          </a:p>
        </p:txBody>
      </p:sp>
      <p:sp>
        <p:nvSpPr>
          <p:cNvPr id="134" name="Google Shape;134;p3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1pPr>
            <a:lvl2pPr marL="0" marR="0" lvl="1"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2pPr>
            <a:lvl3pPr marL="0" marR="0" lvl="2"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3pPr>
            <a:lvl4pPr marL="0" marR="0" lvl="3"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4pPr>
            <a:lvl5pPr marL="0" marR="0" lvl="4"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5pPr>
            <a:lvl6pPr marL="0" marR="0" lvl="5"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6pPr>
            <a:lvl7pPr marL="0" marR="0" lvl="6"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7pPr>
            <a:lvl8pPr marL="0" marR="0" lvl="7"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8pPr>
            <a:lvl9pPr marL="0" marR="0" lvl="8"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
        <p:nvSpPr>
          <p:cNvPr id="135" name="Google Shape;135;p30"/>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title and description B">
  <p:cSld name="Section title and description B">
    <p:spTree>
      <p:nvGrpSpPr>
        <p:cNvPr id="1" name="Shape 136"/>
        <p:cNvGrpSpPr/>
        <p:nvPr/>
      </p:nvGrpSpPr>
      <p:grpSpPr>
        <a:xfrm>
          <a:off x="0" y="0"/>
          <a:ext cx="0" cy="0"/>
          <a:chOff x="0" y="0"/>
          <a:chExt cx="0" cy="0"/>
        </a:xfrm>
      </p:grpSpPr>
      <p:sp>
        <p:nvSpPr>
          <p:cNvPr id="137" name="Google Shape;137;p31"/>
          <p:cNvSpPr/>
          <p:nvPr/>
        </p:nvSpPr>
        <p:spPr>
          <a:xfrm>
            <a:off x="457200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38" name="Google Shape;138;p31"/>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139" name="Google Shape;139;p31"/>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140" name="Google Shape;140;p31"/>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141" name="Google Shape;141;p31"/>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142" name="Google Shape;142;p3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143" name="Google Shape;143;p31"/>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C">
  <p:cSld name="Section title and description C">
    <p:spTree>
      <p:nvGrpSpPr>
        <p:cNvPr id="1" name="Shape 144"/>
        <p:cNvGrpSpPr/>
        <p:nvPr/>
      </p:nvGrpSpPr>
      <p:grpSpPr>
        <a:xfrm>
          <a:off x="0" y="0"/>
          <a:ext cx="0" cy="0"/>
          <a:chOff x="0" y="0"/>
          <a:chExt cx="0" cy="0"/>
        </a:xfrm>
      </p:grpSpPr>
      <p:sp>
        <p:nvSpPr>
          <p:cNvPr id="145" name="Google Shape;145;p32"/>
          <p:cNvSpPr/>
          <p:nvPr/>
        </p:nvSpPr>
        <p:spPr>
          <a:xfrm>
            <a:off x="457200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46" name="Google Shape;146;p32"/>
          <p:cNvCxnSpPr/>
          <p:nvPr/>
        </p:nvCxnSpPr>
        <p:spPr>
          <a:xfrm>
            <a:off x="5029675" y="4495500"/>
            <a:ext cx="468300" cy="0"/>
          </a:xfrm>
          <a:prstGeom prst="straightConnector1">
            <a:avLst/>
          </a:prstGeom>
          <a:noFill/>
          <a:ln w="38100" cap="flat" cmpd="sng">
            <a:solidFill>
              <a:schemeClr val="lt1"/>
            </a:solidFill>
            <a:prstDash val="solid"/>
            <a:round/>
            <a:headEnd type="none" w="sm" len="sm"/>
            <a:tailEnd type="none" w="sm" len="sm"/>
          </a:ln>
        </p:spPr>
      </p:cxnSp>
      <p:sp>
        <p:nvSpPr>
          <p:cNvPr id="147" name="Google Shape;147;p32"/>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148" name="Google Shape;148;p32"/>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149" name="Google Shape;149;p32"/>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150" name="Google Shape;150;p3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151" name="Google Shape;151;p32"/>
          <p:cNvSpPr/>
          <p:nvPr/>
        </p:nvSpPr>
        <p:spPr>
          <a:xfrm>
            <a:off x="4484325" y="0"/>
            <a:ext cx="876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title and description A 1">
  <p:cSld name="Section title and description A 1">
    <p:spTree>
      <p:nvGrpSpPr>
        <p:cNvPr id="1" name="Shape 152"/>
        <p:cNvGrpSpPr/>
        <p:nvPr/>
      </p:nvGrpSpPr>
      <p:grpSpPr>
        <a:xfrm>
          <a:off x="0" y="0"/>
          <a:ext cx="0" cy="0"/>
          <a:chOff x="0" y="0"/>
          <a:chExt cx="0" cy="0"/>
        </a:xfrm>
      </p:grpSpPr>
      <p:sp>
        <p:nvSpPr>
          <p:cNvPr id="153" name="Google Shape;153;p33"/>
          <p:cNvSpPr/>
          <p:nvPr/>
        </p:nvSpPr>
        <p:spPr>
          <a:xfrm>
            <a:off x="0" y="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54" name="Google Shape;154;p33"/>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155" name="Google Shape;155;p33"/>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156" name="Google Shape;156;p33"/>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157" name="Google Shape;157;p33"/>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A 1 1">
  <p:cSld name="Section title and description A 1 1">
    <p:spTree>
      <p:nvGrpSpPr>
        <p:cNvPr id="1" name="Shape 158"/>
        <p:cNvGrpSpPr/>
        <p:nvPr/>
      </p:nvGrpSpPr>
      <p:grpSpPr>
        <a:xfrm>
          <a:off x="0" y="0"/>
          <a:ext cx="0" cy="0"/>
          <a:chOff x="0" y="0"/>
          <a:chExt cx="0" cy="0"/>
        </a:xfrm>
      </p:grpSpPr>
      <p:sp>
        <p:nvSpPr>
          <p:cNvPr id="159" name="Google Shape;159;p34"/>
          <p:cNvSpPr/>
          <p:nvPr/>
        </p:nvSpPr>
        <p:spPr>
          <a:xfrm>
            <a:off x="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60" name="Google Shape;160;p34"/>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161" name="Google Shape;161;p34"/>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162" name="Google Shape;162;p34"/>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163" name="Google Shape;163;p34"/>
          <p:cNvSpPr/>
          <p:nvPr/>
        </p:nvSpPr>
        <p:spPr>
          <a:xfrm>
            <a:off x="4484400"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title and description A 1 1 1">
  <p:cSld name="Section title and description A 1 1 1">
    <p:spTree>
      <p:nvGrpSpPr>
        <p:cNvPr id="1" name="Shape 164"/>
        <p:cNvGrpSpPr/>
        <p:nvPr/>
      </p:nvGrpSpPr>
      <p:grpSpPr>
        <a:xfrm>
          <a:off x="0" y="0"/>
          <a:ext cx="0" cy="0"/>
          <a:chOff x="0" y="0"/>
          <a:chExt cx="0" cy="0"/>
        </a:xfrm>
      </p:grpSpPr>
      <p:sp>
        <p:nvSpPr>
          <p:cNvPr id="165" name="Google Shape;165;p35"/>
          <p:cNvSpPr/>
          <p:nvPr/>
        </p:nvSpPr>
        <p:spPr>
          <a:xfrm>
            <a:off x="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66" name="Google Shape;166;p35"/>
          <p:cNvCxnSpPr/>
          <p:nvPr/>
        </p:nvCxnSpPr>
        <p:spPr>
          <a:xfrm>
            <a:off x="457675" y="4495400"/>
            <a:ext cx="468300" cy="0"/>
          </a:xfrm>
          <a:prstGeom prst="straightConnector1">
            <a:avLst/>
          </a:prstGeom>
          <a:noFill/>
          <a:ln w="38100" cap="flat" cmpd="sng">
            <a:solidFill>
              <a:schemeClr val="lt1"/>
            </a:solidFill>
            <a:prstDash val="solid"/>
            <a:round/>
            <a:headEnd type="none" w="sm" len="sm"/>
            <a:tailEnd type="none" w="sm" len="sm"/>
          </a:ln>
        </p:spPr>
      </p:cxnSp>
      <p:sp>
        <p:nvSpPr>
          <p:cNvPr id="167" name="Google Shape;167;p35"/>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1900"/>
              <a:buNone/>
              <a:defRPr sz="3800">
                <a:solidFill>
                  <a:srgbClr val="000000"/>
                </a:solidFill>
              </a:defRPr>
            </a:lvl1pPr>
            <a:lvl2pPr lvl="1" algn="ctr">
              <a:lnSpc>
                <a:spcPct val="100000"/>
              </a:lnSpc>
              <a:spcBef>
                <a:spcPts val="0"/>
              </a:spcBef>
              <a:spcAft>
                <a:spcPts val="0"/>
              </a:spcAft>
              <a:buClr>
                <a:srgbClr val="000000"/>
              </a:buClr>
              <a:buSzPts val="1900"/>
              <a:buNone/>
              <a:defRPr sz="3800">
                <a:solidFill>
                  <a:srgbClr val="000000"/>
                </a:solidFill>
              </a:defRPr>
            </a:lvl2pPr>
            <a:lvl3pPr lvl="2" algn="ctr">
              <a:lnSpc>
                <a:spcPct val="100000"/>
              </a:lnSpc>
              <a:spcBef>
                <a:spcPts val="0"/>
              </a:spcBef>
              <a:spcAft>
                <a:spcPts val="0"/>
              </a:spcAft>
              <a:buClr>
                <a:srgbClr val="000000"/>
              </a:buClr>
              <a:buSzPts val="1900"/>
              <a:buNone/>
              <a:defRPr sz="3800">
                <a:solidFill>
                  <a:srgbClr val="000000"/>
                </a:solidFill>
              </a:defRPr>
            </a:lvl3pPr>
            <a:lvl4pPr lvl="3" algn="ctr">
              <a:lnSpc>
                <a:spcPct val="100000"/>
              </a:lnSpc>
              <a:spcBef>
                <a:spcPts val="0"/>
              </a:spcBef>
              <a:spcAft>
                <a:spcPts val="0"/>
              </a:spcAft>
              <a:buClr>
                <a:srgbClr val="000000"/>
              </a:buClr>
              <a:buSzPts val="1900"/>
              <a:buNone/>
              <a:defRPr sz="3800">
                <a:solidFill>
                  <a:srgbClr val="000000"/>
                </a:solidFill>
              </a:defRPr>
            </a:lvl4pPr>
            <a:lvl5pPr lvl="4" algn="ctr">
              <a:lnSpc>
                <a:spcPct val="100000"/>
              </a:lnSpc>
              <a:spcBef>
                <a:spcPts val="0"/>
              </a:spcBef>
              <a:spcAft>
                <a:spcPts val="0"/>
              </a:spcAft>
              <a:buClr>
                <a:srgbClr val="000000"/>
              </a:buClr>
              <a:buSzPts val="1900"/>
              <a:buNone/>
              <a:defRPr sz="3800">
                <a:solidFill>
                  <a:srgbClr val="000000"/>
                </a:solidFill>
              </a:defRPr>
            </a:lvl5pPr>
            <a:lvl6pPr lvl="5" algn="ctr">
              <a:lnSpc>
                <a:spcPct val="100000"/>
              </a:lnSpc>
              <a:spcBef>
                <a:spcPts val="0"/>
              </a:spcBef>
              <a:spcAft>
                <a:spcPts val="0"/>
              </a:spcAft>
              <a:buClr>
                <a:srgbClr val="000000"/>
              </a:buClr>
              <a:buSzPts val="1900"/>
              <a:buNone/>
              <a:defRPr sz="3800">
                <a:solidFill>
                  <a:srgbClr val="000000"/>
                </a:solidFill>
              </a:defRPr>
            </a:lvl6pPr>
            <a:lvl7pPr lvl="6" algn="ctr">
              <a:lnSpc>
                <a:spcPct val="100000"/>
              </a:lnSpc>
              <a:spcBef>
                <a:spcPts val="0"/>
              </a:spcBef>
              <a:spcAft>
                <a:spcPts val="0"/>
              </a:spcAft>
              <a:buClr>
                <a:srgbClr val="000000"/>
              </a:buClr>
              <a:buSzPts val="1900"/>
              <a:buNone/>
              <a:defRPr sz="3800">
                <a:solidFill>
                  <a:srgbClr val="000000"/>
                </a:solidFill>
              </a:defRPr>
            </a:lvl7pPr>
            <a:lvl8pPr lvl="7" algn="ctr">
              <a:lnSpc>
                <a:spcPct val="100000"/>
              </a:lnSpc>
              <a:spcBef>
                <a:spcPts val="0"/>
              </a:spcBef>
              <a:spcAft>
                <a:spcPts val="0"/>
              </a:spcAft>
              <a:buClr>
                <a:srgbClr val="000000"/>
              </a:buClr>
              <a:buSzPts val="1900"/>
              <a:buNone/>
              <a:defRPr sz="3800">
                <a:solidFill>
                  <a:srgbClr val="000000"/>
                </a:solidFill>
              </a:defRPr>
            </a:lvl8pPr>
            <a:lvl9pPr lvl="8" algn="ctr">
              <a:lnSpc>
                <a:spcPct val="100000"/>
              </a:lnSpc>
              <a:spcBef>
                <a:spcPts val="0"/>
              </a:spcBef>
              <a:spcAft>
                <a:spcPts val="0"/>
              </a:spcAft>
              <a:buClr>
                <a:srgbClr val="000000"/>
              </a:buClr>
              <a:buSzPts val="1900"/>
              <a:buNone/>
              <a:defRPr sz="3800">
                <a:solidFill>
                  <a:srgbClr val="000000"/>
                </a:solidFill>
              </a:defRPr>
            </a:lvl9pPr>
          </a:lstStyle>
          <a:p>
            <a:endParaRPr/>
          </a:p>
        </p:txBody>
      </p:sp>
      <p:sp>
        <p:nvSpPr>
          <p:cNvPr id="168" name="Google Shape;168;p35"/>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169" name="Google Shape;169;p35"/>
          <p:cNvSpPr/>
          <p:nvPr/>
        </p:nvSpPr>
        <p:spPr>
          <a:xfrm>
            <a:off x="4484400" y="0"/>
            <a:ext cx="876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0"/>
        <p:cNvGrpSpPr/>
        <p:nvPr/>
      </p:nvGrpSpPr>
      <p:grpSpPr>
        <a:xfrm>
          <a:off x="0" y="0"/>
          <a:ext cx="0" cy="0"/>
          <a:chOff x="0" y="0"/>
          <a:chExt cx="0" cy="0"/>
        </a:xfrm>
      </p:grpSpPr>
      <p:sp>
        <p:nvSpPr>
          <p:cNvPr id="171" name="Google Shape;171;p36"/>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490F52"/>
              </a:buClr>
              <a:buSzPts val="900"/>
              <a:buFont typeface="Open Sans ExtraBold"/>
              <a:buNone/>
              <a:defRPr sz="1800">
                <a:solidFill>
                  <a:srgbClr val="490F52"/>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172" name="Google Shape;172;p3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173"/>
        <p:cNvGrpSpPr/>
        <p:nvPr/>
      </p:nvGrpSpPr>
      <p:grpSpPr>
        <a:xfrm>
          <a:off x="0" y="0"/>
          <a:ext cx="0" cy="0"/>
          <a:chOff x="0" y="0"/>
          <a:chExt cx="0" cy="0"/>
        </a:xfrm>
      </p:grpSpPr>
      <p:sp>
        <p:nvSpPr>
          <p:cNvPr id="174" name="Google Shape;174;p37"/>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23A595"/>
              </a:buClr>
              <a:buSzPts val="900"/>
              <a:buFont typeface="Open Sans ExtraBold"/>
              <a:buNone/>
              <a:defRPr sz="1800">
                <a:solidFill>
                  <a:srgbClr val="23A595"/>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175" name="Google Shape;175;p3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176"/>
        <p:cNvGrpSpPr/>
        <p:nvPr/>
      </p:nvGrpSpPr>
      <p:grpSpPr>
        <a:xfrm>
          <a:off x="0" y="0"/>
          <a:ext cx="0" cy="0"/>
          <a:chOff x="0" y="0"/>
          <a:chExt cx="0" cy="0"/>
        </a:xfrm>
      </p:grpSpPr>
      <p:sp>
        <p:nvSpPr>
          <p:cNvPr id="177" name="Google Shape;177;p38"/>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sp>
        <p:nvSpPr>
          <p:cNvPr id="178" name="Google Shape;178;p38"/>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179" name="Google Shape;179;p3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180"/>
        <p:cNvGrpSpPr/>
        <p:nvPr/>
      </p:nvGrpSpPr>
      <p:grpSpPr>
        <a:xfrm>
          <a:off x="0" y="0"/>
          <a:ext cx="0" cy="0"/>
          <a:chOff x="0" y="0"/>
          <a:chExt cx="0" cy="0"/>
        </a:xfrm>
      </p:grpSpPr>
      <p:sp>
        <p:nvSpPr>
          <p:cNvPr id="181" name="Google Shape;181;p39"/>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182" name="Google Shape;182;p39"/>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SzPts val="900"/>
              <a:buFont typeface="Open Sans ExtraBold"/>
              <a:buNone/>
              <a:defRPr sz="1800">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183" name="Google Shape;183;p3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84"/>
        <p:cNvGrpSpPr/>
        <p:nvPr/>
      </p:nvGrpSpPr>
      <p:grpSpPr>
        <a:xfrm>
          <a:off x="0" y="0"/>
          <a:ext cx="0" cy="0"/>
          <a:chOff x="0" y="0"/>
          <a:chExt cx="0" cy="0"/>
        </a:xfrm>
      </p:grpSpPr>
      <p:sp>
        <p:nvSpPr>
          <p:cNvPr id="185" name="Google Shape;185;p40"/>
          <p:cNvSpPr txBox="1">
            <a:spLocks noGrp="1"/>
          </p:cNvSpPr>
          <p:nvPr>
            <p:ph type="title"/>
          </p:nvPr>
        </p:nvSpPr>
        <p:spPr>
          <a:xfrm>
            <a:off x="374500" y="225900"/>
            <a:ext cx="8520600" cy="1980000"/>
          </a:xfrm>
          <a:prstGeom prst="rect">
            <a:avLst/>
          </a:prstGeom>
          <a:noFill/>
          <a:ln>
            <a:noFill/>
          </a:ln>
        </p:spPr>
        <p:txBody>
          <a:bodyPr spcFirstLastPara="1" wrap="square" lIns="45725" tIns="45725" rIns="45725" bIns="45725" anchor="ctr" anchorCtr="0">
            <a:normAutofit/>
          </a:bodyPr>
          <a:lstStyle>
            <a:lvl1pPr lvl="0" algn="ctr">
              <a:lnSpc>
                <a:spcPct val="100000"/>
              </a:lnSpc>
              <a:spcBef>
                <a:spcPts val="0"/>
              </a:spcBef>
              <a:spcAft>
                <a:spcPts val="0"/>
              </a:spcAft>
              <a:buClr>
                <a:srgbClr val="23A595"/>
              </a:buClr>
              <a:buSzPts val="5500"/>
              <a:buNone/>
              <a:defRPr sz="11000">
                <a:solidFill>
                  <a:srgbClr val="23A595"/>
                </a:solidFill>
              </a:defRPr>
            </a:lvl1pPr>
            <a:lvl2pPr lvl="1" algn="ctr">
              <a:lnSpc>
                <a:spcPct val="100000"/>
              </a:lnSpc>
              <a:spcBef>
                <a:spcPts val="0"/>
              </a:spcBef>
              <a:spcAft>
                <a:spcPts val="0"/>
              </a:spcAft>
              <a:buClr>
                <a:schemeClr val="dk1"/>
              </a:buClr>
              <a:buSzPts val="5500"/>
              <a:buNone/>
              <a:defRPr sz="11000">
                <a:solidFill>
                  <a:schemeClr val="dk1"/>
                </a:solidFill>
              </a:defRPr>
            </a:lvl2pPr>
            <a:lvl3pPr lvl="2" algn="ctr">
              <a:lnSpc>
                <a:spcPct val="100000"/>
              </a:lnSpc>
              <a:spcBef>
                <a:spcPts val="0"/>
              </a:spcBef>
              <a:spcAft>
                <a:spcPts val="0"/>
              </a:spcAft>
              <a:buClr>
                <a:schemeClr val="dk1"/>
              </a:buClr>
              <a:buSzPts val="5500"/>
              <a:buNone/>
              <a:defRPr sz="11000">
                <a:solidFill>
                  <a:schemeClr val="dk1"/>
                </a:solidFill>
              </a:defRPr>
            </a:lvl3pPr>
            <a:lvl4pPr lvl="3" algn="ctr">
              <a:lnSpc>
                <a:spcPct val="100000"/>
              </a:lnSpc>
              <a:spcBef>
                <a:spcPts val="0"/>
              </a:spcBef>
              <a:spcAft>
                <a:spcPts val="0"/>
              </a:spcAft>
              <a:buClr>
                <a:schemeClr val="dk1"/>
              </a:buClr>
              <a:buSzPts val="5500"/>
              <a:buNone/>
              <a:defRPr sz="11000">
                <a:solidFill>
                  <a:schemeClr val="dk1"/>
                </a:solidFill>
              </a:defRPr>
            </a:lvl4pPr>
            <a:lvl5pPr lvl="4" algn="ctr">
              <a:lnSpc>
                <a:spcPct val="100000"/>
              </a:lnSpc>
              <a:spcBef>
                <a:spcPts val="0"/>
              </a:spcBef>
              <a:spcAft>
                <a:spcPts val="0"/>
              </a:spcAft>
              <a:buClr>
                <a:schemeClr val="dk1"/>
              </a:buClr>
              <a:buSzPts val="5500"/>
              <a:buNone/>
              <a:defRPr sz="11000">
                <a:solidFill>
                  <a:schemeClr val="dk1"/>
                </a:solidFill>
              </a:defRPr>
            </a:lvl5pPr>
            <a:lvl6pPr lvl="5" algn="ctr">
              <a:lnSpc>
                <a:spcPct val="100000"/>
              </a:lnSpc>
              <a:spcBef>
                <a:spcPts val="0"/>
              </a:spcBef>
              <a:spcAft>
                <a:spcPts val="0"/>
              </a:spcAft>
              <a:buClr>
                <a:schemeClr val="dk1"/>
              </a:buClr>
              <a:buSzPts val="5500"/>
              <a:buNone/>
              <a:defRPr sz="11000">
                <a:solidFill>
                  <a:schemeClr val="dk1"/>
                </a:solidFill>
              </a:defRPr>
            </a:lvl6pPr>
            <a:lvl7pPr lvl="6" algn="ctr">
              <a:lnSpc>
                <a:spcPct val="100000"/>
              </a:lnSpc>
              <a:spcBef>
                <a:spcPts val="0"/>
              </a:spcBef>
              <a:spcAft>
                <a:spcPts val="0"/>
              </a:spcAft>
              <a:buClr>
                <a:schemeClr val="dk1"/>
              </a:buClr>
              <a:buSzPts val="5500"/>
              <a:buNone/>
              <a:defRPr sz="11000">
                <a:solidFill>
                  <a:schemeClr val="dk1"/>
                </a:solidFill>
              </a:defRPr>
            </a:lvl7pPr>
            <a:lvl8pPr lvl="7" algn="ctr">
              <a:lnSpc>
                <a:spcPct val="100000"/>
              </a:lnSpc>
              <a:spcBef>
                <a:spcPts val="0"/>
              </a:spcBef>
              <a:spcAft>
                <a:spcPts val="0"/>
              </a:spcAft>
              <a:buClr>
                <a:schemeClr val="dk1"/>
              </a:buClr>
              <a:buSzPts val="5500"/>
              <a:buNone/>
              <a:defRPr sz="11000">
                <a:solidFill>
                  <a:schemeClr val="dk1"/>
                </a:solidFill>
              </a:defRPr>
            </a:lvl8pPr>
            <a:lvl9pPr lvl="8" algn="ctr">
              <a:lnSpc>
                <a:spcPct val="100000"/>
              </a:lnSpc>
              <a:spcBef>
                <a:spcPts val="0"/>
              </a:spcBef>
              <a:spcAft>
                <a:spcPts val="0"/>
              </a:spcAft>
              <a:buClr>
                <a:schemeClr val="dk1"/>
              </a:buClr>
              <a:buSzPts val="5500"/>
              <a:buNone/>
              <a:defRPr sz="11000">
                <a:solidFill>
                  <a:schemeClr val="dk1"/>
                </a:solidFill>
              </a:defRPr>
            </a:lvl9pPr>
          </a:lstStyle>
          <a:p>
            <a:endParaRPr/>
          </a:p>
        </p:txBody>
      </p:sp>
      <p:sp>
        <p:nvSpPr>
          <p:cNvPr id="186" name="Google Shape;186;p4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187" name="Google Shape;187;p40"/>
          <p:cNvSpPr txBox="1">
            <a:spLocks noGrp="1"/>
          </p:cNvSpPr>
          <p:nvPr>
            <p:ph type="body" idx="1"/>
          </p:nvPr>
        </p:nvSpPr>
        <p:spPr>
          <a:xfrm>
            <a:off x="160975" y="1892825"/>
            <a:ext cx="7450800" cy="30780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8"/>
        <p:cNvGrpSpPr/>
        <p:nvPr/>
      </p:nvGrpSpPr>
      <p:grpSpPr>
        <a:xfrm>
          <a:off x="0" y="0"/>
          <a:ext cx="0" cy="0"/>
          <a:chOff x="0" y="0"/>
          <a:chExt cx="0" cy="0"/>
        </a:xfrm>
      </p:grpSpPr>
      <p:pic>
        <p:nvPicPr>
          <p:cNvPr id="189" name="Google Shape;189;p41"/>
          <p:cNvPicPr preferRelativeResize="0"/>
          <p:nvPr/>
        </p:nvPicPr>
        <p:blipFill rotWithShape="1">
          <a:blip r:embed="rId2">
            <a:alphaModFix/>
          </a:blip>
          <a:srcRect/>
          <a:stretch/>
        </p:blipFill>
        <p:spPr>
          <a:xfrm>
            <a:off x="3193884" y="4200724"/>
            <a:ext cx="2906926" cy="728151"/>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90"/>
        <p:cNvGrpSpPr/>
        <p:nvPr/>
      </p:nvGrpSpPr>
      <p:grpSpPr>
        <a:xfrm>
          <a:off x="0" y="0"/>
          <a:ext cx="0" cy="0"/>
          <a:chOff x="0" y="0"/>
          <a:chExt cx="0" cy="0"/>
        </a:xfrm>
      </p:grpSpPr>
      <p:sp>
        <p:nvSpPr>
          <p:cNvPr id="191" name="Google Shape;191;p42"/>
          <p:cNvSpPr txBox="1">
            <a:spLocks noGrp="1"/>
          </p:cNvSpPr>
          <p:nvPr>
            <p:ph type="title"/>
          </p:nvPr>
        </p:nvSpPr>
        <p:spPr>
          <a:xfrm>
            <a:off x="5907087" y="200025"/>
            <a:ext cx="3008400" cy="1571700"/>
          </a:xfrm>
          <a:prstGeom prst="rect">
            <a:avLst/>
          </a:prstGeom>
          <a:noFill/>
          <a:ln>
            <a:noFill/>
          </a:ln>
        </p:spPr>
        <p:txBody>
          <a:bodyPr spcFirstLastPara="1" wrap="square" lIns="45725" tIns="45725" rIns="45725" bIns="45725" anchor="b" anchorCtr="0">
            <a:normAutofit/>
          </a:bodyPr>
          <a:lstStyle>
            <a:lvl1pPr marR="0" lvl="0" algn="ctr">
              <a:lnSpc>
                <a:spcPct val="100000"/>
              </a:lnSpc>
              <a:spcBef>
                <a:spcPts val="0"/>
              </a:spcBef>
              <a:spcAft>
                <a:spcPts val="0"/>
              </a:spcAft>
              <a:buSzPts val="1500"/>
              <a:buNone/>
              <a:defRPr sz="28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192" name="Google Shape;192;p42"/>
          <p:cNvSpPr txBox="1">
            <a:spLocks noGrp="1"/>
          </p:cNvSpPr>
          <p:nvPr>
            <p:ph type="body" idx="1"/>
          </p:nvPr>
        </p:nvSpPr>
        <p:spPr>
          <a:xfrm>
            <a:off x="719137" y="204788"/>
            <a:ext cx="4995900" cy="4389600"/>
          </a:xfrm>
          <a:prstGeom prst="rect">
            <a:avLst/>
          </a:prstGeom>
          <a:noFill/>
          <a:ln>
            <a:noFill/>
          </a:ln>
        </p:spPr>
        <p:txBody>
          <a:bodyPr spcFirstLastPara="1" wrap="square" lIns="45725" tIns="45725" rIns="45725" bIns="45725" anchor="t" anchorCtr="0">
            <a:normAutofit/>
          </a:bodyPr>
          <a:lstStyle>
            <a:lvl1pPr marL="457200" marR="0" lvl="0" indent="-330200" algn="l">
              <a:lnSpc>
                <a:spcPct val="115000"/>
              </a:lnSpc>
              <a:spcBef>
                <a:spcPts val="600"/>
              </a:spcBef>
              <a:spcAft>
                <a:spcPts val="0"/>
              </a:spcAft>
              <a:buClr>
                <a:srgbClr val="7F7F7F"/>
              </a:buClr>
              <a:buSzPts val="1600"/>
              <a:buFont typeface="Arial"/>
              <a:buChar char="•"/>
              <a:defRPr sz="3200" b="0" i="0" u="none" strike="noStrike" cap="none">
                <a:solidFill>
                  <a:srgbClr val="7F7F7F"/>
                </a:solidFill>
                <a:latin typeface="Questrial"/>
                <a:ea typeface="Questrial"/>
                <a:cs typeface="Questrial"/>
                <a:sym typeface="Questrial"/>
              </a:defRPr>
            </a:lvl1pPr>
            <a:lvl2pPr marL="914400" marR="0" lvl="1" indent="-317500" algn="l">
              <a:lnSpc>
                <a:spcPct val="115000"/>
              </a:lnSpc>
              <a:spcBef>
                <a:spcPts val="600"/>
              </a:spcBef>
              <a:spcAft>
                <a:spcPts val="0"/>
              </a:spcAft>
              <a:buClr>
                <a:srgbClr val="7F7F7F"/>
              </a:buClr>
              <a:buSzPts val="1400"/>
              <a:buFont typeface="Courier New"/>
              <a:buChar char="o"/>
              <a:defRPr sz="2800" b="0" i="0" u="none" strike="noStrike" cap="none">
                <a:solidFill>
                  <a:srgbClr val="7F7F7F"/>
                </a:solidFill>
                <a:latin typeface="Questrial"/>
                <a:ea typeface="Questrial"/>
                <a:cs typeface="Questrial"/>
                <a:sym typeface="Questrial"/>
              </a:defRPr>
            </a:lvl2pPr>
            <a:lvl3pPr marL="1371600" marR="0" lvl="2"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3pPr>
            <a:lvl4pPr marL="1828800" marR="0" lvl="3"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4pPr>
            <a:lvl5pPr marL="2286000" marR="0" lvl="4" indent="-292100" algn="l">
              <a:lnSpc>
                <a:spcPct val="115000"/>
              </a:lnSpc>
              <a:spcBef>
                <a:spcPts val="4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5pPr>
            <a:lvl6pPr marL="2743200" marR="0" lvl="5"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6pPr>
            <a:lvl7pPr marL="3200400" marR="0" lvl="6" indent="-292100" algn="l">
              <a:lnSpc>
                <a:spcPct val="115000"/>
              </a:lnSpc>
              <a:spcBef>
                <a:spcPts val="12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7pPr>
            <a:lvl8pPr marL="3657600" marR="0" lvl="7" indent="-292100" algn="l">
              <a:lnSpc>
                <a:spcPct val="115000"/>
              </a:lnSpc>
              <a:spcBef>
                <a:spcPts val="12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8pPr>
            <a:lvl9pPr marL="4114800" marR="0" lvl="8" indent="-292100" algn="l">
              <a:lnSpc>
                <a:spcPct val="115000"/>
              </a:lnSpc>
              <a:spcBef>
                <a:spcPts val="1200"/>
              </a:spcBef>
              <a:spcAft>
                <a:spcPts val="120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9pPr>
          </a:lstStyle>
          <a:p>
            <a:endParaRPr/>
          </a:p>
        </p:txBody>
      </p:sp>
      <p:sp>
        <p:nvSpPr>
          <p:cNvPr id="193" name="Google Shape;193;p42"/>
          <p:cNvSpPr txBox="1">
            <a:spLocks noGrp="1"/>
          </p:cNvSpPr>
          <p:nvPr>
            <p:ph type="body" idx="2"/>
          </p:nvPr>
        </p:nvSpPr>
        <p:spPr>
          <a:xfrm>
            <a:off x="5907087" y="1828800"/>
            <a:ext cx="3008400" cy="2766000"/>
          </a:xfrm>
          <a:prstGeom prst="rect">
            <a:avLst/>
          </a:prstGeom>
          <a:noFill/>
          <a:ln>
            <a:noFill/>
          </a:ln>
        </p:spPr>
        <p:txBody>
          <a:bodyPr spcFirstLastPara="1" wrap="square" lIns="45725" tIns="45725" rIns="45725" bIns="45725" anchor="t" anchorCtr="0">
            <a:normAutofit/>
          </a:bodyPr>
          <a:lstStyle>
            <a:lvl1pPr marL="457200" marR="0" lvl="0" indent="-228600" algn="ctr">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endParaRPr/>
          </a:p>
        </p:txBody>
      </p:sp>
      <p:sp>
        <p:nvSpPr>
          <p:cNvPr id="194" name="Google Shape;194;p42"/>
          <p:cNvSpPr txBox="1">
            <a:spLocks noGrp="1"/>
          </p:cNvSpPr>
          <p:nvPr>
            <p:ph type="dt" idx="10"/>
          </p:nvPr>
        </p:nvSpPr>
        <p:spPr>
          <a:xfrm>
            <a:off x="6362700" y="4767263"/>
            <a:ext cx="2085900" cy="273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195" name="Google Shape;195;p42"/>
          <p:cNvSpPr txBox="1">
            <a:spLocks noGrp="1"/>
          </p:cNvSpPr>
          <p:nvPr>
            <p:ph type="ftr" idx="11"/>
          </p:nvPr>
        </p:nvSpPr>
        <p:spPr>
          <a:xfrm>
            <a:off x="658813" y="4767263"/>
            <a:ext cx="2847900" cy="273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196" name="Google Shape;196;p42"/>
          <p:cNvSpPr txBox="1">
            <a:spLocks noGrp="1"/>
          </p:cNvSpPr>
          <p:nvPr>
            <p:ph type="sldNum" idx="12"/>
          </p:nvPr>
        </p:nvSpPr>
        <p:spPr>
          <a:xfrm>
            <a:off x="8543925" y="4767263"/>
            <a:ext cx="561900" cy="273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Chart and Text" type="chartAndTx">
  <p:cSld name="CHART_AND_TEXT">
    <p:spTree>
      <p:nvGrpSpPr>
        <p:cNvPr id="1" name="Shape 197"/>
        <p:cNvGrpSpPr/>
        <p:nvPr/>
      </p:nvGrpSpPr>
      <p:grpSpPr>
        <a:xfrm>
          <a:off x="0" y="0"/>
          <a:ext cx="0" cy="0"/>
          <a:chOff x="0" y="0"/>
          <a:chExt cx="0" cy="0"/>
        </a:xfrm>
      </p:grpSpPr>
      <p:sp>
        <p:nvSpPr>
          <p:cNvPr id="198" name="Google Shape;198;p43"/>
          <p:cNvSpPr txBox="1">
            <a:spLocks noGrp="1"/>
          </p:cNvSpPr>
          <p:nvPr>
            <p:ph type="title"/>
          </p:nvPr>
        </p:nvSpPr>
        <p:spPr>
          <a:xfrm>
            <a:off x="152400" y="1200150"/>
            <a:ext cx="8763000" cy="742800"/>
          </a:xfrm>
          <a:prstGeom prst="rect">
            <a:avLst/>
          </a:prstGeom>
          <a:noFill/>
          <a:ln>
            <a:noFill/>
          </a:ln>
        </p:spPr>
        <p:txBody>
          <a:bodyPr spcFirstLastPara="1" wrap="square" lIns="45725" tIns="45725" rIns="45725" bIns="45725" anchor="b" anchorCtr="0">
            <a:normAutofit/>
          </a:bodyPr>
          <a:lstStyle>
            <a:lvl1pPr marR="0" lvl="0"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199" name="Google Shape;199;p43"/>
          <p:cNvSpPr>
            <a:spLocks noGrp="1"/>
          </p:cNvSpPr>
          <p:nvPr>
            <p:ph type="chart" idx="2"/>
          </p:nvPr>
        </p:nvSpPr>
        <p:spPr>
          <a:xfrm>
            <a:off x="152400" y="1943100"/>
            <a:ext cx="4305300" cy="2743200"/>
          </a:xfrm>
          <a:prstGeom prst="rect">
            <a:avLst/>
          </a:prstGeom>
          <a:noFill/>
          <a:ln>
            <a:noFill/>
          </a:ln>
        </p:spPr>
        <p:txBody>
          <a:bodyPr spcFirstLastPara="1" wrap="square" lIns="45725" tIns="45725" rIns="45725" bIns="45725" anchor="t" anchorCtr="0">
            <a:noAutofit/>
          </a:bodyPr>
          <a:lstStyle>
            <a:lvl1pPr marR="0" lvl="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R="0" lvl="1"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R="0" lvl="2"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R="0" lvl="3"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R="0" lvl="4"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R="0" lvl="5"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R="0" lvl="6"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R="0" lvl="7"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R="0" lvl="8"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200" name="Google Shape;200;p43"/>
          <p:cNvSpPr txBox="1">
            <a:spLocks noGrp="1"/>
          </p:cNvSpPr>
          <p:nvPr>
            <p:ph type="body" idx="1"/>
          </p:nvPr>
        </p:nvSpPr>
        <p:spPr>
          <a:xfrm>
            <a:off x="4610100" y="1943100"/>
            <a:ext cx="4305300" cy="2743200"/>
          </a:xfrm>
          <a:prstGeom prst="rect">
            <a:avLst/>
          </a:prstGeom>
          <a:noFill/>
          <a:ln>
            <a:noFill/>
          </a:ln>
        </p:spPr>
        <p:txBody>
          <a:bodyPr spcFirstLastPara="1" wrap="square" lIns="45725" tIns="45725" rIns="45725" bIns="45725" anchor="t" anchorCtr="0">
            <a:normAutofit/>
          </a:bodyPr>
          <a:lstStyle>
            <a:lvl1pPr marL="457200" marR="0" lvl="0"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L="914400" marR="0" lvl="1"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L="1371600" marR="0" lvl="2"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L="1828800" marR="0" lvl="3"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L="2286000" marR="0" lvl="4"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L="2743200" marR="0" lvl="5"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L="3200400" marR="0" lvl="6" indent="-279400" algn="l">
              <a:lnSpc>
                <a:spcPct val="115000"/>
              </a:lnSpc>
              <a:spcBef>
                <a:spcPts val="12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L="3657600" marR="0" lvl="7" indent="-279400" algn="l">
              <a:lnSpc>
                <a:spcPct val="115000"/>
              </a:lnSpc>
              <a:spcBef>
                <a:spcPts val="12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L="4114800" marR="0" lvl="8" indent="-279400" algn="l">
              <a:lnSpc>
                <a:spcPct val="115000"/>
              </a:lnSpc>
              <a:spcBef>
                <a:spcPts val="1200"/>
              </a:spcBef>
              <a:spcAft>
                <a:spcPts val="120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201" name="Google Shape;201;p43"/>
          <p:cNvSpPr txBox="1">
            <a:spLocks noGrp="1"/>
          </p:cNvSpPr>
          <p:nvPr>
            <p:ph type="dt" idx="10"/>
          </p:nvPr>
        </p:nvSpPr>
        <p:spPr>
          <a:xfrm>
            <a:off x="2819400" y="4686300"/>
            <a:ext cx="1295400" cy="342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202" name="Google Shape;202;p43"/>
          <p:cNvSpPr txBox="1">
            <a:spLocks noGrp="1"/>
          </p:cNvSpPr>
          <p:nvPr>
            <p:ph type="ftr" idx="11"/>
          </p:nvPr>
        </p:nvSpPr>
        <p:spPr>
          <a:xfrm>
            <a:off x="4419600" y="4686300"/>
            <a:ext cx="2971800" cy="342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203" name="Google Shape;203;p43"/>
          <p:cNvSpPr txBox="1">
            <a:spLocks noGrp="1"/>
          </p:cNvSpPr>
          <p:nvPr>
            <p:ph type="sldNum" idx="12"/>
          </p:nvPr>
        </p:nvSpPr>
        <p:spPr>
          <a:xfrm>
            <a:off x="7620000" y="4686300"/>
            <a:ext cx="1295400" cy="342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07"/>
        <p:cNvGrpSpPr/>
        <p:nvPr/>
      </p:nvGrpSpPr>
      <p:grpSpPr>
        <a:xfrm>
          <a:off x="0" y="0"/>
          <a:ext cx="0" cy="0"/>
          <a:chOff x="0" y="0"/>
          <a:chExt cx="0" cy="0"/>
        </a:xfrm>
      </p:grpSpPr>
      <p:sp>
        <p:nvSpPr>
          <p:cNvPr id="208" name="Google Shape;208;p45"/>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09" name="Google Shape;209;p45"/>
          <p:cNvSpPr txBox="1">
            <a:spLocks noGrp="1"/>
          </p:cNvSpPr>
          <p:nvPr>
            <p:ph type="body" idx="1"/>
          </p:nvPr>
        </p:nvSpPr>
        <p:spPr>
          <a:xfrm>
            <a:off x="6253110"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10" name="Google Shape;210;p45"/>
          <p:cNvSpPr txBox="1">
            <a:spLocks noGrp="1"/>
          </p:cNvSpPr>
          <p:nvPr>
            <p:ph type="body" idx="2"/>
          </p:nvPr>
        </p:nvSpPr>
        <p:spPr>
          <a:xfrm>
            <a:off x="3366429"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11" name="Google Shape;211;p45"/>
          <p:cNvSpPr txBox="1">
            <a:spLocks noGrp="1"/>
          </p:cNvSpPr>
          <p:nvPr>
            <p:ph type="body" idx="3"/>
          </p:nvPr>
        </p:nvSpPr>
        <p:spPr>
          <a:xfrm>
            <a:off x="479747"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212"/>
        <p:cNvGrpSpPr/>
        <p:nvPr/>
      </p:nvGrpSpPr>
      <p:grpSpPr>
        <a:xfrm>
          <a:off x="0" y="0"/>
          <a:ext cx="0" cy="0"/>
          <a:chOff x="0" y="0"/>
          <a:chExt cx="0" cy="0"/>
        </a:xfrm>
      </p:grpSpPr>
      <p:sp>
        <p:nvSpPr>
          <p:cNvPr id="213" name="Google Shape;213;p46"/>
          <p:cNvSpPr>
            <a:spLocks noGrp="1"/>
          </p:cNvSpPr>
          <p:nvPr>
            <p:ph type="pic" idx="2"/>
          </p:nvPr>
        </p:nvSpPr>
        <p:spPr>
          <a:xfrm>
            <a:off x="480060" y="401751"/>
            <a:ext cx="3688500" cy="4337400"/>
          </a:xfrm>
          <a:prstGeom prst="roundRect">
            <a:avLst>
              <a:gd name="adj" fmla="val 4537"/>
            </a:avLst>
          </a:prstGeom>
          <a:noFill/>
          <a:ln>
            <a:noFill/>
          </a:ln>
        </p:spPr>
        <p:txBody>
          <a:bodyPr/>
          <a:lstStyle/>
          <a:p>
            <a:endParaRPr lang="en-US"/>
          </a:p>
        </p:txBody>
      </p:sp>
      <p:sp>
        <p:nvSpPr>
          <p:cNvPr id="214" name="Google Shape;214;p46"/>
          <p:cNvSpPr txBox="1">
            <a:spLocks noGrp="1"/>
          </p:cNvSpPr>
          <p:nvPr>
            <p:ph type="title"/>
          </p:nvPr>
        </p:nvSpPr>
        <p:spPr>
          <a:xfrm>
            <a:off x="4578402"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15" name="Google Shape;215;p46"/>
          <p:cNvSpPr txBox="1">
            <a:spLocks noGrp="1"/>
          </p:cNvSpPr>
          <p:nvPr>
            <p:ph type="body" idx="1"/>
          </p:nvPr>
        </p:nvSpPr>
        <p:spPr>
          <a:xfrm>
            <a:off x="4578402" y="1914017"/>
            <a:ext cx="4092300" cy="24021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ue Box Title and Photo 3">
  <p:cSld name="Blue Box Title and Photo 3">
    <p:spTree>
      <p:nvGrpSpPr>
        <p:cNvPr id="1" name="Shape 216"/>
        <p:cNvGrpSpPr/>
        <p:nvPr/>
      </p:nvGrpSpPr>
      <p:grpSpPr>
        <a:xfrm>
          <a:off x="0" y="0"/>
          <a:ext cx="0" cy="0"/>
          <a:chOff x="0" y="0"/>
          <a:chExt cx="0" cy="0"/>
        </a:xfrm>
      </p:grpSpPr>
      <p:sp>
        <p:nvSpPr>
          <p:cNvPr id="217" name="Google Shape;217;p47"/>
          <p:cNvSpPr>
            <a:spLocks noGrp="1"/>
          </p:cNvSpPr>
          <p:nvPr>
            <p:ph type="pic" idx="2"/>
          </p:nvPr>
        </p:nvSpPr>
        <p:spPr>
          <a:xfrm>
            <a:off x="185570" y="135576"/>
            <a:ext cx="5502600" cy="4872300"/>
          </a:xfrm>
          <a:prstGeom prst="roundRect">
            <a:avLst>
              <a:gd name="adj" fmla="val 4040"/>
            </a:avLst>
          </a:prstGeom>
          <a:noFill/>
          <a:ln>
            <a:noFill/>
          </a:ln>
        </p:spPr>
      </p:sp>
      <p:sp>
        <p:nvSpPr>
          <p:cNvPr id="218" name="Google Shape;218;p47"/>
          <p:cNvSpPr>
            <a:spLocks noGrp="1"/>
          </p:cNvSpPr>
          <p:nvPr>
            <p:ph type="body" idx="1"/>
          </p:nvPr>
        </p:nvSpPr>
        <p:spPr>
          <a:xfrm rot="-5400000">
            <a:off x="4764057" y="805526"/>
            <a:ext cx="4872300" cy="35325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19" name="Google Shape;219;p47"/>
          <p:cNvSpPr txBox="1"/>
          <p:nvPr/>
        </p:nvSpPr>
        <p:spPr>
          <a:xfrm>
            <a:off x="5433955" y="193966"/>
            <a:ext cx="34743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20"/>
        <p:cNvGrpSpPr/>
        <p:nvPr/>
      </p:nvGrpSpPr>
      <p:grpSpPr>
        <a:xfrm>
          <a:off x="0" y="0"/>
          <a:ext cx="0" cy="0"/>
          <a:chOff x="0" y="0"/>
          <a:chExt cx="0" cy="0"/>
        </a:xfrm>
      </p:grpSpPr>
      <p:sp>
        <p:nvSpPr>
          <p:cNvPr id="221" name="Google Shape;221;p48"/>
          <p:cNvSpPr txBox="1">
            <a:spLocks noGrp="1"/>
          </p:cNvSpPr>
          <p:nvPr>
            <p:ph type="body" idx="1"/>
          </p:nvPr>
        </p:nvSpPr>
        <p:spPr>
          <a:xfrm>
            <a:off x="522298" y="2150441"/>
            <a:ext cx="8166900" cy="1303800"/>
          </a:xfrm>
          <a:prstGeom prst="rect">
            <a:avLst/>
          </a:prstGeom>
          <a:noFill/>
          <a:ln>
            <a:noFill/>
          </a:ln>
        </p:spPr>
        <p:txBody>
          <a:bodyPr spcFirstLastPara="1" wrap="square" lIns="45725" tIns="22850" rIns="45725" bIns="22850" anchor="t" anchorCtr="0">
            <a:noAutofit/>
          </a:bodyPr>
          <a:lstStyle>
            <a:lvl1pPr marL="457200" lvl="0" indent="-228600" algn="l">
              <a:lnSpc>
                <a:spcPct val="98843"/>
              </a:lnSpc>
              <a:spcBef>
                <a:spcPts val="0"/>
              </a:spcBef>
              <a:spcAft>
                <a:spcPts val="0"/>
              </a:spcAft>
              <a:buClr>
                <a:schemeClr val="dk2"/>
              </a:buClr>
              <a:buSzPts val="4800"/>
              <a:buNone/>
              <a:defRPr sz="4800" b="1" i="0" cap="none">
                <a:solidFill>
                  <a:schemeClr val="dk2"/>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b="1" cap="none">
                <a:solidFill>
                  <a:srgbClr val="00ABCA"/>
                </a:solidFill>
                <a:latin typeface="Quattrocento Sans"/>
                <a:ea typeface="Quattrocento Sans"/>
                <a:cs typeface="Quattrocento Sans"/>
                <a:sym typeface="Quattrocento Sans"/>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22" name="Google Shape;222;p48"/>
          <p:cNvSpPr txBox="1">
            <a:spLocks noGrp="1"/>
          </p:cNvSpPr>
          <p:nvPr>
            <p:ph type="body" idx="2"/>
          </p:nvPr>
        </p:nvSpPr>
        <p:spPr>
          <a:xfrm>
            <a:off x="522685" y="3550444"/>
            <a:ext cx="8166600" cy="1049100"/>
          </a:xfrm>
          <a:prstGeom prst="rect">
            <a:avLst/>
          </a:prstGeom>
          <a:noFill/>
          <a:ln>
            <a:noFill/>
          </a:ln>
        </p:spPr>
        <p:txBody>
          <a:bodyPr spcFirstLastPara="1" wrap="square" lIns="45725" tIns="22850" rIns="45725" bIns="22850" anchor="t" anchorCtr="0">
            <a:noAutofit/>
          </a:bodyPr>
          <a:lstStyle>
            <a:lvl1pPr marL="457200" lvl="0" indent="-228600" algn="l">
              <a:lnSpc>
                <a:spcPct val="90000"/>
              </a:lnSpc>
              <a:spcBef>
                <a:spcPts val="800"/>
              </a:spcBef>
              <a:spcAft>
                <a:spcPts val="0"/>
              </a:spcAft>
              <a:buClr>
                <a:schemeClr val="accent1"/>
              </a:buClr>
              <a:buSzPts val="2100"/>
              <a:buFont typeface="Open Sans"/>
              <a:buNone/>
              <a:defRPr sz="2100" b="1" cap="none">
                <a:solidFill>
                  <a:schemeClr val="accent1"/>
                </a:solidFill>
              </a:defRPr>
            </a:lvl1pPr>
            <a:lvl2pPr marL="914400" lvl="1" indent="-228600" algn="l">
              <a:lnSpc>
                <a:spcPct val="90000"/>
              </a:lnSpc>
              <a:spcBef>
                <a:spcPts val="400"/>
              </a:spcBef>
              <a:spcAft>
                <a:spcPts val="0"/>
              </a:spcAft>
              <a:buClr>
                <a:schemeClr val="accent1"/>
              </a:buClr>
              <a:buSzPts val="2100"/>
              <a:buFont typeface="Open Sans"/>
              <a:buNone/>
              <a:defRPr sz="2100" b="1">
                <a:solidFill>
                  <a:schemeClr val="accent1"/>
                </a:solidFill>
              </a:defRPr>
            </a:lvl2pPr>
            <a:lvl3pPr marL="1371600" lvl="2" indent="-228600" algn="l">
              <a:lnSpc>
                <a:spcPct val="90000"/>
              </a:lnSpc>
              <a:spcBef>
                <a:spcPts val="400"/>
              </a:spcBef>
              <a:spcAft>
                <a:spcPts val="0"/>
              </a:spcAft>
              <a:buClr>
                <a:schemeClr val="accent1"/>
              </a:buClr>
              <a:buSzPts val="2100"/>
              <a:buFont typeface="Open Sans"/>
              <a:buNone/>
              <a:defRPr sz="2100" b="1">
                <a:solidFill>
                  <a:schemeClr val="accent1"/>
                </a:solidFill>
              </a:defRPr>
            </a:lvl3pPr>
            <a:lvl4pPr marL="1828800" lvl="3" indent="-228600" algn="l">
              <a:lnSpc>
                <a:spcPct val="90000"/>
              </a:lnSpc>
              <a:spcBef>
                <a:spcPts val="400"/>
              </a:spcBef>
              <a:spcAft>
                <a:spcPts val="0"/>
              </a:spcAft>
              <a:buClr>
                <a:schemeClr val="accent1"/>
              </a:buClr>
              <a:buSzPts val="2100"/>
              <a:buFont typeface="Quattrocento Sans"/>
              <a:buNone/>
              <a:defRPr sz="2100" b="1">
                <a:solidFill>
                  <a:schemeClr val="accent1"/>
                </a:solidFill>
              </a:defRPr>
            </a:lvl4pPr>
            <a:lvl5pPr marL="2286000" lvl="4" indent="-228600" algn="l">
              <a:lnSpc>
                <a:spcPct val="90000"/>
              </a:lnSpc>
              <a:spcBef>
                <a:spcPts val="400"/>
              </a:spcBef>
              <a:spcAft>
                <a:spcPts val="0"/>
              </a:spcAft>
              <a:buClr>
                <a:schemeClr val="accent1"/>
              </a:buClr>
              <a:buSzPts val="2100"/>
              <a:buFont typeface="Quattrocento Sans"/>
              <a:buNone/>
              <a:defRPr sz="2100" b="1">
                <a:solidFill>
                  <a:schemeClr val="accen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223" name="Google Shape;223;p48"/>
          <p:cNvPicPr preferRelativeResize="0"/>
          <p:nvPr/>
        </p:nvPicPr>
        <p:blipFill rotWithShape="1">
          <a:blip r:embed="rId2">
            <a:alphaModFix/>
          </a:blip>
          <a:srcRect/>
          <a:stretch/>
        </p:blipFill>
        <p:spPr>
          <a:xfrm>
            <a:off x="522298" y="4543172"/>
            <a:ext cx="1311957" cy="382867"/>
          </a:xfrm>
          <a:prstGeom prst="rect">
            <a:avLst/>
          </a:prstGeom>
          <a:noFill/>
          <a:ln>
            <a:noFill/>
          </a:ln>
        </p:spPr>
      </p:pic>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2">
  <p:cSld name="Section 2">
    <p:spTree>
      <p:nvGrpSpPr>
        <p:cNvPr id="1" name="Shape 224"/>
        <p:cNvGrpSpPr/>
        <p:nvPr/>
      </p:nvGrpSpPr>
      <p:grpSpPr>
        <a:xfrm>
          <a:off x="0" y="0"/>
          <a:ext cx="0" cy="0"/>
          <a:chOff x="0" y="0"/>
          <a:chExt cx="0" cy="0"/>
        </a:xfrm>
      </p:grpSpPr>
      <p:sp>
        <p:nvSpPr>
          <p:cNvPr id="225" name="Google Shape;225;p49"/>
          <p:cNvSpPr/>
          <p:nvPr/>
        </p:nvSpPr>
        <p:spPr>
          <a:xfrm>
            <a:off x="176986" y="135006"/>
            <a:ext cx="8790000" cy="4873500"/>
          </a:xfrm>
          <a:prstGeom prst="roundRect">
            <a:avLst>
              <a:gd name="adj" fmla="val 4303"/>
            </a:avLst>
          </a:prstGeom>
          <a:solidFill>
            <a:srgbClr val="6E2639"/>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226" name="Google Shape;226;p49"/>
          <p:cNvSpPr txBox="1">
            <a:spLocks noGrp="1"/>
          </p:cNvSpPr>
          <p:nvPr>
            <p:ph type="body" idx="1"/>
          </p:nvPr>
        </p:nvSpPr>
        <p:spPr>
          <a:xfrm>
            <a:off x="659008" y="135006"/>
            <a:ext cx="7772400" cy="48777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227" name="Google Shape;227;p49"/>
          <p:cNvPicPr preferRelativeResize="0"/>
          <p:nvPr/>
        </p:nvPicPr>
        <p:blipFill rotWithShape="1">
          <a:blip r:embed="rId2">
            <a:alphaModFix/>
          </a:blip>
          <a:srcRect/>
          <a:stretch/>
        </p:blipFill>
        <p:spPr>
          <a:xfrm>
            <a:off x="522298" y="4585023"/>
            <a:ext cx="1410381" cy="411589"/>
          </a:xfrm>
          <a:prstGeom prst="rect">
            <a:avLst/>
          </a:prstGeom>
          <a:noFill/>
          <a:ln>
            <a:noFill/>
          </a:ln>
        </p:spPr>
      </p:pic>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3_Agenda">
  <p:cSld name="3_Agenda">
    <p:spTree>
      <p:nvGrpSpPr>
        <p:cNvPr id="1" name="Shape 228"/>
        <p:cNvGrpSpPr/>
        <p:nvPr/>
      </p:nvGrpSpPr>
      <p:grpSpPr>
        <a:xfrm>
          <a:off x="0" y="0"/>
          <a:ext cx="0" cy="0"/>
          <a:chOff x="0" y="0"/>
          <a:chExt cx="0" cy="0"/>
        </a:xfrm>
      </p:grpSpPr>
      <p:sp>
        <p:nvSpPr>
          <p:cNvPr id="229" name="Google Shape;229;p50"/>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30" name="Google Shape;230;p50"/>
          <p:cNvSpPr/>
          <p:nvPr/>
        </p:nvSpPr>
        <p:spPr>
          <a:xfrm>
            <a:off x="572171" y="1412058"/>
            <a:ext cx="3771900" cy="891600"/>
          </a:xfrm>
          <a:prstGeom prst="roundRect">
            <a:avLst>
              <a:gd name="adj" fmla="val 16667"/>
            </a:avLst>
          </a:prstGeom>
          <a:solidFill>
            <a:srgbClr val="006E8D"/>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231" name="Google Shape;231;p50"/>
          <p:cNvSpPr/>
          <p:nvPr/>
        </p:nvSpPr>
        <p:spPr>
          <a:xfrm>
            <a:off x="572171" y="2440550"/>
            <a:ext cx="3771900" cy="891600"/>
          </a:xfrm>
          <a:prstGeom prst="roundRect">
            <a:avLst>
              <a:gd name="adj" fmla="val 16667"/>
            </a:avLst>
          </a:prstGeom>
          <a:solidFill>
            <a:schemeClr val="accent1"/>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232" name="Google Shape;232;p50"/>
          <p:cNvSpPr/>
          <p:nvPr/>
        </p:nvSpPr>
        <p:spPr>
          <a:xfrm>
            <a:off x="572171" y="3469043"/>
            <a:ext cx="3771900" cy="891600"/>
          </a:xfrm>
          <a:prstGeom prst="roundRect">
            <a:avLst>
              <a:gd name="adj" fmla="val 16667"/>
            </a:avLst>
          </a:prstGeom>
          <a:solidFill>
            <a:schemeClr val="dk1"/>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233" name="Google Shape;233;p50"/>
          <p:cNvSpPr/>
          <p:nvPr/>
        </p:nvSpPr>
        <p:spPr>
          <a:xfrm>
            <a:off x="4813695" y="1412057"/>
            <a:ext cx="3771900" cy="891600"/>
          </a:xfrm>
          <a:prstGeom prst="roundRect">
            <a:avLst>
              <a:gd name="adj" fmla="val 16667"/>
            </a:avLst>
          </a:prstGeom>
          <a:solidFill>
            <a:schemeClr val="accent2"/>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234" name="Google Shape;234;p50"/>
          <p:cNvSpPr/>
          <p:nvPr/>
        </p:nvSpPr>
        <p:spPr>
          <a:xfrm>
            <a:off x="4813695" y="2440550"/>
            <a:ext cx="3771900" cy="891600"/>
          </a:xfrm>
          <a:prstGeom prst="roundRect">
            <a:avLst>
              <a:gd name="adj" fmla="val 16667"/>
            </a:avLst>
          </a:prstGeom>
          <a:solidFill>
            <a:schemeClr val="accent3"/>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235" name="Google Shape;235;p50"/>
          <p:cNvSpPr/>
          <p:nvPr/>
        </p:nvSpPr>
        <p:spPr>
          <a:xfrm>
            <a:off x="4813695" y="3469043"/>
            <a:ext cx="3771900" cy="891600"/>
          </a:xfrm>
          <a:prstGeom prst="roundRect">
            <a:avLst>
              <a:gd name="adj" fmla="val 16667"/>
            </a:avLst>
          </a:prstGeom>
          <a:solidFill>
            <a:schemeClr val="accent4"/>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236" name="Google Shape;236;p50"/>
          <p:cNvSpPr/>
          <p:nvPr/>
        </p:nvSpPr>
        <p:spPr>
          <a:xfrm>
            <a:off x="746886" y="1617797"/>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rgbClr val="006E8D"/>
                </a:solidFill>
                <a:latin typeface="Quattrocento Sans"/>
                <a:ea typeface="Quattrocento Sans"/>
                <a:cs typeface="Quattrocento Sans"/>
                <a:sym typeface="Quattrocento Sans"/>
              </a:rPr>
              <a:t>1</a:t>
            </a:r>
            <a:endParaRPr sz="700" b="0" i="0" u="none" strike="noStrike" cap="none">
              <a:solidFill>
                <a:srgbClr val="000000"/>
              </a:solidFill>
              <a:latin typeface="Arial"/>
              <a:ea typeface="Arial"/>
              <a:cs typeface="Arial"/>
              <a:sym typeface="Arial"/>
            </a:endParaRPr>
          </a:p>
        </p:txBody>
      </p:sp>
      <p:sp>
        <p:nvSpPr>
          <p:cNvPr id="237" name="Google Shape;237;p50"/>
          <p:cNvSpPr/>
          <p:nvPr/>
        </p:nvSpPr>
        <p:spPr>
          <a:xfrm>
            <a:off x="746886" y="2646290"/>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1"/>
                </a:solidFill>
                <a:latin typeface="Quattrocento Sans"/>
                <a:ea typeface="Quattrocento Sans"/>
                <a:cs typeface="Quattrocento Sans"/>
                <a:sym typeface="Quattrocento Sans"/>
              </a:rPr>
              <a:t>2</a:t>
            </a:r>
            <a:endParaRPr sz="700" b="0" i="0" u="none" strike="noStrike" cap="none">
              <a:solidFill>
                <a:srgbClr val="000000"/>
              </a:solidFill>
              <a:latin typeface="Arial"/>
              <a:ea typeface="Arial"/>
              <a:cs typeface="Arial"/>
              <a:sym typeface="Arial"/>
            </a:endParaRPr>
          </a:p>
        </p:txBody>
      </p:sp>
      <p:sp>
        <p:nvSpPr>
          <p:cNvPr id="238" name="Google Shape;238;p50"/>
          <p:cNvSpPr/>
          <p:nvPr/>
        </p:nvSpPr>
        <p:spPr>
          <a:xfrm>
            <a:off x="746886" y="3674782"/>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dk1"/>
                </a:solidFill>
                <a:latin typeface="Quattrocento Sans"/>
                <a:ea typeface="Quattrocento Sans"/>
                <a:cs typeface="Quattrocento Sans"/>
                <a:sym typeface="Quattrocento Sans"/>
              </a:rPr>
              <a:t>3</a:t>
            </a:r>
            <a:endParaRPr sz="700" b="0" i="0" u="none" strike="noStrike" cap="none">
              <a:solidFill>
                <a:srgbClr val="000000"/>
              </a:solidFill>
              <a:latin typeface="Arial"/>
              <a:ea typeface="Arial"/>
              <a:cs typeface="Arial"/>
              <a:sym typeface="Arial"/>
            </a:endParaRPr>
          </a:p>
        </p:txBody>
      </p:sp>
      <p:sp>
        <p:nvSpPr>
          <p:cNvPr id="239" name="Google Shape;239;p50"/>
          <p:cNvSpPr/>
          <p:nvPr/>
        </p:nvSpPr>
        <p:spPr>
          <a:xfrm>
            <a:off x="5024996" y="1611106"/>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2"/>
                </a:solidFill>
                <a:latin typeface="Quattrocento Sans"/>
                <a:ea typeface="Quattrocento Sans"/>
                <a:cs typeface="Quattrocento Sans"/>
                <a:sym typeface="Quattrocento Sans"/>
              </a:rPr>
              <a:t>4</a:t>
            </a:r>
            <a:endParaRPr sz="700" b="0" i="0" u="none" strike="noStrike" cap="none">
              <a:solidFill>
                <a:srgbClr val="000000"/>
              </a:solidFill>
              <a:latin typeface="Arial"/>
              <a:ea typeface="Arial"/>
              <a:cs typeface="Arial"/>
              <a:sym typeface="Arial"/>
            </a:endParaRPr>
          </a:p>
        </p:txBody>
      </p:sp>
      <p:sp>
        <p:nvSpPr>
          <p:cNvPr id="240" name="Google Shape;240;p50"/>
          <p:cNvSpPr/>
          <p:nvPr/>
        </p:nvSpPr>
        <p:spPr>
          <a:xfrm>
            <a:off x="5024996" y="2651239"/>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3"/>
                </a:solidFill>
                <a:latin typeface="Quattrocento Sans"/>
                <a:ea typeface="Quattrocento Sans"/>
                <a:cs typeface="Quattrocento Sans"/>
                <a:sym typeface="Quattrocento Sans"/>
              </a:rPr>
              <a:t>5</a:t>
            </a:r>
            <a:endParaRPr sz="700" b="0" i="0" u="none" strike="noStrike" cap="none">
              <a:solidFill>
                <a:srgbClr val="000000"/>
              </a:solidFill>
              <a:latin typeface="Arial"/>
              <a:ea typeface="Arial"/>
              <a:cs typeface="Arial"/>
              <a:sym typeface="Arial"/>
            </a:endParaRPr>
          </a:p>
        </p:txBody>
      </p:sp>
      <p:sp>
        <p:nvSpPr>
          <p:cNvPr id="241" name="Google Shape;241;p50"/>
          <p:cNvSpPr/>
          <p:nvPr/>
        </p:nvSpPr>
        <p:spPr>
          <a:xfrm>
            <a:off x="5024996" y="3674782"/>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4"/>
                </a:solidFill>
                <a:latin typeface="Quattrocento Sans"/>
                <a:ea typeface="Quattrocento Sans"/>
                <a:cs typeface="Quattrocento Sans"/>
                <a:sym typeface="Quattrocento Sans"/>
              </a:rPr>
              <a:t>6</a:t>
            </a:r>
            <a:endParaRPr sz="700" b="0" i="0" u="none" strike="noStrike" cap="none">
              <a:solidFill>
                <a:srgbClr val="000000"/>
              </a:solidFill>
              <a:latin typeface="Arial"/>
              <a:ea typeface="Arial"/>
              <a:cs typeface="Arial"/>
              <a:sym typeface="Arial"/>
            </a:endParaRPr>
          </a:p>
        </p:txBody>
      </p:sp>
      <p:sp>
        <p:nvSpPr>
          <p:cNvPr id="242" name="Google Shape;242;p50"/>
          <p:cNvSpPr txBox="1"/>
          <p:nvPr/>
        </p:nvSpPr>
        <p:spPr>
          <a:xfrm>
            <a:off x="1357284" y="1629667"/>
            <a:ext cx="2727000" cy="2616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Open Sans"/>
              <a:ea typeface="Open Sans"/>
              <a:cs typeface="Open Sans"/>
              <a:sym typeface="Open Sans"/>
            </a:endParaRPr>
          </a:p>
        </p:txBody>
      </p:sp>
      <p:sp>
        <p:nvSpPr>
          <p:cNvPr id="243" name="Google Shape;243;p50"/>
          <p:cNvSpPr txBox="1">
            <a:spLocks noGrp="1"/>
          </p:cNvSpPr>
          <p:nvPr>
            <p:ph type="body" idx="1"/>
          </p:nvPr>
        </p:nvSpPr>
        <p:spPr>
          <a:xfrm>
            <a:off x="1357281" y="1412082"/>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44" name="Google Shape;244;p50"/>
          <p:cNvSpPr txBox="1">
            <a:spLocks noGrp="1"/>
          </p:cNvSpPr>
          <p:nvPr>
            <p:ph type="body" idx="2"/>
          </p:nvPr>
        </p:nvSpPr>
        <p:spPr>
          <a:xfrm>
            <a:off x="1357281" y="2440288"/>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45" name="Google Shape;245;p50"/>
          <p:cNvSpPr txBox="1">
            <a:spLocks noGrp="1"/>
          </p:cNvSpPr>
          <p:nvPr>
            <p:ph type="body" idx="3"/>
          </p:nvPr>
        </p:nvSpPr>
        <p:spPr>
          <a:xfrm>
            <a:off x="1357281" y="3468495"/>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46" name="Google Shape;246;p50"/>
          <p:cNvSpPr txBox="1">
            <a:spLocks noGrp="1"/>
          </p:cNvSpPr>
          <p:nvPr>
            <p:ph type="body" idx="4"/>
          </p:nvPr>
        </p:nvSpPr>
        <p:spPr>
          <a:xfrm>
            <a:off x="5612572" y="1412057"/>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47" name="Google Shape;247;p50"/>
          <p:cNvSpPr txBox="1">
            <a:spLocks noGrp="1"/>
          </p:cNvSpPr>
          <p:nvPr>
            <p:ph type="body" idx="5"/>
          </p:nvPr>
        </p:nvSpPr>
        <p:spPr>
          <a:xfrm>
            <a:off x="5611477" y="2440288"/>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48" name="Google Shape;248;p50"/>
          <p:cNvSpPr txBox="1">
            <a:spLocks noGrp="1"/>
          </p:cNvSpPr>
          <p:nvPr>
            <p:ph type="body" idx="6"/>
          </p:nvPr>
        </p:nvSpPr>
        <p:spPr>
          <a:xfrm>
            <a:off x="5606876" y="3468495"/>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Section 1">
  <p:cSld name="Section 1">
    <p:spTree>
      <p:nvGrpSpPr>
        <p:cNvPr id="1" name="Shape 249"/>
        <p:cNvGrpSpPr/>
        <p:nvPr/>
      </p:nvGrpSpPr>
      <p:grpSpPr>
        <a:xfrm>
          <a:off x="0" y="0"/>
          <a:ext cx="0" cy="0"/>
          <a:chOff x="0" y="0"/>
          <a:chExt cx="0" cy="0"/>
        </a:xfrm>
      </p:grpSpPr>
      <p:sp>
        <p:nvSpPr>
          <p:cNvPr id="250" name="Google Shape;250;p51"/>
          <p:cNvSpPr/>
          <p:nvPr/>
        </p:nvSpPr>
        <p:spPr>
          <a:xfrm>
            <a:off x="176986" y="135006"/>
            <a:ext cx="8790000" cy="4873500"/>
          </a:xfrm>
          <a:prstGeom prst="roundRect">
            <a:avLst>
              <a:gd name="adj" fmla="val 4303"/>
            </a:avLst>
          </a:prstGeom>
          <a:solidFill>
            <a:srgbClr val="A7A9AC"/>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251" name="Google Shape;251;p51"/>
          <p:cNvSpPr txBox="1">
            <a:spLocks noGrp="1"/>
          </p:cNvSpPr>
          <p:nvPr>
            <p:ph type="body" idx="1"/>
          </p:nvPr>
        </p:nvSpPr>
        <p:spPr>
          <a:xfrm>
            <a:off x="659008" y="135006"/>
            <a:ext cx="7772400" cy="48777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252" name="Google Shape;252;p51"/>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Section 3">
  <p:cSld name="Section 3">
    <p:spTree>
      <p:nvGrpSpPr>
        <p:cNvPr id="1" name="Shape 253"/>
        <p:cNvGrpSpPr/>
        <p:nvPr/>
      </p:nvGrpSpPr>
      <p:grpSpPr>
        <a:xfrm>
          <a:off x="0" y="0"/>
          <a:ext cx="0" cy="0"/>
          <a:chOff x="0" y="0"/>
          <a:chExt cx="0" cy="0"/>
        </a:xfrm>
      </p:grpSpPr>
      <p:sp>
        <p:nvSpPr>
          <p:cNvPr id="254" name="Google Shape;254;p52"/>
          <p:cNvSpPr/>
          <p:nvPr/>
        </p:nvSpPr>
        <p:spPr>
          <a:xfrm>
            <a:off x="176986" y="135006"/>
            <a:ext cx="8790000" cy="4873500"/>
          </a:xfrm>
          <a:prstGeom prst="roundRect">
            <a:avLst>
              <a:gd name="adj" fmla="val 4303"/>
            </a:avLst>
          </a:prstGeom>
          <a:solidFill>
            <a:srgbClr val="7B7B7B"/>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255" name="Google Shape;255;p52"/>
          <p:cNvSpPr txBox="1">
            <a:spLocks noGrp="1"/>
          </p:cNvSpPr>
          <p:nvPr>
            <p:ph type="body" idx="1"/>
          </p:nvPr>
        </p:nvSpPr>
        <p:spPr>
          <a:xfrm>
            <a:off x="659008" y="130692"/>
            <a:ext cx="7772400" cy="48735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256" name="Google Shape;256;p52"/>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Section 4">
  <p:cSld name="Section 4">
    <p:spTree>
      <p:nvGrpSpPr>
        <p:cNvPr id="1" name="Shape 257"/>
        <p:cNvGrpSpPr/>
        <p:nvPr/>
      </p:nvGrpSpPr>
      <p:grpSpPr>
        <a:xfrm>
          <a:off x="0" y="0"/>
          <a:ext cx="0" cy="0"/>
          <a:chOff x="0" y="0"/>
          <a:chExt cx="0" cy="0"/>
        </a:xfrm>
      </p:grpSpPr>
      <p:sp>
        <p:nvSpPr>
          <p:cNvPr id="258" name="Google Shape;258;p53"/>
          <p:cNvSpPr/>
          <p:nvPr/>
        </p:nvSpPr>
        <p:spPr>
          <a:xfrm>
            <a:off x="176986" y="135006"/>
            <a:ext cx="8790000" cy="4873500"/>
          </a:xfrm>
          <a:prstGeom prst="roundRect">
            <a:avLst>
              <a:gd name="adj" fmla="val 4303"/>
            </a:avLst>
          </a:prstGeom>
          <a:solidFill>
            <a:srgbClr val="000000"/>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259" name="Google Shape;259;p53"/>
          <p:cNvSpPr txBox="1">
            <a:spLocks noGrp="1"/>
          </p:cNvSpPr>
          <p:nvPr>
            <p:ph type="body" idx="1"/>
          </p:nvPr>
        </p:nvSpPr>
        <p:spPr>
          <a:xfrm>
            <a:off x="659008" y="135006"/>
            <a:ext cx="7772400" cy="48609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260" name="Google Shape;260;p53"/>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Section 5">
  <p:cSld name="Section 5">
    <p:spTree>
      <p:nvGrpSpPr>
        <p:cNvPr id="1" name="Shape 261"/>
        <p:cNvGrpSpPr/>
        <p:nvPr/>
      </p:nvGrpSpPr>
      <p:grpSpPr>
        <a:xfrm>
          <a:off x="0" y="0"/>
          <a:ext cx="0" cy="0"/>
          <a:chOff x="0" y="0"/>
          <a:chExt cx="0" cy="0"/>
        </a:xfrm>
      </p:grpSpPr>
      <p:sp>
        <p:nvSpPr>
          <p:cNvPr id="262" name="Google Shape;262;p54"/>
          <p:cNvSpPr/>
          <p:nvPr/>
        </p:nvSpPr>
        <p:spPr>
          <a:xfrm>
            <a:off x="176986" y="135006"/>
            <a:ext cx="8790000" cy="4873500"/>
          </a:xfrm>
          <a:prstGeom prst="roundRect">
            <a:avLst>
              <a:gd name="adj" fmla="val 4303"/>
            </a:avLst>
          </a:prstGeom>
          <a:solidFill>
            <a:srgbClr val="3D131E"/>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263" name="Google Shape;263;p54"/>
          <p:cNvSpPr txBox="1">
            <a:spLocks noGrp="1"/>
          </p:cNvSpPr>
          <p:nvPr>
            <p:ph type="body" idx="1"/>
          </p:nvPr>
        </p:nvSpPr>
        <p:spPr>
          <a:xfrm>
            <a:off x="659008" y="130694"/>
            <a:ext cx="7772400" cy="48735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264" name="Google Shape;264;p54"/>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265"/>
        <p:cNvGrpSpPr/>
        <p:nvPr/>
      </p:nvGrpSpPr>
      <p:grpSpPr>
        <a:xfrm>
          <a:off x="0" y="0"/>
          <a:ext cx="0" cy="0"/>
          <a:chOff x="0" y="0"/>
          <a:chExt cx="0" cy="0"/>
        </a:xfrm>
      </p:grpSpPr>
      <p:sp>
        <p:nvSpPr>
          <p:cNvPr id="266" name="Google Shape;266;p55"/>
          <p:cNvSpPr txBox="1">
            <a:spLocks noGrp="1"/>
          </p:cNvSpPr>
          <p:nvPr>
            <p:ph type="body" idx="1"/>
          </p:nvPr>
        </p:nvSpPr>
        <p:spPr>
          <a:xfrm>
            <a:off x="480060" y="1693569"/>
            <a:ext cx="8223600" cy="23100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67" name="Google Shape;267;p55"/>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rm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68" name="Google Shape;268;p55"/>
          <p:cNvSpPr txBox="1">
            <a:spLocks noGrp="1"/>
          </p:cNvSpPr>
          <p:nvPr>
            <p:ph type="body" idx="3"/>
          </p:nvPr>
        </p:nvSpPr>
        <p:spPr>
          <a:xfrm>
            <a:off x="480060" y="1269683"/>
            <a:ext cx="8261700" cy="495300"/>
          </a:xfrm>
          <a:prstGeom prst="rect">
            <a:avLst/>
          </a:prstGeom>
          <a:noFill/>
          <a:ln>
            <a:noFill/>
          </a:ln>
        </p:spPr>
        <p:txBody>
          <a:bodyPr spcFirstLastPara="1" wrap="square" lIns="45725" tIns="22850" rIns="45725" bIns="22850" anchor="ctr" anchorCtr="0">
            <a:normAutofit/>
          </a:bodyPr>
          <a:lstStyle>
            <a:lvl1pPr marL="457200" lvl="0" indent="-228600" algn="l">
              <a:lnSpc>
                <a:spcPct val="90000"/>
              </a:lnSpc>
              <a:spcBef>
                <a:spcPts val="800"/>
              </a:spcBef>
              <a:spcAft>
                <a:spcPts val="0"/>
              </a:spcAft>
              <a:buClr>
                <a:schemeClr val="accent1"/>
              </a:buClr>
              <a:buSzPts val="2100"/>
              <a:buFont typeface="Open Sans"/>
              <a:buNone/>
              <a:defRPr sz="2100" b="1" cap="none">
                <a:solidFill>
                  <a:schemeClr val="accent1"/>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69"/>
        <p:cNvGrpSpPr/>
        <p:nvPr/>
      </p:nvGrpSpPr>
      <p:grpSpPr>
        <a:xfrm>
          <a:off x="0" y="0"/>
          <a:ext cx="0" cy="0"/>
          <a:chOff x="0" y="0"/>
          <a:chExt cx="0" cy="0"/>
        </a:xfrm>
      </p:grpSpPr>
      <p:sp>
        <p:nvSpPr>
          <p:cNvPr id="270" name="Google Shape;270;p56"/>
          <p:cNvSpPr txBox="1">
            <a:spLocks noGrp="1"/>
          </p:cNvSpPr>
          <p:nvPr>
            <p:ph type="body" idx="1"/>
          </p:nvPr>
        </p:nvSpPr>
        <p:spPr>
          <a:xfrm>
            <a:off x="480060" y="1269683"/>
            <a:ext cx="8261400" cy="2918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71" name="Google Shape;271;p56"/>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Blue Box Title and Content 1">
  <p:cSld name="Blue Box Title and Content 1">
    <p:spTree>
      <p:nvGrpSpPr>
        <p:cNvPr id="1" name="Shape 272"/>
        <p:cNvGrpSpPr/>
        <p:nvPr/>
      </p:nvGrpSpPr>
      <p:grpSpPr>
        <a:xfrm>
          <a:off x="0" y="0"/>
          <a:ext cx="0" cy="0"/>
          <a:chOff x="0" y="0"/>
          <a:chExt cx="0" cy="0"/>
        </a:xfrm>
      </p:grpSpPr>
      <p:sp>
        <p:nvSpPr>
          <p:cNvPr id="273" name="Google Shape;273;p57"/>
          <p:cNvSpPr>
            <a:spLocks noGrp="1"/>
          </p:cNvSpPr>
          <p:nvPr>
            <p:ph type="pic" idx="2"/>
          </p:nvPr>
        </p:nvSpPr>
        <p:spPr>
          <a:xfrm>
            <a:off x="178308" y="135576"/>
            <a:ext cx="3695100" cy="4872300"/>
          </a:xfrm>
          <a:prstGeom prst="roundRect">
            <a:avLst>
              <a:gd name="adj" fmla="val 5847"/>
            </a:avLst>
          </a:prstGeom>
          <a:noFill/>
          <a:ln>
            <a:noFill/>
          </a:ln>
        </p:spPr>
      </p:sp>
      <p:sp>
        <p:nvSpPr>
          <p:cNvPr id="274" name="Google Shape;274;p57"/>
          <p:cNvSpPr>
            <a:spLocks noGrp="1"/>
          </p:cNvSpPr>
          <p:nvPr>
            <p:ph type="body" idx="1"/>
          </p:nvPr>
        </p:nvSpPr>
        <p:spPr>
          <a:xfrm rot="-5400000">
            <a:off x="3882302" y="-81874"/>
            <a:ext cx="4872300" cy="5307300"/>
          </a:xfrm>
          <a:prstGeom prst="round2SameRect">
            <a:avLst>
              <a:gd name="adj1" fmla="val 0"/>
              <a:gd name="adj2" fmla="val 4067"/>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75" name="Google Shape;275;p57"/>
          <p:cNvSpPr txBox="1"/>
          <p:nvPr/>
        </p:nvSpPr>
        <p:spPr>
          <a:xfrm>
            <a:off x="3664800" y="193614"/>
            <a:ext cx="5249100" cy="4756200"/>
          </a:xfrm>
          <a:prstGeom prst="rect">
            <a:avLst/>
          </a:prstGeom>
          <a:noFill/>
          <a:ln>
            <a:noFill/>
          </a:ln>
        </p:spPr>
        <p:txBody>
          <a:bodyPr spcFirstLastPara="1" wrap="square" lIns="274325" tIns="274325" rIns="274325" bIns="274325" anchor="t"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Title and text</a:t>
            </a:r>
            <a:endParaRPr sz="700" b="0" i="0" u="none" strike="noStrike" cap="none">
              <a:solidFill>
                <a:srgbClr val="000000"/>
              </a:solidFill>
              <a:latin typeface="Arial"/>
              <a:ea typeface="Arial"/>
              <a:cs typeface="Arial"/>
              <a:sym typeface="Arial"/>
            </a:endParaRPr>
          </a:p>
        </p:txBody>
      </p:sp>
      <p:sp>
        <p:nvSpPr>
          <p:cNvPr id="276" name="Google Shape;276;p57"/>
          <p:cNvSpPr txBox="1">
            <a:spLocks noGrp="1"/>
          </p:cNvSpPr>
          <p:nvPr>
            <p:ph type="body" idx="3"/>
          </p:nvPr>
        </p:nvSpPr>
        <p:spPr>
          <a:xfrm>
            <a:off x="4198354" y="2323403"/>
            <a:ext cx="4224000" cy="17376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lt1"/>
              </a:buClr>
              <a:buSzPts val="2100"/>
              <a:buNone/>
              <a:defRPr sz="2100">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Blue Box Title and Content 2">
  <p:cSld name="Blue Box Title and Content 2">
    <p:spTree>
      <p:nvGrpSpPr>
        <p:cNvPr id="1" name="Shape 277"/>
        <p:cNvGrpSpPr/>
        <p:nvPr/>
      </p:nvGrpSpPr>
      <p:grpSpPr>
        <a:xfrm>
          <a:off x="0" y="0"/>
          <a:ext cx="0" cy="0"/>
          <a:chOff x="0" y="0"/>
          <a:chExt cx="0" cy="0"/>
        </a:xfrm>
      </p:grpSpPr>
      <p:sp>
        <p:nvSpPr>
          <p:cNvPr id="278" name="Google Shape;278;p58"/>
          <p:cNvSpPr>
            <a:spLocks noGrp="1"/>
          </p:cNvSpPr>
          <p:nvPr>
            <p:ph type="pic" idx="2"/>
          </p:nvPr>
        </p:nvSpPr>
        <p:spPr>
          <a:xfrm>
            <a:off x="5244354" y="135576"/>
            <a:ext cx="3723300" cy="4872300"/>
          </a:xfrm>
          <a:prstGeom prst="roundRect">
            <a:avLst>
              <a:gd name="adj" fmla="val 5404"/>
            </a:avLst>
          </a:prstGeom>
          <a:noFill/>
          <a:ln>
            <a:noFill/>
          </a:ln>
        </p:spPr>
      </p:sp>
      <p:sp>
        <p:nvSpPr>
          <p:cNvPr id="279" name="Google Shape;279;p58"/>
          <p:cNvSpPr txBox="1">
            <a:spLocks noGrp="1"/>
          </p:cNvSpPr>
          <p:nvPr>
            <p:ph type="body" idx="1"/>
          </p:nvPr>
        </p:nvSpPr>
        <p:spPr>
          <a:xfrm>
            <a:off x="236583" y="134756"/>
            <a:ext cx="5162400" cy="4873200"/>
          </a:xfrm>
          <a:prstGeom prst="rect">
            <a:avLst/>
          </a:prstGeom>
          <a:solidFill>
            <a:schemeClr val="dk2"/>
          </a:solidFill>
          <a:ln>
            <a:noFill/>
          </a:ln>
        </p:spPr>
        <p:txBody>
          <a:bodyPr spcFirstLastPara="1" wrap="square" lIns="365750" tIns="365750" rIns="365750" bIns="365750" anchor="t" anchorCtr="0">
            <a:noAutofit/>
          </a:bodyPr>
          <a:lstStyle>
            <a:lvl1pPr marL="457200" lvl="0" indent="-228600" algn="l">
              <a:lnSpc>
                <a:spcPct val="100000"/>
              </a:lnSpc>
              <a:spcBef>
                <a:spcPts val="800"/>
              </a:spcBef>
              <a:spcAft>
                <a:spcPts val="0"/>
              </a:spcAft>
              <a:buClr>
                <a:schemeClr val="lt1"/>
              </a:buClr>
              <a:buSzPts val="5000"/>
              <a:buNone/>
              <a:defRPr sz="5000" b="1">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80" name="Google Shape;280;p58"/>
          <p:cNvSpPr>
            <a:spLocks noGrp="1"/>
          </p:cNvSpPr>
          <p:nvPr>
            <p:ph type="body" idx="3"/>
          </p:nvPr>
        </p:nvSpPr>
        <p:spPr>
          <a:xfrm rot="5400000">
            <a:off x="352140" y="-39025"/>
            <a:ext cx="4872300" cy="5221500"/>
          </a:xfrm>
          <a:prstGeom prst="round2SameRect">
            <a:avLst>
              <a:gd name="adj1" fmla="val 0"/>
              <a:gd name="adj2" fmla="val 456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81" name="Google Shape;281;p58"/>
          <p:cNvSpPr txBox="1"/>
          <p:nvPr/>
        </p:nvSpPr>
        <p:spPr>
          <a:xfrm>
            <a:off x="242624" y="200713"/>
            <a:ext cx="5156400" cy="4742100"/>
          </a:xfrm>
          <a:prstGeom prst="rect">
            <a:avLst/>
          </a:prstGeom>
          <a:noFill/>
          <a:ln>
            <a:noFill/>
          </a:ln>
        </p:spPr>
        <p:txBody>
          <a:bodyPr spcFirstLastPara="1" wrap="square" lIns="274325" tIns="274325" rIns="274325" bIns="274325" anchor="t"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Title and text</a:t>
            </a:r>
            <a:endParaRPr sz="700" b="0" i="0" u="none" strike="noStrike" cap="none">
              <a:solidFill>
                <a:srgbClr val="000000"/>
              </a:solidFill>
              <a:latin typeface="Arial"/>
              <a:ea typeface="Arial"/>
              <a:cs typeface="Arial"/>
              <a:sym typeface="Arial"/>
            </a:endParaRPr>
          </a:p>
        </p:txBody>
      </p:sp>
      <p:sp>
        <p:nvSpPr>
          <p:cNvPr id="282" name="Google Shape;282;p58"/>
          <p:cNvSpPr txBox="1">
            <a:spLocks noGrp="1"/>
          </p:cNvSpPr>
          <p:nvPr>
            <p:ph type="body" idx="4"/>
          </p:nvPr>
        </p:nvSpPr>
        <p:spPr>
          <a:xfrm>
            <a:off x="729013" y="2296509"/>
            <a:ext cx="4118700" cy="17376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lt1"/>
              </a:buClr>
              <a:buSzPts val="2100"/>
              <a:buNone/>
              <a:defRPr sz="2100">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Blue Box Title and Photo 1">
  <p:cSld name="Blue Box Title and Photo 1">
    <p:spTree>
      <p:nvGrpSpPr>
        <p:cNvPr id="1" name="Shape 283"/>
        <p:cNvGrpSpPr/>
        <p:nvPr/>
      </p:nvGrpSpPr>
      <p:grpSpPr>
        <a:xfrm>
          <a:off x="0" y="0"/>
          <a:ext cx="0" cy="0"/>
          <a:chOff x="0" y="0"/>
          <a:chExt cx="0" cy="0"/>
        </a:xfrm>
      </p:grpSpPr>
      <p:sp>
        <p:nvSpPr>
          <p:cNvPr id="284" name="Google Shape;284;p59"/>
          <p:cNvSpPr>
            <a:spLocks noGrp="1"/>
          </p:cNvSpPr>
          <p:nvPr>
            <p:ph type="pic" idx="2"/>
          </p:nvPr>
        </p:nvSpPr>
        <p:spPr>
          <a:xfrm>
            <a:off x="5260491" y="135576"/>
            <a:ext cx="3699300" cy="4872300"/>
          </a:xfrm>
          <a:prstGeom prst="roundRect">
            <a:avLst>
              <a:gd name="adj" fmla="val 4973"/>
            </a:avLst>
          </a:prstGeom>
          <a:noFill/>
          <a:ln>
            <a:noFill/>
          </a:ln>
        </p:spPr>
      </p:sp>
      <p:sp>
        <p:nvSpPr>
          <p:cNvPr id="285" name="Google Shape;285;p59"/>
          <p:cNvSpPr>
            <a:spLocks noGrp="1"/>
          </p:cNvSpPr>
          <p:nvPr>
            <p:ph type="body" idx="1"/>
          </p:nvPr>
        </p:nvSpPr>
        <p:spPr>
          <a:xfrm rot="5400000">
            <a:off x="354971" y="-34977"/>
            <a:ext cx="4872300" cy="5213400"/>
          </a:xfrm>
          <a:prstGeom prst="round2SameRect">
            <a:avLst>
              <a:gd name="adj1" fmla="val 0"/>
              <a:gd name="adj2" fmla="val 4565"/>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86" name="Google Shape;286;p59"/>
          <p:cNvSpPr txBox="1"/>
          <p:nvPr/>
        </p:nvSpPr>
        <p:spPr>
          <a:xfrm>
            <a:off x="249485" y="200730"/>
            <a:ext cx="5148300" cy="47421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Headline</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Blue Box Title and Photo 2">
  <p:cSld name="Blue Box Title and Photo 2">
    <p:spTree>
      <p:nvGrpSpPr>
        <p:cNvPr id="1" name="Shape 287"/>
        <p:cNvGrpSpPr/>
        <p:nvPr/>
      </p:nvGrpSpPr>
      <p:grpSpPr>
        <a:xfrm>
          <a:off x="0" y="0"/>
          <a:ext cx="0" cy="0"/>
          <a:chOff x="0" y="0"/>
          <a:chExt cx="0" cy="0"/>
        </a:xfrm>
      </p:grpSpPr>
      <p:sp>
        <p:nvSpPr>
          <p:cNvPr id="288" name="Google Shape;288;p60"/>
          <p:cNvSpPr>
            <a:spLocks noGrp="1"/>
          </p:cNvSpPr>
          <p:nvPr>
            <p:ph type="pic" idx="2"/>
          </p:nvPr>
        </p:nvSpPr>
        <p:spPr>
          <a:xfrm>
            <a:off x="185570" y="135576"/>
            <a:ext cx="3679200" cy="4872300"/>
          </a:xfrm>
          <a:prstGeom prst="roundRect">
            <a:avLst>
              <a:gd name="adj" fmla="val 5414"/>
            </a:avLst>
          </a:prstGeom>
          <a:noFill/>
          <a:ln>
            <a:noFill/>
          </a:ln>
        </p:spPr>
      </p:sp>
      <p:sp>
        <p:nvSpPr>
          <p:cNvPr id="289" name="Google Shape;289;p60"/>
          <p:cNvSpPr>
            <a:spLocks noGrp="1"/>
          </p:cNvSpPr>
          <p:nvPr>
            <p:ph type="body" idx="1"/>
          </p:nvPr>
        </p:nvSpPr>
        <p:spPr>
          <a:xfrm rot="-5400000">
            <a:off x="3882752" y="-82324"/>
            <a:ext cx="4872300" cy="5308200"/>
          </a:xfrm>
          <a:prstGeom prst="round2SameRect">
            <a:avLst>
              <a:gd name="adj1" fmla="val 0"/>
              <a:gd name="adj2" fmla="val 3737"/>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90" name="Google Shape;290;p60"/>
          <p:cNvSpPr txBox="1"/>
          <p:nvPr/>
        </p:nvSpPr>
        <p:spPr>
          <a:xfrm>
            <a:off x="3664792" y="188913"/>
            <a:ext cx="5254800" cy="47655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Headline</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Blue Box Title and Photo 4">
  <p:cSld name="Blue Box Title and Photo 4">
    <p:spTree>
      <p:nvGrpSpPr>
        <p:cNvPr id="1" name="Shape 291"/>
        <p:cNvGrpSpPr/>
        <p:nvPr/>
      </p:nvGrpSpPr>
      <p:grpSpPr>
        <a:xfrm>
          <a:off x="0" y="0"/>
          <a:ext cx="0" cy="0"/>
          <a:chOff x="0" y="0"/>
          <a:chExt cx="0" cy="0"/>
        </a:xfrm>
      </p:grpSpPr>
      <p:sp>
        <p:nvSpPr>
          <p:cNvPr id="292" name="Google Shape;292;p61"/>
          <p:cNvSpPr>
            <a:spLocks noGrp="1"/>
          </p:cNvSpPr>
          <p:nvPr>
            <p:ph type="pic" idx="2"/>
          </p:nvPr>
        </p:nvSpPr>
        <p:spPr>
          <a:xfrm>
            <a:off x="3420932" y="135576"/>
            <a:ext cx="5547000" cy="4872300"/>
          </a:xfrm>
          <a:prstGeom prst="roundRect">
            <a:avLst>
              <a:gd name="adj" fmla="val 3709"/>
            </a:avLst>
          </a:prstGeom>
          <a:noFill/>
          <a:ln>
            <a:noFill/>
          </a:ln>
        </p:spPr>
      </p:sp>
      <p:sp>
        <p:nvSpPr>
          <p:cNvPr id="293" name="Google Shape;293;p61"/>
          <p:cNvSpPr>
            <a:spLocks noGrp="1"/>
          </p:cNvSpPr>
          <p:nvPr>
            <p:ph type="body" idx="1"/>
          </p:nvPr>
        </p:nvSpPr>
        <p:spPr>
          <a:xfrm rot="5400000">
            <a:off x="-490710" y="805776"/>
            <a:ext cx="4872300" cy="35319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94" name="Google Shape;294;p61"/>
          <p:cNvSpPr txBox="1"/>
          <p:nvPr/>
        </p:nvSpPr>
        <p:spPr>
          <a:xfrm>
            <a:off x="237913" y="193956"/>
            <a:ext cx="34737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Portrait Photo and Content">
  <p:cSld name="Portrait Photo and Content">
    <p:spTree>
      <p:nvGrpSpPr>
        <p:cNvPr id="1" name="Shape 295"/>
        <p:cNvGrpSpPr/>
        <p:nvPr/>
      </p:nvGrpSpPr>
      <p:grpSpPr>
        <a:xfrm>
          <a:off x="0" y="0"/>
          <a:ext cx="0" cy="0"/>
          <a:chOff x="0" y="0"/>
          <a:chExt cx="0" cy="0"/>
        </a:xfrm>
      </p:grpSpPr>
      <p:sp>
        <p:nvSpPr>
          <p:cNvPr id="296" name="Google Shape;296;p62"/>
          <p:cNvSpPr>
            <a:spLocks noGrp="1"/>
          </p:cNvSpPr>
          <p:nvPr>
            <p:ph type="pic" idx="2"/>
          </p:nvPr>
        </p:nvSpPr>
        <p:spPr>
          <a:xfrm>
            <a:off x="4971430" y="401751"/>
            <a:ext cx="3688500" cy="4337400"/>
          </a:xfrm>
          <a:prstGeom prst="roundRect">
            <a:avLst>
              <a:gd name="adj" fmla="val 4537"/>
            </a:avLst>
          </a:prstGeom>
          <a:noFill/>
          <a:ln>
            <a:noFill/>
          </a:ln>
        </p:spPr>
      </p:sp>
      <p:sp>
        <p:nvSpPr>
          <p:cNvPr id="297" name="Google Shape;297;p62"/>
          <p:cNvSpPr txBox="1">
            <a:spLocks noGrp="1"/>
          </p:cNvSpPr>
          <p:nvPr>
            <p:ph type="title"/>
          </p:nvPr>
        </p:nvSpPr>
        <p:spPr>
          <a:xfrm>
            <a:off x="479747"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98" name="Google Shape;298;p62"/>
          <p:cNvSpPr txBox="1">
            <a:spLocks noGrp="1"/>
          </p:cNvSpPr>
          <p:nvPr>
            <p:ph type="body" idx="1"/>
          </p:nvPr>
        </p:nvSpPr>
        <p:spPr>
          <a:xfrm>
            <a:off x="479747" y="1914017"/>
            <a:ext cx="4092300" cy="24021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Square Photo and Content">
  <p:cSld name="Square Photo and Content">
    <p:spTree>
      <p:nvGrpSpPr>
        <p:cNvPr id="1" name="Shape 299"/>
        <p:cNvGrpSpPr/>
        <p:nvPr/>
      </p:nvGrpSpPr>
      <p:grpSpPr>
        <a:xfrm>
          <a:off x="0" y="0"/>
          <a:ext cx="0" cy="0"/>
          <a:chOff x="0" y="0"/>
          <a:chExt cx="0" cy="0"/>
        </a:xfrm>
      </p:grpSpPr>
      <p:sp>
        <p:nvSpPr>
          <p:cNvPr id="300" name="Google Shape;300;p63"/>
          <p:cNvSpPr>
            <a:spLocks noGrp="1"/>
          </p:cNvSpPr>
          <p:nvPr>
            <p:ph type="pic" idx="2"/>
          </p:nvPr>
        </p:nvSpPr>
        <p:spPr>
          <a:xfrm>
            <a:off x="3728502" y="401751"/>
            <a:ext cx="4931400" cy="4337400"/>
          </a:xfrm>
          <a:prstGeom prst="roundRect">
            <a:avLst>
              <a:gd name="adj" fmla="val 4537"/>
            </a:avLst>
          </a:prstGeom>
          <a:noFill/>
          <a:ln>
            <a:noFill/>
          </a:ln>
        </p:spPr>
      </p:sp>
      <p:sp>
        <p:nvSpPr>
          <p:cNvPr id="301" name="Google Shape;301;p63"/>
          <p:cNvSpPr txBox="1">
            <a:spLocks noGrp="1"/>
          </p:cNvSpPr>
          <p:nvPr>
            <p:ph type="title"/>
          </p:nvPr>
        </p:nvSpPr>
        <p:spPr>
          <a:xfrm>
            <a:off x="479748" y="401749"/>
            <a:ext cx="2895600" cy="14697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02" name="Google Shape;302;p63"/>
          <p:cNvSpPr txBox="1">
            <a:spLocks noGrp="1"/>
          </p:cNvSpPr>
          <p:nvPr>
            <p:ph type="body" idx="1"/>
          </p:nvPr>
        </p:nvSpPr>
        <p:spPr>
          <a:xfrm>
            <a:off x="479747" y="2116183"/>
            <a:ext cx="2895600" cy="20922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Square Photo and Content 2">
  <p:cSld name="Square Photo and Content 2">
    <p:spTree>
      <p:nvGrpSpPr>
        <p:cNvPr id="1" name="Shape 303"/>
        <p:cNvGrpSpPr/>
        <p:nvPr/>
      </p:nvGrpSpPr>
      <p:grpSpPr>
        <a:xfrm>
          <a:off x="0" y="0"/>
          <a:ext cx="0" cy="0"/>
          <a:chOff x="0" y="0"/>
          <a:chExt cx="0" cy="0"/>
        </a:xfrm>
      </p:grpSpPr>
      <p:sp>
        <p:nvSpPr>
          <p:cNvPr id="304" name="Google Shape;304;p64"/>
          <p:cNvSpPr>
            <a:spLocks noGrp="1"/>
          </p:cNvSpPr>
          <p:nvPr>
            <p:ph type="pic" idx="2"/>
          </p:nvPr>
        </p:nvSpPr>
        <p:spPr>
          <a:xfrm>
            <a:off x="480060" y="401751"/>
            <a:ext cx="4931400" cy="4337400"/>
          </a:xfrm>
          <a:prstGeom prst="roundRect">
            <a:avLst>
              <a:gd name="adj" fmla="val 4537"/>
            </a:avLst>
          </a:prstGeom>
          <a:noFill/>
          <a:ln>
            <a:noFill/>
          </a:ln>
        </p:spPr>
      </p:sp>
      <p:sp>
        <p:nvSpPr>
          <p:cNvPr id="305" name="Google Shape;305;p64"/>
          <p:cNvSpPr txBox="1">
            <a:spLocks noGrp="1"/>
          </p:cNvSpPr>
          <p:nvPr>
            <p:ph type="title"/>
          </p:nvPr>
        </p:nvSpPr>
        <p:spPr>
          <a:xfrm>
            <a:off x="5780560" y="401750"/>
            <a:ext cx="2895600" cy="14205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06" name="Google Shape;306;p64"/>
          <p:cNvSpPr txBox="1">
            <a:spLocks noGrp="1"/>
          </p:cNvSpPr>
          <p:nvPr>
            <p:ph type="body" idx="1"/>
          </p:nvPr>
        </p:nvSpPr>
        <p:spPr>
          <a:xfrm>
            <a:off x="5780560" y="2057400"/>
            <a:ext cx="2895600" cy="21510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Landscape Photo and Content">
  <p:cSld name="Landscape Photo and Content">
    <p:spTree>
      <p:nvGrpSpPr>
        <p:cNvPr id="1" name="Shape 307"/>
        <p:cNvGrpSpPr/>
        <p:nvPr/>
      </p:nvGrpSpPr>
      <p:grpSpPr>
        <a:xfrm>
          <a:off x="0" y="0"/>
          <a:ext cx="0" cy="0"/>
          <a:chOff x="0" y="0"/>
          <a:chExt cx="0" cy="0"/>
        </a:xfrm>
      </p:grpSpPr>
      <p:sp>
        <p:nvSpPr>
          <p:cNvPr id="308" name="Google Shape;308;p65"/>
          <p:cNvSpPr txBox="1">
            <a:spLocks noGrp="1"/>
          </p:cNvSpPr>
          <p:nvPr>
            <p:ph type="title"/>
          </p:nvPr>
        </p:nvSpPr>
        <p:spPr>
          <a:xfrm>
            <a:off x="475661" y="948017"/>
            <a:ext cx="2922300" cy="14133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09" name="Google Shape;309;p65"/>
          <p:cNvSpPr txBox="1">
            <a:spLocks noGrp="1"/>
          </p:cNvSpPr>
          <p:nvPr>
            <p:ph type="body" idx="1"/>
          </p:nvPr>
        </p:nvSpPr>
        <p:spPr>
          <a:xfrm>
            <a:off x="477972" y="2606040"/>
            <a:ext cx="2922300" cy="16089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310" name="Google Shape;310;p65"/>
          <p:cNvSpPr>
            <a:spLocks noGrp="1"/>
          </p:cNvSpPr>
          <p:nvPr>
            <p:ph type="pic" idx="2"/>
          </p:nvPr>
        </p:nvSpPr>
        <p:spPr>
          <a:xfrm>
            <a:off x="3730752" y="948017"/>
            <a:ext cx="4931400" cy="3260400"/>
          </a:xfrm>
          <a:prstGeom prst="roundRect">
            <a:avLst>
              <a:gd name="adj" fmla="val 4537"/>
            </a:avLst>
          </a:prstGeom>
          <a:noFill/>
          <a:ln>
            <a:noFill/>
          </a:ln>
        </p:spPr>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1_Landscape Photo and Content 2">
  <p:cSld name="1_Landscape Photo and Content 2">
    <p:spTree>
      <p:nvGrpSpPr>
        <p:cNvPr id="1" name="Shape 311"/>
        <p:cNvGrpSpPr/>
        <p:nvPr/>
      </p:nvGrpSpPr>
      <p:grpSpPr>
        <a:xfrm>
          <a:off x="0" y="0"/>
          <a:ext cx="0" cy="0"/>
          <a:chOff x="0" y="0"/>
          <a:chExt cx="0" cy="0"/>
        </a:xfrm>
      </p:grpSpPr>
      <p:sp>
        <p:nvSpPr>
          <p:cNvPr id="312" name="Google Shape;312;p66"/>
          <p:cNvSpPr txBox="1">
            <a:spLocks noGrp="1"/>
          </p:cNvSpPr>
          <p:nvPr>
            <p:ph type="title"/>
          </p:nvPr>
        </p:nvSpPr>
        <p:spPr>
          <a:xfrm>
            <a:off x="5744206" y="948018"/>
            <a:ext cx="2922300" cy="14328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13" name="Google Shape;313;p66"/>
          <p:cNvSpPr txBox="1">
            <a:spLocks noGrp="1"/>
          </p:cNvSpPr>
          <p:nvPr>
            <p:ph type="body" idx="1"/>
          </p:nvPr>
        </p:nvSpPr>
        <p:spPr>
          <a:xfrm>
            <a:off x="5746517" y="2733403"/>
            <a:ext cx="2922300" cy="1481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314" name="Google Shape;314;p66"/>
          <p:cNvSpPr>
            <a:spLocks noGrp="1"/>
          </p:cNvSpPr>
          <p:nvPr>
            <p:ph type="pic" idx="2"/>
          </p:nvPr>
        </p:nvSpPr>
        <p:spPr>
          <a:xfrm>
            <a:off x="480060" y="948017"/>
            <a:ext cx="4931400" cy="3260400"/>
          </a:xfrm>
          <a:prstGeom prst="roundRect">
            <a:avLst>
              <a:gd name="adj" fmla="val 4537"/>
            </a:avLst>
          </a:prstGeom>
          <a:noFill/>
          <a:ln>
            <a:noFill/>
          </a:ln>
        </p:spPr>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315"/>
        <p:cNvGrpSpPr/>
        <p:nvPr/>
      </p:nvGrpSpPr>
      <p:grpSpPr>
        <a:xfrm>
          <a:off x="0" y="0"/>
          <a:ext cx="0" cy="0"/>
          <a:chOff x="0" y="0"/>
          <a:chExt cx="0" cy="0"/>
        </a:xfrm>
      </p:grpSpPr>
      <p:sp>
        <p:nvSpPr>
          <p:cNvPr id="316" name="Google Shape;316;p67"/>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Helpful/Upgrade">
  <p:cSld name="Helpful/Upgrade">
    <p:spTree>
      <p:nvGrpSpPr>
        <p:cNvPr id="1" name="Shape 317"/>
        <p:cNvGrpSpPr/>
        <p:nvPr/>
      </p:nvGrpSpPr>
      <p:grpSpPr>
        <a:xfrm>
          <a:off x="0" y="0"/>
          <a:ext cx="0" cy="0"/>
          <a:chOff x="0" y="0"/>
          <a:chExt cx="0" cy="0"/>
        </a:xfrm>
      </p:grpSpPr>
      <p:sp>
        <p:nvSpPr>
          <p:cNvPr id="318" name="Google Shape;318;p68"/>
          <p:cNvSpPr txBox="1"/>
          <p:nvPr/>
        </p:nvSpPr>
        <p:spPr>
          <a:xfrm>
            <a:off x="5146717" y="759092"/>
            <a:ext cx="1625700" cy="27090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7300"/>
              <a:buFont typeface="Arial"/>
              <a:buNone/>
            </a:pPr>
            <a:r>
              <a:rPr lang="en" sz="17300" b="0" i="0" u="none" strike="noStrike" cap="none">
                <a:solidFill>
                  <a:schemeClr val="accent3"/>
                </a:solidFill>
                <a:latin typeface="Open Sans"/>
                <a:ea typeface="Open Sans"/>
                <a:cs typeface="Open Sans"/>
                <a:sym typeface="Open Sans"/>
              </a:rPr>
              <a:t></a:t>
            </a:r>
            <a:endParaRPr sz="17300" b="0" i="0" u="none" strike="noStrike" cap="none">
              <a:solidFill>
                <a:schemeClr val="accent3"/>
              </a:solidFill>
              <a:latin typeface="Open Sans"/>
              <a:ea typeface="Open Sans"/>
              <a:cs typeface="Open Sans"/>
              <a:sym typeface="Open Sans"/>
            </a:endParaRPr>
          </a:p>
        </p:txBody>
      </p:sp>
      <p:sp>
        <p:nvSpPr>
          <p:cNvPr id="319" name="Google Shape;319;p68"/>
          <p:cNvSpPr txBox="1"/>
          <p:nvPr/>
        </p:nvSpPr>
        <p:spPr>
          <a:xfrm>
            <a:off x="1586511" y="728603"/>
            <a:ext cx="2271600" cy="27090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7300"/>
              <a:buFont typeface="Arial"/>
              <a:buNone/>
            </a:pPr>
            <a:r>
              <a:rPr lang="en" sz="17300" b="0" i="0" u="none" strike="noStrike" cap="none">
                <a:solidFill>
                  <a:schemeClr val="accent6"/>
                </a:solidFill>
                <a:latin typeface="Open Sans"/>
                <a:ea typeface="Open Sans"/>
                <a:cs typeface="Open Sans"/>
                <a:sym typeface="Open Sans"/>
              </a:rPr>
              <a:t></a:t>
            </a:r>
            <a:endParaRPr sz="17300" b="0" i="0" u="none" strike="noStrike" cap="none">
              <a:solidFill>
                <a:schemeClr val="accent6"/>
              </a:solidFill>
              <a:latin typeface="Open Sans"/>
              <a:ea typeface="Open Sans"/>
              <a:cs typeface="Open Sans"/>
              <a:sym typeface="Open Sans"/>
            </a:endParaRPr>
          </a:p>
        </p:txBody>
      </p:sp>
      <p:sp>
        <p:nvSpPr>
          <p:cNvPr id="320" name="Google Shape;320;p68"/>
          <p:cNvSpPr txBox="1"/>
          <p:nvPr/>
        </p:nvSpPr>
        <p:spPr>
          <a:xfrm>
            <a:off x="1232859" y="3071263"/>
            <a:ext cx="2978700" cy="969600"/>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000"/>
              <a:buFont typeface="Arial"/>
              <a:buNone/>
            </a:pPr>
            <a:r>
              <a:rPr lang="en" sz="3000" b="0" i="0" u="none" strike="noStrike" cap="none">
                <a:solidFill>
                  <a:schemeClr val="dk1"/>
                </a:solidFill>
                <a:latin typeface="Open Sans"/>
                <a:ea typeface="Open Sans"/>
                <a:cs typeface="Open Sans"/>
                <a:sym typeface="Open Sans"/>
              </a:rPr>
              <a:t>What was most helpful?</a:t>
            </a:r>
            <a:endParaRPr sz="700" b="0" i="0" u="none" strike="noStrike" cap="none">
              <a:solidFill>
                <a:srgbClr val="000000"/>
              </a:solidFill>
              <a:latin typeface="Arial"/>
              <a:ea typeface="Arial"/>
              <a:cs typeface="Arial"/>
              <a:sym typeface="Arial"/>
            </a:endParaRPr>
          </a:p>
        </p:txBody>
      </p:sp>
      <p:sp>
        <p:nvSpPr>
          <p:cNvPr id="321" name="Google Shape;321;p68"/>
          <p:cNvSpPr txBox="1"/>
          <p:nvPr/>
        </p:nvSpPr>
        <p:spPr>
          <a:xfrm>
            <a:off x="4729916" y="3071264"/>
            <a:ext cx="2978700" cy="1431600"/>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000"/>
              <a:buFont typeface="Arial"/>
              <a:buNone/>
            </a:pPr>
            <a:r>
              <a:rPr lang="en" sz="3000" b="0" i="0" u="none" strike="noStrike" cap="none">
                <a:solidFill>
                  <a:schemeClr val="dk1"/>
                </a:solidFill>
                <a:latin typeface="Open Sans"/>
                <a:ea typeface="Open Sans"/>
                <a:cs typeface="Open Sans"/>
                <a:sym typeface="Open Sans"/>
              </a:rPr>
              <a:t>What could be upgraded for next time?</a:t>
            </a:r>
            <a:endParaRPr sz="7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322"/>
        <p:cNvGrpSpPr/>
        <p:nvPr/>
      </p:nvGrpSpPr>
      <p:grpSpPr>
        <a:xfrm>
          <a:off x="0" y="0"/>
          <a:ext cx="0" cy="0"/>
          <a:chOff x="0" y="0"/>
          <a:chExt cx="0" cy="0"/>
        </a:xfrm>
      </p:grpSpPr>
      <p:sp>
        <p:nvSpPr>
          <p:cNvPr id="323" name="Google Shape;323;p69"/>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1_Blank">
  <p:cSld name="1_Blank">
    <p:spTree>
      <p:nvGrpSpPr>
        <p:cNvPr id="1" name="Shape 324"/>
        <p:cNvGrpSpPr/>
        <p:nvPr/>
      </p:nvGrpSpPr>
      <p:grpSpPr>
        <a:xfrm>
          <a:off x="0" y="0"/>
          <a:ext cx="0" cy="0"/>
          <a:chOff x="0" y="0"/>
          <a:chExt cx="0" cy="0"/>
        </a:xfrm>
      </p:grpSpPr>
      <p:sp>
        <p:nvSpPr>
          <p:cNvPr id="325" name="Google Shape;325;p70"/>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326"/>
        <p:cNvGrpSpPr/>
        <p:nvPr/>
      </p:nvGrpSpPr>
      <p:grpSpPr>
        <a:xfrm>
          <a:off x="0" y="0"/>
          <a:ext cx="0" cy="0"/>
          <a:chOff x="0" y="0"/>
          <a:chExt cx="0" cy="0"/>
        </a:xfrm>
      </p:grpSpPr>
      <p:sp>
        <p:nvSpPr>
          <p:cNvPr id="327" name="Google Shape;327;p71"/>
          <p:cNvSpPr txBox="1">
            <a:spLocks noGrp="1"/>
          </p:cNvSpPr>
          <p:nvPr>
            <p:ph type="body" idx="1"/>
          </p:nvPr>
        </p:nvSpPr>
        <p:spPr>
          <a:xfrm>
            <a:off x="480060" y="1269683"/>
            <a:ext cx="8261400" cy="2918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328" name="Google Shape;328;p71"/>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Thank You">
  <p:cSld name="Thank You">
    <p:spTree>
      <p:nvGrpSpPr>
        <p:cNvPr id="1" name="Shape 329"/>
        <p:cNvGrpSpPr/>
        <p:nvPr/>
      </p:nvGrpSpPr>
      <p:grpSpPr>
        <a:xfrm>
          <a:off x="0" y="0"/>
          <a:ext cx="0" cy="0"/>
          <a:chOff x="0" y="0"/>
          <a:chExt cx="0" cy="0"/>
        </a:xfrm>
      </p:grpSpPr>
      <p:sp>
        <p:nvSpPr>
          <p:cNvPr id="330" name="Google Shape;330;p72"/>
          <p:cNvSpPr>
            <a:spLocks noGrp="1"/>
          </p:cNvSpPr>
          <p:nvPr>
            <p:ph type="pic" idx="2"/>
          </p:nvPr>
        </p:nvSpPr>
        <p:spPr>
          <a:xfrm>
            <a:off x="4971430" y="401751"/>
            <a:ext cx="3688500" cy="4197600"/>
          </a:xfrm>
          <a:prstGeom prst="roundRect">
            <a:avLst>
              <a:gd name="adj" fmla="val 4537"/>
            </a:avLst>
          </a:prstGeom>
          <a:noFill/>
          <a:ln>
            <a:noFill/>
          </a:ln>
        </p:spPr>
      </p:sp>
      <p:sp>
        <p:nvSpPr>
          <p:cNvPr id="331" name="Google Shape;331;p72"/>
          <p:cNvSpPr/>
          <p:nvPr/>
        </p:nvSpPr>
        <p:spPr>
          <a:xfrm>
            <a:off x="459744" y="309593"/>
            <a:ext cx="3574200" cy="1015800"/>
          </a:xfrm>
          <a:prstGeom prst="rect">
            <a:avLst/>
          </a:prstGeom>
          <a:no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 sz="3200" b="1" i="0" u="none" strike="noStrike" cap="none">
                <a:solidFill>
                  <a:schemeClr val="dk2"/>
                </a:solidFill>
                <a:latin typeface="Open Sans"/>
                <a:ea typeface="Open Sans"/>
                <a:cs typeface="Open Sans"/>
                <a:sym typeface="Open Sans"/>
              </a:rPr>
              <a:t>Thank you &amp; questions</a:t>
            </a:r>
            <a:endParaRPr sz="3200" b="1" i="0" u="none" strike="noStrike" cap="none">
              <a:solidFill>
                <a:schemeClr val="dk2"/>
              </a:solidFill>
              <a:latin typeface="Open Sans"/>
              <a:ea typeface="Open Sans"/>
              <a:cs typeface="Open Sans"/>
              <a:sym typeface="Open Sans"/>
            </a:endParaRPr>
          </a:p>
        </p:txBody>
      </p:sp>
      <p:pic>
        <p:nvPicPr>
          <p:cNvPr id="332" name="Google Shape;332;p72"/>
          <p:cNvPicPr preferRelativeResize="0"/>
          <p:nvPr/>
        </p:nvPicPr>
        <p:blipFill rotWithShape="1">
          <a:blip r:embed="rId2">
            <a:alphaModFix/>
          </a:blip>
          <a:srcRect/>
          <a:stretch/>
        </p:blipFill>
        <p:spPr>
          <a:xfrm>
            <a:off x="522298" y="4599385"/>
            <a:ext cx="1311957" cy="382867"/>
          </a:xfrm>
          <a:prstGeom prst="rect">
            <a:avLst/>
          </a:prstGeom>
          <a:noFill/>
          <a:ln>
            <a:noFill/>
          </a:ln>
        </p:spPr>
      </p:pic>
      <p:pic>
        <p:nvPicPr>
          <p:cNvPr id="333" name="Google Shape;333;p72"/>
          <p:cNvPicPr preferRelativeResize="0"/>
          <p:nvPr/>
        </p:nvPicPr>
        <p:blipFill rotWithShape="1">
          <a:blip r:embed="rId3">
            <a:alphaModFix/>
          </a:blip>
          <a:srcRect/>
          <a:stretch/>
        </p:blipFill>
        <p:spPr>
          <a:xfrm>
            <a:off x="7528072" y="4599385"/>
            <a:ext cx="1161111" cy="442107"/>
          </a:xfrm>
          <a:prstGeom prst="rect">
            <a:avLst/>
          </a:prstGeom>
          <a:noFill/>
          <a:ln>
            <a:noFill/>
          </a:ln>
        </p:spPr>
      </p:pic>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Left_Title_Right_Text">
  <p:cSld name="Left_Title_Right_Text">
    <p:spTree>
      <p:nvGrpSpPr>
        <p:cNvPr id="1" name="Shape 334"/>
        <p:cNvGrpSpPr/>
        <p:nvPr/>
      </p:nvGrpSpPr>
      <p:grpSpPr>
        <a:xfrm>
          <a:off x="0" y="0"/>
          <a:ext cx="0" cy="0"/>
          <a:chOff x="0" y="0"/>
          <a:chExt cx="0" cy="0"/>
        </a:xfrm>
      </p:grpSpPr>
      <p:sp>
        <p:nvSpPr>
          <p:cNvPr id="335" name="Google Shape;335;p73"/>
          <p:cNvSpPr>
            <a:spLocks noGrp="1"/>
          </p:cNvSpPr>
          <p:nvPr>
            <p:ph type="body" idx="1"/>
          </p:nvPr>
        </p:nvSpPr>
        <p:spPr>
          <a:xfrm rot="5400000">
            <a:off x="-490710" y="805776"/>
            <a:ext cx="4872300" cy="35319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336" name="Google Shape;336;p73"/>
          <p:cNvSpPr txBox="1"/>
          <p:nvPr/>
        </p:nvSpPr>
        <p:spPr>
          <a:xfrm>
            <a:off x="237913" y="193956"/>
            <a:ext cx="34737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3000"/>
              <a:buFont typeface="Arial"/>
              <a:buNone/>
            </a:pPr>
            <a:r>
              <a:rPr lang="en" sz="30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
        <p:nvSpPr>
          <p:cNvPr id="337" name="Google Shape;337;p73"/>
          <p:cNvSpPr txBox="1">
            <a:spLocks noGrp="1"/>
          </p:cNvSpPr>
          <p:nvPr>
            <p:ph type="body" idx="2"/>
          </p:nvPr>
        </p:nvSpPr>
        <p:spPr>
          <a:xfrm>
            <a:off x="3711179" y="135576"/>
            <a:ext cx="5106600" cy="4872300"/>
          </a:xfrm>
          <a:prstGeom prst="rect">
            <a:avLst/>
          </a:prstGeom>
          <a:noFill/>
          <a:ln>
            <a:noFill/>
          </a:ln>
        </p:spPr>
        <p:txBody>
          <a:bodyPr spcFirstLastPara="1" wrap="square" lIns="45725" tIns="22850" rIns="45725" bIns="22850" anchor="t" anchorCtr="0">
            <a:normAutofit/>
          </a:bodyPr>
          <a:lstStyle>
            <a:lvl1pPr marL="457200" lvl="0" indent="-342900" algn="l">
              <a:lnSpc>
                <a:spcPct val="90000"/>
              </a:lnSpc>
              <a:spcBef>
                <a:spcPts val="800"/>
              </a:spcBef>
              <a:spcAft>
                <a:spcPts val="0"/>
              </a:spcAft>
              <a:buClr>
                <a:schemeClr val="dk1"/>
              </a:buClr>
              <a:buSzPts val="1800"/>
              <a:buChar char="•"/>
              <a:defRPr>
                <a:latin typeface="Open Sans"/>
                <a:ea typeface="Open Sans"/>
                <a:cs typeface="Open Sans"/>
                <a:sym typeface="Open Sans"/>
              </a:defRPr>
            </a:lvl1pPr>
            <a:lvl2pPr marL="914400" lvl="1" indent="-342900" algn="l">
              <a:lnSpc>
                <a:spcPct val="90000"/>
              </a:lnSpc>
              <a:spcBef>
                <a:spcPts val="400"/>
              </a:spcBef>
              <a:spcAft>
                <a:spcPts val="0"/>
              </a:spcAft>
              <a:buClr>
                <a:schemeClr val="dk1"/>
              </a:buClr>
              <a:buSzPts val="1800"/>
              <a:buChar char="o"/>
              <a:defRPr>
                <a:latin typeface="Open Sans"/>
                <a:ea typeface="Open Sans"/>
                <a:cs typeface="Open Sans"/>
                <a:sym typeface="Open Sans"/>
              </a:defRPr>
            </a:lvl2pPr>
            <a:lvl3pPr marL="1371600" lvl="2" indent="-342900" algn="l">
              <a:lnSpc>
                <a:spcPct val="90000"/>
              </a:lnSpc>
              <a:spcBef>
                <a:spcPts val="400"/>
              </a:spcBef>
              <a:spcAft>
                <a:spcPts val="0"/>
              </a:spcAft>
              <a:buClr>
                <a:schemeClr val="dk1"/>
              </a:buClr>
              <a:buSzPts val="1800"/>
              <a:buChar char="–"/>
              <a:defRPr>
                <a:latin typeface="Open Sans"/>
                <a:ea typeface="Open Sans"/>
                <a:cs typeface="Open Sans"/>
                <a:sym typeface="Open Sans"/>
              </a:defRPr>
            </a:lvl3pPr>
            <a:lvl4pPr marL="1828800" lvl="3" indent="-349250" algn="l">
              <a:lnSpc>
                <a:spcPct val="90000"/>
              </a:lnSpc>
              <a:spcBef>
                <a:spcPts val="400"/>
              </a:spcBef>
              <a:spcAft>
                <a:spcPts val="0"/>
              </a:spcAft>
              <a:buClr>
                <a:schemeClr val="dk1"/>
              </a:buClr>
              <a:buSzPts val="1900"/>
              <a:buChar char="•"/>
              <a:defRPr>
                <a:latin typeface="Open Sans"/>
                <a:ea typeface="Open Sans"/>
                <a:cs typeface="Open Sans"/>
                <a:sym typeface="Open Sans"/>
              </a:defRPr>
            </a:lvl4pPr>
            <a:lvl5pPr marL="2286000" lvl="4" indent="-349250" algn="l">
              <a:lnSpc>
                <a:spcPct val="90000"/>
              </a:lnSpc>
              <a:spcBef>
                <a:spcPts val="400"/>
              </a:spcBef>
              <a:spcAft>
                <a:spcPts val="0"/>
              </a:spcAft>
              <a:buClr>
                <a:schemeClr val="dk1"/>
              </a:buClr>
              <a:buSzPts val="1900"/>
              <a:buChar char="•"/>
              <a:defRPr>
                <a:latin typeface="Open Sans"/>
                <a:ea typeface="Open Sans"/>
                <a:cs typeface="Open Sans"/>
                <a:sym typeface="Open Sans"/>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Heading + left image + gray box">
  <p:cSld name="Heading + left image + gray box">
    <p:spTree>
      <p:nvGrpSpPr>
        <p:cNvPr id="1" name="Shape 338"/>
        <p:cNvGrpSpPr/>
        <p:nvPr/>
      </p:nvGrpSpPr>
      <p:grpSpPr>
        <a:xfrm>
          <a:off x="0" y="0"/>
          <a:ext cx="0" cy="0"/>
          <a:chOff x="0" y="0"/>
          <a:chExt cx="0" cy="0"/>
        </a:xfrm>
      </p:grpSpPr>
      <p:sp>
        <p:nvSpPr>
          <p:cNvPr id="339" name="Google Shape;339;p74"/>
          <p:cNvSpPr>
            <a:spLocks noGrp="1"/>
          </p:cNvSpPr>
          <p:nvPr>
            <p:ph type="pic" idx="2"/>
          </p:nvPr>
        </p:nvSpPr>
        <p:spPr>
          <a:xfrm>
            <a:off x="479747" y="1245163"/>
            <a:ext cx="3409800" cy="3379200"/>
          </a:xfrm>
          <a:prstGeom prst="rect">
            <a:avLst/>
          </a:prstGeom>
          <a:noFill/>
          <a:ln>
            <a:noFill/>
          </a:ln>
        </p:spPr>
      </p:sp>
      <p:sp>
        <p:nvSpPr>
          <p:cNvPr id="340" name="Google Shape;340;p74"/>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41" name="Google Shape;341;p74"/>
          <p:cNvSpPr txBox="1">
            <a:spLocks noGrp="1"/>
          </p:cNvSpPr>
          <p:nvPr>
            <p:ph type="body" idx="1"/>
          </p:nvPr>
        </p:nvSpPr>
        <p:spPr>
          <a:xfrm>
            <a:off x="3889772" y="1233488"/>
            <a:ext cx="4763700" cy="3390900"/>
          </a:xfrm>
          <a:prstGeom prst="rect">
            <a:avLst/>
          </a:prstGeom>
          <a:solidFill>
            <a:srgbClr val="CACACA"/>
          </a:solidFill>
          <a:ln>
            <a:noFill/>
          </a:ln>
        </p:spPr>
        <p:txBody>
          <a:bodyPr spcFirstLastPara="1" wrap="square" lIns="45725" tIns="22850" rIns="45725" bIns="22850" anchor="t" anchorCtr="0">
            <a:normAutofit/>
          </a:bodyPr>
          <a:lstStyle>
            <a:lvl1pPr marL="457200" lvl="0" indent="-285750" algn="l">
              <a:lnSpc>
                <a:spcPct val="90000"/>
              </a:lnSpc>
              <a:spcBef>
                <a:spcPts val="800"/>
              </a:spcBef>
              <a:spcAft>
                <a:spcPts val="0"/>
              </a:spcAft>
              <a:buClr>
                <a:schemeClr val="dk1"/>
              </a:buClr>
              <a:buSzPts val="9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3588">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Heading + left image + blue box">
  <p:cSld name="Heading + left image + blue box">
    <p:spTree>
      <p:nvGrpSpPr>
        <p:cNvPr id="1" name="Shape 342"/>
        <p:cNvGrpSpPr/>
        <p:nvPr/>
      </p:nvGrpSpPr>
      <p:grpSpPr>
        <a:xfrm>
          <a:off x="0" y="0"/>
          <a:ext cx="0" cy="0"/>
          <a:chOff x="0" y="0"/>
          <a:chExt cx="0" cy="0"/>
        </a:xfrm>
      </p:grpSpPr>
      <p:sp>
        <p:nvSpPr>
          <p:cNvPr id="343" name="Google Shape;343;p75"/>
          <p:cNvSpPr>
            <a:spLocks noGrp="1"/>
          </p:cNvSpPr>
          <p:nvPr>
            <p:ph type="pic" idx="2"/>
          </p:nvPr>
        </p:nvSpPr>
        <p:spPr>
          <a:xfrm>
            <a:off x="4988720" y="1252320"/>
            <a:ext cx="3664800" cy="3362100"/>
          </a:xfrm>
          <a:prstGeom prst="rect">
            <a:avLst/>
          </a:prstGeom>
          <a:noFill/>
          <a:ln>
            <a:noFill/>
          </a:ln>
        </p:spPr>
      </p:sp>
      <p:sp>
        <p:nvSpPr>
          <p:cNvPr id="344" name="Google Shape;344;p75"/>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45" name="Google Shape;345;p75"/>
          <p:cNvSpPr txBox="1">
            <a:spLocks noGrp="1"/>
          </p:cNvSpPr>
          <p:nvPr>
            <p:ph type="body" idx="1"/>
          </p:nvPr>
        </p:nvSpPr>
        <p:spPr>
          <a:xfrm>
            <a:off x="479822" y="1233967"/>
            <a:ext cx="4509000" cy="3380400"/>
          </a:xfrm>
          <a:prstGeom prst="rect">
            <a:avLst/>
          </a:prstGeom>
          <a:solidFill>
            <a:srgbClr val="CACACA"/>
          </a:solidFill>
          <a:ln>
            <a:noFill/>
          </a:ln>
        </p:spPr>
        <p:txBody>
          <a:bodyPr spcFirstLastPara="1" wrap="square" lIns="45725" tIns="22850" rIns="45725" bIns="22850" anchor="t" anchorCtr="0">
            <a:normAutofit/>
          </a:bodyPr>
          <a:lstStyle>
            <a:lvl1pPr marL="457200" lvl="0" indent="-285750" algn="l">
              <a:lnSpc>
                <a:spcPct val="90000"/>
              </a:lnSpc>
              <a:spcBef>
                <a:spcPts val="800"/>
              </a:spcBef>
              <a:spcAft>
                <a:spcPts val="0"/>
              </a:spcAft>
              <a:buClr>
                <a:schemeClr val="dk1"/>
              </a:buClr>
              <a:buSzPts val="9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264">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ext/bullets">
  <p:cSld name="Text/bullets">
    <p:spTree>
      <p:nvGrpSpPr>
        <p:cNvPr id="1" name="Shape 346"/>
        <p:cNvGrpSpPr/>
        <p:nvPr/>
      </p:nvGrpSpPr>
      <p:grpSpPr>
        <a:xfrm>
          <a:off x="0" y="0"/>
          <a:ext cx="0" cy="0"/>
          <a:chOff x="0" y="0"/>
          <a:chExt cx="0" cy="0"/>
        </a:xfrm>
      </p:grpSpPr>
      <p:sp>
        <p:nvSpPr>
          <p:cNvPr id="347" name="Google Shape;347;p76"/>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48" name="Google Shape;348;p76"/>
          <p:cNvSpPr txBox="1">
            <a:spLocks noGrp="1"/>
          </p:cNvSpPr>
          <p:nvPr>
            <p:ph type="body" idx="1"/>
          </p:nvPr>
        </p:nvSpPr>
        <p:spPr>
          <a:xfrm>
            <a:off x="550877" y="1257300"/>
            <a:ext cx="7986000" cy="3188700"/>
          </a:xfrm>
          <a:prstGeom prst="rect">
            <a:avLst/>
          </a:prstGeom>
          <a:noFill/>
          <a:ln>
            <a:noFill/>
          </a:ln>
        </p:spPr>
        <p:txBody>
          <a:bodyPr spcFirstLastPara="1" wrap="square" lIns="45725" tIns="22850" rIns="45725" bIns="22850" anchor="t" anchorCtr="0">
            <a:normAutofit/>
          </a:bodyPr>
          <a:lstStyle>
            <a:lvl1pPr marL="457200" lvl="0" indent="-342900" algn="l">
              <a:lnSpc>
                <a:spcPct val="90000"/>
              </a:lnSpc>
              <a:spcBef>
                <a:spcPts val="800"/>
              </a:spcBef>
              <a:spcAft>
                <a:spcPts val="0"/>
              </a:spcAft>
              <a:buClr>
                <a:schemeClr val="dk1"/>
              </a:buClr>
              <a:buSzPts val="18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342900" algn="l">
              <a:lnSpc>
                <a:spcPct val="90000"/>
              </a:lnSpc>
              <a:spcBef>
                <a:spcPts val="400"/>
              </a:spcBef>
              <a:spcAft>
                <a:spcPts val="0"/>
              </a:spcAft>
              <a:buClr>
                <a:schemeClr val="dk1"/>
              </a:buClr>
              <a:buSzPts val="1800"/>
              <a:buChar char="•"/>
              <a:defRPr sz="1800">
                <a:latin typeface="Open Sans"/>
                <a:ea typeface="Open Sans"/>
                <a:cs typeface="Open Sans"/>
                <a:sym typeface="Open Sans"/>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264">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Gray box + right image">
  <p:cSld name="Gray box + right image">
    <p:spTree>
      <p:nvGrpSpPr>
        <p:cNvPr id="1" name="Shape 349"/>
        <p:cNvGrpSpPr/>
        <p:nvPr/>
      </p:nvGrpSpPr>
      <p:grpSpPr>
        <a:xfrm>
          <a:off x="0" y="0"/>
          <a:ext cx="0" cy="0"/>
          <a:chOff x="0" y="0"/>
          <a:chExt cx="0" cy="0"/>
        </a:xfrm>
      </p:grpSpPr>
      <p:sp>
        <p:nvSpPr>
          <p:cNvPr id="350" name="Google Shape;350;p77"/>
          <p:cNvSpPr>
            <a:spLocks noGrp="1"/>
          </p:cNvSpPr>
          <p:nvPr>
            <p:ph type="pic" idx="2"/>
          </p:nvPr>
        </p:nvSpPr>
        <p:spPr>
          <a:xfrm>
            <a:off x="4074580" y="828675"/>
            <a:ext cx="4462500" cy="2972400"/>
          </a:xfrm>
          <a:prstGeom prst="rect">
            <a:avLst/>
          </a:prstGeom>
          <a:noFill/>
          <a:ln>
            <a:noFill/>
          </a:ln>
        </p:spPr>
      </p:sp>
      <p:sp>
        <p:nvSpPr>
          <p:cNvPr id="351" name="Google Shape;351;p77"/>
          <p:cNvSpPr/>
          <p:nvPr/>
        </p:nvSpPr>
        <p:spPr>
          <a:xfrm>
            <a:off x="628651" y="828675"/>
            <a:ext cx="3366000" cy="2972400"/>
          </a:xfrm>
          <a:prstGeom prst="rect">
            <a:avLst/>
          </a:prstGeom>
          <a:solidFill>
            <a:schemeClr val="accen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Open Sans"/>
              <a:ea typeface="Open Sans"/>
              <a:cs typeface="Open Sans"/>
              <a:sym typeface="Open Sans"/>
            </a:endParaRPr>
          </a:p>
        </p:txBody>
      </p:sp>
      <p:sp>
        <p:nvSpPr>
          <p:cNvPr id="352" name="Google Shape;352;p77"/>
          <p:cNvSpPr txBox="1">
            <a:spLocks noGrp="1"/>
          </p:cNvSpPr>
          <p:nvPr>
            <p:ph type="body" idx="1"/>
          </p:nvPr>
        </p:nvSpPr>
        <p:spPr>
          <a:xfrm>
            <a:off x="1077939" y="1256233"/>
            <a:ext cx="2459400" cy="2073300"/>
          </a:xfrm>
          <a:prstGeom prst="rect">
            <a:avLst/>
          </a:prstGeom>
          <a:noFill/>
          <a:ln>
            <a:noFill/>
          </a:ln>
        </p:spPr>
        <p:txBody>
          <a:bodyPr spcFirstLastPara="1" wrap="square" lIns="45725" tIns="22850" rIns="45725" bIns="22850" anchor="t" anchorCtr="0">
            <a:normAutofit/>
          </a:bodyPr>
          <a:lstStyle>
            <a:lvl1pPr marL="457200" lvl="0" indent="-228600" algn="l">
              <a:lnSpc>
                <a:spcPct val="90000"/>
              </a:lnSpc>
              <a:spcBef>
                <a:spcPts val="0"/>
              </a:spcBef>
              <a:spcAft>
                <a:spcPts val="0"/>
              </a:spcAft>
              <a:buClr>
                <a:schemeClr val="lt1"/>
              </a:buClr>
              <a:buSzPts val="1800"/>
              <a:buNone/>
              <a:defRPr>
                <a:solidFill>
                  <a:schemeClr val="lt1"/>
                </a:solidFill>
              </a:defRPr>
            </a:lvl1pPr>
            <a:lvl2pPr marL="914400" lvl="1" indent="-228600" algn="l">
              <a:lnSpc>
                <a:spcPct val="90000"/>
              </a:lnSpc>
              <a:spcBef>
                <a:spcPts val="400"/>
              </a:spcBef>
              <a:spcAft>
                <a:spcPts val="0"/>
              </a:spcAft>
              <a:buClr>
                <a:schemeClr val="lt1"/>
              </a:buClr>
              <a:buSzPts val="1800"/>
              <a:buNone/>
              <a:defRPr>
                <a:solidFill>
                  <a:schemeClr val="lt1"/>
                </a:solidFill>
              </a:defRPr>
            </a:lvl2pPr>
            <a:lvl3pPr marL="1371600" lvl="2" indent="-228600" algn="l">
              <a:lnSpc>
                <a:spcPct val="90000"/>
              </a:lnSpc>
              <a:spcBef>
                <a:spcPts val="400"/>
              </a:spcBef>
              <a:spcAft>
                <a:spcPts val="0"/>
              </a:spcAft>
              <a:buClr>
                <a:schemeClr val="lt1"/>
              </a:buClr>
              <a:buSzPts val="1800"/>
              <a:buNone/>
              <a:defRPr>
                <a:solidFill>
                  <a:schemeClr val="lt1"/>
                </a:solidFill>
              </a:defRPr>
            </a:lvl3pPr>
            <a:lvl4pPr marL="1828800" lvl="3" indent="-228600" algn="l">
              <a:lnSpc>
                <a:spcPct val="90000"/>
              </a:lnSpc>
              <a:spcBef>
                <a:spcPts val="400"/>
              </a:spcBef>
              <a:spcAft>
                <a:spcPts val="0"/>
              </a:spcAft>
              <a:buClr>
                <a:schemeClr val="lt1"/>
              </a:buClr>
              <a:buSzPts val="1900"/>
              <a:buNone/>
              <a:defRPr>
                <a:solidFill>
                  <a:schemeClr val="lt1"/>
                </a:solidFill>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64">
          <p15:clr>
            <a:srgbClr val="FBAE40"/>
          </p15:clr>
        </p15:guide>
        <p15:guide id="2" orient="horz" pos="348">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Chart/graphics">
  <p:cSld name="Chart/graphics">
    <p:spTree>
      <p:nvGrpSpPr>
        <p:cNvPr id="1" name="Shape 353"/>
        <p:cNvGrpSpPr/>
        <p:nvPr/>
      </p:nvGrpSpPr>
      <p:grpSpPr>
        <a:xfrm>
          <a:off x="0" y="0"/>
          <a:ext cx="0" cy="0"/>
          <a:chOff x="0" y="0"/>
          <a:chExt cx="0" cy="0"/>
        </a:xfrm>
      </p:grpSpPr>
      <p:sp>
        <p:nvSpPr>
          <p:cNvPr id="354" name="Google Shape;354;p78"/>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55" name="Google Shape;355;p78"/>
          <p:cNvSpPr>
            <a:spLocks noGrp="1"/>
          </p:cNvSpPr>
          <p:nvPr>
            <p:ph type="chart" idx="2"/>
          </p:nvPr>
        </p:nvSpPr>
        <p:spPr>
          <a:xfrm>
            <a:off x="628654" y="1228727"/>
            <a:ext cx="7908600" cy="3086400"/>
          </a:xfrm>
          <a:prstGeom prst="rect">
            <a:avLst/>
          </a:prstGeom>
          <a:noFill/>
          <a:ln>
            <a:noFill/>
          </a:ln>
        </p:spPr>
        <p:txBody>
          <a:bodyPr spcFirstLastPara="1" wrap="square" lIns="45725" tIns="22850" rIns="45725" bIns="22850" anchor="t" anchorCtr="0">
            <a:noAutofit/>
          </a:bodyPr>
          <a:lstStyle>
            <a:lvl1pPr marR="0" lvl="0" algn="l">
              <a:lnSpc>
                <a:spcPct val="90000"/>
              </a:lnSpc>
              <a:spcBef>
                <a:spcPts val="8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1pPr>
            <a:lvl2pPr marR="0" lvl="1" algn="l">
              <a:lnSpc>
                <a:spcPct val="90000"/>
              </a:lnSpc>
              <a:spcBef>
                <a:spcPts val="400"/>
              </a:spcBef>
              <a:spcAft>
                <a:spcPts val="0"/>
              </a:spcAft>
              <a:buClr>
                <a:schemeClr val="dk1"/>
              </a:buClr>
              <a:buSzPts val="1800"/>
              <a:buFont typeface="Courier New"/>
              <a:buChar char="o"/>
              <a:defRPr sz="1800" b="0" i="0" u="none" strike="noStrike" cap="none">
                <a:solidFill>
                  <a:schemeClr val="dk1"/>
                </a:solidFill>
                <a:latin typeface="Open Sans"/>
                <a:ea typeface="Open Sans"/>
                <a:cs typeface="Open Sans"/>
                <a:sym typeface="Open Sans"/>
              </a:defRPr>
            </a:lvl2pPr>
            <a:lvl3pPr marR="0" lvl="2" algn="l">
              <a:lnSpc>
                <a:spcPct val="90000"/>
              </a:lnSpc>
              <a:spcBef>
                <a:spcPts val="400"/>
              </a:spcBef>
              <a:spcAft>
                <a:spcPts val="0"/>
              </a:spcAft>
              <a:buClr>
                <a:schemeClr val="dk1"/>
              </a:buClr>
              <a:buSzPts val="1800"/>
              <a:buFont typeface="Quattrocento Sans"/>
              <a:buChar char="–"/>
              <a:defRPr sz="1800" b="0" i="0" u="none" strike="noStrike" cap="none">
                <a:solidFill>
                  <a:schemeClr val="dk1"/>
                </a:solidFill>
                <a:latin typeface="Open Sans"/>
                <a:ea typeface="Open Sans"/>
                <a:cs typeface="Open Sans"/>
                <a:sym typeface="Open Sans"/>
              </a:defRPr>
            </a:lvl3pPr>
            <a:lvl4pPr marR="0" lvl="3"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4pPr>
            <a:lvl5pPr marR="0" lvl="4"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5pPr>
            <a:lvl6pPr marR="0" lvl="5"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6pPr>
            <a:lvl7pPr marR="0" lvl="6"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7pPr>
            <a:lvl8pPr marR="0" lvl="7"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8pPr>
            <a:lvl9pPr marR="0" lvl="8"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2_Blank" type="blank">
  <p:cSld name="BLANK">
    <p:spTree>
      <p:nvGrpSpPr>
        <p:cNvPr id="1" name="Shape 356"/>
        <p:cNvGrpSpPr/>
        <p:nvPr/>
      </p:nvGrpSpPr>
      <p:grpSpPr>
        <a:xfrm>
          <a:off x="0" y="0"/>
          <a:ext cx="0" cy="0"/>
          <a:chOff x="0" y="0"/>
          <a:chExt cx="0" cy="0"/>
        </a:xfrm>
      </p:grpSpPr>
      <p:sp>
        <p:nvSpPr>
          <p:cNvPr id="357" name="Google Shape;357;p79"/>
          <p:cNvSpPr txBox="1">
            <a:spLocks noGrp="1"/>
          </p:cNvSpPr>
          <p:nvPr>
            <p:ph type="dt" idx="10"/>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R="0" lvl="0"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9pPr>
          </a:lstStyle>
          <a:p>
            <a:endParaRPr/>
          </a:p>
        </p:txBody>
      </p:sp>
      <p:sp>
        <p:nvSpPr>
          <p:cNvPr id="358" name="Google Shape;358;p79"/>
          <p:cNvSpPr txBox="1">
            <a:spLocks noGrp="1"/>
          </p:cNvSpPr>
          <p:nvPr>
            <p:ph type="ftr" idx="11"/>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R="0" lvl="0"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9pPr>
          </a:lstStyle>
          <a:p>
            <a:endParaRPr/>
          </a:p>
        </p:txBody>
      </p:sp>
      <p:sp>
        <p:nvSpPr>
          <p:cNvPr id="359" name="Google Shape;359;p79"/>
          <p:cNvSpPr txBox="1">
            <a:spLocks noGrp="1"/>
          </p:cNvSpPr>
          <p:nvPr>
            <p:ph type="sldNum" idx="12"/>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L="0" marR="0" lvl="0"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1pPr>
            <a:lvl2pPr marL="0" marR="0" lvl="1"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2pPr>
            <a:lvl3pPr marL="0" marR="0" lvl="2"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3pPr>
            <a:lvl4pPr marL="0" marR="0" lvl="3"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4pPr>
            <a:lvl5pPr marL="0" marR="0" lvl="4"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5pPr>
            <a:lvl6pPr marL="0" marR="0" lvl="5"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6pPr>
            <a:lvl7pPr marL="0" marR="0" lvl="6"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7pPr>
            <a:lvl8pPr marL="0" marR="0" lvl="7"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8pPr>
            <a:lvl9pPr marL="0" marR="0" lvl="8"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66"/>
        <p:cNvGrpSpPr/>
        <p:nvPr/>
      </p:nvGrpSpPr>
      <p:grpSpPr>
        <a:xfrm>
          <a:off x="0" y="0"/>
          <a:ext cx="0" cy="0"/>
          <a:chOff x="0" y="0"/>
          <a:chExt cx="0" cy="0"/>
        </a:xfrm>
      </p:grpSpPr>
      <p:sp>
        <p:nvSpPr>
          <p:cNvPr id="367" name="Google Shape;367;p8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68" name="Google Shape;368;p8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69" name="Google Shape;369;p8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370"/>
        <p:cNvGrpSpPr/>
        <p:nvPr/>
      </p:nvGrpSpPr>
      <p:grpSpPr>
        <a:xfrm>
          <a:off x="0" y="0"/>
          <a:ext cx="0" cy="0"/>
          <a:chOff x="0" y="0"/>
          <a:chExt cx="0" cy="0"/>
        </a:xfrm>
      </p:grpSpPr>
      <p:sp>
        <p:nvSpPr>
          <p:cNvPr id="371" name="Google Shape;371;p82"/>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Clr>
                <a:srgbClr val="23A595"/>
              </a:buClr>
              <a:buSzPts val="1500"/>
              <a:buFont typeface="Calibri"/>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72" name="Google Shape;372;p82"/>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00000"/>
              </a:lnSpc>
              <a:spcBef>
                <a:spcPts val="0"/>
              </a:spcBef>
              <a:spcAft>
                <a:spcPts val="0"/>
              </a:spcAft>
              <a:buClr>
                <a:schemeClr val="dk1"/>
              </a:buClr>
              <a:buSzPts val="800"/>
              <a:buChar char="●"/>
              <a:defRPr/>
            </a:lvl1pPr>
            <a:lvl2pPr marL="914400" lvl="1" indent="-279400" algn="l">
              <a:lnSpc>
                <a:spcPct val="100000"/>
              </a:lnSpc>
              <a:spcBef>
                <a:spcPts val="0"/>
              </a:spcBef>
              <a:spcAft>
                <a:spcPts val="0"/>
              </a:spcAft>
              <a:buClr>
                <a:schemeClr val="dk1"/>
              </a:buClr>
              <a:buSzPts val="800"/>
              <a:buChar char="○"/>
              <a:defRPr/>
            </a:lvl2pPr>
            <a:lvl3pPr marL="1371600" lvl="2" indent="-279400" algn="l">
              <a:lnSpc>
                <a:spcPct val="100000"/>
              </a:lnSpc>
              <a:spcBef>
                <a:spcPts val="0"/>
              </a:spcBef>
              <a:spcAft>
                <a:spcPts val="0"/>
              </a:spcAft>
              <a:buClr>
                <a:schemeClr val="dk1"/>
              </a:buClr>
              <a:buSzPts val="800"/>
              <a:buChar char="■"/>
              <a:defRPr/>
            </a:lvl3pPr>
            <a:lvl4pPr marL="1828800" lvl="3" indent="-279400" algn="l">
              <a:lnSpc>
                <a:spcPct val="100000"/>
              </a:lnSpc>
              <a:spcBef>
                <a:spcPts val="0"/>
              </a:spcBef>
              <a:spcAft>
                <a:spcPts val="0"/>
              </a:spcAft>
              <a:buClr>
                <a:schemeClr val="dk1"/>
              </a:buClr>
              <a:buSzPts val="800"/>
              <a:buChar char="●"/>
              <a:defRPr/>
            </a:lvl4pPr>
            <a:lvl5pPr marL="2286000" lvl="4" indent="-279400" algn="l">
              <a:lnSpc>
                <a:spcPct val="100000"/>
              </a:lnSpc>
              <a:spcBef>
                <a:spcPts val="0"/>
              </a:spcBef>
              <a:spcAft>
                <a:spcPts val="0"/>
              </a:spcAft>
              <a:buClr>
                <a:schemeClr val="dk1"/>
              </a:buClr>
              <a:buSzPts val="800"/>
              <a:buChar char="○"/>
              <a:defRPr/>
            </a:lvl5pPr>
            <a:lvl6pPr marL="2743200" lvl="5" indent="-279400" algn="l">
              <a:lnSpc>
                <a:spcPct val="100000"/>
              </a:lnSpc>
              <a:spcBef>
                <a:spcPts val="0"/>
              </a:spcBef>
              <a:spcAft>
                <a:spcPts val="0"/>
              </a:spcAft>
              <a:buClr>
                <a:schemeClr val="dk1"/>
              </a:buClr>
              <a:buSzPts val="800"/>
              <a:buChar char="■"/>
              <a:defRPr/>
            </a:lvl6pPr>
            <a:lvl7pPr marL="3200400" lvl="6" indent="-279400" algn="l">
              <a:lnSpc>
                <a:spcPct val="100000"/>
              </a:lnSpc>
              <a:spcBef>
                <a:spcPts val="0"/>
              </a:spcBef>
              <a:spcAft>
                <a:spcPts val="0"/>
              </a:spcAft>
              <a:buClr>
                <a:schemeClr val="dk1"/>
              </a:buClr>
              <a:buSzPts val="800"/>
              <a:buChar char="●"/>
              <a:defRPr/>
            </a:lvl7pPr>
            <a:lvl8pPr marL="3657600" lvl="7" indent="-279400" algn="l">
              <a:lnSpc>
                <a:spcPct val="100000"/>
              </a:lnSpc>
              <a:spcBef>
                <a:spcPts val="0"/>
              </a:spcBef>
              <a:spcAft>
                <a:spcPts val="0"/>
              </a:spcAft>
              <a:buClr>
                <a:schemeClr val="dk1"/>
              </a:buClr>
              <a:buSzPts val="800"/>
              <a:buChar char="○"/>
              <a:defRPr/>
            </a:lvl8pPr>
            <a:lvl9pPr marL="4114800" lvl="8" indent="-279400" algn="l">
              <a:lnSpc>
                <a:spcPct val="100000"/>
              </a:lnSpc>
              <a:spcBef>
                <a:spcPts val="0"/>
              </a:spcBef>
              <a:spcAft>
                <a:spcPts val="0"/>
              </a:spcAft>
              <a:buClr>
                <a:schemeClr val="dk1"/>
              </a:buClr>
              <a:buSzPts val="800"/>
              <a:buChar char="■"/>
              <a:defRPr/>
            </a:lvl9pPr>
          </a:lstStyle>
          <a:p>
            <a:endParaRPr/>
          </a:p>
        </p:txBody>
      </p:sp>
      <p:sp>
        <p:nvSpPr>
          <p:cNvPr id="373" name="Google Shape;373;p82"/>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Section header 1 1">
  <p:cSld name="Section header 1 1">
    <p:spTree>
      <p:nvGrpSpPr>
        <p:cNvPr id="1" name="Shape 374"/>
        <p:cNvGrpSpPr/>
        <p:nvPr/>
      </p:nvGrpSpPr>
      <p:grpSpPr>
        <a:xfrm>
          <a:off x="0" y="0"/>
          <a:ext cx="0" cy="0"/>
          <a:chOff x="0" y="0"/>
          <a:chExt cx="0" cy="0"/>
        </a:xfrm>
      </p:grpSpPr>
      <p:sp>
        <p:nvSpPr>
          <p:cNvPr id="375" name="Google Shape;375;p83"/>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Font typeface="Calibri"/>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76" name="Google Shape;376;p8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377" name="Google Shape;377;p83"/>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378"/>
        <p:cNvGrpSpPr/>
        <p:nvPr/>
      </p:nvGrpSpPr>
      <p:grpSpPr>
        <a:xfrm>
          <a:off x="0" y="0"/>
          <a:ext cx="0" cy="0"/>
          <a:chOff x="0" y="0"/>
          <a:chExt cx="0" cy="0"/>
        </a:xfrm>
      </p:grpSpPr>
      <p:sp>
        <p:nvSpPr>
          <p:cNvPr id="379" name="Google Shape;379;p84"/>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Section header 1">
  <p:cSld name="Section header 1">
    <p:spTree>
      <p:nvGrpSpPr>
        <p:cNvPr id="1" name="Shape 380"/>
        <p:cNvGrpSpPr/>
        <p:nvPr/>
      </p:nvGrpSpPr>
      <p:grpSpPr>
        <a:xfrm>
          <a:off x="0" y="0"/>
          <a:ext cx="0" cy="0"/>
          <a:chOff x="0" y="0"/>
          <a:chExt cx="0" cy="0"/>
        </a:xfrm>
      </p:grpSpPr>
      <p:sp>
        <p:nvSpPr>
          <p:cNvPr id="381" name="Google Shape;381;p85"/>
          <p:cNvSpPr txBox="1">
            <a:spLocks noGrp="1"/>
          </p:cNvSpPr>
          <p:nvPr>
            <p:ph type="title"/>
          </p:nvPr>
        </p:nvSpPr>
        <p:spPr>
          <a:xfrm>
            <a:off x="514800" y="2492748"/>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82" name="Google Shape;382;p85"/>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383" name="Google Shape;383;p85"/>
          <p:cNvSpPr/>
          <p:nvPr/>
        </p:nvSpPr>
        <p:spPr>
          <a:xfrm>
            <a:off x="490351"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84"/>
        <p:cNvGrpSpPr/>
        <p:nvPr/>
      </p:nvGrpSpPr>
      <p:grpSpPr>
        <a:xfrm>
          <a:off x="0" y="0"/>
          <a:ext cx="0" cy="0"/>
          <a:chOff x="0" y="0"/>
          <a:chExt cx="0" cy="0"/>
        </a:xfrm>
      </p:grpSpPr>
      <p:sp>
        <p:nvSpPr>
          <p:cNvPr id="385" name="Google Shape;385;p86"/>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86" name="Google Shape;386;p86"/>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94898B"/>
              </a:buClr>
              <a:buSzPts val="1600"/>
              <a:buNone/>
              <a:defRPr>
                <a:solidFill>
                  <a:srgbClr val="94898B"/>
                </a:solidFill>
              </a:defRPr>
            </a:lvl1pPr>
            <a:lvl2pPr lvl="1" algn="ctr">
              <a:lnSpc>
                <a:spcPct val="100000"/>
              </a:lnSpc>
              <a:spcBef>
                <a:spcPts val="300"/>
              </a:spcBef>
              <a:spcAft>
                <a:spcPts val="0"/>
              </a:spcAft>
              <a:buClr>
                <a:srgbClr val="94898B"/>
              </a:buClr>
              <a:buSzPts val="1400"/>
              <a:buNone/>
              <a:defRPr>
                <a:solidFill>
                  <a:srgbClr val="94898B"/>
                </a:solidFill>
              </a:defRPr>
            </a:lvl2pPr>
            <a:lvl3pPr lvl="2" algn="ctr">
              <a:lnSpc>
                <a:spcPct val="100000"/>
              </a:lnSpc>
              <a:spcBef>
                <a:spcPts val="200"/>
              </a:spcBef>
              <a:spcAft>
                <a:spcPts val="0"/>
              </a:spcAft>
              <a:buClr>
                <a:srgbClr val="94898B"/>
              </a:buClr>
              <a:buSzPts val="1200"/>
              <a:buNone/>
              <a:defRPr>
                <a:solidFill>
                  <a:srgbClr val="94898B"/>
                </a:solidFill>
              </a:defRPr>
            </a:lvl3pPr>
            <a:lvl4pPr lvl="3" algn="ctr">
              <a:lnSpc>
                <a:spcPct val="100000"/>
              </a:lnSpc>
              <a:spcBef>
                <a:spcPts val="200"/>
              </a:spcBef>
              <a:spcAft>
                <a:spcPts val="0"/>
              </a:spcAft>
              <a:buClr>
                <a:srgbClr val="94898B"/>
              </a:buClr>
              <a:buSzPts val="1000"/>
              <a:buNone/>
              <a:defRPr>
                <a:solidFill>
                  <a:srgbClr val="94898B"/>
                </a:solidFill>
              </a:defRPr>
            </a:lvl4pPr>
            <a:lvl5pPr lvl="4" algn="ctr">
              <a:lnSpc>
                <a:spcPct val="100000"/>
              </a:lnSpc>
              <a:spcBef>
                <a:spcPts val="200"/>
              </a:spcBef>
              <a:spcAft>
                <a:spcPts val="0"/>
              </a:spcAft>
              <a:buClr>
                <a:srgbClr val="94898B"/>
              </a:buClr>
              <a:buSzPts val="1000"/>
              <a:buNone/>
              <a:defRPr>
                <a:solidFill>
                  <a:srgbClr val="94898B"/>
                </a:solidFill>
              </a:defRPr>
            </a:lvl5pPr>
            <a:lvl6pPr lvl="5" algn="ctr">
              <a:lnSpc>
                <a:spcPct val="100000"/>
              </a:lnSpc>
              <a:spcBef>
                <a:spcPts val="200"/>
              </a:spcBef>
              <a:spcAft>
                <a:spcPts val="0"/>
              </a:spcAft>
              <a:buClr>
                <a:srgbClr val="94898B"/>
              </a:buClr>
              <a:buSzPts val="1000"/>
              <a:buNone/>
              <a:defRPr>
                <a:solidFill>
                  <a:srgbClr val="94898B"/>
                </a:solidFill>
              </a:defRPr>
            </a:lvl6pPr>
            <a:lvl7pPr lvl="6" algn="ctr">
              <a:lnSpc>
                <a:spcPct val="100000"/>
              </a:lnSpc>
              <a:spcBef>
                <a:spcPts val="200"/>
              </a:spcBef>
              <a:spcAft>
                <a:spcPts val="0"/>
              </a:spcAft>
              <a:buClr>
                <a:srgbClr val="94898B"/>
              </a:buClr>
              <a:buSzPts val="1000"/>
              <a:buNone/>
              <a:defRPr>
                <a:solidFill>
                  <a:srgbClr val="94898B"/>
                </a:solidFill>
              </a:defRPr>
            </a:lvl7pPr>
            <a:lvl8pPr lvl="7" algn="ctr">
              <a:lnSpc>
                <a:spcPct val="100000"/>
              </a:lnSpc>
              <a:spcBef>
                <a:spcPts val="200"/>
              </a:spcBef>
              <a:spcAft>
                <a:spcPts val="0"/>
              </a:spcAft>
              <a:buClr>
                <a:srgbClr val="94898B"/>
              </a:buClr>
              <a:buSzPts val="1000"/>
              <a:buNone/>
              <a:defRPr>
                <a:solidFill>
                  <a:srgbClr val="94898B"/>
                </a:solidFill>
              </a:defRPr>
            </a:lvl8pPr>
            <a:lvl9pPr lvl="8" algn="ctr">
              <a:lnSpc>
                <a:spcPct val="100000"/>
              </a:lnSpc>
              <a:spcBef>
                <a:spcPts val="200"/>
              </a:spcBef>
              <a:spcAft>
                <a:spcPts val="0"/>
              </a:spcAft>
              <a:buClr>
                <a:srgbClr val="94898B"/>
              </a:buClr>
              <a:buSzPts val="1000"/>
              <a:buNone/>
              <a:defRPr>
                <a:solidFill>
                  <a:srgbClr val="94898B"/>
                </a:solidFill>
              </a:defRPr>
            </a:lvl9pPr>
          </a:lstStyle>
          <a:p>
            <a:endParaRPr/>
          </a:p>
        </p:txBody>
      </p:sp>
      <p:sp>
        <p:nvSpPr>
          <p:cNvPr id="387" name="Google Shape;387;p8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88" name="Google Shape;388;p8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89" name="Google Shape;389;p8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0"/>
        <p:cNvGrpSpPr/>
        <p:nvPr/>
      </p:nvGrpSpPr>
      <p:grpSpPr>
        <a:xfrm>
          <a:off x="0" y="0"/>
          <a:ext cx="0" cy="0"/>
          <a:chOff x="0" y="0"/>
          <a:chExt cx="0" cy="0"/>
        </a:xfrm>
      </p:grpSpPr>
      <p:sp>
        <p:nvSpPr>
          <p:cNvPr id="391" name="Google Shape;391;p87"/>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92" name="Google Shape;392;p87"/>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393" name="Google Shape;393;p8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94" name="Google Shape;394;p8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95" name="Google Shape;395;p8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96"/>
        <p:cNvGrpSpPr/>
        <p:nvPr/>
      </p:nvGrpSpPr>
      <p:grpSpPr>
        <a:xfrm>
          <a:off x="0" y="0"/>
          <a:ext cx="0" cy="0"/>
          <a:chOff x="0" y="0"/>
          <a:chExt cx="0" cy="0"/>
        </a:xfrm>
      </p:grpSpPr>
      <p:sp>
        <p:nvSpPr>
          <p:cNvPr id="397" name="Google Shape;397;p88"/>
          <p:cNvSpPr txBox="1">
            <a:spLocks noGrp="1"/>
          </p:cNvSpPr>
          <p:nvPr>
            <p:ph type="title"/>
          </p:nvPr>
        </p:nvSpPr>
        <p:spPr>
          <a:xfrm>
            <a:off x="361156" y="2203450"/>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20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398" name="Google Shape;398;p88"/>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94898B"/>
              </a:buClr>
              <a:buSzPts val="1000"/>
              <a:buNone/>
              <a:defRPr sz="1000">
                <a:solidFill>
                  <a:srgbClr val="94898B"/>
                </a:solidFill>
              </a:defRPr>
            </a:lvl1pPr>
            <a:lvl2pPr marL="914400" lvl="1" indent="-228600" algn="l">
              <a:lnSpc>
                <a:spcPct val="100000"/>
              </a:lnSpc>
              <a:spcBef>
                <a:spcPts val="200"/>
              </a:spcBef>
              <a:spcAft>
                <a:spcPts val="0"/>
              </a:spcAft>
              <a:buClr>
                <a:srgbClr val="94898B"/>
              </a:buClr>
              <a:buSzPts val="900"/>
              <a:buNone/>
              <a:defRPr sz="900">
                <a:solidFill>
                  <a:srgbClr val="94898B"/>
                </a:solidFill>
              </a:defRPr>
            </a:lvl2pPr>
            <a:lvl3pPr marL="1371600" lvl="2" indent="-228600" algn="l">
              <a:lnSpc>
                <a:spcPct val="100000"/>
              </a:lnSpc>
              <a:spcBef>
                <a:spcPts val="200"/>
              </a:spcBef>
              <a:spcAft>
                <a:spcPts val="0"/>
              </a:spcAft>
              <a:buClr>
                <a:srgbClr val="94898B"/>
              </a:buClr>
              <a:buSzPts val="800"/>
              <a:buNone/>
              <a:defRPr sz="800">
                <a:solidFill>
                  <a:srgbClr val="94898B"/>
                </a:solidFill>
              </a:defRPr>
            </a:lvl3pPr>
            <a:lvl4pPr marL="1828800" lvl="3" indent="-228600" algn="l">
              <a:lnSpc>
                <a:spcPct val="100000"/>
              </a:lnSpc>
              <a:spcBef>
                <a:spcPts val="100"/>
              </a:spcBef>
              <a:spcAft>
                <a:spcPts val="0"/>
              </a:spcAft>
              <a:buClr>
                <a:srgbClr val="94898B"/>
              </a:buClr>
              <a:buSzPts val="700"/>
              <a:buNone/>
              <a:defRPr sz="700">
                <a:solidFill>
                  <a:srgbClr val="94898B"/>
                </a:solidFill>
              </a:defRPr>
            </a:lvl4pPr>
            <a:lvl5pPr marL="2286000" lvl="4" indent="-228600" algn="l">
              <a:lnSpc>
                <a:spcPct val="100000"/>
              </a:lnSpc>
              <a:spcBef>
                <a:spcPts val="100"/>
              </a:spcBef>
              <a:spcAft>
                <a:spcPts val="0"/>
              </a:spcAft>
              <a:buClr>
                <a:srgbClr val="94898B"/>
              </a:buClr>
              <a:buSzPts val="700"/>
              <a:buNone/>
              <a:defRPr sz="700">
                <a:solidFill>
                  <a:srgbClr val="94898B"/>
                </a:solidFill>
              </a:defRPr>
            </a:lvl5pPr>
            <a:lvl6pPr marL="2743200" lvl="5" indent="-228600" algn="l">
              <a:lnSpc>
                <a:spcPct val="100000"/>
              </a:lnSpc>
              <a:spcBef>
                <a:spcPts val="100"/>
              </a:spcBef>
              <a:spcAft>
                <a:spcPts val="0"/>
              </a:spcAft>
              <a:buClr>
                <a:srgbClr val="94898B"/>
              </a:buClr>
              <a:buSzPts val="700"/>
              <a:buNone/>
              <a:defRPr sz="700">
                <a:solidFill>
                  <a:srgbClr val="94898B"/>
                </a:solidFill>
              </a:defRPr>
            </a:lvl6pPr>
            <a:lvl7pPr marL="3200400" lvl="6" indent="-228600" algn="l">
              <a:lnSpc>
                <a:spcPct val="100000"/>
              </a:lnSpc>
              <a:spcBef>
                <a:spcPts val="100"/>
              </a:spcBef>
              <a:spcAft>
                <a:spcPts val="0"/>
              </a:spcAft>
              <a:buClr>
                <a:srgbClr val="94898B"/>
              </a:buClr>
              <a:buSzPts val="700"/>
              <a:buNone/>
              <a:defRPr sz="700">
                <a:solidFill>
                  <a:srgbClr val="94898B"/>
                </a:solidFill>
              </a:defRPr>
            </a:lvl7pPr>
            <a:lvl8pPr marL="3657600" lvl="7" indent="-228600" algn="l">
              <a:lnSpc>
                <a:spcPct val="100000"/>
              </a:lnSpc>
              <a:spcBef>
                <a:spcPts val="100"/>
              </a:spcBef>
              <a:spcAft>
                <a:spcPts val="0"/>
              </a:spcAft>
              <a:buClr>
                <a:srgbClr val="94898B"/>
              </a:buClr>
              <a:buSzPts val="700"/>
              <a:buNone/>
              <a:defRPr sz="700">
                <a:solidFill>
                  <a:srgbClr val="94898B"/>
                </a:solidFill>
              </a:defRPr>
            </a:lvl8pPr>
            <a:lvl9pPr marL="4114800" lvl="8" indent="-228600" algn="l">
              <a:lnSpc>
                <a:spcPct val="100000"/>
              </a:lnSpc>
              <a:spcBef>
                <a:spcPts val="100"/>
              </a:spcBef>
              <a:spcAft>
                <a:spcPts val="0"/>
              </a:spcAft>
              <a:buClr>
                <a:srgbClr val="94898B"/>
              </a:buClr>
              <a:buSzPts val="700"/>
              <a:buNone/>
              <a:defRPr sz="700">
                <a:solidFill>
                  <a:srgbClr val="94898B"/>
                </a:solidFill>
              </a:defRPr>
            </a:lvl9pPr>
          </a:lstStyle>
          <a:p>
            <a:endParaRPr/>
          </a:p>
        </p:txBody>
      </p:sp>
      <p:sp>
        <p:nvSpPr>
          <p:cNvPr id="399" name="Google Shape;399;p8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00" name="Google Shape;400;p8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01" name="Google Shape;401;p8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02"/>
        <p:cNvGrpSpPr/>
        <p:nvPr/>
      </p:nvGrpSpPr>
      <p:grpSpPr>
        <a:xfrm>
          <a:off x="0" y="0"/>
          <a:ext cx="0" cy="0"/>
          <a:chOff x="0" y="0"/>
          <a:chExt cx="0" cy="0"/>
        </a:xfrm>
      </p:grpSpPr>
      <p:sp>
        <p:nvSpPr>
          <p:cNvPr id="403" name="Google Shape;403;p8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04" name="Google Shape;404;p89"/>
          <p:cNvSpPr txBox="1">
            <a:spLocks noGrp="1"/>
          </p:cNvSpPr>
          <p:nvPr>
            <p:ph type="body" idx="1"/>
          </p:nvPr>
        </p:nvSpPr>
        <p:spPr>
          <a:xfrm>
            <a:off x="2286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405" name="Google Shape;405;p89"/>
          <p:cNvSpPr txBox="1">
            <a:spLocks noGrp="1"/>
          </p:cNvSpPr>
          <p:nvPr>
            <p:ph type="body" idx="2"/>
          </p:nvPr>
        </p:nvSpPr>
        <p:spPr>
          <a:xfrm>
            <a:off x="23241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406" name="Google Shape;406;p8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07" name="Google Shape;407;p8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08" name="Google Shape;408;p8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9"/>
        <p:cNvGrpSpPr/>
        <p:nvPr/>
      </p:nvGrpSpPr>
      <p:grpSpPr>
        <a:xfrm>
          <a:off x="0" y="0"/>
          <a:ext cx="0" cy="0"/>
          <a:chOff x="0" y="0"/>
          <a:chExt cx="0" cy="0"/>
        </a:xfrm>
      </p:grpSpPr>
      <p:sp>
        <p:nvSpPr>
          <p:cNvPr id="410" name="Google Shape;410;p9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22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11" name="Google Shape;411;p90"/>
          <p:cNvSpPr txBox="1">
            <a:spLocks noGrp="1"/>
          </p:cNvSpPr>
          <p:nvPr>
            <p:ph type="body" idx="1"/>
          </p:nvPr>
        </p:nvSpPr>
        <p:spPr>
          <a:xfrm>
            <a:off x="228600" y="767556"/>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412" name="Google Shape;412;p90"/>
          <p:cNvSpPr txBox="1">
            <a:spLocks noGrp="1"/>
          </p:cNvSpPr>
          <p:nvPr>
            <p:ph type="body" idx="2"/>
          </p:nvPr>
        </p:nvSpPr>
        <p:spPr>
          <a:xfrm>
            <a:off x="228600" y="1087438"/>
            <a:ext cx="20202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413" name="Google Shape;413;p90"/>
          <p:cNvSpPr txBox="1">
            <a:spLocks noGrp="1"/>
          </p:cNvSpPr>
          <p:nvPr>
            <p:ph type="body" idx="3"/>
          </p:nvPr>
        </p:nvSpPr>
        <p:spPr>
          <a:xfrm>
            <a:off x="2322513" y="767556"/>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414" name="Google Shape;414;p90"/>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415" name="Google Shape;415;p9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16" name="Google Shape;416;p9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17" name="Google Shape;417;p9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18"/>
        <p:cNvGrpSpPr/>
        <p:nvPr/>
      </p:nvGrpSpPr>
      <p:grpSpPr>
        <a:xfrm>
          <a:off x="0" y="0"/>
          <a:ext cx="0" cy="0"/>
          <a:chOff x="0" y="0"/>
          <a:chExt cx="0" cy="0"/>
        </a:xfrm>
      </p:grpSpPr>
      <p:sp>
        <p:nvSpPr>
          <p:cNvPr id="419" name="Google Shape;419;p91"/>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20" name="Google Shape;420;p9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21" name="Google Shape;421;p9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22" name="Google Shape;422;p9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23"/>
        <p:cNvGrpSpPr/>
        <p:nvPr/>
      </p:nvGrpSpPr>
      <p:grpSpPr>
        <a:xfrm>
          <a:off x="0" y="0"/>
          <a:ext cx="0" cy="0"/>
          <a:chOff x="0" y="0"/>
          <a:chExt cx="0" cy="0"/>
        </a:xfrm>
      </p:grpSpPr>
      <p:sp>
        <p:nvSpPr>
          <p:cNvPr id="424" name="Google Shape;424;p92"/>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25" name="Google Shape;425;p92"/>
          <p:cNvSpPr txBox="1">
            <a:spLocks noGrp="1"/>
          </p:cNvSpPr>
          <p:nvPr>
            <p:ph type="body" idx="1"/>
          </p:nvPr>
        </p:nvSpPr>
        <p:spPr>
          <a:xfrm>
            <a:off x="1787525" y="136525"/>
            <a:ext cx="2556000" cy="2926500"/>
          </a:xfrm>
          <a:prstGeom prst="rect">
            <a:avLst/>
          </a:prstGeom>
          <a:noFill/>
          <a:ln>
            <a:noFill/>
          </a:ln>
        </p:spPr>
        <p:txBody>
          <a:bodyPr spcFirstLastPara="1" wrap="square" lIns="45725" tIns="22850" rIns="45725" bIns="22850"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7500" algn="l">
              <a:lnSpc>
                <a:spcPct val="100000"/>
              </a:lnSpc>
              <a:spcBef>
                <a:spcPts val="300"/>
              </a:spcBef>
              <a:spcAft>
                <a:spcPts val="0"/>
              </a:spcAft>
              <a:buClr>
                <a:schemeClr val="dk1"/>
              </a:buClr>
              <a:buSzPts val="1400"/>
              <a:buChar char="–"/>
              <a:defRPr sz="1400"/>
            </a:lvl2pPr>
            <a:lvl3pPr marL="1371600" lvl="2" indent="-304800" algn="l">
              <a:lnSpc>
                <a:spcPct val="100000"/>
              </a:lnSpc>
              <a:spcBef>
                <a:spcPts val="200"/>
              </a:spcBef>
              <a:spcAft>
                <a:spcPts val="0"/>
              </a:spcAft>
              <a:buClr>
                <a:schemeClr val="dk1"/>
              </a:buClr>
              <a:buSzPts val="1200"/>
              <a:buChar char="•"/>
              <a:defRPr sz="1200"/>
            </a:lvl3pPr>
            <a:lvl4pPr marL="1828800" lvl="3" indent="-292100" algn="l">
              <a:lnSpc>
                <a:spcPct val="100000"/>
              </a:lnSpc>
              <a:spcBef>
                <a:spcPts val="200"/>
              </a:spcBef>
              <a:spcAft>
                <a:spcPts val="0"/>
              </a:spcAft>
              <a:buClr>
                <a:schemeClr val="dk1"/>
              </a:buClr>
              <a:buSzPts val="1000"/>
              <a:buChar char="–"/>
              <a:defRPr sz="1000"/>
            </a:lvl4pPr>
            <a:lvl5pPr marL="2286000" lvl="4" indent="-292100" algn="l">
              <a:lnSpc>
                <a:spcPct val="100000"/>
              </a:lnSpc>
              <a:spcBef>
                <a:spcPts val="200"/>
              </a:spcBef>
              <a:spcAft>
                <a:spcPts val="0"/>
              </a:spcAft>
              <a:buClr>
                <a:schemeClr val="dk1"/>
              </a:buClr>
              <a:buSzPts val="1000"/>
              <a:buChar char="»"/>
              <a:defRPr sz="1000"/>
            </a:lvl5pPr>
            <a:lvl6pPr marL="2743200" lvl="5" indent="-292100" algn="l">
              <a:lnSpc>
                <a:spcPct val="100000"/>
              </a:lnSpc>
              <a:spcBef>
                <a:spcPts val="200"/>
              </a:spcBef>
              <a:spcAft>
                <a:spcPts val="0"/>
              </a:spcAft>
              <a:buClr>
                <a:schemeClr val="dk1"/>
              </a:buClr>
              <a:buSzPts val="1000"/>
              <a:buChar char="•"/>
              <a:defRPr sz="1000"/>
            </a:lvl6pPr>
            <a:lvl7pPr marL="3200400" lvl="6" indent="-292100" algn="l">
              <a:lnSpc>
                <a:spcPct val="100000"/>
              </a:lnSpc>
              <a:spcBef>
                <a:spcPts val="200"/>
              </a:spcBef>
              <a:spcAft>
                <a:spcPts val="0"/>
              </a:spcAft>
              <a:buClr>
                <a:schemeClr val="dk1"/>
              </a:buClr>
              <a:buSzPts val="1000"/>
              <a:buChar char="•"/>
              <a:defRPr sz="1000"/>
            </a:lvl7pPr>
            <a:lvl8pPr marL="3657600" lvl="7" indent="-292100" algn="l">
              <a:lnSpc>
                <a:spcPct val="100000"/>
              </a:lnSpc>
              <a:spcBef>
                <a:spcPts val="200"/>
              </a:spcBef>
              <a:spcAft>
                <a:spcPts val="0"/>
              </a:spcAft>
              <a:buClr>
                <a:schemeClr val="dk1"/>
              </a:buClr>
              <a:buSzPts val="1000"/>
              <a:buChar char="•"/>
              <a:defRPr sz="1000"/>
            </a:lvl8pPr>
            <a:lvl9pPr marL="4114800" lvl="8" indent="-292100" algn="l">
              <a:lnSpc>
                <a:spcPct val="100000"/>
              </a:lnSpc>
              <a:spcBef>
                <a:spcPts val="200"/>
              </a:spcBef>
              <a:spcAft>
                <a:spcPts val="0"/>
              </a:spcAft>
              <a:buClr>
                <a:schemeClr val="dk1"/>
              </a:buClr>
              <a:buSzPts val="1000"/>
              <a:buChar char="•"/>
              <a:defRPr sz="1000"/>
            </a:lvl9pPr>
          </a:lstStyle>
          <a:p>
            <a:endParaRPr/>
          </a:p>
        </p:txBody>
      </p:sp>
      <p:sp>
        <p:nvSpPr>
          <p:cNvPr id="426" name="Google Shape;426;p92"/>
          <p:cNvSpPr txBox="1">
            <a:spLocks noGrp="1"/>
          </p:cNvSpPr>
          <p:nvPr>
            <p:ph type="body" idx="2"/>
          </p:nvPr>
        </p:nvSpPr>
        <p:spPr>
          <a:xfrm>
            <a:off x="228600" y="717550"/>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427" name="Google Shape;427;p9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28" name="Google Shape;428;p9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29" name="Google Shape;429;p9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30"/>
        <p:cNvGrpSpPr/>
        <p:nvPr/>
      </p:nvGrpSpPr>
      <p:grpSpPr>
        <a:xfrm>
          <a:off x="0" y="0"/>
          <a:ext cx="0" cy="0"/>
          <a:chOff x="0" y="0"/>
          <a:chExt cx="0" cy="0"/>
        </a:xfrm>
      </p:grpSpPr>
      <p:sp>
        <p:nvSpPr>
          <p:cNvPr id="431" name="Google Shape;431;p93"/>
          <p:cNvSpPr txBox="1">
            <a:spLocks noGrp="1"/>
          </p:cNvSpPr>
          <p:nvPr>
            <p:ph type="title"/>
          </p:nvPr>
        </p:nvSpPr>
        <p:spPr>
          <a:xfrm>
            <a:off x="896144" y="2400300"/>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32" name="Google Shape;432;p93"/>
          <p:cNvSpPr>
            <a:spLocks noGrp="1"/>
          </p:cNvSpPr>
          <p:nvPr>
            <p:ph type="pic" idx="2"/>
          </p:nvPr>
        </p:nvSpPr>
        <p:spPr>
          <a:xfrm>
            <a:off x="896144" y="306388"/>
            <a:ext cx="2743200" cy="2057400"/>
          </a:xfrm>
          <a:prstGeom prst="rect">
            <a:avLst/>
          </a:prstGeom>
          <a:noFill/>
          <a:ln>
            <a:noFill/>
          </a:ln>
        </p:spPr>
      </p:sp>
      <p:sp>
        <p:nvSpPr>
          <p:cNvPr id="433" name="Google Shape;433;p93"/>
          <p:cNvSpPr txBox="1">
            <a:spLocks noGrp="1"/>
          </p:cNvSpPr>
          <p:nvPr>
            <p:ph type="body" idx="1"/>
          </p:nvPr>
        </p:nvSpPr>
        <p:spPr>
          <a:xfrm>
            <a:off x="896144"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434" name="Google Shape;434;p9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35" name="Google Shape;435;p9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36" name="Google Shape;436;p9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437"/>
        <p:cNvGrpSpPr/>
        <p:nvPr/>
      </p:nvGrpSpPr>
      <p:grpSpPr>
        <a:xfrm>
          <a:off x="0" y="0"/>
          <a:ext cx="0" cy="0"/>
          <a:chOff x="0" y="0"/>
          <a:chExt cx="0" cy="0"/>
        </a:xfrm>
      </p:grpSpPr>
      <p:sp>
        <p:nvSpPr>
          <p:cNvPr id="438" name="Google Shape;438;p94"/>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39" name="Google Shape;439;p94"/>
          <p:cNvSpPr txBox="1">
            <a:spLocks noGrp="1"/>
          </p:cNvSpPr>
          <p:nvPr>
            <p:ph type="body" idx="1"/>
          </p:nvPr>
        </p:nvSpPr>
        <p:spPr>
          <a:xfrm rot="5400000">
            <a:off x="1154400" y="-125700"/>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440" name="Google Shape;440;p9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41" name="Google Shape;441;p9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42" name="Google Shape;442;p9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43"/>
        <p:cNvGrpSpPr/>
        <p:nvPr/>
      </p:nvGrpSpPr>
      <p:grpSpPr>
        <a:xfrm>
          <a:off x="0" y="0"/>
          <a:ext cx="0" cy="0"/>
          <a:chOff x="0" y="0"/>
          <a:chExt cx="0" cy="0"/>
        </a:xfrm>
      </p:grpSpPr>
      <p:sp>
        <p:nvSpPr>
          <p:cNvPr id="444" name="Google Shape;444;p95"/>
          <p:cNvSpPr txBox="1">
            <a:spLocks noGrp="1"/>
          </p:cNvSpPr>
          <p:nvPr>
            <p:ph type="title"/>
          </p:nvPr>
        </p:nvSpPr>
        <p:spPr>
          <a:xfrm rot="5400000">
            <a:off x="2366100"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45" name="Google Shape;445;p95"/>
          <p:cNvSpPr txBox="1">
            <a:spLocks noGrp="1"/>
          </p:cNvSpPr>
          <p:nvPr>
            <p:ph type="body" idx="1"/>
          </p:nvPr>
        </p:nvSpPr>
        <p:spPr>
          <a:xfrm rot="5400000">
            <a:off x="270600" y="95319"/>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446" name="Google Shape;446;p9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47" name="Google Shape;447;p9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48" name="Google Shape;448;p9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449"/>
        <p:cNvGrpSpPr/>
        <p:nvPr/>
      </p:nvGrpSpPr>
      <p:grpSpPr>
        <a:xfrm>
          <a:off x="0" y="0"/>
          <a:ext cx="0" cy="0"/>
          <a:chOff x="0" y="0"/>
          <a:chExt cx="0" cy="0"/>
        </a:xfrm>
      </p:grpSpPr>
      <p:sp>
        <p:nvSpPr>
          <p:cNvPr id="450" name="Google Shape;450;p96"/>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451" name="Google Shape;451;p96"/>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452" name="Google Shape;452;p96"/>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453"/>
        <p:cNvGrpSpPr/>
        <p:nvPr/>
      </p:nvGrpSpPr>
      <p:grpSpPr>
        <a:xfrm>
          <a:off x="0" y="0"/>
          <a:ext cx="0" cy="0"/>
          <a:chOff x="0" y="0"/>
          <a:chExt cx="0" cy="0"/>
        </a:xfrm>
      </p:grpSpPr>
      <p:sp>
        <p:nvSpPr>
          <p:cNvPr id="454" name="Google Shape;454;p97"/>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Open Sans"/>
              <a:ea typeface="Open Sans"/>
              <a:cs typeface="Open Sans"/>
              <a:sym typeface="Open Sans"/>
            </a:endParaRPr>
          </a:p>
        </p:txBody>
      </p:sp>
      <p:sp>
        <p:nvSpPr>
          <p:cNvPr id="455" name="Google Shape;455;p97"/>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456" name="Google Shape;456;p97"/>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457"/>
        <p:cNvGrpSpPr/>
        <p:nvPr/>
      </p:nvGrpSpPr>
      <p:grpSpPr>
        <a:xfrm>
          <a:off x="0" y="0"/>
          <a:ext cx="0" cy="0"/>
          <a:chOff x="0" y="0"/>
          <a:chExt cx="0" cy="0"/>
        </a:xfrm>
      </p:grpSpPr>
      <p:sp>
        <p:nvSpPr>
          <p:cNvPr id="458" name="Google Shape;458;p98"/>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459" name="Google Shape;459;p98"/>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dk1"/>
              </a:buClr>
              <a:buSzPts val="900"/>
              <a:buFont typeface="Open Sans ExtraBold"/>
              <a:buNone/>
              <a:defRPr sz="1800">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460" name="Google Shape;460;p98"/>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Blue Box Title and Photo 3">
  <p:cSld name="Blue Box Title and Photo 3">
    <p:spTree>
      <p:nvGrpSpPr>
        <p:cNvPr id="1" name="Shape 461"/>
        <p:cNvGrpSpPr/>
        <p:nvPr/>
      </p:nvGrpSpPr>
      <p:grpSpPr>
        <a:xfrm>
          <a:off x="0" y="0"/>
          <a:ext cx="0" cy="0"/>
          <a:chOff x="0" y="0"/>
          <a:chExt cx="0" cy="0"/>
        </a:xfrm>
      </p:grpSpPr>
      <p:sp>
        <p:nvSpPr>
          <p:cNvPr id="462" name="Google Shape;462;p99"/>
          <p:cNvSpPr>
            <a:spLocks noGrp="1"/>
          </p:cNvSpPr>
          <p:nvPr>
            <p:ph type="pic" idx="2"/>
          </p:nvPr>
        </p:nvSpPr>
        <p:spPr>
          <a:xfrm>
            <a:off x="185570" y="135576"/>
            <a:ext cx="5502600" cy="4872300"/>
          </a:xfrm>
          <a:prstGeom prst="roundRect">
            <a:avLst>
              <a:gd name="adj" fmla="val 4040"/>
            </a:avLst>
          </a:prstGeom>
          <a:noFill/>
          <a:ln>
            <a:noFill/>
          </a:ln>
        </p:spPr>
      </p:sp>
      <p:sp>
        <p:nvSpPr>
          <p:cNvPr id="463" name="Google Shape;463;p99"/>
          <p:cNvSpPr>
            <a:spLocks noGrp="1"/>
          </p:cNvSpPr>
          <p:nvPr>
            <p:ph type="body" idx="1"/>
          </p:nvPr>
        </p:nvSpPr>
        <p:spPr>
          <a:xfrm rot="-5400000">
            <a:off x="4764057" y="805526"/>
            <a:ext cx="4872300" cy="35325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464" name="Google Shape;464;p99"/>
          <p:cNvSpPr txBox="1"/>
          <p:nvPr/>
        </p:nvSpPr>
        <p:spPr>
          <a:xfrm>
            <a:off x="5433955" y="193966"/>
            <a:ext cx="34743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1"/>
        <p:cNvGrpSpPr/>
        <p:nvPr/>
      </p:nvGrpSpPr>
      <p:grpSpPr>
        <a:xfrm>
          <a:off x="0" y="0"/>
          <a:ext cx="0" cy="0"/>
          <a:chOff x="0" y="0"/>
          <a:chExt cx="0" cy="0"/>
        </a:xfrm>
      </p:grpSpPr>
      <p:sp>
        <p:nvSpPr>
          <p:cNvPr id="472" name="Google Shape;472;p10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73" name="Google Shape;473;p10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74" name="Google Shape;474;p10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75"/>
        <p:cNvGrpSpPr/>
        <p:nvPr/>
      </p:nvGrpSpPr>
      <p:grpSpPr>
        <a:xfrm>
          <a:off x="0" y="0"/>
          <a:ext cx="0" cy="0"/>
          <a:chOff x="0" y="0"/>
          <a:chExt cx="0" cy="0"/>
        </a:xfrm>
      </p:grpSpPr>
      <p:sp>
        <p:nvSpPr>
          <p:cNvPr id="476" name="Google Shape;476;p102"/>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77" name="Google Shape;477;p102"/>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888888"/>
              </a:buClr>
              <a:buSzPts val="1100"/>
              <a:buNone/>
              <a:defRPr>
                <a:solidFill>
                  <a:srgbClr val="888888"/>
                </a:solidFill>
              </a:defRPr>
            </a:lvl1pPr>
            <a:lvl2pPr lvl="1" algn="ctr">
              <a:lnSpc>
                <a:spcPct val="100000"/>
              </a:lnSpc>
              <a:spcBef>
                <a:spcPts val="300"/>
              </a:spcBef>
              <a:spcAft>
                <a:spcPts val="0"/>
              </a:spcAft>
              <a:buClr>
                <a:srgbClr val="888888"/>
              </a:buClr>
              <a:buSzPts val="900"/>
              <a:buNone/>
              <a:defRPr>
                <a:solidFill>
                  <a:srgbClr val="888888"/>
                </a:solidFill>
              </a:defRPr>
            </a:lvl2pPr>
            <a:lvl3pPr lvl="2" algn="ctr">
              <a:lnSpc>
                <a:spcPct val="100000"/>
              </a:lnSpc>
              <a:spcBef>
                <a:spcPts val="200"/>
              </a:spcBef>
              <a:spcAft>
                <a:spcPts val="0"/>
              </a:spcAft>
              <a:buClr>
                <a:srgbClr val="888888"/>
              </a:buClr>
              <a:buSzPts val="800"/>
              <a:buNone/>
              <a:defRPr>
                <a:solidFill>
                  <a:srgbClr val="888888"/>
                </a:solidFill>
              </a:defRPr>
            </a:lvl3pPr>
            <a:lvl4pPr lvl="3" algn="ctr">
              <a:lnSpc>
                <a:spcPct val="100000"/>
              </a:lnSpc>
              <a:spcBef>
                <a:spcPts val="200"/>
              </a:spcBef>
              <a:spcAft>
                <a:spcPts val="0"/>
              </a:spcAft>
              <a:buClr>
                <a:srgbClr val="888888"/>
              </a:buClr>
              <a:buSzPts val="700"/>
              <a:buNone/>
              <a:defRPr>
                <a:solidFill>
                  <a:srgbClr val="888888"/>
                </a:solidFill>
              </a:defRPr>
            </a:lvl4pPr>
            <a:lvl5pPr lvl="4" algn="ctr">
              <a:lnSpc>
                <a:spcPct val="100000"/>
              </a:lnSpc>
              <a:spcBef>
                <a:spcPts val="200"/>
              </a:spcBef>
              <a:spcAft>
                <a:spcPts val="0"/>
              </a:spcAft>
              <a:buClr>
                <a:srgbClr val="888888"/>
              </a:buClr>
              <a:buSzPts val="700"/>
              <a:buNone/>
              <a:defRPr>
                <a:solidFill>
                  <a:srgbClr val="888888"/>
                </a:solidFill>
              </a:defRPr>
            </a:lvl5pPr>
            <a:lvl6pPr lvl="5" algn="ctr">
              <a:lnSpc>
                <a:spcPct val="100000"/>
              </a:lnSpc>
              <a:spcBef>
                <a:spcPts val="200"/>
              </a:spcBef>
              <a:spcAft>
                <a:spcPts val="0"/>
              </a:spcAft>
              <a:buClr>
                <a:srgbClr val="888888"/>
              </a:buClr>
              <a:buSzPts val="700"/>
              <a:buNone/>
              <a:defRPr>
                <a:solidFill>
                  <a:srgbClr val="888888"/>
                </a:solidFill>
              </a:defRPr>
            </a:lvl6pPr>
            <a:lvl7pPr lvl="6" algn="ctr">
              <a:lnSpc>
                <a:spcPct val="100000"/>
              </a:lnSpc>
              <a:spcBef>
                <a:spcPts val="200"/>
              </a:spcBef>
              <a:spcAft>
                <a:spcPts val="0"/>
              </a:spcAft>
              <a:buClr>
                <a:srgbClr val="888888"/>
              </a:buClr>
              <a:buSzPts val="700"/>
              <a:buNone/>
              <a:defRPr>
                <a:solidFill>
                  <a:srgbClr val="888888"/>
                </a:solidFill>
              </a:defRPr>
            </a:lvl7pPr>
            <a:lvl8pPr lvl="7" algn="ctr">
              <a:lnSpc>
                <a:spcPct val="100000"/>
              </a:lnSpc>
              <a:spcBef>
                <a:spcPts val="200"/>
              </a:spcBef>
              <a:spcAft>
                <a:spcPts val="0"/>
              </a:spcAft>
              <a:buClr>
                <a:srgbClr val="888888"/>
              </a:buClr>
              <a:buSzPts val="700"/>
              <a:buNone/>
              <a:defRPr>
                <a:solidFill>
                  <a:srgbClr val="888888"/>
                </a:solidFill>
              </a:defRPr>
            </a:lvl8pPr>
            <a:lvl9pPr lvl="8" algn="ctr">
              <a:lnSpc>
                <a:spcPct val="100000"/>
              </a:lnSpc>
              <a:spcBef>
                <a:spcPts val="200"/>
              </a:spcBef>
              <a:spcAft>
                <a:spcPts val="0"/>
              </a:spcAft>
              <a:buClr>
                <a:srgbClr val="888888"/>
              </a:buClr>
              <a:buSzPts val="700"/>
              <a:buNone/>
              <a:defRPr>
                <a:solidFill>
                  <a:srgbClr val="888888"/>
                </a:solidFill>
              </a:defRPr>
            </a:lvl9pPr>
          </a:lstStyle>
          <a:p>
            <a:endParaRPr/>
          </a:p>
        </p:txBody>
      </p:sp>
      <p:sp>
        <p:nvSpPr>
          <p:cNvPr id="478" name="Google Shape;478;p10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79" name="Google Shape;479;p10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80" name="Google Shape;480;p10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81"/>
        <p:cNvGrpSpPr/>
        <p:nvPr/>
      </p:nvGrpSpPr>
      <p:grpSpPr>
        <a:xfrm>
          <a:off x="0" y="0"/>
          <a:ext cx="0" cy="0"/>
          <a:chOff x="0" y="0"/>
          <a:chExt cx="0" cy="0"/>
        </a:xfrm>
      </p:grpSpPr>
      <p:sp>
        <p:nvSpPr>
          <p:cNvPr id="482" name="Google Shape;482;p10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83" name="Google Shape;483;p103"/>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484" name="Google Shape;484;p10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85" name="Google Shape;485;p10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86" name="Google Shape;486;p10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87"/>
        <p:cNvGrpSpPr/>
        <p:nvPr/>
      </p:nvGrpSpPr>
      <p:grpSpPr>
        <a:xfrm>
          <a:off x="0" y="0"/>
          <a:ext cx="0" cy="0"/>
          <a:chOff x="0" y="0"/>
          <a:chExt cx="0" cy="0"/>
        </a:xfrm>
      </p:grpSpPr>
      <p:sp>
        <p:nvSpPr>
          <p:cNvPr id="488" name="Google Shape;488;p104"/>
          <p:cNvSpPr txBox="1">
            <a:spLocks noGrp="1"/>
          </p:cNvSpPr>
          <p:nvPr>
            <p:ph type="title"/>
          </p:nvPr>
        </p:nvSpPr>
        <p:spPr>
          <a:xfrm>
            <a:off x="361156" y="2203451"/>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13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89" name="Google Shape;489;p104"/>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888888"/>
              </a:buClr>
              <a:buSzPts val="700"/>
              <a:buNone/>
              <a:defRPr sz="1000">
                <a:solidFill>
                  <a:srgbClr val="888888"/>
                </a:solidFill>
              </a:defRPr>
            </a:lvl1pPr>
            <a:lvl2pPr marL="914400" lvl="1" indent="-228600" algn="l">
              <a:lnSpc>
                <a:spcPct val="100000"/>
              </a:lnSpc>
              <a:spcBef>
                <a:spcPts val="200"/>
              </a:spcBef>
              <a:spcAft>
                <a:spcPts val="0"/>
              </a:spcAft>
              <a:buClr>
                <a:srgbClr val="888888"/>
              </a:buClr>
              <a:buSzPts val="600"/>
              <a:buNone/>
              <a:defRPr sz="900">
                <a:solidFill>
                  <a:srgbClr val="888888"/>
                </a:solidFill>
              </a:defRPr>
            </a:lvl2pPr>
            <a:lvl3pPr marL="1371600" lvl="2" indent="-228600" algn="l">
              <a:lnSpc>
                <a:spcPct val="100000"/>
              </a:lnSpc>
              <a:spcBef>
                <a:spcPts val="200"/>
              </a:spcBef>
              <a:spcAft>
                <a:spcPts val="0"/>
              </a:spcAft>
              <a:buClr>
                <a:srgbClr val="888888"/>
              </a:buClr>
              <a:buSzPts val="500"/>
              <a:buNone/>
              <a:defRPr sz="800">
                <a:solidFill>
                  <a:srgbClr val="888888"/>
                </a:solidFill>
              </a:defRPr>
            </a:lvl3pPr>
            <a:lvl4pPr marL="1828800" lvl="3" indent="-228600" algn="l">
              <a:lnSpc>
                <a:spcPct val="100000"/>
              </a:lnSpc>
              <a:spcBef>
                <a:spcPts val="100"/>
              </a:spcBef>
              <a:spcAft>
                <a:spcPts val="0"/>
              </a:spcAft>
              <a:buClr>
                <a:srgbClr val="888888"/>
              </a:buClr>
              <a:buSzPts val="500"/>
              <a:buNone/>
              <a:defRPr sz="700">
                <a:solidFill>
                  <a:srgbClr val="888888"/>
                </a:solidFill>
              </a:defRPr>
            </a:lvl4pPr>
            <a:lvl5pPr marL="2286000" lvl="4" indent="-228600" algn="l">
              <a:lnSpc>
                <a:spcPct val="100000"/>
              </a:lnSpc>
              <a:spcBef>
                <a:spcPts val="100"/>
              </a:spcBef>
              <a:spcAft>
                <a:spcPts val="0"/>
              </a:spcAft>
              <a:buClr>
                <a:srgbClr val="888888"/>
              </a:buClr>
              <a:buSzPts val="500"/>
              <a:buNone/>
              <a:defRPr sz="700">
                <a:solidFill>
                  <a:srgbClr val="888888"/>
                </a:solidFill>
              </a:defRPr>
            </a:lvl5pPr>
            <a:lvl6pPr marL="2743200" lvl="5" indent="-228600" algn="l">
              <a:lnSpc>
                <a:spcPct val="100000"/>
              </a:lnSpc>
              <a:spcBef>
                <a:spcPts val="100"/>
              </a:spcBef>
              <a:spcAft>
                <a:spcPts val="0"/>
              </a:spcAft>
              <a:buClr>
                <a:srgbClr val="888888"/>
              </a:buClr>
              <a:buSzPts val="500"/>
              <a:buNone/>
              <a:defRPr sz="700">
                <a:solidFill>
                  <a:srgbClr val="888888"/>
                </a:solidFill>
              </a:defRPr>
            </a:lvl6pPr>
            <a:lvl7pPr marL="3200400" lvl="6" indent="-228600" algn="l">
              <a:lnSpc>
                <a:spcPct val="100000"/>
              </a:lnSpc>
              <a:spcBef>
                <a:spcPts val="100"/>
              </a:spcBef>
              <a:spcAft>
                <a:spcPts val="0"/>
              </a:spcAft>
              <a:buClr>
                <a:srgbClr val="888888"/>
              </a:buClr>
              <a:buSzPts val="500"/>
              <a:buNone/>
              <a:defRPr sz="700">
                <a:solidFill>
                  <a:srgbClr val="888888"/>
                </a:solidFill>
              </a:defRPr>
            </a:lvl7pPr>
            <a:lvl8pPr marL="3657600" lvl="7" indent="-228600" algn="l">
              <a:lnSpc>
                <a:spcPct val="100000"/>
              </a:lnSpc>
              <a:spcBef>
                <a:spcPts val="100"/>
              </a:spcBef>
              <a:spcAft>
                <a:spcPts val="0"/>
              </a:spcAft>
              <a:buClr>
                <a:srgbClr val="888888"/>
              </a:buClr>
              <a:buSzPts val="500"/>
              <a:buNone/>
              <a:defRPr sz="700">
                <a:solidFill>
                  <a:srgbClr val="888888"/>
                </a:solidFill>
              </a:defRPr>
            </a:lvl8pPr>
            <a:lvl9pPr marL="4114800" lvl="8" indent="-228600" algn="l">
              <a:lnSpc>
                <a:spcPct val="100000"/>
              </a:lnSpc>
              <a:spcBef>
                <a:spcPts val="100"/>
              </a:spcBef>
              <a:spcAft>
                <a:spcPts val="0"/>
              </a:spcAft>
              <a:buClr>
                <a:srgbClr val="888888"/>
              </a:buClr>
              <a:buSzPts val="500"/>
              <a:buNone/>
              <a:defRPr sz="700">
                <a:solidFill>
                  <a:srgbClr val="888888"/>
                </a:solidFill>
              </a:defRPr>
            </a:lvl9pPr>
          </a:lstStyle>
          <a:p>
            <a:endParaRPr/>
          </a:p>
        </p:txBody>
      </p:sp>
      <p:sp>
        <p:nvSpPr>
          <p:cNvPr id="490" name="Google Shape;490;p10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91" name="Google Shape;491;p10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92" name="Google Shape;492;p10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93"/>
        <p:cNvGrpSpPr/>
        <p:nvPr/>
      </p:nvGrpSpPr>
      <p:grpSpPr>
        <a:xfrm>
          <a:off x="0" y="0"/>
          <a:ext cx="0" cy="0"/>
          <a:chOff x="0" y="0"/>
          <a:chExt cx="0" cy="0"/>
        </a:xfrm>
      </p:grpSpPr>
      <p:sp>
        <p:nvSpPr>
          <p:cNvPr id="494" name="Google Shape;494;p10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95" name="Google Shape;495;p105"/>
          <p:cNvSpPr txBox="1">
            <a:spLocks noGrp="1"/>
          </p:cNvSpPr>
          <p:nvPr>
            <p:ph type="body" idx="1"/>
          </p:nvPr>
        </p:nvSpPr>
        <p:spPr>
          <a:xfrm>
            <a:off x="2286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496" name="Google Shape;496;p105"/>
          <p:cNvSpPr txBox="1">
            <a:spLocks noGrp="1"/>
          </p:cNvSpPr>
          <p:nvPr>
            <p:ph type="body" idx="2"/>
          </p:nvPr>
        </p:nvSpPr>
        <p:spPr>
          <a:xfrm>
            <a:off x="23241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497" name="Google Shape;497;p10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98" name="Google Shape;498;p10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499" name="Google Shape;499;p10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0"/>
        <p:cNvGrpSpPr/>
        <p:nvPr/>
      </p:nvGrpSpPr>
      <p:grpSpPr>
        <a:xfrm>
          <a:off x="0" y="0"/>
          <a:ext cx="0" cy="0"/>
          <a:chOff x="0" y="0"/>
          <a:chExt cx="0" cy="0"/>
        </a:xfrm>
      </p:grpSpPr>
      <p:sp>
        <p:nvSpPr>
          <p:cNvPr id="501" name="Google Shape;501;p106"/>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02" name="Google Shape;502;p106"/>
          <p:cNvSpPr txBox="1">
            <a:spLocks noGrp="1"/>
          </p:cNvSpPr>
          <p:nvPr>
            <p:ph type="body" idx="1"/>
          </p:nvPr>
        </p:nvSpPr>
        <p:spPr>
          <a:xfrm>
            <a:off x="228601" y="767557"/>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503" name="Google Shape;503;p106"/>
          <p:cNvSpPr txBox="1">
            <a:spLocks noGrp="1"/>
          </p:cNvSpPr>
          <p:nvPr>
            <p:ph type="body" idx="2"/>
          </p:nvPr>
        </p:nvSpPr>
        <p:spPr>
          <a:xfrm>
            <a:off x="228601" y="1087438"/>
            <a:ext cx="20202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504" name="Google Shape;504;p106"/>
          <p:cNvSpPr txBox="1">
            <a:spLocks noGrp="1"/>
          </p:cNvSpPr>
          <p:nvPr>
            <p:ph type="body" idx="3"/>
          </p:nvPr>
        </p:nvSpPr>
        <p:spPr>
          <a:xfrm>
            <a:off x="2322513" y="767557"/>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505" name="Google Shape;505;p106"/>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506" name="Google Shape;506;p10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07" name="Google Shape;507;p10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08" name="Google Shape;508;p10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9"/>
        <p:cNvGrpSpPr/>
        <p:nvPr/>
      </p:nvGrpSpPr>
      <p:grpSpPr>
        <a:xfrm>
          <a:off x="0" y="0"/>
          <a:ext cx="0" cy="0"/>
          <a:chOff x="0" y="0"/>
          <a:chExt cx="0" cy="0"/>
        </a:xfrm>
      </p:grpSpPr>
      <p:sp>
        <p:nvSpPr>
          <p:cNvPr id="510" name="Google Shape;510;p107"/>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11" name="Google Shape;511;p10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12" name="Google Shape;512;p10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13" name="Google Shape;513;p10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14"/>
        <p:cNvGrpSpPr/>
        <p:nvPr/>
      </p:nvGrpSpPr>
      <p:grpSpPr>
        <a:xfrm>
          <a:off x="0" y="0"/>
          <a:ext cx="0" cy="0"/>
          <a:chOff x="0" y="0"/>
          <a:chExt cx="0" cy="0"/>
        </a:xfrm>
      </p:grpSpPr>
      <p:sp>
        <p:nvSpPr>
          <p:cNvPr id="515" name="Google Shape;515;p108"/>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16" name="Google Shape;516;p108"/>
          <p:cNvSpPr txBox="1">
            <a:spLocks noGrp="1"/>
          </p:cNvSpPr>
          <p:nvPr>
            <p:ph type="body" idx="1"/>
          </p:nvPr>
        </p:nvSpPr>
        <p:spPr>
          <a:xfrm>
            <a:off x="1787525" y="136526"/>
            <a:ext cx="2556000" cy="2926500"/>
          </a:xfrm>
          <a:prstGeom prst="rect">
            <a:avLst/>
          </a:prstGeom>
          <a:noFill/>
          <a:ln>
            <a:noFill/>
          </a:ln>
        </p:spPr>
        <p:txBody>
          <a:bodyPr spcFirstLastPara="1" wrap="square" lIns="45725" tIns="22850" rIns="45725" bIns="22850" anchor="t" anchorCtr="0">
            <a:normAutofit/>
          </a:bodyPr>
          <a:lstStyle>
            <a:lvl1pPr marL="457200" lvl="0" indent="-298450" algn="l">
              <a:lnSpc>
                <a:spcPct val="100000"/>
              </a:lnSpc>
              <a:spcBef>
                <a:spcPts val="300"/>
              </a:spcBef>
              <a:spcAft>
                <a:spcPts val="0"/>
              </a:spcAft>
              <a:buClr>
                <a:schemeClr val="dk1"/>
              </a:buClr>
              <a:buSzPts val="1100"/>
              <a:buChar char="•"/>
              <a:defRPr sz="1600"/>
            </a:lvl1pPr>
            <a:lvl2pPr marL="914400" lvl="1" indent="-285750" algn="l">
              <a:lnSpc>
                <a:spcPct val="100000"/>
              </a:lnSpc>
              <a:spcBef>
                <a:spcPts val="300"/>
              </a:spcBef>
              <a:spcAft>
                <a:spcPts val="0"/>
              </a:spcAft>
              <a:buClr>
                <a:schemeClr val="dk1"/>
              </a:buClr>
              <a:buSzPts val="900"/>
              <a:buChar char="–"/>
              <a:defRPr sz="1400"/>
            </a:lvl2pPr>
            <a:lvl3pPr marL="1371600" lvl="2" indent="-279400" algn="l">
              <a:lnSpc>
                <a:spcPct val="100000"/>
              </a:lnSpc>
              <a:spcBef>
                <a:spcPts val="200"/>
              </a:spcBef>
              <a:spcAft>
                <a:spcPts val="0"/>
              </a:spcAft>
              <a:buClr>
                <a:schemeClr val="dk1"/>
              </a:buClr>
              <a:buSzPts val="800"/>
              <a:buChar char="•"/>
              <a:defRPr sz="1200"/>
            </a:lvl3pPr>
            <a:lvl4pPr marL="1828800" lvl="3" indent="-273050" algn="l">
              <a:lnSpc>
                <a:spcPct val="100000"/>
              </a:lnSpc>
              <a:spcBef>
                <a:spcPts val="200"/>
              </a:spcBef>
              <a:spcAft>
                <a:spcPts val="0"/>
              </a:spcAft>
              <a:buClr>
                <a:schemeClr val="dk1"/>
              </a:buClr>
              <a:buSzPts val="700"/>
              <a:buChar char="–"/>
              <a:defRPr sz="1000"/>
            </a:lvl4pPr>
            <a:lvl5pPr marL="2286000" lvl="4" indent="-273050" algn="l">
              <a:lnSpc>
                <a:spcPct val="100000"/>
              </a:lnSpc>
              <a:spcBef>
                <a:spcPts val="200"/>
              </a:spcBef>
              <a:spcAft>
                <a:spcPts val="0"/>
              </a:spcAft>
              <a:buClr>
                <a:schemeClr val="dk1"/>
              </a:buClr>
              <a:buSzPts val="700"/>
              <a:buChar char="»"/>
              <a:defRPr sz="1000"/>
            </a:lvl5pPr>
            <a:lvl6pPr marL="2743200" lvl="5" indent="-273050" algn="l">
              <a:lnSpc>
                <a:spcPct val="100000"/>
              </a:lnSpc>
              <a:spcBef>
                <a:spcPts val="200"/>
              </a:spcBef>
              <a:spcAft>
                <a:spcPts val="0"/>
              </a:spcAft>
              <a:buClr>
                <a:schemeClr val="dk1"/>
              </a:buClr>
              <a:buSzPts val="700"/>
              <a:buChar char="•"/>
              <a:defRPr sz="1000"/>
            </a:lvl6pPr>
            <a:lvl7pPr marL="3200400" lvl="6" indent="-273050" algn="l">
              <a:lnSpc>
                <a:spcPct val="100000"/>
              </a:lnSpc>
              <a:spcBef>
                <a:spcPts val="200"/>
              </a:spcBef>
              <a:spcAft>
                <a:spcPts val="0"/>
              </a:spcAft>
              <a:buClr>
                <a:schemeClr val="dk1"/>
              </a:buClr>
              <a:buSzPts val="700"/>
              <a:buChar char="•"/>
              <a:defRPr sz="1000"/>
            </a:lvl7pPr>
            <a:lvl8pPr marL="3657600" lvl="7" indent="-273050" algn="l">
              <a:lnSpc>
                <a:spcPct val="100000"/>
              </a:lnSpc>
              <a:spcBef>
                <a:spcPts val="200"/>
              </a:spcBef>
              <a:spcAft>
                <a:spcPts val="0"/>
              </a:spcAft>
              <a:buClr>
                <a:schemeClr val="dk1"/>
              </a:buClr>
              <a:buSzPts val="700"/>
              <a:buChar char="•"/>
              <a:defRPr sz="1000"/>
            </a:lvl8pPr>
            <a:lvl9pPr marL="4114800" lvl="8" indent="-273050" algn="l">
              <a:lnSpc>
                <a:spcPct val="100000"/>
              </a:lnSpc>
              <a:spcBef>
                <a:spcPts val="200"/>
              </a:spcBef>
              <a:spcAft>
                <a:spcPts val="0"/>
              </a:spcAft>
              <a:buClr>
                <a:schemeClr val="dk1"/>
              </a:buClr>
              <a:buSzPts val="700"/>
              <a:buChar char="•"/>
              <a:defRPr sz="1000"/>
            </a:lvl9pPr>
          </a:lstStyle>
          <a:p>
            <a:endParaRPr/>
          </a:p>
        </p:txBody>
      </p:sp>
      <p:sp>
        <p:nvSpPr>
          <p:cNvPr id="517" name="Google Shape;517;p108"/>
          <p:cNvSpPr txBox="1">
            <a:spLocks noGrp="1"/>
          </p:cNvSpPr>
          <p:nvPr>
            <p:ph type="body" idx="2"/>
          </p:nvPr>
        </p:nvSpPr>
        <p:spPr>
          <a:xfrm>
            <a:off x="228600" y="717551"/>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518" name="Google Shape;518;p10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19" name="Google Shape;519;p10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20" name="Google Shape;520;p10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21"/>
        <p:cNvGrpSpPr/>
        <p:nvPr/>
      </p:nvGrpSpPr>
      <p:grpSpPr>
        <a:xfrm>
          <a:off x="0" y="0"/>
          <a:ext cx="0" cy="0"/>
          <a:chOff x="0" y="0"/>
          <a:chExt cx="0" cy="0"/>
        </a:xfrm>
      </p:grpSpPr>
      <p:sp>
        <p:nvSpPr>
          <p:cNvPr id="522" name="Google Shape;522;p109"/>
          <p:cNvSpPr txBox="1">
            <a:spLocks noGrp="1"/>
          </p:cNvSpPr>
          <p:nvPr>
            <p:ph type="title"/>
          </p:nvPr>
        </p:nvSpPr>
        <p:spPr>
          <a:xfrm>
            <a:off x="896145" y="2400301"/>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23" name="Google Shape;523;p109"/>
          <p:cNvSpPr>
            <a:spLocks noGrp="1"/>
          </p:cNvSpPr>
          <p:nvPr>
            <p:ph type="pic" idx="2"/>
          </p:nvPr>
        </p:nvSpPr>
        <p:spPr>
          <a:xfrm>
            <a:off x="896145" y="306388"/>
            <a:ext cx="2743200" cy="2057400"/>
          </a:xfrm>
          <a:prstGeom prst="rect">
            <a:avLst/>
          </a:prstGeom>
          <a:noFill/>
          <a:ln>
            <a:noFill/>
          </a:ln>
        </p:spPr>
      </p:sp>
      <p:sp>
        <p:nvSpPr>
          <p:cNvPr id="524" name="Google Shape;524;p109"/>
          <p:cNvSpPr txBox="1">
            <a:spLocks noGrp="1"/>
          </p:cNvSpPr>
          <p:nvPr>
            <p:ph type="body" idx="1"/>
          </p:nvPr>
        </p:nvSpPr>
        <p:spPr>
          <a:xfrm>
            <a:off x="896145"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525" name="Google Shape;525;p10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26" name="Google Shape;526;p10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27" name="Google Shape;527;p10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28"/>
        <p:cNvGrpSpPr/>
        <p:nvPr/>
      </p:nvGrpSpPr>
      <p:grpSpPr>
        <a:xfrm>
          <a:off x="0" y="0"/>
          <a:ext cx="0" cy="0"/>
          <a:chOff x="0" y="0"/>
          <a:chExt cx="0" cy="0"/>
        </a:xfrm>
      </p:grpSpPr>
      <p:sp>
        <p:nvSpPr>
          <p:cNvPr id="529" name="Google Shape;529;p11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30" name="Google Shape;530;p110"/>
          <p:cNvSpPr txBox="1">
            <a:spLocks noGrp="1"/>
          </p:cNvSpPr>
          <p:nvPr>
            <p:ph type="body" idx="1"/>
          </p:nvPr>
        </p:nvSpPr>
        <p:spPr>
          <a:xfrm rot="5400000">
            <a:off x="1154401" y="-125701"/>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531" name="Google Shape;531;p11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32" name="Google Shape;532;p11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33" name="Google Shape;533;p11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534"/>
        <p:cNvGrpSpPr/>
        <p:nvPr/>
      </p:nvGrpSpPr>
      <p:grpSpPr>
        <a:xfrm>
          <a:off x="0" y="0"/>
          <a:ext cx="0" cy="0"/>
          <a:chOff x="0" y="0"/>
          <a:chExt cx="0" cy="0"/>
        </a:xfrm>
      </p:grpSpPr>
      <p:sp>
        <p:nvSpPr>
          <p:cNvPr id="535" name="Google Shape;535;p111"/>
          <p:cNvSpPr txBox="1">
            <a:spLocks noGrp="1"/>
          </p:cNvSpPr>
          <p:nvPr>
            <p:ph type="title"/>
          </p:nvPr>
        </p:nvSpPr>
        <p:spPr>
          <a:xfrm rot="5400000">
            <a:off x="2366101"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36" name="Google Shape;536;p111"/>
          <p:cNvSpPr txBox="1">
            <a:spLocks noGrp="1"/>
          </p:cNvSpPr>
          <p:nvPr>
            <p:ph type="body" idx="1"/>
          </p:nvPr>
        </p:nvSpPr>
        <p:spPr>
          <a:xfrm rot="5400000">
            <a:off x="270601" y="95318"/>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537" name="Google Shape;537;p11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38" name="Google Shape;538;p11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39" name="Google Shape;539;p11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6"/>
        <p:cNvGrpSpPr/>
        <p:nvPr/>
      </p:nvGrpSpPr>
      <p:grpSpPr>
        <a:xfrm>
          <a:off x="0" y="0"/>
          <a:ext cx="0" cy="0"/>
          <a:chOff x="0" y="0"/>
          <a:chExt cx="0" cy="0"/>
        </a:xfrm>
      </p:grpSpPr>
      <p:sp>
        <p:nvSpPr>
          <p:cNvPr id="547" name="Google Shape;547;p11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48" name="Google Shape;548;p11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49" name="Google Shape;549;p11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50"/>
        <p:cNvGrpSpPr/>
        <p:nvPr/>
      </p:nvGrpSpPr>
      <p:grpSpPr>
        <a:xfrm>
          <a:off x="0" y="0"/>
          <a:ext cx="0" cy="0"/>
          <a:chOff x="0" y="0"/>
          <a:chExt cx="0" cy="0"/>
        </a:xfrm>
      </p:grpSpPr>
      <p:sp>
        <p:nvSpPr>
          <p:cNvPr id="551" name="Google Shape;551;p114"/>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52" name="Google Shape;552;p114"/>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888888"/>
              </a:buClr>
              <a:buSzPts val="1100"/>
              <a:buNone/>
              <a:defRPr>
                <a:solidFill>
                  <a:srgbClr val="888888"/>
                </a:solidFill>
              </a:defRPr>
            </a:lvl1pPr>
            <a:lvl2pPr lvl="1" algn="ctr">
              <a:lnSpc>
                <a:spcPct val="100000"/>
              </a:lnSpc>
              <a:spcBef>
                <a:spcPts val="300"/>
              </a:spcBef>
              <a:spcAft>
                <a:spcPts val="0"/>
              </a:spcAft>
              <a:buClr>
                <a:srgbClr val="888888"/>
              </a:buClr>
              <a:buSzPts val="900"/>
              <a:buNone/>
              <a:defRPr>
                <a:solidFill>
                  <a:srgbClr val="888888"/>
                </a:solidFill>
              </a:defRPr>
            </a:lvl2pPr>
            <a:lvl3pPr lvl="2" algn="ctr">
              <a:lnSpc>
                <a:spcPct val="100000"/>
              </a:lnSpc>
              <a:spcBef>
                <a:spcPts val="200"/>
              </a:spcBef>
              <a:spcAft>
                <a:spcPts val="0"/>
              </a:spcAft>
              <a:buClr>
                <a:srgbClr val="888888"/>
              </a:buClr>
              <a:buSzPts val="800"/>
              <a:buNone/>
              <a:defRPr>
                <a:solidFill>
                  <a:srgbClr val="888888"/>
                </a:solidFill>
              </a:defRPr>
            </a:lvl3pPr>
            <a:lvl4pPr lvl="3" algn="ctr">
              <a:lnSpc>
                <a:spcPct val="100000"/>
              </a:lnSpc>
              <a:spcBef>
                <a:spcPts val="200"/>
              </a:spcBef>
              <a:spcAft>
                <a:spcPts val="0"/>
              </a:spcAft>
              <a:buClr>
                <a:srgbClr val="888888"/>
              </a:buClr>
              <a:buSzPts val="700"/>
              <a:buNone/>
              <a:defRPr>
                <a:solidFill>
                  <a:srgbClr val="888888"/>
                </a:solidFill>
              </a:defRPr>
            </a:lvl4pPr>
            <a:lvl5pPr lvl="4" algn="ctr">
              <a:lnSpc>
                <a:spcPct val="100000"/>
              </a:lnSpc>
              <a:spcBef>
                <a:spcPts val="200"/>
              </a:spcBef>
              <a:spcAft>
                <a:spcPts val="0"/>
              </a:spcAft>
              <a:buClr>
                <a:srgbClr val="888888"/>
              </a:buClr>
              <a:buSzPts val="700"/>
              <a:buNone/>
              <a:defRPr>
                <a:solidFill>
                  <a:srgbClr val="888888"/>
                </a:solidFill>
              </a:defRPr>
            </a:lvl5pPr>
            <a:lvl6pPr lvl="5" algn="ctr">
              <a:lnSpc>
                <a:spcPct val="100000"/>
              </a:lnSpc>
              <a:spcBef>
                <a:spcPts val="200"/>
              </a:spcBef>
              <a:spcAft>
                <a:spcPts val="0"/>
              </a:spcAft>
              <a:buClr>
                <a:srgbClr val="888888"/>
              </a:buClr>
              <a:buSzPts val="700"/>
              <a:buNone/>
              <a:defRPr>
                <a:solidFill>
                  <a:srgbClr val="888888"/>
                </a:solidFill>
              </a:defRPr>
            </a:lvl6pPr>
            <a:lvl7pPr lvl="6" algn="ctr">
              <a:lnSpc>
                <a:spcPct val="100000"/>
              </a:lnSpc>
              <a:spcBef>
                <a:spcPts val="200"/>
              </a:spcBef>
              <a:spcAft>
                <a:spcPts val="0"/>
              </a:spcAft>
              <a:buClr>
                <a:srgbClr val="888888"/>
              </a:buClr>
              <a:buSzPts val="700"/>
              <a:buNone/>
              <a:defRPr>
                <a:solidFill>
                  <a:srgbClr val="888888"/>
                </a:solidFill>
              </a:defRPr>
            </a:lvl7pPr>
            <a:lvl8pPr lvl="7" algn="ctr">
              <a:lnSpc>
                <a:spcPct val="100000"/>
              </a:lnSpc>
              <a:spcBef>
                <a:spcPts val="200"/>
              </a:spcBef>
              <a:spcAft>
                <a:spcPts val="0"/>
              </a:spcAft>
              <a:buClr>
                <a:srgbClr val="888888"/>
              </a:buClr>
              <a:buSzPts val="700"/>
              <a:buNone/>
              <a:defRPr>
                <a:solidFill>
                  <a:srgbClr val="888888"/>
                </a:solidFill>
              </a:defRPr>
            </a:lvl8pPr>
            <a:lvl9pPr lvl="8" algn="ctr">
              <a:lnSpc>
                <a:spcPct val="100000"/>
              </a:lnSpc>
              <a:spcBef>
                <a:spcPts val="200"/>
              </a:spcBef>
              <a:spcAft>
                <a:spcPts val="0"/>
              </a:spcAft>
              <a:buClr>
                <a:srgbClr val="888888"/>
              </a:buClr>
              <a:buSzPts val="700"/>
              <a:buNone/>
              <a:defRPr>
                <a:solidFill>
                  <a:srgbClr val="888888"/>
                </a:solidFill>
              </a:defRPr>
            </a:lvl9pPr>
          </a:lstStyle>
          <a:p>
            <a:endParaRPr/>
          </a:p>
        </p:txBody>
      </p:sp>
      <p:sp>
        <p:nvSpPr>
          <p:cNvPr id="553" name="Google Shape;553;p11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54" name="Google Shape;554;p11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55" name="Google Shape;555;p11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56"/>
        <p:cNvGrpSpPr/>
        <p:nvPr/>
      </p:nvGrpSpPr>
      <p:grpSpPr>
        <a:xfrm>
          <a:off x="0" y="0"/>
          <a:ext cx="0" cy="0"/>
          <a:chOff x="0" y="0"/>
          <a:chExt cx="0" cy="0"/>
        </a:xfrm>
      </p:grpSpPr>
      <p:sp>
        <p:nvSpPr>
          <p:cNvPr id="557" name="Google Shape;557;p11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58" name="Google Shape;558;p115"/>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559" name="Google Shape;559;p11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60" name="Google Shape;560;p11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61" name="Google Shape;561;p11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62"/>
        <p:cNvGrpSpPr/>
        <p:nvPr/>
      </p:nvGrpSpPr>
      <p:grpSpPr>
        <a:xfrm>
          <a:off x="0" y="0"/>
          <a:ext cx="0" cy="0"/>
          <a:chOff x="0" y="0"/>
          <a:chExt cx="0" cy="0"/>
        </a:xfrm>
      </p:grpSpPr>
      <p:sp>
        <p:nvSpPr>
          <p:cNvPr id="563" name="Google Shape;563;p116"/>
          <p:cNvSpPr txBox="1">
            <a:spLocks noGrp="1"/>
          </p:cNvSpPr>
          <p:nvPr>
            <p:ph type="title"/>
          </p:nvPr>
        </p:nvSpPr>
        <p:spPr>
          <a:xfrm>
            <a:off x="361156" y="2203451"/>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13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64" name="Google Shape;564;p116"/>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888888"/>
              </a:buClr>
              <a:buSzPts val="700"/>
              <a:buNone/>
              <a:defRPr sz="1000">
                <a:solidFill>
                  <a:srgbClr val="888888"/>
                </a:solidFill>
              </a:defRPr>
            </a:lvl1pPr>
            <a:lvl2pPr marL="914400" lvl="1" indent="-228600" algn="l">
              <a:lnSpc>
                <a:spcPct val="100000"/>
              </a:lnSpc>
              <a:spcBef>
                <a:spcPts val="200"/>
              </a:spcBef>
              <a:spcAft>
                <a:spcPts val="0"/>
              </a:spcAft>
              <a:buClr>
                <a:srgbClr val="888888"/>
              </a:buClr>
              <a:buSzPts val="600"/>
              <a:buNone/>
              <a:defRPr sz="900">
                <a:solidFill>
                  <a:srgbClr val="888888"/>
                </a:solidFill>
              </a:defRPr>
            </a:lvl2pPr>
            <a:lvl3pPr marL="1371600" lvl="2" indent="-228600" algn="l">
              <a:lnSpc>
                <a:spcPct val="100000"/>
              </a:lnSpc>
              <a:spcBef>
                <a:spcPts val="200"/>
              </a:spcBef>
              <a:spcAft>
                <a:spcPts val="0"/>
              </a:spcAft>
              <a:buClr>
                <a:srgbClr val="888888"/>
              </a:buClr>
              <a:buSzPts val="500"/>
              <a:buNone/>
              <a:defRPr sz="800">
                <a:solidFill>
                  <a:srgbClr val="888888"/>
                </a:solidFill>
              </a:defRPr>
            </a:lvl3pPr>
            <a:lvl4pPr marL="1828800" lvl="3" indent="-228600" algn="l">
              <a:lnSpc>
                <a:spcPct val="100000"/>
              </a:lnSpc>
              <a:spcBef>
                <a:spcPts val="100"/>
              </a:spcBef>
              <a:spcAft>
                <a:spcPts val="0"/>
              </a:spcAft>
              <a:buClr>
                <a:srgbClr val="888888"/>
              </a:buClr>
              <a:buSzPts val="500"/>
              <a:buNone/>
              <a:defRPr sz="700">
                <a:solidFill>
                  <a:srgbClr val="888888"/>
                </a:solidFill>
              </a:defRPr>
            </a:lvl4pPr>
            <a:lvl5pPr marL="2286000" lvl="4" indent="-228600" algn="l">
              <a:lnSpc>
                <a:spcPct val="100000"/>
              </a:lnSpc>
              <a:spcBef>
                <a:spcPts val="100"/>
              </a:spcBef>
              <a:spcAft>
                <a:spcPts val="0"/>
              </a:spcAft>
              <a:buClr>
                <a:srgbClr val="888888"/>
              </a:buClr>
              <a:buSzPts val="500"/>
              <a:buNone/>
              <a:defRPr sz="700">
                <a:solidFill>
                  <a:srgbClr val="888888"/>
                </a:solidFill>
              </a:defRPr>
            </a:lvl5pPr>
            <a:lvl6pPr marL="2743200" lvl="5" indent="-228600" algn="l">
              <a:lnSpc>
                <a:spcPct val="100000"/>
              </a:lnSpc>
              <a:spcBef>
                <a:spcPts val="100"/>
              </a:spcBef>
              <a:spcAft>
                <a:spcPts val="0"/>
              </a:spcAft>
              <a:buClr>
                <a:srgbClr val="888888"/>
              </a:buClr>
              <a:buSzPts val="500"/>
              <a:buNone/>
              <a:defRPr sz="700">
                <a:solidFill>
                  <a:srgbClr val="888888"/>
                </a:solidFill>
              </a:defRPr>
            </a:lvl6pPr>
            <a:lvl7pPr marL="3200400" lvl="6" indent="-228600" algn="l">
              <a:lnSpc>
                <a:spcPct val="100000"/>
              </a:lnSpc>
              <a:spcBef>
                <a:spcPts val="100"/>
              </a:spcBef>
              <a:spcAft>
                <a:spcPts val="0"/>
              </a:spcAft>
              <a:buClr>
                <a:srgbClr val="888888"/>
              </a:buClr>
              <a:buSzPts val="500"/>
              <a:buNone/>
              <a:defRPr sz="700">
                <a:solidFill>
                  <a:srgbClr val="888888"/>
                </a:solidFill>
              </a:defRPr>
            </a:lvl7pPr>
            <a:lvl8pPr marL="3657600" lvl="7" indent="-228600" algn="l">
              <a:lnSpc>
                <a:spcPct val="100000"/>
              </a:lnSpc>
              <a:spcBef>
                <a:spcPts val="100"/>
              </a:spcBef>
              <a:spcAft>
                <a:spcPts val="0"/>
              </a:spcAft>
              <a:buClr>
                <a:srgbClr val="888888"/>
              </a:buClr>
              <a:buSzPts val="500"/>
              <a:buNone/>
              <a:defRPr sz="700">
                <a:solidFill>
                  <a:srgbClr val="888888"/>
                </a:solidFill>
              </a:defRPr>
            </a:lvl8pPr>
            <a:lvl9pPr marL="4114800" lvl="8" indent="-228600" algn="l">
              <a:lnSpc>
                <a:spcPct val="100000"/>
              </a:lnSpc>
              <a:spcBef>
                <a:spcPts val="100"/>
              </a:spcBef>
              <a:spcAft>
                <a:spcPts val="0"/>
              </a:spcAft>
              <a:buClr>
                <a:srgbClr val="888888"/>
              </a:buClr>
              <a:buSzPts val="500"/>
              <a:buNone/>
              <a:defRPr sz="700">
                <a:solidFill>
                  <a:srgbClr val="888888"/>
                </a:solidFill>
              </a:defRPr>
            </a:lvl9pPr>
          </a:lstStyle>
          <a:p>
            <a:endParaRPr/>
          </a:p>
        </p:txBody>
      </p:sp>
      <p:sp>
        <p:nvSpPr>
          <p:cNvPr id="565" name="Google Shape;565;p11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66" name="Google Shape;566;p11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67" name="Google Shape;567;p11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68"/>
        <p:cNvGrpSpPr/>
        <p:nvPr/>
      </p:nvGrpSpPr>
      <p:grpSpPr>
        <a:xfrm>
          <a:off x="0" y="0"/>
          <a:ext cx="0" cy="0"/>
          <a:chOff x="0" y="0"/>
          <a:chExt cx="0" cy="0"/>
        </a:xfrm>
      </p:grpSpPr>
      <p:sp>
        <p:nvSpPr>
          <p:cNvPr id="569" name="Google Shape;569;p117"/>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70" name="Google Shape;570;p117"/>
          <p:cNvSpPr txBox="1">
            <a:spLocks noGrp="1"/>
          </p:cNvSpPr>
          <p:nvPr>
            <p:ph type="body" idx="1"/>
          </p:nvPr>
        </p:nvSpPr>
        <p:spPr>
          <a:xfrm>
            <a:off x="2286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571" name="Google Shape;571;p117"/>
          <p:cNvSpPr txBox="1">
            <a:spLocks noGrp="1"/>
          </p:cNvSpPr>
          <p:nvPr>
            <p:ph type="body" idx="2"/>
          </p:nvPr>
        </p:nvSpPr>
        <p:spPr>
          <a:xfrm>
            <a:off x="23241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572" name="Google Shape;572;p11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73" name="Google Shape;573;p11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74" name="Google Shape;574;p11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75"/>
        <p:cNvGrpSpPr/>
        <p:nvPr/>
      </p:nvGrpSpPr>
      <p:grpSpPr>
        <a:xfrm>
          <a:off x="0" y="0"/>
          <a:ext cx="0" cy="0"/>
          <a:chOff x="0" y="0"/>
          <a:chExt cx="0" cy="0"/>
        </a:xfrm>
      </p:grpSpPr>
      <p:sp>
        <p:nvSpPr>
          <p:cNvPr id="576" name="Google Shape;576;p118"/>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77" name="Google Shape;577;p118"/>
          <p:cNvSpPr txBox="1">
            <a:spLocks noGrp="1"/>
          </p:cNvSpPr>
          <p:nvPr>
            <p:ph type="body" idx="1"/>
          </p:nvPr>
        </p:nvSpPr>
        <p:spPr>
          <a:xfrm>
            <a:off x="228601" y="767557"/>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578" name="Google Shape;578;p118"/>
          <p:cNvSpPr txBox="1">
            <a:spLocks noGrp="1"/>
          </p:cNvSpPr>
          <p:nvPr>
            <p:ph type="body" idx="2"/>
          </p:nvPr>
        </p:nvSpPr>
        <p:spPr>
          <a:xfrm>
            <a:off x="228601" y="1087438"/>
            <a:ext cx="20202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579" name="Google Shape;579;p118"/>
          <p:cNvSpPr txBox="1">
            <a:spLocks noGrp="1"/>
          </p:cNvSpPr>
          <p:nvPr>
            <p:ph type="body" idx="3"/>
          </p:nvPr>
        </p:nvSpPr>
        <p:spPr>
          <a:xfrm>
            <a:off x="2322513" y="767557"/>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580" name="Google Shape;580;p118"/>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581" name="Google Shape;581;p11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82" name="Google Shape;582;p11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83" name="Google Shape;583;p11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4"/>
        <p:cNvGrpSpPr/>
        <p:nvPr/>
      </p:nvGrpSpPr>
      <p:grpSpPr>
        <a:xfrm>
          <a:off x="0" y="0"/>
          <a:ext cx="0" cy="0"/>
          <a:chOff x="0" y="0"/>
          <a:chExt cx="0" cy="0"/>
        </a:xfrm>
      </p:grpSpPr>
      <p:sp>
        <p:nvSpPr>
          <p:cNvPr id="585" name="Google Shape;585;p11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86" name="Google Shape;586;p11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87" name="Google Shape;587;p11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88" name="Google Shape;588;p11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9"/>
        <p:cNvGrpSpPr/>
        <p:nvPr/>
      </p:nvGrpSpPr>
      <p:grpSpPr>
        <a:xfrm>
          <a:off x="0" y="0"/>
          <a:ext cx="0" cy="0"/>
          <a:chOff x="0" y="0"/>
          <a:chExt cx="0" cy="0"/>
        </a:xfrm>
      </p:grpSpPr>
      <p:sp>
        <p:nvSpPr>
          <p:cNvPr id="590" name="Google Shape;590;p120"/>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91" name="Google Shape;591;p120"/>
          <p:cNvSpPr txBox="1">
            <a:spLocks noGrp="1"/>
          </p:cNvSpPr>
          <p:nvPr>
            <p:ph type="body" idx="1"/>
          </p:nvPr>
        </p:nvSpPr>
        <p:spPr>
          <a:xfrm>
            <a:off x="1787525" y="136526"/>
            <a:ext cx="2556000" cy="2926500"/>
          </a:xfrm>
          <a:prstGeom prst="rect">
            <a:avLst/>
          </a:prstGeom>
          <a:noFill/>
          <a:ln>
            <a:noFill/>
          </a:ln>
        </p:spPr>
        <p:txBody>
          <a:bodyPr spcFirstLastPara="1" wrap="square" lIns="45725" tIns="22850" rIns="45725" bIns="22850" anchor="t" anchorCtr="0">
            <a:normAutofit/>
          </a:bodyPr>
          <a:lstStyle>
            <a:lvl1pPr marL="457200" lvl="0" indent="-298450" algn="l">
              <a:lnSpc>
                <a:spcPct val="100000"/>
              </a:lnSpc>
              <a:spcBef>
                <a:spcPts val="300"/>
              </a:spcBef>
              <a:spcAft>
                <a:spcPts val="0"/>
              </a:spcAft>
              <a:buClr>
                <a:schemeClr val="dk1"/>
              </a:buClr>
              <a:buSzPts val="1100"/>
              <a:buChar char="•"/>
              <a:defRPr sz="1600"/>
            </a:lvl1pPr>
            <a:lvl2pPr marL="914400" lvl="1" indent="-285750" algn="l">
              <a:lnSpc>
                <a:spcPct val="100000"/>
              </a:lnSpc>
              <a:spcBef>
                <a:spcPts val="300"/>
              </a:spcBef>
              <a:spcAft>
                <a:spcPts val="0"/>
              </a:spcAft>
              <a:buClr>
                <a:schemeClr val="dk1"/>
              </a:buClr>
              <a:buSzPts val="900"/>
              <a:buChar char="–"/>
              <a:defRPr sz="1400"/>
            </a:lvl2pPr>
            <a:lvl3pPr marL="1371600" lvl="2" indent="-279400" algn="l">
              <a:lnSpc>
                <a:spcPct val="100000"/>
              </a:lnSpc>
              <a:spcBef>
                <a:spcPts val="200"/>
              </a:spcBef>
              <a:spcAft>
                <a:spcPts val="0"/>
              </a:spcAft>
              <a:buClr>
                <a:schemeClr val="dk1"/>
              </a:buClr>
              <a:buSzPts val="800"/>
              <a:buChar char="•"/>
              <a:defRPr sz="1200"/>
            </a:lvl3pPr>
            <a:lvl4pPr marL="1828800" lvl="3" indent="-273050" algn="l">
              <a:lnSpc>
                <a:spcPct val="100000"/>
              </a:lnSpc>
              <a:spcBef>
                <a:spcPts val="200"/>
              </a:spcBef>
              <a:spcAft>
                <a:spcPts val="0"/>
              </a:spcAft>
              <a:buClr>
                <a:schemeClr val="dk1"/>
              </a:buClr>
              <a:buSzPts val="700"/>
              <a:buChar char="–"/>
              <a:defRPr sz="1000"/>
            </a:lvl4pPr>
            <a:lvl5pPr marL="2286000" lvl="4" indent="-273050" algn="l">
              <a:lnSpc>
                <a:spcPct val="100000"/>
              </a:lnSpc>
              <a:spcBef>
                <a:spcPts val="200"/>
              </a:spcBef>
              <a:spcAft>
                <a:spcPts val="0"/>
              </a:spcAft>
              <a:buClr>
                <a:schemeClr val="dk1"/>
              </a:buClr>
              <a:buSzPts val="700"/>
              <a:buChar char="»"/>
              <a:defRPr sz="1000"/>
            </a:lvl5pPr>
            <a:lvl6pPr marL="2743200" lvl="5" indent="-273050" algn="l">
              <a:lnSpc>
                <a:spcPct val="100000"/>
              </a:lnSpc>
              <a:spcBef>
                <a:spcPts val="200"/>
              </a:spcBef>
              <a:spcAft>
                <a:spcPts val="0"/>
              </a:spcAft>
              <a:buClr>
                <a:schemeClr val="dk1"/>
              </a:buClr>
              <a:buSzPts val="700"/>
              <a:buChar char="•"/>
              <a:defRPr sz="1000"/>
            </a:lvl6pPr>
            <a:lvl7pPr marL="3200400" lvl="6" indent="-273050" algn="l">
              <a:lnSpc>
                <a:spcPct val="100000"/>
              </a:lnSpc>
              <a:spcBef>
                <a:spcPts val="200"/>
              </a:spcBef>
              <a:spcAft>
                <a:spcPts val="0"/>
              </a:spcAft>
              <a:buClr>
                <a:schemeClr val="dk1"/>
              </a:buClr>
              <a:buSzPts val="700"/>
              <a:buChar char="•"/>
              <a:defRPr sz="1000"/>
            </a:lvl7pPr>
            <a:lvl8pPr marL="3657600" lvl="7" indent="-273050" algn="l">
              <a:lnSpc>
                <a:spcPct val="100000"/>
              </a:lnSpc>
              <a:spcBef>
                <a:spcPts val="200"/>
              </a:spcBef>
              <a:spcAft>
                <a:spcPts val="0"/>
              </a:spcAft>
              <a:buClr>
                <a:schemeClr val="dk1"/>
              </a:buClr>
              <a:buSzPts val="700"/>
              <a:buChar char="•"/>
              <a:defRPr sz="1000"/>
            </a:lvl8pPr>
            <a:lvl9pPr marL="4114800" lvl="8" indent="-273050" algn="l">
              <a:lnSpc>
                <a:spcPct val="100000"/>
              </a:lnSpc>
              <a:spcBef>
                <a:spcPts val="200"/>
              </a:spcBef>
              <a:spcAft>
                <a:spcPts val="0"/>
              </a:spcAft>
              <a:buClr>
                <a:schemeClr val="dk1"/>
              </a:buClr>
              <a:buSzPts val="700"/>
              <a:buChar char="•"/>
              <a:defRPr sz="1000"/>
            </a:lvl9pPr>
          </a:lstStyle>
          <a:p>
            <a:endParaRPr/>
          </a:p>
        </p:txBody>
      </p:sp>
      <p:sp>
        <p:nvSpPr>
          <p:cNvPr id="592" name="Google Shape;592;p120"/>
          <p:cNvSpPr txBox="1">
            <a:spLocks noGrp="1"/>
          </p:cNvSpPr>
          <p:nvPr>
            <p:ph type="body" idx="2"/>
          </p:nvPr>
        </p:nvSpPr>
        <p:spPr>
          <a:xfrm>
            <a:off x="228600" y="717551"/>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593" name="Google Shape;593;p12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94" name="Google Shape;594;p12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95" name="Google Shape;595;p12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96"/>
        <p:cNvGrpSpPr/>
        <p:nvPr/>
      </p:nvGrpSpPr>
      <p:grpSpPr>
        <a:xfrm>
          <a:off x="0" y="0"/>
          <a:ext cx="0" cy="0"/>
          <a:chOff x="0" y="0"/>
          <a:chExt cx="0" cy="0"/>
        </a:xfrm>
      </p:grpSpPr>
      <p:sp>
        <p:nvSpPr>
          <p:cNvPr id="597" name="Google Shape;597;p121"/>
          <p:cNvSpPr txBox="1">
            <a:spLocks noGrp="1"/>
          </p:cNvSpPr>
          <p:nvPr>
            <p:ph type="title"/>
          </p:nvPr>
        </p:nvSpPr>
        <p:spPr>
          <a:xfrm>
            <a:off x="896145" y="2400301"/>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598" name="Google Shape;598;p121"/>
          <p:cNvSpPr>
            <a:spLocks noGrp="1"/>
          </p:cNvSpPr>
          <p:nvPr>
            <p:ph type="pic" idx="2"/>
          </p:nvPr>
        </p:nvSpPr>
        <p:spPr>
          <a:xfrm>
            <a:off x="896145" y="306388"/>
            <a:ext cx="2743200" cy="2057400"/>
          </a:xfrm>
          <a:prstGeom prst="rect">
            <a:avLst/>
          </a:prstGeom>
          <a:noFill/>
          <a:ln>
            <a:noFill/>
          </a:ln>
        </p:spPr>
      </p:sp>
      <p:sp>
        <p:nvSpPr>
          <p:cNvPr id="599" name="Google Shape;599;p121"/>
          <p:cNvSpPr txBox="1">
            <a:spLocks noGrp="1"/>
          </p:cNvSpPr>
          <p:nvPr>
            <p:ph type="body" idx="1"/>
          </p:nvPr>
        </p:nvSpPr>
        <p:spPr>
          <a:xfrm>
            <a:off x="896145"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600" name="Google Shape;600;p12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01" name="Google Shape;601;p12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02" name="Google Shape;602;p12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03"/>
        <p:cNvGrpSpPr/>
        <p:nvPr/>
      </p:nvGrpSpPr>
      <p:grpSpPr>
        <a:xfrm>
          <a:off x="0" y="0"/>
          <a:ext cx="0" cy="0"/>
          <a:chOff x="0" y="0"/>
          <a:chExt cx="0" cy="0"/>
        </a:xfrm>
      </p:grpSpPr>
      <p:sp>
        <p:nvSpPr>
          <p:cNvPr id="604" name="Google Shape;604;p12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05" name="Google Shape;605;p122"/>
          <p:cNvSpPr txBox="1">
            <a:spLocks noGrp="1"/>
          </p:cNvSpPr>
          <p:nvPr>
            <p:ph type="body" idx="1"/>
          </p:nvPr>
        </p:nvSpPr>
        <p:spPr>
          <a:xfrm rot="5400000">
            <a:off x="1154401" y="-125701"/>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606" name="Google Shape;606;p12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07" name="Google Shape;607;p12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08" name="Google Shape;608;p12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09"/>
        <p:cNvGrpSpPr/>
        <p:nvPr/>
      </p:nvGrpSpPr>
      <p:grpSpPr>
        <a:xfrm>
          <a:off x="0" y="0"/>
          <a:ext cx="0" cy="0"/>
          <a:chOff x="0" y="0"/>
          <a:chExt cx="0" cy="0"/>
        </a:xfrm>
      </p:grpSpPr>
      <p:sp>
        <p:nvSpPr>
          <p:cNvPr id="610" name="Google Shape;610;p123"/>
          <p:cNvSpPr txBox="1">
            <a:spLocks noGrp="1"/>
          </p:cNvSpPr>
          <p:nvPr>
            <p:ph type="title"/>
          </p:nvPr>
        </p:nvSpPr>
        <p:spPr>
          <a:xfrm rot="5400000">
            <a:off x="2366101"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11" name="Google Shape;611;p123"/>
          <p:cNvSpPr txBox="1">
            <a:spLocks noGrp="1"/>
          </p:cNvSpPr>
          <p:nvPr>
            <p:ph type="body" idx="1"/>
          </p:nvPr>
        </p:nvSpPr>
        <p:spPr>
          <a:xfrm rot="5400000">
            <a:off x="270601" y="95318"/>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612" name="Google Shape;612;p12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13" name="Google Shape;613;p12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14" name="Google Shape;614;p12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1"/>
        <p:cNvGrpSpPr/>
        <p:nvPr/>
      </p:nvGrpSpPr>
      <p:grpSpPr>
        <a:xfrm>
          <a:off x="0" y="0"/>
          <a:ext cx="0" cy="0"/>
          <a:chOff x="0" y="0"/>
          <a:chExt cx="0" cy="0"/>
        </a:xfrm>
      </p:grpSpPr>
      <p:sp>
        <p:nvSpPr>
          <p:cNvPr id="622" name="Google Shape;622;p12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23" name="Google Shape;623;p12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24" name="Google Shape;624;p12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625"/>
        <p:cNvGrpSpPr/>
        <p:nvPr/>
      </p:nvGrpSpPr>
      <p:grpSpPr>
        <a:xfrm>
          <a:off x="0" y="0"/>
          <a:ext cx="0" cy="0"/>
          <a:chOff x="0" y="0"/>
          <a:chExt cx="0" cy="0"/>
        </a:xfrm>
      </p:grpSpPr>
      <p:sp>
        <p:nvSpPr>
          <p:cNvPr id="626" name="Google Shape;626;p126"/>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Clr>
                <a:srgbClr val="23A595"/>
              </a:buClr>
              <a:buSzPts val="1500"/>
              <a:buFont typeface="Calibri"/>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627" name="Google Shape;627;p126"/>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00000"/>
              </a:lnSpc>
              <a:spcBef>
                <a:spcPts val="0"/>
              </a:spcBef>
              <a:spcAft>
                <a:spcPts val="0"/>
              </a:spcAft>
              <a:buClr>
                <a:schemeClr val="dk1"/>
              </a:buClr>
              <a:buSzPts val="800"/>
              <a:buChar char="●"/>
              <a:defRPr/>
            </a:lvl1pPr>
            <a:lvl2pPr marL="914400" lvl="1" indent="-279400" algn="l">
              <a:lnSpc>
                <a:spcPct val="100000"/>
              </a:lnSpc>
              <a:spcBef>
                <a:spcPts val="0"/>
              </a:spcBef>
              <a:spcAft>
                <a:spcPts val="0"/>
              </a:spcAft>
              <a:buClr>
                <a:schemeClr val="dk1"/>
              </a:buClr>
              <a:buSzPts val="800"/>
              <a:buChar char="○"/>
              <a:defRPr/>
            </a:lvl2pPr>
            <a:lvl3pPr marL="1371600" lvl="2" indent="-279400" algn="l">
              <a:lnSpc>
                <a:spcPct val="100000"/>
              </a:lnSpc>
              <a:spcBef>
                <a:spcPts val="0"/>
              </a:spcBef>
              <a:spcAft>
                <a:spcPts val="0"/>
              </a:spcAft>
              <a:buClr>
                <a:schemeClr val="dk1"/>
              </a:buClr>
              <a:buSzPts val="800"/>
              <a:buChar char="■"/>
              <a:defRPr/>
            </a:lvl3pPr>
            <a:lvl4pPr marL="1828800" lvl="3" indent="-279400" algn="l">
              <a:lnSpc>
                <a:spcPct val="100000"/>
              </a:lnSpc>
              <a:spcBef>
                <a:spcPts val="0"/>
              </a:spcBef>
              <a:spcAft>
                <a:spcPts val="0"/>
              </a:spcAft>
              <a:buClr>
                <a:schemeClr val="dk1"/>
              </a:buClr>
              <a:buSzPts val="800"/>
              <a:buChar char="●"/>
              <a:defRPr/>
            </a:lvl4pPr>
            <a:lvl5pPr marL="2286000" lvl="4" indent="-279400" algn="l">
              <a:lnSpc>
                <a:spcPct val="100000"/>
              </a:lnSpc>
              <a:spcBef>
                <a:spcPts val="0"/>
              </a:spcBef>
              <a:spcAft>
                <a:spcPts val="0"/>
              </a:spcAft>
              <a:buClr>
                <a:schemeClr val="dk1"/>
              </a:buClr>
              <a:buSzPts val="800"/>
              <a:buChar char="○"/>
              <a:defRPr/>
            </a:lvl5pPr>
            <a:lvl6pPr marL="2743200" lvl="5" indent="-279400" algn="l">
              <a:lnSpc>
                <a:spcPct val="100000"/>
              </a:lnSpc>
              <a:spcBef>
                <a:spcPts val="0"/>
              </a:spcBef>
              <a:spcAft>
                <a:spcPts val="0"/>
              </a:spcAft>
              <a:buClr>
                <a:schemeClr val="dk1"/>
              </a:buClr>
              <a:buSzPts val="800"/>
              <a:buChar char="■"/>
              <a:defRPr/>
            </a:lvl6pPr>
            <a:lvl7pPr marL="3200400" lvl="6" indent="-279400" algn="l">
              <a:lnSpc>
                <a:spcPct val="100000"/>
              </a:lnSpc>
              <a:spcBef>
                <a:spcPts val="0"/>
              </a:spcBef>
              <a:spcAft>
                <a:spcPts val="0"/>
              </a:spcAft>
              <a:buClr>
                <a:schemeClr val="dk1"/>
              </a:buClr>
              <a:buSzPts val="800"/>
              <a:buChar char="●"/>
              <a:defRPr/>
            </a:lvl7pPr>
            <a:lvl8pPr marL="3657600" lvl="7" indent="-279400" algn="l">
              <a:lnSpc>
                <a:spcPct val="100000"/>
              </a:lnSpc>
              <a:spcBef>
                <a:spcPts val="0"/>
              </a:spcBef>
              <a:spcAft>
                <a:spcPts val="0"/>
              </a:spcAft>
              <a:buClr>
                <a:schemeClr val="dk1"/>
              </a:buClr>
              <a:buSzPts val="800"/>
              <a:buChar char="○"/>
              <a:defRPr/>
            </a:lvl8pPr>
            <a:lvl9pPr marL="4114800" lvl="8" indent="-279400" algn="l">
              <a:lnSpc>
                <a:spcPct val="100000"/>
              </a:lnSpc>
              <a:spcBef>
                <a:spcPts val="0"/>
              </a:spcBef>
              <a:spcAft>
                <a:spcPts val="0"/>
              </a:spcAft>
              <a:buClr>
                <a:schemeClr val="dk1"/>
              </a:buClr>
              <a:buSzPts val="800"/>
              <a:buChar char="■"/>
              <a:defRPr/>
            </a:lvl9pPr>
          </a:lstStyle>
          <a:p>
            <a:endParaRPr/>
          </a:p>
        </p:txBody>
      </p:sp>
      <p:sp>
        <p:nvSpPr>
          <p:cNvPr id="628" name="Google Shape;628;p126"/>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629"/>
        <p:cNvGrpSpPr/>
        <p:nvPr/>
      </p:nvGrpSpPr>
      <p:grpSpPr>
        <a:xfrm>
          <a:off x="0" y="0"/>
          <a:ext cx="0" cy="0"/>
          <a:chOff x="0" y="0"/>
          <a:chExt cx="0" cy="0"/>
        </a:xfrm>
      </p:grpSpPr>
      <p:sp>
        <p:nvSpPr>
          <p:cNvPr id="630" name="Google Shape;630;p127"/>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Font typeface="Calibri"/>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31" name="Google Shape;631;p12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632" name="Google Shape;632;p127"/>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633"/>
        <p:cNvGrpSpPr/>
        <p:nvPr/>
      </p:nvGrpSpPr>
      <p:grpSpPr>
        <a:xfrm>
          <a:off x="0" y="0"/>
          <a:ext cx="0" cy="0"/>
          <a:chOff x="0" y="0"/>
          <a:chExt cx="0" cy="0"/>
        </a:xfrm>
      </p:grpSpPr>
      <p:sp>
        <p:nvSpPr>
          <p:cNvPr id="634" name="Google Shape;634;p128"/>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635"/>
        <p:cNvGrpSpPr/>
        <p:nvPr/>
      </p:nvGrpSpPr>
      <p:grpSpPr>
        <a:xfrm>
          <a:off x="0" y="0"/>
          <a:ext cx="0" cy="0"/>
          <a:chOff x="0" y="0"/>
          <a:chExt cx="0" cy="0"/>
        </a:xfrm>
      </p:grpSpPr>
      <p:sp>
        <p:nvSpPr>
          <p:cNvPr id="636" name="Google Shape;636;p129"/>
          <p:cNvSpPr txBox="1">
            <a:spLocks noGrp="1"/>
          </p:cNvSpPr>
          <p:nvPr>
            <p:ph type="title"/>
          </p:nvPr>
        </p:nvSpPr>
        <p:spPr>
          <a:xfrm>
            <a:off x="514800" y="2492748"/>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37" name="Google Shape;637;p129"/>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638" name="Google Shape;638;p129"/>
          <p:cNvSpPr/>
          <p:nvPr/>
        </p:nvSpPr>
        <p:spPr>
          <a:xfrm>
            <a:off x="490351"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39"/>
        <p:cNvGrpSpPr/>
        <p:nvPr/>
      </p:nvGrpSpPr>
      <p:grpSpPr>
        <a:xfrm>
          <a:off x="0" y="0"/>
          <a:ext cx="0" cy="0"/>
          <a:chOff x="0" y="0"/>
          <a:chExt cx="0" cy="0"/>
        </a:xfrm>
      </p:grpSpPr>
      <p:sp>
        <p:nvSpPr>
          <p:cNvPr id="640" name="Google Shape;640;p130"/>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41" name="Google Shape;641;p130"/>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94898B"/>
              </a:buClr>
              <a:buSzPts val="1600"/>
              <a:buNone/>
              <a:defRPr>
                <a:solidFill>
                  <a:srgbClr val="94898B"/>
                </a:solidFill>
              </a:defRPr>
            </a:lvl1pPr>
            <a:lvl2pPr lvl="1" algn="ctr">
              <a:lnSpc>
                <a:spcPct val="100000"/>
              </a:lnSpc>
              <a:spcBef>
                <a:spcPts val="300"/>
              </a:spcBef>
              <a:spcAft>
                <a:spcPts val="0"/>
              </a:spcAft>
              <a:buClr>
                <a:srgbClr val="94898B"/>
              </a:buClr>
              <a:buSzPts val="1400"/>
              <a:buNone/>
              <a:defRPr>
                <a:solidFill>
                  <a:srgbClr val="94898B"/>
                </a:solidFill>
              </a:defRPr>
            </a:lvl2pPr>
            <a:lvl3pPr lvl="2" algn="ctr">
              <a:lnSpc>
                <a:spcPct val="100000"/>
              </a:lnSpc>
              <a:spcBef>
                <a:spcPts val="200"/>
              </a:spcBef>
              <a:spcAft>
                <a:spcPts val="0"/>
              </a:spcAft>
              <a:buClr>
                <a:srgbClr val="94898B"/>
              </a:buClr>
              <a:buSzPts val="1200"/>
              <a:buNone/>
              <a:defRPr>
                <a:solidFill>
                  <a:srgbClr val="94898B"/>
                </a:solidFill>
              </a:defRPr>
            </a:lvl3pPr>
            <a:lvl4pPr lvl="3" algn="ctr">
              <a:lnSpc>
                <a:spcPct val="100000"/>
              </a:lnSpc>
              <a:spcBef>
                <a:spcPts val="200"/>
              </a:spcBef>
              <a:spcAft>
                <a:spcPts val="0"/>
              </a:spcAft>
              <a:buClr>
                <a:srgbClr val="94898B"/>
              </a:buClr>
              <a:buSzPts val="1000"/>
              <a:buNone/>
              <a:defRPr>
                <a:solidFill>
                  <a:srgbClr val="94898B"/>
                </a:solidFill>
              </a:defRPr>
            </a:lvl4pPr>
            <a:lvl5pPr lvl="4" algn="ctr">
              <a:lnSpc>
                <a:spcPct val="100000"/>
              </a:lnSpc>
              <a:spcBef>
                <a:spcPts val="200"/>
              </a:spcBef>
              <a:spcAft>
                <a:spcPts val="0"/>
              </a:spcAft>
              <a:buClr>
                <a:srgbClr val="94898B"/>
              </a:buClr>
              <a:buSzPts val="1000"/>
              <a:buNone/>
              <a:defRPr>
                <a:solidFill>
                  <a:srgbClr val="94898B"/>
                </a:solidFill>
              </a:defRPr>
            </a:lvl5pPr>
            <a:lvl6pPr lvl="5" algn="ctr">
              <a:lnSpc>
                <a:spcPct val="100000"/>
              </a:lnSpc>
              <a:spcBef>
                <a:spcPts val="200"/>
              </a:spcBef>
              <a:spcAft>
                <a:spcPts val="0"/>
              </a:spcAft>
              <a:buClr>
                <a:srgbClr val="94898B"/>
              </a:buClr>
              <a:buSzPts val="1000"/>
              <a:buNone/>
              <a:defRPr>
                <a:solidFill>
                  <a:srgbClr val="94898B"/>
                </a:solidFill>
              </a:defRPr>
            </a:lvl6pPr>
            <a:lvl7pPr lvl="6" algn="ctr">
              <a:lnSpc>
                <a:spcPct val="100000"/>
              </a:lnSpc>
              <a:spcBef>
                <a:spcPts val="200"/>
              </a:spcBef>
              <a:spcAft>
                <a:spcPts val="0"/>
              </a:spcAft>
              <a:buClr>
                <a:srgbClr val="94898B"/>
              </a:buClr>
              <a:buSzPts val="1000"/>
              <a:buNone/>
              <a:defRPr>
                <a:solidFill>
                  <a:srgbClr val="94898B"/>
                </a:solidFill>
              </a:defRPr>
            </a:lvl7pPr>
            <a:lvl8pPr lvl="7" algn="ctr">
              <a:lnSpc>
                <a:spcPct val="100000"/>
              </a:lnSpc>
              <a:spcBef>
                <a:spcPts val="200"/>
              </a:spcBef>
              <a:spcAft>
                <a:spcPts val="0"/>
              </a:spcAft>
              <a:buClr>
                <a:srgbClr val="94898B"/>
              </a:buClr>
              <a:buSzPts val="1000"/>
              <a:buNone/>
              <a:defRPr>
                <a:solidFill>
                  <a:srgbClr val="94898B"/>
                </a:solidFill>
              </a:defRPr>
            </a:lvl8pPr>
            <a:lvl9pPr lvl="8" algn="ctr">
              <a:lnSpc>
                <a:spcPct val="100000"/>
              </a:lnSpc>
              <a:spcBef>
                <a:spcPts val="200"/>
              </a:spcBef>
              <a:spcAft>
                <a:spcPts val="0"/>
              </a:spcAft>
              <a:buClr>
                <a:srgbClr val="94898B"/>
              </a:buClr>
              <a:buSzPts val="1000"/>
              <a:buNone/>
              <a:defRPr>
                <a:solidFill>
                  <a:srgbClr val="94898B"/>
                </a:solidFill>
              </a:defRPr>
            </a:lvl9pPr>
          </a:lstStyle>
          <a:p>
            <a:endParaRPr/>
          </a:p>
        </p:txBody>
      </p:sp>
      <p:sp>
        <p:nvSpPr>
          <p:cNvPr id="642" name="Google Shape;642;p13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43" name="Google Shape;643;p13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44" name="Google Shape;644;p13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45"/>
        <p:cNvGrpSpPr/>
        <p:nvPr/>
      </p:nvGrpSpPr>
      <p:grpSpPr>
        <a:xfrm>
          <a:off x="0" y="0"/>
          <a:ext cx="0" cy="0"/>
          <a:chOff x="0" y="0"/>
          <a:chExt cx="0" cy="0"/>
        </a:xfrm>
      </p:grpSpPr>
      <p:sp>
        <p:nvSpPr>
          <p:cNvPr id="646" name="Google Shape;646;p131"/>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47" name="Google Shape;647;p131"/>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648" name="Google Shape;648;p13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49" name="Google Shape;649;p13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50" name="Google Shape;650;p13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51"/>
        <p:cNvGrpSpPr/>
        <p:nvPr/>
      </p:nvGrpSpPr>
      <p:grpSpPr>
        <a:xfrm>
          <a:off x="0" y="0"/>
          <a:ext cx="0" cy="0"/>
          <a:chOff x="0" y="0"/>
          <a:chExt cx="0" cy="0"/>
        </a:xfrm>
      </p:grpSpPr>
      <p:sp>
        <p:nvSpPr>
          <p:cNvPr id="652" name="Google Shape;652;p132"/>
          <p:cNvSpPr txBox="1">
            <a:spLocks noGrp="1"/>
          </p:cNvSpPr>
          <p:nvPr>
            <p:ph type="title"/>
          </p:nvPr>
        </p:nvSpPr>
        <p:spPr>
          <a:xfrm>
            <a:off x="361156" y="2203450"/>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20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53" name="Google Shape;653;p132"/>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94898B"/>
              </a:buClr>
              <a:buSzPts val="1000"/>
              <a:buNone/>
              <a:defRPr sz="1000">
                <a:solidFill>
                  <a:srgbClr val="94898B"/>
                </a:solidFill>
              </a:defRPr>
            </a:lvl1pPr>
            <a:lvl2pPr marL="914400" lvl="1" indent="-228600" algn="l">
              <a:lnSpc>
                <a:spcPct val="100000"/>
              </a:lnSpc>
              <a:spcBef>
                <a:spcPts val="200"/>
              </a:spcBef>
              <a:spcAft>
                <a:spcPts val="0"/>
              </a:spcAft>
              <a:buClr>
                <a:srgbClr val="94898B"/>
              </a:buClr>
              <a:buSzPts val="900"/>
              <a:buNone/>
              <a:defRPr sz="900">
                <a:solidFill>
                  <a:srgbClr val="94898B"/>
                </a:solidFill>
              </a:defRPr>
            </a:lvl2pPr>
            <a:lvl3pPr marL="1371600" lvl="2" indent="-228600" algn="l">
              <a:lnSpc>
                <a:spcPct val="100000"/>
              </a:lnSpc>
              <a:spcBef>
                <a:spcPts val="200"/>
              </a:spcBef>
              <a:spcAft>
                <a:spcPts val="0"/>
              </a:spcAft>
              <a:buClr>
                <a:srgbClr val="94898B"/>
              </a:buClr>
              <a:buSzPts val="800"/>
              <a:buNone/>
              <a:defRPr sz="800">
                <a:solidFill>
                  <a:srgbClr val="94898B"/>
                </a:solidFill>
              </a:defRPr>
            </a:lvl3pPr>
            <a:lvl4pPr marL="1828800" lvl="3" indent="-228600" algn="l">
              <a:lnSpc>
                <a:spcPct val="100000"/>
              </a:lnSpc>
              <a:spcBef>
                <a:spcPts val="100"/>
              </a:spcBef>
              <a:spcAft>
                <a:spcPts val="0"/>
              </a:spcAft>
              <a:buClr>
                <a:srgbClr val="94898B"/>
              </a:buClr>
              <a:buSzPts val="700"/>
              <a:buNone/>
              <a:defRPr sz="700">
                <a:solidFill>
                  <a:srgbClr val="94898B"/>
                </a:solidFill>
              </a:defRPr>
            </a:lvl4pPr>
            <a:lvl5pPr marL="2286000" lvl="4" indent="-228600" algn="l">
              <a:lnSpc>
                <a:spcPct val="100000"/>
              </a:lnSpc>
              <a:spcBef>
                <a:spcPts val="100"/>
              </a:spcBef>
              <a:spcAft>
                <a:spcPts val="0"/>
              </a:spcAft>
              <a:buClr>
                <a:srgbClr val="94898B"/>
              </a:buClr>
              <a:buSzPts val="700"/>
              <a:buNone/>
              <a:defRPr sz="700">
                <a:solidFill>
                  <a:srgbClr val="94898B"/>
                </a:solidFill>
              </a:defRPr>
            </a:lvl5pPr>
            <a:lvl6pPr marL="2743200" lvl="5" indent="-228600" algn="l">
              <a:lnSpc>
                <a:spcPct val="100000"/>
              </a:lnSpc>
              <a:spcBef>
                <a:spcPts val="100"/>
              </a:spcBef>
              <a:spcAft>
                <a:spcPts val="0"/>
              </a:spcAft>
              <a:buClr>
                <a:srgbClr val="94898B"/>
              </a:buClr>
              <a:buSzPts val="700"/>
              <a:buNone/>
              <a:defRPr sz="700">
                <a:solidFill>
                  <a:srgbClr val="94898B"/>
                </a:solidFill>
              </a:defRPr>
            </a:lvl6pPr>
            <a:lvl7pPr marL="3200400" lvl="6" indent="-228600" algn="l">
              <a:lnSpc>
                <a:spcPct val="100000"/>
              </a:lnSpc>
              <a:spcBef>
                <a:spcPts val="100"/>
              </a:spcBef>
              <a:spcAft>
                <a:spcPts val="0"/>
              </a:spcAft>
              <a:buClr>
                <a:srgbClr val="94898B"/>
              </a:buClr>
              <a:buSzPts val="700"/>
              <a:buNone/>
              <a:defRPr sz="700">
                <a:solidFill>
                  <a:srgbClr val="94898B"/>
                </a:solidFill>
              </a:defRPr>
            </a:lvl7pPr>
            <a:lvl8pPr marL="3657600" lvl="7" indent="-228600" algn="l">
              <a:lnSpc>
                <a:spcPct val="100000"/>
              </a:lnSpc>
              <a:spcBef>
                <a:spcPts val="100"/>
              </a:spcBef>
              <a:spcAft>
                <a:spcPts val="0"/>
              </a:spcAft>
              <a:buClr>
                <a:srgbClr val="94898B"/>
              </a:buClr>
              <a:buSzPts val="700"/>
              <a:buNone/>
              <a:defRPr sz="700">
                <a:solidFill>
                  <a:srgbClr val="94898B"/>
                </a:solidFill>
              </a:defRPr>
            </a:lvl8pPr>
            <a:lvl9pPr marL="4114800" lvl="8" indent="-228600" algn="l">
              <a:lnSpc>
                <a:spcPct val="100000"/>
              </a:lnSpc>
              <a:spcBef>
                <a:spcPts val="100"/>
              </a:spcBef>
              <a:spcAft>
                <a:spcPts val="0"/>
              </a:spcAft>
              <a:buClr>
                <a:srgbClr val="94898B"/>
              </a:buClr>
              <a:buSzPts val="700"/>
              <a:buNone/>
              <a:defRPr sz="700">
                <a:solidFill>
                  <a:srgbClr val="94898B"/>
                </a:solidFill>
              </a:defRPr>
            </a:lvl9pPr>
          </a:lstStyle>
          <a:p>
            <a:endParaRPr/>
          </a:p>
        </p:txBody>
      </p:sp>
      <p:sp>
        <p:nvSpPr>
          <p:cNvPr id="654" name="Google Shape;654;p13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55" name="Google Shape;655;p13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56" name="Google Shape;656;p13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57"/>
        <p:cNvGrpSpPr/>
        <p:nvPr/>
      </p:nvGrpSpPr>
      <p:grpSpPr>
        <a:xfrm>
          <a:off x="0" y="0"/>
          <a:ext cx="0" cy="0"/>
          <a:chOff x="0" y="0"/>
          <a:chExt cx="0" cy="0"/>
        </a:xfrm>
      </p:grpSpPr>
      <p:sp>
        <p:nvSpPr>
          <p:cNvPr id="658" name="Google Shape;658;p13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59" name="Google Shape;659;p133"/>
          <p:cNvSpPr txBox="1">
            <a:spLocks noGrp="1"/>
          </p:cNvSpPr>
          <p:nvPr>
            <p:ph type="body" idx="1"/>
          </p:nvPr>
        </p:nvSpPr>
        <p:spPr>
          <a:xfrm>
            <a:off x="2286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660" name="Google Shape;660;p133"/>
          <p:cNvSpPr txBox="1">
            <a:spLocks noGrp="1"/>
          </p:cNvSpPr>
          <p:nvPr>
            <p:ph type="body" idx="2"/>
          </p:nvPr>
        </p:nvSpPr>
        <p:spPr>
          <a:xfrm>
            <a:off x="23241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661" name="Google Shape;661;p13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62" name="Google Shape;662;p13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63" name="Google Shape;663;p13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64"/>
        <p:cNvGrpSpPr/>
        <p:nvPr/>
      </p:nvGrpSpPr>
      <p:grpSpPr>
        <a:xfrm>
          <a:off x="0" y="0"/>
          <a:ext cx="0" cy="0"/>
          <a:chOff x="0" y="0"/>
          <a:chExt cx="0" cy="0"/>
        </a:xfrm>
      </p:grpSpPr>
      <p:sp>
        <p:nvSpPr>
          <p:cNvPr id="665" name="Google Shape;665;p134"/>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22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66" name="Google Shape;666;p134"/>
          <p:cNvSpPr txBox="1">
            <a:spLocks noGrp="1"/>
          </p:cNvSpPr>
          <p:nvPr>
            <p:ph type="body" idx="1"/>
          </p:nvPr>
        </p:nvSpPr>
        <p:spPr>
          <a:xfrm>
            <a:off x="228600" y="767556"/>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667" name="Google Shape;667;p134"/>
          <p:cNvSpPr txBox="1">
            <a:spLocks noGrp="1"/>
          </p:cNvSpPr>
          <p:nvPr>
            <p:ph type="body" idx="2"/>
          </p:nvPr>
        </p:nvSpPr>
        <p:spPr>
          <a:xfrm>
            <a:off x="228600" y="1087438"/>
            <a:ext cx="20202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668" name="Google Shape;668;p134"/>
          <p:cNvSpPr txBox="1">
            <a:spLocks noGrp="1"/>
          </p:cNvSpPr>
          <p:nvPr>
            <p:ph type="body" idx="3"/>
          </p:nvPr>
        </p:nvSpPr>
        <p:spPr>
          <a:xfrm>
            <a:off x="2322513" y="767556"/>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669" name="Google Shape;669;p134"/>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670" name="Google Shape;670;p13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71" name="Google Shape;671;p13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72" name="Google Shape;672;p13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3"/>
        <p:cNvGrpSpPr/>
        <p:nvPr/>
      </p:nvGrpSpPr>
      <p:grpSpPr>
        <a:xfrm>
          <a:off x="0" y="0"/>
          <a:ext cx="0" cy="0"/>
          <a:chOff x="0" y="0"/>
          <a:chExt cx="0" cy="0"/>
        </a:xfrm>
      </p:grpSpPr>
      <p:sp>
        <p:nvSpPr>
          <p:cNvPr id="674" name="Google Shape;674;p13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75" name="Google Shape;675;p13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76" name="Google Shape;676;p13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77" name="Google Shape;677;p13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8"/>
        <p:cNvGrpSpPr/>
        <p:nvPr/>
      </p:nvGrpSpPr>
      <p:grpSpPr>
        <a:xfrm>
          <a:off x="0" y="0"/>
          <a:ext cx="0" cy="0"/>
          <a:chOff x="0" y="0"/>
          <a:chExt cx="0" cy="0"/>
        </a:xfrm>
      </p:grpSpPr>
      <p:sp>
        <p:nvSpPr>
          <p:cNvPr id="679" name="Google Shape;679;p136"/>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80" name="Google Shape;680;p136"/>
          <p:cNvSpPr txBox="1">
            <a:spLocks noGrp="1"/>
          </p:cNvSpPr>
          <p:nvPr>
            <p:ph type="body" idx="1"/>
          </p:nvPr>
        </p:nvSpPr>
        <p:spPr>
          <a:xfrm>
            <a:off x="1787525" y="136525"/>
            <a:ext cx="2556000" cy="2926500"/>
          </a:xfrm>
          <a:prstGeom prst="rect">
            <a:avLst/>
          </a:prstGeom>
          <a:noFill/>
          <a:ln>
            <a:noFill/>
          </a:ln>
        </p:spPr>
        <p:txBody>
          <a:bodyPr spcFirstLastPara="1" wrap="square" lIns="45725" tIns="22850" rIns="45725" bIns="22850"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7500" algn="l">
              <a:lnSpc>
                <a:spcPct val="100000"/>
              </a:lnSpc>
              <a:spcBef>
                <a:spcPts val="300"/>
              </a:spcBef>
              <a:spcAft>
                <a:spcPts val="0"/>
              </a:spcAft>
              <a:buClr>
                <a:schemeClr val="dk1"/>
              </a:buClr>
              <a:buSzPts val="1400"/>
              <a:buChar char="–"/>
              <a:defRPr sz="1400"/>
            </a:lvl2pPr>
            <a:lvl3pPr marL="1371600" lvl="2" indent="-304800" algn="l">
              <a:lnSpc>
                <a:spcPct val="100000"/>
              </a:lnSpc>
              <a:spcBef>
                <a:spcPts val="200"/>
              </a:spcBef>
              <a:spcAft>
                <a:spcPts val="0"/>
              </a:spcAft>
              <a:buClr>
                <a:schemeClr val="dk1"/>
              </a:buClr>
              <a:buSzPts val="1200"/>
              <a:buChar char="•"/>
              <a:defRPr sz="1200"/>
            </a:lvl3pPr>
            <a:lvl4pPr marL="1828800" lvl="3" indent="-292100" algn="l">
              <a:lnSpc>
                <a:spcPct val="100000"/>
              </a:lnSpc>
              <a:spcBef>
                <a:spcPts val="200"/>
              </a:spcBef>
              <a:spcAft>
                <a:spcPts val="0"/>
              </a:spcAft>
              <a:buClr>
                <a:schemeClr val="dk1"/>
              </a:buClr>
              <a:buSzPts val="1000"/>
              <a:buChar char="–"/>
              <a:defRPr sz="1000"/>
            </a:lvl4pPr>
            <a:lvl5pPr marL="2286000" lvl="4" indent="-292100" algn="l">
              <a:lnSpc>
                <a:spcPct val="100000"/>
              </a:lnSpc>
              <a:spcBef>
                <a:spcPts val="200"/>
              </a:spcBef>
              <a:spcAft>
                <a:spcPts val="0"/>
              </a:spcAft>
              <a:buClr>
                <a:schemeClr val="dk1"/>
              </a:buClr>
              <a:buSzPts val="1000"/>
              <a:buChar char="»"/>
              <a:defRPr sz="1000"/>
            </a:lvl5pPr>
            <a:lvl6pPr marL="2743200" lvl="5" indent="-292100" algn="l">
              <a:lnSpc>
                <a:spcPct val="100000"/>
              </a:lnSpc>
              <a:spcBef>
                <a:spcPts val="200"/>
              </a:spcBef>
              <a:spcAft>
                <a:spcPts val="0"/>
              </a:spcAft>
              <a:buClr>
                <a:schemeClr val="dk1"/>
              </a:buClr>
              <a:buSzPts val="1000"/>
              <a:buChar char="•"/>
              <a:defRPr sz="1000"/>
            </a:lvl6pPr>
            <a:lvl7pPr marL="3200400" lvl="6" indent="-292100" algn="l">
              <a:lnSpc>
                <a:spcPct val="100000"/>
              </a:lnSpc>
              <a:spcBef>
                <a:spcPts val="200"/>
              </a:spcBef>
              <a:spcAft>
                <a:spcPts val="0"/>
              </a:spcAft>
              <a:buClr>
                <a:schemeClr val="dk1"/>
              </a:buClr>
              <a:buSzPts val="1000"/>
              <a:buChar char="•"/>
              <a:defRPr sz="1000"/>
            </a:lvl7pPr>
            <a:lvl8pPr marL="3657600" lvl="7" indent="-292100" algn="l">
              <a:lnSpc>
                <a:spcPct val="100000"/>
              </a:lnSpc>
              <a:spcBef>
                <a:spcPts val="200"/>
              </a:spcBef>
              <a:spcAft>
                <a:spcPts val="0"/>
              </a:spcAft>
              <a:buClr>
                <a:schemeClr val="dk1"/>
              </a:buClr>
              <a:buSzPts val="1000"/>
              <a:buChar char="•"/>
              <a:defRPr sz="1000"/>
            </a:lvl8pPr>
            <a:lvl9pPr marL="4114800" lvl="8" indent="-292100" algn="l">
              <a:lnSpc>
                <a:spcPct val="100000"/>
              </a:lnSpc>
              <a:spcBef>
                <a:spcPts val="200"/>
              </a:spcBef>
              <a:spcAft>
                <a:spcPts val="0"/>
              </a:spcAft>
              <a:buClr>
                <a:schemeClr val="dk1"/>
              </a:buClr>
              <a:buSzPts val="1000"/>
              <a:buChar char="•"/>
              <a:defRPr sz="1000"/>
            </a:lvl9pPr>
          </a:lstStyle>
          <a:p>
            <a:endParaRPr/>
          </a:p>
        </p:txBody>
      </p:sp>
      <p:sp>
        <p:nvSpPr>
          <p:cNvPr id="681" name="Google Shape;681;p136"/>
          <p:cNvSpPr txBox="1">
            <a:spLocks noGrp="1"/>
          </p:cNvSpPr>
          <p:nvPr>
            <p:ph type="body" idx="2"/>
          </p:nvPr>
        </p:nvSpPr>
        <p:spPr>
          <a:xfrm>
            <a:off x="228600" y="717550"/>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682" name="Google Shape;682;p13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83" name="Google Shape;683;p13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84" name="Google Shape;684;p13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85"/>
        <p:cNvGrpSpPr/>
        <p:nvPr/>
      </p:nvGrpSpPr>
      <p:grpSpPr>
        <a:xfrm>
          <a:off x="0" y="0"/>
          <a:ext cx="0" cy="0"/>
          <a:chOff x="0" y="0"/>
          <a:chExt cx="0" cy="0"/>
        </a:xfrm>
      </p:grpSpPr>
      <p:sp>
        <p:nvSpPr>
          <p:cNvPr id="686" name="Google Shape;686;p137"/>
          <p:cNvSpPr txBox="1">
            <a:spLocks noGrp="1"/>
          </p:cNvSpPr>
          <p:nvPr>
            <p:ph type="title"/>
          </p:nvPr>
        </p:nvSpPr>
        <p:spPr>
          <a:xfrm>
            <a:off x="896144" y="2400300"/>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87" name="Google Shape;687;p137"/>
          <p:cNvSpPr>
            <a:spLocks noGrp="1"/>
          </p:cNvSpPr>
          <p:nvPr>
            <p:ph type="pic" idx="2"/>
          </p:nvPr>
        </p:nvSpPr>
        <p:spPr>
          <a:xfrm>
            <a:off x="896144" y="306388"/>
            <a:ext cx="2743200" cy="2057400"/>
          </a:xfrm>
          <a:prstGeom prst="rect">
            <a:avLst/>
          </a:prstGeom>
          <a:noFill/>
          <a:ln>
            <a:noFill/>
          </a:ln>
        </p:spPr>
      </p:sp>
      <p:sp>
        <p:nvSpPr>
          <p:cNvPr id="688" name="Google Shape;688;p137"/>
          <p:cNvSpPr txBox="1">
            <a:spLocks noGrp="1"/>
          </p:cNvSpPr>
          <p:nvPr>
            <p:ph type="body" idx="1"/>
          </p:nvPr>
        </p:nvSpPr>
        <p:spPr>
          <a:xfrm>
            <a:off x="896144"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689" name="Google Shape;689;p13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90" name="Google Shape;690;p13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91" name="Google Shape;691;p13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92"/>
        <p:cNvGrpSpPr/>
        <p:nvPr/>
      </p:nvGrpSpPr>
      <p:grpSpPr>
        <a:xfrm>
          <a:off x="0" y="0"/>
          <a:ext cx="0" cy="0"/>
          <a:chOff x="0" y="0"/>
          <a:chExt cx="0" cy="0"/>
        </a:xfrm>
      </p:grpSpPr>
      <p:sp>
        <p:nvSpPr>
          <p:cNvPr id="693" name="Google Shape;693;p138"/>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94" name="Google Shape;694;p138"/>
          <p:cNvSpPr txBox="1">
            <a:spLocks noGrp="1"/>
          </p:cNvSpPr>
          <p:nvPr>
            <p:ph type="body" idx="1"/>
          </p:nvPr>
        </p:nvSpPr>
        <p:spPr>
          <a:xfrm rot="5400000">
            <a:off x="1154400" y="-125700"/>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695" name="Google Shape;695;p13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96" name="Google Shape;696;p13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97" name="Google Shape;697;p13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98"/>
        <p:cNvGrpSpPr/>
        <p:nvPr/>
      </p:nvGrpSpPr>
      <p:grpSpPr>
        <a:xfrm>
          <a:off x="0" y="0"/>
          <a:ext cx="0" cy="0"/>
          <a:chOff x="0" y="0"/>
          <a:chExt cx="0" cy="0"/>
        </a:xfrm>
      </p:grpSpPr>
      <p:sp>
        <p:nvSpPr>
          <p:cNvPr id="699" name="Google Shape;699;p139"/>
          <p:cNvSpPr txBox="1">
            <a:spLocks noGrp="1"/>
          </p:cNvSpPr>
          <p:nvPr>
            <p:ph type="title"/>
          </p:nvPr>
        </p:nvSpPr>
        <p:spPr>
          <a:xfrm rot="5400000">
            <a:off x="2366100"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00" name="Google Shape;700;p139"/>
          <p:cNvSpPr txBox="1">
            <a:spLocks noGrp="1"/>
          </p:cNvSpPr>
          <p:nvPr>
            <p:ph type="body" idx="1"/>
          </p:nvPr>
        </p:nvSpPr>
        <p:spPr>
          <a:xfrm rot="5400000">
            <a:off x="270600" y="95319"/>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01" name="Google Shape;701;p13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02" name="Google Shape;702;p13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03" name="Google Shape;703;p13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704"/>
        <p:cNvGrpSpPr/>
        <p:nvPr/>
      </p:nvGrpSpPr>
      <p:grpSpPr>
        <a:xfrm>
          <a:off x="0" y="0"/>
          <a:ext cx="0" cy="0"/>
          <a:chOff x="0" y="0"/>
          <a:chExt cx="0" cy="0"/>
        </a:xfrm>
      </p:grpSpPr>
      <p:sp>
        <p:nvSpPr>
          <p:cNvPr id="705" name="Google Shape;705;p140"/>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706" name="Google Shape;706;p140"/>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07" name="Google Shape;707;p140"/>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708"/>
        <p:cNvGrpSpPr/>
        <p:nvPr/>
      </p:nvGrpSpPr>
      <p:grpSpPr>
        <a:xfrm>
          <a:off x="0" y="0"/>
          <a:ext cx="0" cy="0"/>
          <a:chOff x="0" y="0"/>
          <a:chExt cx="0" cy="0"/>
        </a:xfrm>
      </p:grpSpPr>
      <p:sp>
        <p:nvSpPr>
          <p:cNvPr id="709" name="Google Shape;709;p141"/>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Open Sans"/>
              <a:ea typeface="Open Sans"/>
              <a:cs typeface="Open Sans"/>
              <a:sym typeface="Open Sans"/>
            </a:endParaRPr>
          </a:p>
        </p:txBody>
      </p:sp>
      <p:sp>
        <p:nvSpPr>
          <p:cNvPr id="710" name="Google Shape;710;p141"/>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11" name="Google Shape;711;p141"/>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712"/>
        <p:cNvGrpSpPr/>
        <p:nvPr/>
      </p:nvGrpSpPr>
      <p:grpSpPr>
        <a:xfrm>
          <a:off x="0" y="0"/>
          <a:ext cx="0" cy="0"/>
          <a:chOff x="0" y="0"/>
          <a:chExt cx="0" cy="0"/>
        </a:xfrm>
      </p:grpSpPr>
      <p:sp>
        <p:nvSpPr>
          <p:cNvPr id="713" name="Google Shape;713;p142"/>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714" name="Google Shape;714;p14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dk1"/>
              </a:buClr>
              <a:buSzPts val="900"/>
              <a:buFont typeface="Open Sans ExtraBold"/>
              <a:buNone/>
              <a:defRPr sz="1800">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15" name="Google Shape;715;p142"/>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716"/>
        <p:cNvGrpSpPr/>
        <p:nvPr/>
      </p:nvGrpSpPr>
      <p:grpSpPr>
        <a:xfrm>
          <a:off x="0" y="0"/>
          <a:ext cx="0" cy="0"/>
          <a:chOff x="0" y="0"/>
          <a:chExt cx="0" cy="0"/>
        </a:xfrm>
      </p:grpSpPr>
      <p:sp>
        <p:nvSpPr>
          <p:cNvPr id="717" name="Google Shape;717;p143"/>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718" name="Google Shape;718;p143"/>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719" name="Google Shape;719;p14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26" Type="http://schemas.openxmlformats.org/officeDocument/2006/relationships/slideLayout" Target="../slideLayouts/slideLayout40.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slideLayout" Target="../slideLayouts/slideLayout39.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28" Type="http://schemas.openxmlformats.org/officeDocument/2006/relationships/theme" Target="../theme/theme2.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 Id="rId27" Type="http://schemas.openxmlformats.org/officeDocument/2006/relationships/slideLayout" Target="../slideLayouts/slideLayout41.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54.xml"/><Relationship Id="rId18" Type="http://schemas.openxmlformats.org/officeDocument/2006/relationships/slideLayout" Target="../slideLayouts/slideLayout59.xml"/><Relationship Id="rId26" Type="http://schemas.openxmlformats.org/officeDocument/2006/relationships/slideLayout" Target="../slideLayouts/slideLayout67.xml"/><Relationship Id="rId3" Type="http://schemas.openxmlformats.org/officeDocument/2006/relationships/slideLayout" Target="../slideLayouts/slideLayout44.xml"/><Relationship Id="rId21" Type="http://schemas.openxmlformats.org/officeDocument/2006/relationships/slideLayout" Target="../slideLayouts/slideLayout62.xml"/><Relationship Id="rId34" Type="http://schemas.openxmlformats.org/officeDocument/2006/relationships/slideLayout" Target="../slideLayouts/slideLayout75.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5" Type="http://schemas.openxmlformats.org/officeDocument/2006/relationships/slideLayout" Target="../slideLayouts/slideLayout66.xml"/><Relationship Id="rId33" Type="http://schemas.openxmlformats.org/officeDocument/2006/relationships/slideLayout" Target="../slideLayouts/slideLayout74.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slideLayout" Target="../slideLayouts/slideLayout61.xml"/><Relationship Id="rId29" Type="http://schemas.openxmlformats.org/officeDocument/2006/relationships/slideLayout" Target="../slideLayouts/slideLayout70.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24" Type="http://schemas.openxmlformats.org/officeDocument/2006/relationships/slideLayout" Target="../slideLayouts/slideLayout65.xml"/><Relationship Id="rId32" Type="http://schemas.openxmlformats.org/officeDocument/2006/relationships/slideLayout" Target="../slideLayouts/slideLayout73.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23" Type="http://schemas.openxmlformats.org/officeDocument/2006/relationships/slideLayout" Target="../slideLayouts/slideLayout64.xml"/><Relationship Id="rId28" Type="http://schemas.openxmlformats.org/officeDocument/2006/relationships/slideLayout" Target="../slideLayouts/slideLayout69.xml"/><Relationship Id="rId36" Type="http://schemas.openxmlformats.org/officeDocument/2006/relationships/theme" Target="../theme/theme3.xml"/><Relationship Id="rId10" Type="http://schemas.openxmlformats.org/officeDocument/2006/relationships/slideLayout" Target="../slideLayouts/slideLayout51.xml"/><Relationship Id="rId19" Type="http://schemas.openxmlformats.org/officeDocument/2006/relationships/slideLayout" Target="../slideLayouts/slideLayout60.xml"/><Relationship Id="rId31" Type="http://schemas.openxmlformats.org/officeDocument/2006/relationships/slideLayout" Target="../slideLayouts/slideLayout72.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 Id="rId22" Type="http://schemas.openxmlformats.org/officeDocument/2006/relationships/slideLayout" Target="../slideLayouts/slideLayout63.xml"/><Relationship Id="rId27" Type="http://schemas.openxmlformats.org/officeDocument/2006/relationships/slideLayout" Target="../slideLayouts/slideLayout68.xml"/><Relationship Id="rId30" Type="http://schemas.openxmlformats.org/officeDocument/2006/relationships/slideLayout" Target="../slideLayouts/slideLayout71.xml"/><Relationship Id="rId35" Type="http://schemas.openxmlformats.org/officeDocument/2006/relationships/slideLayout" Target="../slideLayouts/slideLayout76.xml"/><Relationship Id="rId8" Type="http://schemas.openxmlformats.org/officeDocument/2006/relationships/slideLayout" Target="../slideLayouts/slideLayout4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18" Type="http://schemas.openxmlformats.org/officeDocument/2006/relationships/slideLayout" Target="../slideLayouts/slideLayout9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slideLayout" Target="../slideLayouts/slideLayout93.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20" Type="http://schemas.openxmlformats.org/officeDocument/2006/relationships/theme" Target="../theme/theme4.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19" Type="http://schemas.openxmlformats.org/officeDocument/2006/relationships/slideLayout" Target="../slideLayouts/slideLayout95.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03.xml"/><Relationship Id="rId3" Type="http://schemas.openxmlformats.org/officeDocument/2006/relationships/slideLayout" Target="../slideLayouts/slideLayout98.xml"/><Relationship Id="rId7" Type="http://schemas.openxmlformats.org/officeDocument/2006/relationships/slideLayout" Target="../slideLayouts/slideLayout102.xml"/><Relationship Id="rId12" Type="http://schemas.openxmlformats.org/officeDocument/2006/relationships/theme" Target="../theme/theme5.xml"/><Relationship Id="rId2" Type="http://schemas.openxmlformats.org/officeDocument/2006/relationships/slideLayout" Target="../slideLayouts/slideLayout97.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0" Type="http://schemas.openxmlformats.org/officeDocument/2006/relationships/slideLayout" Target="../slideLayouts/slideLayout105.xml"/><Relationship Id="rId4" Type="http://schemas.openxmlformats.org/officeDocument/2006/relationships/slideLayout" Target="../slideLayouts/slideLayout99.xml"/><Relationship Id="rId9" Type="http://schemas.openxmlformats.org/officeDocument/2006/relationships/slideLayout" Target="../slideLayouts/slideLayout10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14.xml"/><Relationship Id="rId3" Type="http://schemas.openxmlformats.org/officeDocument/2006/relationships/slideLayout" Target="../slideLayouts/slideLayout109.xml"/><Relationship Id="rId7" Type="http://schemas.openxmlformats.org/officeDocument/2006/relationships/slideLayout" Target="../slideLayouts/slideLayout113.xml"/><Relationship Id="rId12" Type="http://schemas.openxmlformats.org/officeDocument/2006/relationships/theme" Target="../theme/theme6.xml"/><Relationship Id="rId2" Type="http://schemas.openxmlformats.org/officeDocument/2006/relationships/slideLayout" Target="../slideLayouts/slideLayout108.xml"/><Relationship Id="rId1" Type="http://schemas.openxmlformats.org/officeDocument/2006/relationships/slideLayout" Target="../slideLayouts/slideLayout107.xml"/><Relationship Id="rId6" Type="http://schemas.openxmlformats.org/officeDocument/2006/relationships/slideLayout" Target="../slideLayouts/slideLayout112.xml"/><Relationship Id="rId11" Type="http://schemas.openxmlformats.org/officeDocument/2006/relationships/slideLayout" Target="../slideLayouts/slideLayout117.xml"/><Relationship Id="rId5" Type="http://schemas.openxmlformats.org/officeDocument/2006/relationships/slideLayout" Target="../slideLayouts/slideLayout111.xml"/><Relationship Id="rId10" Type="http://schemas.openxmlformats.org/officeDocument/2006/relationships/slideLayout" Target="../slideLayouts/slideLayout116.xml"/><Relationship Id="rId4" Type="http://schemas.openxmlformats.org/officeDocument/2006/relationships/slideLayout" Target="../slideLayouts/slideLayout110.xml"/><Relationship Id="rId9" Type="http://schemas.openxmlformats.org/officeDocument/2006/relationships/slideLayout" Target="../slideLayouts/slideLayout11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slideLayout" Target="../slideLayouts/slideLayout135.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theme" Target="../theme/theme7.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slideLayout" Target="../slideLayouts/slideLayout136.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2"/>
        <p:cNvGrpSpPr/>
        <p:nvPr/>
      </p:nvGrpSpPr>
      <p:grpSpPr>
        <a:xfrm>
          <a:off x="0" y="0"/>
          <a:ext cx="0" cy="0"/>
          <a:chOff x="0" y="0"/>
          <a:chExt cx="0" cy="0"/>
        </a:xfrm>
      </p:grpSpPr>
      <p:sp>
        <p:nvSpPr>
          <p:cNvPr id="63" name="Google Shape;63;p16"/>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marR="0" lvl="0" algn="l">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endParaRPr/>
          </a:p>
        </p:txBody>
      </p:sp>
      <p:sp>
        <p:nvSpPr>
          <p:cNvPr id="64" name="Google Shape;64;p16"/>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marR="0" lvl="0"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1pPr>
            <a:lvl2pPr marL="914400" marR="0" lvl="1"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2pPr>
            <a:lvl3pPr marL="1371600" marR="0" lvl="2"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3pPr>
            <a:lvl4pPr marL="1828800" marR="0" lvl="3"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4pPr>
            <a:lvl5pPr marL="2286000" marR="0" lvl="4"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5pPr>
            <a:lvl6pPr marL="2743200" marR="0" lvl="5"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6pPr>
            <a:lvl7pPr marL="3200400" marR="0" lvl="6"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7pPr>
            <a:lvl8pPr marL="3657600" marR="0" lvl="7"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8pPr>
            <a:lvl9pPr marL="4114800" marR="0" lvl="8"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9pPr>
          </a:lstStyle>
          <a:p>
            <a:endParaRPr/>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 id="2147483688"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4"/>
        <p:cNvGrpSpPr/>
        <p:nvPr/>
      </p:nvGrpSpPr>
      <p:grpSpPr>
        <a:xfrm>
          <a:off x="0" y="0"/>
          <a:ext cx="0" cy="0"/>
          <a:chOff x="0" y="0"/>
          <a:chExt cx="0" cy="0"/>
        </a:xfrm>
      </p:grpSpPr>
      <p:sp>
        <p:nvSpPr>
          <p:cNvPr id="205" name="Google Shape;205;p44"/>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marR="0" lvl="0" algn="l">
              <a:lnSpc>
                <a:spcPct val="90000"/>
              </a:lnSpc>
              <a:spcBef>
                <a:spcPts val="0"/>
              </a:spcBef>
              <a:spcAft>
                <a:spcPts val="0"/>
              </a:spcAft>
              <a:buClr>
                <a:schemeClr val="dk2"/>
              </a:buClr>
              <a:buSzPts val="3200"/>
              <a:buFont typeface="Open Sans"/>
              <a:buNone/>
              <a:defRPr sz="3200" b="1" i="0" u="none" strike="noStrike" cap="none">
                <a:solidFill>
                  <a:schemeClr val="dk2"/>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206" name="Google Shape;206;p44"/>
          <p:cNvSpPr txBox="1">
            <a:spLocks noGrp="1"/>
          </p:cNvSpPr>
          <p:nvPr>
            <p:ph type="body" idx="1"/>
          </p:nvPr>
        </p:nvSpPr>
        <p:spPr>
          <a:xfrm>
            <a:off x="479749" y="1369219"/>
            <a:ext cx="8173500" cy="3263700"/>
          </a:xfrm>
          <a:prstGeom prst="rect">
            <a:avLst/>
          </a:prstGeom>
          <a:noFill/>
          <a:ln>
            <a:noFill/>
          </a:ln>
        </p:spPr>
        <p:txBody>
          <a:bodyPr spcFirstLastPara="1" wrap="square" lIns="45725" tIns="22850" rIns="45725" bIns="22850" anchor="t" anchorCtr="0">
            <a:normAutofit/>
          </a:bodyPr>
          <a:lstStyle>
            <a:lvl1pPr marL="457200" marR="0" lvl="0" indent="-342900" algn="l">
              <a:lnSpc>
                <a:spcPct val="90000"/>
              </a:lnSpc>
              <a:spcBef>
                <a:spcPts val="8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1pPr>
            <a:lvl2pPr marL="914400" marR="0" lvl="1" indent="-342900" algn="l">
              <a:lnSpc>
                <a:spcPct val="90000"/>
              </a:lnSpc>
              <a:spcBef>
                <a:spcPts val="400"/>
              </a:spcBef>
              <a:spcAft>
                <a:spcPts val="0"/>
              </a:spcAft>
              <a:buClr>
                <a:schemeClr val="dk1"/>
              </a:buClr>
              <a:buSzPts val="1800"/>
              <a:buFont typeface="Courier New"/>
              <a:buChar char="o"/>
              <a:defRPr sz="1800" b="0" i="0" u="none" strike="noStrike" cap="none">
                <a:solidFill>
                  <a:schemeClr val="dk1"/>
                </a:solidFill>
                <a:latin typeface="Open Sans"/>
                <a:ea typeface="Open Sans"/>
                <a:cs typeface="Open Sans"/>
                <a:sym typeface="Open Sans"/>
              </a:defRPr>
            </a:lvl2pPr>
            <a:lvl3pPr marL="1371600" marR="0" lvl="2" indent="-342900" algn="l">
              <a:lnSpc>
                <a:spcPct val="90000"/>
              </a:lnSpc>
              <a:spcBef>
                <a:spcPts val="400"/>
              </a:spcBef>
              <a:spcAft>
                <a:spcPts val="0"/>
              </a:spcAft>
              <a:buClr>
                <a:schemeClr val="dk1"/>
              </a:buClr>
              <a:buSzPts val="1800"/>
              <a:buFont typeface="Quattrocento Sans"/>
              <a:buChar char="–"/>
              <a:defRPr sz="1800" b="0" i="0" u="none" strike="noStrike" cap="none">
                <a:solidFill>
                  <a:schemeClr val="dk1"/>
                </a:solidFill>
                <a:latin typeface="Open Sans"/>
                <a:ea typeface="Open Sans"/>
                <a:cs typeface="Open Sans"/>
                <a:sym typeface="Open Sans"/>
              </a:defRPr>
            </a:lvl3pPr>
            <a:lvl4pPr marL="1828800" marR="0" lvl="3" indent="-349250"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4pPr>
            <a:lvl5pPr marL="2286000" marR="0" lvl="4" indent="-349250"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5pPr>
            <a:lvl6pPr marL="2743200" marR="0" lvl="5"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6pPr>
            <a:lvl7pPr marL="3200400" marR="0" lvl="6"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7pPr>
            <a:lvl8pPr marL="3657600" marR="0" lvl="7"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8pPr>
            <a:lvl9pPr marL="4114800" marR="0" lvl="8"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9pPr>
          </a:lstStyle>
          <a:p>
            <a:endParaRPr/>
          </a:p>
        </p:txBody>
      </p:sp>
    </p:spTree>
  </p:cSld>
  <p:clrMap bg1="lt1" tx1="dk1" bg2="dk2"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5" r:id="rId17"/>
    <p:sldLayoutId id="2147483706" r:id="rId18"/>
    <p:sldLayoutId id="2147483707" r:id="rId19"/>
    <p:sldLayoutId id="2147483708" r:id="rId20"/>
    <p:sldLayoutId id="2147483709" r:id="rId21"/>
    <p:sldLayoutId id="2147483710" r:id="rId22"/>
    <p:sldLayoutId id="2147483711" r:id="rId23"/>
    <p:sldLayoutId id="2147483712" r:id="rId24"/>
    <p:sldLayoutId id="2147483713" r:id="rId25"/>
    <p:sldLayoutId id="2147483714" r:id="rId26"/>
    <p:sldLayoutId id="2147483715" r:id="rId27"/>
    <p:sldLayoutId id="2147483716" r:id="rId28"/>
    <p:sldLayoutId id="2147483717" r:id="rId29"/>
    <p:sldLayoutId id="2147483718" r:id="rId30"/>
    <p:sldLayoutId id="2147483719" r:id="rId31"/>
    <p:sldLayoutId id="2147483720" r:id="rId32"/>
    <p:sldLayoutId id="2147483721" r:id="rId33"/>
    <p:sldLayoutId id="2147483722" r:id="rId34"/>
    <p:sldLayoutId id="2147483723" r:id="rId3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528">
          <p15:clr>
            <a:srgbClr val="F26B43"/>
          </p15:clr>
        </p15:guide>
        <p15:guide id="2" pos="264">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60"/>
        <p:cNvGrpSpPr/>
        <p:nvPr/>
      </p:nvGrpSpPr>
      <p:grpSpPr>
        <a:xfrm>
          <a:off x="0" y="0"/>
          <a:ext cx="0" cy="0"/>
          <a:chOff x="0" y="0"/>
          <a:chExt cx="0" cy="0"/>
        </a:xfrm>
      </p:grpSpPr>
      <p:sp>
        <p:nvSpPr>
          <p:cNvPr id="361" name="Google Shape;361;p8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362" name="Google Shape;362;p80"/>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marR="0" lvl="0" indent="-330200" algn="l">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a:lnSpc>
                <a:spcPct val="100000"/>
              </a:lnSpc>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a:lnSpc>
                <a:spcPct val="100000"/>
              </a:lnSpc>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363" name="Google Shape;363;p8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364" name="Google Shape;364;p8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365" name="Google Shape;365;p8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 id="2147483741" r:id="rId18"/>
    <p:sldLayoutId id="2147483742"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65"/>
        <p:cNvGrpSpPr/>
        <p:nvPr/>
      </p:nvGrpSpPr>
      <p:grpSpPr>
        <a:xfrm>
          <a:off x="0" y="0"/>
          <a:ext cx="0" cy="0"/>
          <a:chOff x="0" y="0"/>
          <a:chExt cx="0" cy="0"/>
        </a:xfrm>
      </p:grpSpPr>
      <p:sp>
        <p:nvSpPr>
          <p:cNvPr id="466" name="Google Shape;466;p10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1500"/>
              <a:buFont typeface="Calibri"/>
              <a:buNone/>
              <a:defRPr sz="15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467" name="Google Shape;467;p100"/>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marR="0" lvl="0" indent="-298450" algn="l">
              <a:lnSpc>
                <a:spcPct val="100000"/>
              </a:lnSpc>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1pPr>
            <a:lvl2pPr marL="914400" marR="0" lvl="1" indent="-285750" algn="l">
              <a:lnSpc>
                <a:spcPct val="100000"/>
              </a:lnSpc>
              <a:spcBef>
                <a:spcPts val="200"/>
              </a:spcBef>
              <a:spcAft>
                <a:spcPts val="0"/>
              </a:spcAft>
              <a:buClr>
                <a:schemeClr val="dk1"/>
              </a:buClr>
              <a:buSzPts val="900"/>
              <a:buFont typeface="Arial"/>
              <a:buChar char="–"/>
              <a:defRPr sz="900" b="0" i="0" u="none" strike="noStrike" cap="none">
                <a:solidFill>
                  <a:schemeClr val="dk1"/>
                </a:solidFill>
                <a:latin typeface="Calibri"/>
                <a:ea typeface="Calibri"/>
                <a:cs typeface="Calibri"/>
                <a:sym typeface="Calibri"/>
              </a:defRPr>
            </a:lvl2pPr>
            <a:lvl3pPr marL="1371600" marR="0" lvl="2" indent="-279400" algn="l">
              <a:lnSpc>
                <a:spcPct val="100000"/>
              </a:lnSpc>
              <a:spcBef>
                <a:spcPts val="200"/>
              </a:spcBef>
              <a:spcAft>
                <a:spcPts val="0"/>
              </a:spcAft>
              <a:buClr>
                <a:schemeClr val="dk1"/>
              </a:buClr>
              <a:buSzPts val="800"/>
              <a:buFont typeface="Arial"/>
              <a:buChar char="•"/>
              <a:defRPr sz="800" b="0" i="0" u="none" strike="noStrike" cap="none">
                <a:solidFill>
                  <a:schemeClr val="dk1"/>
                </a:solidFill>
                <a:latin typeface="Calibri"/>
                <a:ea typeface="Calibri"/>
                <a:cs typeface="Calibri"/>
                <a:sym typeface="Calibri"/>
              </a:defRPr>
            </a:lvl3pPr>
            <a:lvl4pPr marL="1828800" marR="0" lvl="3"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4pPr>
            <a:lvl5pPr marL="2286000" marR="0" lvl="4"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5pPr>
            <a:lvl6pPr marL="2743200" marR="0" lvl="5"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6pPr>
            <a:lvl7pPr marL="3200400" marR="0" lvl="6"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7pPr>
            <a:lvl8pPr marL="3657600" marR="0" lvl="7"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8pPr>
            <a:lvl9pPr marL="4114800" marR="0" lvl="8"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9pPr>
          </a:lstStyle>
          <a:p>
            <a:endParaRPr/>
          </a:p>
        </p:txBody>
      </p:sp>
      <p:sp>
        <p:nvSpPr>
          <p:cNvPr id="468" name="Google Shape;468;p10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469" name="Google Shape;469;p10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470" name="Google Shape;470;p10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080">
          <p15:clr>
            <a:srgbClr val="F26B43"/>
          </p15:clr>
        </p15:guide>
        <p15:guide id="2" pos="192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40"/>
        <p:cNvGrpSpPr/>
        <p:nvPr/>
      </p:nvGrpSpPr>
      <p:grpSpPr>
        <a:xfrm>
          <a:off x="0" y="0"/>
          <a:ext cx="0" cy="0"/>
          <a:chOff x="0" y="0"/>
          <a:chExt cx="0" cy="0"/>
        </a:xfrm>
      </p:grpSpPr>
      <p:sp>
        <p:nvSpPr>
          <p:cNvPr id="541" name="Google Shape;541;p11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1500"/>
              <a:buFont typeface="Calibri"/>
              <a:buNone/>
              <a:defRPr sz="15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542" name="Google Shape;542;p112"/>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marR="0" lvl="0" indent="-298450" algn="l">
              <a:lnSpc>
                <a:spcPct val="100000"/>
              </a:lnSpc>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1pPr>
            <a:lvl2pPr marL="914400" marR="0" lvl="1" indent="-285750" algn="l">
              <a:lnSpc>
                <a:spcPct val="100000"/>
              </a:lnSpc>
              <a:spcBef>
                <a:spcPts val="200"/>
              </a:spcBef>
              <a:spcAft>
                <a:spcPts val="0"/>
              </a:spcAft>
              <a:buClr>
                <a:schemeClr val="dk1"/>
              </a:buClr>
              <a:buSzPts val="900"/>
              <a:buFont typeface="Arial"/>
              <a:buChar char="–"/>
              <a:defRPr sz="900" b="0" i="0" u="none" strike="noStrike" cap="none">
                <a:solidFill>
                  <a:schemeClr val="dk1"/>
                </a:solidFill>
                <a:latin typeface="Calibri"/>
                <a:ea typeface="Calibri"/>
                <a:cs typeface="Calibri"/>
                <a:sym typeface="Calibri"/>
              </a:defRPr>
            </a:lvl2pPr>
            <a:lvl3pPr marL="1371600" marR="0" lvl="2" indent="-279400" algn="l">
              <a:lnSpc>
                <a:spcPct val="100000"/>
              </a:lnSpc>
              <a:spcBef>
                <a:spcPts val="200"/>
              </a:spcBef>
              <a:spcAft>
                <a:spcPts val="0"/>
              </a:spcAft>
              <a:buClr>
                <a:schemeClr val="dk1"/>
              </a:buClr>
              <a:buSzPts val="800"/>
              <a:buFont typeface="Arial"/>
              <a:buChar char="•"/>
              <a:defRPr sz="800" b="0" i="0" u="none" strike="noStrike" cap="none">
                <a:solidFill>
                  <a:schemeClr val="dk1"/>
                </a:solidFill>
                <a:latin typeface="Calibri"/>
                <a:ea typeface="Calibri"/>
                <a:cs typeface="Calibri"/>
                <a:sym typeface="Calibri"/>
              </a:defRPr>
            </a:lvl3pPr>
            <a:lvl4pPr marL="1828800" marR="0" lvl="3"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4pPr>
            <a:lvl5pPr marL="2286000" marR="0" lvl="4"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5pPr>
            <a:lvl6pPr marL="2743200" marR="0" lvl="5"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6pPr>
            <a:lvl7pPr marL="3200400" marR="0" lvl="6"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7pPr>
            <a:lvl8pPr marL="3657600" marR="0" lvl="7"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8pPr>
            <a:lvl9pPr marL="4114800" marR="0" lvl="8"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9pPr>
          </a:lstStyle>
          <a:p>
            <a:endParaRPr/>
          </a:p>
        </p:txBody>
      </p:sp>
      <p:sp>
        <p:nvSpPr>
          <p:cNvPr id="543" name="Google Shape;543;p11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544" name="Google Shape;544;p11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545" name="Google Shape;545;p11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080">
          <p15:clr>
            <a:srgbClr val="F26B43"/>
          </p15:clr>
        </p15:guide>
        <p15:guide id="2" pos="192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15"/>
        <p:cNvGrpSpPr/>
        <p:nvPr/>
      </p:nvGrpSpPr>
      <p:grpSpPr>
        <a:xfrm>
          <a:off x="0" y="0"/>
          <a:ext cx="0" cy="0"/>
          <a:chOff x="0" y="0"/>
          <a:chExt cx="0" cy="0"/>
        </a:xfrm>
      </p:grpSpPr>
      <p:sp>
        <p:nvSpPr>
          <p:cNvPr id="616" name="Google Shape;616;p124"/>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617" name="Google Shape;617;p124"/>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marR="0" lvl="0" indent="-330200" algn="l">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a:lnSpc>
                <a:spcPct val="100000"/>
              </a:lnSpc>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a:lnSpc>
                <a:spcPct val="100000"/>
              </a:lnSpc>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618" name="Google Shape;618;p12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619" name="Google Shape;619;p12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620" name="Google Shape;620;p12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7" r:id="rId13"/>
    <p:sldLayoutId id="2147483778" r:id="rId14"/>
    <p:sldLayoutId id="2147483779" r:id="rId15"/>
    <p:sldLayoutId id="2147483780" r:id="rId16"/>
    <p:sldLayoutId id="2147483781" r:id="rId17"/>
    <p:sldLayoutId id="2147483782" r:id="rId18"/>
    <p:sldLayoutId id="2147483783"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77.xml"/><Relationship Id="rId5" Type="http://schemas.openxmlformats.org/officeDocument/2006/relationships/image" Target="../media/image7.pn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18.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18.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96.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96.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1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136.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10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118.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9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2.xml"/><Relationship Id="rId1" Type="http://schemas.openxmlformats.org/officeDocument/2006/relationships/video" Target="https://www.youtube.com/embed/WjOowWxOXCg?feature=oembed" TargetMode="Externa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10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7.xml"/><Relationship Id="rId1" Type="http://schemas.openxmlformats.org/officeDocument/2006/relationships/slideLayout" Target="../slideLayouts/slideLayout1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118.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10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9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2.xml"/><Relationship Id="rId1" Type="http://schemas.openxmlformats.org/officeDocument/2006/relationships/slideLayout" Target="../slideLayouts/slideLayout118.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3.xml"/><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18.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118.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6.xml"/><Relationship Id="rId1" Type="http://schemas.openxmlformats.org/officeDocument/2006/relationships/slideLayout" Target="../slideLayouts/slideLayout118.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7.xml"/><Relationship Id="rId1" Type="http://schemas.openxmlformats.org/officeDocument/2006/relationships/slideLayout" Target="../slideLayouts/slideLayout136.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8.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0.xml"/><Relationship Id="rId1" Type="http://schemas.openxmlformats.org/officeDocument/2006/relationships/slideLayout" Target="../slideLayouts/slideLayout118.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1.xml"/><Relationship Id="rId1" Type="http://schemas.openxmlformats.org/officeDocument/2006/relationships/slideLayout" Target="../slideLayouts/slideLayout129.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32.jpg"/></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133.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133.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5.xml"/><Relationship Id="rId1" Type="http://schemas.openxmlformats.org/officeDocument/2006/relationships/slideLayout" Target="../slideLayouts/slideLayout118.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18.xml"/><Relationship Id="rId1" Type="http://schemas.openxmlformats.org/officeDocument/2006/relationships/video" Target="https://www.youtube.com/embed/IQib6Kg_TqU?feature=oembed" TargetMode="External"/><Relationship Id="rId4" Type="http://schemas.openxmlformats.org/officeDocument/2006/relationships/image" Target="../media/image36.jpeg"/></Relationships>
</file>

<file path=ppt/slides/_rels/slide3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7.xml"/><Relationship Id="rId1" Type="http://schemas.openxmlformats.org/officeDocument/2006/relationships/slideLayout" Target="../slideLayouts/slideLayout96.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8.xml"/><Relationship Id="rId1" Type="http://schemas.openxmlformats.org/officeDocument/2006/relationships/slideLayout" Target="../slideLayouts/slideLayout118.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9.xml"/><Relationship Id="rId1" Type="http://schemas.openxmlformats.org/officeDocument/2006/relationships/slideLayout" Target="../slideLayouts/slideLayout43.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40.xml"/><Relationship Id="rId1" Type="http://schemas.openxmlformats.org/officeDocument/2006/relationships/slideLayout" Target="../slideLayouts/slideLayout4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2.xml"/><Relationship Id="rId1" Type="http://schemas.openxmlformats.org/officeDocument/2006/relationships/slideLayout" Target="../slideLayouts/slideLayout1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24"/>
        <p:cNvGrpSpPr/>
        <p:nvPr/>
      </p:nvGrpSpPr>
      <p:grpSpPr>
        <a:xfrm>
          <a:off x="0" y="0"/>
          <a:ext cx="0" cy="0"/>
          <a:chOff x="0" y="0"/>
          <a:chExt cx="0" cy="0"/>
        </a:xfrm>
      </p:grpSpPr>
      <p:sp>
        <p:nvSpPr>
          <p:cNvPr id="725" name="Google Shape;725;p144"/>
          <p:cNvSpPr txBox="1"/>
          <p:nvPr/>
        </p:nvSpPr>
        <p:spPr>
          <a:xfrm>
            <a:off x="449850" y="269575"/>
            <a:ext cx="8105700" cy="1573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Clr>
                <a:srgbClr val="000000"/>
              </a:buClr>
              <a:buSzPts val="9600"/>
              <a:buFont typeface="Arial"/>
              <a:buNone/>
            </a:pPr>
            <a:r>
              <a:rPr lang="en" sz="5000" dirty="0">
                <a:solidFill>
                  <a:schemeClr val="dk2"/>
                </a:solidFill>
                <a:latin typeface="Roboto"/>
                <a:ea typeface="Roboto"/>
                <a:cs typeface="Roboto"/>
                <a:sym typeface="Roboto"/>
              </a:rPr>
              <a:t>New Social Services Assistant Training</a:t>
            </a:r>
            <a:endParaRPr sz="5000" dirty="0">
              <a:solidFill>
                <a:schemeClr val="dk2"/>
              </a:solidFill>
              <a:latin typeface="Roboto"/>
              <a:ea typeface="Roboto"/>
              <a:cs typeface="Roboto"/>
              <a:sym typeface="Roboto"/>
            </a:endParaRPr>
          </a:p>
          <a:p>
            <a:pPr marL="0" marR="0" lvl="0" indent="0" algn="l" rtl="0">
              <a:lnSpc>
                <a:spcPct val="120000"/>
              </a:lnSpc>
              <a:spcBef>
                <a:spcPts val="0"/>
              </a:spcBef>
              <a:spcAft>
                <a:spcPts val="0"/>
              </a:spcAft>
              <a:buClr>
                <a:srgbClr val="000000"/>
              </a:buClr>
              <a:buSzPts val="4000"/>
              <a:buFont typeface="Arial"/>
              <a:buNone/>
            </a:pPr>
            <a:endParaRPr sz="100" b="1" dirty="0">
              <a:solidFill>
                <a:srgbClr val="333333"/>
              </a:solidFill>
              <a:latin typeface="Calibri"/>
              <a:ea typeface="Calibri"/>
              <a:cs typeface="Calibri"/>
              <a:sym typeface="Calibri"/>
            </a:endParaRPr>
          </a:p>
        </p:txBody>
      </p:sp>
      <p:pic>
        <p:nvPicPr>
          <p:cNvPr id="726" name="Google Shape;726;p144" descr="A close-up of a white background&#10;&#10;AI-generated content may be incorrect."/>
          <p:cNvPicPr preferRelativeResize="0"/>
          <p:nvPr/>
        </p:nvPicPr>
        <p:blipFill rotWithShape="1">
          <a:blip r:embed="rId3">
            <a:alphaModFix/>
          </a:blip>
          <a:srcRect/>
          <a:stretch/>
        </p:blipFill>
        <p:spPr>
          <a:xfrm>
            <a:off x="361950" y="4271663"/>
            <a:ext cx="2697297" cy="784098"/>
          </a:xfrm>
          <a:prstGeom prst="rect">
            <a:avLst/>
          </a:prstGeom>
          <a:noFill/>
          <a:ln>
            <a:noFill/>
          </a:ln>
        </p:spPr>
      </p:pic>
      <p:pic>
        <p:nvPicPr>
          <p:cNvPr id="727" name="Google Shape;727;p144" descr="A group of people in a room&#10;&#10;AI-generated content may be incorrect."/>
          <p:cNvPicPr preferRelativeResize="0"/>
          <p:nvPr/>
        </p:nvPicPr>
        <p:blipFill rotWithShape="1">
          <a:blip r:embed="rId4">
            <a:alphaModFix/>
          </a:blip>
          <a:srcRect/>
          <a:stretch/>
        </p:blipFill>
        <p:spPr>
          <a:xfrm>
            <a:off x="0" y="2057400"/>
            <a:ext cx="9144000" cy="2000250"/>
          </a:xfrm>
          <a:prstGeom prst="rect">
            <a:avLst/>
          </a:prstGeom>
          <a:noFill/>
          <a:ln>
            <a:noFill/>
          </a:ln>
        </p:spPr>
      </p:pic>
      <p:sp>
        <p:nvSpPr>
          <p:cNvPr id="728" name="Google Shape;728;p144"/>
          <p:cNvSpPr/>
          <p:nvPr/>
        </p:nvSpPr>
        <p:spPr>
          <a:xfrm>
            <a:off x="4626261" y="4314111"/>
            <a:ext cx="3657600" cy="73152"/>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5">
              <a:alphaModFix/>
            </a:blip>
            <a:stretch>
              <a:fillRect/>
            </a:stretch>
          </a:blip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729" name="Google Shape;729;p144"/>
          <p:cNvSpPr txBox="1"/>
          <p:nvPr/>
        </p:nvSpPr>
        <p:spPr>
          <a:xfrm>
            <a:off x="5876297" y="4525350"/>
            <a:ext cx="2314200" cy="369300"/>
          </a:xfrm>
          <a:prstGeom prst="rect">
            <a:avLst/>
          </a:prstGeom>
          <a:noFill/>
          <a:ln>
            <a:noFill/>
          </a:ln>
        </p:spPr>
        <p:txBody>
          <a:bodyPr spcFirstLastPara="1" wrap="square" lIns="0" tIns="0" rIns="0" bIns="0" anchor="t" anchorCtr="0">
            <a:spAutoFit/>
          </a:bodyPr>
          <a:lstStyle/>
          <a:p>
            <a:pPr marL="0" marR="0" lvl="0" indent="0" algn="r" rtl="0">
              <a:lnSpc>
                <a:spcPct val="80000"/>
              </a:lnSpc>
              <a:spcBef>
                <a:spcPts val="0"/>
              </a:spcBef>
              <a:spcAft>
                <a:spcPts val="0"/>
              </a:spcAft>
              <a:buClr>
                <a:srgbClr val="000000"/>
              </a:buClr>
              <a:buSzPts val="3000"/>
              <a:buFont typeface="Arial"/>
              <a:buNone/>
            </a:pPr>
            <a:r>
              <a:rPr lang="en" sz="3000">
                <a:solidFill>
                  <a:schemeClr val="dk2"/>
                </a:solidFill>
                <a:latin typeface="Calibri"/>
                <a:ea typeface="Calibri"/>
                <a:cs typeface="Calibri"/>
                <a:sym typeface="Calibri"/>
              </a:rPr>
              <a:t>Day 2</a:t>
            </a:r>
            <a:endParaRPr sz="7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34"/>
        <p:cNvGrpSpPr/>
        <p:nvPr/>
      </p:nvGrpSpPr>
      <p:grpSpPr>
        <a:xfrm>
          <a:off x="0" y="0"/>
          <a:ext cx="0" cy="0"/>
          <a:chOff x="0" y="0"/>
          <a:chExt cx="0" cy="0"/>
        </a:xfrm>
      </p:grpSpPr>
      <p:sp>
        <p:nvSpPr>
          <p:cNvPr id="735" name="Google Shape;735;p145"/>
          <p:cNvSpPr/>
          <p:nvPr/>
        </p:nvSpPr>
        <p:spPr>
          <a:xfrm>
            <a:off x="1143" y="0"/>
            <a:ext cx="9141900" cy="5143500"/>
          </a:xfrm>
          <a:prstGeom prst="rect">
            <a:avLst/>
          </a:prstGeom>
          <a:no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pic>
        <p:nvPicPr>
          <p:cNvPr id="736" name="Google Shape;736;p145" descr="Welcome - Free of Charge Creative Commons Chalkboard image"/>
          <p:cNvPicPr preferRelativeResize="0"/>
          <p:nvPr/>
        </p:nvPicPr>
        <p:blipFill>
          <a:blip r:embed="rId3">
            <a:alphaModFix/>
          </a:blip>
          <a:stretch>
            <a:fillRect/>
          </a:stretch>
        </p:blipFill>
        <p:spPr>
          <a:xfrm>
            <a:off x="-362175" y="-562457"/>
            <a:ext cx="9505224" cy="62496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41"/>
        <p:cNvGrpSpPr/>
        <p:nvPr/>
      </p:nvGrpSpPr>
      <p:grpSpPr>
        <a:xfrm>
          <a:off x="0" y="0"/>
          <a:ext cx="0" cy="0"/>
          <a:chOff x="0" y="0"/>
          <a:chExt cx="0" cy="0"/>
        </a:xfrm>
      </p:grpSpPr>
      <p:grpSp>
        <p:nvGrpSpPr>
          <p:cNvPr id="742" name="Google Shape;742;p146"/>
          <p:cNvGrpSpPr/>
          <p:nvPr/>
        </p:nvGrpSpPr>
        <p:grpSpPr>
          <a:xfrm>
            <a:off x="3306033" y="-36258"/>
            <a:ext cx="63794" cy="5216002"/>
            <a:chOff x="0" y="-38100"/>
            <a:chExt cx="74700" cy="2747433"/>
          </a:xfrm>
        </p:grpSpPr>
        <p:sp>
          <p:nvSpPr>
            <p:cNvPr id="743" name="Google Shape;743;p146"/>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744" name="Google Shape;744;p146"/>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grpSp>
      <p:sp>
        <p:nvSpPr>
          <p:cNvPr id="745" name="Google Shape;745;p146"/>
          <p:cNvSpPr txBox="1"/>
          <p:nvPr/>
        </p:nvSpPr>
        <p:spPr>
          <a:xfrm>
            <a:off x="3458875" y="115721"/>
            <a:ext cx="5499300" cy="4780796"/>
          </a:xfrm>
          <a:prstGeom prst="rect">
            <a:avLst/>
          </a:prstGeom>
          <a:noFill/>
          <a:ln>
            <a:noFill/>
          </a:ln>
        </p:spPr>
        <p:txBody>
          <a:bodyPr spcFirstLastPara="1" wrap="square" lIns="0" tIns="0" rIns="0" bIns="0" anchor="t" anchorCtr="0">
            <a:spAutoFit/>
          </a:bodyPr>
          <a:lstStyle/>
          <a:p>
            <a:pPr marL="457200" lvl="0" algn="l" rtl="0">
              <a:lnSpc>
                <a:spcPct val="100000"/>
              </a:lnSpc>
              <a:spcBef>
                <a:spcPts val="800"/>
              </a:spcBef>
              <a:spcAft>
                <a:spcPts val="0"/>
              </a:spcAft>
            </a:pPr>
            <a:endParaRPr sz="1200" dirty="0">
              <a:latin typeface="Calibri"/>
              <a:ea typeface="Calibri"/>
              <a:cs typeface="Calibri"/>
              <a:sym typeface="Calibri"/>
            </a:endParaRPr>
          </a:p>
          <a:p>
            <a:pPr marL="450850" indent="-342900">
              <a:spcBef>
                <a:spcPts val="800"/>
              </a:spcBef>
              <a:buSzPts val="1900"/>
              <a:buFont typeface="Arial" panose="020B0604020202020204" pitchFamily="34" charset="0"/>
              <a:buChar char="•"/>
            </a:pPr>
            <a:r>
              <a:rPr lang="en-US" sz="1900" dirty="0">
                <a:latin typeface="Calibri"/>
                <a:ea typeface="Calibri"/>
                <a:cs typeface="Calibri"/>
                <a:sym typeface="Calibri"/>
              </a:rPr>
              <a:t>Identify major developmental, trauma, and attachment concepts that affect child welfare practice.</a:t>
            </a:r>
          </a:p>
          <a:p>
            <a:pPr marL="450850" lvl="0" indent="-342900" algn="l" rtl="0">
              <a:lnSpc>
                <a:spcPct val="100000"/>
              </a:lnSpc>
              <a:spcBef>
                <a:spcPts val="800"/>
              </a:spcBef>
              <a:spcAft>
                <a:spcPts val="0"/>
              </a:spcAft>
              <a:buSzPts val="1900"/>
              <a:buFont typeface="Arial" panose="020B0604020202020204" pitchFamily="34" charset="0"/>
              <a:buChar char="•"/>
            </a:pPr>
            <a:r>
              <a:rPr lang="en" sz="1900" dirty="0">
                <a:latin typeface="Calibri"/>
                <a:ea typeface="Calibri"/>
                <a:cs typeface="Calibri"/>
                <a:sym typeface="Calibri"/>
              </a:rPr>
              <a:t>Recognize how unmet needs, trauma, and developmental differences may show up in behavior and functioning.</a:t>
            </a:r>
            <a:endParaRPr sz="1900" dirty="0">
              <a:latin typeface="Calibri"/>
              <a:ea typeface="Calibri"/>
              <a:cs typeface="Calibri"/>
              <a:sym typeface="Calibri"/>
            </a:endParaRPr>
          </a:p>
          <a:p>
            <a:pPr marL="628650" lvl="0" indent="-171450" algn="l" rtl="0">
              <a:lnSpc>
                <a:spcPct val="100000"/>
              </a:lnSpc>
              <a:spcBef>
                <a:spcPts val="800"/>
              </a:spcBef>
              <a:spcAft>
                <a:spcPts val="0"/>
              </a:spcAft>
              <a:buFont typeface="Arial" panose="020B0604020202020204" pitchFamily="34" charset="0"/>
              <a:buChar char="•"/>
            </a:pPr>
            <a:endParaRPr sz="1200" dirty="0">
              <a:latin typeface="Calibri"/>
              <a:ea typeface="Calibri"/>
              <a:cs typeface="Calibri"/>
              <a:sym typeface="Calibri"/>
            </a:endParaRPr>
          </a:p>
          <a:p>
            <a:pPr marL="450850" lvl="0" indent="-342900" algn="l" rtl="0">
              <a:lnSpc>
                <a:spcPct val="100000"/>
              </a:lnSpc>
              <a:spcBef>
                <a:spcPts val="800"/>
              </a:spcBef>
              <a:spcAft>
                <a:spcPts val="0"/>
              </a:spcAft>
              <a:buSzPts val="1900"/>
              <a:buFont typeface="Arial" panose="020B0604020202020204" pitchFamily="34" charset="0"/>
              <a:buChar char="•"/>
            </a:pPr>
            <a:r>
              <a:rPr lang="en" sz="1900" dirty="0">
                <a:latin typeface="Calibri"/>
                <a:ea typeface="Calibri"/>
                <a:cs typeface="Calibri"/>
                <a:sym typeface="Calibri"/>
              </a:rPr>
              <a:t>Apply trauma-informed and developmentally informed responses when engaging children, caregivers, and resource families.</a:t>
            </a:r>
            <a:endParaRPr sz="1900" dirty="0">
              <a:latin typeface="Calibri"/>
              <a:ea typeface="Calibri"/>
              <a:cs typeface="Calibri"/>
              <a:sym typeface="Calibri"/>
            </a:endParaRPr>
          </a:p>
          <a:p>
            <a:pPr marL="628650" lvl="0" indent="-171450" algn="l" rtl="0">
              <a:lnSpc>
                <a:spcPct val="100000"/>
              </a:lnSpc>
              <a:spcBef>
                <a:spcPts val="800"/>
              </a:spcBef>
              <a:spcAft>
                <a:spcPts val="0"/>
              </a:spcAft>
              <a:buFont typeface="Arial" panose="020B0604020202020204" pitchFamily="34" charset="0"/>
              <a:buChar char="•"/>
            </a:pPr>
            <a:endParaRPr sz="1200" dirty="0">
              <a:latin typeface="Calibri"/>
              <a:ea typeface="Calibri"/>
              <a:cs typeface="Calibri"/>
              <a:sym typeface="Calibri"/>
            </a:endParaRPr>
          </a:p>
          <a:p>
            <a:pPr marL="450850" lvl="0" indent="-342900" algn="l" rtl="0">
              <a:lnSpc>
                <a:spcPct val="100000"/>
              </a:lnSpc>
              <a:spcBef>
                <a:spcPts val="800"/>
              </a:spcBef>
              <a:spcAft>
                <a:spcPts val="0"/>
              </a:spcAft>
              <a:buSzPts val="1900"/>
              <a:buFont typeface="Arial" panose="020B0604020202020204" pitchFamily="34" charset="0"/>
              <a:buChar char="•"/>
            </a:pPr>
            <a:r>
              <a:rPr lang="en" sz="1900" dirty="0">
                <a:latin typeface="Calibri"/>
                <a:ea typeface="Calibri"/>
                <a:cs typeface="Calibri"/>
                <a:sym typeface="Calibri"/>
              </a:rPr>
              <a:t>Identify key medical, developmental, and behavioral concerns that may require support, referral, or further assessment.</a:t>
            </a:r>
            <a:endParaRPr sz="3100" dirty="0">
              <a:solidFill>
                <a:schemeClr val="dk1"/>
              </a:solidFill>
              <a:latin typeface="Calibri"/>
              <a:ea typeface="Calibri"/>
              <a:cs typeface="Calibri"/>
              <a:sym typeface="Calibri"/>
            </a:endParaRPr>
          </a:p>
        </p:txBody>
      </p:sp>
      <p:sp>
        <p:nvSpPr>
          <p:cNvPr id="746" name="Google Shape;746;p146"/>
          <p:cNvSpPr txBox="1"/>
          <p:nvPr/>
        </p:nvSpPr>
        <p:spPr>
          <a:xfrm>
            <a:off x="213145" y="1062194"/>
            <a:ext cx="2838900" cy="212365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000"/>
              <a:buFont typeface="Arial"/>
              <a:buNone/>
            </a:pPr>
            <a:r>
              <a:rPr lang="en" sz="4400" b="1" dirty="0">
                <a:solidFill>
                  <a:schemeClr val="dk2"/>
                </a:solidFill>
                <a:latin typeface="Antonio"/>
                <a:ea typeface="Antonio"/>
                <a:cs typeface="Antonio"/>
                <a:sym typeface="Antonio"/>
              </a:rPr>
              <a:t>TARGET OUTCOMES</a:t>
            </a:r>
            <a:endParaRPr sz="4400" b="1" dirty="0">
              <a:solidFill>
                <a:schemeClr val="dk2"/>
              </a:solidFill>
              <a:latin typeface="Antonio"/>
              <a:ea typeface="Antonio"/>
              <a:cs typeface="Antonio"/>
              <a:sym typeface="Antonio"/>
            </a:endParaRPr>
          </a:p>
          <a:p>
            <a:pPr marL="0" marR="0" lvl="0" indent="0" algn="ctr" rtl="0">
              <a:lnSpc>
                <a:spcPct val="100000"/>
              </a:lnSpc>
              <a:spcBef>
                <a:spcPts val="0"/>
              </a:spcBef>
              <a:spcAft>
                <a:spcPts val="0"/>
              </a:spcAft>
              <a:buClr>
                <a:srgbClr val="000000"/>
              </a:buClr>
              <a:buSzPts val="5000"/>
              <a:buFont typeface="Arial"/>
              <a:buNone/>
            </a:pPr>
            <a:endParaRPr sz="5000" b="1" dirty="0">
              <a:solidFill>
                <a:schemeClr val="dk2"/>
              </a:solidFill>
              <a:latin typeface="Calibri"/>
              <a:ea typeface="Calibri"/>
              <a:cs typeface="Calibri"/>
              <a:sym typeface="Calibri"/>
            </a:endParaRPr>
          </a:p>
        </p:txBody>
      </p:sp>
      <p:pic>
        <p:nvPicPr>
          <p:cNvPr id="747" name="Google Shape;747;p146" descr="Bullseye with solid fill"/>
          <p:cNvPicPr preferRelativeResize="0"/>
          <p:nvPr/>
        </p:nvPicPr>
        <p:blipFill rotWithShape="1">
          <a:blip r:embed="rId3">
            <a:alphaModFix/>
          </a:blip>
          <a:srcRect/>
          <a:stretch/>
        </p:blipFill>
        <p:spPr>
          <a:xfrm>
            <a:off x="626144" y="2714359"/>
            <a:ext cx="1814675" cy="18146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pic>
        <p:nvPicPr>
          <p:cNvPr id="754" name="Google Shape;754;p147" descr="Happy family with suitcases in airport (Provided by Getty Images)"/>
          <p:cNvPicPr preferRelativeResize="0"/>
          <p:nvPr/>
        </p:nvPicPr>
        <p:blipFill>
          <a:blip r:embed="rId3">
            <a:alphaModFix/>
          </a:blip>
          <a:stretch>
            <a:fillRect/>
          </a:stretch>
        </p:blipFill>
        <p:spPr>
          <a:xfrm>
            <a:off x="-1" y="0"/>
            <a:ext cx="9143997" cy="5143502"/>
          </a:xfrm>
          <a:prstGeom prst="rect">
            <a:avLst/>
          </a:prstGeom>
          <a:noFill/>
          <a:ln>
            <a:noFill/>
          </a:ln>
        </p:spPr>
      </p:pic>
      <p:sp>
        <p:nvSpPr>
          <p:cNvPr id="755" name="Google Shape;755;p147"/>
          <p:cNvSpPr/>
          <p:nvPr/>
        </p:nvSpPr>
        <p:spPr>
          <a:xfrm>
            <a:off x="0" y="3877502"/>
            <a:ext cx="9144000" cy="857700"/>
          </a:xfrm>
          <a:prstGeom prst="rect">
            <a:avLst/>
          </a:prstGeom>
          <a:solidFill>
            <a:srgbClr val="D6D6D6"/>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756" name="Google Shape;756;p147"/>
          <p:cNvSpPr/>
          <p:nvPr/>
        </p:nvSpPr>
        <p:spPr>
          <a:xfrm>
            <a:off x="0" y="3968173"/>
            <a:ext cx="9144000" cy="552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FFFFFF"/>
              </a:solidFill>
              <a:latin typeface="Calibri"/>
              <a:ea typeface="Calibri"/>
              <a:cs typeface="Calibri"/>
              <a:sym typeface="Calibri"/>
            </a:endParaRPr>
          </a:p>
        </p:txBody>
      </p:sp>
      <p:cxnSp>
        <p:nvCxnSpPr>
          <p:cNvPr id="757" name="Google Shape;757;p147"/>
          <p:cNvCxnSpPr/>
          <p:nvPr/>
        </p:nvCxnSpPr>
        <p:spPr>
          <a:xfrm>
            <a:off x="0" y="3811950"/>
            <a:ext cx="9144000" cy="0"/>
          </a:xfrm>
          <a:prstGeom prst="straightConnector1">
            <a:avLst/>
          </a:prstGeom>
          <a:noFill/>
          <a:ln w="38100" cap="flat" cmpd="sng">
            <a:solidFill>
              <a:srgbClr val="CACACA">
                <a:alpha val="89020"/>
              </a:srgbClr>
            </a:solidFill>
            <a:prstDash val="solid"/>
            <a:round/>
            <a:headEnd type="none" w="sm" len="sm"/>
            <a:tailEnd type="none" w="sm" len="sm"/>
          </a:ln>
        </p:spPr>
      </p:cxnSp>
      <p:sp>
        <p:nvSpPr>
          <p:cNvPr id="758" name="Google Shape;758;p147"/>
          <p:cNvSpPr txBox="1"/>
          <p:nvPr/>
        </p:nvSpPr>
        <p:spPr>
          <a:xfrm>
            <a:off x="373534" y="4026676"/>
            <a:ext cx="8408400" cy="558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4400" b="1" dirty="0">
                <a:solidFill>
                  <a:srgbClr val="262626"/>
                </a:solidFill>
                <a:latin typeface="Calibri"/>
                <a:ea typeface="Calibri"/>
                <a:cs typeface="Calibri"/>
                <a:sym typeface="Calibri"/>
              </a:rPr>
              <a:t>Behavior Starts With Basic Needs</a:t>
            </a:r>
            <a:endParaRPr sz="4400" b="1" dirty="0">
              <a:solidFill>
                <a:srgbClr val="262626"/>
              </a:solidFill>
              <a:latin typeface="Calibri"/>
              <a:ea typeface="Calibri"/>
              <a:cs typeface="Calibri"/>
              <a:sym typeface="Calibri"/>
            </a:endParaRPr>
          </a:p>
        </p:txBody>
      </p:sp>
      <p:cxnSp>
        <p:nvCxnSpPr>
          <p:cNvPr id="759" name="Google Shape;759;p147"/>
          <p:cNvCxnSpPr/>
          <p:nvPr/>
        </p:nvCxnSpPr>
        <p:spPr>
          <a:xfrm>
            <a:off x="16790" y="4807070"/>
            <a:ext cx="9144000" cy="0"/>
          </a:xfrm>
          <a:prstGeom prst="straightConnector1">
            <a:avLst/>
          </a:prstGeom>
          <a:noFill/>
          <a:ln w="38100" cap="flat" cmpd="sng">
            <a:solidFill>
              <a:srgbClr val="CACACA">
                <a:alpha val="89020"/>
              </a:srgbClr>
            </a:solidFill>
            <a:prstDash val="solid"/>
            <a:round/>
            <a:headEnd type="none" w="sm" len="sm"/>
            <a:tailEnd type="none" w="sm" len="sm"/>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86">
          <a:extLst>
            <a:ext uri="{FF2B5EF4-FFF2-40B4-BE49-F238E27FC236}">
              <a16:creationId xmlns:a16="http://schemas.microsoft.com/office/drawing/2014/main" id="{5ED95E81-6B38-DA26-D48B-364C7565A5BC}"/>
            </a:ext>
          </a:extLst>
        </p:cNvPr>
        <p:cNvGrpSpPr/>
        <p:nvPr/>
      </p:nvGrpSpPr>
      <p:grpSpPr>
        <a:xfrm>
          <a:off x="0" y="0"/>
          <a:ext cx="0" cy="0"/>
          <a:chOff x="0" y="0"/>
          <a:chExt cx="0" cy="0"/>
        </a:xfrm>
      </p:grpSpPr>
      <p:pic>
        <p:nvPicPr>
          <p:cNvPr id="3" name="Google Shape;766;p148">
            <a:extLst>
              <a:ext uri="{FF2B5EF4-FFF2-40B4-BE49-F238E27FC236}">
                <a16:creationId xmlns:a16="http://schemas.microsoft.com/office/drawing/2014/main" id="{5B921F3F-5C59-6A02-5D66-9D778F1CFA88}"/>
              </a:ext>
            </a:extLst>
          </p:cNvPr>
          <p:cNvPicPr preferRelativeResize="0"/>
          <p:nvPr/>
        </p:nvPicPr>
        <p:blipFill>
          <a:blip r:embed="rId3">
            <a:alphaModFix/>
          </a:blip>
          <a:stretch>
            <a:fillRect/>
          </a:stretch>
        </p:blipFill>
        <p:spPr>
          <a:xfrm>
            <a:off x="401782" y="85628"/>
            <a:ext cx="7813968" cy="4001461"/>
          </a:xfrm>
          <a:prstGeom prst="rect">
            <a:avLst/>
          </a:prstGeom>
          <a:noFill/>
          <a:ln>
            <a:noFill/>
          </a:ln>
        </p:spPr>
      </p:pic>
      <p:sp>
        <p:nvSpPr>
          <p:cNvPr id="989" name="Google Shape;989;p174">
            <a:extLst>
              <a:ext uri="{FF2B5EF4-FFF2-40B4-BE49-F238E27FC236}">
                <a16:creationId xmlns:a16="http://schemas.microsoft.com/office/drawing/2014/main" id="{5F2E76CF-3C51-45E9-C0C9-0D8268655539}"/>
              </a:ext>
            </a:extLst>
          </p:cNvPr>
          <p:cNvSpPr/>
          <p:nvPr/>
        </p:nvSpPr>
        <p:spPr>
          <a:xfrm>
            <a:off x="0" y="4186425"/>
            <a:ext cx="9143999" cy="957300"/>
          </a:xfrm>
          <a:prstGeom prst="rect">
            <a:avLst/>
          </a:prstGeom>
          <a:solidFill>
            <a:schemeClr val="tx2">
              <a:lumMod val="40000"/>
              <a:lumOff val="6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dirty="0">
              <a:solidFill>
                <a:schemeClr val="lt1"/>
              </a:solidFill>
              <a:latin typeface="Calibri"/>
              <a:ea typeface="Calibri"/>
              <a:cs typeface="Calibri"/>
              <a:sym typeface="Calibri"/>
            </a:endParaRPr>
          </a:p>
        </p:txBody>
      </p:sp>
      <p:sp>
        <p:nvSpPr>
          <p:cNvPr id="990" name="Google Shape;990;p174">
            <a:extLst>
              <a:ext uri="{FF2B5EF4-FFF2-40B4-BE49-F238E27FC236}">
                <a16:creationId xmlns:a16="http://schemas.microsoft.com/office/drawing/2014/main" id="{809A0E6E-BAAC-70A1-19D8-4A96AD162276}"/>
              </a:ext>
            </a:extLst>
          </p:cNvPr>
          <p:cNvSpPr txBox="1"/>
          <p:nvPr/>
        </p:nvSpPr>
        <p:spPr>
          <a:xfrm>
            <a:off x="200890" y="4310825"/>
            <a:ext cx="8811491"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4000" b="1" i="0" u="none" strike="noStrike" cap="none" dirty="0">
                <a:solidFill>
                  <a:schemeClr val="accent3"/>
                </a:solidFill>
                <a:latin typeface="Calibri"/>
                <a:ea typeface="Calibri"/>
                <a:cs typeface="Calibri"/>
                <a:sym typeface="Calibri"/>
              </a:rPr>
              <a:t>Activity: What Need Might They Have?</a:t>
            </a:r>
            <a:endParaRPr sz="1600" b="0" i="0" u="none" strike="noStrike" cap="none" dirty="0">
              <a:solidFill>
                <a:schemeClr val="accent3"/>
              </a:solidFill>
              <a:latin typeface="Arial"/>
              <a:ea typeface="Arial"/>
              <a:cs typeface="Arial"/>
              <a:sym typeface="Arial"/>
            </a:endParaRPr>
          </a:p>
        </p:txBody>
      </p:sp>
    </p:spTree>
    <p:extLst>
      <p:ext uri="{BB962C8B-B14F-4D97-AF65-F5344CB8AC3E}">
        <p14:creationId xmlns:p14="http://schemas.microsoft.com/office/powerpoint/2010/main" val="1393314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Shape 890">
          <a:extLst>
            <a:ext uri="{FF2B5EF4-FFF2-40B4-BE49-F238E27FC236}">
              <a16:creationId xmlns:a16="http://schemas.microsoft.com/office/drawing/2014/main" id="{557D9FEA-8B1B-E763-24EA-99CF53EE0CC5}"/>
            </a:ext>
          </a:extLst>
        </p:cNvPr>
        <p:cNvGrpSpPr/>
        <p:nvPr/>
      </p:nvGrpSpPr>
      <p:grpSpPr>
        <a:xfrm>
          <a:off x="0" y="0"/>
          <a:ext cx="0" cy="0"/>
          <a:chOff x="0" y="0"/>
          <a:chExt cx="0" cy="0"/>
        </a:xfrm>
      </p:grpSpPr>
      <p:sp>
        <p:nvSpPr>
          <p:cNvPr id="891" name="Google Shape;891;p163">
            <a:extLst>
              <a:ext uri="{FF2B5EF4-FFF2-40B4-BE49-F238E27FC236}">
                <a16:creationId xmlns:a16="http://schemas.microsoft.com/office/drawing/2014/main" id="{35C171D0-9565-0A6A-D851-58FF50294A06}"/>
              </a:ext>
            </a:extLst>
          </p:cNvPr>
          <p:cNvSpPr txBox="1"/>
          <p:nvPr/>
        </p:nvSpPr>
        <p:spPr>
          <a:xfrm rot="-2245873">
            <a:off x="6504450" y="3315223"/>
            <a:ext cx="1304523" cy="563008"/>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en" sz="1500" b="1" i="0" u="none" strike="noStrike" kern="0" cap="none" spc="0" normalizeH="0" baseline="0" noProof="0">
                <a:ln>
                  <a:noFill/>
                </a:ln>
                <a:solidFill>
                  <a:srgbClr val="FFFFFF"/>
                </a:solidFill>
                <a:effectLst/>
                <a:uLnTx/>
                <a:uFillTx/>
                <a:latin typeface="Open Sans"/>
                <a:ea typeface="Open Sans"/>
                <a:cs typeface="Open Sans"/>
                <a:sym typeface="Open Sans"/>
              </a:rPr>
              <a:t>Behavil/</a:t>
            </a:r>
            <a:endParaRPr kumimoji="0" sz="1500" b="1" i="0" u="none" strike="noStrike" kern="0" cap="none" spc="0" normalizeH="0" baseline="0" noProof="0">
              <a:ln>
                <a:noFill/>
              </a:ln>
              <a:solidFill>
                <a:srgbClr val="FFFFFF"/>
              </a:solidFill>
              <a:effectLst/>
              <a:uLnTx/>
              <a:uFillTx/>
              <a:latin typeface="Open Sans"/>
              <a:ea typeface="Open Sans"/>
              <a:cs typeface="Open Sans"/>
              <a:sym typeface="Open Sans"/>
            </a:endParaRPr>
          </a:p>
          <a:p>
            <a:pPr marL="0" marR="0" lvl="0" indent="0" algn="ctr"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en" sz="1500" b="1" i="0" u="none" strike="noStrike" kern="0" cap="none" spc="0" normalizeH="0" baseline="0" noProof="0">
                <a:ln>
                  <a:noFill/>
                </a:ln>
                <a:solidFill>
                  <a:srgbClr val="FFFFFF"/>
                </a:solidFill>
                <a:effectLst/>
                <a:uLnTx/>
                <a:uFillTx/>
                <a:latin typeface="Open Sans"/>
                <a:ea typeface="Open Sans"/>
                <a:cs typeface="Open Sans"/>
                <a:sym typeface="Open Sans"/>
              </a:rPr>
              <a:t>emotion</a:t>
            </a:r>
            <a:endParaRPr kumimoji="0" sz="1500" b="1" i="0" u="none" strike="noStrike" kern="0" cap="none" spc="0" normalizeH="0" baseline="0" noProof="0">
              <a:ln>
                <a:noFill/>
              </a:ln>
              <a:solidFill>
                <a:srgbClr val="FFFFFF"/>
              </a:solidFill>
              <a:effectLst/>
              <a:uLnTx/>
              <a:uFillTx/>
              <a:latin typeface="Open Sans"/>
              <a:ea typeface="Open Sans"/>
              <a:cs typeface="Open Sans"/>
              <a:sym typeface="Open Sans"/>
            </a:endParaRPr>
          </a:p>
        </p:txBody>
      </p:sp>
      <p:sp>
        <p:nvSpPr>
          <p:cNvPr id="892" name="Google Shape;892;p163">
            <a:extLst>
              <a:ext uri="{FF2B5EF4-FFF2-40B4-BE49-F238E27FC236}">
                <a16:creationId xmlns:a16="http://schemas.microsoft.com/office/drawing/2014/main" id="{23DB0701-4B50-5CD8-F455-D96BCD105EF6}"/>
              </a:ext>
            </a:extLst>
          </p:cNvPr>
          <p:cNvSpPr txBox="1">
            <a:spLocks noGrp="1"/>
          </p:cNvSpPr>
          <p:nvPr>
            <p:ph type="body" idx="1"/>
          </p:nvPr>
        </p:nvSpPr>
        <p:spPr>
          <a:xfrm>
            <a:off x="377825" y="280125"/>
            <a:ext cx="8267400" cy="3786900"/>
          </a:xfrm>
          <a:prstGeom prst="rect">
            <a:avLst/>
          </a:prstGeom>
          <a:noFill/>
          <a:ln w="14300" cap="flat" cmpd="sng">
            <a:solidFill>
              <a:schemeClr val="accent1"/>
            </a:solidFill>
            <a:prstDash val="dashDot"/>
            <a:round/>
            <a:headEnd type="none" w="sm" len="sm"/>
            <a:tailEnd type="none" w="sm" len="sm"/>
          </a:ln>
        </p:spPr>
        <p:txBody>
          <a:bodyPr spcFirstLastPara="1" wrap="square" lIns="91425" tIns="91425" rIns="91425" bIns="91425" anchor="ctr" anchorCtr="0">
            <a:noAutofit/>
          </a:bodyPr>
          <a:lstStyle/>
          <a:p>
            <a:r>
              <a:rPr lang="en-US" sz="3800" dirty="0">
                <a:solidFill>
                  <a:schemeClr val="bg2"/>
                </a:solidFill>
                <a:latin typeface="Open Sans" panose="020B0606030504020204" pitchFamily="34" charset="0"/>
                <a:ea typeface="Open Sans" panose="020B0606030504020204" pitchFamily="34" charset="0"/>
                <a:cs typeface="Open Sans" panose="020B0606030504020204" pitchFamily="34" charset="0"/>
              </a:rPr>
              <a:t>A five-year-old screams throughout the entire ride to family time.</a:t>
            </a:r>
          </a:p>
        </p:txBody>
      </p:sp>
      <p:sp>
        <p:nvSpPr>
          <p:cNvPr id="893" name="Google Shape;893;p163">
            <a:extLst>
              <a:ext uri="{FF2B5EF4-FFF2-40B4-BE49-F238E27FC236}">
                <a16:creationId xmlns:a16="http://schemas.microsoft.com/office/drawing/2014/main" id="{89168EC6-BFB0-13C4-DE2D-DCD330799E25}"/>
              </a:ext>
            </a:extLst>
          </p:cNvPr>
          <p:cNvSpPr/>
          <p:nvPr/>
        </p:nvSpPr>
        <p:spPr>
          <a:xfrm>
            <a:off x="0" y="4310835"/>
            <a:ext cx="9144000" cy="832800"/>
          </a:xfrm>
          <a:prstGeom prst="rect">
            <a:avLst/>
          </a:prstGeom>
          <a:solidFill>
            <a:srgbClr val="D6D6D6"/>
          </a:solidFill>
          <a:ln w="6350" cap="flat" cmpd="sng">
            <a:solidFill>
              <a:srgbClr val="6B5000"/>
            </a:solidFill>
            <a:prstDash val="solid"/>
            <a:miter lim="800000"/>
            <a:headEnd type="none" w="sm" len="sm"/>
            <a:tailEnd type="none" w="sm" len="sm"/>
          </a:ln>
        </p:spPr>
        <p:txBody>
          <a:bodyPr spcFirstLastPara="1" wrap="square" lIns="45725" tIns="22850" rIns="45725" bIns="22850" anchor="ctr" anchorCtr="0">
            <a:noAutofit/>
          </a:bodyPr>
          <a:lstStyle/>
          <a:p>
            <a:pPr marL="0" marR="0" lvl="0" indent="0" algn="ctr" defTabSz="914400" rtl="0" eaLnBrk="1" fontAlgn="auto" latinLnBrk="0" hangingPunct="1">
              <a:lnSpc>
                <a:spcPct val="100000"/>
              </a:lnSpc>
              <a:spcBef>
                <a:spcPts val="0"/>
              </a:spcBef>
              <a:spcAft>
                <a:spcPts val="0"/>
              </a:spcAft>
              <a:buClr>
                <a:srgbClr val="4C1A27"/>
              </a:buClr>
              <a:buSzPts val="900"/>
              <a:buFont typeface="Arial"/>
              <a:buNone/>
              <a:tabLst/>
              <a:defRPr/>
            </a:pPr>
            <a:endParaRPr kumimoji="0" sz="900" b="0" i="0" u="none" strike="noStrike" kern="0" cap="none" spc="0" normalizeH="0" baseline="0" noProof="0">
              <a:ln>
                <a:noFill/>
              </a:ln>
              <a:solidFill>
                <a:srgbClr val="EEEEEE"/>
              </a:solidFill>
              <a:effectLst/>
              <a:uLnTx/>
              <a:uFillTx/>
              <a:latin typeface="Open Sans"/>
              <a:ea typeface="Open Sans"/>
              <a:cs typeface="Open Sans"/>
              <a:sym typeface="Open Sans"/>
            </a:endParaRPr>
          </a:p>
        </p:txBody>
      </p:sp>
      <p:sp>
        <p:nvSpPr>
          <p:cNvPr id="894" name="Google Shape;894;p163">
            <a:extLst>
              <a:ext uri="{FF2B5EF4-FFF2-40B4-BE49-F238E27FC236}">
                <a16:creationId xmlns:a16="http://schemas.microsoft.com/office/drawing/2014/main" id="{0A398184-A222-14E6-E8C8-BB83D659C150}"/>
              </a:ext>
            </a:extLst>
          </p:cNvPr>
          <p:cNvSpPr txBox="1"/>
          <p:nvPr/>
        </p:nvSpPr>
        <p:spPr>
          <a:xfrm>
            <a:off x="231025" y="4310825"/>
            <a:ext cx="8728800" cy="699300"/>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800"/>
              </a:spcBef>
              <a:spcAft>
                <a:spcPts val="0"/>
              </a:spcAft>
              <a:buClr>
                <a:srgbClr val="98344F"/>
              </a:buClr>
              <a:buSzPts val="3800"/>
              <a:buFont typeface="Arial"/>
              <a:buNone/>
              <a:tabLst/>
              <a:defRPr/>
            </a:pPr>
            <a:r>
              <a:rPr kumimoji="0" lang="en" sz="3800" b="1" i="0" u="none" strike="noStrike" kern="0" cap="none" spc="0" normalizeH="0" baseline="0" noProof="0" dirty="0">
                <a:ln>
                  <a:noFill/>
                </a:ln>
                <a:solidFill>
                  <a:srgbClr val="98344F"/>
                </a:solidFill>
                <a:effectLst/>
                <a:uLnTx/>
                <a:uFillTx/>
                <a:latin typeface="Open Sans"/>
                <a:ea typeface="Open Sans"/>
                <a:cs typeface="Open Sans"/>
                <a:sym typeface="Open Sans"/>
              </a:rPr>
              <a:t>Scenario 1</a:t>
            </a:r>
            <a:endParaRPr kumimoji="0" sz="3800" b="1" i="0" u="none" strike="noStrike" kern="0" cap="none" spc="0" normalizeH="0" baseline="0" noProof="0" dirty="0">
              <a:ln>
                <a:noFill/>
              </a:ln>
              <a:solidFill>
                <a:srgbClr val="98344F"/>
              </a:solidFill>
              <a:effectLst/>
              <a:uLnTx/>
              <a:uFillTx/>
              <a:latin typeface="Open Sans"/>
              <a:ea typeface="Open Sans"/>
              <a:cs typeface="Open Sans"/>
              <a:sym typeface="Open Sans"/>
            </a:endParaRPr>
          </a:p>
        </p:txBody>
      </p:sp>
    </p:spTree>
    <p:extLst>
      <p:ext uri="{BB962C8B-B14F-4D97-AF65-F5344CB8AC3E}">
        <p14:creationId xmlns:p14="http://schemas.microsoft.com/office/powerpoint/2010/main" val="1078100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Shape 890">
          <a:extLst>
            <a:ext uri="{FF2B5EF4-FFF2-40B4-BE49-F238E27FC236}">
              <a16:creationId xmlns:a16="http://schemas.microsoft.com/office/drawing/2014/main" id="{1FAE7E61-4AA0-71E3-6C5A-2FCC75912D69}"/>
            </a:ext>
          </a:extLst>
        </p:cNvPr>
        <p:cNvGrpSpPr/>
        <p:nvPr/>
      </p:nvGrpSpPr>
      <p:grpSpPr>
        <a:xfrm>
          <a:off x="0" y="0"/>
          <a:ext cx="0" cy="0"/>
          <a:chOff x="0" y="0"/>
          <a:chExt cx="0" cy="0"/>
        </a:xfrm>
      </p:grpSpPr>
      <p:sp>
        <p:nvSpPr>
          <p:cNvPr id="891" name="Google Shape;891;p163">
            <a:extLst>
              <a:ext uri="{FF2B5EF4-FFF2-40B4-BE49-F238E27FC236}">
                <a16:creationId xmlns:a16="http://schemas.microsoft.com/office/drawing/2014/main" id="{31F623EF-56D2-B132-9EF6-3FBFFDD32AFF}"/>
              </a:ext>
            </a:extLst>
          </p:cNvPr>
          <p:cNvSpPr txBox="1"/>
          <p:nvPr/>
        </p:nvSpPr>
        <p:spPr>
          <a:xfrm rot="-2245873">
            <a:off x="6504450" y="3315223"/>
            <a:ext cx="1304523" cy="563008"/>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en" sz="1500" b="1" i="0" u="none" strike="noStrike" kern="0" cap="none" spc="0" normalizeH="0" baseline="0" noProof="0">
                <a:ln>
                  <a:noFill/>
                </a:ln>
                <a:solidFill>
                  <a:srgbClr val="FFFFFF"/>
                </a:solidFill>
                <a:effectLst/>
                <a:uLnTx/>
                <a:uFillTx/>
                <a:latin typeface="Open Sans"/>
                <a:ea typeface="Open Sans"/>
                <a:cs typeface="Open Sans"/>
                <a:sym typeface="Open Sans"/>
              </a:rPr>
              <a:t>Behavil/</a:t>
            </a:r>
            <a:endParaRPr kumimoji="0" sz="1500" b="1" i="0" u="none" strike="noStrike" kern="0" cap="none" spc="0" normalizeH="0" baseline="0" noProof="0">
              <a:ln>
                <a:noFill/>
              </a:ln>
              <a:solidFill>
                <a:srgbClr val="FFFFFF"/>
              </a:solidFill>
              <a:effectLst/>
              <a:uLnTx/>
              <a:uFillTx/>
              <a:latin typeface="Open Sans"/>
              <a:ea typeface="Open Sans"/>
              <a:cs typeface="Open Sans"/>
              <a:sym typeface="Open Sans"/>
            </a:endParaRPr>
          </a:p>
          <a:p>
            <a:pPr marL="0" marR="0" lvl="0" indent="0" algn="ctr"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en" sz="1500" b="1" i="0" u="none" strike="noStrike" kern="0" cap="none" spc="0" normalizeH="0" baseline="0" noProof="0">
                <a:ln>
                  <a:noFill/>
                </a:ln>
                <a:solidFill>
                  <a:srgbClr val="FFFFFF"/>
                </a:solidFill>
                <a:effectLst/>
                <a:uLnTx/>
                <a:uFillTx/>
                <a:latin typeface="Open Sans"/>
                <a:ea typeface="Open Sans"/>
                <a:cs typeface="Open Sans"/>
                <a:sym typeface="Open Sans"/>
              </a:rPr>
              <a:t>emotion</a:t>
            </a:r>
            <a:endParaRPr kumimoji="0" sz="1500" b="1" i="0" u="none" strike="noStrike" kern="0" cap="none" spc="0" normalizeH="0" baseline="0" noProof="0">
              <a:ln>
                <a:noFill/>
              </a:ln>
              <a:solidFill>
                <a:srgbClr val="FFFFFF"/>
              </a:solidFill>
              <a:effectLst/>
              <a:uLnTx/>
              <a:uFillTx/>
              <a:latin typeface="Open Sans"/>
              <a:ea typeface="Open Sans"/>
              <a:cs typeface="Open Sans"/>
              <a:sym typeface="Open Sans"/>
            </a:endParaRPr>
          </a:p>
        </p:txBody>
      </p:sp>
      <p:sp>
        <p:nvSpPr>
          <p:cNvPr id="892" name="Google Shape;892;p163">
            <a:extLst>
              <a:ext uri="{FF2B5EF4-FFF2-40B4-BE49-F238E27FC236}">
                <a16:creationId xmlns:a16="http://schemas.microsoft.com/office/drawing/2014/main" id="{8E972F51-2BDC-E756-A012-E18352875952}"/>
              </a:ext>
            </a:extLst>
          </p:cNvPr>
          <p:cNvSpPr txBox="1">
            <a:spLocks noGrp="1"/>
          </p:cNvSpPr>
          <p:nvPr>
            <p:ph type="body" idx="1"/>
          </p:nvPr>
        </p:nvSpPr>
        <p:spPr>
          <a:xfrm>
            <a:off x="377825" y="280125"/>
            <a:ext cx="8267400" cy="3786900"/>
          </a:xfrm>
          <a:prstGeom prst="rect">
            <a:avLst/>
          </a:prstGeom>
          <a:noFill/>
          <a:ln w="14300" cap="flat" cmpd="sng">
            <a:solidFill>
              <a:schemeClr val="accent1"/>
            </a:solidFill>
            <a:prstDash val="dashDot"/>
            <a:round/>
            <a:headEnd type="none" w="sm" len="sm"/>
            <a:tailEnd type="none" w="sm" len="sm"/>
          </a:ln>
        </p:spPr>
        <p:txBody>
          <a:bodyPr spcFirstLastPara="1" wrap="square" lIns="91425" tIns="91425" rIns="91425" bIns="91425" anchor="ctr" anchorCtr="0">
            <a:noAutofit/>
          </a:bodyPr>
          <a:lstStyle/>
          <a:p>
            <a:r>
              <a:rPr lang="en-US" sz="3800" dirty="0">
                <a:solidFill>
                  <a:schemeClr val="bg2"/>
                </a:solidFill>
                <a:latin typeface="Open Sans" panose="020B0606030504020204" pitchFamily="34" charset="0"/>
                <a:ea typeface="Open Sans" panose="020B0606030504020204" pitchFamily="34" charset="0"/>
                <a:cs typeface="Open Sans" panose="020B0606030504020204" pitchFamily="34" charset="0"/>
              </a:rPr>
              <a:t>A teenager refuses to get out of the vehicle when arriving for a scheduled family time visit.</a:t>
            </a:r>
          </a:p>
        </p:txBody>
      </p:sp>
      <p:sp>
        <p:nvSpPr>
          <p:cNvPr id="893" name="Google Shape;893;p163">
            <a:extLst>
              <a:ext uri="{FF2B5EF4-FFF2-40B4-BE49-F238E27FC236}">
                <a16:creationId xmlns:a16="http://schemas.microsoft.com/office/drawing/2014/main" id="{92F423C1-F67D-3B38-F9A0-A4678CE74AD5}"/>
              </a:ext>
            </a:extLst>
          </p:cNvPr>
          <p:cNvSpPr/>
          <p:nvPr/>
        </p:nvSpPr>
        <p:spPr>
          <a:xfrm>
            <a:off x="0" y="4310835"/>
            <a:ext cx="9144000" cy="832800"/>
          </a:xfrm>
          <a:prstGeom prst="rect">
            <a:avLst/>
          </a:prstGeom>
          <a:solidFill>
            <a:srgbClr val="D6D6D6"/>
          </a:solidFill>
          <a:ln w="6350" cap="flat" cmpd="sng">
            <a:solidFill>
              <a:srgbClr val="6B5000"/>
            </a:solidFill>
            <a:prstDash val="solid"/>
            <a:miter lim="800000"/>
            <a:headEnd type="none" w="sm" len="sm"/>
            <a:tailEnd type="none" w="sm" len="sm"/>
          </a:ln>
        </p:spPr>
        <p:txBody>
          <a:bodyPr spcFirstLastPara="1" wrap="square" lIns="45725" tIns="22850" rIns="45725" bIns="22850" anchor="ctr" anchorCtr="0">
            <a:noAutofit/>
          </a:bodyPr>
          <a:lstStyle/>
          <a:p>
            <a:pPr marL="0" marR="0" lvl="0" indent="0" algn="ctr" defTabSz="914400" rtl="0" eaLnBrk="1" fontAlgn="auto" latinLnBrk="0" hangingPunct="1">
              <a:lnSpc>
                <a:spcPct val="100000"/>
              </a:lnSpc>
              <a:spcBef>
                <a:spcPts val="0"/>
              </a:spcBef>
              <a:spcAft>
                <a:spcPts val="0"/>
              </a:spcAft>
              <a:buClr>
                <a:srgbClr val="4C1A27"/>
              </a:buClr>
              <a:buSzPts val="900"/>
              <a:buFont typeface="Arial"/>
              <a:buNone/>
              <a:tabLst/>
              <a:defRPr/>
            </a:pPr>
            <a:endParaRPr kumimoji="0" sz="900" b="0" i="0" u="none" strike="noStrike" kern="0" cap="none" spc="0" normalizeH="0" baseline="0" noProof="0">
              <a:ln>
                <a:noFill/>
              </a:ln>
              <a:solidFill>
                <a:srgbClr val="EEEEEE"/>
              </a:solidFill>
              <a:effectLst/>
              <a:uLnTx/>
              <a:uFillTx/>
              <a:latin typeface="Open Sans"/>
              <a:ea typeface="Open Sans"/>
              <a:cs typeface="Open Sans"/>
              <a:sym typeface="Open Sans"/>
            </a:endParaRPr>
          </a:p>
        </p:txBody>
      </p:sp>
      <p:sp>
        <p:nvSpPr>
          <p:cNvPr id="894" name="Google Shape;894;p163">
            <a:extLst>
              <a:ext uri="{FF2B5EF4-FFF2-40B4-BE49-F238E27FC236}">
                <a16:creationId xmlns:a16="http://schemas.microsoft.com/office/drawing/2014/main" id="{E317479F-E203-4C50-7F6E-696FC10B78BF}"/>
              </a:ext>
            </a:extLst>
          </p:cNvPr>
          <p:cNvSpPr txBox="1"/>
          <p:nvPr/>
        </p:nvSpPr>
        <p:spPr>
          <a:xfrm>
            <a:off x="231025" y="4310825"/>
            <a:ext cx="8728800" cy="699300"/>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800"/>
              </a:spcBef>
              <a:spcAft>
                <a:spcPts val="0"/>
              </a:spcAft>
              <a:buClr>
                <a:srgbClr val="98344F"/>
              </a:buClr>
              <a:buSzPts val="3800"/>
              <a:buFont typeface="Arial"/>
              <a:buNone/>
              <a:tabLst/>
              <a:defRPr/>
            </a:pPr>
            <a:r>
              <a:rPr kumimoji="0" lang="en" sz="3800" b="1" i="0" u="none" strike="noStrike" kern="0" cap="none" spc="0" normalizeH="0" baseline="0" noProof="0" dirty="0">
                <a:ln>
                  <a:noFill/>
                </a:ln>
                <a:solidFill>
                  <a:srgbClr val="98344F"/>
                </a:solidFill>
                <a:effectLst/>
                <a:uLnTx/>
                <a:uFillTx/>
                <a:latin typeface="Open Sans"/>
                <a:ea typeface="Open Sans"/>
                <a:cs typeface="Open Sans"/>
                <a:sym typeface="Open Sans"/>
              </a:rPr>
              <a:t>Scenario 2</a:t>
            </a:r>
            <a:endParaRPr kumimoji="0" sz="3800" b="1" i="0" u="none" strike="noStrike" kern="0" cap="none" spc="0" normalizeH="0" baseline="0" noProof="0" dirty="0">
              <a:ln>
                <a:noFill/>
              </a:ln>
              <a:solidFill>
                <a:srgbClr val="98344F"/>
              </a:solidFill>
              <a:effectLst/>
              <a:uLnTx/>
              <a:uFillTx/>
              <a:latin typeface="Open Sans"/>
              <a:ea typeface="Open Sans"/>
              <a:cs typeface="Open Sans"/>
              <a:sym typeface="Open Sans"/>
            </a:endParaRPr>
          </a:p>
        </p:txBody>
      </p:sp>
    </p:spTree>
    <p:extLst>
      <p:ext uri="{BB962C8B-B14F-4D97-AF65-F5344CB8AC3E}">
        <p14:creationId xmlns:p14="http://schemas.microsoft.com/office/powerpoint/2010/main" val="709850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Shape 890">
          <a:extLst>
            <a:ext uri="{FF2B5EF4-FFF2-40B4-BE49-F238E27FC236}">
              <a16:creationId xmlns:a16="http://schemas.microsoft.com/office/drawing/2014/main" id="{37EEDCA6-6185-5F48-32DC-CC72AB7CA239}"/>
            </a:ext>
          </a:extLst>
        </p:cNvPr>
        <p:cNvGrpSpPr/>
        <p:nvPr/>
      </p:nvGrpSpPr>
      <p:grpSpPr>
        <a:xfrm>
          <a:off x="0" y="0"/>
          <a:ext cx="0" cy="0"/>
          <a:chOff x="0" y="0"/>
          <a:chExt cx="0" cy="0"/>
        </a:xfrm>
      </p:grpSpPr>
      <p:sp>
        <p:nvSpPr>
          <p:cNvPr id="891" name="Google Shape;891;p163">
            <a:extLst>
              <a:ext uri="{FF2B5EF4-FFF2-40B4-BE49-F238E27FC236}">
                <a16:creationId xmlns:a16="http://schemas.microsoft.com/office/drawing/2014/main" id="{C895855F-CCAA-87B5-E43B-8E19A20D66EE}"/>
              </a:ext>
            </a:extLst>
          </p:cNvPr>
          <p:cNvSpPr txBox="1"/>
          <p:nvPr/>
        </p:nvSpPr>
        <p:spPr>
          <a:xfrm rot="-2245873">
            <a:off x="6504450" y="3315223"/>
            <a:ext cx="1304523" cy="563008"/>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en" sz="1500" b="1" i="0" u="none" strike="noStrike" kern="0" cap="none" spc="0" normalizeH="0" baseline="0" noProof="0">
                <a:ln>
                  <a:noFill/>
                </a:ln>
                <a:solidFill>
                  <a:srgbClr val="FFFFFF"/>
                </a:solidFill>
                <a:effectLst/>
                <a:uLnTx/>
                <a:uFillTx/>
                <a:latin typeface="Open Sans"/>
                <a:ea typeface="Open Sans"/>
                <a:cs typeface="Open Sans"/>
                <a:sym typeface="Open Sans"/>
              </a:rPr>
              <a:t>Behavil/</a:t>
            </a:r>
            <a:endParaRPr kumimoji="0" sz="1500" b="1" i="0" u="none" strike="noStrike" kern="0" cap="none" spc="0" normalizeH="0" baseline="0" noProof="0">
              <a:ln>
                <a:noFill/>
              </a:ln>
              <a:solidFill>
                <a:srgbClr val="FFFFFF"/>
              </a:solidFill>
              <a:effectLst/>
              <a:uLnTx/>
              <a:uFillTx/>
              <a:latin typeface="Open Sans"/>
              <a:ea typeface="Open Sans"/>
              <a:cs typeface="Open Sans"/>
              <a:sym typeface="Open Sans"/>
            </a:endParaRPr>
          </a:p>
          <a:p>
            <a:pPr marL="0" marR="0" lvl="0" indent="0" algn="ctr"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en" sz="1500" b="1" i="0" u="none" strike="noStrike" kern="0" cap="none" spc="0" normalizeH="0" baseline="0" noProof="0">
                <a:ln>
                  <a:noFill/>
                </a:ln>
                <a:solidFill>
                  <a:srgbClr val="FFFFFF"/>
                </a:solidFill>
                <a:effectLst/>
                <a:uLnTx/>
                <a:uFillTx/>
                <a:latin typeface="Open Sans"/>
                <a:ea typeface="Open Sans"/>
                <a:cs typeface="Open Sans"/>
                <a:sym typeface="Open Sans"/>
              </a:rPr>
              <a:t>emotion</a:t>
            </a:r>
            <a:endParaRPr kumimoji="0" sz="1500" b="1" i="0" u="none" strike="noStrike" kern="0" cap="none" spc="0" normalizeH="0" baseline="0" noProof="0">
              <a:ln>
                <a:noFill/>
              </a:ln>
              <a:solidFill>
                <a:srgbClr val="FFFFFF"/>
              </a:solidFill>
              <a:effectLst/>
              <a:uLnTx/>
              <a:uFillTx/>
              <a:latin typeface="Open Sans"/>
              <a:ea typeface="Open Sans"/>
              <a:cs typeface="Open Sans"/>
              <a:sym typeface="Open Sans"/>
            </a:endParaRPr>
          </a:p>
        </p:txBody>
      </p:sp>
      <p:sp>
        <p:nvSpPr>
          <p:cNvPr id="892" name="Google Shape;892;p163">
            <a:extLst>
              <a:ext uri="{FF2B5EF4-FFF2-40B4-BE49-F238E27FC236}">
                <a16:creationId xmlns:a16="http://schemas.microsoft.com/office/drawing/2014/main" id="{16F4361E-C0E7-9BEE-A921-D820393851E2}"/>
              </a:ext>
            </a:extLst>
          </p:cNvPr>
          <p:cNvSpPr txBox="1">
            <a:spLocks noGrp="1"/>
          </p:cNvSpPr>
          <p:nvPr>
            <p:ph type="body" idx="1"/>
          </p:nvPr>
        </p:nvSpPr>
        <p:spPr>
          <a:xfrm>
            <a:off x="377825" y="280125"/>
            <a:ext cx="8267400" cy="3786900"/>
          </a:xfrm>
          <a:prstGeom prst="rect">
            <a:avLst/>
          </a:prstGeom>
          <a:noFill/>
          <a:ln w="14300" cap="flat" cmpd="sng">
            <a:solidFill>
              <a:schemeClr val="accent1"/>
            </a:solidFill>
            <a:prstDash val="dashDot"/>
            <a:round/>
            <a:headEnd type="none" w="sm" len="sm"/>
            <a:tailEnd type="none" w="sm" len="sm"/>
          </a:ln>
        </p:spPr>
        <p:txBody>
          <a:bodyPr spcFirstLastPara="1" wrap="square" lIns="91425" tIns="91425" rIns="91425" bIns="91425" anchor="ctr" anchorCtr="0">
            <a:noAutofit/>
          </a:bodyPr>
          <a:lstStyle/>
          <a:p>
            <a:r>
              <a:rPr lang="en-US" sz="3800" dirty="0">
                <a:solidFill>
                  <a:schemeClr val="bg2"/>
                </a:solidFill>
                <a:latin typeface="Open Sans" panose="020B0606030504020204" pitchFamily="34" charset="0"/>
                <a:ea typeface="Open Sans" panose="020B0606030504020204" pitchFamily="34" charset="0"/>
                <a:cs typeface="Open Sans" panose="020B0606030504020204" pitchFamily="34" charset="0"/>
              </a:rPr>
              <a:t>A toddler cries uncontrollably after every family time visit.</a:t>
            </a:r>
          </a:p>
        </p:txBody>
      </p:sp>
      <p:sp>
        <p:nvSpPr>
          <p:cNvPr id="893" name="Google Shape;893;p163">
            <a:extLst>
              <a:ext uri="{FF2B5EF4-FFF2-40B4-BE49-F238E27FC236}">
                <a16:creationId xmlns:a16="http://schemas.microsoft.com/office/drawing/2014/main" id="{C2B26BC2-993B-377B-F5CB-F7C76DE20A9C}"/>
              </a:ext>
            </a:extLst>
          </p:cNvPr>
          <p:cNvSpPr/>
          <p:nvPr/>
        </p:nvSpPr>
        <p:spPr>
          <a:xfrm>
            <a:off x="0" y="4310835"/>
            <a:ext cx="9144000" cy="832800"/>
          </a:xfrm>
          <a:prstGeom prst="rect">
            <a:avLst/>
          </a:prstGeom>
          <a:solidFill>
            <a:srgbClr val="D6D6D6"/>
          </a:solidFill>
          <a:ln w="6350" cap="flat" cmpd="sng">
            <a:solidFill>
              <a:srgbClr val="6B5000"/>
            </a:solidFill>
            <a:prstDash val="solid"/>
            <a:miter lim="800000"/>
            <a:headEnd type="none" w="sm" len="sm"/>
            <a:tailEnd type="none" w="sm" len="sm"/>
          </a:ln>
        </p:spPr>
        <p:txBody>
          <a:bodyPr spcFirstLastPara="1" wrap="square" lIns="45725" tIns="22850" rIns="45725" bIns="22850" anchor="ctr" anchorCtr="0">
            <a:noAutofit/>
          </a:bodyPr>
          <a:lstStyle/>
          <a:p>
            <a:pPr marL="0" marR="0" lvl="0" indent="0" algn="ctr" defTabSz="914400" rtl="0" eaLnBrk="1" fontAlgn="auto" latinLnBrk="0" hangingPunct="1">
              <a:lnSpc>
                <a:spcPct val="100000"/>
              </a:lnSpc>
              <a:spcBef>
                <a:spcPts val="0"/>
              </a:spcBef>
              <a:spcAft>
                <a:spcPts val="0"/>
              </a:spcAft>
              <a:buClr>
                <a:srgbClr val="4C1A27"/>
              </a:buClr>
              <a:buSzPts val="900"/>
              <a:buFont typeface="Arial"/>
              <a:buNone/>
              <a:tabLst/>
              <a:defRPr/>
            </a:pPr>
            <a:endParaRPr kumimoji="0" sz="900" b="0" i="0" u="none" strike="noStrike" kern="0" cap="none" spc="0" normalizeH="0" baseline="0" noProof="0">
              <a:ln>
                <a:noFill/>
              </a:ln>
              <a:solidFill>
                <a:srgbClr val="EEEEEE"/>
              </a:solidFill>
              <a:effectLst/>
              <a:uLnTx/>
              <a:uFillTx/>
              <a:latin typeface="Open Sans"/>
              <a:ea typeface="Open Sans"/>
              <a:cs typeface="Open Sans"/>
              <a:sym typeface="Open Sans"/>
            </a:endParaRPr>
          </a:p>
        </p:txBody>
      </p:sp>
      <p:sp>
        <p:nvSpPr>
          <p:cNvPr id="894" name="Google Shape;894;p163">
            <a:extLst>
              <a:ext uri="{FF2B5EF4-FFF2-40B4-BE49-F238E27FC236}">
                <a16:creationId xmlns:a16="http://schemas.microsoft.com/office/drawing/2014/main" id="{E7A23BD2-71B9-961A-C460-94337402C7BD}"/>
              </a:ext>
            </a:extLst>
          </p:cNvPr>
          <p:cNvSpPr txBox="1"/>
          <p:nvPr/>
        </p:nvSpPr>
        <p:spPr>
          <a:xfrm>
            <a:off x="231025" y="4310825"/>
            <a:ext cx="8728800" cy="699300"/>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800"/>
              </a:spcBef>
              <a:spcAft>
                <a:spcPts val="0"/>
              </a:spcAft>
              <a:buClr>
                <a:srgbClr val="98344F"/>
              </a:buClr>
              <a:buSzPts val="3800"/>
              <a:buFont typeface="Arial"/>
              <a:buNone/>
              <a:tabLst/>
              <a:defRPr/>
            </a:pPr>
            <a:r>
              <a:rPr kumimoji="0" lang="en" sz="3800" b="1" i="0" u="none" strike="noStrike" kern="0" cap="none" spc="0" normalizeH="0" baseline="0" noProof="0" dirty="0">
                <a:ln>
                  <a:noFill/>
                </a:ln>
                <a:solidFill>
                  <a:srgbClr val="98344F"/>
                </a:solidFill>
                <a:effectLst/>
                <a:uLnTx/>
                <a:uFillTx/>
                <a:latin typeface="Open Sans"/>
                <a:ea typeface="Open Sans"/>
                <a:cs typeface="Open Sans"/>
                <a:sym typeface="Open Sans"/>
              </a:rPr>
              <a:t>Scenario 3</a:t>
            </a:r>
            <a:endParaRPr kumimoji="0" sz="3800" b="1" i="0" u="none" strike="noStrike" kern="0" cap="none" spc="0" normalizeH="0" baseline="0" noProof="0" dirty="0">
              <a:ln>
                <a:noFill/>
              </a:ln>
              <a:solidFill>
                <a:srgbClr val="98344F"/>
              </a:solidFill>
              <a:effectLst/>
              <a:uLnTx/>
              <a:uFillTx/>
              <a:latin typeface="Open Sans"/>
              <a:ea typeface="Open Sans"/>
              <a:cs typeface="Open Sans"/>
              <a:sym typeface="Open Sans"/>
            </a:endParaRPr>
          </a:p>
        </p:txBody>
      </p:sp>
    </p:spTree>
    <p:extLst>
      <p:ext uri="{BB962C8B-B14F-4D97-AF65-F5344CB8AC3E}">
        <p14:creationId xmlns:p14="http://schemas.microsoft.com/office/powerpoint/2010/main" val="3146514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77"/>
        <p:cNvGrpSpPr/>
        <p:nvPr/>
      </p:nvGrpSpPr>
      <p:grpSpPr>
        <a:xfrm>
          <a:off x="0" y="0"/>
          <a:ext cx="0" cy="0"/>
          <a:chOff x="0" y="0"/>
          <a:chExt cx="0" cy="0"/>
        </a:xfrm>
      </p:grpSpPr>
      <p:pic>
        <p:nvPicPr>
          <p:cNvPr id="778" name="Google Shape;778;p150" descr="Toddler playing with learning toys at home or kindergarten. Baby sorting organising objects blocks with specific color. Early age education. Kids hand brain development activity for preschoolers. (Provided by Getty Images)"/>
          <p:cNvPicPr preferRelativeResize="0"/>
          <p:nvPr/>
        </p:nvPicPr>
        <p:blipFill>
          <a:blip r:embed="rId3">
            <a:alphaModFix/>
          </a:blip>
          <a:stretch>
            <a:fillRect/>
          </a:stretch>
        </p:blipFill>
        <p:spPr>
          <a:xfrm>
            <a:off x="0" y="0"/>
            <a:ext cx="9144003" cy="5143501"/>
          </a:xfrm>
          <a:prstGeom prst="rect">
            <a:avLst/>
          </a:prstGeom>
          <a:noFill/>
          <a:ln>
            <a:noFill/>
          </a:ln>
        </p:spPr>
      </p:pic>
      <p:sp>
        <p:nvSpPr>
          <p:cNvPr id="779" name="Google Shape;779;p150"/>
          <p:cNvSpPr/>
          <p:nvPr/>
        </p:nvSpPr>
        <p:spPr>
          <a:xfrm>
            <a:off x="0" y="3877503"/>
            <a:ext cx="9144000" cy="954300"/>
          </a:xfrm>
          <a:prstGeom prst="rect">
            <a:avLst/>
          </a:prstGeom>
          <a:solidFill>
            <a:schemeClr val="lt1"/>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cxnSp>
        <p:nvCxnSpPr>
          <p:cNvPr id="780" name="Google Shape;780;p150"/>
          <p:cNvCxnSpPr/>
          <p:nvPr/>
        </p:nvCxnSpPr>
        <p:spPr>
          <a:xfrm>
            <a:off x="0" y="3811950"/>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
        <p:nvSpPr>
          <p:cNvPr id="781" name="Google Shape;781;p150"/>
          <p:cNvSpPr txBox="1"/>
          <p:nvPr/>
        </p:nvSpPr>
        <p:spPr>
          <a:xfrm>
            <a:off x="392907" y="4094481"/>
            <a:ext cx="8408400" cy="558600"/>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6000" b="1">
                <a:solidFill>
                  <a:srgbClr val="262626"/>
                </a:solidFill>
                <a:latin typeface="Calibri"/>
                <a:ea typeface="Calibri"/>
                <a:cs typeface="Calibri"/>
                <a:sym typeface="Calibri"/>
              </a:rPr>
              <a:t>Child Development</a:t>
            </a:r>
            <a:endParaRPr sz="6000" b="1">
              <a:solidFill>
                <a:srgbClr val="262626"/>
              </a:solidFill>
              <a:latin typeface="Calibri"/>
              <a:ea typeface="Calibri"/>
              <a:cs typeface="Calibri"/>
              <a:sym typeface="Calibri"/>
            </a:endParaRPr>
          </a:p>
        </p:txBody>
      </p:sp>
      <p:cxnSp>
        <p:nvCxnSpPr>
          <p:cNvPr id="782" name="Google Shape;782;p150"/>
          <p:cNvCxnSpPr/>
          <p:nvPr/>
        </p:nvCxnSpPr>
        <p:spPr>
          <a:xfrm>
            <a:off x="0" y="4912814"/>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87"/>
        <p:cNvGrpSpPr/>
        <p:nvPr/>
      </p:nvGrpSpPr>
      <p:grpSpPr>
        <a:xfrm>
          <a:off x="0" y="0"/>
          <a:ext cx="0" cy="0"/>
          <a:chOff x="0" y="0"/>
          <a:chExt cx="0" cy="0"/>
        </a:xfrm>
      </p:grpSpPr>
      <p:sp>
        <p:nvSpPr>
          <p:cNvPr id="788" name="Google Shape;788;p151"/>
          <p:cNvSpPr txBox="1"/>
          <p:nvPr/>
        </p:nvSpPr>
        <p:spPr>
          <a:xfrm>
            <a:off x="3690134" y="649511"/>
            <a:ext cx="3357300" cy="592500"/>
          </a:xfrm>
          <a:prstGeom prst="rect">
            <a:avLst/>
          </a:prstGeom>
          <a:noFill/>
          <a:ln>
            <a:noFill/>
          </a:ln>
        </p:spPr>
        <p:txBody>
          <a:bodyPr spcFirstLastPara="1" wrap="square" lIns="0" tIns="0" rIns="0" bIns="0" anchor="t" anchorCtr="0">
            <a:spAutoFit/>
          </a:bodyPr>
          <a:lstStyle/>
          <a:p>
            <a:pPr marL="0" marR="0" lvl="0" indent="0" algn="l" rtl="0">
              <a:lnSpc>
                <a:spcPct val="96250"/>
              </a:lnSpc>
              <a:spcBef>
                <a:spcPts val="0"/>
              </a:spcBef>
              <a:spcAft>
                <a:spcPts val="0"/>
              </a:spcAft>
              <a:buClr>
                <a:srgbClr val="000000"/>
              </a:buClr>
              <a:buSzPts val="4000"/>
              <a:buFont typeface="Arial"/>
              <a:buNone/>
            </a:pPr>
            <a:r>
              <a:rPr lang="en" sz="4000">
                <a:solidFill>
                  <a:schemeClr val="accent6"/>
                </a:solidFill>
                <a:latin typeface="Open Sans"/>
                <a:ea typeface="Open Sans"/>
                <a:cs typeface="Open Sans"/>
                <a:sym typeface="Open Sans"/>
              </a:rPr>
              <a:t>REFLECTION:</a:t>
            </a:r>
            <a:endParaRPr sz="4000">
              <a:solidFill>
                <a:schemeClr val="accent6"/>
              </a:solidFill>
              <a:latin typeface="Open Sans"/>
              <a:ea typeface="Open Sans"/>
              <a:cs typeface="Open Sans"/>
              <a:sym typeface="Open Sans"/>
            </a:endParaRPr>
          </a:p>
        </p:txBody>
      </p:sp>
      <p:sp>
        <p:nvSpPr>
          <p:cNvPr id="789" name="Google Shape;789;p151"/>
          <p:cNvSpPr txBox="1"/>
          <p:nvPr/>
        </p:nvSpPr>
        <p:spPr>
          <a:xfrm>
            <a:off x="3717050" y="2268431"/>
            <a:ext cx="5188500" cy="15699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500"/>
              <a:buFont typeface="Arial"/>
              <a:buNone/>
            </a:pPr>
            <a:r>
              <a:rPr lang="en" sz="3400">
                <a:solidFill>
                  <a:schemeClr val="dk2"/>
                </a:solidFill>
                <a:latin typeface="Open Sans"/>
                <a:ea typeface="Open Sans"/>
                <a:cs typeface="Open Sans"/>
                <a:sym typeface="Open Sans"/>
              </a:rPr>
              <a:t>Why is it important to understand development in your role?</a:t>
            </a:r>
            <a:endParaRPr sz="600" u="none" strike="noStrike" cap="none">
              <a:solidFill>
                <a:schemeClr val="dk2"/>
              </a:solidFill>
              <a:latin typeface="Open Sans"/>
              <a:ea typeface="Open Sans"/>
              <a:cs typeface="Open Sans"/>
              <a:sym typeface="Open Sans"/>
            </a:endParaRPr>
          </a:p>
        </p:txBody>
      </p:sp>
      <p:cxnSp>
        <p:nvCxnSpPr>
          <p:cNvPr id="790" name="Google Shape;790;p151"/>
          <p:cNvCxnSpPr/>
          <p:nvPr/>
        </p:nvCxnSpPr>
        <p:spPr>
          <a:xfrm>
            <a:off x="3717050" y="1518875"/>
            <a:ext cx="4721700" cy="36000"/>
          </a:xfrm>
          <a:prstGeom prst="straightConnector1">
            <a:avLst/>
          </a:prstGeom>
          <a:noFill/>
          <a:ln w="28575" cap="flat" cmpd="sng">
            <a:solidFill>
              <a:schemeClr val="accent3"/>
            </a:solidFill>
            <a:prstDash val="solid"/>
            <a:round/>
            <a:headEnd type="none" w="sm" len="sm"/>
            <a:tailEnd type="none" w="sm" len="sm"/>
          </a:ln>
          <a:effectLst>
            <a:outerShdw blurRad="20000" dist="11500" dir="5400000" rotWithShape="0">
              <a:srgbClr val="000000">
                <a:alpha val="34510"/>
              </a:srgbClr>
            </a:outerShdw>
          </a:effectLst>
        </p:spPr>
      </p:cxnSp>
      <p:pic>
        <p:nvPicPr>
          <p:cNvPr id="791" name="Google Shape;791;p151" descr="Happy multi racial kids huddling together (Provided by Getty Images)"/>
          <p:cNvPicPr preferRelativeResize="0"/>
          <p:nvPr/>
        </p:nvPicPr>
        <p:blipFill rotWithShape="1">
          <a:blip r:embed="rId3">
            <a:alphaModFix/>
          </a:blip>
          <a:srcRect l="7496" r="10315"/>
          <a:stretch/>
        </p:blipFill>
        <p:spPr>
          <a:xfrm>
            <a:off x="214744" y="401781"/>
            <a:ext cx="3200400" cy="41217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95"/>
        <p:cNvGrpSpPr/>
        <p:nvPr/>
      </p:nvGrpSpPr>
      <p:grpSpPr>
        <a:xfrm>
          <a:off x="0" y="0"/>
          <a:ext cx="0" cy="0"/>
          <a:chOff x="0" y="0"/>
          <a:chExt cx="0" cy="0"/>
        </a:xfrm>
      </p:grpSpPr>
      <p:sp>
        <p:nvSpPr>
          <p:cNvPr id="796" name="Google Shape;796;p152"/>
          <p:cNvSpPr txBox="1">
            <a:spLocks noGrp="1"/>
          </p:cNvSpPr>
          <p:nvPr>
            <p:ph type="title"/>
          </p:nvPr>
        </p:nvSpPr>
        <p:spPr>
          <a:xfrm>
            <a:off x="88100" y="387926"/>
            <a:ext cx="4836000" cy="1782873"/>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350"/>
              <a:buNone/>
            </a:pPr>
            <a:r>
              <a:rPr lang="en" sz="4000" b="1" dirty="0">
                <a:solidFill>
                  <a:schemeClr val="accent6"/>
                </a:solidFill>
                <a:latin typeface="Open Sans"/>
                <a:ea typeface="Open Sans"/>
                <a:cs typeface="Open Sans"/>
                <a:sym typeface="Open Sans"/>
              </a:rPr>
              <a:t>What Should I Expect?</a:t>
            </a:r>
            <a:endParaRPr sz="4000" b="1" dirty="0">
              <a:solidFill>
                <a:schemeClr val="accent6"/>
              </a:solidFill>
              <a:latin typeface="Open Sans"/>
              <a:ea typeface="Open Sans"/>
              <a:cs typeface="Open Sans"/>
              <a:sym typeface="Open Sans"/>
            </a:endParaRPr>
          </a:p>
        </p:txBody>
      </p:sp>
      <p:sp>
        <p:nvSpPr>
          <p:cNvPr id="797" name="Google Shape;797;p152"/>
          <p:cNvSpPr txBox="1"/>
          <p:nvPr/>
        </p:nvSpPr>
        <p:spPr>
          <a:xfrm>
            <a:off x="4948200" y="226850"/>
            <a:ext cx="3999900" cy="4565100"/>
          </a:xfrm>
          <a:prstGeom prst="rect">
            <a:avLst/>
          </a:prstGeom>
          <a:noFill/>
          <a:ln w="14300" cap="flat" cmpd="sng">
            <a:solidFill>
              <a:schemeClr val="dk1"/>
            </a:solidFill>
            <a:prstDash val="dashDot"/>
            <a:round/>
            <a:headEnd type="none" w="sm" len="sm"/>
            <a:tailEnd type="none" w="sm" len="sm"/>
          </a:ln>
        </p:spPr>
        <p:txBody>
          <a:bodyPr spcFirstLastPara="1" wrap="square" lIns="91425" tIns="91425" rIns="91425" bIns="91425" anchor="t" anchorCtr="0">
            <a:noAutofit/>
          </a:bodyPr>
          <a:lstStyle/>
          <a:p>
            <a:pPr marL="139700" marR="0" lvl="0" indent="0" algn="l" rtl="0">
              <a:lnSpc>
                <a:spcPct val="115000"/>
              </a:lnSpc>
              <a:spcBef>
                <a:spcPts val="0"/>
              </a:spcBef>
              <a:spcAft>
                <a:spcPts val="0"/>
              </a:spcAft>
              <a:buClr>
                <a:srgbClr val="000000"/>
              </a:buClr>
              <a:buSzPts val="1600"/>
              <a:buFont typeface="Arial"/>
              <a:buNone/>
            </a:pPr>
            <a:r>
              <a:rPr lang="en" sz="2800" b="1" u="sng" dirty="0">
                <a:solidFill>
                  <a:schemeClr val="accent3"/>
                </a:solidFill>
                <a:latin typeface="Calibri"/>
                <a:ea typeface="Calibri"/>
                <a:cs typeface="Calibri"/>
                <a:sym typeface="Calibri"/>
              </a:rPr>
              <a:t>A child's growth and development can be divided into four periods:</a:t>
            </a:r>
            <a:endParaRPr sz="2400" b="1" u="sng" dirty="0">
              <a:solidFill>
                <a:schemeClr val="accent3"/>
              </a:solidFill>
              <a:latin typeface="Calibri"/>
              <a:ea typeface="Calibri"/>
              <a:cs typeface="Calibri"/>
              <a:sym typeface="Calibri"/>
            </a:endParaRPr>
          </a:p>
          <a:p>
            <a:pPr marL="0" marR="0" lvl="0" indent="0" algn="l" rtl="0">
              <a:lnSpc>
                <a:spcPct val="115000"/>
              </a:lnSpc>
              <a:spcBef>
                <a:spcPts val="0"/>
              </a:spcBef>
              <a:spcAft>
                <a:spcPts val="0"/>
              </a:spcAft>
              <a:buNone/>
            </a:pPr>
            <a:endParaRPr sz="1200" dirty="0">
              <a:solidFill>
                <a:schemeClr val="dk2"/>
              </a:solidFill>
              <a:latin typeface="Calibri"/>
              <a:ea typeface="Calibri"/>
              <a:cs typeface="Calibri"/>
              <a:sym typeface="Calibri"/>
            </a:endParaRPr>
          </a:p>
          <a:p>
            <a:pPr marL="457200" marR="0" lvl="0" indent="-400050" algn="l" rtl="0">
              <a:lnSpc>
                <a:spcPct val="115000"/>
              </a:lnSpc>
              <a:spcBef>
                <a:spcPts val="0"/>
              </a:spcBef>
              <a:spcAft>
                <a:spcPts val="0"/>
              </a:spcAft>
              <a:buClr>
                <a:schemeClr val="dk2"/>
              </a:buClr>
              <a:buSzPts val="2700"/>
              <a:buFont typeface="Calibri"/>
              <a:buChar char="●"/>
            </a:pPr>
            <a:r>
              <a:rPr lang="en" sz="2600" dirty="0">
                <a:solidFill>
                  <a:schemeClr val="dk2"/>
                </a:solidFill>
                <a:latin typeface="Calibri"/>
                <a:ea typeface="Calibri"/>
                <a:cs typeface="Calibri"/>
                <a:sym typeface="Calibri"/>
              </a:rPr>
              <a:t>Infancy</a:t>
            </a:r>
            <a:endParaRPr sz="2600" dirty="0">
              <a:solidFill>
                <a:schemeClr val="dk2"/>
              </a:solidFill>
              <a:latin typeface="Calibri"/>
              <a:ea typeface="Calibri"/>
              <a:cs typeface="Calibri"/>
              <a:sym typeface="Calibri"/>
            </a:endParaRPr>
          </a:p>
          <a:p>
            <a:pPr marL="457200" marR="0" lvl="0" indent="-400050" algn="l" rtl="0">
              <a:lnSpc>
                <a:spcPct val="115000"/>
              </a:lnSpc>
              <a:spcBef>
                <a:spcPts val="0"/>
              </a:spcBef>
              <a:spcAft>
                <a:spcPts val="0"/>
              </a:spcAft>
              <a:buClr>
                <a:schemeClr val="dk2"/>
              </a:buClr>
              <a:buSzPts val="2700"/>
              <a:buFont typeface="Calibri"/>
              <a:buChar char="●"/>
            </a:pPr>
            <a:r>
              <a:rPr lang="en" sz="2600" dirty="0">
                <a:solidFill>
                  <a:schemeClr val="dk2"/>
                </a:solidFill>
                <a:latin typeface="Calibri"/>
                <a:ea typeface="Calibri"/>
                <a:cs typeface="Calibri"/>
                <a:sym typeface="Calibri"/>
              </a:rPr>
              <a:t>Preschool years</a:t>
            </a:r>
            <a:endParaRPr sz="2600" dirty="0">
              <a:solidFill>
                <a:schemeClr val="dk2"/>
              </a:solidFill>
              <a:latin typeface="Calibri"/>
              <a:ea typeface="Calibri"/>
              <a:cs typeface="Calibri"/>
              <a:sym typeface="Calibri"/>
            </a:endParaRPr>
          </a:p>
          <a:p>
            <a:pPr marL="457200" marR="0" lvl="0" indent="-400050" algn="l" rtl="0">
              <a:lnSpc>
                <a:spcPct val="115000"/>
              </a:lnSpc>
              <a:spcBef>
                <a:spcPts val="0"/>
              </a:spcBef>
              <a:spcAft>
                <a:spcPts val="0"/>
              </a:spcAft>
              <a:buClr>
                <a:schemeClr val="dk2"/>
              </a:buClr>
              <a:buSzPts val="2700"/>
              <a:buFont typeface="Calibri"/>
              <a:buChar char="●"/>
            </a:pPr>
            <a:r>
              <a:rPr lang="en" sz="2600" dirty="0">
                <a:solidFill>
                  <a:schemeClr val="dk2"/>
                </a:solidFill>
                <a:latin typeface="Calibri"/>
                <a:ea typeface="Calibri"/>
                <a:cs typeface="Calibri"/>
                <a:sym typeface="Calibri"/>
              </a:rPr>
              <a:t>Middle childhood years</a:t>
            </a:r>
            <a:endParaRPr sz="2600" dirty="0">
              <a:solidFill>
                <a:schemeClr val="dk2"/>
              </a:solidFill>
              <a:latin typeface="Calibri"/>
              <a:ea typeface="Calibri"/>
              <a:cs typeface="Calibri"/>
              <a:sym typeface="Calibri"/>
            </a:endParaRPr>
          </a:p>
          <a:p>
            <a:pPr marL="457200" marR="0" lvl="0" indent="-400050" algn="l" rtl="0">
              <a:lnSpc>
                <a:spcPct val="115000"/>
              </a:lnSpc>
              <a:spcBef>
                <a:spcPts val="0"/>
              </a:spcBef>
              <a:spcAft>
                <a:spcPts val="0"/>
              </a:spcAft>
              <a:buClr>
                <a:schemeClr val="dk2"/>
              </a:buClr>
              <a:buSzPts val="2700"/>
              <a:buFont typeface="Calibri"/>
              <a:buChar char="●"/>
            </a:pPr>
            <a:r>
              <a:rPr lang="en" sz="2600" dirty="0">
                <a:solidFill>
                  <a:schemeClr val="dk2"/>
                </a:solidFill>
                <a:latin typeface="Calibri"/>
                <a:ea typeface="Calibri"/>
                <a:cs typeface="Calibri"/>
                <a:sym typeface="Calibri"/>
              </a:rPr>
              <a:t>Adolescence</a:t>
            </a:r>
            <a:endParaRPr sz="2600" dirty="0">
              <a:solidFill>
                <a:schemeClr val="dk2"/>
              </a:solidFill>
              <a:latin typeface="Calibri"/>
              <a:ea typeface="Calibri"/>
              <a:cs typeface="Calibri"/>
              <a:sym typeface="Calibri"/>
            </a:endParaRPr>
          </a:p>
          <a:p>
            <a:pPr marL="0" marR="0" lvl="0" indent="0" algn="l" rtl="0">
              <a:lnSpc>
                <a:spcPct val="115000"/>
              </a:lnSpc>
              <a:spcBef>
                <a:spcPts val="1600"/>
              </a:spcBef>
              <a:spcAft>
                <a:spcPts val="0"/>
              </a:spcAft>
              <a:buClr>
                <a:srgbClr val="000000"/>
              </a:buClr>
              <a:buSzPts val="1400"/>
              <a:buFont typeface="Arial"/>
              <a:buNone/>
            </a:pPr>
            <a:endParaRPr sz="1200" b="1" u="sng" dirty="0">
              <a:solidFill>
                <a:srgbClr val="4D5D88"/>
              </a:solidFill>
              <a:latin typeface="Open Sans"/>
              <a:ea typeface="Open Sans"/>
              <a:cs typeface="Open Sans"/>
              <a:sym typeface="Open Sans"/>
            </a:endParaRPr>
          </a:p>
          <a:p>
            <a:pPr marL="0" marR="0" lvl="0" indent="0" algn="ctr" rtl="0">
              <a:lnSpc>
                <a:spcPct val="115000"/>
              </a:lnSpc>
              <a:spcBef>
                <a:spcPts val="1600"/>
              </a:spcBef>
              <a:spcAft>
                <a:spcPts val="0"/>
              </a:spcAft>
              <a:buClr>
                <a:srgbClr val="000000"/>
              </a:buClr>
              <a:buSzPts val="1400"/>
              <a:buFont typeface="Arial"/>
              <a:buNone/>
            </a:pPr>
            <a:endParaRPr sz="1200" b="1" i="0" u="sng" strike="noStrike" cap="none" dirty="0">
              <a:solidFill>
                <a:srgbClr val="4D5D88"/>
              </a:solidFill>
              <a:latin typeface="Open Sans"/>
              <a:ea typeface="Open Sans"/>
              <a:cs typeface="Open Sans"/>
              <a:sym typeface="Open Sans"/>
            </a:endParaRPr>
          </a:p>
          <a:p>
            <a:pPr marL="457200" marR="0" lvl="0" indent="0" algn="l" rtl="0">
              <a:lnSpc>
                <a:spcPct val="115000"/>
              </a:lnSpc>
              <a:spcBef>
                <a:spcPts val="1600"/>
              </a:spcBef>
              <a:spcAft>
                <a:spcPts val="1600"/>
              </a:spcAft>
              <a:buClr>
                <a:srgbClr val="000000"/>
              </a:buClr>
              <a:buSzPts val="1400"/>
              <a:buFont typeface="Arial"/>
              <a:buNone/>
            </a:pPr>
            <a:r>
              <a:rPr lang="en" sz="1200" b="0" i="0" u="none" strike="noStrike" cap="none" dirty="0">
                <a:solidFill>
                  <a:srgbClr val="4D5D88"/>
                </a:solidFill>
                <a:latin typeface="Open Sans"/>
                <a:ea typeface="Open Sans"/>
                <a:cs typeface="Open Sans"/>
                <a:sym typeface="Open Sans"/>
              </a:rPr>
              <a:t> </a:t>
            </a:r>
            <a:endParaRPr sz="1200" b="0" i="0" u="none" strike="noStrike" cap="none" dirty="0">
              <a:solidFill>
                <a:srgbClr val="4D5D88"/>
              </a:solidFill>
              <a:latin typeface="Open Sans"/>
              <a:ea typeface="Open Sans"/>
              <a:cs typeface="Open Sans"/>
              <a:sym typeface="Open Sans"/>
            </a:endParaRPr>
          </a:p>
        </p:txBody>
      </p:sp>
      <p:pic>
        <p:nvPicPr>
          <p:cNvPr id="798" name="Google Shape;798;p152" descr="Group of small nursery school children sitting on floor indoors in classroom, playing. (Provided by Getty Images)"/>
          <p:cNvPicPr preferRelativeResize="0"/>
          <p:nvPr/>
        </p:nvPicPr>
        <p:blipFill>
          <a:blip r:embed="rId3">
            <a:alphaModFix/>
          </a:blip>
          <a:stretch>
            <a:fillRect/>
          </a:stretch>
        </p:blipFill>
        <p:spPr>
          <a:xfrm>
            <a:off x="472400" y="2124050"/>
            <a:ext cx="4008699" cy="266789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04"/>
        <p:cNvGrpSpPr/>
        <p:nvPr/>
      </p:nvGrpSpPr>
      <p:grpSpPr>
        <a:xfrm>
          <a:off x="0" y="0"/>
          <a:ext cx="0" cy="0"/>
          <a:chOff x="0" y="0"/>
          <a:chExt cx="0" cy="0"/>
        </a:xfrm>
      </p:grpSpPr>
      <p:cxnSp>
        <p:nvCxnSpPr>
          <p:cNvPr id="805" name="Google Shape;805;p153"/>
          <p:cNvCxnSpPr/>
          <p:nvPr/>
        </p:nvCxnSpPr>
        <p:spPr>
          <a:xfrm>
            <a:off x="3447789" y="509652"/>
            <a:ext cx="0" cy="4124400"/>
          </a:xfrm>
          <a:prstGeom prst="straightConnector1">
            <a:avLst/>
          </a:prstGeom>
          <a:noFill/>
          <a:ln w="38100" cap="flat" cmpd="sng">
            <a:solidFill>
              <a:schemeClr val="accent6"/>
            </a:solidFill>
            <a:prstDash val="solid"/>
            <a:round/>
            <a:headEnd type="none" w="sm" len="sm"/>
            <a:tailEnd type="none" w="sm" len="sm"/>
          </a:ln>
          <a:effectLst>
            <a:outerShdw blurRad="20000" dist="11500" dir="5400000" rotWithShape="0">
              <a:srgbClr val="000000">
                <a:alpha val="34510"/>
              </a:srgbClr>
            </a:outerShdw>
          </a:effectLst>
        </p:spPr>
      </p:cxnSp>
      <p:sp>
        <p:nvSpPr>
          <p:cNvPr id="806" name="Google Shape;806;p153"/>
          <p:cNvSpPr txBox="1"/>
          <p:nvPr/>
        </p:nvSpPr>
        <p:spPr>
          <a:xfrm>
            <a:off x="3733099" y="904603"/>
            <a:ext cx="5113028" cy="3334500"/>
          </a:xfrm>
          <a:prstGeom prst="rect">
            <a:avLst/>
          </a:prstGeom>
          <a:noFill/>
          <a:ln>
            <a:noFill/>
          </a:ln>
        </p:spPr>
        <p:txBody>
          <a:bodyPr spcFirstLastPara="1" wrap="square" lIns="68575" tIns="34275" rIns="68575" bIns="34275" anchor="ctr" anchorCtr="0">
            <a:noAutofit/>
          </a:bodyPr>
          <a:lstStyle/>
          <a:p>
            <a:pPr marL="519112" marR="0" lvl="0" indent="-457200" rtl="0">
              <a:spcAft>
                <a:spcPts val="0"/>
              </a:spcAft>
              <a:buClr>
                <a:srgbClr val="4C1A27"/>
              </a:buClr>
              <a:buSzPts val="2625"/>
              <a:buFont typeface="Wingdings" panose="05000000000000000000" pitchFamily="2" charset="2"/>
              <a:buChar char="q"/>
            </a:pPr>
            <a:r>
              <a:rPr lang="en" sz="2400" b="1" dirty="0">
                <a:solidFill>
                  <a:schemeClr val="accent3"/>
                </a:solidFill>
                <a:latin typeface="Calibri"/>
                <a:ea typeface="Calibri"/>
                <a:cs typeface="Calibri"/>
                <a:sym typeface="Calibri"/>
              </a:rPr>
              <a:t>Physical: </a:t>
            </a:r>
            <a:r>
              <a:rPr lang="en" sz="2400" dirty="0">
                <a:solidFill>
                  <a:schemeClr val="bg2"/>
                </a:solidFill>
                <a:latin typeface="Calibri"/>
                <a:ea typeface="Calibri"/>
                <a:cs typeface="Calibri"/>
                <a:sym typeface="Calibri"/>
              </a:rPr>
              <a:t>The development of physical changes</a:t>
            </a:r>
          </a:p>
          <a:p>
            <a:pPr marL="61912" marR="0" lvl="0" rtl="0">
              <a:spcAft>
                <a:spcPts val="0"/>
              </a:spcAft>
              <a:buClr>
                <a:srgbClr val="4C1A27"/>
              </a:buClr>
              <a:buSzPts val="2625"/>
            </a:pPr>
            <a:endParaRPr sz="1200" dirty="0">
              <a:solidFill>
                <a:schemeClr val="bg2"/>
              </a:solidFill>
              <a:latin typeface="Calibri"/>
              <a:ea typeface="Calibri"/>
              <a:cs typeface="Calibri"/>
              <a:sym typeface="Calibri"/>
            </a:endParaRPr>
          </a:p>
          <a:p>
            <a:pPr marL="519112" marR="0" lvl="0" indent="-457200" rtl="0">
              <a:spcAft>
                <a:spcPts val="0"/>
              </a:spcAft>
              <a:buClr>
                <a:srgbClr val="4C1A27"/>
              </a:buClr>
              <a:buSzPts val="2625"/>
              <a:buFont typeface="Wingdings" panose="05000000000000000000" pitchFamily="2" charset="2"/>
              <a:buChar char="q"/>
            </a:pPr>
            <a:r>
              <a:rPr lang="en" sz="2400" b="1" dirty="0">
                <a:solidFill>
                  <a:schemeClr val="accent3"/>
                </a:solidFill>
                <a:latin typeface="Calibri"/>
                <a:ea typeface="Calibri"/>
                <a:cs typeface="Calibri"/>
                <a:sym typeface="Calibri"/>
              </a:rPr>
              <a:t>Cognitive: </a:t>
            </a:r>
            <a:r>
              <a:rPr lang="en" sz="2400" dirty="0">
                <a:solidFill>
                  <a:schemeClr val="bg2"/>
                </a:solidFill>
                <a:latin typeface="Calibri"/>
                <a:ea typeface="Calibri"/>
                <a:cs typeface="Calibri"/>
                <a:sym typeface="Calibri"/>
              </a:rPr>
              <a:t>This domain includes intellectual development and creativity.</a:t>
            </a:r>
          </a:p>
          <a:p>
            <a:pPr marL="61912" marR="0" lvl="0" rtl="0">
              <a:spcAft>
                <a:spcPts val="0"/>
              </a:spcAft>
              <a:buClr>
                <a:srgbClr val="4C1A27"/>
              </a:buClr>
              <a:buSzPts val="2625"/>
            </a:pPr>
            <a:endParaRPr sz="1200" dirty="0">
              <a:solidFill>
                <a:schemeClr val="bg2"/>
              </a:solidFill>
              <a:latin typeface="Calibri"/>
              <a:ea typeface="Calibri"/>
              <a:cs typeface="Calibri"/>
              <a:sym typeface="Calibri"/>
            </a:endParaRPr>
          </a:p>
          <a:p>
            <a:pPr marL="519112" marR="0" lvl="0" indent="-457200" rtl="0">
              <a:spcAft>
                <a:spcPts val="0"/>
              </a:spcAft>
              <a:buClr>
                <a:srgbClr val="4C1A27"/>
              </a:buClr>
              <a:buSzPts val="2625"/>
              <a:buFont typeface="Wingdings" panose="05000000000000000000" pitchFamily="2" charset="2"/>
              <a:buChar char="q"/>
            </a:pPr>
            <a:r>
              <a:rPr lang="en" sz="2400" b="1" dirty="0">
                <a:solidFill>
                  <a:schemeClr val="accent3"/>
                </a:solidFill>
                <a:latin typeface="Calibri"/>
                <a:ea typeface="Calibri"/>
                <a:cs typeface="Calibri"/>
                <a:sym typeface="Calibri"/>
              </a:rPr>
              <a:t>Social/Emotional:  </a:t>
            </a:r>
            <a:r>
              <a:rPr lang="en" sz="2400" dirty="0">
                <a:solidFill>
                  <a:schemeClr val="bg2"/>
                </a:solidFill>
                <a:latin typeface="Calibri"/>
                <a:ea typeface="Calibri"/>
                <a:cs typeface="Calibri"/>
                <a:sym typeface="Calibri"/>
              </a:rPr>
              <a:t>the growth of a child in understanding and controlling their emotions.</a:t>
            </a:r>
          </a:p>
          <a:p>
            <a:pPr marL="61912" marR="0" lvl="0" rtl="0">
              <a:spcAft>
                <a:spcPts val="0"/>
              </a:spcAft>
              <a:buClr>
                <a:srgbClr val="4C1A27"/>
              </a:buClr>
              <a:buSzPts val="2625"/>
            </a:pPr>
            <a:endParaRPr sz="1200" dirty="0">
              <a:solidFill>
                <a:schemeClr val="bg2"/>
              </a:solidFill>
              <a:latin typeface="Calibri"/>
              <a:ea typeface="Calibri"/>
              <a:cs typeface="Calibri"/>
              <a:sym typeface="Calibri"/>
            </a:endParaRPr>
          </a:p>
          <a:p>
            <a:pPr marL="519112" marR="0" lvl="0" indent="-457200" rtl="0">
              <a:spcAft>
                <a:spcPts val="0"/>
              </a:spcAft>
              <a:buClr>
                <a:srgbClr val="4C1A27"/>
              </a:buClr>
              <a:buSzPts val="2625"/>
              <a:buFont typeface="Wingdings" panose="05000000000000000000" pitchFamily="2" charset="2"/>
              <a:buChar char="q"/>
            </a:pPr>
            <a:r>
              <a:rPr lang="en" sz="2400" b="1" dirty="0">
                <a:solidFill>
                  <a:schemeClr val="accent3"/>
                </a:solidFill>
                <a:latin typeface="Calibri"/>
                <a:ea typeface="Calibri"/>
                <a:cs typeface="Calibri"/>
                <a:sym typeface="Calibri"/>
              </a:rPr>
              <a:t>Language: </a:t>
            </a:r>
            <a:r>
              <a:rPr lang="en" sz="2400" dirty="0">
                <a:solidFill>
                  <a:schemeClr val="bg2"/>
                </a:solidFill>
                <a:latin typeface="Calibri"/>
                <a:ea typeface="Calibri"/>
                <a:cs typeface="Calibri"/>
                <a:sym typeface="Calibri"/>
              </a:rPr>
              <a:t>The ability to communicate with others grows from </a:t>
            </a:r>
            <a:r>
              <a:rPr lang="en" sz="2625" dirty="0">
                <a:solidFill>
                  <a:schemeClr val="bg2"/>
                </a:solidFill>
                <a:latin typeface="Calibri"/>
                <a:ea typeface="Calibri"/>
                <a:cs typeface="Calibri"/>
                <a:sym typeface="Calibri"/>
              </a:rPr>
              <a:t>infancy.</a:t>
            </a:r>
            <a:endParaRPr sz="2625" dirty="0">
              <a:solidFill>
                <a:schemeClr val="bg2"/>
              </a:solidFill>
              <a:latin typeface="Calibri"/>
              <a:ea typeface="Calibri"/>
              <a:cs typeface="Calibri"/>
              <a:sym typeface="Calibri"/>
            </a:endParaRPr>
          </a:p>
        </p:txBody>
      </p:sp>
      <p:sp>
        <p:nvSpPr>
          <p:cNvPr id="807" name="Google Shape;807;p153"/>
          <p:cNvSpPr txBox="1"/>
          <p:nvPr/>
        </p:nvSpPr>
        <p:spPr>
          <a:xfrm>
            <a:off x="147175" y="463550"/>
            <a:ext cx="3183000" cy="1851000"/>
          </a:xfrm>
          <a:prstGeom prst="rect">
            <a:avLst/>
          </a:prstGeom>
          <a:noFill/>
          <a:ln>
            <a:noFill/>
          </a:ln>
        </p:spPr>
        <p:txBody>
          <a:bodyPr spcFirstLastPara="1" wrap="square" lIns="68575" tIns="34275" rIns="68575" bIns="34275" anchor="t" anchorCtr="0">
            <a:noAutofit/>
          </a:bodyPr>
          <a:lstStyle/>
          <a:p>
            <a:pPr marL="0" marR="0" lvl="0" indent="0" algn="ctr" rtl="0">
              <a:lnSpc>
                <a:spcPct val="100000"/>
              </a:lnSpc>
              <a:spcBef>
                <a:spcPts val="0"/>
              </a:spcBef>
              <a:spcAft>
                <a:spcPts val="0"/>
              </a:spcAft>
              <a:buClr>
                <a:srgbClr val="000000"/>
              </a:buClr>
              <a:buSzPts val="1948"/>
              <a:buFont typeface="Arial"/>
              <a:buNone/>
            </a:pPr>
            <a:r>
              <a:rPr lang="en" sz="3348" b="1" dirty="0">
                <a:solidFill>
                  <a:schemeClr val="accent6"/>
                </a:solidFill>
                <a:latin typeface="Calibri"/>
                <a:ea typeface="Calibri"/>
                <a:cs typeface="Calibri"/>
                <a:sym typeface="Calibri"/>
              </a:rPr>
              <a:t>CHILD DEVELOPMENT </a:t>
            </a:r>
            <a:r>
              <a:rPr lang="en" sz="3600" b="1" dirty="0">
                <a:solidFill>
                  <a:schemeClr val="accent3"/>
                </a:solidFill>
                <a:latin typeface="Calibri"/>
                <a:ea typeface="Calibri"/>
                <a:cs typeface="Calibri"/>
                <a:sym typeface="Calibri"/>
              </a:rPr>
              <a:t>KEY DOMAINS</a:t>
            </a:r>
            <a:endParaRPr sz="3348" b="1" dirty="0">
              <a:solidFill>
                <a:schemeClr val="accent3"/>
              </a:solidFill>
              <a:latin typeface="Calibri"/>
              <a:ea typeface="Calibri"/>
              <a:cs typeface="Calibri"/>
              <a:sym typeface="Calibri"/>
            </a:endParaRPr>
          </a:p>
        </p:txBody>
      </p:sp>
      <p:pic>
        <p:nvPicPr>
          <p:cNvPr id="808" name="Google Shape;808;p153" descr="Woman and girl playing game together (Provided by Getty Images)"/>
          <p:cNvPicPr preferRelativeResize="0"/>
          <p:nvPr/>
        </p:nvPicPr>
        <p:blipFill rotWithShape="1">
          <a:blip r:embed="rId3">
            <a:alphaModFix/>
          </a:blip>
          <a:srcRect l="5367" r="19144" b="18227"/>
          <a:stretch/>
        </p:blipFill>
        <p:spPr>
          <a:xfrm>
            <a:off x="415175" y="2448400"/>
            <a:ext cx="2587976" cy="186982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18"/>
        <p:cNvGrpSpPr/>
        <p:nvPr/>
      </p:nvGrpSpPr>
      <p:grpSpPr>
        <a:xfrm>
          <a:off x="0" y="0"/>
          <a:ext cx="0" cy="0"/>
          <a:chOff x="0" y="0"/>
          <a:chExt cx="0" cy="0"/>
        </a:xfrm>
      </p:grpSpPr>
      <p:sp>
        <p:nvSpPr>
          <p:cNvPr id="819" name="Google Shape;819;p155"/>
          <p:cNvSpPr txBox="1"/>
          <p:nvPr/>
        </p:nvSpPr>
        <p:spPr>
          <a:xfrm>
            <a:off x="642732" y="215299"/>
            <a:ext cx="8151600" cy="921900"/>
          </a:xfrm>
          <a:prstGeom prst="rect">
            <a:avLst/>
          </a:prstGeom>
          <a:noFill/>
          <a:ln>
            <a:noFill/>
          </a:ln>
        </p:spPr>
        <p:txBody>
          <a:bodyPr spcFirstLastPara="1" wrap="square" lIns="0" tIns="0" rIns="0" bIns="0" anchor="t" anchorCtr="0">
            <a:spAutoFit/>
          </a:bodyPr>
          <a:lstStyle/>
          <a:p>
            <a:pPr marL="0" marR="0" lvl="0" indent="0" algn="l" rtl="0">
              <a:lnSpc>
                <a:spcPct val="85555"/>
              </a:lnSpc>
              <a:spcBef>
                <a:spcPts val="0"/>
              </a:spcBef>
              <a:spcAft>
                <a:spcPts val="0"/>
              </a:spcAft>
              <a:buClr>
                <a:srgbClr val="000000"/>
              </a:buClr>
              <a:buSzPts val="4500"/>
              <a:buFont typeface="Arial"/>
              <a:buNone/>
            </a:pPr>
            <a:r>
              <a:rPr lang="en" sz="3500" b="1">
                <a:solidFill>
                  <a:schemeClr val="accent3"/>
                </a:solidFill>
                <a:latin typeface="Calibri"/>
                <a:ea typeface="Calibri"/>
                <a:cs typeface="Calibri"/>
                <a:sym typeface="Calibri"/>
              </a:rPr>
              <a:t>DEVELOPMENTAL MILESTONES:</a:t>
            </a:r>
            <a:endParaRPr sz="3500" b="1">
              <a:solidFill>
                <a:schemeClr val="accent3"/>
              </a:solidFill>
              <a:latin typeface="Calibri"/>
              <a:ea typeface="Calibri"/>
              <a:cs typeface="Calibri"/>
              <a:sym typeface="Calibri"/>
            </a:endParaRPr>
          </a:p>
          <a:p>
            <a:pPr marL="0" marR="0" lvl="0" indent="0" algn="l" rtl="0">
              <a:lnSpc>
                <a:spcPct val="85555"/>
              </a:lnSpc>
              <a:spcBef>
                <a:spcPts val="0"/>
              </a:spcBef>
              <a:spcAft>
                <a:spcPts val="0"/>
              </a:spcAft>
              <a:buClr>
                <a:srgbClr val="000000"/>
              </a:buClr>
              <a:buSzPts val="4500"/>
              <a:buFont typeface="Arial"/>
              <a:buNone/>
            </a:pPr>
            <a:r>
              <a:rPr lang="en" sz="3500" b="1">
                <a:solidFill>
                  <a:schemeClr val="accent3"/>
                </a:solidFill>
                <a:latin typeface="Calibri"/>
                <a:ea typeface="Calibri"/>
                <a:cs typeface="Calibri"/>
                <a:sym typeface="Calibri"/>
              </a:rPr>
              <a:t>(0-5 YEARS) </a:t>
            </a:r>
            <a:endParaRPr sz="3500" b="1">
              <a:solidFill>
                <a:schemeClr val="accent3"/>
              </a:solidFill>
              <a:latin typeface="Calibri"/>
              <a:ea typeface="Calibri"/>
              <a:cs typeface="Calibri"/>
              <a:sym typeface="Calibri"/>
            </a:endParaRPr>
          </a:p>
        </p:txBody>
      </p:sp>
      <p:sp>
        <p:nvSpPr>
          <p:cNvPr id="820" name="Google Shape;820;p155"/>
          <p:cNvSpPr txBox="1"/>
          <p:nvPr/>
        </p:nvSpPr>
        <p:spPr>
          <a:xfrm>
            <a:off x="725175" y="2005251"/>
            <a:ext cx="5048400" cy="1847100"/>
          </a:xfrm>
          <a:prstGeom prst="rect">
            <a:avLst/>
          </a:prstGeom>
          <a:noFill/>
          <a:ln>
            <a:noFill/>
          </a:ln>
        </p:spPr>
        <p:txBody>
          <a:bodyPr spcFirstLastPara="1" wrap="square" lIns="0" tIns="0" rIns="0" bIns="0" anchor="t" anchorCtr="0">
            <a:spAutoFit/>
          </a:bodyPr>
          <a:lstStyle/>
          <a:p>
            <a:pPr marL="457200" marR="0" lvl="0" indent="-419100" algn="l" rtl="0">
              <a:lnSpc>
                <a:spcPct val="100000"/>
              </a:lnSpc>
              <a:spcBef>
                <a:spcPts val="0"/>
              </a:spcBef>
              <a:spcAft>
                <a:spcPts val="0"/>
              </a:spcAft>
              <a:buClr>
                <a:schemeClr val="dk2"/>
              </a:buClr>
              <a:buSzPts val="3000"/>
              <a:buFont typeface="Calibri"/>
              <a:buChar char="●"/>
            </a:pPr>
            <a:r>
              <a:rPr lang="en" sz="3000" dirty="0">
                <a:solidFill>
                  <a:schemeClr val="dk2"/>
                </a:solidFill>
                <a:latin typeface="Calibri"/>
                <a:ea typeface="Calibri"/>
                <a:cs typeface="Calibri"/>
                <a:sym typeface="Calibri"/>
              </a:rPr>
              <a:t>Physical Development</a:t>
            </a:r>
            <a:endParaRPr sz="3000" dirty="0">
              <a:solidFill>
                <a:schemeClr val="dk2"/>
              </a:solidFill>
              <a:latin typeface="Calibri"/>
              <a:ea typeface="Calibri"/>
              <a:cs typeface="Calibri"/>
              <a:sym typeface="Calibri"/>
            </a:endParaRPr>
          </a:p>
          <a:p>
            <a:pPr marL="457200" marR="0" lvl="0" indent="-419100" algn="l" rtl="0">
              <a:lnSpc>
                <a:spcPct val="100000"/>
              </a:lnSpc>
              <a:spcBef>
                <a:spcPts val="0"/>
              </a:spcBef>
              <a:spcAft>
                <a:spcPts val="0"/>
              </a:spcAft>
              <a:buClr>
                <a:schemeClr val="dk2"/>
              </a:buClr>
              <a:buSzPts val="3000"/>
              <a:buFont typeface="Calibri"/>
              <a:buChar char="●"/>
            </a:pPr>
            <a:r>
              <a:rPr lang="en" sz="3000" dirty="0">
                <a:solidFill>
                  <a:schemeClr val="dk2"/>
                </a:solidFill>
                <a:latin typeface="Calibri"/>
                <a:ea typeface="Calibri"/>
                <a:cs typeface="Calibri"/>
                <a:sym typeface="Calibri"/>
              </a:rPr>
              <a:t>Sensory Development</a:t>
            </a:r>
            <a:endParaRPr sz="3000" dirty="0">
              <a:solidFill>
                <a:schemeClr val="dk2"/>
              </a:solidFill>
              <a:latin typeface="Calibri"/>
              <a:ea typeface="Calibri"/>
              <a:cs typeface="Calibri"/>
              <a:sym typeface="Calibri"/>
            </a:endParaRPr>
          </a:p>
          <a:p>
            <a:pPr marL="457200" marR="0" lvl="0" indent="-419100" algn="l" rtl="0">
              <a:lnSpc>
                <a:spcPct val="100000"/>
              </a:lnSpc>
              <a:spcBef>
                <a:spcPts val="0"/>
              </a:spcBef>
              <a:spcAft>
                <a:spcPts val="0"/>
              </a:spcAft>
              <a:buClr>
                <a:schemeClr val="dk2"/>
              </a:buClr>
              <a:buSzPts val="3000"/>
              <a:buFont typeface="Calibri"/>
              <a:buChar char="●"/>
            </a:pPr>
            <a:r>
              <a:rPr lang="en" sz="3000" dirty="0">
                <a:solidFill>
                  <a:schemeClr val="dk2"/>
                </a:solidFill>
                <a:latin typeface="Calibri"/>
                <a:ea typeface="Calibri"/>
                <a:cs typeface="Calibri"/>
                <a:sym typeface="Calibri"/>
              </a:rPr>
              <a:t>Cognitive Development</a:t>
            </a:r>
            <a:endParaRPr sz="3000" dirty="0">
              <a:solidFill>
                <a:schemeClr val="dk2"/>
              </a:solidFill>
              <a:latin typeface="Calibri"/>
              <a:ea typeface="Calibri"/>
              <a:cs typeface="Calibri"/>
              <a:sym typeface="Calibri"/>
            </a:endParaRPr>
          </a:p>
          <a:p>
            <a:pPr marL="457200" marR="0" lvl="0" indent="-419100" algn="l" rtl="0">
              <a:lnSpc>
                <a:spcPct val="100000"/>
              </a:lnSpc>
              <a:spcBef>
                <a:spcPts val="0"/>
              </a:spcBef>
              <a:spcAft>
                <a:spcPts val="0"/>
              </a:spcAft>
              <a:buClr>
                <a:schemeClr val="dk2"/>
              </a:buClr>
              <a:buSzPts val="3000"/>
              <a:buFont typeface="Calibri"/>
              <a:buChar char="●"/>
            </a:pPr>
            <a:r>
              <a:rPr lang="en" sz="3000" dirty="0">
                <a:solidFill>
                  <a:schemeClr val="dk2"/>
                </a:solidFill>
                <a:latin typeface="Calibri"/>
                <a:ea typeface="Calibri"/>
                <a:cs typeface="Calibri"/>
                <a:sym typeface="Calibri"/>
              </a:rPr>
              <a:t>Social Development</a:t>
            </a:r>
            <a:endParaRPr sz="3000" dirty="0">
              <a:solidFill>
                <a:schemeClr val="dk2"/>
              </a:solidFill>
              <a:latin typeface="Calibri"/>
              <a:ea typeface="Calibri"/>
              <a:cs typeface="Calibri"/>
              <a:sym typeface="Calibri"/>
            </a:endParaRPr>
          </a:p>
        </p:txBody>
      </p:sp>
      <p:pic>
        <p:nvPicPr>
          <p:cNvPr id="821" name="Google Shape;821;p155" descr="Baby with building blocks (Provided by Getty Images)"/>
          <p:cNvPicPr preferRelativeResize="0"/>
          <p:nvPr/>
        </p:nvPicPr>
        <p:blipFill rotWithShape="1">
          <a:blip r:embed="rId3">
            <a:alphaModFix/>
          </a:blip>
          <a:srcRect l="10031" r="15442"/>
          <a:stretch/>
        </p:blipFill>
        <p:spPr>
          <a:xfrm>
            <a:off x="5584011" y="1637401"/>
            <a:ext cx="3109724" cy="2780874"/>
          </a:xfrm>
          <a:prstGeom prst="rect">
            <a:avLst/>
          </a:prstGeom>
          <a:noFill/>
          <a:ln w="28575" cap="flat" cmpd="sng">
            <a:solidFill>
              <a:schemeClr val="dk2"/>
            </a:solidFill>
            <a:prstDash val="solid"/>
            <a:round/>
            <a:headEnd type="none" w="sm" len="sm"/>
            <a:tailEnd type="none" w="sm" len="sm"/>
          </a:ln>
        </p:spPr>
      </p:pic>
      <p:cxnSp>
        <p:nvCxnSpPr>
          <p:cNvPr id="822" name="Google Shape;822;p155"/>
          <p:cNvCxnSpPr/>
          <p:nvPr/>
        </p:nvCxnSpPr>
        <p:spPr>
          <a:xfrm rot="10800000" flipH="1">
            <a:off x="650882" y="1294057"/>
            <a:ext cx="7932000" cy="30000"/>
          </a:xfrm>
          <a:prstGeom prst="straightConnector1">
            <a:avLst/>
          </a:prstGeom>
          <a:noFill/>
          <a:ln w="38100" cap="flat" cmpd="sng">
            <a:solidFill>
              <a:schemeClr val="accent6"/>
            </a:solidFill>
            <a:prstDash val="solid"/>
            <a:round/>
            <a:headEnd type="none" w="sm" len="sm"/>
            <a:tailEnd type="none" w="sm" len="sm"/>
          </a:ln>
          <a:effectLst>
            <a:outerShdw blurRad="20000" dist="11500" dir="5400000" rotWithShape="0">
              <a:srgbClr val="000000">
                <a:alpha val="34120"/>
              </a:srgbClr>
            </a:outerShdw>
          </a:effectLst>
        </p:spPr>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pic>
        <p:nvPicPr>
          <p:cNvPr id="829" name="Google Shape;829;p156" descr="Family having fun and relax (Provided by Getty Images)"/>
          <p:cNvPicPr preferRelativeResize="0"/>
          <p:nvPr/>
        </p:nvPicPr>
        <p:blipFill>
          <a:blip r:embed="rId3">
            <a:alphaModFix/>
          </a:blip>
          <a:stretch>
            <a:fillRect/>
          </a:stretch>
        </p:blipFill>
        <p:spPr>
          <a:xfrm>
            <a:off x="0" y="0"/>
            <a:ext cx="9144003" cy="5143502"/>
          </a:xfrm>
          <a:prstGeom prst="rect">
            <a:avLst/>
          </a:prstGeom>
          <a:noFill/>
          <a:ln>
            <a:noFill/>
          </a:ln>
        </p:spPr>
      </p:pic>
      <p:sp>
        <p:nvSpPr>
          <p:cNvPr id="830" name="Google Shape;830;p156"/>
          <p:cNvSpPr/>
          <p:nvPr/>
        </p:nvSpPr>
        <p:spPr>
          <a:xfrm>
            <a:off x="0" y="3894647"/>
            <a:ext cx="9144000" cy="901800"/>
          </a:xfrm>
          <a:prstGeom prst="rect">
            <a:avLst/>
          </a:prstGeom>
          <a:solidFill>
            <a:srgbClr val="D6D6D6"/>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831" name="Google Shape;831;p156"/>
          <p:cNvSpPr/>
          <p:nvPr/>
        </p:nvSpPr>
        <p:spPr>
          <a:xfrm>
            <a:off x="0" y="3968173"/>
            <a:ext cx="9144000" cy="552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FFFFFF"/>
              </a:solidFill>
              <a:latin typeface="Calibri"/>
              <a:ea typeface="Calibri"/>
              <a:cs typeface="Calibri"/>
              <a:sym typeface="Calibri"/>
            </a:endParaRPr>
          </a:p>
        </p:txBody>
      </p:sp>
      <p:cxnSp>
        <p:nvCxnSpPr>
          <p:cNvPr id="832" name="Google Shape;832;p156"/>
          <p:cNvCxnSpPr/>
          <p:nvPr/>
        </p:nvCxnSpPr>
        <p:spPr>
          <a:xfrm>
            <a:off x="0" y="3760515"/>
            <a:ext cx="9144000" cy="0"/>
          </a:xfrm>
          <a:prstGeom prst="straightConnector1">
            <a:avLst/>
          </a:prstGeom>
          <a:noFill/>
          <a:ln w="38100" cap="flat" cmpd="sng">
            <a:solidFill>
              <a:srgbClr val="CACACA">
                <a:alpha val="89020"/>
              </a:srgbClr>
            </a:solidFill>
            <a:prstDash val="solid"/>
            <a:round/>
            <a:headEnd type="none" w="sm" len="sm"/>
            <a:tailEnd type="none" w="sm" len="sm"/>
          </a:ln>
        </p:spPr>
      </p:cxnSp>
      <p:sp>
        <p:nvSpPr>
          <p:cNvPr id="833" name="Google Shape;833;p156"/>
          <p:cNvSpPr txBox="1"/>
          <p:nvPr/>
        </p:nvSpPr>
        <p:spPr>
          <a:xfrm>
            <a:off x="392907" y="4056510"/>
            <a:ext cx="8408400" cy="558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6000" b="1">
                <a:solidFill>
                  <a:srgbClr val="262626"/>
                </a:solidFill>
                <a:latin typeface="Calibri"/>
                <a:ea typeface="Calibri"/>
                <a:cs typeface="Calibri"/>
                <a:sym typeface="Calibri"/>
              </a:rPr>
              <a:t>Attachment Theory</a:t>
            </a:r>
            <a:endParaRPr sz="6000" b="1"/>
          </a:p>
        </p:txBody>
      </p:sp>
      <p:cxnSp>
        <p:nvCxnSpPr>
          <p:cNvPr id="834" name="Google Shape;834;p156"/>
          <p:cNvCxnSpPr/>
          <p:nvPr/>
        </p:nvCxnSpPr>
        <p:spPr>
          <a:xfrm>
            <a:off x="0" y="4922598"/>
            <a:ext cx="9144000" cy="0"/>
          </a:xfrm>
          <a:prstGeom prst="straightConnector1">
            <a:avLst/>
          </a:prstGeom>
          <a:noFill/>
          <a:ln w="38100" cap="flat" cmpd="sng">
            <a:solidFill>
              <a:srgbClr val="CACACA">
                <a:alpha val="89020"/>
              </a:srgbClr>
            </a:solidFill>
            <a:prstDash val="solid"/>
            <a:round/>
            <a:headEnd type="none" w="sm" len="sm"/>
            <a:tailEnd type="none" w="sm" len="sm"/>
          </a:ln>
        </p:spPr>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38"/>
        <p:cNvGrpSpPr/>
        <p:nvPr/>
      </p:nvGrpSpPr>
      <p:grpSpPr>
        <a:xfrm>
          <a:off x="0" y="0"/>
          <a:ext cx="0" cy="0"/>
          <a:chOff x="0" y="0"/>
          <a:chExt cx="0" cy="0"/>
        </a:xfrm>
      </p:grpSpPr>
      <p:pic>
        <p:nvPicPr>
          <p:cNvPr id="2" name="Online Media 1" title="The Attachment Theory: How Childhood Affects Life">
            <a:hlinkClick r:id="" action="ppaction://media"/>
            <a:extLst>
              <a:ext uri="{FF2B5EF4-FFF2-40B4-BE49-F238E27FC236}">
                <a16:creationId xmlns:a16="http://schemas.microsoft.com/office/drawing/2014/main" id="{3BA93FD2-E869-7309-7F37-5128E4EFA637}"/>
              </a:ext>
            </a:extLst>
          </p:cNvPr>
          <p:cNvPicPr>
            <a:picLocks noRot="1" noChangeAspect="1"/>
          </p:cNvPicPr>
          <p:nvPr>
            <a:videoFile r:link="rId1"/>
          </p:nvPr>
        </p:nvPicPr>
        <p:blipFill>
          <a:blip r:embed="rId4"/>
          <a:stretch>
            <a:fillRect/>
          </a:stretch>
        </p:blipFill>
        <p:spPr>
          <a:xfrm>
            <a:off x="19050" y="0"/>
            <a:ext cx="9104313" cy="5143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45"/>
        <p:cNvGrpSpPr/>
        <p:nvPr/>
      </p:nvGrpSpPr>
      <p:grpSpPr>
        <a:xfrm>
          <a:off x="0" y="0"/>
          <a:ext cx="0" cy="0"/>
          <a:chOff x="0" y="0"/>
          <a:chExt cx="0" cy="0"/>
        </a:xfrm>
      </p:grpSpPr>
      <p:cxnSp>
        <p:nvCxnSpPr>
          <p:cNvPr id="846" name="Google Shape;846;p158"/>
          <p:cNvCxnSpPr/>
          <p:nvPr/>
        </p:nvCxnSpPr>
        <p:spPr>
          <a:xfrm>
            <a:off x="3532109" y="509652"/>
            <a:ext cx="0" cy="4124400"/>
          </a:xfrm>
          <a:prstGeom prst="straightConnector1">
            <a:avLst/>
          </a:prstGeom>
          <a:noFill/>
          <a:ln w="38100" cap="flat" cmpd="sng">
            <a:solidFill>
              <a:schemeClr val="accent6"/>
            </a:solidFill>
            <a:prstDash val="solid"/>
            <a:round/>
            <a:headEnd type="none" w="sm" len="sm"/>
            <a:tailEnd type="none" w="sm" len="sm"/>
          </a:ln>
          <a:effectLst>
            <a:outerShdw blurRad="20000" dist="11500" dir="5400000" rotWithShape="0">
              <a:srgbClr val="000000">
                <a:alpha val="34510"/>
              </a:srgbClr>
            </a:outerShdw>
          </a:effectLst>
        </p:spPr>
      </p:cxnSp>
      <p:sp>
        <p:nvSpPr>
          <p:cNvPr id="847" name="Google Shape;847;p158"/>
          <p:cNvSpPr txBox="1"/>
          <p:nvPr/>
        </p:nvSpPr>
        <p:spPr>
          <a:xfrm>
            <a:off x="3726173" y="262803"/>
            <a:ext cx="5210010" cy="4707600"/>
          </a:xfrm>
          <a:prstGeom prst="rect">
            <a:avLst/>
          </a:prstGeom>
          <a:noFill/>
          <a:ln>
            <a:noFill/>
          </a:ln>
        </p:spPr>
        <p:txBody>
          <a:bodyPr spcFirstLastPara="1" wrap="square" lIns="68575" tIns="34275" rIns="68575" bIns="34275" anchor="ctr" anchorCtr="0">
            <a:noAutofit/>
          </a:bodyPr>
          <a:lstStyle/>
          <a:p>
            <a:pPr marL="50800" marR="0" lvl="0" algn="l" rtl="0">
              <a:lnSpc>
                <a:spcPct val="80000"/>
              </a:lnSpc>
              <a:spcBef>
                <a:spcPts val="500"/>
              </a:spcBef>
              <a:spcAft>
                <a:spcPts val="0"/>
              </a:spcAft>
              <a:buClr>
                <a:schemeClr val="dk2"/>
              </a:buClr>
              <a:buSzPts val="2800"/>
            </a:pPr>
            <a:r>
              <a:rPr lang="en-US" sz="2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alibri"/>
              </a:rPr>
              <a:t>You May Notice a Child Who:</a:t>
            </a:r>
          </a:p>
          <a:p>
            <a:pPr marL="50800" marR="0" lvl="0" algn="l" rtl="0">
              <a:lnSpc>
                <a:spcPct val="80000"/>
              </a:lnSpc>
              <a:spcBef>
                <a:spcPts val="500"/>
              </a:spcBef>
              <a:spcAft>
                <a:spcPts val="0"/>
              </a:spcAft>
              <a:buClr>
                <a:schemeClr val="dk2"/>
              </a:buClr>
              <a:buSzPts val="2800"/>
            </a:pPr>
            <a:endParaRPr lang="en-US" sz="24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Calibri"/>
            </a:endParaRPr>
          </a:p>
          <a:p>
            <a:pPr marL="285750" indent="-285750">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Refuses to talk to adults</a:t>
            </a:r>
          </a:p>
          <a:p>
            <a:pPr marL="285750" indent="-285750">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Pushes adults away when comfort is offered</a:t>
            </a:r>
          </a:p>
          <a:p>
            <a:pPr marL="285750" indent="-285750">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Becomes overly attached very quickly</a:t>
            </a:r>
          </a:p>
          <a:p>
            <a:pPr marL="285750" indent="-285750">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Has difficulty separating from caregivers</a:t>
            </a:r>
          </a:p>
          <a:p>
            <a:pPr marL="285750" indent="-285750">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Appears emotionally withdrawn</a:t>
            </a:r>
          </a:p>
          <a:p>
            <a:pPr marL="285750" indent="-285750">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Reacts strongly to changes in routine</a:t>
            </a:r>
          </a:p>
          <a:p>
            <a:pPr marL="457200" marR="0" lvl="0" indent="-406400" algn="l" rtl="0">
              <a:lnSpc>
                <a:spcPct val="80000"/>
              </a:lnSpc>
              <a:spcBef>
                <a:spcPts val="500"/>
              </a:spcBef>
              <a:spcAft>
                <a:spcPts val="0"/>
              </a:spcAft>
              <a:buClr>
                <a:schemeClr val="dk2"/>
              </a:buClr>
              <a:buSzPts val="2800"/>
              <a:buFont typeface="Calibri"/>
              <a:buChar char="●"/>
            </a:pPr>
            <a:endParaRPr sz="24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Calibri"/>
            </a:endParaRPr>
          </a:p>
        </p:txBody>
      </p:sp>
      <p:sp>
        <p:nvSpPr>
          <p:cNvPr id="848" name="Google Shape;848;p158"/>
          <p:cNvSpPr txBox="1"/>
          <p:nvPr/>
        </p:nvSpPr>
        <p:spPr>
          <a:xfrm>
            <a:off x="415637" y="549680"/>
            <a:ext cx="2930236" cy="2588374"/>
          </a:xfrm>
          <a:prstGeom prst="rect">
            <a:avLst/>
          </a:prstGeom>
          <a:noFill/>
          <a:ln>
            <a:noFill/>
          </a:ln>
        </p:spPr>
        <p:txBody>
          <a:bodyPr spcFirstLastPara="1" wrap="square" lIns="68575" tIns="34275" rIns="68575" bIns="34275" anchor="t" anchorCtr="0">
            <a:noAutofit/>
          </a:bodyPr>
          <a:lstStyle/>
          <a:p>
            <a:pPr marL="0" marR="0" lvl="0" indent="0" algn="ctr" rtl="0">
              <a:lnSpc>
                <a:spcPct val="100000"/>
              </a:lnSpc>
              <a:spcBef>
                <a:spcPts val="0"/>
              </a:spcBef>
              <a:spcAft>
                <a:spcPts val="0"/>
              </a:spcAft>
              <a:buClr>
                <a:srgbClr val="000000"/>
              </a:buClr>
              <a:buSzPts val="1948"/>
              <a:buFont typeface="Arial"/>
              <a:buNone/>
            </a:pPr>
            <a:r>
              <a:rPr lang="en-US" sz="3600" b="1" dirty="0">
                <a:solidFill>
                  <a:schemeClr val="accent3"/>
                </a:solidFill>
                <a:latin typeface="Open Sans" panose="020B0606030504020204" pitchFamily="34" charset="0"/>
                <a:ea typeface="Open Sans" panose="020B0606030504020204" pitchFamily="34" charset="0"/>
                <a:cs typeface="Open Sans" panose="020B0606030504020204" pitchFamily="34" charset="0"/>
                <a:sym typeface="Calibri"/>
              </a:rPr>
              <a:t>When Attachment Has Been Disrupted</a:t>
            </a:r>
            <a:endParaRPr sz="32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alibri"/>
            </a:endParaRPr>
          </a:p>
        </p:txBody>
      </p:sp>
      <p:pic>
        <p:nvPicPr>
          <p:cNvPr id="3" name="Google Shape;829;p156" descr="Family having fun and relax (Provided by Getty Images)">
            <a:extLst>
              <a:ext uri="{FF2B5EF4-FFF2-40B4-BE49-F238E27FC236}">
                <a16:creationId xmlns:a16="http://schemas.microsoft.com/office/drawing/2014/main" id="{28CF82E7-D738-F584-C871-D0B7F28E5263}"/>
              </a:ext>
            </a:extLst>
          </p:cNvPr>
          <p:cNvPicPr preferRelativeResize="0"/>
          <p:nvPr/>
        </p:nvPicPr>
        <p:blipFill>
          <a:blip r:embed="rId3">
            <a:alphaModFix/>
          </a:blip>
          <a:stretch>
            <a:fillRect/>
          </a:stretch>
        </p:blipFill>
        <p:spPr>
          <a:xfrm>
            <a:off x="581891" y="2979591"/>
            <a:ext cx="2590803" cy="145732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79"/>
        <p:cNvGrpSpPr/>
        <p:nvPr/>
      </p:nvGrpSpPr>
      <p:grpSpPr>
        <a:xfrm>
          <a:off x="0" y="0"/>
          <a:ext cx="0" cy="0"/>
          <a:chOff x="0" y="0"/>
          <a:chExt cx="0" cy="0"/>
        </a:xfrm>
      </p:grpSpPr>
      <p:sp>
        <p:nvSpPr>
          <p:cNvPr id="880" name="Google Shape;880;p162"/>
          <p:cNvSpPr txBox="1"/>
          <p:nvPr/>
        </p:nvSpPr>
        <p:spPr>
          <a:xfrm>
            <a:off x="200199" y="211836"/>
            <a:ext cx="5619353" cy="1063625"/>
          </a:xfrm>
          <a:prstGeom prst="rect">
            <a:avLst/>
          </a:prstGeom>
          <a:noFill/>
          <a:ln>
            <a:noFill/>
          </a:ln>
        </p:spPr>
        <p:txBody>
          <a:bodyPr spcFirstLastPara="1" wrap="square" lIns="0" tIns="0" rIns="0" bIns="0" anchor="t" anchorCtr="0">
            <a:spAutoFit/>
          </a:bodyPr>
          <a:lstStyle/>
          <a:p>
            <a:pPr marL="0" marR="0" lvl="0" indent="0" algn="l" rtl="0">
              <a:lnSpc>
                <a:spcPct val="96000"/>
              </a:lnSpc>
              <a:spcBef>
                <a:spcPts val="0"/>
              </a:spcBef>
              <a:spcAft>
                <a:spcPts val="0"/>
              </a:spcAft>
              <a:buClr>
                <a:srgbClr val="000000"/>
              </a:buClr>
              <a:buSzPts val="5000"/>
              <a:buFont typeface="Arial"/>
              <a:buNone/>
            </a:pPr>
            <a:r>
              <a:rPr lang="en" sz="3600" b="1" dirty="0">
                <a:solidFill>
                  <a:schemeClr val="dk2"/>
                </a:solidFill>
                <a:latin typeface="Antonio"/>
                <a:ea typeface="Antonio"/>
                <a:cs typeface="Antonio"/>
                <a:sym typeface="Antonio"/>
              </a:rPr>
              <a:t>SUPPORTING HEALTHY ATTACHMENT DURING PREGNANCY</a:t>
            </a:r>
            <a:endParaRPr sz="3600" b="1" dirty="0">
              <a:solidFill>
                <a:schemeClr val="dk2"/>
              </a:solidFill>
              <a:latin typeface="Antonio"/>
              <a:ea typeface="Antonio"/>
              <a:cs typeface="Antonio"/>
              <a:sym typeface="Antonio"/>
            </a:endParaRPr>
          </a:p>
        </p:txBody>
      </p:sp>
      <p:sp>
        <p:nvSpPr>
          <p:cNvPr id="881" name="Google Shape;881;p162"/>
          <p:cNvSpPr/>
          <p:nvPr/>
        </p:nvSpPr>
        <p:spPr>
          <a:xfrm>
            <a:off x="2575143" y="-571500"/>
            <a:ext cx="10812600" cy="197400"/>
          </a:xfrm>
          <a:prstGeom prst="rect">
            <a:avLst/>
          </a:prstGeom>
          <a:noFill/>
          <a:ln>
            <a:noFill/>
          </a:ln>
        </p:spPr>
        <p:txBody>
          <a:bodyPr spcFirstLastPara="1" wrap="square" lIns="45725" tIns="22850" rIns="45725" bIns="22850" anchor="ctr"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882" name="Google Shape;882;p162"/>
          <p:cNvSpPr txBox="1"/>
          <p:nvPr/>
        </p:nvSpPr>
        <p:spPr>
          <a:xfrm>
            <a:off x="173275" y="1539862"/>
            <a:ext cx="5399400" cy="3185467"/>
          </a:xfrm>
          <a:prstGeom prst="rect">
            <a:avLst/>
          </a:prstGeom>
          <a:noFill/>
          <a:ln>
            <a:noFill/>
          </a:ln>
        </p:spPr>
        <p:txBody>
          <a:bodyPr spcFirstLastPara="1" wrap="square" lIns="45725" tIns="22850" rIns="45725" bIns="22850" anchor="t" anchorCtr="0">
            <a:spAutoFit/>
          </a:bodyPr>
          <a:lstStyle/>
          <a:p>
            <a:pPr marL="342900" indent="-342900">
              <a:buFont typeface="Arial" panose="020B0604020202020204" pitchFamily="34" charset="0"/>
              <a:buChar char="•"/>
            </a:pPr>
            <a:r>
              <a:rPr lang="en-US" sz="1800" dirty="0">
                <a:latin typeface="Open Sans" panose="020B0606030504020204" pitchFamily="34" charset="0"/>
                <a:ea typeface="Open Sans" panose="020B0606030504020204" pitchFamily="34" charset="0"/>
                <a:cs typeface="Open Sans" panose="020B0606030504020204" pitchFamily="34" charset="0"/>
              </a:rPr>
              <a:t>Treat expectant parents with dignity and respect.</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lang="en-US" sz="1800" dirty="0">
                <a:latin typeface="Open Sans" panose="020B0606030504020204" pitchFamily="34" charset="0"/>
                <a:ea typeface="Open Sans" panose="020B0606030504020204" pitchFamily="34" charset="0"/>
                <a:cs typeface="Open Sans" panose="020B0606030504020204" pitchFamily="34" charset="0"/>
              </a:rPr>
              <a:t>Encourage participation in prenatal care and services.</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lang="en-US" sz="1800" dirty="0">
                <a:latin typeface="Open Sans" panose="020B0606030504020204" pitchFamily="34" charset="0"/>
                <a:ea typeface="Open Sans" panose="020B0606030504020204" pitchFamily="34" charset="0"/>
                <a:cs typeface="Open Sans" panose="020B0606030504020204" pitchFamily="34" charset="0"/>
              </a:rPr>
              <a:t>Reinforce positive conversations about the baby. </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lang="en-US" sz="1800" dirty="0">
                <a:latin typeface="Open Sans" panose="020B0606030504020204" pitchFamily="34" charset="0"/>
                <a:ea typeface="Open Sans" panose="020B0606030504020204" pitchFamily="34" charset="0"/>
                <a:cs typeface="Open Sans" panose="020B0606030504020204" pitchFamily="34" charset="0"/>
              </a:rPr>
              <a:t>Share observations or concerns with the team.</a:t>
            </a:r>
          </a:p>
          <a:p>
            <a:pPr marL="342900" indent="-342900">
              <a:buFont typeface="Arial" panose="020B0604020202020204" pitchFamily="34" charset="0"/>
              <a:buChar char="•"/>
            </a:pPr>
            <a:r>
              <a:rPr lang="en-US" sz="1800" dirty="0">
                <a:latin typeface="Open Sans" panose="020B0606030504020204" pitchFamily="34" charset="0"/>
                <a:ea typeface="Open Sans" panose="020B0606030504020204" pitchFamily="34" charset="0"/>
                <a:cs typeface="Open Sans" panose="020B0606030504020204" pitchFamily="34" charset="0"/>
              </a:rPr>
              <a:t>Maintain professional boundaries while providing support.</a:t>
            </a:r>
          </a:p>
        </p:txBody>
      </p:sp>
      <p:grpSp>
        <p:nvGrpSpPr>
          <p:cNvPr id="883" name="Google Shape;883;p162"/>
          <p:cNvGrpSpPr/>
          <p:nvPr/>
        </p:nvGrpSpPr>
        <p:grpSpPr>
          <a:xfrm rot="5400000">
            <a:off x="2749374" y="-1193157"/>
            <a:ext cx="63794" cy="5216002"/>
            <a:chOff x="0" y="-38100"/>
            <a:chExt cx="74700" cy="2747433"/>
          </a:xfrm>
        </p:grpSpPr>
        <p:sp>
          <p:nvSpPr>
            <p:cNvPr id="884" name="Google Shape;884;p16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885" name="Google Shape;885;p162"/>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grpSp>
      <p:pic>
        <p:nvPicPr>
          <p:cNvPr id="886" name="Google Shape;886;p162" descr="Happy pregnant woman and expecting baby at home. (Provided by Getty Images)"/>
          <p:cNvPicPr preferRelativeResize="0"/>
          <p:nvPr/>
        </p:nvPicPr>
        <p:blipFill rotWithShape="1">
          <a:blip r:embed="rId3">
            <a:alphaModFix/>
          </a:blip>
          <a:srcRect l="24103" r="6994"/>
          <a:stretch/>
        </p:blipFill>
        <p:spPr>
          <a:xfrm>
            <a:off x="5737950" y="375213"/>
            <a:ext cx="3332849" cy="439307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Shape 890"/>
        <p:cNvGrpSpPr/>
        <p:nvPr/>
      </p:nvGrpSpPr>
      <p:grpSpPr>
        <a:xfrm>
          <a:off x="0" y="0"/>
          <a:ext cx="0" cy="0"/>
          <a:chOff x="0" y="0"/>
          <a:chExt cx="0" cy="0"/>
        </a:xfrm>
      </p:grpSpPr>
      <p:sp>
        <p:nvSpPr>
          <p:cNvPr id="891" name="Google Shape;891;p163"/>
          <p:cNvSpPr txBox="1"/>
          <p:nvPr/>
        </p:nvSpPr>
        <p:spPr>
          <a:xfrm rot="-2245873">
            <a:off x="6504450" y="3315223"/>
            <a:ext cx="1304523" cy="563008"/>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en" sz="1500" b="1" i="0" u="none" strike="noStrike" cap="none">
                <a:solidFill>
                  <a:srgbClr val="FFFFFF"/>
                </a:solidFill>
                <a:latin typeface="Open Sans"/>
                <a:ea typeface="Open Sans"/>
                <a:cs typeface="Open Sans"/>
                <a:sym typeface="Open Sans"/>
              </a:rPr>
              <a:t>Behavil/</a:t>
            </a:r>
            <a:endParaRPr sz="1500" b="1" i="0" u="none" strike="noStrike" cap="none">
              <a:solidFill>
                <a:srgbClr val="FFFFFF"/>
              </a:solidFill>
              <a:latin typeface="Open Sans"/>
              <a:ea typeface="Open Sans"/>
              <a:cs typeface="Open Sans"/>
              <a:sym typeface="Open Sans"/>
            </a:endParaRPr>
          </a:p>
          <a:p>
            <a:pPr marL="0" marR="0" lvl="0" indent="0" algn="ctr" rtl="0">
              <a:lnSpc>
                <a:spcPct val="100000"/>
              </a:lnSpc>
              <a:spcBef>
                <a:spcPts val="0"/>
              </a:spcBef>
              <a:spcAft>
                <a:spcPts val="0"/>
              </a:spcAft>
              <a:buClr>
                <a:srgbClr val="000000"/>
              </a:buClr>
              <a:buSzPts val="1500"/>
              <a:buFont typeface="Arial"/>
              <a:buNone/>
            </a:pPr>
            <a:r>
              <a:rPr lang="en" sz="1500" b="1" i="0" u="none" strike="noStrike" cap="none">
                <a:solidFill>
                  <a:srgbClr val="FFFFFF"/>
                </a:solidFill>
                <a:latin typeface="Open Sans"/>
                <a:ea typeface="Open Sans"/>
                <a:cs typeface="Open Sans"/>
                <a:sym typeface="Open Sans"/>
              </a:rPr>
              <a:t>emotion</a:t>
            </a:r>
            <a:endParaRPr sz="1500" b="1" i="0" u="none" strike="noStrike" cap="none">
              <a:solidFill>
                <a:srgbClr val="FFFFFF"/>
              </a:solidFill>
              <a:latin typeface="Open Sans"/>
              <a:ea typeface="Open Sans"/>
              <a:cs typeface="Open Sans"/>
              <a:sym typeface="Open Sans"/>
            </a:endParaRPr>
          </a:p>
        </p:txBody>
      </p:sp>
      <p:sp>
        <p:nvSpPr>
          <p:cNvPr id="892" name="Google Shape;892;p163"/>
          <p:cNvSpPr txBox="1">
            <a:spLocks noGrp="1"/>
          </p:cNvSpPr>
          <p:nvPr>
            <p:ph type="body" idx="1"/>
          </p:nvPr>
        </p:nvSpPr>
        <p:spPr>
          <a:xfrm>
            <a:off x="377825" y="280125"/>
            <a:ext cx="8267400" cy="3786900"/>
          </a:xfrm>
          <a:prstGeom prst="rect">
            <a:avLst/>
          </a:prstGeom>
          <a:noFill/>
          <a:ln w="14300" cap="flat" cmpd="sng">
            <a:solidFill>
              <a:schemeClr val="accent1"/>
            </a:solidFill>
            <a:prstDash val="dashDot"/>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1200"/>
              </a:spcBef>
              <a:spcAft>
                <a:spcPts val="1200"/>
              </a:spcAft>
              <a:buSzPts val="900"/>
              <a:buNone/>
            </a:pPr>
            <a:r>
              <a:rPr lang="en" sz="2800">
                <a:solidFill>
                  <a:schemeClr val="dk2"/>
                </a:solidFill>
                <a:latin typeface="Open Sans"/>
                <a:ea typeface="Open Sans"/>
                <a:cs typeface="Open Sans"/>
                <a:sym typeface="Open Sans"/>
              </a:rPr>
              <a:t>Imagine you are working with a first-time expectant caregiver who is five months pregnant. During your visit, she mentions that the pregnancy doesn't feel 'real' yet, and she hasn't started thinking about the baby as a person. How might you encourage her to start that bonding process?</a:t>
            </a:r>
            <a:endParaRPr sz="3500">
              <a:latin typeface="Open Sans"/>
              <a:ea typeface="Open Sans"/>
              <a:cs typeface="Open Sans"/>
              <a:sym typeface="Open Sans"/>
            </a:endParaRPr>
          </a:p>
        </p:txBody>
      </p:sp>
      <p:sp>
        <p:nvSpPr>
          <p:cNvPr id="893" name="Google Shape;893;p163"/>
          <p:cNvSpPr/>
          <p:nvPr/>
        </p:nvSpPr>
        <p:spPr>
          <a:xfrm>
            <a:off x="0" y="4310835"/>
            <a:ext cx="9144000" cy="832800"/>
          </a:xfrm>
          <a:prstGeom prst="rect">
            <a:avLst/>
          </a:prstGeom>
          <a:solidFill>
            <a:srgbClr val="D6D6D6"/>
          </a:solidFill>
          <a:ln w="6350" cap="flat" cmpd="sng">
            <a:solidFill>
              <a:srgbClr val="6B5000"/>
            </a:solidFill>
            <a:prstDash val="solid"/>
            <a:miter lim="800000"/>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chemeClr val="dk1"/>
              </a:buClr>
              <a:buSzPts val="900"/>
              <a:buFont typeface="Arial"/>
              <a:buNone/>
            </a:pPr>
            <a:endParaRPr sz="900" b="0" i="0" u="none" strike="noStrike" cap="none">
              <a:solidFill>
                <a:srgbClr val="EEEEEE"/>
              </a:solidFill>
              <a:latin typeface="Open Sans"/>
              <a:ea typeface="Open Sans"/>
              <a:cs typeface="Open Sans"/>
              <a:sym typeface="Open Sans"/>
            </a:endParaRPr>
          </a:p>
        </p:txBody>
      </p:sp>
      <p:sp>
        <p:nvSpPr>
          <p:cNvPr id="894" name="Google Shape;894;p163"/>
          <p:cNvSpPr txBox="1"/>
          <p:nvPr/>
        </p:nvSpPr>
        <p:spPr>
          <a:xfrm>
            <a:off x="231025" y="4310825"/>
            <a:ext cx="8728800"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800"/>
              </a:spcBef>
              <a:spcAft>
                <a:spcPts val="0"/>
              </a:spcAft>
              <a:buClr>
                <a:srgbClr val="98344F"/>
              </a:buClr>
              <a:buSzPts val="3800"/>
              <a:buFont typeface="Arial"/>
              <a:buNone/>
            </a:pPr>
            <a:r>
              <a:rPr lang="en" sz="3800" b="1" i="0" u="none" strike="noStrike" cap="none">
                <a:solidFill>
                  <a:srgbClr val="98344F"/>
                </a:solidFill>
                <a:latin typeface="Open Sans"/>
                <a:ea typeface="Open Sans"/>
                <a:cs typeface="Open Sans"/>
                <a:sym typeface="Open Sans"/>
              </a:rPr>
              <a:t>Activity: Prenatal Bonding Scenario</a:t>
            </a:r>
            <a:endParaRPr sz="3800" b="1" i="0" u="none" strike="noStrike" cap="none">
              <a:solidFill>
                <a:srgbClr val="98344F"/>
              </a:solidFill>
              <a:latin typeface="Open Sans"/>
              <a:ea typeface="Open Sans"/>
              <a:cs typeface="Open Sans"/>
              <a:sym typeface="Open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99"/>
        <p:cNvGrpSpPr/>
        <p:nvPr/>
      </p:nvGrpSpPr>
      <p:grpSpPr>
        <a:xfrm>
          <a:off x="0" y="0"/>
          <a:ext cx="0" cy="0"/>
          <a:chOff x="0" y="0"/>
          <a:chExt cx="0" cy="0"/>
        </a:xfrm>
      </p:grpSpPr>
      <p:grpSp>
        <p:nvGrpSpPr>
          <p:cNvPr id="900" name="Google Shape;900;p164"/>
          <p:cNvGrpSpPr/>
          <p:nvPr/>
        </p:nvGrpSpPr>
        <p:grpSpPr>
          <a:xfrm>
            <a:off x="3518255" y="1011275"/>
            <a:ext cx="5111711" cy="3617987"/>
            <a:chOff x="0" y="-114300"/>
            <a:chExt cx="2692500" cy="1905708"/>
          </a:xfrm>
        </p:grpSpPr>
        <p:sp>
          <p:nvSpPr>
            <p:cNvPr id="901" name="Google Shape;901;p164"/>
            <p:cNvSpPr/>
            <p:nvPr/>
          </p:nvSpPr>
          <p:spPr>
            <a:xfrm>
              <a:off x="0" y="0"/>
              <a:ext cx="2692422" cy="1791408"/>
            </a:xfrm>
            <a:custGeom>
              <a:avLst/>
              <a:gdLst/>
              <a:ahLst/>
              <a:cxnLst/>
              <a:rect l="l" t="t" r="r" b="b"/>
              <a:pathLst>
                <a:path w="2692422" h="1791408" extrusionOk="0">
                  <a:moveTo>
                    <a:pt x="0" y="0"/>
                  </a:moveTo>
                  <a:lnTo>
                    <a:pt x="2692422" y="0"/>
                  </a:lnTo>
                  <a:lnTo>
                    <a:pt x="2692422" y="1791408"/>
                  </a:lnTo>
                  <a:lnTo>
                    <a:pt x="0" y="1791408"/>
                  </a:lnTo>
                  <a:close/>
                </a:path>
              </a:pathLst>
            </a:custGeom>
            <a:solidFill>
              <a:srgbClr val="000000">
                <a:alpha val="0"/>
              </a:srgbClr>
            </a:solidFill>
            <a:ln w="19050" cap="sq" cmpd="sng">
              <a:solidFill>
                <a:srgbClr val="A7A9AC"/>
              </a:solidFill>
              <a:prstDash val="solid"/>
              <a:miter lim="8000"/>
              <a:headEnd type="none" w="sm" len="sm"/>
              <a:tailEnd type="none" w="sm" len="sm"/>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902" name="Google Shape;902;p164"/>
            <p:cNvSpPr txBox="1"/>
            <p:nvPr/>
          </p:nvSpPr>
          <p:spPr>
            <a:xfrm>
              <a:off x="0" y="-114300"/>
              <a:ext cx="2692500" cy="1905600"/>
            </a:xfrm>
            <a:prstGeom prst="rect">
              <a:avLst/>
            </a:prstGeom>
            <a:noFill/>
            <a:ln>
              <a:noFill/>
            </a:ln>
          </p:spPr>
          <p:txBody>
            <a:bodyPr spcFirstLastPara="1" wrap="square" lIns="25400" tIns="25400" rIns="25400" bIns="25400" anchor="ctr" anchorCtr="0">
              <a:noAutofit/>
            </a:bodyPr>
            <a:lstStyle/>
            <a:p>
              <a:pPr marL="0" marR="0" lvl="0" indent="0" algn="l" rtl="0">
                <a:lnSpc>
                  <a:spcPct val="248888"/>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grpSp>
      <p:sp>
        <p:nvSpPr>
          <p:cNvPr id="903" name="Google Shape;903;p164"/>
          <p:cNvSpPr txBox="1"/>
          <p:nvPr/>
        </p:nvSpPr>
        <p:spPr>
          <a:xfrm>
            <a:off x="3518255" y="590550"/>
            <a:ext cx="5078100" cy="600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900"/>
              <a:buFont typeface="Arial"/>
              <a:buNone/>
            </a:pPr>
            <a:r>
              <a:rPr lang="en" sz="3900">
                <a:solidFill>
                  <a:srgbClr val="333333"/>
                </a:solidFill>
                <a:latin typeface="Antonio"/>
                <a:ea typeface="Antonio"/>
                <a:cs typeface="Antonio"/>
                <a:sym typeface="Antonio"/>
              </a:rPr>
              <a:t>PRENATAL CARE VISITS</a:t>
            </a:r>
            <a:endParaRPr sz="3900" b="0" i="0" u="none" strike="noStrike" cap="none">
              <a:solidFill>
                <a:srgbClr val="333333"/>
              </a:solidFill>
              <a:latin typeface="Antonio"/>
              <a:ea typeface="Antonio"/>
              <a:cs typeface="Antonio"/>
              <a:sym typeface="Antonio"/>
            </a:endParaRPr>
          </a:p>
        </p:txBody>
      </p:sp>
      <p:sp>
        <p:nvSpPr>
          <p:cNvPr id="904" name="Google Shape;904;p164"/>
          <p:cNvSpPr txBox="1"/>
          <p:nvPr/>
        </p:nvSpPr>
        <p:spPr>
          <a:xfrm>
            <a:off x="3620113" y="1458700"/>
            <a:ext cx="4908000" cy="2844600"/>
          </a:xfrm>
          <a:prstGeom prst="rect">
            <a:avLst/>
          </a:prstGeom>
          <a:noFill/>
          <a:ln>
            <a:noFill/>
          </a:ln>
        </p:spPr>
        <p:txBody>
          <a:bodyPr spcFirstLastPara="1" wrap="square" lIns="0" tIns="0" rIns="0" bIns="0" anchor="t" anchorCtr="0">
            <a:spAutoFit/>
          </a:bodyPr>
          <a:lstStyle/>
          <a:p>
            <a:pPr marL="457200" marR="0" lvl="0" indent="-406400" algn="l" rtl="0">
              <a:lnSpc>
                <a:spcPct val="140000"/>
              </a:lnSpc>
              <a:spcBef>
                <a:spcPts val="0"/>
              </a:spcBef>
              <a:spcAft>
                <a:spcPts val="0"/>
              </a:spcAft>
              <a:buSzPts val="2800"/>
              <a:buFont typeface="Calibri"/>
              <a:buChar char="●"/>
            </a:pPr>
            <a:r>
              <a:rPr lang="en" sz="2800">
                <a:latin typeface="Calibri"/>
                <a:ea typeface="Calibri"/>
                <a:cs typeface="Calibri"/>
                <a:sym typeface="Calibri"/>
              </a:rPr>
              <a:t>Once each month for weeks four through 28 </a:t>
            </a:r>
            <a:endParaRPr sz="2800">
              <a:latin typeface="Calibri"/>
              <a:ea typeface="Calibri"/>
              <a:cs typeface="Calibri"/>
              <a:sym typeface="Calibri"/>
            </a:endParaRPr>
          </a:p>
          <a:p>
            <a:pPr marL="457200" marR="0" lvl="0" indent="-406400" algn="l" rtl="0">
              <a:lnSpc>
                <a:spcPct val="140000"/>
              </a:lnSpc>
              <a:spcBef>
                <a:spcPts val="0"/>
              </a:spcBef>
              <a:spcAft>
                <a:spcPts val="0"/>
              </a:spcAft>
              <a:buSzPts val="2800"/>
              <a:buFont typeface="Calibri"/>
              <a:buChar char="●"/>
            </a:pPr>
            <a:r>
              <a:rPr lang="en" sz="2800">
                <a:latin typeface="Calibri"/>
                <a:ea typeface="Calibri"/>
                <a:cs typeface="Calibri"/>
                <a:sym typeface="Calibri"/>
              </a:rPr>
              <a:t>Twice a month for weeks 28 through 36 </a:t>
            </a:r>
            <a:endParaRPr sz="2800">
              <a:latin typeface="Calibri"/>
              <a:ea typeface="Calibri"/>
              <a:cs typeface="Calibri"/>
              <a:sym typeface="Calibri"/>
            </a:endParaRPr>
          </a:p>
          <a:p>
            <a:pPr marL="457200" marR="0" lvl="0" indent="-406400" algn="l" rtl="0">
              <a:lnSpc>
                <a:spcPct val="140000"/>
              </a:lnSpc>
              <a:spcBef>
                <a:spcPts val="0"/>
              </a:spcBef>
              <a:spcAft>
                <a:spcPts val="0"/>
              </a:spcAft>
              <a:buSzPts val="2800"/>
              <a:buFont typeface="Calibri"/>
              <a:buChar char="●"/>
            </a:pPr>
            <a:r>
              <a:rPr lang="en" sz="2800">
                <a:latin typeface="Calibri"/>
                <a:ea typeface="Calibri"/>
                <a:cs typeface="Calibri"/>
                <a:sym typeface="Calibri"/>
              </a:rPr>
              <a:t>Weekly for weeks 36 to birth </a:t>
            </a:r>
            <a:endParaRPr sz="2800">
              <a:latin typeface="Calibri"/>
              <a:ea typeface="Calibri"/>
              <a:cs typeface="Calibri"/>
              <a:sym typeface="Calibri"/>
            </a:endParaRPr>
          </a:p>
        </p:txBody>
      </p:sp>
      <p:pic>
        <p:nvPicPr>
          <p:cNvPr id="905" name="Google Shape;905;p164" descr="Pregnant woman with doctor (Provided by Getty Images)"/>
          <p:cNvPicPr preferRelativeResize="0"/>
          <p:nvPr/>
        </p:nvPicPr>
        <p:blipFill>
          <a:blip r:embed="rId3">
            <a:alphaModFix/>
          </a:blip>
          <a:stretch>
            <a:fillRect/>
          </a:stretch>
        </p:blipFill>
        <p:spPr>
          <a:xfrm>
            <a:off x="107200" y="277063"/>
            <a:ext cx="3186574" cy="458937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12"/>
        <p:cNvGrpSpPr/>
        <p:nvPr/>
      </p:nvGrpSpPr>
      <p:grpSpPr>
        <a:xfrm>
          <a:off x="0" y="0"/>
          <a:ext cx="0" cy="0"/>
          <a:chOff x="0" y="0"/>
          <a:chExt cx="0" cy="0"/>
        </a:xfrm>
      </p:grpSpPr>
      <p:cxnSp>
        <p:nvCxnSpPr>
          <p:cNvPr id="913" name="Google Shape;913;p165"/>
          <p:cNvCxnSpPr/>
          <p:nvPr/>
        </p:nvCxnSpPr>
        <p:spPr>
          <a:xfrm>
            <a:off x="457200" y="1490492"/>
            <a:ext cx="8229600" cy="0"/>
          </a:xfrm>
          <a:prstGeom prst="straightConnector1">
            <a:avLst/>
          </a:prstGeom>
          <a:noFill/>
          <a:ln w="38100" cap="flat" cmpd="sng">
            <a:solidFill>
              <a:schemeClr val="accent6"/>
            </a:solidFill>
            <a:prstDash val="solid"/>
            <a:round/>
            <a:headEnd type="none" w="sm" len="sm"/>
            <a:tailEnd type="none" w="sm" len="sm"/>
          </a:ln>
          <a:effectLst>
            <a:outerShdw blurRad="20000" dist="11500" dir="5400000" rotWithShape="0">
              <a:srgbClr val="000000">
                <a:alpha val="34120"/>
              </a:srgbClr>
            </a:outerShdw>
          </a:effectLst>
        </p:spPr>
      </p:cxnSp>
      <p:sp>
        <p:nvSpPr>
          <p:cNvPr id="914" name="Google Shape;914;p165"/>
          <p:cNvSpPr txBox="1"/>
          <p:nvPr/>
        </p:nvSpPr>
        <p:spPr>
          <a:xfrm>
            <a:off x="961725" y="2294875"/>
            <a:ext cx="4527000" cy="1987200"/>
          </a:xfrm>
          <a:prstGeom prst="rect">
            <a:avLst/>
          </a:prstGeom>
          <a:noFill/>
          <a:ln>
            <a:noFill/>
          </a:ln>
        </p:spPr>
        <p:txBody>
          <a:bodyPr spcFirstLastPara="1" wrap="square" lIns="68575" tIns="34275" rIns="68575" bIns="34275" anchor="t" anchorCtr="0">
            <a:noAutofit/>
          </a:bodyPr>
          <a:lstStyle/>
          <a:p>
            <a:pPr marL="495300" marR="0" lvl="0" indent="-457200" algn="l" rtl="0">
              <a:lnSpc>
                <a:spcPct val="100000"/>
              </a:lnSpc>
              <a:spcBef>
                <a:spcPts val="500"/>
              </a:spcBef>
              <a:spcAft>
                <a:spcPts val="0"/>
              </a:spcAft>
              <a:buClr>
                <a:schemeClr val="dk2"/>
              </a:buClr>
              <a:buSzPts val="3000"/>
              <a:buFont typeface="Wingdings" panose="05000000000000000000" pitchFamily="2" charset="2"/>
              <a:buChar char="q"/>
            </a:pPr>
            <a:r>
              <a:rPr lang="en" sz="30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Antonio"/>
              </a:rPr>
              <a:t>Physical </a:t>
            </a:r>
            <a:endParaRPr sz="30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Antonio"/>
            </a:endParaRPr>
          </a:p>
          <a:p>
            <a:pPr marL="495300" marR="0" lvl="0" indent="-457200" algn="l" rtl="0">
              <a:lnSpc>
                <a:spcPct val="100000"/>
              </a:lnSpc>
              <a:spcBef>
                <a:spcPts val="0"/>
              </a:spcBef>
              <a:spcAft>
                <a:spcPts val="0"/>
              </a:spcAft>
              <a:buClr>
                <a:schemeClr val="dk2"/>
              </a:buClr>
              <a:buSzPts val="3000"/>
              <a:buFont typeface="Wingdings" panose="05000000000000000000" pitchFamily="2" charset="2"/>
              <a:buChar char="q"/>
            </a:pPr>
            <a:r>
              <a:rPr lang="en" sz="30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Antonio"/>
              </a:rPr>
              <a:t>Cognitive</a:t>
            </a:r>
            <a:endParaRPr sz="30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Antonio"/>
            </a:endParaRPr>
          </a:p>
          <a:p>
            <a:pPr marL="495300" marR="0" lvl="0" indent="-457200" algn="l" rtl="0">
              <a:lnSpc>
                <a:spcPct val="100000"/>
              </a:lnSpc>
              <a:spcBef>
                <a:spcPts val="0"/>
              </a:spcBef>
              <a:spcAft>
                <a:spcPts val="0"/>
              </a:spcAft>
              <a:buClr>
                <a:schemeClr val="dk2"/>
              </a:buClr>
              <a:buSzPts val="3000"/>
              <a:buFont typeface="Wingdings" panose="05000000000000000000" pitchFamily="2" charset="2"/>
              <a:buChar char="q"/>
            </a:pPr>
            <a:r>
              <a:rPr lang="en" sz="30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Antonio"/>
              </a:rPr>
              <a:t>Social/Emotional </a:t>
            </a:r>
            <a:endParaRPr sz="3000" dirty="0">
              <a:solidFill>
                <a:schemeClr val="dk2"/>
              </a:solidFill>
              <a:latin typeface="Open Sans" panose="020B0606030504020204" pitchFamily="34" charset="0"/>
              <a:ea typeface="Open Sans" panose="020B0606030504020204" pitchFamily="34" charset="0"/>
              <a:cs typeface="Open Sans" panose="020B0606030504020204" pitchFamily="34" charset="0"/>
              <a:sym typeface="Antonio"/>
            </a:endParaRPr>
          </a:p>
        </p:txBody>
      </p:sp>
      <p:sp>
        <p:nvSpPr>
          <p:cNvPr id="915" name="Google Shape;915;p165"/>
          <p:cNvSpPr txBox="1"/>
          <p:nvPr/>
        </p:nvSpPr>
        <p:spPr>
          <a:xfrm>
            <a:off x="457200" y="253743"/>
            <a:ext cx="7886700" cy="1133700"/>
          </a:xfrm>
          <a:prstGeom prst="rect">
            <a:avLst/>
          </a:prstGeom>
          <a:no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rgbClr val="000000"/>
              </a:buClr>
              <a:buSzPts val="3300"/>
              <a:buFont typeface="Arial"/>
              <a:buNone/>
            </a:pPr>
            <a:r>
              <a:rPr lang="en" sz="4000" b="1" dirty="0">
                <a:solidFill>
                  <a:schemeClr val="accent3"/>
                </a:solidFill>
                <a:latin typeface="Calibri"/>
                <a:ea typeface="Calibri"/>
                <a:cs typeface="Calibri"/>
                <a:sym typeface="Calibri"/>
              </a:rPr>
              <a:t>DEVELOPMENTAL MILESTONES: </a:t>
            </a:r>
            <a:endParaRPr sz="4000" b="1" dirty="0">
              <a:solidFill>
                <a:schemeClr val="accent3"/>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3300"/>
              <a:buFont typeface="Arial"/>
              <a:buNone/>
            </a:pPr>
            <a:r>
              <a:rPr lang="en" sz="4000" b="1" dirty="0">
                <a:solidFill>
                  <a:schemeClr val="accent3"/>
                </a:solidFill>
                <a:latin typeface="Calibri"/>
                <a:ea typeface="Calibri"/>
                <a:cs typeface="Calibri"/>
                <a:sym typeface="Calibri"/>
              </a:rPr>
              <a:t>EARLY CHILDHOOD (5-11)</a:t>
            </a:r>
            <a:endParaRPr sz="1800" b="1" i="0" u="none" strike="noStrike" cap="none" dirty="0">
              <a:solidFill>
                <a:schemeClr val="accent3"/>
              </a:solidFill>
            </a:endParaRPr>
          </a:p>
        </p:txBody>
      </p:sp>
      <p:pic>
        <p:nvPicPr>
          <p:cNvPr id="916" name="Google Shape;916;p165" descr="Group of Children (Provided by Getty Images)"/>
          <p:cNvPicPr preferRelativeResize="0"/>
          <p:nvPr/>
        </p:nvPicPr>
        <p:blipFill>
          <a:blip r:embed="rId3">
            <a:alphaModFix/>
          </a:blip>
          <a:stretch>
            <a:fillRect/>
          </a:stretch>
        </p:blipFill>
        <p:spPr>
          <a:xfrm>
            <a:off x="5584870" y="1736294"/>
            <a:ext cx="3104348" cy="3104348"/>
          </a:xfrm>
          <a:prstGeom prst="rect">
            <a:avLst/>
          </a:prstGeom>
          <a:noFill/>
          <a:ln w="28575" cap="flat" cmpd="sng">
            <a:solidFill>
              <a:schemeClr val="dk2"/>
            </a:solidFill>
            <a:prstDash val="solid"/>
            <a:round/>
            <a:headEnd type="none" w="sm" len="sm"/>
            <a:tailEnd type="none" w="sm" len="sm"/>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22"/>
        <p:cNvGrpSpPr/>
        <p:nvPr/>
      </p:nvGrpSpPr>
      <p:grpSpPr>
        <a:xfrm>
          <a:off x="0" y="0"/>
          <a:ext cx="0" cy="0"/>
          <a:chOff x="0" y="0"/>
          <a:chExt cx="0" cy="0"/>
        </a:xfrm>
      </p:grpSpPr>
      <p:sp>
        <p:nvSpPr>
          <p:cNvPr id="923" name="Google Shape;923;p166"/>
          <p:cNvSpPr/>
          <p:nvPr/>
        </p:nvSpPr>
        <p:spPr>
          <a:xfrm>
            <a:off x="0" y="3877503"/>
            <a:ext cx="9144000" cy="954300"/>
          </a:xfrm>
          <a:prstGeom prst="rect">
            <a:avLst/>
          </a:prstGeom>
          <a:solidFill>
            <a:schemeClr val="lt1"/>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cxnSp>
        <p:nvCxnSpPr>
          <p:cNvPr id="924" name="Google Shape;924;p166"/>
          <p:cNvCxnSpPr/>
          <p:nvPr/>
        </p:nvCxnSpPr>
        <p:spPr>
          <a:xfrm>
            <a:off x="0" y="3811950"/>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
        <p:nvSpPr>
          <p:cNvPr id="925" name="Google Shape;925;p166"/>
          <p:cNvSpPr txBox="1"/>
          <p:nvPr/>
        </p:nvSpPr>
        <p:spPr>
          <a:xfrm>
            <a:off x="392907" y="4094481"/>
            <a:ext cx="8408400" cy="558600"/>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6000" b="1">
                <a:solidFill>
                  <a:srgbClr val="262626"/>
                </a:solidFill>
                <a:latin typeface="Calibri"/>
                <a:ea typeface="Calibri"/>
                <a:cs typeface="Calibri"/>
                <a:sym typeface="Calibri"/>
              </a:rPr>
              <a:t>Adolescent Development</a:t>
            </a:r>
            <a:endParaRPr sz="6000" b="1">
              <a:solidFill>
                <a:srgbClr val="262626"/>
              </a:solidFill>
              <a:latin typeface="Calibri"/>
              <a:ea typeface="Calibri"/>
              <a:cs typeface="Calibri"/>
              <a:sym typeface="Calibri"/>
            </a:endParaRPr>
          </a:p>
        </p:txBody>
      </p:sp>
      <p:cxnSp>
        <p:nvCxnSpPr>
          <p:cNvPr id="926" name="Google Shape;926;p166"/>
          <p:cNvCxnSpPr/>
          <p:nvPr/>
        </p:nvCxnSpPr>
        <p:spPr>
          <a:xfrm>
            <a:off x="0" y="4912814"/>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30"/>
        <p:cNvGrpSpPr/>
        <p:nvPr/>
      </p:nvGrpSpPr>
      <p:grpSpPr>
        <a:xfrm>
          <a:off x="0" y="0"/>
          <a:ext cx="0" cy="0"/>
          <a:chOff x="0" y="0"/>
          <a:chExt cx="0" cy="0"/>
        </a:xfrm>
      </p:grpSpPr>
      <p:pic>
        <p:nvPicPr>
          <p:cNvPr id="931" name="Google Shape;931;p167" descr="Five teenagers (14-16), boy standing ahead of group, portrait (Provided by Getty Images)"/>
          <p:cNvPicPr preferRelativeResize="0"/>
          <p:nvPr/>
        </p:nvPicPr>
        <p:blipFill>
          <a:blip r:embed="rId3">
            <a:alphaModFix/>
          </a:blip>
          <a:stretch>
            <a:fillRect/>
          </a:stretch>
        </p:blipFill>
        <p:spPr>
          <a:xfrm>
            <a:off x="6149675" y="149313"/>
            <a:ext cx="2680526" cy="4066473"/>
          </a:xfrm>
          <a:prstGeom prst="rect">
            <a:avLst/>
          </a:prstGeom>
          <a:noFill/>
          <a:ln w="9525" cap="flat" cmpd="sng">
            <a:solidFill>
              <a:schemeClr val="dk2"/>
            </a:solidFill>
            <a:prstDash val="solid"/>
            <a:round/>
            <a:headEnd type="none" w="sm" len="sm"/>
            <a:tailEnd type="none" w="sm" len="sm"/>
          </a:ln>
        </p:spPr>
      </p:pic>
      <p:sp>
        <p:nvSpPr>
          <p:cNvPr id="932" name="Google Shape;932;p167"/>
          <p:cNvSpPr txBox="1"/>
          <p:nvPr/>
        </p:nvSpPr>
        <p:spPr>
          <a:xfrm>
            <a:off x="374250" y="994250"/>
            <a:ext cx="5416500" cy="237660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500"/>
              </a:spcBef>
              <a:spcAft>
                <a:spcPts val="1200"/>
              </a:spcAft>
              <a:buClr>
                <a:srgbClr val="000000"/>
              </a:buClr>
              <a:buSzPts val="2000"/>
              <a:buFont typeface="Arial"/>
              <a:buNone/>
            </a:pPr>
            <a:r>
              <a:rPr lang="en" sz="3200">
                <a:solidFill>
                  <a:schemeClr val="dk2"/>
                </a:solidFill>
                <a:latin typeface="Open Sans Medium"/>
                <a:ea typeface="Open Sans Medium"/>
                <a:cs typeface="Open Sans Medium"/>
                <a:sym typeface="Open Sans Medium"/>
              </a:rPr>
              <a:t>Write down the first three words you think of when you hear the word</a:t>
            </a:r>
            <a:r>
              <a:rPr lang="en" sz="3200" b="1">
                <a:solidFill>
                  <a:schemeClr val="dk2"/>
                </a:solidFill>
                <a:latin typeface="Open Sans"/>
                <a:ea typeface="Open Sans"/>
                <a:cs typeface="Open Sans"/>
                <a:sym typeface="Open Sans"/>
              </a:rPr>
              <a:t> </a:t>
            </a:r>
            <a:r>
              <a:rPr lang="en" sz="3200" b="1">
                <a:solidFill>
                  <a:schemeClr val="accent6"/>
                </a:solidFill>
                <a:latin typeface="Open Sans"/>
                <a:ea typeface="Open Sans"/>
                <a:cs typeface="Open Sans"/>
                <a:sym typeface="Open Sans"/>
              </a:rPr>
              <a:t>“pre-teen” </a:t>
            </a:r>
            <a:r>
              <a:rPr lang="en" sz="3200">
                <a:solidFill>
                  <a:schemeClr val="dk2"/>
                </a:solidFill>
                <a:latin typeface="Open Sans Medium"/>
                <a:ea typeface="Open Sans Medium"/>
                <a:cs typeface="Open Sans Medium"/>
                <a:sym typeface="Open Sans Medium"/>
              </a:rPr>
              <a:t>or</a:t>
            </a:r>
            <a:r>
              <a:rPr lang="en" sz="3200" b="1">
                <a:solidFill>
                  <a:schemeClr val="dk2"/>
                </a:solidFill>
                <a:latin typeface="Open Sans"/>
                <a:ea typeface="Open Sans"/>
                <a:cs typeface="Open Sans"/>
                <a:sym typeface="Open Sans"/>
              </a:rPr>
              <a:t> </a:t>
            </a:r>
            <a:r>
              <a:rPr lang="en" sz="3200" b="1">
                <a:solidFill>
                  <a:schemeClr val="accent6"/>
                </a:solidFill>
                <a:latin typeface="Open Sans"/>
                <a:ea typeface="Open Sans"/>
                <a:cs typeface="Open Sans"/>
                <a:sym typeface="Open Sans"/>
              </a:rPr>
              <a:t>“teenager”.</a:t>
            </a:r>
            <a:endParaRPr sz="3200" b="1">
              <a:solidFill>
                <a:schemeClr val="accent6"/>
              </a:solidFill>
              <a:latin typeface="Open Sans"/>
              <a:ea typeface="Open Sans"/>
              <a:cs typeface="Open Sans"/>
              <a:sym typeface="Open Sans"/>
            </a:endParaRPr>
          </a:p>
        </p:txBody>
      </p:sp>
      <p:sp>
        <p:nvSpPr>
          <p:cNvPr id="933" name="Google Shape;933;p167"/>
          <p:cNvSpPr/>
          <p:nvPr/>
        </p:nvSpPr>
        <p:spPr>
          <a:xfrm>
            <a:off x="0" y="4310835"/>
            <a:ext cx="9144000" cy="832800"/>
          </a:xfrm>
          <a:prstGeom prst="rect">
            <a:avLst/>
          </a:prstGeom>
          <a:solidFill>
            <a:schemeClr val="accent3"/>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934" name="Google Shape;934;p167"/>
          <p:cNvSpPr txBox="1"/>
          <p:nvPr/>
        </p:nvSpPr>
        <p:spPr>
          <a:xfrm>
            <a:off x="189325" y="4377575"/>
            <a:ext cx="8751900"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4200" b="1" i="0" u="none" strike="noStrike" cap="none">
                <a:solidFill>
                  <a:srgbClr val="FFFFFF"/>
                </a:solidFill>
                <a:latin typeface="Calibri"/>
                <a:ea typeface="Calibri"/>
                <a:cs typeface="Calibri"/>
                <a:sym typeface="Calibri"/>
              </a:rPr>
              <a:t>Activity: Perceptions of Teens</a:t>
            </a:r>
            <a:endParaRPr sz="1100" b="0" i="0" u="none" strike="noStrike" cap="none">
              <a:solidFill>
                <a:srgbClr val="FFFFFF"/>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39"/>
        <p:cNvGrpSpPr/>
        <p:nvPr/>
      </p:nvGrpSpPr>
      <p:grpSpPr>
        <a:xfrm>
          <a:off x="0" y="0"/>
          <a:ext cx="0" cy="0"/>
          <a:chOff x="0" y="0"/>
          <a:chExt cx="0" cy="0"/>
        </a:xfrm>
      </p:grpSpPr>
      <p:sp>
        <p:nvSpPr>
          <p:cNvPr id="940" name="Google Shape;940;p168"/>
          <p:cNvSpPr txBox="1"/>
          <p:nvPr/>
        </p:nvSpPr>
        <p:spPr>
          <a:xfrm>
            <a:off x="330776" y="1200191"/>
            <a:ext cx="4033405" cy="20781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2700"/>
              <a:buFont typeface="Arial"/>
              <a:buNone/>
            </a:pPr>
            <a:r>
              <a:rPr lang="en" sz="3300" b="1" dirty="0">
                <a:solidFill>
                  <a:schemeClr val="accent3"/>
                </a:solidFill>
                <a:latin typeface="Calibri"/>
                <a:ea typeface="Calibri"/>
                <a:cs typeface="Calibri"/>
                <a:sym typeface="Calibri"/>
              </a:rPr>
              <a:t>DEVELOPMENTAL MILESTONES: </a:t>
            </a:r>
            <a:endParaRPr sz="3300" b="1" dirty="0">
              <a:solidFill>
                <a:schemeClr val="accent3"/>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700"/>
              <a:buFont typeface="Arial"/>
              <a:buNone/>
            </a:pPr>
            <a:r>
              <a:rPr lang="en" sz="3300" b="1" dirty="0">
                <a:solidFill>
                  <a:schemeClr val="accent6"/>
                </a:solidFill>
                <a:latin typeface="Calibri"/>
                <a:ea typeface="Calibri"/>
                <a:cs typeface="Calibri"/>
                <a:sym typeface="Calibri"/>
              </a:rPr>
              <a:t>EARLY ADOLESCENCE (11–14) </a:t>
            </a:r>
            <a:endParaRPr sz="3300" b="1" dirty="0">
              <a:solidFill>
                <a:schemeClr val="accent6"/>
              </a:solidFill>
              <a:latin typeface="Calibri"/>
              <a:ea typeface="Calibri"/>
              <a:cs typeface="Calibri"/>
              <a:sym typeface="Calibri"/>
            </a:endParaRPr>
          </a:p>
        </p:txBody>
      </p:sp>
      <p:pic>
        <p:nvPicPr>
          <p:cNvPr id="941" name="Google Shape;941;p168" descr="CB106492 | Group of Friends Smiling | hepingting | Flickr"/>
          <p:cNvPicPr preferRelativeResize="0"/>
          <p:nvPr/>
        </p:nvPicPr>
        <p:blipFill>
          <a:blip r:embed="rId3">
            <a:alphaModFix/>
          </a:blip>
          <a:stretch>
            <a:fillRect/>
          </a:stretch>
        </p:blipFill>
        <p:spPr>
          <a:xfrm>
            <a:off x="4405746" y="1041291"/>
            <a:ext cx="4461393" cy="297570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46"/>
        <p:cNvGrpSpPr/>
        <p:nvPr/>
      </p:nvGrpSpPr>
      <p:grpSpPr>
        <a:xfrm>
          <a:off x="0" y="0"/>
          <a:ext cx="0" cy="0"/>
          <a:chOff x="0" y="0"/>
          <a:chExt cx="0" cy="0"/>
        </a:xfrm>
      </p:grpSpPr>
      <p:sp>
        <p:nvSpPr>
          <p:cNvPr id="947" name="Google Shape;947;p169"/>
          <p:cNvSpPr txBox="1"/>
          <p:nvPr/>
        </p:nvSpPr>
        <p:spPr>
          <a:xfrm>
            <a:off x="407050" y="469050"/>
            <a:ext cx="6041100" cy="939000"/>
          </a:xfrm>
          <a:prstGeom prst="rect">
            <a:avLst/>
          </a:prstGeom>
          <a:noFill/>
          <a:ln>
            <a:noFill/>
          </a:ln>
        </p:spPr>
        <p:txBody>
          <a:bodyPr spcFirstLastPara="1" wrap="square" lIns="91425" tIns="91425" rIns="91425" bIns="91425" anchor="t" anchorCtr="0">
            <a:spAutoFit/>
          </a:bodyPr>
          <a:lstStyle/>
          <a:p>
            <a:pPr marL="0" lvl="0" indent="0" algn="l" rtl="0">
              <a:lnSpc>
                <a:spcPct val="70000"/>
              </a:lnSpc>
              <a:spcBef>
                <a:spcPts val="0"/>
              </a:spcBef>
              <a:spcAft>
                <a:spcPts val="0"/>
              </a:spcAft>
              <a:buNone/>
            </a:pPr>
            <a:r>
              <a:rPr lang="en" sz="3500" b="1">
                <a:solidFill>
                  <a:schemeClr val="accent6"/>
                </a:solidFill>
                <a:latin typeface="Calibri"/>
                <a:ea typeface="Calibri"/>
                <a:cs typeface="Calibri"/>
                <a:sym typeface="Calibri"/>
              </a:rPr>
              <a:t>WARNING SIGNS:</a:t>
            </a:r>
            <a:endParaRPr sz="3500" b="1">
              <a:solidFill>
                <a:schemeClr val="accent6"/>
              </a:solidFill>
              <a:latin typeface="Calibri"/>
              <a:ea typeface="Calibri"/>
              <a:cs typeface="Calibri"/>
              <a:sym typeface="Calibri"/>
            </a:endParaRPr>
          </a:p>
          <a:p>
            <a:pPr marL="0" lvl="0" indent="0" algn="l" rtl="0">
              <a:lnSpc>
                <a:spcPct val="70000"/>
              </a:lnSpc>
              <a:spcBef>
                <a:spcPts val="0"/>
              </a:spcBef>
              <a:spcAft>
                <a:spcPts val="0"/>
              </a:spcAft>
              <a:buNone/>
            </a:pPr>
            <a:r>
              <a:rPr lang="en" sz="3500" b="1">
                <a:solidFill>
                  <a:schemeClr val="accent3"/>
                </a:solidFill>
                <a:latin typeface="Calibri"/>
                <a:ea typeface="Calibri"/>
                <a:cs typeface="Calibri"/>
                <a:sym typeface="Calibri"/>
              </a:rPr>
              <a:t>EARLY ADOLESCENCE (11 - 14) </a:t>
            </a:r>
            <a:endParaRPr sz="3500">
              <a:latin typeface="Calibri"/>
              <a:ea typeface="Calibri"/>
              <a:cs typeface="Calibri"/>
              <a:sym typeface="Calibri"/>
            </a:endParaRPr>
          </a:p>
        </p:txBody>
      </p:sp>
      <p:pic>
        <p:nvPicPr>
          <p:cNvPr id="948" name="Google Shape;948;p169" descr="CB106492 | Group of Friends Smiling | hepingting | Flickr"/>
          <p:cNvPicPr preferRelativeResize="0"/>
          <p:nvPr/>
        </p:nvPicPr>
        <p:blipFill>
          <a:blip r:embed="rId3">
            <a:alphaModFix/>
          </a:blip>
          <a:stretch>
            <a:fillRect/>
          </a:stretch>
        </p:blipFill>
        <p:spPr>
          <a:xfrm>
            <a:off x="2608725" y="1768100"/>
            <a:ext cx="4603300" cy="3070350"/>
          </a:xfrm>
          <a:prstGeom prst="rect">
            <a:avLst/>
          </a:prstGeom>
          <a:noFill/>
          <a:ln>
            <a:noFill/>
          </a:ln>
        </p:spPr>
      </p:pic>
      <p:pic>
        <p:nvPicPr>
          <p:cNvPr id="949" name="Google Shape;949;p169" descr="File:Warning.svg - Wikimedia Commons"/>
          <p:cNvPicPr preferRelativeResize="0"/>
          <p:nvPr/>
        </p:nvPicPr>
        <p:blipFill>
          <a:blip r:embed="rId4">
            <a:alphaModFix/>
          </a:blip>
          <a:stretch>
            <a:fillRect/>
          </a:stretch>
        </p:blipFill>
        <p:spPr>
          <a:xfrm>
            <a:off x="6448150" y="1161500"/>
            <a:ext cx="1525875" cy="141025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54"/>
        <p:cNvGrpSpPr/>
        <p:nvPr/>
      </p:nvGrpSpPr>
      <p:grpSpPr>
        <a:xfrm>
          <a:off x="0" y="0"/>
          <a:ext cx="0" cy="0"/>
          <a:chOff x="0" y="0"/>
          <a:chExt cx="0" cy="0"/>
        </a:xfrm>
      </p:grpSpPr>
      <p:sp>
        <p:nvSpPr>
          <p:cNvPr id="955" name="Google Shape;955;p170"/>
          <p:cNvSpPr txBox="1"/>
          <p:nvPr/>
        </p:nvSpPr>
        <p:spPr>
          <a:xfrm>
            <a:off x="355740" y="1794548"/>
            <a:ext cx="5588100" cy="2801400"/>
          </a:xfrm>
          <a:prstGeom prst="rect">
            <a:avLst/>
          </a:prstGeom>
          <a:noFill/>
          <a:ln>
            <a:noFill/>
          </a:ln>
        </p:spPr>
        <p:txBody>
          <a:bodyPr spcFirstLastPara="1" wrap="square" lIns="0" tIns="0" rIns="0" bIns="0" anchor="t" anchorCtr="0">
            <a:spAutoFit/>
          </a:bodyPr>
          <a:lstStyle/>
          <a:p>
            <a:pPr marL="457200" marR="0" lvl="0" indent="-368300" algn="l" rtl="0">
              <a:lnSpc>
                <a:spcPct val="100000"/>
              </a:lnSpc>
              <a:spcBef>
                <a:spcPts val="0"/>
              </a:spcBef>
              <a:spcAft>
                <a:spcPts val="0"/>
              </a:spcAft>
              <a:buSzPts val="2200"/>
              <a:buFont typeface="Open Sans"/>
              <a:buChar char="●"/>
            </a:pPr>
            <a:r>
              <a:rPr lang="en" sz="2200">
                <a:latin typeface="Open Sans"/>
                <a:ea typeface="Open Sans"/>
                <a:cs typeface="Open Sans"/>
                <a:sym typeface="Open Sans"/>
              </a:rPr>
              <a:t>Physically mature</a:t>
            </a:r>
            <a:endParaRPr sz="2200">
              <a:latin typeface="Open Sans"/>
              <a:ea typeface="Open Sans"/>
              <a:cs typeface="Open Sans"/>
              <a:sym typeface="Open Sans"/>
            </a:endParaRPr>
          </a:p>
          <a:p>
            <a:pPr marL="457200" marR="0" lvl="0" indent="0" algn="l" rtl="0">
              <a:lnSpc>
                <a:spcPct val="100000"/>
              </a:lnSpc>
              <a:spcBef>
                <a:spcPts val="0"/>
              </a:spcBef>
              <a:spcAft>
                <a:spcPts val="0"/>
              </a:spcAft>
              <a:buNone/>
            </a:pPr>
            <a:endParaRPr sz="700">
              <a:latin typeface="Open Sans"/>
              <a:ea typeface="Open Sans"/>
              <a:cs typeface="Open Sans"/>
              <a:sym typeface="Open Sans"/>
            </a:endParaRPr>
          </a:p>
          <a:p>
            <a:pPr marL="457200" marR="0" lvl="0" indent="-368300" algn="l" rtl="0">
              <a:lnSpc>
                <a:spcPct val="100000"/>
              </a:lnSpc>
              <a:spcBef>
                <a:spcPts val="0"/>
              </a:spcBef>
              <a:spcAft>
                <a:spcPts val="0"/>
              </a:spcAft>
              <a:buSzPts val="2200"/>
              <a:buFont typeface="Open Sans"/>
              <a:buChar char="●"/>
            </a:pPr>
            <a:r>
              <a:rPr lang="en" sz="2200">
                <a:latin typeface="Open Sans"/>
                <a:ea typeface="Open Sans"/>
                <a:cs typeface="Open Sans"/>
                <a:sym typeface="Open Sans"/>
              </a:rPr>
              <a:t>Abstract thinking develops</a:t>
            </a:r>
            <a:endParaRPr sz="2200">
              <a:latin typeface="Open Sans"/>
              <a:ea typeface="Open Sans"/>
              <a:cs typeface="Open Sans"/>
              <a:sym typeface="Open Sans"/>
            </a:endParaRPr>
          </a:p>
          <a:p>
            <a:pPr marL="457200" marR="0" lvl="0" indent="0" algn="l" rtl="0">
              <a:lnSpc>
                <a:spcPct val="100000"/>
              </a:lnSpc>
              <a:spcBef>
                <a:spcPts val="0"/>
              </a:spcBef>
              <a:spcAft>
                <a:spcPts val="0"/>
              </a:spcAft>
              <a:buNone/>
            </a:pPr>
            <a:endParaRPr sz="700">
              <a:latin typeface="Open Sans"/>
              <a:ea typeface="Open Sans"/>
              <a:cs typeface="Open Sans"/>
              <a:sym typeface="Open Sans"/>
            </a:endParaRPr>
          </a:p>
          <a:p>
            <a:pPr marL="457200" marR="0" lvl="0" indent="-368300" algn="l" rtl="0">
              <a:lnSpc>
                <a:spcPct val="100000"/>
              </a:lnSpc>
              <a:spcBef>
                <a:spcPts val="0"/>
              </a:spcBef>
              <a:spcAft>
                <a:spcPts val="0"/>
              </a:spcAft>
              <a:buSzPts val="2200"/>
              <a:buFont typeface="Open Sans"/>
              <a:buChar char="●"/>
            </a:pPr>
            <a:r>
              <a:rPr lang="en" sz="2200">
                <a:latin typeface="Open Sans"/>
                <a:ea typeface="Open Sans"/>
                <a:cs typeface="Open Sans"/>
                <a:sym typeface="Open Sans"/>
              </a:rPr>
              <a:t>Relationships deepen; Sexual exploration</a:t>
            </a:r>
            <a:endParaRPr sz="2200">
              <a:latin typeface="Open Sans"/>
              <a:ea typeface="Open Sans"/>
              <a:cs typeface="Open Sans"/>
              <a:sym typeface="Open Sans"/>
            </a:endParaRPr>
          </a:p>
          <a:p>
            <a:pPr marL="457200" marR="0" lvl="0" indent="0" algn="l" rtl="0">
              <a:lnSpc>
                <a:spcPct val="100000"/>
              </a:lnSpc>
              <a:spcBef>
                <a:spcPts val="0"/>
              </a:spcBef>
              <a:spcAft>
                <a:spcPts val="0"/>
              </a:spcAft>
              <a:buNone/>
            </a:pPr>
            <a:endParaRPr sz="700">
              <a:latin typeface="Open Sans"/>
              <a:ea typeface="Open Sans"/>
              <a:cs typeface="Open Sans"/>
              <a:sym typeface="Open Sans"/>
            </a:endParaRPr>
          </a:p>
          <a:p>
            <a:pPr marL="457200" marR="0" lvl="0" indent="-368300" algn="l" rtl="0">
              <a:lnSpc>
                <a:spcPct val="100000"/>
              </a:lnSpc>
              <a:spcBef>
                <a:spcPts val="0"/>
              </a:spcBef>
              <a:spcAft>
                <a:spcPts val="0"/>
              </a:spcAft>
              <a:buSzPts val="2200"/>
              <a:buFont typeface="Open Sans"/>
              <a:buChar char="●"/>
            </a:pPr>
            <a:r>
              <a:rPr lang="en" sz="2200">
                <a:latin typeface="Open Sans"/>
                <a:ea typeface="Open Sans"/>
                <a:cs typeface="Open Sans"/>
                <a:sym typeface="Open Sans"/>
              </a:rPr>
              <a:t>More time spent with peers, less with family </a:t>
            </a:r>
            <a:endParaRPr sz="2200">
              <a:latin typeface="Open Sans"/>
              <a:ea typeface="Open Sans"/>
              <a:cs typeface="Open Sans"/>
              <a:sym typeface="Open Sans"/>
            </a:endParaRPr>
          </a:p>
          <a:p>
            <a:pPr marL="457200" marR="0" lvl="0" indent="0" algn="l" rtl="0">
              <a:lnSpc>
                <a:spcPct val="100000"/>
              </a:lnSpc>
              <a:spcBef>
                <a:spcPts val="0"/>
              </a:spcBef>
              <a:spcAft>
                <a:spcPts val="0"/>
              </a:spcAft>
              <a:buNone/>
            </a:pPr>
            <a:endParaRPr sz="700">
              <a:latin typeface="Open Sans"/>
              <a:ea typeface="Open Sans"/>
              <a:cs typeface="Open Sans"/>
              <a:sym typeface="Open Sans"/>
            </a:endParaRPr>
          </a:p>
          <a:p>
            <a:pPr marL="457200" marR="0" lvl="0" indent="0" algn="l" rtl="0">
              <a:lnSpc>
                <a:spcPct val="100000"/>
              </a:lnSpc>
              <a:spcBef>
                <a:spcPts val="0"/>
              </a:spcBef>
              <a:spcAft>
                <a:spcPts val="0"/>
              </a:spcAft>
              <a:buNone/>
            </a:pPr>
            <a:endParaRPr sz="2200">
              <a:latin typeface="Open Sans"/>
              <a:ea typeface="Open Sans"/>
              <a:cs typeface="Open Sans"/>
              <a:sym typeface="Open Sans"/>
            </a:endParaRPr>
          </a:p>
        </p:txBody>
      </p:sp>
      <p:pic>
        <p:nvPicPr>
          <p:cNvPr id="956" name="Google Shape;956;p170" descr="Four Students Walking Down a Corridor (Provided by Getty Images)"/>
          <p:cNvPicPr preferRelativeResize="0"/>
          <p:nvPr/>
        </p:nvPicPr>
        <p:blipFill>
          <a:blip r:embed="rId3">
            <a:alphaModFix/>
          </a:blip>
          <a:stretch>
            <a:fillRect/>
          </a:stretch>
        </p:blipFill>
        <p:spPr>
          <a:xfrm>
            <a:off x="6094838" y="1317612"/>
            <a:ext cx="2504426" cy="3397975"/>
          </a:xfrm>
          <a:prstGeom prst="rect">
            <a:avLst/>
          </a:prstGeom>
          <a:noFill/>
          <a:ln w="9525" cap="flat" cmpd="sng">
            <a:solidFill>
              <a:schemeClr val="dk2"/>
            </a:solidFill>
            <a:prstDash val="solid"/>
            <a:round/>
            <a:headEnd type="none" w="sm" len="sm"/>
            <a:tailEnd type="none" w="sm" len="sm"/>
          </a:ln>
        </p:spPr>
      </p:pic>
      <p:cxnSp>
        <p:nvCxnSpPr>
          <p:cNvPr id="957" name="Google Shape;957;p170"/>
          <p:cNvCxnSpPr/>
          <p:nvPr/>
        </p:nvCxnSpPr>
        <p:spPr>
          <a:xfrm rot="10800000" flipH="1">
            <a:off x="252875" y="1253353"/>
            <a:ext cx="5044200" cy="15000"/>
          </a:xfrm>
          <a:prstGeom prst="straightConnector1">
            <a:avLst/>
          </a:prstGeom>
          <a:noFill/>
          <a:ln w="38100" cap="flat" cmpd="sng">
            <a:solidFill>
              <a:schemeClr val="accent6"/>
            </a:solidFill>
            <a:prstDash val="solid"/>
            <a:round/>
            <a:headEnd type="none" w="sm" len="sm"/>
            <a:tailEnd type="none" w="sm" len="sm"/>
          </a:ln>
          <a:effectLst>
            <a:outerShdw blurRad="20000" dist="11500" dir="5400000" rotWithShape="0">
              <a:srgbClr val="000000">
                <a:alpha val="34120"/>
              </a:srgbClr>
            </a:outerShdw>
          </a:effectLst>
        </p:spPr>
      </p:cxnSp>
      <p:sp>
        <p:nvSpPr>
          <p:cNvPr id="958" name="Google Shape;958;p170"/>
          <p:cNvSpPr txBox="1"/>
          <p:nvPr/>
        </p:nvSpPr>
        <p:spPr>
          <a:xfrm>
            <a:off x="252875" y="246163"/>
            <a:ext cx="8565000" cy="939000"/>
          </a:xfrm>
          <a:prstGeom prst="rect">
            <a:avLst/>
          </a:prstGeom>
          <a:noFill/>
          <a:ln>
            <a:noFill/>
          </a:ln>
        </p:spPr>
        <p:txBody>
          <a:bodyPr spcFirstLastPara="1" wrap="square" lIns="91425" tIns="91425" rIns="91425" bIns="91425" anchor="t" anchorCtr="0">
            <a:spAutoFit/>
          </a:bodyPr>
          <a:lstStyle/>
          <a:p>
            <a:pPr marL="0" lvl="0" indent="0" algn="l" rtl="0">
              <a:lnSpc>
                <a:spcPct val="70000"/>
              </a:lnSpc>
              <a:spcBef>
                <a:spcPts val="0"/>
              </a:spcBef>
              <a:spcAft>
                <a:spcPts val="0"/>
              </a:spcAft>
              <a:buNone/>
            </a:pPr>
            <a:r>
              <a:rPr lang="en" sz="3500" b="1">
                <a:solidFill>
                  <a:schemeClr val="accent3"/>
                </a:solidFill>
                <a:latin typeface="Calibri"/>
                <a:ea typeface="Calibri"/>
                <a:cs typeface="Calibri"/>
                <a:sym typeface="Calibri"/>
              </a:rPr>
              <a:t>DEVELOPMENTAL MILESTONES: </a:t>
            </a:r>
            <a:endParaRPr sz="3500" b="1">
              <a:solidFill>
                <a:schemeClr val="accent3"/>
              </a:solidFill>
              <a:latin typeface="Calibri"/>
              <a:ea typeface="Calibri"/>
              <a:cs typeface="Calibri"/>
              <a:sym typeface="Calibri"/>
            </a:endParaRPr>
          </a:p>
          <a:p>
            <a:pPr marL="0" lvl="0" indent="0" algn="l" rtl="0">
              <a:lnSpc>
                <a:spcPct val="70000"/>
              </a:lnSpc>
              <a:spcBef>
                <a:spcPts val="0"/>
              </a:spcBef>
              <a:spcAft>
                <a:spcPts val="0"/>
              </a:spcAft>
              <a:buNone/>
            </a:pPr>
            <a:r>
              <a:rPr lang="en" sz="3500" b="1">
                <a:solidFill>
                  <a:schemeClr val="accent3"/>
                </a:solidFill>
                <a:latin typeface="Calibri"/>
                <a:ea typeface="Calibri"/>
                <a:cs typeface="Calibri"/>
                <a:sym typeface="Calibri"/>
              </a:rPr>
              <a:t>MIDDLE ADOLESCENCE (14–18) </a:t>
            </a:r>
            <a:endParaRPr sz="3500">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63"/>
        <p:cNvGrpSpPr/>
        <p:nvPr/>
      </p:nvGrpSpPr>
      <p:grpSpPr>
        <a:xfrm>
          <a:off x="0" y="0"/>
          <a:ext cx="0" cy="0"/>
          <a:chOff x="0" y="0"/>
          <a:chExt cx="0" cy="0"/>
        </a:xfrm>
      </p:grpSpPr>
      <p:sp>
        <p:nvSpPr>
          <p:cNvPr id="964" name="Google Shape;964;p171"/>
          <p:cNvSpPr txBox="1"/>
          <p:nvPr/>
        </p:nvSpPr>
        <p:spPr>
          <a:xfrm>
            <a:off x="191275" y="214800"/>
            <a:ext cx="7304100" cy="1077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4500"/>
              <a:buFont typeface="Arial"/>
              <a:buNone/>
            </a:pPr>
            <a:r>
              <a:rPr lang="en" sz="3500" b="1">
                <a:solidFill>
                  <a:schemeClr val="accent3"/>
                </a:solidFill>
                <a:latin typeface="Calibri"/>
                <a:ea typeface="Calibri"/>
                <a:cs typeface="Calibri"/>
                <a:sym typeface="Calibri"/>
              </a:rPr>
              <a:t>DEVELOPMENTAL MILESTONES: </a:t>
            </a:r>
            <a:endParaRPr sz="3500" b="1">
              <a:solidFill>
                <a:schemeClr val="accent3"/>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4500"/>
              <a:buFont typeface="Arial"/>
              <a:buNone/>
            </a:pPr>
            <a:r>
              <a:rPr lang="en" sz="3500" b="1">
                <a:solidFill>
                  <a:schemeClr val="accent3"/>
                </a:solidFill>
                <a:latin typeface="Calibri"/>
                <a:ea typeface="Calibri"/>
                <a:cs typeface="Calibri"/>
                <a:sym typeface="Calibri"/>
              </a:rPr>
              <a:t>LATE ADOLESCENCE (18–21) </a:t>
            </a:r>
            <a:endParaRPr sz="3500" b="1">
              <a:solidFill>
                <a:schemeClr val="accent3"/>
              </a:solidFill>
              <a:latin typeface="Calibri"/>
              <a:ea typeface="Calibri"/>
              <a:cs typeface="Calibri"/>
              <a:sym typeface="Calibri"/>
            </a:endParaRPr>
          </a:p>
        </p:txBody>
      </p:sp>
      <p:sp>
        <p:nvSpPr>
          <p:cNvPr id="965" name="Google Shape;965;p171"/>
          <p:cNvSpPr txBox="1"/>
          <p:nvPr/>
        </p:nvSpPr>
        <p:spPr>
          <a:xfrm>
            <a:off x="277000" y="1932954"/>
            <a:ext cx="5867400" cy="2508900"/>
          </a:xfrm>
          <a:prstGeom prst="rect">
            <a:avLst/>
          </a:prstGeom>
          <a:noFill/>
          <a:ln>
            <a:noFill/>
          </a:ln>
        </p:spPr>
        <p:txBody>
          <a:bodyPr spcFirstLastPara="1" wrap="square" lIns="45725" tIns="22850" rIns="45725" bIns="22850" anchor="t" anchorCtr="0">
            <a:spAutoFit/>
          </a:bodyPr>
          <a:lstStyle/>
          <a:p>
            <a:pPr marL="228600" lvl="0" indent="-304800" algn="l" rtl="0">
              <a:spcBef>
                <a:spcPts val="600"/>
              </a:spcBef>
              <a:spcAft>
                <a:spcPts val="0"/>
              </a:spcAft>
              <a:buClr>
                <a:schemeClr val="dk2"/>
              </a:buClr>
              <a:buSzPts val="3000"/>
              <a:buChar char="•"/>
            </a:pPr>
            <a:r>
              <a:rPr lang="en" sz="3000">
                <a:solidFill>
                  <a:schemeClr val="dk2"/>
                </a:solidFill>
                <a:latin typeface="Open Sans"/>
                <a:ea typeface="Open Sans"/>
                <a:cs typeface="Open Sans"/>
                <a:sym typeface="Open Sans"/>
              </a:rPr>
              <a:t>Transition into adulthood</a:t>
            </a:r>
            <a:endParaRPr sz="3000">
              <a:solidFill>
                <a:schemeClr val="dk2"/>
              </a:solidFill>
              <a:latin typeface="Open Sans"/>
              <a:ea typeface="Open Sans"/>
              <a:cs typeface="Open Sans"/>
              <a:sym typeface="Open Sans"/>
            </a:endParaRPr>
          </a:p>
          <a:p>
            <a:pPr marL="228600" lvl="0" indent="-304800" algn="l" rtl="0">
              <a:spcBef>
                <a:spcPts val="600"/>
              </a:spcBef>
              <a:spcAft>
                <a:spcPts val="0"/>
              </a:spcAft>
              <a:buClr>
                <a:schemeClr val="dk2"/>
              </a:buClr>
              <a:buSzPts val="3000"/>
              <a:buChar char="•"/>
            </a:pPr>
            <a:r>
              <a:rPr lang="en" sz="3000">
                <a:solidFill>
                  <a:schemeClr val="dk2"/>
                </a:solidFill>
                <a:latin typeface="Open Sans"/>
                <a:ea typeface="Open Sans"/>
                <a:cs typeface="Open Sans"/>
                <a:sym typeface="Open Sans"/>
              </a:rPr>
              <a:t>Long-term planning and complex decision-making</a:t>
            </a:r>
            <a:endParaRPr sz="3000">
              <a:solidFill>
                <a:schemeClr val="dk2"/>
              </a:solidFill>
              <a:latin typeface="Open Sans"/>
              <a:ea typeface="Open Sans"/>
              <a:cs typeface="Open Sans"/>
              <a:sym typeface="Open Sans"/>
            </a:endParaRPr>
          </a:p>
          <a:p>
            <a:pPr marL="228600" lvl="0" indent="-304800" algn="l" rtl="0">
              <a:spcBef>
                <a:spcPts val="600"/>
              </a:spcBef>
              <a:spcAft>
                <a:spcPts val="0"/>
              </a:spcAft>
              <a:buClr>
                <a:schemeClr val="dk2"/>
              </a:buClr>
              <a:buSzPts val="3000"/>
              <a:buChar char="•"/>
            </a:pPr>
            <a:r>
              <a:rPr lang="en" sz="3000">
                <a:solidFill>
                  <a:schemeClr val="dk2"/>
                </a:solidFill>
                <a:latin typeface="Open Sans"/>
                <a:ea typeface="Open Sans"/>
                <a:cs typeface="Open Sans"/>
                <a:sym typeface="Open Sans"/>
              </a:rPr>
              <a:t>Manage daily living skills independently</a:t>
            </a:r>
            <a:endParaRPr sz="3000">
              <a:solidFill>
                <a:schemeClr val="dk2"/>
              </a:solidFill>
              <a:latin typeface="Open Sans"/>
              <a:ea typeface="Open Sans"/>
              <a:cs typeface="Open Sans"/>
              <a:sym typeface="Open Sans"/>
            </a:endParaRPr>
          </a:p>
        </p:txBody>
      </p:sp>
      <p:pic>
        <p:nvPicPr>
          <p:cNvPr id="966" name="Google Shape;966;p171" descr="Family walking together (Provided by Getty Images)"/>
          <p:cNvPicPr preferRelativeResize="0"/>
          <p:nvPr/>
        </p:nvPicPr>
        <p:blipFill>
          <a:blip r:embed="rId3">
            <a:alphaModFix/>
          </a:blip>
          <a:stretch>
            <a:fillRect/>
          </a:stretch>
        </p:blipFill>
        <p:spPr>
          <a:xfrm>
            <a:off x="6058675" y="610175"/>
            <a:ext cx="2689299" cy="4034949"/>
          </a:xfrm>
          <a:prstGeom prst="rect">
            <a:avLst/>
          </a:prstGeom>
          <a:noFill/>
          <a:ln>
            <a:noFill/>
          </a:ln>
        </p:spPr>
      </p:pic>
      <p:cxnSp>
        <p:nvCxnSpPr>
          <p:cNvPr id="967" name="Google Shape;967;p171"/>
          <p:cNvCxnSpPr/>
          <p:nvPr/>
        </p:nvCxnSpPr>
        <p:spPr>
          <a:xfrm rot="10800000" flipH="1">
            <a:off x="191275" y="1348889"/>
            <a:ext cx="5483100" cy="20100"/>
          </a:xfrm>
          <a:prstGeom prst="straightConnector1">
            <a:avLst/>
          </a:prstGeom>
          <a:noFill/>
          <a:ln w="38100" cap="flat" cmpd="sng">
            <a:solidFill>
              <a:schemeClr val="accent6"/>
            </a:solidFill>
            <a:prstDash val="solid"/>
            <a:round/>
            <a:headEnd type="none" w="sm" len="sm"/>
            <a:tailEnd type="none" w="sm" len="sm"/>
          </a:ln>
          <a:effectLst>
            <a:outerShdw blurRad="20000" dist="11500" dir="5400000" rotWithShape="0">
              <a:srgbClr val="000000">
                <a:alpha val="34120"/>
              </a:srgbClr>
            </a:outerShdw>
          </a:effectLst>
        </p:spPr>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71"/>
        <p:cNvGrpSpPr/>
        <p:nvPr/>
      </p:nvGrpSpPr>
      <p:grpSpPr>
        <a:xfrm>
          <a:off x="0" y="0"/>
          <a:ext cx="0" cy="0"/>
          <a:chOff x="0" y="0"/>
          <a:chExt cx="0" cy="0"/>
        </a:xfrm>
      </p:grpSpPr>
      <p:sp>
        <p:nvSpPr>
          <p:cNvPr id="972" name="Google Shape;972;p172"/>
          <p:cNvSpPr txBox="1">
            <a:spLocks noGrp="1"/>
          </p:cNvSpPr>
          <p:nvPr>
            <p:ph type="title"/>
          </p:nvPr>
        </p:nvSpPr>
        <p:spPr>
          <a:xfrm>
            <a:off x="88100" y="393109"/>
            <a:ext cx="8925000" cy="8706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350"/>
              <a:buNone/>
            </a:pPr>
            <a:r>
              <a:rPr lang="en" sz="4000" b="1">
                <a:solidFill>
                  <a:schemeClr val="accent6"/>
                </a:solidFill>
                <a:latin typeface="Open Sans"/>
                <a:ea typeface="Open Sans"/>
                <a:cs typeface="Open Sans"/>
                <a:sym typeface="Open Sans"/>
              </a:rPr>
              <a:t>Development Wrap Up</a:t>
            </a:r>
            <a:endParaRPr sz="4000" b="1">
              <a:solidFill>
                <a:schemeClr val="accent6"/>
              </a:solidFill>
              <a:latin typeface="Open Sans"/>
              <a:ea typeface="Open Sans"/>
              <a:cs typeface="Open Sans"/>
              <a:sym typeface="Open Sans"/>
            </a:endParaRPr>
          </a:p>
        </p:txBody>
      </p:sp>
      <p:sp>
        <p:nvSpPr>
          <p:cNvPr id="973" name="Google Shape;973;p172"/>
          <p:cNvSpPr txBox="1"/>
          <p:nvPr/>
        </p:nvSpPr>
        <p:spPr>
          <a:xfrm>
            <a:off x="4543345" y="1565285"/>
            <a:ext cx="4441200" cy="2667900"/>
          </a:xfrm>
          <a:prstGeom prst="rect">
            <a:avLst/>
          </a:prstGeom>
          <a:noFill/>
          <a:ln w="14300" cap="flat" cmpd="sng">
            <a:solidFill>
              <a:schemeClr val="dk1"/>
            </a:solidFill>
            <a:prstDash val="dashDot"/>
            <a:round/>
            <a:headEnd type="none" w="sm" len="sm"/>
            <a:tailEnd type="none" w="sm" len="sm"/>
          </a:ln>
        </p:spPr>
        <p:txBody>
          <a:bodyPr spcFirstLastPara="1" wrap="square" lIns="91425" tIns="91425" rIns="91425" bIns="91425" anchor="ctr" anchorCtr="0">
            <a:noAutofit/>
          </a:bodyPr>
          <a:lstStyle/>
          <a:p>
            <a:pPr marL="457200" marR="0" lvl="0" indent="-400050" algn="l" rtl="0">
              <a:lnSpc>
                <a:spcPct val="115000"/>
              </a:lnSpc>
              <a:spcBef>
                <a:spcPts val="1600"/>
              </a:spcBef>
              <a:spcAft>
                <a:spcPts val="0"/>
              </a:spcAft>
              <a:buClr>
                <a:schemeClr val="dk2"/>
              </a:buClr>
              <a:buSzPts val="2700"/>
              <a:buFont typeface="Calibri"/>
              <a:buChar char="●"/>
            </a:pPr>
            <a:r>
              <a:rPr lang="en" sz="2700">
                <a:solidFill>
                  <a:schemeClr val="dk2"/>
                </a:solidFill>
                <a:latin typeface="Calibri"/>
                <a:ea typeface="Calibri"/>
                <a:cs typeface="Calibri"/>
                <a:sym typeface="Calibri"/>
              </a:rPr>
              <a:t>Developmental Milestones</a:t>
            </a:r>
            <a:endParaRPr sz="2700">
              <a:solidFill>
                <a:schemeClr val="dk2"/>
              </a:solidFill>
              <a:latin typeface="Calibri"/>
              <a:ea typeface="Calibri"/>
              <a:cs typeface="Calibri"/>
              <a:sym typeface="Calibri"/>
            </a:endParaRPr>
          </a:p>
          <a:p>
            <a:pPr marL="457200" marR="0" lvl="0" indent="-400050" algn="l" rtl="0">
              <a:lnSpc>
                <a:spcPct val="115000"/>
              </a:lnSpc>
              <a:spcBef>
                <a:spcPts val="0"/>
              </a:spcBef>
              <a:spcAft>
                <a:spcPts val="0"/>
              </a:spcAft>
              <a:buClr>
                <a:schemeClr val="dk2"/>
              </a:buClr>
              <a:buSzPts val="2700"/>
              <a:buFont typeface="Calibri"/>
              <a:buChar char="●"/>
            </a:pPr>
            <a:r>
              <a:rPr lang="en" sz="2700">
                <a:solidFill>
                  <a:schemeClr val="dk2"/>
                </a:solidFill>
                <a:latin typeface="Calibri"/>
                <a:ea typeface="Calibri"/>
                <a:cs typeface="Calibri"/>
                <a:sym typeface="Calibri"/>
              </a:rPr>
              <a:t>Prenatal Bonding</a:t>
            </a:r>
            <a:endParaRPr sz="2700">
              <a:solidFill>
                <a:schemeClr val="dk2"/>
              </a:solidFill>
              <a:latin typeface="Calibri"/>
              <a:ea typeface="Calibri"/>
              <a:cs typeface="Calibri"/>
              <a:sym typeface="Calibri"/>
            </a:endParaRPr>
          </a:p>
          <a:p>
            <a:pPr marL="457200" marR="0" lvl="0" indent="-400050" algn="l" rtl="0">
              <a:lnSpc>
                <a:spcPct val="115000"/>
              </a:lnSpc>
              <a:spcBef>
                <a:spcPts val="0"/>
              </a:spcBef>
              <a:spcAft>
                <a:spcPts val="0"/>
              </a:spcAft>
              <a:buClr>
                <a:schemeClr val="dk2"/>
              </a:buClr>
              <a:buSzPts val="2700"/>
              <a:buFont typeface="Calibri"/>
              <a:buChar char="●"/>
            </a:pPr>
            <a:r>
              <a:rPr lang="en" sz="2700">
                <a:solidFill>
                  <a:schemeClr val="dk2"/>
                </a:solidFill>
                <a:latin typeface="Calibri"/>
                <a:ea typeface="Calibri"/>
                <a:cs typeface="Calibri"/>
                <a:sym typeface="Calibri"/>
              </a:rPr>
              <a:t>Reactive Attachment Disorder</a:t>
            </a:r>
            <a:endParaRPr sz="1400" b="1" i="0" u="sng" strike="noStrike" cap="none">
              <a:solidFill>
                <a:srgbClr val="4D5D88"/>
              </a:solidFill>
              <a:latin typeface="Open Sans"/>
              <a:ea typeface="Open Sans"/>
              <a:cs typeface="Open Sans"/>
              <a:sym typeface="Open Sans"/>
            </a:endParaRPr>
          </a:p>
          <a:p>
            <a:pPr marL="457200" marR="0" lvl="0" indent="0" algn="l" rtl="0">
              <a:lnSpc>
                <a:spcPct val="115000"/>
              </a:lnSpc>
              <a:spcBef>
                <a:spcPts val="1600"/>
              </a:spcBef>
              <a:spcAft>
                <a:spcPts val="1600"/>
              </a:spcAft>
              <a:buClr>
                <a:srgbClr val="000000"/>
              </a:buClr>
              <a:buSzPts val="1400"/>
              <a:buFont typeface="Arial"/>
              <a:buNone/>
            </a:pPr>
            <a:r>
              <a:rPr lang="en" sz="1400" b="0" i="0" u="none" strike="noStrike" cap="none">
                <a:solidFill>
                  <a:srgbClr val="4D5D88"/>
                </a:solidFill>
                <a:latin typeface="Open Sans"/>
                <a:ea typeface="Open Sans"/>
                <a:cs typeface="Open Sans"/>
                <a:sym typeface="Open Sans"/>
              </a:rPr>
              <a:t> </a:t>
            </a:r>
            <a:endParaRPr sz="1400" b="0" i="0" u="none" strike="noStrike" cap="none">
              <a:solidFill>
                <a:srgbClr val="4D5D88"/>
              </a:solidFill>
              <a:latin typeface="Open Sans"/>
              <a:ea typeface="Open Sans"/>
              <a:cs typeface="Open Sans"/>
              <a:sym typeface="Open Sans"/>
            </a:endParaRPr>
          </a:p>
        </p:txBody>
      </p:sp>
      <p:pic>
        <p:nvPicPr>
          <p:cNvPr id="974" name="Google Shape;974;p172" descr="Group of small nursery school children sitting on floor indoors in classroom, playing. (Provided by Getty Images)"/>
          <p:cNvPicPr preferRelativeResize="0"/>
          <p:nvPr/>
        </p:nvPicPr>
        <p:blipFill>
          <a:blip r:embed="rId3">
            <a:alphaModFix/>
          </a:blip>
          <a:stretch>
            <a:fillRect/>
          </a:stretch>
        </p:blipFill>
        <p:spPr>
          <a:xfrm>
            <a:off x="373750" y="1526050"/>
            <a:ext cx="4008699" cy="26678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78"/>
        <p:cNvGrpSpPr/>
        <p:nvPr/>
      </p:nvGrpSpPr>
      <p:grpSpPr>
        <a:xfrm>
          <a:off x="0" y="0"/>
          <a:ext cx="0" cy="0"/>
          <a:chOff x="0" y="0"/>
          <a:chExt cx="0" cy="0"/>
        </a:xfrm>
      </p:grpSpPr>
      <p:sp>
        <p:nvSpPr>
          <p:cNvPr id="979" name="Google Shape;979;p173"/>
          <p:cNvSpPr/>
          <p:nvPr/>
        </p:nvSpPr>
        <p:spPr>
          <a:xfrm>
            <a:off x="0" y="3801050"/>
            <a:ext cx="9144000" cy="985500"/>
          </a:xfrm>
          <a:prstGeom prst="rect">
            <a:avLst/>
          </a:prstGeom>
          <a:solidFill>
            <a:srgbClr val="FFFFFF"/>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highlight>
                <a:srgbClr val="FFFFFF"/>
              </a:highlight>
              <a:latin typeface="Calibri"/>
              <a:ea typeface="Calibri"/>
              <a:cs typeface="Calibri"/>
              <a:sym typeface="Calibri"/>
            </a:endParaRPr>
          </a:p>
        </p:txBody>
      </p:sp>
      <p:sp>
        <p:nvSpPr>
          <p:cNvPr id="980" name="Google Shape;980;p173"/>
          <p:cNvSpPr txBox="1"/>
          <p:nvPr/>
        </p:nvSpPr>
        <p:spPr>
          <a:xfrm>
            <a:off x="166906" y="3950473"/>
            <a:ext cx="8798700" cy="6858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1000"/>
              </a:spcBef>
              <a:spcAft>
                <a:spcPts val="0"/>
              </a:spcAft>
              <a:buClr>
                <a:schemeClr val="accent6"/>
              </a:buClr>
              <a:buSzPts val="5000"/>
              <a:buFont typeface="Arial"/>
              <a:buNone/>
            </a:pPr>
            <a:r>
              <a:rPr lang="en" sz="4300" b="1">
                <a:solidFill>
                  <a:srgbClr val="98344F"/>
                </a:solidFill>
                <a:latin typeface="Calibri"/>
                <a:ea typeface="Calibri"/>
                <a:cs typeface="Calibri"/>
                <a:sym typeface="Calibri"/>
              </a:rPr>
              <a:t>Normal vs. Trauma Related Behavior </a:t>
            </a:r>
            <a:endParaRPr sz="1100" b="0" i="0" u="none" strike="noStrike" cap="none">
              <a:solidFill>
                <a:srgbClr val="98344F"/>
              </a:solidFill>
              <a:latin typeface="Arial"/>
              <a:ea typeface="Arial"/>
              <a:cs typeface="Arial"/>
              <a:sym typeface="Arial"/>
            </a:endParaRPr>
          </a:p>
        </p:txBody>
      </p:sp>
      <p:cxnSp>
        <p:nvCxnSpPr>
          <p:cNvPr id="981" name="Google Shape;981;p173"/>
          <p:cNvCxnSpPr/>
          <p:nvPr/>
        </p:nvCxnSpPr>
        <p:spPr>
          <a:xfrm>
            <a:off x="0" y="3683004"/>
            <a:ext cx="9144000" cy="0"/>
          </a:xfrm>
          <a:prstGeom prst="straightConnector1">
            <a:avLst/>
          </a:prstGeom>
          <a:noFill/>
          <a:ln w="38100" cap="flat" cmpd="sng">
            <a:solidFill>
              <a:schemeClr val="lt1">
                <a:alpha val="89020"/>
              </a:schemeClr>
            </a:solidFill>
            <a:prstDash val="solid"/>
            <a:round/>
            <a:headEnd type="none" w="sm" len="sm"/>
            <a:tailEnd type="none" w="sm" len="sm"/>
          </a:ln>
        </p:spPr>
      </p:cxnSp>
      <p:cxnSp>
        <p:nvCxnSpPr>
          <p:cNvPr id="982" name="Google Shape;982;p173"/>
          <p:cNvCxnSpPr/>
          <p:nvPr/>
        </p:nvCxnSpPr>
        <p:spPr>
          <a:xfrm>
            <a:off x="23454" y="4895624"/>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86"/>
        <p:cNvGrpSpPr/>
        <p:nvPr/>
      </p:nvGrpSpPr>
      <p:grpSpPr>
        <a:xfrm>
          <a:off x="0" y="0"/>
          <a:ext cx="0" cy="0"/>
          <a:chOff x="0" y="0"/>
          <a:chExt cx="0" cy="0"/>
        </a:xfrm>
      </p:grpSpPr>
      <p:sp>
        <p:nvSpPr>
          <p:cNvPr id="987" name="Google Shape;987;p174"/>
          <p:cNvSpPr txBox="1"/>
          <p:nvPr/>
        </p:nvSpPr>
        <p:spPr>
          <a:xfrm>
            <a:off x="457200" y="635465"/>
            <a:ext cx="8229600" cy="1143000"/>
          </a:xfrm>
          <a:prstGeom prst="rect">
            <a:avLst/>
          </a:prstGeom>
          <a:noFill/>
          <a:ln>
            <a:noFill/>
          </a:ln>
        </p:spPr>
        <p:txBody>
          <a:bodyPr spcFirstLastPara="1" wrap="square" lIns="91425" tIns="45700" rIns="91425" bIns="45700" anchor="ctr" anchorCtr="0">
            <a:normAutofit fontScale="92500"/>
          </a:bodyPr>
          <a:lstStyle/>
          <a:p>
            <a:pPr marL="0" marR="0" lvl="0" indent="0" algn="ctr" rtl="0">
              <a:lnSpc>
                <a:spcPct val="100000"/>
              </a:lnSpc>
              <a:spcBef>
                <a:spcPts val="0"/>
              </a:spcBef>
              <a:spcAft>
                <a:spcPts val="0"/>
              </a:spcAft>
              <a:buClr>
                <a:srgbClr val="000000"/>
              </a:buClr>
              <a:buSzPct val="100000"/>
              <a:buFont typeface="Arial"/>
              <a:buNone/>
            </a:pPr>
            <a:r>
              <a:rPr lang="en" sz="4800" b="1">
                <a:solidFill>
                  <a:schemeClr val="accent3"/>
                </a:solidFill>
                <a:latin typeface="Open Sans SemiBold"/>
                <a:ea typeface="Open Sans SemiBold"/>
                <a:cs typeface="Open Sans SemiBold"/>
                <a:sym typeface="Open Sans SemiBold"/>
              </a:rPr>
              <a:t>TRAUMA-INFORMED RECALL</a:t>
            </a:r>
            <a:endParaRPr sz="4800" b="1">
              <a:solidFill>
                <a:schemeClr val="accent3"/>
              </a:solidFill>
              <a:latin typeface="Open Sans SemiBold"/>
              <a:ea typeface="Open Sans SemiBold"/>
              <a:cs typeface="Open Sans SemiBold"/>
              <a:sym typeface="Open Sans SemiBold"/>
            </a:endParaRPr>
          </a:p>
        </p:txBody>
      </p:sp>
      <p:sp>
        <p:nvSpPr>
          <p:cNvPr id="988" name="Google Shape;988;p174"/>
          <p:cNvSpPr txBox="1"/>
          <p:nvPr/>
        </p:nvSpPr>
        <p:spPr>
          <a:xfrm>
            <a:off x="130875" y="1964278"/>
            <a:ext cx="8938800" cy="140370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500"/>
              </a:spcBef>
              <a:spcAft>
                <a:spcPts val="1200"/>
              </a:spcAft>
              <a:buClr>
                <a:srgbClr val="000000"/>
              </a:buClr>
              <a:buSzPts val="2000"/>
              <a:buFont typeface="Arial"/>
              <a:buNone/>
            </a:pPr>
            <a:r>
              <a:rPr lang="en" sz="2400">
                <a:solidFill>
                  <a:schemeClr val="dk1"/>
                </a:solidFill>
                <a:latin typeface="Open Sans Medium"/>
                <a:ea typeface="Open Sans Medium"/>
                <a:cs typeface="Open Sans Medium"/>
                <a:sym typeface="Open Sans Medium"/>
              </a:rPr>
              <a:t>Write down as many of the six principles of trauma-informed care as you can remember on a sticky note.</a:t>
            </a:r>
            <a:endParaRPr sz="2000">
              <a:solidFill>
                <a:schemeClr val="dk1"/>
              </a:solidFill>
              <a:latin typeface="Open Sans Medium"/>
              <a:ea typeface="Open Sans Medium"/>
              <a:cs typeface="Open Sans Medium"/>
              <a:sym typeface="Open Sans Medium"/>
            </a:endParaRPr>
          </a:p>
        </p:txBody>
      </p:sp>
      <p:sp>
        <p:nvSpPr>
          <p:cNvPr id="989" name="Google Shape;989;p174"/>
          <p:cNvSpPr/>
          <p:nvPr/>
        </p:nvSpPr>
        <p:spPr>
          <a:xfrm>
            <a:off x="0" y="4186424"/>
            <a:ext cx="9144000" cy="957300"/>
          </a:xfrm>
          <a:prstGeom prst="rect">
            <a:avLst/>
          </a:prstGeom>
          <a:solidFill>
            <a:srgbClr val="CACACA"/>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990" name="Google Shape;990;p174"/>
          <p:cNvSpPr txBox="1"/>
          <p:nvPr/>
        </p:nvSpPr>
        <p:spPr>
          <a:xfrm>
            <a:off x="3024373" y="4310825"/>
            <a:ext cx="3144000"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5900" b="1" i="0" u="none" strike="noStrike" cap="none">
                <a:solidFill>
                  <a:schemeClr val="accent6"/>
                </a:solidFill>
                <a:latin typeface="Calibri"/>
                <a:ea typeface="Calibri"/>
                <a:cs typeface="Calibri"/>
                <a:sym typeface="Calibri"/>
              </a:rPr>
              <a:t>Activity</a:t>
            </a:r>
            <a:endParaRPr sz="28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95"/>
        <p:cNvGrpSpPr/>
        <p:nvPr/>
      </p:nvGrpSpPr>
      <p:grpSpPr>
        <a:xfrm>
          <a:off x="0" y="0"/>
          <a:ext cx="0" cy="0"/>
          <a:chOff x="0" y="0"/>
          <a:chExt cx="0" cy="0"/>
        </a:xfrm>
      </p:grpSpPr>
      <p:sp>
        <p:nvSpPr>
          <p:cNvPr id="996" name="Google Shape;996;p175"/>
          <p:cNvSpPr txBox="1"/>
          <p:nvPr/>
        </p:nvSpPr>
        <p:spPr>
          <a:xfrm>
            <a:off x="3908425" y="527125"/>
            <a:ext cx="4902900" cy="763800"/>
          </a:xfrm>
          <a:prstGeom prst="rect">
            <a:avLst/>
          </a:prstGeom>
          <a:noFill/>
          <a:ln>
            <a:noFill/>
          </a:ln>
        </p:spPr>
        <p:txBody>
          <a:bodyPr spcFirstLastPara="1" wrap="square" lIns="0" tIns="0" rIns="0" bIns="0" anchor="t" anchorCtr="0">
            <a:spAutoFit/>
          </a:bodyPr>
          <a:lstStyle/>
          <a:p>
            <a:pPr marL="0" marR="0" lvl="0" indent="0" algn="l" rtl="0">
              <a:lnSpc>
                <a:spcPct val="85555"/>
              </a:lnSpc>
              <a:spcBef>
                <a:spcPts val="0"/>
              </a:spcBef>
              <a:spcAft>
                <a:spcPts val="0"/>
              </a:spcAft>
              <a:buClr>
                <a:srgbClr val="000000"/>
              </a:buClr>
              <a:buSzPts val="4500"/>
              <a:buFont typeface="Arial"/>
              <a:buNone/>
            </a:pPr>
            <a:r>
              <a:rPr lang="en" sz="2900" b="1">
                <a:solidFill>
                  <a:schemeClr val="accent3"/>
                </a:solidFill>
                <a:latin typeface="Open Sans"/>
                <a:ea typeface="Open Sans"/>
                <a:cs typeface="Open Sans"/>
                <a:sym typeface="Open Sans"/>
              </a:rPr>
              <a:t>Six Key  Principles of Trauma Informed Practice</a:t>
            </a:r>
            <a:endParaRPr sz="400" b="1" i="0" u="none" strike="noStrike" cap="none">
              <a:solidFill>
                <a:schemeClr val="accent3"/>
              </a:solidFill>
              <a:latin typeface="Open Sans"/>
              <a:ea typeface="Open Sans"/>
              <a:cs typeface="Open Sans"/>
              <a:sym typeface="Open Sans"/>
            </a:endParaRPr>
          </a:p>
        </p:txBody>
      </p:sp>
      <p:sp>
        <p:nvSpPr>
          <p:cNvPr id="997" name="Google Shape;997;p175"/>
          <p:cNvSpPr txBox="1"/>
          <p:nvPr/>
        </p:nvSpPr>
        <p:spPr>
          <a:xfrm>
            <a:off x="3968225" y="1972200"/>
            <a:ext cx="4902900" cy="2616600"/>
          </a:xfrm>
          <a:prstGeom prst="rect">
            <a:avLst/>
          </a:prstGeom>
          <a:noFill/>
          <a:ln>
            <a:noFill/>
          </a:ln>
        </p:spPr>
        <p:txBody>
          <a:bodyPr spcFirstLastPara="1" wrap="square" lIns="0" tIns="0" rIns="0" bIns="0" anchor="t" anchorCtr="0">
            <a:spAutoFit/>
          </a:bodyPr>
          <a:lstStyle/>
          <a:p>
            <a:pPr marL="457200" marR="0" lvl="0" indent="-381000" algn="l" rtl="0">
              <a:lnSpc>
                <a:spcPct val="100000"/>
              </a:lnSpc>
              <a:spcBef>
                <a:spcPts val="0"/>
              </a:spcBef>
              <a:spcAft>
                <a:spcPts val="0"/>
              </a:spcAft>
              <a:buClr>
                <a:schemeClr val="dk2"/>
              </a:buClr>
              <a:buSzPts val="2400"/>
              <a:buFont typeface="Open Sans"/>
              <a:buAutoNum type="arabicPeriod"/>
            </a:pPr>
            <a:r>
              <a:rPr lang="en" sz="2400">
                <a:solidFill>
                  <a:schemeClr val="dk2"/>
                </a:solidFill>
                <a:latin typeface="Open Sans"/>
                <a:ea typeface="Open Sans"/>
                <a:cs typeface="Open Sans"/>
                <a:sym typeface="Open Sans"/>
              </a:rPr>
              <a:t>Safety</a:t>
            </a:r>
            <a:endParaRPr sz="2400">
              <a:solidFill>
                <a:schemeClr val="dk2"/>
              </a:solidFill>
              <a:latin typeface="Open Sans"/>
              <a:ea typeface="Open Sans"/>
              <a:cs typeface="Open Sans"/>
              <a:sym typeface="Open Sans"/>
            </a:endParaRPr>
          </a:p>
          <a:p>
            <a:pPr marL="457200" marR="0" lvl="0" indent="-381000" algn="l" rtl="0">
              <a:lnSpc>
                <a:spcPct val="100000"/>
              </a:lnSpc>
              <a:spcBef>
                <a:spcPts val="0"/>
              </a:spcBef>
              <a:spcAft>
                <a:spcPts val="0"/>
              </a:spcAft>
              <a:buClr>
                <a:schemeClr val="dk2"/>
              </a:buClr>
              <a:buSzPts val="2400"/>
              <a:buFont typeface="Open Sans"/>
              <a:buAutoNum type="arabicPeriod"/>
            </a:pPr>
            <a:r>
              <a:rPr lang="en" sz="2400">
                <a:solidFill>
                  <a:schemeClr val="dk2"/>
                </a:solidFill>
                <a:latin typeface="Open Sans"/>
                <a:ea typeface="Open Sans"/>
                <a:cs typeface="Open Sans"/>
                <a:sym typeface="Open Sans"/>
              </a:rPr>
              <a:t>Trustworthiness/Transparency</a:t>
            </a:r>
            <a:endParaRPr sz="2400">
              <a:solidFill>
                <a:schemeClr val="dk2"/>
              </a:solidFill>
              <a:latin typeface="Open Sans"/>
              <a:ea typeface="Open Sans"/>
              <a:cs typeface="Open Sans"/>
              <a:sym typeface="Open Sans"/>
            </a:endParaRPr>
          </a:p>
          <a:p>
            <a:pPr marL="457200" marR="0" lvl="0" indent="-381000" algn="l" rtl="0">
              <a:lnSpc>
                <a:spcPct val="100000"/>
              </a:lnSpc>
              <a:spcBef>
                <a:spcPts val="0"/>
              </a:spcBef>
              <a:spcAft>
                <a:spcPts val="0"/>
              </a:spcAft>
              <a:buClr>
                <a:schemeClr val="dk2"/>
              </a:buClr>
              <a:buSzPts val="2400"/>
              <a:buFont typeface="Open Sans"/>
              <a:buAutoNum type="arabicPeriod"/>
            </a:pPr>
            <a:r>
              <a:rPr lang="en" sz="2400">
                <a:solidFill>
                  <a:schemeClr val="dk2"/>
                </a:solidFill>
                <a:latin typeface="Open Sans"/>
                <a:ea typeface="Open Sans"/>
                <a:cs typeface="Open Sans"/>
                <a:sym typeface="Open Sans"/>
              </a:rPr>
              <a:t>Peer Support</a:t>
            </a:r>
            <a:endParaRPr sz="2400">
              <a:solidFill>
                <a:schemeClr val="dk2"/>
              </a:solidFill>
              <a:latin typeface="Open Sans"/>
              <a:ea typeface="Open Sans"/>
              <a:cs typeface="Open Sans"/>
              <a:sym typeface="Open Sans"/>
            </a:endParaRPr>
          </a:p>
          <a:p>
            <a:pPr marL="457200" marR="0" lvl="0" indent="-381000" algn="l" rtl="0">
              <a:lnSpc>
                <a:spcPct val="100000"/>
              </a:lnSpc>
              <a:spcBef>
                <a:spcPts val="0"/>
              </a:spcBef>
              <a:spcAft>
                <a:spcPts val="0"/>
              </a:spcAft>
              <a:buClr>
                <a:schemeClr val="dk2"/>
              </a:buClr>
              <a:buSzPts val="2400"/>
              <a:buFont typeface="Open Sans"/>
              <a:buAutoNum type="arabicPeriod"/>
            </a:pPr>
            <a:r>
              <a:rPr lang="en" sz="2400">
                <a:solidFill>
                  <a:schemeClr val="dk2"/>
                </a:solidFill>
                <a:latin typeface="Open Sans"/>
                <a:ea typeface="Open Sans"/>
                <a:cs typeface="Open Sans"/>
                <a:sym typeface="Open Sans"/>
              </a:rPr>
              <a:t>Collaboration and Mutuality</a:t>
            </a:r>
            <a:endParaRPr sz="2400">
              <a:solidFill>
                <a:schemeClr val="dk2"/>
              </a:solidFill>
              <a:latin typeface="Open Sans"/>
              <a:ea typeface="Open Sans"/>
              <a:cs typeface="Open Sans"/>
              <a:sym typeface="Open Sans"/>
            </a:endParaRPr>
          </a:p>
          <a:p>
            <a:pPr marL="457200" marR="0" lvl="0" indent="-381000" algn="l" rtl="0">
              <a:lnSpc>
                <a:spcPct val="100000"/>
              </a:lnSpc>
              <a:spcBef>
                <a:spcPts val="0"/>
              </a:spcBef>
              <a:spcAft>
                <a:spcPts val="0"/>
              </a:spcAft>
              <a:buClr>
                <a:schemeClr val="dk2"/>
              </a:buClr>
              <a:buSzPts val="2400"/>
              <a:buFont typeface="Open Sans"/>
              <a:buAutoNum type="arabicPeriod"/>
            </a:pPr>
            <a:r>
              <a:rPr lang="en" sz="2400">
                <a:solidFill>
                  <a:schemeClr val="dk2"/>
                </a:solidFill>
                <a:latin typeface="Open Sans"/>
                <a:ea typeface="Open Sans"/>
                <a:cs typeface="Open Sans"/>
                <a:sym typeface="Open Sans"/>
              </a:rPr>
              <a:t>Empowerment, Voice, and Choice</a:t>
            </a:r>
            <a:endParaRPr sz="2400">
              <a:solidFill>
                <a:schemeClr val="dk2"/>
              </a:solidFill>
              <a:latin typeface="Open Sans"/>
              <a:ea typeface="Open Sans"/>
              <a:cs typeface="Open Sans"/>
              <a:sym typeface="Open Sans"/>
            </a:endParaRPr>
          </a:p>
          <a:p>
            <a:pPr marL="457200" marR="0" lvl="0" indent="-393700" algn="l" rtl="0">
              <a:lnSpc>
                <a:spcPct val="100000"/>
              </a:lnSpc>
              <a:spcBef>
                <a:spcPts val="0"/>
              </a:spcBef>
              <a:spcAft>
                <a:spcPts val="0"/>
              </a:spcAft>
              <a:buClr>
                <a:schemeClr val="dk2"/>
              </a:buClr>
              <a:buSzPts val="2600"/>
              <a:buFont typeface="Calibri"/>
              <a:buAutoNum type="arabicPeriod"/>
            </a:pPr>
            <a:r>
              <a:rPr lang="en" sz="2400">
                <a:solidFill>
                  <a:schemeClr val="dk2"/>
                </a:solidFill>
                <a:latin typeface="Open Sans"/>
                <a:ea typeface="Open Sans"/>
                <a:cs typeface="Open Sans"/>
                <a:sym typeface="Open Sans"/>
              </a:rPr>
              <a:t>Backgroun</a:t>
            </a:r>
            <a:r>
              <a:rPr lang="en" sz="2600">
                <a:solidFill>
                  <a:schemeClr val="dk2"/>
                </a:solidFill>
                <a:latin typeface="Calibri"/>
                <a:ea typeface="Calibri"/>
                <a:cs typeface="Calibri"/>
                <a:sym typeface="Calibri"/>
              </a:rPr>
              <a:t>d Differences</a:t>
            </a:r>
            <a:endParaRPr sz="2600">
              <a:solidFill>
                <a:schemeClr val="dk2"/>
              </a:solidFill>
              <a:latin typeface="Calibri"/>
              <a:ea typeface="Calibri"/>
              <a:cs typeface="Calibri"/>
              <a:sym typeface="Calibri"/>
            </a:endParaRPr>
          </a:p>
        </p:txBody>
      </p:sp>
      <p:cxnSp>
        <p:nvCxnSpPr>
          <p:cNvPr id="998" name="Google Shape;998;p175"/>
          <p:cNvCxnSpPr/>
          <p:nvPr/>
        </p:nvCxnSpPr>
        <p:spPr>
          <a:xfrm>
            <a:off x="3958257" y="1437431"/>
            <a:ext cx="3768000" cy="20100"/>
          </a:xfrm>
          <a:prstGeom prst="straightConnector1">
            <a:avLst/>
          </a:prstGeom>
          <a:noFill/>
          <a:ln w="38100" cap="flat" cmpd="sng">
            <a:solidFill>
              <a:schemeClr val="accent6"/>
            </a:solidFill>
            <a:prstDash val="solid"/>
            <a:round/>
            <a:headEnd type="none" w="med" len="med"/>
            <a:tailEnd type="none" w="med" len="med"/>
          </a:ln>
        </p:spPr>
      </p:cxnSp>
      <p:pic>
        <p:nvPicPr>
          <p:cNvPr id="999" name="Google Shape;999;p175" descr="Mother holding child (Provided by Getty Images)"/>
          <p:cNvPicPr preferRelativeResize="0"/>
          <p:nvPr/>
        </p:nvPicPr>
        <p:blipFill>
          <a:blip r:embed="rId3">
            <a:alphaModFix/>
          </a:blip>
          <a:stretch>
            <a:fillRect/>
          </a:stretch>
        </p:blipFill>
        <p:spPr>
          <a:xfrm>
            <a:off x="19936" y="31500"/>
            <a:ext cx="3378751" cy="5080499"/>
          </a:xfrm>
          <a:prstGeom prst="rect">
            <a:avLst/>
          </a:prstGeom>
          <a:noFill/>
          <a:ln w="9525" cap="flat" cmpd="sng">
            <a:solidFill>
              <a:schemeClr val="dk2"/>
            </a:solidFill>
            <a:prstDash val="solid"/>
            <a:round/>
            <a:headEnd type="none" w="sm" len="sm"/>
            <a:tailEnd type="none" w="sm" len="sm"/>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03"/>
        <p:cNvGrpSpPr/>
        <p:nvPr/>
      </p:nvGrpSpPr>
      <p:grpSpPr>
        <a:xfrm>
          <a:off x="0" y="0"/>
          <a:ext cx="0" cy="0"/>
          <a:chOff x="0" y="0"/>
          <a:chExt cx="0" cy="0"/>
        </a:xfrm>
      </p:grpSpPr>
      <p:sp>
        <p:nvSpPr>
          <p:cNvPr id="1004" name="Google Shape;1004;p176"/>
          <p:cNvSpPr txBox="1">
            <a:spLocks noGrp="1"/>
          </p:cNvSpPr>
          <p:nvPr>
            <p:ph type="title"/>
          </p:nvPr>
        </p:nvSpPr>
        <p:spPr>
          <a:xfrm>
            <a:off x="3823439" y="3996204"/>
            <a:ext cx="5148300" cy="7632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SzPts val="2800"/>
              <a:buNone/>
            </a:pPr>
            <a:r>
              <a:rPr lang="en" sz="4000" dirty="0">
                <a:solidFill>
                  <a:schemeClr val="accent3"/>
                </a:solidFill>
              </a:rPr>
              <a:t>All behavior has meaning… </a:t>
            </a:r>
            <a:endParaRPr sz="2800" dirty="0">
              <a:solidFill>
                <a:schemeClr val="accent3"/>
              </a:solidFill>
              <a:latin typeface="Open Sans"/>
              <a:ea typeface="Open Sans"/>
              <a:cs typeface="Open Sans"/>
              <a:sym typeface="Open Sans"/>
            </a:endParaRPr>
          </a:p>
        </p:txBody>
      </p:sp>
      <p:sp>
        <p:nvSpPr>
          <p:cNvPr id="1005" name="Google Shape;1005;p176"/>
          <p:cNvSpPr txBox="1">
            <a:spLocks noGrp="1"/>
          </p:cNvSpPr>
          <p:nvPr>
            <p:ph type="body" idx="2"/>
          </p:nvPr>
        </p:nvSpPr>
        <p:spPr>
          <a:xfrm>
            <a:off x="3711297" y="369780"/>
            <a:ext cx="5432700" cy="2829600"/>
          </a:xfrm>
          <a:prstGeom prst="rect">
            <a:avLst/>
          </a:prstGeom>
          <a:noFill/>
          <a:ln>
            <a:noFill/>
          </a:ln>
        </p:spPr>
        <p:txBody>
          <a:bodyPr spcFirstLastPara="1" wrap="square" lIns="91425" tIns="91425" rIns="91425" bIns="91425" anchor="t" anchorCtr="0">
            <a:noAutofit/>
          </a:bodyPr>
          <a:lstStyle/>
          <a:p>
            <a:pPr marL="228600" lvl="0" indent="0" algn="l" rtl="0">
              <a:spcBef>
                <a:spcPts val="0"/>
              </a:spcBef>
              <a:spcAft>
                <a:spcPts val="0"/>
              </a:spcAft>
              <a:buNone/>
            </a:pPr>
            <a:r>
              <a:rPr lang="en" sz="3100" dirty="0">
                <a:solidFill>
                  <a:schemeClr val="dk2"/>
                </a:solidFill>
                <a:latin typeface="Open Sans Medium"/>
                <a:ea typeface="Open Sans Medium"/>
                <a:cs typeface="Open Sans Medium"/>
                <a:sym typeface="Open Sans Medium"/>
              </a:rPr>
              <a:t>Trauma informed practice means approaching with curiosity to discover the </a:t>
            </a:r>
            <a:r>
              <a:rPr lang="en" sz="3100" b="1" dirty="0">
                <a:solidFill>
                  <a:schemeClr val="accent6"/>
                </a:solidFill>
                <a:latin typeface="Open Sans"/>
                <a:ea typeface="Open Sans"/>
                <a:cs typeface="Open Sans"/>
                <a:sym typeface="Open Sans"/>
              </a:rPr>
              <a:t>“why”</a:t>
            </a:r>
            <a:r>
              <a:rPr lang="en" sz="3100" dirty="0">
                <a:solidFill>
                  <a:schemeClr val="dk2"/>
                </a:solidFill>
                <a:latin typeface="Open Sans Medium"/>
                <a:ea typeface="Open Sans Medium"/>
                <a:cs typeface="Open Sans Medium"/>
                <a:sym typeface="Open Sans Medium"/>
              </a:rPr>
              <a:t> behind the behavior. </a:t>
            </a:r>
            <a:endParaRPr sz="2900" dirty="0">
              <a:solidFill>
                <a:schemeClr val="dk2"/>
              </a:solidFill>
              <a:latin typeface="Open Sans Medium"/>
              <a:ea typeface="Open Sans Medium"/>
              <a:cs typeface="Open Sans Medium"/>
              <a:sym typeface="Open Sans Medium"/>
            </a:endParaRPr>
          </a:p>
        </p:txBody>
      </p:sp>
      <p:pic>
        <p:nvPicPr>
          <p:cNvPr id="1006" name="Google Shape;1006;p176" descr="Little rebelious girl has conflict with family. Family problems. Social misbehaviour. (Provided by Getty Images)"/>
          <p:cNvPicPr preferRelativeResize="0"/>
          <p:nvPr/>
        </p:nvPicPr>
        <p:blipFill rotWithShape="1">
          <a:blip r:embed="rId3">
            <a:alphaModFix/>
          </a:blip>
          <a:srcRect l="44191" r="8312"/>
          <a:stretch/>
        </p:blipFill>
        <p:spPr>
          <a:xfrm>
            <a:off x="0" y="0"/>
            <a:ext cx="3665475" cy="5143501"/>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10"/>
        <p:cNvGrpSpPr/>
        <p:nvPr/>
      </p:nvGrpSpPr>
      <p:grpSpPr>
        <a:xfrm>
          <a:off x="0" y="0"/>
          <a:ext cx="0" cy="0"/>
          <a:chOff x="0" y="0"/>
          <a:chExt cx="0" cy="0"/>
        </a:xfrm>
      </p:grpSpPr>
      <p:pic>
        <p:nvPicPr>
          <p:cNvPr id="9" name="Picture 8" descr="Woman with child">
            <a:extLst>
              <a:ext uri="{FF2B5EF4-FFF2-40B4-BE49-F238E27FC236}">
                <a16:creationId xmlns:a16="http://schemas.microsoft.com/office/drawing/2014/main" id="{4476492A-9704-C56B-BE7E-C485120D6CB6}"/>
              </a:ext>
            </a:extLst>
          </p:cNvPr>
          <p:cNvPicPr>
            <a:picLocks noChangeAspect="1"/>
          </p:cNvPicPr>
          <p:nvPr/>
        </p:nvPicPr>
        <p:blipFill>
          <a:blip r:embed="rId4"/>
          <a:stretch>
            <a:fillRect/>
          </a:stretch>
        </p:blipFill>
        <p:spPr>
          <a:xfrm>
            <a:off x="1" y="0"/>
            <a:ext cx="9144000" cy="6092874"/>
          </a:xfrm>
          <a:prstGeom prst="rect">
            <a:avLst/>
          </a:prstGeom>
        </p:spPr>
      </p:pic>
      <p:sp>
        <p:nvSpPr>
          <p:cNvPr id="1011" name="Google Shape;1011;p177"/>
          <p:cNvSpPr/>
          <p:nvPr/>
        </p:nvSpPr>
        <p:spPr>
          <a:xfrm>
            <a:off x="0" y="3801050"/>
            <a:ext cx="9144000" cy="985500"/>
          </a:xfrm>
          <a:prstGeom prst="rect">
            <a:avLst/>
          </a:prstGeom>
          <a:solidFill>
            <a:srgbClr val="FFFFFF"/>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highlight>
                <a:srgbClr val="FFFFFF"/>
              </a:highlight>
              <a:latin typeface="Calibri"/>
              <a:ea typeface="Calibri"/>
              <a:cs typeface="Calibri"/>
              <a:sym typeface="Calibri"/>
            </a:endParaRPr>
          </a:p>
        </p:txBody>
      </p:sp>
      <p:sp>
        <p:nvSpPr>
          <p:cNvPr id="1012" name="Google Shape;1012;p177"/>
          <p:cNvSpPr txBox="1"/>
          <p:nvPr/>
        </p:nvSpPr>
        <p:spPr>
          <a:xfrm>
            <a:off x="166906" y="3950473"/>
            <a:ext cx="8798700" cy="6858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1000"/>
              </a:spcBef>
              <a:spcAft>
                <a:spcPts val="0"/>
              </a:spcAft>
              <a:buClr>
                <a:schemeClr val="accent6"/>
              </a:buClr>
              <a:buSzPts val="5000"/>
              <a:buFont typeface="Arial"/>
              <a:buNone/>
            </a:pPr>
            <a:r>
              <a:rPr lang="en" sz="4300" b="1" dirty="0">
                <a:solidFill>
                  <a:schemeClr val="tx1"/>
                </a:solidFill>
                <a:latin typeface="Calibri"/>
                <a:ea typeface="Calibri"/>
                <a:cs typeface="Calibri"/>
                <a:sym typeface="Calibri"/>
              </a:rPr>
              <a:t>Understanding Children’s Behaviors</a:t>
            </a:r>
            <a:endParaRPr sz="1100" b="0" i="0" u="none" strike="noStrike" cap="none" dirty="0">
              <a:solidFill>
                <a:schemeClr val="tx1"/>
              </a:solidFill>
              <a:latin typeface="Arial"/>
              <a:ea typeface="Arial"/>
              <a:cs typeface="Arial"/>
              <a:sym typeface="Arial"/>
            </a:endParaRPr>
          </a:p>
        </p:txBody>
      </p:sp>
      <p:cxnSp>
        <p:nvCxnSpPr>
          <p:cNvPr id="1013" name="Google Shape;1013;p177"/>
          <p:cNvCxnSpPr/>
          <p:nvPr/>
        </p:nvCxnSpPr>
        <p:spPr>
          <a:xfrm>
            <a:off x="0" y="3683004"/>
            <a:ext cx="9144000" cy="0"/>
          </a:xfrm>
          <a:prstGeom prst="straightConnector1">
            <a:avLst/>
          </a:prstGeom>
          <a:noFill/>
          <a:ln w="38100" cap="flat" cmpd="sng">
            <a:solidFill>
              <a:schemeClr val="lt1">
                <a:alpha val="89020"/>
              </a:schemeClr>
            </a:solidFill>
            <a:prstDash val="solid"/>
            <a:round/>
            <a:headEnd type="none" w="sm" len="sm"/>
            <a:tailEnd type="none" w="sm" len="sm"/>
          </a:ln>
        </p:spPr>
      </p:cxnSp>
      <p:cxnSp>
        <p:nvCxnSpPr>
          <p:cNvPr id="1014" name="Google Shape;1014;p177"/>
          <p:cNvCxnSpPr/>
          <p:nvPr/>
        </p:nvCxnSpPr>
        <p:spPr>
          <a:xfrm>
            <a:off x="23454" y="4895624"/>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Shape 1033"/>
        <p:cNvGrpSpPr/>
        <p:nvPr/>
      </p:nvGrpSpPr>
      <p:grpSpPr>
        <a:xfrm>
          <a:off x="0" y="0"/>
          <a:ext cx="0" cy="0"/>
          <a:chOff x="0" y="0"/>
          <a:chExt cx="0" cy="0"/>
        </a:xfrm>
      </p:grpSpPr>
      <p:sp>
        <p:nvSpPr>
          <p:cNvPr id="1035" name="Google Shape;1035;p180"/>
          <p:cNvSpPr txBox="1"/>
          <p:nvPr/>
        </p:nvSpPr>
        <p:spPr>
          <a:xfrm rot="-2245873">
            <a:off x="6504450" y="3315223"/>
            <a:ext cx="1304523" cy="563008"/>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en" sz="1500" b="1" i="0" u="none" strike="noStrike" cap="none">
                <a:solidFill>
                  <a:srgbClr val="FFFFFF"/>
                </a:solidFill>
                <a:latin typeface="Open Sans"/>
                <a:ea typeface="Open Sans"/>
                <a:cs typeface="Open Sans"/>
                <a:sym typeface="Open Sans"/>
              </a:rPr>
              <a:t>Behavil/</a:t>
            </a:r>
            <a:endParaRPr sz="1500" b="1" i="0" u="none" strike="noStrike" cap="none">
              <a:solidFill>
                <a:srgbClr val="FFFFFF"/>
              </a:solidFill>
              <a:latin typeface="Open Sans"/>
              <a:ea typeface="Open Sans"/>
              <a:cs typeface="Open Sans"/>
              <a:sym typeface="Open Sans"/>
            </a:endParaRPr>
          </a:p>
          <a:p>
            <a:pPr marL="0" marR="0" lvl="0" indent="0" algn="ctr" rtl="0">
              <a:lnSpc>
                <a:spcPct val="100000"/>
              </a:lnSpc>
              <a:spcBef>
                <a:spcPts val="0"/>
              </a:spcBef>
              <a:spcAft>
                <a:spcPts val="0"/>
              </a:spcAft>
              <a:buClr>
                <a:srgbClr val="000000"/>
              </a:buClr>
              <a:buSzPts val="1500"/>
              <a:buFont typeface="Arial"/>
              <a:buNone/>
            </a:pPr>
            <a:r>
              <a:rPr lang="en" sz="1500" b="1" i="0" u="none" strike="noStrike" cap="none">
                <a:solidFill>
                  <a:srgbClr val="FFFFFF"/>
                </a:solidFill>
                <a:latin typeface="Open Sans"/>
                <a:ea typeface="Open Sans"/>
                <a:cs typeface="Open Sans"/>
                <a:sym typeface="Open Sans"/>
              </a:rPr>
              <a:t>emotion</a:t>
            </a:r>
            <a:endParaRPr sz="1500" b="1" i="0" u="none" strike="noStrike" cap="none">
              <a:solidFill>
                <a:srgbClr val="FFFFFF"/>
              </a:solidFill>
              <a:latin typeface="Open Sans"/>
              <a:ea typeface="Open Sans"/>
              <a:cs typeface="Open Sans"/>
              <a:sym typeface="Open Sans"/>
            </a:endParaRPr>
          </a:p>
        </p:txBody>
      </p:sp>
      <p:sp>
        <p:nvSpPr>
          <p:cNvPr id="1036" name="Google Shape;1036;p180"/>
          <p:cNvSpPr txBox="1">
            <a:spLocks noGrp="1"/>
          </p:cNvSpPr>
          <p:nvPr>
            <p:ph type="body" idx="1"/>
          </p:nvPr>
        </p:nvSpPr>
        <p:spPr>
          <a:xfrm>
            <a:off x="513900" y="1315300"/>
            <a:ext cx="3702500" cy="2634400"/>
          </a:xfrm>
          <a:prstGeom prst="rect">
            <a:avLst/>
          </a:prstGeom>
          <a:noFill/>
          <a:ln w="15150" cap="flat" cmpd="sng">
            <a:solidFill>
              <a:schemeClr val="accent1"/>
            </a:solidFill>
            <a:prstDash val="dashDot"/>
            <a:round/>
            <a:headEnd type="none" w="sm" len="sm"/>
            <a:tailEnd type="none" w="sm" len="sm"/>
          </a:ln>
        </p:spPr>
        <p:txBody>
          <a:bodyPr spcFirstLastPara="1" wrap="square" lIns="96900" tIns="96900" rIns="96900" bIns="96900" anchor="ctr" anchorCtr="0">
            <a:noAutofit/>
          </a:bodyPr>
          <a:lstStyle/>
          <a:p>
            <a:pPr marL="0" lvl="0" indent="0" rtl="0">
              <a:spcBef>
                <a:spcPts val="0"/>
              </a:spcBef>
              <a:spcAft>
                <a:spcPts val="2437"/>
              </a:spcAft>
              <a:buNone/>
            </a:pPr>
            <a:r>
              <a:rPr lang="en-US" sz="3600" b="1" dirty="0">
                <a:solidFill>
                  <a:schemeClr val="dk2"/>
                </a:solidFill>
                <a:latin typeface="Open Sans"/>
                <a:ea typeface="Open Sans"/>
                <a:cs typeface="Open Sans"/>
                <a:sym typeface="Open Sans"/>
              </a:rPr>
              <a:t>Understanding Children’s Behaviors</a:t>
            </a:r>
            <a:endParaRPr sz="3600" b="1" dirty="0">
              <a:solidFill>
                <a:schemeClr val="dk2"/>
              </a:solidFill>
              <a:latin typeface="Open Sans"/>
              <a:ea typeface="Open Sans"/>
              <a:cs typeface="Open Sans"/>
              <a:sym typeface="Open Sans"/>
            </a:endParaRPr>
          </a:p>
        </p:txBody>
      </p:sp>
      <p:pic>
        <p:nvPicPr>
          <p:cNvPr id="3" name="Picture 2">
            <a:extLst>
              <a:ext uri="{FF2B5EF4-FFF2-40B4-BE49-F238E27FC236}">
                <a16:creationId xmlns:a16="http://schemas.microsoft.com/office/drawing/2014/main" id="{31BA09CC-91F9-A9B9-FEFF-DE2E2439F60C}"/>
              </a:ext>
            </a:extLst>
          </p:cNvPr>
          <p:cNvPicPr>
            <a:picLocks noChangeAspect="1"/>
          </p:cNvPicPr>
          <p:nvPr/>
        </p:nvPicPr>
        <p:blipFill>
          <a:blip r:embed="rId3"/>
          <a:stretch>
            <a:fillRect/>
          </a:stretch>
        </p:blipFill>
        <p:spPr>
          <a:xfrm>
            <a:off x="4379628" y="583926"/>
            <a:ext cx="4067743" cy="392484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Shape 1033">
          <a:extLst>
            <a:ext uri="{FF2B5EF4-FFF2-40B4-BE49-F238E27FC236}">
              <a16:creationId xmlns:a16="http://schemas.microsoft.com/office/drawing/2014/main" id="{E2B76849-6399-9212-8031-0380EEC2C4C6}"/>
            </a:ext>
          </a:extLst>
        </p:cNvPr>
        <p:cNvGrpSpPr/>
        <p:nvPr/>
      </p:nvGrpSpPr>
      <p:grpSpPr>
        <a:xfrm>
          <a:off x="0" y="0"/>
          <a:ext cx="0" cy="0"/>
          <a:chOff x="0" y="0"/>
          <a:chExt cx="0" cy="0"/>
        </a:xfrm>
      </p:grpSpPr>
      <p:sp>
        <p:nvSpPr>
          <p:cNvPr id="1034" name="Google Shape;1034;p180">
            <a:extLst>
              <a:ext uri="{FF2B5EF4-FFF2-40B4-BE49-F238E27FC236}">
                <a16:creationId xmlns:a16="http://schemas.microsoft.com/office/drawing/2014/main" id="{CE815292-CBC9-3D4D-B16A-A9F5F3F610B8}"/>
              </a:ext>
            </a:extLst>
          </p:cNvPr>
          <p:cNvSpPr txBox="1">
            <a:spLocks noGrp="1"/>
          </p:cNvSpPr>
          <p:nvPr>
            <p:ph type="title" idx="4294967295"/>
          </p:nvPr>
        </p:nvSpPr>
        <p:spPr>
          <a:xfrm>
            <a:off x="0" y="160520"/>
            <a:ext cx="9144000" cy="831300"/>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ct val="37500"/>
              <a:buNone/>
            </a:pPr>
            <a:r>
              <a:rPr lang="en" sz="4000" b="1" dirty="0">
                <a:solidFill>
                  <a:schemeClr val="dk2"/>
                </a:solidFill>
                <a:latin typeface="Open Sans"/>
                <a:ea typeface="Open Sans"/>
                <a:cs typeface="Open Sans"/>
                <a:sym typeface="Open Sans"/>
              </a:rPr>
              <a:t>When Behaviors Look Similar</a:t>
            </a:r>
            <a:endParaRPr sz="4000" b="1" dirty="0">
              <a:solidFill>
                <a:schemeClr val="dk2"/>
              </a:solidFill>
              <a:latin typeface="Open Sans"/>
              <a:ea typeface="Open Sans"/>
              <a:cs typeface="Open Sans"/>
              <a:sym typeface="Open Sans"/>
            </a:endParaRPr>
          </a:p>
        </p:txBody>
      </p:sp>
      <p:sp>
        <p:nvSpPr>
          <p:cNvPr id="1035" name="Google Shape;1035;p180">
            <a:extLst>
              <a:ext uri="{FF2B5EF4-FFF2-40B4-BE49-F238E27FC236}">
                <a16:creationId xmlns:a16="http://schemas.microsoft.com/office/drawing/2014/main" id="{FCA96F52-6082-8512-7FAF-F29D4196D0F9}"/>
              </a:ext>
            </a:extLst>
          </p:cNvPr>
          <p:cNvSpPr txBox="1"/>
          <p:nvPr/>
        </p:nvSpPr>
        <p:spPr>
          <a:xfrm rot="-2245873">
            <a:off x="6504450" y="3315223"/>
            <a:ext cx="1304523" cy="563008"/>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en" sz="1500" b="1" i="0" u="none" strike="noStrike" cap="none">
                <a:solidFill>
                  <a:srgbClr val="FFFFFF"/>
                </a:solidFill>
                <a:latin typeface="Open Sans"/>
                <a:ea typeface="Open Sans"/>
                <a:cs typeface="Open Sans"/>
                <a:sym typeface="Open Sans"/>
              </a:rPr>
              <a:t>Behavil/</a:t>
            </a:r>
            <a:endParaRPr sz="1500" b="1" i="0" u="none" strike="noStrike" cap="none">
              <a:solidFill>
                <a:srgbClr val="FFFFFF"/>
              </a:solidFill>
              <a:latin typeface="Open Sans"/>
              <a:ea typeface="Open Sans"/>
              <a:cs typeface="Open Sans"/>
              <a:sym typeface="Open Sans"/>
            </a:endParaRPr>
          </a:p>
          <a:p>
            <a:pPr marL="0" marR="0" lvl="0" indent="0" algn="ctr" rtl="0">
              <a:lnSpc>
                <a:spcPct val="100000"/>
              </a:lnSpc>
              <a:spcBef>
                <a:spcPts val="0"/>
              </a:spcBef>
              <a:spcAft>
                <a:spcPts val="0"/>
              </a:spcAft>
              <a:buClr>
                <a:srgbClr val="000000"/>
              </a:buClr>
              <a:buSzPts val="1500"/>
              <a:buFont typeface="Arial"/>
              <a:buNone/>
            </a:pPr>
            <a:r>
              <a:rPr lang="en" sz="1500" b="1" i="0" u="none" strike="noStrike" cap="none">
                <a:solidFill>
                  <a:srgbClr val="FFFFFF"/>
                </a:solidFill>
                <a:latin typeface="Open Sans"/>
                <a:ea typeface="Open Sans"/>
                <a:cs typeface="Open Sans"/>
                <a:sym typeface="Open Sans"/>
              </a:rPr>
              <a:t>emotion</a:t>
            </a:r>
            <a:endParaRPr sz="1500" b="1" i="0" u="none" strike="noStrike" cap="none">
              <a:solidFill>
                <a:srgbClr val="FFFFFF"/>
              </a:solidFill>
              <a:latin typeface="Open Sans"/>
              <a:ea typeface="Open Sans"/>
              <a:cs typeface="Open Sans"/>
              <a:sym typeface="Open Sans"/>
            </a:endParaRPr>
          </a:p>
        </p:txBody>
      </p:sp>
      <p:sp>
        <p:nvSpPr>
          <p:cNvPr id="1036" name="Google Shape;1036;p180">
            <a:extLst>
              <a:ext uri="{FF2B5EF4-FFF2-40B4-BE49-F238E27FC236}">
                <a16:creationId xmlns:a16="http://schemas.microsoft.com/office/drawing/2014/main" id="{9A9ED718-91F8-15D0-3BC5-6E7F8F8099F7}"/>
              </a:ext>
            </a:extLst>
          </p:cNvPr>
          <p:cNvSpPr txBox="1">
            <a:spLocks noGrp="1"/>
          </p:cNvSpPr>
          <p:nvPr>
            <p:ph type="body" idx="1"/>
          </p:nvPr>
        </p:nvSpPr>
        <p:spPr>
          <a:xfrm>
            <a:off x="1390200" y="880850"/>
            <a:ext cx="6363600" cy="4183800"/>
          </a:xfrm>
          <a:prstGeom prst="rect">
            <a:avLst/>
          </a:prstGeom>
          <a:noFill/>
          <a:ln w="15150" cap="flat" cmpd="sng">
            <a:solidFill>
              <a:schemeClr val="accent1"/>
            </a:solidFill>
            <a:prstDash val="dashDot"/>
            <a:round/>
            <a:headEnd type="none" w="sm" len="sm"/>
            <a:tailEnd type="none" w="sm" len="sm"/>
          </a:ln>
        </p:spPr>
        <p:txBody>
          <a:bodyPr spcFirstLastPara="1" wrap="square" lIns="96900" tIns="96900" rIns="96900" bIns="96900" anchor="ctr" anchorCtr="0">
            <a:noAutofit/>
          </a:bodyPr>
          <a:lstStyle/>
          <a:p>
            <a:pPr marL="0" lvl="0" indent="0" algn="l" rtl="0">
              <a:spcBef>
                <a:spcPts val="0"/>
              </a:spcBef>
              <a:spcAft>
                <a:spcPts val="2437"/>
              </a:spcAft>
              <a:buNone/>
            </a:pPr>
            <a:endParaRPr sz="2331">
              <a:solidFill>
                <a:schemeClr val="dk2"/>
              </a:solidFill>
              <a:latin typeface="Open Sans"/>
              <a:ea typeface="Open Sans"/>
              <a:cs typeface="Open Sans"/>
              <a:sym typeface="Open Sans"/>
            </a:endParaRPr>
          </a:p>
        </p:txBody>
      </p:sp>
      <p:pic>
        <p:nvPicPr>
          <p:cNvPr id="1037" name="Google Shape;1037;p180" descr="Picture">
            <a:extLst>
              <a:ext uri="{FF2B5EF4-FFF2-40B4-BE49-F238E27FC236}">
                <a16:creationId xmlns:a16="http://schemas.microsoft.com/office/drawing/2014/main" id="{37B81255-5CBF-E437-20E3-787CD58B8EFA}"/>
              </a:ext>
            </a:extLst>
          </p:cNvPr>
          <p:cNvPicPr preferRelativeResize="0"/>
          <p:nvPr/>
        </p:nvPicPr>
        <p:blipFill>
          <a:blip r:embed="rId3">
            <a:alphaModFix/>
          </a:blip>
          <a:stretch>
            <a:fillRect/>
          </a:stretch>
        </p:blipFill>
        <p:spPr>
          <a:xfrm>
            <a:off x="1390200" y="979196"/>
            <a:ext cx="6298768" cy="3987201"/>
          </a:xfrm>
          <a:prstGeom prst="rect">
            <a:avLst/>
          </a:prstGeom>
          <a:noFill/>
          <a:ln>
            <a:noFill/>
          </a:ln>
        </p:spPr>
      </p:pic>
    </p:spTree>
    <p:extLst>
      <p:ext uri="{BB962C8B-B14F-4D97-AF65-F5344CB8AC3E}">
        <p14:creationId xmlns:p14="http://schemas.microsoft.com/office/powerpoint/2010/main" val="7667972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41"/>
        <p:cNvGrpSpPr/>
        <p:nvPr/>
      </p:nvGrpSpPr>
      <p:grpSpPr>
        <a:xfrm>
          <a:off x="0" y="0"/>
          <a:ext cx="0" cy="0"/>
          <a:chOff x="0" y="0"/>
          <a:chExt cx="0" cy="0"/>
        </a:xfrm>
      </p:grpSpPr>
      <p:pic>
        <p:nvPicPr>
          <p:cNvPr id="1042" name="Google Shape;1042;p181" descr="Vol 83, No 6 | The Journal of Clinical Psychiatry"/>
          <p:cNvPicPr preferRelativeResize="0"/>
          <p:nvPr/>
        </p:nvPicPr>
        <p:blipFill>
          <a:blip r:embed="rId3">
            <a:alphaModFix/>
          </a:blip>
          <a:stretch>
            <a:fillRect/>
          </a:stretch>
        </p:blipFill>
        <p:spPr>
          <a:xfrm>
            <a:off x="112628" y="-809300"/>
            <a:ext cx="8929200" cy="5952800"/>
          </a:xfrm>
          <a:prstGeom prst="rect">
            <a:avLst/>
          </a:prstGeom>
          <a:noFill/>
          <a:ln>
            <a:noFill/>
          </a:ln>
        </p:spPr>
      </p:pic>
      <p:sp>
        <p:nvSpPr>
          <p:cNvPr id="1043" name="Google Shape;1043;p181"/>
          <p:cNvSpPr/>
          <p:nvPr/>
        </p:nvSpPr>
        <p:spPr>
          <a:xfrm>
            <a:off x="0" y="4030197"/>
            <a:ext cx="9144000" cy="1113300"/>
          </a:xfrm>
          <a:prstGeom prst="rect">
            <a:avLst/>
          </a:prstGeom>
          <a:solidFill>
            <a:srgbClr val="CACACA"/>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044" name="Google Shape;1044;p181"/>
          <p:cNvSpPr txBox="1"/>
          <p:nvPr/>
        </p:nvSpPr>
        <p:spPr>
          <a:xfrm>
            <a:off x="112725" y="4224861"/>
            <a:ext cx="8929200"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3600" b="1" i="0" u="none" strike="noStrike" cap="none" dirty="0">
                <a:solidFill>
                  <a:schemeClr val="accent6"/>
                </a:solidFill>
                <a:latin typeface="Calibri"/>
                <a:ea typeface="Calibri"/>
                <a:cs typeface="Calibri"/>
                <a:sym typeface="Calibri"/>
              </a:rPr>
              <a:t>Activity: Overlap Between A</a:t>
            </a:r>
            <a:r>
              <a:rPr lang="en" sz="3600" b="1" dirty="0">
                <a:solidFill>
                  <a:schemeClr val="accent6"/>
                </a:solidFill>
                <a:latin typeface="Calibri"/>
                <a:ea typeface="Calibri"/>
                <a:cs typeface="Calibri"/>
                <a:sym typeface="Calibri"/>
              </a:rPr>
              <a:t>DHD and Trauma</a:t>
            </a:r>
            <a:endParaRPr sz="360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56"/>
        <p:cNvGrpSpPr/>
        <p:nvPr/>
      </p:nvGrpSpPr>
      <p:grpSpPr>
        <a:xfrm>
          <a:off x="0" y="0"/>
          <a:ext cx="0" cy="0"/>
          <a:chOff x="0" y="0"/>
          <a:chExt cx="0" cy="0"/>
        </a:xfrm>
      </p:grpSpPr>
      <p:pic>
        <p:nvPicPr>
          <p:cNvPr id="2" name="Online Media 1" title="Trauma-Informed Care - De-escalating Challenging Behaviors">
            <a:hlinkClick r:id="" action="ppaction://media"/>
            <a:extLst>
              <a:ext uri="{FF2B5EF4-FFF2-40B4-BE49-F238E27FC236}">
                <a16:creationId xmlns:a16="http://schemas.microsoft.com/office/drawing/2014/main" id="{C734B80A-4CEE-EC37-1430-DA39A537BDAE}"/>
              </a:ext>
            </a:extLst>
          </p:cNvPr>
          <p:cNvPicPr>
            <a:picLocks noRot="1" noChangeAspect="1"/>
          </p:cNvPicPr>
          <p:nvPr>
            <a:videoFile r:link="rId1"/>
          </p:nvPr>
        </p:nvPicPr>
        <p:blipFill>
          <a:blip r:embed="rId4"/>
          <a:stretch>
            <a:fillRect/>
          </a:stretch>
        </p:blipFill>
        <p:spPr>
          <a:xfrm>
            <a:off x="19050" y="0"/>
            <a:ext cx="9104313" cy="5143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63"/>
        <p:cNvGrpSpPr/>
        <p:nvPr/>
      </p:nvGrpSpPr>
      <p:grpSpPr>
        <a:xfrm>
          <a:off x="0" y="0"/>
          <a:ext cx="0" cy="0"/>
          <a:chOff x="0" y="0"/>
          <a:chExt cx="0" cy="0"/>
        </a:xfrm>
      </p:grpSpPr>
      <p:sp>
        <p:nvSpPr>
          <p:cNvPr id="1064" name="Google Shape;1064;p184"/>
          <p:cNvSpPr/>
          <p:nvPr/>
        </p:nvSpPr>
        <p:spPr>
          <a:xfrm>
            <a:off x="0" y="3820194"/>
            <a:ext cx="9144000" cy="924900"/>
          </a:xfrm>
          <a:prstGeom prst="rect">
            <a:avLst/>
          </a:prstGeom>
          <a:solidFill>
            <a:schemeClr val="lt1"/>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cxnSp>
        <p:nvCxnSpPr>
          <p:cNvPr id="1065" name="Google Shape;1065;p184"/>
          <p:cNvCxnSpPr/>
          <p:nvPr/>
        </p:nvCxnSpPr>
        <p:spPr>
          <a:xfrm>
            <a:off x="0" y="3668677"/>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
        <p:nvSpPr>
          <p:cNvPr id="1066" name="Google Shape;1066;p184"/>
          <p:cNvSpPr txBox="1"/>
          <p:nvPr/>
        </p:nvSpPr>
        <p:spPr>
          <a:xfrm>
            <a:off x="87275" y="3987925"/>
            <a:ext cx="8940300" cy="558600"/>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4400" b="1" dirty="0">
                <a:solidFill>
                  <a:srgbClr val="262626"/>
                </a:solidFill>
                <a:latin typeface="Calibri"/>
                <a:ea typeface="Calibri"/>
                <a:cs typeface="Calibri"/>
                <a:sym typeface="Calibri"/>
              </a:rPr>
              <a:t>Supporting Families </a:t>
            </a:r>
            <a:r>
              <a:rPr lang="en-US" sz="4400" b="1" dirty="0">
                <a:solidFill>
                  <a:srgbClr val="262626"/>
                </a:solidFill>
                <a:latin typeface="Calibri"/>
                <a:ea typeface="Calibri"/>
                <a:cs typeface="Calibri"/>
                <a:sym typeface="Calibri"/>
              </a:rPr>
              <a:t>and </a:t>
            </a:r>
            <a:r>
              <a:rPr lang="en" sz="4400" b="1" dirty="0">
                <a:solidFill>
                  <a:srgbClr val="262626"/>
                </a:solidFill>
                <a:latin typeface="Calibri"/>
                <a:ea typeface="Calibri"/>
                <a:cs typeface="Calibri"/>
                <a:sym typeface="Calibri"/>
              </a:rPr>
              <a:t>Children</a:t>
            </a:r>
            <a:endParaRPr sz="6600" b="1" dirty="0">
              <a:solidFill>
                <a:srgbClr val="262626"/>
              </a:solidFill>
              <a:latin typeface="Calibri"/>
              <a:ea typeface="Calibri"/>
              <a:cs typeface="Calibri"/>
              <a:sym typeface="Calibri"/>
            </a:endParaRPr>
          </a:p>
        </p:txBody>
      </p:sp>
      <p:cxnSp>
        <p:nvCxnSpPr>
          <p:cNvPr id="1067" name="Google Shape;1067;p184"/>
          <p:cNvCxnSpPr/>
          <p:nvPr/>
        </p:nvCxnSpPr>
        <p:spPr>
          <a:xfrm>
            <a:off x="0" y="4885967"/>
            <a:ext cx="9144000" cy="0"/>
          </a:xfrm>
          <a:prstGeom prst="straightConnector1">
            <a:avLst/>
          </a:prstGeom>
          <a:noFill/>
          <a:ln w="38100" cap="flat" cmpd="sng">
            <a:solidFill>
              <a:schemeClr val="lt1">
                <a:alpha val="89020"/>
              </a:schemeClr>
            </a:solidFill>
            <a:prstDash val="solid"/>
            <a:round/>
            <a:headEnd type="none" w="sm" len="sm"/>
            <a:tailEnd type="none" w="sm" len="sm"/>
          </a:ln>
        </p:spPr>
      </p:cxn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49"/>
        <p:cNvGrpSpPr/>
        <p:nvPr/>
      </p:nvGrpSpPr>
      <p:grpSpPr>
        <a:xfrm>
          <a:off x="0" y="0"/>
          <a:ext cx="0" cy="0"/>
          <a:chOff x="0" y="0"/>
          <a:chExt cx="0" cy="0"/>
        </a:xfrm>
      </p:grpSpPr>
      <p:sp>
        <p:nvSpPr>
          <p:cNvPr id="1050" name="Google Shape;1050;p182"/>
          <p:cNvSpPr txBox="1"/>
          <p:nvPr/>
        </p:nvSpPr>
        <p:spPr>
          <a:xfrm>
            <a:off x="246750" y="590550"/>
            <a:ext cx="8493600" cy="6003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3900"/>
              <a:buFont typeface="Arial"/>
              <a:buNone/>
            </a:pPr>
            <a:endParaRPr sz="3900" b="1">
              <a:solidFill>
                <a:schemeClr val="accent3"/>
              </a:solidFill>
              <a:latin typeface="Open Sans"/>
              <a:ea typeface="Open Sans"/>
              <a:cs typeface="Open Sans"/>
              <a:sym typeface="Open Sans"/>
            </a:endParaRPr>
          </a:p>
        </p:txBody>
      </p:sp>
      <p:sp>
        <p:nvSpPr>
          <p:cNvPr id="1051" name="Google Shape;1051;p182"/>
          <p:cNvSpPr txBox="1">
            <a:spLocks noGrp="1"/>
          </p:cNvSpPr>
          <p:nvPr>
            <p:ph type="body" idx="4294967295"/>
          </p:nvPr>
        </p:nvSpPr>
        <p:spPr>
          <a:xfrm>
            <a:off x="114618" y="1249325"/>
            <a:ext cx="4878296" cy="2340000"/>
          </a:xfrm>
          <a:prstGeom prst="rect">
            <a:avLst/>
          </a:prstGeom>
          <a:noFill/>
          <a:ln w="14300" cap="flat" cmpd="sng">
            <a:solidFill>
              <a:schemeClr val="accent1"/>
            </a:solidFill>
            <a:prstDash val="dashDot"/>
            <a:round/>
            <a:headEnd type="none" w="sm" len="sm"/>
            <a:tailEnd type="none" w="sm" len="sm"/>
          </a:ln>
        </p:spPr>
        <p:txBody>
          <a:bodyPr spcFirstLastPara="1" wrap="square" lIns="91425" tIns="91425" rIns="91425" bIns="91425" anchor="ctr" anchorCtr="0">
            <a:noAutofit/>
          </a:bodyPr>
          <a:lstStyle/>
          <a:p>
            <a:pPr marL="457200" lvl="0" indent="0" algn="l" rtl="0">
              <a:spcBef>
                <a:spcPts val="0"/>
              </a:spcBef>
              <a:spcAft>
                <a:spcPts val="0"/>
              </a:spcAft>
              <a:buNone/>
            </a:pPr>
            <a:r>
              <a:rPr lang="en" sz="3200" b="1" dirty="0">
                <a:solidFill>
                  <a:schemeClr val="accent3"/>
                </a:solidFill>
                <a:latin typeface="Open Sans"/>
                <a:ea typeface="Open Sans"/>
                <a:cs typeface="Open Sans"/>
                <a:sym typeface="Open Sans"/>
              </a:rPr>
              <a:t>Practical Strategies for Supporting Children</a:t>
            </a:r>
            <a:endParaRPr sz="2000" dirty="0">
              <a:solidFill>
                <a:schemeClr val="accent6"/>
              </a:solidFill>
            </a:endParaRPr>
          </a:p>
        </p:txBody>
      </p:sp>
      <p:pic>
        <p:nvPicPr>
          <p:cNvPr id="1052" name="Google Shape;1052;p182" descr="картинки : играть, мальчик, чтение, мужской, Сидящий, Ребенок ..."/>
          <p:cNvPicPr preferRelativeResize="0"/>
          <p:nvPr/>
        </p:nvPicPr>
        <p:blipFill>
          <a:blip r:embed="rId3">
            <a:alphaModFix/>
          </a:blip>
          <a:stretch>
            <a:fillRect/>
          </a:stretch>
        </p:blipFill>
        <p:spPr>
          <a:xfrm>
            <a:off x="5196114" y="446138"/>
            <a:ext cx="3947884" cy="3143138"/>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80"/>
        <p:cNvGrpSpPr/>
        <p:nvPr/>
      </p:nvGrpSpPr>
      <p:grpSpPr>
        <a:xfrm>
          <a:off x="0" y="0"/>
          <a:ext cx="0" cy="0"/>
          <a:chOff x="0" y="0"/>
          <a:chExt cx="0" cy="0"/>
        </a:xfrm>
      </p:grpSpPr>
      <p:sp>
        <p:nvSpPr>
          <p:cNvPr id="1081" name="Google Shape;1081;p186"/>
          <p:cNvSpPr txBox="1">
            <a:spLocks noGrp="1"/>
          </p:cNvSpPr>
          <p:nvPr>
            <p:ph type="body" idx="1"/>
          </p:nvPr>
        </p:nvSpPr>
        <p:spPr>
          <a:xfrm>
            <a:off x="3917100" y="1532123"/>
            <a:ext cx="5090400" cy="2926500"/>
          </a:xfrm>
          <a:prstGeom prst="rect">
            <a:avLst/>
          </a:prstGeom>
          <a:noFill/>
          <a:ln>
            <a:noFill/>
          </a:ln>
        </p:spPr>
        <p:txBody>
          <a:bodyPr spcFirstLastPara="1" wrap="square" lIns="45725" tIns="22850" rIns="45725" bIns="22850" anchor="t" anchorCtr="0">
            <a:noAutofit/>
          </a:bodyPr>
          <a:lstStyle/>
          <a:p>
            <a:pPr marL="457200" lvl="0" indent="-381000" algn="l" rtl="0">
              <a:lnSpc>
                <a:spcPct val="100000"/>
              </a:lnSpc>
              <a:spcBef>
                <a:spcPts val="800"/>
              </a:spcBef>
              <a:spcAft>
                <a:spcPts val="0"/>
              </a:spcAft>
              <a:buSzPts val="2400"/>
              <a:buChar char="●"/>
            </a:pPr>
            <a:r>
              <a:rPr lang="en" sz="2400"/>
              <a:t>About 3% of children and teens between the ages of 3 and 17 have depression. </a:t>
            </a:r>
            <a:endParaRPr sz="2400"/>
          </a:p>
          <a:p>
            <a:pPr marL="457200" lvl="0" indent="0" algn="l" rtl="0">
              <a:lnSpc>
                <a:spcPct val="100000"/>
              </a:lnSpc>
              <a:spcBef>
                <a:spcPts val="800"/>
              </a:spcBef>
              <a:spcAft>
                <a:spcPts val="0"/>
              </a:spcAft>
              <a:buNone/>
            </a:pPr>
            <a:endParaRPr sz="1500"/>
          </a:p>
          <a:p>
            <a:pPr marL="457200" lvl="0" indent="-381000" algn="l" rtl="0">
              <a:lnSpc>
                <a:spcPct val="100000"/>
              </a:lnSpc>
              <a:spcBef>
                <a:spcPts val="800"/>
              </a:spcBef>
              <a:spcAft>
                <a:spcPts val="0"/>
              </a:spcAft>
              <a:buSzPts val="2400"/>
              <a:buChar char="●"/>
            </a:pPr>
            <a:r>
              <a:rPr lang="en" sz="2400"/>
              <a:t>About 1 in 5 teens have been diagnosed with major depression.</a:t>
            </a:r>
            <a:endParaRPr sz="2400"/>
          </a:p>
        </p:txBody>
      </p:sp>
      <p:sp>
        <p:nvSpPr>
          <p:cNvPr id="1082" name="Google Shape;1082;p186"/>
          <p:cNvSpPr txBox="1"/>
          <p:nvPr/>
        </p:nvSpPr>
        <p:spPr>
          <a:xfrm>
            <a:off x="3917108" y="638600"/>
            <a:ext cx="4430100" cy="5541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2700"/>
              <a:buFont typeface="Arial"/>
              <a:buNone/>
            </a:pPr>
            <a:r>
              <a:rPr lang="en" sz="3300" b="1">
                <a:solidFill>
                  <a:schemeClr val="accent3"/>
                </a:solidFill>
                <a:latin typeface="Open Sans"/>
                <a:ea typeface="Open Sans"/>
                <a:cs typeface="Open Sans"/>
                <a:sym typeface="Open Sans"/>
              </a:rPr>
              <a:t>DEPRESSION:</a:t>
            </a:r>
            <a:endParaRPr sz="3300" b="1">
              <a:solidFill>
                <a:schemeClr val="accent3"/>
              </a:solidFill>
              <a:latin typeface="Open Sans"/>
              <a:ea typeface="Open Sans"/>
              <a:cs typeface="Open Sans"/>
              <a:sym typeface="Open Sans"/>
            </a:endParaRPr>
          </a:p>
        </p:txBody>
      </p:sp>
      <p:pic>
        <p:nvPicPr>
          <p:cNvPr id="1083" name="Google Shape;1083;p186" descr="Child slumped over (Provided by Getty Images)"/>
          <p:cNvPicPr preferRelativeResize="0"/>
          <p:nvPr/>
        </p:nvPicPr>
        <p:blipFill>
          <a:blip r:embed="rId3">
            <a:alphaModFix/>
          </a:blip>
          <a:stretch>
            <a:fillRect/>
          </a:stretch>
        </p:blipFill>
        <p:spPr>
          <a:xfrm>
            <a:off x="304800" y="182525"/>
            <a:ext cx="3476726" cy="4653814"/>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88"/>
        <p:cNvGrpSpPr/>
        <p:nvPr/>
      </p:nvGrpSpPr>
      <p:grpSpPr>
        <a:xfrm>
          <a:off x="0" y="0"/>
          <a:ext cx="0" cy="0"/>
          <a:chOff x="0" y="0"/>
          <a:chExt cx="0" cy="0"/>
        </a:xfrm>
      </p:grpSpPr>
      <p:sp>
        <p:nvSpPr>
          <p:cNvPr id="1089" name="Google Shape;1089;p187"/>
          <p:cNvSpPr txBox="1"/>
          <p:nvPr/>
        </p:nvSpPr>
        <p:spPr>
          <a:xfrm>
            <a:off x="3917099" y="329275"/>
            <a:ext cx="5081700" cy="5232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2700"/>
              <a:buFont typeface="Arial"/>
              <a:buNone/>
            </a:pPr>
            <a:r>
              <a:rPr lang="en" sz="3100" b="1">
                <a:solidFill>
                  <a:schemeClr val="accent3"/>
                </a:solidFill>
                <a:latin typeface="Open Sans"/>
                <a:ea typeface="Open Sans"/>
                <a:cs typeface="Open Sans"/>
                <a:sym typeface="Open Sans"/>
              </a:rPr>
              <a:t>FAILURE-TO-THRIVE (FTT)</a:t>
            </a:r>
            <a:endParaRPr sz="3100" b="1">
              <a:solidFill>
                <a:schemeClr val="accent3"/>
              </a:solidFill>
              <a:latin typeface="Open Sans"/>
              <a:ea typeface="Open Sans"/>
              <a:cs typeface="Open Sans"/>
              <a:sym typeface="Open Sans"/>
            </a:endParaRPr>
          </a:p>
        </p:txBody>
      </p:sp>
      <p:pic>
        <p:nvPicPr>
          <p:cNvPr id="1090" name="Google Shape;1090;p187" descr="Doctor examining baby (Provided by Getty Images)"/>
          <p:cNvPicPr preferRelativeResize="0"/>
          <p:nvPr/>
        </p:nvPicPr>
        <p:blipFill>
          <a:blip r:embed="rId3">
            <a:alphaModFix/>
          </a:blip>
          <a:stretch>
            <a:fillRect/>
          </a:stretch>
        </p:blipFill>
        <p:spPr>
          <a:xfrm>
            <a:off x="318100" y="152400"/>
            <a:ext cx="3227376" cy="4838702"/>
          </a:xfrm>
          <a:prstGeom prst="rect">
            <a:avLst/>
          </a:prstGeom>
          <a:noFill/>
          <a:ln>
            <a:noFill/>
          </a:ln>
        </p:spPr>
      </p:pic>
      <p:sp>
        <p:nvSpPr>
          <p:cNvPr id="1091" name="Google Shape;1091;p187"/>
          <p:cNvSpPr txBox="1">
            <a:spLocks noGrp="1"/>
          </p:cNvSpPr>
          <p:nvPr>
            <p:ph type="body" idx="1"/>
          </p:nvPr>
        </p:nvSpPr>
        <p:spPr>
          <a:xfrm>
            <a:off x="3917100" y="1091725"/>
            <a:ext cx="4652100" cy="3740100"/>
          </a:xfrm>
          <a:prstGeom prst="rect">
            <a:avLst/>
          </a:prstGeom>
          <a:noFill/>
          <a:ln w="14300" cap="flat" cmpd="sng">
            <a:solidFill>
              <a:schemeClr val="accent1"/>
            </a:solidFill>
            <a:prstDash val="dashDot"/>
            <a:round/>
            <a:headEnd type="none" w="sm" len="sm"/>
            <a:tailEnd type="none" w="sm" len="sm"/>
          </a:ln>
        </p:spPr>
        <p:txBody>
          <a:bodyPr spcFirstLastPara="1" wrap="square" lIns="91425" tIns="91425" rIns="91425" bIns="91425" anchor="ctr" anchorCtr="0">
            <a:noAutofit/>
          </a:bodyPr>
          <a:lstStyle/>
          <a:p>
            <a:pPr marL="0" lvl="0" indent="0" algn="l" rtl="0">
              <a:spcBef>
                <a:spcPts val="800"/>
              </a:spcBef>
              <a:spcAft>
                <a:spcPts val="0"/>
              </a:spcAft>
              <a:buNone/>
            </a:pPr>
            <a:r>
              <a:rPr lang="en" sz="2200">
                <a:solidFill>
                  <a:schemeClr val="dk2"/>
                </a:solidFill>
              </a:rPr>
              <a:t>Child under 3 whose weight falls below the 3rd percentile or drops across two major growth chart lines</a:t>
            </a:r>
            <a:endParaRPr sz="2200">
              <a:solidFill>
                <a:schemeClr val="dk2"/>
              </a:solidFill>
            </a:endParaRPr>
          </a:p>
          <a:p>
            <a:pPr marL="457200" lvl="0" indent="0" algn="l" rtl="0">
              <a:spcBef>
                <a:spcPts val="800"/>
              </a:spcBef>
              <a:spcAft>
                <a:spcPts val="0"/>
              </a:spcAft>
              <a:buNone/>
            </a:pPr>
            <a:endParaRPr sz="800">
              <a:solidFill>
                <a:schemeClr val="dk2"/>
              </a:solidFill>
            </a:endParaRPr>
          </a:p>
          <a:p>
            <a:pPr marL="0" lvl="0" indent="0" algn="l" rtl="0">
              <a:spcBef>
                <a:spcPts val="800"/>
              </a:spcBef>
              <a:spcAft>
                <a:spcPts val="0"/>
              </a:spcAft>
              <a:buNone/>
            </a:pPr>
            <a:r>
              <a:rPr lang="en" sz="2200" b="1">
                <a:solidFill>
                  <a:schemeClr val="dk2"/>
                </a:solidFill>
              </a:rPr>
              <a:t>Signs include: </a:t>
            </a:r>
            <a:endParaRPr sz="2200" b="1">
              <a:solidFill>
                <a:schemeClr val="dk2"/>
              </a:solidFill>
            </a:endParaRPr>
          </a:p>
          <a:p>
            <a:pPr marL="914400" lvl="0" indent="-368300" algn="l" rtl="0">
              <a:spcBef>
                <a:spcPts val="800"/>
              </a:spcBef>
              <a:spcAft>
                <a:spcPts val="0"/>
              </a:spcAft>
              <a:buClr>
                <a:schemeClr val="dk2"/>
              </a:buClr>
              <a:buSzPts val="2200"/>
              <a:buChar char="●"/>
            </a:pPr>
            <a:r>
              <a:rPr lang="en" sz="2200">
                <a:solidFill>
                  <a:schemeClr val="dk2"/>
                </a:solidFill>
              </a:rPr>
              <a:t>Slowed or stopped growth</a:t>
            </a:r>
            <a:endParaRPr sz="2200">
              <a:solidFill>
                <a:schemeClr val="dk2"/>
              </a:solidFill>
            </a:endParaRPr>
          </a:p>
          <a:p>
            <a:pPr marL="914400" lvl="0" indent="-368300" algn="l" rtl="0">
              <a:spcBef>
                <a:spcPts val="0"/>
              </a:spcBef>
              <a:spcAft>
                <a:spcPts val="0"/>
              </a:spcAft>
              <a:buClr>
                <a:schemeClr val="dk2"/>
              </a:buClr>
              <a:buSzPts val="2200"/>
              <a:buChar char="●"/>
            </a:pPr>
            <a:r>
              <a:rPr lang="en" sz="2200">
                <a:solidFill>
                  <a:schemeClr val="dk2"/>
                </a:solidFill>
              </a:rPr>
              <a:t>Excessive crying</a:t>
            </a:r>
            <a:endParaRPr sz="2200">
              <a:solidFill>
                <a:schemeClr val="dk2"/>
              </a:solidFill>
            </a:endParaRPr>
          </a:p>
          <a:p>
            <a:pPr marL="914400" lvl="0" indent="-368300" algn="l" rtl="0">
              <a:spcBef>
                <a:spcPts val="0"/>
              </a:spcBef>
              <a:spcAft>
                <a:spcPts val="0"/>
              </a:spcAft>
              <a:buClr>
                <a:schemeClr val="dk2"/>
              </a:buClr>
              <a:buSzPts val="2200"/>
              <a:buChar char="●"/>
            </a:pPr>
            <a:r>
              <a:rPr lang="en" sz="2200">
                <a:solidFill>
                  <a:schemeClr val="dk2"/>
                </a:solidFill>
              </a:rPr>
              <a:t>Irritability</a:t>
            </a:r>
            <a:endParaRPr sz="2200">
              <a:solidFill>
                <a:schemeClr val="dk2"/>
              </a:solidFill>
            </a:endParaRPr>
          </a:p>
          <a:p>
            <a:pPr marL="914400" lvl="0" indent="-368300" algn="l" rtl="0">
              <a:spcBef>
                <a:spcPts val="0"/>
              </a:spcBef>
              <a:spcAft>
                <a:spcPts val="0"/>
              </a:spcAft>
              <a:buClr>
                <a:schemeClr val="dk2"/>
              </a:buClr>
              <a:buSzPts val="2200"/>
              <a:buChar char="●"/>
            </a:pPr>
            <a:r>
              <a:rPr lang="en" sz="2200">
                <a:solidFill>
                  <a:schemeClr val="dk2"/>
                </a:solidFill>
              </a:rPr>
              <a:t>Lethargy</a:t>
            </a:r>
            <a:endParaRPr sz="3300" b="1">
              <a:solidFill>
                <a:schemeClr val="accent3"/>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95"/>
        <p:cNvGrpSpPr/>
        <p:nvPr/>
      </p:nvGrpSpPr>
      <p:grpSpPr>
        <a:xfrm>
          <a:off x="0" y="0"/>
          <a:ext cx="0" cy="0"/>
          <a:chOff x="0" y="0"/>
          <a:chExt cx="0" cy="0"/>
        </a:xfrm>
      </p:grpSpPr>
      <p:sp>
        <p:nvSpPr>
          <p:cNvPr id="1096" name="Google Shape;1096;p188"/>
          <p:cNvSpPr txBox="1"/>
          <p:nvPr/>
        </p:nvSpPr>
        <p:spPr>
          <a:xfrm>
            <a:off x="5888600" y="806763"/>
            <a:ext cx="1291500" cy="723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1" i="0" u="none" strike="noStrike" cap="none">
              <a:solidFill>
                <a:srgbClr val="474747"/>
              </a:solidFill>
              <a:highlight>
                <a:srgbClr val="FFFFFF"/>
              </a:highlight>
              <a:latin typeface="Open Sans"/>
              <a:ea typeface="Open Sans"/>
              <a:cs typeface="Open Sans"/>
              <a:sym typeface="Open Sans"/>
            </a:endParaRPr>
          </a:p>
        </p:txBody>
      </p:sp>
      <p:sp>
        <p:nvSpPr>
          <p:cNvPr id="1097" name="Google Shape;1097;p188"/>
          <p:cNvSpPr txBox="1"/>
          <p:nvPr/>
        </p:nvSpPr>
        <p:spPr>
          <a:xfrm>
            <a:off x="1719250" y="4254850"/>
            <a:ext cx="1443000" cy="643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sp>
        <p:nvSpPr>
          <p:cNvPr id="1098" name="Google Shape;1098;p188"/>
          <p:cNvSpPr txBox="1"/>
          <p:nvPr/>
        </p:nvSpPr>
        <p:spPr>
          <a:xfrm>
            <a:off x="5990925" y="4147275"/>
            <a:ext cx="1291500" cy="584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sp>
        <p:nvSpPr>
          <p:cNvPr id="1099" name="Google Shape;1099;p188"/>
          <p:cNvSpPr txBox="1">
            <a:spLocks noGrp="1"/>
          </p:cNvSpPr>
          <p:nvPr>
            <p:ph type="title"/>
          </p:nvPr>
        </p:nvSpPr>
        <p:spPr>
          <a:xfrm>
            <a:off x="311700" y="365554"/>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500"/>
              <a:buNone/>
            </a:pPr>
            <a:r>
              <a:rPr lang="en" sz="3400">
                <a:solidFill>
                  <a:schemeClr val="accent3"/>
                </a:solidFill>
              </a:rPr>
              <a:t>SUPPORTING FAMILIES OF CHILDREN WITH FAILURE T0 THRIVE:</a:t>
            </a:r>
            <a:endParaRPr sz="3400">
              <a:solidFill>
                <a:schemeClr val="accent3"/>
              </a:solidFill>
            </a:endParaRPr>
          </a:p>
        </p:txBody>
      </p:sp>
      <p:sp>
        <p:nvSpPr>
          <p:cNvPr id="1100" name="Google Shape;1100;p188"/>
          <p:cNvSpPr txBox="1">
            <a:spLocks noGrp="1"/>
          </p:cNvSpPr>
          <p:nvPr>
            <p:ph type="body" idx="1"/>
          </p:nvPr>
        </p:nvSpPr>
        <p:spPr>
          <a:xfrm>
            <a:off x="402475" y="1800525"/>
            <a:ext cx="8386800" cy="2904900"/>
          </a:xfrm>
          <a:prstGeom prst="rect">
            <a:avLst/>
          </a:prstGeom>
          <a:noFill/>
          <a:ln w="14300" cap="flat" cmpd="sng">
            <a:solidFill>
              <a:schemeClr val="accent1"/>
            </a:solidFill>
            <a:prstDash val="dashDot"/>
            <a:round/>
            <a:headEnd type="none" w="sm" len="sm"/>
            <a:tailEnd type="none" w="sm" len="sm"/>
          </a:ln>
        </p:spPr>
        <p:txBody>
          <a:bodyPr spcFirstLastPara="1" wrap="square" lIns="91425" tIns="91425" rIns="91425" bIns="91425" anchor="ctr" anchorCtr="0">
            <a:noAutofit/>
          </a:bodyPr>
          <a:lstStyle/>
          <a:p>
            <a:pPr marL="457200" marR="203200" lvl="0" indent="-361950" algn="l" rtl="0">
              <a:lnSpc>
                <a:spcPct val="100000"/>
              </a:lnSpc>
              <a:spcBef>
                <a:spcPts val="0"/>
              </a:spcBef>
              <a:spcAft>
                <a:spcPts val="0"/>
              </a:spcAft>
              <a:buClr>
                <a:srgbClr val="474747"/>
              </a:buClr>
              <a:buSzPts val="2100"/>
              <a:buChar char="●"/>
            </a:pPr>
            <a:r>
              <a:rPr lang="en" sz="2100" dirty="0">
                <a:solidFill>
                  <a:srgbClr val="444746"/>
                </a:solidFill>
              </a:rPr>
              <a:t>Encourage caregivers to follow the child's medical and nutritional plan.</a:t>
            </a:r>
            <a:endParaRPr sz="2100" dirty="0">
              <a:solidFill>
                <a:srgbClr val="444746"/>
              </a:solidFill>
            </a:endParaRPr>
          </a:p>
          <a:p>
            <a:pPr marL="457200" marR="203200" lvl="0" indent="-361950" algn="l" rtl="0">
              <a:lnSpc>
                <a:spcPct val="100000"/>
              </a:lnSpc>
              <a:spcBef>
                <a:spcPts val="0"/>
              </a:spcBef>
              <a:spcAft>
                <a:spcPts val="0"/>
              </a:spcAft>
              <a:buClr>
                <a:srgbClr val="474747"/>
              </a:buClr>
              <a:buSzPts val="2100"/>
              <a:buChar char="●"/>
            </a:pPr>
            <a:r>
              <a:rPr lang="en" sz="2100" dirty="0">
                <a:solidFill>
                  <a:srgbClr val="444746"/>
                </a:solidFill>
              </a:rPr>
              <a:t>Observe feeding interactions when appropriate.</a:t>
            </a:r>
            <a:endParaRPr sz="2100" dirty="0">
              <a:solidFill>
                <a:srgbClr val="444746"/>
              </a:solidFill>
            </a:endParaRPr>
          </a:p>
          <a:p>
            <a:pPr marL="457200" marR="203200" lvl="0" indent="-361950" algn="l" rtl="0">
              <a:lnSpc>
                <a:spcPct val="100000"/>
              </a:lnSpc>
              <a:spcBef>
                <a:spcPts val="0"/>
              </a:spcBef>
              <a:spcAft>
                <a:spcPts val="0"/>
              </a:spcAft>
              <a:buClr>
                <a:srgbClr val="474747"/>
              </a:buClr>
              <a:buSzPts val="2100"/>
              <a:buChar char="●"/>
            </a:pPr>
            <a:r>
              <a:rPr lang="en" sz="2100" dirty="0">
                <a:solidFill>
                  <a:srgbClr val="444746"/>
                </a:solidFill>
              </a:rPr>
              <a:t>Ensure prescribed formula, food, or feeding supplies are available if concerns arise.</a:t>
            </a:r>
            <a:endParaRPr sz="2100" dirty="0">
              <a:solidFill>
                <a:srgbClr val="444746"/>
              </a:solidFill>
            </a:endParaRPr>
          </a:p>
          <a:p>
            <a:pPr marL="457200" marR="203200" lvl="0" indent="-361950" algn="l" rtl="0">
              <a:lnSpc>
                <a:spcPct val="100000"/>
              </a:lnSpc>
              <a:spcBef>
                <a:spcPts val="0"/>
              </a:spcBef>
              <a:spcAft>
                <a:spcPts val="0"/>
              </a:spcAft>
              <a:buClr>
                <a:srgbClr val="474747"/>
              </a:buClr>
              <a:buSzPts val="2100"/>
              <a:buChar char="●"/>
            </a:pPr>
            <a:r>
              <a:rPr lang="en" sz="2100" dirty="0">
                <a:solidFill>
                  <a:srgbClr val="444746"/>
                </a:solidFill>
              </a:rPr>
              <a:t>Report concerns about feeding, weight loss, or missed medical appointments.</a:t>
            </a:r>
            <a:endParaRPr sz="2100" dirty="0">
              <a:solidFill>
                <a:srgbClr val="444746"/>
              </a:solidFill>
            </a:endParaRPr>
          </a:p>
          <a:p>
            <a:pPr marL="457200" marR="203200" lvl="0" indent="-361950" algn="l" rtl="0">
              <a:lnSpc>
                <a:spcPct val="100000"/>
              </a:lnSpc>
              <a:spcBef>
                <a:spcPts val="0"/>
              </a:spcBef>
              <a:spcAft>
                <a:spcPts val="0"/>
              </a:spcAft>
              <a:buClr>
                <a:srgbClr val="474747"/>
              </a:buClr>
              <a:buSzPts val="2100"/>
              <a:buChar char="●"/>
            </a:pPr>
            <a:r>
              <a:rPr lang="en" sz="2100" dirty="0">
                <a:solidFill>
                  <a:srgbClr val="444746"/>
                </a:solidFill>
              </a:rPr>
              <a:t>Reinforce positive caregiver child interactions during meals and feeding routines.</a:t>
            </a:r>
            <a:endParaRPr sz="2100" dirty="0">
              <a:solidFill>
                <a:srgbClr val="474747"/>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05"/>
        <p:cNvGrpSpPr/>
        <p:nvPr/>
      </p:nvGrpSpPr>
      <p:grpSpPr>
        <a:xfrm>
          <a:off x="0" y="0"/>
          <a:ext cx="0" cy="0"/>
          <a:chOff x="0" y="0"/>
          <a:chExt cx="0" cy="0"/>
        </a:xfrm>
      </p:grpSpPr>
      <p:grpSp>
        <p:nvGrpSpPr>
          <p:cNvPr id="1106" name="Google Shape;1106;p189"/>
          <p:cNvGrpSpPr/>
          <p:nvPr/>
        </p:nvGrpSpPr>
        <p:grpSpPr>
          <a:xfrm>
            <a:off x="3900055" y="-72333"/>
            <a:ext cx="50325" cy="5216002"/>
            <a:chOff x="0" y="-38100"/>
            <a:chExt cx="74700" cy="2747433"/>
          </a:xfrm>
        </p:grpSpPr>
        <p:sp>
          <p:nvSpPr>
            <p:cNvPr id="1107" name="Google Shape;1107;p18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chemeClr val="dk2"/>
            </a:solid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1108" name="Google Shape;1108;p189"/>
            <p:cNvSpPr txBox="1"/>
            <p:nvPr/>
          </p:nvSpPr>
          <p:spPr>
            <a:xfrm>
              <a:off x="0" y="-38100"/>
              <a:ext cx="74700" cy="2747400"/>
            </a:xfrm>
            <a:prstGeom prst="rect">
              <a:avLst/>
            </a:prstGeom>
            <a:solidFill>
              <a:schemeClr val="dk2"/>
            </a:solid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grpSp>
      <p:sp>
        <p:nvSpPr>
          <p:cNvPr id="1109" name="Google Shape;1109;p189"/>
          <p:cNvSpPr txBox="1"/>
          <p:nvPr/>
        </p:nvSpPr>
        <p:spPr>
          <a:xfrm>
            <a:off x="4220442" y="1656623"/>
            <a:ext cx="4599900" cy="15393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000"/>
              <a:buFont typeface="Arial"/>
              <a:buNone/>
            </a:pPr>
            <a:r>
              <a:rPr lang="en" sz="5000" b="1" i="0" u="none" strike="noStrike" cap="none">
                <a:solidFill>
                  <a:schemeClr val="dk2"/>
                </a:solidFill>
                <a:latin typeface="Antonio"/>
                <a:ea typeface="Antonio"/>
                <a:cs typeface="Antonio"/>
                <a:sym typeface="Antonio"/>
              </a:rPr>
              <a:t>Target Outcomes Evaluation</a:t>
            </a:r>
            <a:endParaRPr sz="5000" b="1" i="0" u="none" strike="noStrike" cap="none">
              <a:solidFill>
                <a:schemeClr val="dk2"/>
              </a:solidFill>
              <a:latin typeface="Antonio"/>
              <a:ea typeface="Antonio"/>
              <a:cs typeface="Antonio"/>
              <a:sym typeface="Antonio"/>
            </a:endParaRPr>
          </a:p>
        </p:txBody>
      </p:sp>
      <p:pic>
        <p:nvPicPr>
          <p:cNvPr id="1110" name="Google Shape;1110;p189"/>
          <p:cNvPicPr preferRelativeResize="0"/>
          <p:nvPr/>
        </p:nvPicPr>
        <p:blipFill>
          <a:blip r:embed="rId3">
            <a:alphaModFix/>
          </a:blip>
          <a:stretch>
            <a:fillRect/>
          </a:stretch>
        </p:blipFill>
        <p:spPr>
          <a:xfrm>
            <a:off x="447311" y="1045013"/>
            <a:ext cx="2981325" cy="298132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HHS 3 Color Block">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Evident Change PPT Template SUI">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6201</TotalTime>
  <Words>14660</Words>
  <Application>Microsoft Office PowerPoint</Application>
  <PresentationFormat>On-screen Show (16:9)</PresentationFormat>
  <Paragraphs>1330</Paragraphs>
  <Slides>42</Slides>
  <Notes>42</Notes>
  <HiddenSlides>0</HiddenSlides>
  <MMClips>2</MMClips>
  <ScaleCrop>false</ScaleCrop>
  <HeadingPairs>
    <vt:vector size="6" baseType="variant">
      <vt:variant>
        <vt:lpstr>Fonts Used</vt:lpstr>
      </vt:variant>
      <vt:variant>
        <vt:i4>16</vt:i4>
      </vt:variant>
      <vt:variant>
        <vt:lpstr>Theme</vt:lpstr>
      </vt:variant>
      <vt:variant>
        <vt:i4>7</vt:i4>
      </vt:variant>
      <vt:variant>
        <vt:lpstr>Slide Titles</vt:lpstr>
      </vt:variant>
      <vt:variant>
        <vt:i4>42</vt:i4>
      </vt:variant>
    </vt:vector>
  </HeadingPairs>
  <TitlesOfParts>
    <vt:vector size="65" baseType="lpstr">
      <vt:lpstr>Times New Roman</vt:lpstr>
      <vt:lpstr>Quattrocento Sans</vt:lpstr>
      <vt:lpstr>Questrial</vt:lpstr>
      <vt:lpstr>Open Sans SemiBold</vt:lpstr>
      <vt:lpstr>Courier New</vt:lpstr>
      <vt:lpstr>Antonio</vt:lpstr>
      <vt:lpstr>Arial</vt:lpstr>
      <vt:lpstr>Proxima Nova</vt:lpstr>
      <vt:lpstr>Wingdings</vt:lpstr>
      <vt:lpstr>Roboto</vt:lpstr>
      <vt:lpstr>Symbol</vt:lpstr>
      <vt:lpstr>Open Sans ExtraBold</vt:lpstr>
      <vt:lpstr>Calibir</vt:lpstr>
      <vt:lpstr>Open Sans Medium</vt:lpstr>
      <vt:lpstr>Open Sans</vt:lpstr>
      <vt:lpstr>Calibri</vt:lpstr>
      <vt:lpstr>Simple Light</vt:lpstr>
      <vt:lpstr>4_DHHS 3 Color Block</vt:lpstr>
      <vt:lpstr>Evident Change PPT Template SUI</vt:lpstr>
      <vt:lpstr>Office Theme</vt:lpstr>
      <vt:lpstr>1_Office Theme</vt:lpstr>
      <vt:lpstr>2_Office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Should I Expect?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Development Wrap Up</vt:lpstr>
      <vt:lpstr>PowerPoint Presentation</vt:lpstr>
      <vt:lpstr>PowerPoint Presentation</vt:lpstr>
      <vt:lpstr>PowerPoint Presentation</vt:lpstr>
      <vt:lpstr>All behavior has meaning… </vt:lpstr>
      <vt:lpstr>PowerPoint Presentation</vt:lpstr>
      <vt:lpstr>PowerPoint Presentation</vt:lpstr>
      <vt:lpstr>When Behaviors Look Similar</vt:lpstr>
      <vt:lpstr>PowerPoint Presentation</vt:lpstr>
      <vt:lpstr>PowerPoint Presentation</vt:lpstr>
      <vt:lpstr>PowerPoint Presentation</vt:lpstr>
      <vt:lpstr>PowerPoint Presentation</vt:lpstr>
      <vt:lpstr>PowerPoint Presentation</vt:lpstr>
      <vt:lpstr>PowerPoint Presentation</vt:lpstr>
      <vt:lpstr>SUPPORTING FAMILIES OF CHILDREN WITH FAILURE T0 THRIVE: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Stephanie N. Clowers</dc:creator>
  <cp:lastModifiedBy>Stephanie N. Clowers</cp:lastModifiedBy>
  <cp:revision>16</cp:revision>
  <cp:lastPrinted>2026-08-03T02:19:22Z</cp:lastPrinted>
  <dcterms:modified xsi:type="dcterms:W3CDTF">2026-08-12T05:02:47Z</dcterms:modified>
</cp:coreProperties>
</file>