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7.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 id="2147483679" r:id="rId3"/>
    <p:sldMasterId id="2147483692" r:id="rId4"/>
    <p:sldMasterId id="2147483711" r:id="rId5"/>
    <p:sldMasterId id="2147483723" r:id="rId6"/>
    <p:sldMasterId id="2147483737" r:id="rId7"/>
    <p:sldMasterId id="2147483764" r:id="rId8"/>
  </p:sldMasterIdLst>
  <p:notesMasterIdLst>
    <p:notesMasterId r:id="rId49"/>
  </p:notesMasterIdLst>
  <p:handoutMasterIdLst>
    <p:handoutMasterId r:id="rId50"/>
  </p:handout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783" r:id="rId22"/>
    <p:sldId id="269" r:id="rId23"/>
    <p:sldId id="370" r:id="rId24"/>
    <p:sldId id="271" r:id="rId25"/>
    <p:sldId id="289" r:id="rId26"/>
    <p:sldId id="273" r:id="rId27"/>
    <p:sldId id="274" r:id="rId28"/>
    <p:sldId id="275" r:id="rId29"/>
    <p:sldId id="276" r:id="rId30"/>
    <p:sldId id="782" r:id="rId31"/>
    <p:sldId id="277" r:id="rId32"/>
    <p:sldId id="371" r:id="rId33"/>
    <p:sldId id="278" r:id="rId34"/>
    <p:sldId id="279" r:id="rId35"/>
    <p:sldId id="280" r:id="rId36"/>
    <p:sldId id="281" r:id="rId37"/>
    <p:sldId id="290" r:id="rId38"/>
    <p:sldId id="340" r:id="rId39"/>
    <p:sldId id="283" r:id="rId40"/>
    <p:sldId id="372" r:id="rId41"/>
    <p:sldId id="284" r:id="rId42"/>
    <p:sldId id="285" r:id="rId43"/>
    <p:sldId id="286" r:id="rId44"/>
    <p:sldId id="287" r:id="rId45"/>
    <p:sldId id="288" r:id="rId46"/>
    <p:sldId id="790" r:id="rId47"/>
    <p:sldId id="673" r:id="rId48"/>
  </p:sldIdLst>
  <p:sldSz cx="12192000" cy="6858000"/>
  <p:notesSz cx="7315200" cy="9601200"/>
  <p:embeddedFontLst>
    <p:embeddedFont>
      <p:font typeface="Antonio" panose="020B0604020202020204" charset="0"/>
      <p:regular r:id="rId51"/>
      <p:bold r:id="rId52"/>
    </p:embeddedFont>
    <p:embeddedFont>
      <p:font typeface="Aptos" panose="020B0004020202020204" pitchFamily="34" charset="0"/>
      <p:regular r:id="rId53"/>
    </p:embeddedFont>
    <p:embeddedFont>
      <p:font typeface="Aptos Display" panose="020B0004020202020204" pitchFamily="34" charset="0"/>
      <p:regular r:id="rId54"/>
    </p:embeddedFont>
    <p:embeddedFont>
      <p:font typeface="Calibri" panose="020F0502020204030204" pitchFamily="34" charset="0"/>
      <p:regular r:id="rId55"/>
      <p:bold r:id="rId56"/>
      <p:italic r:id="rId57"/>
      <p:boldItalic r:id="rId58"/>
    </p:embeddedFont>
    <p:embeddedFont>
      <p:font typeface="Open Sans" panose="020B0606030504020204" pitchFamily="34" charset="0"/>
      <p:regular r:id="rId59"/>
      <p:bold r:id="rId60"/>
      <p:italic r:id="rId61"/>
      <p:boldItalic r:id="rId62"/>
    </p:embeddedFont>
    <p:embeddedFont>
      <p:font typeface="Open Sans ExtraBold" panose="020B0906030804020204" pitchFamily="34" charset="0"/>
      <p:bold r:id="rId63"/>
      <p:boldItalic r:id="rId64"/>
    </p:embeddedFont>
    <p:embeddedFont>
      <p:font typeface="Play" panose="020B0604020202020204" charset="0"/>
      <p:regular r:id="rId65"/>
      <p:bold r:id="rId66"/>
    </p:embeddedFont>
    <p:embeddedFont>
      <p:font typeface="Proxima Nova" panose="020B0604020202020204" charset="0"/>
      <p:regular r:id="rId67"/>
      <p:bold r:id="rId68"/>
      <p:italic r:id="rId69"/>
      <p:boldItalic r:id="rId70"/>
    </p:embeddedFont>
    <p:embeddedFont>
      <p:font typeface="Questrial" pitchFamily="2" charset="0"/>
      <p:regular r:id="rId71"/>
    </p:embeddedFont>
    <p:embeddedFont>
      <p:font typeface="Roboto" panose="02000000000000000000" pitchFamily="2"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257634A5-92F7-40AB-B965-94314F48F493}">
          <p14:sldIdLst>
            <p14:sldId id="256"/>
          </p14:sldIdLst>
        </p14:section>
        <p14:section name="From Investigation to Documentation" id="{B34B63C8-AA87-4267-8D56-0DDE17978E18}">
          <p14:sldIdLst>
            <p14:sldId id="257"/>
            <p14:sldId id="258"/>
            <p14:sldId id="259"/>
            <p14:sldId id="260"/>
            <p14:sldId id="261"/>
            <p14:sldId id="262"/>
          </p14:sldIdLst>
        </p14:section>
        <p14:section name="Documentation Fundamentals" id="{5BA2A85D-7325-427B-A06A-8BD5A7FD8999}">
          <p14:sldIdLst>
            <p14:sldId id="263"/>
            <p14:sldId id="264"/>
            <p14:sldId id="265"/>
            <p14:sldId id="266"/>
            <p14:sldId id="267"/>
            <p14:sldId id="268"/>
            <p14:sldId id="783"/>
          </p14:sldIdLst>
        </p14:section>
        <p14:section name="Writing the Investigation Narrative" id="{33C4ADEA-1F37-489E-B498-7D087B0F320B}">
          <p14:sldIdLst>
            <p14:sldId id="269"/>
            <p14:sldId id="370"/>
            <p14:sldId id="271"/>
            <p14:sldId id="289"/>
            <p14:sldId id="273"/>
            <p14:sldId id="274"/>
            <p14:sldId id="275"/>
            <p14:sldId id="276"/>
            <p14:sldId id="782"/>
          </p14:sldIdLst>
        </p14:section>
        <p14:section name="CHRIS Documentation" id="{3834AFC8-0168-4C7F-884A-0C06C0BB973A}">
          <p14:sldIdLst>
            <p14:sldId id="277"/>
            <p14:sldId id="371"/>
            <p14:sldId id="278"/>
            <p14:sldId id="279"/>
            <p14:sldId id="280"/>
            <p14:sldId id="281"/>
            <p14:sldId id="290"/>
            <p14:sldId id="340"/>
          </p14:sldIdLst>
        </p14:section>
        <p14:section name="From Investigation to Case Story" id="{B20D49E5-25BC-4B37-B9D6-D48B9B012F09}">
          <p14:sldIdLst>
            <p14:sldId id="283"/>
            <p14:sldId id="372"/>
            <p14:sldId id="284"/>
            <p14:sldId id="285"/>
            <p14:sldId id="286"/>
            <p14:sldId id="287"/>
            <p14:sldId id="288"/>
            <p14:sldId id="790"/>
            <p14:sldId id="673"/>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6" roundtripDataSignature="AMtx7miES35HNpMAsV+g6f9CRC1aPUV0I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729" autoAdjust="0"/>
  </p:normalViewPr>
  <p:slideViewPr>
    <p:cSldViewPr snapToGrid="0">
      <p:cViewPr varScale="1">
        <p:scale>
          <a:sx n="72" d="100"/>
          <a:sy n="72" d="100"/>
        </p:scale>
        <p:origin x="2034" y="60"/>
      </p:cViewPr>
      <p:guideLst/>
    </p:cSldViewPr>
  </p:slideViewPr>
  <p:notesTextViewPr>
    <p:cViewPr>
      <p:scale>
        <a:sx n="1" d="1"/>
        <a:sy n="1" d="1"/>
      </p:scale>
      <p:origin x="0" y="0"/>
    </p:cViewPr>
  </p:notesTextViewPr>
  <p:notesViewPr>
    <p:cSldViewPr snapToGrid="0" showGuides="1">
      <p:cViewPr varScale="1">
        <p:scale>
          <a:sx n="66" d="100"/>
          <a:sy n="66" d="100"/>
        </p:scale>
        <p:origin x="2966"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font" Target="fonts/font13.fntdata"/><Relationship Id="rId68" Type="http://schemas.openxmlformats.org/officeDocument/2006/relationships/font" Target="fonts/font18.fntdata"/><Relationship Id="rId16" Type="http://schemas.openxmlformats.org/officeDocument/2006/relationships/slide" Target="slides/slide8.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74" Type="http://schemas.openxmlformats.org/officeDocument/2006/relationships/font" Target="fonts/font24.fntdata"/><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font" Target="fonts/font11.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font" Target="fonts/font19.fntdata"/><Relationship Id="rId77"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font" Target="fonts/font1.fntdata"/><Relationship Id="rId72" Type="http://schemas.openxmlformats.org/officeDocument/2006/relationships/font" Target="fonts/font22.fntdata"/><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font" Target="fonts/font20.fntdata"/><Relationship Id="rId75"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57" Type="http://schemas.openxmlformats.org/officeDocument/2006/relationships/font" Target="fonts/font7.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font" Target="fonts/font23.fntdata"/><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handoutMaster" Target="handoutMasters/handoutMaster1.xml"/><Relationship Id="rId55" Type="http://schemas.openxmlformats.org/officeDocument/2006/relationships/font" Target="fonts/font5.fntdata"/><Relationship Id="rId76" Type="http://customschemas.google.com/relationships/presentationmetadata" Target="metadata"/><Relationship Id="rId7" Type="http://schemas.openxmlformats.org/officeDocument/2006/relationships/slideMaster" Target="slideMasters/slideMaster7.xml"/><Relationship Id="rId71" Type="http://schemas.openxmlformats.org/officeDocument/2006/relationships/font" Target="fonts/font21.fntdata"/><Relationship Id="rId2" Type="http://schemas.openxmlformats.org/officeDocument/2006/relationships/slideMaster" Target="slideMasters/slideMaster2.xml"/><Relationship Id="rId29" Type="http://schemas.openxmlformats.org/officeDocument/2006/relationships/slide" Target="slides/slide2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679882"/>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3024" userDrawn="1">
          <p15:clr>
            <a:srgbClr val="F26B43"/>
          </p15:clr>
        </p15:guide>
        <p15:guide id="2" pos="2304"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5" name="Google Shape;5;n"/>
          <p:cNvSpPr>
            <a:spLocks noGrp="1" noRot="1" noChangeAspect="1"/>
          </p:cNvSpPr>
          <p:nvPr>
            <p:ph type="sldImg" idx="3"/>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200526"/>
            <a:ext cx="5852160" cy="4440555"/>
          </a:xfrm>
          <a:prstGeom prst="rect">
            <a:avLst/>
          </a:prstGeom>
          <a:noFill/>
          <a:ln>
            <a:noFill/>
          </a:ln>
        </p:spPr>
        <p:txBody>
          <a:bodyPr spcFirstLastPara="1" wrap="square" lIns="96631" tIns="48302" rIns="96631" bIns="48302"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dirty="0"/>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f5dff86ba0_0_94:notes"/>
          <p:cNvSpPr>
            <a:spLocks noGrp="1" noRot="1" noChangeAspect="1"/>
          </p:cNvSpPr>
          <p:nvPr>
            <p:ph type="sldImg" idx="2"/>
          </p:nvPr>
        </p:nvSpPr>
        <p:spPr>
          <a:xfrm>
            <a:off x="777875" y="95250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266" name="Google Shape;266;g3f5dff86ba0_0_94:notes"/>
          <p:cNvSpPr txBox="1">
            <a:spLocks noGrp="1"/>
          </p:cNvSpPr>
          <p:nvPr>
            <p:ph type="body" idx="1"/>
          </p:nvPr>
        </p:nvSpPr>
        <p:spPr>
          <a:xfrm>
            <a:off x="731520" y="4192192"/>
            <a:ext cx="5852160" cy="4457223"/>
          </a:xfrm>
          <a:prstGeom prst="rect">
            <a:avLst/>
          </a:prstGeom>
          <a:noFill/>
          <a:ln>
            <a:noFill/>
          </a:ln>
        </p:spPr>
        <p:txBody>
          <a:bodyPr spcFirstLastPara="1" wrap="square" lIns="96526" tIns="48250" rIns="96526" bIns="48250" anchor="t" anchorCtr="0">
            <a:noAutofit/>
          </a:bodyPr>
          <a:lstStyle/>
          <a:p>
            <a:pPr marL="0" indent="0"/>
            <a:r>
              <a:rPr lang="en-US" b="1" dirty="0">
                <a:latin typeface="Calibri" panose="020F0502020204030204" pitchFamily="34" charset="0"/>
                <a:ea typeface="Calibri" panose="020F0502020204030204" pitchFamily="34" charset="0"/>
                <a:cs typeface="Calibri" panose="020F0502020204030204" pitchFamily="34" charset="0"/>
              </a:rPr>
              <a:t>INVESTIGATIONS – DAY 5</a:t>
            </a:r>
            <a:endParaRPr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notes"/>
          <p:cNvSpPr>
            <a:spLocks noGrp="1" noRot="1" noChangeAspect="1"/>
          </p:cNvSpPr>
          <p:nvPr>
            <p:ph type="sldImg" idx="2"/>
          </p:nvPr>
        </p:nvSpPr>
        <p:spPr>
          <a:xfrm>
            <a:off x="776288" y="982663"/>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3:notes"/>
          <p:cNvSpPr txBox="1">
            <a:spLocks noGrp="1"/>
          </p:cNvSpPr>
          <p:nvPr>
            <p:ph type="body" idx="1"/>
          </p:nvPr>
        </p:nvSpPr>
        <p:spPr>
          <a:xfrm>
            <a:off x="731520" y="4223863"/>
            <a:ext cx="5852160" cy="4394358"/>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WHAT BELONGS IN DOCUMENTATION?</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18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help participants identify what information should be included in investigative documentation and practice organizing information in a clear, chronological, and supportable manner</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Organizing Investigative Information</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Resources: </a:t>
            </a:r>
            <a:r>
              <a:rPr lang="en-US" sz="1300" dirty="0">
                <a:latin typeface="+mn-lt"/>
                <a:ea typeface="Calibri" panose="020F0502020204030204" pitchFamily="34" charset="0"/>
              </a:rPr>
              <a:t>CFS-411 Affidavit Flowers’ Example</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Set Up:</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Participants work in groups at their tables.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Participants should have the Participant Manual Handout available.</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Review the investigative information provided.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Determine:</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What information belongs in documentation.</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What information may be irrelevant, unclear, or unsupported.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Organize the information:</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Chronologically.</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By investigative significance.</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By connection to threats to safety and decision-making.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Be prepared to discuss:</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Why certain information is important to document.</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How organization impacts documentation clarity.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Strong documentation is not just about writing objectively. It is also about knowing what information to include, how to organize it, and how documentation supports the overall investigative story. Throughout an investigation, you will gather large amounts of information from interviews, observations, collateral contacts, safety assessments, historical information, and behavioral observations.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Be mindful that not every piece of information carries the same level of importance. Part of quality documentation is learning how to organize and prioritize information clearly. As you work through this activity, focus on identifying what information is relevant, what information supports investigative decisions, and how information should be organized to improve clarity and understanding.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Questions: </a:t>
            </a:r>
            <a:r>
              <a:rPr lang="en-US" sz="1300" dirty="0">
                <a:latin typeface="+mn-lt"/>
                <a:ea typeface="Calibri" panose="020F0502020204030204" pitchFamily="34" charset="0"/>
              </a:rPr>
              <a:t>(ask the following questions and validate responses)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information is most important to document?</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information directly supports safety concerns or decisions?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information may be irrelevant or unsupported?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Why does organization matter in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can poor organization impact understanding of the case?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Participants may identify: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Observable behaviors.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Direct quotes.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Chronological events.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Safety threats.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Caregiver actions and refusals.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Significant collateral information.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Actions taken by the Specialist.</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Participants may also identify: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Rumors.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Unsupported assumptions.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Irrelevant personal opinions.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Unverified conclusions.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Notes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Reinforce to the participants that documentation tells the investigative story.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Encourage group discussion regarding relevance and organization.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Avoid turning this discussion into “perfect writing” instructions.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Keep focus on:</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Investigative clarity.</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Decision support.</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Relevance of information.</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Now that you’ve practiced organizing investigative information, let’s begin applying those principles to documentation practice scenarios.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focus on relevant investigative information.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Organization improves clarity and understanding.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clearly connect information to investigative decisions.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Chronological structure helps explain how investigations evolved over time.</a:t>
            </a:r>
            <a:endParaRPr lang="en-US" sz="1300" dirty="0">
              <a:latin typeface="+mn-lt"/>
              <a:ea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4:notes"/>
          <p:cNvSpPr>
            <a:spLocks noGrp="1" noRot="1" noChangeAspect="1"/>
          </p:cNvSpPr>
          <p:nvPr>
            <p:ph type="sldImg" idx="2"/>
          </p:nvPr>
        </p:nvSpPr>
        <p:spPr>
          <a:xfrm>
            <a:off x="777875" y="100488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4:notes"/>
          <p:cNvSpPr txBox="1">
            <a:spLocks noGrp="1"/>
          </p:cNvSpPr>
          <p:nvPr>
            <p:ph type="body" idx="1"/>
          </p:nvPr>
        </p:nvSpPr>
        <p:spPr>
          <a:xfrm>
            <a:off x="731520" y="4245531"/>
            <a:ext cx="5852160" cy="4349828"/>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TURNING INFORMATION INTO NARRATIVE DOCUMENTATION</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25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a:t>
            </a:r>
            <a:r>
              <a:rPr lang="en-US" sz="1300" dirty="0">
                <a:latin typeface="+mn-lt"/>
                <a:ea typeface="Calibri" panose="020F0502020204030204" pitchFamily="34" charset="0"/>
              </a:rPr>
              <a:t> To provide participants with hands-on practice turning investigative information into clear, objective, and supportable narrative documentation</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Participant Manual:</a:t>
            </a:r>
            <a:r>
              <a:rPr lang="en-US" sz="1300" dirty="0">
                <a:latin typeface="+mn-lt"/>
                <a:ea typeface="Calibri" panose="020F0502020204030204" pitchFamily="34" charset="0"/>
              </a:rPr>
              <a:t> Organizing Investigative Information</a:t>
            </a:r>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Facilitator Resource:</a:t>
            </a:r>
            <a:r>
              <a:rPr lang="en-US" sz="1300" dirty="0">
                <a:latin typeface="+mn-lt"/>
                <a:ea typeface="Calibri" panose="020F0502020204030204" pitchFamily="34" charset="0"/>
              </a:rPr>
              <a:t> CFS-411 Affidavit Flowers’ Example</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Activity Set Up:</a:t>
            </a:r>
            <a:endParaRPr lang="en-US" sz="1300" b="1"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Participants work in groups at their tables.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Each group should use their Organizing Investigative Information Participant Manual page and materials to write their narrative.</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Explain that groups will first develop a narrative at their tables. Once the narratives are complete, each group will move to another table to review a different group’s documentation.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Groups should leave their completed narrative at their original table before rotating.</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Activity Instructions:</a:t>
            </a:r>
            <a:endParaRPr lang="en-US" sz="1300" b="1"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Using the information your group organized in the previous activity, develop a short objective documentation narrative summarizing:</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Significant observations. Safety concerns. Caregiver behaviors. Actions taken.</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b="1" dirty="0">
                <a:latin typeface="+mn-lt"/>
                <a:ea typeface="Calibri" panose="020F0502020204030204" pitchFamily="34" charset="0"/>
              </a:rPr>
              <a:t>Use: </a:t>
            </a:r>
            <a:r>
              <a:rPr lang="en-US" sz="1300" dirty="0">
                <a:latin typeface="+mn-lt"/>
                <a:ea typeface="Calibri" panose="020F0502020204030204" pitchFamily="34" charset="0"/>
              </a:rPr>
              <a:t>Objective wording. Observable behaviors. Clear chronological organization.</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b="1" dirty="0">
                <a:latin typeface="+mn-lt"/>
                <a:ea typeface="Calibri" panose="020F0502020204030204" pitchFamily="34" charset="0"/>
              </a:rPr>
              <a:t>Avoid: </a:t>
            </a:r>
            <a:r>
              <a:rPr lang="en-US" sz="1300" dirty="0">
                <a:latin typeface="+mn-lt"/>
                <a:ea typeface="Calibri" panose="020F0502020204030204" pitchFamily="34" charset="0"/>
              </a:rPr>
              <a:t>Assumptions. Labels. Emotional </a:t>
            </a:r>
            <a:r>
              <a:rPr lang="en-US" sz="1300" dirty="0" err="1">
                <a:latin typeface="+mn-lt"/>
                <a:ea typeface="Calibri" panose="020F0502020204030204" pitchFamily="34" charset="0"/>
              </a:rPr>
              <a:t>wording.Unsupported</a:t>
            </a:r>
            <a:r>
              <a:rPr lang="en-US" sz="1300" dirty="0">
                <a:latin typeface="+mn-lt"/>
                <a:ea typeface="Calibri" panose="020F0502020204030204" pitchFamily="34" charset="0"/>
              </a:rPr>
              <a:t>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After approximately 10 minutes, leave your narrative at your table and move as a group to another table.</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Review the narrative as though you are the next Specialist assigned to the case.</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As each group reviews the narrative, discuss:</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Does the narrative clearly explain what occurred?</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Can you identify the safety concerns?</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Are the caregiver behaviors and investigative actions clearly documented?</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What information is missing or unclear?</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Would another Specialist understand the situation from this documentation?</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Provide written feedback that identifies:</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Wording that strengthened the documentation.</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Information that was clear and supportable.</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Areas that need additional detail or clarification.</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Wording that appeared vague, emotional, or assumption-based.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Return to your original table and review the feedback provided by the other group.</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Be prepared to discuss:</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Why did your group structure the narrative the way it did?</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What wording choices strengthened the documentation.</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What feedback could improve the narrative.</a:t>
            </a:r>
            <a:endParaRPr lang="en-US" sz="1300" dirty="0">
              <a:latin typeface="+mn-lt"/>
              <a:ea typeface="Arial" panose="020B0604020202020204" pitchFamily="34" charset="0"/>
            </a:endParaRPr>
          </a:p>
          <a:p>
            <a:pPr marL="1147684" lvl="2" indent="-181213">
              <a:buFont typeface="Arial" panose="020B0604020202020204" pitchFamily="34" charset="0"/>
              <a:buChar char="•"/>
            </a:pPr>
            <a:r>
              <a:rPr lang="en-US" sz="1300" dirty="0">
                <a:latin typeface="+mn-lt"/>
                <a:ea typeface="Calibri" panose="020F0502020204030204" pitchFamily="34" charset="0"/>
              </a:rPr>
              <a:t>Whether another Specialist could understand the investigation from the documentation alone.</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indent="-241617" defTabSz="966470">
              <a:defRPr/>
            </a:pPr>
            <a:r>
              <a:rPr lang="en-US" sz="1300" b="1" dirty="0">
                <a:solidFill>
                  <a:prstClr val="black"/>
                </a:solidFill>
                <a:latin typeface="Calibri"/>
                <a:ea typeface="Calibri" panose="020F0502020204030204" pitchFamily="34" charset="0"/>
              </a:rPr>
              <a:t>Facilitator Notes:</a:t>
            </a:r>
            <a:endParaRPr lang="en-US" sz="1300" b="1" dirty="0">
              <a:solidFill>
                <a:prstClr val="black"/>
              </a:solidFill>
              <a:latin typeface="Calibri"/>
            </a:endParaRPr>
          </a:p>
          <a:p>
            <a:pPr marL="0"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Reinforce that narrative writing should remain objective at all times.</a:t>
            </a:r>
            <a:endParaRPr lang="en-US" sz="1300" dirty="0">
              <a:solidFill>
                <a:prstClr val="black"/>
              </a:solidFill>
              <a:latin typeface="Calibri"/>
              <a:ea typeface="Arial" panose="020B0604020202020204" pitchFamily="34" charset="0"/>
            </a:endParaRPr>
          </a:p>
          <a:p>
            <a:pPr marL="0"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Encourage participants to use specific behavioral descriptions.</a:t>
            </a:r>
            <a:endParaRPr lang="en-US" sz="1300" dirty="0">
              <a:solidFill>
                <a:prstClr val="black"/>
              </a:solidFill>
              <a:latin typeface="Calibri"/>
              <a:ea typeface="Arial" panose="020B0604020202020204" pitchFamily="34" charset="0"/>
            </a:endParaRPr>
          </a:p>
          <a:p>
            <a:pPr marL="0"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Remind reviewing groups to provide constructive feedback that focuses on the documentation rather than the writer.</a:t>
            </a:r>
            <a:endParaRPr lang="en-US" sz="1300" dirty="0">
              <a:solidFill>
                <a:prstClr val="black"/>
              </a:solidFill>
              <a:latin typeface="Calibri"/>
              <a:ea typeface="Arial" panose="020B0604020202020204" pitchFamily="34" charset="0"/>
            </a:endParaRPr>
          </a:p>
          <a:p>
            <a:pPr marL="0"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Avoid over-correcting grammar or formatting.</a:t>
            </a:r>
            <a:endParaRPr lang="en-US" sz="1300" dirty="0">
              <a:solidFill>
                <a:prstClr val="black"/>
              </a:solidFill>
              <a:latin typeface="Calibri"/>
              <a:ea typeface="Arial" panose="020B0604020202020204" pitchFamily="34" charset="0"/>
            </a:endParaRPr>
          </a:p>
          <a:p>
            <a:pPr marL="0"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Keep the focus on: Clarity. Objectivity. Investigative support. Chronological organization. Whether the documentation can stand on its own.</a:t>
            </a:r>
            <a:endParaRPr lang="en-US" sz="1300" dirty="0">
              <a:solidFill>
                <a:prstClr val="black"/>
              </a:solidFill>
              <a:latin typeface="Calibri"/>
              <a:ea typeface="Arial" panose="020B0604020202020204" pitchFamily="34" charset="0"/>
            </a:endParaRPr>
          </a:p>
          <a:p>
            <a:pPr marL="0"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Keep groups moving according to the activity timeline.</a:t>
            </a:r>
            <a:endParaRPr lang="en-US" sz="1300" dirty="0">
              <a:solidFill>
                <a:prstClr val="black"/>
              </a:solidFill>
              <a:latin typeface="Calibri"/>
              <a:ea typeface="Arial" panose="020B0604020202020204" pitchFamily="34" charset="0"/>
            </a:endParaRPr>
          </a:p>
          <a:p>
            <a:pPr marL="0"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Allow approximately:</a:t>
            </a:r>
            <a:endParaRPr lang="en-US" sz="1300" dirty="0">
              <a:solidFill>
                <a:prstClr val="black"/>
              </a:solidFill>
              <a:latin typeface="Calibri"/>
              <a:ea typeface="Arial" panose="020B0604020202020204" pitchFamily="34" charset="0"/>
            </a:endParaRPr>
          </a:p>
          <a:p>
            <a:pPr marL="483236" lvl="1"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10 minutes to develop the narrative.</a:t>
            </a:r>
            <a:endParaRPr lang="en-US" sz="1300" dirty="0">
              <a:solidFill>
                <a:prstClr val="black"/>
              </a:solidFill>
              <a:latin typeface="Calibri"/>
              <a:ea typeface="Arial" panose="020B0604020202020204" pitchFamily="34" charset="0"/>
            </a:endParaRPr>
          </a:p>
          <a:p>
            <a:pPr marL="483236" lvl="1"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5 minutes to move and review another group’s narrative.</a:t>
            </a:r>
            <a:endParaRPr lang="en-US" sz="1300" dirty="0">
              <a:solidFill>
                <a:prstClr val="black"/>
              </a:solidFill>
              <a:latin typeface="Calibri"/>
              <a:ea typeface="Arial" panose="020B0604020202020204" pitchFamily="34" charset="0"/>
            </a:endParaRPr>
          </a:p>
          <a:p>
            <a:pPr marL="483236" lvl="1"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3 minutes to return and review feedback.</a:t>
            </a:r>
            <a:endParaRPr lang="en-US" sz="1300" dirty="0">
              <a:solidFill>
                <a:prstClr val="black"/>
              </a:solidFill>
              <a:latin typeface="Calibri"/>
              <a:ea typeface="Arial" panose="020B0604020202020204" pitchFamily="34" charset="0"/>
            </a:endParaRPr>
          </a:p>
          <a:p>
            <a:pPr marL="483236" lvl="1" indent="-181213" defTabSz="966470">
              <a:buFont typeface="Arial" panose="020B0604020202020204" pitchFamily="34" charset="0"/>
              <a:buChar char="•"/>
              <a:defRPr/>
            </a:pPr>
            <a:r>
              <a:rPr lang="en-US" sz="1300" dirty="0">
                <a:solidFill>
                  <a:prstClr val="black"/>
                </a:solidFill>
                <a:latin typeface="Calibri"/>
                <a:ea typeface="Calibri" panose="020F0502020204030204" pitchFamily="34" charset="0"/>
              </a:rPr>
              <a:t>7 minutes for a whole-group discussion.</a:t>
            </a:r>
            <a:endParaRPr lang="en-US" sz="1300" b="1" dirty="0">
              <a:latin typeface="+mn-lt"/>
              <a:ea typeface="Calibri" panose="020F050202020403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Say</a:t>
            </a:r>
            <a:endParaRPr lang="en-US" sz="1300" b="1" dirty="0">
              <a:latin typeface="+mn-lt"/>
            </a:endParaRPr>
          </a:p>
          <a:p>
            <a:pPr marL="0"/>
            <a:r>
              <a:rPr lang="en-US" sz="1300" b="1" i="1" dirty="0">
                <a:latin typeface="+mn-lt"/>
                <a:ea typeface="Calibri" panose="020F0502020204030204" pitchFamily="34" charset="0"/>
              </a:rPr>
              <a:t>Once investigators gather and organize information, the next step is turning that information into clear and supportable documentation. Good documentation should allow someone unfamiliar with the case to understand what occurred, what safety concerns existed, what actions were taken, and why decisions were made. As your group develops the narrative, focus on observable behaviors, significant events, safety concerns, and relevant caregiver actions or statements. </a:t>
            </a:r>
            <a:endParaRPr lang="en-US" sz="1300" b="1" dirty="0">
              <a:latin typeface="+mn-lt"/>
            </a:endParaRPr>
          </a:p>
          <a:p>
            <a:pPr marL="0"/>
            <a:endParaRPr lang="en-US" sz="1300" b="1" i="1" dirty="0">
              <a:latin typeface="+mn-lt"/>
              <a:ea typeface="Calibri" panose="020F0502020204030204" pitchFamily="34" charset="0"/>
            </a:endParaRPr>
          </a:p>
          <a:p>
            <a:pPr marL="0"/>
            <a:r>
              <a:rPr lang="en-US" sz="1300" b="1" i="1" dirty="0">
                <a:latin typeface="+mn-lt"/>
                <a:ea typeface="Calibri" panose="020F0502020204030204" pitchFamily="34" charset="0"/>
              </a:rPr>
              <a:t>Your goal is not to persuade the reader through emotional wording or assumptions. Your goal is to create an objective and factual record that supports investigative decision-making. Once your narrative is complete, your group will move to another table and review a different narrative as though you are the next Specialist assigned to the case. </a:t>
            </a:r>
            <a:endParaRPr lang="en-US" sz="1300" dirty="0">
              <a:latin typeface="+mn-lt"/>
              <a:ea typeface="Arial" panose="020B0604020202020204" pitchFamily="34" charset="0"/>
            </a:endParaRPr>
          </a:p>
          <a:p>
            <a:pPr marL="0"/>
            <a:endParaRPr lang="en-US" sz="1300" b="1" i="1" dirty="0">
              <a:latin typeface="+mn-lt"/>
              <a:ea typeface="Calibri" panose="020F0502020204030204" pitchFamily="34" charset="0"/>
            </a:endParaRPr>
          </a:p>
          <a:p>
            <a:pPr marL="0"/>
            <a:r>
              <a:rPr lang="en-US" sz="1300" b="1" i="1" dirty="0">
                <a:latin typeface="+mn-lt"/>
                <a:ea typeface="Calibri" panose="020F0502020204030204" pitchFamily="34" charset="0"/>
              </a:rPr>
              <a:t>Consider whether the documentation gives you enough information to understand the investigation. Identify what is clear, what is missing, and what wording could be strengthened. This review will help you see how documentation is understood by someone who was not present during the investigation.</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Facilitator Questions:</a:t>
            </a:r>
            <a:r>
              <a:rPr lang="en-US" sz="1300" dirty="0">
                <a:latin typeface="+mn-lt"/>
                <a:ea typeface="Calibri" panose="020F0502020204030204" pitchFamily="34" charset="0"/>
              </a:rPr>
              <a:t> (ask the following questions and validate responses)</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Does the narrative clearly explain what occurred?</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What observable information supports the safety concerns?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What wording became too vague or assumption-based?</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How did the group organize the narrative chronologically?</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Would another Specialist understand the situation from this documentation?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What information did the reviewing group identify as missing or unclear?</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What wording choices strengthened the credibility of the narrative?</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How did reviewing another group’s narrative affect your understanding of documentation?</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Facilitator Answers:</a:t>
            </a:r>
            <a:endParaRPr lang="en-US" sz="1300" b="1" dirty="0">
              <a:latin typeface="+mn-lt"/>
            </a:endParaRPr>
          </a:p>
          <a:p>
            <a:pPr marL="0"/>
            <a:r>
              <a:rPr lang="en-US" sz="1300" dirty="0">
                <a:latin typeface="+mn-lt"/>
                <a:ea typeface="Calibri" panose="020F0502020204030204" pitchFamily="34" charset="0"/>
              </a:rPr>
              <a:t>Strong narratives should include:</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Observable behaviors.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Significant caregiver statements.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Safety concerns.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Chronological organization.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Clear investigative actions.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Relevant factual information.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Enough detail for someone unfamiliar with the case to understand what occurred.</a:t>
            </a:r>
            <a:endParaRPr lang="en-US" sz="1300" dirty="0">
              <a:latin typeface="+mn-lt"/>
              <a:ea typeface="Arial" panose="020B0604020202020204" pitchFamily="34" charset="0"/>
            </a:endParaRPr>
          </a:p>
          <a:p>
            <a:pPr marL="0"/>
            <a:endParaRPr lang="en-US" sz="1300" dirty="0">
              <a:latin typeface="+mn-lt"/>
              <a:ea typeface="Calibri" panose="020F0502020204030204" pitchFamily="34" charset="0"/>
            </a:endParaRPr>
          </a:p>
          <a:p>
            <a:pPr marL="0"/>
            <a:r>
              <a:rPr lang="en-US" sz="1300" dirty="0">
                <a:latin typeface="+mn-lt"/>
                <a:ea typeface="Calibri" panose="020F0502020204030204" pitchFamily="34" charset="0"/>
              </a:rPr>
              <a:t>Participants may struggle with:</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Overusing conclusions.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Omitting important details.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Writing emotionally.</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Including irrelevant information.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Using vague or assumption-based language.</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Failing to connect documented information to safety concerns or investigative actions.</a:t>
            </a:r>
            <a:endParaRPr lang="en-US" sz="1300" dirty="0">
              <a:latin typeface="+mn-lt"/>
              <a:ea typeface="Arial" panose="020B0604020202020204" pitchFamily="34" charset="0"/>
            </a:endParaRPr>
          </a:p>
          <a:p>
            <a:pPr marL="0"/>
            <a:endParaRPr lang="en-US" sz="1300" dirty="0">
              <a:latin typeface="+mn-lt"/>
              <a:ea typeface="Calibri" panose="020F0502020204030204" pitchFamily="34" charset="0"/>
            </a:endParaRPr>
          </a:p>
          <a:p>
            <a:pPr marL="0"/>
            <a:r>
              <a:rPr lang="en-US" sz="1300" dirty="0">
                <a:latin typeface="+mn-lt"/>
                <a:ea typeface="Calibri" panose="020F0502020204030204" pitchFamily="34" charset="0"/>
              </a:rPr>
              <a:t>Written feedback may identify:</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Missing dates, times, or sequence.</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Unclear caregiver statements.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Unsupported conclusions.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Strong behavioral descriptions.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Effective chronological organization.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Clear explanations of actions taken.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Areas where additional context is needed.</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Now let’s review the narratives your groups developed and the feedback you received. As we discuss them, consider what made the documentation clear and supportable. We will also identify wording or missing details that could weaken another Specialist’s understanding of the investigation.</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Documentation should clearly explain the investigation.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Objective wording improves credibility and clarity.</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Chronological organization helps others follow the investigation.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Documentation should support investigative decisions and safety concerns.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Documentation must be understandable to someone who was not present during the investigation.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Reviewing documentation from another perspective can reveal missing or unclear information.</a:t>
            </a:r>
            <a:endParaRPr lang="en-US" sz="1300" dirty="0">
              <a:latin typeface="+mn-lt"/>
              <a:ea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5: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5:notes"/>
          <p:cNvSpPr txBox="1">
            <a:spLocks noGrp="1"/>
          </p:cNvSpPr>
          <p:nvPr>
            <p:ph type="body" idx="1"/>
          </p:nvPr>
        </p:nvSpPr>
        <p:spPr>
          <a:xfrm>
            <a:off x="731520" y="4188858"/>
            <a:ext cx="5852160" cy="4463890"/>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REVIEWING DOCUMENTATION QUALITY AND DECISION SUPPORT</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12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help participants evaluate how documentation quality impacts investigative clarity, decision support, and understanding of the case</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a:t>
            </a:r>
            <a:r>
              <a:rPr lang="en-US" sz="1300" dirty="0">
                <a:latin typeface="+mn-lt"/>
                <a:ea typeface="Calibri" panose="020F0502020204030204" pitchFamily="34" charset="0"/>
              </a:rPr>
              <a:t> Organizing Investigative Information</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 </a:t>
            </a:r>
            <a:r>
              <a:rPr lang="en-US" sz="1300" dirty="0">
                <a:latin typeface="+mn-lt"/>
                <a:ea typeface="Calibri" panose="020F0502020204030204" pitchFamily="34" charset="0"/>
              </a:rPr>
              <a:t>CFS-411 Affidavit Flowers’ Example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Set Up</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Whole group discussion.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Participants keep narratives available.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Groups share portions of their narrative summaries.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Discuss:</a:t>
            </a:r>
            <a:endParaRPr lang="en-US" sz="1300" dirty="0">
              <a:latin typeface="+mn-lt"/>
              <a:ea typeface="Arial" panose="020B0604020202020204" pitchFamily="34" charset="0"/>
            </a:endParaRPr>
          </a:p>
          <a:p>
            <a:pPr marL="664449" lvl="1" indent="-181213">
              <a:buSzPct val="100000"/>
              <a:buFont typeface="Courier New" panose="02070309020205020404" pitchFamily="49" charset="0"/>
              <a:buChar char="o"/>
            </a:pPr>
            <a:r>
              <a:rPr lang="en-US" sz="1300" dirty="0">
                <a:latin typeface="+mn-lt"/>
                <a:ea typeface="Calibri" panose="020F0502020204030204" pitchFamily="34" charset="0"/>
              </a:rPr>
              <a:t>Strengths in documentation.</a:t>
            </a:r>
            <a:endParaRPr lang="en-US" sz="1300" dirty="0">
              <a:latin typeface="+mn-lt"/>
              <a:ea typeface="Arial" panose="020B0604020202020204" pitchFamily="34" charset="0"/>
            </a:endParaRPr>
          </a:p>
          <a:p>
            <a:pPr marL="664449" lvl="1" indent="-181213">
              <a:buSzPct val="100000"/>
              <a:buFont typeface="Courier New" panose="02070309020205020404" pitchFamily="49" charset="0"/>
              <a:buChar char="o"/>
            </a:pPr>
            <a:r>
              <a:rPr lang="en-US" sz="1300" dirty="0">
                <a:latin typeface="+mn-lt"/>
                <a:ea typeface="Calibri" panose="020F0502020204030204" pitchFamily="34" charset="0"/>
              </a:rPr>
              <a:t>Areas needing clarification.</a:t>
            </a:r>
            <a:endParaRPr lang="en-US" sz="1300" dirty="0">
              <a:latin typeface="+mn-lt"/>
              <a:ea typeface="Arial" panose="020B0604020202020204" pitchFamily="34" charset="0"/>
            </a:endParaRPr>
          </a:p>
          <a:p>
            <a:pPr marL="664449" lvl="1" indent="-181213">
              <a:buSzPct val="100000"/>
              <a:buFont typeface="Courier New" panose="02070309020205020404" pitchFamily="49" charset="0"/>
              <a:buChar char="o"/>
            </a:pPr>
            <a:r>
              <a:rPr lang="en-US" sz="1300" dirty="0">
                <a:latin typeface="+mn-lt"/>
                <a:ea typeface="Calibri" panose="020F0502020204030204" pitchFamily="34" charset="0"/>
              </a:rPr>
              <a:t>Wording choices.</a:t>
            </a:r>
            <a:endParaRPr lang="en-US" sz="1300" dirty="0">
              <a:latin typeface="+mn-lt"/>
              <a:ea typeface="Arial" panose="020B0604020202020204" pitchFamily="34" charset="0"/>
            </a:endParaRPr>
          </a:p>
          <a:p>
            <a:pPr marL="664449" lvl="1" indent="-181213">
              <a:buSzPct val="100000"/>
              <a:buFont typeface="Courier New" panose="02070309020205020404" pitchFamily="49" charset="0"/>
              <a:buChar char="o"/>
            </a:pPr>
            <a:r>
              <a:rPr lang="en-US" sz="1300" dirty="0">
                <a:latin typeface="+mn-lt"/>
                <a:ea typeface="Calibri" panose="020F0502020204030204" pitchFamily="34" charset="0"/>
              </a:rPr>
              <a:t>Chronological organization.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Reflect on how documentation supports investigative decisions.</a:t>
            </a:r>
            <a:endParaRPr lang="en-US" sz="1300"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Documentation quality affects how others understand the investigation and the decisions made throughout the case.</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When documentation is clear, organized, objective, and fact-based, it becomes much easier for supervisors, courts, future specialists, and service providers to understand: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occurred.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concerns existed.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actions were taken.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Why safety decisions were necessary.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we review your narratives, pay attention to:</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wording strengthened the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details improved understanding.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areas became unclear, vague, or unsupported.</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Remember, documentation should help others follow the investigation from beginning to end.</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Questions: </a:t>
            </a:r>
            <a:r>
              <a:rPr lang="en-US" sz="1300" dirty="0">
                <a:latin typeface="+mn-lt"/>
                <a:ea typeface="Calibri" panose="020F0502020204030204" pitchFamily="34" charset="0"/>
              </a:rPr>
              <a:t>(ask the following questions and validate responses)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narrative wording worked well?</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details improved clarity?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wording became vague or unsupported?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did chronological organization improve understanding?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Would another Specialist clearly understand the investigation from the documentation?</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Strong documentation examples may include: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Observable behavioral descriptions.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Direct quotes.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Chronological organization.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Clear connection between observations and safety concerns.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Specific investigative actions.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Participants may identify weaknesses such as: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Vague wording.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Missing context.</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Unsupported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Poor organization.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Lack of connection to safety concerns.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Notes: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Reinforce to the participants that documentation quality over “perfect writing”.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Encourage peer discussion and feedback.</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Keep focus on: Clarity. Organization. Objective documentation. Decision support.</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we close this section, think about how documentation quality impacts every stage of the investigation process.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clearly tell the story of the investigation.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Organization improves understanding and clarity.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wording strengthens credibility.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support investigative decisions and safety concerns.</a:t>
            </a:r>
            <a:endParaRPr lang="en-US" sz="1300" dirty="0">
              <a:latin typeface="+mn-lt"/>
              <a:ea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6:notes"/>
          <p:cNvSpPr>
            <a:spLocks noGrp="1" noRot="1" noChangeAspect="1"/>
          </p:cNvSpPr>
          <p:nvPr>
            <p:ph type="sldImg" idx="2"/>
          </p:nvPr>
        </p:nvSpPr>
        <p:spPr>
          <a:xfrm>
            <a:off x="777875" y="9366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6:notes"/>
          <p:cNvSpPr txBox="1">
            <a:spLocks noGrp="1"/>
          </p:cNvSpPr>
          <p:nvPr>
            <p:ph type="body" idx="1"/>
          </p:nvPr>
        </p:nvSpPr>
        <p:spPr>
          <a:xfrm>
            <a:off x="731520" y="4177189"/>
            <a:ext cx="5852160" cy="4487228"/>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BUILDING STRONG DOCUMENTATION PRACTICES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 </a:t>
            </a:r>
            <a:r>
              <a:rPr lang="en-US" sz="1300" dirty="0">
                <a:latin typeface="+mn-lt"/>
                <a:ea typeface="Calibri" panose="020F0502020204030204" pitchFamily="34" charset="0"/>
              </a:rPr>
              <a:t>5 minutes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close this section  by reinforcing the importance of clear, objective documentation and preparing participants for more advanced narrative-writing activities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 this section, you practiced identifying relevant investigative information, organizing information clearly, and turning investigative details into objective narrative documentation.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Strong documentation supports investigate decision by helping others understand: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occurred.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safety concerns existed.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actions were taken.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Why decisions were made.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Throughout investigations, specialists must constantly evaluate: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information is significant.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information connects to threats to safety.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documentation supports investigative actions and decisions.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we continue into the next section, you will begin applying these principles to more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advanced narrative writing activities focused on observation, descriptive documentation, and investigative details. </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Notes: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Reinforce to the participant that narrative writing is an investigative skill.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Prepare participants for:</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Observation-based narrative writing.</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Descriptive documentation practice.</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dirty="0">
                <a:latin typeface="+mn-lt"/>
                <a:ea typeface="Calibri" panose="020F0502020204030204" pitchFamily="34" charset="0"/>
              </a:rPr>
              <a:t>Group critique and comparison activities.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Maintain focus on: Observation. Clarity. Objectivity. Decision support.</a:t>
            </a:r>
            <a:endParaRPr lang="en-US" sz="1300" dirty="0">
              <a:latin typeface="+mn-lt"/>
              <a:ea typeface="Arial" panose="020B0604020202020204" pitchFamily="34" charset="0"/>
            </a:endParaRPr>
          </a:p>
          <a:p>
            <a:pPr marL="0" indent="0"/>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We’re going to pause here and take a 15-minute break. When we return, we’ll begin applying these documentation principles to observation-based narrative writing activities.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a:t>
            </a:r>
            <a:r>
              <a:rPr lang="en-US" sz="1300" dirty="0">
                <a:latin typeface="+mn-lt"/>
                <a:ea typeface="Calibri" panose="020F0502020204030204" pitchFamily="34" charset="0"/>
              </a:rPr>
              <a:t> (ensure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clearly support investigative decisions.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wording strengthens credibility and understanding.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Chronological organization improves clarity.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connect observations to safety concerns and action taken.</a:t>
            </a:r>
            <a:endParaRPr lang="en-US" sz="1300" dirty="0">
              <a:latin typeface="+mn-lt"/>
              <a:ea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B09E3-CC54-8D63-2188-2C0E03226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6CFBB-1786-CA0C-7132-8661C51BF274}"/>
              </a:ext>
            </a:extLst>
          </p:cNvPr>
          <p:cNvSpPr>
            <a:spLocks noGrp="1" noRot="1" noChangeAspect="1"/>
          </p:cNvSpPr>
          <p:nvPr>
            <p:ph type="sldImg"/>
          </p:nvPr>
        </p:nvSpPr>
        <p:spPr>
          <a:xfrm>
            <a:off x="919163" y="1169988"/>
            <a:ext cx="5476875" cy="3081337"/>
          </a:xfrm>
        </p:spPr>
        <p:txBody>
          <a:bodyPr/>
          <a:lstStyle/>
          <a:p>
            <a:endParaRPr lang="en-US"/>
          </a:p>
        </p:txBody>
      </p:sp>
      <p:sp>
        <p:nvSpPr>
          <p:cNvPr id="3" name="Notes Placeholder 2">
            <a:extLst>
              <a:ext uri="{FF2B5EF4-FFF2-40B4-BE49-F238E27FC236}">
                <a16:creationId xmlns:a16="http://schemas.microsoft.com/office/drawing/2014/main" id="{E22B6B32-5283-2351-CBA1-5294B61DA53A}"/>
              </a:ext>
            </a:extLst>
          </p:cNvPr>
          <p:cNvSpPr>
            <a:spLocks noGrp="1"/>
          </p:cNvSpPr>
          <p:nvPr>
            <p:ph type="body" idx="1"/>
          </p:nvPr>
        </p:nvSpPr>
        <p:spPr>
          <a:xfrm>
            <a:off x="919163" y="4340506"/>
            <a:ext cx="5476875" cy="4090706"/>
          </a:xfrm>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2614820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notes"/>
          <p:cNvSpPr txBox="1">
            <a:spLocks noGrp="1"/>
          </p:cNvSpPr>
          <p:nvPr>
            <p:ph type="body" idx="1"/>
          </p:nvPr>
        </p:nvSpPr>
        <p:spPr>
          <a:xfrm>
            <a:off x="731520" y="4212194"/>
            <a:ext cx="5852160" cy="4417218"/>
          </a:xfrm>
          <a:prstGeom prst="rect">
            <a:avLst/>
          </a:prstGeom>
          <a:noFill/>
          <a:ln>
            <a:noFill/>
          </a:ln>
        </p:spPr>
        <p:txBody>
          <a:bodyPr spcFirstLastPara="1" wrap="square" lIns="96631" tIns="48302" rIns="96631" bIns="48302" anchor="t" anchorCtr="0">
            <a:noAutofit/>
          </a:bodyPr>
          <a:lstStyle/>
          <a:p>
            <a:pPr marL="0" indent="0">
              <a:buSzPts val="1600"/>
            </a:pPr>
            <a:r>
              <a:rPr lang="en-US" sz="1300" b="1" dirty="0">
                <a:solidFill>
                  <a:srgbClr val="000000"/>
                </a:solidFill>
                <a:latin typeface="+mn-lt"/>
                <a:ea typeface="Calibri"/>
                <a:cs typeface="Calibri"/>
                <a:sym typeface="Calibri"/>
              </a:rPr>
              <a:t>WRITING THE INVESTIGTION NARRATIVE</a:t>
            </a:r>
            <a:endParaRPr sz="1300" dirty="0">
              <a:latin typeface="+mn-lt"/>
            </a:endParaRPr>
          </a:p>
          <a:p>
            <a:pPr marL="0" indent="0">
              <a:buClr>
                <a:schemeClr val="dk1"/>
              </a:buClr>
              <a:buSzPts val="1200"/>
            </a:pPr>
            <a:br>
              <a:rPr lang="en-US" sz="1300" dirty="0">
                <a:latin typeface="+mn-lt"/>
              </a:rPr>
            </a:br>
            <a:endParaRPr sz="1300" dirty="0">
              <a:latin typeface="+mn-l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WRITING THE INVESTIGATION NARRATIVE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prepare participants to practice observation-based narrative writing using objective descriptions, investigative detail, and clear documentation practices</a:t>
            </a:r>
          </a:p>
          <a:p>
            <a:pPr marL="0"/>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p>
          <a:p>
            <a:pPr marL="0"/>
            <a:r>
              <a:rPr lang="en-US" sz="1300" b="1" i="1" dirty="0">
                <a:latin typeface="Calibri" panose="020F0502020204030204" pitchFamily="34" charset="0"/>
                <a:ea typeface="Calibri" panose="020F0502020204030204" pitchFamily="34" charset="0"/>
                <a:cs typeface="Calibri" panose="020F0502020204030204" pitchFamily="34" charset="0"/>
              </a:rPr>
              <a:t>As investigators, Specialists are constantly required to observe situations, identify significant details, and document information clearly and objectively. One of the most important documentation skills investigators develop is accurately describing what they observe without adding assumptions, labels, or unsupported conclusions.</a:t>
            </a:r>
            <a:endParaRPr lang="en-US" sz="1300" i="1"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i="1"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Throughout this section, you will practice:</a:t>
            </a:r>
            <a:endParaRPr lang="en-US" sz="1300" i="1"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Observation-based documentation.</a:t>
            </a:r>
            <a:endParaRPr lang="en-US" sz="1300" i="1"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Descriptive narrative writing.</a:t>
            </a:r>
            <a:endParaRPr lang="en-US" sz="1300" i="1"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Chronological organization.</a:t>
            </a:r>
            <a:endParaRPr lang="en-US" sz="1300" i="1"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Identifying objective vs interpretive wording.</a:t>
            </a:r>
            <a:endParaRPr lang="en-US" sz="1300" i="1"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Connecting observations to investigative documentation.</a:t>
            </a:r>
            <a:endParaRPr lang="en-US" sz="1300" i="1" dirty="0">
              <a:latin typeface="Calibri" panose="020F0502020204030204" pitchFamily="34" charset="0"/>
              <a:ea typeface="Calibri" panose="020F0502020204030204" pitchFamily="34" charset="0"/>
              <a:cs typeface="Calibri" panose="020F0502020204030204" pitchFamily="34" charset="0"/>
            </a:endParaRPr>
          </a:p>
          <a:p>
            <a:pPr marL="0"/>
            <a:r>
              <a:rPr lang="en-US" sz="1300" i="1" dirty="0">
                <a:latin typeface="Calibri" panose="020F0502020204030204" pitchFamily="34" charset="0"/>
                <a:ea typeface="Calibri" panose="020F0502020204030204" pitchFamily="34" charset="0"/>
                <a:cs typeface="Calibri" panose="020F0502020204030204" pitchFamily="34" charset="0"/>
              </a:rPr>
              <a:t> </a:t>
            </a:r>
          </a:p>
          <a:p>
            <a:pPr marL="0"/>
            <a:r>
              <a:rPr lang="en-US" sz="1300" b="1" i="1" dirty="0">
                <a:latin typeface="Calibri" panose="020F0502020204030204" pitchFamily="34" charset="0"/>
                <a:ea typeface="Calibri" panose="020F0502020204030204" pitchFamily="34" charset="0"/>
                <a:cs typeface="Calibri" panose="020F0502020204030204" pitchFamily="34" charset="0"/>
              </a:rPr>
              <a:t>Before we begin the activity, let’s discuss how observation and interpretation can impact investigative documentation and why documentation matters. </a:t>
            </a:r>
            <a:endParaRPr lang="en-US" sz="13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6184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notes"/>
          <p:cNvSpPr>
            <a:spLocks noGrp="1" noRot="1" noChangeAspect="1"/>
          </p:cNvSpPr>
          <p:nvPr>
            <p:ph type="sldImg" idx="2"/>
          </p:nvPr>
        </p:nvSpPr>
        <p:spPr>
          <a:xfrm>
            <a:off x="793750" y="944563"/>
            <a:ext cx="5854700" cy="3294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2:notes"/>
          <p:cNvSpPr txBox="1">
            <a:spLocks noGrp="1"/>
          </p:cNvSpPr>
          <p:nvPr>
            <p:ph type="body" idx="1"/>
          </p:nvPr>
        </p:nvSpPr>
        <p:spPr>
          <a:xfrm>
            <a:off x="747776" y="4238864"/>
            <a:ext cx="5818971" cy="4417218"/>
          </a:xfrm>
          <a:prstGeom prst="rect">
            <a:avLst/>
          </a:prstGeom>
          <a:noFill/>
          <a:ln>
            <a:noFill/>
          </a:ln>
        </p:spPr>
        <p:txBody>
          <a:bodyPr spcFirstLastPara="1" wrap="square" lIns="98480" tIns="49227" rIns="98480" bIns="49227" anchor="t" anchorCtr="0">
            <a:noAutofit/>
          </a:bodyPr>
          <a:lstStyle/>
          <a:p>
            <a:pPr marL="0"/>
            <a:r>
              <a:rPr lang="en-US" sz="1300" b="1" dirty="0">
                <a:latin typeface="+mn-lt"/>
                <a:ea typeface="Calibri" panose="020F0502020204030204" pitchFamily="34" charset="0"/>
              </a:rPr>
              <a:t>TARGET OUTCOMES </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2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prepare participants to practice observation-based narrative writing using objective descriptions, investigative detail, and clear documentation practices.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 the previous section, we focused 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Why documentation matters.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information belongs in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to organize investigative information.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to write objective documentation.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 this section, you will begin applying those skills through observation-based narrative-writing activities.</a:t>
            </a:r>
            <a:endParaRPr lang="en-US" sz="1300" dirty="0">
              <a:latin typeface="+mn-lt"/>
              <a:ea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6: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6:notes"/>
          <p:cNvSpPr txBox="1">
            <a:spLocks noGrp="1"/>
          </p:cNvSpPr>
          <p:nvPr>
            <p:ph type="body" idx="1"/>
          </p:nvPr>
        </p:nvSpPr>
        <p:spPr>
          <a:xfrm>
            <a:off x="731520" y="4212194"/>
            <a:ext cx="5852160" cy="4417218"/>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DESCRIBE WHAT YOU OBSERVE</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10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help participants understand how assumptions, interpretation, and unsupported conclusions can impact investigative documentation and narrative-writing quality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Observation Narrative Activity Packet</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 </a:t>
            </a:r>
            <a:r>
              <a:rPr lang="en-US" sz="1300" dirty="0">
                <a:latin typeface="+mn-lt"/>
                <a:ea typeface="Calibri" panose="020F0502020204030204" pitchFamily="34" charset="0"/>
              </a:rPr>
              <a:t>Facilitator Information Packet</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Set Up</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Whole group discussion.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Participants have activity packets available.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Discuss observation vs interpretation in documentation.</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Review:</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Examples of objective descriptions.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Examples of interpretive wording.</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Prepare participants for an observation-based narrative-writing activity.</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One of the most important skills investigators develop is documenting observations without turning them into assumptions or conclusions.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Investigators regularly encounter situations where:</a:t>
            </a:r>
            <a:endParaRPr lang="en-US" sz="1300" dirty="0">
              <a:latin typeface="+mn-lt"/>
              <a:ea typeface="Arial" panose="020B0604020202020204" pitchFamily="34" charset="0"/>
            </a:endParaRPr>
          </a:p>
          <a:p>
            <a:pPr marL="483236" indent="-241617">
              <a:buFont typeface="Arial" panose="020B0604020202020204" pitchFamily="34" charset="0"/>
              <a:buChar char="•"/>
            </a:pPr>
            <a:r>
              <a:rPr lang="en-US" sz="1300" b="1" i="1" dirty="0">
                <a:latin typeface="+mn-lt"/>
                <a:ea typeface="Calibri" panose="020F0502020204030204" pitchFamily="34" charset="0"/>
              </a:rPr>
              <a:t>Information is incomplete.</a:t>
            </a:r>
            <a:endParaRPr lang="en-US" sz="1300" dirty="0">
              <a:latin typeface="+mn-lt"/>
              <a:ea typeface="Arial" panose="020B0604020202020204" pitchFamily="34" charset="0"/>
            </a:endParaRPr>
          </a:p>
          <a:p>
            <a:pPr marL="483236" indent="-241617">
              <a:buFont typeface="Arial" panose="020B0604020202020204" pitchFamily="34" charset="0"/>
              <a:buChar char="•"/>
            </a:pPr>
            <a:r>
              <a:rPr lang="en-US" sz="1300" b="1" i="1" dirty="0">
                <a:latin typeface="+mn-lt"/>
                <a:ea typeface="Calibri" panose="020F0502020204030204" pitchFamily="34" charset="0"/>
              </a:rPr>
              <a:t>Context is unclear.</a:t>
            </a:r>
            <a:endParaRPr lang="en-US" sz="1300" dirty="0">
              <a:latin typeface="+mn-lt"/>
              <a:ea typeface="Arial" panose="020B0604020202020204" pitchFamily="34" charset="0"/>
            </a:endParaRPr>
          </a:p>
          <a:p>
            <a:pPr marL="483236" indent="-241617">
              <a:buFont typeface="Arial" panose="020B0604020202020204" pitchFamily="34" charset="0"/>
              <a:buChar char="•"/>
            </a:pPr>
            <a:r>
              <a:rPr lang="en-US" sz="1300" b="1" i="1" dirty="0">
                <a:latin typeface="+mn-lt"/>
                <a:ea typeface="Calibri" panose="020F0502020204030204" pitchFamily="34" charset="0"/>
              </a:rPr>
              <a:t>Conditions may appear concerning at first glance.</a:t>
            </a:r>
            <a:endParaRPr lang="en-US" sz="1300" dirty="0">
              <a:latin typeface="+mn-lt"/>
              <a:ea typeface="Arial" panose="020B0604020202020204" pitchFamily="34" charset="0"/>
            </a:endParaRPr>
          </a:p>
          <a:p>
            <a:pPr marL="483236" indent="-241617">
              <a:buFont typeface="Arial" panose="020B0604020202020204" pitchFamily="34" charset="0"/>
              <a:buChar char="•"/>
            </a:pPr>
            <a:r>
              <a:rPr lang="en-US" sz="1300" b="1" i="1" dirty="0">
                <a:latin typeface="+mn-lt"/>
                <a:ea typeface="Calibri" panose="020F0502020204030204" pitchFamily="34" charset="0"/>
              </a:rPr>
              <a:t>Additional information is still needed.</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Good documentation focuses 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was directly observed.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was heard.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conditions existed.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behaviors occurred.</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Poor documentation often includes: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Diagnoses.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Labels.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Emotional wording.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Unsupported conclusions.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For example, writing: ‘The child was neglected,’ does not explain: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was observed.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conditions existed.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specific concerns were present.</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 stronger objective description might state:  ‘The child was observed wearing clothing with visible stains and appeared tired during school contact.’</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The goal is to clearly document observations while allowing the investigation process to gather and assess additional information.</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Questions: </a:t>
            </a:r>
            <a:r>
              <a:rPr lang="en-US" sz="1300" dirty="0">
                <a:latin typeface="+mn-lt"/>
                <a:ea typeface="Calibri" panose="020F0502020204030204" pitchFamily="34" charset="0"/>
              </a:rPr>
              <a:t>(ask the following questions and validate responses)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is the difference between observation and interpretation?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Why can assumptions weaken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can objective descriptions improve investigative clarity?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Why is it important to avoid unsupported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can wording impact how others understand the investigation?</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Observation examples: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Observable behaviors.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Physical conditions.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Direct quotes.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Specific environmental details.</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Interpretation examples: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Diagnoses. Labels. Emotional conclusions. Unsupported assumptions.</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Participants may identify: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Court credibility concerns.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Bias concerns.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Misunderstanding of investigative conditions.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Weak decision support.</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Now that we’ve discussed observation versus interpretation, let’s begin the observation narrative activity.</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Observation-based documentation focuses on observable information.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Interpretation can weaken documentation quality.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wording improves clarity and credibility.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support investigative understanding without exaggeration or assumptions.</a:t>
            </a:r>
            <a:endParaRPr lang="en-US" sz="1300" dirty="0">
              <a:latin typeface="+mn-lt"/>
              <a:ea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4: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4:notes"/>
          <p:cNvSpPr txBox="1">
            <a:spLocks noGrp="1"/>
          </p:cNvSpPr>
          <p:nvPr>
            <p:ph type="body" idx="1"/>
          </p:nvPr>
        </p:nvSpPr>
        <p:spPr>
          <a:xfrm>
            <a:off x="731520" y="4188858"/>
            <a:ext cx="5852160" cy="4463890"/>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WRITING OBJECTIVE NARRATIVE DESCRIPTIONS </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35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provide participants with hands-on practice writing objective narrative documentation based on investigative observations while identifying how assumptions and interpretations can impact documentation quality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Observation Narrative Activity Packet</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 </a:t>
            </a:r>
            <a:r>
              <a:rPr lang="en-US" sz="1300" dirty="0">
                <a:latin typeface="+mn-lt"/>
                <a:ea typeface="Calibri" panose="020F0502020204030204" pitchFamily="34" charset="0"/>
              </a:rPr>
              <a:t>Facilitator Information Packet</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Set Up</a:t>
            </a:r>
            <a:endParaRPr lang="en-US" sz="1300" dirty="0">
              <a:latin typeface="+mn-lt"/>
              <a:ea typeface="Arial" panose="020B0604020202020204" pitchFamily="34" charset="0"/>
            </a:endParaRPr>
          </a:p>
          <a:p>
            <a:pPr marL="362426" indent="-362426">
              <a:buFont typeface="Arial" panose="020B0604020202020204" pitchFamily="34" charset="0"/>
              <a:buChar char="●"/>
            </a:pPr>
            <a:r>
              <a:rPr lang="en-US" sz="1300" dirty="0">
                <a:latin typeface="+mn-lt"/>
                <a:ea typeface="Calibri" panose="020F0502020204030204" pitchFamily="34" charset="0"/>
              </a:rPr>
              <a:t>Participants remain in groups at their table. </a:t>
            </a:r>
            <a:endParaRPr lang="en-US" sz="1300" dirty="0">
              <a:latin typeface="+mn-lt"/>
              <a:ea typeface="Arial" panose="020B0604020202020204" pitchFamily="34" charset="0"/>
            </a:endParaRPr>
          </a:p>
          <a:p>
            <a:pPr marL="362426" indent="-362426">
              <a:buFont typeface="Arial" panose="020B0604020202020204" pitchFamily="34" charset="0"/>
              <a:buChar char="●"/>
            </a:pPr>
            <a:r>
              <a:rPr lang="en-US" sz="1300" dirty="0">
                <a:latin typeface="+mn-lt"/>
                <a:ea typeface="Calibri" panose="020F0502020204030204" pitchFamily="34" charset="0"/>
              </a:rPr>
              <a:t>Each table receives: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One investigative scenario and image.</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The groups use the Observation Narrative Activity Packet response page in their Participant Manual.</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Group discussion questions.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Individually review the assigned scenario and image.</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Independently write:</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An objective narrative description based only on observable information.</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Avoid:</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Assumptions.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Labels.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Diagnoses.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Unsupported conclusions.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After completing narratives: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Compare responses within your group.</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Identify:</a:t>
            </a:r>
            <a:endParaRPr lang="en-US" sz="1300" dirty="0">
              <a:latin typeface="+mn-lt"/>
              <a:ea typeface="Arial" panose="020B0604020202020204" pitchFamily="34" charset="0"/>
            </a:endParaRPr>
          </a:p>
          <a:p>
            <a:pPr marL="1208088" lvl="2" indent="-241617">
              <a:buFont typeface="Arial" panose="020B0604020202020204" pitchFamily="34" charset="0"/>
              <a:buChar char="■"/>
            </a:pPr>
            <a:r>
              <a:rPr lang="en-US" sz="1300" dirty="0">
                <a:latin typeface="+mn-lt"/>
                <a:ea typeface="Calibri" panose="020F0502020204030204" pitchFamily="34" charset="0"/>
              </a:rPr>
              <a:t>Similarities.</a:t>
            </a:r>
            <a:endParaRPr lang="en-US" sz="1300" dirty="0">
              <a:latin typeface="+mn-lt"/>
              <a:ea typeface="Arial" panose="020B0604020202020204" pitchFamily="34" charset="0"/>
            </a:endParaRPr>
          </a:p>
          <a:p>
            <a:pPr marL="1208088" lvl="2" indent="-241617">
              <a:buFont typeface="Arial" panose="020B0604020202020204" pitchFamily="34" charset="0"/>
              <a:buChar char="■"/>
            </a:pPr>
            <a:r>
              <a:rPr lang="en-US" sz="1300" dirty="0">
                <a:latin typeface="+mn-lt"/>
                <a:ea typeface="Calibri" panose="020F0502020204030204" pitchFamily="34" charset="0"/>
              </a:rPr>
              <a:t>Differences.</a:t>
            </a:r>
            <a:endParaRPr lang="en-US" sz="1300" dirty="0">
              <a:latin typeface="+mn-lt"/>
              <a:ea typeface="Arial" panose="020B0604020202020204" pitchFamily="34" charset="0"/>
            </a:endParaRPr>
          </a:p>
          <a:p>
            <a:pPr marL="1208088" lvl="2" indent="-241617">
              <a:buFont typeface="Arial" panose="020B0604020202020204" pitchFamily="34" charset="0"/>
              <a:buChar char="■"/>
            </a:pPr>
            <a:r>
              <a:rPr lang="en-US" sz="1300" dirty="0">
                <a:latin typeface="+mn-lt"/>
                <a:ea typeface="Calibri" panose="020F0502020204030204" pitchFamily="34" charset="0"/>
              </a:rPr>
              <a:t>Assumptions.</a:t>
            </a:r>
            <a:endParaRPr lang="en-US" sz="1300" dirty="0">
              <a:latin typeface="+mn-lt"/>
              <a:ea typeface="Arial" panose="020B0604020202020204" pitchFamily="34" charset="0"/>
            </a:endParaRPr>
          </a:p>
          <a:p>
            <a:pPr marL="1208088" lvl="2" indent="-241617">
              <a:buFont typeface="Arial" panose="020B0604020202020204" pitchFamily="34" charset="0"/>
              <a:buChar char="■"/>
            </a:pPr>
            <a:r>
              <a:rPr lang="en-US" sz="1300" dirty="0">
                <a:latin typeface="+mn-lt"/>
                <a:ea typeface="Calibri" panose="020F0502020204030204" pitchFamily="34" charset="0"/>
              </a:rPr>
              <a:t>Missing details.</a:t>
            </a:r>
            <a:endParaRPr lang="en-US" sz="1300" dirty="0">
              <a:latin typeface="+mn-lt"/>
              <a:ea typeface="Arial" panose="020B0604020202020204" pitchFamily="34" charset="0"/>
            </a:endParaRPr>
          </a:p>
          <a:p>
            <a:pPr marL="1208088" lvl="2" indent="-241617">
              <a:buFont typeface="Arial" panose="020B0604020202020204" pitchFamily="34" charset="0"/>
              <a:buChar char="■"/>
            </a:pPr>
            <a:r>
              <a:rPr lang="en-US" sz="1300" dirty="0">
                <a:latin typeface="+mn-lt"/>
                <a:ea typeface="Calibri" panose="020F0502020204030204" pitchFamily="34" charset="0"/>
              </a:rPr>
              <a:t>Objective vs interpretive wording.</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Prepare to discuss how different participants documented the same scenario differently.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 this activity, each group will receive an investigative scenario designed to simulate the kinds of observations investigators may encounter during real investigations. Your task is to document only what you observe using objective, descriptive narrative writing.</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you complete your narrative: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Focus on observable details.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Describe behaviors and conditions clearly.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Avoid assumptions and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Avoid diagnosing situations or labeling individuals.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Once everyone at your table has completed their narrative, you will compare your responses as a group and discuss: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details participants focused 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wording differed.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assumptions appeared.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information may have been missing.</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The purpose of this activity is to demonstrate how different people can interpret and document the same situation in different ways, and why objective documentation is critical to investigative practice.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Questions: </a:t>
            </a:r>
            <a:r>
              <a:rPr lang="en-US" sz="1300" dirty="0">
                <a:latin typeface="+mn-lt"/>
                <a:ea typeface="Calibri" panose="020F0502020204030204" pitchFamily="34" charset="0"/>
              </a:rPr>
              <a:t>(ask the following questions and validate responses)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details did participants focus on first?</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wording became interpretive instead of descriptive?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assumptions appeared?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details were missing from some narratives?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did wording choices impact the tone or meaning of the documentation?</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Participants may: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Interpret observations differently.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Over-document concerns.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Minimize concerns.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Use labels instead of descriptions.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Omit important observable details.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Strong narratives: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Remain objective.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Use descriptive wording.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Focus on observable information.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Avoid unsupported conclusions.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Notes: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Allow participants time to independently write before the group discussion.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Reinforce to participants the importance of observation vs interpretation.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Avoid correcting narratives too early during activity.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Save major discussion points for group comparison and facilitator debrief.</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Now, let’s compare the narratives your groups developed and discuss how different wording and assumptions impacted the documentation.</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focus on observable information.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Different investigators may document situations differently.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Assumptions can weaken documentation credibility.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narrative writing improves clarity and investigative support.</a:t>
            </a:r>
            <a:endParaRPr lang="en-US" sz="1300" dirty="0">
              <a:latin typeface="+mn-lt"/>
              <a:ea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notes"/>
          <p:cNvSpPr txBox="1">
            <a:spLocks noGrp="1"/>
          </p:cNvSpPr>
          <p:nvPr>
            <p:ph type="body" idx="1"/>
          </p:nvPr>
        </p:nvSpPr>
        <p:spPr>
          <a:xfrm>
            <a:off x="731520" y="4212194"/>
            <a:ext cx="5852160" cy="4417218"/>
          </a:xfrm>
          <a:prstGeom prst="rect">
            <a:avLst/>
          </a:prstGeom>
          <a:noFill/>
          <a:ln>
            <a:noFill/>
          </a:ln>
        </p:spPr>
        <p:txBody>
          <a:bodyPr spcFirstLastPara="1" wrap="square" lIns="96631" tIns="48302" rIns="96631" bIns="48302" anchor="t" anchorCtr="0">
            <a:noAutofit/>
          </a:bodyPr>
          <a:lstStyle/>
          <a:p>
            <a:pPr marL="0" indent="0">
              <a:buClr>
                <a:schemeClr val="dk1"/>
              </a:buClr>
              <a:buSzPts val="1100"/>
            </a:pPr>
            <a:r>
              <a:rPr lang="en-US" b="1" dirty="0">
                <a:latin typeface="Calibri"/>
                <a:ea typeface="Calibri"/>
                <a:cs typeface="Calibri"/>
                <a:sym typeface="Calibri"/>
              </a:rPr>
              <a:t>FROM INVESTIGATION TO DOCUMENTATION</a:t>
            </a:r>
            <a:endParaRPr b="0" dirty="0"/>
          </a:p>
          <a:p>
            <a:pPr marL="0" indent="0">
              <a:buClr>
                <a:schemeClr val="dk1"/>
              </a:buClr>
              <a:buSzPts val="1200"/>
            </a:pPr>
            <a:br>
              <a:rPr lang="en-US" dirty="0"/>
            </a:b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5: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5:notes"/>
          <p:cNvSpPr txBox="1">
            <a:spLocks noGrp="1"/>
          </p:cNvSpPr>
          <p:nvPr>
            <p:ph type="body" idx="1"/>
          </p:nvPr>
        </p:nvSpPr>
        <p:spPr>
          <a:xfrm>
            <a:off x="731520" y="4188858"/>
            <a:ext cx="5852160" cy="4463890"/>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HOW DIFFERENT INVESTIGATORS DOCUMENT THE SAME SITUATION</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18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help participants analyze how wording, assumptions, interpretation, and focus can impact investigative documentation and narrative quality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Observation Narrative Activity Packet</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 </a:t>
            </a:r>
            <a:r>
              <a:rPr lang="en-US" sz="1300" dirty="0">
                <a:latin typeface="+mn-lt"/>
                <a:ea typeface="Calibri" panose="020F0502020204030204" pitchFamily="34" charset="0"/>
              </a:rPr>
              <a:t>Facilitator Information Packet</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Set Up:</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Whole group discussion.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Participants keep narratives available.</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Groups share similarities and differences identified in their narratives.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Discuss: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Assumptions.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Missing details.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Objective vs interpretive wording.</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Tone differences.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Differences in focus.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Reflect on how word choice affects investigative documentation and understanding.</a:t>
            </a:r>
            <a:endParaRPr lang="en-US" sz="1300"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investigators, two specialists can observe the same situation and document it very differently depending 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details they focused 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they interpreted the situation.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The wording they chose.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Assumptions they made.</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This activity demonstrates why objective documentation is so important.</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Small wording differences can significantly impact:</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others understand the situation.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concerns are interpreted.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decisions are supported.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The overall credibility of the documentation.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we discuss your narratives, pay attention to:</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details participants included or omitted.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wording became interpretive.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assumptions appeared.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descriptions remained objective and supportable.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Questions: </a:t>
            </a:r>
            <a:r>
              <a:rPr lang="en-US" sz="1300" dirty="0">
                <a:latin typeface="+mn-lt"/>
                <a:ea typeface="Calibri" panose="020F0502020204030204" pitchFamily="34" charset="0"/>
              </a:rPr>
              <a:t>(ask the following questions and validate responses)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differences appeared between narratives?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assumptions showed up most often?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wording strengthened the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wording weakened the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important details were missed or interpreted differently?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could wording choices impact investigative decisions or court understanding?</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Participants may identify: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Different focus on environmental details.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Assumptions regarding injuries or neglect.</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Emotional wording.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Interpretive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Missing contextual details.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Strong descriptive wording.</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Strong documentation examples: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Use observable descriptions.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Avoid labels and diagnoses.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Clearly describe behaviors and conditions.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Remain objective and factual.</a:t>
            </a:r>
            <a:br>
              <a:rPr lang="en-US" sz="1300" dirty="0">
                <a:latin typeface="+mn-lt"/>
                <a:ea typeface="Arial" panose="020B0604020202020204" pitchFamily="34" charset="0"/>
              </a:rPr>
            </a:br>
            <a:endParaRPr lang="en-US" sz="1300" dirty="0">
              <a:latin typeface="+mn-lt"/>
            </a:endParaRPr>
          </a:p>
          <a:p>
            <a:pPr marL="0"/>
            <a:r>
              <a:rPr lang="en-US" sz="1300" b="1" dirty="0">
                <a:latin typeface="+mn-lt"/>
                <a:ea typeface="Calibri" panose="020F0502020204030204" pitchFamily="34" charset="0"/>
              </a:rPr>
              <a:t>Facilitator Notes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Encourage discussion and comparison between groups.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Avoid turning discussion into criticism of participants.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Keep focus on: Learning. Reflection. Documentation. Growth.</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Now, let’s discuss the context behind the scenarios and explore how additional information can completely change the way observations are understood.</a:t>
            </a:r>
            <a:endParaRPr lang="en-US" sz="1300" dirty="0">
              <a:latin typeface="+mn-lt"/>
              <a:ea typeface="Arial" panose="020B0604020202020204" pitchFamily="34" charset="0"/>
            </a:endParaRPr>
          </a:p>
          <a:p>
            <a:pPr marL="0"/>
            <a:r>
              <a:rPr lang="en-US" sz="1300" dirty="0">
                <a:latin typeface="+mn-lt"/>
                <a:ea typeface="Arial" panose="020B0604020202020204" pitchFamily="34" charset="0"/>
              </a:rPr>
              <a:t> </a:t>
            </a: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can vary significantly between investigators.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Wording impacts clarity and understanding.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Assumptions can weaken the quality and credibility of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descriptions improve investigative support and defensibility.</a:t>
            </a:r>
            <a:endParaRPr lang="en-US" sz="1300" dirty="0">
              <a:latin typeface="+mn-lt"/>
              <a:ea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6: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6:notes"/>
          <p:cNvSpPr txBox="1">
            <a:spLocks noGrp="1"/>
          </p:cNvSpPr>
          <p:nvPr>
            <p:ph type="body" idx="1"/>
          </p:nvPr>
        </p:nvSpPr>
        <p:spPr>
          <a:xfrm>
            <a:off x="731520" y="4212194"/>
            <a:ext cx="5852160" cy="4417218"/>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HOW CONTEXT CHANGES DOCUMENTATION </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18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help participants understand how additional context and information can significantly impact the interpretation of observations and reinforce the importance of objective documentation practices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Observation Narrative Activity Packet</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 </a:t>
            </a:r>
            <a:r>
              <a:rPr lang="en-US" sz="1300" dirty="0">
                <a:latin typeface="+mn-lt"/>
                <a:ea typeface="Calibri" panose="020F0502020204030204" pitchFamily="34" charset="0"/>
              </a:rPr>
              <a:t>Facilitator Information Packet</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Set Up</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Whole group discussion.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Facilitator leads debrief using Facilitator Information Packet. </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The facilitator reviews the scenario context for each investigative scenario.</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Participants discuss: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How additional information changed the interpretation.</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What assumptions appeared.</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How documentation wording may have changed after learning the context.</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Reflect on why investigators should avoid unsupported conclusions and assumptions in documentation.</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One of the most important lessons investigators learn over time is that initial observations do not always tell the full story. Throughout investigations, Specialists often gather information gradually. What may initially appear concerning can sometimes have additional context that significantly changes how the situation is understood. This is why objective documentation is so important.</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If investigators document assumptions or unsupported conclusions too early: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Documentation can become misleading.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Concerns may be overstated.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Credibility may be weakened.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Important context may be overlooked.</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we review the actual context behind these scenarios, think about:</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your wording may have changed.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assumptions appeared.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information you still would have needed to gather.</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objective documentation protects the integrity of the investigation process.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Questions: </a:t>
            </a:r>
            <a:r>
              <a:rPr lang="en-US" sz="1300" dirty="0">
                <a:latin typeface="+mn-lt"/>
                <a:ea typeface="Calibri" panose="020F0502020204030204" pitchFamily="34" charset="0"/>
              </a:rPr>
              <a:t>(ask the following questions and validate responses)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did the additional context change your interpretation?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assumptions appeared most often?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might assumptions impact investigative decisions?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wording became problematic after learning the full context?</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Why is it important to document observations before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additional information would investigators still need to gather?</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Participants may identify: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Assumptions regarding injuries.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Overstating environmental concerns.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Jumping to neglect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Missing contextual information.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Emotional wording or labeling.</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Participants should recognize: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Context matters.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remain objective while information is still developing.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Investigations require information gathering before reaching conclusions.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Notes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Reinforce to the participants that observation ≠ conclusion.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Connect discussion to: Court credibility. Decision support. Investigative neutrality.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Encourage reflection and self-awareness regarding assumptions.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Keep focus on: Documentation quality. Investigative thinking. Information gathering.</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we close this section, think about how observation, wording, and documentation choices impact every stage of the investigation process.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a:t>
            </a:r>
            <a:r>
              <a:rPr lang="en-US" sz="1300" dirty="0">
                <a:latin typeface="+mn-lt"/>
                <a:ea typeface="Calibri" panose="020F0502020204030204" pitchFamily="34" charset="0"/>
              </a:rPr>
              <a:t> (ensure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Initial observations may not tell the full story.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Assumptions can weaken documentation quality and credibility.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documentation protects investigative integrity.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Investigators gather information before reaching conclusions.</a:t>
            </a:r>
            <a:endParaRPr lang="en-US" sz="1300" dirty="0">
              <a:latin typeface="+mn-lt"/>
              <a:ea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7:notes"/>
          <p:cNvSpPr>
            <a:spLocks noGrp="1" noRot="1" noChangeAspect="1"/>
          </p:cNvSpPr>
          <p:nvPr>
            <p:ph type="sldImg" idx="2"/>
          </p:nvPr>
        </p:nvSpPr>
        <p:spPr>
          <a:xfrm>
            <a:off x="776288" y="9239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7:notes"/>
          <p:cNvSpPr txBox="1">
            <a:spLocks noGrp="1"/>
          </p:cNvSpPr>
          <p:nvPr>
            <p:ph type="body" idx="1"/>
          </p:nvPr>
        </p:nvSpPr>
        <p:spPr>
          <a:xfrm>
            <a:off x="731520" y="4165522"/>
            <a:ext cx="5852160" cy="4510563"/>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OBSERVATION, DOCUMENTATION, AND INVESTIGATIVE THINKING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5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close this section  by reinforcing the importance of objective observation and descriptive narrative writing in investigative documentation</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Observation Narrative Activity Packet</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 </a:t>
            </a:r>
            <a:r>
              <a:rPr lang="en-US" sz="1300" dirty="0">
                <a:latin typeface="+mn-lt"/>
                <a:ea typeface="Calibri" panose="020F0502020204030204" pitchFamily="34" charset="0"/>
              </a:rPr>
              <a:t>Facilitator Information Packet</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The facilitator delivers closing remarks.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Transition participants into CHRIS documentation application activities following lunch. </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 this section, you practiced observation-based narrative writing and explored how assumptions, interpretations, and word choices can affect investigative documentation.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You also saw how different investigators may document the same situation differently depending 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details are they focused 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assumptions they made.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they interpreted observations.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How they organized information.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Strong investigative documentation requires Specialists to:</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Observe carefully.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Describe objectively.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Avoid unsupported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Gather additional information before making determinations.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Throughout investigations, documentation should clearly explain: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was observed.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actions occurred.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information was gathered.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safety concerns existed.</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These skills are critical because documentation impacts: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Safety decisions.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Supervisory review.</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Court involvement.</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Case continuity.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Investigative credibility.</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After lunch, we’ll begin applying these same documentation principles directly to CHRIS-style documentation and investigative documentation review activities.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a:t>
            </a:r>
            <a:r>
              <a:rPr lang="en-US" sz="1300" dirty="0">
                <a:latin typeface="+mn-lt"/>
                <a:ea typeface="Calibri" panose="020F0502020204030204" pitchFamily="34" charset="0"/>
              </a:rPr>
              <a:t> (ensure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Observation should be documented objectively.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Assumptions can weaken documentation quality.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Narrative writing should clearly describe observations and investigative actions.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supports investigative understanding and decision-making.</a:t>
            </a:r>
            <a:endParaRPr lang="en-US" sz="1300" dirty="0">
              <a:latin typeface="+mn-lt"/>
              <a:ea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9794-AC46-7E94-57E2-F711AF1CE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B1D8D-4227-C6A5-2EBB-95109CB812CD}"/>
              </a:ext>
            </a:extLst>
          </p:cNvPr>
          <p:cNvSpPr>
            <a:spLocks noGrp="1" noRot="1" noChangeAspect="1"/>
          </p:cNvSpPr>
          <p:nvPr>
            <p:ph type="sldImg"/>
          </p:nvPr>
        </p:nvSpPr>
        <p:spPr>
          <a:xfrm>
            <a:off x="1023938" y="1181100"/>
            <a:ext cx="5756275" cy="3238500"/>
          </a:xfrm>
        </p:spPr>
        <p:txBody>
          <a:bodyPr/>
          <a:lstStyle/>
          <a:p>
            <a:endParaRPr lang="en-US"/>
          </a:p>
        </p:txBody>
      </p:sp>
      <p:sp>
        <p:nvSpPr>
          <p:cNvPr id="3" name="Notes Placeholder 2">
            <a:extLst>
              <a:ext uri="{FF2B5EF4-FFF2-40B4-BE49-F238E27FC236}">
                <a16:creationId xmlns:a16="http://schemas.microsoft.com/office/drawing/2014/main" id="{A548613F-3102-646A-24F1-AA64016C2D72}"/>
              </a:ext>
            </a:extLst>
          </p:cNvPr>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3187704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notes"/>
          <p:cNvSpPr txBox="1">
            <a:spLocks noGrp="1"/>
          </p:cNvSpPr>
          <p:nvPr>
            <p:ph type="body" idx="1"/>
          </p:nvPr>
        </p:nvSpPr>
        <p:spPr>
          <a:xfrm>
            <a:off x="731520" y="4620577"/>
            <a:ext cx="5852160" cy="3780473"/>
          </a:xfrm>
          <a:prstGeom prst="rect">
            <a:avLst/>
          </a:prstGeom>
          <a:noFill/>
          <a:ln>
            <a:noFill/>
          </a:ln>
        </p:spPr>
        <p:txBody>
          <a:bodyPr spcFirstLastPara="1" wrap="square" lIns="96631" tIns="48302" rIns="96631" bIns="48302" anchor="t" anchorCtr="0">
            <a:noAutofit/>
          </a:bodyPr>
          <a:lstStyle/>
          <a:p>
            <a:pPr marL="0" indent="0">
              <a:buSzPts val="1600"/>
            </a:pPr>
            <a:r>
              <a:rPr lang="en-US" sz="1300" b="1" dirty="0">
                <a:solidFill>
                  <a:srgbClr val="000000"/>
                </a:solidFill>
                <a:latin typeface="Calibri"/>
                <a:ea typeface="Calibri"/>
                <a:cs typeface="Calibri"/>
                <a:sym typeface="Calibri"/>
              </a:rPr>
              <a:t>CHRIS DOCUMENTION </a:t>
            </a:r>
            <a:endParaRPr sz="13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66470">
              <a:defRPr/>
            </a:pPr>
            <a:r>
              <a:rPr lang="en-US" sz="1300" b="1" dirty="0">
                <a:solidFill>
                  <a:srgbClr val="000000"/>
                </a:solidFill>
                <a:latin typeface="+mn-lt"/>
                <a:ea typeface="Calibri" panose="020F0502020204030204" pitchFamily="34" charset="0"/>
              </a:rPr>
              <a:t>CHRIS DOCUMENTATION</a:t>
            </a:r>
          </a:p>
          <a:p>
            <a:pPr marL="0" indent="0" defTabSz="966470">
              <a:defRPr/>
            </a:pPr>
            <a:endParaRPr lang="en-US" sz="1300" b="1" dirty="0">
              <a:solidFill>
                <a:srgbClr val="000000"/>
              </a:solidFill>
              <a:latin typeface="+mn-lt"/>
              <a:ea typeface="Calibri" panose="020F0502020204030204" pitchFamily="34" charset="0"/>
            </a:endParaRPr>
          </a:p>
          <a:p>
            <a:pPr marL="0" indent="0">
              <a:spcBef>
                <a:spcPts val="1269"/>
              </a:spcBef>
              <a:buSzPts val="1200"/>
            </a:pPr>
            <a:r>
              <a:rPr lang="en-US" sz="1300" b="1" dirty="0">
                <a:solidFill>
                  <a:srgbClr val="000000"/>
                </a:solidFill>
                <a:latin typeface="+mn-lt"/>
                <a:ea typeface="Calibri"/>
                <a:cs typeface="Calibri"/>
                <a:sym typeface="Calibri"/>
              </a:rPr>
              <a:t>Time:</a:t>
            </a:r>
            <a:r>
              <a:rPr lang="en-US" sz="1300" dirty="0">
                <a:solidFill>
                  <a:srgbClr val="000000"/>
                </a:solidFill>
                <a:latin typeface="+mn-lt"/>
                <a:ea typeface="Calibri"/>
                <a:cs typeface="Calibri"/>
                <a:sym typeface="Calibri"/>
              </a:rPr>
              <a:t> 5 minutes</a:t>
            </a:r>
            <a:endParaRPr lang="en-US" sz="1300" dirty="0">
              <a:latin typeface="+mn-lt"/>
            </a:endParaRPr>
          </a:p>
          <a:p>
            <a:pPr marL="0" indent="0">
              <a:spcBef>
                <a:spcPts val="2748"/>
              </a:spcBef>
              <a:buSzPts val="1200"/>
            </a:pPr>
            <a:r>
              <a:rPr lang="en-US" sz="1300" b="1" dirty="0">
                <a:solidFill>
                  <a:srgbClr val="000000"/>
                </a:solidFill>
                <a:latin typeface="+mn-lt"/>
                <a:ea typeface="Calibri"/>
                <a:cs typeface="Calibri"/>
                <a:sym typeface="Calibri"/>
              </a:rPr>
              <a:t>Purpose: </a:t>
            </a:r>
            <a:r>
              <a:rPr lang="en-US" sz="1300" dirty="0">
                <a:solidFill>
                  <a:srgbClr val="000000"/>
                </a:solidFill>
                <a:latin typeface="+mn-lt"/>
                <a:ea typeface="Calibri"/>
                <a:cs typeface="Calibri"/>
                <a:sym typeface="Calibri"/>
              </a:rPr>
              <a:t>To prepare participants to apply documentation principles directly within CHRIS-style investigative documentation and practice reviewing documentation quality, clarity, and decision support</a:t>
            </a:r>
          </a:p>
          <a:p>
            <a:pPr marL="0" indent="0">
              <a:spcBef>
                <a:spcPts val="2748"/>
              </a:spcBef>
              <a:buSzPts val="1200"/>
            </a:pPr>
            <a:endParaRPr lang="en-US" sz="1300" dirty="0">
              <a:solidFill>
                <a:srgbClr val="000000"/>
              </a:solidFill>
              <a:latin typeface="+mn-lt"/>
              <a:ea typeface="Calibri"/>
              <a:cs typeface="Calibri"/>
              <a:sym typeface="Calibri"/>
            </a:endParaRPr>
          </a:p>
          <a:p>
            <a:pPr marL="0" indent="0">
              <a:spcBef>
                <a:spcPts val="2748"/>
              </a:spcBef>
              <a:buSzPts val="1200"/>
            </a:pPr>
            <a:r>
              <a:rPr lang="en-US" sz="1300" b="1" dirty="0">
                <a:latin typeface="+mn-lt"/>
              </a:rPr>
              <a:t>Say:</a:t>
            </a:r>
          </a:p>
          <a:p>
            <a:pPr marL="0">
              <a:lnSpc>
                <a:spcPct val="115000"/>
              </a:lnSpc>
            </a:pPr>
            <a:r>
              <a:rPr lang="en-US" sz="1300" b="1" i="1" dirty="0">
                <a:latin typeface="+mn-lt"/>
                <a:ea typeface="Calibri" panose="020F0502020204030204" pitchFamily="34" charset="0"/>
              </a:rPr>
              <a:t>As investigators, Specialists are responsible for documenting: Contacts. Interviews. Observations. Safety concerns. Investigative actions. Decision-making.</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They do all of this within CHRIS in a way that is: Clear. Organized. Objective. Supportable.</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The quality of CHRIS documentation impacts:</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Supervisory review.</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Court involvement.</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Case continuity.</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Safety planning.</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Ongoing decision-making.</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You will review and evaluate examples of documentation, identify weaknesses in documentation quality, and practice improving investigative documentation.</a:t>
            </a:r>
            <a:endParaRPr lang="en-US" sz="1300" dirty="0">
              <a:latin typeface="+mn-lt"/>
              <a:ea typeface="Arial" panose="020B0604020202020204" pitchFamily="34" charset="0"/>
            </a:endParaRPr>
          </a:p>
          <a:p>
            <a:pPr marL="0">
              <a:lnSpc>
                <a:spcPct val="115000"/>
              </a:lnSpc>
            </a:pPr>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Before we begin reviewing documentation examples, let’s discuss what strong CHRIS documentation should include.</a:t>
            </a:r>
            <a:endParaRPr lang="en-US" sz="1300" dirty="0">
              <a:latin typeface="+mn-lt"/>
              <a:ea typeface="Arial" panose="020B0604020202020204" pitchFamily="34" charset="0"/>
            </a:endParaRPr>
          </a:p>
        </p:txBody>
      </p:sp>
    </p:spTree>
    <p:extLst>
      <p:ext uri="{BB962C8B-B14F-4D97-AF65-F5344CB8AC3E}">
        <p14:creationId xmlns:p14="http://schemas.microsoft.com/office/powerpoint/2010/main" val="3764459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notes"/>
          <p:cNvSpPr>
            <a:spLocks noGrp="1" noRot="1" noChangeAspect="1"/>
          </p:cNvSpPr>
          <p:nvPr>
            <p:ph type="sldImg" idx="2"/>
          </p:nvPr>
        </p:nvSpPr>
        <p:spPr>
          <a:xfrm>
            <a:off x="812800" y="1220788"/>
            <a:ext cx="5853113" cy="3292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2:notes"/>
          <p:cNvSpPr txBox="1">
            <a:spLocks noGrp="1"/>
          </p:cNvSpPr>
          <p:nvPr>
            <p:ph type="body" idx="1"/>
          </p:nvPr>
        </p:nvSpPr>
        <p:spPr>
          <a:xfrm>
            <a:off x="747777" y="4697588"/>
            <a:ext cx="5982208" cy="3843481"/>
          </a:xfrm>
          <a:prstGeom prst="rect">
            <a:avLst/>
          </a:prstGeom>
          <a:noFill/>
          <a:ln>
            <a:noFill/>
          </a:ln>
        </p:spPr>
        <p:txBody>
          <a:bodyPr spcFirstLastPara="1" wrap="square" lIns="98480" tIns="49227" rIns="98480" bIns="49227" anchor="t" anchorCtr="0">
            <a:noAutofit/>
          </a:bodyPr>
          <a:lstStyle/>
          <a:p>
            <a:pPr marL="0">
              <a:lnSpc>
                <a:spcPct val="115000"/>
              </a:lnSpc>
              <a:spcBef>
                <a:spcPts val="1902"/>
              </a:spcBef>
              <a:spcAft>
                <a:spcPts val="634"/>
              </a:spcAft>
            </a:pPr>
            <a:r>
              <a:rPr lang="en-US" sz="1300" b="1" dirty="0">
                <a:latin typeface="+mn-lt"/>
                <a:ea typeface="Calibri" panose="020F0502020204030204" pitchFamily="34" charset="0"/>
              </a:rPr>
              <a:t>TARGET OUTCOMES </a:t>
            </a:r>
            <a:endParaRPr lang="en-US" sz="1300" b="1" dirty="0">
              <a:latin typeface="+mn-lt"/>
            </a:endParaRPr>
          </a:p>
          <a:p>
            <a:pPr marL="0">
              <a:lnSpc>
                <a:spcPct val="115000"/>
              </a:lnSpc>
            </a:pPr>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lnSpc>
                <a:spcPct val="115000"/>
              </a:lnSpc>
            </a:pPr>
            <a:r>
              <a:rPr lang="en-US" sz="1300" b="1" dirty="0">
                <a:latin typeface="+mn-lt"/>
                <a:ea typeface="Calibri" panose="020F0502020204030204" pitchFamily="34" charset="0"/>
              </a:rPr>
              <a:t>Time:</a:t>
            </a:r>
            <a:r>
              <a:rPr lang="en-US" sz="1300" dirty="0">
                <a:latin typeface="+mn-lt"/>
                <a:ea typeface="Calibri" panose="020F0502020204030204" pitchFamily="34" charset="0"/>
              </a:rPr>
              <a:t> 5 minutes</a:t>
            </a:r>
            <a:endParaRPr lang="en-US" sz="1300" dirty="0">
              <a:latin typeface="+mn-lt"/>
              <a:ea typeface="Arial" panose="020B0604020202020204" pitchFamily="34" charset="0"/>
            </a:endParaRPr>
          </a:p>
          <a:p>
            <a:pPr marL="0">
              <a:lnSpc>
                <a:spcPct val="115000"/>
              </a:lnSpc>
            </a:pPr>
            <a:r>
              <a:rPr lang="en-US" sz="1300" b="1" dirty="0">
                <a:latin typeface="+mn-lt"/>
                <a:ea typeface="Calibri" panose="020F0502020204030204" pitchFamily="34" charset="0"/>
              </a:rPr>
              <a:t>Purpose: </a:t>
            </a:r>
            <a:r>
              <a:rPr lang="en-US" sz="1300" dirty="0">
                <a:latin typeface="+mn-lt"/>
                <a:ea typeface="Calibri" panose="020F0502020204030204" pitchFamily="34" charset="0"/>
              </a:rPr>
              <a:t>To prepare participants to apply documentation principles directly within CHRIS-style investigative documentation and practice reviewing documentation quality, clarity, and decision support</a:t>
            </a:r>
            <a:endParaRPr lang="en-US" sz="1300" dirty="0">
              <a:latin typeface="+mn-lt"/>
              <a:ea typeface="Arial" panose="020B0604020202020204" pitchFamily="34" charset="0"/>
            </a:endParaRPr>
          </a:p>
          <a:p>
            <a:pPr marL="0">
              <a:lnSpc>
                <a:spcPct val="115000"/>
              </a:lnSpc>
            </a:pPr>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lnSpc>
                <a:spcPct val="115000"/>
              </a:lnSpc>
            </a:pPr>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Throughout today’s training, we have focused on:</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Objective documentation</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Observation-based narrative writing</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Organizing investigative information</a:t>
            </a:r>
            <a:endParaRPr lang="en-US" sz="1300" dirty="0">
              <a:latin typeface="+mn-lt"/>
              <a:ea typeface="Arial" panose="020B0604020202020204" pitchFamily="34" charset="0"/>
            </a:endParaRPr>
          </a:p>
          <a:p>
            <a:pPr marL="181213" indent="-181213">
              <a:lnSpc>
                <a:spcPct val="115000"/>
              </a:lnSpc>
              <a:buFont typeface="Arial" panose="020B0604020202020204" pitchFamily="34" charset="0"/>
              <a:buChar char="•"/>
            </a:pPr>
            <a:r>
              <a:rPr lang="en-US" sz="1300" b="1" i="1" dirty="0">
                <a:latin typeface="+mn-lt"/>
                <a:ea typeface="Calibri" panose="020F0502020204030204" pitchFamily="34" charset="0"/>
              </a:rPr>
              <a:t>Supporting investigative decisions through documentation</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lnSpc>
                <a:spcPct val="115000"/>
              </a:lnSpc>
            </a:pPr>
            <a:r>
              <a:rPr lang="en-US" sz="1300" b="1" i="1" dirty="0">
                <a:latin typeface="+mn-lt"/>
                <a:ea typeface="Calibri" panose="020F0502020204030204" pitchFamily="34" charset="0"/>
              </a:rPr>
              <a:t>In this section, we will begin applying those same principles directly to CHRIS-style documentation.</a:t>
            </a:r>
            <a:endParaRPr lang="en-US" sz="1300" dirty="0">
              <a:latin typeface="+mn-lt"/>
              <a:ea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3:notes"/>
          <p:cNvSpPr txBox="1">
            <a:spLocks noGrp="1"/>
          </p:cNvSpPr>
          <p:nvPr>
            <p:ph type="body" idx="1"/>
          </p:nvPr>
        </p:nvSpPr>
        <p:spPr>
          <a:xfrm>
            <a:off x="731520" y="4212194"/>
            <a:ext cx="5852160" cy="4417218"/>
          </a:xfrm>
          <a:prstGeom prst="rect">
            <a:avLst/>
          </a:prstGeom>
          <a:noFill/>
          <a:ln>
            <a:noFill/>
          </a:ln>
        </p:spPr>
        <p:txBody>
          <a:bodyPr spcFirstLastPara="1" wrap="square" lIns="96631" tIns="48302" rIns="96631" bIns="48302"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BUILDING CLEAR, ORGANIZED, AND SUPPORTABLE DOCUMENTATION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12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help participants identify the core elements of strong CHRIS documentation and understand how documentation quality impacts investigative clarity and decision support</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CHRIS Documentation Review Packet</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241617" indent="-241617">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Discuss what strong CHRIS documentation should include.</a:t>
            </a:r>
          </a:p>
          <a:p>
            <a:pPr marL="241617" indent="-241617">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Review examples of strong and weak documentation practices.</a:t>
            </a:r>
          </a:p>
          <a:p>
            <a:pPr marL="241617" indent="-241617">
              <a:buSzPct val="100000"/>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Identify documentation elements that improve clarity and decision support.</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Strong CHRIS documentation should clearly explain: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occurred.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actions were taken.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observations were made.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safety concerns existed.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decisions were made and why.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Documentation should allow someone unfamiliar with the case to understand the investigation without needing additional explanation. Strong documentation is objective, organized, chronological, specific, and fact-based. Strong documentation includes observable behaviors. Significant statements. Investigative actions. Relevant safety concerns. Clear descriptions of conditions and responses.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endParaRPr lang="en-US" sz="1300" b="1" i="1"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Weak documentation often omits important details. Uses vague wording. Includes assumptions or conclusions. Lacks organization. Fails to connect information to investigative decisions.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we move into the CHRIS documentation lab activities, focus on how documentation quality impacts: Clarity. Credibility. Case continuity. Investigative understanding. Decision support.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r>
              <a:rPr lang="en-US" sz="1300" dirty="0">
                <a:latin typeface="Calibri" panose="020F0502020204030204" pitchFamily="34" charset="0"/>
                <a:ea typeface="Calibri" panose="020F0502020204030204" pitchFamily="34" charset="0"/>
                <a:cs typeface="Calibri" panose="020F0502020204030204" pitchFamily="34" charset="0"/>
              </a:rPr>
              <a:t> (ask the following question and validate responses)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information should always appear in CHRIS documentation?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Strong documentation may include: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Chronological organization.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Observable descriptions.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Direct quotes when appropriate.</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Clear investigative actions.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Specific safety concerns.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of decision-making.</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r>
              <a:rPr lang="en-US" sz="1300" dirty="0">
                <a:latin typeface="Calibri" panose="020F0502020204030204" pitchFamily="34" charset="0"/>
                <a:ea typeface="Calibri" panose="020F0502020204030204" pitchFamily="34" charset="0"/>
                <a:cs typeface="Calibri" panose="020F0502020204030204" pitchFamily="34" charset="0"/>
              </a:rPr>
              <a:t> (ask the following question and validate responses)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wording weakens CHRIS documentation?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Weak documentation may include: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Vague wording.</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Missing context.</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Unsupported assumptions.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Poor organization.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Missing investigative actions.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Now let’s begin reviewing examples of documentation and identifying strengths, weaknesses, and areas for improvement.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 </a:t>
            </a:r>
            <a:r>
              <a:rPr lang="en-US" sz="1300" dirty="0">
                <a:latin typeface="Calibri" panose="020F0502020204030204" pitchFamily="34" charset="0"/>
                <a:ea typeface="Calibri" panose="020F0502020204030204" pitchFamily="34" charset="0"/>
                <a:cs typeface="Calibri" panose="020F0502020204030204" pitchFamily="34" charset="0"/>
              </a:rPr>
              <a:t>(ensure the following are covered)</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CHRIS documentation should clearly explain the investigation.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Organization improves clarity and understanding.</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should support investigative decisions.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Objective wording improves credibility and defensibility.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4:notes"/>
          <p:cNvSpPr>
            <a:spLocks noGrp="1" noRot="1" noChangeAspect="1"/>
          </p:cNvSpPr>
          <p:nvPr>
            <p:ph type="sldImg" idx="2"/>
          </p:nvPr>
        </p:nvSpPr>
        <p:spPr>
          <a:xfrm>
            <a:off x="776288" y="982663"/>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4:notes"/>
          <p:cNvSpPr txBox="1">
            <a:spLocks noGrp="1"/>
          </p:cNvSpPr>
          <p:nvPr>
            <p:ph type="body" idx="1"/>
          </p:nvPr>
        </p:nvSpPr>
        <p:spPr>
          <a:xfrm>
            <a:off x="731520" y="4223862"/>
            <a:ext cx="5852160" cy="4393883"/>
          </a:xfrm>
          <a:prstGeom prst="rect">
            <a:avLst/>
          </a:prstGeom>
          <a:noFill/>
          <a:ln>
            <a:noFill/>
          </a:ln>
        </p:spPr>
        <p:txBody>
          <a:bodyPr spcFirstLastPara="1" wrap="square" lIns="96631" tIns="48302" rIns="96631" bIns="48302"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ANALYZING DOCUMENTATION QUALITY </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30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provide participants with hands-on practice reviewing CHRIS-style documentation and identifying strengths, weaknesses, assumptions, and missing investigative information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CHRIS Documentation Review Packet</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work in table groups.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CHRIS Documentation Review Packet available.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Review the CHRIS documentation entries in the packet</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Identify:</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Objective wording.</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Problematic wording.</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Missing information.</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Unsupported assumptions.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Missing investigative actions.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Weak organization or chronology.</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Compare:</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Weak documentation examples.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Stronger documentation examples.</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Discuss: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documentation quality impacts investigative understanding and decision-making.</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In this activity, you will review several CHRIS-style documentation entries related to the Flowers’ investigation.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investigators, Specialists must constantly evaluate whether documentation: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Clearly explains the investigation.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Supports safety concerns and decisions.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Accurately describes observations and actions.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Provides enough information for others to understand the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you review the documentation examples, focus on identifying:</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strengthened the documentation.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weakened the documentation.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assumptions appeared.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important information was missing.</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How wording impacted clarity and credibility.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You will also compare weaker documentation examples with stronger documentation examples to identify how objective wording, organization, and investigative detail improve documentation quality.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 </a:t>
            </a:r>
            <a:r>
              <a:rPr lang="en-US" sz="1300" dirty="0">
                <a:latin typeface="Calibri" panose="020F0502020204030204" pitchFamily="34" charset="0"/>
                <a:ea typeface="Calibri" panose="020F0502020204030204" pitchFamily="34" charset="0"/>
                <a:cs typeface="Calibri" panose="020F0502020204030204" pitchFamily="34" charset="0"/>
              </a:rPr>
              <a:t>(ask the following question and validate responses)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wording weakened the documentation?</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Participants may identify:</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Emotional wording.</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Unsupported conclusions.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investigative details were missing?</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Participants may identify:</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Missing chronology.</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Missing observations.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Lack of direct quotes.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Missing investigative actions.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did stronger documentation improve understanding?</a:t>
            </a:r>
          </a:p>
          <a:p>
            <a:pPr marL="0"/>
            <a:endParaRPr lang="en-US" sz="1300" b="1"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Strong documentation examples: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Use observable descriptions.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Include significant statements.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Explain investigative actions.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Organize information clearly.</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Support investigative understanding and decision-making.</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Now, let’s begin improving and correcting weak documentation examples using stronger objective documentation practices.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should clearly explain investigative actions and concerns.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Objective wording improves credibility and understanding.</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Missing details can weaken investigative support.</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should support future review and decision-making.</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5: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5:notes"/>
          <p:cNvSpPr txBox="1">
            <a:spLocks noGrp="1"/>
          </p:cNvSpPr>
          <p:nvPr>
            <p:ph type="body" idx="1"/>
          </p:nvPr>
        </p:nvSpPr>
        <p:spPr>
          <a:xfrm>
            <a:off x="731520" y="4188858"/>
            <a:ext cx="5852160" cy="4463890"/>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IMPROVING CLARITY, OBJECTIVITY, AND INVESTIGATIVE SUPPORT</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25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provide participants with hands-on practice correcting weak CHRIS documentation using objective wording, investigative detail, and supportable narrative-writing practices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CHRIS Documentation Review Packet</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Set Up</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Participants remain in table groups.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CHRIS Documentation Review Packet available.</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Select one weak CHRIS documentation example from the packet.</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Rewrite the documentation entry using:</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Objective wording.</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Observable behaviors.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Investigative detail.</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Chronological organization.</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Clear investigative actions.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Remove:</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Assumptions.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Labels.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Emotional wording.</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Unsupported conclusions.</a:t>
            </a:r>
            <a:endParaRPr lang="en-US" sz="1300" dirty="0">
              <a:latin typeface="+mn-lt"/>
              <a:ea typeface="Arial" panose="020B0604020202020204" pitchFamily="34" charset="0"/>
            </a:endParaRPr>
          </a:p>
          <a:p>
            <a:pPr marL="362426" indent="-362426">
              <a:buFont typeface="+mj-lt"/>
              <a:buAutoNum type="arabicPeriod"/>
            </a:pPr>
            <a:r>
              <a:rPr lang="en-US" sz="1300" dirty="0">
                <a:latin typeface="+mn-lt"/>
                <a:ea typeface="Calibri" panose="020F0502020204030204" pitchFamily="34" charset="0"/>
              </a:rPr>
              <a:t>Be prepared to discuss:</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What changes improved the documentation.</a:t>
            </a:r>
            <a:endParaRPr lang="en-US" sz="1300" dirty="0">
              <a:latin typeface="+mn-lt"/>
              <a:ea typeface="Arial" panose="020B0604020202020204" pitchFamily="34" charset="0"/>
            </a:endParaRPr>
          </a:p>
          <a:p>
            <a:pPr marL="785257" lvl="1" indent="-302021">
              <a:buFont typeface="Arial" panose="020B0604020202020204" pitchFamily="34" charset="0"/>
              <a:buChar char="○"/>
            </a:pPr>
            <a:r>
              <a:rPr lang="en-US" sz="1300" dirty="0">
                <a:latin typeface="+mn-lt"/>
                <a:ea typeface="Calibri" panose="020F0502020204030204" pitchFamily="34" charset="0"/>
              </a:rPr>
              <a:t>How the revised documentation better supports investigative understanding and decision-making.</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One of the most effective ways to improve documentation skills is learning how to identify weaknesses in documentation and practice correcting them.</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Weak documentation can:</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b="1" i="1" dirty="0">
                <a:latin typeface="+mn-lt"/>
                <a:ea typeface="Calibri" panose="020F0502020204030204" pitchFamily="34" charset="0"/>
              </a:rPr>
              <a:t>Create confusion. Weaken credibility. Make investigative decisions difficult to understand. Leave important safety concerns unclear.</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Strong documentation will:</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b="1" i="1" dirty="0">
                <a:latin typeface="+mn-lt"/>
                <a:ea typeface="Calibri" panose="020F0502020204030204" pitchFamily="34" charset="0"/>
              </a:rPr>
              <a:t>Clearly describe observations. Explain investigative actions. Include significant statements. Organize information logically. Support investigative decisions through factual and objective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As your group rewrites the documentation examples, focus on how wording, organization, and investigative detail impact:</a:t>
            </a:r>
            <a:endParaRPr lang="en-US" sz="1300" dirty="0">
              <a:latin typeface="+mn-lt"/>
              <a:ea typeface="Arial" panose="020B0604020202020204" pitchFamily="34" charset="0"/>
            </a:endParaRPr>
          </a:p>
          <a:p>
            <a:pPr marL="664449" lvl="1" indent="-181213">
              <a:buFont typeface="Arial" panose="020B0604020202020204" pitchFamily="34" charset="0"/>
              <a:buChar char="•"/>
            </a:pPr>
            <a:r>
              <a:rPr lang="en-US" sz="1300" b="1" i="1" dirty="0">
                <a:latin typeface="+mn-lt"/>
                <a:ea typeface="Calibri" panose="020F0502020204030204" pitchFamily="34" charset="0"/>
              </a:rPr>
              <a:t>Clarity. Understanding. Credibility. Decision support.</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Remember: Your goal is not to make the documentation sound more dramatic. Your goal is to make the documentation clearer, more objective, and more supportable.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 </a:t>
            </a:r>
            <a:r>
              <a:rPr lang="en-US" sz="1300" dirty="0">
                <a:latin typeface="+mn-lt"/>
                <a:ea typeface="Calibri" panose="020F0502020204030204" pitchFamily="34" charset="0"/>
              </a:rPr>
              <a:t>(ask the following question and validate responses)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investigative details improved clarity?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Participants may improve documentation by: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Replacing labels with observable descriptions.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Adding direct quotes.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Including investigative actions.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Organizing information chronologically.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Clarifying safety concerns.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Removing emotional wording.</a:t>
            </a:r>
            <a:endParaRPr lang="en-US" sz="1300" dirty="0">
              <a:latin typeface="+mn-lt"/>
              <a:ea typeface="Arial" panose="020B0604020202020204" pitchFamily="34" charset="0"/>
            </a:endParaRPr>
          </a:p>
          <a:p>
            <a:pPr marL="241617"/>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did organization improve understanding?</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Strong revised documentation will:</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Clearly explain what occurred.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Use objective wording.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Support investigative understanding.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Connect observations to safety concerns and decisions.</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Let’s review the revised documentation examples and discuss how stronger documentation supports investigative understanding and decision-making.</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be objective and supportable.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Observable descriptions strengthen investigative clarity.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Chronological organization improves understanding.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Strong documentation supports investigative decisions and future review.</a:t>
            </a:r>
            <a:endParaRPr lang="en-US" sz="1300" dirty="0">
              <a:latin typeface="+mn-lt"/>
              <a:ea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f5dff86ba0_0_0: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3f5dff86ba0_0_0:notes"/>
          <p:cNvSpPr txBox="1">
            <a:spLocks noGrp="1"/>
          </p:cNvSpPr>
          <p:nvPr>
            <p:ph type="body" idx="1"/>
          </p:nvPr>
        </p:nvSpPr>
        <p:spPr>
          <a:xfrm>
            <a:off x="731520" y="4212194"/>
            <a:ext cx="5852160" cy="4417218"/>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SUPPORTING INVESTIGATIVE DECISIONS THROUGH QUALITY DOCUMENTATION</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2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reconnect participants to the Flowers investigation and transition from investigative decision-making into objective documentation and narrative-writing practices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Over the last several days, you worked through the Flowers’ investigation from the initial referral through interviews, safety planning, escalation, and protective custody decisions.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Throughout that process, you gathered information, assessed safety threats, conducted interviews, evaluated caregiver functioning, and made decisions based on evolving circumstances and available information.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Today, we shift from the field-response portion of the investigation to documentation.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investigators, your decisions, observations, interviews, and actions must be documented clearly, objectively, and accurately. Documentation tells the story of the investigation and supports the decisions made throughout the case.</a:t>
            </a:r>
            <a:endParaRPr lang="en-US" sz="1300" dirty="0">
              <a:latin typeface="+mn-lt"/>
              <a:ea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a:extLst>
            <a:ext uri="{FF2B5EF4-FFF2-40B4-BE49-F238E27FC236}">
              <a16:creationId xmlns:a16="http://schemas.microsoft.com/office/drawing/2014/main" id="{A41F58F9-B236-26FE-BD6B-46434262A689}"/>
            </a:ext>
          </a:extLst>
        </p:cNvPr>
        <p:cNvGrpSpPr/>
        <p:nvPr/>
      </p:nvGrpSpPr>
      <p:grpSpPr>
        <a:xfrm>
          <a:off x="0" y="0"/>
          <a:ext cx="0" cy="0"/>
          <a:chOff x="0" y="0"/>
          <a:chExt cx="0" cy="0"/>
        </a:xfrm>
      </p:grpSpPr>
      <p:sp>
        <p:nvSpPr>
          <p:cNvPr id="251" name="Google Shape;251;p7:notes">
            <a:extLst>
              <a:ext uri="{FF2B5EF4-FFF2-40B4-BE49-F238E27FC236}">
                <a16:creationId xmlns:a16="http://schemas.microsoft.com/office/drawing/2014/main" id="{930DB1C3-ED75-E2FF-75A2-4AD05E87CF80}"/>
              </a:ext>
            </a:extLst>
          </p:cNvPr>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7:notes">
            <a:extLst>
              <a:ext uri="{FF2B5EF4-FFF2-40B4-BE49-F238E27FC236}">
                <a16:creationId xmlns:a16="http://schemas.microsoft.com/office/drawing/2014/main" id="{52323F02-169B-83E5-AB8C-54A3F0A20181}"/>
              </a:ext>
            </a:extLst>
          </p:cNvPr>
          <p:cNvSpPr txBox="1">
            <a:spLocks noGrp="1"/>
          </p:cNvSpPr>
          <p:nvPr>
            <p:ph type="body" idx="1"/>
          </p:nvPr>
        </p:nvSpPr>
        <p:spPr>
          <a:xfrm>
            <a:off x="731520" y="4188858"/>
            <a:ext cx="5852160" cy="4463890"/>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APPLYING DOCUMENTATION SKILLS TO INVESTIGATIVE PRACTICE </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5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close this section by reinforcing the importance of strong CHRIS documentation and preparing participants for the final documentation and decision-support activities of the day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CHRIS Documentation Review Packet</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The facilitator delivers closing remarks.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Transition participants into the final Day 5 activities.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 this section, you practiced reviewing, analyzing, and improving CHRIS-style investigative documentation. The documentation skills you practiced today are not separate from the investigation process; they are part of the investigation itself.</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We’re going to pause here for a 15-minute break. When we return, we’ll focus on how documentation supports investigative decisions and how specialists clearly document the reasoning behind those decisions.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a:t>
            </a:r>
            <a:r>
              <a:rPr lang="en-US" sz="1300" dirty="0">
                <a:latin typeface="+mn-lt"/>
                <a:ea typeface="Calibri" panose="020F0502020204030204" pitchFamily="34" charset="0"/>
              </a:rPr>
              <a:t> (ensure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CHRIS documentation supports investigative understanding and decision-making.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clearly explain investigative actions and safety concerns.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wording improves clarity and credibility.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is part of the investigative process itself.</a:t>
            </a:r>
            <a:endParaRPr lang="en-US" sz="1300" dirty="0">
              <a:latin typeface="+mn-lt"/>
              <a:ea typeface="Arial" panose="020B0604020202020204" pitchFamily="34" charset="0"/>
            </a:endParaRPr>
          </a:p>
        </p:txBody>
      </p:sp>
    </p:spTree>
    <p:extLst>
      <p:ext uri="{BB962C8B-B14F-4D97-AF65-F5344CB8AC3E}">
        <p14:creationId xmlns:p14="http://schemas.microsoft.com/office/powerpoint/2010/main" val="320148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1169988"/>
            <a:ext cx="5476875" cy="3081337"/>
          </a:xfrm>
        </p:spPr>
        <p:txBody>
          <a:bodyPr/>
          <a:lstStyle/>
          <a:p>
            <a:endParaRPr lang="en-US"/>
          </a:p>
        </p:txBody>
      </p:sp>
      <p:sp>
        <p:nvSpPr>
          <p:cNvPr id="3" name="Notes Placeholder 2"/>
          <p:cNvSpPr>
            <a:spLocks noGrp="1"/>
          </p:cNvSpPr>
          <p:nvPr>
            <p:ph type="body" idx="1"/>
          </p:nvPr>
        </p:nvSpPr>
        <p:spPr>
          <a:xfrm>
            <a:off x="919163" y="4340506"/>
            <a:ext cx="5476875" cy="4090706"/>
          </a:xfrm>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1:notes"/>
          <p:cNvSpPr txBox="1">
            <a:spLocks noGrp="1"/>
          </p:cNvSpPr>
          <p:nvPr>
            <p:ph type="body" idx="1"/>
          </p:nvPr>
        </p:nvSpPr>
        <p:spPr>
          <a:xfrm>
            <a:off x="731520" y="4188858"/>
            <a:ext cx="5852160" cy="4463890"/>
          </a:xfrm>
          <a:prstGeom prst="rect">
            <a:avLst/>
          </a:prstGeom>
          <a:noFill/>
          <a:ln>
            <a:noFill/>
          </a:ln>
        </p:spPr>
        <p:txBody>
          <a:bodyPr spcFirstLastPara="1" wrap="square" lIns="96631" tIns="48302" rIns="96631" bIns="48302" anchor="t" anchorCtr="0">
            <a:noAutofit/>
          </a:bodyPr>
          <a:lstStyle/>
          <a:p>
            <a:pPr marL="0" indent="0">
              <a:buSzPts val="1600"/>
            </a:pPr>
            <a:r>
              <a:rPr lang="en-US" sz="13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FROM INVESTIGATION TO CASE STORY</a:t>
            </a:r>
            <a:endParaRPr sz="1300" dirty="0">
              <a:latin typeface="Calibri" panose="020F0502020204030204" pitchFamily="34" charset="0"/>
              <a:ea typeface="Calibri" panose="020F0502020204030204" pitchFamily="34" charset="0"/>
              <a:cs typeface="Calibri" panose="020F0502020204030204" pitchFamily="34" charset="0"/>
            </a:endParaRPr>
          </a:p>
          <a:p>
            <a:pPr marL="0" indent="0">
              <a:buClr>
                <a:schemeClr val="dk1"/>
              </a:buClr>
              <a:buSzPts val="1200"/>
            </a:pPr>
            <a:br>
              <a:rPr lang="en-US" sz="1300" dirty="0">
                <a:latin typeface="Calibri" panose="020F0502020204030204" pitchFamily="34" charset="0"/>
                <a:ea typeface="Calibri" panose="020F0502020204030204" pitchFamily="34" charset="0"/>
                <a:cs typeface="Calibri" panose="020F0502020204030204" pitchFamily="34" charset="0"/>
              </a:rPr>
            </a:br>
            <a:endParaRPr sz="13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FROM INVESTIGATION TO CASE STORY </a:t>
            </a:r>
          </a:p>
          <a:p>
            <a:pPr marL="0">
              <a:lnSpc>
                <a:spcPct val="115000"/>
              </a:lnSpc>
            </a:pPr>
            <a:endParaRPr lang="en-US" sz="1300" b="1"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5 minutes</a:t>
            </a:r>
          </a:p>
          <a:p>
            <a:pPr marL="0">
              <a:lnSpc>
                <a:spcPct val="115000"/>
              </a:lnSpc>
            </a:pPr>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help participants connect the full investigative process together by examining how information, decisions, actions, and documentation collectively shape the story of the investigation</a:t>
            </a:r>
            <a:endParaRPr lang="en-US" sz="1300" b="1" i="1"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endParaRPr lang="en-US" sz="1300" b="1" dirty="0">
              <a:latin typeface="Calibri" panose="020F0502020204030204" pitchFamily="34" charset="0"/>
              <a:ea typeface="Calibri" panose="020F0502020204030204" pitchFamily="34" charset="0"/>
              <a:cs typeface="Calibri" panose="020F0502020204030204" pitchFamily="34" charset="0"/>
            </a:endParaRPr>
          </a:p>
          <a:p>
            <a:pPr marL="0" indent="-241617" defTabSz="966470">
              <a:lnSpc>
                <a:spcPct val="115000"/>
              </a:lnSpc>
              <a:defRPr/>
            </a:pPr>
            <a:r>
              <a:rPr lang="en-US" sz="1300" b="1" dirty="0">
                <a:solidFill>
                  <a:prstClr val="black"/>
                </a:solidFill>
                <a:latin typeface="Calibri"/>
                <a:ea typeface="Calibri" panose="020F0502020204030204" pitchFamily="34" charset="0"/>
              </a:rPr>
              <a:t>Say:</a:t>
            </a:r>
            <a:endParaRPr lang="en-US" sz="1300" dirty="0">
              <a:solidFill>
                <a:prstClr val="black"/>
              </a:solidFill>
              <a:latin typeface="Calibri"/>
              <a:ea typeface="Arial" panose="020B0604020202020204" pitchFamily="34" charset="0"/>
            </a:endParaRPr>
          </a:p>
          <a:p>
            <a:pPr marL="0" indent="-241617" defTabSz="966470">
              <a:lnSpc>
                <a:spcPct val="115000"/>
              </a:lnSpc>
              <a:defRPr/>
            </a:pPr>
            <a:r>
              <a:rPr lang="en-US" sz="1300" b="1" i="1" dirty="0">
                <a:solidFill>
                  <a:prstClr val="black"/>
                </a:solidFill>
                <a:latin typeface="Calibri"/>
                <a:ea typeface="Calibri" panose="020F0502020204030204" pitchFamily="34" charset="0"/>
              </a:rPr>
              <a:t>Over the last five days, you have worked through the Flowers investigation from the initial referral through interviews, safety planning, escalation, protective custody decisions, documentation, and CHRIS application.</a:t>
            </a:r>
            <a:endParaRPr lang="en-US" sz="1300" dirty="0">
              <a:solidFill>
                <a:prstClr val="black"/>
              </a:solidFill>
              <a:latin typeface="Calibri"/>
              <a:ea typeface="Arial" panose="020B0604020202020204" pitchFamily="34" charset="0"/>
            </a:endParaRPr>
          </a:p>
          <a:p>
            <a:pPr marL="0" indent="-241617" defTabSz="966470">
              <a:lnSpc>
                <a:spcPct val="115000"/>
              </a:lnSpc>
              <a:defRPr/>
            </a:pPr>
            <a:r>
              <a:rPr lang="en-US" sz="1300" b="1" i="1" dirty="0">
                <a:solidFill>
                  <a:prstClr val="black"/>
                </a:solidFill>
                <a:latin typeface="Calibri"/>
                <a:ea typeface="Calibri" panose="020F0502020204030204" pitchFamily="34" charset="0"/>
              </a:rPr>
              <a:t> </a:t>
            </a:r>
            <a:endParaRPr lang="en-US" sz="1300" dirty="0">
              <a:solidFill>
                <a:prstClr val="black"/>
              </a:solidFill>
              <a:latin typeface="Calibri"/>
              <a:ea typeface="Arial" panose="020B0604020202020204" pitchFamily="34" charset="0"/>
            </a:endParaRPr>
          </a:p>
          <a:p>
            <a:pPr marL="0" indent="-241617" defTabSz="966470">
              <a:lnSpc>
                <a:spcPct val="115000"/>
              </a:lnSpc>
              <a:defRPr/>
            </a:pPr>
            <a:r>
              <a:rPr lang="en-US" sz="1300" b="1" i="1" dirty="0">
                <a:solidFill>
                  <a:prstClr val="black"/>
                </a:solidFill>
                <a:latin typeface="Calibri"/>
                <a:ea typeface="Calibri" panose="020F0502020204030204" pitchFamily="34" charset="0"/>
              </a:rPr>
              <a:t>Throughout the investigation, each new piece of information impacted:</a:t>
            </a:r>
            <a:endParaRPr lang="en-US" sz="1300" dirty="0">
              <a:solidFill>
                <a:prstClr val="black"/>
              </a:solidFill>
              <a:latin typeface="Calibri"/>
              <a:ea typeface="Arial" panose="020B0604020202020204" pitchFamily="34" charset="0"/>
            </a:endParaRPr>
          </a:p>
          <a:p>
            <a:pPr marL="181213" indent="-181213" defTabSz="966470">
              <a:lnSpc>
                <a:spcPct val="115000"/>
              </a:lnSpc>
              <a:buFont typeface="Arial" panose="020B0604020202020204" pitchFamily="34" charset="0"/>
              <a:buChar char="•"/>
              <a:defRPr/>
            </a:pPr>
            <a:r>
              <a:rPr lang="en-US" sz="1300" b="1" i="1" dirty="0">
                <a:solidFill>
                  <a:prstClr val="black"/>
                </a:solidFill>
                <a:latin typeface="Calibri"/>
                <a:ea typeface="Calibri" panose="020F0502020204030204" pitchFamily="34" charset="0"/>
              </a:rPr>
              <a:t>Safety concerns.</a:t>
            </a:r>
            <a:endParaRPr lang="en-US" sz="1300" dirty="0">
              <a:solidFill>
                <a:prstClr val="black"/>
              </a:solidFill>
              <a:latin typeface="Calibri"/>
              <a:ea typeface="Arial" panose="020B0604020202020204" pitchFamily="34" charset="0"/>
            </a:endParaRPr>
          </a:p>
          <a:p>
            <a:pPr marL="181213" indent="-181213" defTabSz="966470">
              <a:lnSpc>
                <a:spcPct val="115000"/>
              </a:lnSpc>
              <a:buFont typeface="Arial" panose="020B0604020202020204" pitchFamily="34" charset="0"/>
              <a:buChar char="•"/>
              <a:defRPr/>
            </a:pPr>
            <a:r>
              <a:rPr lang="en-US" sz="1300" b="1" i="1" dirty="0">
                <a:solidFill>
                  <a:prstClr val="black"/>
                </a:solidFill>
                <a:latin typeface="Calibri"/>
                <a:ea typeface="Calibri" panose="020F0502020204030204" pitchFamily="34" charset="0"/>
              </a:rPr>
              <a:t>Investigative actions.</a:t>
            </a:r>
            <a:endParaRPr lang="en-US" sz="1300" dirty="0">
              <a:solidFill>
                <a:prstClr val="black"/>
              </a:solidFill>
              <a:latin typeface="Calibri"/>
              <a:ea typeface="Arial" panose="020B0604020202020204" pitchFamily="34" charset="0"/>
            </a:endParaRPr>
          </a:p>
          <a:p>
            <a:pPr marL="181213" indent="-181213" defTabSz="966470">
              <a:lnSpc>
                <a:spcPct val="115000"/>
              </a:lnSpc>
              <a:buFont typeface="Arial" panose="020B0604020202020204" pitchFamily="34" charset="0"/>
              <a:buChar char="•"/>
              <a:defRPr/>
            </a:pPr>
            <a:r>
              <a:rPr lang="en-US" sz="1300" b="1" i="1" dirty="0">
                <a:solidFill>
                  <a:prstClr val="black"/>
                </a:solidFill>
                <a:latin typeface="Calibri"/>
                <a:ea typeface="Calibri" panose="020F0502020204030204" pitchFamily="34" charset="0"/>
              </a:rPr>
              <a:t>Decision-making.</a:t>
            </a:r>
            <a:endParaRPr lang="en-US" sz="1300" dirty="0">
              <a:solidFill>
                <a:prstClr val="black"/>
              </a:solidFill>
              <a:latin typeface="Calibri"/>
              <a:ea typeface="Arial" panose="020B0604020202020204" pitchFamily="34" charset="0"/>
            </a:endParaRPr>
          </a:p>
          <a:p>
            <a:pPr marL="181213" indent="-181213" defTabSz="966470">
              <a:lnSpc>
                <a:spcPct val="115000"/>
              </a:lnSpc>
              <a:buFont typeface="Arial" panose="020B0604020202020204" pitchFamily="34" charset="0"/>
              <a:buChar char="•"/>
              <a:defRPr/>
            </a:pPr>
            <a:r>
              <a:rPr lang="en-US" sz="1300" b="1" i="1" dirty="0">
                <a:solidFill>
                  <a:prstClr val="black"/>
                </a:solidFill>
                <a:latin typeface="Calibri"/>
                <a:ea typeface="Calibri" panose="020F0502020204030204" pitchFamily="34" charset="0"/>
              </a:rPr>
              <a:t>Documentation.</a:t>
            </a:r>
            <a:endParaRPr lang="en-US" sz="1300" dirty="0">
              <a:solidFill>
                <a:prstClr val="black"/>
              </a:solidFill>
              <a:latin typeface="Calibri"/>
              <a:ea typeface="Arial" panose="020B0604020202020204" pitchFamily="34" charset="0"/>
            </a:endParaRPr>
          </a:p>
          <a:p>
            <a:pPr marL="181213" indent="-181213" defTabSz="966470">
              <a:lnSpc>
                <a:spcPct val="115000"/>
              </a:lnSpc>
              <a:buFont typeface="Arial" panose="020B0604020202020204" pitchFamily="34" charset="0"/>
              <a:buChar char="•"/>
              <a:defRPr/>
            </a:pPr>
            <a:r>
              <a:rPr lang="en-US" sz="1300" b="1" i="1" dirty="0">
                <a:solidFill>
                  <a:prstClr val="black"/>
                </a:solidFill>
                <a:latin typeface="Calibri"/>
                <a:ea typeface="Calibri" panose="020F0502020204030204" pitchFamily="34" charset="0"/>
              </a:rPr>
              <a:t>Case direction.</a:t>
            </a:r>
            <a:endParaRPr lang="en-US" sz="1300" dirty="0">
              <a:solidFill>
                <a:prstClr val="black"/>
              </a:solidFill>
              <a:latin typeface="Calibri"/>
              <a:ea typeface="Arial" panose="020B0604020202020204" pitchFamily="34" charset="0"/>
            </a:endParaRPr>
          </a:p>
          <a:p>
            <a:pPr marL="0" indent="-241617" defTabSz="966470">
              <a:lnSpc>
                <a:spcPct val="115000"/>
              </a:lnSpc>
              <a:defRPr/>
            </a:pPr>
            <a:r>
              <a:rPr lang="en-US" sz="1300" b="1" i="1" dirty="0">
                <a:solidFill>
                  <a:prstClr val="black"/>
                </a:solidFill>
                <a:latin typeface="Calibri"/>
                <a:ea typeface="Calibri" panose="020F0502020204030204" pitchFamily="34" charset="0"/>
              </a:rPr>
              <a:t>Investigations are not made up of isolated tasks. Each interview, observation, contact, assessment, and decision contributes to the overall story of the case.</a:t>
            </a:r>
            <a:endParaRPr lang="en-US" sz="1300" dirty="0">
              <a:solidFill>
                <a:prstClr val="black"/>
              </a:solidFill>
              <a:latin typeface="Calibri"/>
              <a:ea typeface="Arial" panose="020B0604020202020204" pitchFamily="34" charset="0"/>
            </a:endParaRPr>
          </a:p>
          <a:p>
            <a:pPr marL="0">
              <a:lnSpc>
                <a:spcPct val="115000"/>
              </a:lnSpc>
            </a:pPr>
            <a:endParaRPr lang="en-US" sz="1300" b="1"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In this section, we are going to step back and look at the investigation as a whole: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How the investigation evolved.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information changed the direction of the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major safety and decision points occurred.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lnSpc>
                <a:spcPct val="115000"/>
              </a:lnSpc>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How documentation followed the life of the investigation.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This section is designed to help connect the full investigative process together and reinforce how all parts of the investigation work together to support child safety and investigative decision-making.</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lnSpc>
                <a:spcPct val="115000"/>
              </a:lnSpc>
            </a:pPr>
            <a:r>
              <a:rPr lang="en-US" sz="1300" dirty="0">
                <a:latin typeface="Calibri" panose="020F0502020204030204" pitchFamily="34" charset="0"/>
                <a:ea typeface="Calibri" panose="020F0502020204030204" pitchFamily="34" charset="0"/>
                <a:cs typeface="Calibri" panose="020F0502020204030204" pitchFamily="34" charset="0"/>
              </a:rPr>
              <a:t> </a:t>
            </a:r>
          </a:p>
          <a:p>
            <a:pPr marL="0">
              <a:lnSpc>
                <a:spcPct val="115000"/>
              </a:lnSpc>
            </a:pPr>
            <a:r>
              <a:rPr lang="en-US" sz="1300" b="1" i="1" dirty="0">
                <a:latin typeface="Calibri" panose="020F0502020204030204" pitchFamily="34" charset="0"/>
                <a:ea typeface="Calibri" panose="020F0502020204030204" pitchFamily="34" charset="0"/>
                <a:cs typeface="Calibri" panose="020F0502020204030204" pitchFamily="34" charset="0"/>
              </a:rPr>
              <a:t>Before we begin mapping the investigation, let’s discuss how investigations evolve over time and how major decision points shape a case's direction.</a:t>
            </a:r>
          </a:p>
        </p:txBody>
      </p:sp>
    </p:spTree>
    <p:extLst>
      <p:ext uri="{BB962C8B-B14F-4D97-AF65-F5344CB8AC3E}">
        <p14:creationId xmlns:p14="http://schemas.microsoft.com/office/powerpoint/2010/main" val="3764459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notes"/>
          <p:cNvSpPr>
            <a:spLocks noGrp="1" noRot="1" noChangeAspect="1"/>
          </p:cNvSpPr>
          <p:nvPr>
            <p:ph type="sldImg" idx="2"/>
          </p:nvPr>
        </p:nvSpPr>
        <p:spPr>
          <a:xfrm>
            <a:off x="812800" y="1220788"/>
            <a:ext cx="5853113" cy="32924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2:notes"/>
          <p:cNvSpPr txBox="1">
            <a:spLocks noGrp="1"/>
          </p:cNvSpPr>
          <p:nvPr>
            <p:ph type="body" idx="1"/>
          </p:nvPr>
        </p:nvSpPr>
        <p:spPr>
          <a:xfrm>
            <a:off x="747777" y="4697588"/>
            <a:ext cx="5982208" cy="3843481"/>
          </a:xfrm>
          <a:prstGeom prst="rect">
            <a:avLst/>
          </a:prstGeom>
          <a:noFill/>
          <a:ln>
            <a:noFill/>
          </a:ln>
        </p:spPr>
        <p:txBody>
          <a:bodyPr spcFirstLastPara="1" wrap="square" lIns="98480" tIns="49227" rIns="98480" bIns="49227" anchor="t" anchorCtr="0">
            <a:noAutofit/>
          </a:bodyPr>
          <a:lstStyle/>
          <a:p>
            <a:pPr marL="0">
              <a:lnSpc>
                <a:spcPct val="115000"/>
              </a:lnSpc>
              <a:spcBef>
                <a:spcPts val="1902"/>
              </a:spcBef>
              <a:spcAft>
                <a:spcPts val="634"/>
              </a:spcAft>
            </a:pPr>
            <a:r>
              <a:rPr lang="en-US" sz="1300" b="1" dirty="0">
                <a:latin typeface="+mn-lt"/>
                <a:ea typeface="Calibri" panose="020F0502020204030204" pitchFamily="34" charset="0"/>
              </a:rPr>
              <a:t>TARGET OUTCOMES</a:t>
            </a:r>
            <a:endParaRPr lang="en-US" sz="1300" b="1" dirty="0">
              <a:latin typeface="+mn-lt"/>
            </a:endParaRPr>
          </a:p>
          <a:p>
            <a:pPr marL="0">
              <a:lnSpc>
                <a:spcPct val="115000"/>
              </a:lnSpc>
            </a:pPr>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lnSpc>
                <a:spcPct val="115000"/>
              </a:lnSpc>
            </a:pPr>
            <a:r>
              <a:rPr lang="en-US" sz="1300" b="1" dirty="0">
                <a:latin typeface="+mn-lt"/>
                <a:ea typeface="Calibri" panose="020F0502020204030204" pitchFamily="34" charset="0"/>
              </a:rPr>
              <a:t>Time:</a:t>
            </a:r>
            <a:r>
              <a:rPr lang="en-US" sz="1300" dirty="0">
                <a:latin typeface="+mn-lt"/>
                <a:ea typeface="Calibri" panose="020F0502020204030204" pitchFamily="34" charset="0"/>
              </a:rPr>
              <a:t> 5 minutes</a:t>
            </a:r>
            <a:endParaRPr lang="en-US" sz="1300" dirty="0">
              <a:latin typeface="+mn-lt"/>
              <a:ea typeface="Arial" panose="020B0604020202020204" pitchFamily="34" charset="0"/>
            </a:endParaRPr>
          </a:p>
          <a:p>
            <a:pPr marL="0">
              <a:lnSpc>
                <a:spcPct val="115000"/>
              </a:lnSpc>
            </a:pPr>
            <a:r>
              <a:rPr lang="en-US" sz="1300" b="1" dirty="0">
                <a:latin typeface="+mn-lt"/>
                <a:ea typeface="Calibri" panose="020F0502020204030204" pitchFamily="34" charset="0"/>
              </a:rPr>
              <a:t>Purpose: </a:t>
            </a:r>
            <a:r>
              <a:rPr lang="en-US" sz="1300" dirty="0">
                <a:latin typeface="+mn-lt"/>
                <a:ea typeface="Calibri" panose="020F0502020204030204" pitchFamily="34" charset="0"/>
              </a:rPr>
              <a:t>To help participants connect the full investigative process together by examining how information, decisions, actions, and documentation collectively shape the story of the investigation</a:t>
            </a:r>
          </a:p>
          <a:p>
            <a:pPr marL="0">
              <a:lnSpc>
                <a:spcPct val="115000"/>
              </a:lnSpc>
            </a:pPr>
            <a:endParaRPr lang="en-US" sz="1300" dirty="0">
              <a:latin typeface="+mn-lt"/>
              <a:ea typeface="Calibri" panose="020F0502020204030204" pitchFamily="34" charset="0"/>
            </a:endParaRPr>
          </a:p>
          <a:p>
            <a:pPr marL="0">
              <a:lnSpc>
                <a:spcPct val="115000"/>
              </a:lnSpc>
            </a:pPr>
            <a:r>
              <a:rPr lang="en-US" sz="1300" b="1" dirty="0">
                <a:latin typeface="+mn-lt"/>
                <a:ea typeface="Calibri" panose="020F0502020204030204" pitchFamily="34" charset="0"/>
              </a:rPr>
              <a:t>Paraphrase:</a:t>
            </a:r>
          </a:p>
          <a:p>
            <a:pPr marL="0">
              <a:lnSpc>
                <a:spcPct val="115000"/>
              </a:lnSpc>
            </a:pPr>
            <a:r>
              <a:rPr lang="en-US" sz="1300" dirty="0">
                <a:latin typeface="+mn-lt"/>
                <a:ea typeface="Calibri" panose="020F0502020204030204" pitchFamily="34" charset="0"/>
              </a:rPr>
              <a:t>By the end of this section, Social Services Specialists will be able to:</a:t>
            </a:r>
          </a:p>
          <a:p>
            <a:pPr marL="0">
              <a:lnSpc>
                <a:spcPct val="115000"/>
              </a:lnSpc>
              <a:buFont typeface="Arial" panose="020B0604020202020204" pitchFamily="34" charset="0"/>
              <a:buChar char="•"/>
            </a:pPr>
            <a:r>
              <a:rPr lang="en-US" sz="1300" dirty="0">
                <a:latin typeface="+mn-lt"/>
                <a:ea typeface="Arial" panose="020B0604020202020204" pitchFamily="34" charset="0"/>
              </a:rPr>
              <a:t>Understand how investigations evolve as additional information is gathered throughout the case process.</a:t>
            </a:r>
          </a:p>
          <a:p>
            <a:pPr marL="0">
              <a:lnSpc>
                <a:spcPct val="115000"/>
              </a:lnSpc>
              <a:buFont typeface="Arial" panose="020B0604020202020204" pitchFamily="34" charset="0"/>
              <a:buChar char="•"/>
            </a:pPr>
            <a:r>
              <a:rPr lang="en-US" sz="1300" dirty="0">
                <a:latin typeface="+mn-lt"/>
                <a:ea typeface="Arial" panose="020B0604020202020204" pitchFamily="34" charset="0"/>
              </a:rPr>
              <a:t>Apply investigative information, documentation, and decision-making concepts to the overall progression of a case. </a:t>
            </a:r>
          </a:p>
          <a:p>
            <a:pPr marL="0">
              <a:lnSpc>
                <a:spcPct val="115000"/>
              </a:lnSpc>
              <a:buFont typeface="Arial" panose="020B0604020202020204" pitchFamily="34" charset="0"/>
              <a:buChar char="•"/>
            </a:pPr>
            <a:r>
              <a:rPr lang="en-US" sz="1300" dirty="0">
                <a:latin typeface="+mn-lt"/>
                <a:ea typeface="Arial" panose="020B0604020202020204" pitchFamily="34" charset="0"/>
              </a:rPr>
              <a:t>Assess how investigative actions, safety concerns, documentation, and decisions collectively shape the story of an investigation.</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3:notes"/>
          <p:cNvSpPr txBox="1">
            <a:spLocks noGrp="1"/>
          </p:cNvSpPr>
          <p:nvPr>
            <p:ph type="body" idx="1"/>
          </p:nvPr>
        </p:nvSpPr>
        <p:spPr>
          <a:xfrm>
            <a:off x="731520" y="4200526"/>
            <a:ext cx="5852160" cy="4440555"/>
          </a:xfrm>
          <a:prstGeom prst="rect">
            <a:avLst/>
          </a:prstGeom>
          <a:noFill/>
          <a:ln>
            <a:noFill/>
          </a:ln>
        </p:spPr>
        <p:txBody>
          <a:bodyPr spcFirstLastPara="1" wrap="square" lIns="96631" tIns="48302" rIns="96631" bIns="48302"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HOW INVESTIGATIONS EVOLVE OVER TIME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12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help participants examine how investigations evolve as additional information is gathered and identify how interviews, safety concerns, investigative actions, and decisions collectively shape the direction of a case</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Flowers Investigation Timeline Activity</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Whole group discussion.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have a timeline activity available.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Review the Flowers Investigation Timeline.</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Discuss: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Major investigative events.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Escalation points.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Significant interviews and collateral contacts.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planning and decision points.</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Identify:</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the direction of the investigation changed over time.</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information appeared most significant to investigative decisions.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Investigations rarely stay static. As you gather additional information, the direction of the investigation may change based on what you learn through interviews, what you observe, what collaterals share, what is identified through safety assessments, and any behavioral changes or escalating concerns that emerge.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When you look at the Flowers timeline, you can see that the investigation developed over several days. It began with information from the reporter and continued through child interviews, caregiver interviews, collateral contacts, safety planning, TDM involvement, escalation and crisis response, protective actions, and ongoing documentation and assessment. Each part of that process added another piece of information and helped shape what needed to happen next.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One of the most important investigative skills you will continue developing is the ability to recognize escalation patterns and significant decision points. You also have to be able to recognize when something learned early in the investigation becomes critically important later as new information is gathered and the circumstances change.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we review the timeline together, pay attention to what information changed the direction of the case, which actions appear most significant, how the safety concerns evolved over time, and how the investigative actions connected to one another throughout the life of the investigation.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r>
              <a:rPr lang="en-US" sz="1300" dirty="0">
                <a:latin typeface="Calibri" panose="020F0502020204030204" pitchFamily="34" charset="0"/>
                <a:ea typeface="Calibri" panose="020F0502020204030204" pitchFamily="34" charset="0"/>
                <a:cs typeface="Calibri" panose="020F0502020204030204" pitchFamily="34" charset="0"/>
              </a:rPr>
              <a:t> (ask the following question and validate responses)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investigative events appear most significant?</a:t>
            </a:r>
          </a:p>
          <a:p>
            <a:pPr marL="483236"/>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Participants may identify:</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Escalation surrounding safety plan failure.</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Significant information from Frankie and collateral contacts.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Ongoing concerns regarding caregiver functioning.</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Increasing need for supervisory involvement and TDM.</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Crisis contact and removal as major escalation points.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a:t>
            </a:r>
            <a:r>
              <a:rPr lang="en-US" sz="1300" dirty="0">
                <a:latin typeface="Calibri" panose="020F0502020204030204" pitchFamily="34" charset="0"/>
                <a:ea typeface="Calibri" panose="020F0502020204030204" pitchFamily="34" charset="0"/>
                <a:cs typeface="Calibri" panose="020F0502020204030204" pitchFamily="34" charset="0"/>
              </a:rPr>
              <a:t> (ask the following question and validate responses)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did investigative actions build upon one another?</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Participants should recognize:</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Investigations evolve as information develops.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Early information may gain significance later.</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and investigative actions build continuity throughout the case.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Reinforce the “big picture” of investigations to the participants.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Encourage reflective discussion and pattern recognition.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Avoid re-teaching earlier documentation concepts.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Keep focus on: Investigative progression. Escalation. Decision-making. Continuity of the case.</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Now let’s work together to analyze the progression of the Flowers investigation and identify the major safety, investigative, and decision-making moments throughout the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Investigations evolve over time as information develops.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concerns may escalate as additional information is gathered.</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Investigative actions build upon one another throughout the case.</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follows the progression of the investigation and supports continuity.</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4: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p4:notes"/>
          <p:cNvSpPr txBox="1">
            <a:spLocks noGrp="1"/>
          </p:cNvSpPr>
          <p:nvPr>
            <p:ph type="body" idx="1"/>
          </p:nvPr>
        </p:nvSpPr>
        <p:spPr>
          <a:xfrm>
            <a:off x="731520" y="4212194"/>
            <a:ext cx="5852160" cy="4417218"/>
          </a:xfrm>
          <a:prstGeom prst="rect">
            <a:avLst/>
          </a:prstGeom>
          <a:noFill/>
          <a:ln>
            <a:noFill/>
          </a:ln>
        </p:spPr>
        <p:txBody>
          <a:bodyPr spcFirstLastPara="1" wrap="square" lIns="96631" tIns="48302" rIns="96631" bIns="48302"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CONNECTING INFORMATION, DECISIONS, AND ACTIONS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35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provide participants with hands-on practice analyzing the progression of an investigation by identifying major safety concerns, escalation points, investigative actions, and decision-making moments throughout the Flowers case</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Flowers Investigation Timeline Activity</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work in table groups.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Flowers Investigation Timeline Activity available.</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Flip chart paper optional.</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Review the Flowers Investigation Timeline as a group.</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Identify:</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Major escalation points.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Significant investigative decisions.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Important interviews and collateral information.</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Key safety concerns.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Major documentation moments.</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Discuss:</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the investigation evolved over time.</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information significantly changed the direction of the case.</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actions appear most critical to investigative progression.</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Complete:</a:t>
            </a:r>
          </a:p>
          <a:p>
            <a:pPr marL="785257" lvl="1" indent="-302021">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Reflection and analysis sections within the handout.</a:t>
            </a:r>
          </a:p>
          <a:p>
            <a:pPr marL="362426" indent="-362426">
              <a:buFont typeface="+mj-lt"/>
              <a:buAutoNum type="arabicPeriod"/>
            </a:pPr>
            <a:r>
              <a:rPr lang="en-US" sz="1300" dirty="0">
                <a:latin typeface="Calibri" panose="020F0502020204030204" pitchFamily="34" charset="0"/>
                <a:ea typeface="Calibri" panose="020F0502020204030204" pitchFamily="34" charset="0"/>
                <a:cs typeface="Calibri" panose="020F0502020204030204" pitchFamily="34" charset="0"/>
              </a:rPr>
              <a:t>Be prepared to discuss how the case progressed from referral through removal and ongoing assessment.</a:t>
            </a:r>
          </a:p>
          <a:p>
            <a:pPr marL="0"/>
            <a:endParaRPr lang="en-US" sz="1300" b="1"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In this activity, your group will analyze the Flowers’ investigation as a complete investigative process rather than as separate interviews, contacts, or documentation tasks.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investigators, Specialists constantly gather information, reassess safety concerns, and adjust investigative actions in response to new information and changing circumstances.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you work through the timeline together, focus 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information changed the direction of the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safety concerns appeared to escalate over time.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decisions became necessary and why.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What investigative actions appear most significant.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How interviews, collateral information, observations, and documentation are all connected together throughout the life of the investigation.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Remember: Investigations are not a series of isolated tasks. Each contact, interview, observation, and decision builds upon the information gathered previously and contributes to the overall story of the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 </a:t>
            </a:r>
            <a:r>
              <a:rPr lang="en-US" sz="1300" dirty="0">
                <a:latin typeface="Calibri" panose="020F0502020204030204" pitchFamily="34" charset="0"/>
                <a:ea typeface="Calibri" panose="020F0502020204030204" pitchFamily="34" charset="0"/>
                <a:cs typeface="Calibri" panose="020F0502020204030204" pitchFamily="34" charset="0"/>
              </a:rPr>
              <a:t>(ask the following question and validate responses)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What information changed the direction of the investigation?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Answers: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Participants may identify: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Frankie’s disclosures.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Escalation surrounding caregiver functioning.</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Failure of the Immediate Safety Plan.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Need for TDM and supervisory involvement.</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Crisis contact and removal as major escalation points.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Ongoing assessments and collateral follow-up after removal.</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362426" indent="-36242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Encourage group collaboration and discussion.</a:t>
            </a:r>
          </a:p>
          <a:p>
            <a:pPr marL="362426" indent="-36242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Reinforce the “big picture” of investigations.</a:t>
            </a:r>
          </a:p>
          <a:p>
            <a:pPr marL="362426" indent="-36242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Avoid returning to repetitive documentation instructions.</a:t>
            </a:r>
          </a:p>
          <a:p>
            <a:pPr marL="362426" indent="-362426">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Keep focus on: Investigative progression. Decision-making. Escalation. Continuity of the case.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Let’s come back together to reflect on what this investigation demonstrates about how cases evolve over time and how investigative actions, decisions, and documentation are connected.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 </a:t>
            </a:r>
            <a:r>
              <a:rPr lang="en-US" sz="1300" dirty="0">
                <a:latin typeface="Calibri" panose="020F0502020204030204" pitchFamily="34" charset="0"/>
                <a:ea typeface="Calibri" panose="020F0502020204030204" pitchFamily="34" charset="0"/>
                <a:cs typeface="Calibri" panose="020F0502020204030204" pitchFamily="34" charset="0"/>
              </a:rPr>
              <a:t>(ensure the following are covered)</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Investigations evolve over time as information develops.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concerns may escalate throughout the life of the investigation.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Interviews, observations, and collateral contacts influence investigative actions and decisions.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supports continuity and understanding throughout the investigation.</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5:notes"/>
          <p:cNvSpPr>
            <a:spLocks noGrp="1" noRot="1" noChangeAspect="1"/>
          </p:cNvSpPr>
          <p:nvPr>
            <p:ph type="sldImg" idx="2"/>
          </p:nvPr>
        </p:nvSpPr>
        <p:spPr>
          <a:xfrm>
            <a:off x="776288" y="923925"/>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5:notes"/>
          <p:cNvSpPr txBox="1">
            <a:spLocks noGrp="1"/>
          </p:cNvSpPr>
          <p:nvPr>
            <p:ph type="body" idx="1"/>
          </p:nvPr>
        </p:nvSpPr>
        <p:spPr>
          <a:xfrm>
            <a:off x="731520" y="4165522"/>
            <a:ext cx="5852160" cy="4510563"/>
          </a:xfrm>
          <a:prstGeom prst="rect">
            <a:avLst/>
          </a:prstGeom>
          <a:noFill/>
          <a:ln>
            <a:noFill/>
          </a:ln>
        </p:spPr>
        <p:txBody>
          <a:bodyPr spcFirstLastPara="1" wrap="square" lIns="96631" tIns="48302" rIns="96631" bIns="48302" anchor="t" anchorCtr="0">
            <a:noAutofit/>
          </a:bodyPr>
          <a:lstStyle/>
          <a:p>
            <a:pPr marL="0"/>
            <a:r>
              <a:rPr lang="en-US" sz="1300" b="1" dirty="0">
                <a:latin typeface="Calibri" panose="020F0502020204030204" pitchFamily="34" charset="0"/>
                <a:ea typeface="Calibri" panose="020F0502020204030204" pitchFamily="34" charset="0"/>
                <a:cs typeface="Calibri" panose="020F0502020204030204" pitchFamily="34" charset="0"/>
              </a:rPr>
              <a:t>CONNECTING THE FULL INVESTIGATION PROCESS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Time:</a:t>
            </a:r>
            <a:r>
              <a:rPr lang="en-US" sz="1300" dirty="0">
                <a:latin typeface="Calibri" panose="020F0502020204030204" pitchFamily="34" charset="0"/>
                <a:ea typeface="Calibri" panose="020F0502020204030204" pitchFamily="34" charset="0"/>
                <a:cs typeface="Calibri" panose="020F0502020204030204" pitchFamily="34" charset="0"/>
              </a:rPr>
              <a:t> 12 minutes</a:t>
            </a:r>
          </a:p>
          <a:p>
            <a:pPr marL="0"/>
            <a:r>
              <a:rPr lang="en-US" sz="1300" b="1" dirty="0">
                <a:latin typeface="Calibri" panose="020F0502020204030204" pitchFamily="34" charset="0"/>
                <a:ea typeface="Calibri" panose="020F0502020204030204" pitchFamily="34" charset="0"/>
                <a:cs typeface="Calibri" panose="020F0502020204030204" pitchFamily="34" charset="0"/>
              </a:rPr>
              <a:t>Purpose: </a:t>
            </a:r>
            <a:r>
              <a:rPr lang="en-US" sz="1300" dirty="0">
                <a:latin typeface="Calibri" panose="020F0502020204030204" pitchFamily="34" charset="0"/>
                <a:ea typeface="Calibri" panose="020F0502020204030204" pitchFamily="34" charset="0"/>
                <a:cs typeface="Calibri" panose="020F0502020204030204" pitchFamily="34" charset="0"/>
              </a:rPr>
              <a:t>To close Day 5 by reinforcing how investigations evolve over time and how interviews, observations, assessments, documentation, and decisions collectively shape the progression of a case</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Participant Manual: </a:t>
            </a:r>
            <a:r>
              <a:rPr lang="en-US" sz="1300" dirty="0">
                <a:latin typeface="Calibri" panose="020F0502020204030204" pitchFamily="34" charset="0"/>
                <a:ea typeface="Calibri" panose="020F0502020204030204" pitchFamily="34" charset="0"/>
                <a:cs typeface="Calibri" panose="020F0502020204030204" pitchFamily="34" charset="0"/>
              </a:rPr>
              <a:t>Flowers Investigation Timeline Activity</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Notes: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Reinforce big-picture investigative thinking.</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Connect days 1–5 together.</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Maintain focus on: Investigative continuity. Escalation. Decision-making. Reflection and synthesis.</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Set Up</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Whole group discussion.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Participants keep the timeline activity available.</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Activity Instructions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Groups share:</a:t>
            </a:r>
          </a:p>
          <a:p>
            <a:pPr marL="664449" lvl="2"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Major escalation points.</a:t>
            </a:r>
          </a:p>
          <a:p>
            <a:pPr marL="664449" lvl="2"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Significant investigative decisions.</a:t>
            </a:r>
          </a:p>
          <a:p>
            <a:pPr marL="664449" lvl="2"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Key safety concerns.</a:t>
            </a:r>
          </a:p>
          <a:p>
            <a:pPr marL="664449" lvl="2"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Important investigative moments identified during the activity.</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Discuss:</a:t>
            </a:r>
          </a:p>
          <a:p>
            <a:pPr marL="664449" lvl="2"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the investigation evolved over time.</a:t>
            </a:r>
          </a:p>
          <a:p>
            <a:pPr marL="664449" lvl="2"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information influenced investigative actions and decisions.</a:t>
            </a:r>
          </a:p>
          <a:p>
            <a:pPr marL="664449" lvl="2"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How documentation supported continuity throughout the case.</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Reflect on how investigations function as connected processes rather than isolated tasks.</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Say: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Throughout the Flowers’ investigation, each interview, observation, collateral contact, safety assessment, and investigative action contributed to the case's progression.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investigators gather additional information, the direction of a case may:</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Escalate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Shift</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Stabilize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Require new decisions and actions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One of the most important lessons investigators develop over time is understanding that investigations are connected processes. Information gathered early in the investigation may become critically important later, and investigative decisions are often influenced by the cumulative information gathered throughout the life of the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Paraphrase:</a:t>
            </a:r>
          </a:p>
          <a:p>
            <a:pPr marL="0"/>
            <a:r>
              <a:rPr lang="en-US" sz="1300" dirty="0">
                <a:latin typeface="Calibri" panose="020F0502020204030204" pitchFamily="34" charset="0"/>
                <a:ea typeface="Calibri" panose="020F0502020204030204" pitchFamily="34" charset="0"/>
                <a:cs typeface="Calibri" panose="020F0502020204030204" pitchFamily="34" charset="0"/>
              </a:rPr>
              <a:t>Throughout Days 1–5, you have worked through:</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Referral review</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Initiation</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Child interviews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Caregiver interviews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Collateral contacts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assessments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Safety planning</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TDM involvement</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Escalation and crisis response</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Protective custody decisions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and CHRIS application</a:t>
            </a: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dirty="0">
                <a:latin typeface="Calibri" panose="020F0502020204030204" pitchFamily="34" charset="0"/>
                <a:ea typeface="Calibri" panose="020F0502020204030204" pitchFamily="34" charset="0"/>
                <a:cs typeface="Calibri" panose="020F0502020204030204" pitchFamily="34" charset="0"/>
              </a:rPr>
              <a:t>Together, those investigative actions created the overall story of the Flowers investigation. </a:t>
            </a:r>
          </a:p>
          <a:p>
            <a:pPr marL="0" indent="-362426">
              <a:buFont typeface="Arial" panose="020B0604020202020204" pitchFamily="34" charset="0"/>
              <a:buChar char="●"/>
            </a:pPr>
            <a:endParaRPr lang="en-US" sz="1300" b="1" i="1" dirty="0">
              <a:latin typeface="Calibri" panose="020F0502020204030204" pitchFamily="34" charset="0"/>
              <a:ea typeface="Calibri" panose="020F0502020204030204" pitchFamily="34" charset="0"/>
              <a:cs typeface="Calibri" panose="020F0502020204030204" pitchFamily="34" charset="0"/>
            </a:endParaRPr>
          </a:p>
          <a:p>
            <a:pPr marL="0" indent="0"/>
            <a:r>
              <a:rPr lang="en-US" sz="1300" b="1" dirty="0">
                <a:latin typeface="Calibri" panose="020F0502020204030204" pitchFamily="34" charset="0"/>
                <a:ea typeface="Calibri" panose="020F0502020204030204" pitchFamily="34" charset="0"/>
                <a:cs typeface="Calibri" panose="020F0502020204030204" pitchFamily="34" charset="0"/>
              </a:rPr>
              <a:t>Say:</a:t>
            </a:r>
          </a:p>
          <a:p>
            <a:pPr marL="0" indent="0"/>
            <a:r>
              <a:rPr lang="en-US" sz="1300" b="1" i="1" dirty="0">
                <a:latin typeface="Calibri" panose="020F0502020204030204" pitchFamily="34" charset="0"/>
                <a:ea typeface="Calibri" panose="020F0502020204030204" pitchFamily="34" charset="0"/>
                <a:cs typeface="Calibri" panose="020F0502020204030204" pitchFamily="34" charset="0"/>
              </a:rPr>
              <a:t>Reflect on how investigations evolve over time and how interviews, observations, assessments, documentation, and decision-making all work together throughout the life of a case.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The work you completed throughout the Flowers investigation reflects the reality of child welfare investigations: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Information develops over time.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Safety concerns may escalate.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Decisions must be continually reassessed.</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Documentation supports continuity and understanding throughout the case process.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The skills practiced throughout these sections are designed to help you approach investigations with:</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Strong observational skills.</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Critical thinking.</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Objective documentation.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Organized decision-making.</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181213" indent="-181213">
              <a:buFont typeface="Arial" panose="020B0604020202020204" pitchFamily="34" charset="0"/>
              <a:buChar char="•"/>
            </a:pPr>
            <a:r>
              <a:rPr lang="en-US" sz="1300" b="1" i="1" dirty="0">
                <a:latin typeface="Calibri" panose="020F0502020204030204" pitchFamily="34" charset="0"/>
                <a:ea typeface="Calibri" panose="020F0502020204030204" pitchFamily="34" charset="0"/>
                <a:cs typeface="Calibri" panose="020F0502020204030204" pitchFamily="34" charset="0"/>
              </a:rPr>
              <a:t>A focus on child safety throughout the life of the investigation.</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dirty="0">
                <a:latin typeface="Calibri" panose="020F0502020204030204" pitchFamily="34" charset="0"/>
                <a:ea typeface="Calibri" panose="020F0502020204030204" pitchFamily="34" charset="0"/>
                <a:cs typeface="Calibri" panose="020F0502020204030204" pitchFamily="34" charset="0"/>
              </a:rPr>
              <a:t> </a:t>
            </a:r>
          </a:p>
          <a:p>
            <a:pPr marL="0"/>
            <a:r>
              <a:rPr lang="en-US" sz="1300" b="1" dirty="0">
                <a:latin typeface="Calibri" panose="020F0502020204030204" pitchFamily="34" charset="0"/>
                <a:ea typeface="Calibri" panose="020F0502020204030204" pitchFamily="34" charset="0"/>
                <a:cs typeface="Calibri" panose="020F0502020204030204" pitchFamily="34" charset="0"/>
              </a:rPr>
              <a:t>Facilitator Question: </a:t>
            </a:r>
            <a:r>
              <a:rPr lang="en-US" sz="1300" dirty="0">
                <a:latin typeface="Calibri" panose="020F0502020204030204" pitchFamily="34" charset="0"/>
                <a:ea typeface="Calibri" panose="020F0502020204030204" pitchFamily="34" charset="0"/>
                <a:cs typeface="Calibri" panose="020F0502020204030204" pitchFamily="34" charset="0"/>
              </a:rPr>
              <a:t>(ask the following question and validate responses)</a:t>
            </a:r>
          </a:p>
          <a:p>
            <a:pPr marL="181213"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Why is it important to view investigations as connected processes rather than isolated tasks?</a:t>
            </a: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As we close out Day 5 and your first week of Investigations training, remember that everything you practiced this week builds on what came before it. You have taken the Flowers investigation from referral through increasingly complex decisions and actions, while continuing to keep child safety at the center of your work.</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i="1" dirty="0">
                <a:latin typeface="Calibri" panose="020F0502020204030204" pitchFamily="34" charset="0"/>
                <a:ea typeface="Calibri" panose="020F0502020204030204" pitchFamily="34" charset="0"/>
                <a:cs typeface="Calibri" panose="020F0502020204030204" pitchFamily="34" charset="0"/>
              </a:rPr>
              <a:t>Next week, you will continue building on that foundation as the investigation moves forward. For now, take what you have learned this week and recognize how much of the investigative process you have already begun putting into practice.</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 </a:t>
            </a:r>
            <a:endParaRPr lang="en-US" sz="1300" dirty="0">
              <a:latin typeface="Calibri" panose="020F0502020204030204" pitchFamily="34" charset="0"/>
              <a:ea typeface="Calibri" panose="020F0502020204030204" pitchFamily="34" charset="0"/>
              <a:cs typeface="Calibri" panose="020F0502020204030204" pitchFamily="34" charset="0"/>
            </a:endParaRPr>
          </a:p>
          <a:p>
            <a:pPr marL="0"/>
            <a:r>
              <a:rPr lang="en-US" sz="1300" b="1" dirty="0">
                <a:latin typeface="Calibri" panose="020F0502020204030204" pitchFamily="34" charset="0"/>
                <a:ea typeface="Calibri" panose="020F0502020204030204" pitchFamily="34" charset="0"/>
                <a:cs typeface="Calibri" panose="020F0502020204030204" pitchFamily="34" charset="0"/>
              </a:rPr>
              <a:t>Key Points:</a:t>
            </a:r>
            <a:r>
              <a:rPr lang="en-US" sz="1300" dirty="0">
                <a:latin typeface="Calibri" panose="020F0502020204030204" pitchFamily="34" charset="0"/>
                <a:ea typeface="Calibri" panose="020F0502020204030204" pitchFamily="34" charset="0"/>
                <a:cs typeface="Calibri" panose="020F0502020204030204" pitchFamily="34" charset="0"/>
              </a:rPr>
              <a:t> (ensure the following are covered)</a:t>
            </a:r>
          </a:p>
          <a:p>
            <a:pPr marL="0"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Investigations evolve over time as information develops.</a:t>
            </a:r>
          </a:p>
          <a:p>
            <a:pPr marL="0"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Investigative decisions are influenced by cumulative information gathered throughout the case.</a:t>
            </a:r>
          </a:p>
          <a:p>
            <a:pPr marL="0"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Documentation supports continuity and understanding throughout the life of the investigation.</a:t>
            </a:r>
          </a:p>
          <a:p>
            <a:pPr marL="0" indent="-181213">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Investigations should be viewed as connected processes rather than isolated tasks.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f574bbadad_0_110:notes"/>
          <p:cNvSpPr>
            <a:spLocks noGrp="1" noRot="1" noChangeAspect="1"/>
          </p:cNvSpPr>
          <p:nvPr>
            <p:ph type="sldImg" idx="2"/>
          </p:nvPr>
        </p:nvSpPr>
        <p:spPr>
          <a:xfrm>
            <a:off x="777875" y="9366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36" name="Google Shape;336;g3f574bbadad_0_110:notes"/>
          <p:cNvSpPr txBox="1">
            <a:spLocks noGrp="1"/>
          </p:cNvSpPr>
          <p:nvPr>
            <p:ph type="body" idx="1"/>
          </p:nvPr>
        </p:nvSpPr>
        <p:spPr>
          <a:xfrm>
            <a:off x="731520" y="4177189"/>
            <a:ext cx="5852160" cy="4487228"/>
          </a:xfrm>
          <a:prstGeom prst="rect">
            <a:avLst/>
          </a:prstGeom>
          <a:noFill/>
          <a:ln>
            <a:noFill/>
          </a:ln>
        </p:spPr>
        <p:txBody>
          <a:bodyPr spcFirstLastPara="1" wrap="square" lIns="96526" tIns="48250" rIns="96526" bIns="48250" anchor="t" anchorCtr="0">
            <a:noAutofit/>
          </a:bodyPr>
          <a:lstStyle/>
          <a:p>
            <a:pPr marL="0" indent="0">
              <a:buClr>
                <a:srgbClr val="4C1A27"/>
              </a:buClr>
              <a:buSzPts val="1100"/>
            </a:pPr>
            <a:r>
              <a:rPr lang="en-US" b="1" dirty="0">
                <a:solidFill>
                  <a:srgbClr val="333333"/>
                </a:solidFill>
                <a:latin typeface="Calibri"/>
                <a:ea typeface="Calibri"/>
                <a:cs typeface="Calibri"/>
                <a:sym typeface="Calibri"/>
              </a:rPr>
              <a:t>TARGET OUTCOMES EVALUATION</a:t>
            </a:r>
            <a:endParaRPr b="1" dirty="0">
              <a:solidFill>
                <a:srgbClr val="333333"/>
              </a:solidFill>
              <a:latin typeface="Calibri"/>
              <a:ea typeface="Calibri"/>
              <a:cs typeface="Calibri"/>
              <a:sym typeface="Calibri"/>
            </a:endParaRPr>
          </a:p>
          <a:p>
            <a:pPr marL="0" indent="0">
              <a:buClr>
                <a:srgbClr val="4C1A27"/>
              </a:buClr>
              <a:buSzPts val="1100"/>
            </a:pPr>
            <a:r>
              <a:rPr lang="en-US" dirty="0">
                <a:solidFill>
                  <a:srgbClr val="333333"/>
                </a:solidFill>
                <a:latin typeface="Calibri"/>
                <a:ea typeface="Calibri"/>
                <a:cs typeface="Calibri"/>
                <a:sym typeface="Calibri"/>
              </a:rPr>
              <a:t> </a:t>
            </a:r>
            <a:endParaRPr dirty="0">
              <a:solidFill>
                <a:srgbClr val="333333"/>
              </a:solidFill>
              <a:latin typeface="Calibri"/>
              <a:ea typeface="Calibri"/>
              <a:cs typeface="Calibri"/>
              <a:sym typeface="Calibri"/>
            </a:endParaRPr>
          </a:p>
          <a:p>
            <a:pPr marL="0" indent="0">
              <a:buClr>
                <a:srgbClr val="4C1A27"/>
              </a:buClr>
              <a:buSzPts val="1100"/>
            </a:pPr>
            <a:r>
              <a:rPr lang="en-US" b="1" dirty="0">
                <a:solidFill>
                  <a:srgbClr val="333333"/>
                </a:solidFill>
                <a:latin typeface="Calibri"/>
                <a:ea typeface="Calibri"/>
                <a:cs typeface="Calibri"/>
                <a:sym typeface="Calibri"/>
              </a:rPr>
              <a:t>Time: </a:t>
            </a:r>
            <a:r>
              <a:rPr lang="en-US" dirty="0">
                <a:solidFill>
                  <a:srgbClr val="333333"/>
                </a:solidFill>
                <a:latin typeface="Calibri"/>
                <a:ea typeface="Calibri"/>
                <a:cs typeface="Calibri"/>
                <a:sym typeface="Calibri"/>
              </a:rPr>
              <a:t>2 minutes</a:t>
            </a:r>
            <a:endParaRPr dirty="0">
              <a:solidFill>
                <a:srgbClr val="333333"/>
              </a:solidFill>
              <a:latin typeface="Calibri"/>
              <a:ea typeface="Calibri"/>
              <a:cs typeface="Calibri"/>
              <a:sym typeface="Calibri"/>
            </a:endParaRPr>
          </a:p>
          <a:p>
            <a:pPr marL="0" indent="0">
              <a:buClr>
                <a:srgbClr val="4C1A27"/>
              </a:buClr>
              <a:buSzPts val="1100"/>
            </a:pPr>
            <a:r>
              <a:rPr lang="en-US" b="1" dirty="0">
                <a:solidFill>
                  <a:srgbClr val="333333"/>
                </a:solidFill>
                <a:latin typeface="Calibri"/>
                <a:ea typeface="Calibri"/>
                <a:cs typeface="Calibri"/>
                <a:sym typeface="Calibri"/>
              </a:rPr>
              <a:t>Purpose: </a:t>
            </a:r>
            <a:r>
              <a:rPr lang="en-US" dirty="0">
                <a:solidFill>
                  <a:srgbClr val="333333"/>
                </a:solidFill>
                <a:latin typeface="Calibri"/>
                <a:ea typeface="Calibri"/>
                <a:cs typeface="Calibri"/>
                <a:sym typeface="Calibri"/>
              </a:rPr>
              <a:t>To assess the learning outcomes for this training module</a:t>
            </a:r>
            <a:endParaRPr dirty="0">
              <a:solidFill>
                <a:srgbClr val="333333"/>
              </a:solidFill>
              <a:latin typeface="Calibri"/>
              <a:ea typeface="Calibri"/>
              <a:cs typeface="Calibri"/>
              <a:sym typeface="Calibri"/>
            </a:endParaRPr>
          </a:p>
          <a:p>
            <a:pPr marL="0" indent="0">
              <a:buClr>
                <a:srgbClr val="4C1A27"/>
              </a:buClr>
              <a:buSzPts val="1100"/>
            </a:pPr>
            <a:r>
              <a:rPr lang="en-US" dirty="0">
                <a:solidFill>
                  <a:srgbClr val="333333"/>
                </a:solidFill>
                <a:latin typeface="Calibri"/>
                <a:ea typeface="Calibri"/>
                <a:cs typeface="Calibri"/>
                <a:sym typeface="Calibri"/>
              </a:rPr>
              <a:t> </a:t>
            </a:r>
            <a:r>
              <a:rPr lang="en-US" b="1" dirty="0">
                <a:solidFill>
                  <a:srgbClr val="333333"/>
                </a:solidFill>
                <a:latin typeface="Calibri"/>
                <a:ea typeface="Calibri"/>
                <a:cs typeface="Calibri"/>
                <a:sym typeface="Calibri"/>
              </a:rPr>
              <a:t> </a:t>
            </a:r>
            <a:endParaRPr b="1" dirty="0">
              <a:solidFill>
                <a:srgbClr val="333333"/>
              </a:solidFill>
              <a:latin typeface="Calibri"/>
              <a:ea typeface="Calibri"/>
              <a:cs typeface="Calibri"/>
              <a:sym typeface="Calibri"/>
            </a:endParaRPr>
          </a:p>
          <a:p>
            <a:pPr marL="0" indent="0">
              <a:buClr>
                <a:srgbClr val="4C1A27"/>
              </a:buClr>
              <a:buSzPts val="1100"/>
            </a:pPr>
            <a:r>
              <a:rPr lang="en-US" b="1" dirty="0">
                <a:solidFill>
                  <a:srgbClr val="333333"/>
                </a:solidFill>
                <a:latin typeface="Calibri"/>
                <a:ea typeface="Calibri"/>
                <a:cs typeface="Calibri"/>
                <a:sym typeface="Calibri"/>
              </a:rPr>
              <a:t>Facilitator Note: </a:t>
            </a:r>
            <a:r>
              <a:rPr lang="en-US" dirty="0">
                <a:solidFill>
                  <a:srgbClr val="333333"/>
                </a:solidFill>
                <a:latin typeface="Calibri"/>
                <a:ea typeface="Calibri"/>
                <a:cs typeface="Calibri"/>
                <a:sym typeface="Calibri"/>
              </a:rPr>
              <a:t>Before ending the day, direct participants to the QR code on the slide. Participants will need to use their phones to scan the code to compete the section target outcomes evaluation in Qualtrics. </a:t>
            </a:r>
            <a:endParaRPr dirty="0">
              <a:solidFill>
                <a:srgbClr val="333333"/>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DCF8-EABD-5AE3-A087-5757774BED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CCF72-7B99-5549-C796-431716CB3561}"/>
              </a:ext>
            </a:extLst>
          </p:cNvPr>
          <p:cNvSpPr>
            <a:spLocks noGrp="1" noRot="1" noChangeAspect="1"/>
          </p:cNvSpPr>
          <p:nvPr>
            <p:ph type="sldImg"/>
          </p:nvPr>
        </p:nvSpPr>
        <p:spPr>
          <a:xfrm>
            <a:off x="777875" y="950913"/>
            <a:ext cx="5759450" cy="3240087"/>
          </a:xfrm>
        </p:spPr>
      </p:sp>
      <p:sp>
        <p:nvSpPr>
          <p:cNvPr id="3" name="Notes Placeholder 2">
            <a:extLst>
              <a:ext uri="{FF2B5EF4-FFF2-40B4-BE49-F238E27FC236}">
                <a16:creationId xmlns:a16="http://schemas.microsoft.com/office/drawing/2014/main" id="{264BBDB9-9968-3BCA-18FA-ED45F1A34BED}"/>
              </a:ext>
            </a:extLst>
          </p:cNvPr>
          <p:cNvSpPr>
            <a:spLocks noGrp="1"/>
          </p:cNvSpPr>
          <p:nvPr>
            <p:ph type="body" idx="1"/>
          </p:nvPr>
        </p:nvSpPr>
        <p:spPr/>
        <p:txBody>
          <a:bodyPr/>
          <a:lstStyle/>
          <a:p>
            <a:pPr marL="0"/>
            <a:r>
              <a:rPr lang="en-US" b="1" dirty="0">
                <a:latin typeface="+mn-lt"/>
                <a:ea typeface="Calibri" panose="020F0502020204030204" pitchFamily="34" charset="0"/>
                <a:cs typeface="Calibri" panose="020F0502020204030204" pitchFamily="34" charset="0"/>
              </a:rPr>
              <a:t>INVESTIGATIONS WEEK 8 POST TEST KAHOOT REVIEW AND RECAP</a:t>
            </a:r>
          </a:p>
          <a:p>
            <a:pPr marL="0"/>
            <a:endParaRPr lang="en-US" dirty="0">
              <a:latin typeface="+mn-lt"/>
              <a:ea typeface="Calibri" panose="020F0502020204030204" pitchFamily="34" charset="0"/>
              <a:cs typeface="Calibri" panose="020F0502020204030204" pitchFamily="34" charset="0"/>
            </a:endParaRPr>
          </a:p>
          <a:p>
            <a:pPr marL="0"/>
            <a:r>
              <a:rPr lang="en-US" b="1" dirty="0">
                <a:latin typeface="+mn-lt"/>
                <a:ea typeface="Calibri" panose="020F0502020204030204" pitchFamily="34" charset="0"/>
                <a:cs typeface="Calibri" panose="020F0502020204030204" pitchFamily="34" charset="0"/>
              </a:rPr>
              <a:t>Time: </a:t>
            </a:r>
            <a:r>
              <a:rPr lang="en-US" dirty="0">
                <a:latin typeface="+mn-lt"/>
                <a:ea typeface="Calibri" panose="020F0502020204030204" pitchFamily="34" charset="0"/>
                <a:cs typeface="Calibri" panose="020F0502020204030204" pitchFamily="34" charset="0"/>
              </a:rPr>
              <a:t>15 Minutes</a:t>
            </a:r>
          </a:p>
          <a:p>
            <a:pPr marL="0"/>
            <a:r>
              <a:rPr lang="en-US" b="1" dirty="0">
                <a:latin typeface="+mn-lt"/>
                <a:ea typeface="Calibri" panose="020F0502020204030204" pitchFamily="34" charset="0"/>
                <a:cs typeface="Calibri" panose="020F0502020204030204" pitchFamily="34" charset="0"/>
              </a:rPr>
              <a:t>Purpose: </a:t>
            </a:r>
            <a:r>
              <a:rPr lang="en-US" dirty="0">
                <a:latin typeface="+mn-lt"/>
                <a:ea typeface="Calibri" panose="020F0502020204030204" pitchFamily="34" charset="0"/>
                <a:cs typeface="Calibri" panose="020F0502020204030204" pitchFamily="34" charset="0"/>
              </a:rPr>
              <a:t>To connect all of the Week 7 concepts and target outcomes</a:t>
            </a:r>
          </a:p>
          <a:p>
            <a:pPr marL="0"/>
            <a:endParaRPr lang="en-US" dirty="0">
              <a:latin typeface="+mn-lt"/>
              <a:ea typeface="Calibri" panose="020F0502020204030204" pitchFamily="34" charset="0"/>
              <a:cs typeface="Calibri" panose="020F0502020204030204" pitchFamily="34" charset="0"/>
            </a:endParaRPr>
          </a:p>
          <a:p>
            <a:pPr marL="0"/>
            <a:r>
              <a:rPr lang="en-US" b="1" kern="1200" dirty="0">
                <a:solidFill>
                  <a:schemeClr val="tx1"/>
                </a:solidFill>
                <a:latin typeface="+mn-lt"/>
                <a:ea typeface="+mn-ea"/>
                <a:cs typeface="+mn-cs"/>
              </a:rPr>
              <a:t>NST INV WEEK 7 REVIEW LINK</a:t>
            </a:r>
          </a:p>
          <a:p>
            <a:pPr marL="0"/>
            <a:r>
              <a:rPr lang="en-US" dirty="0">
                <a:latin typeface="+mn-lt"/>
              </a:rPr>
              <a:t>249836</a:t>
            </a:r>
            <a:br>
              <a:rPr lang="en-US" dirty="0">
                <a:latin typeface="+mn-lt"/>
              </a:rPr>
            </a:br>
            <a:r>
              <a:rPr lang="en-US" dirty="0">
                <a:latin typeface="+mn-lt"/>
              </a:rPr>
              <a:t>https://create.kahoot.it/organization/join/ulk/ca79c5dc-2298-47f4-8d92-3974fcd5aa13/77ffa540-9796-47de-9d03-900b0c9a690a </a:t>
            </a:r>
          </a:p>
          <a:p>
            <a:pPr marL="0"/>
            <a:br>
              <a:rPr lang="en-US" dirty="0">
                <a:latin typeface="+mn-lt"/>
                <a:ea typeface="Calibri" panose="020F0502020204030204" pitchFamily="34" charset="0"/>
                <a:cs typeface="Calibri" panose="020F0502020204030204" pitchFamily="34" charset="0"/>
              </a:rPr>
            </a:br>
            <a:r>
              <a:rPr lang="en-US" b="1" dirty="0">
                <a:latin typeface="+mn-lt"/>
                <a:ea typeface="Calibri" panose="020F0502020204030204" pitchFamily="34" charset="0"/>
                <a:cs typeface="Calibri" panose="020F0502020204030204" pitchFamily="34" charset="0"/>
              </a:rPr>
              <a:t>Facilitator Note: </a:t>
            </a:r>
            <a:r>
              <a:rPr lang="en-US" dirty="0">
                <a:latin typeface="+mn-lt"/>
                <a:ea typeface="Calibri" panose="020F0502020204030204" pitchFamily="34" charset="0"/>
                <a:cs typeface="Calibri" panose="020F0502020204030204" pitchFamily="34" charset="0"/>
              </a:rPr>
              <a:t>Before moving to the post test, use the Kahoot link on the MidSOUTH Staff Page to open the Kahoot Review activity</a:t>
            </a:r>
          </a:p>
        </p:txBody>
      </p:sp>
    </p:spTree>
    <p:extLst>
      <p:ext uri="{BB962C8B-B14F-4D97-AF65-F5344CB8AC3E}">
        <p14:creationId xmlns:p14="http://schemas.microsoft.com/office/powerpoint/2010/main" val="2567868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notes"/>
          <p:cNvSpPr>
            <a:spLocks noGrp="1" noRot="1" noChangeAspect="1"/>
          </p:cNvSpPr>
          <p:nvPr>
            <p:ph type="sldImg" idx="2"/>
          </p:nvPr>
        </p:nvSpPr>
        <p:spPr>
          <a:xfrm>
            <a:off x="792163" y="923925"/>
            <a:ext cx="5713412" cy="3213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2:notes"/>
          <p:cNvSpPr txBox="1">
            <a:spLocks noGrp="1"/>
          </p:cNvSpPr>
          <p:nvPr>
            <p:ph type="body" idx="1"/>
          </p:nvPr>
        </p:nvSpPr>
        <p:spPr>
          <a:xfrm>
            <a:off x="747777" y="4137185"/>
            <a:ext cx="5982208" cy="4540568"/>
          </a:xfrm>
          <a:prstGeom prst="rect">
            <a:avLst/>
          </a:prstGeom>
          <a:noFill/>
          <a:ln>
            <a:noFill/>
          </a:ln>
        </p:spPr>
        <p:txBody>
          <a:bodyPr spcFirstLastPara="1" wrap="square" lIns="98480" tIns="49227" rIns="98480" bIns="49227" anchor="t" anchorCtr="0">
            <a:noAutofit/>
          </a:bodyPr>
          <a:lstStyle/>
          <a:p>
            <a:pPr marL="0"/>
            <a:r>
              <a:rPr lang="en-US" sz="1300" b="1" dirty="0">
                <a:latin typeface="+mn-lt"/>
                <a:ea typeface="Calibri" panose="020F0502020204030204" pitchFamily="34" charset="0"/>
              </a:rPr>
              <a:t>TARGET OUTCOMES </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5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reconnect participants to the Flowers investigation and transition from investigative decision-making into objective documentation and narrative-writing practices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Throughout today’s training, we will focus on how to organize information, document observable facts, write objective narratives, and ensure documentation clearly supports investigative decision-making. It’s critical that quality documentation begins during the investigation, not after it ends.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By the end of this section, you will:</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Understand how documentation supports investigative decision-making and case continuity.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Apply information gathered during investigations to objective narrative writing and documentation practices.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Assess whether documentation clearly reflects observable conditions, behaviors, and threats to safety.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Before we begin writing documentation, let’s talk about why documentation quality matters and how documentation impacts investigations.</a:t>
            </a:r>
            <a:endParaRPr lang="en-US" sz="1300" dirty="0">
              <a:latin typeface="+mn-lt"/>
              <a:ea typeface="Arial" panose="020B0604020202020204" pitchFamily="34" charset="0"/>
            </a:endParaRPr>
          </a:p>
          <a:p>
            <a:pPr marL="0"/>
            <a:endParaRPr lang="en-US" sz="1300" dirty="0">
              <a:latin typeface="+mn-lt"/>
              <a:ea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a:extLst>
            <a:ext uri="{FF2B5EF4-FFF2-40B4-BE49-F238E27FC236}">
              <a16:creationId xmlns:a16="http://schemas.microsoft.com/office/drawing/2014/main" id="{23D34F0D-FB86-95BD-A8F7-B7FB0B4CF156}"/>
            </a:ext>
          </a:extLst>
        </p:cNvPr>
        <p:cNvGrpSpPr/>
        <p:nvPr/>
      </p:nvGrpSpPr>
      <p:grpSpPr>
        <a:xfrm>
          <a:off x="0" y="0"/>
          <a:ext cx="0" cy="0"/>
          <a:chOff x="0" y="0"/>
          <a:chExt cx="0" cy="0"/>
        </a:xfrm>
      </p:grpSpPr>
      <p:sp>
        <p:nvSpPr>
          <p:cNvPr id="499" name="Google Shape;499;g3b6862d01c6_1_1287:notes">
            <a:extLst>
              <a:ext uri="{FF2B5EF4-FFF2-40B4-BE49-F238E27FC236}">
                <a16:creationId xmlns:a16="http://schemas.microsoft.com/office/drawing/2014/main" id="{EACFCC7C-C9A7-E742-2236-FEF98A91804E}"/>
              </a:ext>
            </a:extLst>
          </p:cNvPr>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txBody>
          <a:bodyPr/>
          <a:lstStyle/>
          <a:p>
            <a:endParaRPr lang="en-US"/>
          </a:p>
        </p:txBody>
      </p:sp>
      <p:sp>
        <p:nvSpPr>
          <p:cNvPr id="500" name="Google Shape;500;g3b6862d01c6_1_1287:notes">
            <a:extLst>
              <a:ext uri="{FF2B5EF4-FFF2-40B4-BE49-F238E27FC236}">
                <a16:creationId xmlns:a16="http://schemas.microsoft.com/office/drawing/2014/main" id="{CA94C326-3266-CD9D-6219-9BB8F6242832}"/>
              </a:ext>
            </a:extLst>
          </p:cNvPr>
          <p:cNvSpPr txBox="1">
            <a:spLocks noGrp="1"/>
          </p:cNvSpPr>
          <p:nvPr>
            <p:ph type="body" idx="1"/>
          </p:nvPr>
        </p:nvSpPr>
        <p:spPr>
          <a:xfrm>
            <a:off x="731520" y="4620578"/>
            <a:ext cx="5852160" cy="3780630"/>
          </a:xfrm>
          <a:prstGeom prst="rect">
            <a:avLst/>
          </a:prstGeom>
          <a:noFill/>
          <a:ln>
            <a:noFill/>
          </a:ln>
        </p:spPr>
        <p:txBody>
          <a:bodyPr spcFirstLastPara="1" wrap="square" lIns="96509" tIns="48242" rIns="96509" bIns="48242" anchor="t" anchorCtr="0">
            <a:noAutofit/>
          </a:bodyPr>
          <a:lstStyle/>
          <a:p>
            <a:pPr marL="0">
              <a:buClr>
                <a:schemeClr val="dk1"/>
              </a:buClr>
              <a:buSzPts val="1100"/>
            </a:pPr>
            <a:r>
              <a:rPr lang="en" b="1" dirty="0">
                <a:solidFill>
                  <a:schemeClr val="dk1"/>
                </a:solidFill>
                <a:latin typeface="Calibri" panose="020F0502020204030204" pitchFamily="34" charset="0"/>
                <a:ea typeface="Calibri"/>
                <a:cs typeface="Calibri"/>
                <a:sym typeface="Calibri"/>
              </a:rPr>
              <a:t>POST TEST ASSESSMENT</a:t>
            </a:r>
          </a:p>
          <a:p>
            <a:pPr marL="0">
              <a:buClr>
                <a:schemeClr val="dk1"/>
              </a:buClr>
              <a:buSzPts val="1100"/>
            </a:pPr>
            <a:endParaRPr lang="en" b="1" dirty="0">
              <a:solidFill>
                <a:schemeClr val="dk1"/>
              </a:solidFill>
              <a:latin typeface="Calibri" panose="020F0502020204030204" pitchFamily="34" charset="0"/>
              <a:ea typeface="Calibri"/>
              <a:cs typeface="Calibri"/>
              <a:sym typeface="Calibri"/>
            </a:endParaRPr>
          </a:p>
          <a:p>
            <a:pPr marL="0">
              <a:buClr>
                <a:schemeClr val="dk1"/>
              </a:buClr>
              <a:buSzPts val="1100"/>
            </a:pPr>
            <a:r>
              <a:rPr lang="en" b="1" dirty="0">
                <a:solidFill>
                  <a:schemeClr val="dk1"/>
                </a:solidFill>
                <a:latin typeface="Calibri" panose="020F0502020204030204" pitchFamily="34" charset="0"/>
                <a:ea typeface="Calibri"/>
                <a:cs typeface="Calibri"/>
                <a:sym typeface="Calibri"/>
              </a:rPr>
              <a:t>Time: </a:t>
            </a:r>
            <a:r>
              <a:rPr lang="en" b="0" dirty="0">
                <a:solidFill>
                  <a:schemeClr val="dk1"/>
                </a:solidFill>
                <a:latin typeface="Calibri" panose="020F0502020204030204" pitchFamily="34" charset="0"/>
                <a:ea typeface="Calibri"/>
                <a:cs typeface="Calibri"/>
                <a:sym typeface="Calibri"/>
              </a:rPr>
              <a:t>10 </a:t>
            </a:r>
            <a:r>
              <a:rPr lang="en" dirty="0">
                <a:solidFill>
                  <a:schemeClr val="dk1"/>
                </a:solidFill>
                <a:latin typeface="Calibri" panose="020F0502020204030204" pitchFamily="34" charset="0"/>
                <a:ea typeface="Calibri"/>
                <a:cs typeface="Calibri"/>
                <a:sym typeface="Calibri"/>
              </a:rPr>
              <a:t>Minutes</a:t>
            </a:r>
            <a:endParaRPr dirty="0">
              <a:solidFill>
                <a:schemeClr val="dk1"/>
              </a:solidFill>
              <a:latin typeface="Calibri" panose="020F0502020204030204" pitchFamily="34" charset="0"/>
              <a:ea typeface="Calibri"/>
              <a:cs typeface="Calibri"/>
              <a:sym typeface="Calibri"/>
            </a:endParaRPr>
          </a:p>
          <a:p>
            <a:pPr marL="0">
              <a:buClr>
                <a:schemeClr val="dk1"/>
              </a:buClr>
              <a:buSzPts val="1100"/>
            </a:pPr>
            <a:r>
              <a:rPr lang="en" b="1" dirty="0">
                <a:solidFill>
                  <a:schemeClr val="dk1"/>
                </a:solidFill>
                <a:latin typeface="Calibri" panose="020F0502020204030204" pitchFamily="34" charset="0"/>
                <a:ea typeface="Calibri"/>
                <a:cs typeface="Calibri"/>
                <a:sym typeface="Calibri"/>
              </a:rPr>
              <a:t>Purpose: </a:t>
            </a:r>
            <a:r>
              <a:rPr lang="en" dirty="0">
                <a:solidFill>
                  <a:schemeClr val="dk1"/>
                </a:solidFill>
                <a:latin typeface="Calibri" panose="020F0502020204030204" pitchFamily="34" charset="0"/>
                <a:ea typeface="Calibri"/>
                <a:cs typeface="Calibri"/>
                <a:sym typeface="Calibri"/>
              </a:rPr>
              <a:t>To assess the learning outcomes for this training module</a:t>
            </a:r>
            <a:endParaRPr dirty="0">
              <a:solidFill>
                <a:schemeClr val="dk1"/>
              </a:solidFill>
              <a:latin typeface="Calibri" panose="020F0502020204030204" pitchFamily="34" charset="0"/>
              <a:ea typeface="Calibri"/>
              <a:cs typeface="Calibri"/>
              <a:sym typeface="Calibri"/>
            </a:endParaRPr>
          </a:p>
          <a:p>
            <a:pPr marL="0">
              <a:buClr>
                <a:schemeClr val="dk1"/>
              </a:buClr>
              <a:buSzPts val="1100"/>
            </a:pPr>
            <a:endParaRPr dirty="0">
              <a:solidFill>
                <a:schemeClr val="dk1"/>
              </a:solidFill>
              <a:latin typeface="Calibri" panose="020F0502020204030204" pitchFamily="34" charset="0"/>
              <a:ea typeface="Calibri"/>
              <a:cs typeface="Calibri"/>
              <a:sym typeface="Calibri"/>
            </a:endParaRPr>
          </a:p>
          <a:p>
            <a:pPr marL="0">
              <a:buClr>
                <a:schemeClr val="dk1"/>
              </a:buClr>
              <a:buSzPts val="1100"/>
            </a:pPr>
            <a:r>
              <a:rPr lang="en" b="1" dirty="0">
                <a:solidFill>
                  <a:schemeClr val="dk1"/>
                </a:solidFill>
                <a:latin typeface="Calibri" panose="020F0502020204030204" pitchFamily="34" charset="0"/>
                <a:ea typeface="Calibri"/>
                <a:cs typeface="Calibri"/>
                <a:sym typeface="Calibri"/>
              </a:rPr>
              <a:t>Say: </a:t>
            </a:r>
            <a:endParaRPr b="1" dirty="0">
              <a:solidFill>
                <a:schemeClr val="dk1"/>
              </a:solidFill>
              <a:latin typeface="Calibri" panose="020F0502020204030204" pitchFamily="34" charset="0"/>
              <a:ea typeface="Calibri"/>
              <a:cs typeface="Calibri"/>
              <a:sym typeface="Calibri"/>
            </a:endParaRPr>
          </a:p>
          <a:p>
            <a:pPr marL="0">
              <a:buClr>
                <a:schemeClr val="dk1"/>
              </a:buClr>
              <a:buSzPts val="1100"/>
            </a:pPr>
            <a:r>
              <a:rPr lang="en-US" b="1" i="1" dirty="0">
                <a:solidFill>
                  <a:schemeClr val="dk1"/>
                </a:solidFill>
                <a:latin typeface="Calibri" panose="020F0502020204030204" pitchFamily="34" charset="0"/>
                <a:ea typeface="Calibri"/>
                <a:cs typeface="Calibri"/>
                <a:sym typeface="Calibri"/>
              </a:rPr>
              <a:t>Before we end our learning week lets take a final look at our learning outcomes for the week by completing our post-test assessment. Please open the assessment using the QR code on the screen</a:t>
            </a:r>
            <a:endParaRPr dirty="0">
              <a:solidFill>
                <a:schemeClr val="dk1"/>
              </a:solidFill>
              <a:latin typeface="Calibri" panose="020F0502020204030204" pitchFamily="34" charset="0"/>
              <a:ea typeface="Calibri"/>
              <a:cs typeface="Calibri"/>
              <a:sym typeface="Calibri"/>
            </a:endParaRPr>
          </a:p>
          <a:p>
            <a:pPr>
              <a:buSzPts val="1400"/>
            </a:pPr>
            <a:endParaRPr b="1" dirty="0">
              <a:solidFill>
                <a:schemeClr val="dk1"/>
              </a:solidFill>
              <a:latin typeface="Calibri" panose="020F0502020204030204" pitchFamily="34" charset="0"/>
              <a:ea typeface="Calibri"/>
              <a:cs typeface="Calibri"/>
              <a:sym typeface="Calibri"/>
            </a:endParaRPr>
          </a:p>
        </p:txBody>
      </p:sp>
      <p:sp>
        <p:nvSpPr>
          <p:cNvPr id="501" name="Google Shape;501;g3b6862d01c6_1_1287:notes">
            <a:extLst>
              <a:ext uri="{FF2B5EF4-FFF2-40B4-BE49-F238E27FC236}">
                <a16:creationId xmlns:a16="http://schemas.microsoft.com/office/drawing/2014/main" id="{4B51A6A6-4DED-A5D5-2E17-600F8CE834E3}"/>
              </a:ext>
            </a:extLst>
          </p:cNvPr>
          <p:cNvSpPr txBox="1">
            <a:spLocks noGrp="1"/>
          </p:cNvSpPr>
          <p:nvPr>
            <p:ph type="sldNum" idx="12"/>
          </p:nvPr>
        </p:nvSpPr>
        <p:spPr>
          <a:xfrm>
            <a:off x="4143589" y="9119475"/>
            <a:ext cx="3169920" cy="481951"/>
          </a:xfrm>
          <a:prstGeom prst="rect">
            <a:avLst/>
          </a:prstGeom>
          <a:noFill/>
          <a:ln>
            <a:noFill/>
          </a:ln>
        </p:spPr>
        <p:txBody>
          <a:bodyPr spcFirstLastPara="1" wrap="square" lIns="96509" tIns="48242" rIns="96509" bIns="48242" anchor="b" anchorCtr="0">
            <a:noAutofit/>
          </a:bodyPr>
          <a:lstStyle/>
          <a:p>
            <a:pPr algn="r" defTabSz="966308">
              <a:buSzPts val="1400"/>
              <a:defRPr/>
            </a:pPr>
            <a:fld id="{00000000-1234-1234-1234-123412341234}" type="slidenum">
              <a:rPr lang="en" sz="1300">
                <a:latin typeface="Calibri" panose="020F0502020204030204" pitchFamily="34" charset="0"/>
                <a:ea typeface="+mn-ea"/>
              </a:rPr>
              <a:pPr algn="r" defTabSz="966308">
                <a:buSzPts val="1400"/>
                <a:defRPr/>
              </a:pPr>
              <a:t>40</a:t>
            </a:fld>
            <a:endParaRPr sz="1300">
              <a:latin typeface="Calibri" panose="020F0502020204030204" pitchFamily="34" charset="0"/>
              <a:ea typeface="+mn-ea"/>
            </a:endParaRPr>
          </a:p>
        </p:txBody>
      </p:sp>
    </p:spTree>
    <p:extLst>
      <p:ext uri="{BB962C8B-B14F-4D97-AF65-F5344CB8AC3E}">
        <p14:creationId xmlns:p14="http://schemas.microsoft.com/office/powerpoint/2010/main" val="1420391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f5dff86ba0_0_263:notes"/>
          <p:cNvSpPr>
            <a:spLocks noGrp="1" noRot="1" noChangeAspect="1"/>
          </p:cNvSpPr>
          <p:nvPr>
            <p:ph type="sldImg" idx="2"/>
          </p:nvPr>
        </p:nvSpPr>
        <p:spPr>
          <a:xfrm>
            <a:off x="777875" y="960438"/>
            <a:ext cx="5759450" cy="32400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g3f5dff86ba0_0_263:notes"/>
          <p:cNvSpPr txBox="1">
            <a:spLocks noGrp="1"/>
          </p:cNvSpPr>
          <p:nvPr>
            <p:ph type="body" idx="1"/>
          </p:nvPr>
        </p:nvSpPr>
        <p:spPr>
          <a:xfrm>
            <a:off x="731520" y="4200526"/>
            <a:ext cx="5852160" cy="4440555"/>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DOCUMENTATION SUPPORTS THE INVESTIGATION</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12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help participants understand how documentation impacts investigative decisions, case continuity, supervision, court involvement, and child safety outcomes.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Flowers' CFS-411</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Resources: </a:t>
            </a:r>
            <a:r>
              <a:rPr lang="en-US" sz="1300" dirty="0">
                <a:latin typeface="+mn-lt"/>
                <a:ea typeface="Calibri" panose="020F0502020204030204" pitchFamily="34" charset="0"/>
              </a:rPr>
              <a:t>PUB 357 – Child Maltreatment Investigation Determination Guide, CFS-411 Affidavit Template (Flowers' Example)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Set Up:</a:t>
            </a:r>
            <a:endParaRPr lang="en-US" sz="1300" dirty="0">
              <a:latin typeface="+mn-lt"/>
              <a:ea typeface="Arial" panose="020B0604020202020204" pitchFamily="34" charset="0"/>
            </a:endParaRPr>
          </a:p>
          <a:p>
            <a:pPr marL="0" indent="-241617">
              <a:buFont typeface="Arial" panose="020B0604020202020204" pitchFamily="34" charset="0"/>
              <a:buChar char="•"/>
            </a:pPr>
            <a:r>
              <a:rPr lang="en-US" sz="1300" dirty="0">
                <a:latin typeface="+mn-lt"/>
                <a:ea typeface="Calibri" panose="020F0502020204030204" pitchFamily="34" charset="0"/>
              </a:rPr>
              <a:t>Before participants arrive, post the following chart papers (or signs) around the room:</a:t>
            </a:r>
            <a:endParaRPr lang="en-US" sz="1300" dirty="0">
              <a:latin typeface="+mn-lt"/>
              <a:ea typeface="Arial" panose="020B0604020202020204" pitchFamily="34" charset="0"/>
            </a:endParaRPr>
          </a:p>
          <a:p>
            <a:pPr marL="483236" lvl="1" indent="-241617">
              <a:buFont typeface="Arial" panose="020B0604020202020204" pitchFamily="34" charset="0"/>
              <a:buChar char="•"/>
            </a:pPr>
            <a:r>
              <a:rPr lang="en-US" sz="1300" b="1" dirty="0">
                <a:latin typeface="+mn-lt"/>
                <a:ea typeface="Calibri" panose="020F0502020204030204" pitchFamily="34" charset="0"/>
              </a:rPr>
              <a:t>Station 1 – Who Relies on Documentation?</a:t>
            </a:r>
            <a:endParaRPr lang="en-US" sz="1300" dirty="0">
              <a:latin typeface="+mn-lt"/>
              <a:ea typeface="Arial" panose="020B0604020202020204" pitchFamily="34" charset="0"/>
            </a:endParaRPr>
          </a:p>
          <a:p>
            <a:pPr marL="483236" lvl="1" indent="-241617">
              <a:buFont typeface="Arial" panose="020B0604020202020204" pitchFamily="34" charset="0"/>
              <a:buChar char="•"/>
            </a:pPr>
            <a:r>
              <a:rPr lang="en-US" sz="1300" b="1" dirty="0">
                <a:latin typeface="+mn-lt"/>
                <a:ea typeface="Calibri" panose="020F0502020204030204" pitchFamily="34" charset="0"/>
              </a:rPr>
              <a:t>Station 2 – How Does Documentation Support Decision-Making?</a:t>
            </a:r>
            <a:endParaRPr lang="en-US" sz="1300" dirty="0">
              <a:latin typeface="+mn-lt"/>
              <a:ea typeface="Arial" panose="020B0604020202020204" pitchFamily="34" charset="0"/>
            </a:endParaRPr>
          </a:p>
          <a:p>
            <a:pPr marL="483236" lvl="1" indent="-241617">
              <a:buFont typeface="Arial" panose="020B0604020202020204" pitchFamily="34" charset="0"/>
              <a:buChar char="•"/>
            </a:pPr>
            <a:r>
              <a:rPr lang="en-US" sz="1300" b="1" dirty="0">
                <a:latin typeface="+mn-lt"/>
                <a:ea typeface="Calibri" panose="020F0502020204030204" pitchFamily="34" charset="0"/>
              </a:rPr>
              <a:t>Station 3 – What Happens When Documentation Is Poor?</a:t>
            </a:r>
            <a:endParaRPr lang="en-US" sz="1300" dirty="0">
              <a:latin typeface="+mn-lt"/>
              <a:ea typeface="Arial" panose="020B0604020202020204" pitchFamily="34" charset="0"/>
            </a:endParaRPr>
          </a:p>
          <a:p>
            <a:pPr marL="483236" lvl="1" indent="-241617">
              <a:buFont typeface="Arial" panose="020B0604020202020204" pitchFamily="34" charset="0"/>
              <a:buChar char="•"/>
            </a:pPr>
            <a:r>
              <a:rPr lang="en-US" sz="1300" b="1" dirty="0">
                <a:latin typeface="+mn-lt"/>
                <a:ea typeface="Calibri" panose="020F0502020204030204" pitchFamily="34" charset="0"/>
              </a:rPr>
              <a:t>Station 4 – What Makes Documentation Strong and Objective?</a:t>
            </a:r>
            <a:endParaRPr lang="en-US" sz="1300" dirty="0">
              <a:latin typeface="+mn-lt"/>
              <a:ea typeface="Arial" panose="020B0604020202020204" pitchFamily="34" charset="0"/>
            </a:endParaRPr>
          </a:p>
          <a:p>
            <a:pPr marL="0" indent="-241617">
              <a:buFont typeface="Arial" panose="020B0604020202020204" pitchFamily="34" charset="0"/>
              <a:buChar char="•"/>
            </a:pPr>
            <a:r>
              <a:rPr lang="en-US" sz="1300" dirty="0">
                <a:latin typeface="+mn-lt"/>
                <a:ea typeface="Calibri" panose="020F0502020204030204" pitchFamily="34" charset="0"/>
              </a:rPr>
              <a:t>Divide participants evenly among the four stations.</a:t>
            </a:r>
            <a:endParaRPr lang="en-US" sz="1300" dirty="0">
              <a:latin typeface="+mn-lt"/>
              <a:ea typeface="Arial" panose="020B0604020202020204" pitchFamily="34" charset="0"/>
            </a:endParaRPr>
          </a:p>
          <a:p>
            <a:pPr marL="0" indent="-241617">
              <a:buFont typeface="Arial" panose="020B0604020202020204" pitchFamily="34" charset="0"/>
              <a:buChar char="•"/>
            </a:pPr>
            <a:r>
              <a:rPr lang="en-US" sz="1300" dirty="0">
                <a:latin typeface="+mn-lt"/>
                <a:ea typeface="Calibri" panose="020F0502020204030204" pitchFamily="34" charset="0"/>
              </a:rPr>
              <a:t>Provide each group with markers.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Each group will begin at one station.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Working together, participants should:</a:t>
            </a:r>
            <a:endParaRPr lang="en-US" sz="1300" dirty="0">
              <a:latin typeface="+mn-lt"/>
              <a:ea typeface="Arial" panose="020B0604020202020204" pitchFamily="34" charset="0"/>
            </a:endParaRPr>
          </a:p>
          <a:p>
            <a:pPr marL="483236" lvl="1" indent="-181213">
              <a:buFont typeface="Arial" panose="020B0604020202020204" pitchFamily="34" charset="0"/>
              <a:buChar char="•"/>
            </a:pPr>
            <a:r>
              <a:rPr lang="en-US" sz="1300" dirty="0">
                <a:latin typeface="+mn-lt"/>
                <a:ea typeface="Calibri" panose="020F0502020204030204" pitchFamily="34" charset="0"/>
              </a:rPr>
              <a:t>Discuss the prompt.</a:t>
            </a:r>
            <a:endParaRPr lang="en-US" sz="1300" dirty="0">
              <a:latin typeface="+mn-lt"/>
              <a:ea typeface="Arial" panose="020B0604020202020204" pitchFamily="34" charset="0"/>
            </a:endParaRPr>
          </a:p>
          <a:p>
            <a:pPr marL="483236" lvl="1" indent="-181213">
              <a:buFont typeface="Arial" panose="020B0604020202020204" pitchFamily="34" charset="0"/>
              <a:buChar char="•"/>
            </a:pPr>
            <a:r>
              <a:rPr lang="en-US" sz="1300" dirty="0">
                <a:latin typeface="+mn-lt"/>
                <a:ea typeface="Calibri" panose="020F0502020204030204" pitchFamily="34" charset="0"/>
              </a:rPr>
              <a:t>Record their responses on the chart paper.</a:t>
            </a:r>
            <a:endParaRPr lang="en-US" sz="1300" dirty="0">
              <a:latin typeface="+mn-lt"/>
              <a:ea typeface="Arial" panose="020B0604020202020204" pitchFamily="34" charset="0"/>
            </a:endParaRPr>
          </a:p>
          <a:p>
            <a:pPr marL="483236" lvl="1" indent="-181213">
              <a:buFont typeface="Arial" panose="020B0604020202020204" pitchFamily="34" charset="0"/>
              <a:buChar char="•"/>
            </a:pPr>
            <a:r>
              <a:rPr lang="en-US" sz="1300" dirty="0">
                <a:latin typeface="+mn-lt"/>
                <a:ea typeface="Calibri" panose="020F0502020204030204" pitchFamily="34" charset="0"/>
              </a:rPr>
              <a:t>Build upon ideas left by previous groups.</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After approximately </a:t>
            </a:r>
            <a:r>
              <a:rPr lang="en-US" sz="1300" b="1" dirty="0">
                <a:latin typeface="+mn-lt"/>
                <a:ea typeface="Calibri" panose="020F0502020204030204" pitchFamily="34" charset="0"/>
              </a:rPr>
              <a:t>2 minutes</a:t>
            </a:r>
            <a:r>
              <a:rPr lang="en-US" sz="1300" dirty="0">
                <a:latin typeface="+mn-lt"/>
                <a:ea typeface="Calibri" panose="020F0502020204030204" pitchFamily="34" charset="0"/>
              </a:rPr>
              <a:t>, rotate to the next station until all groups have visited each station.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dirty="0">
                <a:latin typeface="+mn-lt"/>
                <a:ea typeface="Calibri" panose="020F0502020204030204" pitchFamily="34" charset="0"/>
              </a:rPr>
              <a:t>Following the rotations, conduct a whole-group debrief using the responses recorded throughout the room.</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Documentation is one of the most important responsibilities investigators have throughout the life of a case.</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The information you document becomes the official record of:</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b="1" i="1" dirty="0">
                <a:latin typeface="+mn-lt"/>
                <a:ea typeface="Calibri" panose="020F0502020204030204" pitchFamily="34" charset="0"/>
              </a:rPr>
              <a:t>What occurred.</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b="1" i="1" dirty="0">
                <a:latin typeface="+mn-lt"/>
                <a:ea typeface="Calibri" panose="020F0502020204030204" pitchFamily="34" charset="0"/>
              </a:rPr>
              <a:t>What was observed.</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b="1" i="1" dirty="0">
                <a:latin typeface="+mn-lt"/>
                <a:ea typeface="Calibri" panose="020F0502020204030204" pitchFamily="34" charset="0"/>
              </a:rPr>
              <a:t>What actions were taken.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b="1" i="1" dirty="0">
                <a:latin typeface="+mn-lt"/>
                <a:ea typeface="Calibri" panose="020F0502020204030204" pitchFamily="34" charset="0"/>
              </a:rPr>
              <a:t>What threats to safety were identified.</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b="1" i="1" dirty="0">
                <a:latin typeface="+mn-lt"/>
                <a:ea typeface="Calibri" panose="020F0502020204030204" pitchFamily="34" charset="0"/>
              </a:rPr>
              <a:t>Why decisions were made.</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Paraphrase: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Throughout the Flowers case, you gathered information from multiple interviews, observations, safety assessments, collateral contacts, and escalating events. If those details are not documented clearly and objectively, other individuals reviewing the case may not fully understand what occurred or why certain decisions were necessary.</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Today, you'll move around the room and work together to explore why documentation matters from several different perspectives. As you rotate, discuss each prompt, add your group's ideas, and build upon the responses left by previous groups.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When everyone has visited each station, we'll review the themes together and connect them back to the Flowers case.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Discussion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During the debrief, review each station and discuss common themes identified by participants.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Connect responses back to examples from the Flowers case.</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Questions:</a:t>
            </a:r>
            <a:r>
              <a:rPr lang="en-US" sz="1300" dirty="0">
                <a:latin typeface="+mn-lt"/>
                <a:ea typeface="Arial" panose="020B0604020202020204" pitchFamily="34" charset="0"/>
              </a:rPr>
              <a:t> (ask the following questions and validate responses)</a:t>
            </a:r>
          </a:p>
          <a:p>
            <a:pPr marL="0"/>
            <a:r>
              <a:rPr lang="en-US" sz="1300" dirty="0">
                <a:latin typeface="+mn-lt"/>
                <a:ea typeface="Calibri" panose="020F0502020204030204" pitchFamily="34" charset="0"/>
              </a:rPr>
              <a:t>At each station, participants should consider:</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b="1" dirty="0">
                <a:latin typeface="+mn-lt"/>
                <a:ea typeface="Calibri" panose="020F0502020204030204" pitchFamily="34" charset="0"/>
              </a:rPr>
              <a:t>Station 1: </a:t>
            </a:r>
            <a:r>
              <a:rPr lang="en-US" sz="1300" dirty="0">
                <a:latin typeface="+mn-lt"/>
                <a:ea typeface="Calibri" panose="020F0502020204030204" pitchFamily="34" charset="0"/>
              </a:rPr>
              <a:t>Who relies on your documentation?</a:t>
            </a:r>
            <a:endParaRPr lang="en-US" sz="1300" dirty="0">
              <a:latin typeface="+mn-lt"/>
              <a:ea typeface="Arial" panose="020B0604020202020204" pitchFamily="34" charset="0"/>
            </a:endParaRPr>
          </a:p>
          <a:p>
            <a:pPr marL="0" indent="-181213">
              <a:buFont typeface="Arial" panose="020B0604020202020204" pitchFamily="34" charset="0"/>
              <a:buChar char="•"/>
            </a:pPr>
            <a:r>
              <a:rPr lang="en-US" sz="1300" b="1" dirty="0">
                <a:latin typeface="+mn-lt"/>
                <a:ea typeface="Calibri" panose="020F0502020204030204" pitchFamily="34" charset="0"/>
              </a:rPr>
              <a:t>Station 2: </a:t>
            </a:r>
            <a:r>
              <a:rPr lang="en-US" sz="1300" dirty="0">
                <a:latin typeface="+mn-lt"/>
                <a:ea typeface="Calibri" panose="020F0502020204030204" pitchFamily="34" charset="0"/>
              </a:rPr>
              <a:t>How does documentation support investigative and safety decisions?</a:t>
            </a:r>
            <a:endParaRPr lang="en-US" sz="1300" dirty="0">
              <a:latin typeface="+mn-lt"/>
            </a:endParaRPr>
          </a:p>
          <a:p>
            <a:pPr marL="0" indent="-181213">
              <a:buFont typeface="Arial" panose="020B0604020202020204" pitchFamily="34" charset="0"/>
              <a:buChar char="•"/>
            </a:pPr>
            <a:r>
              <a:rPr lang="en-US" sz="1300" b="1" dirty="0">
                <a:latin typeface="+mn-lt"/>
                <a:ea typeface="Calibri" panose="020F0502020204030204" pitchFamily="34" charset="0"/>
              </a:rPr>
              <a:t>Station 3: </a:t>
            </a:r>
            <a:r>
              <a:rPr lang="en-US" sz="1300" dirty="0">
                <a:latin typeface="+mn-lt"/>
                <a:ea typeface="Calibri" panose="020F0502020204030204" pitchFamily="34" charset="0"/>
              </a:rPr>
              <a:t>How could poor documentation impact a case?</a:t>
            </a:r>
            <a:endParaRPr lang="en-US" sz="1300" dirty="0">
              <a:latin typeface="+mn-lt"/>
            </a:endParaRPr>
          </a:p>
          <a:p>
            <a:pPr marL="0" indent="-181213">
              <a:buFont typeface="Arial" panose="020B0604020202020204" pitchFamily="34" charset="0"/>
              <a:buChar char="•"/>
            </a:pPr>
            <a:r>
              <a:rPr lang="en-US" sz="1300" b="1" dirty="0">
                <a:latin typeface="+mn-lt"/>
                <a:ea typeface="Calibri" panose="020F0502020204030204" pitchFamily="34" charset="0"/>
              </a:rPr>
              <a:t>Station 4: </a:t>
            </a:r>
            <a:r>
              <a:rPr lang="en-US" sz="1300" dirty="0">
                <a:latin typeface="+mn-lt"/>
                <a:ea typeface="Calibri" panose="020F0502020204030204" pitchFamily="34" charset="0"/>
              </a:rPr>
              <a:t>What makes documentation objective, clear, and supportable?</a:t>
            </a:r>
          </a:p>
          <a:p>
            <a:pPr marL="0" indent="0"/>
            <a:endParaRPr lang="en-US" sz="1300" dirty="0">
              <a:latin typeface="+mn-lt"/>
            </a:endParaRPr>
          </a:p>
          <a:p>
            <a:pPr marL="0"/>
            <a:r>
              <a:rPr lang="en-US" sz="1300" b="1" dirty="0">
                <a:latin typeface="+mn-lt"/>
                <a:ea typeface="Calibri" panose="020F0502020204030204" pitchFamily="34" charset="0"/>
              </a:rPr>
              <a:t>Facilitator Answers </a:t>
            </a:r>
            <a:r>
              <a:rPr lang="en-US" sz="1300" b="1" i="1" dirty="0">
                <a:latin typeface="+mn-lt"/>
                <a:ea typeface="Calibri" panose="020F0502020204030204" pitchFamily="34" charset="0"/>
              </a:rPr>
              <a:t>(GUIDANCE – DO NOT READ)</a:t>
            </a:r>
            <a:endParaRPr lang="en-US" sz="1300" b="1" dirty="0">
              <a:latin typeface="+mn-lt"/>
            </a:endParaRPr>
          </a:p>
          <a:p>
            <a:pPr marL="0"/>
            <a:r>
              <a:rPr lang="en-US" sz="1300" dirty="0">
                <a:latin typeface="+mn-lt"/>
                <a:ea typeface="Calibri" panose="020F0502020204030204" pitchFamily="34" charset="0"/>
              </a:rPr>
              <a:t>Participants may identify:</a:t>
            </a:r>
            <a:endParaRPr lang="en-US" sz="1300" dirty="0">
              <a:latin typeface="+mn-lt"/>
            </a:endParaRPr>
          </a:p>
          <a:p>
            <a:pPr marL="0"/>
            <a:r>
              <a:rPr lang="en-US" sz="1300" b="1" dirty="0">
                <a:latin typeface="+mn-lt"/>
                <a:ea typeface="Calibri" panose="020F0502020204030204" pitchFamily="34" charset="0"/>
              </a:rPr>
              <a:t>Who Relies on Documentation</a:t>
            </a:r>
            <a:endParaRPr lang="en-US" sz="1300" b="1"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Supervisors</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OCC and courts</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Future Specialists</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Placement staff</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Service providers</a:t>
            </a:r>
          </a:p>
          <a:p>
            <a:pPr marL="0" indent="0"/>
            <a:endParaRPr lang="en-US" sz="1300" dirty="0">
              <a:latin typeface="+mn-lt"/>
            </a:endParaRPr>
          </a:p>
          <a:p>
            <a:pPr marL="0"/>
            <a:r>
              <a:rPr lang="en-US" sz="1300" b="1" dirty="0">
                <a:latin typeface="+mn-lt"/>
                <a:ea typeface="Calibri" panose="020F0502020204030204" pitchFamily="34" charset="0"/>
              </a:rPr>
              <a:t>How Documentation Supports Decision-Making</a:t>
            </a:r>
            <a:endParaRPr lang="en-US" sz="1300" b="1"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Supports supervisory review</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Supports court involvement</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Supports case continuity</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Supports safety planning</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Supports ongoing service decisions</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Supports investigative credibility</a:t>
            </a:r>
          </a:p>
          <a:p>
            <a:pPr marL="0" indent="0"/>
            <a:endParaRPr lang="en-US" sz="1300" dirty="0">
              <a:latin typeface="+mn-lt"/>
            </a:endParaRPr>
          </a:p>
          <a:p>
            <a:pPr marL="0"/>
            <a:r>
              <a:rPr lang="en-US" sz="1300" b="1" dirty="0">
                <a:latin typeface="+mn-lt"/>
                <a:ea typeface="Calibri" panose="020F0502020204030204" pitchFamily="34" charset="0"/>
              </a:rPr>
              <a:t>Potential Consequences of Poor Documentation</a:t>
            </a:r>
            <a:endParaRPr lang="en-US" sz="1300" b="1"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Confusion</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Unsupported decisions</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Missing safety concerns</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Credibility issues</a:t>
            </a:r>
            <a:endParaRPr lang="en-US" sz="1300" dirty="0">
              <a:latin typeface="+mn-lt"/>
            </a:endParaRPr>
          </a:p>
          <a:p>
            <a:pPr marL="181213" indent="-181213">
              <a:buFont typeface="Arial" panose="020B0604020202020204" pitchFamily="34" charset="0"/>
              <a:buChar char="•"/>
            </a:pPr>
            <a:r>
              <a:rPr lang="en-US" sz="1300" dirty="0">
                <a:latin typeface="+mn-lt"/>
                <a:ea typeface="Calibri" panose="020F0502020204030204" pitchFamily="34" charset="0"/>
              </a:rPr>
              <a:t>Delayed services and interventions</a:t>
            </a:r>
          </a:p>
          <a:p>
            <a:pPr marL="0" indent="0"/>
            <a:endParaRPr lang="en-US" sz="1300" dirty="0">
              <a:latin typeface="+mn-lt"/>
            </a:endParaRPr>
          </a:p>
          <a:p>
            <a:pPr marL="0"/>
            <a:r>
              <a:rPr lang="en-US" sz="1300" b="1" dirty="0">
                <a:latin typeface="+mn-lt"/>
                <a:ea typeface="Calibri" panose="020F0502020204030204" pitchFamily="34" charset="0"/>
              </a:rPr>
              <a:t>Strong Documentation</a:t>
            </a:r>
            <a:endParaRPr lang="en-US" sz="1300" b="1"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Objective</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Accurate</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Complete</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Clear</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Timely</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Based on facts rather than assumptions</a:t>
            </a:r>
            <a:endParaRPr lang="en-US" sz="1300" dirty="0">
              <a:latin typeface="+mn-lt"/>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Facilitator Note:</a:t>
            </a:r>
            <a:endParaRPr lang="en-US" sz="1300" b="1"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Encourage participants to build upon previous groups' responses rather than repeating ideas.</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During the debrief, connect participant responses back to examples from the Flowers case.</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Reinforce that quality documentation supports continuity throughout the life of a case.</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Keep discussions moving to maintain the rotation schedule.</a:t>
            </a:r>
            <a:endParaRPr lang="en-US" sz="1300" dirty="0">
              <a:latin typeface="+mn-lt"/>
            </a:endParaRPr>
          </a:p>
          <a:p>
            <a:pPr marL="0"/>
            <a:endParaRPr lang="en-US" sz="1300" b="1" i="1" dirty="0">
              <a:solidFill>
                <a:srgbClr val="000000"/>
              </a:solidFill>
              <a:latin typeface="+mn-lt"/>
              <a:ea typeface="Calibri" panose="020F0502020204030204" pitchFamily="34" charset="0"/>
            </a:endParaRPr>
          </a:p>
          <a:p>
            <a:pPr marL="0"/>
            <a:r>
              <a:rPr lang="en-US" sz="1300" b="1" i="1" dirty="0">
                <a:solidFill>
                  <a:srgbClr val="000000"/>
                </a:solidFill>
                <a:latin typeface="+mn-lt"/>
                <a:ea typeface="Calibri" panose="020F0502020204030204" pitchFamily="34" charset="0"/>
              </a:rPr>
              <a:t>Say:</a:t>
            </a:r>
            <a:endParaRPr lang="en-US" sz="1300" b="1" dirty="0">
              <a:solidFill>
                <a:srgbClr val="434343"/>
              </a:solidFill>
              <a:latin typeface="+mn-lt"/>
            </a:endParaRPr>
          </a:p>
          <a:p>
            <a:pPr marL="0"/>
            <a:r>
              <a:rPr lang="en-US" sz="1300" b="1" i="1" dirty="0">
                <a:latin typeface="+mn-lt"/>
                <a:ea typeface="Calibri" panose="020F0502020204030204" pitchFamily="34" charset="0"/>
              </a:rPr>
              <a:t>Now that we've explored why documentation matters, let's begin looking at what makes documentation strong, objective, and supportable.</a:t>
            </a:r>
          </a:p>
          <a:p>
            <a:pPr marL="0"/>
            <a:endParaRPr lang="en-US" sz="1300" b="1" dirty="0">
              <a:latin typeface="+mn-lt"/>
            </a:endParaRPr>
          </a:p>
          <a:p>
            <a:pPr marL="0"/>
            <a:r>
              <a:rPr lang="en-US" sz="1300" b="1" dirty="0">
                <a:latin typeface="+mn-lt"/>
                <a:ea typeface="Calibri" panose="020F0502020204030204" pitchFamily="34" charset="0"/>
              </a:rPr>
              <a:t>Key Points: </a:t>
            </a:r>
            <a:r>
              <a:rPr lang="en-US" sz="1300" dirty="0">
                <a:latin typeface="+mn-lt"/>
              </a:rPr>
              <a:t>(ensure the following are covered)</a:t>
            </a:r>
          </a:p>
          <a:p>
            <a:pPr marL="0" indent="-181213">
              <a:buFont typeface="Arial" panose="020B0604020202020204" pitchFamily="34" charset="0"/>
              <a:buChar char="•"/>
            </a:pPr>
            <a:r>
              <a:rPr lang="en-US" sz="1300" dirty="0">
                <a:latin typeface="+mn-lt"/>
                <a:ea typeface="Calibri" panose="020F0502020204030204" pitchFamily="34" charset="0"/>
              </a:rPr>
              <a:t>Documentation is the official case record that supports decisions and actions.</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Documentation informs investigative, supervisory, legal, and service decisions.</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Poor documentation can impact safety and case outcomes.</a:t>
            </a:r>
            <a:endParaRPr lang="en-US" sz="1300" dirty="0">
              <a:latin typeface="+mn-lt"/>
            </a:endParaRPr>
          </a:p>
          <a:p>
            <a:pPr marL="0" indent="-181213">
              <a:buFont typeface="Arial" panose="020B0604020202020204" pitchFamily="34" charset="0"/>
              <a:buChar char="•"/>
            </a:pPr>
            <a:r>
              <a:rPr lang="en-US" sz="1300" dirty="0">
                <a:latin typeface="+mn-lt"/>
                <a:ea typeface="Calibri" panose="020F0502020204030204" pitchFamily="34" charset="0"/>
              </a:rPr>
              <a:t>Objective writing improves clarity and credibility.</a:t>
            </a:r>
            <a:endParaRPr lang="en-US" sz="1300" dirty="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4:notes"/>
          <p:cNvSpPr>
            <a:spLocks noGrp="1" noRot="1" noChangeAspect="1"/>
          </p:cNvSpPr>
          <p:nvPr>
            <p:ph type="sldImg" idx="2"/>
          </p:nvPr>
        </p:nvSpPr>
        <p:spPr>
          <a:xfrm>
            <a:off x="776288" y="947738"/>
            <a:ext cx="5762625" cy="3241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4:notes"/>
          <p:cNvSpPr txBox="1">
            <a:spLocks noGrp="1"/>
          </p:cNvSpPr>
          <p:nvPr>
            <p:ph type="body" idx="1"/>
          </p:nvPr>
        </p:nvSpPr>
        <p:spPr>
          <a:xfrm>
            <a:off x="731520" y="4188858"/>
            <a:ext cx="5852160" cy="4463890"/>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THE FOUNDATION OF QUALITY DOCUMENTATION</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18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help participants distinguish between objective and subjective documentation and practice identifying factual, observable, and supportable narrative language</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Objective vs Subjective Documentation Examples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Resource: </a:t>
            </a:r>
            <a:r>
              <a:rPr lang="en-US" sz="1300" dirty="0">
                <a:latin typeface="+mn-lt"/>
                <a:ea typeface="Calibri" panose="020F0502020204030204" pitchFamily="34" charset="0"/>
              </a:rPr>
              <a:t>CFS-411 Affidavit Flowers’ Example</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Activity Instructions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Review sample documentation statements on the Participant Manual Page.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Identify:</a:t>
            </a:r>
            <a:endParaRPr lang="en-US" sz="1300" dirty="0">
              <a:latin typeface="+mn-lt"/>
              <a:ea typeface="Arial" panose="020B0604020202020204" pitchFamily="34" charset="0"/>
            </a:endParaRPr>
          </a:p>
          <a:p>
            <a:pPr marL="664449" lvl="2" indent="-181213">
              <a:buFont typeface="Arial" panose="020B0604020202020204" pitchFamily="34" charset="0"/>
              <a:buChar char="•"/>
            </a:pPr>
            <a:r>
              <a:rPr lang="en-US" sz="1300" dirty="0">
                <a:latin typeface="+mn-lt"/>
                <a:ea typeface="Calibri" panose="020F0502020204030204" pitchFamily="34" charset="0"/>
              </a:rPr>
              <a:t>Objective wording.</a:t>
            </a:r>
            <a:endParaRPr lang="en-US" sz="1300" dirty="0">
              <a:latin typeface="+mn-lt"/>
              <a:ea typeface="Arial" panose="020B0604020202020204" pitchFamily="34" charset="0"/>
            </a:endParaRPr>
          </a:p>
          <a:p>
            <a:pPr marL="664449" lvl="2" indent="-181213">
              <a:buFont typeface="Arial" panose="020B0604020202020204" pitchFamily="34" charset="0"/>
              <a:buChar char="•"/>
            </a:pPr>
            <a:r>
              <a:rPr lang="en-US" sz="1300" dirty="0">
                <a:latin typeface="+mn-lt"/>
                <a:ea typeface="Calibri" panose="020F0502020204030204" pitchFamily="34" charset="0"/>
              </a:rPr>
              <a:t>Subjective wording.</a:t>
            </a:r>
            <a:endParaRPr lang="en-US" sz="1300" dirty="0">
              <a:latin typeface="+mn-lt"/>
              <a:ea typeface="Arial" panose="020B0604020202020204" pitchFamily="34" charset="0"/>
            </a:endParaRPr>
          </a:p>
          <a:p>
            <a:pPr marL="664449" lvl="2" indent="-181213">
              <a:buFont typeface="Arial" panose="020B0604020202020204" pitchFamily="34" charset="0"/>
              <a:buChar char="•"/>
            </a:pPr>
            <a:r>
              <a:rPr lang="en-US" sz="1300" dirty="0">
                <a:latin typeface="+mn-lt"/>
                <a:ea typeface="Calibri" panose="020F0502020204030204" pitchFamily="34" charset="0"/>
              </a:rPr>
              <a:t>Assumptions.</a:t>
            </a:r>
            <a:endParaRPr lang="en-US" sz="1300" dirty="0">
              <a:latin typeface="+mn-lt"/>
              <a:ea typeface="Arial" panose="020B0604020202020204" pitchFamily="34" charset="0"/>
            </a:endParaRPr>
          </a:p>
          <a:p>
            <a:pPr marL="664449" lvl="2" indent="-181213">
              <a:buFont typeface="Arial" panose="020B0604020202020204" pitchFamily="34" charset="0"/>
              <a:buChar char="•"/>
            </a:pPr>
            <a:r>
              <a:rPr lang="en-US" sz="1300" dirty="0">
                <a:latin typeface="+mn-lt"/>
                <a:ea typeface="Calibri" panose="020F0502020204030204" pitchFamily="34" charset="0"/>
              </a:rPr>
              <a:t>Observable facts.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Discuss how wording impacts documentation quality and credibility.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One of the biggest challenges in documentation is learning how to separate observations from conclusions, assumptions, and opinions.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Objective documentation focuses 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was observed.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was heard.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actions occurred.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conditions existed.</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Subjective documentation often includes:</a:t>
            </a:r>
            <a:endParaRPr lang="en-US" sz="1300" dirty="0">
              <a:latin typeface="+mn-lt"/>
              <a:ea typeface="Arial" panose="020B0604020202020204" pitchFamily="34" charset="0"/>
            </a:endParaRPr>
          </a:p>
          <a:p>
            <a:pPr marL="0" indent="-241617">
              <a:buFont typeface="Arial" panose="020B0604020202020204" pitchFamily="34" charset="0"/>
              <a:buChar char="•"/>
            </a:pPr>
            <a:r>
              <a:rPr lang="en-US" sz="1300" b="1" i="1" dirty="0">
                <a:latin typeface="+mn-lt"/>
                <a:ea typeface="Calibri" panose="020F0502020204030204" pitchFamily="34" charset="0"/>
              </a:rPr>
              <a:t>Labels.</a:t>
            </a:r>
            <a:endParaRPr lang="en-US" sz="1300" dirty="0">
              <a:latin typeface="+mn-lt"/>
              <a:ea typeface="Arial" panose="020B0604020202020204" pitchFamily="34" charset="0"/>
            </a:endParaRPr>
          </a:p>
          <a:p>
            <a:pPr marL="0" indent="-241617">
              <a:buFont typeface="Arial" panose="020B0604020202020204" pitchFamily="34" charset="0"/>
              <a:buChar char="•"/>
            </a:pPr>
            <a:r>
              <a:rPr lang="en-US" sz="1300" b="1" i="1" dirty="0">
                <a:latin typeface="+mn-lt"/>
                <a:ea typeface="Calibri" panose="020F0502020204030204" pitchFamily="34" charset="0"/>
              </a:rPr>
              <a:t>Assumptions.</a:t>
            </a:r>
            <a:endParaRPr lang="en-US" sz="1300" dirty="0">
              <a:latin typeface="+mn-lt"/>
              <a:ea typeface="Arial" panose="020B0604020202020204" pitchFamily="34" charset="0"/>
            </a:endParaRPr>
          </a:p>
          <a:p>
            <a:pPr marL="0" indent="-241617">
              <a:buFont typeface="Arial" panose="020B0604020202020204" pitchFamily="34" charset="0"/>
              <a:buChar char="•"/>
            </a:pPr>
            <a:r>
              <a:rPr lang="en-US" sz="1300" b="1" i="1" dirty="0">
                <a:latin typeface="+mn-lt"/>
                <a:ea typeface="Calibri" panose="020F0502020204030204" pitchFamily="34" charset="0"/>
              </a:rPr>
              <a:t>Emotional wording.</a:t>
            </a:r>
            <a:endParaRPr lang="en-US" sz="1300" dirty="0">
              <a:latin typeface="+mn-lt"/>
              <a:ea typeface="Arial" panose="020B0604020202020204" pitchFamily="34" charset="0"/>
            </a:endParaRPr>
          </a:p>
          <a:p>
            <a:pPr marL="0" indent="-241617">
              <a:buFont typeface="Arial" panose="020B0604020202020204" pitchFamily="34" charset="0"/>
              <a:buChar char="•"/>
            </a:pPr>
            <a:r>
              <a:rPr lang="en-US" sz="1300" b="1" i="1" dirty="0">
                <a:latin typeface="+mn-lt"/>
                <a:ea typeface="Calibri" panose="020F0502020204030204" pitchFamily="34" charset="0"/>
              </a:rPr>
              <a:t>Conclusions that are not supported by observable facts.</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For example, instead of writing:</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 ‘Charlotte was crazy and unstable.’</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An objective description might state: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‘Charlotte was yelling loudly. She was pacing near the vehicle, crying intermittently, and refusing to engage in discussion regarding the Immediate Safety Plan.’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The goal of documentation is not to exaggerate situations or persuade others emotionally. The goal is to clearly document factual information that supports investigative decisions.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Questions: </a:t>
            </a:r>
            <a:r>
              <a:rPr lang="en-US" sz="1300" dirty="0">
                <a:latin typeface="+mn-lt"/>
                <a:ea typeface="Calibri" panose="020F0502020204030204" pitchFamily="34" charset="0"/>
              </a:rPr>
              <a:t>(ask the following questions and validate responses)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makes documentation objective?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What wording becomes subjective or opinion-based?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Why can labels or assumptions create problems in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can observable descriptions strengthen documentation?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How might subjective wording impact court credibility?</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Answers: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Objective documentation includes: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Observable behaviors.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Direct quotes.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Specific conditions.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Descriptive facts.</a:t>
            </a:r>
            <a:endParaRPr lang="en-US" sz="1300" dirty="0">
              <a:latin typeface="+mn-lt"/>
              <a:ea typeface="Arial" panose="020B0604020202020204" pitchFamily="34" charset="0"/>
            </a:endParaRPr>
          </a:p>
          <a:p>
            <a:pPr marL="0" indent="0"/>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Subjective documentation includes: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Labels.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Diagnoses.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Emotional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Unsupported assumptions.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Examples: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“Home was disgusting” versus </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“Trash and food debris were observed throughout the kitchen floor” </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Facilitator Notes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Encourage participant discussion and correction.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Reinforce to the participants the importance of observation vs interpretation.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Connect the discussion back to:</a:t>
            </a:r>
            <a:endParaRPr lang="en-US" sz="1300" dirty="0">
              <a:latin typeface="+mn-lt"/>
              <a:ea typeface="Arial" panose="020B0604020202020204" pitchFamily="34" charset="0"/>
            </a:endParaRPr>
          </a:p>
          <a:p>
            <a:pPr marL="664449" lvl="2" indent="-181213">
              <a:buFont typeface="Arial" panose="020B0604020202020204" pitchFamily="34" charset="0"/>
              <a:buChar char="•"/>
            </a:pPr>
            <a:r>
              <a:rPr lang="en-US" sz="1300" dirty="0">
                <a:latin typeface="+mn-lt"/>
                <a:ea typeface="Calibri" panose="020F0502020204030204" pitchFamily="34" charset="0"/>
              </a:rPr>
              <a:t>Court credibility.</a:t>
            </a:r>
            <a:endParaRPr lang="en-US" sz="1300" dirty="0">
              <a:latin typeface="+mn-lt"/>
              <a:ea typeface="Arial" panose="020B0604020202020204" pitchFamily="34" charset="0"/>
            </a:endParaRPr>
          </a:p>
          <a:p>
            <a:pPr marL="664449" lvl="2" indent="-181213">
              <a:buFont typeface="Arial" panose="020B0604020202020204" pitchFamily="34" charset="0"/>
              <a:buChar char="•"/>
            </a:pPr>
            <a:r>
              <a:rPr lang="en-US" sz="1300" dirty="0">
                <a:latin typeface="+mn-lt"/>
                <a:ea typeface="Calibri" panose="020F0502020204030204" pitchFamily="34" charset="0"/>
              </a:rPr>
              <a:t>Decision support.</a:t>
            </a:r>
            <a:endParaRPr lang="en-US" sz="1300" dirty="0">
              <a:latin typeface="+mn-lt"/>
              <a:ea typeface="Arial" panose="020B0604020202020204" pitchFamily="34" charset="0"/>
            </a:endParaRPr>
          </a:p>
          <a:p>
            <a:pPr marL="664449" lvl="2" indent="-181213">
              <a:buFont typeface="Arial" panose="020B0604020202020204" pitchFamily="34" charset="0"/>
              <a:buChar char="•"/>
            </a:pPr>
            <a:r>
              <a:rPr lang="en-US" sz="1300" dirty="0">
                <a:latin typeface="+mn-lt"/>
                <a:ea typeface="Calibri" panose="020F0502020204030204" pitchFamily="34" charset="0"/>
              </a:rPr>
              <a:t>Case continuity.</a:t>
            </a:r>
            <a:endParaRPr lang="en-US" sz="1300" dirty="0">
              <a:latin typeface="+mn-lt"/>
              <a:ea typeface="Arial" panose="020B0604020202020204" pitchFamily="34" charset="0"/>
            </a:endParaRPr>
          </a:p>
          <a:p>
            <a:pPr marL="0"/>
            <a:endParaRPr lang="en-US" sz="1300" b="1" dirty="0">
              <a:latin typeface="+mn-lt"/>
              <a:ea typeface="Calibri" panose="020F050202020403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Now that we’ve discussed the foundation of strong documentation, we’re going to move into deeper documentation fundamentals and begin practicing how to improve documentation quality.</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documentation focuses on observable information.</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Subjective wording weakens documentation credibility.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Behavioral descriptions are stronger than labels or conclusions.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clearly support investigative decisions.</a:t>
            </a:r>
            <a:endParaRPr lang="en-US" sz="1300" dirty="0">
              <a:latin typeface="+mn-lt"/>
              <a:ea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f5dff86ba0_0_452:notes"/>
          <p:cNvSpPr>
            <a:spLocks noGrp="1" noRot="1" noChangeAspect="1"/>
          </p:cNvSpPr>
          <p:nvPr>
            <p:ph type="sldImg" idx="2"/>
          </p:nvPr>
        </p:nvSpPr>
        <p:spPr>
          <a:xfrm>
            <a:off x="777875" y="936625"/>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g3f5dff86ba0_0_452:notes"/>
          <p:cNvSpPr txBox="1">
            <a:spLocks noGrp="1"/>
          </p:cNvSpPr>
          <p:nvPr>
            <p:ph type="body" idx="1"/>
          </p:nvPr>
        </p:nvSpPr>
        <p:spPr>
          <a:xfrm>
            <a:off x="731520" y="4177189"/>
            <a:ext cx="5852160" cy="4487228"/>
          </a:xfrm>
          <a:prstGeom prst="rect">
            <a:avLst/>
          </a:prstGeom>
          <a:noFill/>
          <a:ln>
            <a:noFill/>
          </a:ln>
        </p:spPr>
        <p:txBody>
          <a:bodyPr spcFirstLastPara="1" wrap="square" lIns="96631" tIns="48302" rIns="96631" bIns="48302" anchor="t" anchorCtr="0">
            <a:noAutofit/>
          </a:bodyPr>
          <a:lstStyle/>
          <a:p>
            <a:pPr marL="0"/>
            <a:r>
              <a:rPr lang="en-US" sz="1300" b="1" dirty="0">
                <a:latin typeface="+mn-lt"/>
                <a:ea typeface="Calibri" panose="020F0502020204030204" pitchFamily="34" charset="0"/>
              </a:rPr>
              <a:t>BUILDING THE FOUNDATION FOR QUALITY DOCUMENTATION</a:t>
            </a:r>
            <a:endParaRPr lang="en-US" sz="1300" b="1" dirty="0">
              <a:latin typeface="+mn-lt"/>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5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close this section by reinforcing the importance of objective documentation and preparing participants to move into hands-on documentation practice</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Participant Manual: </a:t>
            </a:r>
            <a:r>
              <a:rPr lang="en-US" sz="1300" dirty="0">
                <a:latin typeface="+mn-lt"/>
                <a:ea typeface="Calibri" panose="020F0502020204030204" pitchFamily="34" charset="0"/>
              </a:rPr>
              <a:t>Objective vs Subjective Documentation Examples</a:t>
            </a:r>
            <a:endParaRPr lang="en-US" sz="1300" dirty="0">
              <a:latin typeface="+mn-lt"/>
              <a:ea typeface="Arial" panose="020B0604020202020204" pitchFamily="34" charset="0"/>
            </a:endParaRPr>
          </a:p>
          <a:p>
            <a:pPr marL="0"/>
            <a:r>
              <a:rPr lang="en-US" sz="1300"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 this section, we focused on why documentation matters and how documentation supports investigative decision-making throughout the life of a case.</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We also discussed the difference between objective and subjective documentation and explored how wording, assumptions, and interpretation can impact the quality and credibility of documentation.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As investigators, your documentation should clearly describe:</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was observed.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was said.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actions occurred.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b="1" i="1" dirty="0">
                <a:latin typeface="+mn-lt"/>
                <a:ea typeface="Calibri" panose="020F0502020204030204" pitchFamily="34" charset="0"/>
              </a:rPr>
              <a:t>What safety concerns existed.</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The goal is not to exaggerate situations or to document conclusions without supporting evidence. The goal is to create clear, factual documentation that accurately reflects the investigation and supports the decisions that were made.</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Now that we’ve built the foundation for strong documentation, let’s begin practicing identifying, analyzing, and improving documentation quality.</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Key Points: </a:t>
            </a:r>
            <a:r>
              <a:rPr lang="en-US" sz="1300" dirty="0">
                <a:latin typeface="+mn-lt"/>
                <a:ea typeface="Calibri" panose="020F0502020204030204" pitchFamily="34" charset="0"/>
              </a:rPr>
              <a:t>(ensure the following are covered)</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supports investigative decisions.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Objective language strengthens credibility.</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Observable facts are stronger than labels or assumptions.</a:t>
            </a:r>
            <a:endParaRPr lang="en-US" sz="1300" dirty="0">
              <a:latin typeface="+mn-lt"/>
              <a:ea typeface="Arial" panose="020B0604020202020204" pitchFamily="34" charset="0"/>
            </a:endParaRPr>
          </a:p>
          <a:p>
            <a:pPr marL="181213" indent="-181213">
              <a:buFont typeface="Arial" panose="020B0604020202020204" pitchFamily="34" charset="0"/>
              <a:buChar char="•"/>
            </a:pPr>
            <a:r>
              <a:rPr lang="en-US" sz="1300" dirty="0">
                <a:latin typeface="+mn-lt"/>
                <a:ea typeface="Calibri" panose="020F0502020204030204" pitchFamily="34" charset="0"/>
              </a:rPr>
              <a:t>Documentation should clearly reflect safety concerns and investigative actions.</a:t>
            </a:r>
            <a:endParaRPr lang="en-US" sz="1300" dirty="0">
              <a:latin typeface="+mn-lt"/>
              <a:ea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notes"/>
          <p:cNvSpPr>
            <a:spLocks noGrp="1" noRot="1" noChangeAspect="1"/>
          </p:cNvSpPr>
          <p:nvPr>
            <p:ph type="sldImg" idx="2"/>
          </p:nvPr>
        </p:nvSpPr>
        <p:spPr>
          <a:xfrm>
            <a:off x="777875" y="9715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notes"/>
          <p:cNvSpPr txBox="1">
            <a:spLocks noGrp="1"/>
          </p:cNvSpPr>
          <p:nvPr>
            <p:ph type="body" idx="1"/>
          </p:nvPr>
        </p:nvSpPr>
        <p:spPr>
          <a:xfrm>
            <a:off x="731520" y="4212194"/>
            <a:ext cx="5852160" cy="4417218"/>
          </a:xfrm>
          <a:prstGeom prst="rect">
            <a:avLst/>
          </a:prstGeom>
          <a:noFill/>
          <a:ln>
            <a:noFill/>
          </a:ln>
        </p:spPr>
        <p:txBody>
          <a:bodyPr spcFirstLastPara="1" wrap="square" lIns="96631" tIns="48302" rIns="96631" bIns="48302" anchor="t" anchorCtr="0">
            <a:noAutofit/>
          </a:bodyPr>
          <a:lstStyle/>
          <a:p>
            <a:pPr marL="0" indent="0">
              <a:buSzPts val="1600"/>
            </a:pPr>
            <a:r>
              <a:rPr lang="en-US" sz="1300" b="1" dirty="0">
                <a:solidFill>
                  <a:srgbClr val="000000"/>
                </a:solidFill>
                <a:latin typeface="+mn-lt"/>
                <a:ea typeface="Calibri"/>
                <a:cs typeface="Calibri"/>
                <a:sym typeface="Calibri"/>
              </a:rPr>
              <a:t>DOCUMENTATION FUNDAMENTALS </a:t>
            </a:r>
            <a:endParaRPr sz="1300" dirty="0">
              <a:latin typeface="+mn-lt"/>
            </a:endParaRPr>
          </a:p>
          <a:p>
            <a:pPr marL="0" indent="0">
              <a:buClr>
                <a:schemeClr val="dk1"/>
              </a:buClr>
              <a:buSzPts val="1200"/>
            </a:pPr>
            <a:br>
              <a:rPr lang="en-US" sz="1300" dirty="0">
                <a:latin typeface="+mn-lt"/>
              </a:rPr>
            </a:br>
            <a:endParaRPr sz="1300" dirty="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notes"/>
          <p:cNvSpPr>
            <a:spLocks noGrp="1" noRot="1" noChangeAspect="1"/>
          </p:cNvSpPr>
          <p:nvPr>
            <p:ph type="sldImg" idx="2"/>
          </p:nvPr>
        </p:nvSpPr>
        <p:spPr>
          <a:xfrm>
            <a:off x="793750" y="957263"/>
            <a:ext cx="5756275" cy="3238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2:notes"/>
          <p:cNvSpPr txBox="1">
            <a:spLocks noGrp="1"/>
          </p:cNvSpPr>
          <p:nvPr>
            <p:ph type="body" idx="1"/>
          </p:nvPr>
        </p:nvSpPr>
        <p:spPr>
          <a:xfrm>
            <a:off x="747777" y="4195524"/>
            <a:ext cx="5847081" cy="4448889"/>
          </a:xfrm>
          <a:prstGeom prst="rect">
            <a:avLst/>
          </a:prstGeom>
          <a:noFill/>
          <a:ln>
            <a:noFill/>
          </a:ln>
        </p:spPr>
        <p:txBody>
          <a:bodyPr spcFirstLastPara="1" wrap="square" lIns="98480" tIns="49227" rIns="98480" bIns="49227" anchor="t" anchorCtr="0">
            <a:noAutofit/>
          </a:bodyPr>
          <a:lstStyle/>
          <a:p>
            <a:pPr marL="0"/>
            <a:r>
              <a:rPr lang="en-US" sz="1300" b="1" dirty="0">
                <a:latin typeface="+mn-lt"/>
                <a:ea typeface="Calibri" panose="020F0502020204030204" pitchFamily="34" charset="0"/>
              </a:rPr>
              <a:t>TARGET OUTCOMES</a:t>
            </a:r>
            <a:endParaRPr lang="en-US" sz="1300" b="1" dirty="0">
              <a:latin typeface="+mn-lt"/>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Time:</a:t>
            </a:r>
            <a:r>
              <a:rPr lang="en-US" sz="1300" dirty="0">
                <a:latin typeface="+mn-lt"/>
                <a:ea typeface="Calibri" panose="020F0502020204030204" pitchFamily="34" charset="0"/>
              </a:rPr>
              <a:t> 5 minutes</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Purpose: </a:t>
            </a:r>
            <a:r>
              <a:rPr lang="en-US" sz="1300" dirty="0">
                <a:latin typeface="+mn-lt"/>
                <a:ea typeface="Calibri" panose="020F0502020204030204" pitchFamily="34" charset="0"/>
              </a:rPr>
              <a:t>To introduce the core principles of quality documentation and prepare participants to practice writing clear, objective, factual, and supportable investigative documentation</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Say: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In the previous section, we discussed why documentation matters and how documentation supports investigative decisions. Now, in this section, we're going to focus more specifically on the core principles of quality documentation. We will also begin practicing how to write documentation that is objective, factual, clear, and supportable.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Throughout investigations, you are responsible for documenting interviews, observations, safety concerns, caregiver behaviors, actions taken, and decision-making. The quality of that documentation directly impacts safety planning, case continuity, supervisory review, court involvement, and the credibility of the investigation itself.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So, as we move through today's activities, focus on clearly describing what was observed and what was said, and how those observations connect to investigative decisions. </a:t>
            </a:r>
            <a:endParaRPr lang="en-US" sz="1300" dirty="0">
              <a:latin typeface="+mn-lt"/>
              <a:ea typeface="Arial" panose="020B0604020202020204" pitchFamily="34" charset="0"/>
            </a:endParaRPr>
          </a:p>
          <a:p>
            <a:pPr marL="0"/>
            <a:r>
              <a:rPr lang="en-US" sz="1300" b="1" dirty="0">
                <a:latin typeface="+mn-lt"/>
                <a:ea typeface="Calibri" panose="020F0502020204030204" pitchFamily="34" charset="0"/>
              </a:rPr>
              <a:t> </a:t>
            </a:r>
            <a:endParaRPr lang="en-US" sz="1300" dirty="0">
              <a:latin typeface="+mn-lt"/>
              <a:ea typeface="Arial" panose="020B0604020202020204" pitchFamily="34" charset="0"/>
            </a:endParaRPr>
          </a:p>
          <a:p>
            <a:pPr marL="0"/>
            <a:r>
              <a:rPr lang="en-US" sz="1300" b="1" i="1" dirty="0">
                <a:latin typeface="+mn-lt"/>
                <a:ea typeface="Calibri" panose="020F0502020204030204" pitchFamily="34" charset="0"/>
              </a:rPr>
              <a:t>Let’s begin by looking at examples of documentation and by practicing identifying what strengthens or weakens documentation quality.</a:t>
            </a:r>
            <a:endParaRPr lang="en-US" sz="1300" dirty="0">
              <a:latin typeface="+mn-lt"/>
              <a:ea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4246536" cy="6858000"/>
          </a:xfrm>
        </p:spPr>
        <p:txBody>
          <a:bodyPr/>
          <a:lstStyle/>
          <a:p>
            <a:endParaRPr lang="en-US"/>
          </a:p>
        </p:txBody>
      </p:sp>
      <p:sp>
        <p:nvSpPr>
          <p:cNvPr id="2" name="Title 1"/>
          <p:cNvSpPr>
            <a:spLocks noGrp="1"/>
          </p:cNvSpPr>
          <p:nvPr>
            <p:ph type="title" hasCustomPrompt="1"/>
          </p:nvPr>
        </p:nvSpPr>
        <p:spPr>
          <a:xfrm>
            <a:off x="0" y="4807916"/>
            <a:ext cx="4246536"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5176434" y="724520"/>
            <a:ext cx="6385302" cy="5408959"/>
          </a:xfrm>
        </p:spPr>
        <p:txBody>
          <a:bodyPr anchor="t"/>
          <a:lstStyle>
            <a:lvl1pPr algn="l">
              <a:buNone/>
              <a:defRPr sz="3600"/>
            </a:lvl1pPr>
          </a:lstStyle>
          <a:p>
            <a:pPr lvl="0"/>
            <a:r>
              <a:rPr lang="en-US" dirty="0"/>
              <a:t>Activity Details</a:t>
            </a:r>
          </a:p>
        </p:txBody>
      </p:sp>
    </p:spTree>
    <p:extLst>
      <p:ext uri="{BB962C8B-B14F-4D97-AF65-F5344CB8AC3E}">
        <p14:creationId xmlns:p14="http://schemas.microsoft.com/office/powerpoint/2010/main" val="4924373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8" y="655638"/>
            <a:ext cx="10949609" cy="3708400"/>
          </a:xfrm>
        </p:spPr>
        <p:txBody>
          <a:bodyPr/>
          <a:lstStyle/>
          <a:p>
            <a:endParaRPr lang="en-US"/>
          </a:p>
        </p:txBody>
      </p:sp>
      <p:sp>
        <p:nvSpPr>
          <p:cNvPr id="2" name="Title 1"/>
          <p:cNvSpPr>
            <a:spLocks noGrp="1"/>
          </p:cNvSpPr>
          <p:nvPr>
            <p:ph type="title" hasCustomPrompt="1"/>
          </p:nvPr>
        </p:nvSpPr>
        <p:spPr>
          <a:xfrm>
            <a:off x="629479" y="5009322"/>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33739883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9" y="2473807"/>
            <a:ext cx="10949609" cy="3708400"/>
          </a:xfrm>
        </p:spPr>
        <p:txBody>
          <a:bodyPr/>
          <a:lstStyle/>
          <a:p>
            <a:endParaRPr lang="en-US"/>
          </a:p>
        </p:txBody>
      </p:sp>
      <p:sp>
        <p:nvSpPr>
          <p:cNvPr id="2" name="Title 1"/>
          <p:cNvSpPr>
            <a:spLocks noGrp="1"/>
          </p:cNvSpPr>
          <p:nvPr>
            <p:ph type="title" hasCustomPrompt="1"/>
          </p:nvPr>
        </p:nvSpPr>
        <p:spPr>
          <a:xfrm>
            <a:off x="629479" y="656674"/>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367429989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258E1D65-A264-CA09-45DC-5A5F3F4B4022}"/>
              </a:ext>
            </a:extLst>
          </p:cNvPr>
          <p:cNvSpPr>
            <a:spLocks noGrp="1"/>
          </p:cNvSpPr>
          <p:nvPr>
            <p:ph type="media" sz="quarter" idx="10"/>
          </p:nvPr>
        </p:nvSpPr>
        <p:spPr>
          <a:xfrm>
            <a:off x="619932" y="681925"/>
            <a:ext cx="10926305" cy="5532896"/>
          </a:xfrm>
        </p:spPr>
        <p:txBody>
          <a:bodyPr/>
          <a:lstStyle/>
          <a:p>
            <a:endParaRPr lang="en-US"/>
          </a:p>
        </p:txBody>
      </p:sp>
    </p:spTree>
    <p:extLst>
      <p:ext uri="{BB962C8B-B14F-4D97-AF65-F5344CB8AC3E}">
        <p14:creationId xmlns:p14="http://schemas.microsoft.com/office/powerpoint/2010/main" val="375663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F5D-EB1C-10E4-F0EE-0AF271A597F6}"/>
              </a:ext>
            </a:extLst>
          </p:cNvPr>
          <p:cNvSpPr>
            <a:spLocks noGrp="1"/>
          </p:cNvSpPr>
          <p:nvPr>
            <p:ph type="title" hasCustomPrompt="1"/>
          </p:nvPr>
        </p:nvSpPr>
        <p:spPr>
          <a:xfrm>
            <a:off x="621196" y="677019"/>
            <a:ext cx="10949608" cy="947595"/>
          </a:xfrm>
        </p:spPr>
        <p:txBody>
          <a:bodyPr/>
          <a:lstStyle>
            <a:lvl1pPr algn="ctr">
              <a:defRPr/>
            </a:lvl1pPr>
          </a:lstStyle>
          <a:p>
            <a:r>
              <a:rPr lang="en-US" dirty="0"/>
              <a:t>Slide Title</a:t>
            </a:r>
          </a:p>
        </p:txBody>
      </p:sp>
      <p:sp>
        <p:nvSpPr>
          <p:cNvPr id="3" name="Text Placeholder 2">
            <a:extLst>
              <a:ext uri="{FF2B5EF4-FFF2-40B4-BE49-F238E27FC236}">
                <a16:creationId xmlns:a16="http://schemas.microsoft.com/office/drawing/2014/main" id="{8DAA6797-CC21-C1E0-4F46-909792911605}"/>
              </a:ext>
            </a:extLst>
          </p:cNvPr>
          <p:cNvSpPr>
            <a:spLocks noGrp="1"/>
          </p:cNvSpPr>
          <p:nvPr>
            <p:ph type="body" idx="1" hasCustomPrompt="1"/>
          </p:nvPr>
        </p:nvSpPr>
        <p:spPr>
          <a:xfrm>
            <a:off x="593387" y="2556769"/>
            <a:ext cx="10977417" cy="3620295"/>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204215976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
        <p:cNvGrpSpPr/>
        <p:nvPr/>
      </p:nvGrpSpPr>
      <p:grpSpPr>
        <a:xfrm>
          <a:off x="0" y="0"/>
          <a:ext cx="0" cy="0"/>
          <a:chOff x="0" y="0"/>
          <a:chExt cx="0" cy="0"/>
        </a:xfrm>
      </p:grpSpPr>
      <p:sp>
        <p:nvSpPr>
          <p:cNvPr id="17" name="Google Shape;17;p2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26100588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and body A" type="tx">
  <p:cSld name="Title and body A">
    <p:spTree>
      <p:nvGrpSpPr>
        <p:cNvPr id="1" name="Shape 230"/>
        <p:cNvGrpSpPr/>
        <p:nvPr/>
      </p:nvGrpSpPr>
      <p:grpSpPr>
        <a:xfrm>
          <a:off x="0" y="0"/>
          <a:ext cx="0" cy="0"/>
          <a:chOff x="0" y="0"/>
          <a:chExt cx="0" cy="0"/>
        </a:xfrm>
      </p:grpSpPr>
      <p:sp>
        <p:nvSpPr>
          <p:cNvPr id="231" name="Google Shape;231;p45"/>
          <p:cNvSpPr txBox="1">
            <a:spLocks noGrp="1"/>
          </p:cNvSpPr>
          <p:nvPr>
            <p:ph type="title"/>
          </p:nvPr>
        </p:nvSpPr>
        <p:spPr>
          <a:xfrm>
            <a:off x="415600" y="593367"/>
            <a:ext cx="11360800" cy="763600"/>
          </a:xfrm>
          <a:prstGeom prst="rect">
            <a:avLst/>
          </a:prstGeom>
          <a:noFill/>
          <a:ln>
            <a:noFill/>
          </a:ln>
        </p:spPr>
        <p:txBody>
          <a:bodyPr spcFirstLastPara="1" wrap="square" lIns="45725" tIns="45725" rIns="45725" bIns="45725" anchor="t" anchorCtr="0">
            <a:norm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2" name="Google Shape;232;p45"/>
          <p:cNvSpPr txBox="1">
            <a:spLocks noGrp="1"/>
          </p:cNvSpPr>
          <p:nvPr>
            <p:ph type="body" idx="1"/>
          </p:nvPr>
        </p:nvSpPr>
        <p:spPr>
          <a:xfrm>
            <a:off x="415600" y="1536633"/>
            <a:ext cx="11360800" cy="4555200"/>
          </a:xfrm>
          <a:prstGeom prst="rect">
            <a:avLst/>
          </a:prstGeom>
          <a:noFill/>
          <a:ln>
            <a:noFill/>
          </a:ln>
        </p:spPr>
        <p:txBody>
          <a:bodyPr spcFirstLastPara="1" wrap="square" lIns="45725" tIns="45725" rIns="45725" bIns="45725" anchor="t" anchorCtr="0">
            <a:normAutofit/>
          </a:bodyPr>
          <a:lstStyle>
            <a:lvl1pPr marL="609585" lvl="0" indent="-372524" algn="l">
              <a:lnSpc>
                <a:spcPct val="115000"/>
              </a:lnSpc>
              <a:spcBef>
                <a:spcPts val="0"/>
              </a:spcBef>
              <a:spcAft>
                <a:spcPts val="0"/>
              </a:spcAft>
              <a:buSzPts val="800"/>
              <a:buChar char="●"/>
              <a:defRPr/>
            </a:lvl1pPr>
            <a:lvl2pPr marL="1219170" lvl="1" indent="-372524" algn="l">
              <a:lnSpc>
                <a:spcPct val="115000"/>
              </a:lnSpc>
              <a:spcBef>
                <a:spcPts val="0"/>
              </a:spcBef>
              <a:spcAft>
                <a:spcPts val="0"/>
              </a:spcAft>
              <a:buSzPts val="800"/>
              <a:buChar char="○"/>
              <a:defRPr/>
            </a:lvl2pPr>
            <a:lvl3pPr marL="1828754" lvl="2" indent="-372524" algn="l">
              <a:lnSpc>
                <a:spcPct val="115000"/>
              </a:lnSpc>
              <a:spcBef>
                <a:spcPts val="0"/>
              </a:spcBef>
              <a:spcAft>
                <a:spcPts val="0"/>
              </a:spcAft>
              <a:buSzPts val="800"/>
              <a:buChar char="■"/>
              <a:defRPr/>
            </a:lvl3pPr>
            <a:lvl4pPr marL="2438339" lvl="3" indent="-372524" algn="l">
              <a:lnSpc>
                <a:spcPct val="115000"/>
              </a:lnSpc>
              <a:spcBef>
                <a:spcPts val="0"/>
              </a:spcBef>
              <a:spcAft>
                <a:spcPts val="0"/>
              </a:spcAft>
              <a:buSzPts val="800"/>
              <a:buChar char="●"/>
              <a:defRPr/>
            </a:lvl4pPr>
            <a:lvl5pPr marL="3047924" lvl="4" indent="-372524" algn="l">
              <a:lnSpc>
                <a:spcPct val="115000"/>
              </a:lnSpc>
              <a:spcBef>
                <a:spcPts val="0"/>
              </a:spcBef>
              <a:spcAft>
                <a:spcPts val="0"/>
              </a:spcAft>
              <a:buSzPts val="800"/>
              <a:buChar char="○"/>
              <a:defRPr/>
            </a:lvl5pPr>
            <a:lvl6pPr marL="3657509" lvl="5" indent="-372524" algn="l">
              <a:lnSpc>
                <a:spcPct val="115000"/>
              </a:lnSpc>
              <a:spcBef>
                <a:spcPts val="0"/>
              </a:spcBef>
              <a:spcAft>
                <a:spcPts val="0"/>
              </a:spcAft>
              <a:buSzPts val="800"/>
              <a:buChar char="■"/>
              <a:defRPr/>
            </a:lvl6pPr>
            <a:lvl7pPr marL="4267093" lvl="6" indent="-372524" algn="l">
              <a:lnSpc>
                <a:spcPct val="115000"/>
              </a:lnSpc>
              <a:spcBef>
                <a:spcPts val="0"/>
              </a:spcBef>
              <a:spcAft>
                <a:spcPts val="0"/>
              </a:spcAft>
              <a:buSzPts val="800"/>
              <a:buChar char="●"/>
              <a:defRPr/>
            </a:lvl7pPr>
            <a:lvl8pPr marL="4876678" lvl="7" indent="-372524" algn="l">
              <a:lnSpc>
                <a:spcPct val="115000"/>
              </a:lnSpc>
              <a:spcBef>
                <a:spcPts val="0"/>
              </a:spcBef>
              <a:spcAft>
                <a:spcPts val="0"/>
              </a:spcAft>
              <a:buSzPts val="800"/>
              <a:buChar char="○"/>
              <a:defRPr/>
            </a:lvl8pPr>
            <a:lvl9pPr marL="5486263" lvl="8" indent="-372524" algn="l">
              <a:lnSpc>
                <a:spcPct val="115000"/>
              </a:lnSpc>
              <a:spcBef>
                <a:spcPts val="0"/>
              </a:spcBef>
              <a:spcAft>
                <a:spcPts val="0"/>
              </a:spcAft>
              <a:buSzPts val="800"/>
              <a:buChar char="■"/>
              <a:defRPr/>
            </a:lvl9pPr>
          </a:lstStyle>
          <a:p>
            <a:endParaRPr/>
          </a:p>
        </p:txBody>
      </p:sp>
      <p:sp>
        <p:nvSpPr>
          <p:cNvPr id="233" name="Google Shape;233;p45"/>
          <p:cNvSpPr txBox="1">
            <a:spLocks noGrp="1"/>
          </p:cNvSpPr>
          <p:nvPr>
            <p:ph type="sldNum" idx="12"/>
          </p:nvPr>
        </p:nvSpPr>
        <p:spPr>
          <a:xfrm>
            <a:off x="11296611" y="6217623"/>
            <a:ext cx="731600" cy="524800"/>
          </a:xfrm>
          <a:prstGeom prst="rect">
            <a:avLst/>
          </a:prstGeom>
          <a:noFill/>
          <a:ln>
            <a:noFill/>
          </a:ln>
        </p:spPr>
        <p:txBody>
          <a:bodyPr spcFirstLastPara="1" wrap="square" lIns="45725" tIns="45725" rIns="45725" bIns="45725" anchor="ctr" anchorCtr="0">
            <a:normAutofit/>
          </a:bodyPr>
          <a:lstStyle>
            <a:lvl1pPr marL="0" marR="0" lvl="0"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844216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87"/>
        <p:cNvGrpSpPr/>
        <p:nvPr/>
      </p:nvGrpSpPr>
      <p:grpSpPr>
        <a:xfrm>
          <a:off x="0" y="0"/>
          <a:ext cx="0" cy="0"/>
          <a:chOff x="0" y="0"/>
          <a:chExt cx="0" cy="0"/>
        </a:xfrm>
      </p:grpSpPr>
      <p:sp>
        <p:nvSpPr>
          <p:cNvPr id="488" name="Google Shape;488;p92"/>
          <p:cNvSpPr txBox="1">
            <a:spLocks noGrp="1"/>
          </p:cNvSpPr>
          <p:nvPr>
            <p:ph type="title"/>
          </p:nvPr>
        </p:nvSpPr>
        <p:spPr>
          <a:xfrm>
            <a:off x="7876116" y="266700"/>
            <a:ext cx="4011200" cy="2095600"/>
          </a:xfrm>
          <a:prstGeom prst="rect">
            <a:avLst/>
          </a:prstGeom>
          <a:noFill/>
          <a:ln>
            <a:noFill/>
          </a:ln>
        </p:spPr>
        <p:txBody>
          <a:bodyPr spcFirstLastPara="1" wrap="square" lIns="91425" tIns="91425" rIns="91425" bIns="91425" anchor="b" anchorCtr="0">
            <a:normAutofit/>
          </a:bodyPr>
          <a:lstStyle>
            <a:lvl1pPr marR="0" lvl="0" algn="ctr">
              <a:lnSpc>
                <a:spcPct val="100000"/>
              </a:lnSpc>
              <a:spcBef>
                <a:spcPts val="0"/>
              </a:spcBef>
              <a:spcAft>
                <a:spcPts val="0"/>
              </a:spcAft>
              <a:buSzPts val="3000"/>
              <a:buNone/>
              <a:defRPr sz="3734" b="0" i="0" u="none" strike="noStrike" cap="none">
                <a:solidFill>
                  <a:schemeClr val="dk2"/>
                </a:solidFill>
                <a:latin typeface="Times New Roman"/>
                <a:ea typeface="Times New Roman"/>
                <a:cs typeface="Times New Roman"/>
                <a:sym typeface="Times New Roman"/>
              </a:defRPr>
            </a:lvl1pPr>
            <a:lvl2pPr marR="0" lvl="1"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2pPr>
            <a:lvl3pPr marR="0" lvl="2"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3pPr>
            <a:lvl4pPr marR="0" lvl="3"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4pPr>
            <a:lvl5pPr marR="0" lvl="4"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5pPr>
            <a:lvl6pPr marR="0" lvl="5"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6pPr>
            <a:lvl7pPr marR="0" lvl="6"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7pPr>
            <a:lvl8pPr marR="0" lvl="7"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8pPr>
            <a:lvl9pPr marR="0" lvl="8" algn="ctr">
              <a:lnSpc>
                <a:spcPct val="107407"/>
              </a:lnSpc>
              <a:spcBef>
                <a:spcPts val="0"/>
              </a:spcBef>
              <a:spcAft>
                <a:spcPts val="0"/>
              </a:spcAft>
              <a:buSzPts val="3000"/>
              <a:buNone/>
              <a:defRPr sz="7200" b="0" i="0" u="none" strike="noStrike" cap="none">
                <a:solidFill>
                  <a:schemeClr val="dk2"/>
                </a:solidFill>
                <a:latin typeface="Times New Roman"/>
                <a:ea typeface="Times New Roman"/>
                <a:cs typeface="Times New Roman"/>
                <a:sym typeface="Times New Roman"/>
              </a:defRPr>
            </a:lvl9pPr>
          </a:lstStyle>
          <a:p>
            <a:endParaRPr/>
          </a:p>
        </p:txBody>
      </p:sp>
      <p:sp>
        <p:nvSpPr>
          <p:cNvPr id="489" name="Google Shape;489;p92"/>
          <p:cNvSpPr txBox="1">
            <a:spLocks noGrp="1"/>
          </p:cNvSpPr>
          <p:nvPr>
            <p:ph type="body" idx="1"/>
          </p:nvPr>
        </p:nvSpPr>
        <p:spPr>
          <a:xfrm>
            <a:off x="958849" y="273051"/>
            <a:ext cx="6661200" cy="5852800"/>
          </a:xfrm>
          <a:prstGeom prst="rect">
            <a:avLst/>
          </a:prstGeom>
          <a:noFill/>
          <a:ln>
            <a:noFill/>
          </a:ln>
        </p:spPr>
        <p:txBody>
          <a:bodyPr spcFirstLastPara="1" wrap="square" lIns="91425" tIns="91425" rIns="91425" bIns="91425" anchor="t" anchorCtr="0">
            <a:normAutofit/>
          </a:bodyPr>
          <a:lstStyle>
            <a:lvl1pPr marL="304815" marR="0" lvl="0" indent="-287881" algn="l">
              <a:lnSpc>
                <a:spcPct val="115000"/>
              </a:lnSpc>
              <a:spcBef>
                <a:spcPts val="853"/>
              </a:spcBef>
              <a:spcAft>
                <a:spcPts val="0"/>
              </a:spcAft>
              <a:buClr>
                <a:srgbClr val="7F7F7F"/>
              </a:buClr>
              <a:buSzPts val="3200"/>
              <a:buFont typeface="Arial"/>
              <a:buChar char="•"/>
              <a:defRPr sz="4267" b="0" i="0" u="none" strike="noStrike" cap="none">
                <a:solidFill>
                  <a:srgbClr val="7F7F7F"/>
                </a:solidFill>
                <a:latin typeface="Questrial"/>
                <a:ea typeface="Questrial"/>
                <a:cs typeface="Questrial"/>
                <a:sym typeface="Questrial"/>
              </a:defRPr>
            </a:lvl1pPr>
            <a:lvl2pPr marL="609630" marR="0" lvl="1" indent="-270947" algn="l">
              <a:lnSpc>
                <a:spcPct val="115000"/>
              </a:lnSpc>
              <a:spcBef>
                <a:spcPts val="747"/>
              </a:spcBef>
              <a:spcAft>
                <a:spcPts val="0"/>
              </a:spcAft>
              <a:buClr>
                <a:srgbClr val="7F7F7F"/>
              </a:buClr>
              <a:buSzPts val="2800"/>
              <a:buFont typeface="Courier New"/>
              <a:buChar char="o"/>
              <a:defRPr sz="3734" b="0" i="0" u="none" strike="noStrike" cap="none">
                <a:solidFill>
                  <a:srgbClr val="7F7F7F"/>
                </a:solidFill>
                <a:latin typeface="Questrial"/>
                <a:ea typeface="Questrial"/>
                <a:cs typeface="Questrial"/>
                <a:sym typeface="Questrial"/>
              </a:defRPr>
            </a:lvl2pPr>
            <a:lvl3pPr marL="914446" marR="0" lvl="2" indent="-254013" algn="l">
              <a:lnSpc>
                <a:spcPct val="115000"/>
              </a:lnSpc>
              <a:spcBef>
                <a:spcPts val="640"/>
              </a:spcBef>
              <a:spcAft>
                <a:spcPts val="0"/>
              </a:spcAft>
              <a:buClr>
                <a:srgbClr val="7F7F7F"/>
              </a:buClr>
              <a:buSzPts val="2400"/>
              <a:buFont typeface="Arial"/>
              <a:buChar char="•"/>
              <a:defRPr sz="3200" b="0" i="0" u="none" strike="noStrike" cap="none">
                <a:solidFill>
                  <a:srgbClr val="7F7F7F"/>
                </a:solidFill>
                <a:latin typeface="Questrial"/>
                <a:ea typeface="Questrial"/>
                <a:cs typeface="Questrial"/>
                <a:sym typeface="Questrial"/>
              </a:defRPr>
            </a:lvl3pPr>
            <a:lvl4pPr marL="1219261" marR="0" lvl="3" indent="-237079" algn="l">
              <a:lnSpc>
                <a:spcPct val="115000"/>
              </a:lnSpc>
              <a:spcBef>
                <a:spcPts val="533"/>
              </a:spcBef>
              <a:spcAft>
                <a:spcPts val="0"/>
              </a:spcAft>
              <a:buClr>
                <a:srgbClr val="7F7F7F"/>
              </a:buClr>
              <a:buSzPts val="2000"/>
              <a:buFont typeface="Courier New"/>
              <a:buChar char="o"/>
              <a:defRPr sz="2667" b="0" i="0" u="none" strike="noStrike" cap="none">
                <a:solidFill>
                  <a:srgbClr val="7F7F7F"/>
                </a:solidFill>
                <a:latin typeface="Questrial"/>
                <a:ea typeface="Questrial"/>
                <a:cs typeface="Questrial"/>
                <a:sym typeface="Questrial"/>
              </a:defRPr>
            </a:lvl4pPr>
            <a:lvl5pPr marL="1524076" marR="0" lvl="4" indent="-237079" algn="l">
              <a:lnSpc>
                <a:spcPct val="115000"/>
              </a:lnSpc>
              <a:spcBef>
                <a:spcPts val="533"/>
              </a:spcBef>
              <a:spcAft>
                <a:spcPts val="0"/>
              </a:spcAft>
              <a:buClr>
                <a:srgbClr val="7F7F7F"/>
              </a:buClr>
              <a:buSzPts val="2000"/>
              <a:buFont typeface="Arial"/>
              <a:buChar char="•"/>
              <a:defRPr sz="2667" b="0" i="0" u="none" strike="noStrike" cap="none">
                <a:solidFill>
                  <a:srgbClr val="7F7F7F"/>
                </a:solidFill>
                <a:latin typeface="Questrial"/>
                <a:ea typeface="Questrial"/>
                <a:cs typeface="Questrial"/>
                <a:sym typeface="Questrial"/>
              </a:defRPr>
            </a:lvl5pPr>
            <a:lvl6pPr marL="1828891" marR="0" lvl="5" indent="-237079" algn="l">
              <a:lnSpc>
                <a:spcPct val="115000"/>
              </a:lnSpc>
              <a:spcBef>
                <a:spcPts val="533"/>
              </a:spcBef>
              <a:spcAft>
                <a:spcPts val="0"/>
              </a:spcAft>
              <a:buClr>
                <a:srgbClr val="7F7F7F"/>
              </a:buClr>
              <a:buSzPts val="2000"/>
              <a:buFont typeface="Courier New"/>
              <a:buChar char="o"/>
              <a:defRPr sz="2667" b="0" i="0" u="none" strike="noStrike" cap="none">
                <a:solidFill>
                  <a:srgbClr val="7F7F7F"/>
                </a:solidFill>
                <a:latin typeface="Questrial"/>
                <a:ea typeface="Questrial"/>
                <a:cs typeface="Questrial"/>
                <a:sym typeface="Questrial"/>
              </a:defRPr>
            </a:lvl6pPr>
            <a:lvl7pPr marL="2133707" marR="0" lvl="6" indent="-237079" algn="l">
              <a:lnSpc>
                <a:spcPct val="115000"/>
              </a:lnSpc>
              <a:spcBef>
                <a:spcPts val="1600"/>
              </a:spcBef>
              <a:spcAft>
                <a:spcPts val="0"/>
              </a:spcAft>
              <a:buClr>
                <a:srgbClr val="7F7F7F"/>
              </a:buClr>
              <a:buSzPts val="2000"/>
              <a:buFont typeface="Arial"/>
              <a:buChar char="•"/>
              <a:defRPr sz="2667" b="0" i="0" u="none" strike="noStrike" cap="none">
                <a:solidFill>
                  <a:srgbClr val="7F7F7F"/>
                </a:solidFill>
                <a:latin typeface="Questrial"/>
                <a:ea typeface="Questrial"/>
                <a:cs typeface="Questrial"/>
                <a:sym typeface="Questrial"/>
              </a:defRPr>
            </a:lvl7pPr>
            <a:lvl8pPr marL="2438522" marR="0" lvl="7" indent="-237079" algn="l">
              <a:lnSpc>
                <a:spcPct val="115000"/>
              </a:lnSpc>
              <a:spcBef>
                <a:spcPts val="1600"/>
              </a:spcBef>
              <a:spcAft>
                <a:spcPts val="0"/>
              </a:spcAft>
              <a:buClr>
                <a:srgbClr val="7F7F7F"/>
              </a:buClr>
              <a:buSzPts val="2000"/>
              <a:buFont typeface="Courier New"/>
              <a:buChar char="o"/>
              <a:defRPr sz="2667" b="0" i="0" u="none" strike="noStrike" cap="none">
                <a:solidFill>
                  <a:srgbClr val="7F7F7F"/>
                </a:solidFill>
                <a:latin typeface="Questrial"/>
                <a:ea typeface="Questrial"/>
                <a:cs typeface="Questrial"/>
                <a:sym typeface="Questrial"/>
              </a:defRPr>
            </a:lvl8pPr>
            <a:lvl9pPr marL="2743337" marR="0" lvl="8" indent="-237079" algn="l">
              <a:lnSpc>
                <a:spcPct val="115000"/>
              </a:lnSpc>
              <a:spcBef>
                <a:spcPts val="1600"/>
              </a:spcBef>
              <a:spcAft>
                <a:spcPts val="1600"/>
              </a:spcAft>
              <a:buClr>
                <a:srgbClr val="7F7F7F"/>
              </a:buClr>
              <a:buSzPts val="2000"/>
              <a:buFont typeface="Arial"/>
              <a:buChar char="•"/>
              <a:defRPr sz="2667" b="0" i="0" u="none" strike="noStrike" cap="none">
                <a:solidFill>
                  <a:srgbClr val="7F7F7F"/>
                </a:solidFill>
                <a:latin typeface="Questrial"/>
                <a:ea typeface="Questrial"/>
                <a:cs typeface="Questrial"/>
                <a:sym typeface="Questrial"/>
              </a:defRPr>
            </a:lvl9pPr>
          </a:lstStyle>
          <a:p>
            <a:endParaRPr/>
          </a:p>
        </p:txBody>
      </p:sp>
      <p:sp>
        <p:nvSpPr>
          <p:cNvPr id="490" name="Google Shape;490;p92"/>
          <p:cNvSpPr txBox="1">
            <a:spLocks noGrp="1"/>
          </p:cNvSpPr>
          <p:nvPr>
            <p:ph type="body" idx="2"/>
          </p:nvPr>
        </p:nvSpPr>
        <p:spPr>
          <a:xfrm>
            <a:off x="7876116" y="2438400"/>
            <a:ext cx="4011200" cy="3688000"/>
          </a:xfrm>
          <a:prstGeom prst="rect">
            <a:avLst/>
          </a:prstGeom>
          <a:noFill/>
          <a:ln>
            <a:noFill/>
          </a:ln>
        </p:spPr>
        <p:txBody>
          <a:bodyPr spcFirstLastPara="1" wrap="square" lIns="91425" tIns="91425" rIns="91425" bIns="91425" anchor="t" anchorCtr="0">
            <a:normAutofit/>
          </a:bodyPr>
          <a:lstStyle>
            <a:lvl1pPr marL="304815" marR="0" lvl="0" indent="-152408" algn="ctr">
              <a:lnSpc>
                <a:spcPct val="125000"/>
              </a:lnSpc>
              <a:spcBef>
                <a:spcPts val="427"/>
              </a:spcBef>
              <a:spcAft>
                <a:spcPts val="0"/>
              </a:spcAft>
              <a:buClr>
                <a:srgbClr val="7F7F7F"/>
              </a:buClr>
              <a:buSzPts val="1600"/>
              <a:buFont typeface="Arial"/>
              <a:buNone/>
              <a:defRPr sz="2133" b="0" i="0" u="none" strike="noStrike" cap="none">
                <a:solidFill>
                  <a:srgbClr val="7F7F7F"/>
                </a:solidFill>
                <a:latin typeface="Questrial"/>
                <a:ea typeface="Questrial"/>
                <a:cs typeface="Questrial"/>
                <a:sym typeface="Questrial"/>
              </a:defRPr>
            </a:lvl1pPr>
            <a:lvl2pPr marL="609630" marR="0" lvl="1" indent="-152408" algn="l">
              <a:lnSpc>
                <a:spcPct val="115000"/>
              </a:lnSpc>
              <a:spcBef>
                <a:spcPts val="320"/>
              </a:spcBef>
              <a:spcAft>
                <a:spcPts val="0"/>
              </a:spcAft>
              <a:buClr>
                <a:srgbClr val="7F7F7F"/>
              </a:buClr>
              <a:buSzPts val="1600"/>
              <a:buFont typeface="Courier New"/>
              <a:buNone/>
              <a:defRPr sz="1600" b="0" i="0" u="none" strike="noStrike" cap="none">
                <a:solidFill>
                  <a:srgbClr val="7F7F7F"/>
                </a:solidFill>
                <a:latin typeface="Questrial"/>
                <a:ea typeface="Questrial"/>
                <a:cs typeface="Questrial"/>
                <a:sym typeface="Questrial"/>
              </a:defRPr>
            </a:lvl2pPr>
            <a:lvl3pPr marL="914446" marR="0" lvl="2" indent="-152408" algn="l">
              <a:lnSpc>
                <a:spcPct val="115000"/>
              </a:lnSpc>
              <a:spcBef>
                <a:spcPts val="267"/>
              </a:spcBef>
              <a:spcAft>
                <a:spcPts val="0"/>
              </a:spcAft>
              <a:buClr>
                <a:srgbClr val="7F7F7F"/>
              </a:buClr>
              <a:buSzPts val="1600"/>
              <a:buFont typeface="Arial"/>
              <a:buNone/>
              <a:defRPr sz="1333" b="0" i="0" u="none" strike="noStrike" cap="none">
                <a:solidFill>
                  <a:srgbClr val="7F7F7F"/>
                </a:solidFill>
                <a:latin typeface="Questrial"/>
                <a:ea typeface="Questrial"/>
                <a:cs typeface="Questrial"/>
                <a:sym typeface="Questrial"/>
              </a:defRPr>
            </a:lvl3pPr>
            <a:lvl4pPr marL="1219261" marR="0" lvl="3" indent="-152408" algn="l">
              <a:lnSpc>
                <a:spcPct val="115000"/>
              </a:lnSpc>
              <a:spcBef>
                <a:spcPts val="240"/>
              </a:spcBef>
              <a:spcAft>
                <a:spcPts val="0"/>
              </a:spcAft>
              <a:buClr>
                <a:srgbClr val="7F7F7F"/>
              </a:buClr>
              <a:buSzPts val="1600"/>
              <a:buFont typeface="Courier New"/>
              <a:buNone/>
              <a:defRPr sz="1200" b="0" i="0" u="none" strike="noStrike" cap="none">
                <a:solidFill>
                  <a:srgbClr val="7F7F7F"/>
                </a:solidFill>
                <a:latin typeface="Questrial"/>
                <a:ea typeface="Questrial"/>
                <a:cs typeface="Questrial"/>
                <a:sym typeface="Questrial"/>
              </a:defRPr>
            </a:lvl4pPr>
            <a:lvl5pPr marL="1524076" marR="0" lvl="4" indent="-152408" algn="l">
              <a:lnSpc>
                <a:spcPct val="115000"/>
              </a:lnSpc>
              <a:spcBef>
                <a:spcPts val="240"/>
              </a:spcBef>
              <a:spcAft>
                <a:spcPts val="0"/>
              </a:spcAft>
              <a:buClr>
                <a:srgbClr val="7F7F7F"/>
              </a:buClr>
              <a:buSzPts val="1600"/>
              <a:buFont typeface="Arial"/>
              <a:buNone/>
              <a:defRPr sz="1200" b="0" i="0" u="none" strike="noStrike" cap="none">
                <a:solidFill>
                  <a:srgbClr val="7F7F7F"/>
                </a:solidFill>
                <a:latin typeface="Questrial"/>
                <a:ea typeface="Questrial"/>
                <a:cs typeface="Questrial"/>
                <a:sym typeface="Questrial"/>
              </a:defRPr>
            </a:lvl5pPr>
            <a:lvl6pPr marL="1828891" marR="0" lvl="5" indent="-152408" algn="l">
              <a:lnSpc>
                <a:spcPct val="115000"/>
              </a:lnSpc>
              <a:spcBef>
                <a:spcPts val="240"/>
              </a:spcBef>
              <a:spcAft>
                <a:spcPts val="0"/>
              </a:spcAft>
              <a:buClr>
                <a:srgbClr val="7F7F7F"/>
              </a:buClr>
              <a:buSzPts val="1600"/>
              <a:buFont typeface="Courier New"/>
              <a:buNone/>
              <a:defRPr sz="1200" b="0" i="0" u="none" strike="noStrike" cap="none">
                <a:solidFill>
                  <a:srgbClr val="7F7F7F"/>
                </a:solidFill>
                <a:latin typeface="Questrial"/>
                <a:ea typeface="Questrial"/>
                <a:cs typeface="Questrial"/>
                <a:sym typeface="Questrial"/>
              </a:defRPr>
            </a:lvl6pPr>
            <a:lvl7pPr marL="2133707" marR="0" lvl="6" indent="-152408" algn="l">
              <a:lnSpc>
                <a:spcPct val="115000"/>
              </a:lnSpc>
              <a:spcBef>
                <a:spcPts val="1600"/>
              </a:spcBef>
              <a:spcAft>
                <a:spcPts val="0"/>
              </a:spcAft>
              <a:buClr>
                <a:srgbClr val="7F7F7F"/>
              </a:buClr>
              <a:buSzPts val="1600"/>
              <a:buFont typeface="Arial"/>
              <a:buNone/>
              <a:defRPr sz="1200" b="0" i="0" u="none" strike="noStrike" cap="none">
                <a:solidFill>
                  <a:srgbClr val="7F7F7F"/>
                </a:solidFill>
                <a:latin typeface="Questrial"/>
                <a:ea typeface="Questrial"/>
                <a:cs typeface="Questrial"/>
                <a:sym typeface="Questrial"/>
              </a:defRPr>
            </a:lvl7pPr>
            <a:lvl8pPr marL="2438522" marR="0" lvl="7" indent="-152408" algn="l">
              <a:lnSpc>
                <a:spcPct val="115000"/>
              </a:lnSpc>
              <a:spcBef>
                <a:spcPts val="1600"/>
              </a:spcBef>
              <a:spcAft>
                <a:spcPts val="0"/>
              </a:spcAft>
              <a:buClr>
                <a:srgbClr val="7F7F7F"/>
              </a:buClr>
              <a:buSzPts val="1600"/>
              <a:buFont typeface="Courier New"/>
              <a:buNone/>
              <a:defRPr sz="1200" b="0" i="0" u="none" strike="noStrike" cap="none">
                <a:solidFill>
                  <a:srgbClr val="7F7F7F"/>
                </a:solidFill>
                <a:latin typeface="Questrial"/>
                <a:ea typeface="Questrial"/>
                <a:cs typeface="Questrial"/>
                <a:sym typeface="Questrial"/>
              </a:defRPr>
            </a:lvl8pPr>
            <a:lvl9pPr marL="2743337" marR="0" lvl="8" indent="-152408" algn="l">
              <a:lnSpc>
                <a:spcPct val="115000"/>
              </a:lnSpc>
              <a:spcBef>
                <a:spcPts val="1600"/>
              </a:spcBef>
              <a:spcAft>
                <a:spcPts val="1600"/>
              </a:spcAft>
              <a:buClr>
                <a:srgbClr val="7F7F7F"/>
              </a:buClr>
              <a:buSzPts val="1600"/>
              <a:buFont typeface="Arial"/>
              <a:buNone/>
              <a:defRPr sz="1200" b="0" i="0" u="none" strike="noStrike" cap="none">
                <a:solidFill>
                  <a:srgbClr val="7F7F7F"/>
                </a:solidFill>
                <a:latin typeface="Questrial"/>
                <a:ea typeface="Questrial"/>
                <a:cs typeface="Questrial"/>
                <a:sym typeface="Questrial"/>
              </a:defRPr>
            </a:lvl9pPr>
          </a:lstStyle>
          <a:p>
            <a:endParaRPr/>
          </a:p>
        </p:txBody>
      </p:sp>
      <p:sp>
        <p:nvSpPr>
          <p:cNvPr id="491" name="Google Shape;491;p92"/>
          <p:cNvSpPr txBox="1">
            <a:spLocks noGrp="1"/>
          </p:cNvSpPr>
          <p:nvPr>
            <p:ph type="dt" idx="10"/>
          </p:nvPr>
        </p:nvSpPr>
        <p:spPr>
          <a:xfrm>
            <a:off x="8483600" y="6356351"/>
            <a:ext cx="2781200" cy="365200"/>
          </a:xfrm>
          <a:prstGeom prst="rect">
            <a:avLst/>
          </a:prstGeom>
          <a:noFill/>
          <a:ln>
            <a:noFill/>
          </a:ln>
        </p:spPr>
        <p:txBody>
          <a:bodyPr spcFirstLastPara="1" wrap="square" lIns="91425" tIns="91425" rIns="91425" bIns="91425" anchor="ctr" anchorCtr="0">
            <a:noAutofit/>
          </a:bodyPr>
          <a:lstStyle>
            <a:lvl1pPr marR="0" lvl="0" algn="r" rtl="0">
              <a:lnSpc>
                <a:spcPct val="100000"/>
              </a:lnSpc>
              <a:spcBef>
                <a:spcPts val="0"/>
              </a:spcBef>
              <a:spcAft>
                <a:spcPts val="0"/>
              </a:spcAft>
              <a:buClr>
                <a:srgbClr val="595959"/>
              </a:buClr>
              <a:buSzPts val="1400"/>
              <a:buFont typeface="Questrial"/>
              <a:buNone/>
              <a:defRPr sz="1600" b="0" i="0" u="none" strike="noStrike" cap="none">
                <a:solidFill>
                  <a:srgbClr val="595959"/>
                </a:solidFill>
                <a:latin typeface="Questrial"/>
                <a:ea typeface="Questrial"/>
                <a:cs typeface="Questrial"/>
                <a:sym typeface="Questrial"/>
              </a:defRPr>
            </a:lvl1pPr>
            <a:lvl2pPr marR="0" lvl="1"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92" name="Google Shape;492;p92"/>
          <p:cNvSpPr txBox="1">
            <a:spLocks noGrp="1"/>
          </p:cNvSpPr>
          <p:nvPr>
            <p:ph type="ftr" idx="11"/>
          </p:nvPr>
        </p:nvSpPr>
        <p:spPr>
          <a:xfrm>
            <a:off x="878417" y="6356351"/>
            <a:ext cx="3797200" cy="365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595959"/>
              </a:buClr>
              <a:buSzPts val="1400"/>
              <a:buFont typeface="Questrial"/>
              <a:buNone/>
              <a:defRPr sz="1600" b="0" i="0" u="none" strike="noStrike" cap="none">
                <a:solidFill>
                  <a:srgbClr val="595959"/>
                </a:solidFill>
                <a:latin typeface="Questrial"/>
                <a:ea typeface="Questrial"/>
                <a:cs typeface="Questrial"/>
                <a:sym typeface="Questrial"/>
              </a:defRPr>
            </a:lvl1pPr>
            <a:lvl2pPr marR="0" lvl="1"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chemeClr val="dk1"/>
              </a:buClr>
              <a:buSzPts val="1400"/>
              <a:buFont typeface="Times New Roman"/>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93" name="Google Shape;493;p92"/>
          <p:cNvSpPr txBox="1">
            <a:spLocks noGrp="1"/>
          </p:cNvSpPr>
          <p:nvPr>
            <p:ph type="sldNum" idx="12"/>
          </p:nvPr>
        </p:nvSpPr>
        <p:spPr>
          <a:xfrm>
            <a:off x="11391900" y="6356351"/>
            <a:ext cx="749200" cy="365200"/>
          </a:xfrm>
          <a:prstGeom prst="rect">
            <a:avLst/>
          </a:prstGeom>
          <a:noFill/>
          <a:ln>
            <a:noFill/>
          </a:ln>
        </p:spPr>
        <p:txBody>
          <a:bodyPr spcFirstLastPara="1" wrap="square" lIns="27425" tIns="45700" rIns="45700" bIns="45700" anchor="ctr" anchorCtr="0">
            <a:normAutofit/>
          </a:bodyPr>
          <a:lstStyle>
            <a:lvl1pPr marL="0" marR="0" lvl="0"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1pPr>
            <a:lvl2pPr marL="0" marR="0" lvl="1"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2pPr>
            <a:lvl3pPr marL="0" marR="0" lvl="2"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3pPr>
            <a:lvl4pPr marL="0" marR="0" lvl="3"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4pPr>
            <a:lvl5pPr marL="0" marR="0" lvl="4"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5pPr>
            <a:lvl6pPr marL="0" marR="0" lvl="5"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6pPr>
            <a:lvl7pPr marL="0" marR="0" lvl="6"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7pPr>
            <a:lvl8pPr marL="0" marR="0" lvl="7"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8pPr>
            <a:lvl9pPr marL="0" marR="0" lvl="8" indent="0" algn="l">
              <a:lnSpc>
                <a:spcPct val="100000"/>
              </a:lnSpc>
              <a:spcBef>
                <a:spcPts val="0"/>
              </a:spcBef>
              <a:spcAft>
                <a:spcPts val="0"/>
              </a:spcAft>
              <a:buClr>
                <a:srgbClr val="595959"/>
              </a:buClr>
              <a:buSzPts val="2400"/>
              <a:buFont typeface="Questrial"/>
              <a:buNone/>
              <a:defRPr sz="1600" b="0" i="0" u="none" strike="noStrike" cap="none">
                <a:solidFill>
                  <a:srgbClr val="595959"/>
                </a:solidFill>
                <a:latin typeface="Questrial"/>
                <a:ea typeface="Questrial"/>
                <a:cs typeface="Questrial"/>
                <a:sym typeface="Quest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1658713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200"/>
        <p:cNvGrpSpPr/>
        <p:nvPr/>
      </p:nvGrpSpPr>
      <p:grpSpPr>
        <a:xfrm>
          <a:off x="0" y="0"/>
          <a:ext cx="0" cy="0"/>
          <a:chOff x="0" y="0"/>
          <a:chExt cx="0" cy="0"/>
        </a:xfrm>
      </p:grpSpPr>
      <p:sp>
        <p:nvSpPr>
          <p:cNvPr id="201" name="Google Shape;201;p43"/>
          <p:cNvSpPr>
            <a:spLocks noGrp="1"/>
          </p:cNvSpPr>
          <p:nvPr>
            <p:ph type="pic" idx="2"/>
          </p:nvPr>
        </p:nvSpPr>
        <p:spPr>
          <a:xfrm>
            <a:off x="640080" y="535668"/>
            <a:ext cx="4918000" cy="5783200"/>
          </a:xfrm>
          <a:prstGeom prst="roundRect">
            <a:avLst>
              <a:gd name="adj" fmla="val 4537"/>
            </a:avLst>
          </a:prstGeom>
          <a:noFill/>
          <a:ln>
            <a:noFill/>
          </a:ln>
        </p:spPr>
        <p:txBody>
          <a:bodyPr/>
          <a:lstStyle/>
          <a:p>
            <a:endParaRPr lang="en-US"/>
          </a:p>
        </p:txBody>
      </p:sp>
      <p:sp>
        <p:nvSpPr>
          <p:cNvPr id="202" name="Google Shape;202;p43"/>
          <p:cNvSpPr txBox="1">
            <a:spLocks noGrp="1"/>
          </p:cNvSpPr>
          <p:nvPr>
            <p:ph type="title"/>
          </p:nvPr>
        </p:nvSpPr>
        <p:spPr>
          <a:xfrm>
            <a:off x="6104536" y="535668"/>
            <a:ext cx="5456400" cy="1787200"/>
          </a:xfrm>
          <a:prstGeom prst="rect">
            <a:avLst/>
          </a:prstGeom>
          <a:noFill/>
          <a:ln>
            <a:noFill/>
          </a:ln>
        </p:spPr>
        <p:txBody>
          <a:bodyPr spcFirstLastPara="1" wrap="square" lIns="45725" tIns="22850" rIns="45725" bIns="22850" anchor="t"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203" name="Google Shape;203;p43"/>
          <p:cNvSpPr txBox="1">
            <a:spLocks noGrp="1"/>
          </p:cNvSpPr>
          <p:nvPr>
            <p:ph type="body" idx="1"/>
          </p:nvPr>
        </p:nvSpPr>
        <p:spPr>
          <a:xfrm>
            <a:off x="6104536" y="2552023"/>
            <a:ext cx="5456400" cy="3202800"/>
          </a:xfrm>
          <a:prstGeom prst="rect">
            <a:avLst/>
          </a:prstGeom>
          <a:noFill/>
          <a:ln>
            <a:noFill/>
          </a:ln>
        </p:spPr>
        <p:txBody>
          <a:bodyPr spcFirstLastPara="1" wrap="square" lIns="45725" tIns="22850" rIns="45725" bIns="22850" anchor="t" anchorCtr="0">
            <a:noAutofit/>
          </a:bodyPr>
          <a:lstStyle>
            <a:lvl1pPr marL="609585" lvl="0" indent="-304792" algn="l">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2624473087"/>
      </p:ext>
    </p:extLst>
  </p:cSld>
  <p:clrMapOvr>
    <a:masterClrMapping/>
  </p:clrMapOvr>
  <p:extLst>
    <p:ext uri="{DCECCB84-F9BA-43D5-87BE-67443E8EF086}">
      <p15:sldGuideLst xmlns:p15="http://schemas.microsoft.com/office/powerpoint/2012/main">
        <p15:guide id="1" pos="2052">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95406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012980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3608958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1782927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5898424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123386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606692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8366173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983660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225778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01021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3424978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79047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15600" y="593367"/>
            <a:ext cx="11360800" cy="763600"/>
          </a:xfrm>
          <a:prstGeom prst="rect">
            <a:avLst/>
          </a:prstGeom>
          <a:noFill/>
          <a:ln>
            <a:noFill/>
          </a:ln>
        </p:spPr>
        <p:txBody>
          <a:bodyPr spcFirstLastPara="1" wrap="square" lIns="45725" tIns="45725" rIns="45725" bIns="45725" anchor="t" anchorCtr="0">
            <a:normAutofit/>
          </a:bodyPr>
          <a:lstStyle>
            <a:lvl1pPr lvl="0" algn="ctr">
              <a:lnSpc>
                <a:spcPct val="100000"/>
              </a:lnSpc>
              <a:spcBef>
                <a:spcPts val="0"/>
              </a:spcBef>
              <a:spcAft>
                <a:spcPts val="0"/>
              </a:spcAft>
              <a:buClr>
                <a:srgbClr val="23A595"/>
              </a:buClr>
              <a:buSzPts val="1500"/>
              <a:buFont typeface="Calibri"/>
              <a:buNone/>
              <a:defRPr>
                <a:solidFill>
                  <a:srgbClr val="23A595"/>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2" name="Google Shape;52;p13"/>
          <p:cNvSpPr txBox="1">
            <a:spLocks noGrp="1"/>
          </p:cNvSpPr>
          <p:nvPr>
            <p:ph type="body" idx="1"/>
          </p:nvPr>
        </p:nvSpPr>
        <p:spPr>
          <a:xfrm>
            <a:off x="415600" y="1536633"/>
            <a:ext cx="11360800" cy="4555200"/>
          </a:xfrm>
          <a:prstGeom prst="rect">
            <a:avLst/>
          </a:prstGeom>
          <a:noFill/>
          <a:ln>
            <a:noFill/>
          </a:ln>
        </p:spPr>
        <p:txBody>
          <a:bodyPr spcFirstLastPara="1" wrap="square" lIns="45725" tIns="45725" rIns="45725" bIns="45725" anchor="t" anchorCtr="0">
            <a:normAutofit/>
          </a:bodyPr>
          <a:lstStyle>
            <a:lvl1pPr marL="609585" lvl="0" indent="-372524" algn="l">
              <a:lnSpc>
                <a:spcPct val="100000"/>
              </a:lnSpc>
              <a:spcBef>
                <a:spcPts val="0"/>
              </a:spcBef>
              <a:spcAft>
                <a:spcPts val="0"/>
              </a:spcAft>
              <a:buClr>
                <a:schemeClr val="dk1"/>
              </a:buClr>
              <a:buSzPts val="800"/>
              <a:buChar char="●"/>
              <a:defRPr/>
            </a:lvl1pPr>
            <a:lvl2pPr marL="1219170" lvl="1" indent="-372524" algn="l">
              <a:lnSpc>
                <a:spcPct val="100000"/>
              </a:lnSpc>
              <a:spcBef>
                <a:spcPts val="0"/>
              </a:spcBef>
              <a:spcAft>
                <a:spcPts val="0"/>
              </a:spcAft>
              <a:buClr>
                <a:schemeClr val="dk1"/>
              </a:buClr>
              <a:buSzPts val="800"/>
              <a:buChar char="○"/>
              <a:defRPr/>
            </a:lvl2pPr>
            <a:lvl3pPr marL="1828754" lvl="2" indent="-372524" algn="l">
              <a:lnSpc>
                <a:spcPct val="100000"/>
              </a:lnSpc>
              <a:spcBef>
                <a:spcPts val="0"/>
              </a:spcBef>
              <a:spcAft>
                <a:spcPts val="0"/>
              </a:spcAft>
              <a:buClr>
                <a:schemeClr val="dk1"/>
              </a:buClr>
              <a:buSzPts val="800"/>
              <a:buChar char="■"/>
              <a:defRPr/>
            </a:lvl3pPr>
            <a:lvl4pPr marL="2438339" lvl="3" indent="-372524" algn="l">
              <a:lnSpc>
                <a:spcPct val="100000"/>
              </a:lnSpc>
              <a:spcBef>
                <a:spcPts val="0"/>
              </a:spcBef>
              <a:spcAft>
                <a:spcPts val="0"/>
              </a:spcAft>
              <a:buClr>
                <a:schemeClr val="dk1"/>
              </a:buClr>
              <a:buSzPts val="800"/>
              <a:buChar char="●"/>
              <a:defRPr/>
            </a:lvl4pPr>
            <a:lvl5pPr marL="3047924" lvl="4" indent="-372524" algn="l">
              <a:lnSpc>
                <a:spcPct val="100000"/>
              </a:lnSpc>
              <a:spcBef>
                <a:spcPts val="0"/>
              </a:spcBef>
              <a:spcAft>
                <a:spcPts val="0"/>
              </a:spcAft>
              <a:buClr>
                <a:schemeClr val="dk1"/>
              </a:buClr>
              <a:buSzPts val="800"/>
              <a:buChar char="○"/>
              <a:defRPr/>
            </a:lvl5pPr>
            <a:lvl6pPr marL="3657509" lvl="5" indent="-372524" algn="l">
              <a:lnSpc>
                <a:spcPct val="100000"/>
              </a:lnSpc>
              <a:spcBef>
                <a:spcPts val="0"/>
              </a:spcBef>
              <a:spcAft>
                <a:spcPts val="0"/>
              </a:spcAft>
              <a:buClr>
                <a:schemeClr val="dk1"/>
              </a:buClr>
              <a:buSzPts val="800"/>
              <a:buChar char="■"/>
              <a:defRPr/>
            </a:lvl6pPr>
            <a:lvl7pPr marL="4267093" lvl="6" indent="-372524" algn="l">
              <a:lnSpc>
                <a:spcPct val="100000"/>
              </a:lnSpc>
              <a:spcBef>
                <a:spcPts val="0"/>
              </a:spcBef>
              <a:spcAft>
                <a:spcPts val="0"/>
              </a:spcAft>
              <a:buClr>
                <a:schemeClr val="dk1"/>
              </a:buClr>
              <a:buSzPts val="800"/>
              <a:buChar char="●"/>
              <a:defRPr/>
            </a:lvl7pPr>
            <a:lvl8pPr marL="4876678" lvl="7" indent="-372524" algn="l">
              <a:lnSpc>
                <a:spcPct val="100000"/>
              </a:lnSpc>
              <a:spcBef>
                <a:spcPts val="0"/>
              </a:spcBef>
              <a:spcAft>
                <a:spcPts val="0"/>
              </a:spcAft>
              <a:buClr>
                <a:schemeClr val="dk1"/>
              </a:buClr>
              <a:buSzPts val="800"/>
              <a:buChar char="○"/>
              <a:defRPr/>
            </a:lvl8pPr>
            <a:lvl9pPr marL="5486263" lvl="8" indent="-372524" algn="l">
              <a:lnSpc>
                <a:spcPct val="100000"/>
              </a:lnSpc>
              <a:spcBef>
                <a:spcPts val="0"/>
              </a:spcBef>
              <a:spcAft>
                <a:spcPts val="0"/>
              </a:spcAft>
              <a:buClr>
                <a:schemeClr val="dk1"/>
              </a:buClr>
              <a:buSzPts val="800"/>
              <a:buChar char="■"/>
              <a:defRPr/>
            </a:lvl9pPr>
          </a:lstStyle>
          <a:p>
            <a:endParaRPr/>
          </a:p>
        </p:txBody>
      </p:sp>
      <p:sp>
        <p:nvSpPr>
          <p:cNvPr id="53" name="Google Shape;53;p13"/>
          <p:cNvSpPr txBox="1">
            <a:spLocks noGrp="1"/>
          </p:cNvSpPr>
          <p:nvPr>
            <p:ph type="sldNum" idx="12"/>
          </p:nvPr>
        </p:nvSpPr>
        <p:spPr>
          <a:xfrm>
            <a:off x="11296612" y="6217623"/>
            <a:ext cx="731600" cy="524800"/>
          </a:xfrm>
          <a:prstGeom prst="rect">
            <a:avLst/>
          </a:prstGeom>
          <a:noFill/>
          <a:ln>
            <a:noFill/>
          </a:ln>
        </p:spPr>
        <p:txBody>
          <a:bodyPr spcFirstLastPara="1" wrap="square" lIns="45725" tIns="45725" rIns="45725" bIns="45725" anchor="ctr" anchorCtr="0">
            <a:normAutofit/>
          </a:bodyPr>
          <a:lstStyle>
            <a:lvl1pPr marL="0" marR="0" lvl="0"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600"/>
              <a:buFont typeface="Calibri"/>
              <a:buNone/>
              <a:defRPr sz="800" b="0" i="0" u="none" strike="noStrike" cap="none">
                <a:solidFill>
                  <a:srgbClr val="94898B"/>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559142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58"/>
        <p:cNvGrpSpPr/>
        <p:nvPr/>
      </p:nvGrpSpPr>
      <p:grpSpPr>
        <a:xfrm>
          <a:off x="0" y="0"/>
          <a:ext cx="0" cy="0"/>
          <a:chOff x="0" y="0"/>
          <a:chExt cx="0" cy="0"/>
        </a:xfrm>
      </p:grpSpPr>
      <p:sp>
        <p:nvSpPr>
          <p:cNvPr id="59" name="Google Shape;59;p15"/>
          <p:cNvSpPr>
            <a:spLocks noGrp="1"/>
          </p:cNvSpPr>
          <p:nvPr>
            <p:ph type="pic" idx="2"/>
          </p:nvPr>
        </p:nvSpPr>
        <p:spPr>
          <a:xfrm>
            <a:off x="640080" y="535668"/>
            <a:ext cx="4918000" cy="5783200"/>
          </a:xfrm>
          <a:prstGeom prst="roundRect">
            <a:avLst>
              <a:gd name="adj" fmla="val 4537"/>
            </a:avLst>
          </a:prstGeom>
          <a:noFill/>
          <a:ln>
            <a:noFill/>
          </a:ln>
        </p:spPr>
        <p:txBody>
          <a:bodyPr/>
          <a:lstStyle/>
          <a:p>
            <a:endParaRPr lang="en-US"/>
          </a:p>
        </p:txBody>
      </p:sp>
      <p:sp>
        <p:nvSpPr>
          <p:cNvPr id="60" name="Google Shape;60;p15"/>
          <p:cNvSpPr txBox="1">
            <a:spLocks noGrp="1"/>
          </p:cNvSpPr>
          <p:nvPr>
            <p:ph type="title"/>
          </p:nvPr>
        </p:nvSpPr>
        <p:spPr>
          <a:xfrm>
            <a:off x="6104536" y="535668"/>
            <a:ext cx="5456400" cy="1787200"/>
          </a:xfrm>
          <a:prstGeom prst="rect">
            <a:avLst/>
          </a:prstGeom>
          <a:noFill/>
          <a:ln>
            <a:noFill/>
          </a:ln>
        </p:spPr>
        <p:txBody>
          <a:bodyPr spcFirstLastPara="1" wrap="square" lIns="45725" tIns="22850" rIns="45725" bIns="22850" anchor="t"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61" name="Google Shape;61;p15"/>
          <p:cNvSpPr txBox="1">
            <a:spLocks noGrp="1"/>
          </p:cNvSpPr>
          <p:nvPr>
            <p:ph type="body" idx="1"/>
          </p:nvPr>
        </p:nvSpPr>
        <p:spPr>
          <a:xfrm>
            <a:off x="6104536" y="2552023"/>
            <a:ext cx="5456400" cy="3202800"/>
          </a:xfrm>
          <a:prstGeom prst="rect">
            <a:avLst/>
          </a:prstGeom>
          <a:noFill/>
          <a:ln>
            <a:noFill/>
          </a:ln>
        </p:spPr>
        <p:txBody>
          <a:bodyPr spcFirstLastPara="1" wrap="square" lIns="45725" tIns="22850" rIns="45725" bIns="22850" anchor="t" anchorCtr="0">
            <a:noAutofit/>
          </a:bodyPr>
          <a:lstStyle>
            <a:lvl1pPr marL="609585" lvl="0" indent="-304792" algn="l">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3402661326"/>
      </p:ext>
    </p:extLst>
  </p:cSld>
  <p:clrMapOvr>
    <a:masterClrMapping/>
  </p:clrMapOvr>
  <p:extLst>
    <p:ext uri="{DCECCB84-F9BA-43D5-87BE-67443E8EF086}">
      <p15:sldGuideLst xmlns:p15="http://schemas.microsoft.com/office/powerpoint/2012/main">
        <p15:guide id="1" pos="20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94"/>
        <p:cNvGrpSpPr/>
        <p:nvPr/>
      </p:nvGrpSpPr>
      <p:grpSpPr>
        <a:xfrm>
          <a:off x="0" y="0"/>
          <a:ext cx="0" cy="0"/>
          <a:chOff x="0" y="0"/>
          <a:chExt cx="0" cy="0"/>
        </a:xfrm>
      </p:grpSpPr>
      <p:sp>
        <p:nvSpPr>
          <p:cNvPr id="95" name="Google Shape;95;p2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96" name="Google Shape;96;p2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97" name="Google Shape;97;p20"/>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98"/>
        <p:cNvGrpSpPr/>
        <p:nvPr/>
      </p:nvGrpSpPr>
      <p:grpSpPr>
        <a:xfrm>
          <a:off x="0" y="0"/>
          <a:ext cx="0" cy="0"/>
          <a:chOff x="0" y="0"/>
          <a:chExt cx="0" cy="0"/>
        </a:xfrm>
      </p:grpSpPr>
      <p:sp>
        <p:nvSpPr>
          <p:cNvPr id="99" name="Google Shape;99;p21"/>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0" name="Google Shape;100;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1"/>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02"/>
        <p:cNvGrpSpPr/>
        <p:nvPr/>
      </p:nvGrpSpPr>
      <p:grpSpPr>
        <a:xfrm>
          <a:off x="0" y="0"/>
          <a:ext cx="0" cy="0"/>
          <a:chOff x="0" y="0"/>
          <a:chExt cx="0" cy="0"/>
        </a:xfrm>
      </p:grpSpPr>
      <p:sp>
        <p:nvSpPr>
          <p:cNvPr id="103" name="Google Shape;103;p22"/>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04"/>
        <p:cNvGrpSpPr/>
        <p:nvPr/>
      </p:nvGrpSpPr>
      <p:grpSpPr>
        <a:xfrm>
          <a:off x="0" y="0"/>
          <a:ext cx="0" cy="0"/>
          <a:chOff x="0" y="0"/>
          <a:chExt cx="0" cy="0"/>
        </a:xfrm>
      </p:grpSpPr>
      <p:sp>
        <p:nvSpPr>
          <p:cNvPr id="105" name="Google Shape;105;p23"/>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6" name="Google Shape;106;p23"/>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23"/>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8"/>
        <p:cNvGrpSpPr/>
        <p:nvPr/>
      </p:nvGrpSpPr>
      <p:grpSpPr>
        <a:xfrm>
          <a:off x="0" y="0"/>
          <a:ext cx="0" cy="0"/>
          <a:chOff x="0" y="0"/>
          <a:chExt cx="0" cy="0"/>
        </a:xfrm>
      </p:grpSpPr>
      <p:sp>
        <p:nvSpPr>
          <p:cNvPr id="109" name="Google Shape;109;p24"/>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4"/>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111" name="Google Shape;111;p2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4"/>
        <p:cNvGrpSpPr/>
        <p:nvPr/>
      </p:nvGrpSpPr>
      <p:grpSpPr>
        <a:xfrm>
          <a:off x="0" y="0"/>
          <a:ext cx="0" cy="0"/>
          <a:chOff x="0" y="0"/>
          <a:chExt cx="0" cy="0"/>
        </a:xfrm>
      </p:grpSpPr>
      <p:sp>
        <p:nvSpPr>
          <p:cNvPr id="115" name="Google Shape;115;p2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2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17" name="Google Shape;117;p2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0"/>
        <p:cNvGrpSpPr/>
        <p:nvPr/>
      </p:nvGrpSpPr>
      <p:grpSpPr>
        <a:xfrm>
          <a:off x="0" y="0"/>
          <a:ext cx="0" cy="0"/>
          <a:chOff x="0" y="0"/>
          <a:chExt cx="0" cy="0"/>
        </a:xfrm>
      </p:grpSpPr>
      <p:sp>
        <p:nvSpPr>
          <p:cNvPr id="121" name="Google Shape;121;p26"/>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26"/>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123" name="Google Shape;123;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6"/>
        <p:cNvGrpSpPr/>
        <p:nvPr/>
      </p:nvGrpSpPr>
      <p:grpSpPr>
        <a:xfrm>
          <a:off x="0" y="0"/>
          <a:ext cx="0" cy="0"/>
          <a:chOff x="0" y="0"/>
          <a:chExt cx="0" cy="0"/>
        </a:xfrm>
      </p:grpSpPr>
      <p:sp>
        <p:nvSpPr>
          <p:cNvPr id="127" name="Google Shape;127;p2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27"/>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29" name="Google Shape;129;p27"/>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30" name="Google Shape;130;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33"/>
        <p:cNvGrpSpPr/>
        <p:nvPr/>
      </p:nvGrpSpPr>
      <p:grpSpPr>
        <a:xfrm>
          <a:off x="0" y="0"/>
          <a:ext cx="0" cy="0"/>
          <a:chOff x="0" y="0"/>
          <a:chExt cx="0" cy="0"/>
        </a:xfrm>
      </p:grpSpPr>
      <p:sp>
        <p:nvSpPr>
          <p:cNvPr id="134" name="Google Shape;134;p2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8"/>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6" name="Google Shape;136;p28"/>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7" name="Google Shape;137;p28"/>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8" name="Google Shape;138;p28"/>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9" name="Google Shape;139;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7"/>
        <p:cNvGrpSpPr/>
        <p:nvPr/>
      </p:nvGrpSpPr>
      <p:grpSpPr>
        <a:xfrm>
          <a:off x="0" y="0"/>
          <a:ext cx="0" cy="0"/>
          <a:chOff x="0" y="0"/>
          <a:chExt cx="0" cy="0"/>
        </a:xfrm>
      </p:grpSpPr>
      <p:sp>
        <p:nvSpPr>
          <p:cNvPr id="148" name="Google Shape;148;p30"/>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0"/>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150" name="Google Shape;150;p30"/>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1" name="Google Shape;151;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4"/>
        <p:cNvGrpSpPr/>
        <p:nvPr/>
      </p:nvGrpSpPr>
      <p:grpSpPr>
        <a:xfrm>
          <a:off x="0" y="0"/>
          <a:ext cx="0" cy="0"/>
          <a:chOff x="0" y="0"/>
          <a:chExt cx="0" cy="0"/>
        </a:xfrm>
      </p:grpSpPr>
      <p:sp>
        <p:nvSpPr>
          <p:cNvPr id="155" name="Google Shape;155;p31"/>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31"/>
          <p:cNvSpPr>
            <a:spLocks noGrp="1"/>
          </p:cNvSpPr>
          <p:nvPr>
            <p:ph type="pic" idx="2"/>
          </p:nvPr>
        </p:nvSpPr>
        <p:spPr>
          <a:xfrm>
            <a:off x="1194859" y="408517"/>
            <a:ext cx="3657600" cy="2743200"/>
          </a:xfrm>
          <a:prstGeom prst="rect">
            <a:avLst/>
          </a:prstGeom>
          <a:noFill/>
          <a:ln>
            <a:noFill/>
          </a:ln>
        </p:spPr>
      </p:sp>
      <p:sp>
        <p:nvSpPr>
          <p:cNvPr id="157" name="Google Shape;157;p31"/>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8" name="Google Shape;158;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61"/>
        <p:cNvGrpSpPr/>
        <p:nvPr/>
      </p:nvGrpSpPr>
      <p:grpSpPr>
        <a:xfrm>
          <a:off x="0" y="0"/>
          <a:ext cx="0" cy="0"/>
          <a:chOff x="0" y="0"/>
          <a:chExt cx="0" cy="0"/>
        </a:xfrm>
      </p:grpSpPr>
      <p:sp>
        <p:nvSpPr>
          <p:cNvPr id="162" name="Google Shape;162;p3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32"/>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64" name="Google Shape;164;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7"/>
        <p:cNvGrpSpPr/>
        <p:nvPr/>
      </p:nvGrpSpPr>
      <p:grpSpPr>
        <a:xfrm>
          <a:off x="0" y="0"/>
          <a:ext cx="0" cy="0"/>
          <a:chOff x="0" y="0"/>
          <a:chExt cx="0" cy="0"/>
        </a:xfrm>
      </p:grpSpPr>
      <p:sp>
        <p:nvSpPr>
          <p:cNvPr id="168" name="Google Shape;168;p33"/>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33"/>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0" name="Google Shape;170;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173"/>
        <p:cNvGrpSpPr/>
        <p:nvPr/>
      </p:nvGrpSpPr>
      <p:grpSpPr>
        <a:xfrm>
          <a:off x="0" y="0"/>
          <a:ext cx="0" cy="0"/>
          <a:chOff x="0" y="0"/>
          <a:chExt cx="0" cy="0"/>
        </a:xfrm>
      </p:grpSpPr>
      <p:sp>
        <p:nvSpPr>
          <p:cNvPr id="174" name="Google Shape;174;p34"/>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75" name="Google Shape;175;p34"/>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6" name="Google Shape;176;p34"/>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177"/>
        <p:cNvGrpSpPr/>
        <p:nvPr/>
      </p:nvGrpSpPr>
      <p:grpSpPr>
        <a:xfrm>
          <a:off x="0" y="0"/>
          <a:ext cx="0" cy="0"/>
          <a:chOff x="0" y="0"/>
          <a:chExt cx="0" cy="0"/>
        </a:xfrm>
      </p:grpSpPr>
      <p:sp>
        <p:nvSpPr>
          <p:cNvPr id="178" name="Google Shape;178;p35"/>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179" name="Google Shape;179;p35"/>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0" name="Google Shape;180;p3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181"/>
        <p:cNvGrpSpPr/>
        <p:nvPr/>
      </p:nvGrpSpPr>
      <p:grpSpPr>
        <a:xfrm>
          <a:off x="0" y="0"/>
          <a:ext cx="0" cy="0"/>
          <a:chOff x="0" y="0"/>
          <a:chExt cx="0" cy="0"/>
        </a:xfrm>
      </p:grpSpPr>
      <p:sp>
        <p:nvSpPr>
          <p:cNvPr id="182" name="Google Shape;182;p36"/>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83" name="Google Shape;183;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4" name="Google Shape;184;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1"/>
        <p:cNvGrpSpPr/>
        <p:nvPr/>
      </p:nvGrpSpPr>
      <p:grpSpPr>
        <a:xfrm>
          <a:off x="0" y="0"/>
          <a:ext cx="0" cy="0"/>
          <a:chOff x="0" y="0"/>
          <a:chExt cx="0" cy="0"/>
        </a:xfrm>
      </p:grpSpPr>
      <p:sp>
        <p:nvSpPr>
          <p:cNvPr id="192" name="Google Shape;192;g3f5dff86ba0_0_477"/>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g3f5dff86ba0_0_47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4" name="Google Shape;194;g3f5dff86ba0_0_47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g3f5dff86ba0_0_47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g3f5dff86ba0_0_4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7"/>
        <p:cNvGrpSpPr/>
        <p:nvPr/>
      </p:nvGrpSpPr>
      <p:grpSpPr>
        <a:xfrm>
          <a:off x="0" y="0"/>
          <a:ext cx="0" cy="0"/>
          <a:chOff x="0" y="0"/>
          <a:chExt cx="0" cy="0"/>
        </a:xfrm>
      </p:grpSpPr>
      <p:sp>
        <p:nvSpPr>
          <p:cNvPr id="198" name="Google Shape;198;g3f5dff86ba0_0_48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g3f5dff86ba0_0_48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0" name="Google Shape;200;g3f5dff86ba0_0_48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201"/>
        <p:cNvGrpSpPr/>
        <p:nvPr/>
      </p:nvGrpSpPr>
      <p:grpSpPr>
        <a:xfrm>
          <a:off x="0" y="0"/>
          <a:ext cx="0" cy="0"/>
          <a:chOff x="0" y="0"/>
          <a:chExt cx="0" cy="0"/>
        </a:xfrm>
      </p:grpSpPr>
      <p:sp>
        <p:nvSpPr>
          <p:cNvPr id="202" name="Google Shape;202;g3f5dff86ba0_0_487"/>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03" name="Google Shape;203;g3f5dff86ba0_0_487"/>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204" name="Google Shape;204;g3f5dff86ba0_0_487"/>
          <p:cNvSpPr txBox="1">
            <a:spLocks noGrp="1"/>
          </p:cNvSpPr>
          <p:nvPr>
            <p:ph type="sldNum" idx="12"/>
          </p:nvPr>
        </p:nvSpPr>
        <p:spPr>
          <a:xfrm>
            <a:off x="11296612" y="6217623"/>
            <a:ext cx="731700" cy="5247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5"/>
        <p:cNvGrpSpPr/>
        <p:nvPr/>
      </p:nvGrpSpPr>
      <p:grpSpPr>
        <a:xfrm>
          <a:off x="0" y="0"/>
          <a:ext cx="0" cy="0"/>
          <a:chOff x="0" y="0"/>
          <a:chExt cx="0" cy="0"/>
        </a:xfrm>
      </p:grpSpPr>
      <p:sp>
        <p:nvSpPr>
          <p:cNvPr id="206" name="Google Shape;206;g3f5dff86ba0_0_49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7" name="Google Shape;207;g3f5dff86ba0_0_49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g3f5dff86ba0_0_4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g3f5dff86ba0_0_49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g3f5dff86ba0_0_4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1"/>
        <p:cNvGrpSpPr/>
        <p:nvPr/>
      </p:nvGrpSpPr>
      <p:grpSpPr>
        <a:xfrm>
          <a:off x="0" y="0"/>
          <a:ext cx="0" cy="0"/>
          <a:chOff x="0" y="0"/>
          <a:chExt cx="0" cy="0"/>
        </a:xfrm>
      </p:grpSpPr>
      <p:sp>
        <p:nvSpPr>
          <p:cNvPr id="212" name="Google Shape;212;g3f5dff86ba0_0_49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g3f5dff86ba0_0_49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14" name="Google Shape;214;g3f5dff86ba0_0_49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g3f5dff86ba0_0_49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6" name="Google Shape;216;g3f5dff86ba0_0_4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7"/>
        <p:cNvGrpSpPr/>
        <p:nvPr/>
      </p:nvGrpSpPr>
      <p:grpSpPr>
        <a:xfrm>
          <a:off x="0" y="0"/>
          <a:ext cx="0" cy="0"/>
          <a:chOff x="0" y="0"/>
          <a:chExt cx="0" cy="0"/>
        </a:xfrm>
      </p:grpSpPr>
      <p:sp>
        <p:nvSpPr>
          <p:cNvPr id="218" name="Google Shape;218;g3f5dff86ba0_0_50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g3f5dff86ba0_0_50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0" name="Google Shape;220;g3f5dff86ba0_0_50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g3f5dff86ba0_0_50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g3f5dff86ba0_0_50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3" name="Google Shape;223;g3f5dff86ba0_0_50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4"/>
        <p:cNvGrpSpPr/>
        <p:nvPr/>
      </p:nvGrpSpPr>
      <p:grpSpPr>
        <a:xfrm>
          <a:off x="0" y="0"/>
          <a:ext cx="0" cy="0"/>
          <a:chOff x="0" y="0"/>
          <a:chExt cx="0" cy="0"/>
        </a:xfrm>
      </p:grpSpPr>
      <p:sp>
        <p:nvSpPr>
          <p:cNvPr id="225" name="Google Shape;225;g3f5dff86ba0_0_51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g3f5dff86ba0_0_510"/>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7" name="Google Shape;227;g3f5dff86ba0_0_510"/>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g3f5dff86ba0_0_510"/>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9" name="Google Shape;229;g3f5dff86ba0_0_510"/>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g3f5dff86ba0_0_51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 name="Google Shape;231;g3f5dff86ba0_0_51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g3f5dff86ba0_0_5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3"/>
        <p:cNvGrpSpPr/>
        <p:nvPr/>
      </p:nvGrpSpPr>
      <p:grpSpPr>
        <a:xfrm>
          <a:off x="0" y="0"/>
          <a:ext cx="0" cy="0"/>
          <a:chOff x="0" y="0"/>
          <a:chExt cx="0" cy="0"/>
        </a:xfrm>
      </p:grpSpPr>
      <p:sp>
        <p:nvSpPr>
          <p:cNvPr id="234" name="Google Shape;234;g3f5dff86ba0_0_51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 name="Google Shape;235;g3f5dff86ba0_0_5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6" name="Google Shape;236;g3f5dff86ba0_0_51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g3f5dff86ba0_0_5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38"/>
        <p:cNvGrpSpPr/>
        <p:nvPr/>
      </p:nvGrpSpPr>
      <p:grpSpPr>
        <a:xfrm>
          <a:off x="0" y="0"/>
          <a:ext cx="0" cy="0"/>
          <a:chOff x="0" y="0"/>
          <a:chExt cx="0" cy="0"/>
        </a:xfrm>
      </p:grpSpPr>
      <p:sp>
        <p:nvSpPr>
          <p:cNvPr id="239" name="Google Shape;239;g3f5dff86ba0_0_524"/>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g3f5dff86ba0_0_524"/>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1" name="Google Shape;241;g3f5dff86ba0_0_524"/>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2" name="Google Shape;242;g3f5dff86ba0_0_5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g3f5dff86ba0_0_5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g3f5dff86ba0_0_5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5"/>
        <p:cNvGrpSpPr/>
        <p:nvPr/>
      </p:nvGrpSpPr>
      <p:grpSpPr>
        <a:xfrm>
          <a:off x="0" y="0"/>
          <a:ext cx="0" cy="0"/>
          <a:chOff x="0" y="0"/>
          <a:chExt cx="0" cy="0"/>
        </a:xfrm>
      </p:grpSpPr>
      <p:sp>
        <p:nvSpPr>
          <p:cNvPr id="246" name="Google Shape;246;g3f5dff86ba0_0_53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7" name="Google Shape;247;g3f5dff86ba0_0_531"/>
          <p:cNvSpPr>
            <a:spLocks noGrp="1"/>
          </p:cNvSpPr>
          <p:nvPr>
            <p:ph type="pic" idx="2"/>
          </p:nvPr>
        </p:nvSpPr>
        <p:spPr>
          <a:xfrm>
            <a:off x="5183188" y="987425"/>
            <a:ext cx="6172200" cy="4873500"/>
          </a:xfrm>
          <a:prstGeom prst="rect">
            <a:avLst/>
          </a:prstGeom>
          <a:noFill/>
          <a:ln>
            <a:noFill/>
          </a:ln>
        </p:spPr>
      </p:sp>
      <p:sp>
        <p:nvSpPr>
          <p:cNvPr id="248" name="Google Shape;248;g3f5dff86ba0_0_531"/>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49" name="Google Shape;249;g3f5dff86ba0_0_5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0" name="Google Shape;250;g3f5dff86ba0_0_53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g3f5dff86ba0_0_53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2"/>
        <p:cNvGrpSpPr/>
        <p:nvPr/>
      </p:nvGrpSpPr>
      <p:grpSpPr>
        <a:xfrm>
          <a:off x="0" y="0"/>
          <a:ext cx="0" cy="0"/>
          <a:chOff x="0" y="0"/>
          <a:chExt cx="0" cy="0"/>
        </a:xfrm>
      </p:grpSpPr>
      <p:sp>
        <p:nvSpPr>
          <p:cNvPr id="253" name="Google Shape;253;g3f5dff86ba0_0_5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g3f5dff86ba0_0_5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g3f5dff86ba0_0_5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g3f5dff86ba0_0_53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g3f5dff86ba0_0_5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8"/>
        <p:cNvGrpSpPr/>
        <p:nvPr/>
      </p:nvGrpSpPr>
      <p:grpSpPr>
        <a:xfrm>
          <a:off x="0" y="0"/>
          <a:ext cx="0" cy="0"/>
          <a:chOff x="0" y="0"/>
          <a:chExt cx="0" cy="0"/>
        </a:xfrm>
      </p:grpSpPr>
      <p:sp>
        <p:nvSpPr>
          <p:cNvPr id="259" name="Google Shape;259;g3f5dff86ba0_0_544"/>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0" name="Google Shape;260;g3f5dff86ba0_0_544"/>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g3f5dff86ba0_0_5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2" name="Google Shape;262;g3f5dff86ba0_0_54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3" name="Google Shape;263;g3f5dff86ba0_0_54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1"/>
        <p:cNvGrpSpPr/>
        <p:nvPr/>
      </p:nvGrpSpPr>
      <p:grpSpPr>
        <a:xfrm>
          <a:off x="0" y="0"/>
          <a:ext cx="0" cy="0"/>
          <a:chOff x="0" y="0"/>
          <a:chExt cx="0" cy="0"/>
        </a:xfrm>
      </p:grpSpPr>
      <p:sp>
        <p:nvSpPr>
          <p:cNvPr id="192" name="Google Shape;192;g3f574bbadad_0_12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3" name="Google Shape;193;g3f574bbadad_0_12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4" name="Google Shape;194;g3f574bbadad_0_12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281264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195"/>
        <p:cNvGrpSpPr/>
        <p:nvPr/>
      </p:nvGrpSpPr>
      <p:grpSpPr>
        <a:xfrm>
          <a:off x="0" y="0"/>
          <a:ext cx="0" cy="0"/>
          <a:chOff x="0" y="0"/>
          <a:chExt cx="0" cy="0"/>
        </a:xfrm>
      </p:grpSpPr>
      <p:sp>
        <p:nvSpPr>
          <p:cNvPr id="196" name="Google Shape;196;g3f574bbadad_0_129"/>
          <p:cNvSpPr txBox="1">
            <a:spLocks noGrp="1"/>
          </p:cNvSpPr>
          <p:nvPr>
            <p:ph type="title"/>
          </p:nvPr>
        </p:nvSpPr>
        <p:spPr>
          <a:xfrm>
            <a:off x="415600" y="593367"/>
            <a:ext cx="11360700" cy="763500"/>
          </a:xfrm>
          <a:prstGeom prst="rect">
            <a:avLst/>
          </a:prstGeom>
          <a:noFill/>
          <a:ln>
            <a:noFill/>
          </a:ln>
        </p:spPr>
        <p:txBody>
          <a:bodyPr spcFirstLastPara="1" wrap="square" lIns="60950" tIns="60950" rIns="60950" bIns="60950" anchor="t" anchorCtr="0">
            <a:normAutofit/>
          </a:bodyPr>
          <a:lstStyle>
            <a:lvl1pPr lvl="0" algn="ctr">
              <a:lnSpc>
                <a:spcPct val="100000"/>
              </a:lnSpc>
              <a:spcBef>
                <a:spcPts val="0"/>
              </a:spcBef>
              <a:spcAft>
                <a:spcPts val="0"/>
              </a:spcAft>
              <a:buClr>
                <a:srgbClr val="23A595"/>
              </a:buClr>
              <a:buSzPts val="2000"/>
              <a:buFont typeface="Calibri"/>
              <a:buNone/>
              <a:defRPr>
                <a:solidFill>
                  <a:srgbClr val="23A595"/>
                </a:solidFill>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197" name="Google Shape;197;g3f574bbadad_0_129"/>
          <p:cNvSpPr txBox="1">
            <a:spLocks noGrp="1"/>
          </p:cNvSpPr>
          <p:nvPr>
            <p:ph type="body" idx="1"/>
          </p:nvPr>
        </p:nvSpPr>
        <p:spPr>
          <a:xfrm>
            <a:off x="415600" y="1536633"/>
            <a:ext cx="11360700" cy="4555200"/>
          </a:xfrm>
          <a:prstGeom prst="rect">
            <a:avLst/>
          </a:prstGeom>
          <a:noFill/>
          <a:ln>
            <a:noFill/>
          </a:ln>
        </p:spPr>
        <p:txBody>
          <a:bodyPr spcFirstLastPara="1" wrap="square" lIns="60950" tIns="60950" rIns="60950" bIns="60950" anchor="t" anchorCtr="0">
            <a:normAutofit/>
          </a:bodyPr>
          <a:lstStyle>
            <a:lvl1pPr marL="457200" lvl="0" indent="-298450" algn="l">
              <a:lnSpc>
                <a:spcPct val="100000"/>
              </a:lnSpc>
              <a:spcBef>
                <a:spcPts val="0"/>
              </a:spcBef>
              <a:spcAft>
                <a:spcPts val="0"/>
              </a:spcAft>
              <a:buClr>
                <a:schemeClr val="dk1"/>
              </a:buClr>
              <a:buSzPts val="1100"/>
              <a:buChar char="●"/>
              <a:defRPr/>
            </a:lvl1pPr>
            <a:lvl2pPr marL="914400" lvl="1" indent="-298450" algn="l">
              <a:lnSpc>
                <a:spcPct val="100000"/>
              </a:lnSpc>
              <a:spcBef>
                <a:spcPts val="0"/>
              </a:spcBef>
              <a:spcAft>
                <a:spcPts val="0"/>
              </a:spcAft>
              <a:buClr>
                <a:schemeClr val="dk1"/>
              </a:buClr>
              <a:buSzPts val="1100"/>
              <a:buChar char="○"/>
              <a:defRPr/>
            </a:lvl2pPr>
            <a:lvl3pPr marL="1371600" lvl="2" indent="-298450" algn="l">
              <a:lnSpc>
                <a:spcPct val="100000"/>
              </a:lnSpc>
              <a:spcBef>
                <a:spcPts val="0"/>
              </a:spcBef>
              <a:spcAft>
                <a:spcPts val="0"/>
              </a:spcAft>
              <a:buClr>
                <a:schemeClr val="dk1"/>
              </a:buClr>
              <a:buSzPts val="1100"/>
              <a:buChar char="■"/>
              <a:defRPr/>
            </a:lvl3pPr>
            <a:lvl4pPr marL="1828800" lvl="3" indent="-298450" algn="l">
              <a:lnSpc>
                <a:spcPct val="100000"/>
              </a:lnSpc>
              <a:spcBef>
                <a:spcPts val="0"/>
              </a:spcBef>
              <a:spcAft>
                <a:spcPts val="0"/>
              </a:spcAft>
              <a:buClr>
                <a:schemeClr val="dk1"/>
              </a:buClr>
              <a:buSzPts val="1100"/>
              <a:buChar char="●"/>
              <a:defRPr/>
            </a:lvl4pPr>
            <a:lvl5pPr marL="2286000" lvl="4" indent="-298450" algn="l">
              <a:lnSpc>
                <a:spcPct val="100000"/>
              </a:lnSpc>
              <a:spcBef>
                <a:spcPts val="0"/>
              </a:spcBef>
              <a:spcAft>
                <a:spcPts val="0"/>
              </a:spcAft>
              <a:buClr>
                <a:schemeClr val="dk1"/>
              </a:buClr>
              <a:buSzPts val="1100"/>
              <a:buChar char="○"/>
              <a:defRPr/>
            </a:lvl5pPr>
            <a:lvl6pPr marL="2743200" lvl="5" indent="-298450" algn="l">
              <a:lnSpc>
                <a:spcPct val="100000"/>
              </a:lnSpc>
              <a:spcBef>
                <a:spcPts val="0"/>
              </a:spcBef>
              <a:spcAft>
                <a:spcPts val="0"/>
              </a:spcAft>
              <a:buClr>
                <a:schemeClr val="dk1"/>
              </a:buClr>
              <a:buSzPts val="1100"/>
              <a:buChar char="■"/>
              <a:defRPr/>
            </a:lvl6pPr>
            <a:lvl7pPr marL="3200400" lvl="6" indent="-298450" algn="l">
              <a:lnSpc>
                <a:spcPct val="100000"/>
              </a:lnSpc>
              <a:spcBef>
                <a:spcPts val="0"/>
              </a:spcBef>
              <a:spcAft>
                <a:spcPts val="0"/>
              </a:spcAft>
              <a:buClr>
                <a:schemeClr val="dk1"/>
              </a:buClr>
              <a:buSzPts val="1100"/>
              <a:buChar char="●"/>
              <a:defRPr/>
            </a:lvl7pPr>
            <a:lvl8pPr marL="3657600" lvl="7" indent="-298450" algn="l">
              <a:lnSpc>
                <a:spcPct val="100000"/>
              </a:lnSpc>
              <a:spcBef>
                <a:spcPts val="0"/>
              </a:spcBef>
              <a:spcAft>
                <a:spcPts val="0"/>
              </a:spcAft>
              <a:buClr>
                <a:schemeClr val="dk1"/>
              </a:buClr>
              <a:buSzPts val="1100"/>
              <a:buChar char="○"/>
              <a:defRPr/>
            </a:lvl8pPr>
            <a:lvl9pPr marL="4114800" lvl="8" indent="-298450" algn="l">
              <a:lnSpc>
                <a:spcPct val="100000"/>
              </a:lnSpc>
              <a:spcBef>
                <a:spcPts val="0"/>
              </a:spcBef>
              <a:spcAft>
                <a:spcPts val="0"/>
              </a:spcAft>
              <a:buClr>
                <a:schemeClr val="dk1"/>
              </a:buClr>
              <a:buSzPts val="1100"/>
              <a:buChar char="■"/>
              <a:defRPr/>
            </a:lvl9pPr>
          </a:lstStyle>
          <a:p>
            <a:endParaRPr/>
          </a:p>
        </p:txBody>
      </p:sp>
      <p:sp>
        <p:nvSpPr>
          <p:cNvPr id="198" name="Google Shape;198;g3f574bbadad_0_129"/>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703120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99"/>
        <p:cNvGrpSpPr/>
        <p:nvPr/>
      </p:nvGrpSpPr>
      <p:grpSpPr>
        <a:xfrm>
          <a:off x="0" y="0"/>
          <a:ext cx="0" cy="0"/>
          <a:chOff x="0" y="0"/>
          <a:chExt cx="0" cy="0"/>
        </a:xfrm>
      </p:grpSpPr>
      <p:sp>
        <p:nvSpPr>
          <p:cNvPr id="200" name="Google Shape;200;g3f574bbadad_0_133"/>
          <p:cNvSpPr txBox="1">
            <a:spLocks noGrp="1"/>
          </p:cNvSpPr>
          <p:nvPr>
            <p:ph type="title"/>
          </p:nvPr>
        </p:nvSpPr>
        <p:spPr>
          <a:xfrm>
            <a:off x="686400" y="3323629"/>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rgbClr val="000000"/>
              </a:buClr>
              <a:buSzPts val="3700"/>
              <a:buFont typeface="Calibri"/>
              <a:buNone/>
              <a:defRPr sz="7300">
                <a:solidFill>
                  <a:srgbClr val="000000"/>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1" name="Google Shape;201;g3f574bbadad_0_133"/>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g3f574bbadad_0_133"/>
          <p:cNvSpPr/>
          <p:nvPr/>
        </p:nvSpPr>
        <p:spPr>
          <a:xfrm>
            <a:off x="653800" y="612400"/>
            <a:ext cx="10884300" cy="5633100"/>
          </a:xfrm>
          <a:prstGeom prst="roundRect">
            <a:avLst>
              <a:gd name="adj" fmla="val 1666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85372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203"/>
        <p:cNvGrpSpPr/>
        <p:nvPr/>
      </p:nvGrpSpPr>
      <p:grpSpPr>
        <a:xfrm>
          <a:off x="0" y="0"/>
          <a:ext cx="0" cy="0"/>
          <a:chOff x="0" y="0"/>
          <a:chExt cx="0" cy="0"/>
        </a:xfrm>
      </p:grpSpPr>
      <p:sp>
        <p:nvSpPr>
          <p:cNvPr id="204" name="Google Shape;204;g3f574bbadad_0_137"/>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7816255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205"/>
        <p:cNvGrpSpPr/>
        <p:nvPr/>
      </p:nvGrpSpPr>
      <p:grpSpPr>
        <a:xfrm>
          <a:off x="0" y="0"/>
          <a:ext cx="0" cy="0"/>
          <a:chOff x="0" y="0"/>
          <a:chExt cx="0" cy="0"/>
        </a:xfrm>
      </p:grpSpPr>
      <p:sp>
        <p:nvSpPr>
          <p:cNvPr id="206" name="Google Shape;206;g3f574bbadad_0_139"/>
          <p:cNvSpPr txBox="1">
            <a:spLocks noGrp="1"/>
          </p:cNvSpPr>
          <p:nvPr>
            <p:ph type="title"/>
          </p:nvPr>
        </p:nvSpPr>
        <p:spPr>
          <a:xfrm>
            <a:off x="686400" y="3323664"/>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chemeClr val="lt1"/>
              </a:buClr>
              <a:buSzPts val="3700"/>
              <a:buFont typeface="Calibri"/>
              <a:buNone/>
              <a:defRPr sz="7300">
                <a:solidFill>
                  <a:schemeClr val="lt1"/>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7" name="Google Shape;207;g3f574bbadad_0_139"/>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g3f574bbadad_0_139"/>
          <p:cNvSpPr/>
          <p:nvPr/>
        </p:nvSpPr>
        <p:spPr>
          <a:xfrm>
            <a:off x="653801" y="612400"/>
            <a:ext cx="10884300" cy="5633100"/>
          </a:xfrm>
          <a:prstGeom prst="roundRect">
            <a:avLst>
              <a:gd name="adj" fmla="val 16667"/>
            </a:avLst>
          </a:prstGeom>
          <a:no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95232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9"/>
        <p:cNvGrpSpPr/>
        <p:nvPr/>
      </p:nvGrpSpPr>
      <p:grpSpPr>
        <a:xfrm>
          <a:off x="0" y="0"/>
          <a:ext cx="0" cy="0"/>
          <a:chOff x="0" y="0"/>
          <a:chExt cx="0" cy="0"/>
        </a:xfrm>
      </p:grpSpPr>
      <p:sp>
        <p:nvSpPr>
          <p:cNvPr id="210" name="Google Shape;210;g3f574bbadad_0_143"/>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1" name="Google Shape;211;g3f574bbadad_0_143"/>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a:lnSpc>
                <a:spcPct val="100000"/>
              </a:lnSpc>
              <a:spcBef>
                <a:spcPts val="400"/>
              </a:spcBef>
              <a:spcAft>
                <a:spcPts val="0"/>
              </a:spcAft>
              <a:buClr>
                <a:srgbClr val="94898B"/>
              </a:buClr>
              <a:buSzPts val="2100"/>
              <a:buNone/>
              <a:defRPr>
                <a:solidFill>
                  <a:srgbClr val="94898B"/>
                </a:solidFill>
              </a:defRPr>
            </a:lvl1pPr>
            <a:lvl2pPr lvl="1" algn="ctr">
              <a:lnSpc>
                <a:spcPct val="100000"/>
              </a:lnSpc>
              <a:spcBef>
                <a:spcPts val="400"/>
              </a:spcBef>
              <a:spcAft>
                <a:spcPts val="0"/>
              </a:spcAft>
              <a:buClr>
                <a:srgbClr val="94898B"/>
              </a:buClr>
              <a:buSzPts val="1900"/>
              <a:buNone/>
              <a:defRPr>
                <a:solidFill>
                  <a:srgbClr val="94898B"/>
                </a:solidFill>
              </a:defRPr>
            </a:lvl2pPr>
            <a:lvl3pPr lvl="2" algn="ctr">
              <a:lnSpc>
                <a:spcPct val="100000"/>
              </a:lnSpc>
              <a:spcBef>
                <a:spcPts val="300"/>
              </a:spcBef>
              <a:spcAft>
                <a:spcPts val="0"/>
              </a:spcAft>
              <a:buClr>
                <a:srgbClr val="94898B"/>
              </a:buClr>
              <a:buSzPts val="1600"/>
              <a:buNone/>
              <a:defRPr>
                <a:solidFill>
                  <a:srgbClr val="94898B"/>
                </a:solidFill>
              </a:defRPr>
            </a:lvl3pPr>
            <a:lvl4pPr lvl="3" algn="ctr">
              <a:lnSpc>
                <a:spcPct val="100000"/>
              </a:lnSpc>
              <a:spcBef>
                <a:spcPts val="300"/>
              </a:spcBef>
              <a:spcAft>
                <a:spcPts val="0"/>
              </a:spcAft>
              <a:buClr>
                <a:srgbClr val="94898B"/>
              </a:buClr>
              <a:buSzPts val="1300"/>
              <a:buNone/>
              <a:defRPr>
                <a:solidFill>
                  <a:srgbClr val="94898B"/>
                </a:solidFill>
              </a:defRPr>
            </a:lvl4pPr>
            <a:lvl5pPr lvl="4" algn="ctr">
              <a:lnSpc>
                <a:spcPct val="100000"/>
              </a:lnSpc>
              <a:spcBef>
                <a:spcPts val="300"/>
              </a:spcBef>
              <a:spcAft>
                <a:spcPts val="0"/>
              </a:spcAft>
              <a:buClr>
                <a:srgbClr val="94898B"/>
              </a:buClr>
              <a:buSzPts val="1300"/>
              <a:buNone/>
              <a:defRPr>
                <a:solidFill>
                  <a:srgbClr val="94898B"/>
                </a:solidFill>
              </a:defRPr>
            </a:lvl5pPr>
            <a:lvl6pPr lvl="5" algn="ctr">
              <a:lnSpc>
                <a:spcPct val="100000"/>
              </a:lnSpc>
              <a:spcBef>
                <a:spcPts val="300"/>
              </a:spcBef>
              <a:spcAft>
                <a:spcPts val="0"/>
              </a:spcAft>
              <a:buClr>
                <a:srgbClr val="94898B"/>
              </a:buClr>
              <a:buSzPts val="1300"/>
              <a:buNone/>
              <a:defRPr>
                <a:solidFill>
                  <a:srgbClr val="94898B"/>
                </a:solidFill>
              </a:defRPr>
            </a:lvl6pPr>
            <a:lvl7pPr lvl="6" algn="ctr">
              <a:lnSpc>
                <a:spcPct val="100000"/>
              </a:lnSpc>
              <a:spcBef>
                <a:spcPts val="300"/>
              </a:spcBef>
              <a:spcAft>
                <a:spcPts val="0"/>
              </a:spcAft>
              <a:buClr>
                <a:srgbClr val="94898B"/>
              </a:buClr>
              <a:buSzPts val="1300"/>
              <a:buNone/>
              <a:defRPr>
                <a:solidFill>
                  <a:srgbClr val="94898B"/>
                </a:solidFill>
              </a:defRPr>
            </a:lvl7pPr>
            <a:lvl8pPr lvl="7" algn="ctr">
              <a:lnSpc>
                <a:spcPct val="100000"/>
              </a:lnSpc>
              <a:spcBef>
                <a:spcPts val="300"/>
              </a:spcBef>
              <a:spcAft>
                <a:spcPts val="0"/>
              </a:spcAft>
              <a:buClr>
                <a:srgbClr val="94898B"/>
              </a:buClr>
              <a:buSzPts val="1300"/>
              <a:buNone/>
              <a:defRPr>
                <a:solidFill>
                  <a:srgbClr val="94898B"/>
                </a:solidFill>
              </a:defRPr>
            </a:lvl8pPr>
            <a:lvl9pPr lvl="8" algn="ctr">
              <a:lnSpc>
                <a:spcPct val="100000"/>
              </a:lnSpc>
              <a:spcBef>
                <a:spcPts val="300"/>
              </a:spcBef>
              <a:spcAft>
                <a:spcPts val="0"/>
              </a:spcAft>
              <a:buClr>
                <a:srgbClr val="94898B"/>
              </a:buClr>
              <a:buSzPts val="1300"/>
              <a:buNone/>
              <a:defRPr>
                <a:solidFill>
                  <a:srgbClr val="94898B"/>
                </a:solidFill>
              </a:defRPr>
            </a:lvl9pPr>
          </a:lstStyle>
          <a:p>
            <a:endParaRPr/>
          </a:p>
        </p:txBody>
      </p:sp>
      <p:sp>
        <p:nvSpPr>
          <p:cNvPr id="212" name="Google Shape;212;g3f574bbadad_0_14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3" name="Google Shape;213;g3f574bbadad_0_14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4" name="Google Shape;214;g3f574bbadad_0_14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716335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5"/>
        <p:cNvGrpSpPr/>
        <p:nvPr/>
      </p:nvGrpSpPr>
      <p:grpSpPr>
        <a:xfrm>
          <a:off x="0" y="0"/>
          <a:ext cx="0" cy="0"/>
          <a:chOff x="0" y="0"/>
          <a:chExt cx="0" cy="0"/>
        </a:xfrm>
      </p:grpSpPr>
      <p:sp>
        <p:nvSpPr>
          <p:cNvPr id="216" name="Google Shape;216;g3f574bbadad_0_14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7" name="Google Shape;217;g3f574bbadad_0_149"/>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18" name="Google Shape;218;g3f574bbadad_0_14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9" name="Google Shape;219;g3f574bbadad_0_14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0" name="Google Shape;220;g3f574bbadad_0_14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20845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1"/>
        <p:cNvGrpSpPr/>
        <p:nvPr/>
      </p:nvGrpSpPr>
      <p:grpSpPr>
        <a:xfrm>
          <a:off x="0" y="0"/>
          <a:ext cx="0" cy="0"/>
          <a:chOff x="0" y="0"/>
          <a:chExt cx="0" cy="0"/>
        </a:xfrm>
      </p:grpSpPr>
      <p:sp>
        <p:nvSpPr>
          <p:cNvPr id="222" name="Google Shape;222;g3f574bbadad_0_155"/>
          <p:cNvSpPr txBox="1">
            <a:spLocks noGrp="1"/>
          </p:cNvSpPr>
          <p:nvPr>
            <p:ph type="title"/>
          </p:nvPr>
        </p:nvSpPr>
        <p:spPr>
          <a:xfrm>
            <a:off x="481542" y="2937933"/>
            <a:ext cx="5181600" cy="908100"/>
          </a:xfrm>
          <a:prstGeom prst="rect">
            <a:avLst/>
          </a:prstGeom>
          <a:noFill/>
          <a:ln>
            <a:noFill/>
          </a:ln>
        </p:spPr>
        <p:txBody>
          <a:bodyPr spcFirstLastPara="1" wrap="square" lIns="60950" tIns="30475" rIns="60950" bIns="30475" anchor="t" anchorCtr="0">
            <a:normAutofit/>
          </a:bodyPr>
          <a:lstStyle>
            <a:lvl1pPr lvl="0" algn="l">
              <a:lnSpc>
                <a:spcPct val="100000"/>
              </a:lnSpc>
              <a:spcBef>
                <a:spcPts val="0"/>
              </a:spcBef>
              <a:spcAft>
                <a:spcPts val="0"/>
              </a:spcAft>
              <a:buClr>
                <a:schemeClr val="dk1"/>
              </a:buClr>
              <a:buSzPts val="2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3" name="Google Shape;223;g3f574bbadad_0_155"/>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rgbClr val="94898B"/>
              </a:buClr>
              <a:buSzPts val="1300"/>
              <a:buNone/>
              <a:defRPr sz="1300">
                <a:solidFill>
                  <a:srgbClr val="94898B"/>
                </a:solidFill>
              </a:defRPr>
            </a:lvl1pPr>
            <a:lvl2pPr marL="914400" lvl="1" indent="-228600" algn="l">
              <a:lnSpc>
                <a:spcPct val="100000"/>
              </a:lnSpc>
              <a:spcBef>
                <a:spcPts val="200"/>
              </a:spcBef>
              <a:spcAft>
                <a:spcPts val="0"/>
              </a:spcAft>
              <a:buClr>
                <a:srgbClr val="94898B"/>
              </a:buClr>
              <a:buSzPts val="1200"/>
              <a:buNone/>
              <a:defRPr sz="1200">
                <a:solidFill>
                  <a:srgbClr val="94898B"/>
                </a:solidFill>
              </a:defRPr>
            </a:lvl2pPr>
            <a:lvl3pPr marL="1371600" lvl="2" indent="-228600" algn="l">
              <a:lnSpc>
                <a:spcPct val="100000"/>
              </a:lnSpc>
              <a:spcBef>
                <a:spcPts val="200"/>
              </a:spcBef>
              <a:spcAft>
                <a:spcPts val="0"/>
              </a:spcAft>
              <a:buClr>
                <a:srgbClr val="94898B"/>
              </a:buClr>
              <a:buSzPts val="1100"/>
              <a:buNone/>
              <a:defRPr sz="1100">
                <a:solidFill>
                  <a:srgbClr val="94898B"/>
                </a:solidFill>
              </a:defRPr>
            </a:lvl3pPr>
            <a:lvl4pPr marL="1828800" lvl="3" indent="-228600" algn="l">
              <a:lnSpc>
                <a:spcPct val="100000"/>
              </a:lnSpc>
              <a:spcBef>
                <a:spcPts val="200"/>
              </a:spcBef>
              <a:spcAft>
                <a:spcPts val="0"/>
              </a:spcAft>
              <a:buClr>
                <a:srgbClr val="94898B"/>
              </a:buClr>
              <a:buSzPts val="900"/>
              <a:buNone/>
              <a:defRPr sz="900">
                <a:solidFill>
                  <a:srgbClr val="94898B"/>
                </a:solidFill>
              </a:defRPr>
            </a:lvl4pPr>
            <a:lvl5pPr marL="2286000" lvl="4" indent="-228600" algn="l">
              <a:lnSpc>
                <a:spcPct val="100000"/>
              </a:lnSpc>
              <a:spcBef>
                <a:spcPts val="200"/>
              </a:spcBef>
              <a:spcAft>
                <a:spcPts val="0"/>
              </a:spcAft>
              <a:buClr>
                <a:srgbClr val="94898B"/>
              </a:buClr>
              <a:buSzPts val="900"/>
              <a:buNone/>
              <a:defRPr sz="900">
                <a:solidFill>
                  <a:srgbClr val="94898B"/>
                </a:solidFill>
              </a:defRPr>
            </a:lvl5pPr>
            <a:lvl6pPr marL="2743200" lvl="5" indent="-228600" algn="l">
              <a:lnSpc>
                <a:spcPct val="100000"/>
              </a:lnSpc>
              <a:spcBef>
                <a:spcPts val="200"/>
              </a:spcBef>
              <a:spcAft>
                <a:spcPts val="0"/>
              </a:spcAft>
              <a:buClr>
                <a:srgbClr val="94898B"/>
              </a:buClr>
              <a:buSzPts val="900"/>
              <a:buNone/>
              <a:defRPr sz="900">
                <a:solidFill>
                  <a:srgbClr val="94898B"/>
                </a:solidFill>
              </a:defRPr>
            </a:lvl6pPr>
            <a:lvl7pPr marL="3200400" lvl="6" indent="-228600" algn="l">
              <a:lnSpc>
                <a:spcPct val="100000"/>
              </a:lnSpc>
              <a:spcBef>
                <a:spcPts val="200"/>
              </a:spcBef>
              <a:spcAft>
                <a:spcPts val="0"/>
              </a:spcAft>
              <a:buClr>
                <a:srgbClr val="94898B"/>
              </a:buClr>
              <a:buSzPts val="900"/>
              <a:buNone/>
              <a:defRPr sz="900">
                <a:solidFill>
                  <a:srgbClr val="94898B"/>
                </a:solidFill>
              </a:defRPr>
            </a:lvl7pPr>
            <a:lvl8pPr marL="3657600" lvl="7" indent="-228600" algn="l">
              <a:lnSpc>
                <a:spcPct val="100000"/>
              </a:lnSpc>
              <a:spcBef>
                <a:spcPts val="200"/>
              </a:spcBef>
              <a:spcAft>
                <a:spcPts val="0"/>
              </a:spcAft>
              <a:buClr>
                <a:srgbClr val="94898B"/>
              </a:buClr>
              <a:buSzPts val="900"/>
              <a:buNone/>
              <a:defRPr sz="900">
                <a:solidFill>
                  <a:srgbClr val="94898B"/>
                </a:solidFill>
              </a:defRPr>
            </a:lvl8pPr>
            <a:lvl9pPr marL="4114800" lvl="8" indent="-228600" algn="l">
              <a:lnSpc>
                <a:spcPct val="100000"/>
              </a:lnSpc>
              <a:spcBef>
                <a:spcPts val="200"/>
              </a:spcBef>
              <a:spcAft>
                <a:spcPts val="0"/>
              </a:spcAft>
              <a:buClr>
                <a:srgbClr val="94898B"/>
              </a:buClr>
              <a:buSzPts val="900"/>
              <a:buNone/>
              <a:defRPr sz="900">
                <a:solidFill>
                  <a:srgbClr val="94898B"/>
                </a:solidFill>
              </a:defRPr>
            </a:lvl9pPr>
          </a:lstStyle>
          <a:p>
            <a:endParaRPr/>
          </a:p>
        </p:txBody>
      </p:sp>
      <p:sp>
        <p:nvSpPr>
          <p:cNvPr id="224" name="Google Shape;224;g3f574bbadad_0_15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5" name="Google Shape;225;g3f574bbadad_0_15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6" name="Google Shape;226;g3f574bbadad_0_15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123133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7"/>
        <p:cNvGrpSpPr/>
        <p:nvPr/>
      </p:nvGrpSpPr>
      <p:grpSpPr>
        <a:xfrm>
          <a:off x="0" y="0"/>
          <a:ext cx="0" cy="0"/>
          <a:chOff x="0" y="0"/>
          <a:chExt cx="0" cy="0"/>
        </a:xfrm>
      </p:grpSpPr>
      <p:sp>
        <p:nvSpPr>
          <p:cNvPr id="228" name="Google Shape;228;g3f574bbadad_0_161"/>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9" name="Google Shape;229;g3f574bbadad_0_161"/>
          <p:cNvSpPr txBox="1">
            <a:spLocks noGrp="1"/>
          </p:cNvSpPr>
          <p:nvPr>
            <p:ph type="body" idx="1"/>
          </p:nvPr>
        </p:nvSpPr>
        <p:spPr>
          <a:xfrm>
            <a:off x="304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0" name="Google Shape;230;g3f574bbadad_0_161"/>
          <p:cNvSpPr txBox="1">
            <a:spLocks noGrp="1"/>
          </p:cNvSpPr>
          <p:nvPr>
            <p:ph type="body" idx="2"/>
          </p:nvPr>
        </p:nvSpPr>
        <p:spPr>
          <a:xfrm>
            <a:off x="3098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1" name="Google Shape;231;g3f574bbadad_0_16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2" name="Google Shape;232;g3f574bbadad_0_16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3" name="Google Shape;233;g3f574bbadad_0_16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818254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34"/>
        <p:cNvGrpSpPr/>
        <p:nvPr/>
      </p:nvGrpSpPr>
      <p:grpSpPr>
        <a:xfrm>
          <a:off x="0" y="0"/>
          <a:ext cx="0" cy="0"/>
          <a:chOff x="0" y="0"/>
          <a:chExt cx="0" cy="0"/>
        </a:xfrm>
      </p:grpSpPr>
      <p:sp>
        <p:nvSpPr>
          <p:cNvPr id="235" name="Google Shape;235;g3f574bbadad_0_168"/>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6" name="Google Shape;236;g3f574bbadad_0_168"/>
          <p:cNvSpPr txBox="1">
            <a:spLocks noGrp="1"/>
          </p:cNvSpPr>
          <p:nvPr>
            <p:ph type="body" idx="1"/>
          </p:nvPr>
        </p:nvSpPr>
        <p:spPr>
          <a:xfrm>
            <a:off x="304800"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7" name="Google Shape;237;g3f574bbadad_0_168"/>
          <p:cNvSpPr txBox="1">
            <a:spLocks noGrp="1"/>
          </p:cNvSpPr>
          <p:nvPr>
            <p:ph type="body" idx="2"/>
          </p:nvPr>
        </p:nvSpPr>
        <p:spPr>
          <a:xfrm>
            <a:off x="304800"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38" name="Google Shape;238;g3f574bbadad_0_168"/>
          <p:cNvSpPr txBox="1">
            <a:spLocks noGrp="1"/>
          </p:cNvSpPr>
          <p:nvPr>
            <p:ph type="body" idx="3"/>
          </p:nvPr>
        </p:nvSpPr>
        <p:spPr>
          <a:xfrm>
            <a:off x="3096683"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9" name="Google Shape;239;g3f574bbadad_0_168"/>
          <p:cNvSpPr txBox="1">
            <a:spLocks noGrp="1"/>
          </p:cNvSpPr>
          <p:nvPr>
            <p:ph type="body" idx="4"/>
          </p:nvPr>
        </p:nvSpPr>
        <p:spPr>
          <a:xfrm>
            <a:off x="3096683"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40" name="Google Shape;240;g3f574bbadad_0_168"/>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1" name="Google Shape;241;g3f574bbadad_0_168"/>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2" name="Google Shape;242;g3f574bbadad_0_168"/>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51206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3"/>
        <p:cNvGrpSpPr/>
        <p:nvPr/>
      </p:nvGrpSpPr>
      <p:grpSpPr>
        <a:xfrm>
          <a:off x="0" y="0"/>
          <a:ext cx="0" cy="0"/>
          <a:chOff x="0" y="0"/>
          <a:chExt cx="0" cy="0"/>
        </a:xfrm>
      </p:grpSpPr>
      <p:sp>
        <p:nvSpPr>
          <p:cNvPr id="244" name="Google Shape;244;g3f574bbadad_0_177"/>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5" name="Google Shape;245;g3f574bbadad_0_17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6" name="Google Shape;246;g3f574bbadad_0_17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7" name="Google Shape;247;g3f574bbadad_0_17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05290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8"/>
        <p:cNvGrpSpPr/>
        <p:nvPr/>
      </p:nvGrpSpPr>
      <p:grpSpPr>
        <a:xfrm>
          <a:off x="0" y="0"/>
          <a:ext cx="0" cy="0"/>
          <a:chOff x="0" y="0"/>
          <a:chExt cx="0" cy="0"/>
        </a:xfrm>
      </p:grpSpPr>
      <p:sp>
        <p:nvSpPr>
          <p:cNvPr id="249" name="Google Shape;249;g3f574bbadad_0_182"/>
          <p:cNvSpPr txBox="1">
            <a:spLocks noGrp="1"/>
          </p:cNvSpPr>
          <p:nvPr>
            <p:ph type="title"/>
          </p:nvPr>
        </p:nvSpPr>
        <p:spPr>
          <a:xfrm>
            <a:off x="304800" y="182033"/>
            <a:ext cx="2005500" cy="7749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0" name="Google Shape;250;g3f574bbadad_0_182"/>
          <p:cNvSpPr txBox="1">
            <a:spLocks noGrp="1"/>
          </p:cNvSpPr>
          <p:nvPr>
            <p:ph type="body" idx="1"/>
          </p:nvPr>
        </p:nvSpPr>
        <p:spPr>
          <a:xfrm>
            <a:off x="2383367" y="182033"/>
            <a:ext cx="3407700" cy="3902100"/>
          </a:xfrm>
          <a:prstGeom prst="rect">
            <a:avLst/>
          </a:prstGeom>
          <a:noFill/>
          <a:ln>
            <a:noFill/>
          </a:ln>
        </p:spPr>
        <p:txBody>
          <a:bodyPr spcFirstLastPara="1" wrap="square" lIns="60950" tIns="30475" rIns="60950" bIns="304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9250" algn="l">
              <a:lnSpc>
                <a:spcPct val="100000"/>
              </a:lnSpc>
              <a:spcBef>
                <a:spcPts val="400"/>
              </a:spcBef>
              <a:spcAft>
                <a:spcPts val="0"/>
              </a:spcAft>
              <a:buClr>
                <a:schemeClr val="dk1"/>
              </a:buClr>
              <a:buSzPts val="1900"/>
              <a:buChar char="–"/>
              <a:defRPr sz="1900"/>
            </a:lvl2pPr>
            <a:lvl3pPr marL="1371600" lvl="2" indent="-330200" algn="l">
              <a:lnSpc>
                <a:spcPct val="100000"/>
              </a:lnSpc>
              <a:spcBef>
                <a:spcPts val="300"/>
              </a:spcBef>
              <a:spcAft>
                <a:spcPts val="0"/>
              </a:spcAft>
              <a:buClr>
                <a:schemeClr val="dk1"/>
              </a:buClr>
              <a:buSzPts val="1600"/>
              <a:buChar char="•"/>
              <a:defRPr sz="1600"/>
            </a:lvl3pPr>
            <a:lvl4pPr marL="1828800" lvl="3" indent="-311150" algn="l">
              <a:lnSpc>
                <a:spcPct val="100000"/>
              </a:lnSpc>
              <a:spcBef>
                <a:spcPts val="300"/>
              </a:spcBef>
              <a:spcAft>
                <a:spcPts val="0"/>
              </a:spcAft>
              <a:buClr>
                <a:schemeClr val="dk1"/>
              </a:buClr>
              <a:buSzPts val="1300"/>
              <a:buChar char="–"/>
              <a:defRPr sz="1300"/>
            </a:lvl4pPr>
            <a:lvl5pPr marL="2286000" lvl="4" indent="-311150" algn="l">
              <a:lnSpc>
                <a:spcPct val="100000"/>
              </a:lnSpc>
              <a:spcBef>
                <a:spcPts val="300"/>
              </a:spcBef>
              <a:spcAft>
                <a:spcPts val="0"/>
              </a:spcAft>
              <a:buClr>
                <a:schemeClr val="dk1"/>
              </a:buClr>
              <a:buSzPts val="1300"/>
              <a:buChar char="»"/>
              <a:defRPr sz="1300"/>
            </a:lvl5pPr>
            <a:lvl6pPr marL="2743200" lvl="5" indent="-311150" algn="l">
              <a:lnSpc>
                <a:spcPct val="100000"/>
              </a:lnSpc>
              <a:spcBef>
                <a:spcPts val="300"/>
              </a:spcBef>
              <a:spcAft>
                <a:spcPts val="0"/>
              </a:spcAft>
              <a:buClr>
                <a:schemeClr val="dk1"/>
              </a:buClr>
              <a:buSzPts val="1300"/>
              <a:buChar char="•"/>
              <a:defRPr sz="1300"/>
            </a:lvl6pPr>
            <a:lvl7pPr marL="3200400" lvl="6" indent="-311150" algn="l">
              <a:lnSpc>
                <a:spcPct val="100000"/>
              </a:lnSpc>
              <a:spcBef>
                <a:spcPts val="300"/>
              </a:spcBef>
              <a:spcAft>
                <a:spcPts val="0"/>
              </a:spcAft>
              <a:buClr>
                <a:schemeClr val="dk1"/>
              </a:buClr>
              <a:buSzPts val="1300"/>
              <a:buChar char="•"/>
              <a:defRPr sz="1300"/>
            </a:lvl7pPr>
            <a:lvl8pPr marL="3657600" lvl="7" indent="-311150" algn="l">
              <a:lnSpc>
                <a:spcPct val="100000"/>
              </a:lnSpc>
              <a:spcBef>
                <a:spcPts val="300"/>
              </a:spcBef>
              <a:spcAft>
                <a:spcPts val="0"/>
              </a:spcAft>
              <a:buClr>
                <a:schemeClr val="dk1"/>
              </a:buClr>
              <a:buSzPts val="1300"/>
              <a:buChar char="•"/>
              <a:defRPr sz="1300"/>
            </a:lvl8pPr>
            <a:lvl9pPr marL="4114800" lvl="8" indent="-311150" algn="l">
              <a:lnSpc>
                <a:spcPct val="100000"/>
              </a:lnSpc>
              <a:spcBef>
                <a:spcPts val="300"/>
              </a:spcBef>
              <a:spcAft>
                <a:spcPts val="0"/>
              </a:spcAft>
              <a:buClr>
                <a:schemeClr val="dk1"/>
              </a:buClr>
              <a:buSzPts val="1300"/>
              <a:buChar char="•"/>
              <a:defRPr sz="1300"/>
            </a:lvl9pPr>
          </a:lstStyle>
          <a:p>
            <a:endParaRPr/>
          </a:p>
        </p:txBody>
      </p:sp>
      <p:sp>
        <p:nvSpPr>
          <p:cNvPr id="251" name="Google Shape;251;g3f574bbadad_0_182"/>
          <p:cNvSpPr txBox="1">
            <a:spLocks noGrp="1"/>
          </p:cNvSpPr>
          <p:nvPr>
            <p:ph type="body" idx="2"/>
          </p:nvPr>
        </p:nvSpPr>
        <p:spPr>
          <a:xfrm>
            <a:off x="304800" y="956733"/>
            <a:ext cx="2005500" cy="31275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2" name="Google Shape;252;g3f574bbadad_0_18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3" name="Google Shape;253;g3f574bbadad_0_18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4" name="Google Shape;254;g3f574bbadad_0_18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907226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55"/>
        <p:cNvGrpSpPr/>
        <p:nvPr/>
      </p:nvGrpSpPr>
      <p:grpSpPr>
        <a:xfrm>
          <a:off x="0" y="0"/>
          <a:ext cx="0" cy="0"/>
          <a:chOff x="0" y="0"/>
          <a:chExt cx="0" cy="0"/>
        </a:xfrm>
      </p:grpSpPr>
      <p:sp>
        <p:nvSpPr>
          <p:cNvPr id="256" name="Google Shape;256;g3f574bbadad_0_189"/>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7" name="Google Shape;257;g3f574bbadad_0_189"/>
          <p:cNvSpPr>
            <a:spLocks noGrp="1"/>
          </p:cNvSpPr>
          <p:nvPr>
            <p:ph type="pic" idx="2"/>
          </p:nvPr>
        </p:nvSpPr>
        <p:spPr>
          <a:xfrm>
            <a:off x="1194859" y="408517"/>
            <a:ext cx="3657600" cy="2743200"/>
          </a:xfrm>
          <a:prstGeom prst="rect">
            <a:avLst/>
          </a:prstGeom>
          <a:noFill/>
          <a:ln>
            <a:noFill/>
          </a:ln>
        </p:spPr>
      </p:sp>
      <p:sp>
        <p:nvSpPr>
          <p:cNvPr id="258" name="Google Shape;258;g3f574bbadad_0_189"/>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9" name="Google Shape;259;g3f574bbadad_0_18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0" name="Google Shape;260;g3f574bbadad_0_18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1" name="Google Shape;261;g3f574bbadad_0_18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611020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62"/>
        <p:cNvGrpSpPr/>
        <p:nvPr/>
      </p:nvGrpSpPr>
      <p:grpSpPr>
        <a:xfrm>
          <a:off x="0" y="0"/>
          <a:ext cx="0" cy="0"/>
          <a:chOff x="0" y="0"/>
          <a:chExt cx="0" cy="0"/>
        </a:xfrm>
      </p:grpSpPr>
      <p:sp>
        <p:nvSpPr>
          <p:cNvPr id="263" name="Google Shape;263;g3f574bbadad_0_196"/>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4" name="Google Shape;264;g3f574bbadad_0_196"/>
          <p:cNvSpPr txBox="1">
            <a:spLocks noGrp="1"/>
          </p:cNvSpPr>
          <p:nvPr>
            <p:ph type="body" idx="1"/>
          </p:nvPr>
        </p:nvSpPr>
        <p:spPr>
          <a:xfrm rot="5400000">
            <a:off x="1539300"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65" name="Google Shape;265;g3f574bbadad_0_196"/>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6" name="Google Shape;266;g3f574bbadad_0_196"/>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7" name="Google Shape;267;g3f574bbadad_0_196"/>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314555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68"/>
        <p:cNvGrpSpPr/>
        <p:nvPr/>
      </p:nvGrpSpPr>
      <p:grpSpPr>
        <a:xfrm>
          <a:off x="0" y="0"/>
          <a:ext cx="0" cy="0"/>
          <a:chOff x="0" y="0"/>
          <a:chExt cx="0" cy="0"/>
        </a:xfrm>
      </p:grpSpPr>
      <p:sp>
        <p:nvSpPr>
          <p:cNvPr id="269" name="Google Shape;269;g3f574bbadad_0_202"/>
          <p:cNvSpPr txBox="1">
            <a:spLocks noGrp="1"/>
          </p:cNvSpPr>
          <p:nvPr>
            <p:ph type="title"/>
          </p:nvPr>
        </p:nvSpPr>
        <p:spPr>
          <a:xfrm rot="5400000">
            <a:off x="3154950" y="1447742"/>
            <a:ext cx="3900900" cy="13716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0" name="Google Shape;270;g3f574bbadad_0_202"/>
          <p:cNvSpPr txBox="1">
            <a:spLocks noGrp="1"/>
          </p:cNvSpPr>
          <p:nvPr>
            <p:ph type="body" idx="1"/>
          </p:nvPr>
        </p:nvSpPr>
        <p:spPr>
          <a:xfrm rot="5400000">
            <a:off x="361000"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1" name="Google Shape;271;g3f574bbadad_0_202"/>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2" name="Google Shape;272;g3f574bbadad_0_202"/>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3" name="Google Shape;273;g3f574bbadad_0_202"/>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963204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74"/>
        <p:cNvGrpSpPr/>
        <p:nvPr/>
      </p:nvGrpSpPr>
      <p:grpSpPr>
        <a:xfrm>
          <a:off x="0" y="0"/>
          <a:ext cx="0" cy="0"/>
          <a:chOff x="0" y="0"/>
          <a:chExt cx="0" cy="0"/>
        </a:xfrm>
      </p:grpSpPr>
      <p:sp>
        <p:nvSpPr>
          <p:cNvPr id="275" name="Google Shape;275;g3f574bbadad_0_208"/>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76" name="Google Shape;276;g3f574bbadad_0_208"/>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7" name="Google Shape;277;g3f574bbadad_0_208"/>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283481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78"/>
        <p:cNvGrpSpPr/>
        <p:nvPr/>
      </p:nvGrpSpPr>
      <p:grpSpPr>
        <a:xfrm>
          <a:off x="0" y="0"/>
          <a:ext cx="0" cy="0"/>
          <a:chOff x="0" y="0"/>
          <a:chExt cx="0" cy="0"/>
        </a:xfrm>
      </p:grpSpPr>
      <p:sp>
        <p:nvSpPr>
          <p:cNvPr id="279" name="Google Shape;279;g3f574bbadad_0_212"/>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Open Sans"/>
              <a:ea typeface="Open Sans"/>
              <a:cs typeface="Open Sans"/>
              <a:sym typeface="Open Sans"/>
            </a:endParaRPr>
          </a:p>
        </p:txBody>
      </p:sp>
      <p:sp>
        <p:nvSpPr>
          <p:cNvPr id="280" name="Google Shape;280;g3f574bbadad_0_212"/>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1" name="Google Shape;281;g3f574bbadad_0_212"/>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24300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82"/>
        <p:cNvGrpSpPr/>
        <p:nvPr/>
      </p:nvGrpSpPr>
      <p:grpSpPr>
        <a:xfrm>
          <a:off x="0" y="0"/>
          <a:ext cx="0" cy="0"/>
          <a:chOff x="0" y="0"/>
          <a:chExt cx="0" cy="0"/>
        </a:xfrm>
      </p:grpSpPr>
      <p:sp>
        <p:nvSpPr>
          <p:cNvPr id="283" name="Google Shape;283;g3f574bbadad_0_216"/>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84" name="Google Shape;284;g3f574bbadad_0_216"/>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dk1"/>
              </a:buClr>
              <a:buSzPts val="1200"/>
              <a:buFont typeface="Open Sans ExtraBold"/>
              <a:buNone/>
              <a:defRPr sz="2400">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5" name="Google Shape;285;g3f574bbadad_0_216"/>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979338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AF2FE-4E67-AEC9-E410-9AF17CB4A6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93F32F-F3E8-1E07-852F-9F124D16F6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D6D8C9-A0DA-325B-1C6D-29834E5CC749}"/>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5" name="Footer Placeholder 4">
            <a:extLst>
              <a:ext uri="{FF2B5EF4-FFF2-40B4-BE49-F238E27FC236}">
                <a16:creationId xmlns:a16="http://schemas.microsoft.com/office/drawing/2014/main" id="{A8C9C25C-4B82-7D03-7DC6-3C7F0CF407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665368-057E-46BF-BAC3-0C9BB76C1E14}"/>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34692136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18CF-8604-0537-4793-05323F7614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29A016-E6C8-4985-B9C9-BA268071AC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535A7D-91EE-7A4D-7CE6-74E1E8C5454B}"/>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5" name="Footer Placeholder 4">
            <a:extLst>
              <a:ext uri="{FF2B5EF4-FFF2-40B4-BE49-F238E27FC236}">
                <a16:creationId xmlns:a16="http://schemas.microsoft.com/office/drawing/2014/main" id="{CAE1EE05-B239-3A63-DD09-C0EE913E1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01E9C4-7785-33E9-FF93-0FF1A92E0ADE}"/>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24657922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B5B44-651C-7710-5271-8955CD6A5A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D62DC1-0AE0-0E5D-65F8-9356A09FBC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DC815A-53F1-44D3-9852-D23977C757A2}"/>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5" name="Footer Placeholder 4">
            <a:extLst>
              <a:ext uri="{FF2B5EF4-FFF2-40B4-BE49-F238E27FC236}">
                <a16:creationId xmlns:a16="http://schemas.microsoft.com/office/drawing/2014/main" id="{FAAD32BC-0803-11CD-6DAE-A4A7CBCB77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E7142E-F13A-C913-3DF4-4A5DB4694EE2}"/>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29101204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B8516-49BD-0C45-2413-30D4E953A8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BDA33D-A3C5-A0D7-237B-D9A5707220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51443C-061C-9966-EC8C-0EEAB636F7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D119FB-6EA1-5AAA-7A15-C807CFE4EEB6}"/>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6" name="Footer Placeholder 5">
            <a:extLst>
              <a:ext uri="{FF2B5EF4-FFF2-40B4-BE49-F238E27FC236}">
                <a16:creationId xmlns:a16="http://schemas.microsoft.com/office/drawing/2014/main" id="{AE9F464E-950D-0786-DD04-956D6F8CA7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171730-CC28-0868-8DAF-5FF8872AEE78}"/>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9629218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96E60-C0A8-F8D2-2805-E1F79F0D6A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09C983-81BA-32E7-1E29-04FC156FCA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A7C57F-010E-A7A3-17D3-3E01CE6B0F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CB5EB1-1476-821F-A3D6-8A3AD488A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3FED2A-FFE7-3254-5A3D-5532CCD08D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FBEAF6-B7A6-6DC6-75EE-097BD3B37093}"/>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8" name="Footer Placeholder 7">
            <a:extLst>
              <a:ext uri="{FF2B5EF4-FFF2-40B4-BE49-F238E27FC236}">
                <a16:creationId xmlns:a16="http://schemas.microsoft.com/office/drawing/2014/main" id="{F3AB24E1-EA5A-96BA-2187-790D912D0A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181C15-A134-5193-E7D0-80765A1B5042}"/>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27140204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F78D8-3C34-A537-7A05-7CCA6DF764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391087-5A2D-45B2-FD76-4BD950A9BCFD}"/>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4" name="Footer Placeholder 3">
            <a:extLst>
              <a:ext uri="{FF2B5EF4-FFF2-40B4-BE49-F238E27FC236}">
                <a16:creationId xmlns:a16="http://schemas.microsoft.com/office/drawing/2014/main" id="{85C68949-6F75-A8C4-D5D0-46F552C409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8ED914-380E-FF04-ABBE-5CF013843962}"/>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38734080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659E9C-9195-26FB-9580-31D654D382C4}"/>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3" name="Footer Placeholder 2">
            <a:extLst>
              <a:ext uri="{FF2B5EF4-FFF2-40B4-BE49-F238E27FC236}">
                <a16:creationId xmlns:a16="http://schemas.microsoft.com/office/drawing/2014/main" id="{18B6348C-0A84-BFF3-5940-99748B9DFA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58A258-224A-2E75-F50F-565C7E0F9FE7}"/>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13500957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73536-9904-A28D-4D19-D49476CE4E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F54934-83C9-C87E-D2C3-792C7A029C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B2491E-7736-EAAD-AF97-CA0F1B0010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E658FA-5BF8-29A6-3C9C-EC80904AE02E}"/>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6" name="Footer Placeholder 5">
            <a:extLst>
              <a:ext uri="{FF2B5EF4-FFF2-40B4-BE49-F238E27FC236}">
                <a16:creationId xmlns:a16="http://schemas.microsoft.com/office/drawing/2014/main" id="{1760C6FF-CA7B-C5BF-4CD8-B81D8CF85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D3F779-25EB-0963-6DF0-B53EDF0D9ABF}"/>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155067138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516-88E8-B296-6BFA-5F4898624D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AAE2AC-E761-DF45-CB98-D913032E65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0E0C56-5ED6-68FA-4BBB-58A45E9276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391DAD-4ABD-A442-33DF-C4D1D336A0AB}"/>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6" name="Footer Placeholder 5">
            <a:extLst>
              <a:ext uri="{FF2B5EF4-FFF2-40B4-BE49-F238E27FC236}">
                <a16:creationId xmlns:a16="http://schemas.microsoft.com/office/drawing/2014/main" id="{67E97C17-D886-2B04-AA98-6F0AAC942C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029259-86B6-3F5C-2EE0-62F18E8F93B1}"/>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3082611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E54B0-73F3-69DE-BFFB-405D3027F0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A4A7E4-5D53-E25D-B4E0-A37BB2DF7E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42B717-53DF-4AAA-14BE-F72DEC301747}"/>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5" name="Footer Placeholder 4">
            <a:extLst>
              <a:ext uri="{FF2B5EF4-FFF2-40B4-BE49-F238E27FC236}">
                <a16:creationId xmlns:a16="http://schemas.microsoft.com/office/drawing/2014/main" id="{B7A59BC6-D05E-4C9D-843F-277146317D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F0D49C-FD86-0DD9-7071-37A37E7123E9}"/>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32182898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2A4344-1C05-2DB6-0D50-31F0394402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0C00BD-9F4C-90AA-9678-580EFEB4A5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04C44B-1EE0-84B0-0D69-B6038196EFE5}"/>
              </a:ext>
            </a:extLst>
          </p:cNvPr>
          <p:cNvSpPr>
            <a:spLocks noGrp="1"/>
          </p:cNvSpPr>
          <p:nvPr>
            <p:ph type="dt" sz="half" idx="10"/>
          </p:nvPr>
        </p:nvSpPr>
        <p:spPr/>
        <p:txBody>
          <a:bodyPr/>
          <a:lstStyle/>
          <a:p>
            <a:fld id="{9B3C68A7-A964-446D-9E11-FBA0943846FD}" type="datetimeFigureOut">
              <a:rPr lang="en-US" smtClean="0"/>
              <a:t>8/18/2026</a:t>
            </a:fld>
            <a:endParaRPr lang="en-US"/>
          </a:p>
        </p:txBody>
      </p:sp>
      <p:sp>
        <p:nvSpPr>
          <p:cNvPr id="5" name="Footer Placeholder 4">
            <a:extLst>
              <a:ext uri="{FF2B5EF4-FFF2-40B4-BE49-F238E27FC236}">
                <a16:creationId xmlns:a16="http://schemas.microsoft.com/office/drawing/2014/main" id="{7673DDE5-E158-6C96-37DA-476C86C0F7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299A4-2F7C-E751-249A-201684E92619}"/>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14667751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5730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511707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986261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98585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5281446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991823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085954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2274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9"/>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68" name="Google Shape;68;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30634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838067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039129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F5D-EB1C-10E4-F0EE-0AF271A597F6}"/>
              </a:ext>
            </a:extLst>
          </p:cNvPr>
          <p:cNvSpPr>
            <a:spLocks noGrp="1"/>
          </p:cNvSpPr>
          <p:nvPr>
            <p:ph type="title" hasCustomPrompt="1"/>
          </p:nvPr>
        </p:nvSpPr>
        <p:spPr>
          <a:xfrm>
            <a:off x="621196" y="677019"/>
            <a:ext cx="10949608" cy="947595"/>
          </a:xfrm>
        </p:spPr>
        <p:txBody>
          <a:bodyPr/>
          <a:lstStyle>
            <a:lvl1pPr algn="ctr">
              <a:defRPr/>
            </a:lvl1pPr>
          </a:lstStyle>
          <a:p>
            <a:r>
              <a:rPr lang="en-US" dirty="0"/>
              <a:t>Slide Title</a:t>
            </a:r>
          </a:p>
        </p:txBody>
      </p:sp>
      <p:sp>
        <p:nvSpPr>
          <p:cNvPr id="3" name="Text Placeholder 2">
            <a:extLst>
              <a:ext uri="{FF2B5EF4-FFF2-40B4-BE49-F238E27FC236}">
                <a16:creationId xmlns:a16="http://schemas.microsoft.com/office/drawing/2014/main" id="{8DAA6797-CC21-C1E0-4F46-909792911605}"/>
              </a:ext>
            </a:extLst>
          </p:cNvPr>
          <p:cNvSpPr>
            <a:spLocks noGrp="1"/>
          </p:cNvSpPr>
          <p:nvPr>
            <p:ph type="body" idx="1" hasCustomPrompt="1"/>
          </p:nvPr>
        </p:nvSpPr>
        <p:spPr>
          <a:xfrm>
            <a:off x="593387" y="2556769"/>
            <a:ext cx="10977417" cy="3620295"/>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5794860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41594789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opic &amp; Subtitle L">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0"/>
            <a:ext cx="6096000" cy="6858000"/>
          </a:xfrm>
        </p:spPr>
        <p:txBody>
          <a:bodyPr/>
          <a:lstStyle/>
          <a:p>
            <a:endParaRPr lang="en-US"/>
          </a:p>
        </p:txBody>
      </p:sp>
      <p:sp>
        <p:nvSpPr>
          <p:cNvPr id="2" name="Title 1"/>
          <p:cNvSpPr>
            <a:spLocks noGrp="1"/>
          </p:cNvSpPr>
          <p:nvPr>
            <p:ph type="ctrTitle" hasCustomPrompt="1"/>
          </p:nvPr>
        </p:nvSpPr>
        <p:spPr>
          <a:xfrm>
            <a:off x="638783" y="661482"/>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38783"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22535611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opic &amp; Subtitle 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0" y="0"/>
            <a:ext cx="6096000" cy="6858000"/>
          </a:xfrm>
        </p:spPr>
        <p:txBody>
          <a:bodyPr/>
          <a:lstStyle/>
          <a:p>
            <a:endParaRPr lang="en-US"/>
          </a:p>
        </p:txBody>
      </p:sp>
      <p:sp>
        <p:nvSpPr>
          <p:cNvPr id="2" name="Title 1"/>
          <p:cNvSpPr>
            <a:spLocks noGrp="1"/>
          </p:cNvSpPr>
          <p:nvPr>
            <p:ph type="ctrTitle" hasCustomPrompt="1"/>
          </p:nvPr>
        </p:nvSpPr>
        <p:spPr>
          <a:xfrm>
            <a:off x="6810983" y="701239"/>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810984"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10788307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Image + Content 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705678"/>
            <a:ext cx="3932237" cy="1113183"/>
          </a:xfrm>
        </p:spPr>
        <p:txBody>
          <a:bodyPr anchor="t"/>
          <a:lstStyle>
            <a:lvl1pPr>
              <a:defRPr sz="4800"/>
            </a:lvl1pPr>
          </a:lstStyle>
          <a:p>
            <a:r>
              <a:rPr lang="en-US" dirty="0"/>
              <a:t>Slide Title</a:t>
            </a:r>
          </a:p>
        </p:txBody>
      </p:sp>
      <p:sp>
        <p:nvSpPr>
          <p:cNvPr id="4" name="Text Placeholder 3"/>
          <p:cNvSpPr>
            <a:spLocks noGrp="1"/>
          </p:cNvSpPr>
          <p:nvPr>
            <p:ph type="body" sz="half" idx="2" hasCustomPrompt="1"/>
          </p:nvPr>
        </p:nvSpPr>
        <p:spPr>
          <a:xfrm>
            <a:off x="839788" y="2196548"/>
            <a:ext cx="3932237" cy="3672440"/>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
        <p:nvSpPr>
          <p:cNvPr id="9" name="Picture Placeholder 8">
            <a:extLst>
              <a:ext uri="{FF2B5EF4-FFF2-40B4-BE49-F238E27FC236}">
                <a16:creationId xmlns:a16="http://schemas.microsoft.com/office/drawing/2014/main" id="{85630E31-1B38-1CD8-0679-210C1EAF68DA}"/>
              </a:ext>
            </a:extLst>
          </p:cNvPr>
          <p:cNvSpPr>
            <a:spLocks noGrp="1"/>
          </p:cNvSpPr>
          <p:nvPr>
            <p:ph type="pic" sz="quarter" idx="10"/>
          </p:nvPr>
        </p:nvSpPr>
        <p:spPr>
          <a:xfrm>
            <a:off x="5198164" y="706438"/>
            <a:ext cx="6154047" cy="5162550"/>
          </a:xfrm>
        </p:spPr>
        <p:txBody>
          <a:bodyPr/>
          <a:lstStyle/>
          <a:p>
            <a:endParaRPr lang="en-US"/>
          </a:p>
        </p:txBody>
      </p:sp>
    </p:spTree>
    <p:extLst>
      <p:ext uri="{BB962C8B-B14F-4D97-AF65-F5344CB8AC3E}">
        <p14:creationId xmlns:p14="http://schemas.microsoft.com/office/powerpoint/2010/main" val="32130789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Image + Content 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36911" y="695738"/>
            <a:ext cx="3932237" cy="1267307"/>
          </a:xfrm>
        </p:spPr>
        <p:txBody>
          <a:bodyPr anchor="t"/>
          <a:lstStyle>
            <a:lvl1pPr>
              <a:defRPr sz="4000"/>
            </a:lvl1pPr>
          </a:lstStyle>
          <a:p>
            <a:r>
              <a:rPr lang="en-US" dirty="0"/>
              <a:t>Slide Title</a:t>
            </a:r>
          </a:p>
        </p:txBody>
      </p:sp>
      <p:sp>
        <p:nvSpPr>
          <p:cNvPr id="3" name="Picture Placeholder 2"/>
          <p:cNvSpPr>
            <a:spLocks noGrp="1" noChangeAspect="1"/>
          </p:cNvSpPr>
          <p:nvPr>
            <p:ph type="pic" idx="1"/>
          </p:nvPr>
        </p:nvSpPr>
        <p:spPr>
          <a:xfrm>
            <a:off x="622852" y="695738"/>
            <a:ext cx="6374296" cy="579941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hasCustomPrompt="1"/>
          </p:nvPr>
        </p:nvSpPr>
        <p:spPr>
          <a:xfrm>
            <a:off x="7636910" y="2315817"/>
            <a:ext cx="3932238" cy="4179337"/>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Tree>
    <p:extLst>
      <p:ext uri="{BB962C8B-B14F-4D97-AF65-F5344CB8AC3E}">
        <p14:creationId xmlns:p14="http://schemas.microsoft.com/office/powerpoint/2010/main" val="317028882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661482"/>
            <a:ext cx="5457217" cy="5535036"/>
          </a:xfrm>
        </p:spPr>
        <p:txBody>
          <a:bodyPr/>
          <a:lstStyle/>
          <a:p>
            <a:endParaRPr lang="en-US"/>
          </a:p>
        </p:txBody>
      </p:sp>
      <p:sp>
        <p:nvSpPr>
          <p:cNvPr id="2" name="Title 1"/>
          <p:cNvSpPr>
            <a:spLocks noGrp="1"/>
          </p:cNvSpPr>
          <p:nvPr>
            <p:ph type="ctrTitle" hasCustomPrompt="1"/>
          </p:nvPr>
        </p:nvSpPr>
        <p:spPr>
          <a:xfrm>
            <a:off x="638783"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38783"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38780"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69700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38783" y="661482"/>
            <a:ext cx="5457217" cy="5535036"/>
          </a:xfrm>
        </p:spPr>
        <p:txBody>
          <a:bodyPr/>
          <a:lstStyle/>
          <a:p>
            <a:endParaRPr lang="en-US"/>
          </a:p>
        </p:txBody>
      </p:sp>
      <p:sp>
        <p:nvSpPr>
          <p:cNvPr id="2" name="Title 1"/>
          <p:cNvSpPr>
            <a:spLocks noGrp="1"/>
          </p:cNvSpPr>
          <p:nvPr>
            <p:ph type="ctrTitle" hasCustomPrompt="1"/>
          </p:nvPr>
        </p:nvSpPr>
        <p:spPr>
          <a:xfrm>
            <a:off x="6781166"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781166"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781166"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423062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6096000" y="0"/>
            <a:ext cx="6096000" cy="6858000"/>
          </a:xfrm>
        </p:spPr>
        <p:txBody>
          <a:bodyPr/>
          <a:lstStyle/>
          <a:p>
            <a:endParaRPr lang="en-US"/>
          </a:p>
        </p:txBody>
      </p:sp>
      <p:sp>
        <p:nvSpPr>
          <p:cNvPr id="2" name="Title 1"/>
          <p:cNvSpPr>
            <a:spLocks noGrp="1"/>
          </p:cNvSpPr>
          <p:nvPr>
            <p:ph type="title" hasCustomPrompt="1"/>
          </p:nvPr>
        </p:nvSpPr>
        <p:spPr>
          <a:xfrm>
            <a:off x="643647" y="725050"/>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2938" y="1898374"/>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666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0" y="0"/>
            <a:ext cx="6096000" cy="6858000"/>
          </a:xfrm>
        </p:spPr>
        <p:txBody>
          <a:bodyPr/>
          <a:lstStyle/>
          <a:p>
            <a:endParaRPr lang="en-US"/>
          </a:p>
        </p:txBody>
      </p:sp>
      <p:sp>
        <p:nvSpPr>
          <p:cNvPr id="2" name="Title 1"/>
          <p:cNvSpPr>
            <a:spLocks noGrp="1"/>
          </p:cNvSpPr>
          <p:nvPr>
            <p:ph type="title" hasCustomPrompt="1"/>
          </p:nvPr>
        </p:nvSpPr>
        <p:spPr>
          <a:xfrm>
            <a:off x="6477916" y="705172"/>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77916" y="1834552"/>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39925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5894342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242621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1B2C9961-B1E6-307B-281B-AA334875B1C8}"/>
              </a:ext>
            </a:extLst>
          </p:cNvPr>
          <p:cNvSpPr>
            <a:spLocks noGrp="1"/>
          </p:cNvSpPr>
          <p:nvPr>
            <p:ph type="pic" sz="quarter" idx="10"/>
          </p:nvPr>
        </p:nvSpPr>
        <p:spPr>
          <a:xfrm>
            <a:off x="593725" y="4717684"/>
            <a:ext cx="11010900" cy="1459279"/>
          </a:xfrm>
        </p:spPr>
        <p:txBody>
          <a:bodyPr/>
          <a:lstStyle/>
          <a:p>
            <a:endParaRPr lang="en-US"/>
          </a:p>
        </p:txBody>
      </p:sp>
    </p:spTree>
    <p:extLst>
      <p:ext uri="{BB962C8B-B14F-4D97-AF65-F5344CB8AC3E}">
        <p14:creationId xmlns:p14="http://schemas.microsoft.com/office/powerpoint/2010/main" val="2506418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7" y="1928813"/>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6391275" y="1928813"/>
            <a:ext cx="5213350" cy="4248251"/>
          </a:xfrm>
        </p:spPr>
        <p:txBody>
          <a:bodyPr/>
          <a:lstStyle/>
          <a:p>
            <a:endParaRPr lang="en-US"/>
          </a:p>
        </p:txBody>
      </p:sp>
    </p:spTree>
    <p:extLst>
      <p:ext uri="{BB962C8B-B14F-4D97-AF65-F5344CB8AC3E}">
        <p14:creationId xmlns:p14="http://schemas.microsoft.com/office/powerpoint/2010/main" val="8983024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6374934" y="1906555"/>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593386" y="1928813"/>
            <a:ext cx="5213350" cy="4248251"/>
          </a:xfrm>
        </p:spPr>
        <p:txBody>
          <a:bodyPr/>
          <a:lstStyle/>
          <a:p>
            <a:endParaRPr lang="en-US"/>
          </a:p>
        </p:txBody>
      </p:sp>
    </p:spTree>
    <p:extLst>
      <p:ext uri="{BB962C8B-B14F-4D97-AF65-F5344CB8AC3E}">
        <p14:creationId xmlns:p14="http://schemas.microsoft.com/office/powerpoint/2010/main" val="40723918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6000"/>
            </a:lvl1pPr>
          </a:lstStyle>
          <a:p>
            <a:r>
              <a:rPr lang="en-US" dirty="0"/>
              <a:t>Slide Title</a:t>
            </a:r>
          </a:p>
        </p:txBody>
      </p:sp>
      <p:sp>
        <p:nvSpPr>
          <p:cNvPr id="3" name="Content Placeholder 2"/>
          <p:cNvSpPr>
            <a:spLocks noGrp="1"/>
          </p:cNvSpPr>
          <p:nvPr>
            <p:ph sz="half" idx="1" hasCustomPrompt="1"/>
          </p:nvPr>
        </p:nvSpPr>
        <p:spPr>
          <a:xfrm>
            <a:off x="838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247513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sz="6000" b="0"/>
            </a:lvl1pPr>
          </a:lstStyle>
          <a:p>
            <a:r>
              <a:rPr lang="en-US" dirty="0"/>
              <a:t>Slide Title</a:t>
            </a:r>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p:cNvSpPr>
            <a:spLocks noGrp="1"/>
          </p:cNvSpPr>
          <p:nvPr>
            <p:ph sz="half" idx="2" hasCustomPrompt="1"/>
          </p:nvPr>
        </p:nvSpPr>
        <p:spPr>
          <a:xfrm>
            <a:off x="839788" y="2505075"/>
            <a:ext cx="5157787"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p:cNvSpPr>
            <a:spLocks noGrp="1"/>
          </p:cNvSpPr>
          <p:nvPr>
            <p:ph sz="quarter" idx="4" hasCustomPrompt="1"/>
          </p:nvPr>
        </p:nvSpPr>
        <p:spPr>
          <a:xfrm>
            <a:off x="6172200" y="2505075"/>
            <a:ext cx="5183188"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166850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12192000" cy="6858000"/>
          </a:xfrm>
        </p:spPr>
        <p:txBody>
          <a:bodyPr/>
          <a:lstStyle/>
          <a:p>
            <a:endParaRPr lang="en-US"/>
          </a:p>
        </p:txBody>
      </p:sp>
      <p:sp>
        <p:nvSpPr>
          <p:cNvPr id="2" name="Title 1"/>
          <p:cNvSpPr>
            <a:spLocks noGrp="1"/>
          </p:cNvSpPr>
          <p:nvPr>
            <p:ph type="title" hasCustomPrompt="1"/>
          </p:nvPr>
        </p:nvSpPr>
        <p:spPr>
          <a:xfrm>
            <a:off x="0" y="4807916"/>
            <a:ext cx="12192000"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0" y="724521"/>
            <a:ext cx="12192000" cy="918542"/>
          </a:xfrm>
        </p:spPr>
        <p:txBody>
          <a:bodyPr anchor="ctr"/>
          <a:lstStyle>
            <a:lvl1pPr algn="ctr">
              <a:buNone/>
              <a:defRPr sz="5400"/>
            </a:lvl1pPr>
          </a:lstStyle>
          <a:p>
            <a:pPr lvl="0"/>
            <a:r>
              <a:rPr lang="en-US" dirty="0"/>
              <a:t>Activity Name</a:t>
            </a:r>
          </a:p>
        </p:txBody>
      </p:sp>
    </p:spTree>
    <p:extLst>
      <p:ext uri="{BB962C8B-B14F-4D97-AF65-F5344CB8AC3E}">
        <p14:creationId xmlns:p14="http://schemas.microsoft.com/office/powerpoint/2010/main" val="26603989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theme" Target="../theme/theme4.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5.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6.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26" Type="http://schemas.openxmlformats.org/officeDocument/2006/relationships/slideLayout" Target="../slideLayouts/slideLayout109.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5" Type="http://schemas.openxmlformats.org/officeDocument/2006/relationships/slideLayout" Target="../slideLayouts/slideLayout108.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24" Type="http://schemas.openxmlformats.org/officeDocument/2006/relationships/slideLayout" Target="../slideLayouts/slideLayout107.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slideLayout" Target="../slideLayouts/slideLayout106.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 Id="rId27"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3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8"/>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8" name="Google Shape;88;p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Google Shape;89;p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g3f5dff86ba0_0_47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7" name="Google Shape;187;g3f5dff86ba0_0_47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8" name="Google Shape;188;g3f5dff86ba0_0_47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9" name="Google Shape;189;g3f5dff86ba0_0_47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90" name="Google Shape;190;g3f5dff86ba0_0_47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757575"/>
                </a:solidFill>
                <a:latin typeface="Arial"/>
                <a:ea typeface="Arial"/>
                <a:cs typeface="Arial"/>
                <a:sym typeface="Arial"/>
              </a:defRPr>
            </a:lvl1pPr>
            <a:lvl2pPr marL="0" marR="0" lvl="1" indent="0" algn="r">
              <a:spcBef>
                <a:spcPts val="0"/>
              </a:spcBef>
              <a:buNone/>
              <a:defRPr sz="1200" b="0" i="0" u="none" strike="noStrike" cap="none">
                <a:solidFill>
                  <a:srgbClr val="757575"/>
                </a:solidFill>
                <a:latin typeface="Arial"/>
                <a:ea typeface="Arial"/>
                <a:cs typeface="Arial"/>
                <a:sym typeface="Arial"/>
              </a:defRPr>
            </a:lvl2pPr>
            <a:lvl3pPr marL="0" marR="0" lvl="2" indent="0" algn="r">
              <a:spcBef>
                <a:spcPts val="0"/>
              </a:spcBef>
              <a:buNone/>
              <a:defRPr sz="1200" b="0" i="0" u="none" strike="noStrike" cap="none">
                <a:solidFill>
                  <a:srgbClr val="757575"/>
                </a:solidFill>
                <a:latin typeface="Arial"/>
                <a:ea typeface="Arial"/>
                <a:cs typeface="Arial"/>
                <a:sym typeface="Arial"/>
              </a:defRPr>
            </a:lvl3pPr>
            <a:lvl4pPr marL="0" marR="0" lvl="3" indent="0" algn="r">
              <a:spcBef>
                <a:spcPts val="0"/>
              </a:spcBef>
              <a:buNone/>
              <a:defRPr sz="1200" b="0" i="0" u="none" strike="noStrike" cap="none">
                <a:solidFill>
                  <a:srgbClr val="757575"/>
                </a:solidFill>
                <a:latin typeface="Arial"/>
                <a:ea typeface="Arial"/>
                <a:cs typeface="Arial"/>
                <a:sym typeface="Arial"/>
              </a:defRPr>
            </a:lvl4pPr>
            <a:lvl5pPr marL="0" marR="0" lvl="4" indent="0" algn="r">
              <a:spcBef>
                <a:spcPts val="0"/>
              </a:spcBef>
              <a:buNone/>
              <a:defRPr sz="1200" b="0" i="0" u="none" strike="noStrike" cap="none">
                <a:solidFill>
                  <a:srgbClr val="757575"/>
                </a:solidFill>
                <a:latin typeface="Arial"/>
                <a:ea typeface="Arial"/>
                <a:cs typeface="Arial"/>
                <a:sym typeface="Arial"/>
              </a:defRPr>
            </a:lvl5pPr>
            <a:lvl6pPr marL="0" marR="0" lvl="5" indent="0" algn="r">
              <a:spcBef>
                <a:spcPts val="0"/>
              </a:spcBef>
              <a:buNone/>
              <a:defRPr sz="1200" b="0" i="0" u="none" strike="noStrike" cap="none">
                <a:solidFill>
                  <a:srgbClr val="757575"/>
                </a:solidFill>
                <a:latin typeface="Arial"/>
                <a:ea typeface="Arial"/>
                <a:cs typeface="Arial"/>
                <a:sym typeface="Arial"/>
              </a:defRPr>
            </a:lvl6pPr>
            <a:lvl7pPr marL="0" marR="0" lvl="6" indent="0" algn="r">
              <a:spcBef>
                <a:spcPts val="0"/>
              </a:spcBef>
              <a:buNone/>
              <a:defRPr sz="1200" b="0" i="0" u="none" strike="noStrike" cap="none">
                <a:solidFill>
                  <a:srgbClr val="757575"/>
                </a:solidFill>
                <a:latin typeface="Arial"/>
                <a:ea typeface="Arial"/>
                <a:cs typeface="Arial"/>
                <a:sym typeface="Arial"/>
              </a:defRPr>
            </a:lvl7pPr>
            <a:lvl8pPr marL="0" marR="0" lvl="7" indent="0" algn="r">
              <a:spcBef>
                <a:spcPts val="0"/>
              </a:spcBef>
              <a:buNone/>
              <a:defRPr sz="1200" b="0" i="0" u="none" strike="noStrike" cap="none">
                <a:solidFill>
                  <a:srgbClr val="757575"/>
                </a:solidFill>
                <a:latin typeface="Arial"/>
                <a:ea typeface="Arial"/>
                <a:cs typeface="Arial"/>
                <a:sym typeface="Arial"/>
              </a:defRPr>
            </a:lvl8pPr>
            <a:lvl9pPr marL="0" marR="0" lvl="8" indent="0" algn="r">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g3f574bbadad_0_11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a:lnSpc>
                <a:spcPct val="100000"/>
              </a:lnSpc>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187" name="Google Shape;187;g3f574bbadad_0_119"/>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188" name="Google Shape;188;g3f574bbadad_0_11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marR="0" lvl="0" algn="l">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89" name="Google Shape;189;g3f574bbadad_0_11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marR="0" lvl="0" algn="ctr">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0" name="Google Shape;190;g3f574bbadad_0_11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79116841"/>
      </p:ext>
    </p:extLst>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28263A-1CCB-2CCC-AFAB-9AB0462D0A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3B7A37-CB41-E0E5-096D-B9C27F000E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E4B2A1-C51B-EEC7-BC35-141DA56D1A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3C68A7-A964-446D-9E11-FBA0943846FD}" type="datetimeFigureOut">
              <a:rPr lang="en-US" smtClean="0"/>
              <a:t>8/18/2026</a:t>
            </a:fld>
            <a:endParaRPr lang="en-US"/>
          </a:p>
        </p:txBody>
      </p:sp>
      <p:sp>
        <p:nvSpPr>
          <p:cNvPr id="5" name="Footer Placeholder 4">
            <a:extLst>
              <a:ext uri="{FF2B5EF4-FFF2-40B4-BE49-F238E27FC236}">
                <a16:creationId xmlns:a16="http://schemas.microsoft.com/office/drawing/2014/main" id="{0A1B5B73-F88B-6A74-765B-4AB2FC878C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0402D0E-0171-B823-30B9-12D0E4A36F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73B4FE-683C-42B6-B419-8242F3120945}" type="slidenum">
              <a:rPr lang="en-US" smtClean="0"/>
              <a:t>‹#›</a:t>
            </a:fld>
            <a:endParaRPr lang="en-US"/>
          </a:p>
        </p:txBody>
      </p:sp>
    </p:spTree>
    <p:extLst>
      <p:ext uri="{BB962C8B-B14F-4D97-AF65-F5344CB8AC3E}">
        <p14:creationId xmlns:p14="http://schemas.microsoft.com/office/powerpoint/2010/main" val="275097866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66293085"/>
      </p:ext>
    </p:extLst>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559685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 id="2147483755" r:id="rId18"/>
    <p:sldLayoutId id="2147483756" r:id="rId19"/>
    <p:sldLayoutId id="2147483757" r:id="rId20"/>
    <p:sldLayoutId id="2147483758" r:id="rId21"/>
    <p:sldLayoutId id="2147483759" r:id="rId22"/>
    <p:sldLayoutId id="2147483760" r:id="rId23"/>
    <p:sldLayoutId id="2147483761" r:id="rId24"/>
    <p:sldLayoutId id="2147483762" r:id="rId25"/>
    <p:sldLayoutId id="2147483763"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7619552"/>
      </p:ext>
    </p:extLst>
  </p:cSld>
  <p:clrMap bg1="lt1" tx1="dk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83.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6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83.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80.xml"/></Relationships>
</file>

<file path=ppt/slides/_rels/slide3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91.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2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g3f5dff86ba0_0_94"/>
          <p:cNvSpPr txBox="1"/>
          <p:nvPr/>
        </p:nvSpPr>
        <p:spPr>
          <a:xfrm>
            <a:off x="599800" y="359425"/>
            <a:ext cx="8123100" cy="2097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rgbClr val="000000"/>
              </a:buClr>
              <a:buSzPts val="12800"/>
              <a:buFont typeface="Arial"/>
              <a:buNone/>
            </a:pPr>
            <a:r>
              <a:rPr lang="en-US" sz="6700" b="1" dirty="0">
                <a:solidFill>
                  <a:schemeClr val="lt2"/>
                </a:solidFill>
                <a:latin typeface="Roboto"/>
                <a:ea typeface="Roboto"/>
                <a:cs typeface="Roboto"/>
                <a:sym typeface="Roboto"/>
              </a:rPr>
              <a:t>Investigations </a:t>
            </a:r>
            <a:r>
              <a:rPr lang="en-US" sz="6700" dirty="0">
                <a:solidFill>
                  <a:schemeClr val="lt2"/>
                </a:solidFill>
                <a:latin typeface="Roboto"/>
                <a:ea typeface="Roboto"/>
                <a:cs typeface="Roboto"/>
                <a:sym typeface="Roboto"/>
              </a:rPr>
              <a:t>Specialty Training</a:t>
            </a:r>
            <a:endParaRPr sz="6700" dirty="0">
              <a:solidFill>
                <a:schemeClr val="lt2"/>
              </a:solidFill>
              <a:latin typeface="Roboto"/>
              <a:ea typeface="Roboto"/>
              <a:cs typeface="Roboto"/>
              <a:sym typeface="Roboto"/>
            </a:endParaRPr>
          </a:p>
          <a:p>
            <a:pPr marL="0" marR="0" lvl="0" indent="0" algn="l" rtl="0">
              <a:lnSpc>
                <a:spcPct val="120000"/>
              </a:lnSpc>
              <a:spcBef>
                <a:spcPts val="0"/>
              </a:spcBef>
              <a:spcAft>
                <a:spcPts val="0"/>
              </a:spcAft>
              <a:buClr>
                <a:srgbClr val="000000"/>
              </a:buClr>
              <a:buSzPts val="5300"/>
              <a:buFont typeface="Arial"/>
              <a:buNone/>
            </a:pPr>
            <a:endParaRPr sz="100" b="1" dirty="0">
              <a:solidFill>
                <a:srgbClr val="333333"/>
              </a:solidFill>
              <a:latin typeface="Calibri"/>
              <a:ea typeface="Calibri"/>
              <a:cs typeface="Calibri"/>
              <a:sym typeface="Calibri"/>
            </a:endParaRPr>
          </a:p>
        </p:txBody>
      </p:sp>
      <p:pic>
        <p:nvPicPr>
          <p:cNvPr id="270" name="Google Shape;270;g3f5dff86ba0_0_94" descr="A close-up of a white background&#10;&#10;AI-generated content may be incorrect."/>
          <p:cNvPicPr preferRelativeResize="0"/>
          <p:nvPr/>
        </p:nvPicPr>
        <p:blipFill rotWithShape="1">
          <a:blip r:embed="rId3">
            <a:alphaModFix/>
          </a:blip>
          <a:srcRect/>
          <a:stretch/>
        </p:blipFill>
        <p:spPr>
          <a:xfrm>
            <a:off x="431250" y="5631325"/>
            <a:ext cx="3596396" cy="1045464"/>
          </a:xfrm>
          <a:prstGeom prst="rect">
            <a:avLst/>
          </a:prstGeom>
          <a:noFill/>
          <a:ln>
            <a:noFill/>
          </a:ln>
        </p:spPr>
      </p:pic>
      <p:pic>
        <p:nvPicPr>
          <p:cNvPr id="271" name="Google Shape;271;g3f5dff86ba0_0_94" descr="A group of people in a room&#10;&#10;AI-generated content may be incorrect."/>
          <p:cNvPicPr preferRelativeResize="0"/>
          <p:nvPr/>
        </p:nvPicPr>
        <p:blipFill rotWithShape="1">
          <a:blip r:embed="rId4">
            <a:alphaModFix/>
          </a:blip>
          <a:srcRect/>
          <a:stretch/>
        </p:blipFill>
        <p:spPr>
          <a:xfrm>
            <a:off x="0" y="2743200"/>
            <a:ext cx="12192000" cy="2667000"/>
          </a:xfrm>
          <a:prstGeom prst="rect">
            <a:avLst/>
          </a:prstGeom>
          <a:noFill/>
          <a:ln>
            <a:noFill/>
          </a:ln>
        </p:spPr>
      </p:pic>
      <p:sp>
        <p:nvSpPr>
          <p:cNvPr id="272" name="Google Shape;272;g3f5dff86ba0_0_94"/>
          <p:cNvSpPr/>
          <p:nvPr/>
        </p:nvSpPr>
        <p:spPr>
          <a:xfrm>
            <a:off x="6925498" y="5777823"/>
            <a:ext cx="4882896" cy="97658"/>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5">
              <a:alphaModFix/>
            </a:blip>
            <a:stretch>
              <a:fillRect/>
            </a:stretch>
          </a:blipFill>
          <a:ln>
            <a:noFill/>
          </a:ln>
        </p:spPr>
        <p:txBody>
          <a:bodyPr spcFirstLastPara="1" wrap="square" lIns="60975" tIns="30475" rIns="60975"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273" name="Google Shape;273;g3f5dff86ba0_0_94"/>
          <p:cNvSpPr txBox="1"/>
          <p:nvPr/>
        </p:nvSpPr>
        <p:spPr>
          <a:xfrm>
            <a:off x="8722912" y="6033800"/>
            <a:ext cx="3085500" cy="492600"/>
          </a:xfrm>
          <a:prstGeom prst="rect">
            <a:avLst/>
          </a:prstGeom>
          <a:noFill/>
          <a:ln>
            <a:noFill/>
          </a:ln>
        </p:spPr>
        <p:txBody>
          <a:bodyPr spcFirstLastPara="1" wrap="square" lIns="0" tIns="0" rIns="0" bIns="0" anchor="t" anchorCtr="0">
            <a:spAutoFit/>
          </a:bodyPr>
          <a:lstStyle/>
          <a:p>
            <a:pPr marL="0" marR="0" lvl="0" indent="0" algn="r" rtl="0">
              <a:lnSpc>
                <a:spcPct val="80000"/>
              </a:lnSpc>
              <a:spcBef>
                <a:spcPts val="0"/>
              </a:spcBef>
              <a:spcAft>
                <a:spcPts val="0"/>
              </a:spcAft>
              <a:buClr>
                <a:srgbClr val="000000"/>
              </a:buClr>
              <a:buSzPts val="4000"/>
              <a:buFont typeface="Arial"/>
              <a:buNone/>
            </a:pPr>
            <a:r>
              <a:rPr lang="en-US" sz="4000">
                <a:solidFill>
                  <a:schemeClr val="lt2"/>
                </a:solidFill>
                <a:latin typeface="Calibri"/>
                <a:ea typeface="Calibri"/>
                <a:cs typeface="Calibri"/>
                <a:sym typeface="Calibri"/>
              </a:rPr>
              <a:t>Day 5</a:t>
            </a:r>
            <a:endParaRPr sz="900" b="0" i="0" u="none" strike="noStrike" cap="none">
              <a:solidFill>
                <a:schemeClr val="lt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8"/>
        <p:cNvGrpSpPr/>
        <p:nvPr/>
      </p:nvGrpSpPr>
      <p:grpSpPr>
        <a:xfrm>
          <a:off x="0" y="0"/>
          <a:ext cx="0" cy="0"/>
          <a:chOff x="0" y="0"/>
          <a:chExt cx="0" cy="0"/>
        </a:xfrm>
      </p:grpSpPr>
      <p:sp>
        <p:nvSpPr>
          <p:cNvPr id="209" name="Google Shape;209;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10" name="Google Shape;210;p3"/>
          <p:cNvPicPr preferRelativeResize="0"/>
          <p:nvPr/>
        </p:nvPicPr>
        <p:blipFill rotWithShape="1">
          <a:blip r:embed="rId3">
            <a:alphaModFix/>
          </a:blip>
          <a:srcRect l="4450" t="9091" r="36659"/>
          <a:stretch/>
        </p:blipFill>
        <p:spPr>
          <a:xfrm>
            <a:off x="3523488" y="10"/>
            <a:ext cx="8668512" cy="6857990"/>
          </a:xfrm>
          <a:prstGeom prst="rect">
            <a:avLst/>
          </a:prstGeom>
          <a:noFill/>
          <a:ln>
            <a:noFill/>
          </a:ln>
        </p:spPr>
      </p:pic>
      <p:sp>
        <p:nvSpPr>
          <p:cNvPr id="211" name="Google Shape;211;p3"/>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12" name="Google Shape;212;p3"/>
          <p:cNvSpPr txBox="1">
            <a:spLocks noGrp="1"/>
          </p:cNvSpPr>
          <p:nvPr>
            <p:ph type="title"/>
          </p:nvPr>
        </p:nvSpPr>
        <p:spPr>
          <a:xfrm>
            <a:off x="420496" y="1197008"/>
            <a:ext cx="4864736"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dirty="0">
                <a:latin typeface="Calibri"/>
                <a:ea typeface="Calibri"/>
                <a:cs typeface="Calibri"/>
                <a:sym typeface="Calibri"/>
              </a:rPr>
              <a:t>What Belongs In Documentation?</a:t>
            </a:r>
            <a:endParaRPr dirty="0"/>
          </a:p>
        </p:txBody>
      </p:sp>
      <p:sp>
        <p:nvSpPr>
          <p:cNvPr id="213" name="Google Shape;213;p3"/>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14" name="Google Shape;214;p3"/>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sp>
        <p:nvSpPr>
          <p:cNvPr id="2" name="Rectangle 1">
            <a:extLst>
              <a:ext uri="{FF2B5EF4-FFF2-40B4-BE49-F238E27FC236}">
                <a16:creationId xmlns:a16="http://schemas.microsoft.com/office/drawing/2014/main" id="{B95E5D5B-E884-F751-4DA8-AE8ECC8080AF}"/>
              </a:ext>
            </a:extLst>
          </p:cNvPr>
          <p:cNvSpPr/>
          <p:nvPr/>
        </p:nvSpPr>
        <p:spPr>
          <a:xfrm>
            <a:off x="0" y="1999614"/>
            <a:ext cx="12192000" cy="2395741"/>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Google Shape;223;p4"/>
          <p:cNvSpPr txBox="1">
            <a:spLocks noGrp="1"/>
          </p:cNvSpPr>
          <p:nvPr>
            <p:ph type="title"/>
          </p:nvPr>
        </p:nvSpPr>
        <p:spPr>
          <a:xfrm>
            <a:off x="1524003" y="1999615"/>
            <a:ext cx="9144000" cy="239574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100"/>
              <a:buFont typeface="Play"/>
              <a:buNone/>
            </a:pPr>
            <a:r>
              <a:rPr lang="en-US" sz="6100" b="1" dirty="0">
                <a:solidFill>
                  <a:schemeClr val="dk1"/>
                </a:solidFill>
                <a:latin typeface="Calibri"/>
                <a:ea typeface="Calibri"/>
                <a:cs typeface="Calibri"/>
                <a:sym typeface="Calibri"/>
              </a:rPr>
              <a:t>Turning Information Into Narrative Documentation</a:t>
            </a:r>
            <a:endParaRPr dirty="0">
              <a:latin typeface="Calibri"/>
              <a:ea typeface="Calibri"/>
              <a:cs typeface="Calibri"/>
              <a:sym typeface="Calibri"/>
            </a:endParaRPr>
          </a:p>
        </p:txBody>
      </p:sp>
      <p:sp>
        <p:nvSpPr>
          <p:cNvPr id="224" name="Google Shape;224;p4"/>
          <p:cNvSpPr/>
          <p:nvPr/>
        </p:nvSpPr>
        <p:spPr>
          <a:xfrm>
            <a:off x="3948544" y="4695331"/>
            <a:ext cx="8243456" cy="28550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4" name="Google Shape;224;p4">
            <a:extLst>
              <a:ext uri="{FF2B5EF4-FFF2-40B4-BE49-F238E27FC236}">
                <a16:creationId xmlns:a16="http://schemas.microsoft.com/office/drawing/2014/main" id="{F1566520-F391-652E-AA81-B19982C3BE08}"/>
              </a:ext>
            </a:extLst>
          </p:cNvPr>
          <p:cNvSpPr/>
          <p:nvPr/>
        </p:nvSpPr>
        <p:spPr>
          <a:xfrm>
            <a:off x="0" y="1414136"/>
            <a:ext cx="8243456" cy="28550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9"/>
        <p:cNvGrpSpPr/>
        <p:nvPr/>
      </p:nvGrpSpPr>
      <p:grpSpPr>
        <a:xfrm>
          <a:off x="0" y="0"/>
          <a:ext cx="0" cy="0"/>
          <a:chOff x="0" y="0"/>
          <a:chExt cx="0" cy="0"/>
        </a:xfrm>
      </p:grpSpPr>
      <p:sp>
        <p:nvSpPr>
          <p:cNvPr id="230" name="Google Shape;230;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31" name="Google Shape;231;p5" descr="People in office"/>
          <p:cNvPicPr preferRelativeResize="0">
            <a:picLocks noGrp="1"/>
          </p:cNvPicPr>
          <p:nvPr>
            <p:ph type="body" idx="1"/>
          </p:nvPr>
        </p:nvPicPr>
        <p:blipFill rotWithShape="1">
          <a:blip r:embed="rId3">
            <a:alphaModFix/>
          </a:blip>
          <a:srcRect r="21337" b="-1"/>
          <a:stretch/>
        </p:blipFill>
        <p:spPr>
          <a:xfrm>
            <a:off x="4110127" y="10"/>
            <a:ext cx="8081873" cy="6857990"/>
          </a:xfrm>
          <a:prstGeom prst="rect">
            <a:avLst/>
          </a:prstGeom>
          <a:noFill/>
          <a:ln>
            <a:noFill/>
          </a:ln>
        </p:spPr>
      </p:pic>
      <p:sp>
        <p:nvSpPr>
          <p:cNvPr id="232" name="Google Shape;232;p5"/>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000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33" name="Google Shape;233;p5"/>
          <p:cNvSpPr/>
          <p:nvPr/>
        </p:nvSpPr>
        <p:spPr>
          <a:xfrm>
            <a:off x="0"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34" name="Google Shape;234;p5"/>
          <p:cNvSpPr txBox="1">
            <a:spLocks noGrp="1"/>
          </p:cNvSpPr>
          <p:nvPr>
            <p:ph type="title"/>
          </p:nvPr>
        </p:nvSpPr>
        <p:spPr>
          <a:xfrm>
            <a:off x="477981" y="1122363"/>
            <a:ext cx="4470906"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b="1">
                <a:latin typeface="Calibri"/>
                <a:ea typeface="Calibri"/>
                <a:cs typeface="Calibri"/>
                <a:sym typeface="Calibri"/>
              </a:rPr>
              <a:t>Reviewing Documentation Quality and Decision Support</a:t>
            </a:r>
            <a:endParaRPr/>
          </a:p>
        </p:txBody>
      </p:sp>
      <p:sp>
        <p:nvSpPr>
          <p:cNvPr id="235" name="Google Shape;235;p5"/>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36" name="Google Shape;236;p5"/>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1"/>
        <p:cNvGrpSpPr/>
        <p:nvPr/>
      </p:nvGrpSpPr>
      <p:grpSpPr>
        <a:xfrm>
          <a:off x="0" y="0"/>
          <a:ext cx="0" cy="0"/>
          <a:chOff x="0" y="0"/>
          <a:chExt cx="0" cy="0"/>
        </a:xfrm>
      </p:grpSpPr>
      <p:sp>
        <p:nvSpPr>
          <p:cNvPr id="242" name="Google Shape;242;p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43" name="Google Shape;243;p6"/>
          <p:cNvSpPr txBox="1">
            <a:spLocks noGrp="1"/>
          </p:cNvSpPr>
          <p:nvPr>
            <p:ph type="title"/>
          </p:nvPr>
        </p:nvSpPr>
        <p:spPr>
          <a:xfrm>
            <a:off x="838200" y="451381"/>
            <a:ext cx="10512552" cy="40665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Font typeface="Calibri"/>
              <a:buNone/>
            </a:pPr>
            <a:r>
              <a:rPr lang="en-US" sz="6600" b="1">
                <a:solidFill>
                  <a:schemeClr val="dk1"/>
                </a:solidFill>
                <a:latin typeface="Calibri"/>
                <a:ea typeface="Calibri"/>
                <a:cs typeface="Calibri"/>
                <a:sym typeface="Calibri"/>
              </a:rPr>
              <a:t>Building Strong Documentation Practices </a:t>
            </a:r>
            <a:endParaRPr/>
          </a:p>
        </p:txBody>
      </p:sp>
      <p:sp>
        <p:nvSpPr>
          <p:cNvPr id="244" name="Google Shape;244;p6"/>
          <p:cNvSpPr/>
          <p:nvPr/>
        </p:nvSpPr>
        <p:spPr>
          <a:xfrm>
            <a:off x="838200" y="4718595"/>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64A6-AEC4-0D62-9CE3-8AE9116B68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FF19FE-27AE-3189-F9B3-0E16FA66B23A}"/>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13311F6F-EBCD-93AA-69AB-C2A3E14B24EB}"/>
              </a:ext>
            </a:extLst>
          </p:cNvPr>
          <p:cNvSpPr>
            <a:spLocks noGrp="1"/>
          </p:cNvSpPr>
          <p:nvPr>
            <p:ph type="title"/>
          </p:nvPr>
        </p:nvSpPr>
        <p:spPr>
          <a:xfrm>
            <a:off x="6095999" y="0"/>
            <a:ext cx="6068191" cy="6857999"/>
          </a:xfrm>
        </p:spPr>
        <p:txBody>
          <a:bodyPr>
            <a:normAutofit/>
          </a:bodyPr>
          <a:lstStyle/>
          <a:p>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887586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1" descr="Woman reading and writing"/>
          <p:cNvPicPr preferRelativeResize="0"/>
          <p:nvPr/>
        </p:nvPicPr>
        <p:blipFill rotWithShape="1">
          <a:blip r:embed="rId3">
            <a:alphaModFix/>
          </a:blip>
          <a:srcRect/>
          <a:stretch/>
        </p:blipFill>
        <p:spPr>
          <a:xfrm>
            <a:off x="0" y="0"/>
            <a:ext cx="12191999" cy="6858000"/>
          </a:xfrm>
          <a:prstGeom prst="rect">
            <a:avLst/>
          </a:prstGeom>
          <a:noFill/>
          <a:ln>
            <a:noFill/>
          </a:ln>
        </p:spPr>
      </p:pic>
      <p:sp>
        <p:nvSpPr>
          <p:cNvPr id="191" name="Google Shape;191;p1"/>
          <p:cNvSpPr/>
          <p:nvPr/>
        </p:nvSpPr>
        <p:spPr>
          <a:xfrm>
            <a:off x="542924" y="5495924"/>
            <a:ext cx="11106150" cy="1000125"/>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2" name="Google Shape;192;p1"/>
          <p:cNvSpPr txBox="1"/>
          <p:nvPr/>
        </p:nvSpPr>
        <p:spPr>
          <a:xfrm>
            <a:off x="1041081" y="5611285"/>
            <a:ext cx="10109836" cy="76940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Calibri"/>
                <a:ea typeface="Calibri"/>
                <a:cs typeface="Calibri"/>
                <a:sym typeface="Calibri"/>
              </a:rPr>
              <a:t>WRITING THE INVESTIGATION NARRATIVE</a:t>
            </a:r>
            <a:endParaRPr kumimoji="0" sz="4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sym typeface="Arial"/>
            </a:endParaRPr>
          </a:p>
        </p:txBody>
      </p:sp>
      <p:sp useBgFill="1">
        <p:nvSpPr>
          <p:cNvPr id="15" name="Rectangle 14">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useBgFill="1">
        <p:nvSpPr>
          <p:cNvPr id="17" name="Rectangle 16">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 name="Title 3">
            <a:extLst>
              <a:ext uri="{FF2B5EF4-FFF2-40B4-BE49-F238E27FC236}">
                <a16:creationId xmlns:a16="http://schemas.microsoft.com/office/drawing/2014/main" id="{9E5F00D0-885E-6F69-8925-335B3C0436E2}"/>
              </a:ext>
            </a:extLst>
          </p:cNvPr>
          <p:cNvSpPr>
            <a:spLocks noGrp="1"/>
          </p:cNvSpPr>
          <p:nvPr>
            <p:ph type="title"/>
          </p:nvPr>
        </p:nvSpPr>
        <p:spPr>
          <a:xfrm>
            <a:off x="1115568" y="548640"/>
            <a:ext cx="10168128" cy="1179576"/>
          </a:xfrm>
        </p:spPr>
        <p:txBody>
          <a:bodyPr vert="horz" lIns="91440" tIns="45720" rIns="91440" bIns="45720" rtlCol="0" anchor="ctr">
            <a:noAutofit/>
          </a:bodyPr>
          <a:lstStyle/>
          <a:p>
            <a:pPr algn="ctr"/>
            <a:r>
              <a:rPr lang="en-US" sz="5400" b="1" dirty="0">
                <a:latin typeface="Calibri" panose="020F0502020204030204" pitchFamily="34" charset="0"/>
                <a:ea typeface="Calibri" panose="020F0502020204030204" pitchFamily="34" charset="0"/>
                <a:cs typeface="Calibri" panose="020F0502020204030204" pitchFamily="34" charset="0"/>
              </a:rPr>
              <a:t>Writing The Investigation Narrative</a:t>
            </a:r>
          </a:p>
        </p:txBody>
      </p:sp>
      <p:sp>
        <p:nvSpPr>
          <p:cNvPr id="19" name="Rectangle 18">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Content Placeholder 5">
            <a:extLst>
              <a:ext uri="{FF2B5EF4-FFF2-40B4-BE49-F238E27FC236}">
                <a16:creationId xmlns:a16="http://schemas.microsoft.com/office/drawing/2014/main" id="{33C74AA7-C49F-1D1F-CD3D-AA7ED3DC144B}"/>
              </a:ext>
            </a:extLst>
          </p:cNvPr>
          <p:cNvSpPr>
            <a:spLocks noGrp="1"/>
          </p:cNvSpPr>
          <p:nvPr>
            <p:ph sz="half" idx="2"/>
          </p:nvPr>
        </p:nvSpPr>
        <p:spPr>
          <a:xfrm>
            <a:off x="6892119" y="3630305"/>
            <a:ext cx="5007550" cy="1703342"/>
          </a:xfrm>
        </p:spPr>
        <p:txBody>
          <a:bodyPr vert="horz" lIns="91440" tIns="45720" rIns="91440" bIns="45720" rtlCol="0" anchor="ctr">
            <a:normAutofit fontScale="92500"/>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Why does documentation matter?</a:t>
            </a:r>
          </a:p>
        </p:txBody>
      </p:sp>
      <p:pic>
        <p:nvPicPr>
          <p:cNvPr id="8" name="Content Placeholder 7">
            <a:extLst>
              <a:ext uri="{FF2B5EF4-FFF2-40B4-BE49-F238E27FC236}">
                <a16:creationId xmlns:a16="http://schemas.microsoft.com/office/drawing/2014/main" id="{8C641AC3-65EA-1B4B-5D84-42039EF970BD}"/>
              </a:ext>
            </a:extLst>
          </p:cNvPr>
          <p:cNvPicPr>
            <a:picLocks noGrp="1" noChangeAspect="1"/>
          </p:cNvPicPr>
          <p:nvPr>
            <p:ph sz="half" idx="1"/>
          </p:nvPr>
        </p:nvPicPr>
        <p:blipFill>
          <a:blip r:embed="rId3"/>
          <a:srcRect t="13196"/>
          <a:stretch>
            <a:fillRect/>
          </a:stretch>
        </p:blipFill>
        <p:spPr>
          <a:xfrm>
            <a:off x="833125" y="2665810"/>
            <a:ext cx="5697248" cy="35985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25784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5"/>
        <p:cNvGrpSpPr/>
        <p:nvPr/>
      </p:nvGrpSpPr>
      <p:grpSpPr>
        <a:xfrm>
          <a:off x="0" y="0"/>
          <a:ext cx="0" cy="0"/>
          <a:chOff x="0" y="0"/>
          <a:chExt cx="0" cy="0"/>
        </a:xfrm>
      </p:grpSpPr>
      <p:grpSp>
        <p:nvGrpSpPr>
          <p:cNvPr id="206" name="Google Shape;206;p2"/>
          <p:cNvGrpSpPr/>
          <p:nvPr/>
        </p:nvGrpSpPr>
        <p:grpSpPr>
          <a:xfrm>
            <a:off x="5078086" y="-96441"/>
            <a:ext cx="189049" cy="6954441"/>
            <a:chOff x="0" y="-38100"/>
            <a:chExt cx="74686" cy="2747433"/>
          </a:xfrm>
        </p:grpSpPr>
        <p:sp>
          <p:nvSpPr>
            <p:cNvPr id="207" name="Google Shape;207;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08" name="Google Shape;208;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09" name="Google Shape;209;p2"/>
          <p:cNvSpPr txBox="1"/>
          <p:nvPr/>
        </p:nvSpPr>
        <p:spPr>
          <a:xfrm>
            <a:off x="0" y="1300897"/>
            <a:ext cx="5078086" cy="221599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dirty="0">
                <a:ln>
                  <a:noFill/>
                </a:ln>
                <a:effectLst/>
                <a:uLnTx/>
                <a:uFillTx/>
                <a:latin typeface="Antonio"/>
                <a:ea typeface="Antonio"/>
                <a:cs typeface="Antonio"/>
                <a:sym typeface="Antonio"/>
              </a:rPr>
              <a:t>Target Outcomes</a:t>
            </a:r>
            <a:endParaRPr kumimoji="0" sz="7200" b="0" i="0" u="none" strike="noStrike" kern="0" cap="none" spc="0" normalizeH="0" baseline="0" noProof="0" dirty="0">
              <a:ln>
                <a:noFill/>
              </a:ln>
              <a:effectLst/>
              <a:uLnTx/>
              <a:uFillTx/>
              <a:latin typeface="Arial"/>
              <a:ea typeface="Arial"/>
              <a:cs typeface="Arial"/>
              <a:sym typeface="Arial"/>
            </a:endParaRPr>
          </a:p>
        </p:txBody>
      </p:sp>
      <p:sp>
        <p:nvSpPr>
          <p:cNvPr id="210" name="Google Shape;210;p2"/>
          <p:cNvSpPr txBox="1"/>
          <p:nvPr/>
        </p:nvSpPr>
        <p:spPr>
          <a:xfrm>
            <a:off x="5587030" y="936010"/>
            <a:ext cx="6090692" cy="4985980"/>
          </a:xfrm>
          <a:prstGeom prst="rect">
            <a:avLst/>
          </a:prstGeom>
          <a:noFill/>
          <a:ln>
            <a:noFill/>
          </a:ln>
        </p:spPr>
        <p:txBody>
          <a:bodyPr spcFirstLastPara="1" wrap="square" lIns="0" tIns="0" rIns="0" bIns="0" anchor="t" anchorCtr="0">
            <a:spAutoFit/>
          </a:bodyPr>
          <a:lstStyle/>
          <a:p>
            <a:pPr marL="571500" marR="0" lvl="0" indent="-5715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effectLst/>
                <a:uLnTx/>
                <a:uFillTx/>
                <a:latin typeface="Calibri"/>
                <a:ea typeface="Calibri"/>
                <a:cs typeface="Calibri"/>
                <a:sym typeface="Calibri"/>
              </a:rPr>
              <a:t>Understand how observation-based documentation supports investigative clarity and credibility. </a:t>
            </a:r>
            <a:endParaRPr kumimoji="0" sz="3000" b="0" i="0" u="none" strike="noStrike" kern="0" cap="none" spc="0" normalizeH="0" baseline="0" noProof="0" dirty="0">
              <a:ln>
                <a:noFill/>
              </a:ln>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effectLst/>
              <a:uLnTx/>
              <a:uFillTx/>
              <a:latin typeface="Calibri"/>
              <a:ea typeface="Calibri"/>
              <a:cs typeface="Calibri"/>
              <a:sym typeface="Calibri"/>
            </a:endParaRPr>
          </a:p>
          <a:p>
            <a:pPr marL="571500" marR="0" lvl="0" indent="-5715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effectLst/>
                <a:uLnTx/>
                <a:uFillTx/>
                <a:latin typeface="Calibri"/>
                <a:ea typeface="Calibri"/>
                <a:cs typeface="Calibri"/>
                <a:sym typeface="Calibri"/>
              </a:rPr>
              <a:t>Apply objective descriptive writing to investigative narratives and observations. </a:t>
            </a:r>
            <a:endParaRPr kumimoji="0" sz="3000" b="0" i="0" u="none" strike="noStrike" kern="0" cap="none" spc="0" normalizeH="0" baseline="0" noProof="0" dirty="0">
              <a:ln>
                <a:noFill/>
              </a:ln>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effectLst/>
              <a:uLnTx/>
              <a:uFillTx/>
              <a:latin typeface="Calibri"/>
              <a:ea typeface="Calibri"/>
              <a:cs typeface="Calibri"/>
              <a:sym typeface="Calibri"/>
            </a:endParaRPr>
          </a:p>
          <a:p>
            <a:pPr marL="571500" marR="0" lvl="0" indent="-5715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effectLst/>
                <a:uLnTx/>
                <a:uFillTx/>
                <a:latin typeface="Calibri"/>
                <a:ea typeface="Calibri"/>
                <a:cs typeface="Calibri"/>
                <a:sym typeface="Calibri"/>
              </a:rPr>
              <a:t>Assess whether narrative documentation clearly reflects observable conditions, behaviors, and investigative detail.</a:t>
            </a:r>
            <a:endParaRPr kumimoji="0" sz="1400" b="0" i="0" u="none" strike="noStrike" kern="0" cap="none" spc="0" normalizeH="0" baseline="0" noProof="0" dirty="0">
              <a:ln>
                <a:noFill/>
              </a:ln>
              <a:effectLst/>
              <a:uLnTx/>
              <a:uFillTx/>
              <a:latin typeface="Arial"/>
              <a:cs typeface="Arial"/>
              <a:sym typeface="Arial"/>
            </a:endParaRPr>
          </a:p>
        </p:txBody>
      </p:sp>
      <p:pic>
        <p:nvPicPr>
          <p:cNvPr id="211" name="Google Shape;211;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7"/>
        <p:cNvGrpSpPr/>
        <p:nvPr/>
      </p:nvGrpSpPr>
      <p:grpSpPr>
        <a:xfrm>
          <a:off x="0" y="0"/>
          <a:ext cx="0" cy="0"/>
          <a:chOff x="0" y="0"/>
          <a:chExt cx="0" cy="0"/>
        </a:xfrm>
      </p:grpSpPr>
      <p:sp>
        <p:nvSpPr>
          <p:cNvPr id="259" name="Google Shape;259;p6"/>
          <p:cNvSpPr txBox="1">
            <a:spLocks noGrp="1"/>
          </p:cNvSpPr>
          <p:nvPr>
            <p:ph type="title"/>
          </p:nvPr>
        </p:nvSpPr>
        <p:spPr>
          <a:xfrm>
            <a:off x="1520001" y="709863"/>
            <a:ext cx="7781655" cy="23915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Play"/>
              <a:buNone/>
            </a:pPr>
            <a:r>
              <a:rPr lang="en-US" sz="8000" b="1" dirty="0">
                <a:latin typeface="Calibri"/>
                <a:ea typeface="Calibri"/>
                <a:cs typeface="Calibri"/>
                <a:sym typeface="Calibri"/>
              </a:rPr>
              <a:t>Describing What You Observe</a:t>
            </a:r>
            <a:endParaRPr dirty="0"/>
          </a:p>
        </p:txBody>
      </p:sp>
      <p:sp>
        <p:nvSpPr>
          <p:cNvPr id="260" name="Google Shape;260;p6"/>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61" name="Google Shape;261;p6"/>
          <p:cNvSpPr/>
          <p:nvPr/>
        </p:nvSpPr>
        <p:spPr>
          <a:xfrm rot="5400000">
            <a:off x="9614895" y="4248063"/>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 name="Google Shape;238;p4">
            <a:extLst>
              <a:ext uri="{FF2B5EF4-FFF2-40B4-BE49-F238E27FC236}">
                <a16:creationId xmlns:a16="http://schemas.microsoft.com/office/drawing/2014/main" id="{D4B4E05C-375C-D484-EB20-E50E007D1925}"/>
              </a:ext>
            </a:extLst>
          </p:cNvPr>
          <p:cNvSpPr/>
          <p:nvPr/>
        </p:nvSpPr>
        <p:spPr>
          <a:xfrm rot="5400000">
            <a:off x="-616227" y="2237020"/>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 name="Google Shape;242;p4">
            <a:extLst>
              <a:ext uri="{FF2B5EF4-FFF2-40B4-BE49-F238E27FC236}">
                <a16:creationId xmlns:a16="http://schemas.microsoft.com/office/drawing/2014/main" id="{26D9B1EC-4542-F628-E6BB-34502A4ACB22}"/>
              </a:ext>
            </a:extLst>
          </p:cNvPr>
          <p:cNvSpPr/>
          <p:nvPr/>
        </p:nvSpPr>
        <p:spPr>
          <a:xfrm rot="5400000">
            <a:off x="-869911" y="2233872"/>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6"/>
        <p:cNvGrpSpPr/>
        <p:nvPr/>
      </p:nvGrpSpPr>
      <p:grpSpPr>
        <a:xfrm>
          <a:off x="0" y="0"/>
          <a:ext cx="0" cy="0"/>
          <a:chOff x="0" y="0"/>
          <a:chExt cx="0" cy="0"/>
        </a:xfrm>
      </p:grpSpPr>
      <p:sp>
        <p:nvSpPr>
          <p:cNvPr id="227" name="Google Shape;227;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28" name="Google Shape;228;p4"/>
          <p:cNvSpPr txBox="1">
            <a:spLocks noGrp="1"/>
          </p:cNvSpPr>
          <p:nvPr>
            <p:ph type="title"/>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Play"/>
              <a:buNone/>
            </a:pPr>
            <a:r>
              <a:rPr lang="en-US" sz="4800" b="1" dirty="0">
                <a:solidFill>
                  <a:schemeClr val="dk1"/>
                </a:solidFill>
                <a:latin typeface="Calibri" panose="020F0502020204030204" pitchFamily="34" charset="0"/>
                <a:ea typeface="Calibri" panose="020F0502020204030204" pitchFamily="34" charset="0"/>
                <a:cs typeface="Calibri" panose="020F0502020204030204" pitchFamily="34" charset="0"/>
                <a:sym typeface="Play"/>
              </a:rPr>
              <a:t>Writing Objective Narrative Descriptions </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29" name="Google Shape;229;p4"/>
          <p:cNvSpPr/>
          <p:nvPr/>
        </p:nvSpPr>
        <p:spPr>
          <a:xfrm rot="5400000">
            <a:off x="759921"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30" name="Google Shape;230;p4"/>
          <p:cNvSpPr/>
          <p:nvPr/>
        </p:nvSpPr>
        <p:spPr>
          <a:xfrm>
            <a:off x="481029" y="4546920"/>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231" name="Google Shape;231;p4" descr="Person writing on notebook"/>
          <p:cNvPicPr preferRelativeResize="0"/>
          <p:nvPr/>
        </p:nvPicPr>
        <p:blipFill rotWithShape="1">
          <a:blip r:embed="rId3">
            <a:alphaModFix/>
          </a:blip>
          <a:srcRect l="17380" r="2156"/>
          <a:stretch/>
        </p:blipFill>
        <p:spPr>
          <a:xfrm>
            <a:off x="5327374" y="1060173"/>
            <a:ext cx="6383597" cy="460115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0" name="Google Shape;280;p1"/>
          <p:cNvSpPr/>
          <p:nvPr/>
        </p:nvSpPr>
        <p:spPr>
          <a:xfrm>
            <a:off x="420624" y="5682996"/>
            <a:ext cx="11292840" cy="86868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81" name="Google Shape;281;p1"/>
          <p:cNvSpPr txBox="1"/>
          <p:nvPr/>
        </p:nvSpPr>
        <p:spPr>
          <a:xfrm>
            <a:off x="617251" y="5794091"/>
            <a:ext cx="108996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dirty="0">
                <a:solidFill>
                  <a:schemeClr val="dk1"/>
                </a:solidFill>
                <a:latin typeface="Calibri"/>
                <a:ea typeface="Calibri"/>
                <a:cs typeface="Calibri"/>
                <a:sym typeface="Calibri"/>
              </a:rPr>
              <a:t>FROM INVESTIGATION TO DOCUMENTATION</a:t>
            </a:r>
            <a:endParaRPr sz="2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sp>
        <p:nvSpPr>
          <p:cNvPr id="238" name="Google Shape;238;p5"/>
          <p:cNvSpPr txBox="1">
            <a:spLocks noGrp="1"/>
          </p:cNvSpPr>
          <p:nvPr>
            <p:ph type="title"/>
          </p:nvPr>
        </p:nvSpPr>
        <p:spPr>
          <a:xfrm>
            <a:off x="578651" y="1122362"/>
            <a:ext cx="9605873" cy="3810339"/>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chemeClr val="dk1"/>
              </a:buClr>
              <a:buSzPts val="7400"/>
              <a:buFont typeface="Calibri"/>
              <a:buNone/>
            </a:pPr>
            <a:r>
              <a:rPr lang="en-US" sz="7400" b="1" dirty="0">
                <a:solidFill>
                  <a:schemeClr val="dk1"/>
                </a:solidFill>
                <a:latin typeface="Calibri"/>
                <a:ea typeface="Calibri"/>
                <a:cs typeface="Calibri"/>
                <a:sym typeface="Calibri"/>
              </a:rPr>
              <a:t>How Different Investigators Document the Same Situation </a:t>
            </a:r>
            <a:endParaRPr dirty="0"/>
          </a:p>
        </p:txBody>
      </p:sp>
      <p:sp>
        <p:nvSpPr>
          <p:cNvPr id="239" name="Google Shape;239;p5"/>
          <p:cNvSpPr/>
          <p:nvPr/>
        </p:nvSpPr>
        <p:spPr>
          <a:xfrm rot="5400000">
            <a:off x="857544"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40" name="Google Shape;240;p5"/>
          <p:cNvSpPr/>
          <p:nvPr/>
        </p:nvSpPr>
        <p:spPr>
          <a:xfrm rot="10800000" flipH="1">
            <a:off x="578652" y="4501201"/>
            <a:ext cx="1103469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sp>
        <p:nvSpPr>
          <p:cNvPr id="246" name="Google Shape;246;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47" name="Google Shape;247;p6"/>
          <p:cNvSpPr txBox="1">
            <a:spLocks noGrp="1"/>
          </p:cNvSpPr>
          <p:nvPr>
            <p:ph type="title"/>
          </p:nvPr>
        </p:nvSpPr>
        <p:spPr>
          <a:xfrm>
            <a:off x="638882" y="639193"/>
            <a:ext cx="4821014" cy="35735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sz="5400" b="1" dirty="0">
                <a:solidFill>
                  <a:schemeClr val="dk1"/>
                </a:solidFill>
                <a:latin typeface="Calibri"/>
                <a:ea typeface="Calibri"/>
                <a:cs typeface="Calibri"/>
                <a:sym typeface="Calibri"/>
              </a:rPr>
              <a:t>How Context Changes Documentation </a:t>
            </a:r>
            <a:endParaRPr sz="5400" dirty="0"/>
          </a:p>
        </p:txBody>
      </p:sp>
      <p:sp>
        <p:nvSpPr>
          <p:cNvPr id="248" name="Google Shape;248;p6"/>
          <p:cNvSpPr/>
          <p:nvPr/>
        </p:nvSpPr>
        <p:spPr>
          <a:xfrm>
            <a:off x="643278" y="4409267"/>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49" name="Google Shape;249;p6" descr="Man in denim jacket and hoodie"/>
          <p:cNvPicPr preferRelativeResize="0">
            <a:picLocks noGrp="1"/>
          </p:cNvPicPr>
          <p:nvPr>
            <p:ph type="body" idx="1"/>
          </p:nvPr>
        </p:nvPicPr>
        <p:blipFill rotWithShape="1">
          <a:blip r:embed="rId3">
            <a:alphaModFix/>
          </a:blip>
          <a:srcRect/>
          <a:stretch/>
        </p:blipFill>
        <p:spPr>
          <a:xfrm>
            <a:off x="5910470" y="1047163"/>
            <a:ext cx="5666893" cy="4412733"/>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4"/>
        <p:cNvGrpSpPr/>
        <p:nvPr/>
      </p:nvGrpSpPr>
      <p:grpSpPr>
        <a:xfrm>
          <a:off x="0" y="0"/>
          <a:ext cx="0" cy="0"/>
          <a:chOff x="0" y="0"/>
          <a:chExt cx="0" cy="0"/>
        </a:xfrm>
      </p:grpSpPr>
      <p:sp>
        <p:nvSpPr>
          <p:cNvPr id="255" name="Google Shape;255;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6" name="Google Shape;256;p7"/>
          <p:cNvSpPr txBox="1">
            <a:spLocks noGrp="1"/>
          </p:cNvSpPr>
          <p:nvPr>
            <p:ph type="title"/>
          </p:nvPr>
        </p:nvSpPr>
        <p:spPr>
          <a:xfrm>
            <a:off x="1232452" y="1001023"/>
            <a:ext cx="10006184"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800"/>
              <a:buFont typeface="Calibri"/>
              <a:buNone/>
            </a:pPr>
            <a:r>
              <a:rPr lang="en-US" sz="6600" b="1" dirty="0">
                <a:solidFill>
                  <a:schemeClr val="dk1"/>
                </a:solidFill>
                <a:latin typeface="Calibri"/>
                <a:ea typeface="Calibri"/>
                <a:cs typeface="Calibri"/>
                <a:sym typeface="Calibri"/>
              </a:rPr>
              <a:t>Observation, Documentation and Investigative Thinking</a:t>
            </a:r>
            <a:endParaRPr sz="4000" dirty="0"/>
          </a:p>
        </p:txBody>
      </p:sp>
      <p:sp>
        <p:nvSpPr>
          <p:cNvPr id="257" name="Google Shape;257;p7"/>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8" name="Google Shape;258;p7"/>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 name="Google Shape;238;p4">
            <a:extLst>
              <a:ext uri="{FF2B5EF4-FFF2-40B4-BE49-F238E27FC236}">
                <a16:creationId xmlns:a16="http://schemas.microsoft.com/office/drawing/2014/main" id="{3043C7BF-B6D7-3C5A-DADF-805C63AD38B8}"/>
              </a:ext>
            </a:extLst>
          </p:cNvPr>
          <p:cNvSpPr/>
          <p:nvPr/>
        </p:nvSpPr>
        <p:spPr>
          <a:xfrm rot="5400000">
            <a:off x="-765533" y="2417523"/>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 name="Google Shape;242;p4">
            <a:extLst>
              <a:ext uri="{FF2B5EF4-FFF2-40B4-BE49-F238E27FC236}">
                <a16:creationId xmlns:a16="http://schemas.microsoft.com/office/drawing/2014/main" id="{9D5DA59C-872A-4D16-64C0-ACFEF5D2C912}"/>
              </a:ext>
            </a:extLst>
          </p:cNvPr>
          <p:cNvSpPr/>
          <p:nvPr/>
        </p:nvSpPr>
        <p:spPr>
          <a:xfrm rot="5400000">
            <a:off x="-1019217" y="2414375"/>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0914A-CE15-2FE3-A7B6-F4C2049D6199}"/>
            </a:ext>
          </a:extLst>
        </p:cNvPr>
        <p:cNvGrpSpPr/>
        <p:nvPr/>
      </p:nvGrpSpPr>
      <p:grpSpPr>
        <a:xfrm>
          <a:off x="0" y="0"/>
          <a:ext cx="0" cy="0"/>
          <a:chOff x="0" y="0"/>
          <a:chExt cx="0" cy="0"/>
        </a:xfrm>
      </p:grpSpPr>
      <p:pic>
        <p:nvPicPr>
          <p:cNvPr id="5" name="Picture Placeholder 4" descr="Salads in a bowl">
            <a:extLst>
              <a:ext uri="{FF2B5EF4-FFF2-40B4-BE49-F238E27FC236}">
                <a16:creationId xmlns:a16="http://schemas.microsoft.com/office/drawing/2014/main" id="{0B6E9653-EC48-5B7D-26B5-DBD1D218DA9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802" b="7802"/>
          <a:stretch>
            <a:fillRect/>
          </a:stretch>
        </p:blipFill>
        <p:spPr/>
      </p:pic>
      <p:sp>
        <p:nvSpPr>
          <p:cNvPr id="3" name="Title 2">
            <a:extLst>
              <a:ext uri="{FF2B5EF4-FFF2-40B4-BE49-F238E27FC236}">
                <a16:creationId xmlns:a16="http://schemas.microsoft.com/office/drawing/2014/main" id="{37943344-5360-F3AF-6A10-9413558E4C84}"/>
              </a:ext>
            </a:extLst>
          </p:cNvPr>
          <p:cNvSpPr>
            <a:spLocks noGrp="1"/>
          </p:cNvSpPr>
          <p:nvPr>
            <p:ph type="title"/>
          </p:nvPr>
        </p:nvSpPr>
        <p:spPr>
          <a:solidFill>
            <a:schemeClr val="bg1">
              <a:alpha val="90000"/>
            </a:schemeClr>
          </a:solidFill>
        </p:spPr>
        <p:txBody>
          <a:bodyPr>
            <a:normAutofit/>
          </a:bodyPr>
          <a:lstStyle/>
          <a:p>
            <a:r>
              <a:rPr lang="en-US" sz="7200"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1095559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1" descr="People at work"/>
          <p:cNvPicPr preferRelativeResize="0"/>
          <p:nvPr/>
        </p:nvPicPr>
        <p:blipFill rotWithShape="1">
          <a:blip r:embed="rId3">
            <a:alphaModFix/>
          </a:blip>
          <a:srcRect/>
          <a:stretch/>
        </p:blipFill>
        <p:spPr>
          <a:xfrm>
            <a:off x="0" y="-283779"/>
            <a:ext cx="12192000" cy="7141779"/>
          </a:xfrm>
          <a:prstGeom prst="rect">
            <a:avLst/>
          </a:prstGeom>
          <a:noFill/>
          <a:ln>
            <a:noFill/>
          </a:ln>
        </p:spPr>
      </p:pic>
      <p:sp>
        <p:nvSpPr>
          <p:cNvPr id="191" name="Google Shape;191;p1"/>
          <p:cNvSpPr/>
          <p:nvPr/>
        </p:nvSpPr>
        <p:spPr>
          <a:xfrm>
            <a:off x="509587" y="5505450"/>
            <a:ext cx="11172825" cy="1038225"/>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2" name="Google Shape;192;p1"/>
          <p:cNvSpPr txBox="1"/>
          <p:nvPr/>
        </p:nvSpPr>
        <p:spPr>
          <a:xfrm>
            <a:off x="2084545" y="5562917"/>
            <a:ext cx="8022908" cy="92328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rgbClr val="000000"/>
                </a:solidFill>
                <a:effectLst/>
                <a:uLnTx/>
                <a:uFillTx/>
                <a:latin typeface="Calibri"/>
                <a:ea typeface="Calibri"/>
                <a:cs typeface="Calibri"/>
                <a:sym typeface="Calibri"/>
              </a:rPr>
              <a:t>CHRIS DOCUMENTATION</a:t>
            </a:r>
            <a:endParaRPr kumimoji="0" sz="5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useBgFill="1">
        <p:nvSpPr>
          <p:cNvPr id="24" name="Rectangle 23">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useBgFill="1">
        <p:nvSpPr>
          <p:cNvPr id="26" name="Rectangle 25">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itle 8">
            <a:extLst>
              <a:ext uri="{FF2B5EF4-FFF2-40B4-BE49-F238E27FC236}">
                <a16:creationId xmlns:a16="http://schemas.microsoft.com/office/drawing/2014/main" id="{BAF01977-8D9E-2393-12AB-9258D3ED4A7C}"/>
              </a:ext>
            </a:extLst>
          </p:cNvPr>
          <p:cNvSpPr>
            <a:spLocks noGrp="1"/>
          </p:cNvSpPr>
          <p:nvPr>
            <p:ph type="title"/>
          </p:nvPr>
        </p:nvSpPr>
        <p:spPr>
          <a:xfrm>
            <a:off x="1057868" y="0"/>
            <a:ext cx="10168128" cy="2018806"/>
          </a:xfrm>
        </p:spPr>
        <p:txBody>
          <a:bodyPr vert="horz" lIns="91440" tIns="45720" rIns="91440" bIns="45720" rtlCol="0" anchor="ctr">
            <a:normAutofit/>
          </a:bodyPr>
          <a:lstStyle/>
          <a:p>
            <a:pPr algn="ctr">
              <a:spcBef>
                <a:spcPct val="0"/>
              </a:spcBef>
            </a:pPr>
            <a:r>
              <a:rPr lang="en-US" sz="6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CHRIS DOCUMENTATION</a:t>
            </a:r>
          </a:p>
        </p:txBody>
      </p:sp>
      <p:sp>
        <p:nvSpPr>
          <p:cNvPr id="28" name="Rectangle 27">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4" name="Text Placeholder 13">
            <a:extLst>
              <a:ext uri="{FF2B5EF4-FFF2-40B4-BE49-F238E27FC236}">
                <a16:creationId xmlns:a16="http://schemas.microsoft.com/office/drawing/2014/main" id="{186EBF5F-BF2B-3BEE-20A9-63232499FFEE}"/>
              </a:ext>
            </a:extLst>
          </p:cNvPr>
          <p:cNvSpPr>
            <a:spLocks noGrp="1"/>
          </p:cNvSpPr>
          <p:nvPr>
            <p:ph type="body" idx="1"/>
          </p:nvPr>
        </p:nvSpPr>
        <p:spPr>
          <a:xfrm>
            <a:off x="7173311" y="2966755"/>
            <a:ext cx="4549297" cy="2361171"/>
          </a:xfrm>
        </p:spPr>
        <p:txBody>
          <a:bodyPr vert="horz" lIns="91440" tIns="45720" rIns="91440" bIns="45720" rtlCol="0" anchor="ctr">
            <a:normAutofit/>
          </a:bodyPr>
          <a:lstStyle/>
          <a:p>
            <a:pPr marL="228600" indent="0"/>
            <a:r>
              <a:rPr lang="en-US" sz="3600" kern="1200" dirty="0">
                <a:solidFill>
                  <a:schemeClr val="tx1"/>
                </a:solidFill>
                <a:latin typeface="Calibri" panose="020F0502020204030204" pitchFamily="34" charset="0"/>
                <a:ea typeface="Calibri" panose="020F0502020204030204" pitchFamily="34" charset="0"/>
                <a:cs typeface="Calibri" panose="020F0502020204030204" pitchFamily="34" charset="0"/>
              </a:rPr>
              <a:t>What documentation are Specialists responsible for during an investigation?</a:t>
            </a:r>
          </a:p>
        </p:txBody>
      </p:sp>
      <p:pic>
        <p:nvPicPr>
          <p:cNvPr id="5" name="Picture Placeholder 4">
            <a:extLst>
              <a:ext uri="{FF2B5EF4-FFF2-40B4-BE49-F238E27FC236}">
                <a16:creationId xmlns:a16="http://schemas.microsoft.com/office/drawing/2014/main" id="{8E17F638-6EB2-4C1B-9AC7-378A1C204AFE}"/>
              </a:ext>
            </a:extLst>
          </p:cNvPr>
          <p:cNvPicPr>
            <a:picLocks noGrp="1" noChangeAspect="1"/>
          </p:cNvPicPr>
          <p:nvPr>
            <p:ph type="pic" idx="2"/>
          </p:nvPr>
        </p:nvPicPr>
        <p:blipFill>
          <a:blip r:embed="rId3"/>
          <a:srcRect l="14381" r="14381"/>
          <a:stretch/>
        </p:blipFill>
        <p:spPr>
          <a:xfrm>
            <a:off x="626850" y="2276856"/>
            <a:ext cx="6172200" cy="42336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41257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7"/>
        <p:cNvGrpSpPr/>
        <p:nvPr/>
      </p:nvGrpSpPr>
      <p:grpSpPr>
        <a:xfrm>
          <a:off x="0" y="0"/>
          <a:ext cx="0" cy="0"/>
          <a:chOff x="0" y="0"/>
          <a:chExt cx="0" cy="0"/>
        </a:xfrm>
      </p:grpSpPr>
      <p:grpSp>
        <p:nvGrpSpPr>
          <p:cNvPr id="198" name="Google Shape;198;p2"/>
          <p:cNvGrpSpPr/>
          <p:nvPr/>
        </p:nvGrpSpPr>
        <p:grpSpPr>
          <a:xfrm>
            <a:off x="5078086" y="-96441"/>
            <a:ext cx="189049" cy="6954441"/>
            <a:chOff x="0" y="-38100"/>
            <a:chExt cx="74686" cy="2747433"/>
          </a:xfrm>
        </p:grpSpPr>
        <p:sp>
          <p:nvSpPr>
            <p:cNvPr id="199" name="Google Shape;199;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00" name="Google Shape;200;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01" name="Google Shape;201;p2"/>
          <p:cNvSpPr txBox="1"/>
          <p:nvPr/>
        </p:nvSpPr>
        <p:spPr>
          <a:xfrm>
            <a:off x="0" y="1300897"/>
            <a:ext cx="5078086" cy="221599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200" b="1" i="0" u="none" strike="noStrike" kern="0" cap="none" spc="0" normalizeH="0" baseline="0" noProof="0" dirty="0">
                <a:ln>
                  <a:noFill/>
                </a:ln>
                <a:solidFill>
                  <a:srgbClr val="333333"/>
                </a:solidFill>
                <a:effectLst/>
                <a:uLnTx/>
                <a:uFillTx/>
                <a:latin typeface="Antonio"/>
                <a:ea typeface="Antonio"/>
                <a:cs typeface="Antonio"/>
                <a:sym typeface="Antonio"/>
              </a:rPr>
              <a:t>Target Outcomes</a:t>
            </a:r>
            <a:endParaRPr kumimoji="0" sz="7200" b="0" i="0" u="none" strike="noStrike" kern="0" cap="none" spc="0" normalizeH="0" baseline="0" noProof="0" dirty="0">
              <a:ln>
                <a:noFill/>
              </a:ln>
              <a:solidFill>
                <a:srgbClr val="333333"/>
              </a:solidFill>
              <a:effectLst/>
              <a:uLnTx/>
              <a:uFillTx/>
              <a:latin typeface="Arial"/>
              <a:ea typeface="Arial"/>
              <a:cs typeface="Arial"/>
              <a:sym typeface="Arial"/>
            </a:endParaRPr>
          </a:p>
        </p:txBody>
      </p:sp>
      <p:sp>
        <p:nvSpPr>
          <p:cNvPr id="202" name="Google Shape;202;p2"/>
          <p:cNvSpPr txBox="1"/>
          <p:nvPr/>
        </p:nvSpPr>
        <p:spPr>
          <a:xfrm>
            <a:off x="5423377" y="335845"/>
            <a:ext cx="6402632" cy="6186309"/>
          </a:xfrm>
          <a:prstGeom prst="rect">
            <a:avLst/>
          </a:prstGeom>
          <a:noFill/>
          <a:ln>
            <a:noFill/>
          </a:ln>
        </p:spPr>
        <p:txBody>
          <a:bodyPr spcFirstLastPara="1" wrap="square" lIns="0" tIns="0" rIns="0" bIns="0" anchor="t" anchorCtr="0">
            <a:spAutoFit/>
          </a:bodyPr>
          <a:lstStyle/>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Understand how CHRIS documentation supports investigative decisions, case continuity, and court involvement.</a:t>
            </a:r>
            <a:endParaRPr kumimoji="0" sz="30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Apply objective documentation principles to CHRIS-style investigative documentation and contact narratives. </a:t>
            </a:r>
            <a:endParaRPr kumimoji="0" sz="30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Assess whether CHRIS documentation clearly reflects investigative actions, observations, safety concerns, and decision-making.</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03" name="Google Shape;203;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8"/>
        <p:cNvGrpSpPr/>
        <p:nvPr/>
      </p:nvGrpSpPr>
      <p:grpSpPr>
        <a:xfrm>
          <a:off x="0" y="0"/>
          <a:ext cx="0" cy="0"/>
          <a:chOff x="0" y="0"/>
          <a:chExt cx="0" cy="0"/>
        </a:xfrm>
      </p:grpSpPr>
      <p:sp>
        <p:nvSpPr>
          <p:cNvPr id="209" name="Google Shape;209;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10" name="Google Shape;210;p3"/>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11" name="Google Shape;211;p3"/>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12" name="Google Shape;212;p3"/>
          <p:cNvSpPr txBox="1">
            <a:spLocks noGrp="1"/>
          </p:cNvSpPr>
          <p:nvPr>
            <p:ph type="ctrTitle"/>
          </p:nvPr>
        </p:nvSpPr>
        <p:spPr>
          <a:xfrm>
            <a:off x="1285241" y="1008993"/>
            <a:ext cx="9231410" cy="411164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400"/>
              <a:buFont typeface="Calibri"/>
              <a:buNone/>
            </a:pPr>
            <a:r>
              <a:rPr lang="en-US" sz="6400" b="1">
                <a:latin typeface="Calibri"/>
                <a:ea typeface="Calibri"/>
                <a:cs typeface="Calibri"/>
                <a:sym typeface="Calibri"/>
              </a:rPr>
              <a:t>Building Clear, Organized, and Supportable Documentation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7"/>
        <p:cNvGrpSpPr/>
        <p:nvPr/>
      </p:nvGrpSpPr>
      <p:grpSpPr>
        <a:xfrm>
          <a:off x="0" y="0"/>
          <a:ext cx="0" cy="0"/>
          <a:chOff x="0" y="0"/>
          <a:chExt cx="0" cy="0"/>
        </a:xfrm>
      </p:grpSpPr>
      <p:sp>
        <p:nvSpPr>
          <p:cNvPr id="218" name="Google Shape;218;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19" name="Google Shape;219;p4" descr="Smiling women writing"/>
          <p:cNvPicPr preferRelativeResize="0">
            <a:picLocks noGrp="1"/>
          </p:cNvPicPr>
          <p:nvPr>
            <p:ph type="body" idx="1"/>
          </p:nvPr>
        </p:nvPicPr>
        <p:blipFill rotWithShape="1">
          <a:blip r:embed="rId3">
            <a:alphaModFix/>
          </a:blip>
          <a:srcRect r="23298" b="9091"/>
          <a:stretch/>
        </p:blipFill>
        <p:spPr>
          <a:xfrm>
            <a:off x="3523488" y="10"/>
            <a:ext cx="8668512" cy="6857990"/>
          </a:xfrm>
          <a:prstGeom prst="rect">
            <a:avLst/>
          </a:prstGeom>
          <a:noFill/>
          <a:ln>
            <a:noFill/>
          </a:ln>
        </p:spPr>
      </p:pic>
      <p:sp>
        <p:nvSpPr>
          <p:cNvPr id="220" name="Google Shape;220;p4"/>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21" name="Google Shape;221;p4"/>
          <p:cNvSpPr txBox="1">
            <a:spLocks noGrp="1"/>
          </p:cNvSpPr>
          <p:nvPr>
            <p:ph type="title"/>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alibri"/>
              <a:buNone/>
            </a:pPr>
            <a:r>
              <a:rPr lang="en-US" b="1">
                <a:latin typeface="Calibri"/>
                <a:ea typeface="Calibri"/>
                <a:cs typeface="Calibri"/>
                <a:sym typeface="Calibri"/>
              </a:rPr>
              <a:t>Analyzing Documentation Quality </a:t>
            </a:r>
            <a:endParaRPr/>
          </a:p>
        </p:txBody>
      </p:sp>
      <p:sp>
        <p:nvSpPr>
          <p:cNvPr id="222" name="Google Shape;222;p4"/>
          <p:cNvSpPr/>
          <p:nvPr/>
        </p:nvSpPr>
        <p:spPr>
          <a:xfrm rot="5400000">
            <a:off x="759921"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23" name="Google Shape;223;p4"/>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
        <p:cNvGrpSpPr/>
        <p:nvPr/>
      </p:nvGrpSpPr>
      <p:grpSpPr>
        <a:xfrm>
          <a:off x="0" y="0"/>
          <a:ext cx="0" cy="0"/>
          <a:chOff x="0" y="0"/>
          <a:chExt cx="0" cy="0"/>
        </a:xfrm>
      </p:grpSpPr>
      <p:sp>
        <p:nvSpPr>
          <p:cNvPr id="229" name="Google Shape;229;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30" name="Google Shape;230;p5"/>
          <p:cNvSpPr txBox="1">
            <a:spLocks noGrp="1"/>
          </p:cNvSpPr>
          <p:nvPr>
            <p:ph type="title"/>
          </p:nvPr>
        </p:nvSpPr>
        <p:spPr>
          <a:xfrm>
            <a:off x="578651" y="1122363"/>
            <a:ext cx="11034695" cy="31746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7400"/>
              <a:buFont typeface="Calibri"/>
              <a:buNone/>
            </a:pPr>
            <a:r>
              <a:rPr lang="en-US" sz="7400" b="1">
                <a:solidFill>
                  <a:schemeClr val="dk1"/>
                </a:solidFill>
                <a:latin typeface="Calibri"/>
                <a:ea typeface="Calibri"/>
                <a:cs typeface="Calibri"/>
                <a:sym typeface="Calibri"/>
              </a:rPr>
              <a:t>Improving Clarity, Objectivity, and Investigative Support</a:t>
            </a:r>
            <a:endParaRPr/>
          </a:p>
        </p:txBody>
      </p:sp>
      <p:sp>
        <p:nvSpPr>
          <p:cNvPr id="231" name="Google Shape;231;p5"/>
          <p:cNvSpPr/>
          <p:nvPr/>
        </p:nvSpPr>
        <p:spPr>
          <a:xfrm rot="5400000">
            <a:off x="857544"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32" name="Google Shape;232;p5"/>
          <p:cNvSpPr/>
          <p:nvPr/>
        </p:nvSpPr>
        <p:spPr>
          <a:xfrm rot="10800000" flipH="1">
            <a:off x="578652" y="4501201"/>
            <a:ext cx="1103469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3f5dff86ba0_0_0"/>
          <p:cNvSpPr txBox="1"/>
          <p:nvPr/>
        </p:nvSpPr>
        <p:spPr>
          <a:xfrm>
            <a:off x="2216921" y="871933"/>
            <a:ext cx="7758157" cy="135417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100" b="1" dirty="0">
                <a:solidFill>
                  <a:schemeClr val="dk1"/>
                </a:solidFill>
                <a:latin typeface="Calibri"/>
                <a:ea typeface="Calibri"/>
                <a:cs typeface="Calibri"/>
                <a:sym typeface="Calibri"/>
              </a:rPr>
              <a:t>Supporting Investigative Decisions Through Quality Documentation</a:t>
            </a:r>
            <a:endParaRPr sz="3100" dirty="0"/>
          </a:p>
        </p:txBody>
      </p:sp>
      <p:pic>
        <p:nvPicPr>
          <p:cNvPr id="3" name="Google Shape;279;p1">
            <a:extLst>
              <a:ext uri="{FF2B5EF4-FFF2-40B4-BE49-F238E27FC236}">
                <a16:creationId xmlns:a16="http://schemas.microsoft.com/office/drawing/2014/main" id="{B04DEF55-94D4-AD14-8046-C24902DF8D1E}"/>
              </a:ext>
            </a:extLst>
          </p:cNvPr>
          <p:cNvPicPr preferRelativeResize="0"/>
          <p:nvPr/>
        </p:nvPicPr>
        <p:blipFill rotWithShape="1">
          <a:blip r:embed="rId3">
            <a:alphaModFix/>
          </a:blip>
          <a:srcRect t="37102" b="17391"/>
          <a:stretch>
            <a:fillRect/>
          </a:stretch>
        </p:blipFill>
        <p:spPr>
          <a:xfrm>
            <a:off x="0" y="3004328"/>
            <a:ext cx="12192000" cy="312088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4">
          <a:extLst>
            <a:ext uri="{FF2B5EF4-FFF2-40B4-BE49-F238E27FC236}">
              <a16:creationId xmlns:a16="http://schemas.microsoft.com/office/drawing/2014/main" id="{C8A51901-BD69-4712-231F-FADDD842AB43}"/>
            </a:ext>
          </a:extLst>
        </p:cNvPr>
        <p:cNvGrpSpPr/>
        <p:nvPr/>
      </p:nvGrpSpPr>
      <p:grpSpPr>
        <a:xfrm>
          <a:off x="0" y="0"/>
          <a:ext cx="0" cy="0"/>
          <a:chOff x="0" y="0"/>
          <a:chExt cx="0" cy="0"/>
        </a:xfrm>
      </p:grpSpPr>
      <p:sp>
        <p:nvSpPr>
          <p:cNvPr id="255" name="Google Shape;255;p7">
            <a:extLst>
              <a:ext uri="{FF2B5EF4-FFF2-40B4-BE49-F238E27FC236}">
                <a16:creationId xmlns:a16="http://schemas.microsoft.com/office/drawing/2014/main" id="{8B5C3076-C845-6CD9-D59D-6516A01C8A1B}"/>
              </a:ext>
            </a:extLst>
          </p:cNvPr>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6" name="Google Shape;256;p7">
            <a:extLst>
              <a:ext uri="{FF2B5EF4-FFF2-40B4-BE49-F238E27FC236}">
                <a16:creationId xmlns:a16="http://schemas.microsoft.com/office/drawing/2014/main" id="{3B965346-9767-7E1B-773D-22D1E22627AF}"/>
              </a:ext>
            </a:extLst>
          </p:cNvPr>
          <p:cNvSpPr txBox="1">
            <a:spLocks noGrp="1"/>
          </p:cNvSpPr>
          <p:nvPr>
            <p:ph type="title"/>
          </p:nvPr>
        </p:nvSpPr>
        <p:spPr>
          <a:xfrm>
            <a:off x="1139686" y="484188"/>
            <a:ext cx="10006184"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800"/>
              <a:buFont typeface="Calibri"/>
              <a:buNone/>
            </a:pPr>
            <a:r>
              <a:rPr lang="en-US" sz="6000" b="1" dirty="0">
                <a:solidFill>
                  <a:schemeClr val="dk1"/>
                </a:solidFill>
                <a:latin typeface="Calibri"/>
                <a:ea typeface="Calibri"/>
                <a:cs typeface="Calibri"/>
                <a:sym typeface="Calibri"/>
              </a:rPr>
              <a:t>Applying Documentation Skills to Investigative Practice</a:t>
            </a:r>
            <a:endParaRPr sz="3600" dirty="0"/>
          </a:p>
        </p:txBody>
      </p:sp>
      <p:sp>
        <p:nvSpPr>
          <p:cNvPr id="257" name="Google Shape;257;p7">
            <a:extLst>
              <a:ext uri="{FF2B5EF4-FFF2-40B4-BE49-F238E27FC236}">
                <a16:creationId xmlns:a16="http://schemas.microsoft.com/office/drawing/2014/main" id="{158FB206-A515-22AA-0353-499BF2F6157C}"/>
              </a:ext>
            </a:extLst>
          </p:cNvPr>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58" name="Google Shape;258;p7">
            <a:extLst>
              <a:ext uri="{FF2B5EF4-FFF2-40B4-BE49-F238E27FC236}">
                <a16:creationId xmlns:a16="http://schemas.microsoft.com/office/drawing/2014/main" id="{BE14586D-ADF5-8FBC-4532-4634C1459A90}"/>
              </a:ext>
            </a:extLst>
          </p:cNvPr>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 name="Google Shape;238;p4">
            <a:extLst>
              <a:ext uri="{FF2B5EF4-FFF2-40B4-BE49-F238E27FC236}">
                <a16:creationId xmlns:a16="http://schemas.microsoft.com/office/drawing/2014/main" id="{69C747DB-C4C8-F0A6-F934-A0C5FD56E98F}"/>
              </a:ext>
            </a:extLst>
          </p:cNvPr>
          <p:cNvSpPr/>
          <p:nvPr/>
        </p:nvSpPr>
        <p:spPr>
          <a:xfrm rot="5400000">
            <a:off x="-765533" y="2417523"/>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 name="Google Shape;242;p4">
            <a:extLst>
              <a:ext uri="{FF2B5EF4-FFF2-40B4-BE49-F238E27FC236}">
                <a16:creationId xmlns:a16="http://schemas.microsoft.com/office/drawing/2014/main" id="{BA05F47C-BD4B-1ADF-CBE5-F381359D6C47}"/>
              </a:ext>
            </a:extLst>
          </p:cNvPr>
          <p:cNvSpPr/>
          <p:nvPr/>
        </p:nvSpPr>
        <p:spPr>
          <a:xfrm rot="5400000">
            <a:off x="-1019217" y="2414375"/>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2842578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15-Minute </a:t>
            </a:r>
            <a:b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7200" dirty="0">
                <a:solidFill>
                  <a:schemeClr val="bg1"/>
                </a:solidFill>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758601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1" descr="Two people with laptop"/>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2" name="Google Shape;292;p1"/>
          <p:cNvSpPr/>
          <p:nvPr/>
        </p:nvSpPr>
        <p:spPr>
          <a:xfrm>
            <a:off x="523875" y="5514975"/>
            <a:ext cx="11087100" cy="1028700"/>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3" name="Google Shape;293;p1"/>
          <p:cNvSpPr txBox="1"/>
          <p:nvPr/>
        </p:nvSpPr>
        <p:spPr>
          <a:xfrm>
            <a:off x="823341" y="5706159"/>
            <a:ext cx="10488168"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FROM INVESTIGATION TO CASE STORY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useBgFill="1">
        <p:nvSpPr>
          <p:cNvPr id="24" name="Rectangle 23">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useBgFill="1">
        <p:nvSpPr>
          <p:cNvPr id="26" name="Rectangle 25">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9" name="Title 8">
            <a:extLst>
              <a:ext uri="{FF2B5EF4-FFF2-40B4-BE49-F238E27FC236}">
                <a16:creationId xmlns:a16="http://schemas.microsoft.com/office/drawing/2014/main" id="{BAF01977-8D9E-2393-12AB-9258D3ED4A7C}"/>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algn="ctr">
              <a:spcBef>
                <a:spcPct val="0"/>
              </a:spcBef>
            </a:pPr>
            <a:r>
              <a:rPr lang="en-US" sz="4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FROM INVESTIGATION TO CASE STORY</a:t>
            </a:r>
          </a:p>
        </p:txBody>
      </p:sp>
      <p:sp>
        <p:nvSpPr>
          <p:cNvPr id="28" name="Rectangle 27">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4" name="Text Placeholder 13">
            <a:extLst>
              <a:ext uri="{FF2B5EF4-FFF2-40B4-BE49-F238E27FC236}">
                <a16:creationId xmlns:a16="http://schemas.microsoft.com/office/drawing/2014/main" id="{186EBF5F-BF2B-3BEE-20A9-63232499FFEE}"/>
              </a:ext>
            </a:extLst>
          </p:cNvPr>
          <p:cNvSpPr>
            <a:spLocks noGrp="1"/>
          </p:cNvSpPr>
          <p:nvPr>
            <p:ph type="body" idx="1"/>
          </p:nvPr>
        </p:nvSpPr>
        <p:spPr>
          <a:xfrm>
            <a:off x="7027131" y="2689238"/>
            <a:ext cx="4936788" cy="3694176"/>
          </a:xfrm>
        </p:spPr>
        <p:txBody>
          <a:bodyPr vert="horz" lIns="91440" tIns="45720" rIns="91440" bIns="45720" rtlCol="0" anchor="ctr">
            <a:normAutofit/>
          </a:bodyPr>
          <a:lstStyle/>
          <a:p>
            <a:pPr marL="228600" indent="0"/>
            <a:r>
              <a:rPr lang="en-US" sz="3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How are investigative decisions are influenced by interviews, observations, assessments, and collateral information?</a:t>
            </a:r>
          </a:p>
        </p:txBody>
      </p:sp>
      <p:pic>
        <p:nvPicPr>
          <p:cNvPr id="5" name="Picture Placeholder 4">
            <a:extLst>
              <a:ext uri="{FF2B5EF4-FFF2-40B4-BE49-F238E27FC236}">
                <a16:creationId xmlns:a16="http://schemas.microsoft.com/office/drawing/2014/main" id="{FBEB972E-CB37-92F5-D14A-0EDE194DBFEA}"/>
              </a:ext>
            </a:extLst>
          </p:cNvPr>
          <p:cNvPicPr>
            <a:picLocks noGrp="1" noChangeAspect="1"/>
          </p:cNvPicPr>
          <p:nvPr>
            <p:ph type="pic" idx="2"/>
          </p:nvPr>
        </p:nvPicPr>
        <p:blipFill>
          <a:blip r:embed="rId3"/>
          <a:srcRect l="14381" r="14381"/>
          <a:stretch/>
        </p:blipFill>
        <p:spPr>
          <a:xfrm>
            <a:off x="626850" y="2456130"/>
            <a:ext cx="6172200" cy="39272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509642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8"/>
        <p:cNvGrpSpPr/>
        <p:nvPr/>
      </p:nvGrpSpPr>
      <p:grpSpPr>
        <a:xfrm>
          <a:off x="0" y="0"/>
          <a:ext cx="0" cy="0"/>
          <a:chOff x="0" y="0"/>
          <a:chExt cx="0" cy="0"/>
        </a:xfrm>
      </p:grpSpPr>
      <p:grpSp>
        <p:nvGrpSpPr>
          <p:cNvPr id="299" name="Google Shape;299;p2"/>
          <p:cNvGrpSpPr/>
          <p:nvPr/>
        </p:nvGrpSpPr>
        <p:grpSpPr>
          <a:xfrm>
            <a:off x="5078086" y="-96441"/>
            <a:ext cx="189049" cy="6954441"/>
            <a:chOff x="0" y="-38100"/>
            <a:chExt cx="74686" cy="2747433"/>
          </a:xfrm>
        </p:grpSpPr>
        <p:sp>
          <p:nvSpPr>
            <p:cNvPr id="300" name="Google Shape;300;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01" name="Google Shape;301;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02" name="Google Shape;302;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303" name="Google Shape;303;p2"/>
          <p:cNvSpPr txBox="1"/>
          <p:nvPr/>
        </p:nvSpPr>
        <p:spPr>
          <a:xfrm>
            <a:off x="5587030" y="428178"/>
            <a:ext cx="6156300" cy="5910600"/>
          </a:xfrm>
          <a:prstGeom prst="rect">
            <a:avLst/>
          </a:prstGeom>
          <a:noFill/>
          <a:ln>
            <a:noFill/>
          </a:ln>
        </p:spPr>
        <p:txBody>
          <a:bodyPr spcFirstLastPara="1" wrap="square" lIns="0" tIns="0" rIns="0" bIns="0" anchor="t" anchorCtr="0">
            <a:spAutoFit/>
          </a:bodyPr>
          <a:lstStyle/>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Understand how investigations evolve as additional information is gathered throughout the case process.</a:t>
            </a:r>
            <a:endParaRPr kumimoji="0" sz="30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Apply investigative information, documentation, and decision-making concepts to the overall progression of a case. </a:t>
            </a:r>
            <a:endParaRPr kumimoji="0" sz="30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Assess how investigative actions, safety concerns, documentation, and decisions collectively shape the story of an investigation.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04" name="Google Shape;304;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
        <p:cNvGrpSpPr/>
        <p:nvPr/>
      </p:nvGrpSpPr>
      <p:grpSpPr>
        <a:xfrm>
          <a:off x="0" y="0"/>
          <a:ext cx="0" cy="0"/>
          <a:chOff x="0" y="0"/>
          <a:chExt cx="0" cy="0"/>
        </a:xfrm>
      </p:grpSpPr>
      <p:sp>
        <p:nvSpPr>
          <p:cNvPr id="310" name="Google Shape;310;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1" name="Google Shape;311;p3"/>
          <p:cNvSpPr txBox="1">
            <a:spLocks noGrp="1"/>
          </p:cNvSpPr>
          <p:nvPr>
            <p:ph type="ctrTitle"/>
          </p:nvPr>
        </p:nvSpPr>
        <p:spPr>
          <a:xfrm>
            <a:off x="578651" y="1122363"/>
            <a:ext cx="11034695" cy="317469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a:latin typeface="Calibri"/>
                <a:ea typeface="Calibri"/>
                <a:cs typeface="Calibri"/>
                <a:sym typeface="Calibri"/>
              </a:rPr>
              <a:t>How Investigations Evolve Over Time </a:t>
            </a:r>
            <a:endParaRPr/>
          </a:p>
        </p:txBody>
      </p:sp>
      <p:sp>
        <p:nvSpPr>
          <p:cNvPr id="312" name="Google Shape;312;p3"/>
          <p:cNvSpPr/>
          <p:nvPr/>
        </p:nvSpPr>
        <p:spPr>
          <a:xfrm rot="5400000">
            <a:off x="857544"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3" name="Google Shape;313;p3"/>
          <p:cNvSpPr/>
          <p:nvPr/>
        </p:nvSpPr>
        <p:spPr>
          <a:xfrm rot="10800000" flipH="1">
            <a:off x="578652" y="4501201"/>
            <a:ext cx="1103469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8"/>
        <p:cNvGrpSpPr/>
        <p:nvPr/>
      </p:nvGrpSpPr>
      <p:grpSpPr>
        <a:xfrm>
          <a:off x="0" y="0"/>
          <a:ext cx="0" cy="0"/>
          <a:chOff x="0" y="0"/>
          <a:chExt cx="0" cy="0"/>
        </a:xfrm>
      </p:grpSpPr>
      <p:sp>
        <p:nvSpPr>
          <p:cNvPr id="319" name="Google Shape;319;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20" name="Google Shape;320;p4" descr="Employee working with sticky notes"/>
          <p:cNvPicPr preferRelativeResize="0">
            <a:picLocks noGrp="1"/>
          </p:cNvPicPr>
          <p:nvPr>
            <p:ph type="body" idx="1"/>
          </p:nvPr>
        </p:nvPicPr>
        <p:blipFill rotWithShape="1">
          <a:blip r:embed="rId3">
            <a:alphaModFix/>
          </a:blip>
          <a:srcRect l="5954" r="12172" b="9089"/>
          <a:stretch/>
        </p:blipFill>
        <p:spPr>
          <a:xfrm>
            <a:off x="3523488" y="10"/>
            <a:ext cx="8668512" cy="6857990"/>
          </a:xfrm>
          <a:prstGeom prst="rect">
            <a:avLst/>
          </a:prstGeom>
          <a:noFill/>
          <a:ln>
            <a:noFill/>
          </a:ln>
        </p:spPr>
      </p:pic>
      <p:sp>
        <p:nvSpPr>
          <p:cNvPr id="321" name="Google Shape;321;p4"/>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2" name="Google Shape;322;p4"/>
          <p:cNvSpPr txBox="1">
            <a:spLocks noGrp="1"/>
          </p:cNvSpPr>
          <p:nvPr>
            <p:ph type="title"/>
          </p:nvPr>
        </p:nvSpPr>
        <p:spPr>
          <a:xfrm>
            <a:off x="477981" y="1122363"/>
            <a:ext cx="6015584"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dirty="0">
                <a:latin typeface="Calibri"/>
                <a:ea typeface="Calibri"/>
                <a:cs typeface="Calibri"/>
                <a:sym typeface="Calibri"/>
              </a:rPr>
              <a:t>Connecting Information, Decisions, and Actions </a:t>
            </a:r>
            <a:endParaRPr dirty="0"/>
          </a:p>
        </p:txBody>
      </p:sp>
      <p:sp>
        <p:nvSpPr>
          <p:cNvPr id="323" name="Google Shape;323;p4"/>
          <p:cNvSpPr/>
          <p:nvPr/>
        </p:nvSpPr>
        <p:spPr>
          <a:xfrm rot="5400000">
            <a:off x="759921"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24" name="Google Shape;324;p4"/>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sp>
        <p:nvSpPr>
          <p:cNvPr id="330" name="Google Shape;330;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1" name="Google Shape;331;p5"/>
          <p:cNvSpPr txBox="1">
            <a:spLocks noGrp="1"/>
          </p:cNvSpPr>
          <p:nvPr>
            <p:ph type="title"/>
          </p:nvPr>
        </p:nvSpPr>
        <p:spPr>
          <a:xfrm>
            <a:off x="1444487" y="828745"/>
            <a:ext cx="9568863"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dirty="0">
                <a:solidFill>
                  <a:schemeClr val="dk1"/>
                </a:solidFill>
                <a:latin typeface="Calibri"/>
                <a:ea typeface="Calibri"/>
                <a:cs typeface="Calibri"/>
                <a:sym typeface="Calibri"/>
              </a:rPr>
              <a:t>Connecting the Full Investigation Process</a:t>
            </a:r>
            <a:endParaRPr dirty="0"/>
          </a:p>
        </p:txBody>
      </p:sp>
      <p:sp>
        <p:nvSpPr>
          <p:cNvPr id="332" name="Google Shape;332;p5"/>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33" name="Google Shape;333;p5"/>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 name="Google Shape;238;p4">
            <a:extLst>
              <a:ext uri="{FF2B5EF4-FFF2-40B4-BE49-F238E27FC236}">
                <a16:creationId xmlns:a16="http://schemas.microsoft.com/office/drawing/2014/main" id="{33F1E0D0-B1E2-B199-8D8A-FAB7362125C8}"/>
              </a:ext>
            </a:extLst>
          </p:cNvPr>
          <p:cNvSpPr/>
          <p:nvPr/>
        </p:nvSpPr>
        <p:spPr>
          <a:xfrm rot="5400000">
            <a:off x="-540247" y="2470532"/>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 name="Google Shape;242;p4">
            <a:extLst>
              <a:ext uri="{FF2B5EF4-FFF2-40B4-BE49-F238E27FC236}">
                <a16:creationId xmlns:a16="http://schemas.microsoft.com/office/drawing/2014/main" id="{CC4258D0-3515-D80C-3E0D-ECE336F2FEE7}"/>
              </a:ext>
            </a:extLst>
          </p:cNvPr>
          <p:cNvSpPr/>
          <p:nvPr/>
        </p:nvSpPr>
        <p:spPr>
          <a:xfrm rot="5400000">
            <a:off x="-793931" y="2467384"/>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8"/>
        <p:cNvGrpSpPr/>
        <p:nvPr/>
      </p:nvGrpSpPr>
      <p:grpSpPr>
        <a:xfrm>
          <a:off x="0" y="0"/>
          <a:ext cx="0" cy="0"/>
          <a:chOff x="0" y="0"/>
          <a:chExt cx="0" cy="0"/>
        </a:xfrm>
      </p:grpSpPr>
      <p:grpSp>
        <p:nvGrpSpPr>
          <p:cNvPr id="339" name="Google Shape;339;g3f574bbadad_0_110"/>
          <p:cNvGrpSpPr/>
          <p:nvPr/>
        </p:nvGrpSpPr>
        <p:grpSpPr>
          <a:xfrm>
            <a:off x="5029201" y="-96443"/>
            <a:ext cx="237976" cy="6954577"/>
            <a:chOff x="0" y="-38100"/>
            <a:chExt cx="74700" cy="2747433"/>
          </a:xfrm>
        </p:grpSpPr>
        <p:sp>
          <p:nvSpPr>
            <p:cNvPr id="340" name="Google Shape;340;g3f574bbadad_0_110"/>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41" name="Google Shape;341;g3f574bbadad_0_110"/>
            <p:cNvSpPr txBox="1"/>
            <p:nvPr/>
          </p:nvSpPr>
          <p:spPr>
            <a:xfrm>
              <a:off x="0" y="-38100"/>
              <a:ext cx="74700" cy="2747400"/>
            </a:xfrm>
            <a:prstGeom prst="rect">
              <a:avLst/>
            </a:prstGeom>
            <a:solidFill>
              <a:srgbClr val="52A3CB"/>
            </a:solid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42" name="Google Shape;342;g3f574bbadad_0_110"/>
          <p:cNvSpPr txBox="1"/>
          <p:nvPr/>
        </p:nvSpPr>
        <p:spPr>
          <a:xfrm>
            <a:off x="5267162" y="2051537"/>
            <a:ext cx="6924837" cy="2062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700"/>
              <a:buFont typeface="Arial"/>
              <a:buNone/>
              <a:tabLst/>
              <a:defRPr/>
            </a:pPr>
            <a:r>
              <a:rPr kumimoji="0" lang="en-US" sz="6700" b="1" i="0" u="none" strike="noStrike" kern="0" cap="none" spc="0" normalizeH="0" baseline="0" noProof="0" dirty="0">
                <a:ln>
                  <a:noFill/>
                </a:ln>
                <a:solidFill>
                  <a:srgbClr val="333333"/>
                </a:solidFill>
                <a:effectLst/>
                <a:uLnTx/>
                <a:uFillTx/>
                <a:latin typeface="Calibri"/>
                <a:ea typeface="Calibri"/>
                <a:cs typeface="Calibri"/>
                <a:sym typeface="Calibri"/>
              </a:rPr>
              <a:t>Target Outcomes Evaluation</a:t>
            </a:r>
            <a:endParaRPr kumimoji="0" sz="6700" b="1" i="0" u="none" strike="noStrike" kern="0" cap="none" spc="0" normalizeH="0" baseline="0" noProof="0" dirty="0">
              <a:ln>
                <a:noFill/>
              </a:ln>
              <a:solidFill>
                <a:srgbClr val="333333"/>
              </a:solidFill>
              <a:effectLst/>
              <a:uLnTx/>
              <a:uFillTx/>
              <a:latin typeface="Calibri"/>
              <a:ea typeface="Calibri"/>
              <a:cs typeface="Calibri"/>
              <a:sym typeface="Calibri"/>
            </a:endParaRPr>
          </a:p>
        </p:txBody>
      </p:sp>
      <p:pic>
        <p:nvPicPr>
          <p:cNvPr id="343" name="Google Shape;343;g3f574bbadad_0_110"/>
          <p:cNvPicPr preferRelativeResize="0"/>
          <p:nvPr/>
        </p:nvPicPr>
        <p:blipFill>
          <a:blip r:embed="rId3">
            <a:alphaModFix/>
          </a:blip>
          <a:stretch>
            <a:fillRect/>
          </a:stretch>
        </p:blipFill>
        <p:spPr>
          <a:xfrm>
            <a:off x="1015557" y="1753513"/>
            <a:ext cx="2981325" cy="29813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F37C4-C559-A328-5952-F46E36938D0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269B136B-F418-BAB0-62A0-0798F76E99FD}"/>
              </a:ext>
            </a:extLst>
          </p:cNvPr>
          <p:cNvPicPr>
            <a:picLocks noChangeAspect="1"/>
          </p:cNvPicPr>
          <p:nvPr/>
        </p:nvPicPr>
        <p:blipFill>
          <a:blip r:embed="rId3"/>
          <a:stretch>
            <a:fillRect/>
          </a:stretch>
        </p:blipFill>
        <p:spPr>
          <a:xfrm>
            <a:off x="4588975" y="1204024"/>
            <a:ext cx="7174002" cy="3959161"/>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437673B-08E5-7361-96BC-5166E723FD17}"/>
              </a:ext>
            </a:extLst>
          </p:cNvPr>
          <p:cNvSpPr txBox="1"/>
          <p:nvPr/>
        </p:nvSpPr>
        <p:spPr>
          <a:xfrm>
            <a:off x="5532020" y="4325718"/>
            <a:ext cx="6228271"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a:ea typeface="+mn-ea"/>
                <a:cs typeface="+mn-cs"/>
              </a:rPr>
              <a:t>Investigation Week 7 Review</a:t>
            </a:r>
          </a:p>
        </p:txBody>
      </p:sp>
      <p:pic>
        <p:nvPicPr>
          <p:cNvPr id="4" name="Picture 3">
            <a:extLst>
              <a:ext uri="{FF2B5EF4-FFF2-40B4-BE49-F238E27FC236}">
                <a16:creationId xmlns:a16="http://schemas.microsoft.com/office/drawing/2014/main" id="{88DD02C7-DEEB-A1B2-5BC9-9FC448A2377C}"/>
              </a:ext>
            </a:extLst>
          </p:cNvPr>
          <p:cNvPicPr>
            <a:picLocks noChangeAspect="1"/>
          </p:cNvPicPr>
          <p:nvPr/>
        </p:nvPicPr>
        <p:blipFill>
          <a:blip r:embed="rId4"/>
          <a:stretch>
            <a:fillRect/>
          </a:stretch>
        </p:blipFill>
        <p:spPr>
          <a:xfrm>
            <a:off x="393078" y="1241946"/>
            <a:ext cx="3869392" cy="3887061"/>
          </a:xfrm>
          <a:prstGeom prst="rect">
            <a:avLst/>
          </a:prstGeom>
        </p:spPr>
      </p:pic>
    </p:spTree>
    <p:extLst>
      <p:ext uri="{BB962C8B-B14F-4D97-AF65-F5344CB8AC3E}">
        <p14:creationId xmlns:p14="http://schemas.microsoft.com/office/powerpoint/2010/main" val="2546660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4"/>
        <p:cNvGrpSpPr/>
        <p:nvPr/>
      </p:nvGrpSpPr>
      <p:grpSpPr>
        <a:xfrm>
          <a:off x="0" y="0"/>
          <a:ext cx="0" cy="0"/>
          <a:chOff x="0" y="0"/>
          <a:chExt cx="0" cy="0"/>
        </a:xfrm>
      </p:grpSpPr>
      <p:grpSp>
        <p:nvGrpSpPr>
          <p:cNvPr id="295" name="Google Shape;295;p2"/>
          <p:cNvGrpSpPr/>
          <p:nvPr/>
        </p:nvGrpSpPr>
        <p:grpSpPr>
          <a:xfrm>
            <a:off x="5078086" y="-96441"/>
            <a:ext cx="189049" cy="6954441"/>
            <a:chOff x="0" y="-38100"/>
            <a:chExt cx="74686" cy="2747433"/>
          </a:xfrm>
        </p:grpSpPr>
        <p:sp>
          <p:nvSpPr>
            <p:cNvPr id="296" name="Google Shape;29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spcBef>
                  <a:spcPts val="0"/>
                </a:spcBef>
                <a:spcAft>
                  <a:spcPts val="0"/>
                </a:spcAft>
                <a:buNone/>
              </a:pPr>
              <a:endParaRPr sz="1200" b="0" i="0" u="none" strike="noStrike" cap="none">
                <a:solidFill>
                  <a:srgbClr val="4C1A27"/>
                </a:solidFill>
                <a:latin typeface="Calibri"/>
                <a:ea typeface="Calibri"/>
                <a:cs typeface="Calibri"/>
                <a:sym typeface="Calibri"/>
              </a:endParaRPr>
            </a:p>
          </p:txBody>
        </p:sp>
        <p:sp>
          <p:nvSpPr>
            <p:cNvPr id="297" name="Google Shape;29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None/>
              </a:pPr>
              <a:endParaRPr sz="1200" b="0" i="0" u="none" strike="noStrike" cap="none">
                <a:solidFill>
                  <a:srgbClr val="4C1A27"/>
                </a:solidFill>
                <a:latin typeface="Calibri"/>
                <a:ea typeface="Calibri"/>
                <a:cs typeface="Calibri"/>
                <a:sym typeface="Calibri"/>
              </a:endParaRPr>
            </a:p>
          </p:txBody>
        </p:sp>
      </p:grpSp>
      <p:sp>
        <p:nvSpPr>
          <p:cNvPr id="298" name="Google Shape;298;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400" b="1" i="0" u="none" strike="noStrike" cap="none">
                <a:solidFill>
                  <a:srgbClr val="333333"/>
                </a:solidFill>
                <a:latin typeface="Antonio"/>
                <a:ea typeface="Antonio"/>
                <a:cs typeface="Antonio"/>
                <a:sym typeface="Antonio"/>
              </a:rPr>
              <a:t>Target Outcomes</a:t>
            </a:r>
            <a:endParaRPr sz="933" b="0" i="0" u="none" strike="noStrike" cap="none">
              <a:solidFill>
                <a:srgbClr val="333333"/>
              </a:solidFill>
              <a:latin typeface="Arial"/>
              <a:ea typeface="Arial"/>
              <a:cs typeface="Arial"/>
              <a:sym typeface="Arial"/>
            </a:endParaRPr>
          </a:p>
        </p:txBody>
      </p:sp>
      <p:sp>
        <p:nvSpPr>
          <p:cNvPr id="299" name="Google Shape;299;p2"/>
          <p:cNvSpPr txBox="1"/>
          <p:nvPr/>
        </p:nvSpPr>
        <p:spPr>
          <a:xfrm>
            <a:off x="5778957" y="689788"/>
            <a:ext cx="5790189" cy="5478423"/>
          </a:xfrm>
          <a:prstGeom prst="rect">
            <a:avLst/>
          </a:prstGeom>
          <a:noFill/>
          <a:ln>
            <a:noFill/>
          </a:ln>
        </p:spPr>
        <p:txBody>
          <a:bodyPr spcFirstLastPara="1" wrap="square" lIns="0" tIns="0" rIns="0" bIns="0" anchor="t" anchorCtr="0">
            <a:spAutoFit/>
          </a:bodyPr>
          <a:lstStyle/>
          <a:p>
            <a:pPr marL="457200" marR="0" lvl="0" indent="-457200" algn="l" rtl="0">
              <a:spcBef>
                <a:spcPts val="0"/>
              </a:spcBef>
              <a:spcAft>
                <a:spcPts val="0"/>
              </a:spcAft>
              <a:buClr>
                <a:schemeClr val="dk2"/>
              </a:buClr>
              <a:buSzPts val="3000"/>
              <a:buFont typeface="Arial"/>
              <a:buChar char="•"/>
            </a:pPr>
            <a:r>
              <a:rPr lang="en-US" sz="3000" dirty="0">
                <a:solidFill>
                  <a:schemeClr val="dk2"/>
                </a:solidFill>
                <a:latin typeface="Calibri"/>
                <a:ea typeface="Calibri"/>
                <a:cs typeface="Calibri"/>
                <a:sym typeface="Calibri"/>
              </a:rPr>
              <a:t>U</a:t>
            </a:r>
            <a:r>
              <a:rPr lang="en-US" sz="3000" b="0" i="0" u="none" strike="noStrike" cap="none" dirty="0">
                <a:solidFill>
                  <a:schemeClr val="dk2"/>
                </a:solidFill>
                <a:latin typeface="Calibri"/>
                <a:ea typeface="Calibri"/>
                <a:cs typeface="Calibri"/>
                <a:sym typeface="Calibri"/>
              </a:rPr>
              <a:t>nderstand how documentation supports investigative decision-making and case continuity.</a:t>
            </a:r>
          </a:p>
          <a:p>
            <a:pPr marL="457200" marR="0" lvl="0" indent="-457200" algn="l" rtl="0">
              <a:spcBef>
                <a:spcPts val="0"/>
              </a:spcBef>
              <a:spcAft>
                <a:spcPts val="0"/>
              </a:spcAft>
              <a:buClr>
                <a:schemeClr val="dk2"/>
              </a:buClr>
              <a:buSzPts val="3000"/>
              <a:buFont typeface="Arial"/>
              <a:buChar char="•"/>
            </a:pPr>
            <a:endParaRPr sz="1200" dirty="0"/>
          </a:p>
          <a:p>
            <a:pPr marL="457200" marR="0" lvl="0" indent="-457200" algn="l" rtl="0">
              <a:spcBef>
                <a:spcPts val="0"/>
              </a:spcBef>
              <a:spcAft>
                <a:spcPts val="0"/>
              </a:spcAft>
              <a:buClr>
                <a:schemeClr val="dk2"/>
              </a:buClr>
              <a:buSzPts val="3000"/>
              <a:buFont typeface="Arial"/>
              <a:buChar char="•"/>
            </a:pPr>
            <a:r>
              <a:rPr lang="en-US" sz="3000" dirty="0">
                <a:solidFill>
                  <a:schemeClr val="dk2"/>
                </a:solidFill>
                <a:latin typeface="Calibri"/>
                <a:ea typeface="Calibri"/>
                <a:cs typeface="Calibri"/>
                <a:sym typeface="Calibri"/>
              </a:rPr>
              <a:t>A</a:t>
            </a:r>
            <a:r>
              <a:rPr lang="en-US" sz="3000" b="0" i="0" u="none" strike="noStrike" cap="none" dirty="0">
                <a:solidFill>
                  <a:schemeClr val="dk2"/>
                </a:solidFill>
                <a:latin typeface="Calibri"/>
                <a:ea typeface="Calibri"/>
                <a:cs typeface="Calibri"/>
                <a:sym typeface="Calibri"/>
              </a:rPr>
              <a:t>pply information gathered during investigations to objective narrative writing and documentation practices.</a:t>
            </a:r>
          </a:p>
          <a:p>
            <a:pPr marL="457200" marR="0" lvl="0" indent="-457200" algn="l" rtl="0">
              <a:spcBef>
                <a:spcPts val="0"/>
              </a:spcBef>
              <a:spcAft>
                <a:spcPts val="0"/>
              </a:spcAft>
              <a:buClr>
                <a:schemeClr val="dk2"/>
              </a:buClr>
              <a:buSzPts val="3000"/>
              <a:buFont typeface="Arial"/>
              <a:buChar char="•"/>
            </a:pPr>
            <a:endParaRPr sz="1200" dirty="0"/>
          </a:p>
          <a:p>
            <a:pPr marL="457200" marR="0" lvl="0" indent="-457200" algn="l" rtl="0">
              <a:spcBef>
                <a:spcPts val="0"/>
              </a:spcBef>
              <a:spcAft>
                <a:spcPts val="0"/>
              </a:spcAft>
              <a:buClr>
                <a:schemeClr val="dk2"/>
              </a:buClr>
              <a:buSzPts val="3000"/>
              <a:buFont typeface="Arial"/>
              <a:buChar char="•"/>
            </a:pPr>
            <a:r>
              <a:rPr lang="en-US" sz="3000" dirty="0">
                <a:solidFill>
                  <a:schemeClr val="dk2"/>
                </a:solidFill>
                <a:latin typeface="Calibri"/>
                <a:ea typeface="Calibri"/>
                <a:cs typeface="Calibri"/>
                <a:sym typeface="Calibri"/>
              </a:rPr>
              <a:t>A</a:t>
            </a:r>
            <a:r>
              <a:rPr lang="en-US" sz="3000" b="0" i="0" u="none" strike="noStrike" cap="none" dirty="0">
                <a:solidFill>
                  <a:schemeClr val="dk2"/>
                </a:solidFill>
                <a:latin typeface="Calibri"/>
                <a:ea typeface="Calibri"/>
                <a:cs typeface="Calibri"/>
                <a:sym typeface="Calibri"/>
              </a:rPr>
              <a:t>ssess whether documentation clearly reflects observable conditions, behaviors, </a:t>
            </a:r>
            <a:r>
              <a:rPr lang="en-US" sz="3000" dirty="0">
                <a:solidFill>
                  <a:schemeClr val="dk2"/>
                </a:solidFill>
                <a:latin typeface="Calibri"/>
                <a:ea typeface="Calibri"/>
                <a:cs typeface="Calibri"/>
                <a:sym typeface="Calibri"/>
              </a:rPr>
              <a:t>and safety </a:t>
            </a:r>
            <a:r>
              <a:rPr lang="en-US" sz="3000" b="0" i="0" u="none" strike="noStrike" cap="none" dirty="0">
                <a:solidFill>
                  <a:schemeClr val="dk2"/>
                </a:solidFill>
                <a:latin typeface="Calibri"/>
                <a:ea typeface="Calibri"/>
                <a:cs typeface="Calibri"/>
                <a:sym typeface="Calibri"/>
              </a:rPr>
              <a:t>threats.</a:t>
            </a:r>
            <a:endParaRPr dirty="0"/>
          </a:p>
        </p:txBody>
      </p:sp>
      <p:pic>
        <p:nvPicPr>
          <p:cNvPr id="300" name="Google Shape;300;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2">
          <a:extLst>
            <a:ext uri="{FF2B5EF4-FFF2-40B4-BE49-F238E27FC236}">
              <a16:creationId xmlns:a16="http://schemas.microsoft.com/office/drawing/2014/main" id="{A9D0F4C3-2E5E-2BE8-2614-10159CC2395F}"/>
            </a:ext>
          </a:extLst>
        </p:cNvPr>
        <p:cNvGrpSpPr/>
        <p:nvPr/>
      </p:nvGrpSpPr>
      <p:grpSpPr>
        <a:xfrm>
          <a:off x="0" y="0"/>
          <a:ext cx="0" cy="0"/>
          <a:chOff x="0" y="0"/>
          <a:chExt cx="0" cy="0"/>
        </a:xfrm>
      </p:grpSpPr>
      <p:grpSp>
        <p:nvGrpSpPr>
          <p:cNvPr id="503" name="Google Shape;503;p91">
            <a:extLst>
              <a:ext uri="{FF2B5EF4-FFF2-40B4-BE49-F238E27FC236}">
                <a16:creationId xmlns:a16="http://schemas.microsoft.com/office/drawing/2014/main" id="{C7F968CC-258B-09B7-0F2E-5BDA95BF4679}"/>
              </a:ext>
            </a:extLst>
          </p:cNvPr>
          <p:cNvGrpSpPr/>
          <p:nvPr/>
        </p:nvGrpSpPr>
        <p:grpSpPr>
          <a:xfrm>
            <a:off x="5921387" y="-96669"/>
            <a:ext cx="189091" cy="6954669"/>
            <a:chOff x="0" y="-38100"/>
            <a:chExt cx="74700" cy="2747433"/>
          </a:xfrm>
        </p:grpSpPr>
        <p:sp>
          <p:nvSpPr>
            <p:cNvPr id="504" name="Google Shape;504;p91">
              <a:extLst>
                <a:ext uri="{FF2B5EF4-FFF2-40B4-BE49-F238E27FC236}">
                  <a16:creationId xmlns:a16="http://schemas.microsoft.com/office/drawing/2014/main" id="{62631E4A-9DD3-CE99-21BF-3DADD55F0010}"/>
                </a:ext>
              </a:extLst>
            </p:cNvPr>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67" tIns="30467" rIns="60967" bIns="30467" anchor="t" anchorCtr="0">
              <a:noAutofit/>
            </a:bodyPr>
            <a:lstStyle/>
            <a:p>
              <a:pPr marL="0" marR="0" lvl="0" indent="0" algn="l" defTabSz="1219261" rtl="0" eaLnBrk="1" fontAlgn="auto" latinLnBrk="0" hangingPunct="1">
                <a:lnSpc>
                  <a:spcPct val="100000"/>
                </a:lnSpc>
                <a:spcBef>
                  <a:spcPts val="0"/>
                </a:spcBef>
                <a:spcAft>
                  <a:spcPts val="0"/>
                </a:spcAft>
                <a:buClr>
                  <a:srgbClr val="000000"/>
                </a:buClr>
                <a:buSzPts val="900"/>
                <a:buFontTx/>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5" name="Google Shape;505;p91">
              <a:extLst>
                <a:ext uri="{FF2B5EF4-FFF2-40B4-BE49-F238E27FC236}">
                  <a16:creationId xmlns:a16="http://schemas.microsoft.com/office/drawing/2014/main" id="{4C765127-0A8A-CC25-B7EF-C335AB748BF1}"/>
                </a:ext>
              </a:extLst>
            </p:cNvPr>
            <p:cNvSpPr txBox="1"/>
            <p:nvPr/>
          </p:nvSpPr>
          <p:spPr>
            <a:xfrm>
              <a:off x="0" y="-38100"/>
              <a:ext cx="74700" cy="2747400"/>
            </a:xfrm>
            <a:prstGeom prst="rect">
              <a:avLst/>
            </a:prstGeom>
            <a:noFill/>
            <a:ln>
              <a:noFill/>
            </a:ln>
          </p:spPr>
          <p:txBody>
            <a:bodyPr spcFirstLastPara="1" wrap="square" lIns="33867" tIns="33867" rIns="33867" bIns="33867" anchor="ctr" anchorCtr="0">
              <a:noAutofit/>
            </a:bodyPr>
            <a:lstStyle/>
            <a:p>
              <a:pPr marL="0" marR="0" lvl="0" indent="0" algn="ctr" defTabSz="1219261" rtl="0" eaLnBrk="1" fontAlgn="auto" latinLnBrk="0" hangingPunct="1">
                <a:lnSpc>
                  <a:spcPct val="147722"/>
                </a:lnSpc>
                <a:spcBef>
                  <a:spcPts val="0"/>
                </a:spcBef>
                <a:spcAft>
                  <a:spcPts val="0"/>
                </a:spcAft>
                <a:buClr>
                  <a:srgbClr val="000000"/>
                </a:buClr>
                <a:buSzPts val="900"/>
                <a:buFontTx/>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506" name="Google Shape;506;p91">
            <a:extLst>
              <a:ext uri="{FF2B5EF4-FFF2-40B4-BE49-F238E27FC236}">
                <a16:creationId xmlns:a16="http://schemas.microsoft.com/office/drawing/2014/main" id="{6EEAE623-6EF2-9DE5-AA19-F2CEE743ED69}"/>
              </a:ext>
            </a:extLst>
          </p:cNvPr>
          <p:cNvSpPr txBox="1"/>
          <p:nvPr/>
        </p:nvSpPr>
        <p:spPr>
          <a:xfrm>
            <a:off x="6096100" y="2256866"/>
            <a:ext cx="6095900" cy="2492990"/>
          </a:xfrm>
          <a:prstGeom prst="rect">
            <a:avLst/>
          </a:prstGeom>
          <a:noFill/>
          <a:ln>
            <a:noFill/>
          </a:ln>
        </p:spPr>
        <p:txBody>
          <a:bodyPr spcFirstLastPara="1" wrap="square" lIns="0" tIns="0" rIns="0" bIns="0" anchor="t" anchorCtr="0">
            <a:spAutoFit/>
          </a:bodyPr>
          <a:lstStyle/>
          <a:p>
            <a:pPr marL="0" marR="0" lvl="0" indent="0" algn="ctr" defTabSz="1219261" rtl="0" eaLnBrk="1" fontAlgn="auto" latinLnBrk="0" hangingPunct="1">
              <a:lnSpc>
                <a:spcPct val="100000"/>
              </a:lnSpc>
              <a:spcBef>
                <a:spcPts val="0"/>
              </a:spcBef>
              <a:spcAft>
                <a:spcPts val="0"/>
              </a:spcAft>
              <a:buClr>
                <a:srgbClr val="000000"/>
              </a:buClr>
              <a:buSzPts val="4800"/>
              <a:buFontTx/>
              <a:buNone/>
              <a:tabLst/>
              <a:defRPr/>
            </a:pPr>
            <a:r>
              <a:rPr kumimoji="0" lang="en-US" sz="5400" b="1" i="0" u="none" strike="noStrike" kern="0" cap="none" spc="0" normalizeH="0" baseline="0" noProof="0" dirty="0">
                <a:ln>
                  <a:noFill/>
                </a:ln>
                <a:solidFill>
                  <a:srgbClr val="595959"/>
                </a:solidFill>
                <a:effectLst/>
                <a:uLnTx/>
                <a:uFillTx/>
                <a:latin typeface="Antonio"/>
                <a:ea typeface="Antonio"/>
                <a:cs typeface="Antonio"/>
                <a:sym typeface="Antonio"/>
              </a:rPr>
              <a:t>Investigations </a:t>
            </a:r>
          </a:p>
          <a:p>
            <a:pPr marL="0" marR="0" lvl="0" indent="0" algn="ctr" defTabSz="1219261" rtl="0" eaLnBrk="1" fontAlgn="auto" latinLnBrk="0" hangingPunct="1">
              <a:lnSpc>
                <a:spcPct val="100000"/>
              </a:lnSpc>
              <a:spcBef>
                <a:spcPts val="0"/>
              </a:spcBef>
              <a:spcAft>
                <a:spcPts val="0"/>
              </a:spcAft>
              <a:buClr>
                <a:srgbClr val="000000"/>
              </a:buClr>
              <a:buSzPts val="4800"/>
              <a:buFontTx/>
              <a:buNone/>
              <a:tabLst/>
              <a:defRPr/>
            </a:pPr>
            <a:r>
              <a:rPr kumimoji="0" lang="en-US" sz="5400" b="1" i="0" u="none" strike="noStrike" kern="0" cap="none" spc="0" normalizeH="0" baseline="0" noProof="0" dirty="0">
                <a:ln>
                  <a:noFill/>
                </a:ln>
                <a:solidFill>
                  <a:srgbClr val="595959"/>
                </a:solidFill>
                <a:effectLst/>
                <a:uLnTx/>
                <a:uFillTx/>
                <a:latin typeface="Antonio"/>
                <a:ea typeface="Antonio"/>
                <a:cs typeface="Antonio"/>
                <a:sym typeface="Antonio"/>
              </a:rPr>
              <a:t>Week 7</a:t>
            </a:r>
          </a:p>
          <a:p>
            <a:pPr marL="0" marR="0" lvl="0" indent="0" algn="ctr" defTabSz="1219261" rtl="0" eaLnBrk="1" fontAlgn="auto" latinLnBrk="0" hangingPunct="1">
              <a:lnSpc>
                <a:spcPct val="100000"/>
              </a:lnSpc>
              <a:spcBef>
                <a:spcPts val="0"/>
              </a:spcBef>
              <a:spcAft>
                <a:spcPts val="0"/>
              </a:spcAft>
              <a:buClr>
                <a:srgbClr val="000000"/>
              </a:buClr>
              <a:buSzPts val="4800"/>
              <a:buFontTx/>
              <a:buNone/>
              <a:tabLst/>
              <a:defRPr/>
            </a:pPr>
            <a:r>
              <a:rPr kumimoji="0" lang="en-US" sz="5400" b="1" i="0" u="none" strike="noStrike" kern="0" cap="none" spc="0" normalizeH="0" baseline="0" noProof="0" dirty="0">
                <a:ln>
                  <a:noFill/>
                </a:ln>
                <a:solidFill>
                  <a:srgbClr val="595959"/>
                </a:solidFill>
                <a:effectLst/>
                <a:uLnTx/>
                <a:uFillTx/>
                <a:latin typeface="Antonio"/>
                <a:ea typeface="Antonio"/>
                <a:cs typeface="Antonio"/>
                <a:sym typeface="Antonio"/>
              </a:rPr>
              <a:t>Post Test Assessment</a:t>
            </a:r>
            <a:endParaRPr kumimoji="0" lang="en" sz="5400" b="1" i="0" u="none" strike="noStrike" kern="0" cap="none" spc="0" normalizeH="0" baseline="0" noProof="0" dirty="0">
              <a:ln>
                <a:noFill/>
              </a:ln>
              <a:solidFill>
                <a:prstClr val="black"/>
              </a:solidFill>
              <a:effectLst/>
              <a:uLnTx/>
              <a:uFillTx/>
              <a:latin typeface="Calibri"/>
              <a:ea typeface="Antonio"/>
              <a:cs typeface="Antonio"/>
              <a:sym typeface="Antonio"/>
            </a:endParaRPr>
          </a:p>
        </p:txBody>
      </p:sp>
      <p:pic>
        <p:nvPicPr>
          <p:cNvPr id="2" name="Picture 1">
            <a:extLst>
              <a:ext uri="{FF2B5EF4-FFF2-40B4-BE49-F238E27FC236}">
                <a16:creationId xmlns:a16="http://schemas.microsoft.com/office/drawing/2014/main" id="{D4445811-961E-C4A7-5723-01CF2A7302E0}"/>
              </a:ext>
            </a:extLst>
          </p:cNvPr>
          <p:cNvPicPr>
            <a:picLocks noChangeAspect="1"/>
          </p:cNvPicPr>
          <p:nvPr/>
        </p:nvPicPr>
        <p:blipFill>
          <a:blip r:embed="rId3"/>
          <a:stretch>
            <a:fillRect/>
          </a:stretch>
        </p:blipFill>
        <p:spPr>
          <a:xfrm>
            <a:off x="1214650" y="1599631"/>
            <a:ext cx="3852650" cy="3852650"/>
          </a:xfrm>
          <a:prstGeom prst="rect">
            <a:avLst/>
          </a:prstGeom>
        </p:spPr>
      </p:pic>
    </p:spTree>
    <p:extLst>
      <p:ext uri="{BB962C8B-B14F-4D97-AF65-F5344CB8AC3E}">
        <p14:creationId xmlns:p14="http://schemas.microsoft.com/office/powerpoint/2010/main" val="204400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g3f5dff86ba0_0_26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7" name="Google Shape;307;g3f5dff86ba0_0_263"/>
          <p:cNvSpPr/>
          <p:nvPr/>
        </p:nvSpPr>
        <p:spPr>
          <a:xfrm flipH="1">
            <a:off x="8576660" y="3335867"/>
            <a:ext cx="3291900" cy="3200400"/>
          </a:xfrm>
          <a:prstGeom prst="rtTriangle">
            <a:avLst/>
          </a:prstGeom>
          <a:solidFill>
            <a:srgbClr val="245D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8" name="Google Shape;308;g3f5dff86ba0_0_263"/>
          <p:cNvSpPr/>
          <p:nvPr/>
        </p:nvSpPr>
        <p:spPr>
          <a:xfrm>
            <a:off x="4964989" y="623275"/>
            <a:ext cx="6581700" cy="5607900"/>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9" name="Google Shape;309;g3f5dff86ba0_0_263"/>
          <p:cNvSpPr txBox="1">
            <a:spLocks noGrp="1"/>
          </p:cNvSpPr>
          <p:nvPr>
            <p:ph type="title"/>
          </p:nvPr>
        </p:nvSpPr>
        <p:spPr>
          <a:xfrm>
            <a:off x="5367800" y="916450"/>
            <a:ext cx="6233400" cy="3636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7200"/>
              <a:buFont typeface="Play"/>
              <a:buNone/>
            </a:pPr>
            <a:r>
              <a:rPr lang="en-US" b="1"/>
              <a:t>Documentation Supports the Investigation</a:t>
            </a:r>
            <a:endParaRPr sz="4200"/>
          </a:p>
        </p:txBody>
      </p:sp>
      <p:pic>
        <p:nvPicPr>
          <p:cNvPr id="310" name="Google Shape;310;g3f5dff86ba0_0_263"/>
          <p:cNvPicPr preferRelativeResize="0"/>
          <p:nvPr/>
        </p:nvPicPr>
        <p:blipFill>
          <a:blip r:embed="rId3">
            <a:alphaModFix/>
          </a:blip>
          <a:stretch>
            <a:fillRect/>
          </a:stretch>
        </p:blipFill>
        <p:spPr>
          <a:xfrm>
            <a:off x="481125" y="623276"/>
            <a:ext cx="4069146" cy="5754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5"/>
        <p:cNvGrpSpPr/>
        <p:nvPr/>
      </p:nvGrpSpPr>
      <p:grpSpPr>
        <a:xfrm>
          <a:off x="0" y="0"/>
          <a:ext cx="0" cy="0"/>
          <a:chOff x="0" y="0"/>
          <a:chExt cx="0" cy="0"/>
        </a:xfrm>
      </p:grpSpPr>
      <p:sp>
        <p:nvSpPr>
          <p:cNvPr id="316" name="Google Shape;316;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317" name="Google Shape;317;p4" descr="Person working late at the office"/>
          <p:cNvPicPr preferRelativeResize="0">
            <a:picLocks noGrp="1"/>
          </p:cNvPicPr>
          <p:nvPr>
            <p:ph type="body" idx="1"/>
          </p:nvPr>
        </p:nvPicPr>
        <p:blipFill rotWithShape="1">
          <a:blip r:embed="rId3">
            <a:alphaModFix/>
          </a:blip>
          <a:srcRect l="10812" r="12487" b="9091"/>
          <a:stretch/>
        </p:blipFill>
        <p:spPr>
          <a:xfrm>
            <a:off x="3523488" y="10"/>
            <a:ext cx="8668512" cy="6857990"/>
          </a:xfrm>
          <a:prstGeom prst="rect">
            <a:avLst/>
          </a:prstGeom>
          <a:noFill/>
          <a:ln>
            <a:noFill/>
          </a:ln>
        </p:spPr>
      </p:pic>
      <p:sp>
        <p:nvSpPr>
          <p:cNvPr id="318" name="Google Shape;318;p4"/>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19" name="Google Shape;319;p4"/>
          <p:cNvSpPr txBox="1">
            <a:spLocks noGrp="1"/>
          </p:cNvSpPr>
          <p:nvPr>
            <p:ph type="title"/>
          </p:nvPr>
        </p:nvSpPr>
        <p:spPr>
          <a:xfrm>
            <a:off x="477974" y="1122375"/>
            <a:ext cx="4635000" cy="32040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500"/>
              <a:buFont typeface="Calibri"/>
              <a:buNone/>
            </a:pPr>
            <a:r>
              <a:rPr lang="en-US" sz="4800" b="1">
                <a:latin typeface="Calibri"/>
                <a:ea typeface="Calibri"/>
                <a:cs typeface="Calibri"/>
                <a:sym typeface="Calibri"/>
              </a:rPr>
              <a:t>The Foundation of Quality Documentation</a:t>
            </a:r>
            <a:endParaRPr sz="4700"/>
          </a:p>
        </p:txBody>
      </p:sp>
      <p:sp>
        <p:nvSpPr>
          <p:cNvPr id="320" name="Google Shape;320;p4"/>
          <p:cNvSpPr/>
          <p:nvPr/>
        </p:nvSpPr>
        <p:spPr>
          <a:xfrm rot="5400000">
            <a:off x="759921"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1" name="Google Shape;321;p4"/>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6"/>
        <p:cNvGrpSpPr/>
        <p:nvPr/>
      </p:nvGrpSpPr>
      <p:grpSpPr>
        <a:xfrm>
          <a:off x="0" y="0"/>
          <a:ext cx="0" cy="0"/>
          <a:chOff x="0" y="0"/>
          <a:chExt cx="0" cy="0"/>
        </a:xfrm>
      </p:grpSpPr>
      <p:sp>
        <p:nvSpPr>
          <p:cNvPr id="327" name="Google Shape;327;g3f5dff86ba0_0_452"/>
          <p:cNvSpPr/>
          <p:nvPr/>
        </p:nvSpPr>
        <p:spPr>
          <a:xfrm>
            <a:off x="0" y="300"/>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8" name="Google Shape;328;g3f5dff86ba0_0_452"/>
          <p:cNvSpPr/>
          <p:nvPr/>
        </p:nvSpPr>
        <p:spPr>
          <a:xfrm>
            <a:off x="1009751" y="613950"/>
            <a:ext cx="5365200" cy="5300700"/>
          </a:xfrm>
          <a:prstGeom prst="rect">
            <a:avLst/>
          </a:prstGeom>
          <a:solidFill>
            <a:schemeClr val="lt1"/>
          </a:solidFill>
          <a:ln>
            <a:noFill/>
          </a:ln>
          <a:effectLst>
            <a:outerShdw blurRad="139700" dist="127000" dir="5400000" algn="t" rotWithShape="0">
              <a:srgbClr val="000000">
                <a:alpha val="1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29" name="Google Shape;329;g3f5dff86ba0_0_452"/>
          <p:cNvSpPr txBox="1">
            <a:spLocks noGrp="1"/>
          </p:cNvSpPr>
          <p:nvPr>
            <p:ph type="title"/>
          </p:nvPr>
        </p:nvSpPr>
        <p:spPr>
          <a:xfrm>
            <a:off x="1428922" y="1124028"/>
            <a:ext cx="4563600" cy="2811478"/>
          </a:xfrm>
          <a:prstGeom prst="rect">
            <a:avLst/>
          </a:prstGeom>
          <a:noFill/>
          <a:ln w="19050" cap="flat" cmpd="sng">
            <a:no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000"/>
              <a:buNone/>
            </a:pPr>
            <a:r>
              <a:rPr lang="en-US" sz="4800" b="1" dirty="0">
                <a:solidFill>
                  <a:schemeClr val="dk1"/>
                </a:solidFill>
                <a:latin typeface="Calibri"/>
                <a:ea typeface="Calibri"/>
                <a:cs typeface="Calibri"/>
                <a:sym typeface="Calibri"/>
              </a:rPr>
              <a:t>Building the Foundation for Quality Documentation </a:t>
            </a:r>
            <a:endParaRPr dirty="0"/>
          </a:p>
        </p:txBody>
      </p:sp>
      <p:cxnSp>
        <p:nvCxnSpPr>
          <p:cNvPr id="330" name="Google Shape;330;g3f5dff86ba0_0_452"/>
          <p:cNvCxnSpPr/>
          <p:nvPr/>
        </p:nvCxnSpPr>
        <p:spPr>
          <a:xfrm rot="10800000">
            <a:off x="630850" y="6185117"/>
            <a:ext cx="10515600" cy="0"/>
          </a:xfrm>
          <a:prstGeom prst="straightConnector1">
            <a:avLst/>
          </a:prstGeom>
          <a:noFill/>
          <a:ln w="57150" cap="flat" cmpd="sng">
            <a:solidFill>
              <a:schemeClr val="accent4"/>
            </a:solidFill>
            <a:prstDash val="solid"/>
            <a:miter lim="800000"/>
            <a:headEnd type="none" w="sm" len="sm"/>
            <a:tailEnd type="none" w="sm" len="sm"/>
          </a:ln>
        </p:spPr>
      </p:cxnSp>
      <p:pic>
        <p:nvPicPr>
          <p:cNvPr id="331" name="Google Shape;331;g3f5dff86ba0_0_452"/>
          <p:cNvPicPr preferRelativeResize="0"/>
          <p:nvPr/>
        </p:nvPicPr>
        <p:blipFill>
          <a:blip r:embed="rId3">
            <a:alphaModFix/>
          </a:blip>
          <a:stretch>
            <a:fillRect/>
          </a:stretch>
        </p:blipFill>
        <p:spPr>
          <a:xfrm>
            <a:off x="6693410" y="712572"/>
            <a:ext cx="4453040" cy="5300700"/>
          </a:xfrm>
          <a:prstGeom prst="rect">
            <a:avLst/>
          </a:prstGeom>
          <a:noFill/>
          <a:ln>
            <a:noFill/>
          </a:ln>
        </p:spPr>
      </p:pic>
      <p:grpSp>
        <p:nvGrpSpPr>
          <p:cNvPr id="332" name="Google Shape;332;g3f5dff86ba0_0_452"/>
          <p:cNvGrpSpPr/>
          <p:nvPr/>
        </p:nvGrpSpPr>
        <p:grpSpPr>
          <a:xfrm>
            <a:off x="490899" y="1162272"/>
            <a:ext cx="731548" cy="673456"/>
            <a:chOff x="3940602" y="308034"/>
            <a:chExt cx="2116748" cy="3429000"/>
          </a:xfrm>
        </p:grpSpPr>
        <p:sp>
          <p:nvSpPr>
            <p:cNvPr id="333" name="Google Shape;333;g3f5dff86ba0_0_452"/>
            <p:cNvSpPr/>
            <p:nvPr/>
          </p:nvSpPr>
          <p:spPr>
            <a:xfrm>
              <a:off x="3940602" y="308034"/>
              <a:ext cx="566700" cy="3429000"/>
            </a:xfrm>
            <a:prstGeom prst="rect">
              <a:avLst/>
            </a:prstGeom>
            <a:solidFill>
              <a:srgbClr val="245D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34" name="Google Shape;334;g3f5dff86ba0_0_452"/>
            <p:cNvSpPr/>
            <p:nvPr/>
          </p:nvSpPr>
          <p:spPr>
            <a:xfrm>
              <a:off x="4715626" y="308034"/>
              <a:ext cx="566700" cy="3429000"/>
            </a:xfrm>
            <a:prstGeom prst="rect">
              <a:avLst/>
            </a:prstGeom>
            <a:solidFill>
              <a:srgbClr val="245D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35" name="Google Shape;335;g3f5dff86ba0_0_452"/>
            <p:cNvSpPr/>
            <p:nvPr/>
          </p:nvSpPr>
          <p:spPr>
            <a:xfrm>
              <a:off x="5490650" y="308034"/>
              <a:ext cx="566700" cy="3429000"/>
            </a:xfrm>
            <a:prstGeom prst="rect">
              <a:avLst/>
            </a:prstGeom>
            <a:solidFill>
              <a:srgbClr val="245D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1"/>
          <p:cNvPicPr preferRelativeResize="0"/>
          <p:nvPr/>
        </p:nvPicPr>
        <p:blipFill rotWithShape="1">
          <a:blip r:embed="rId3">
            <a:alphaModFix/>
          </a:blip>
          <a:srcRect/>
          <a:stretch/>
        </p:blipFill>
        <p:spPr>
          <a:xfrm>
            <a:off x="0" y="-457200"/>
            <a:ext cx="12192000" cy="7315200"/>
          </a:xfrm>
          <a:prstGeom prst="rect">
            <a:avLst/>
          </a:prstGeom>
          <a:noFill/>
          <a:ln>
            <a:noFill/>
          </a:ln>
        </p:spPr>
      </p:pic>
      <p:sp>
        <p:nvSpPr>
          <p:cNvPr id="191" name="Google Shape;191;p1"/>
          <p:cNvSpPr/>
          <p:nvPr/>
        </p:nvSpPr>
        <p:spPr>
          <a:xfrm>
            <a:off x="357187" y="5724524"/>
            <a:ext cx="11477625" cy="923925"/>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2" name="Google Shape;192;p1"/>
          <p:cNvSpPr txBox="1"/>
          <p:nvPr/>
        </p:nvSpPr>
        <p:spPr>
          <a:xfrm>
            <a:off x="536447" y="5832543"/>
            <a:ext cx="11119104" cy="70788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a:noFill/>
                </a:ln>
                <a:solidFill>
                  <a:srgbClr val="000000"/>
                </a:solidFill>
                <a:effectLst/>
                <a:uLnTx/>
                <a:uFillTx/>
                <a:latin typeface="Calibri"/>
                <a:ea typeface="Calibri"/>
                <a:cs typeface="Calibri"/>
                <a:sym typeface="Calibri"/>
              </a:rPr>
              <a:t>DOCUMENTATION FUNDAMENTALS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7"/>
        <p:cNvGrpSpPr/>
        <p:nvPr/>
      </p:nvGrpSpPr>
      <p:grpSpPr>
        <a:xfrm>
          <a:off x="0" y="0"/>
          <a:ext cx="0" cy="0"/>
          <a:chOff x="0" y="0"/>
          <a:chExt cx="0" cy="0"/>
        </a:xfrm>
      </p:grpSpPr>
      <p:grpSp>
        <p:nvGrpSpPr>
          <p:cNvPr id="198" name="Google Shape;198;p2"/>
          <p:cNvGrpSpPr/>
          <p:nvPr/>
        </p:nvGrpSpPr>
        <p:grpSpPr>
          <a:xfrm>
            <a:off x="5078086" y="-96441"/>
            <a:ext cx="189049" cy="6954441"/>
            <a:chOff x="0" y="-38100"/>
            <a:chExt cx="74686" cy="2747433"/>
          </a:xfrm>
        </p:grpSpPr>
        <p:sp>
          <p:nvSpPr>
            <p:cNvPr id="199" name="Google Shape;199;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00" name="Google Shape;200;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01" name="Google Shape;201;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202" name="Google Shape;202;p2"/>
          <p:cNvSpPr txBox="1"/>
          <p:nvPr/>
        </p:nvSpPr>
        <p:spPr>
          <a:xfrm>
            <a:off x="5741092" y="689788"/>
            <a:ext cx="5868202" cy="5478423"/>
          </a:xfrm>
          <a:prstGeom prst="rect">
            <a:avLst/>
          </a:prstGeom>
          <a:noFill/>
          <a:ln>
            <a:noFill/>
          </a:ln>
        </p:spPr>
        <p:txBody>
          <a:bodyPr spcFirstLastPara="1" wrap="square" lIns="0" tIns="0" rIns="0" bIns="0" anchor="t" anchorCtr="0">
            <a:spAutoFit/>
          </a:bodyPr>
          <a:lstStyle/>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Understand how quality documentation supports investigations, decision-making, and case continuity. </a:t>
            </a:r>
          </a:p>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endParaRPr kumimoji="0" sz="1200" b="0" i="0" u="none" strike="noStrike" kern="0" cap="none" spc="0" normalizeH="0" baseline="0" noProof="0" dirty="0">
              <a:ln>
                <a:noFill/>
              </a:ln>
              <a:solidFill>
                <a:srgbClr val="000000"/>
              </a:solidFill>
              <a:effectLst/>
              <a:uLnTx/>
              <a:uFillTx/>
              <a:latin typeface="Arial"/>
              <a:cs typeface="Arial"/>
              <a:sym typeface="Arial"/>
            </a:endParaRPr>
          </a:p>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Apply objective documentation principles to investigative narratives and observations. </a:t>
            </a:r>
          </a:p>
          <a:p>
            <a:pPr marL="457200" marR="0" lvl="0" indent="-457200" algn="l" defTabSz="914400" rtl="0" eaLnBrk="1" fontAlgn="auto" latinLnBrk="0" hangingPunct="1">
              <a:lnSpc>
                <a:spcPct val="100000"/>
              </a:lnSpc>
              <a:spcBef>
                <a:spcPts val="0"/>
              </a:spcBef>
              <a:spcAft>
                <a:spcPts val="0"/>
              </a:spcAft>
              <a:buClr>
                <a:srgbClr val="333333"/>
              </a:buClr>
              <a:buSzPts val="3000"/>
              <a:buFont typeface="Arial"/>
              <a:buChar char="•"/>
              <a:tabLst/>
              <a:defRPr/>
            </a:pPr>
            <a:endParaRPr kumimoji="0" sz="1200" b="0" i="0" u="none" strike="noStrike" kern="0" cap="none" spc="0" normalizeH="0" baseline="0" noProof="0" dirty="0">
              <a:ln>
                <a:noFill/>
              </a:ln>
              <a:solidFill>
                <a:srgbClr val="000000"/>
              </a:solidFill>
              <a:effectLst/>
              <a:uLnTx/>
              <a:uFillTx/>
              <a:latin typeface="Arial"/>
              <a:cs typeface="Arial"/>
              <a:sym typeface="Arial"/>
            </a:endParaRPr>
          </a:p>
          <a:p>
            <a:pPr marL="457200" lvl="0" indent="-457200">
              <a:buClr>
                <a:srgbClr val="333333"/>
              </a:buClr>
              <a:buSzPts val="3000"/>
              <a:buFont typeface="Arial"/>
              <a:buChar char="•"/>
              <a:defRPr/>
            </a:pP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Assess whether documentation clearly reflects observable conditions, behaviors, and safety</a:t>
            </a:r>
            <a:r>
              <a:rPr lang="en-US" sz="3000" dirty="0">
                <a:solidFill>
                  <a:srgbClr val="333333"/>
                </a:solidFill>
                <a:latin typeface="Calibri"/>
                <a:ea typeface="Calibri"/>
                <a:cs typeface="Calibri"/>
                <a:sym typeface="Calibri"/>
              </a:rPr>
              <a:t> threats</a:t>
            </a:r>
            <a:r>
              <a:rPr kumimoji="0" lang="en-US" sz="3000" b="0" i="0" u="none" strike="noStrike" kern="0" cap="none" spc="0" normalizeH="0" baseline="0" noProof="0" dirty="0">
                <a:ln>
                  <a:noFill/>
                </a:ln>
                <a:solidFill>
                  <a:srgbClr val="333333"/>
                </a:solidFill>
                <a:effectLst/>
                <a:uLnTx/>
                <a:uFillTx/>
                <a:latin typeface="Calibri"/>
                <a:ea typeface="Calibri"/>
                <a:cs typeface="Calibri"/>
                <a:sym typeface="Calibri"/>
              </a:rPr>
              <a:t>.</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03" name="Google Shape;203;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UALR 1 Brand Kit">
      <a:dk1>
        <a:srgbClr val="000000"/>
      </a:dk1>
      <a:lt1>
        <a:srgbClr val="FFFFFF"/>
      </a:lt1>
      <a:dk2>
        <a:srgbClr val="A7A9AC"/>
      </a:dk2>
      <a:lt2>
        <a:srgbClr val="6E2639"/>
      </a:lt2>
      <a:accent1>
        <a:srgbClr val="FFBF00"/>
      </a:accent1>
      <a:accent2>
        <a:srgbClr val="98344F"/>
      </a:accent2>
      <a:accent3>
        <a:srgbClr val="4C1A27"/>
      </a:accent3>
      <a:accent4>
        <a:srgbClr val="333333"/>
      </a:accent4>
      <a:accent5>
        <a:srgbClr val="FFE579"/>
      </a:accent5>
      <a:accent6>
        <a:srgbClr val="91D9C6"/>
      </a:accent6>
      <a:hlink>
        <a:srgbClr val="465D18"/>
      </a:hlink>
      <a:folHlink>
        <a:srgbClr val="245D7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Simple Light">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670</TotalTime>
  <Words>10628</Words>
  <Application>Microsoft Office PowerPoint</Application>
  <PresentationFormat>Widescreen</PresentationFormat>
  <Paragraphs>1538</Paragraphs>
  <Slides>40</Slides>
  <Notes>40</Notes>
  <HiddenSlides>0</HiddenSlides>
  <MMClips>0</MMClips>
  <ScaleCrop>false</ScaleCrop>
  <HeadingPairs>
    <vt:vector size="6" baseType="variant">
      <vt:variant>
        <vt:lpstr>Fonts Used</vt:lpstr>
      </vt:variant>
      <vt:variant>
        <vt:i4>13</vt:i4>
      </vt:variant>
      <vt:variant>
        <vt:lpstr>Theme</vt:lpstr>
      </vt:variant>
      <vt:variant>
        <vt:i4>8</vt:i4>
      </vt:variant>
      <vt:variant>
        <vt:lpstr>Slide Titles</vt:lpstr>
      </vt:variant>
      <vt:variant>
        <vt:i4>40</vt:i4>
      </vt:variant>
    </vt:vector>
  </HeadingPairs>
  <TitlesOfParts>
    <vt:vector size="61" baseType="lpstr">
      <vt:lpstr>Open Sans ExtraBold</vt:lpstr>
      <vt:lpstr>Arial</vt:lpstr>
      <vt:lpstr>Courier New</vt:lpstr>
      <vt:lpstr>Antonio</vt:lpstr>
      <vt:lpstr>Aptos Display</vt:lpstr>
      <vt:lpstr>Times New Roman</vt:lpstr>
      <vt:lpstr>Calibri</vt:lpstr>
      <vt:lpstr>Open Sans</vt:lpstr>
      <vt:lpstr>Play</vt:lpstr>
      <vt:lpstr>Aptos</vt:lpstr>
      <vt:lpstr>Questrial</vt:lpstr>
      <vt:lpstr>Roboto</vt:lpstr>
      <vt:lpstr>Proxima Nova</vt:lpstr>
      <vt:lpstr>Office Theme</vt:lpstr>
      <vt:lpstr>1_Office Theme</vt:lpstr>
      <vt:lpstr>Office Theme</vt:lpstr>
      <vt:lpstr>2_Office Theme</vt:lpstr>
      <vt:lpstr>3_Office Theme</vt:lpstr>
      <vt:lpstr>4_Office Theme</vt:lpstr>
      <vt:lpstr>5_office theme</vt:lpstr>
      <vt:lpstr>Simple Light</vt:lpstr>
      <vt:lpstr>PowerPoint Presentation</vt:lpstr>
      <vt:lpstr>PowerPoint Presentation</vt:lpstr>
      <vt:lpstr>PowerPoint Presentation</vt:lpstr>
      <vt:lpstr>PowerPoint Presentation</vt:lpstr>
      <vt:lpstr>Documentation Supports the Investigation</vt:lpstr>
      <vt:lpstr>The Foundation of Quality Documentation</vt:lpstr>
      <vt:lpstr>Building the Foundation for Quality Documentation </vt:lpstr>
      <vt:lpstr>PowerPoint Presentation</vt:lpstr>
      <vt:lpstr>PowerPoint Presentation</vt:lpstr>
      <vt:lpstr>What Belongs In Documentation?</vt:lpstr>
      <vt:lpstr>Turning Information Into Narrative Documentation</vt:lpstr>
      <vt:lpstr>Reviewing Documentation Quality and Decision Support</vt:lpstr>
      <vt:lpstr>Building Strong Documentation Practices </vt:lpstr>
      <vt:lpstr>15-Minute  Brain Break</vt:lpstr>
      <vt:lpstr>PowerPoint Presentation</vt:lpstr>
      <vt:lpstr>Writing The Investigation Narrative</vt:lpstr>
      <vt:lpstr>PowerPoint Presentation</vt:lpstr>
      <vt:lpstr>Describing What You Observe</vt:lpstr>
      <vt:lpstr>Writing Objective Narrative Descriptions </vt:lpstr>
      <vt:lpstr>How Different Investigators Document the Same Situation </vt:lpstr>
      <vt:lpstr>How Context Changes Documentation </vt:lpstr>
      <vt:lpstr>Observation, Documentation and Investigative Thinking</vt:lpstr>
      <vt:lpstr>Lunch Break</vt:lpstr>
      <vt:lpstr>PowerPoint Presentation</vt:lpstr>
      <vt:lpstr>CHRIS DOCUMENTATION</vt:lpstr>
      <vt:lpstr>PowerPoint Presentation</vt:lpstr>
      <vt:lpstr>Building Clear, Organized, and Supportable Documentation </vt:lpstr>
      <vt:lpstr>Analyzing Documentation Quality </vt:lpstr>
      <vt:lpstr>Improving Clarity, Objectivity, and Investigative Support</vt:lpstr>
      <vt:lpstr>Applying Documentation Skills to Investigative Practice</vt:lpstr>
      <vt:lpstr>15-Minute  Brain Break</vt:lpstr>
      <vt:lpstr>PowerPoint Presentation</vt:lpstr>
      <vt:lpstr>FROM INVESTIGATION TO CASE STORY</vt:lpstr>
      <vt:lpstr>PowerPoint Presentation</vt:lpstr>
      <vt:lpstr>How Investigations Evolve Over Time </vt:lpstr>
      <vt:lpstr>Connecting Information, Decisions, and Actions </vt:lpstr>
      <vt:lpstr>Connecting the Full Investigation Process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Ashrael Williams</dc:creator>
  <cp:lastModifiedBy>Stephanie N. Clowers</cp:lastModifiedBy>
  <cp:revision>18</cp:revision>
  <cp:lastPrinted>2026-08-14T22:48:21Z</cp:lastPrinted>
  <dcterms:created xsi:type="dcterms:W3CDTF">2026-05-11T13:34:41Z</dcterms:created>
  <dcterms:modified xsi:type="dcterms:W3CDTF">2026-08-18T16:37:03Z</dcterms:modified>
</cp:coreProperties>
</file>