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handoutMasterIdLst>
    <p:handoutMasterId r:id="rId41"/>
  </p:handoutMasterIdLst>
  <p:sldIdLst>
    <p:sldId id="256" r:id="rId2"/>
    <p:sldId id="257" r:id="rId3"/>
    <p:sldId id="258" r:id="rId4"/>
    <p:sldId id="260" r:id="rId5"/>
    <p:sldId id="261" r:id="rId6"/>
    <p:sldId id="262" r:id="rId7"/>
    <p:sldId id="263" r:id="rId8"/>
    <p:sldId id="264" r:id="rId9"/>
    <p:sldId id="265" r:id="rId10"/>
    <p:sldId id="266" r:id="rId11"/>
    <p:sldId id="269" r:id="rId12"/>
    <p:sldId id="270" r:id="rId13"/>
    <p:sldId id="271" r:id="rId14"/>
    <p:sldId id="272" r:id="rId15"/>
    <p:sldId id="299" r:id="rId16"/>
    <p:sldId id="273" r:id="rId17"/>
    <p:sldId id="274" r:id="rId18"/>
    <p:sldId id="276" r:id="rId19"/>
    <p:sldId id="277" r:id="rId20"/>
    <p:sldId id="278" r:id="rId21"/>
    <p:sldId id="279" r:id="rId22"/>
    <p:sldId id="280" r:id="rId23"/>
    <p:sldId id="298" r:id="rId24"/>
    <p:sldId id="281" r:id="rId25"/>
    <p:sldId id="282" r:id="rId26"/>
    <p:sldId id="284" r:id="rId27"/>
    <p:sldId id="285" r:id="rId28"/>
    <p:sldId id="286" r:id="rId29"/>
    <p:sldId id="287" r:id="rId30"/>
    <p:sldId id="288" r:id="rId31"/>
    <p:sldId id="300" r:id="rId32"/>
    <p:sldId id="290" r:id="rId33"/>
    <p:sldId id="291" r:id="rId34"/>
    <p:sldId id="293" r:id="rId35"/>
    <p:sldId id="294" r:id="rId36"/>
    <p:sldId id="295" r:id="rId37"/>
    <p:sldId id="296" r:id="rId38"/>
    <p:sldId id="297" r:id="rId39"/>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AD46F9-037D-274C-C901-088AC4ABA7CD}" name="Carmien D. Penny" initials="CP" userId="S::cdpenny@midsouth.ualr.edu::4480eaf3-6c27-46a8-9794-f49b93e2cd6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72" autoAdjust="0"/>
    <p:restoredTop sz="23051" autoAdjust="0"/>
  </p:normalViewPr>
  <p:slideViewPr>
    <p:cSldViewPr snapToGrid="0" showGuides="1">
      <p:cViewPr varScale="1">
        <p:scale>
          <a:sx n="22" d="100"/>
          <a:sy n="22" d="100"/>
        </p:scale>
        <p:origin x="2779" y="24"/>
      </p:cViewPr>
      <p:guideLst>
        <p:guide orient="horz" pos="2184"/>
        <p:guide pos="3840"/>
      </p:guideLst>
    </p:cSldViewPr>
  </p:slideViewPr>
  <p:notesTextViewPr>
    <p:cViewPr>
      <p:scale>
        <a:sx n="1" d="1"/>
        <a:sy n="1" d="1"/>
      </p:scale>
      <p:origin x="0" y="0"/>
    </p:cViewPr>
  </p:notesTextViewPr>
  <p:notesViewPr>
    <p:cSldViewPr snapToGrid="0" showGuides="1">
      <p:cViewPr varScale="1">
        <p:scale>
          <a:sx n="84" d="100"/>
          <a:sy n="84" d="100"/>
        </p:scale>
        <p:origin x="3912" y="-382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8/10/relationships/authors" Target="authors.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0561838"/>
      </p:ext>
    </p:extLst>
  </p:cSld>
  <p:clrMap bg1="lt1" tx1="dk1" bg2="lt2" tx2="dk2" accent1="accent1" accent2="accent2" accent3="accent3" accent4="accent4" accent5="accent5" accent6="accent6" hlink="hlink" folHlink="folHlink"/>
  <p:hf sldNum="0" hdr="0" ftr="0" dt="0"/>
  <p:extLst>
    <p:ext uri="{56416CCD-93CA-4268-BC5B-53C4BB910035}">
      <p15:sldGuideLst xmlns:p15="http://schemas.microsoft.com/office/powerpoint/2012/main">
        <p15:guide id="1" orient="horz" pos="3024" userDrawn="1">
          <p15:clr>
            <a:srgbClr val="F26B43"/>
          </p15:clr>
        </p15:guide>
        <p15:guide id="2" pos="2304"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777875" y="963613"/>
            <a:ext cx="5759450" cy="3240087"/>
          </a:xfrm>
          <a:prstGeom prst="rect">
            <a:avLst/>
          </a:prstGeom>
          <a:noFill/>
          <a:ln w="12700">
            <a:solidFill>
              <a:prstClr val="black"/>
            </a:solidFill>
          </a:ln>
        </p:spPr>
        <p:txBody>
          <a:bodyPr vert="horz" lIns="96647" tIns="48324" rIns="96647" bIns="48324" rtlCol="0" anchor="ctr"/>
          <a:lstStyle/>
          <a:p>
            <a:endParaRPr lang="en-US"/>
          </a:p>
        </p:txBody>
      </p:sp>
      <p:sp>
        <p:nvSpPr>
          <p:cNvPr id="5" name="Notes Placeholder 4"/>
          <p:cNvSpPr>
            <a:spLocks noGrp="1"/>
          </p:cNvSpPr>
          <p:nvPr>
            <p:ph type="body" sz="quarter" idx="3"/>
          </p:nvPr>
        </p:nvSpPr>
        <p:spPr>
          <a:xfrm>
            <a:off x="744187" y="4289369"/>
            <a:ext cx="5852160" cy="4336126"/>
          </a:xfrm>
          <a:prstGeom prst="rect">
            <a:avLst/>
          </a:prstGeom>
        </p:spPr>
        <p:txBody>
          <a:bodyPr vert="horz" lIns="96647" tIns="48324" rIns="96647" bIns="48324"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99127965"/>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024" userDrawn="1">
          <p15:clr>
            <a:srgbClr val="F26B43"/>
          </p15:clr>
        </p15:guide>
        <p15:guide id="2" pos="2304"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arcourts.gov/"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3f5daf8d129_3_0:notes"/>
          <p:cNvSpPr>
            <a:spLocks noGrp="1" noRot="1" noChangeAspect="1"/>
          </p:cNvSpPr>
          <p:nvPr>
            <p:ph type="sldImg" idx="2"/>
          </p:nvPr>
        </p:nvSpPr>
        <p:spPr>
          <a:xfrm>
            <a:off x="777875" y="9636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337" name="Google Shape;337;g3f5daf8d129_3_0:notes"/>
          <p:cNvSpPr txBox="1">
            <a:spLocks noGrp="1"/>
          </p:cNvSpPr>
          <p:nvPr>
            <p:ph type="body" idx="1"/>
          </p:nvPr>
        </p:nvSpPr>
        <p:spPr>
          <a:xfrm>
            <a:off x="731520" y="4203859"/>
            <a:ext cx="5852160" cy="4433888"/>
          </a:xfrm>
          <a:prstGeom prst="rect">
            <a:avLst/>
          </a:prstGeom>
          <a:noFill/>
          <a:ln>
            <a:noFill/>
          </a:ln>
        </p:spPr>
        <p:txBody>
          <a:bodyPr spcFirstLastPara="1" wrap="square" lIns="96526" tIns="48250" rIns="96526" bIns="48250" anchor="t" anchorCtr="0">
            <a:noAutofit/>
          </a:bodyPr>
          <a:lstStyle/>
          <a:p>
            <a:pPr>
              <a:buSzPts val="1400"/>
            </a:pPr>
            <a:r>
              <a:rPr lang="en-US" sz="1300" b="1" dirty="0"/>
              <a:t>WEEK 8, DAY 7 – INVESTIGATIONS SPECIALTY TRAINING</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7" name="Google Shape;337;p1:notes"/>
          <p:cNvSpPr txBox="1">
            <a:spLocks noGrp="1"/>
          </p:cNvSpPr>
          <p:nvPr>
            <p:ph type="body" idx="1"/>
          </p:nvPr>
        </p:nvSpPr>
        <p:spPr/>
        <p:txBody>
          <a:bodyPr/>
          <a:lstStyle/>
          <a:p>
            <a:pPr lvl="0"/>
            <a:r>
              <a:rPr lang="en-US" sz="1300" b="1" dirty="0"/>
              <a:t>ORGANIZING CHRONOLOGY &amp; SUPPORTING PROBABLE CAUSE</a:t>
            </a:r>
            <a:br>
              <a:rPr lang="en-US" dirty="0"/>
            </a:br>
            <a:endParaRPr lang="en-US" dirty="0"/>
          </a:p>
        </p:txBody>
      </p:sp>
      <p:sp>
        <p:nvSpPr>
          <p:cNvPr id="3" name="Slide Image Placeholder 2">
            <a:extLst>
              <a:ext uri="{FF2B5EF4-FFF2-40B4-BE49-F238E27FC236}">
                <a16:creationId xmlns:a16="http://schemas.microsoft.com/office/drawing/2014/main" id="{049830B6-190D-A091-2609-850F006B3F42}"/>
              </a:ext>
            </a:extLst>
          </p:cNvPr>
          <p:cNvSpPr>
            <a:spLocks noGrp="1" noRot="1" noChangeAspect="1"/>
          </p:cNvSpPr>
          <p:nvPr>
            <p:ph type="sldImg"/>
          </p:nvPr>
        </p:nvSpPr>
        <p:spPr>
          <a:xfrm>
            <a:off x="777875" y="963613"/>
            <a:ext cx="5759450" cy="3240087"/>
          </a:xfr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2:notes"/>
          <p:cNvSpPr>
            <a:spLocks noGrp="1" noRot="1" noChangeAspect="1"/>
          </p:cNvSpPr>
          <p:nvPr>
            <p:ph type="sldImg" idx="2"/>
          </p:nvPr>
        </p:nvSpPr>
        <p:spPr>
          <a:xfrm>
            <a:off x="793750" y="968375"/>
            <a:ext cx="5767388" cy="32448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5" name="Google Shape;365;p2:notes"/>
          <p:cNvSpPr txBox="1">
            <a:spLocks noGrp="1"/>
          </p:cNvSpPr>
          <p:nvPr>
            <p:ph type="body" idx="1"/>
          </p:nvPr>
        </p:nvSpPr>
        <p:spPr>
          <a:xfrm>
            <a:off x="748455" y="4213861"/>
            <a:ext cx="5858933" cy="4418885"/>
          </a:xfrm>
          <a:prstGeom prst="rect">
            <a:avLst/>
          </a:prstGeom>
          <a:noFill/>
          <a:ln>
            <a:noFill/>
          </a:ln>
        </p:spPr>
        <p:txBody>
          <a:bodyPr spcFirstLastPara="1" wrap="square" lIns="98480" tIns="49227" rIns="98480" bIns="49227" anchor="t" anchorCtr="0">
            <a:noAutofit/>
          </a:bodyPr>
          <a:lstStyle/>
          <a:p>
            <a:pPr rtl="0"/>
            <a:r>
              <a:rPr lang="en-US" sz="1300" b="1" dirty="0"/>
              <a:t>TARGET OUTCOMES</a:t>
            </a:r>
            <a:endParaRPr lang="en-US" b="1" dirty="0">
              <a:effectLst/>
              <a:latin typeface="+mn-lt"/>
            </a:endParaRPr>
          </a:p>
          <a:p>
            <a:endParaRPr lang="en-US" b="0" dirty="0">
              <a:effectLst/>
              <a:latin typeface="+mn-lt"/>
            </a:endParaRPr>
          </a:p>
          <a:p>
            <a:pPr rtl="0"/>
            <a:r>
              <a:rPr lang="en-US" sz="1300" b="1" dirty="0"/>
              <a:t>Time:</a:t>
            </a:r>
            <a:r>
              <a:rPr lang="en-US" sz="1300" dirty="0"/>
              <a:t> 2 minutes</a:t>
            </a:r>
            <a:endParaRPr lang="en-US" b="0" dirty="0">
              <a:effectLst/>
              <a:latin typeface="+mn-lt"/>
            </a:endParaRPr>
          </a:p>
          <a:p>
            <a:pPr rtl="0"/>
            <a:r>
              <a:rPr lang="en-US" sz="1300" b="1" dirty="0"/>
              <a:t>Purpose: </a:t>
            </a:r>
            <a:r>
              <a:rPr lang="en-US" sz="1300" dirty="0"/>
              <a:t>To introduce participants to chronology organization, escalation patterns, and probable cause development within affidavits while preparing them to organize the investigative progression of the Flowers’ case</a:t>
            </a:r>
            <a:endParaRPr lang="en-US" b="0" dirty="0">
              <a:effectLst/>
              <a:latin typeface="+mn-lt"/>
            </a:endParaRPr>
          </a:p>
          <a:p>
            <a:endParaRPr lang="en-US" b="0" dirty="0">
              <a:effectLst/>
              <a:latin typeface="+mn-lt"/>
            </a:endParaRPr>
          </a:p>
          <a:p>
            <a:pPr rtl="0"/>
            <a:r>
              <a:rPr lang="en-US" sz="1300" b="1" dirty="0"/>
              <a:t>Say:</a:t>
            </a:r>
            <a:endParaRPr lang="en-US" b="0" dirty="0">
              <a:effectLst/>
              <a:latin typeface="+mn-lt"/>
            </a:endParaRPr>
          </a:p>
          <a:p>
            <a:pPr rtl="0"/>
            <a:r>
              <a:rPr lang="en-US" sz="1300" b="1" i="1" dirty="0"/>
              <a:t>Before organizing the Flowers chronology, let’s first examine why chronology itself holds such significance in the progression of a court case and legal review.</a:t>
            </a:r>
            <a:endParaRPr lang="en-US" b="0" dirty="0">
              <a:effectLst/>
              <a:latin typeface="+mn-lt"/>
            </a:endParaRPr>
          </a:p>
          <a:p>
            <a:endParaRPr lang="en-US" b="0" dirty="0">
              <a:effectLst/>
              <a:latin typeface="+mn-lt"/>
            </a:endParaRPr>
          </a:p>
          <a:p>
            <a:pPr rtl="0"/>
            <a:r>
              <a:rPr lang="en-US" sz="1300" b="1" i="1" dirty="0"/>
              <a:t>By the end of this section, Specialists will:</a:t>
            </a:r>
            <a:endParaRPr lang="en-US" b="1" i="1" dirty="0">
              <a:effectLst/>
              <a:latin typeface="+mn-lt"/>
            </a:endParaRPr>
          </a:p>
          <a:p>
            <a:pPr marL="181213" indent="-181213" fontAlgn="base">
              <a:buFont typeface="Arial" panose="020B0604020202020204" pitchFamily="34" charset="0"/>
              <a:buChar char="•"/>
            </a:pPr>
            <a:r>
              <a:rPr lang="en-US" sz="1300" b="1" i="1" dirty="0"/>
              <a:t>Understand how organized chronology supports probable cause and legal progression within affidavits.</a:t>
            </a:r>
          </a:p>
          <a:p>
            <a:pPr marL="181213" indent="-181213" fontAlgn="base">
              <a:buFont typeface="Arial" panose="020B0604020202020204" pitchFamily="34" charset="0"/>
              <a:buChar char="•"/>
            </a:pPr>
            <a:r>
              <a:rPr lang="en-US" sz="1300" b="1" i="1" dirty="0"/>
              <a:t>Apply investigative timelines, escalation patterns, and reassessment information to affidavit organization.</a:t>
            </a:r>
          </a:p>
          <a:p>
            <a:pPr marL="181213" indent="-181213" fontAlgn="base">
              <a:buFont typeface="Arial" panose="020B0604020202020204" pitchFamily="34" charset="0"/>
              <a:buChar char="•"/>
            </a:pPr>
            <a:r>
              <a:rPr lang="en-US" sz="1300" b="1" i="1" dirty="0"/>
              <a:t>Assess whether chronology clearly demonstrates escalating safety threats and supports removal rationale.</a:t>
            </a:r>
            <a:endParaRPr lang="en-US" b="1" i="1" dirty="0">
              <a:latin typeface="+mn-lt"/>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6" name="Google Shape;376;p3:notes"/>
          <p:cNvSpPr txBox="1">
            <a:spLocks noGrp="1"/>
          </p:cNvSpPr>
          <p:nvPr>
            <p:ph type="body" idx="1"/>
          </p:nvPr>
        </p:nvSpPr>
        <p:spPr/>
        <p:txBody>
          <a:bodyPr/>
          <a:lstStyle/>
          <a:p>
            <a:pPr rtl="0"/>
            <a:r>
              <a:rPr lang="en-US" sz="1300" b="1" dirty="0"/>
              <a:t>HOW COURTS INTERPRET INVESTIGATIVE PROGRESS</a:t>
            </a:r>
            <a:endParaRPr lang="en-US" b="1" dirty="0">
              <a:effectLst/>
            </a:endParaRPr>
          </a:p>
          <a:p>
            <a:endParaRPr lang="en-US" b="0" dirty="0">
              <a:effectLst/>
            </a:endParaRPr>
          </a:p>
          <a:p>
            <a:pPr rtl="0"/>
            <a:r>
              <a:rPr lang="en-US" sz="1300" b="1" dirty="0"/>
              <a:t>Time:</a:t>
            </a:r>
            <a:r>
              <a:rPr lang="en-US" sz="1300" dirty="0"/>
              <a:t> 15 minutes</a:t>
            </a:r>
            <a:endParaRPr lang="en-US" b="0" dirty="0">
              <a:effectLst/>
            </a:endParaRPr>
          </a:p>
          <a:p>
            <a:pPr rtl="0"/>
            <a:r>
              <a:rPr lang="en-US" sz="1300" b="1" dirty="0"/>
              <a:t>Purpose: </a:t>
            </a:r>
            <a:r>
              <a:rPr lang="en-US" sz="1300" dirty="0"/>
              <a:t>To help participants understand how courts interpret chronology when evaluating escalation, decision-making, investigative actions, and removal progression within affidavits</a:t>
            </a:r>
            <a:endParaRPr lang="en-US" b="0" dirty="0">
              <a:effectLst/>
            </a:endParaRPr>
          </a:p>
          <a:p>
            <a:endParaRPr lang="en-US" b="0" dirty="0">
              <a:effectLst/>
            </a:endParaRPr>
          </a:p>
          <a:p>
            <a:pPr rtl="0"/>
            <a:r>
              <a:rPr lang="en-US" sz="1300" b="1" dirty="0"/>
              <a:t>Participant Manual: </a:t>
            </a:r>
            <a:r>
              <a:rPr lang="en-US" sz="1300" dirty="0"/>
              <a:t>Flowers Affidavit Drafting Packet – Organizing Chronology Section</a:t>
            </a:r>
            <a:endParaRPr lang="en-US" b="0" dirty="0">
              <a:effectLst/>
            </a:endParaRPr>
          </a:p>
          <a:p>
            <a:endParaRPr lang="en-US" b="0" dirty="0">
              <a:effectLst/>
            </a:endParaRPr>
          </a:p>
          <a:p>
            <a:pPr rtl="0"/>
            <a:r>
              <a:rPr lang="en-US" sz="1300" b="1" dirty="0"/>
              <a:t>Activity Set Up</a:t>
            </a:r>
            <a:endParaRPr lang="en-US" b="0" dirty="0">
              <a:effectLst/>
            </a:endParaRPr>
          </a:p>
          <a:p>
            <a:pPr marL="241617" indent="-241617" fontAlgn="base">
              <a:buFont typeface="+mj-lt"/>
              <a:buAutoNum type="arabicPeriod"/>
            </a:pPr>
            <a:r>
              <a:rPr lang="en-US" sz="1300" dirty="0"/>
              <a:t>Facilitate a whole-group discussion, making sure participants reference the chronology section of the Flowers Affidavit Drafting Packet.</a:t>
            </a:r>
            <a:endParaRPr lang="en-US" sz="1300" b="1" dirty="0"/>
          </a:p>
          <a:p>
            <a:pPr marL="241617" indent="-241617" fontAlgn="base">
              <a:buFont typeface="+mj-lt"/>
              <a:buAutoNum type="arabicPeriod"/>
            </a:pPr>
            <a:r>
              <a:rPr lang="en-US" sz="1300" dirty="0"/>
              <a:t>Discuss how courts evaluate investigative progression, how timing and sequencing influence legal interpretation, and how chronology demonstrates escalation and decision-making.</a:t>
            </a:r>
            <a:endParaRPr lang="en-US" sz="1300" b="1" dirty="0"/>
          </a:p>
          <a:p>
            <a:pPr marL="241617" indent="-241617" fontAlgn="base">
              <a:buFont typeface="+mj-lt"/>
              <a:buAutoNum type="arabicPeriod"/>
            </a:pPr>
            <a:r>
              <a:rPr lang="en-US" sz="1300" dirty="0"/>
              <a:t>Review what chronology reveals about Division actions, how timelines support removal justification, and why gaps or sequencing problems can create legal concerns.</a:t>
            </a:r>
            <a:endParaRPr lang="en-US" sz="1300" b="1" dirty="0"/>
          </a:p>
          <a:p>
            <a:pPr marL="241617" indent="-241617" fontAlgn="base">
              <a:buFont typeface="+mj-lt"/>
              <a:buAutoNum type="arabicPeriod"/>
            </a:pPr>
            <a:r>
              <a:rPr lang="en-US" sz="1300" dirty="0"/>
              <a:t>Identify the major progression points in the Flowers case timeline and the moments where investigative concerns significantly escalated.</a:t>
            </a:r>
            <a:endParaRPr lang="en-US" sz="1300" b="1" dirty="0"/>
          </a:p>
          <a:p>
            <a:endParaRPr lang="en-US" b="0" dirty="0">
              <a:effectLst/>
            </a:endParaRPr>
          </a:p>
          <a:p>
            <a:pPr rtl="0"/>
            <a:r>
              <a:rPr lang="en-US" sz="1300" b="1" dirty="0"/>
              <a:t>Paraphrase:</a:t>
            </a:r>
            <a:endParaRPr lang="en-US" b="0" dirty="0">
              <a:effectLst/>
            </a:endParaRPr>
          </a:p>
          <a:p>
            <a:pPr rtl="0"/>
            <a:r>
              <a:rPr lang="en-US" sz="1300" dirty="0"/>
              <a:t>When courts review affidavits, they are not simply reviewing a list of events. Courts are evaluating the progression of the investigation and determining whether the Division’s actions were reasonable, timely, and supported by the information available at each stage of the case.</a:t>
            </a:r>
            <a:endParaRPr lang="en-US" b="0" dirty="0">
              <a:effectLst/>
            </a:endParaRPr>
          </a:p>
          <a:p>
            <a:endParaRPr lang="en-US" b="0" dirty="0">
              <a:effectLst/>
            </a:endParaRPr>
          </a:p>
          <a:p>
            <a:pPr rtl="0"/>
            <a:r>
              <a:rPr lang="en-US" sz="1300" b="1" dirty="0"/>
              <a:t>Chronology helps the court understand:</a:t>
            </a:r>
            <a:endParaRPr lang="en-US" b="0" dirty="0">
              <a:effectLst/>
            </a:endParaRPr>
          </a:p>
          <a:p>
            <a:pPr marL="181213" indent="-181213" fontAlgn="base">
              <a:buFont typeface="Arial" panose="020B0604020202020204" pitchFamily="34" charset="0"/>
              <a:buChar char="•"/>
            </a:pPr>
            <a:r>
              <a:rPr lang="en-US" sz="1300" dirty="0"/>
              <a:t>When concerns first emerged.</a:t>
            </a:r>
          </a:p>
          <a:p>
            <a:pPr marL="181213" indent="-181213" fontAlgn="base">
              <a:buFont typeface="Arial" panose="020B0604020202020204" pitchFamily="34" charset="0"/>
              <a:buChar char="•"/>
            </a:pPr>
            <a:r>
              <a:rPr lang="en-US" sz="1300" dirty="0"/>
              <a:t>How the Division responded.</a:t>
            </a:r>
          </a:p>
          <a:p>
            <a:pPr marL="181213" indent="-181213" fontAlgn="base">
              <a:buFont typeface="Arial" panose="020B0604020202020204" pitchFamily="34" charset="0"/>
              <a:buChar char="•"/>
            </a:pPr>
            <a:r>
              <a:rPr lang="en-US" sz="1300" dirty="0"/>
              <a:t>Whether concerns escalated over time.</a:t>
            </a:r>
          </a:p>
          <a:p>
            <a:pPr marL="181213" indent="-181213" fontAlgn="base">
              <a:buFont typeface="Arial" panose="020B0604020202020204" pitchFamily="34" charset="0"/>
              <a:buChar char="•"/>
            </a:pPr>
            <a:r>
              <a:rPr lang="en-US" sz="1300" dirty="0"/>
              <a:t>What interventions were attempted.</a:t>
            </a:r>
          </a:p>
          <a:p>
            <a:pPr marL="181213" indent="-181213" fontAlgn="base">
              <a:buFont typeface="Arial" panose="020B0604020202020204" pitchFamily="34" charset="0"/>
              <a:buChar char="•"/>
            </a:pPr>
            <a:r>
              <a:rPr lang="en-US" sz="1300" dirty="0"/>
              <a:t>What reassessment occurred.</a:t>
            </a:r>
          </a:p>
          <a:p>
            <a:pPr marL="181213" indent="-181213" fontAlgn="base">
              <a:buFont typeface="Arial" panose="020B0604020202020204" pitchFamily="34" charset="0"/>
              <a:buChar char="•"/>
            </a:pPr>
            <a:r>
              <a:rPr lang="en-US" sz="1300" dirty="0"/>
              <a:t>Why removal ultimately became necessary.</a:t>
            </a:r>
            <a:br>
              <a:rPr lang="en-US" b="0" dirty="0">
                <a:effectLst/>
              </a:rPr>
            </a:br>
            <a:endParaRPr lang="en-US" b="0" dirty="0">
              <a:effectLst/>
            </a:endParaRPr>
          </a:p>
          <a:p>
            <a:pPr rtl="0"/>
            <a:r>
              <a:rPr lang="en-US" sz="1300" dirty="0"/>
              <a:t>The sequence of events often matters just as much as the events themselves. </a:t>
            </a:r>
            <a:endParaRPr lang="en-US" b="0" dirty="0">
              <a:effectLst/>
            </a:endParaRPr>
          </a:p>
          <a:p>
            <a:endParaRPr lang="en-US" b="0" dirty="0">
              <a:effectLst/>
            </a:endParaRPr>
          </a:p>
          <a:p>
            <a:pPr rtl="0"/>
            <a:r>
              <a:rPr lang="en-US" sz="1300" b="1" dirty="0"/>
              <a:t>For example: </a:t>
            </a:r>
            <a:r>
              <a:rPr lang="en-US" sz="1300" dirty="0"/>
              <a:t>An isolated supervision concern may be interpreted very differently than repeated supervision concerns occurring alongside failed safety planning efforts, escalating caregiver behavior, and increasing instability over time.</a:t>
            </a:r>
            <a:endParaRPr lang="en-US" b="0" dirty="0">
              <a:effectLst/>
            </a:endParaRPr>
          </a:p>
          <a:p>
            <a:endParaRPr lang="en-US" b="0" dirty="0">
              <a:effectLst/>
            </a:endParaRPr>
          </a:p>
          <a:p>
            <a:pPr rtl="0"/>
            <a:r>
              <a:rPr lang="en-US" sz="1300" dirty="0"/>
              <a:t>Chronology also allows the court to evaluate Division decision-making, whether investigative actions occurred in a timely manner, whether reassessments occurred as concerns escalated, whether interventions matched the seriousness of the threats, and whether removal decisions aligned with the investigative progression.</a:t>
            </a:r>
            <a:endParaRPr lang="en-US" b="0" dirty="0">
              <a:effectLst/>
            </a:endParaRPr>
          </a:p>
          <a:p>
            <a:pPr marL="181213" indent="-181213" fontAlgn="base">
              <a:buFont typeface="Arial" panose="020B0604020202020204" pitchFamily="34" charset="0"/>
              <a:buChar char="•"/>
            </a:pPr>
            <a:r>
              <a:rPr lang="en-US" sz="1300" dirty="0"/>
              <a:t>Poor chronology organization can create confusion around escalation patterns, timing of Division action, safety threat severity, reassessment efforts, and removal justification.</a:t>
            </a:r>
          </a:p>
          <a:p>
            <a:pPr marL="181213" indent="-181213" fontAlgn="base">
              <a:buFont typeface="Arial" panose="020B0604020202020204" pitchFamily="34" charset="0"/>
              <a:buChar char="•"/>
            </a:pPr>
            <a:r>
              <a:rPr lang="en-US" sz="1300" dirty="0"/>
              <a:t>Strong chronology helps the court clearly follow the progression of risk, Division response, and legal necessity throughout the investigation.</a:t>
            </a:r>
          </a:p>
          <a:p>
            <a:endParaRPr lang="en-US" b="0" dirty="0">
              <a:effectLst/>
            </a:endParaRPr>
          </a:p>
          <a:p>
            <a:pPr rtl="0"/>
            <a:r>
              <a:rPr lang="en-US" sz="1300" dirty="0"/>
              <a:t>In the Flowers case, chronology helps show how concerns evolved throughout the investigation; when supervision concerns intensified; how the Division attempted to manage threats prior to removal; what events increased urgency and reassessment needs; and how the situation progressed toward protective custody action.</a:t>
            </a:r>
            <a:endParaRPr lang="en-US" b="0" dirty="0">
              <a:effectLst/>
            </a:endParaRPr>
          </a:p>
          <a:p>
            <a:endParaRPr lang="en-US" b="0" dirty="0">
              <a:effectLst/>
            </a:endParaRPr>
          </a:p>
          <a:p>
            <a:pPr defTabSz="966470">
              <a:defRPr/>
            </a:pPr>
            <a:r>
              <a:rPr lang="en-US" sz="1300" b="1" dirty="0"/>
              <a:t>Facilitator Question: </a:t>
            </a:r>
            <a:r>
              <a:rPr lang="en-US" sz="1300" dirty="0"/>
              <a:t>(ask the following question and validate responses)</a:t>
            </a:r>
            <a:endParaRPr lang="en-US" b="0" dirty="0">
              <a:effectLst/>
            </a:endParaRPr>
          </a:p>
          <a:p>
            <a:pPr marL="181213" indent="-181213" fontAlgn="base">
              <a:buFont typeface="Arial" panose="020B0604020202020204" pitchFamily="34" charset="0"/>
              <a:buChar char="•"/>
            </a:pPr>
            <a:r>
              <a:rPr lang="en-US" sz="1300" dirty="0"/>
              <a:t>Why might repeated concerns carry more legal significance than isolated incidents?</a:t>
            </a:r>
          </a:p>
          <a:p>
            <a:endParaRPr lang="en-US" b="0" dirty="0">
              <a:effectLst/>
            </a:endParaRPr>
          </a:p>
          <a:p>
            <a:pPr rtl="0"/>
            <a:r>
              <a:rPr lang="en-US" sz="1300" b="1" dirty="0"/>
              <a:t>Facilitator Answer:</a:t>
            </a:r>
            <a:r>
              <a:rPr lang="en-US" sz="1300" dirty="0"/>
              <a:t> </a:t>
            </a:r>
            <a:endParaRPr lang="en-US" b="0" dirty="0">
              <a:effectLst/>
            </a:endParaRPr>
          </a:p>
          <a:p>
            <a:pPr marL="181213" indent="-181213" fontAlgn="base">
              <a:buFont typeface="Arial" panose="020B0604020202020204" pitchFamily="34" charset="0"/>
              <a:buChar char="•"/>
            </a:pPr>
            <a:r>
              <a:rPr lang="en-US" sz="1300" dirty="0"/>
              <a:t>Repeated concerns demonstrate escalation, and the chronology reveals reassessment and intervention efforts over time.</a:t>
            </a:r>
          </a:p>
          <a:p>
            <a:endParaRPr lang="en-US" b="0" dirty="0">
              <a:effectLst/>
            </a:endParaRPr>
          </a:p>
          <a:p>
            <a:pPr rtl="0"/>
            <a:r>
              <a:rPr lang="en-US" sz="1300" b="1" dirty="0"/>
              <a:t>Facilitator Question:</a:t>
            </a:r>
            <a:endParaRPr lang="en-US" b="0" dirty="0">
              <a:effectLst/>
            </a:endParaRPr>
          </a:p>
          <a:p>
            <a:pPr marL="181213" indent="-181213" fontAlgn="base">
              <a:buFont typeface="Arial" panose="020B0604020202020204" pitchFamily="34" charset="0"/>
              <a:buChar char="•"/>
            </a:pPr>
            <a:r>
              <a:rPr lang="en-US" sz="1300" dirty="0"/>
              <a:t>How can chronology demonstrate reassessment and escalating urgency?</a:t>
            </a:r>
            <a:br>
              <a:rPr lang="en-US" b="0" dirty="0">
                <a:effectLst/>
              </a:rPr>
            </a:br>
            <a:endParaRPr lang="en-US" b="0" dirty="0">
              <a:effectLst/>
            </a:endParaRPr>
          </a:p>
          <a:p>
            <a:pPr rtl="0"/>
            <a:r>
              <a:rPr lang="en-US" sz="1300" b="1" dirty="0"/>
              <a:t>Facilitator Answer:</a:t>
            </a:r>
            <a:r>
              <a:rPr lang="en-US" sz="1300" dirty="0"/>
              <a:t> </a:t>
            </a:r>
            <a:endParaRPr lang="en-US" b="0" dirty="0">
              <a:effectLst/>
            </a:endParaRPr>
          </a:p>
          <a:p>
            <a:pPr marL="181213" indent="-181213" fontAlgn="base">
              <a:buFont typeface="Arial" panose="020B0604020202020204" pitchFamily="34" charset="0"/>
              <a:buChar char="•"/>
            </a:pPr>
            <a:r>
              <a:rPr lang="en-US" sz="1300" dirty="0"/>
              <a:t>Gaps in timelines can create confusion or raise credibility concerns, and courts evaluate the timing and sequence of Division actions to assess the necessity of removal.</a:t>
            </a:r>
            <a:endParaRPr lang="en-US" b="0" dirty="0">
              <a:effectLst/>
            </a:endParaRPr>
          </a:p>
          <a:p>
            <a:pPr rtl="0"/>
            <a:endParaRPr lang="en-US" sz="1300" b="1" dirty="0"/>
          </a:p>
          <a:p>
            <a:pPr rtl="0"/>
            <a:r>
              <a:rPr lang="en-US" sz="1300" b="1" dirty="0"/>
              <a:t>Facilitator Notes:</a:t>
            </a:r>
            <a:endParaRPr lang="en-US" b="0" dirty="0">
              <a:effectLst/>
            </a:endParaRPr>
          </a:p>
          <a:p>
            <a:pPr marL="181213" indent="-181213" fontAlgn="base">
              <a:buFont typeface="Arial" panose="020B0604020202020204" pitchFamily="34" charset="0"/>
              <a:buChar char="•"/>
            </a:pPr>
            <a:r>
              <a:rPr lang="en-US" sz="1300" dirty="0"/>
              <a:t>Reinforce that chronology demonstrates progression, not just a list of events.</a:t>
            </a:r>
          </a:p>
          <a:p>
            <a:pPr marL="181213" indent="-181213" fontAlgn="base">
              <a:buFont typeface="Arial" panose="020B0604020202020204" pitchFamily="34" charset="0"/>
              <a:buChar char="•"/>
            </a:pPr>
            <a:r>
              <a:rPr lang="en-US" sz="1300" dirty="0"/>
              <a:t>Clarify to the participants that courts examine Division reasoning throughout investigations.</a:t>
            </a:r>
          </a:p>
          <a:p>
            <a:pPr marL="181213" indent="-181213" fontAlgn="base">
              <a:buFont typeface="Arial" panose="020B0604020202020204" pitchFamily="34" charset="0"/>
              <a:buChar char="•"/>
            </a:pPr>
            <a:r>
              <a:rPr lang="en-US" sz="1300" dirty="0"/>
              <a:t>Connect this discussion to the upcoming escalation and probable cause analysis.</a:t>
            </a:r>
          </a:p>
          <a:p>
            <a:endParaRPr lang="en-US" b="0" dirty="0">
              <a:effectLst/>
            </a:endParaRPr>
          </a:p>
          <a:p>
            <a:pPr rtl="0"/>
            <a:r>
              <a:rPr lang="en-US" sz="1300" b="1" dirty="0"/>
              <a:t>Key Points</a:t>
            </a:r>
            <a:r>
              <a:rPr lang="en-US" sz="1300" dirty="0"/>
              <a:t>:</a:t>
            </a:r>
            <a:r>
              <a:rPr lang="en-US" sz="1300" b="1" dirty="0"/>
              <a:t> </a:t>
            </a:r>
            <a:r>
              <a:rPr lang="en-US" sz="1300" dirty="0"/>
              <a:t>(ensure these are covered)</a:t>
            </a:r>
            <a:endParaRPr lang="en-US" b="0" dirty="0">
              <a:effectLst/>
            </a:endParaRPr>
          </a:p>
          <a:p>
            <a:pPr marL="181213" indent="-181213" fontAlgn="base">
              <a:buFont typeface="Arial" panose="020B0604020202020204" pitchFamily="34" charset="0"/>
              <a:buChar char="•"/>
            </a:pPr>
            <a:r>
              <a:rPr lang="en-US" sz="1300" dirty="0"/>
              <a:t>Courts evaluate the investigative progression and the Division's response.</a:t>
            </a:r>
          </a:p>
          <a:p>
            <a:pPr marL="181213" indent="-181213" fontAlgn="base">
              <a:buFont typeface="Arial" panose="020B0604020202020204" pitchFamily="34" charset="0"/>
              <a:buChar char="•"/>
            </a:pPr>
            <a:r>
              <a:rPr lang="en-US" sz="1300" dirty="0"/>
              <a:t>Sequence and timing influence legal interpretation.</a:t>
            </a:r>
          </a:p>
          <a:p>
            <a:pPr marL="181213" indent="-181213" fontAlgn="base">
              <a:buFont typeface="Arial" panose="020B0604020202020204" pitchFamily="34" charset="0"/>
              <a:buChar char="•"/>
            </a:pPr>
            <a:r>
              <a:rPr lang="en-US" sz="1300" dirty="0"/>
              <a:t>Chronology demonstrates escalation and reassessment.</a:t>
            </a:r>
          </a:p>
          <a:p>
            <a:pPr marL="181213" indent="-181213" fontAlgn="base">
              <a:buFont typeface="Arial" panose="020B0604020202020204" pitchFamily="34" charset="0"/>
              <a:buChar char="•"/>
            </a:pPr>
            <a:r>
              <a:rPr lang="en-US" sz="1300" dirty="0"/>
              <a:t>Poor organization may create confusion regarding the justification for removal and Division action.</a:t>
            </a:r>
          </a:p>
        </p:txBody>
      </p:sp>
      <p:sp>
        <p:nvSpPr>
          <p:cNvPr id="3" name="Slide Image Placeholder 2">
            <a:extLst>
              <a:ext uri="{FF2B5EF4-FFF2-40B4-BE49-F238E27FC236}">
                <a16:creationId xmlns:a16="http://schemas.microsoft.com/office/drawing/2014/main" id="{6430FE9B-C2FF-A1CB-5B7B-3D0E98AB91AE}"/>
              </a:ext>
            </a:extLst>
          </p:cNvPr>
          <p:cNvSpPr>
            <a:spLocks noGrp="1" noRot="1" noChangeAspect="1"/>
          </p:cNvSpPr>
          <p:nvPr>
            <p:ph type="sldImg"/>
          </p:nvPr>
        </p:nvSpPr>
        <p:spPr>
          <a:xfrm>
            <a:off x="777875" y="963613"/>
            <a:ext cx="5759450" cy="3240087"/>
          </a:xfr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7" name="Google Shape;387;p4:notes"/>
          <p:cNvSpPr txBox="1">
            <a:spLocks noGrp="1"/>
          </p:cNvSpPr>
          <p:nvPr>
            <p:ph type="body" idx="1"/>
          </p:nvPr>
        </p:nvSpPr>
        <p:spPr/>
        <p:txBody>
          <a:bodyPr/>
          <a:lstStyle/>
          <a:p>
            <a:pPr rtl="0"/>
            <a:r>
              <a:rPr lang="en-US" sz="1300" b="1" dirty="0"/>
              <a:t>EXPLAINING WHY Division ACTION COULD NO LONGER BE DELAYED</a:t>
            </a:r>
            <a:endParaRPr lang="en-US" b="1" dirty="0">
              <a:effectLst/>
            </a:endParaRPr>
          </a:p>
          <a:p>
            <a:endParaRPr lang="en-US" b="0" dirty="0">
              <a:effectLst/>
            </a:endParaRPr>
          </a:p>
          <a:p>
            <a:pPr rtl="0"/>
            <a:r>
              <a:rPr lang="en-US" sz="1300" b="1" dirty="0"/>
              <a:t>Time:</a:t>
            </a:r>
            <a:r>
              <a:rPr lang="en-US" sz="1300" dirty="0"/>
              <a:t> 18 minutes</a:t>
            </a:r>
            <a:endParaRPr lang="en-US" b="0" dirty="0">
              <a:effectLst/>
            </a:endParaRPr>
          </a:p>
          <a:p>
            <a:pPr rtl="0"/>
            <a:r>
              <a:rPr lang="en-US" sz="1300" b="1" dirty="0"/>
              <a:t>Purpose: </a:t>
            </a:r>
            <a:r>
              <a:rPr lang="en-US" sz="1300" dirty="0"/>
              <a:t>To help participants analyze how escalating safety threats, changing caregiver behavior, and diminishing protective capacities contribute to probable cause and removal justification within affidavits</a:t>
            </a:r>
            <a:endParaRPr lang="en-US" b="0" dirty="0">
              <a:effectLst/>
            </a:endParaRPr>
          </a:p>
          <a:p>
            <a:endParaRPr lang="en-US" b="0" dirty="0">
              <a:effectLst/>
            </a:endParaRPr>
          </a:p>
          <a:p>
            <a:pPr rtl="0"/>
            <a:r>
              <a:rPr lang="en-US" sz="1300" b="1" dirty="0"/>
              <a:t>Participant Manual: </a:t>
            </a:r>
            <a:r>
              <a:rPr lang="en-US" sz="1300" dirty="0"/>
              <a:t>Flowers Affidavit Drafting Packet – Supporting Probable Cause Section</a:t>
            </a:r>
            <a:endParaRPr lang="en-US" b="0" dirty="0">
              <a:effectLst/>
            </a:endParaRPr>
          </a:p>
          <a:p>
            <a:endParaRPr lang="en-US" b="0" dirty="0">
              <a:effectLst/>
            </a:endParaRPr>
          </a:p>
          <a:p>
            <a:pPr rtl="0"/>
            <a:r>
              <a:rPr lang="en-US" sz="1300" b="1" dirty="0"/>
              <a:t>Activity Instructions:</a:t>
            </a:r>
            <a:endParaRPr lang="en-US" b="0" dirty="0">
              <a:effectLst/>
            </a:endParaRPr>
          </a:p>
          <a:p>
            <a:pPr marL="241617" indent="-241617" fontAlgn="base">
              <a:buFont typeface="+mj-lt"/>
              <a:buAutoNum type="arabicPeriod"/>
            </a:pPr>
            <a:r>
              <a:rPr lang="en-US" sz="1300" dirty="0"/>
              <a:t>Facilitate a whole-group discussion, making sure participants reference the probable cause section of the Flowers Affidavit Drafting Packet.</a:t>
            </a:r>
            <a:endParaRPr lang="en-US" sz="1300" b="1" dirty="0"/>
          </a:p>
          <a:p>
            <a:pPr marL="241617" indent="-241617" fontAlgn="base">
              <a:buFont typeface="+mj-lt"/>
              <a:buAutoNum type="arabicPeriod"/>
            </a:pPr>
            <a:r>
              <a:rPr lang="en-US" sz="1300" dirty="0"/>
              <a:t>Analyze which events in the Flowers case increased immediate child safety concern, what caregiver behaviors showed instability or reduced protective capacity, and what information likely shifted the case toward removal consideration.</a:t>
            </a:r>
            <a:endParaRPr lang="en-US" sz="1300" b="1" dirty="0"/>
          </a:p>
          <a:p>
            <a:pPr marL="241617" indent="-241617" fontAlgn="base">
              <a:buFont typeface="+mj-lt"/>
              <a:buAutoNum type="arabicPeriod"/>
            </a:pPr>
            <a:r>
              <a:rPr lang="en-US" sz="1300" dirty="0"/>
              <a:t>Discuss how Specialists determine when safety threats can no longer be managed in the home, why probable cause must reflect current conditions rather than future predictions, and how escalating behavior increases legal urgency.</a:t>
            </a:r>
            <a:endParaRPr lang="en-US" sz="1300" b="1" dirty="0"/>
          </a:p>
          <a:p>
            <a:pPr marL="241617" indent="-241617" fontAlgn="base">
              <a:buFont typeface="+mj-lt"/>
              <a:buAutoNum type="arabicPeriod"/>
            </a:pPr>
            <a:r>
              <a:rPr lang="en-US" sz="1300" dirty="0"/>
              <a:t>Identify the turning points in the investigation, the events that raised immediate safety concern, and the information that likely influenced the removal determination.</a:t>
            </a:r>
            <a:endParaRPr lang="en-US" sz="1300" b="1" dirty="0"/>
          </a:p>
          <a:p>
            <a:endParaRPr lang="en-US" b="0" dirty="0">
              <a:effectLst/>
            </a:endParaRPr>
          </a:p>
          <a:p>
            <a:pPr rtl="0"/>
            <a:r>
              <a:rPr lang="en-US" sz="1300" b="1" dirty="0"/>
              <a:t>Say:</a:t>
            </a:r>
            <a:endParaRPr lang="en-US" b="0" dirty="0">
              <a:effectLst/>
            </a:endParaRPr>
          </a:p>
          <a:p>
            <a:pPr rtl="0"/>
            <a:r>
              <a:rPr lang="en-US" sz="1300" b="1" i="1" dirty="0"/>
              <a:t>Probable cause is not based on a single concern alone. In many investigations, probable cause develops as Specialists observe increasing instability, worsening caregiver functioning, reduced protective capacity, or situations where previously attempted interventions are no longer sufficient to manage child safety.</a:t>
            </a:r>
            <a:endParaRPr lang="en-US" b="0" dirty="0">
              <a:effectLst/>
            </a:endParaRPr>
          </a:p>
          <a:p>
            <a:pPr lvl="0" rtl="0" fontAlgn="base"/>
            <a:endParaRPr lang="en-US" sz="1300" b="1" i="1" dirty="0"/>
          </a:p>
          <a:p>
            <a:pPr marL="181213" indent="-181213" fontAlgn="base">
              <a:buFont typeface="Arial" panose="020B0604020202020204" pitchFamily="34" charset="0"/>
              <a:buChar char="•"/>
            </a:pPr>
            <a:r>
              <a:rPr lang="en-US" sz="1300" b="1" i="1" dirty="0"/>
              <a:t>Within affidavits, Specialists must clearly explain what changed during the investigation, why the concerns became more urgent, how child vulnerability increased, why the Division response escalated, and why the situation could no longer be managed safely in the home. </a:t>
            </a:r>
          </a:p>
          <a:p>
            <a:pPr marL="181213" indent="-181213" fontAlgn="base">
              <a:buFont typeface="Arial" panose="020B0604020202020204" pitchFamily="34" charset="0"/>
              <a:buChar char="•"/>
            </a:pPr>
            <a:r>
              <a:rPr lang="en-US" sz="1300" b="1" i="1" dirty="0"/>
              <a:t>This requires demonstrating progression in conditions rather than simply listing concerns without context — courts often look at whether threats became more frequent, more severe, less manageable, more unpredictable, or more immediate.</a:t>
            </a:r>
          </a:p>
          <a:p>
            <a:endParaRPr lang="en-US" b="0" dirty="0">
              <a:effectLst/>
            </a:endParaRPr>
          </a:p>
          <a:p>
            <a:pPr rtl="0"/>
            <a:r>
              <a:rPr lang="en-US" sz="1300" b="1" i="1" dirty="0"/>
              <a:t>In the Flowers case, several developments likely increased legal urgency: the progression of supervision concerns over time, growing concerns about caregiver functioning and emotional stability, reduced confidence in the effectiveness of safety planning efforts, increased unpredictability in caregiver behavior, and the caregiver attempting to flee with the children during escalating Division involvement.</a:t>
            </a:r>
            <a:endParaRPr lang="en-US" b="0" dirty="0">
              <a:effectLst/>
            </a:endParaRPr>
          </a:p>
          <a:p>
            <a:pPr lvl="0" rtl="0" fontAlgn="base"/>
            <a:endParaRPr lang="en-US" sz="1300" b="1" i="1" dirty="0"/>
          </a:p>
          <a:p>
            <a:pPr marL="181213" indent="-181213" fontAlgn="base">
              <a:buFont typeface="Arial" panose="020B0604020202020204" pitchFamily="34" charset="0"/>
              <a:buChar char="•"/>
            </a:pPr>
            <a:r>
              <a:rPr lang="en-US" sz="1300" b="1" i="1" dirty="0"/>
              <a:t>These developments changed the legal posture of the case because they suggested that existing interventions may no longer have been sufficient to control immediate safety threats.</a:t>
            </a:r>
          </a:p>
          <a:p>
            <a:pPr marL="181213" indent="-181213" fontAlgn="base">
              <a:buFont typeface="Arial" panose="020B0604020202020204" pitchFamily="34" charset="0"/>
              <a:buChar char="•"/>
            </a:pPr>
            <a:r>
              <a:rPr lang="en-US" sz="1300" b="1" i="1" dirty="0"/>
              <a:t>Probable cause documentation should help the court understand why Specialists believed the situation required immediate legal action at that specific point in time. </a:t>
            </a:r>
          </a:p>
          <a:p>
            <a:pPr marL="181213" indent="-181213" fontAlgn="base">
              <a:buFont typeface="Arial" panose="020B0604020202020204" pitchFamily="34" charset="0"/>
              <a:buChar char="•"/>
            </a:pPr>
            <a:r>
              <a:rPr lang="en-US" sz="1300" b="1" i="1" dirty="0"/>
              <a:t>The affidavit should clearly demonstrate how the combination of child vulnerability, escalating threats, and changing conditions created circumstances requiring protective custody action.</a:t>
            </a:r>
          </a:p>
          <a:p>
            <a:endParaRPr lang="en-US" b="0" dirty="0">
              <a:effectLst/>
            </a:endParaRPr>
          </a:p>
          <a:p>
            <a:pPr rtl="0"/>
            <a:r>
              <a:rPr lang="en-US" sz="1300" b="1" dirty="0"/>
              <a:t>Facilitator Question</a:t>
            </a:r>
            <a:r>
              <a:rPr lang="en-US" sz="1300" dirty="0"/>
              <a:t>: (ask the following question and validate responses)</a:t>
            </a:r>
            <a:endParaRPr lang="en-US" b="0" dirty="0">
              <a:effectLst/>
            </a:endParaRPr>
          </a:p>
          <a:p>
            <a:pPr marL="181213" indent="-181213" fontAlgn="base">
              <a:buFont typeface="Arial" panose="020B0604020202020204" pitchFamily="34" charset="0"/>
              <a:buChar char="•"/>
            </a:pPr>
            <a:r>
              <a:rPr lang="en-US" sz="1300" dirty="0"/>
              <a:t>How can changing caregiver behavior affect probable cause?</a:t>
            </a:r>
            <a:br>
              <a:rPr lang="en-US" b="0" dirty="0">
                <a:effectLst/>
              </a:rPr>
            </a:br>
            <a:endParaRPr lang="en-US" b="0" dirty="0">
              <a:effectLst/>
            </a:endParaRPr>
          </a:p>
          <a:p>
            <a:pPr rtl="0"/>
            <a:r>
              <a:rPr lang="en-US" sz="1300" b="1" dirty="0"/>
              <a:t>Facilitator Answer:</a:t>
            </a:r>
            <a:r>
              <a:rPr lang="en-US" sz="1300" dirty="0"/>
              <a:t> </a:t>
            </a:r>
            <a:endParaRPr lang="en-US" b="0" dirty="0">
              <a:effectLst/>
            </a:endParaRPr>
          </a:p>
          <a:p>
            <a:pPr marL="181213" indent="-181213" fontAlgn="base">
              <a:buFont typeface="Arial" panose="020B0604020202020204" pitchFamily="34" charset="0"/>
              <a:buChar char="•"/>
            </a:pPr>
            <a:r>
              <a:rPr lang="en-US" sz="1300" dirty="0"/>
              <a:t>Increased unpredictability, diminishing effectiveness of interventions, and heightened child vulnerability.</a:t>
            </a:r>
            <a:br>
              <a:rPr lang="en-US" b="0" dirty="0">
                <a:effectLst/>
              </a:rPr>
            </a:br>
            <a:endParaRPr lang="en-US" b="0" dirty="0">
              <a:effectLst/>
            </a:endParaRPr>
          </a:p>
          <a:p>
            <a:pPr rtl="0"/>
            <a:r>
              <a:rPr lang="en-US" sz="1300" b="1" dirty="0"/>
              <a:t>Key Points</a:t>
            </a:r>
            <a:r>
              <a:rPr lang="en-US" sz="1300" dirty="0"/>
              <a:t>:</a:t>
            </a:r>
            <a:r>
              <a:rPr lang="en-US" sz="1300" b="1" dirty="0"/>
              <a:t> </a:t>
            </a:r>
            <a:r>
              <a:rPr lang="en-US" sz="1300" dirty="0"/>
              <a:t>(ensure these are covered)</a:t>
            </a:r>
            <a:endParaRPr lang="en-US" b="0" dirty="0">
              <a:effectLst/>
            </a:endParaRPr>
          </a:p>
          <a:p>
            <a:pPr marL="181213" indent="-181213" fontAlgn="base">
              <a:buFont typeface="Arial" panose="020B0604020202020204" pitchFamily="34" charset="0"/>
              <a:buChar char="•"/>
            </a:pPr>
            <a:r>
              <a:rPr lang="en-US" sz="1300" dirty="0"/>
              <a:t>Probable cause often develops through escalating conditions over time.</a:t>
            </a:r>
          </a:p>
          <a:p>
            <a:pPr marL="181213" indent="-181213" fontAlgn="base">
              <a:buFont typeface="Arial" panose="020B0604020202020204" pitchFamily="34" charset="0"/>
              <a:buChar char="•"/>
            </a:pPr>
            <a:r>
              <a:rPr lang="en-US" sz="1300" dirty="0"/>
              <a:t>Child vulnerability and protective capacity influences removal determination.</a:t>
            </a:r>
          </a:p>
          <a:p>
            <a:pPr marL="181213" indent="-181213" fontAlgn="base">
              <a:buFont typeface="Arial" panose="020B0604020202020204" pitchFamily="34" charset="0"/>
              <a:buChar char="•"/>
            </a:pPr>
            <a:r>
              <a:rPr lang="en-US" sz="1300" dirty="0"/>
              <a:t>Affidavits must explain why safety threats became unmanageable.</a:t>
            </a:r>
          </a:p>
          <a:p>
            <a:pPr marL="181213" indent="-181213" fontAlgn="base">
              <a:buFont typeface="Arial" panose="020B0604020202020204" pitchFamily="34" charset="0"/>
              <a:buChar char="•"/>
            </a:pPr>
            <a:r>
              <a:rPr lang="en-US" sz="1300" dirty="0"/>
              <a:t>Courts evaluate why legal action became necessary at a specific point in time.</a:t>
            </a:r>
          </a:p>
        </p:txBody>
      </p:sp>
      <p:sp>
        <p:nvSpPr>
          <p:cNvPr id="3" name="Slide Image Placeholder 2">
            <a:extLst>
              <a:ext uri="{FF2B5EF4-FFF2-40B4-BE49-F238E27FC236}">
                <a16:creationId xmlns:a16="http://schemas.microsoft.com/office/drawing/2014/main" id="{825FEB0E-2361-194A-5FCF-BBBCD5391D75}"/>
              </a:ext>
            </a:extLst>
          </p:cNvPr>
          <p:cNvSpPr>
            <a:spLocks noGrp="1" noRot="1" noChangeAspect="1"/>
          </p:cNvSpPr>
          <p:nvPr>
            <p:ph type="sldImg"/>
          </p:nvPr>
        </p:nvSpPr>
        <p:spPr>
          <a:xfrm>
            <a:off x="777875" y="963613"/>
            <a:ext cx="5759450" cy="3240087"/>
          </a:xfr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5" name="Google Shape;395;p5:notes"/>
          <p:cNvSpPr txBox="1">
            <a:spLocks noGrp="1"/>
          </p:cNvSpPr>
          <p:nvPr>
            <p:ph type="body" idx="1"/>
          </p:nvPr>
        </p:nvSpPr>
        <p:spPr/>
        <p:txBody>
          <a:bodyPr/>
          <a:lstStyle/>
          <a:p>
            <a:pPr rtl="0"/>
            <a:r>
              <a:rPr lang="en-US" sz="1300" b="1" dirty="0"/>
              <a:t>WHAT INFORMATION CARRIES THE GREATEST LEGAL SIGNIFICANCE? </a:t>
            </a:r>
            <a:endParaRPr lang="en-US" b="1" dirty="0">
              <a:effectLst/>
            </a:endParaRPr>
          </a:p>
          <a:p>
            <a:endParaRPr lang="en-US" b="0" dirty="0">
              <a:effectLst/>
            </a:endParaRPr>
          </a:p>
          <a:p>
            <a:pPr rtl="0"/>
            <a:r>
              <a:rPr lang="en-US" sz="1300" b="1" dirty="0"/>
              <a:t>Time:</a:t>
            </a:r>
            <a:r>
              <a:rPr lang="en-US" sz="1300" dirty="0"/>
              <a:t> 15 minutes</a:t>
            </a:r>
            <a:endParaRPr lang="en-US" b="0" dirty="0">
              <a:effectLst/>
            </a:endParaRPr>
          </a:p>
          <a:p>
            <a:pPr rtl="0"/>
            <a:r>
              <a:rPr lang="en-US" sz="1300" b="1" dirty="0"/>
              <a:t>Purpose: </a:t>
            </a:r>
            <a:r>
              <a:rPr lang="en-US" sz="1300" dirty="0"/>
              <a:t>To help participants evaluate which investigative details carry the greatest legal significance during affidavit preparation and how Specialists determine what information must be emphasized within court documentation</a:t>
            </a:r>
            <a:endParaRPr lang="en-US" b="0" dirty="0">
              <a:effectLst/>
            </a:endParaRPr>
          </a:p>
          <a:p>
            <a:endParaRPr lang="en-US" b="0" dirty="0">
              <a:effectLst/>
            </a:endParaRPr>
          </a:p>
          <a:p>
            <a:pPr rtl="0"/>
            <a:r>
              <a:rPr lang="en-US" sz="1300" b="1" dirty="0"/>
              <a:t>Participant Manual: </a:t>
            </a:r>
            <a:r>
              <a:rPr lang="en-US" sz="1300" dirty="0"/>
              <a:t>Flowers Affidavit Drafting Packet – Identifying Legally Significant Information Section</a:t>
            </a:r>
            <a:endParaRPr lang="en-US" b="0" dirty="0">
              <a:effectLst/>
            </a:endParaRPr>
          </a:p>
          <a:p>
            <a:endParaRPr lang="en-US" b="0" dirty="0">
              <a:effectLst/>
            </a:endParaRPr>
          </a:p>
          <a:p>
            <a:pPr rtl="0"/>
            <a:r>
              <a:rPr lang="en-US" sz="1300" b="1" dirty="0"/>
              <a:t>Activity Set Up:</a:t>
            </a:r>
            <a:endParaRPr lang="en-US" b="0" dirty="0">
              <a:effectLst/>
            </a:endParaRPr>
          </a:p>
          <a:p>
            <a:pPr marL="241617" indent="-241617" fontAlgn="base">
              <a:buFont typeface="+mj-lt"/>
              <a:buAutoNum type="arabicPeriod"/>
            </a:pPr>
            <a:r>
              <a:rPr lang="en-US" sz="1300" dirty="0"/>
              <a:t>With a partner, Ask participants to discuss which details from the Flowers investigation would most influence judicial understanding of the case, what information would carry the greatest legal significance during probable cause review, and what investigative details deserve the strongest emphasis in the affidavit — considering things like child vulnerability, severity of conditions, pattern development, caregiver actions during the investigation, failed protective efforts, immediate safety implications, and anything affecting judicial confidence in in-home management.</a:t>
            </a:r>
            <a:endParaRPr lang="en-US" sz="1300" b="1" dirty="0"/>
          </a:p>
          <a:p>
            <a:pPr marL="241617" indent="-241617" fontAlgn="base">
              <a:buFont typeface="+mj-lt"/>
              <a:buAutoNum type="arabicPeriod"/>
            </a:pPr>
            <a:r>
              <a:rPr lang="en-US" sz="1300" dirty="0"/>
              <a:t>Each pair should be ready to share the one investigative detail they believe carries the greatest legal significance, and explain why it would strongly influence the court's interpretation or decision-making.</a:t>
            </a:r>
            <a:endParaRPr lang="en-US" sz="1300" b="1" dirty="0"/>
          </a:p>
          <a:p>
            <a:endParaRPr lang="en-US" b="0" dirty="0">
              <a:effectLst/>
            </a:endParaRPr>
          </a:p>
          <a:p>
            <a:pPr rtl="0"/>
            <a:r>
              <a:rPr lang="en-US" sz="1300" b="1" dirty="0"/>
              <a:t>Say:</a:t>
            </a:r>
            <a:endParaRPr lang="en-US" b="0" dirty="0">
              <a:effectLst/>
            </a:endParaRPr>
          </a:p>
          <a:p>
            <a:pPr rtl="0"/>
            <a:r>
              <a:rPr lang="en-US" sz="1300" b="1" i="1" dirty="0"/>
              <a:t>Not every investigative detail carries the same legal importance within an affidavit. One of the most important professional judgment skills that Specialists develop is determining which information most strongly influences a judge's understanding of the case.</a:t>
            </a:r>
            <a:endParaRPr lang="en-US" b="0" dirty="0">
              <a:effectLst/>
            </a:endParaRPr>
          </a:p>
          <a:p>
            <a:endParaRPr lang="en-US" b="0" dirty="0">
              <a:effectLst/>
            </a:endParaRPr>
          </a:p>
          <a:p>
            <a:pPr rtl="0"/>
            <a:r>
              <a:rPr lang="en-US" sz="1300" b="1" i="1" dirty="0"/>
              <a:t>Courts often focus most heavily on information that explains the child's immediate vulnerability, the severity of current conditions, caregiver behavior during escalating Division involvement, why safety threats could no longer be controlled in the home, and why the court should trust the Division's recommendation.</a:t>
            </a:r>
            <a:endParaRPr lang="en-US" b="0" dirty="0">
              <a:effectLst/>
            </a:endParaRPr>
          </a:p>
          <a:p>
            <a:pPr lvl="0" rtl="0" fontAlgn="base"/>
            <a:endParaRPr lang="en-US" sz="1300" b="1" i="1" dirty="0"/>
          </a:p>
          <a:p>
            <a:pPr marL="181213" indent="-181213" fontAlgn="base">
              <a:buFont typeface="Arial" panose="020B0604020202020204" pitchFamily="34" charset="0"/>
              <a:buChar char="•"/>
            </a:pPr>
            <a:r>
              <a:rPr lang="en-US" sz="1300" b="1" i="1" dirty="0"/>
              <a:t>Some information may seem significant during the investigation but carry less legal weight in court documentation.</a:t>
            </a:r>
          </a:p>
          <a:p>
            <a:pPr marL="181213" indent="-181213" fontAlgn="base">
              <a:buFont typeface="Arial" panose="020B0604020202020204" pitchFamily="34" charset="0"/>
              <a:buChar char="•"/>
            </a:pPr>
            <a:r>
              <a:rPr lang="en-US" sz="1300" b="1" i="1" dirty="0"/>
              <a:t>Other details become especially important because they demonstrate increasing instability, diminished protective capacity, escalating unpredictability, failure of protective interventions, or immediate concern for the child's well-being.</a:t>
            </a:r>
          </a:p>
          <a:p>
            <a:endParaRPr lang="en-US" b="0" dirty="0">
              <a:effectLst/>
            </a:endParaRPr>
          </a:p>
          <a:p>
            <a:pPr rtl="0"/>
            <a:r>
              <a:rPr lang="en-US" sz="1300" b="1" dirty="0"/>
              <a:t>Paraphrase:</a:t>
            </a:r>
            <a:endParaRPr lang="en-US" b="0" dirty="0">
              <a:effectLst/>
            </a:endParaRPr>
          </a:p>
          <a:p>
            <a:pPr rtl="0"/>
            <a:r>
              <a:rPr lang="en-US" sz="1300" dirty="0"/>
              <a:t>In the Flowers case, the court would likely pay particular attention to the caregiver attempting to flee with the children, the progression of supervision-related concerns, behavioral changes during Division involvement, the inability to maintain child safety through less restrictive measures, and ongoing concerns about emotional functioning and caregiver stability.</a:t>
            </a:r>
            <a:endParaRPr lang="en-US" b="0" dirty="0">
              <a:effectLst/>
            </a:endParaRPr>
          </a:p>
          <a:p>
            <a:endParaRPr lang="en-US" b="0" dirty="0">
              <a:effectLst/>
            </a:endParaRPr>
          </a:p>
          <a:p>
            <a:pPr rtl="0"/>
            <a:r>
              <a:rPr lang="en-US" sz="1300" dirty="0"/>
              <a:t>This activity is designed to help you think critically about how Specialists determine which facts deserve the strongest emphasis during affidavit preparation. Effective affidavits do not simply include information; they organize and prioritize the information most relevant to judicial decision-making.</a:t>
            </a:r>
            <a:endParaRPr lang="en-US" b="0" dirty="0">
              <a:effectLst/>
            </a:endParaRPr>
          </a:p>
          <a:p>
            <a:endParaRPr lang="en-US" b="0" dirty="0">
              <a:effectLst/>
            </a:endParaRPr>
          </a:p>
          <a:p>
            <a:pPr defTabSz="966470">
              <a:defRPr/>
            </a:pPr>
            <a:r>
              <a:rPr lang="en-US" sz="1300" b="1" dirty="0"/>
              <a:t>Facilitator Question</a:t>
            </a:r>
            <a:r>
              <a:rPr lang="en-US" sz="1300" dirty="0"/>
              <a:t>: (ask the following question and validate responses)</a:t>
            </a:r>
            <a:endParaRPr lang="en-US" b="0" dirty="0">
              <a:effectLst/>
            </a:endParaRPr>
          </a:p>
          <a:p>
            <a:pPr marL="181213" indent="-181213" fontAlgn="base">
              <a:buFont typeface="Arial" panose="020B0604020202020204" pitchFamily="34" charset="0"/>
              <a:buChar char="•"/>
            </a:pPr>
            <a:r>
              <a:rPr lang="en-US" sz="1300" dirty="0"/>
              <a:t>Which details from the Flowers case would likely influence a judge the most?</a:t>
            </a:r>
          </a:p>
          <a:p>
            <a:endParaRPr lang="en-US" b="0" dirty="0">
              <a:effectLst/>
            </a:endParaRPr>
          </a:p>
          <a:p>
            <a:pPr rtl="0"/>
            <a:r>
              <a:rPr lang="en-US" sz="1300" b="1" dirty="0"/>
              <a:t>Facilitator Answer:</a:t>
            </a:r>
            <a:endParaRPr lang="en-US" b="0" dirty="0">
              <a:effectLst/>
            </a:endParaRPr>
          </a:p>
          <a:p>
            <a:pPr marL="181213" indent="-181213" fontAlgn="base">
              <a:buFont typeface="Arial" panose="020B0604020202020204" pitchFamily="34" charset="0"/>
              <a:buChar char="•"/>
            </a:pPr>
            <a:r>
              <a:rPr lang="en-US" sz="1300" dirty="0"/>
              <a:t>Flight-related behavior, escalating instability, and child vulnerability concerns.</a:t>
            </a:r>
          </a:p>
          <a:p>
            <a:endParaRPr lang="en-US" b="0" dirty="0">
              <a:effectLst/>
            </a:endParaRPr>
          </a:p>
          <a:p>
            <a:pPr rtl="0"/>
            <a:r>
              <a:rPr lang="en-US" sz="1300" b="1" dirty="0"/>
              <a:t>Facilitator Question</a:t>
            </a:r>
            <a:r>
              <a:rPr lang="en-US" sz="1300" dirty="0"/>
              <a:t>:</a:t>
            </a:r>
            <a:endParaRPr lang="en-US" b="0" dirty="0">
              <a:effectLst/>
            </a:endParaRPr>
          </a:p>
          <a:p>
            <a:pPr marL="181213" indent="-181213" fontAlgn="base">
              <a:buFont typeface="Arial" panose="020B0604020202020204" pitchFamily="34" charset="0"/>
              <a:buChar char="•"/>
            </a:pPr>
            <a:r>
              <a:rPr lang="en-US" sz="1300" dirty="0"/>
              <a:t>Why might some information carry greater legal significance than other details?</a:t>
            </a:r>
          </a:p>
          <a:p>
            <a:endParaRPr lang="en-US" b="0" dirty="0">
              <a:effectLst/>
            </a:endParaRPr>
          </a:p>
          <a:p>
            <a:pPr rtl="0"/>
            <a:r>
              <a:rPr lang="en-US" sz="1300" b="1" dirty="0"/>
              <a:t>Facilitator Answer:</a:t>
            </a:r>
            <a:endParaRPr lang="en-US" b="0" dirty="0">
              <a:effectLst/>
            </a:endParaRPr>
          </a:p>
          <a:p>
            <a:pPr marL="181213" indent="-181213" fontAlgn="base">
              <a:buFont typeface="Arial" panose="020B0604020202020204" pitchFamily="34" charset="0"/>
              <a:buChar char="•"/>
            </a:pPr>
            <a:r>
              <a:rPr lang="en-US" sz="1300" dirty="0"/>
              <a:t>Failed less-restrictive efforts, increased unpredictability, and caregiver functioning concerns carry more weight than routine observations.</a:t>
            </a:r>
          </a:p>
          <a:p>
            <a:endParaRPr lang="en-US" b="0" dirty="0">
              <a:effectLst/>
            </a:endParaRPr>
          </a:p>
          <a:p>
            <a:pPr rtl="0"/>
            <a:r>
              <a:rPr lang="en-US" sz="1300" b="1" dirty="0"/>
              <a:t>Key Points</a:t>
            </a:r>
            <a:r>
              <a:rPr lang="en-US" sz="1300" dirty="0"/>
              <a:t>:</a:t>
            </a:r>
            <a:r>
              <a:rPr lang="en-US" sz="1300" b="1" dirty="0"/>
              <a:t> </a:t>
            </a:r>
            <a:r>
              <a:rPr lang="en-US" sz="1300" dirty="0"/>
              <a:t>(ensure these are covered)</a:t>
            </a:r>
            <a:endParaRPr lang="en-US" b="0" dirty="0">
              <a:effectLst/>
            </a:endParaRPr>
          </a:p>
          <a:p>
            <a:pPr marL="181213" indent="-181213" fontAlgn="base">
              <a:buFont typeface="Arial" panose="020B0604020202020204" pitchFamily="34" charset="0"/>
              <a:buChar char="•"/>
            </a:pPr>
            <a:r>
              <a:rPr lang="en-US" sz="1300" dirty="0"/>
              <a:t>Not all investigative details carry equal legal significance.</a:t>
            </a:r>
          </a:p>
          <a:p>
            <a:pPr marL="181213" indent="-181213" fontAlgn="base">
              <a:buFont typeface="Arial" panose="020B0604020202020204" pitchFamily="34" charset="0"/>
              <a:buChar char="•"/>
            </a:pPr>
            <a:r>
              <a:rPr lang="en-US" sz="1300" dirty="0"/>
              <a:t>Judicial focus often centers on vulnerability, escalation, and immediacy.</a:t>
            </a:r>
          </a:p>
          <a:p>
            <a:pPr marL="181213" indent="-181213" fontAlgn="base">
              <a:buFont typeface="Arial" panose="020B0604020202020204" pitchFamily="34" charset="0"/>
              <a:buChar char="•"/>
            </a:pPr>
            <a:r>
              <a:rPr lang="en-US" sz="1300" dirty="0"/>
              <a:t>Professional judgment helps determine what information requires the strongest emphasis.</a:t>
            </a:r>
          </a:p>
          <a:p>
            <a:pPr marL="181213" indent="-181213" fontAlgn="base">
              <a:buFont typeface="Arial" panose="020B0604020202020204" pitchFamily="34" charset="0"/>
              <a:buChar char="•"/>
            </a:pPr>
            <a:r>
              <a:rPr lang="en-US" sz="1300" dirty="0"/>
              <a:t>Effective affidavits prioritize legally meaningful information clearly and intentionally.</a:t>
            </a:r>
          </a:p>
          <a:p>
            <a:endParaRPr lang="en-US" b="0" dirty="0">
              <a:effectLst/>
            </a:endParaRPr>
          </a:p>
          <a:p>
            <a:pPr rtl="0"/>
            <a:r>
              <a:rPr lang="en-US" sz="1300" b="1" dirty="0"/>
              <a:t>Say:</a:t>
            </a:r>
            <a:endParaRPr lang="en-US" b="0" dirty="0">
              <a:effectLst/>
            </a:endParaRPr>
          </a:p>
          <a:p>
            <a:pPr rtl="0"/>
            <a:r>
              <a:rPr lang="en-US" sz="1300" b="1" i="1" dirty="0"/>
              <a:t>Now, let’s close this section by preparing to transition from organizing information to actually drafting the major sections of the Flowers affidavit. We are going to take a 15-minute break, and when we return, we will begin building the affidavit itself by drafting a chronology, documenting escalating safety threats, and organizing probable cause information into legally defensible documentation.</a:t>
            </a:r>
            <a:endParaRPr lang="en-US" b="0" dirty="0">
              <a:effectLst/>
            </a:endParaRPr>
          </a:p>
        </p:txBody>
      </p:sp>
      <p:sp>
        <p:nvSpPr>
          <p:cNvPr id="3" name="Slide Image Placeholder 2">
            <a:extLst>
              <a:ext uri="{FF2B5EF4-FFF2-40B4-BE49-F238E27FC236}">
                <a16:creationId xmlns:a16="http://schemas.microsoft.com/office/drawing/2014/main" id="{7C21DA2D-2826-F2EA-C734-5F192A7C446A}"/>
              </a:ext>
            </a:extLst>
          </p:cNvPr>
          <p:cNvSpPr>
            <a:spLocks noGrp="1" noRot="1" noChangeAspect="1"/>
          </p:cNvSpPr>
          <p:nvPr>
            <p:ph type="sldImg"/>
          </p:nvPr>
        </p:nvSpPr>
        <p:spPr>
          <a:xfrm>
            <a:off x="777875" y="963613"/>
            <a:ext cx="5759450" cy="3240087"/>
          </a:xfr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963613"/>
            <a:ext cx="5759450" cy="3240087"/>
          </a:xfrm>
        </p:spPr>
      </p:sp>
      <p:sp>
        <p:nvSpPr>
          <p:cNvPr id="3" name="Notes Placeholder 2"/>
          <p:cNvSpPr>
            <a:spLocks noGrp="1"/>
          </p:cNvSpPr>
          <p:nvPr>
            <p:ph type="body" idx="1"/>
          </p:nvPr>
        </p:nvSpPr>
        <p:spPr/>
        <p:txBody>
          <a:bodyPr/>
          <a:lstStyle/>
          <a:p>
            <a:r>
              <a:rPr lang="en-US" b="1" dirty="0"/>
              <a:t>15-MINUTE BREAK</a:t>
            </a:r>
          </a:p>
        </p:txBody>
      </p:sp>
    </p:spTree>
    <p:extLst>
      <p:ext uri="{BB962C8B-B14F-4D97-AF65-F5344CB8AC3E}">
        <p14:creationId xmlns:p14="http://schemas.microsoft.com/office/powerpoint/2010/main" val="24763762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1:notes"/>
          <p:cNvSpPr txBox="1">
            <a:spLocks noGrp="1"/>
          </p:cNvSpPr>
          <p:nvPr>
            <p:ph type="body" idx="1"/>
          </p:nvPr>
        </p:nvSpPr>
        <p:spPr>
          <a:xfrm>
            <a:off x="731520" y="4620577"/>
            <a:ext cx="5852160" cy="3780473"/>
          </a:xfrm>
          <a:prstGeom prst="rect">
            <a:avLst/>
          </a:prstGeom>
          <a:noFill/>
          <a:ln>
            <a:noFill/>
          </a:ln>
        </p:spPr>
        <p:txBody>
          <a:bodyPr spcFirstLastPara="1" wrap="square" lIns="96631" tIns="48302" rIns="96631" bIns="48302" anchor="t" anchorCtr="0">
            <a:noAutofit/>
          </a:bodyPr>
          <a:lstStyle/>
          <a:p>
            <a:r>
              <a:rPr lang="en-US" sz="1300" b="1" dirty="0"/>
              <a:t>THE FLOWERS’ AFFIDAVIT</a:t>
            </a:r>
            <a:endParaRPr b="0"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5" name="Google Shape;345;g3f5ef91a5a2_0_82:notes"/>
          <p:cNvSpPr txBox="1">
            <a:spLocks noGrp="1"/>
          </p:cNvSpPr>
          <p:nvPr>
            <p:ph type="body" idx="1"/>
          </p:nvPr>
        </p:nvSpPr>
        <p:spPr/>
        <p:txBody>
          <a:bodyPr/>
          <a:lstStyle/>
          <a:p>
            <a:pPr rtl="0"/>
            <a:r>
              <a:rPr lang="en-US" sz="1300" b="1" dirty="0"/>
              <a:t>DRAFTING THE FLOWERS AFFIDAVIT </a:t>
            </a:r>
            <a:endParaRPr lang="en-US" b="0" dirty="0">
              <a:effectLst/>
            </a:endParaRPr>
          </a:p>
          <a:p>
            <a:endParaRPr lang="en-US" b="0" dirty="0">
              <a:effectLst/>
            </a:endParaRPr>
          </a:p>
          <a:p>
            <a:pPr rtl="0"/>
            <a:r>
              <a:rPr lang="en-US" sz="1300" b="1" dirty="0"/>
              <a:t>Time:</a:t>
            </a:r>
            <a:r>
              <a:rPr lang="en-US" sz="1300" dirty="0"/>
              <a:t> 30 minutes</a:t>
            </a:r>
            <a:endParaRPr lang="en-US" b="0" dirty="0">
              <a:effectLst/>
            </a:endParaRPr>
          </a:p>
          <a:p>
            <a:pPr rtl="0"/>
            <a:r>
              <a:rPr lang="en-US" sz="1300" b="1" dirty="0"/>
              <a:t>Purpose:</a:t>
            </a:r>
            <a:r>
              <a:rPr lang="en-US" sz="1300" dirty="0"/>
              <a:t> Transition participants from analysis to active drafting, applying legal sufficiency, chronology, and escalation concepts to the CFS-411 template as they build the background, investigative chronology, safety threat documentation, and probable cause sections of the Flowers affidavit</a:t>
            </a:r>
            <a:endParaRPr lang="en-US" b="0" dirty="0">
              <a:effectLst/>
            </a:endParaRPr>
          </a:p>
          <a:p>
            <a:endParaRPr lang="en-US" b="0" dirty="0">
              <a:effectLst/>
            </a:endParaRPr>
          </a:p>
          <a:p>
            <a:pPr rtl="0"/>
            <a:r>
              <a:rPr lang="en-US" sz="1300" b="1" dirty="0"/>
              <a:t>Activity Set Up:</a:t>
            </a:r>
            <a:endParaRPr lang="en-US" b="0" dirty="0">
              <a:effectLst/>
            </a:endParaRPr>
          </a:p>
          <a:p>
            <a:pPr rtl="0"/>
            <a:r>
              <a:rPr lang="en-US" sz="1300" dirty="0"/>
              <a:t>Have participants remain seated at their tables in the CHRIS Lab, with their Flowers' Affidavit Drafting Packet available and the CFS-411 Affidavit Template both physically present and displayed on their screens. Review the target outcomes with the group, then have participants prepare to begin drafting the major sections of the Flowers training affidavit.</a:t>
            </a:r>
            <a:endParaRPr lang="en-US" b="0" dirty="0">
              <a:effectLst/>
            </a:endParaRPr>
          </a:p>
          <a:p>
            <a:endParaRPr lang="en-US" b="0" dirty="0">
              <a:effectLst/>
            </a:endParaRPr>
          </a:p>
          <a:p>
            <a:pPr rtl="0"/>
            <a:r>
              <a:rPr lang="en-US" sz="1300" b="1" dirty="0"/>
              <a:t>Say:</a:t>
            </a:r>
            <a:endParaRPr lang="en-US" b="0" dirty="0">
              <a:effectLst/>
            </a:endParaRPr>
          </a:p>
          <a:p>
            <a:pPr rtl="0"/>
            <a:r>
              <a:rPr lang="en-US" sz="1300" b="1" i="1" dirty="0"/>
              <a:t>Up to this point, we have focused on understanding legal sufficiency, organizing chronology, identifying escalating safety threats, and determining which investigative details carry the greatest legal significance. In this section, we are shifting from analysis to active drafting.</a:t>
            </a:r>
            <a:endParaRPr lang="en-US" b="0" dirty="0">
              <a:effectLst/>
            </a:endParaRPr>
          </a:p>
          <a:p>
            <a:endParaRPr lang="en-US" b="0" dirty="0">
              <a:effectLst/>
            </a:endParaRPr>
          </a:p>
          <a:p>
            <a:pPr rtl="0"/>
            <a:r>
              <a:rPr lang="en-US" sz="1300" b="1" i="1" dirty="0"/>
              <a:t>This portion of the day is designed to mirror how Specialists begin organizing information into formal legal documentation during actual court proceedings. Rather than discussing affidavit concepts in isolation, participants will now begin applying them directly to the Flowers affidavit.</a:t>
            </a:r>
            <a:endParaRPr lang="en-US" b="0" dirty="0">
              <a:effectLst/>
            </a:endParaRPr>
          </a:p>
          <a:p>
            <a:endParaRPr lang="en-US" b="0" dirty="0">
              <a:effectLst/>
            </a:endParaRPr>
          </a:p>
          <a:p>
            <a:pPr rtl="0"/>
            <a:r>
              <a:rPr lang="en-US" sz="1300" b="1" i="1" dirty="0"/>
              <a:t>As we move through this drafting process, the focus will shift toward:</a:t>
            </a:r>
            <a:endParaRPr lang="en-US" b="0" dirty="0">
              <a:effectLst/>
            </a:endParaRPr>
          </a:p>
          <a:p>
            <a:pPr marL="181213" indent="-181213" fontAlgn="base">
              <a:buFont typeface="Arial" panose="020B0604020202020204" pitchFamily="34" charset="0"/>
              <a:buChar char="•"/>
            </a:pPr>
            <a:r>
              <a:rPr lang="en-US" sz="1300" b="1" i="1" dirty="0"/>
              <a:t>Structuring investigative narratives clearly.</a:t>
            </a:r>
          </a:p>
          <a:p>
            <a:pPr marL="181213" indent="-181213" fontAlgn="base">
              <a:buFont typeface="Arial" panose="020B0604020202020204" pitchFamily="34" charset="0"/>
              <a:buChar char="•"/>
            </a:pPr>
            <a:r>
              <a:rPr lang="en-US" sz="1300" b="1" i="1" dirty="0"/>
              <a:t>Connecting investigative actions to child safety concerns.</a:t>
            </a:r>
          </a:p>
          <a:p>
            <a:pPr marL="181213" indent="-181213" fontAlgn="base">
              <a:buFont typeface="Arial" panose="020B0604020202020204" pitchFamily="34" charset="0"/>
              <a:buChar char="•"/>
            </a:pPr>
            <a:r>
              <a:rPr lang="en-US" sz="1300" b="1" i="1" dirty="0"/>
              <a:t>Explaining why the Division response intensified.</a:t>
            </a:r>
          </a:p>
          <a:p>
            <a:pPr marL="181213" indent="-181213" fontAlgn="base">
              <a:buFont typeface="Arial" panose="020B0604020202020204" pitchFamily="34" charset="0"/>
              <a:buChar char="•"/>
            </a:pPr>
            <a:r>
              <a:rPr lang="en-US" sz="1300" b="1" i="1" dirty="0"/>
              <a:t>Demonstrating how conditions evolved during the investigation.</a:t>
            </a:r>
          </a:p>
          <a:p>
            <a:pPr marL="181213" indent="-181213" fontAlgn="base">
              <a:buFont typeface="Arial" panose="020B0604020202020204" pitchFamily="34" charset="0"/>
              <a:buChar char="•"/>
            </a:pPr>
            <a:r>
              <a:rPr lang="en-US" sz="1300" b="1" i="1" dirty="0"/>
              <a:t>Supporting removal decisions through organized factual documentation.</a:t>
            </a:r>
          </a:p>
          <a:p>
            <a:pPr marL="181213" indent="-181213" fontAlgn="base">
              <a:buFont typeface="Arial" panose="020B0604020202020204" pitchFamily="34" charset="0"/>
              <a:buChar char="•"/>
            </a:pPr>
            <a:r>
              <a:rPr lang="en-US" sz="1300" b="1" i="1" dirty="0"/>
              <a:t>Building legally defensible probable cause statements.</a:t>
            </a:r>
          </a:p>
          <a:p>
            <a:endParaRPr lang="en-US" b="0" dirty="0">
              <a:effectLst/>
            </a:endParaRPr>
          </a:p>
          <a:p>
            <a:pPr rtl="0"/>
            <a:r>
              <a:rPr lang="en-US" sz="1300" b="1" dirty="0"/>
              <a:t>Facilitator Note:</a:t>
            </a:r>
            <a:endParaRPr lang="en-US" b="0" dirty="0">
              <a:effectLst/>
            </a:endParaRPr>
          </a:p>
          <a:p>
            <a:pPr marL="181213" indent="-181213">
              <a:buFont typeface="Arial" panose="020B0604020202020204" pitchFamily="34" charset="0"/>
              <a:buChar char="•"/>
            </a:pPr>
            <a:r>
              <a:rPr lang="en-US" sz="1300" dirty="0"/>
              <a:t>Participants will progressively draft the background and investigative context, the investigative chronology, documentation of escalating safety threats, information on failed interventions and safety planning, and the removal justification and probable cause support.</a:t>
            </a:r>
          </a:p>
          <a:p>
            <a:pPr marL="181213" indent="-181213">
              <a:buFont typeface="Arial" panose="020B0604020202020204" pitchFamily="34" charset="0"/>
              <a:buChar char="•"/>
            </a:pPr>
            <a:r>
              <a:rPr lang="en-US" sz="1300" dirty="0"/>
              <a:t>Throughout the drafting process, the emphasis should remain on clarity, factual progression, and professional legal writing.</a:t>
            </a:r>
          </a:p>
          <a:p>
            <a:pPr marL="181213" indent="-181213">
              <a:buFont typeface="Arial" panose="020B0604020202020204" pitchFamily="34" charset="0"/>
              <a:buChar char="•"/>
            </a:pPr>
            <a:r>
              <a:rPr lang="en-US" sz="1300" dirty="0"/>
              <a:t>Effective affidavits help courts understand not only what happened, but also how Specialists interpreted changing conditions and why legal action became necessary at that stage of the investigation.</a:t>
            </a:r>
          </a:p>
        </p:txBody>
      </p:sp>
      <p:sp>
        <p:nvSpPr>
          <p:cNvPr id="3" name="Slide Image Placeholder 2">
            <a:extLst>
              <a:ext uri="{FF2B5EF4-FFF2-40B4-BE49-F238E27FC236}">
                <a16:creationId xmlns:a16="http://schemas.microsoft.com/office/drawing/2014/main" id="{D4774A42-3E6A-B9FE-6EFF-30C4A4D98B52}"/>
              </a:ext>
            </a:extLst>
          </p:cNvPr>
          <p:cNvSpPr>
            <a:spLocks noGrp="1" noRot="1" noChangeAspect="1"/>
          </p:cNvSpPr>
          <p:nvPr>
            <p:ph type="sldImg"/>
          </p:nvPr>
        </p:nvSpPr>
        <p:spPr>
          <a:xfrm>
            <a:off x="777875" y="963613"/>
            <a:ext cx="5759450" cy="3240087"/>
          </a:xfr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2:notes"/>
          <p:cNvSpPr>
            <a:spLocks noGrp="1" noRot="1" noChangeAspect="1"/>
          </p:cNvSpPr>
          <p:nvPr>
            <p:ph type="sldImg" idx="2"/>
          </p:nvPr>
        </p:nvSpPr>
        <p:spPr>
          <a:xfrm>
            <a:off x="809625" y="957263"/>
            <a:ext cx="5695950" cy="3203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5" name="Google Shape;365;p2:notes"/>
          <p:cNvSpPr txBox="1">
            <a:spLocks noGrp="1"/>
          </p:cNvSpPr>
          <p:nvPr>
            <p:ph type="body" idx="1"/>
          </p:nvPr>
        </p:nvSpPr>
        <p:spPr>
          <a:xfrm>
            <a:off x="747777" y="4250532"/>
            <a:ext cx="5802037" cy="4393883"/>
          </a:xfrm>
          <a:prstGeom prst="rect">
            <a:avLst/>
          </a:prstGeom>
          <a:noFill/>
          <a:ln>
            <a:noFill/>
          </a:ln>
        </p:spPr>
        <p:txBody>
          <a:bodyPr spcFirstLastPara="1" wrap="square" lIns="98480" tIns="49227" rIns="98480" bIns="49227" anchor="t" anchorCtr="0">
            <a:noAutofit/>
          </a:bodyPr>
          <a:lstStyle/>
          <a:p>
            <a:pPr rtl="0"/>
            <a:r>
              <a:rPr lang="en-US" sz="1300" b="1" dirty="0"/>
              <a:t>TARGET OUTCOMES</a:t>
            </a:r>
            <a:br>
              <a:rPr lang="en-US" b="0" dirty="0">
                <a:effectLst/>
              </a:rPr>
            </a:br>
            <a:endParaRPr lang="en-US" b="0" dirty="0">
              <a:effectLst/>
            </a:endParaRPr>
          </a:p>
          <a:p>
            <a:pPr rtl="0"/>
            <a:r>
              <a:rPr lang="en-US" sz="1300" b="1" dirty="0"/>
              <a:t>Time:</a:t>
            </a:r>
            <a:r>
              <a:rPr lang="en-US" sz="1300" dirty="0"/>
              <a:t> 2 minutes</a:t>
            </a:r>
            <a:endParaRPr lang="en-US" b="0" dirty="0">
              <a:effectLst/>
            </a:endParaRPr>
          </a:p>
          <a:p>
            <a:pPr rtl="0"/>
            <a:r>
              <a:rPr lang="en-US" sz="1300" b="1" dirty="0"/>
              <a:t>Purpose: </a:t>
            </a:r>
            <a:r>
              <a:rPr lang="en-US" sz="1300" dirty="0"/>
              <a:t>To prepare participants to begin drafting the major sections of a legally sufficient affidavit using the Flowers case while applying chronology organization, factual documentation, and probable cause support</a:t>
            </a:r>
            <a:br>
              <a:rPr lang="en-US" b="0" dirty="0">
                <a:effectLst/>
              </a:rPr>
            </a:br>
            <a:endParaRPr lang="en-US" b="0" dirty="0">
              <a:effectLst/>
            </a:endParaRPr>
          </a:p>
          <a:p>
            <a:pPr rtl="0"/>
            <a:r>
              <a:rPr lang="en-US" sz="1300" b="1" dirty="0"/>
              <a:t>Say:</a:t>
            </a:r>
            <a:endParaRPr lang="en-US" b="0" dirty="0">
              <a:effectLst/>
            </a:endParaRPr>
          </a:p>
          <a:p>
            <a:pPr rtl="0"/>
            <a:r>
              <a:rPr lang="en-US" sz="1300" b="1" i="1" dirty="0"/>
              <a:t>Before drafting the more critical probable cause sections, let’s begin by examining how strong affidavits establish investigative context and clearly and professionally organize the opening chronology.</a:t>
            </a:r>
            <a:endParaRPr lang="en-US" b="0" dirty="0">
              <a:effectLst/>
            </a:endParaRPr>
          </a:p>
          <a:p>
            <a:endParaRPr lang="en-US" b="0" dirty="0">
              <a:effectLst/>
            </a:endParaRPr>
          </a:p>
          <a:p>
            <a:pPr rtl="0"/>
            <a:r>
              <a:rPr lang="en-US" sz="1300" b="1" i="1" dirty="0"/>
              <a:t>By the end of this section, you will:</a:t>
            </a:r>
            <a:endParaRPr lang="en-US" b="0" dirty="0">
              <a:effectLst/>
            </a:endParaRPr>
          </a:p>
          <a:p>
            <a:pPr marL="181213" indent="-181213" fontAlgn="base">
              <a:buFont typeface="Arial" panose="020B0604020202020204" pitchFamily="34" charset="0"/>
              <a:buChar char="•"/>
            </a:pPr>
            <a:r>
              <a:rPr lang="en-US" sz="1300" b="1" i="1" dirty="0"/>
              <a:t>Understand how investigative progression is translated into formal legal documentation.</a:t>
            </a:r>
          </a:p>
          <a:p>
            <a:pPr marL="181213" indent="-181213" fontAlgn="base">
              <a:buFont typeface="Arial" panose="020B0604020202020204" pitchFamily="34" charset="0"/>
              <a:buChar char="•"/>
            </a:pPr>
            <a:r>
              <a:rPr lang="en-US" sz="1300" b="1" i="1" dirty="0"/>
              <a:t>Apply chronology, escalation patterns, and factual documentation practices to affidavit drafting.</a:t>
            </a:r>
          </a:p>
          <a:p>
            <a:pPr marL="181213" indent="-181213" fontAlgn="base">
              <a:buFont typeface="Arial" panose="020B0604020202020204" pitchFamily="34" charset="0"/>
              <a:buChar char="•"/>
            </a:pPr>
            <a:r>
              <a:rPr lang="en-US" sz="1300" b="1" i="1" dirty="0"/>
              <a:t>Assess whether the drafted language clearly explains the Division action, safety concerns, and removal rationale.</a:t>
            </a:r>
          </a:p>
          <a:p>
            <a:pPr marL="181213" indent="-181213" fontAlgn="base">
              <a:buFont typeface="Arial" panose="020B0604020202020204" pitchFamily="34" charset="0"/>
              <a:buChar char="•"/>
            </a:pPr>
            <a:r>
              <a:rPr lang="en-US" sz="1300" b="1" i="1" dirty="0"/>
              <a:t>Ensure drafting remains objective, structured, and legally defensible.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6" name="Google Shape;376;p3:notes"/>
          <p:cNvSpPr txBox="1">
            <a:spLocks noGrp="1"/>
          </p:cNvSpPr>
          <p:nvPr>
            <p:ph type="body" idx="1"/>
          </p:nvPr>
        </p:nvSpPr>
        <p:spPr/>
        <p:txBody>
          <a:bodyPr/>
          <a:lstStyle/>
          <a:p>
            <a:pPr rtl="0"/>
            <a:r>
              <a:rPr lang="en-US" sz="1300" b="1" dirty="0"/>
              <a:t>ESTABLISHING INVESTIGATIVE CONTEXT FOR COURT</a:t>
            </a:r>
            <a:endParaRPr lang="en-US" b="1" dirty="0">
              <a:effectLst/>
            </a:endParaRPr>
          </a:p>
          <a:p>
            <a:endParaRPr lang="en-US" b="0" dirty="0">
              <a:effectLst/>
            </a:endParaRPr>
          </a:p>
          <a:p>
            <a:pPr rtl="0"/>
            <a:r>
              <a:rPr lang="en-US" sz="1300" b="1" dirty="0"/>
              <a:t>Time:</a:t>
            </a:r>
            <a:r>
              <a:rPr lang="en-US" sz="1300" dirty="0"/>
              <a:t> 20 minutes</a:t>
            </a:r>
            <a:endParaRPr lang="en-US" b="0" dirty="0">
              <a:effectLst/>
            </a:endParaRPr>
          </a:p>
          <a:p>
            <a:pPr rtl="0"/>
            <a:r>
              <a:rPr lang="en-US" sz="1300" b="1" dirty="0"/>
              <a:t>Purpose: </a:t>
            </a:r>
            <a:r>
              <a:rPr lang="en-US" sz="1300" dirty="0"/>
              <a:t>To help participants draft organized background and chronology sections that establish investigative context, explain Division involvement, and clearly introduce the progression of the Flowers investigation</a:t>
            </a:r>
            <a:br>
              <a:rPr lang="en-US" b="0" dirty="0">
                <a:effectLst/>
              </a:rPr>
            </a:br>
            <a:endParaRPr lang="en-US" b="0" dirty="0">
              <a:effectLst/>
            </a:endParaRPr>
          </a:p>
          <a:p>
            <a:pPr rtl="0"/>
            <a:r>
              <a:rPr lang="en-US" sz="1300" b="1" dirty="0"/>
              <a:t>Participant Manual: </a:t>
            </a:r>
            <a:r>
              <a:rPr lang="en-US" sz="1300" dirty="0"/>
              <a:t>Flowers Affidavit Drafting Packet – Introduction / Background &amp; Investigative Chronology Sections</a:t>
            </a:r>
            <a:endParaRPr lang="en-US" b="0" dirty="0">
              <a:effectLst/>
            </a:endParaRPr>
          </a:p>
          <a:p>
            <a:endParaRPr lang="en-US" b="0" dirty="0">
              <a:effectLst/>
            </a:endParaRPr>
          </a:p>
          <a:p>
            <a:pPr rtl="0"/>
            <a:r>
              <a:rPr lang="en-US" sz="1300" b="1" dirty="0"/>
              <a:t>Activity Instructions: </a:t>
            </a:r>
            <a:endParaRPr lang="en-US" b="0" dirty="0">
              <a:effectLst/>
            </a:endParaRPr>
          </a:p>
          <a:p>
            <a:pPr marL="241617" indent="-241617" fontAlgn="base">
              <a:buFont typeface="+mj-lt"/>
              <a:buAutoNum type="arabicPeriod"/>
            </a:pPr>
            <a:r>
              <a:rPr lang="en-US" sz="1300" dirty="0"/>
              <a:t>Have participants work independently or with a partner, with their Flowers' Affidavit Drafting Packet and the CFS-411 Affidavit Template available (both in physical and on-screen formats).</a:t>
            </a:r>
            <a:endParaRPr lang="en-US" sz="1300" b="1" dirty="0"/>
          </a:p>
          <a:p>
            <a:pPr marL="241617" indent="-241617" fontAlgn="base">
              <a:buFont typeface="+mj-lt"/>
              <a:buAutoNum type="arabicPeriod"/>
            </a:pPr>
            <a:r>
              <a:rPr lang="en-US" sz="1300" dirty="0"/>
              <a:t>Begin drafting the introductory affidavit language, investigative background information, and opening chronology sections, focusing on clearly establishing the investigative context, logically introducing Division involvement, organizing events in a clear sequence, and maintaining a professional legal tone.</a:t>
            </a:r>
            <a:endParaRPr lang="en-US" sz="1300" b="1" dirty="0"/>
          </a:p>
          <a:p>
            <a:pPr marL="241617" indent="-241617" fontAlgn="base">
              <a:buFont typeface="+mj-lt"/>
              <a:buAutoNum type="arabicPeriod"/>
            </a:pPr>
            <a:r>
              <a:rPr lang="en-US" sz="1300" dirty="0"/>
              <a:t>Include the initial report information, opening investigative actions, early concerns identified, and key progression points leading further into the investigation.</a:t>
            </a:r>
            <a:endParaRPr lang="en-US" sz="1300" b="1" dirty="0"/>
          </a:p>
          <a:p>
            <a:pPr marL="241617" indent="-241617" fontAlgn="base">
              <a:buFont typeface="+mj-lt"/>
              <a:buAutoNum type="arabicPeriod"/>
            </a:pPr>
            <a:r>
              <a:rPr lang="en-US" sz="1300" dirty="0"/>
              <a:t>Be ready to discuss how chronology structure influences readability, what information helps orient the court early in the affidavit, and what drafting choices improve clarity and flow.</a:t>
            </a:r>
            <a:endParaRPr lang="en-US" sz="1300" b="1" dirty="0"/>
          </a:p>
          <a:p>
            <a:endParaRPr lang="en-US" b="0" dirty="0">
              <a:effectLst/>
            </a:endParaRPr>
          </a:p>
          <a:p>
            <a:pPr rtl="0"/>
            <a:r>
              <a:rPr lang="en-US" sz="1300" b="1" dirty="0"/>
              <a:t>Say:</a:t>
            </a:r>
            <a:endParaRPr lang="en-US" b="0" dirty="0">
              <a:effectLst/>
            </a:endParaRPr>
          </a:p>
          <a:p>
            <a:pPr rtl="0"/>
            <a:r>
              <a:rPr lang="en-US" sz="1300" b="1" i="1" dirty="0"/>
              <a:t>The opening sections of an affidavit establish the foundation for everything that follows. These sections help orient the court to the investigation by introducing who became involved, why the Division responded, and how the investigation initially developed.</a:t>
            </a:r>
            <a:endParaRPr lang="en-US" b="0" dirty="0">
              <a:effectLst/>
            </a:endParaRPr>
          </a:p>
          <a:p>
            <a:endParaRPr lang="en-US" b="0" dirty="0">
              <a:effectLst/>
            </a:endParaRPr>
          </a:p>
          <a:p>
            <a:pPr rtl="0"/>
            <a:r>
              <a:rPr lang="en-US" sz="1300" b="1" i="1" dirty="0"/>
              <a:t>Strong opening chronology sections help the reader quickly understand:</a:t>
            </a:r>
            <a:endParaRPr lang="en-US" b="0" dirty="0">
              <a:effectLst/>
            </a:endParaRPr>
          </a:p>
          <a:p>
            <a:pPr marL="181213" indent="-181213" fontAlgn="base">
              <a:buFont typeface="Arial" panose="020B0604020202020204" pitchFamily="34" charset="0"/>
              <a:buChar char="•"/>
            </a:pPr>
            <a:r>
              <a:rPr lang="en-US" sz="1300" b="1" i="1" dirty="0"/>
              <a:t>The origin of Division involvement.</a:t>
            </a:r>
          </a:p>
          <a:p>
            <a:pPr marL="181213" indent="-181213" fontAlgn="base">
              <a:buFont typeface="Arial" panose="020B0604020202020204" pitchFamily="34" charset="0"/>
              <a:buChar char="•"/>
            </a:pPr>
            <a:r>
              <a:rPr lang="en-US" sz="1300" b="1" i="1" dirty="0"/>
              <a:t>The nature of the initial concerns.</a:t>
            </a:r>
          </a:p>
          <a:p>
            <a:pPr marL="181213" indent="-181213" fontAlgn="base">
              <a:buFont typeface="Arial" panose="020B0604020202020204" pitchFamily="34" charset="0"/>
              <a:buChar char="•"/>
            </a:pPr>
            <a:r>
              <a:rPr lang="en-US" sz="1300" b="1" i="1" dirty="0"/>
              <a:t>The sequence of early investigative actions.</a:t>
            </a:r>
          </a:p>
          <a:p>
            <a:pPr marL="181213" indent="-181213" fontAlgn="base">
              <a:buFont typeface="Arial" panose="020B0604020202020204" pitchFamily="34" charset="0"/>
              <a:buChar char="•"/>
            </a:pPr>
            <a:r>
              <a:rPr lang="en-US" sz="1300" b="1" i="1" dirty="0"/>
              <a:t>The developing context surrounding the family situation.</a:t>
            </a:r>
            <a:br>
              <a:rPr lang="en-US" b="0" dirty="0">
                <a:effectLst/>
              </a:rPr>
            </a:br>
            <a:endParaRPr lang="en-US" b="0" dirty="0">
              <a:effectLst/>
            </a:endParaRPr>
          </a:p>
          <a:p>
            <a:pPr rtl="0"/>
            <a:r>
              <a:rPr lang="en-US" sz="1300" b="1" i="1" dirty="0"/>
              <a:t>This section is not intended to immediately argue for removal or legal action. Instead, it creates a structured narrative framework allowing the court to follow how the investigation unfolded over time.</a:t>
            </a:r>
            <a:endParaRPr lang="en-US" b="0" dirty="0">
              <a:effectLst/>
            </a:endParaRPr>
          </a:p>
          <a:p>
            <a:endParaRPr lang="en-US" b="0" dirty="0">
              <a:effectLst/>
            </a:endParaRPr>
          </a:p>
          <a:p>
            <a:pPr rtl="0"/>
            <a:r>
              <a:rPr lang="en-US" sz="1300" b="1" i="1" dirty="0"/>
              <a:t>Well-organized opening sections introduce concerns clearly without overloading unnecessary detail, present events in an understandable sequence, transition logically between investigative stages, identify relevant individuals and Division actions, and establish readability early in the affidavit.</a:t>
            </a:r>
            <a:endParaRPr lang="en-US" b="0" dirty="0">
              <a:effectLst/>
            </a:endParaRPr>
          </a:p>
          <a:p>
            <a:endParaRPr lang="en-US" b="0" dirty="0">
              <a:effectLst/>
            </a:endParaRPr>
          </a:p>
          <a:p>
            <a:pPr rtl="0"/>
            <a:r>
              <a:rPr lang="en-US" sz="1300" b="1" i="1" dirty="0"/>
              <a:t>In the Flowers case, the opening chronology should help establish how the report originated, what initial concerns drew the Division’s attention, what early observations or information increased concern, how the Division’s involvement progressed following initial contact, and what early actions were taken before escalation occurred.</a:t>
            </a:r>
            <a:endParaRPr lang="en-US" b="0" dirty="0">
              <a:effectLst/>
            </a:endParaRPr>
          </a:p>
          <a:p>
            <a:endParaRPr lang="en-US" b="0" dirty="0">
              <a:effectLst/>
            </a:endParaRPr>
          </a:p>
          <a:p>
            <a:pPr rtl="0"/>
            <a:r>
              <a:rPr lang="en-US" sz="1300" b="1" i="1" dirty="0"/>
              <a:t>Courts often form early impressions regarding documentation quality based on how clearly the opening sections are organized. Confusing chronology, abrupt transitions, or disorganized narrative structure may make the remainder of the affidavit more difficult to follow.</a:t>
            </a:r>
            <a:endParaRPr lang="en-US" b="0" dirty="0">
              <a:effectLst/>
            </a:endParaRPr>
          </a:p>
          <a:p>
            <a:endParaRPr lang="en-US" b="0" dirty="0">
              <a:effectLst/>
            </a:endParaRPr>
          </a:p>
          <a:p>
            <a:pPr rtl="0"/>
            <a:r>
              <a:rPr lang="en-US" sz="1300" b="1" i="1" dirty="0"/>
              <a:t>As you begin drafting, focus on creating a narrative structure that's clear, sequential, readable, professional, and easy for someone unfamiliar with the case to understand.</a:t>
            </a:r>
            <a:br>
              <a:rPr lang="en-US" b="0" dirty="0">
                <a:effectLst/>
              </a:rPr>
            </a:br>
            <a:endParaRPr lang="en-US" b="0" dirty="0">
              <a:effectLst/>
            </a:endParaRPr>
          </a:p>
          <a:p>
            <a:pPr rtl="0"/>
            <a:r>
              <a:rPr lang="en-US" sz="1300" b="1" dirty="0"/>
              <a:t>Facilitator Question: </a:t>
            </a:r>
            <a:r>
              <a:rPr lang="en-US" sz="1300" dirty="0"/>
              <a:t>(ask the following question and validate responses)</a:t>
            </a:r>
            <a:endParaRPr lang="en-US" b="0" dirty="0">
              <a:effectLst/>
            </a:endParaRPr>
          </a:p>
          <a:p>
            <a:pPr marL="181213" indent="-181213" fontAlgn="base">
              <a:buFont typeface="Arial" panose="020B0604020202020204" pitchFamily="34" charset="0"/>
              <a:buChar char="•"/>
            </a:pPr>
            <a:r>
              <a:rPr lang="en-US" sz="1300" dirty="0"/>
              <a:t>What information helps orient the court early in an affidavit?</a:t>
            </a:r>
          </a:p>
          <a:p>
            <a:endParaRPr lang="en-US" b="0" dirty="0">
              <a:effectLst/>
            </a:endParaRPr>
          </a:p>
          <a:p>
            <a:pPr rtl="0"/>
            <a:r>
              <a:rPr lang="en-US" sz="1300" b="1" dirty="0"/>
              <a:t>Facilitator Answers:</a:t>
            </a:r>
            <a:endParaRPr lang="en-US" b="0" dirty="0">
              <a:effectLst/>
            </a:endParaRPr>
          </a:p>
          <a:p>
            <a:pPr marL="181213" indent="-181213" fontAlgn="base">
              <a:buFont typeface="Arial" panose="020B0604020202020204" pitchFamily="34" charset="0"/>
              <a:buChar char="•"/>
            </a:pPr>
            <a:r>
              <a:rPr lang="en-US" sz="1300" dirty="0"/>
              <a:t>A clear investigative introduction, early identification of concerns, and organized Division actions.</a:t>
            </a:r>
          </a:p>
          <a:p>
            <a:endParaRPr lang="en-US" b="0" dirty="0">
              <a:effectLst/>
            </a:endParaRPr>
          </a:p>
          <a:p>
            <a:pPr rtl="0"/>
            <a:r>
              <a:rPr lang="en-US" sz="1300" b="1" dirty="0"/>
              <a:t>Facilitator Questions</a:t>
            </a:r>
            <a:endParaRPr lang="en-US" b="0" dirty="0">
              <a:effectLst/>
            </a:endParaRPr>
          </a:p>
          <a:p>
            <a:pPr marL="181213" indent="-181213" fontAlgn="base">
              <a:buFont typeface="Arial" panose="020B0604020202020204" pitchFamily="34" charset="0"/>
              <a:buChar char="•"/>
            </a:pPr>
            <a:r>
              <a:rPr lang="en-US" sz="1300" dirty="0"/>
              <a:t>How does narrative flow affect readability?</a:t>
            </a:r>
            <a:br>
              <a:rPr lang="en-US" b="0" dirty="0">
                <a:effectLst/>
              </a:rPr>
            </a:br>
            <a:endParaRPr lang="en-US" b="0" dirty="0">
              <a:effectLst/>
            </a:endParaRPr>
          </a:p>
          <a:p>
            <a:pPr rtl="0"/>
            <a:r>
              <a:rPr lang="en-US" sz="1300" b="1" dirty="0"/>
              <a:t>Facilitator Answers:</a:t>
            </a:r>
            <a:endParaRPr lang="en-US" b="0" dirty="0">
              <a:effectLst/>
            </a:endParaRPr>
          </a:p>
          <a:p>
            <a:pPr marL="181213" indent="-181213" fontAlgn="base">
              <a:buFont typeface="Arial" panose="020B0604020202020204" pitchFamily="34" charset="0"/>
              <a:buChar char="•"/>
            </a:pPr>
            <a:r>
              <a:rPr lang="en-US" sz="1300" dirty="0"/>
              <a:t>Logical sequencing, structured narrative flow, and readable transitions between events.</a:t>
            </a:r>
            <a:br>
              <a:rPr lang="en-US" b="0" dirty="0">
                <a:effectLst/>
              </a:rPr>
            </a:br>
            <a:endParaRPr lang="en-US" b="0" dirty="0">
              <a:effectLst/>
            </a:endParaRPr>
          </a:p>
          <a:p>
            <a:pPr rtl="0"/>
            <a:r>
              <a:rPr lang="en-US" sz="1300" b="1" dirty="0"/>
              <a:t>Say:</a:t>
            </a:r>
            <a:endParaRPr lang="en-US" b="0" dirty="0">
              <a:effectLst/>
            </a:endParaRPr>
          </a:p>
          <a:p>
            <a:pPr marL="181213" indent="-181213">
              <a:buFont typeface="Arial" panose="020B0604020202020204" pitchFamily="34" charset="0"/>
              <a:buChar char="•"/>
            </a:pPr>
            <a:r>
              <a:rPr lang="en-US" sz="1300" b="1" i="1" dirty="0"/>
              <a:t>Now that we’ve established investigative context and early chronology structure, let’s examine how Specialists document changing conditions, increasing instability, and escalating safety threats within the body of the affidavit.</a:t>
            </a:r>
            <a:endParaRPr lang="en-US" b="0" dirty="0">
              <a:effectLst/>
            </a:endParaRPr>
          </a:p>
          <a:p>
            <a:endParaRPr lang="en-US" b="0" dirty="0">
              <a:effectLst/>
            </a:endParaRPr>
          </a:p>
          <a:p>
            <a:pPr rtl="0"/>
            <a:r>
              <a:rPr lang="en-US" sz="1300" b="1" dirty="0"/>
              <a:t>Key Points</a:t>
            </a:r>
            <a:r>
              <a:rPr lang="en-US" sz="1300" dirty="0"/>
              <a:t>:</a:t>
            </a:r>
            <a:r>
              <a:rPr lang="en-US" sz="1300" b="1" dirty="0"/>
              <a:t> </a:t>
            </a:r>
            <a:r>
              <a:rPr lang="en-US" sz="1300" dirty="0"/>
              <a:t>(ensure these are covered)</a:t>
            </a:r>
            <a:endParaRPr lang="en-US" b="0" dirty="0">
              <a:effectLst/>
            </a:endParaRPr>
          </a:p>
          <a:p>
            <a:pPr marL="181213" indent="-181213" fontAlgn="base">
              <a:buFont typeface="Arial" panose="020B0604020202020204" pitchFamily="34" charset="0"/>
              <a:buChar char="•"/>
            </a:pPr>
            <a:r>
              <a:rPr lang="en-US" sz="1300" dirty="0"/>
              <a:t>Opening chronology sections establishes investigative context.</a:t>
            </a:r>
          </a:p>
          <a:p>
            <a:pPr marL="181213" indent="-181213" fontAlgn="base">
              <a:buFont typeface="Arial" panose="020B0604020202020204" pitchFamily="34" charset="0"/>
              <a:buChar char="•"/>
            </a:pPr>
            <a:r>
              <a:rPr lang="en-US" sz="1300" dirty="0"/>
              <a:t>Narrative organization improves readability and clarity.</a:t>
            </a:r>
          </a:p>
          <a:p>
            <a:pPr marL="181213" indent="-181213" fontAlgn="base">
              <a:buFont typeface="Arial" panose="020B0604020202020204" pitchFamily="34" charset="0"/>
              <a:buChar char="•"/>
            </a:pPr>
            <a:r>
              <a:rPr lang="en-US" sz="1300" dirty="0"/>
              <a:t>Early affidavit structure helps orient the court to the investigation.</a:t>
            </a:r>
          </a:p>
          <a:p>
            <a:pPr marL="181213" indent="-181213" fontAlgn="base">
              <a:buFont typeface="Arial" panose="020B0604020202020204" pitchFamily="34" charset="0"/>
              <a:buChar char="•"/>
            </a:pPr>
            <a:r>
              <a:rPr lang="en-US" sz="1300" dirty="0"/>
              <a:t>Strong drafting supports flow and understanding throughout the affidavit.</a:t>
            </a:r>
          </a:p>
          <a:p>
            <a:pPr marL="181213" indent="-181213" fontAlgn="base">
              <a:buFont typeface="Arial" panose="020B0604020202020204" pitchFamily="34" charset="0"/>
              <a:buChar char="•"/>
            </a:pPr>
            <a:r>
              <a:rPr lang="en-US" sz="1300" dirty="0"/>
              <a:t>Courts need context before escalation analysis.</a:t>
            </a:r>
          </a:p>
          <a:p>
            <a:pPr marL="181213" indent="-181213" fontAlgn="base">
              <a:buFont typeface="Arial" panose="020B0604020202020204" pitchFamily="34" charset="0"/>
              <a:buChar char="•"/>
            </a:pPr>
            <a:r>
              <a:rPr lang="en-US" sz="1300" dirty="0"/>
              <a:t>Readability influences judicial understanding.</a:t>
            </a:r>
          </a:p>
          <a:p>
            <a:pPr marL="181213" indent="-181213" fontAlgn="base">
              <a:buFont typeface="Arial" panose="020B0604020202020204" pitchFamily="34" charset="0"/>
              <a:buChar char="•"/>
            </a:pPr>
            <a:r>
              <a:rPr lang="en-US" sz="1300" dirty="0"/>
              <a:t>Organized opening sections improve the affidavit's overall clarity.</a:t>
            </a:r>
          </a:p>
        </p:txBody>
      </p:sp>
      <p:sp>
        <p:nvSpPr>
          <p:cNvPr id="3" name="Slide Image Placeholder 2">
            <a:extLst>
              <a:ext uri="{FF2B5EF4-FFF2-40B4-BE49-F238E27FC236}">
                <a16:creationId xmlns:a16="http://schemas.microsoft.com/office/drawing/2014/main" id="{918D8BE8-5328-C73E-A40F-6DFDD83815EA}"/>
              </a:ext>
            </a:extLst>
          </p:cNvPr>
          <p:cNvSpPr>
            <a:spLocks noGrp="1" noRot="1" noChangeAspect="1"/>
          </p:cNvSpPr>
          <p:nvPr>
            <p:ph type="sldImg"/>
          </p:nvPr>
        </p:nvSpPr>
        <p:spPr>
          <a:xfrm>
            <a:off x="777875" y="963613"/>
            <a:ext cx="5759450" cy="3240087"/>
          </a:xfr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1:notes"/>
          <p:cNvSpPr>
            <a:spLocks noGrp="1" noRot="1" noChangeAspect="1"/>
          </p:cNvSpPr>
          <p:nvPr>
            <p:ph type="sldImg" idx="2"/>
          </p:nvPr>
        </p:nvSpPr>
        <p:spPr>
          <a:xfrm>
            <a:off x="779463" y="976313"/>
            <a:ext cx="5756275" cy="3238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p1:notes"/>
          <p:cNvSpPr txBox="1">
            <a:spLocks noGrp="1"/>
          </p:cNvSpPr>
          <p:nvPr>
            <p:ph type="body" idx="1"/>
          </p:nvPr>
        </p:nvSpPr>
        <p:spPr>
          <a:xfrm>
            <a:off x="731520" y="4215528"/>
            <a:ext cx="5852160" cy="4410550"/>
          </a:xfrm>
          <a:prstGeom prst="rect">
            <a:avLst/>
          </a:prstGeom>
          <a:noFill/>
          <a:ln>
            <a:noFill/>
          </a:ln>
        </p:spPr>
        <p:txBody>
          <a:bodyPr spcFirstLastPara="1" wrap="square" lIns="96631" tIns="48302" rIns="96631" bIns="48302" anchor="t" anchorCtr="0">
            <a:noAutofit/>
          </a:bodyPr>
          <a:lstStyle/>
          <a:p>
            <a:r>
              <a:rPr lang="en-US" sz="1300" b="1" dirty="0"/>
              <a:t>UNDERSTANDING AFFIDAVITS &amp; LEGAL SUFFICIENCY</a:t>
            </a:r>
            <a:br>
              <a:rPr lang="en-US" dirty="0"/>
            </a:b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4" name="Google Shape;384;p4:notes"/>
          <p:cNvSpPr txBox="1">
            <a:spLocks noGrp="1"/>
          </p:cNvSpPr>
          <p:nvPr>
            <p:ph type="body" idx="1"/>
          </p:nvPr>
        </p:nvSpPr>
        <p:spPr/>
        <p:txBody>
          <a:bodyPr/>
          <a:lstStyle/>
          <a:p>
            <a:pPr rtl="0"/>
            <a:r>
              <a:rPr lang="en-US" sz="1300" b="1" dirty="0"/>
              <a:t>DOCUMENTING SAFETY THREATS &amp; ESCALATING CONCERNS </a:t>
            </a:r>
            <a:endParaRPr lang="en-US" b="0" dirty="0">
              <a:effectLst/>
            </a:endParaRPr>
          </a:p>
          <a:p>
            <a:endParaRPr lang="en-US" b="0" dirty="0">
              <a:effectLst/>
            </a:endParaRPr>
          </a:p>
          <a:p>
            <a:pPr rtl="0"/>
            <a:r>
              <a:rPr lang="en-US" sz="1300" b="1" dirty="0"/>
              <a:t>Time:</a:t>
            </a:r>
            <a:r>
              <a:rPr lang="en-US" sz="1300" dirty="0"/>
              <a:t> 20 minutes</a:t>
            </a:r>
            <a:endParaRPr lang="en-US" b="0" dirty="0">
              <a:effectLst/>
            </a:endParaRPr>
          </a:p>
          <a:p>
            <a:pPr rtl="0"/>
            <a:r>
              <a:rPr lang="en-US" sz="1300" b="1" dirty="0"/>
              <a:t>Purpose: </a:t>
            </a:r>
            <a:r>
              <a:rPr lang="en-US" sz="1300" dirty="0"/>
              <a:t>To help participants draft affidavit language that clearly explains escalating safety threats, changing household conditions, and increasing child safety concerns requiring intensified Division response</a:t>
            </a:r>
            <a:endParaRPr lang="en-US" b="0" dirty="0">
              <a:effectLst/>
            </a:endParaRPr>
          </a:p>
          <a:p>
            <a:endParaRPr lang="en-US" b="0" dirty="0">
              <a:effectLst/>
            </a:endParaRPr>
          </a:p>
          <a:p>
            <a:pPr rtl="0"/>
            <a:r>
              <a:rPr lang="en-US" sz="1300" b="1" dirty="0"/>
              <a:t>Participant Manual: </a:t>
            </a:r>
            <a:r>
              <a:rPr lang="en-US" sz="1300" dirty="0"/>
              <a:t>Flowers Affidavit Drafting Packet – Safety Threats &amp; Escalating Concerns Section</a:t>
            </a:r>
            <a:endParaRPr lang="en-US" b="0" dirty="0">
              <a:effectLst/>
            </a:endParaRPr>
          </a:p>
          <a:p>
            <a:endParaRPr lang="en-US" b="0" dirty="0">
              <a:effectLst/>
            </a:endParaRPr>
          </a:p>
          <a:p>
            <a:pPr rtl="0"/>
            <a:r>
              <a:rPr lang="en-US" sz="1300" b="1" dirty="0"/>
              <a:t>Activity Instructions: </a:t>
            </a:r>
            <a:endParaRPr lang="en-US" b="0" dirty="0">
              <a:effectLst/>
            </a:endParaRPr>
          </a:p>
          <a:p>
            <a:pPr marL="241617" indent="-241617" fontAlgn="base">
              <a:buFont typeface="+mj-lt"/>
              <a:buAutoNum type="arabicPeriod"/>
            </a:pPr>
            <a:r>
              <a:rPr lang="en-US" sz="1300" dirty="0"/>
              <a:t>Have participants continue drafting affidavits at their computers, with the Flowers Affidavit Drafting Packet and the CFS-411 Affidavit Template available (physically or on-screen).</a:t>
            </a:r>
            <a:endParaRPr lang="en-US" sz="1300" b="1" dirty="0"/>
          </a:p>
          <a:p>
            <a:pPr marL="241617" indent="-241617" fontAlgn="base">
              <a:buFont typeface="+mj-lt"/>
              <a:buAutoNum type="arabicPeriod"/>
            </a:pPr>
            <a:r>
              <a:rPr lang="en-US" sz="1300" dirty="0"/>
              <a:t>Draft affidavit language explaining the safety threats identified during the investigation, how household conditions changed over time, what developments increased child safety concerns, and why the Division's concern intensified — focusing on specific observable conditions, behavioral escalation, child vulnerability, changes affecting protective capacity, and the connection between investigative observations and safety concerns.</a:t>
            </a:r>
            <a:endParaRPr lang="en-US" sz="1300" b="1" dirty="0"/>
          </a:p>
          <a:p>
            <a:pPr marL="241617" indent="-241617" fontAlgn="base">
              <a:buFont typeface="+mj-lt"/>
              <a:buAutoNum type="arabicPeriod"/>
            </a:pPr>
            <a:r>
              <a:rPr lang="en-US" sz="1300" dirty="0"/>
              <a:t>Include escalating supervision concerns, behavioral instability, failed protective efforts, increased unpredictability, and the events that increased immediate child safety concerns.</a:t>
            </a:r>
            <a:endParaRPr lang="en-US" sz="1300" b="1" dirty="0"/>
          </a:p>
          <a:p>
            <a:pPr marL="241617" indent="-241617" fontAlgn="base">
              <a:buFont typeface="+mj-lt"/>
              <a:buAutoNum type="arabicPeriod"/>
            </a:pPr>
            <a:r>
              <a:rPr lang="en-US" sz="1300" dirty="0"/>
              <a:t>Be ready to discuss how escalating concerns should be documented clearly, what drafting choices strengthen the explanation of safety threats, and how Specialists explain changing conditions within affidavits.</a:t>
            </a:r>
            <a:endParaRPr lang="en-US" sz="1300" b="1" dirty="0"/>
          </a:p>
          <a:p>
            <a:endParaRPr lang="en-US" b="0" dirty="0">
              <a:effectLst/>
            </a:endParaRPr>
          </a:p>
          <a:p>
            <a:pPr rtl="0"/>
            <a:r>
              <a:rPr lang="en-US" sz="1300" b="1" dirty="0"/>
              <a:t>Say:</a:t>
            </a:r>
            <a:endParaRPr lang="en-US" b="0" dirty="0">
              <a:effectLst/>
            </a:endParaRPr>
          </a:p>
          <a:p>
            <a:pPr rtl="0"/>
            <a:r>
              <a:rPr lang="en-US" sz="1300" b="1" i="1" dirty="0"/>
              <a:t>As investigations progress, Specialists often observe changes in household functioning, caregiver behavior, supervision ability, or overall stability that increase concern for child safety. One of the most important functions of an affidavit is to clearly document how changing conditions affected Division decision-making over time.</a:t>
            </a:r>
            <a:endParaRPr lang="en-US" b="0" dirty="0">
              <a:effectLst/>
            </a:endParaRPr>
          </a:p>
          <a:p>
            <a:endParaRPr lang="en-US" b="0" dirty="0">
              <a:effectLst/>
            </a:endParaRPr>
          </a:p>
          <a:p>
            <a:pPr rtl="0"/>
            <a:r>
              <a:rPr lang="en-US" sz="1300" b="1" i="1" dirty="0"/>
              <a:t>Strong affidavits explain more than the mere existence of safety threats. They demonstrate:</a:t>
            </a:r>
            <a:endParaRPr lang="en-US" b="0" dirty="0">
              <a:effectLst/>
            </a:endParaRPr>
          </a:p>
          <a:p>
            <a:pPr marL="181213" indent="-181213" fontAlgn="base">
              <a:buFont typeface="Arial" panose="020B0604020202020204" pitchFamily="34" charset="0"/>
              <a:buChar char="•"/>
            </a:pPr>
            <a:r>
              <a:rPr lang="en-US" sz="1300" b="1" i="1" dirty="0"/>
              <a:t>How have conditions evolved?</a:t>
            </a:r>
          </a:p>
          <a:p>
            <a:pPr marL="181213" indent="-181213" fontAlgn="base">
              <a:buFont typeface="Arial" panose="020B0604020202020204" pitchFamily="34" charset="0"/>
              <a:buChar char="•"/>
            </a:pPr>
            <a:r>
              <a:rPr lang="en-US" sz="1300" b="1" i="1" dirty="0"/>
              <a:t>What became increasingly concerning?</a:t>
            </a:r>
          </a:p>
          <a:p>
            <a:pPr marL="181213" indent="-181213" fontAlgn="base">
              <a:buFont typeface="Arial" panose="020B0604020202020204" pitchFamily="34" charset="0"/>
              <a:buChar char="•"/>
            </a:pPr>
            <a:r>
              <a:rPr lang="en-US" sz="1300" b="1" i="1" dirty="0"/>
              <a:t>Why have protective efforts become less reliable?</a:t>
            </a:r>
          </a:p>
          <a:p>
            <a:pPr marL="181213" indent="-181213" fontAlgn="base">
              <a:buFont typeface="Arial" panose="020B0604020202020204" pitchFamily="34" charset="0"/>
              <a:buChar char="•"/>
            </a:pPr>
            <a:r>
              <a:rPr lang="en-US" sz="1300" b="1" i="1" dirty="0"/>
              <a:t>How was child vulnerability affected?</a:t>
            </a:r>
          </a:p>
          <a:p>
            <a:pPr marL="181213" indent="-181213" fontAlgn="base">
              <a:buFont typeface="Arial" panose="020B0604020202020204" pitchFamily="34" charset="0"/>
              <a:buChar char="•"/>
            </a:pPr>
            <a:r>
              <a:rPr lang="en-US" sz="1300" b="1" i="1" dirty="0"/>
              <a:t>Why did the Division’s concern intensify?</a:t>
            </a:r>
          </a:p>
          <a:p>
            <a:endParaRPr lang="en-US" b="0" dirty="0">
              <a:effectLst/>
            </a:endParaRPr>
          </a:p>
          <a:p>
            <a:pPr rtl="0"/>
            <a:r>
              <a:rPr lang="en-US" sz="1300" b="1" i="1" dirty="0"/>
              <a:t>This section of the affidavit should help the court understand the progression from manageable concern to immediate concern.</a:t>
            </a:r>
            <a:endParaRPr lang="en-US" b="0" dirty="0">
              <a:effectLst/>
            </a:endParaRPr>
          </a:p>
          <a:p>
            <a:endParaRPr lang="en-US" b="0" dirty="0">
              <a:effectLst/>
            </a:endParaRPr>
          </a:p>
          <a:p>
            <a:pPr rtl="0"/>
            <a:r>
              <a:rPr lang="en-US" sz="1300" b="1" i="1" dirty="0"/>
              <a:t>In the Flowers case, escalating concerns may include increasing supervision-related issues, difficulty maintaining stability within the home, reduced confidence in the caregiver's ability to consistently protect the children, escalating behavioral unpredictability, and events suggesting conditions were becoming increasingly difficult to manage safely.</a:t>
            </a:r>
            <a:endParaRPr lang="en-US" b="0" dirty="0">
              <a:effectLst/>
            </a:endParaRPr>
          </a:p>
          <a:p>
            <a:endParaRPr lang="en-US" b="0" dirty="0">
              <a:effectLst/>
            </a:endParaRPr>
          </a:p>
          <a:p>
            <a:pPr rtl="0"/>
            <a:r>
              <a:rPr lang="en-US" sz="1300" b="1" i="1" dirty="0"/>
              <a:t>When documenting an escalation, Specialists should avoid vague phrases such as "things got worse," "the home became unsafe," or "the caregiver was unstable." Instead, affidavits should explain what specifically changed, which behaviors or conditions increased concern, which observations affected the Division's assessment, which developments heightened urgency, and how those developments impacted child safety.</a:t>
            </a:r>
            <a:endParaRPr lang="en-US" b="0" dirty="0">
              <a:effectLst/>
            </a:endParaRPr>
          </a:p>
          <a:p>
            <a:endParaRPr lang="en-US" b="0" dirty="0">
              <a:effectLst/>
            </a:endParaRPr>
          </a:p>
          <a:p>
            <a:pPr rtl="0"/>
            <a:r>
              <a:rPr lang="en-US" sz="1300" b="1" i="1" dirty="0"/>
              <a:t>Strong escalation documentation helps courts understand why Specialists believed the level of danger and unpredictability had changed enough to justify increased Division intervention or legal action.</a:t>
            </a:r>
            <a:endParaRPr lang="en-US" b="0" dirty="0">
              <a:effectLst/>
            </a:endParaRPr>
          </a:p>
          <a:p>
            <a:endParaRPr lang="en-US" b="0" dirty="0">
              <a:effectLst/>
            </a:endParaRPr>
          </a:p>
          <a:p>
            <a:pPr defTabSz="966470">
              <a:defRPr/>
            </a:pPr>
            <a:r>
              <a:rPr lang="en-US" sz="1300" b="1" dirty="0"/>
              <a:t>Facilitator Question</a:t>
            </a:r>
            <a:r>
              <a:rPr lang="en-US" sz="1300" dirty="0"/>
              <a:t>: (ask the following question and validate responses)</a:t>
            </a:r>
            <a:endParaRPr lang="en-US" b="0" dirty="0">
              <a:effectLst/>
            </a:endParaRPr>
          </a:p>
          <a:p>
            <a:pPr marL="181213" indent="-181213" fontAlgn="base">
              <a:buFont typeface="Arial" panose="020B0604020202020204" pitchFamily="34" charset="0"/>
              <a:buChar char="•"/>
            </a:pPr>
            <a:r>
              <a:rPr lang="en-US" sz="1300" dirty="0"/>
              <a:t>What types of changes may indicate escalating child safety concerns?</a:t>
            </a:r>
          </a:p>
          <a:p>
            <a:endParaRPr lang="en-US" b="0" dirty="0">
              <a:effectLst/>
            </a:endParaRPr>
          </a:p>
          <a:p>
            <a:pPr rtl="0"/>
            <a:r>
              <a:rPr lang="en-US" sz="1300" b="1" dirty="0"/>
              <a:t>Facilitator Answer:</a:t>
            </a:r>
            <a:endParaRPr lang="en-US" b="0" dirty="0">
              <a:effectLst/>
            </a:endParaRPr>
          </a:p>
          <a:p>
            <a:pPr marL="181213" indent="-181213" fontAlgn="base">
              <a:buFont typeface="Arial" panose="020B0604020202020204" pitchFamily="34" charset="0"/>
              <a:buChar char="•"/>
            </a:pPr>
            <a:r>
              <a:rPr lang="en-US" sz="1300" dirty="0"/>
              <a:t>Increasing instability, reduced supervision reliability, and behavioral changes.</a:t>
            </a:r>
          </a:p>
          <a:p>
            <a:endParaRPr lang="en-US" b="0" dirty="0">
              <a:effectLst/>
            </a:endParaRPr>
          </a:p>
          <a:p>
            <a:pPr rtl="0"/>
            <a:r>
              <a:rPr lang="en-US" sz="1300" b="1" dirty="0"/>
              <a:t>Facilitator Question</a:t>
            </a:r>
            <a:r>
              <a:rPr lang="en-US" sz="1300" dirty="0"/>
              <a:t>:</a:t>
            </a:r>
            <a:endParaRPr lang="en-US" b="0" dirty="0">
              <a:effectLst/>
            </a:endParaRPr>
          </a:p>
          <a:p>
            <a:pPr marL="181213" indent="-181213" fontAlgn="base">
              <a:buFont typeface="Arial" panose="020B0604020202020204" pitchFamily="34" charset="0"/>
              <a:buChar char="•"/>
            </a:pPr>
            <a:r>
              <a:rPr lang="en-US" sz="1300" dirty="0"/>
              <a:t>How can Specialists document escalation without using vague language?</a:t>
            </a:r>
          </a:p>
          <a:p>
            <a:endParaRPr lang="en-US" b="0" dirty="0">
              <a:effectLst/>
            </a:endParaRPr>
          </a:p>
          <a:p>
            <a:pPr rtl="0"/>
            <a:r>
              <a:rPr lang="en-US" sz="1300" b="1" dirty="0"/>
              <a:t>Facilitator Answer:</a:t>
            </a:r>
            <a:endParaRPr lang="en-US" b="0" dirty="0">
              <a:effectLst/>
            </a:endParaRPr>
          </a:p>
          <a:p>
            <a:pPr marL="181213" indent="-181213" fontAlgn="base">
              <a:buFont typeface="Arial" panose="020B0604020202020204" pitchFamily="34" charset="0"/>
              <a:buChar char="•"/>
            </a:pPr>
            <a:r>
              <a:rPr lang="en-US" sz="1300" dirty="0"/>
              <a:t>Specificity around failed protective efforts, escalating unpredictability, and heightened child vulnerability, rather than general statements.</a:t>
            </a:r>
          </a:p>
          <a:p>
            <a:endParaRPr lang="en-US" b="0" dirty="0">
              <a:effectLst/>
            </a:endParaRPr>
          </a:p>
          <a:p>
            <a:pPr rtl="0"/>
            <a:r>
              <a:rPr lang="en-US" sz="1300" b="1" dirty="0"/>
              <a:t>Facilitator Notes:</a:t>
            </a:r>
            <a:endParaRPr lang="en-US" b="0" dirty="0">
              <a:effectLst/>
            </a:endParaRPr>
          </a:p>
          <a:p>
            <a:pPr marL="181213" indent="-181213">
              <a:buFont typeface="Arial" panose="020B0604020202020204" pitchFamily="34" charset="0"/>
              <a:buChar char="•"/>
            </a:pPr>
            <a:r>
              <a:rPr lang="en-US" sz="1300" dirty="0"/>
              <a:t>Reinforce that escalation documentation requires specificity and progression, and clarify that affidavits should explain changing conditions rather than vaguely summarize them. </a:t>
            </a:r>
          </a:p>
          <a:p>
            <a:pPr marL="181213" indent="-181213">
              <a:buFont typeface="Arial" panose="020B0604020202020204" pitchFamily="34" charset="0"/>
              <a:buChar char="•"/>
            </a:pPr>
            <a:r>
              <a:rPr lang="en-US" sz="1300" dirty="0"/>
              <a:t>Connect this section directly to the probable cause and removal justification drafting, keeping the focus on escalation, specificity, child vulnerability, protective capacity, and legal clarity.</a:t>
            </a:r>
            <a:endParaRPr lang="en-US" b="0" dirty="0">
              <a:effectLst/>
            </a:endParaRPr>
          </a:p>
          <a:p>
            <a:endParaRPr lang="en-US" b="0" dirty="0">
              <a:effectLst/>
            </a:endParaRPr>
          </a:p>
          <a:p>
            <a:pPr rtl="0"/>
            <a:r>
              <a:rPr lang="en-US" sz="1300" b="1" dirty="0"/>
              <a:t>Say:</a:t>
            </a:r>
            <a:endParaRPr lang="en-US" b="0" dirty="0">
              <a:effectLst/>
            </a:endParaRPr>
          </a:p>
          <a:p>
            <a:pPr rtl="0"/>
            <a:r>
              <a:rPr lang="en-US" sz="1300" b="1" i="1" dirty="0"/>
              <a:t>Now let’s move into one of the most critical sections of the affidavit, clearly explaining why Division intervention escalated to removal and how probable cause supported that decision.</a:t>
            </a:r>
            <a:endParaRPr lang="en-US" b="0" dirty="0">
              <a:effectLst/>
            </a:endParaRPr>
          </a:p>
          <a:p>
            <a:endParaRPr lang="en-US" b="0" dirty="0">
              <a:effectLst/>
            </a:endParaRPr>
          </a:p>
          <a:p>
            <a:pPr rtl="0"/>
            <a:r>
              <a:rPr lang="en-US" sz="1300" b="1" dirty="0"/>
              <a:t>Key Points</a:t>
            </a:r>
            <a:r>
              <a:rPr lang="en-US" sz="1300" dirty="0"/>
              <a:t>:</a:t>
            </a:r>
            <a:r>
              <a:rPr lang="en-US" sz="1300" b="1" dirty="0"/>
              <a:t> </a:t>
            </a:r>
            <a:r>
              <a:rPr lang="en-US" sz="1300" dirty="0"/>
              <a:t>(ensure these are covered)</a:t>
            </a:r>
            <a:endParaRPr lang="en-US" b="0" dirty="0">
              <a:effectLst/>
            </a:endParaRPr>
          </a:p>
          <a:p>
            <a:pPr marL="181213" indent="-181213" fontAlgn="base">
              <a:buFont typeface="Arial" panose="020B0604020202020204" pitchFamily="34" charset="0"/>
              <a:buChar char="•"/>
            </a:pPr>
            <a:r>
              <a:rPr lang="en-US" sz="1300" dirty="0"/>
              <a:t>Escalating conditions must be clearly explained through observable developments within affidavits.</a:t>
            </a:r>
          </a:p>
          <a:p>
            <a:pPr marL="181213" indent="-181213" fontAlgn="base">
              <a:buFont typeface="Arial" panose="020B0604020202020204" pitchFamily="34" charset="0"/>
              <a:buChar char="•"/>
            </a:pPr>
            <a:r>
              <a:rPr lang="en-US" sz="1300" dirty="0"/>
              <a:t>Specific observations strengthen documentation quality.</a:t>
            </a:r>
          </a:p>
          <a:p>
            <a:pPr marL="181213" indent="-181213" fontAlgn="base">
              <a:buFont typeface="Arial" panose="020B0604020202020204" pitchFamily="34" charset="0"/>
              <a:buChar char="•"/>
            </a:pPr>
            <a:r>
              <a:rPr lang="en-US" sz="1300" dirty="0"/>
              <a:t>Child vulnerability influences the interpretation of safety threats.</a:t>
            </a:r>
          </a:p>
          <a:p>
            <a:pPr marL="181213" indent="-181213" fontAlgn="base">
              <a:buFont typeface="Arial" panose="020B0604020202020204" pitchFamily="34" charset="0"/>
              <a:buChar char="•"/>
            </a:pPr>
            <a:r>
              <a:rPr lang="en-US" sz="1300" dirty="0"/>
              <a:t>Courts evaluate how conditions changed over time.</a:t>
            </a:r>
          </a:p>
          <a:p>
            <a:pPr marL="181213" indent="-181213" fontAlgn="base">
              <a:buFont typeface="Arial" panose="020B0604020202020204" pitchFamily="34" charset="0"/>
              <a:buChar char="•"/>
            </a:pPr>
            <a:r>
              <a:rPr lang="en-US" sz="1300" dirty="0"/>
              <a:t>Strong drafting explains progression from concern to legal intervention.</a:t>
            </a:r>
          </a:p>
        </p:txBody>
      </p:sp>
      <p:sp>
        <p:nvSpPr>
          <p:cNvPr id="3" name="Slide Image Placeholder 2">
            <a:extLst>
              <a:ext uri="{FF2B5EF4-FFF2-40B4-BE49-F238E27FC236}">
                <a16:creationId xmlns:a16="http://schemas.microsoft.com/office/drawing/2014/main" id="{03C0912C-650B-6106-FF8C-E7F8C9A39343}"/>
              </a:ext>
            </a:extLst>
          </p:cNvPr>
          <p:cNvSpPr>
            <a:spLocks noGrp="1" noRot="1" noChangeAspect="1"/>
          </p:cNvSpPr>
          <p:nvPr>
            <p:ph type="sldImg"/>
          </p:nvPr>
        </p:nvSpPr>
        <p:spPr>
          <a:xfrm>
            <a:off x="777875" y="963613"/>
            <a:ext cx="5759450" cy="3240087"/>
          </a:xfr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3" name="Google Shape;393;p5:notes"/>
          <p:cNvSpPr txBox="1">
            <a:spLocks noGrp="1"/>
          </p:cNvSpPr>
          <p:nvPr>
            <p:ph type="body" idx="1"/>
          </p:nvPr>
        </p:nvSpPr>
        <p:spPr/>
        <p:txBody>
          <a:bodyPr/>
          <a:lstStyle/>
          <a:p>
            <a:pPr rtl="0"/>
            <a:r>
              <a:rPr lang="en-US" sz="1300" b="1" dirty="0"/>
              <a:t>DRAFTING PROBABLE CAUSE &amp; REMOVAL JUSTIFICATION </a:t>
            </a:r>
            <a:endParaRPr lang="en-US" b="1" dirty="0">
              <a:effectLst/>
            </a:endParaRPr>
          </a:p>
          <a:p>
            <a:endParaRPr lang="en-US" b="0" dirty="0">
              <a:effectLst/>
            </a:endParaRPr>
          </a:p>
          <a:p>
            <a:pPr rtl="0"/>
            <a:r>
              <a:rPr lang="en-US" sz="1300" b="1" dirty="0"/>
              <a:t>Time:</a:t>
            </a:r>
            <a:r>
              <a:rPr lang="en-US" sz="1300" dirty="0"/>
              <a:t> 20 minutes</a:t>
            </a:r>
            <a:endParaRPr lang="en-US" b="0" dirty="0">
              <a:effectLst/>
            </a:endParaRPr>
          </a:p>
          <a:p>
            <a:pPr rtl="0"/>
            <a:r>
              <a:rPr lang="en-US" sz="1300" b="1" dirty="0"/>
              <a:t>Purpose: </a:t>
            </a:r>
            <a:r>
              <a:rPr lang="en-US" sz="1300" dirty="0"/>
              <a:t>To help participants draft legally defensible probable cause and removal justification sections that clearly explain why protective custody action became necessary within the Flowers investigation</a:t>
            </a:r>
            <a:endParaRPr lang="en-US" b="0" dirty="0">
              <a:effectLst/>
            </a:endParaRPr>
          </a:p>
          <a:p>
            <a:endParaRPr lang="en-US" b="0" dirty="0">
              <a:effectLst/>
            </a:endParaRPr>
          </a:p>
          <a:p>
            <a:pPr rtl="0"/>
            <a:r>
              <a:rPr lang="en-US" sz="1300" b="1" dirty="0"/>
              <a:t>Participant Manual: </a:t>
            </a:r>
            <a:r>
              <a:rPr lang="en-US" sz="1300" dirty="0"/>
              <a:t>Flowers Affidavit Drafting Packet – Probable Cause &amp; Removal Justification Section</a:t>
            </a:r>
            <a:endParaRPr lang="en-US" b="0" dirty="0">
              <a:effectLst/>
            </a:endParaRPr>
          </a:p>
          <a:p>
            <a:endParaRPr lang="en-US" b="0" dirty="0">
              <a:effectLst/>
            </a:endParaRPr>
          </a:p>
          <a:p>
            <a:pPr rtl="0"/>
            <a:r>
              <a:rPr lang="en-US" sz="1300" b="1" dirty="0"/>
              <a:t>Activity Instructions: </a:t>
            </a:r>
            <a:endParaRPr lang="en-US" b="0" dirty="0">
              <a:effectLst/>
            </a:endParaRPr>
          </a:p>
          <a:p>
            <a:pPr marL="241617" indent="-241617" fontAlgn="base">
              <a:buFont typeface="+mj-lt"/>
              <a:buAutoNum type="arabicPeriod"/>
            </a:pPr>
            <a:r>
              <a:rPr lang="en-US" sz="1300" dirty="0"/>
              <a:t>Have participants continue drafting affidavit sections at their computers, with the Flowers Affidavit Drafting Packet and CFS-411 Affidavit Template available (physically or on-screen).</a:t>
            </a:r>
            <a:endParaRPr lang="en-US" sz="1300" b="1" dirty="0"/>
          </a:p>
          <a:p>
            <a:pPr marL="241617" indent="-241617" fontAlgn="base">
              <a:buFont typeface="+mj-lt"/>
              <a:buAutoNum type="arabicPeriod"/>
            </a:pPr>
            <a:r>
              <a:rPr lang="en-US" sz="1300" dirty="0"/>
              <a:t>Draft affidavit language explaining why the Division's response escalated to removal, why safety threats could no longer be managed in the home, what facts supported probable cause, and why immediate intervention became necessary — focusing on immediate child safety implications, failed less restrictive efforts, diminished protective capacity, escalating unpredictability, and the conditions requiring protective custody action.</a:t>
            </a:r>
            <a:endParaRPr lang="en-US" sz="1300" b="1" dirty="0"/>
          </a:p>
          <a:p>
            <a:pPr marL="241617" indent="-241617" fontAlgn="base">
              <a:buFont typeface="+mj-lt"/>
              <a:buAutoNum type="arabicPeriod"/>
            </a:pPr>
            <a:r>
              <a:rPr lang="en-US" sz="1300" dirty="0"/>
              <a:t>Include the safety threats supporting removal, Division efforts prior to removal, why alternatives were insufficient, events that increased urgency, and information supporting immediate legal action.</a:t>
            </a:r>
            <a:endParaRPr lang="en-US" sz="1300" b="1" dirty="0"/>
          </a:p>
          <a:p>
            <a:pPr marL="241617" indent="-241617" fontAlgn="base">
              <a:buFont typeface="+mj-lt"/>
              <a:buAutoNum type="arabicPeriod"/>
            </a:pPr>
            <a:r>
              <a:rPr lang="en-US" sz="1300" dirty="0"/>
              <a:t>Be ready to discuss what makes removal justification legally defensible, how Specialists explain immediate concern within affidavits, and what information most strongly supports probable cause.</a:t>
            </a:r>
            <a:endParaRPr lang="en-US" sz="1300" b="1" dirty="0"/>
          </a:p>
          <a:p>
            <a:endParaRPr lang="en-US" b="0" dirty="0">
              <a:effectLst/>
            </a:endParaRPr>
          </a:p>
          <a:p>
            <a:pPr rtl="0"/>
            <a:r>
              <a:rPr lang="en-US" sz="1300" b="1" dirty="0"/>
              <a:t>Paraphrase:</a:t>
            </a:r>
            <a:endParaRPr lang="en-US" b="0" dirty="0">
              <a:effectLst/>
            </a:endParaRPr>
          </a:p>
          <a:p>
            <a:pPr rtl="0"/>
            <a:r>
              <a:rPr lang="en-US" sz="1300" dirty="0"/>
              <a:t>One of the most scrutinized sections of an affidavit is the explanation of why removal became necessary. Courts closely evaluate whether Specialists clearly documented:</a:t>
            </a:r>
            <a:endParaRPr lang="en-US" b="0" dirty="0">
              <a:effectLst/>
            </a:endParaRPr>
          </a:p>
          <a:p>
            <a:pPr lvl="0" rtl="0" fontAlgn="base"/>
            <a:endParaRPr lang="en-US" sz="1300" dirty="0"/>
          </a:p>
          <a:p>
            <a:pPr marL="181213" indent="-181213" fontAlgn="base">
              <a:buFont typeface="Arial" panose="020B0604020202020204" pitchFamily="34" charset="0"/>
              <a:buChar char="•"/>
            </a:pPr>
            <a:r>
              <a:rPr lang="en-US" sz="1300" dirty="0"/>
              <a:t>The immediate safety concerns present at the time of removal.</a:t>
            </a:r>
          </a:p>
          <a:p>
            <a:pPr marL="181213" indent="-181213" fontAlgn="base">
              <a:buFont typeface="Arial" panose="020B0604020202020204" pitchFamily="34" charset="0"/>
              <a:buChar char="•"/>
            </a:pPr>
            <a:r>
              <a:rPr lang="en-US" sz="1300" dirty="0"/>
              <a:t>Why could threats to safety not be managed safely through less restrictive means?</a:t>
            </a:r>
          </a:p>
          <a:p>
            <a:pPr marL="181213" indent="-181213" fontAlgn="base">
              <a:buFont typeface="Arial" panose="020B0604020202020204" pitchFamily="34" charset="0"/>
              <a:buChar char="•"/>
            </a:pPr>
            <a:r>
              <a:rPr lang="en-US" sz="1300" dirty="0"/>
              <a:t>What information supported urgent legal intervention?</a:t>
            </a:r>
          </a:p>
          <a:p>
            <a:pPr marL="181213" indent="-181213" fontAlgn="base">
              <a:buFont typeface="Arial" panose="020B0604020202020204" pitchFamily="34" charset="0"/>
              <a:buChar char="•"/>
            </a:pPr>
            <a:r>
              <a:rPr lang="en-US" sz="1300" dirty="0"/>
              <a:t>Why was protective custody action necessary at that specific point in time?</a:t>
            </a:r>
            <a:br>
              <a:rPr lang="en-US" b="0" dirty="0">
                <a:effectLst/>
              </a:rPr>
            </a:br>
            <a:endParaRPr lang="en-US" b="0" dirty="0">
              <a:effectLst/>
            </a:endParaRPr>
          </a:p>
          <a:p>
            <a:pPr rtl="0"/>
            <a:r>
              <a:rPr lang="en-US" sz="1300" dirty="0"/>
              <a:t>This section should demonstrate how the Division's decision-making evolved in response to changing conditions during the investigation.</a:t>
            </a:r>
            <a:endParaRPr lang="en-US" b="0" dirty="0">
              <a:effectLst/>
            </a:endParaRPr>
          </a:p>
          <a:p>
            <a:endParaRPr lang="en-US" b="0" dirty="0">
              <a:effectLst/>
            </a:endParaRPr>
          </a:p>
          <a:p>
            <a:pPr rtl="0"/>
            <a:r>
              <a:rPr lang="en-US" sz="1300" dirty="0"/>
              <a:t>In the Flowers case, removal justification may involve escalating supervision concerns that continued despite intervention, diminishing confidence in the caregiver's ability to maintain safety, increasing unpredictability in caregiver behavior, events indicating a reduced ability to safely manage threats in the home, and the caregiver's attempt to flee with the children during escalating Division involvement.</a:t>
            </a:r>
            <a:endParaRPr lang="en-US" b="0" dirty="0">
              <a:effectLst/>
            </a:endParaRPr>
          </a:p>
          <a:p>
            <a:endParaRPr lang="en-US" b="0" dirty="0">
              <a:effectLst/>
            </a:endParaRPr>
          </a:p>
          <a:p>
            <a:pPr rtl="0"/>
            <a:r>
              <a:rPr lang="en-US" sz="1300" dirty="0"/>
              <a:t>This section should not read as though removal was predetermined from the beginning of the investigation. Instead, the affidavit should demonstrate how conditions evolved to the point where Specialists believed immediate protective custody action was necessary.</a:t>
            </a:r>
            <a:endParaRPr lang="en-US" b="0" dirty="0">
              <a:effectLst/>
            </a:endParaRPr>
          </a:p>
          <a:p>
            <a:endParaRPr lang="en-US" b="0" dirty="0">
              <a:effectLst/>
            </a:endParaRPr>
          </a:p>
          <a:p>
            <a:pPr defTabSz="966470">
              <a:defRPr/>
            </a:pPr>
            <a:r>
              <a:rPr lang="en-US" sz="1300" b="1" dirty="0"/>
              <a:t>Facilitator Question</a:t>
            </a:r>
            <a:r>
              <a:rPr lang="en-US" sz="1300" dirty="0"/>
              <a:t>: (ask the following question and validate responses)</a:t>
            </a:r>
            <a:endParaRPr lang="en-US" b="0" dirty="0">
              <a:effectLst/>
            </a:endParaRPr>
          </a:p>
          <a:p>
            <a:pPr marL="181213" indent="-181213" fontAlgn="base">
              <a:buFont typeface="Arial" panose="020B0604020202020204" pitchFamily="34" charset="0"/>
              <a:buChar char="•"/>
            </a:pPr>
            <a:r>
              <a:rPr lang="en-US" sz="1300" dirty="0"/>
              <a:t>What information most strongly supports removal justification?</a:t>
            </a:r>
          </a:p>
          <a:p>
            <a:endParaRPr lang="en-US" b="0" dirty="0">
              <a:effectLst/>
            </a:endParaRPr>
          </a:p>
          <a:p>
            <a:pPr rtl="0"/>
            <a:r>
              <a:rPr lang="en-US" sz="1300" b="1" dirty="0"/>
              <a:t>Facilitator Answer:</a:t>
            </a:r>
            <a:endParaRPr lang="en-US" b="0" dirty="0">
              <a:effectLst/>
            </a:endParaRPr>
          </a:p>
          <a:p>
            <a:pPr marL="181213" indent="-181213" fontAlgn="base">
              <a:buFont typeface="Arial" panose="020B0604020202020204" pitchFamily="34" charset="0"/>
              <a:buChar char="•"/>
            </a:pPr>
            <a:r>
              <a:rPr lang="en-US" sz="1300" dirty="0"/>
              <a:t>Failed interventions, failed Immediate Safety Plan, flight-related behavior, and immediate child safety concern.</a:t>
            </a:r>
          </a:p>
          <a:p>
            <a:endParaRPr lang="en-US" b="0" dirty="0">
              <a:effectLst/>
            </a:endParaRPr>
          </a:p>
          <a:p>
            <a:pPr rtl="0"/>
            <a:r>
              <a:rPr lang="en-US" sz="1300" b="1" dirty="0"/>
              <a:t>Facilitator Question</a:t>
            </a:r>
            <a:r>
              <a:rPr lang="en-US" sz="1300" dirty="0"/>
              <a:t>:</a:t>
            </a:r>
            <a:endParaRPr lang="en-US" b="0" dirty="0">
              <a:effectLst/>
            </a:endParaRPr>
          </a:p>
          <a:p>
            <a:pPr marL="181213" indent="-181213" fontAlgn="base">
              <a:buFont typeface="Arial" panose="020B0604020202020204" pitchFamily="34" charset="0"/>
              <a:buChar char="•"/>
            </a:pPr>
            <a:r>
              <a:rPr lang="en-US" sz="1300" dirty="0"/>
              <a:t>Why must affidavits explain why less restrictive efforts were insufficient?</a:t>
            </a:r>
            <a:br>
              <a:rPr lang="en-US" b="0" dirty="0">
                <a:effectLst/>
              </a:rPr>
            </a:br>
            <a:endParaRPr lang="en-US" b="0" dirty="0">
              <a:effectLst/>
            </a:endParaRPr>
          </a:p>
          <a:p>
            <a:pPr rtl="0"/>
            <a:r>
              <a:rPr lang="en-US" sz="1300" b="1" dirty="0"/>
              <a:t>Facilitator Answer:</a:t>
            </a:r>
            <a:endParaRPr lang="en-US" b="0" dirty="0">
              <a:effectLst/>
            </a:endParaRPr>
          </a:p>
          <a:p>
            <a:pPr marL="181213" indent="-181213" fontAlgn="base">
              <a:buFont typeface="Arial" panose="020B0604020202020204" pitchFamily="34" charset="0"/>
              <a:buChar char="•"/>
            </a:pPr>
            <a:r>
              <a:rPr lang="en-US" sz="1300" dirty="0"/>
              <a:t>Escalating unpredictability, reduced protective capacity, and increased instability and urgency as reasons less restrictive options were no longer viable.</a:t>
            </a:r>
            <a:br>
              <a:rPr lang="en-US" b="0" dirty="0">
                <a:effectLst/>
              </a:rPr>
            </a:br>
            <a:endParaRPr lang="en-US" b="0" dirty="0">
              <a:effectLst/>
            </a:endParaRPr>
          </a:p>
          <a:p>
            <a:pPr rtl="0"/>
            <a:r>
              <a:rPr lang="en-US" sz="1300" b="1" dirty="0"/>
              <a:t>Say:</a:t>
            </a:r>
            <a:endParaRPr lang="en-US" b="0" dirty="0">
              <a:effectLst/>
            </a:endParaRPr>
          </a:p>
          <a:p>
            <a:pPr rtl="0"/>
            <a:r>
              <a:rPr lang="en-US" sz="1300" b="1" i="1" dirty="0"/>
              <a:t>Before lunch, let’s close this drafting lab by reflecting on what parts of affidavit drafting felt strongest, what sections felt most challenging, and what documentation practices most improved legal clarity throughout the Flowers’ affidavit.</a:t>
            </a:r>
            <a:endParaRPr lang="en-US" b="0" dirty="0">
              <a:effectLst/>
            </a:endParaRPr>
          </a:p>
          <a:p>
            <a:endParaRPr lang="en-US" b="0" dirty="0">
              <a:effectLst/>
            </a:endParaRPr>
          </a:p>
          <a:p>
            <a:pPr rtl="0"/>
            <a:r>
              <a:rPr lang="en-US" sz="1300" b="1" dirty="0"/>
              <a:t>Key Points</a:t>
            </a:r>
            <a:r>
              <a:rPr lang="en-US" sz="1300" dirty="0"/>
              <a:t>:</a:t>
            </a:r>
            <a:r>
              <a:rPr lang="en-US" sz="1300" b="1" dirty="0"/>
              <a:t> </a:t>
            </a:r>
            <a:r>
              <a:rPr lang="en-US" sz="1300" dirty="0"/>
              <a:t>(ensure these are covered)</a:t>
            </a:r>
            <a:endParaRPr lang="en-US" b="0" dirty="0">
              <a:effectLst/>
            </a:endParaRPr>
          </a:p>
          <a:p>
            <a:pPr marL="181213" indent="-181213" fontAlgn="base">
              <a:buFont typeface="Arial" panose="020B0604020202020204" pitchFamily="34" charset="0"/>
              <a:buChar char="•"/>
            </a:pPr>
            <a:r>
              <a:rPr lang="en-US" sz="1300" dirty="0"/>
              <a:t>Removal justification must explain why immediate intervention became necessary.</a:t>
            </a:r>
          </a:p>
          <a:p>
            <a:pPr marL="181213" indent="-181213" fontAlgn="base">
              <a:buFont typeface="Arial" panose="020B0604020202020204" pitchFamily="34" charset="0"/>
              <a:buChar char="•"/>
            </a:pPr>
            <a:r>
              <a:rPr lang="en-US" sz="1300" dirty="0"/>
              <a:t>Probable cause requires factual support tied to current conditions.</a:t>
            </a:r>
          </a:p>
          <a:p>
            <a:pPr marL="181213" indent="-181213" fontAlgn="base">
              <a:buFont typeface="Arial" panose="020B0604020202020204" pitchFamily="34" charset="0"/>
              <a:buChar char="•"/>
            </a:pPr>
            <a:r>
              <a:rPr lang="en-US" sz="1300" dirty="0"/>
              <a:t>Less restrictive efforts should be addressed when applicable.</a:t>
            </a:r>
          </a:p>
          <a:p>
            <a:pPr marL="181213" indent="-181213" fontAlgn="base">
              <a:buFont typeface="Arial" panose="020B0604020202020204" pitchFamily="34" charset="0"/>
              <a:buChar char="•"/>
            </a:pPr>
            <a:r>
              <a:rPr lang="en-US" sz="1300" dirty="0"/>
              <a:t>Strong drafting explains why threats became unmanageable within the home.</a:t>
            </a:r>
          </a:p>
          <a:p>
            <a:pPr marL="181213" indent="-181213" fontAlgn="base">
              <a:buFont typeface="Arial" panose="020B0604020202020204" pitchFamily="34" charset="0"/>
              <a:buChar char="•"/>
            </a:pPr>
            <a:r>
              <a:rPr lang="en-US" sz="1300" dirty="0"/>
              <a:t>Removal must be connected to evolving investigative conditions.</a:t>
            </a:r>
          </a:p>
          <a:p>
            <a:pPr marL="181213" indent="-181213" fontAlgn="base">
              <a:buFont typeface="Arial" panose="020B0604020202020204" pitchFamily="34" charset="0"/>
              <a:buChar char="•"/>
            </a:pPr>
            <a:r>
              <a:rPr lang="en-US" sz="1300" dirty="0"/>
              <a:t>Courts evaluate why intervention timing became necessary.</a:t>
            </a:r>
          </a:p>
          <a:p>
            <a:pPr marL="181213" indent="-181213" fontAlgn="base">
              <a:buFont typeface="Arial" panose="020B0604020202020204" pitchFamily="34" charset="0"/>
              <a:buChar char="•"/>
            </a:pPr>
            <a:r>
              <a:rPr lang="en-US" sz="1300" dirty="0"/>
              <a:t>Probable cause requires explanation of immediacy and safety concern.</a:t>
            </a:r>
          </a:p>
        </p:txBody>
      </p:sp>
      <p:sp>
        <p:nvSpPr>
          <p:cNvPr id="3" name="Slide Image Placeholder 2">
            <a:extLst>
              <a:ext uri="{FF2B5EF4-FFF2-40B4-BE49-F238E27FC236}">
                <a16:creationId xmlns:a16="http://schemas.microsoft.com/office/drawing/2014/main" id="{85746E5E-9283-1CC9-C5E3-8764C693CEBC}"/>
              </a:ext>
            </a:extLst>
          </p:cNvPr>
          <p:cNvSpPr>
            <a:spLocks noGrp="1" noRot="1" noChangeAspect="1"/>
          </p:cNvSpPr>
          <p:nvPr>
            <p:ph type="sldImg"/>
          </p:nvPr>
        </p:nvSpPr>
        <p:spPr>
          <a:xfrm>
            <a:off x="777875" y="963613"/>
            <a:ext cx="5759450" cy="3240087"/>
          </a:xfr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3" name="Google Shape;403;p6:notes"/>
          <p:cNvSpPr txBox="1">
            <a:spLocks noGrp="1"/>
          </p:cNvSpPr>
          <p:nvPr>
            <p:ph type="body" idx="1"/>
          </p:nvPr>
        </p:nvSpPr>
        <p:spPr/>
        <p:txBody>
          <a:bodyPr/>
          <a:lstStyle/>
          <a:p>
            <a:pPr rtl="0"/>
            <a:r>
              <a:rPr lang="en-US" sz="1300" b="1" dirty="0"/>
              <a:t>EVALUATION CLARITY, FLOW &amp; LEGAL READABILITY </a:t>
            </a:r>
            <a:endParaRPr lang="en-US" b="1" dirty="0">
              <a:effectLst/>
            </a:endParaRPr>
          </a:p>
          <a:p>
            <a:endParaRPr lang="en-US" b="0" dirty="0">
              <a:effectLst/>
            </a:endParaRPr>
          </a:p>
          <a:p>
            <a:pPr rtl="0"/>
            <a:r>
              <a:rPr lang="en-US" sz="1300" b="1" dirty="0"/>
              <a:t>Time:</a:t>
            </a:r>
            <a:r>
              <a:rPr lang="en-US" sz="1300" dirty="0"/>
              <a:t> 10 minutes</a:t>
            </a:r>
            <a:endParaRPr lang="en-US" b="0" dirty="0">
              <a:effectLst/>
            </a:endParaRPr>
          </a:p>
          <a:p>
            <a:pPr rtl="0"/>
            <a:r>
              <a:rPr lang="en-US" sz="1300" b="1" dirty="0"/>
              <a:t>Purpose: </a:t>
            </a:r>
            <a:r>
              <a:rPr lang="en-US" sz="1300" dirty="0"/>
              <a:t>To help participants reflect on affidavit readability, drafting structure, narrative flow, and legal communication effectiveness before transitioning into affidavit revision and strengthening work later in the day</a:t>
            </a:r>
            <a:endParaRPr lang="en-US" b="0" dirty="0">
              <a:effectLst/>
            </a:endParaRPr>
          </a:p>
          <a:p>
            <a:endParaRPr lang="en-US" b="0" dirty="0">
              <a:effectLst/>
            </a:endParaRPr>
          </a:p>
          <a:p>
            <a:pPr rtl="0"/>
            <a:r>
              <a:rPr lang="en-US" sz="1300" b="1" dirty="0"/>
              <a:t>Participant Manual: </a:t>
            </a:r>
            <a:r>
              <a:rPr lang="en-US" sz="1300" dirty="0"/>
              <a:t>Flowers Affidavit Drafting Packet</a:t>
            </a:r>
            <a:endParaRPr lang="en-US" b="0" dirty="0">
              <a:effectLst/>
            </a:endParaRPr>
          </a:p>
          <a:p>
            <a:endParaRPr lang="en-US" b="0" dirty="0">
              <a:effectLst/>
            </a:endParaRPr>
          </a:p>
          <a:p>
            <a:pPr rtl="0"/>
            <a:r>
              <a:rPr lang="en-US" sz="1300" b="1" dirty="0"/>
              <a:t>Activity Instructions: </a:t>
            </a:r>
            <a:endParaRPr lang="en-US" b="0" dirty="0">
              <a:effectLst/>
            </a:endParaRPr>
          </a:p>
          <a:p>
            <a:pPr marL="241617" indent="-241617" fontAlgn="base">
              <a:buFont typeface="+mj-lt"/>
              <a:buAutoNum type="arabicPeriod"/>
            </a:pPr>
            <a:r>
              <a:rPr lang="en-US" sz="1300" dirty="0"/>
              <a:t>Facilitate a whole-group discussion where participants review the affidavit sections they've drafted.</a:t>
            </a:r>
            <a:endParaRPr lang="en-US" sz="1300" b="1" dirty="0"/>
          </a:p>
          <a:p>
            <a:pPr marL="241617" indent="-241617" fontAlgn="base">
              <a:buFont typeface="+mj-lt"/>
              <a:buAutoNum type="arabicPeriod"/>
            </a:pPr>
            <a:r>
              <a:rPr lang="en-US" sz="1300" dirty="0"/>
              <a:t>Have participants reflect on which sections felt easiest to organize, which required the most thought or clarification, and what drafting choices improved readability and structure.</a:t>
            </a:r>
            <a:endParaRPr lang="en-US" sz="1300" b="1" dirty="0"/>
          </a:p>
          <a:p>
            <a:pPr marL="241617" indent="-241617" fontAlgn="base">
              <a:buFont typeface="+mj-lt"/>
              <a:buAutoNum type="arabicPeriod"/>
            </a:pPr>
            <a:r>
              <a:rPr lang="en-US" sz="1300" dirty="0"/>
              <a:t>Discuss how legal audiences interpret written documentation differently from verbal explanations, why readability and organization affect overall affidavit effectiveness, and what writing habits may unintentionally create confusion in legal documents.</a:t>
            </a:r>
            <a:endParaRPr lang="en-US" sz="1300" b="1" dirty="0"/>
          </a:p>
          <a:p>
            <a:pPr marL="241617" indent="-241617" fontAlgn="base">
              <a:buFont typeface="+mj-lt"/>
              <a:buAutoNum type="arabicPeriod"/>
            </a:pPr>
            <a:r>
              <a:rPr lang="en-US" sz="1300" dirty="0"/>
              <a:t>Have participants consider whether the affidavit currently flows logically from section to section, whether transitions between events feel understandable, and whether the progression of the investigation is easy to follow.</a:t>
            </a:r>
            <a:endParaRPr lang="en-US" sz="1300" b="1" dirty="0"/>
          </a:p>
          <a:p>
            <a:endParaRPr lang="en-US" b="0" dirty="0">
              <a:effectLst/>
            </a:endParaRPr>
          </a:p>
          <a:p>
            <a:pPr rtl="0"/>
            <a:r>
              <a:rPr lang="en-US" sz="1300" b="1" dirty="0"/>
              <a:t>Say:</a:t>
            </a:r>
            <a:endParaRPr lang="en-US" b="0" dirty="0">
              <a:effectLst/>
            </a:endParaRPr>
          </a:p>
          <a:p>
            <a:pPr rtl="0"/>
            <a:r>
              <a:rPr lang="en-US" sz="1300" b="1" i="1" dirty="0"/>
              <a:t>Drafting legal documentation requires a different type of communication than most field conversations or case staffing discussions. During verbal conversations, Specialists can clarify details, answer questions, explain context, and expand on concerns in real time. Affidavits do not provide that opportunity. The written document must communicate the full investigative progression clearly on its own.</a:t>
            </a:r>
            <a:endParaRPr lang="en-US" b="0" dirty="0">
              <a:effectLst/>
            </a:endParaRPr>
          </a:p>
          <a:p>
            <a:endParaRPr lang="en-US" b="0" dirty="0">
              <a:effectLst/>
            </a:endParaRPr>
          </a:p>
          <a:p>
            <a:pPr rtl="0"/>
            <a:r>
              <a:rPr lang="en-US" sz="1300" b="1" i="1" dirty="0"/>
              <a:t>Because of this, readability becomes extremely important. Courts and attorneys often review large volumes of documentation within limited timeframes, so the structure of affidavits and the narrative flow significantly affect how information is understood.</a:t>
            </a:r>
            <a:endParaRPr lang="en-US" b="0" dirty="0">
              <a:effectLst/>
            </a:endParaRPr>
          </a:p>
          <a:p>
            <a:endParaRPr lang="en-US" b="0" dirty="0">
              <a:effectLst/>
            </a:endParaRPr>
          </a:p>
          <a:p>
            <a:pPr rtl="0"/>
            <a:r>
              <a:rPr lang="en-US" sz="1300" b="1" i="1" dirty="0"/>
              <a:t>As you reviewed your drafting today, you may have noticed some sections were easier to organize than others. Many Specialists find that chronological transitions can become difficult during fast-moving investigations. Important details can be accidentally buried in long narrative sections, dense wording can reduce readability, abrupt shifts between events can create confusion about the progression, and long explanations can weaken the impact of critical concerns.</a:t>
            </a:r>
            <a:endParaRPr lang="en-US" b="0" dirty="0">
              <a:effectLst/>
            </a:endParaRPr>
          </a:p>
          <a:p>
            <a:pPr lvl="0" rtl="0" fontAlgn="base"/>
            <a:endParaRPr lang="en-US" sz="1300" b="1" i="1" dirty="0"/>
          </a:p>
          <a:p>
            <a:pPr marL="181213" indent="-181213" fontAlgn="base">
              <a:buFont typeface="Arial" panose="020B0604020202020204" pitchFamily="34" charset="0"/>
              <a:buChar char="•"/>
            </a:pPr>
            <a:r>
              <a:rPr lang="en-US" sz="1300" b="1" i="1" dirty="0"/>
              <a:t>Strong affidavits guide the reader through the investigation in a way that feels structured, understandable, intentional, organized, and easy to follow from beginning to end.</a:t>
            </a:r>
          </a:p>
          <a:p>
            <a:pPr marL="181213" indent="-181213" fontAlgn="base">
              <a:buFont typeface="Arial" panose="020B0604020202020204" pitchFamily="34" charset="0"/>
              <a:buChar char="•"/>
            </a:pPr>
            <a:r>
              <a:rPr lang="en-US" sz="1300" b="1" i="1" dirty="0"/>
              <a:t>This type of organization becomes especially important in complex cases where investigations involve multiple reassessments, changing conditions, or evolving Division response.</a:t>
            </a:r>
            <a:br>
              <a:rPr lang="en-US" b="0" dirty="0">
                <a:effectLst/>
              </a:rPr>
            </a:br>
            <a:endParaRPr lang="en-US" b="0" dirty="0">
              <a:effectLst/>
            </a:endParaRPr>
          </a:p>
          <a:p>
            <a:pPr rtl="0"/>
            <a:r>
              <a:rPr lang="en-US" sz="1300" b="1" i="1" dirty="0"/>
              <a:t>After lunch, we will begin strengthening and refining the affidavit language by identifying wording issues, improving clarity, recognizing structural weaknesses, and evaluating how the documentation's quality may influence the court's interpretation and legal credibility.</a:t>
            </a:r>
            <a:endParaRPr lang="en-US" b="0" dirty="0">
              <a:effectLst/>
            </a:endParaRPr>
          </a:p>
          <a:p>
            <a:endParaRPr lang="en-US" b="0" dirty="0">
              <a:effectLst/>
            </a:endParaRPr>
          </a:p>
          <a:p>
            <a:pPr defTabSz="966470">
              <a:defRPr/>
            </a:pPr>
            <a:r>
              <a:rPr lang="en-US" sz="1300" b="1" dirty="0"/>
              <a:t>Facilitator Question</a:t>
            </a:r>
            <a:r>
              <a:rPr lang="en-US" sz="1300" dirty="0"/>
              <a:t>: (ask the following question and validate responses)</a:t>
            </a:r>
            <a:endParaRPr lang="en-US" b="0" dirty="0">
              <a:effectLst/>
            </a:endParaRPr>
          </a:p>
          <a:p>
            <a:pPr marL="181213" indent="-181213" fontAlgn="base">
              <a:buFont typeface="Arial" panose="020B0604020202020204" pitchFamily="34" charset="0"/>
              <a:buChar char="•"/>
            </a:pPr>
            <a:r>
              <a:rPr lang="en-US" sz="1300" dirty="0"/>
              <a:t>What writing habits may unintentionally reduce clarity?</a:t>
            </a:r>
            <a:br>
              <a:rPr lang="en-US" b="0" dirty="0">
                <a:effectLst/>
              </a:rPr>
            </a:br>
            <a:endParaRPr lang="en-US" b="0" dirty="0">
              <a:effectLst/>
            </a:endParaRPr>
          </a:p>
          <a:p>
            <a:pPr rtl="0"/>
            <a:r>
              <a:rPr lang="en-US" sz="1300" b="1" dirty="0"/>
              <a:t>Facilitator Answer:</a:t>
            </a:r>
            <a:endParaRPr lang="en-US" b="0" dirty="0">
              <a:effectLst/>
            </a:endParaRPr>
          </a:p>
          <a:p>
            <a:pPr marL="181213" indent="-181213" fontAlgn="base">
              <a:buFont typeface="Arial" panose="020B0604020202020204" pitchFamily="34" charset="0"/>
              <a:buChar char="•"/>
            </a:pPr>
            <a:r>
              <a:rPr lang="en-US" sz="1300" dirty="0"/>
              <a:t>Heavily dense wording and difficulty balancing detail with readability.</a:t>
            </a:r>
          </a:p>
          <a:p>
            <a:endParaRPr lang="en-US" b="0" dirty="0">
              <a:effectLst/>
            </a:endParaRPr>
          </a:p>
          <a:p>
            <a:pPr rtl="0"/>
            <a:r>
              <a:rPr lang="en-US" sz="1300" b="1" dirty="0"/>
              <a:t>Facilitator Question</a:t>
            </a:r>
            <a:r>
              <a:rPr lang="en-US" sz="1300" dirty="0"/>
              <a:t>:</a:t>
            </a:r>
            <a:endParaRPr lang="en-US" b="0" dirty="0">
              <a:effectLst/>
            </a:endParaRPr>
          </a:p>
          <a:p>
            <a:pPr marL="181213" indent="-181213" fontAlgn="base">
              <a:buFont typeface="Arial" panose="020B0604020202020204" pitchFamily="34" charset="0"/>
              <a:buChar char="•"/>
            </a:pPr>
            <a:r>
              <a:rPr lang="en-US" sz="1300" dirty="0"/>
              <a:t>Why is narrative flow important within affidavits?</a:t>
            </a:r>
          </a:p>
          <a:p>
            <a:endParaRPr lang="en-US" b="0" dirty="0">
              <a:effectLst/>
            </a:endParaRPr>
          </a:p>
          <a:p>
            <a:pPr rtl="0"/>
            <a:r>
              <a:rPr lang="en-US" sz="1300" b="1" dirty="0"/>
              <a:t>Facilitator Answer:</a:t>
            </a:r>
            <a:endParaRPr lang="en-US" b="0" dirty="0">
              <a:effectLst/>
            </a:endParaRPr>
          </a:p>
          <a:p>
            <a:pPr marL="181213" indent="-181213" fontAlgn="base">
              <a:buFont typeface="Arial" panose="020B0604020202020204" pitchFamily="34" charset="0"/>
              <a:buChar char="•"/>
            </a:pPr>
            <a:r>
              <a:rPr lang="en-US" sz="1300" dirty="0"/>
              <a:t>Difficulty transitioning between events and challenges organizing evolving investigations are issues that narrative flow helps resolve.</a:t>
            </a:r>
            <a:br>
              <a:rPr lang="en-US" b="0" dirty="0">
                <a:effectLst/>
              </a:rPr>
            </a:br>
            <a:endParaRPr lang="en-US" b="0" dirty="0">
              <a:effectLst/>
            </a:endParaRPr>
          </a:p>
          <a:p>
            <a:pPr rtl="0"/>
            <a:r>
              <a:rPr lang="en-US" sz="1300" b="1" dirty="0"/>
              <a:t>Say:</a:t>
            </a:r>
            <a:endParaRPr lang="en-US" b="0" dirty="0">
              <a:effectLst/>
            </a:endParaRPr>
          </a:p>
          <a:p>
            <a:pPr rtl="0"/>
            <a:r>
              <a:rPr lang="en-US" sz="1300" b="1" i="1" dirty="0"/>
              <a:t>We are now going to break for lunch. When we return, we will begin reviewing and strengthening the affidavit language by examining weaknesses in the documentation, improving clarity, and identifying issues that may affect legal interpretation and the court's credibility.</a:t>
            </a:r>
            <a:endParaRPr lang="en-US" b="0" dirty="0">
              <a:effectLst/>
            </a:endParaRPr>
          </a:p>
          <a:p>
            <a:endParaRPr lang="en-US" b="0" dirty="0">
              <a:effectLst/>
            </a:endParaRPr>
          </a:p>
          <a:p>
            <a:pPr rtl="0"/>
            <a:r>
              <a:rPr lang="en-US" sz="1300" b="1" dirty="0"/>
              <a:t>Key Points</a:t>
            </a:r>
            <a:r>
              <a:rPr lang="en-US" sz="1300" dirty="0"/>
              <a:t>:</a:t>
            </a:r>
            <a:r>
              <a:rPr lang="en-US" sz="1300" b="1" dirty="0"/>
              <a:t> </a:t>
            </a:r>
            <a:r>
              <a:rPr lang="en-US" sz="1300" dirty="0"/>
              <a:t>(ensure these are covered)</a:t>
            </a:r>
            <a:endParaRPr lang="en-US" b="0" dirty="0">
              <a:effectLst/>
            </a:endParaRPr>
          </a:p>
          <a:p>
            <a:pPr marL="181213" indent="-181213" fontAlgn="base">
              <a:buFont typeface="Arial" panose="020B0604020202020204" pitchFamily="34" charset="0"/>
              <a:buChar char="•"/>
            </a:pPr>
            <a:r>
              <a:rPr lang="en-US" sz="1300" dirty="0"/>
              <a:t>Legal documentation must communicate clearly without verbal explanation.</a:t>
            </a:r>
          </a:p>
          <a:p>
            <a:pPr marL="181213" indent="-181213" fontAlgn="base">
              <a:buFont typeface="Arial" panose="020B0604020202020204" pitchFamily="34" charset="0"/>
              <a:buChar char="•"/>
            </a:pPr>
            <a:r>
              <a:rPr lang="en-US" sz="1300" dirty="0"/>
              <a:t>Readability and structure influence judicial understanding.</a:t>
            </a:r>
          </a:p>
          <a:p>
            <a:pPr marL="181213" indent="-181213" fontAlgn="base">
              <a:buFont typeface="Arial" panose="020B0604020202020204" pitchFamily="34" charset="0"/>
              <a:buChar char="•"/>
            </a:pPr>
            <a:r>
              <a:rPr lang="en-US" sz="1300" dirty="0"/>
              <a:t>Narrative flow helps organize complex investigations.</a:t>
            </a:r>
          </a:p>
          <a:p>
            <a:pPr marL="181213" indent="-181213" fontAlgn="base">
              <a:buFont typeface="Arial" panose="020B0604020202020204" pitchFamily="34" charset="0"/>
              <a:buChar char="•"/>
            </a:pPr>
            <a:r>
              <a:rPr lang="en-US" sz="1300" dirty="0"/>
              <a:t>Effective drafting balances detail, organization, and clarity.</a:t>
            </a:r>
          </a:p>
          <a:p>
            <a:pPr marL="181213" indent="-181213" fontAlgn="base">
              <a:buFont typeface="Arial" panose="020B0604020202020204" pitchFamily="34" charset="0"/>
              <a:buChar char="•"/>
            </a:pPr>
            <a:r>
              <a:rPr lang="en-US" sz="1300" dirty="0"/>
              <a:t>Structure influences how information is interpreted.</a:t>
            </a:r>
          </a:p>
        </p:txBody>
      </p:sp>
      <p:sp>
        <p:nvSpPr>
          <p:cNvPr id="3" name="Slide Image Placeholder 2">
            <a:extLst>
              <a:ext uri="{FF2B5EF4-FFF2-40B4-BE49-F238E27FC236}">
                <a16:creationId xmlns:a16="http://schemas.microsoft.com/office/drawing/2014/main" id="{0E44058B-EC32-2545-9ACC-46F11BB39E0E}"/>
              </a:ext>
            </a:extLst>
          </p:cNvPr>
          <p:cNvSpPr>
            <a:spLocks noGrp="1" noRot="1" noChangeAspect="1"/>
          </p:cNvSpPr>
          <p:nvPr>
            <p:ph type="sldImg"/>
          </p:nvPr>
        </p:nvSpPr>
        <p:spPr>
          <a:xfrm>
            <a:off x="777875" y="963613"/>
            <a:ext cx="5759450" cy="3240087"/>
          </a:xfr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963613"/>
            <a:ext cx="5759450" cy="3240087"/>
          </a:xfrm>
        </p:spPr>
      </p:sp>
      <p:sp>
        <p:nvSpPr>
          <p:cNvPr id="3" name="Notes Placeholder 2"/>
          <p:cNvSpPr>
            <a:spLocks noGrp="1"/>
          </p:cNvSpPr>
          <p:nvPr>
            <p:ph type="body" idx="1"/>
          </p:nvPr>
        </p:nvSpPr>
        <p:spPr/>
        <p:txBody>
          <a:bodyPr/>
          <a:lstStyle/>
          <a:p>
            <a:r>
              <a:rPr lang="en-US" b="1" dirty="0"/>
              <a:t>LUNCH BREAK</a:t>
            </a:r>
          </a:p>
        </p:txBody>
      </p:sp>
    </p:spTree>
    <p:extLst>
      <p:ext uri="{BB962C8B-B14F-4D97-AF65-F5344CB8AC3E}">
        <p14:creationId xmlns:p14="http://schemas.microsoft.com/office/powerpoint/2010/main" val="22059973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7" name="Google Shape;337;p1:notes"/>
          <p:cNvSpPr txBox="1">
            <a:spLocks noGrp="1"/>
          </p:cNvSpPr>
          <p:nvPr>
            <p:ph type="body" idx="1"/>
          </p:nvPr>
        </p:nvSpPr>
        <p:spPr/>
        <p:txBody>
          <a:bodyPr/>
          <a:lstStyle/>
          <a:p>
            <a:pPr lvl="0"/>
            <a:r>
              <a:rPr lang="en-US" sz="1300" b="1" dirty="0"/>
              <a:t>REVIEWING &amp; STRENGTHENING AFFIDAVITS</a:t>
            </a:r>
            <a:endParaRPr lang="en-US" dirty="0"/>
          </a:p>
        </p:txBody>
      </p:sp>
      <p:sp>
        <p:nvSpPr>
          <p:cNvPr id="3" name="Slide Image Placeholder 2">
            <a:extLst>
              <a:ext uri="{FF2B5EF4-FFF2-40B4-BE49-F238E27FC236}">
                <a16:creationId xmlns:a16="http://schemas.microsoft.com/office/drawing/2014/main" id="{EEF1FA17-72CD-BE7E-63DA-C18373C36326}"/>
              </a:ext>
            </a:extLst>
          </p:cNvPr>
          <p:cNvSpPr>
            <a:spLocks noGrp="1" noRot="1" noChangeAspect="1"/>
          </p:cNvSpPr>
          <p:nvPr>
            <p:ph type="sldImg"/>
          </p:nvPr>
        </p:nvSpPr>
        <p:spPr>
          <a:xfrm>
            <a:off x="777875" y="963613"/>
            <a:ext cx="5759450" cy="3240087"/>
          </a:xfr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5" name="Google Shape;345;g3f97a52c3e0_0_82:notes"/>
          <p:cNvSpPr txBox="1">
            <a:spLocks noGrp="1"/>
          </p:cNvSpPr>
          <p:nvPr>
            <p:ph type="body" idx="1"/>
          </p:nvPr>
        </p:nvSpPr>
        <p:spPr/>
        <p:txBody>
          <a:bodyPr/>
          <a:lstStyle/>
          <a:p>
            <a:pPr rtl="0"/>
            <a:r>
              <a:rPr lang="en-US" sz="1300" b="1" dirty="0"/>
              <a:t>REVIEWING &amp; REVISING THE FLOWERS AFFIDAVIT</a:t>
            </a:r>
            <a:endParaRPr lang="en-US" b="0" dirty="0">
              <a:effectLst/>
            </a:endParaRPr>
          </a:p>
          <a:p>
            <a:endParaRPr lang="en-US" b="0" dirty="0">
              <a:effectLst/>
            </a:endParaRPr>
          </a:p>
          <a:p>
            <a:pPr rtl="0"/>
            <a:r>
              <a:rPr lang="en-US" sz="1300" b="1" dirty="0"/>
              <a:t>Time:</a:t>
            </a:r>
            <a:r>
              <a:rPr lang="en-US" sz="1300" dirty="0"/>
              <a:t> 20 minutes</a:t>
            </a:r>
            <a:endParaRPr lang="en-US" b="0" dirty="0">
              <a:effectLst/>
            </a:endParaRPr>
          </a:p>
          <a:p>
            <a:pPr rtl="0"/>
            <a:r>
              <a:rPr lang="en-US" sz="1300" b="1" dirty="0"/>
              <a:t>Purpose:</a:t>
            </a:r>
            <a:r>
              <a:rPr lang="en-US" sz="1300" dirty="0"/>
              <a:t> Shift participants from drafting to evaluation, guiding them to critically review their affidavit sections for clarity, structure, factual support, and completeness before final revision</a:t>
            </a:r>
            <a:endParaRPr lang="en-US" b="0" dirty="0">
              <a:effectLst/>
            </a:endParaRPr>
          </a:p>
          <a:p>
            <a:endParaRPr lang="en-US" b="0" dirty="0">
              <a:effectLst/>
            </a:endParaRPr>
          </a:p>
          <a:p>
            <a:pPr rtl="0"/>
            <a:r>
              <a:rPr lang="en-US" sz="1300" b="1" dirty="0"/>
              <a:t>Activity Set Up:</a:t>
            </a:r>
            <a:endParaRPr lang="en-US" b="0" dirty="0">
              <a:effectLst/>
            </a:endParaRPr>
          </a:p>
          <a:p>
            <a:pPr rtl="0"/>
            <a:r>
              <a:rPr lang="en-US" sz="1300" dirty="0"/>
              <a:t>Have participants seated at their tables with their Flowers' Affidavit Drafting Packet available, reviewing the affidavit sections they've previously drafted. After the target outcomes are read, have participants prepare to analyze and revise the quality of their drafted sections.</a:t>
            </a:r>
            <a:endParaRPr lang="en-US" b="0" dirty="0">
              <a:effectLst/>
            </a:endParaRPr>
          </a:p>
          <a:p>
            <a:endParaRPr lang="en-US" b="0" dirty="0">
              <a:effectLst/>
            </a:endParaRPr>
          </a:p>
          <a:p>
            <a:pPr rtl="0"/>
            <a:r>
              <a:rPr lang="en-US" sz="1300" b="1" dirty="0"/>
              <a:t>Paraphrase:</a:t>
            </a:r>
            <a:endParaRPr lang="en-US" b="0" dirty="0">
              <a:effectLst/>
            </a:endParaRPr>
          </a:p>
          <a:p>
            <a:pPr rtl="0"/>
            <a:r>
              <a:rPr lang="en-US" sz="1300" dirty="0"/>
              <a:t>During the first half of Day 7, participants focused on organizing investigative information and drafting the major sections of the Flowers’ affidavit. This afternoon, the focus shifts from creation to evaluation and refinement. Strong legal documentation is rarely produced in a single draft. </a:t>
            </a:r>
          </a:p>
          <a:p>
            <a:pPr rtl="0"/>
            <a:endParaRPr lang="en-US" sz="1300" dirty="0"/>
          </a:p>
          <a:p>
            <a:pPr rtl="0"/>
            <a:r>
              <a:rPr lang="en-US" sz="1300" b="1" dirty="0"/>
              <a:t>Specialists must often review affidavits carefully to identify:</a:t>
            </a:r>
          </a:p>
          <a:p>
            <a:pPr marL="181213" indent="-181213" fontAlgn="base">
              <a:buFont typeface="Arial" panose="020B0604020202020204" pitchFamily="34" charset="0"/>
              <a:buChar char="•"/>
            </a:pPr>
            <a:r>
              <a:rPr lang="en-US" sz="1300" dirty="0"/>
              <a:t>Unclear wording.</a:t>
            </a:r>
          </a:p>
          <a:p>
            <a:pPr marL="181213" indent="-181213" fontAlgn="base">
              <a:buFont typeface="Arial" panose="020B0604020202020204" pitchFamily="34" charset="0"/>
              <a:buChar char="•"/>
            </a:pPr>
            <a:r>
              <a:rPr lang="en-US" sz="1300" dirty="0"/>
              <a:t>Weak transitions.</a:t>
            </a:r>
          </a:p>
          <a:p>
            <a:pPr marL="181213" indent="-181213" fontAlgn="base">
              <a:buFont typeface="Arial" panose="020B0604020202020204" pitchFamily="34" charset="0"/>
              <a:buChar char="•"/>
            </a:pPr>
            <a:r>
              <a:rPr lang="en-US" sz="1300" dirty="0"/>
              <a:t>Incomplete explanations.</a:t>
            </a:r>
          </a:p>
          <a:p>
            <a:pPr marL="181213" indent="-181213" fontAlgn="base">
              <a:buFont typeface="Arial" panose="020B0604020202020204" pitchFamily="34" charset="0"/>
              <a:buChar char="•"/>
            </a:pPr>
            <a:r>
              <a:rPr lang="en-US" sz="1300" dirty="0"/>
              <a:t>Missing context.</a:t>
            </a:r>
          </a:p>
          <a:p>
            <a:pPr marL="181213" indent="-181213" fontAlgn="base">
              <a:buFont typeface="Arial" panose="020B0604020202020204" pitchFamily="34" charset="0"/>
              <a:buChar char="•"/>
            </a:pPr>
            <a:r>
              <a:rPr lang="en-US" sz="1300" dirty="0"/>
              <a:t>Confusing structure.</a:t>
            </a:r>
          </a:p>
          <a:p>
            <a:pPr marL="181213" indent="-181213" fontAlgn="base">
              <a:buFont typeface="Arial" panose="020B0604020202020204" pitchFamily="34" charset="0"/>
              <a:buChar char="•"/>
            </a:pPr>
            <a:r>
              <a:rPr lang="en-US" sz="1300" dirty="0"/>
              <a:t>Statements requiring additional factual support.</a:t>
            </a:r>
          </a:p>
          <a:p>
            <a:endParaRPr lang="en-US" b="0" dirty="0">
              <a:effectLst/>
            </a:endParaRPr>
          </a:p>
          <a:p>
            <a:pPr rtl="0"/>
            <a:r>
              <a:rPr lang="en-US" sz="1300" b="1" dirty="0"/>
              <a:t>Say:</a:t>
            </a:r>
            <a:endParaRPr lang="en-US" b="0" dirty="0">
              <a:effectLst/>
            </a:endParaRPr>
          </a:p>
          <a:p>
            <a:pPr rtl="0"/>
            <a:r>
              <a:rPr lang="en-US" sz="1300" b="1" i="1" dirty="0"/>
              <a:t>This process is important because affidavits influence how legal professionals interpret the investigation, assess Division reasoning, and evaluate whether the documentation presents a reliable explanation of events and decision-making.</a:t>
            </a:r>
            <a:endParaRPr lang="en-US" b="0" dirty="0">
              <a:effectLst/>
            </a:endParaRPr>
          </a:p>
          <a:p>
            <a:endParaRPr lang="en-US" b="0" dirty="0">
              <a:effectLst/>
            </a:endParaRPr>
          </a:p>
          <a:p>
            <a:pPr rtl="0"/>
            <a:r>
              <a:rPr lang="en-US" sz="1300" b="1" i="1" dirty="0"/>
              <a:t>Throughout this section, participants will begin examining whether their affidavit sections communicate clearly, whether the investigative reasoning is understandable, whether transitions between events make sense, whether the wording accurately reflects the seriousness of the situation, and whether important context is missing or underdeveloped.</a:t>
            </a:r>
            <a:endParaRPr lang="en-US" b="0" dirty="0">
              <a:effectLst/>
            </a:endParaRPr>
          </a:p>
        </p:txBody>
      </p:sp>
      <p:sp>
        <p:nvSpPr>
          <p:cNvPr id="3" name="Slide Image Placeholder 2">
            <a:extLst>
              <a:ext uri="{FF2B5EF4-FFF2-40B4-BE49-F238E27FC236}">
                <a16:creationId xmlns:a16="http://schemas.microsoft.com/office/drawing/2014/main" id="{87BEB746-A2D8-0796-117B-238F676B9003}"/>
              </a:ext>
            </a:extLst>
          </p:cNvPr>
          <p:cNvSpPr>
            <a:spLocks noGrp="1" noRot="1" noChangeAspect="1"/>
          </p:cNvSpPr>
          <p:nvPr>
            <p:ph type="sldImg"/>
          </p:nvPr>
        </p:nvSpPr>
        <p:spPr>
          <a:xfrm>
            <a:off x="777875" y="963613"/>
            <a:ext cx="5759450" cy="3240087"/>
          </a:xfr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5" name="Google Shape;365;p2:notes"/>
          <p:cNvSpPr txBox="1">
            <a:spLocks noGrp="1"/>
          </p:cNvSpPr>
          <p:nvPr>
            <p:ph type="body" idx="1"/>
          </p:nvPr>
        </p:nvSpPr>
        <p:spPr/>
        <p:txBody>
          <a:bodyPr/>
          <a:lstStyle/>
          <a:p>
            <a:pPr rtl="0"/>
            <a:r>
              <a:rPr lang="en-US" sz="1300" b="1" dirty="0"/>
              <a:t>TARGET OUTCOMES</a:t>
            </a:r>
            <a:endParaRPr lang="en-US" b="1" dirty="0">
              <a:effectLst/>
            </a:endParaRPr>
          </a:p>
          <a:p>
            <a:endParaRPr lang="en-US" b="0" dirty="0">
              <a:effectLst/>
            </a:endParaRPr>
          </a:p>
          <a:p>
            <a:pPr rtl="0"/>
            <a:r>
              <a:rPr lang="en-US" sz="1300" b="1" dirty="0"/>
              <a:t>Time:</a:t>
            </a:r>
            <a:r>
              <a:rPr lang="en-US" sz="1300" dirty="0"/>
              <a:t> 5 minutes</a:t>
            </a:r>
            <a:endParaRPr lang="en-US" b="0" dirty="0">
              <a:effectLst/>
            </a:endParaRPr>
          </a:p>
          <a:p>
            <a:pPr rtl="0"/>
            <a:r>
              <a:rPr lang="en-US" sz="1300" b="1" dirty="0"/>
              <a:t>Purpose: </a:t>
            </a:r>
            <a:r>
              <a:rPr lang="en-US" sz="1300" dirty="0"/>
              <a:t>To introduce participants to affidavit revision practices that strengthen clarity, strengthen legal communication, improve document reliability, and reduce issues that may negatively affect court interpretation</a:t>
            </a:r>
            <a:br>
              <a:rPr lang="en-US" b="0" dirty="0">
                <a:effectLst/>
              </a:rPr>
            </a:br>
            <a:endParaRPr lang="en-US" b="0" dirty="0">
              <a:effectLst/>
            </a:endParaRPr>
          </a:p>
          <a:p>
            <a:pPr rtl="0"/>
            <a:r>
              <a:rPr lang="en-US" sz="1300" b="1" dirty="0"/>
              <a:t>Say: </a:t>
            </a:r>
            <a:endParaRPr lang="en-US" b="0" dirty="0">
              <a:effectLst/>
            </a:endParaRPr>
          </a:p>
          <a:p>
            <a:pPr rtl="0"/>
            <a:r>
              <a:rPr lang="en-US" sz="1300" b="1" i="1" dirty="0"/>
              <a:t>This section is not focused on changing investigative facts. Instead, the focus is on improving how those facts are communicated in the affidavit so that the document remains understandable, organized, and legally reliable for court review.</a:t>
            </a:r>
            <a:endParaRPr lang="en-US" b="0" dirty="0">
              <a:effectLst/>
            </a:endParaRPr>
          </a:p>
          <a:p>
            <a:endParaRPr lang="en-US" b="0" dirty="0">
              <a:effectLst/>
            </a:endParaRPr>
          </a:p>
          <a:p>
            <a:pPr rtl="0"/>
            <a:r>
              <a:rPr lang="en-US" sz="1300" b="1" dirty="0"/>
              <a:t>Paraphrase:</a:t>
            </a:r>
            <a:endParaRPr lang="en-US" b="0" dirty="0">
              <a:effectLst/>
            </a:endParaRPr>
          </a:p>
          <a:p>
            <a:pPr rtl="0"/>
            <a:r>
              <a:rPr lang="en-US" sz="1300" b="1" dirty="0"/>
              <a:t>By the end of this section, Social Services Specialists will:</a:t>
            </a:r>
            <a:endParaRPr lang="en-US" b="1" dirty="0">
              <a:effectLst/>
            </a:endParaRPr>
          </a:p>
          <a:p>
            <a:pPr marL="181213" indent="-181213" fontAlgn="base">
              <a:buFont typeface="Arial" panose="020B0604020202020204" pitchFamily="34" charset="0"/>
              <a:buChar char="•"/>
            </a:pPr>
            <a:r>
              <a:rPr lang="en-US" sz="1300" dirty="0"/>
              <a:t>Understand how revision improves legal communication and document reliability.</a:t>
            </a:r>
          </a:p>
          <a:p>
            <a:pPr marL="181213" indent="-181213" fontAlgn="base">
              <a:buFont typeface="Arial" panose="020B0604020202020204" pitchFamily="34" charset="0"/>
              <a:buChar char="•"/>
            </a:pPr>
            <a:r>
              <a:rPr lang="en-US" sz="1300" dirty="0"/>
              <a:t>Apply revision strategies to improve clarity, organization, and explanation within drafted affidavits.</a:t>
            </a:r>
          </a:p>
          <a:p>
            <a:pPr marL="181213" indent="-181213" fontAlgn="base">
              <a:buFont typeface="Arial" panose="020B0604020202020204" pitchFamily="34" charset="0"/>
              <a:buChar char="•"/>
            </a:pPr>
            <a:r>
              <a:rPr lang="en-US" sz="1300" dirty="0"/>
              <a:t>Assess whether the affidavit language clearly communicates investigative reasoning and supporting context.</a:t>
            </a:r>
          </a:p>
          <a:p>
            <a:pPr marL="181213" indent="-181213" fontAlgn="base">
              <a:buFont typeface="Arial" panose="020B0604020202020204" pitchFamily="34" charset="0"/>
              <a:buChar char="•"/>
            </a:pPr>
            <a:r>
              <a:rPr lang="en-US" sz="1300" dirty="0"/>
              <a:t>Identify gaps, weak wording, and structural issues that affect legal audiences' understanding.</a:t>
            </a:r>
          </a:p>
        </p:txBody>
      </p:sp>
      <p:sp>
        <p:nvSpPr>
          <p:cNvPr id="3" name="Slide Image Placeholder 2">
            <a:extLst>
              <a:ext uri="{FF2B5EF4-FFF2-40B4-BE49-F238E27FC236}">
                <a16:creationId xmlns:a16="http://schemas.microsoft.com/office/drawing/2014/main" id="{CE374824-FDF2-C289-D5D2-5B3D58A11D0B}"/>
              </a:ext>
            </a:extLst>
          </p:cNvPr>
          <p:cNvSpPr>
            <a:spLocks noGrp="1" noRot="1" noChangeAspect="1"/>
          </p:cNvSpPr>
          <p:nvPr>
            <p:ph type="sldImg"/>
          </p:nvPr>
        </p:nvSpPr>
        <p:spPr>
          <a:xfrm>
            <a:off x="777875" y="963613"/>
            <a:ext cx="5759450" cy="3240087"/>
          </a:xfr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6" name="Google Shape;376;p3:notes"/>
          <p:cNvSpPr txBox="1">
            <a:spLocks noGrp="1"/>
          </p:cNvSpPr>
          <p:nvPr>
            <p:ph type="body" idx="1"/>
          </p:nvPr>
        </p:nvSpPr>
        <p:spPr/>
        <p:txBody>
          <a:bodyPr/>
          <a:lstStyle/>
          <a:p>
            <a:pPr rtl="0"/>
            <a:r>
              <a:rPr lang="en-US" sz="1300" b="1" dirty="0"/>
              <a:t>HOW DOCUMENTATION QUALITY AFFECTS COURT INTERPRETATION </a:t>
            </a:r>
            <a:endParaRPr lang="en-US" b="1" dirty="0">
              <a:effectLst/>
            </a:endParaRPr>
          </a:p>
          <a:p>
            <a:endParaRPr lang="en-US" b="0" dirty="0">
              <a:effectLst/>
            </a:endParaRPr>
          </a:p>
          <a:p>
            <a:pPr rtl="0"/>
            <a:r>
              <a:rPr lang="en-US" sz="1300" b="1" dirty="0"/>
              <a:t>Time:</a:t>
            </a:r>
            <a:r>
              <a:rPr lang="en-US" sz="1300" dirty="0"/>
              <a:t> 18 minutes</a:t>
            </a:r>
            <a:endParaRPr lang="en-US" b="0" dirty="0">
              <a:effectLst/>
            </a:endParaRPr>
          </a:p>
          <a:p>
            <a:pPr rtl="0"/>
            <a:r>
              <a:rPr lang="en-US" sz="1300" b="1" dirty="0"/>
              <a:t>Purpose:</a:t>
            </a:r>
            <a:r>
              <a:rPr lang="en-US" sz="1300" dirty="0"/>
              <a:t> To help participants understand how wording choices, organization patterns, omitted context, and document presentation shape judicial interpretation of investigative information and Division credibility</a:t>
            </a:r>
            <a:endParaRPr lang="en-US" b="0" dirty="0">
              <a:effectLst/>
            </a:endParaRPr>
          </a:p>
          <a:p>
            <a:endParaRPr lang="en-US" b="0" dirty="0">
              <a:effectLst/>
            </a:endParaRPr>
          </a:p>
          <a:p>
            <a:pPr rtl="0"/>
            <a:r>
              <a:rPr lang="en-US" sz="1300" b="1" dirty="0"/>
              <a:t>Participant Manual:</a:t>
            </a:r>
            <a:r>
              <a:rPr lang="en-US" sz="1300" dirty="0"/>
              <a:t> Flowers Affidavit Drafting Packet – Reviewing &amp; Strengthening Documentation Section</a:t>
            </a:r>
            <a:endParaRPr lang="en-US" b="0" dirty="0">
              <a:effectLst/>
            </a:endParaRPr>
          </a:p>
          <a:p>
            <a:endParaRPr lang="en-US" b="0" dirty="0">
              <a:effectLst/>
            </a:endParaRPr>
          </a:p>
          <a:p>
            <a:r>
              <a:rPr lang="en-US" b="1" dirty="0">
                <a:effectLst/>
              </a:rPr>
              <a:t>Say:</a:t>
            </a:r>
          </a:p>
          <a:p>
            <a:pPr rtl="0"/>
            <a:r>
              <a:rPr lang="en-US" sz="1300" b="1" i="1" dirty="0"/>
              <a:t>Before revising specific sections of the Flowers affidavit, let’s first examine how wording and document structure may influence how courts interpret investigative information and Division decision-making.</a:t>
            </a:r>
            <a:endParaRPr lang="en-US" b="0" dirty="0">
              <a:effectLst/>
            </a:endParaRPr>
          </a:p>
          <a:p>
            <a:endParaRPr lang="en-US" b="0" dirty="0">
              <a:effectLst/>
            </a:endParaRPr>
          </a:p>
          <a:p>
            <a:pPr rtl="0"/>
            <a:r>
              <a:rPr lang="en-US" sz="1300" b="1" dirty="0"/>
              <a:t>Facilitator Note:</a:t>
            </a:r>
            <a:endParaRPr lang="en-US" b="0" dirty="0">
              <a:effectLst/>
            </a:endParaRPr>
          </a:p>
          <a:p>
            <a:pPr lvl="0" rtl="0" fontAlgn="base"/>
            <a:r>
              <a:rPr lang="en-US" sz="1300" dirty="0"/>
              <a:t>Reinforce that strong affidavits often require thoughtful revision and clarify that revision improves communication rather than changing facts. </a:t>
            </a:r>
          </a:p>
          <a:p>
            <a:endParaRPr lang="en-US" b="0" dirty="0">
              <a:effectLst/>
            </a:endParaRPr>
          </a:p>
          <a:p>
            <a:pPr rtl="0"/>
            <a:r>
              <a:rPr lang="en-US" sz="1300" b="1" dirty="0"/>
              <a:t>Activity Set Up:</a:t>
            </a:r>
            <a:endParaRPr lang="en-US" b="0" dirty="0">
              <a:effectLst/>
            </a:endParaRPr>
          </a:p>
          <a:p>
            <a:pPr marL="241617" indent="-241617" fontAlgn="base">
              <a:buFont typeface="+mj-lt"/>
              <a:buAutoNum type="arabicPeriod"/>
            </a:pPr>
            <a:r>
              <a:rPr lang="en-US" sz="1300" dirty="0"/>
              <a:t>Facilitate a whole-group discussion in which participants review their drafted sections of the Flowers affidavit.</a:t>
            </a:r>
            <a:endParaRPr lang="en-US" sz="1300" b="1" dirty="0"/>
          </a:p>
          <a:p>
            <a:pPr marL="241617" indent="-241617" fontAlgn="base">
              <a:buFont typeface="+mj-lt"/>
              <a:buAutoNum type="arabicPeriod"/>
            </a:pPr>
            <a:r>
              <a:rPr lang="en-US" sz="1300" dirty="0"/>
              <a:t>Review how document presentation affects interpretation, how wording choices influence judicial understanding, and how omitted context can alter how events are viewed.</a:t>
            </a:r>
            <a:endParaRPr lang="en-US" sz="1300" b="1" dirty="0"/>
          </a:p>
          <a:p>
            <a:pPr marL="241617" indent="-241617" fontAlgn="base">
              <a:buFont typeface="+mj-lt"/>
              <a:buAutoNum type="arabicPeriod"/>
            </a:pPr>
            <a:r>
              <a:rPr lang="en-US" sz="1300" dirty="0"/>
              <a:t>Discuss how legal readers process investigative information, what makes documentation appear reliable and credible, and what writing patterns may unintentionally weaken interpretation.</a:t>
            </a:r>
            <a:endParaRPr lang="en-US" sz="1300" b="1" dirty="0"/>
          </a:p>
          <a:p>
            <a:pPr marL="241617" indent="-241617" fontAlgn="base">
              <a:buFont typeface="+mj-lt"/>
              <a:buAutoNum type="arabicPeriod"/>
            </a:pPr>
            <a:r>
              <a:rPr lang="en-US" sz="1300" dirty="0"/>
              <a:t>Have participants evaluate whether their drafted sections clearly explain investigative reasoning, accurately reflect the seriousness of the investigation, and contain no unnecessary complexity or ambiguity.</a:t>
            </a:r>
            <a:endParaRPr lang="en-US" sz="1300" b="1" dirty="0"/>
          </a:p>
          <a:p>
            <a:endParaRPr lang="en-US" b="0" dirty="0">
              <a:effectLst/>
            </a:endParaRPr>
          </a:p>
          <a:p>
            <a:pPr rtl="0"/>
            <a:r>
              <a:rPr lang="en-US" sz="1300" b="1" dirty="0"/>
              <a:t>Paraphrase:</a:t>
            </a:r>
            <a:endParaRPr lang="en-US" b="0" dirty="0">
              <a:effectLst/>
            </a:endParaRPr>
          </a:p>
          <a:p>
            <a:pPr rtl="0"/>
            <a:r>
              <a:rPr lang="en-US" sz="1300" dirty="0"/>
              <a:t>Court interpretation is shaped not only by the facts within an affidavit, but also by how those facts are presented. Legal professionals often evaluate documentation through the lens of clarity, consistency, logic, and reliability. Because of this, the same investigative information may be interpreted differently depending on how it is communicated within the affidavit.</a:t>
            </a:r>
            <a:endParaRPr lang="en-US" b="0" i="0" dirty="0">
              <a:effectLst/>
            </a:endParaRPr>
          </a:p>
          <a:p>
            <a:endParaRPr lang="en-US" b="0" i="0" dirty="0">
              <a:effectLst/>
            </a:endParaRPr>
          </a:p>
          <a:p>
            <a:pPr rtl="0"/>
            <a:r>
              <a:rPr lang="en-US" sz="1300" dirty="0"/>
              <a:t>For example:</a:t>
            </a:r>
            <a:endParaRPr lang="en-US" b="0" i="0" dirty="0">
              <a:effectLst/>
            </a:endParaRPr>
          </a:p>
          <a:p>
            <a:pPr marL="181213" indent="-181213" fontAlgn="base">
              <a:buFont typeface="Arial" panose="020B0604020202020204" pitchFamily="34" charset="0"/>
              <a:buChar char="•"/>
            </a:pPr>
            <a:r>
              <a:rPr lang="en-US" sz="1300" dirty="0"/>
              <a:t>Disorganized writing may create uncertainty regarding Division reasoning.</a:t>
            </a:r>
          </a:p>
          <a:p>
            <a:pPr marL="181213" indent="-181213" fontAlgn="base">
              <a:buFont typeface="Arial" panose="020B0604020202020204" pitchFamily="34" charset="0"/>
              <a:buChar char="•"/>
            </a:pPr>
            <a:r>
              <a:rPr lang="en-US" sz="1300" dirty="0"/>
              <a:t>Incomplete explanations may leave important decisions open to interpretation.</a:t>
            </a:r>
          </a:p>
          <a:p>
            <a:pPr marL="181213" indent="-181213" fontAlgn="base">
              <a:buFont typeface="Arial" panose="020B0604020202020204" pitchFamily="34" charset="0"/>
              <a:buChar char="•"/>
            </a:pPr>
            <a:r>
              <a:rPr lang="en-US" sz="1300" dirty="0"/>
              <a:t>Overly technical wording may reduce readability.</a:t>
            </a:r>
          </a:p>
          <a:p>
            <a:pPr marL="181213" indent="-181213" fontAlgn="base">
              <a:buFont typeface="Arial" panose="020B0604020202020204" pitchFamily="34" charset="0"/>
              <a:buChar char="•"/>
            </a:pPr>
            <a:r>
              <a:rPr lang="en-US" sz="1300" dirty="0"/>
              <a:t>Excessively broad statements may appear unsupported.</a:t>
            </a:r>
          </a:p>
          <a:p>
            <a:pPr marL="181213" indent="-181213" fontAlgn="base">
              <a:buFont typeface="Arial" panose="020B0604020202020204" pitchFamily="34" charset="0"/>
              <a:buChar char="•"/>
            </a:pPr>
            <a:r>
              <a:rPr lang="en-US" sz="1300" dirty="0"/>
              <a:t>Abrupt narrative shifts may make the progression of the investigation difficult to follow.</a:t>
            </a:r>
            <a:br>
              <a:rPr lang="en-US" b="0" dirty="0">
                <a:effectLst/>
              </a:rPr>
            </a:br>
            <a:endParaRPr lang="en-US" b="0" dirty="0">
              <a:effectLst/>
            </a:endParaRPr>
          </a:p>
          <a:p>
            <a:pPr rtl="0"/>
            <a:r>
              <a:rPr lang="en-US" sz="1300" b="1" dirty="0"/>
              <a:t>Say:</a:t>
            </a:r>
          </a:p>
          <a:p>
            <a:pPr rtl="0"/>
            <a:r>
              <a:rPr lang="en-US" sz="1300" b="1" i="1" dirty="0"/>
              <a:t>Courts often look for documentation that appears deliberate, consistent, thoughtfully organized, factually grounded, and internally coherent. Within the Flowers affidavit, interpretation may be influenced by how clearly the document explains why investigative concern increased over time, how Division decisions changed as circumstances evolved, why previous protective efforts became insufficient, how caregiver behavior affected Division assessment, and why legal intervention became necessary when it did.</a:t>
            </a:r>
            <a:endParaRPr lang="en-US" b="0" dirty="0">
              <a:effectLst/>
            </a:endParaRPr>
          </a:p>
          <a:p>
            <a:endParaRPr lang="en-US" b="0" dirty="0">
              <a:effectLst/>
            </a:endParaRPr>
          </a:p>
          <a:p>
            <a:pPr rtl="0"/>
            <a:r>
              <a:rPr lang="en-US" sz="1300" b="1" i="1" dirty="0"/>
              <a:t>Another important consideration is omitted context. Affidavits can unintentionally omit information that helps explain the Division's reasoning, the timing of decisions, changes in assessment, the child's vulnerability, and escalating instability within the home.</a:t>
            </a:r>
            <a:endParaRPr lang="en-US" b="0" dirty="0">
              <a:effectLst/>
            </a:endParaRPr>
          </a:p>
          <a:p>
            <a:pPr lvl="0" rtl="0" fontAlgn="base"/>
            <a:endParaRPr lang="en-US" sz="1300" b="1" i="1" dirty="0"/>
          </a:p>
          <a:p>
            <a:pPr lvl="0" rtl="0" fontAlgn="base"/>
            <a:r>
              <a:rPr lang="en-US" sz="1300" b="1" i="1" dirty="0"/>
              <a:t>Even when the facts themselves are strong, missing context may create confusion regarding why certain actions occurred or why urgency increased.</a:t>
            </a:r>
          </a:p>
          <a:p>
            <a:pPr lvl="0" rtl="0" fontAlgn="base"/>
            <a:r>
              <a:rPr lang="en-US" sz="1300" b="1" i="1" dirty="0"/>
              <a:t>Strong documentation helps the court follow the investigation in a way that feels logical, measured, and professionally reasoned from beginning to end.</a:t>
            </a:r>
          </a:p>
          <a:p>
            <a:endParaRPr lang="en-US" b="0" dirty="0">
              <a:effectLst/>
            </a:endParaRPr>
          </a:p>
          <a:p>
            <a:pPr defTabSz="966470">
              <a:defRPr/>
            </a:pPr>
            <a:r>
              <a:rPr lang="en-US" sz="1300" b="1" dirty="0"/>
              <a:t>Facilitator Question</a:t>
            </a:r>
            <a:r>
              <a:rPr lang="en-US" sz="1300" dirty="0"/>
              <a:t>: (ask the following question and validate responses)</a:t>
            </a:r>
            <a:endParaRPr lang="en-US" b="0" dirty="0">
              <a:effectLst/>
            </a:endParaRPr>
          </a:p>
          <a:p>
            <a:pPr marL="181213" indent="-181213" fontAlgn="base">
              <a:buFont typeface="Arial" panose="020B0604020202020204" pitchFamily="34" charset="0"/>
              <a:buChar char="•"/>
            </a:pPr>
            <a:r>
              <a:rPr lang="en-US" sz="1300" dirty="0"/>
              <a:t>How can wording choices affect judicial interpretation?</a:t>
            </a:r>
            <a:br>
              <a:rPr lang="en-US" b="0" dirty="0">
                <a:effectLst/>
              </a:rPr>
            </a:br>
            <a:endParaRPr lang="en-US" b="0" dirty="0">
              <a:effectLst/>
            </a:endParaRPr>
          </a:p>
          <a:p>
            <a:pPr rtl="0"/>
            <a:r>
              <a:rPr lang="en-US" sz="1300" b="1" dirty="0"/>
              <a:t>Facilitator Answer:</a:t>
            </a:r>
            <a:r>
              <a:rPr lang="en-US" sz="1300" dirty="0"/>
              <a:t> </a:t>
            </a:r>
            <a:endParaRPr lang="en-US" b="0" dirty="0">
              <a:effectLst/>
            </a:endParaRPr>
          </a:p>
          <a:p>
            <a:pPr marL="181213" indent="-181213" fontAlgn="base">
              <a:buFont typeface="Arial" panose="020B0604020202020204" pitchFamily="34" charset="0"/>
              <a:buChar char="•"/>
            </a:pPr>
            <a:r>
              <a:rPr lang="en-US" sz="1300" dirty="0"/>
              <a:t>Ambiguous wording, inconsistent tone, and unclear investigative reasoning as factors that can shift how a judge interprets the affidavit.</a:t>
            </a:r>
          </a:p>
          <a:p>
            <a:endParaRPr lang="en-US" b="0" dirty="0">
              <a:effectLst/>
            </a:endParaRPr>
          </a:p>
          <a:p>
            <a:pPr rtl="0"/>
            <a:r>
              <a:rPr lang="en-US" sz="1300" b="1" dirty="0"/>
              <a:t>Facilitator Question</a:t>
            </a:r>
            <a:r>
              <a:rPr lang="en-US" sz="1300" dirty="0"/>
              <a:t>:</a:t>
            </a:r>
            <a:endParaRPr lang="en-US" b="0" dirty="0">
              <a:effectLst/>
            </a:endParaRPr>
          </a:p>
          <a:p>
            <a:pPr marL="181213" indent="-181213" fontAlgn="base">
              <a:buFont typeface="Arial" panose="020B0604020202020204" pitchFamily="34" charset="0"/>
              <a:buChar char="•"/>
            </a:pPr>
            <a:r>
              <a:rPr lang="en-US" sz="1300" dirty="0"/>
              <a:t>Why might missing context create confusion during court review?</a:t>
            </a:r>
          </a:p>
          <a:p>
            <a:endParaRPr lang="en-US" b="0" dirty="0">
              <a:effectLst/>
            </a:endParaRPr>
          </a:p>
          <a:p>
            <a:pPr rtl="0"/>
            <a:r>
              <a:rPr lang="en-US" sz="1300" b="1" dirty="0"/>
              <a:t>Facilitator Answer: </a:t>
            </a:r>
            <a:endParaRPr lang="en-US" b="0" dirty="0">
              <a:effectLst/>
            </a:endParaRPr>
          </a:p>
          <a:p>
            <a:pPr marL="181213" indent="-181213" fontAlgn="base">
              <a:buFont typeface="Arial" panose="020B0604020202020204" pitchFamily="34" charset="0"/>
              <a:buChar char="•"/>
            </a:pPr>
            <a:r>
              <a:rPr lang="en-US" sz="1300" dirty="0"/>
              <a:t>Missing explanations, a confusing structure, and poor transitions leave gaps in the understanding of the Division's reasoning.</a:t>
            </a:r>
          </a:p>
          <a:p>
            <a:endParaRPr lang="en-US" b="0" dirty="0">
              <a:effectLst/>
            </a:endParaRPr>
          </a:p>
          <a:p>
            <a:pPr rtl="0"/>
            <a:r>
              <a:rPr lang="en-US" sz="1300" b="1" dirty="0"/>
              <a:t>Say:</a:t>
            </a:r>
            <a:endParaRPr lang="en-US" b="0" dirty="0">
              <a:effectLst/>
            </a:endParaRPr>
          </a:p>
          <a:p>
            <a:pPr rtl="0"/>
            <a:r>
              <a:rPr lang="en-US" sz="1300" b="1" i="1" dirty="0"/>
              <a:t>Now let’s begin identifying specific affidavit issues that may reduce clarity, create confusion, or weaken the overall effectiveness of legal documentation during court review.</a:t>
            </a:r>
            <a:endParaRPr lang="en-US" b="0" dirty="0">
              <a:effectLst/>
            </a:endParaRPr>
          </a:p>
          <a:p>
            <a:endParaRPr lang="en-US" b="0" dirty="0">
              <a:effectLst/>
            </a:endParaRPr>
          </a:p>
          <a:p>
            <a:pPr rtl="0"/>
            <a:r>
              <a:rPr lang="en-US" sz="1300" b="1" dirty="0"/>
              <a:t>Key Points</a:t>
            </a:r>
            <a:r>
              <a:rPr lang="en-US" sz="1300" dirty="0"/>
              <a:t>:</a:t>
            </a:r>
            <a:r>
              <a:rPr lang="en-US" sz="1300" b="1" dirty="0"/>
              <a:t> </a:t>
            </a:r>
            <a:r>
              <a:rPr lang="en-US" sz="1300" dirty="0"/>
              <a:t>(ensure these are covered)</a:t>
            </a:r>
            <a:endParaRPr lang="en-US" b="0" dirty="0">
              <a:effectLst/>
            </a:endParaRPr>
          </a:p>
          <a:p>
            <a:pPr marL="181213" indent="-181213" fontAlgn="base">
              <a:buFont typeface="Arial" panose="020B0604020202020204" pitchFamily="34" charset="0"/>
              <a:buChar char="•"/>
            </a:pPr>
            <a:r>
              <a:rPr lang="en-US" sz="1300" dirty="0"/>
              <a:t>Court interpretation is influenced by presentation, organization, and internal consistency.</a:t>
            </a:r>
          </a:p>
          <a:p>
            <a:pPr marL="181213" indent="-181213" fontAlgn="base">
              <a:buFont typeface="Arial" panose="020B0604020202020204" pitchFamily="34" charset="0"/>
              <a:buChar char="•"/>
            </a:pPr>
            <a:r>
              <a:rPr lang="en-US" sz="1300" dirty="0"/>
              <a:t>Missing context can affect the understanding of Division reasoning.</a:t>
            </a:r>
          </a:p>
          <a:p>
            <a:pPr marL="181213" indent="-181213" fontAlgn="base">
              <a:buFont typeface="Arial" panose="020B0604020202020204" pitchFamily="34" charset="0"/>
              <a:buChar char="•"/>
            </a:pPr>
            <a:r>
              <a:rPr lang="en-US" sz="1300" dirty="0"/>
              <a:t>Effective documentation helps legal readers follow the progression of an investigation logically.</a:t>
            </a:r>
            <a:endParaRPr lang="en-US" sz="1300" b="1" i="1" dirty="0"/>
          </a:p>
        </p:txBody>
      </p:sp>
      <p:sp>
        <p:nvSpPr>
          <p:cNvPr id="3" name="Slide Image Placeholder 2">
            <a:extLst>
              <a:ext uri="{FF2B5EF4-FFF2-40B4-BE49-F238E27FC236}">
                <a16:creationId xmlns:a16="http://schemas.microsoft.com/office/drawing/2014/main" id="{15E4E14D-4E8A-F42C-020C-1779EE1D0259}"/>
              </a:ext>
            </a:extLst>
          </p:cNvPr>
          <p:cNvSpPr>
            <a:spLocks noGrp="1" noRot="1" noChangeAspect="1"/>
          </p:cNvSpPr>
          <p:nvPr>
            <p:ph type="sldImg"/>
          </p:nvPr>
        </p:nvSpPr>
        <p:spPr>
          <a:xfrm>
            <a:off x="777875" y="963613"/>
            <a:ext cx="5759450" cy="3240087"/>
          </a:xfr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5" name="Google Shape;385;p4:notes"/>
          <p:cNvSpPr txBox="1">
            <a:spLocks noGrp="1"/>
          </p:cNvSpPr>
          <p:nvPr>
            <p:ph type="body" idx="1"/>
          </p:nvPr>
        </p:nvSpPr>
        <p:spPr/>
        <p:txBody>
          <a:bodyPr/>
          <a:lstStyle/>
          <a:p>
            <a:pPr rtl="0"/>
            <a:r>
              <a:rPr lang="en-US" sz="1300" b="1" dirty="0"/>
              <a:t>REVISING &amp; STRENGTHENING AFFIDAVIT LANGUAGE </a:t>
            </a:r>
            <a:endParaRPr lang="en-US" b="1" dirty="0">
              <a:effectLst/>
            </a:endParaRPr>
          </a:p>
          <a:p>
            <a:endParaRPr lang="en-US" b="0" dirty="0">
              <a:effectLst/>
            </a:endParaRPr>
          </a:p>
          <a:p>
            <a:pPr rtl="0"/>
            <a:r>
              <a:rPr lang="en-US" sz="1300" b="1" dirty="0"/>
              <a:t>Time:</a:t>
            </a:r>
            <a:r>
              <a:rPr lang="en-US" sz="1300" dirty="0"/>
              <a:t> 20 minutes</a:t>
            </a:r>
            <a:endParaRPr lang="en-US" b="0" dirty="0">
              <a:effectLst/>
            </a:endParaRPr>
          </a:p>
          <a:p>
            <a:pPr rtl="0"/>
            <a:r>
              <a:rPr lang="en-US" sz="1300" b="1" dirty="0"/>
              <a:t>Purpose: </a:t>
            </a:r>
            <a:r>
              <a:rPr lang="en-US" sz="1300" dirty="0"/>
              <a:t>To help participants revise drafted affidavit language by improving precision, sentence construction, tone, transitions, and explanatory depth within legal documentation</a:t>
            </a:r>
            <a:endParaRPr lang="en-US" b="0" dirty="0">
              <a:effectLst/>
            </a:endParaRPr>
          </a:p>
          <a:p>
            <a:endParaRPr lang="en-US" b="0" dirty="0">
              <a:effectLst/>
            </a:endParaRPr>
          </a:p>
          <a:p>
            <a:pPr rtl="0"/>
            <a:r>
              <a:rPr lang="en-US" sz="1300" b="1" dirty="0"/>
              <a:t>Participant Manual: </a:t>
            </a:r>
            <a:r>
              <a:rPr lang="en-US" sz="1300" dirty="0"/>
              <a:t>Flowers Affidavit Drafting Packet – Reviewing &amp; Strengthening Documentation Section</a:t>
            </a:r>
            <a:endParaRPr lang="en-US" b="0" dirty="0">
              <a:effectLst/>
            </a:endParaRPr>
          </a:p>
          <a:p>
            <a:endParaRPr lang="en-US" b="0" dirty="0">
              <a:effectLst/>
            </a:endParaRPr>
          </a:p>
          <a:p>
            <a:pPr rtl="0"/>
            <a:r>
              <a:rPr lang="en-US" sz="1300" b="1" dirty="0"/>
              <a:t>Activity Instructions:</a:t>
            </a:r>
            <a:endParaRPr lang="en-US" b="0" dirty="0">
              <a:effectLst/>
            </a:endParaRPr>
          </a:p>
          <a:p>
            <a:pPr marL="241617" indent="-241617" fontAlgn="base">
              <a:buFont typeface="+mj-lt"/>
              <a:buAutoNum type="arabicPeriod"/>
            </a:pPr>
            <a:r>
              <a:rPr lang="en-US" sz="1300" dirty="0"/>
              <a:t>Have participants review their previously drafted affidavit sections, with the Flowers' Affidavit Drafting Packet available, for this facilitated revision discussion.</a:t>
            </a:r>
            <a:endParaRPr lang="en-US" sz="1300" b="1" dirty="0"/>
          </a:p>
          <a:p>
            <a:pPr marL="241617" indent="-241617" fontAlgn="base">
              <a:buFont typeface="+mj-lt"/>
              <a:buAutoNum type="arabicPeriod"/>
            </a:pPr>
            <a:r>
              <a:rPr lang="en-US" sz="1300" dirty="0"/>
              <a:t>Have them identify sentences that feel unclear or overly broad, areas that need stronger transitions, language that could be more precise or concise, and sections that require better explanation or detail.</a:t>
            </a:r>
            <a:endParaRPr lang="en-US" sz="1300" b="1" dirty="0"/>
          </a:p>
          <a:p>
            <a:pPr marL="241617" indent="-241617" fontAlgn="base">
              <a:buFont typeface="+mj-lt"/>
              <a:buAutoNum type="arabicPeriod"/>
            </a:pPr>
            <a:r>
              <a:rPr lang="en-US" sz="1300" dirty="0"/>
              <a:t>Revise for sentence flow, narrative transitions, precision of wording, professional tone, and clarity of explanation.</a:t>
            </a:r>
            <a:endParaRPr lang="en-US" sz="1300" b="1" dirty="0"/>
          </a:p>
          <a:p>
            <a:pPr marL="241617" indent="-241617" fontAlgn="base">
              <a:buFont typeface="+mj-lt"/>
              <a:buAutoNum type="arabicPeriod"/>
            </a:pPr>
            <a:r>
              <a:rPr lang="en-US" sz="1300" dirty="0"/>
              <a:t>Have participants consider whether the affidavit reads smoothly from section to section, whether the wording accurately communicates investigative seriousness, and whether important reasoning is fully explained.</a:t>
            </a:r>
            <a:endParaRPr lang="en-US" sz="1300" b="1" dirty="0"/>
          </a:p>
          <a:p>
            <a:pPr marL="241617" indent="-241617" fontAlgn="base">
              <a:buFont typeface="+mj-lt"/>
              <a:buAutoNum type="arabicPeriod"/>
            </a:pPr>
            <a:r>
              <a:rPr lang="en-US" sz="1300" dirty="0"/>
              <a:t>Be ready to discuss which revisions most improved readability, which language changes improved professionalism, and which edits strengthened overall document quality.</a:t>
            </a:r>
            <a:endParaRPr lang="en-US" sz="1300" b="1" dirty="0"/>
          </a:p>
          <a:p>
            <a:endParaRPr lang="en-US" b="0" dirty="0">
              <a:effectLst/>
            </a:endParaRPr>
          </a:p>
          <a:p>
            <a:pPr rtl="0"/>
            <a:r>
              <a:rPr lang="en-US" sz="1300" b="1" dirty="0"/>
              <a:t>Paraphrase:</a:t>
            </a:r>
            <a:endParaRPr lang="en-US" b="0" dirty="0">
              <a:effectLst/>
            </a:endParaRPr>
          </a:p>
          <a:p>
            <a:pPr rtl="0"/>
            <a:r>
              <a:rPr lang="en-US" sz="1300" dirty="0"/>
              <a:t>Revision is not simply about correcting mistakes. In legal documentation, revision is often the process that transforms investigative information into a polished, professional, and persuasive document for court review. During revision, Specialists should examine how effectively the affidavit communicates the Division's reasoning, the investigative progression, child safety concerns, the decision-making process, changes in household conditions, and the connections between events and the Division's response.</a:t>
            </a:r>
            <a:endParaRPr lang="en-US" b="0" i="0" dirty="0">
              <a:effectLst/>
            </a:endParaRPr>
          </a:p>
          <a:p>
            <a:endParaRPr lang="en-US" b="0" i="0" dirty="0">
              <a:effectLst/>
            </a:endParaRPr>
          </a:p>
          <a:p>
            <a:pPr rtl="0"/>
            <a:r>
              <a:rPr lang="en-US" sz="1300" b="1" dirty="0"/>
              <a:t>One common issue within affidavits is language that feels either too broad or too abrupt. For example:</a:t>
            </a:r>
          </a:p>
          <a:p>
            <a:pPr marL="181213" indent="-181213" fontAlgn="base">
              <a:buFont typeface="Arial" panose="020B0604020202020204" pitchFamily="34" charset="0"/>
              <a:buChar char="•"/>
            </a:pPr>
            <a:r>
              <a:rPr lang="en-US" sz="1300" dirty="0"/>
              <a:t>Short, disconnected statements may make progression difficult to follow.</a:t>
            </a:r>
          </a:p>
          <a:p>
            <a:pPr marL="181213" indent="-181213" fontAlgn="base">
              <a:buFont typeface="Arial" panose="020B0604020202020204" pitchFamily="34" charset="0"/>
              <a:buChar char="•"/>
            </a:pPr>
            <a:r>
              <a:rPr lang="en-US" sz="1300" dirty="0"/>
              <a:t>Overly lengthy explanations may dilute important concerns.</a:t>
            </a:r>
          </a:p>
          <a:p>
            <a:pPr marL="181213" indent="-181213" fontAlgn="base">
              <a:buFont typeface="Arial" panose="020B0604020202020204" pitchFamily="34" charset="0"/>
              <a:buChar char="•"/>
            </a:pPr>
            <a:r>
              <a:rPr lang="en-US" sz="1300" dirty="0"/>
              <a:t>Weak transitions may interrupt narrative flow.</a:t>
            </a:r>
          </a:p>
          <a:p>
            <a:pPr marL="181213" indent="-181213" fontAlgn="base">
              <a:buFont typeface="Arial" panose="020B0604020202020204" pitchFamily="34" charset="0"/>
              <a:buChar char="•"/>
            </a:pPr>
            <a:r>
              <a:rPr lang="en-US" sz="1300" dirty="0"/>
              <a:t>Informal wording may reduce professionalism.</a:t>
            </a:r>
          </a:p>
          <a:p>
            <a:pPr marL="181213" indent="-181213" fontAlgn="base">
              <a:buFont typeface="Arial" panose="020B0604020202020204" pitchFamily="34" charset="0"/>
              <a:buChar char="•"/>
            </a:pPr>
            <a:r>
              <a:rPr lang="en-US" sz="1300" dirty="0"/>
              <a:t>Unclear phrasing may create ambiguity regarding meaning or seriousness.</a:t>
            </a:r>
          </a:p>
          <a:p>
            <a:endParaRPr lang="en-US" b="0" i="0" dirty="0">
              <a:effectLst/>
            </a:endParaRPr>
          </a:p>
          <a:p>
            <a:pPr rtl="0"/>
            <a:r>
              <a:rPr lang="en-US" sz="1300" dirty="0"/>
              <a:t>Revision helps Specialists refine how the affidavit sounds to the reader. Strong legal documentation often feels deliberate, controlled, focused, professionally reasoned, and consistent in tone and structure. Revision also helps Specialists evaluate whether the affidavit communicates confidence and professionalism without appearing exaggerated, emotional, or unnecessarily aggressive. The goal is not to make the affidavit sound dramatic. The goal is to make the affidavit sound clear, reliable, and professionally reasoned for legal review.</a:t>
            </a:r>
            <a:br>
              <a:rPr lang="en-US" b="0" dirty="0">
                <a:effectLst/>
              </a:rPr>
            </a:br>
            <a:br>
              <a:rPr lang="en-US" b="0" dirty="0">
                <a:effectLst/>
              </a:rPr>
            </a:br>
            <a:r>
              <a:rPr lang="en-US" b="1" dirty="0">
                <a:effectLst/>
              </a:rPr>
              <a:t>Say:</a:t>
            </a:r>
          </a:p>
          <a:p>
            <a:pPr rtl="0"/>
            <a:r>
              <a:rPr lang="en-US" sz="1300" b="1" i="1" dirty="0"/>
              <a:t>Within the Flowers affidavit, revision may involve:</a:t>
            </a:r>
            <a:endParaRPr lang="en-US" b="0" dirty="0">
              <a:effectLst/>
            </a:endParaRPr>
          </a:p>
          <a:p>
            <a:pPr marL="181213" indent="-181213" fontAlgn="base">
              <a:buFont typeface="Arial" panose="020B0604020202020204" pitchFamily="34" charset="0"/>
              <a:buChar char="•"/>
            </a:pPr>
            <a:r>
              <a:rPr lang="en-US" sz="1300" b="1" i="1" dirty="0"/>
              <a:t>Refining how investigative developments are explained.</a:t>
            </a:r>
          </a:p>
          <a:p>
            <a:pPr marL="181213" indent="-181213" fontAlgn="base">
              <a:buFont typeface="Arial" panose="020B0604020202020204" pitchFamily="34" charset="0"/>
              <a:buChar char="•"/>
            </a:pPr>
            <a:r>
              <a:rPr lang="en-US" sz="1300" b="1" i="1" dirty="0"/>
              <a:t>Improving transitions between reassessment points.</a:t>
            </a:r>
          </a:p>
          <a:p>
            <a:pPr marL="181213" indent="-181213" fontAlgn="base">
              <a:buFont typeface="Arial" panose="020B0604020202020204" pitchFamily="34" charset="0"/>
              <a:buChar char="•"/>
            </a:pPr>
            <a:r>
              <a:rPr lang="en-US" sz="1300" b="1" i="1" dirty="0"/>
              <a:t>Clarifying how Division response evolved.</a:t>
            </a:r>
          </a:p>
          <a:p>
            <a:pPr marL="181213" indent="-181213" fontAlgn="base">
              <a:buFont typeface="Arial" panose="020B0604020202020204" pitchFamily="34" charset="0"/>
              <a:buChar char="•"/>
            </a:pPr>
            <a:r>
              <a:rPr lang="en-US" sz="1300" b="1" i="1" dirty="0"/>
              <a:t>Strengthening explanations surrounding caregiver behavior.</a:t>
            </a:r>
          </a:p>
          <a:p>
            <a:pPr marL="181213" indent="-181213" fontAlgn="base">
              <a:buFont typeface="Arial" panose="020B0604020202020204" pitchFamily="34" charset="0"/>
              <a:buChar char="•"/>
            </a:pPr>
            <a:r>
              <a:rPr lang="en-US" sz="1300" b="1" i="1" dirty="0"/>
              <a:t>Improving readability within complex investigative sections.</a:t>
            </a:r>
          </a:p>
          <a:p>
            <a:endParaRPr lang="en-US" b="0" dirty="0">
              <a:effectLst/>
            </a:endParaRPr>
          </a:p>
          <a:p>
            <a:pPr defTabSz="966470">
              <a:defRPr/>
            </a:pPr>
            <a:r>
              <a:rPr lang="en-US" sz="1300" b="1" dirty="0"/>
              <a:t>Facilitator Question</a:t>
            </a:r>
            <a:r>
              <a:rPr lang="en-US" sz="1300" dirty="0"/>
              <a:t>: (ask the following question and validate responses)</a:t>
            </a:r>
            <a:endParaRPr lang="en-US" b="0" dirty="0">
              <a:effectLst/>
            </a:endParaRPr>
          </a:p>
          <a:p>
            <a:pPr marL="181213" indent="-181213" fontAlgn="base">
              <a:buFont typeface="Arial" panose="020B0604020202020204" pitchFamily="34" charset="0"/>
              <a:buChar char="•"/>
            </a:pPr>
            <a:r>
              <a:rPr lang="en-US" sz="1300" dirty="0"/>
              <a:t>What types of wording may reduce professionalism within affidavits?</a:t>
            </a:r>
            <a:br>
              <a:rPr lang="en-US" b="0" dirty="0">
                <a:effectLst/>
              </a:rPr>
            </a:br>
            <a:endParaRPr lang="en-US" b="0" dirty="0">
              <a:effectLst/>
            </a:endParaRPr>
          </a:p>
          <a:p>
            <a:pPr rtl="0"/>
            <a:r>
              <a:rPr lang="en-US" sz="1300" b="1" dirty="0"/>
              <a:t>Facilitator Answer:</a:t>
            </a:r>
            <a:r>
              <a:rPr lang="en-US" sz="1300" dirty="0"/>
              <a:t> </a:t>
            </a:r>
            <a:endParaRPr lang="en-US" b="0" dirty="0">
              <a:effectLst/>
            </a:endParaRPr>
          </a:p>
          <a:p>
            <a:pPr marL="181213" indent="-181213" fontAlgn="base">
              <a:buFont typeface="Arial" panose="020B0604020202020204" pitchFamily="34" charset="0"/>
              <a:buChar char="•"/>
            </a:pPr>
            <a:r>
              <a:rPr lang="en-US" sz="1300" dirty="0"/>
              <a:t>Informal phrasing, repetitive wording, and ambiguous language.</a:t>
            </a:r>
          </a:p>
          <a:p>
            <a:endParaRPr lang="en-US" b="0" dirty="0">
              <a:effectLst/>
            </a:endParaRPr>
          </a:p>
          <a:p>
            <a:pPr rtl="0"/>
            <a:r>
              <a:rPr lang="en-US" sz="1300" b="1" dirty="0"/>
              <a:t>Facilitator Question</a:t>
            </a:r>
            <a:r>
              <a:rPr lang="en-US" sz="1300" dirty="0"/>
              <a:t>:</a:t>
            </a:r>
            <a:endParaRPr lang="en-US" b="0" dirty="0">
              <a:effectLst/>
            </a:endParaRPr>
          </a:p>
          <a:p>
            <a:pPr marL="181213" indent="-181213" fontAlgn="base">
              <a:buFont typeface="Arial" panose="020B0604020202020204" pitchFamily="34" charset="0"/>
              <a:buChar char="•"/>
            </a:pPr>
            <a:r>
              <a:rPr lang="en-US" sz="1300" dirty="0"/>
              <a:t>How can transitions improve document flow?</a:t>
            </a:r>
            <a:br>
              <a:rPr lang="en-US" b="0" dirty="0">
                <a:effectLst/>
              </a:rPr>
            </a:br>
            <a:endParaRPr lang="en-US" b="0" dirty="0">
              <a:effectLst/>
            </a:endParaRPr>
          </a:p>
          <a:p>
            <a:pPr rtl="0"/>
            <a:r>
              <a:rPr lang="en-US" sz="1300" b="1" dirty="0"/>
              <a:t>Facilitator Answer: </a:t>
            </a:r>
            <a:endParaRPr lang="en-US" b="0" dirty="0">
              <a:effectLst/>
            </a:endParaRPr>
          </a:p>
          <a:p>
            <a:pPr marL="181213" indent="-181213" fontAlgn="base">
              <a:buFont typeface="Arial" panose="020B0604020202020204" pitchFamily="34" charset="0"/>
              <a:buChar char="•"/>
            </a:pPr>
            <a:r>
              <a:rPr lang="en-US" sz="1300" dirty="0"/>
              <a:t>Strengthening weak transitions and addressing abrupt sentence structure can help resolve issues like overexplaining and improve overall readability.</a:t>
            </a:r>
          </a:p>
          <a:p>
            <a:endParaRPr lang="en-US" b="0" dirty="0">
              <a:effectLst/>
            </a:endParaRPr>
          </a:p>
          <a:p>
            <a:pPr rtl="0"/>
            <a:r>
              <a:rPr lang="en-US" sz="1300" b="1" dirty="0"/>
              <a:t>Key Points</a:t>
            </a:r>
            <a:r>
              <a:rPr lang="en-US" sz="1300" dirty="0"/>
              <a:t>:</a:t>
            </a:r>
            <a:r>
              <a:rPr lang="en-US" sz="1300" b="1" dirty="0"/>
              <a:t> </a:t>
            </a:r>
            <a:r>
              <a:rPr lang="en-US" sz="1300" dirty="0"/>
              <a:t>(ensure these are covered)</a:t>
            </a:r>
            <a:endParaRPr lang="en-US" b="0" dirty="0">
              <a:effectLst/>
            </a:endParaRPr>
          </a:p>
          <a:p>
            <a:pPr marL="181213" indent="-181213" fontAlgn="base">
              <a:buFont typeface="Arial" panose="020B0604020202020204" pitchFamily="34" charset="0"/>
              <a:buChar char="•"/>
            </a:pPr>
            <a:r>
              <a:rPr lang="en-US" sz="1300" dirty="0"/>
              <a:t>Revision improves precision and professionalism.</a:t>
            </a:r>
          </a:p>
          <a:p>
            <a:pPr marL="181213" indent="-181213" fontAlgn="base">
              <a:buFont typeface="Arial" panose="020B0604020202020204" pitchFamily="34" charset="0"/>
              <a:buChar char="•"/>
            </a:pPr>
            <a:r>
              <a:rPr lang="en-US" sz="1300" dirty="0"/>
              <a:t>Strong transitions improve readability and flow.</a:t>
            </a:r>
          </a:p>
          <a:p>
            <a:pPr marL="181213" indent="-181213" fontAlgn="base">
              <a:buFont typeface="Arial" panose="020B0604020202020204" pitchFamily="34" charset="0"/>
              <a:buChar char="•"/>
            </a:pPr>
            <a:r>
              <a:rPr lang="en-US" sz="1300" dirty="0"/>
              <a:t>Tone and structure influence legal communication quality.</a:t>
            </a:r>
          </a:p>
          <a:p>
            <a:pPr marL="181213" indent="-181213" fontAlgn="base">
              <a:buFont typeface="Arial" panose="020B0604020202020204" pitchFamily="34" charset="0"/>
              <a:buChar char="•"/>
            </a:pPr>
            <a:r>
              <a:rPr lang="en-US" sz="1300" dirty="0"/>
              <a:t>Effective editing helps create clearer and more reliable documentation.</a:t>
            </a:r>
          </a:p>
        </p:txBody>
      </p:sp>
      <p:sp>
        <p:nvSpPr>
          <p:cNvPr id="3" name="Slide Image Placeholder 2">
            <a:extLst>
              <a:ext uri="{FF2B5EF4-FFF2-40B4-BE49-F238E27FC236}">
                <a16:creationId xmlns:a16="http://schemas.microsoft.com/office/drawing/2014/main" id="{34AD0518-C1D6-3C64-5E4F-6C23042C5E7F}"/>
              </a:ext>
            </a:extLst>
          </p:cNvPr>
          <p:cNvSpPr>
            <a:spLocks noGrp="1" noRot="1" noChangeAspect="1"/>
          </p:cNvSpPr>
          <p:nvPr>
            <p:ph type="sldImg"/>
          </p:nvPr>
        </p:nvSpPr>
        <p:spPr>
          <a:xfrm>
            <a:off x="777875" y="963613"/>
            <a:ext cx="5759450" cy="3240087"/>
          </a:xfr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4" name="Google Shape;394;p5:notes"/>
          <p:cNvSpPr txBox="1">
            <a:spLocks noGrp="1"/>
          </p:cNvSpPr>
          <p:nvPr>
            <p:ph type="body" idx="1"/>
          </p:nvPr>
        </p:nvSpPr>
        <p:spPr/>
        <p:txBody>
          <a:bodyPr/>
          <a:lstStyle/>
          <a:p>
            <a:pPr rtl="0"/>
            <a:r>
              <a:rPr lang="en-US" sz="1300" b="1" dirty="0"/>
              <a:t>EVALUATION OF REVISION CHOICES &amp; LEGAL WRITING DECISIONS </a:t>
            </a:r>
            <a:endParaRPr lang="en-US" b="1" dirty="0">
              <a:effectLst/>
            </a:endParaRPr>
          </a:p>
          <a:p>
            <a:endParaRPr lang="en-US" b="0" dirty="0">
              <a:effectLst/>
            </a:endParaRPr>
          </a:p>
          <a:p>
            <a:pPr rtl="0"/>
            <a:r>
              <a:rPr lang="en-US" sz="1300" b="1" dirty="0"/>
              <a:t>Time:</a:t>
            </a:r>
            <a:r>
              <a:rPr lang="en-US" sz="1300" dirty="0"/>
              <a:t> 20 minutes</a:t>
            </a:r>
            <a:endParaRPr lang="en-US" b="0" dirty="0">
              <a:effectLst/>
            </a:endParaRPr>
          </a:p>
          <a:p>
            <a:pPr rtl="0"/>
            <a:r>
              <a:rPr lang="en-US" sz="1300" b="1" dirty="0"/>
              <a:t>Purpose: </a:t>
            </a:r>
            <a:r>
              <a:rPr lang="en-US" sz="1300" dirty="0"/>
              <a:t>To help participants compare revision approaches, evaluate legal writing decisions, and determine how different editing choices affect clarity, emphasis, and overall affidavit effectiveness</a:t>
            </a:r>
            <a:endParaRPr lang="en-US" b="0" dirty="0">
              <a:effectLst/>
            </a:endParaRPr>
          </a:p>
          <a:p>
            <a:endParaRPr lang="en-US" b="0" dirty="0">
              <a:effectLst/>
            </a:endParaRPr>
          </a:p>
          <a:p>
            <a:pPr rtl="0"/>
            <a:r>
              <a:rPr lang="en-US" sz="1300" b="1" dirty="0"/>
              <a:t>Participant Manual:</a:t>
            </a:r>
            <a:r>
              <a:rPr lang="en-US" sz="1300" dirty="0"/>
              <a:t> Flowers Affidavit Drafting Packet – Reviewing &amp; Strengthening Documentation Section</a:t>
            </a:r>
            <a:endParaRPr lang="en-US" b="0" dirty="0">
              <a:effectLst/>
            </a:endParaRPr>
          </a:p>
          <a:p>
            <a:endParaRPr lang="en-US" b="0" dirty="0">
              <a:effectLst/>
            </a:endParaRPr>
          </a:p>
          <a:p>
            <a:pPr rtl="0"/>
            <a:r>
              <a:rPr lang="en-US" sz="1300" b="1" dirty="0"/>
              <a:t>Say:</a:t>
            </a:r>
            <a:endParaRPr lang="en-US" b="0" dirty="0">
              <a:effectLst/>
            </a:endParaRPr>
          </a:p>
          <a:p>
            <a:pPr rtl="0"/>
            <a:r>
              <a:rPr lang="en-US" sz="1300" b="1" i="1" dirty="0"/>
              <a:t>Now, let’s collaborate to compare revision strategies by discussing how different word choices and organizational structures can strengthen the affidavit's overall quality.</a:t>
            </a:r>
            <a:endParaRPr lang="en-US" b="0" dirty="0">
              <a:effectLst/>
            </a:endParaRPr>
          </a:p>
          <a:p>
            <a:endParaRPr lang="en-US" b="0" dirty="0">
              <a:effectLst/>
            </a:endParaRPr>
          </a:p>
          <a:p>
            <a:pPr rtl="0"/>
            <a:r>
              <a:rPr lang="en-US" sz="1300" b="1" dirty="0"/>
              <a:t>Activity Instructions:</a:t>
            </a:r>
            <a:endParaRPr lang="en-US" b="0" dirty="0">
              <a:effectLst/>
            </a:endParaRPr>
          </a:p>
          <a:p>
            <a:pPr marL="181213" indent="-181213" fontAlgn="base">
              <a:buFont typeface="Arial" panose="020B0604020202020204" pitchFamily="34" charset="0"/>
              <a:buChar char="•"/>
            </a:pPr>
            <a:r>
              <a:rPr lang="en-US" sz="1300" dirty="0"/>
              <a:t>Have participants pair up with a partner at their table to compare selected sections from their drafted Flowers affidavits. This is a facilitated verbal discussion with no additional written component.</a:t>
            </a:r>
            <a:endParaRPr lang="en-US" sz="1300" b="1" dirty="0"/>
          </a:p>
          <a:p>
            <a:pPr marL="181213" indent="-181213" fontAlgn="base">
              <a:buFont typeface="Arial" panose="020B0604020202020204" pitchFamily="34" charset="0"/>
              <a:buChar char="•"/>
            </a:pPr>
            <a:r>
              <a:rPr lang="en-US" sz="1300" dirty="0"/>
              <a:t>With their partner, participants should discuss which revisions improved overall communication, what edits made information easier to understand, and what wording choices created a stronger legal presentation.</a:t>
            </a:r>
            <a:endParaRPr lang="en-US" sz="1300" b="1" dirty="0"/>
          </a:p>
          <a:p>
            <a:pPr marL="181213" indent="-181213" fontAlgn="base">
              <a:buFont typeface="Arial" panose="020B0604020202020204" pitchFamily="34" charset="0"/>
              <a:buChar char="•"/>
            </a:pPr>
            <a:r>
              <a:rPr lang="en-US" sz="1300" dirty="0"/>
              <a:t>Have them evaluate sentence structure, explanatory depth, paragraph organization, section balance, placement of important details, and consistency of professional tone, considering whether key information gets appropriate emphasis, whether sections feel balanced or overloaded, and whether the document maintains steady progression without sounding repetitive.</a:t>
            </a:r>
            <a:endParaRPr lang="en-US" sz="1300" b="1" dirty="0"/>
          </a:p>
          <a:p>
            <a:pPr marL="181213" indent="-181213" fontAlgn="base">
              <a:buFont typeface="Arial" panose="020B0604020202020204" pitchFamily="34" charset="0"/>
              <a:buChar char="•"/>
            </a:pPr>
            <a:r>
              <a:rPr lang="en-US" sz="1300" dirty="0"/>
              <a:t>Each pair should be ready to share one revision choice that significantly improved affidavit quality and explain why it strengthened communication or legal readability.</a:t>
            </a:r>
            <a:endParaRPr lang="en-US" sz="1300" b="1" dirty="0"/>
          </a:p>
          <a:p>
            <a:endParaRPr lang="en-US" b="0" dirty="0">
              <a:effectLst/>
            </a:endParaRPr>
          </a:p>
          <a:p>
            <a:r>
              <a:rPr lang="en-US" b="1" dirty="0">
                <a:effectLst/>
              </a:rPr>
              <a:t>Paraphrase:</a:t>
            </a:r>
          </a:p>
          <a:p>
            <a:pPr rtl="0"/>
            <a:r>
              <a:rPr lang="en-US" sz="1300" dirty="0"/>
              <a:t>Two affidavits may contain the same investigative facts but communicate them very differently, depending on how the information is organized and revised. Effective legal writing often depends on small drafting choices that influence emphasis, readability, balance, professional tone, and overall document cohesion. This activity focuses less on identifying mistakes and more on evaluating how revision choices shape the affidavit's final presentation.</a:t>
            </a:r>
            <a:endParaRPr lang="en-US" b="0" dirty="0">
              <a:effectLst/>
            </a:endParaRPr>
          </a:p>
          <a:p>
            <a:endParaRPr lang="en-US" b="0" dirty="0">
              <a:effectLst/>
            </a:endParaRPr>
          </a:p>
          <a:p>
            <a:pPr rtl="0"/>
            <a:r>
              <a:rPr lang="en-US" sz="1300" dirty="0"/>
              <a:t>For example:</a:t>
            </a:r>
            <a:endParaRPr lang="en-US" b="0" dirty="0">
              <a:effectLst/>
            </a:endParaRPr>
          </a:p>
          <a:p>
            <a:pPr marL="181213" indent="-181213" fontAlgn="base">
              <a:buFont typeface="Arial" panose="020B0604020202020204" pitchFamily="34" charset="0"/>
              <a:buChar char="•"/>
            </a:pPr>
            <a:r>
              <a:rPr lang="en-US" sz="1300" dirty="0"/>
              <a:t>Moving a critical detail earlier within a paragraph may increase clarity.</a:t>
            </a:r>
          </a:p>
          <a:p>
            <a:pPr marL="181213" indent="-181213" fontAlgn="base">
              <a:buFont typeface="Arial" panose="020B0604020202020204" pitchFamily="34" charset="0"/>
              <a:buChar char="•"/>
            </a:pPr>
            <a:r>
              <a:rPr lang="en-US" sz="1300" dirty="0"/>
              <a:t>Breaking up dense sections may improve readability.</a:t>
            </a:r>
          </a:p>
          <a:p>
            <a:pPr marL="181213" indent="-181213" fontAlgn="base">
              <a:buFont typeface="Arial" panose="020B0604020202020204" pitchFamily="34" charset="0"/>
              <a:buChar char="•"/>
            </a:pPr>
            <a:r>
              <a:rPr lang="en-US" sz="1300" dirty="0"/>
              <a:t>Reorganizing investigative details may improve narrative balance.</a:t>
            </a:r>
          </a:p>
          <a:p>
            <a:pPr marL="181213" indent="-181213" fontAlgn="base">
              <a:buFont typeface="Arial" panose="020B0604020202020204" pitchFamily="34" charset="0"/>
              <a:buChar char="•"/>
            </a:pPr>
            <a:r>
              <a:rPr lang="en-US" sz="1300" dirty="0"/>
              <a:t>Adjusting sentence structure may create smoother progression.</a:t>
            </a:r>
          </a:p>
          <a:p>
            <a:pPr marL="181213" indent="-181213" fontAlgn="base">
              <a:buFont typeface="Arial" panose="020B0604020202020204" pitchFamily="34" charset="0"/>
              <a:buChar char="•"/>
            </a:pPr>
            <a:r>
              <a:rPr lang="en-US" sz="1300" dirty="0"/>
              <a:t>Removing unnecessary wording may strengthen focus and impact.</a:t>
            </a:r>
          </a:p>
          <a:p>
            <a:endParaRPr lang="en-US" b="0" dirty="0">
              <a:effectLst/>
            </a:endParaRPr>
          </a:p>
          <a:p>
            <a:r>
              <a:rPr lang="en-US" b="1" dirty="0">
                <a:effectLst/>
              </a:rPr>
              <a:t>Say:</a:t>
            </a:r>
          </a:p>
          <a:p>
            <a:pPr rtl="0"/>
            <a:r>
              <a:rPr lang="en-US" sz="1300" b="1" i="1" dirty="0"/>
              <a:t>As you compare affidavit sections with your partner, pay attention to how the writing feels from the perspective of a legal reader reviewing the document for the first time. Strong affidavits often maintain steady pacing, logical paragraph development, appropriate emphasis on major concerns, a controlled, professional tone, and clear separation of investigative developments.</a:t>
            </a:r>
            <a:endParaRPr lang="en-US" b="1" i="1" dirty="0">
              <a:effectLst/>
            </a:endParaRPr>
          </a:p>
          <a:p>
            <a:br>
              <a:rPr lang="en-US" b="0" dirty="0">
                <a:effectLst/>
              </a:rPr>
            </a:br>
            <a:r>
              <a:rPr lang="en-US" b="1" dirty="0">
                <a:effectLst/>
              </a:rPr>
              <a:t>Facilitator Note:</a:t>
            </a:r>
          </a:p>
          <a:p>
            <a:pPr marL="181213" indent="-181213">
              <a:buFont typeface="Arial" panose="020B0604020202020204" pitchFamily="34" charset="0"/>
              <a:buChar char="•"/>
            </a:pPr>
            <a:r>
              <a:rPr lang="en-US" sz="1300" dirty="0"/>
              <a:t>Within the Flowers affidavit, some sections may require stronger organization because the investigation involved multiple reassessment points, evolving Division response, changing household dynamics, escalating behavioral concerns, and a complex investigative progression over time. </a:t>
            </a:r>
          </a:p>
          <a:p>
            <a:pPr marL="181213" indent="-181213">
              <a:buFont typeface="Arial" panose="020B0604020202020204" pitchFamily="34" charset="0"/>
              <a:buChar char="•"/>
            </a:pPr>
            <a:r>
              <a:rPr lang="en-US" sz="1300" dirty="0"/>
              <a:t>This discussion is designed to help participants recognize how revision decisions shape the overall effectiveness and professionalism of legal documentation.</a:t>
            </a:r>
            <a:br>
              <a:rPr lang="en-US" b="0" dirty="0">
                <a:effectLst/>
              </a:rPr>
            </a:br>
            <a:endParaRPr lang="en-US" b="0" dirty="0">
              <a:effectLst/>
            </a:endParaRPr>
          </a:p>
          <a:p>
            <a:pPr defTabSz="966470">
              <a:defRPr/>
            </a:pPr>
            <a:r>
              <a:rPr lang="en-US" sz="1300" b="1" dirty="0"/>
              <a:t>Facilitator Question</a:t>
            </a:r>
            <a:r>
              <a:rPr lang="en-US" sz="1300" dirty="0"/>
              <a:t>: (ask the following question and validate responses)</a:t>
            </a:r>
            <a:endParaRPr lang="en-US" b="0" dirty="0">
              <a:effectLst/>
            </a:endParaRPr>
          </a:p>
          <a:p>
            <a:pPr marL="181213" indent="-181213" fontAlgn="base">
              <a:buFont typeface="Arial" panose="020B0604020202020204" pitchFamily="34" charset="0"/>
              <a:buChar char="•"/>
            </a:pPr>
            <a:r>
              <a:rPr lang="en-US" sz="1300" dirty="0"/>
              <a:t>How can paragraph organization affect readability?</a:t>
            </a:r>
          </a:p>
          <a:p>
            <a:endParaRPr lang="en-US" b="0" dirty="0">
              <a:effectLst/>
            </a:endParaRPr>
          </a:p>
          <a:p>
            <a:pPr rtl="0"/>
            <a:r>
              <a:rPr lang="en-US" sz="1300" b="1" dirty="0"/>
              <a:t>Facilitator Answer:</a:t>
            </a:r>
            <a:endParaRPr lang="en-US" b="0" dirty="0">
              <a:effectLst/>
            </a:endParaRPr>
          </a:p>
          <a:p>
            <a:pPr marL="181213" indent="-181213" fontAlgn="base">
              <a:buFont typeface="Arial" panose="020B0604020202020204" pitchFamily="34" charset="0"/>
              <a:buChar char="•"/>
            </a:pPr>
            <a:r>
              <a:rPr lang="en-US" sz="1300" dirty="0"/>
              <a:t>Better paragraph separation and improved sentence pacing make a document easier to follow.</a:t>
            </a:r>
          </a:p>
          <a:p>
            <a:endParaRPr lang="en-US" b="0" dirty="0">
              <a:effectLst/>
            </a:endParaRPr>
          </a:p>
          <a:p>
            <a:pPr rtl="0"/>
            <a:r>
              <a:rPr lang="en-US" sz="1300" b="1" dirty="0"/>
              <a:t>Facilitator Question</a:t>
            </a:r>
            <a:r>
              <a:rPr lang="en-US" sz="1300" dirty="0"/>
              <a:t>:</a:t>
            </a:r>
            <a:endParaRPr lang="en-US" b="0" dirty="0">
              <a:effectLst/>
            </a:endParaRPr>
          </a:p>
          <a:p>
            <a:pPr marL="181213" indent="-181213" fontAlgn="base">
              <a:buFont typeface="Arial" panose="020B0604020202020204" pitchFamily="34" charset="0"/>
              <a:buChar char="•"/>
            </a:pPr>
            <a:r>
              <a:rPr lang="en-US" sz="1300" dirty="0"/>
              <a:t>What edits helped strengthen emphasis on major concerns?</a:t>
            </a:r>
          </a:p>
          <a:p>
            <a:endParaRPr lang="en-US" b="0" dirty="0">
              <a:effectLst/>
            </a:endParaRPr>
          </a:p>
          <a:p>
            <a:pPr rtl="0"/>
            <a:r>
              <a:rPr lang="en-US" sz="1300" b="1" dirty="0"/>
              <a:t>Facilitator Answer:</a:t>
            </a:r>
            <a:endParaRPr lang="en-US" b="0" dirty="0">
              <a:effectLst/>
            </a:endParaRPr>
          </a:p>
          <a:p>
            <a:pPr marL="181213" indent="-181213" fontAlgn="base">
              <a:buFont typeface="Arial" panose="020B0604020202020204" pitchFamily="34" charset="0"/>
              <a:buChar char="•"/>
            </a:pPr>
            <a:r>
              <a:rPr lang="en-US" sz="1300" dirty="0"/>
              <a:t>More effective placement of important information and stronger organization of details are key ways to emphasize major concerns.</a:t>
            </a:r>
          </a:p>
          <a:p>
            <a:endParaRPr lang="en-US" b="0" dirty="0">
              <a:effectLst/>
            </a:endParaRPr>
          </a:p>
          <a:p>
            <a:pPr rtl="0"/>
            <a:r>
              <a:rPr lang="en-US" sz="1300" b="1" dirty="0"/>
              <a:t>Key Points</a:t>
            </a:r>
            <a:r>
              <a:rPr lang="en-US" sz="1300" dirty="0"/>
              <a:t>:</a:t>
            </a:r>
            <a:r>
              <a:rPr lang="en-US" sz="1300" b="1" dirty="0"/>
              <a:t> </a:t>
            </a:r>
            <a:r>
              <a:rPr lang="en-US" sz="1300" dirty="0"/>
              <a:t>(ensure these are covered)</a:t>
            </a:r>
            <a:endParaRPr lang="en-US" b="0" dirty="0">
              <a:effectLst/>
            </a:endParaRPr>
          </a:p>
          <a:p>
            <a:pPr marL="181213" indent="-181213" fontAlgn="base">
              <a:buFont typeface="Arial" panose="020B0604020202020204" pitchFamily="34" charset="0"/>
              <a:buChar char="•"/>
            </a:pPr>
            <a:r>
              <a:rPr lang="en-US" sz="1300" dirty="0"/>
              <a:t>Revision shapes how documentation feels to the reader, influencing pacing, emphasis, and readability.</a:t>
            </a:r>
          </a:p>
          <a:p>
            <a:pPr marL="181213" indent="-181213" fontAlgn="base">
              <a:buFont typeface="Arial" panose="020B0604020202020204" pitchFamily="34" charset="0"/>
              <a:buChar char="•"/>
            </a:pPr>
            <a:r>
              <a:rPr lang="en-US" sz="1300" dirty="0"/>
              <a:t>Organization influences how information is interpreted and emphasized.</a:t>
            </a:r>
          </a:p>
          <a:p>
            <a:pPr marL="181213" indent="-181213" fontAlgn="base">
              <a:buFont typeface="Arial" panose="020B0604020202020204" pitchFamily="34" charset="0"/>
              <a:buChar char="•"/>
            </a:pPr>
            <a:r>
              <a:rPr lang="en-US" sz="1300" dirty="0"/>
              <a:t>Effective legal writing balances detail with clarity.</a:t>
            </a:r>
          </a:p>
          <a:p>
            <a:pPr marL="181213" indent="-181213" fontAlgn="base">
              <a:buFont typeface="Arial" panose="020B0604020202020204" pitchFamily="34" charset="0"/>
              <a:buChar char="•"/>
            </a:pPr>
            <a:r>
              <a:rPr lang="en-US" sz="1300" dirty="0"/>
              <a:t>Small edits can significantly improve the clarity and professionalism of an affidavit.</a:t>
            </a:r>
          </a:p>
        </p:txBody>
      </p:sp>
      <p:sp>
        <p:nvSpPr>
          <p:cNvPr id="3" name="Slide Image Placeholder 2">
            <a:extLst>
              <a:ext uri="{FF2B5EF4-FFF2-40B4-BE49-F238E27FC236}">
                <a16:creationId xmlns:a16="http://schemas.microsoft.com/office/drawing/2014/main" id="{1149DC36-E24C-C4B8-93A4-46A8406EDF72}"/>
              </a:ext>
            </a:extLst>
          </p:cNvPr>
          <p:cNvSpPr>
            <a:spLocks noGrp="1" noRot="1" noChangeAspect="1"/>
          </p:cNvSpPr>
          <p:nvPr>
            <p:ph type="sldImg"/>
          </p:nvPr>
        </p:nvSpPr>
        <p:spPr>
          <a:xfrm>
            <a:off x="777875" y="963613"/>
            <a:ext cx="5759450" cy="3240087"/>
          </a:xfr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3f979f1a0ad_0_82:notes"/>
          <p:cNvSpPr>
            <a:spLocks noGrp="1" noRot="1" noChangeAspect="1"/>
          </p:cNvSpPr>
          <p:nvPr>
            <p:ph type="sldImg" idx="2"/>
          </p:nvPr>
        </p:nvSpPr>
        <p:spPr>
          <a:xfrm>
            <a:off x="777875" y="9636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4" name="Google Shape;354;g3f979f1a0ad_0_82:notes"/>
          <p:cNvSpPr txBox="1">
            <a:spLocks noGrp="1"/>
          </p:cNvSpPr>
          <p:nvPr>
            <p:ph type="body" idx="1"/>
          </p:nvPr>
        </p:nvSpPr>
        <p:spPr>
          <a:xfrm>
            <a:off x="731520" y="4203859"/>
            <a:ext cx="5852160" cy="4433888"/>
          </a:xfrm>
          <a:prstGeom prst="rect">
            <a:avLst/>
          </a:prstGeom>
          <a:noFill/>
          <a:ln>
            <a:noFill/>
          </a:ln>
        </p:spPr>
        <p:txBody>
          <a:bodyPr spcFirstLastPara="1" wrap="square" lIns="96631" tIns="48302" rIns="96631" bIns="48302" anchor="t" anchorCtr="0">
            <a:noAutofit/>
          </a:bodyPr>
          <a:lstStyle/>
          <a:p>
            <a:r>
              <a:rPr lang="en-US" sz="1300" b="1" dirty="0"/>
              <a:t>INTRODUCTION TO AFFIDAVIT DEVELOPMENT</a:t>
            </a:r>
            <a:endParaRPr lang="en-US" b="0" dirty="0">
              <a:effectLst/>
            </a:endParaRPr>
          </a:p>
          <a:p>
            <a:endParaRPr lang="en-US" b="0" dirty="0">
              <a:effectLst/>
            </a:endParaRPr>
          </a:p>
          <a:p>
            <a:r>
              <a:rPr lang="en-US" sz="1300" b="1" dirty="0"/>
              <a:t>Time:</a:t>
            </a:r>
            <a:r>
              <a:rPr lang="en-US" sz="1300" dirty="0"/>
              <a:t> 10 minutes</a:t>
            </a:r>
            <a:endParaRPr lang="en-US" b="0" dirty="0">
              <a:effectLst/>
            </a:endParaRPr>
          </a:p>
          <a:p>
            <a:r>
              <a:rPr lang="en-US" sz="1300" b="1" dirty="0"/>
              <a:t>Purpose:</a:t>
            </a:r>
            <a:r>
              <a:rPr lang="en-US" sz="1300" dirty="0"/>
              <a:t> Introduce affidavits as a critical legal document and frame the day's work using the Flowers case to build a complete training affidavit</a:t>
            </a:r>
            <a:endParaRPr lang="en-US" b="0" dirty="0">
              <a:effectLst/>
            </a:endParaRPr>
          </a:p>
          <a:p>
            <a:endParaRPr lang="en-US" b="0" dirty="0">
              <a:effectLst/>
            </a:endParaRPr>
          </a:p>
          <a:p>
            <a:r>
              <a:rPr lang="en-US" sz="1300" b="1" dirty="0"/>
              <a:t>Say:</a:t>
            </a:r>
            <a:endParaRPr lang="en-US" b="0" dirty="0">
              <a:effectLst/>
            </a:endParaRPr>
          </a:p>
          <a:p>
            <a:r>
              <a:rPr lang="en-US" sz="1300" b="1" i="1" dirty="0"/>
              <a:t>Throughout Day 6, we discussed how investigations progress toward court involvement, permanency planning, and ongoing legal action following removal. Today, we are shifting to the documentation that supports those legal processes.</a:t>
            </a:r>
            <a:br>
              <a:rPr lang="en-US" b="0" dirty="0">
                <a:effectLst/>
              </a:rPr>
            </a:br>
            <a:endParaRPr lang="en-US" b="0" dirty="0">
              <a:effectLst/>
            </a:endParaRPr>
          </a:p>
          <a:p>
            <a:r>
              <a:rPr lang="en-US" sz="1300" b="1" i="1" dirty="0"/>
              <a:t>Affidavits are among the most important legal documents that Specialists contribute to in court proceedings. Courts, OCC, supervisors, and Division partners rely heavily on affidavits to answer the questions:</a:t>
            </a:r>
          </a:p>
          <a:p>
            <a:pPr indent="-181213" fontAlgn="base">
              <a:buFont typeface="Arial" panose="020B0604020202020204" pitchFamily="34" charset="0"/>
              <a:buChar char="•"/>
            </a:pPr>
            <a:r>
              <a:rPr lang="en-US" sz="1300" b="1" i="1" dirty="0"/>
              <a:t>What occurred during the investigation?</a:t>
            </a:r>
          </a:p>
          <a:p>
            <a:pPr indent="-181213" fontAlgn="base">
              <a:buFont typeface="Arial" panose="020B0604020202020204" pitchFamily="34" charset="0"/>
              <a:buChar char="•"/>
            </a:pPr>
            <a:r>
              <a:rPr lang="en-US" sz="1300" b="1" i="1" dirty="0"/>
              <a:t>What safety threats were identified?</a:t>
            </a:r>
          </a:p>
          <a:p>
            <a:pPr indent="-181213" fontAlgn="base">
              <a:buFont typeface="Arial" panose="020B0604020202020204" pitchFamily="34" charset="0"/>
              <a:buChar char="•"/>
            </a:pPr>
            <a:r>
              <a:rPr lang="en-US" sz="1300" b="1" i="1" dirty="0"/>
              <a:t>What actions were taken?</a:t>
            </a:r>
          </a:p>
          <a:p>
            <a:pPr indent="-181213" fontAlgn="base">
              <a:buFont typeface="Arial" panose="020B0604020202020204" pitchFamily="34" charset="0"/>
              <a:buChar char="•"/>
            </a:pPr>
            <a:r>
              <a:rPr lang="en-US" sz="1300" b="1" i="1" dirty="0"/>
              <a:t>Why was removal or court action necessary?</a:t>
            </a:r>
          </a:p>
          <a:p>
            <a:pPr indent="-181213" fontAlgn="base">
              <a:buFont typeface="Arial" panose="020B0604020202020204" pitchFamily="34" charset="0"/>
              <a:buChar char="•"/>
            </a:pPr>
            <a:r>
              <a:rPr lang="en-US" sz="1300" b="1" i="1" dirty="0"/>
              <a:t>What probable cause supports continued legal involvement?</a:t>
            </a:r>
          </a:p>
          <a:p>
            <a:endParaRPr lang="en-US" b="0" dirty="0">
              <a:effectLst/>
            </a:endParaRPr>
          </a:p>
          <a:p>
            <a:r>
              <a:rPr lang="en-US" sz="1300" b="1" dirty="0"/>
              <a:t>Paraphrase:</a:t>
            </a:r>
            <a:endParaRPr lang="en-US" b="0" dirty="0">
              <a:effectLst/>
            </a:endParaRPr>
          </a:p>
          <a:p>
            <a:r>
              <a:rPr lang="en-US" sz="1300" dirty="0"/>
              <a:t>Throughout today, we will use the Flowers case to progressively build a complete training affidavit. Rather than simply discussing affidavit concepts, you will actively organize chronology, document escalating concerns, support probable cause, and strengthen legal documentation using information gathered throughout the investigation.</a:t>
            </a:r>
            <a:endParaRPr lang="en-US" b="0" dirty="0">
              <a:effectLst/>
            </a:endParaRPr>
          </a:p>
          <a:p>
            <a:endParaRPr lang="en-US" b="0" dirty="0">
              <a:effectLst/>
            </a:endParaRPr>
          </a:p>
          <a:p>
            <a:r>
              <a:rPr lang="en-US" sz="1300" b="1" dirty="0"/>
              <a:t>As we move through the day, we will focus on:</a:t>
            </a:r>
            <a:endParaRPr lang="en-US" b="1" dirty="0">
              <a:effectLst/>
            </a:endParaRPr>
          </a:p>
          <a:p>
            <a:pPr indent="-181213" fontAlgn="base">
              <a:buFont typeface="Arial" panose="020B0604020202020204" pitchFamily="34" charset="0"/>
              <a:buChar char="•"/>
            </a:pPr>
            <a:r>
              <a:rPr lang="en-US" sz="1300" dirty="0"/>
              <a:t>Legal sufficiency</a:t>
            </a:r>
          </a:p>
          <a:p>
            <a:pPr indent="-181213" fontAlgn="base">
              <a:buFont typeface="Arial" panose="020B0604020202020204" pitchFamily="34" charset="0"/>
              <a:buChar char="•"/>
            </a:pPr>
            <a:r>
              <a:rPr lang="en-US" sz="1300" dirty="0"/>
              <a:t>Chronology organization</a:t>
            </a:r>
          </a:p>
          <a:p>
            <a:pPr indent="-181213" fontAlgn="base">
              <a:buFont typeface="Arial" panose="020B0604020202020204" pitchFamily="34" charset="0"/>
              <a:buChar char="•"/>
            </a:pPr>
            <a:r>
              <a:rPr lang="en-US" sz="1300" dirty="0"/>
              <a:t>Factual documentation</a:t>
            </a:r>
          </a:p>
          <a:p>
            <a:pPr indent="-181213" fontAlgn="base">
              <a:buFont typeface="Arial" panose="020B0604020202020204" pitchFamily="34" charset="0"/>
              <a:buChar char="•"/>
            </a:pPr>
            <a:r>
              <a:rPr lang="en-US" sz="1300" dirty="0"/>
              <a:t>Supporting probable cause</a:t>
            </a:r>
          </a:p>
          <a:p>
            <a:pPr indent="-181213" fontAlgn="base">
              <a:buFont typeface="Arial" panose="020B0604020202020204" pitchFamily="34" charset="0"/>
              <a:buChar char="•"/>
            </a:pPr>
            <a:r>
              <a:rPr lang="en-US" sz="1300" dirty="0"/>
              <a:t>Professional legal writing</a:t>
            </a:r>
          </a:p>
          <a:p>
            <a:pPr indent="-181213" fontAlgn="base">
              <a:buFont typeface="Arial" panose="020B0604020202020204" pitchFamily="34" charset="0"/>
              <a:buChar char="•"/>
            </a:pPr>
            <a:r>
              <a:rPr lang="en-US" sz="1300" dirty="0"/>
              <a:t>Identifying weak or unsupported language</a:t>
            </a:r>
          </a:p>
          <a:p>
            <a:pPr indent="-181213" fontAlgn="base">
              <a:buFont typeface="Arial" panose="020B0604020202020204" pitchFamily="34" charset="0"/>
              <a:buChar char="•"/>
            </a:pPr>
            <a:r>
              <a:rPr lang="en-US" sz="1300" dirty="0"/>
              <a:t>Strengthening documentation for court progression</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2" name="Google Shape;402;p6:notes"/>
          <p:cNvSpPr txBox="1">
            <a:spLocks noGrp="1"/>
          </p:cNvSpPr>
          <p:nvPr>
            <p:ph type="body" idx="1"/>
          </p:nvPr>
        </p:nvSpPr>
        <p:spPr/>
        <p:txBody>
          <a:bodyPr/>
          <a:lstStyle/>
          <a:p>
            <a:pPr rtl="0"/>
            <a:r>
              <a:rPr lang="en-US" sz="1300" b="1" dirty="0"/>
              <a:t>STRENGTHENING LEGAL WRITING THROUGH REVISION &amp; REVIEW</a:t>
            </a:r>
            <a:endParaRPr lang="en-US" b="1" dirty="0">
              <a:effectLst/>
            </a:endParaRPr>
          </a:p>
          <a:p>
            <a:endParaRPr lang="en-US" b="0" dirty="0">
              <a:effectLst/>
            </a:endParaRPr>
          </a:p>
          <a:p>
            <a:pPr rtl="0"/>
            <a:r>
              <a:rPr lang="en-US" sz="1300" b="1" dirty="0"/>
              <a:t>Time:</a:t>
            </a:r>
            <a:r>
              <a:rPr lang="en-US" sz="1300" dirty="0"/>
              <a:t> 10 minutes</a:t>
            </a:r>
            <a:endParaRPr lang="en-US" b="0" dirty="0">
              <a:effectLst/>
            </a:endParaRPr>
          </a:p>
          <a:p>
            <a:pPr rtl="0"/>
            <a:r>
              <a:rPr lang="en-US" sz="1300" b="1" dirty="0"/>
              <a:t>Purpose: </a:t>
            </a:r>
            <a:r>
              <a:rPr lang="en-US" sz="1300" dirty="0"/>
              <a:t>To reinforce major concepts related to affidavit refinement, legal communication quality, revision strategy, and professional presentation before transitioning into the final review and wrap-up</a:t>
            </a:r>
            <a:endParaRPr lang="en-US" b="0" dirty="0">
              <a:effectLst/>
            </a:endParaRPr>
          </a:p>
          <a:p>
            <a:endParaRPr lang="en-US" b="0" dirty="0">
              <a:effectLst/>
            </a:endParaRPr>
          </a:p>
          <a:p>
            <a:pPr rtl="0"/>
            <a:r>
              <a:rPr lang="en-US" sz="1300" b="1" dirty="0"/>
              <a:t>Participant Manual: </a:t>
            </a:r>
            <a:r>
              <a:rPr lang="en-US" sz="1300" dirty="0"/>
              <a:t>Flowers Affidavit Drafting Packet</a:t>
            </a:r>
            <a:endParaRPr lang="en-US" b="0" dirty="0">
              <a:effectLst/>
            </a:endParaRPr>
          </a:p>
          <a:p>
            <a:endParaRPr lang="en-US" b="0" dirty="0">
              <a:effectLst/>
            </a:endParaRPr>
          </a:p>
          <a:p>
            <a:pPr rtl="0"/>
            <a:r>
              <a:rPr lang="en-US" sz="1300" b="1" dirty="0"/>
              <a:t>Say:</a:t>
            </a:r>
            <a:endParaRPr lang="en-US" b="0" dirty="0">
              <a:effectLst/>
            </a:endParaRPr>
          </a:p>
          <a:p>
            <a:pPr rtl="0"/>
            <a:r>
              <a:rPr lang="en-US" sz="1300" b="1" i="1" dirty="0"/>
              <a:t>Now, let’s close this section by reflecting on the revision process and preparing to transition into the final affidavit review and wrap-up.</a:t>
            </a:r>
            <a:endParaRPr lang="en-US" b="0" dirty="0">
              <a:effectLst/>
            </a:endParaRPr>
          </a:p>
          <a:p>
            <a:endParaRPr lang="en-US" b="0" dirty="0">
              <a:effectLst/>
            </a:endParaRPr>
          </a:p>
          <a:p>
            <a:pPr rtl="0"/>
            <a:r>
              <a:rPr lang="en-US" sz="1300" b="1" dirty="0"/>
              <a:t>Activity Set Up:</a:t>
            </a:r>
            <a:endParaRPr lang="en-US" b="0" dirty="0">
              <a:effectLst/>
            </a:endParaRPr>
          </a:p>
          <a:p>
            <a:pPr marL="181213" indent="-181213" fontAlgn="base">
              <a:buFont typeface="Arial" panose="020B0604020202020204" pitchFamily="34" charset="0"/>
              <a:buChar char="•"/>
            </a:pPr>
            <a:r>
              <a:rPr lang="en-US" sz="1300" dirty="0"/>
              <a:t>Facilitate a whole-group reflection discussion where participants review their revised affidavit sections.</a:t>
            </a:r>
            <a:endParaRPr lang="en-US" sz="1300" b="1" dirty="0"/>
          </a:p>
          <a:p>
            <a:pPr marL="181213" indent="-181213" fontAlgn="base">
              <a:buFont typeface="Arial" panose="020B0604020202020204" pitchFamily="34" charset="0"/>
              <a:buChar char="•"/>
            </a:pPr>
            <a:r>
              <a:rPr lang="en-US" sz="1300" dirty="0"/>
              <a:t>Have participants reflect on which revisions most improved affidavit quality, which writing adjustments strengthened communication, and which editing choices improved professionalism and readability.</a:t>
            </a:r>
            <a:endParaRPr lang="en-US" sz="1300" b="1" dirty="0"/>
          </a:p>
          <a:p>
            <a:pPr marL="181213" indent="-181213" fontAlgn="base">
              <a:buFont typeface="Arial" panose="020B0604020202020204" pitchFamily="34" charset="0"/>
              <a:buChar char="•"/>
            </a:pPr>
            <a:r>
              <a:rPr lang="en-US" sz="1300" dirty="0"/>
              <a:t>Discuss how revision changes the effectiveness of legal documentation, what challenges participants experienced during refinement, and what strategies helped improve organization and presentation.</a:t>
            </a:r>
            <a:endParaRPr lang="en-US" sz="1300" b="1" dirty="0"/>
          </a:p>
          <a:p>
            <a:endParaRPr lang="en-US" b="0" dirty="0">
              <a:effectLst/>
            </a:endParaRPr>
          </a:p>
          <a:p>
            <a:pPr rtl="0"/>
            <a:r>
              <a:rPr lang="en-US" sz="1300" b="1" dirty="0"/>
              <a:t>Say:</a:t>
            </a:r>
            <a:endParaRPr lang="en-US" b="0" dirty="0">
              <a:effectLst/>
            </a:endParaRPr>
          </a:p>
          <a:p>
            <a:pPr rtl="0"/>
            <a:r>
              <a:rPr lang="en-US" sz="1300" b="1" i="1" dirty="0"/>
              <a:t>Throughout this section, we focused on how revision strengthens the overall effectiveness of legal documentation. Revising affidavits requires Specialists to think carefully about how investigative information is communicated, organized, and presented for legal review.</a:t>
            </a:r>
            <a:br>
              <a:rPr lang="en-US" b="0" dirty="0">
                <a:effectLst/>
              </a:rPr>
            </a:br>
            <a:endParaRPr lang="en-US" b="0" dirty="0">
              <a:effectLst/>
            </a:endParaRPr>
          </a:p>
          <a:p>
            <a:pPr rtl="0"/>
            <a:r>
              <a:rPr lang="en-US" sz="1300" b="1" i="1" dirty="0"/>
              <a:t>Many of the greatest improvements during revision are often not dramatic changes. Instead, affidavit quality is frequently strengthened through:</a:t>
            </a:r>
            <a:endParaRPr lang="en-US" b="0" dirty="0">
              <a:effectLst/>
            </a:endParaRPr>
          </a:p>
          <a:p>
            <a:pPr marL="181213" indent="-181213" fontAlgn="base">
              <a:buFont typeface="Arial" panose="020B0604020202020204" pitchFamily="34" charset="0"/>
              <a:buChar char="•"/>
            </a:pPr>
            <a:r>
              <a:rPr lang="en-US" sz="1300" b="1" i="1" dirty="0"/>
              <a:t>Clearer explanation.</a:t>
            </a:r>
          </a:p>
          <a:p>
            <a:pPr marL="181213" indent="-181213" fontAlgn="base">
              <a:buFont typeface="Arial" panose="020B0604020202020204" pitchFamily="34" charset="0"/>
              <a:buChar char="•"/>
            </a:pPr>
            <a:r>
              <a:rPr lang="en-US" sz="1300" b="1" i="1" dirty="0"/>
              <a:t>Better organization of information.</a:t>
            </a:r>
          </a:p>
          <a:p>
            <a:pPr marL="181213" indent="-181213" fontAlgn="base">
              <a:buFont typeface="Arial" panose="020B0604020202020204" pitchFamily="34" charset="0"/>
              <a:buChar char="•"/>
            </a:pPr>
            <a:r>
              <a:rPr lang="en-US" sz="1300" b="1" i="1" dirty="0"/>
              <a:t>Improved pacing between sections.</a:t>
            </a:r>
          </a:p>
          <a:p>
            <a:pPr marL="181213" indent="-181213" fontAlgn="base">
              <a:buFont typeface="Arial" panose="020B0604020202020204" pitchFamily="34" charset="0"/>
              <a:buChar char="•"/>
            </a:pPr>
            <a:r>
              <a:rPr lang="en-US" sz="1300" b="1" i="1" dirty="0"/>
              <a:t>More intentional paragraph structure.</a:t>
            </a:r>
          </a:p>
          <a:p>
            <a:pPr marL="181213" indent="-181213" fontAlgn="base">
              <a:buFont typeface="Arial" panose="020B0604020202020204" pitchFamily="34" charset="0"/>
              <a:buChar char="•"/>
            </a:pPr>
            <a:r>
              <a:rPr lang="en-US" sz="1300" b="1" i="1" dirty="0"/>
              <a:t>Stronger sentence precision.</a:t>
            </a:r>
          </a:p>
          <a:p>
            <a:pPr marL="181213" indent="-181213" fontAlgn="base">
              <a:buFont typeface="Arial" panose="020B0604020202020204" pitchFamily="34" charset="0"/>
              <a:buChar char="•"/>
            </a:pPr>
            <a:r>
              <a:rPr lang="en-US" sz="1300" b="1" i="1" dirty="0"/>
              <a:t>More consistent professional presentation.</a:t>
            </a:r>
          </a:p>
          <a:p>
            <a:endParaRPr lang="en-US" b="0" dirty="0">
              <a:effectLst/>
            </a:endParaRPr>
          </a:p>
          <a:p>
            <a:r>
              <a:rPr lang="en-US" b="1" dirty="0">
                <a:effectLst/>
              </a:rPr>
              <a:t>Paraphrase:</a:t>
            </a:r>
          </a:p>
          <a:p>
            <a:pPr rtl="0"/>
            <a:r>
              <a:rPr lang="en-US" sz="1300" dirty="0"/>
              <a:t>As Specialists continue to develop legal writing skills, revision becomes an important part of ensuring that documentation accurately and effectively communicates investigative reasoning. The revision process also helps Specialists identify areas that need stronger explanation, information that may feel disorganized, places where important details receive too little emphasis, and sections where readability may be difficult for legal audiences.</a:t>
            </a:r>
            <a:endParaRPr lang="en-US" b="0" i="0" dirty="0">
              <a:effectLst/>
            </a:endParaRPr>
          </a:p>
          <a:p>
            <a:endParaRPr lang="en-US" b="0" i="0" dirty="0">
              <a:effectLst/>
            </a:endParaRPr>
          </a:p>
          <a:p>
            <a:pPr rtl="0"/>
            <a:r>
              <a:rPr lang="en-US" sz="1300" dirty="0"/>
              <a:t>Strong legal documentation should feel organized without being overloaded, detailed without becoming confusing, professional without sounding overly technical, and structured to support a clear understanding from beginning to end. As we move into the final portion of </a:t>
            </a:r>
            <a:r>
              <a:rPr lang="en-US" sz="1300" dirty="0" err="1"/>
              <a:t>toda</a:t>
            </a:r>
            <a:r>
              <a:rPr lang="en-US" sz="1300" dirty="0"/>
              <a:t>, participants will continue refining their evaluation of the quality of the affidavit, legal communication, and overall document effectiveness in the Flowers affidavit.</a:t>
            </a:r>
            <a:endParaRPr lang="en-US" b="0" i="0" dirty="0">
              <a:effectLst/>
            </a:endParaRPr>
          </a:p>
          <a:p>
            <a:endParaRPr lang="en-US" b="0" dirty="0">
              <a:effectLst/>
            </a:endParaRPr>
          </a:p>
          <a:p>
            <a:pPr defTabSz="966470">
              <a:defRPr/>
            </a:pPr>
            <a:r>
              <a:rPr lang="en-US" sz="1300" b="1" dirty="0"/>
              <a:t>Facilitator Question</a:t>
            </a:r>
            <a:r>
              <a:rPr lang="en-US" sz="1300" dirty="0"/>
              <a:t>: (ask the following question and validate responses)</a:t>
            </a:r>
            <a:endParaRPr lang="en-US" b="0" dirty="0">
              <a:effectLst/>
            </a:endParaRPr>
          </a:p>
          <a:p>
            <a:pPr marL="181213" indent="-181213" fontAlgn="base">
              <a:buFont typeface="Arial" panose="020B0604020202020204" pitchFamily="34" charset="0"/>
              <a:buChar char="•"/>
            </a:pPr>
            <a:r>
              <a:rPr lang="en-US" sz="1300" dirty="0"/>
              <a:t>What editing strategies improved readability most effectively?</a:t>
            </a:r>
          </a:p>
          <a:p>
            <a:endParaRPr lang="en-US" b="0" dirty="0">
              <a:effectLst/>
            </a:endParaRPr>
          </a:p>
          <a:p>
            <a:pPr rtl="0"/>
            <a:r>
              <a:rPr lang="en-US" sz="1300" b="1" dirty="0"/>
              <a:t>Facilitator Answer:</a:t>
            </a:r>
            <a:endParaRPr lang="en-US" b="0" dirty="0">
              <a:effectLst/>
            </a:endParaRPr>
          </a:p>
          <a:p>
            <a:pPr marL="181213" indent="-181213" fontAlgn="base">
              <a:buFont typeface="Arial" panose="020B0604020202020204" pitchFamily="34" charset="0"/>
              <a:buChar char="•"/>
            </a:pPr>
            <a:r>
              <a:rPr lang="en-US" sz="1300" dirty="0"/>
              <a:t>Stronger paragraph structure, improved organization, and better sentence precision.</a:t>
            </a:r>
          </a:p>
          <a:p>
            <a:endParaRPr lang="en-US" b="0" dirty="0">
              <a:effectLst/>
            </a:endParaRPr>
          </a:p>
          <a:p>
            <a:pPr rtl="0"/>
            <a:r>
              <a:rPr lang="en-US" sz="1300" b="1" dirty="0"/>
              <a:t>Facilitator Question</a:t>
            </a:r>
            <a:r>
              <a:rPr lang="en-US" sz="1300" dirty="0"/>
              <a:t>:</a:t>
            </a:r>
            <a:endParaRPr lang="en-US" b="0" dirty="0">
              <a:effectLst/>
            </a:endParaRPr>
          </a:p>
          <a:p>
            <a:pPr marL="181213" indent="-181213" fontAlgn="base">
              <a:buFont typeface="Arial" panose="020B0604020202020204" pitchFamily="34" charset="0"/>
              <a:buChar char="•"/>
            </a:pPr>
            <a:r>
              <a:rPr lang="en-US" sz="1300" dirty="0"/>
              <a:t>How can an organization affect the strength of legal communication?</a:t>
            </a:r>
          </a:p>
          <a:p>
            <a:endParaRPr lang="en-US" b="0" dirty="0">
              <a:effectLst/>
            </a:endParaRPr>
          </a:p>
          <a:p>
            <a:pPr rtl="0"/>
            <a:r>
              <a:rPr lang="en-US" sz="1300" b="1" dirty="0"/>
              <a:t>Facilitator Answer:</a:t>
            </a:r>
            <a:endParaRPr lang="en-US" b="0" dirty="0">
              <a:effectLst/>
            </a:endParaRPr>
          </a:p>
          <a:p>
            <a:pPr marL="181213" indent="-181213" fontAlgn="base">
              <a:buFont typeface="Arial" panose="020B0604020202020204" pitchFamily="34" charset="0"/>
              <a:buChar char="•"/>
            </a:pPr>
            <a:r>
              <a:rPr lang="en-US" sz="1300" dirty="0"/>
              <a:t>Improved readability, more balanced detail, and clearer communication as outcomes of stronger organization.</a:t>
            </a:r>
          </a:p>
          <a:p>
            <a:endParaRPr lang="en-US" b="0" dirty="0">
              <a:effectLst/>
            </a:endParaRPr>
          </a:p>
          <a:p>
            <a:pPr rtl="0"/>
            <a:r>
              <a:rPr lang="en-US" sz="1300" b="1" dirty="0"/>
              <a:t>Key Points:</a:t>
            </a:r>
            <a:r>
              <a:rPr lang="en-US" sz="1300" dirty="0"/>
              <a:t> (ensure these are covered)</a:t>
            </a:r>
            <a:endParaRPr lang="en-US" b="0" dirty="0">
              <a:effectLst/>
            </a:endParaRPr>
          </a:p>
          <a:p>
            <a:pPr marL="181213" indent="-181213" fontAlgn="base">
              <a:buFont typeface="Arial" panose="020B0604020202020204" pitchFamily="34" charset="0"/>
              <a:buChar char="•"/>
            </a:pPr>
            <a:r>
              <a:rPr lang="en-US" sz="1300" dirty="0"/>
              <a:t>Revision strengthens legal communication, presentation, and overall understanding.</a:t>
            </a:r>
          </a:p>
          <a:p>
            <a:pPr marL="181213" indent="-181213" fontAlgn="base">
              <a:buFont typeface="Arial" panose="020B0604020202020204" pitchFamily="34" charset="0"/>
              <a:buChar char="•"/>
            </a:pPr>
            <a:r>
              <a:rPr lang="en-US" sz="1300" dirty="0"/>
              <a:t>Organization and precision improve readability.</a:t>
            </a:r>
          </a:p>
          <a:p>
            <a:pPr marL="181213" indent="-181213" fontAlgn="base">
              <a:buFont typeface="Arial" panose="020B0604020202020204" pitchFamily="34" charset="0"/>
              <a:buChar char="•"/>
            </a:pPr>
            <a:r>
              <a:rPr lang="en-US" sz="1300" dirty="0"/>
              <a:t>Professional legal writing develops through review and refinement.</a:t>
            </a:r>
            <a:br>
              <a:rPr lang="en-US" b="0" dirty="0">
                <a:effectLst/>
              </a:rPr>
            </a:br>
            <a:endParaRPr lang="en-US" b="0" dirty="0">
              <a:effectLst/>
            </a:endParaRPr>
          </a:p>
          <a:p>
            <a:pPr rtl="0"/>
            <a:r>
              <a:rPr lang="en-US" sz="1300" b="1" dirty="0"/>
              <a:t>Say:</a:t>
            </a:r>
            <a:endParaRPr lang="en-US" b="0" dirty="0">
              <a:effectLst/>
            </a:endParaRPr>
          </a:p>
          <a:p>
            <a:pPr rtl="0"/>
            <a:r>
              <a:rPr lang="en-US" sz="1300" b="1" i="1" dirty="0"/>
              <a:t>We are now going to take our final break of the day. When we return, we will move into the final review, reflection, and wrap-up of the affidavit, connecting today’s work to future court preparation and legal practice expectations.</a:t>
            </a:r>
            <a:endParaRPr lang="en-US" b="0" dirty="0">
              <a:effectLst/>
            </a:endParaRPr>
          </a:p>
        </p:txBody>
      </p:sp>
      <p:sp>
        <p:nvSpPr>
          <p:cNvPr id="3" name="Slide Image Placeholder 2">
            <a:extLst>
              <a:ext uri="{FF2B5EF4-FFF2-40B4-BE49-F238E27FC236}">
                <a16:creationId xmlns:a16="http://schemas.microsoft.com/office/drawing/2014/main" id="{6F48DB51-5AAF-C972-3CF1-AF626BE36E62}"/>
              </a:ext>
            </a:extLst>
          </p:cNvPr>
          <p:cNvSpPr>
            <a:spLocks noGrp="1" noRot="1" noChangeAspect="1"/>
          </p:cNvSpPr>
          <p:nvPr>
            <p:ph type="sldImg"/>
          </p:nvPr>
        </p:nvSpPr>
        <p:spPr>
          <a:xfrm>
            <a:off x="777875" y="963613"/>
            <a:ext cx="5759450" cy="3240087"/>
          </a:xfr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963613"/>
            <a:ext cx="5759450" cy="3240087"/>
          </a:xfrm>
        </p:spPr>
      </p:sp>
      <p:sp>
        <p:nvSpPr>
          <p:cNvPr id="3" name="Notes Placeholder 2"/>
          <p:cNvSpPr>
            <a:spLocks noGrp="1"/>
          </p:cNvSpPr>
          <p:nvPr>
            <p:ph type="body" idx="1"/>
          </p:nvPr>
        </p:nvSpPr>
        <p:spPr/>
        <p:txBody>
          <a:bodyPr/>
          <a:lstStyle/>
          <a:p>
            <a:r>
              <a:rPr lang="en-US" b="1" dirty="0"/>
              <a:t>15-MINUTE BREAK</a:t>
            </a:r>
          </a:p>
        </p:txBody>
      </p:sp>
    </p:spTree>
    <p:extLst>
      <p:ext uri="{BB962C8B-B14F-4D97-AF65-F5344CB8AC3E}">
        <p14:creationId xmlns:p14="http://schemas.microsoft.com/office/powerpoint/2010/main" val="31896740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E5F4BA-B81E-4D2B-B3C4-E5FFEDB80425}"/>
              </a:ext>
            </a:extLst>
          </p:cNvPr>
          <p:cNvSpPr>
            <a:spLocks noGrp="1" noRot="1" noChangeAspect="1"/>
          </p:cNvSpPr>
          <p:nvPr>
            <p:ph type="sldImg"/>
          </p:nvPr>
        </p:nvSpPr>
        <p:spPr>
          <a:xfrm>
            <a:off x="777875" y="963613"/>
            <a:ext cx="5759450" cy="3240087"/>
          </a:xfrm>
        </p:spPr>
      </p:sp>
      <p:sp>
        <p:nvSpPr>
          <p:cNvPr id="3" name="Notes Placeholder 2">
            <a:extLst>
              <a:ext uri="{FF2B5EF4-FFF2-40B4-BE49-F238E27FC236}">
                <a16:creationId xmlns:a16="http://schemas.microsoft.com/office/drawing/2014/main" id="{238140A5-58BF-A7A0-3CCC-66FADEB329DD}"/>
              </a:ext>
            </a:extLst>
          </p:cNvPr>
          <p:cNvSpPr>
            <a:spLocks noGrp="1"/>
          </p:cNvSpPr>
          <p:nvPr>
            <p:ph type="body" idx="1"/>
          </p:nvPr>
        </p:nvSpPr>
        <p:spPr/>
        <p:txBody>
          <a:bodyPr/>
          <a:lstStyle/>
          <a:p>
            <a:r>
              <a:rPr lang="en-US" sz="1300" b="1" dirty="0"/>
              <a:t>COURT CONNECTION</a:t>
            </a:r>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30" name="Google Shape;530;g3f5edd33acb_0_82:notes"/>
          <p:cNvSpPr txBox="1">
            <a:spLocks noGrp="1"/>
          </p:cNvSpPr>
          <p:nvPr>
            <p:ph type="body" idx="1"/>
          </p:nvPr>
        </p:nvSpPr>
        <p:spPr/>
        <p:txBody>
          <a:bodyPr/>
          <a:lstStyle/>
          <a:p>
            <a:pPr rtl="0"/>
            <a:r>
              <a:rPr lang="en-US" sz="1300" b="1" dirty="0"/>
              <a:t>AFFIDAVIT IMPACT &amp; REFLECTION</a:t>
            </a:r>
            <a:endParaRPr lang="en-US" b="0" dirty="0">
              <a:effectLst/>
            </a:endParaRPr>
          </a:p>
          <a:p>
            <a:endParaRPr lang="en-US" b="0" dirty="0">
              <a:effectLst/>
            </a:endParaRPr>
          </a:p>
          <a:p>
            <a:pPr rtl="0"/>
            <a:r>
              <a:rPr lang="en-US" sz="1300" b="1" dirty="0"/>
              <a:t>Time: </a:t>
            </a:r>
            <a:r>
              <a:rPr lang="en-US" sz="1300" dirty="0"/>
              <a:t>15 minutes</a:t>
            </a:r>
            <a:endParaRPr lang="en-US" b="0" dirty="0">
              <a:effectLst/>
            </a:endParaRPr>
          </a:p>
          <a:p>
            <a:pPr rtl="0"/>
            <a:r>
              <a:rPr lang="en-US" sz="1300" b="1" dirty="0"/>
              <a:t>Purpose: </a:t>
            </a:r>
            <a:r>
              <a:rPr lang="en-US" sz="1300" dirty="0"/>
              <a:t>Shift from drafting mechanics to broader reflection on how affidavit quality influences courtroom outcomes, professional credibility, and ongoing case progression beyond the initial court action</a:t>
            </a:r>
            <a:br>
              <a:rPr lang="en-US" b="0" dirty="0">
                <a:effectLst/>
              </a:rPr>
            </a:br>
            <a:endParaRPr lang="en-US" b="0" dirty="0">
              <a:effectLst/>
            </a:endParaRPr>
          </a:p>
          <a:p>
            <a:pPr rtl="0"/>
            <a:r>
              <a:rPr lang="en-US" sz="1300" b="1" dirty="0"/>
              <a:t>Activity Set Up:</a:t>
            </a:r>
            <a:endParaRPr lang="en-US" b="0" dirty="0">
              <a:effectLst/>
            </a:endParaRPr>
          </a:p>
          <a:p>
            <a:pPr marL="181213" indent="-181213">
              <a:buFont typeface="Arial" panose="020B0604020202020204" pitchFamily="34" charset="0"/>
              <a:buChar char="•"/>
            </a:pPr>
            <a:r>
              <a:rPr lang="en-US" sz="1300" dirty="0"/>
              <a:t>Have participants remain seated with their Flowers' Affidavit Drafting Packet available and retain their completed draft affidavit sections for discussion and reflection. </a:t>
            </a:r>
          </a:p>
          <a:p>
            <a:pPr marL="181213" indent="-181213">
              <a:buFont typeface="Arial" panose="020B0604020202020204" pitchFamily="34" charset="0"/>
              <a:buChar char="•"/>
            </a:pPr>
            <a:r>
              <a:rPr lang="en-US" sz="1300" dirty="0"/>
              <a:t>Review the target outcomes with the group, then have participants prepare to reflect on their affidavit development, courtroom application, and expectations for future legal practice.</a:t>
            </a:r>
            <a:endParaRPr lang="en-US" b="0" dirty="0">
              <a:effectLst/>
            </a:endParaRPr>
          </a:p>
          <a:p>
            <a:endParaRPr lang="en-US" b="0" dirty="0">
              <a:effectLst/>
            </a:endParaRPr>
          </a:p>
          <a:p>
            <a:pPr rtl="0"/>
            <a:r>
              <a:rPr lang="en-US" sz="1300" b="1" dirty="0"/>
              <a:t>Say:</a:t>
            </a:r>
            <a:endParaRPr lang="en-US" b="0" dirty="0">
              <a:effectLst/>
            </a:endParaRPr>
          </a:p>
          <a:p>
            <a:pPr rtl="0"/>
            <a:r>
              <a:rPr lang="en-US" sz="1300" b="1" i="1" dirty="0"/>
              <a:t>Throughout today, participants worked through the process of building, organizing, revising, and strengthening a full training affidavit using the Flowers case. This final section shifts away from drafting mechanics and focuses more broadly on how legal documentation impacts professional practice after the affidavit is completed.</a:t>
            </a:r>
            <a:br>
              <a:rPr lang="en-US" b="0" dirty="0">
                <a:effectLst/>
              </a:rPr>
            </a:br>
            <a:endParaRPr lang="en-US" b="0" dirty="0">
              <a:effectLst/>
            </a:endParaRPr>
          </a:p>
          <a:p>
            <a:pPr rtl="0"/>
            <a:r>
              <a:rPr lang="en-US" sz="1300" b="1" i="1" dirty="0"/>
              <a:t>Affidavits don't exist in isolation. They feed directly into court hearings, OCC review, supervisor consultation, judicial decision-making, permanency discussions, and ongoing case progression.</a:t>
            </a:r>
            <a:endParaRPr lang="en-US" b="0" dirty="0">
              <a:effectLst/>
            </a:endParaRPr>
          </a:p>
          <a:p>
            <a:endParaRPr lang="en-US" b="0" dirty="0">
              <a:effectLst/>
            </a:endParaRPr>
          </a:p>
          <a:p>
            <a:pPr rtl="0"/>
            <a:r>
              <a:rPr lang="en-US" sz="1300" b="1" i="1" dirty="0"/>
              <a:t>Because of this, affidavit quality shapes more than just the initial court action. It influences how Division actions are interpreted, how professional judgment is evaluated, how testimony holds up in court later, and how credibility is established with legal partners over time.</a:t>
            </a:r>
            <a:endParaRPr lang="en-US" dirty="0"/>
          </a:p>
        </p:txBody>
      </p:sp>
      <p:sp>
        <p:nvSpPr>
          <p:cNvPr id="3" name="Slide Image Placeholder 2">
            <a:extLst>
              <a:ext uri="{FF2B5EF4-FFF2-40B4-BE49-F238E27FC236}">
                <a16:creationId xmlns:a16="http://schemas.microsoft.com/office/drawing/2014/main" id="{6CBA2C0A-C434-2A93-E0D9-B354627C41F3}"/>
              </a:ext>
            </a:extLst>
          </p:cNvPr>
          <p:cNvSpPr>
            <a:spLocks noGrp="1" noRot="1" noChangeAspect="1"/>
          </p:cNvSpPr>
          <p:nvPr>
            <p:ph type="sldImg"/>
          </p:nvPr>
        </p:nvSpPr>
        <p:spPr>
          <a:xfrm>
            <a:off x="777875" y="963613"/>
            <a:ext cx="5759450" cy="3240087"/>
          </a:xfr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50" name="Google Shape;550;p2:notes"/>
          <p:cNvSpPr txBox="1">
            <a:spLocks noGrp="1"/>
          </p:cNvSpPr>
          <p:nvPr>
            <p:ph type="body" idx="1"/>
          </p:nvPr>
        </p:nvSpPr>
        <p:spPr/>
        <p:txBody>
          <a:bodyPr/>
          <a:lstStyle/>
          <a:p>
            <a:pPr rtl="0"/>
            <a:r>
              <a:rPr lang="en-US" sz="1300" b="1" dirty="0"/>
              <a:t>TARGET OUTCOMES</a:t>
            </a:r>
            <a:endParaRPr lang="en-US" b="1" dirty="0">
              <a:effectLst/>
            </a:endParaRPr>
          </a:p>
          <a:p>
            <a:endParaRPr lang="en-US" b="0" dirty="0">
              <a:effectLst/>
            </a:endParaRPr>
          </a:p>
          <a:p>
            <a:pPr rtl="0"/>
            <a:r>
              <a:rPr lang="en-US" sz="1300" b="1" dirty="0"/>
              <a:t>Time:</a:t>
            </a:r>
            <a:r>
              <a:rPr lang="en-US" sz="1300" dirty="0"/>
              <a:t> 5 minutes</a:t>
            </a:r>
            <a:endParaRPr lang="en-US" b="0" dirty="0">
              <a:effectLst/>
            </a:endParaRPr>
          </a:p>
          <a:p>
            <a:pPr rtl="0"/>
            <a:r>
              <a:rPr lang="en-US" sz="1300" b="1" dirty="0"/>
              <a:t>Purpose: </a:t>
            </a:r>
            <a:r>
              <a:rPr lang="en-US" sz="1300" dirty="0"/>
              <a:t>To transition participants from affidavit drafting and revision into broader professional application by connecting legal documentation quality to courtroom preparation, Division collaboration, professional credibility, and long-term case progression</a:t>
            </a:r>
            <a:endParaRPr lang="en-US" b="0" dirty="0">
              <a:effectLst/>
            </a:endParaRPr>
          </a:p>
          <a:p>
            <a:endParaRPr lang="en-US" b="0" dirty="0">
              <a:effectLst/>
            </a:endParaRPr>
          </a:p>
          <a:p>
            <a:pPr rtl="0"/>
            <a:r>
              <a:rPr lang="en-US" sz="1300" b="1" dirty="0"/>
              <a:t>Say:</a:t>
            </a:r>
            <a:endParaRPr lang="en-US" b="0" dirty="0">
              <a:effectLst/>
            </a:endParaRPr>
          </a:p>
          <a:p>
            <a:pPr rtl="0"/>
            <a:r>
              <a:rPr lang="en-US" sz="1300" b="1" i="1" dirty="0"/>
              <a:t>This section asks participants to reflect on: what they learned through the affidavit process, what felt most challenging about legal writing, which drafting practices improved communication, and how documentation quality affects their professional responsibilities going forward. As we move toward Day 8, the training will continue to progress beyond written documentation and will begin focusing more directly on courtroom preparation, legal collaboration, and communicating investigative information within multidisciplinary and legal environments.</a:t>
            </a:r>
            <a:endParaRPr lang="en-US" b="0" dirty="0">
              <a:effectLst/>
            </a:endParaRPr>
          </a:p>
          <a:p>
            <a:endParaRPr lang="en-US" b="0" dirty="0">
              <a:effectLst/>
            </a:endParaRPr>
          </a:p>
          <a:p>
            <a:pPr rtl="0"/>
            <a:r>
              <a:rPr lang="en-US" sz="1300" b="1" dirty="0"/>
              <a:t>Paraphrase:</a:t>
            </a:r>
            <a:endParaRPr lang="en-US" b="0" dirty="0">
              <a:effectLst/>
            </a:endParaRPr>
          </a:p>
          <a:p>
            <a:pPr rtl="0"/>
            <a:r>
              <a:rPr lang="en-US" sz="1300" b="1" dirty="0"/>
              <a:t>By the end of this section, Social Services Specialists will:</a:t>
            </a:r>
            <a:endParaRPr lang="en-US" b="1" dirty="0">
              <a:effectLst/>
            </a:endParaRPr>
          </a:p>
          <a:p>
            <a:pPr marL="181213" indent="-181213" fontAlgn="base">
              <a:buFont typeface="Arial" panose="020B0604020202020204" pitchFamily="34" charset="0"/>
              <a:buChar char="•"/>
            </a:pPr>
            <a:r>
              <a:rPr lang="en-US" sz="1300" dirty="0"/>
              <a:t>Understand how affidavit quality influences courtroom preparation, legal collaboration, and professional credibility.</a:t>
            </a:r>
          </a:p>
          <a:p>
            <a:pPr marL="181213" indent="-181213" fontAlgn="base">
              <a:buFont typeface="Arial" panose="020B0604020202020204" pitchFamily="34" charset="0"/>
              <a:buChar char="•"/>
            </a:pPr>
            <a:r>
              <a:rPr lang="en-US" sz="1300" dirty="0"/>
              <a:t>Apply lessons learned from the Flowers affidavit process to future documentation practice.</a:t>
            </a:r>
          </a:p>
          <a:p>
            <a:pPr marL="181213" indent="-181213" fontAlgn="base">
              <a:buFont typeface="Arial" panose="020B0604020202020204" pitchFamily="34" charset="0"/>
              <a:buChar char="•"/>
            </a:pPr>
            <a:r>
              <a:rPr lang="en-US" sz="1300" dirty="0"/>
              <a:t>Assess how legal writing decisions affect long-term case understanding and court interpretation.</a:t>
            </a:r>
          </a:p>
          <a:p>
            <a:pPr marL="181213" indent="-181213" fontAlgn="base">
              <a:buFont typeface="Arial" panose="020B0604020202020204" pitchFamily="34" charset="0"/>
              <a:buChar char="•"/>
            </a:pPr>
            <a:r>
              <a:rPr lang="en-US" sz="1300" dirty="0"/>
              <a:t>Recognize that affidavits continue to shape legal and professional processes beyond the initial court action.</a:t>
            </a:r>
          </a:p>
        </p:txBody>
      </p:sp>
      <p:sp>
        <p:nvSpPr>
          <p:cNvPr id="3" name="Slide Image Placeholder 2">
            <a:extLst>
              <a:ext uri="{FF2B5EF4-FFF2-40B4-BE49-F238E27FC236}">
                <a16:creationId xmlns:a16="http://schemas.microsoft.com/office/drawing/2014/main" id="{71FE2ED4-D124-AE02-604E-606B225A8847}"/>
              </a:ext>
            </a:extLst>
          </p:cNvPr>
          <p:cNvSpPr>
            <a:spLocks noGrp="1" noRot="1" noChangeAspect="1"/>
          </p:cNvSpPr>
          <p:nvPr>
            <p:ph type="sldImg"/>
          </p:nvPr>
        </p:nvSpPr>
        <p:spPr>
          <a:xfrm>
            <a:off x="777875" y="963613"/>
            <a:ext cx="5759450" cy="3240087"/>
          </a:xfr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1" name="Google Shape;561;p3:notes"/>
          <p:cNvSpPr txBox="1">
            <a:spLocks noGrp="1"/>
          </p:cNvSpPr>
          <p:nvPr>
            <p:ph type="body" idx="1"/>
          </p:nvPr>
        </p:nvSpPr>
        <p:spPr/>
        <p:txBody>
          <a:bodyPr/>
          <a:lstStyle/>
          <a:p>
            <a:pPr rtl="0"/>
            <a:r>
              <a:rPr lang="en-US" sz="1300" b="1" dirty="0"/>
              <a:t>HOW AFFIDAVITS CONTINUE IMPACTING CASES AFTER COURT ACTION </a:t>
            </a:r>
            <a:endParaRPr lang="en-US" b="1" dirty="0">
              <a:effectLst/>
            </a:endParaRPr>
          </a:p>
          <a:p>
            <a:endParaRPr lang="en-US" b="0" dirty="0">
              <a:effectLst/>
            </a:endParaRPr>
          </a:p>
          <a:p>
            <a:pPr rtl="0"/>
            <a:r>
              <a:rPr lang="en-US" sz="1300" b="1" dirty="0"/>
              <a:t>Time:</a:t>
            </a:r>
            <a:r>
              <a:rPr lang="en-US" sz="1300" dirty="0"/>
              <a:t> 18 minutes</a:t>
            </a:r>
            <a:endParaRPr lang="en-US" b="0" dirty="0">
              <a:effectLst/>
            </a:endParaRPr>
          </a:p>
          <a:p>
            <a:pPr rtl="0"/>
            <a:r>
              <a:rPr lang="en-US" sz="1300" b="1" dirty="0"/>
              <a:t>Purpose: </a:t>
            </a:r>
            <a:r>
              <a:rPr lang="en-US" sz="1300" dirty="0"/>
              <a:t>To help participants understand how affidavits continue influencing Division decisions, legal positioning, professional accountability, and future case activity long after initial court hearings occur</a:t>
            </a:r>
            <a:endParaRPr lang="en-US" b="0" dirty="0">
              <a:effectLst/>
            </a:endParaRPr>
          </a:p>
          <a:p>
            <a:endParaRPr lang="en-US" b="0" dirty="0">
              <a:effectLst/>
            </a:endParaRPr>
          </a:p>
          <a:p>
            <a:pPr rtl="0"/>
            <a:r>
              <a:rPr lang="en-US" sz="1300" b="1" dirty="0"/>
              <a:t>Participant Manual: </a:t>
            </a:r>
            <a:r>
              <a:rPr lang="en-US" sz="1300" dirty="0"/>
              <a:t>Flowers Affidavit Drafting Packet – Final Reflection Section</a:t>
            </a:r>
            <a:br>
              <a:rPr lang="en-US" b="0" dirty="0">
                <a:effectLst/>
              </a:rPr>
            </a:br>
            <a:endParaRPr lang="en-US" b="0" dirty="0">
              <a:effectLst/>
            </a:endParaRPr>
          </a:p>
          <a:p>
            <a:pPr rtl="0"/>
            <a:r>
              <a:rPr lang="en-US" sz="1300" b="1" dirty="0"/>
              <a:t>Say:</a:t>
            </a:r>
            <a:endParaRPr lang="en-US" b="0" dirty="0">
              <a:effectLst/>
            </a:endParaRPr>
          </a:p>
          <a:p>
            <a:pPr rtl="0"/>
            <a:r>
              <a:rPr lang="en-US" sz="1300" b="1" i="1" dirty="0"/>
              <a:t>Before discussing courtroom preparation and legal collaboration more directly, let’s first reflect on how the quality of an affidavit may continue to influence case progression long after the document itself is completed.</a:t>
            </a:r>
            <a:endParaRPr lang="en-US" b="0" dirty="0">
              <a:effectLst/>
            </a:endParaRPr>
          </a:p>
          <a:p>
            <a:endParaRPr lang="en-US" b="0" dirty="0">
              <a:effectLst/>
            </a:endParaRPr>
          </a:p>
          <a:p>
            <a:pPr rtl="0"/>
            <a:r>
              <a:rPr lang="en-US" sz="1300" b="1" dirty="0"/>
              <a:t>Activity Set Up:</a:t>
            </a:r>
            <a:endParaRPr lang="en-US" b="0" dirty="0">
              <a:effectLst/>
            </a:endParaRPr>
          </a:p>
          <a:p>
            <a:pPr lvl="0" rtl="0" fontAlgn="base"/>
            <a:r>
              <a:rPr lang="en-US" sz="1300" dirty="0"/>
              <a:t>Facilitate a whole-group discussion using participants' completed Flowers' affidavit drafts.</a:t>
            </a:r>
            <a:endParaRPr lang="en-US" sz="1300" b="1" dirty="0"/>
          </a:p>
          <a:p>
            <a:pPr marL="241617" indent="-241617" fontAlgn="base">
              <a:buFont typeface="+mj-lt"/>
              <a:buAutoNum type="arabicPeriod"/>
            </a:pPr>
            <a:r>
              <a:rPr lang="en-US" sz="1300" b="1" dirty="0"/>
              <a:t>Discuss: </a:t>
            </a:r>
            <a:r>
              <a:rPr lang="en-US" sz="1300" dirty="0"/>
              <a:t>How affidavits continue affecting cases after initial hearings, and how documentation may shape future legal and Division decisions.</a:t>
            </a:r>
            <a:endParaRPr lang="en-US" sz="1300" b="1" dirty="0"/>
          </a:p>
          <a:p>
            <a:pPr marL="241617" indent="-241617" fontAlgn="base">
              <a:buFont typeface="+mj-lt"/>
              <a:buAutoNum type="arabicPeriod"/>
            </a:pPr>
            <a:r>
              <a:rPr lang="en-US" sz="1300" b="1" dirty="0"/>
              <a:t>Consider: </a:t>
            </a:r>
            <a:r>
              <a:rPr lang="en-US" sz="1300" dirty="0"/>
              <a:t>Supervisor review, OCC prep, future hearings, permanency planning, placement decisions, subsequent testimony, and case transfer/continuity.</a:t>
            </a:r>
            <a:endParaRPr lang="en-US" sz="1300" b="1" dirty="0"/>
          </a:p>
          <a:p>
            <a:pPr marL="241617" indent="-241617" fontAlgn="base">
              <a:buFont typeface="+mj-lt"/>
              <a:buAutoNum type="arabicPeriod"/>
            </a:pPr>
            <a:r>
              <a:rPr lang="en-US" sz="1300" b="1" dirty="0"/>
              <a:t>Reflect: </a:t>
            </a:r>
            <a:r>
              <a:rPr lang="en-US" sz="1300" dirty="0"/>
              <a:t>Why early documentation continues shaping case understanding later, and why thorough legal writing matters beyond the initial removal decision.</a:t>
            </a:r>
            <a:endParaRPr lang="en-US" sz="1300" b="1" dirty="0"/>
          </a:p>
          <a:p>
            <a:endParaRPr lang="en-US" b="0" dirty="0">
              <a:effectLst/>
            </a:endParaRPr>
          </a:p>
          <a:p>
            <a:pPr rtl="0"/>
            <a:r>
              <a:rPr lang="en-US" sz="1300" b="1" dirty="0"/>
              <a:t>Say:</a:t>
            </a:r>
            <a:endParaRPr lang="en-US" b="0" dirty="0">
              <a:effectLst/>
            </a:endParaRPr>
          </a:p>
          <a:p>
            <a:pPr rtl="0"/>
            <a:r>
              <a:rPr lang="en-US" sz="1300" b="1" i="1" dirty="0"/>
              <a:t>Many Specialists think of affidavits primarily in relation to initial court action, but legal documentation often continues to influence cases long after the first hearing.</a:t>
            </a:r>
            <a:endParaRPr lang="en-US" b="0" dirty="0">
              <a:effectLst/>
            </a:endParaRPr>
          </a:p>
          <a:p>
            <a:endParaRPr lang="en-US" b="0" dirty="0">
              <a:effectLst/>
            </a:endParaRPr>
          </a:p>
          <a:p>
            <a:pPr rtl="0"/>
            <a:r>
              <a:rPr lang="en-US" sz="1300" b="1" i="1" dirty="0"/>
              <a:t>Affidavits frequently become reference points during:</a:t>
            </a:r>
            <a:endParaRPr lang="en-US" b="0" dirty="0">
              <a:effectLst/>
            </a:endParaRPr>
          </a:p>
          <a:p>
            <a:pPr marL="181213" indent="-181213" fontAlgn="base">
              <a:buFont typeface="Arial" panose="020B0604020202020204" pitchFamily="34" charset="0"/>
              <a:buChar char="•"/>
            </a:pPr>
            <a:r>
              <a:rPr lang="en-US" sz="1300" b="1" i="1" dirty="0"/>
              <a:t>Ongoing legal proceedings.</a:t>
            </a:r>
          </a:p>
          <a:p>
            <a:pPr marL="181213" indent="-181213" fontAlgn="base">
              <a:buFont typeface="Arial" panose="020B0604020202020204" pitchFamily="34" charset="0"/>
              <a:buChar char="•"/>
            </a:pPr>
            <a:r>
              <a:rPr lang="en-US" sz="1300" b="1" i="1" dirty="0"/>
              <a:t>Case staffing discussions.</a:t>
            </a:r>
          </a:p>
          <a:p>
            <a:pPr marL="181213" indent="-181213" fontAlgn="base">
              <a:buFont typeface="Arial" panose="020B0604020202020204" pitchFamily="34" charset="0"/>
              <a:buChar char="•"/>
            </a:pPr>
            <a:r>
              <a:rPr lang="en-US" sz="1300" b="1" i="1" dirty="0"/>
              <a:t>Permanency planning conversations.</a:t>
            </a:r>
          </a:p>
          <a:p>
            <a:pPr marL="181213" indent="-181213" fontAlgn="base">
              <a:buFont typeface="Arial" panose="020B0604020202020204" pitchFamily="34" charset="0"/>
              <a:buChar char="•"/>
            </a:pPr>
            <a:r>
              <a:rPr lang="en-US" sz="1300" b="1" i="1" dirty="0"/>
              <a:t>Placement reviews.</a:t>
            </a:r>
          </a:p>
          <a:p>
            <a:pPr marL="181213" indent="-181213" fontAlgn="base">
              <a:buFont typeface="Arial" panose="020B0604020202020204" pitchFamily="34" charset="0"/>
              <a:buChar char="•"/>
            </a:pPr>
            <a:r>
              <a:rPr lang="en-US" sz="1300" b="1" i="1" dirty="0"/>
              <a:t>Subsequent court hearings.</a:t>
            </a:r>
          </a:p>
          <a:p>
            <a:pPr marL="181213" indent="-181213" fontAlgn="base">
              <a:buFont typeface="Arial" panose="020B0604020202020204" pitchFamily="34" charset="0"/>
              <a:buChar char="•"/>
            </a:pPr>
            <a:r>
              <a:rPr lang="en-US" sz="1300" b="1" i="1" dirty="0"/>
              <a:t>Testimony preparation.</a:t>
            </a:r>
          </a:p>
          <a:p>
            <a:pPr marL="181213" indent="-181213" fontAlgn="base">
              <a:buFont typeface="Arial" panose="020B0604020202020204" pitchFamily="34" charset="0"/>
              <a:buChar char="•"/>
            </a:pPr>
            <a:r>
              <a:rPr lang="en-US" sz="1300" b="1" i="1" dirty="0"/>
              <a:t>Supervisor and OCC consultation.</a:t>
            </a:r>
          </a:p>
          <a:p>
            <a:endParaRPr lang="en-US" b="0" dirty="0">
              <a:effectLst/>
            </a:endParaRPr>
          </a:p>
          <a:p>
            <a:pPr rtl="0"/>
            <a:r>
              <a:rPr lang="en-US" sz="1300" b="1" i="1" dirty="0"/>
              <a:t>Because of this, the affidavit often becomes part of the long-term narrative explaining how the Division initially understood the case and why specific actions were taken.</a:t>
            </a:r>
            <a:endParaRPr lang="en-US" b="0" dirty="0">
              <a:effectLst/>
            </a:endParaRPr>
          </a:p>
          <a:p>
            <a:endParaRPr lang="en-US" b="0" dirty="0">
              <a:effectLst/>
            </a:endParaRPr>
          </a:p>
          <a:p>
            <a:pPr rtl="0"/>
            <a:r>
              <a:rPr lang="en-US" sz="1300" b="1" i="1" dirty="0"/>
              <a:t>Legal professionals may revisit affidavits over time to evaluate how concerns were originally identified, what information guided Division decisions, whether documentation stayed consistent with later case developments, how investigative reasoning was explained, and whether key contextual information was captured accurately.</a:t>
            </a:r>
            <a:br>
              <a:rPr lang="en-US" b="0" dirty="0">
                <a:effectLst/>
              </a:rPr>
            </a:br>
            <a:endParaRPr lang="en-US" b="0" dirty="0">
              <a:effectLst/>
            </a:endParaRPr>
          </a:p>
          <a:p>
            <a:pPr rtl="0"/>
            <a:r>
              <a:rPr lang="en-US" sz="1300" b="1" i="1" dirty="0"/>
              <a:t>In the Flowers case, the affidavit could continue to influence future decisions involving ongoing court involvement, case planning discussions, evaluation of caregiver progress or regression, review of prior Division intervention efforts, and long-term understanding of the original safety concerns. This means legal documentation should not be viewed as temporary paperwork completed only for removal purposes. Instead, affidavits often become enduring parts of the case record that may shape how future professionals, attorneys, supervisors, and courts understand the case's history and progression.</a:t>
            </a:r>
            <a:endParaRPr lang="en-US" b="0" dirty="0">
              <a:effectLst/>
            </a:endParaRPr>
          </a:p>
          <a:p>
            <a:endParaRPr lang="en-US" b="0" dirty="0">
              <a:effectLst/>
            </a:endParaRPr>
          </a:p>
          <a:p>
            <a:pPr rtl="0"/>
            <a:r>
              <a:rPr lang="en-US" sz="1300" b="1" i="1" dirty="0"/>
              <a:t>Strong affidavits help preserve:</a:t>
            </a:r>
            <a:endParaRPr lang="en-US" b="0" dirty="0">
              <a:effectLst/>
            </a:endParaRPr>
          </a:p>
          <a:p>
            <a:pPr marL="181213" indent="-181213" fontAlgn="base">
              <a:buFont typeface="Arial" panose="020B0604020202020204" pitchFamily="34" charset="0"/>
              <a:buChar char="•"/>
            </a:pPr>
            <a:r>
              <a:rPr lang="en-US" sz="1300" b="1" i="1" dirty="0"/>
              <a:t>Context.</a:t>
            </a:r>
          </a:p>
          <a:p>
            <a:pPr marL="181213" indent="-181213" fontAlgn="base">
              <a:buFont typeface="Arial" panose="020B0604020202020204" pitchFamily="34" charset="0"/>
              <a:buChar char="•"/>
            </a:pPr>
            <a:r>
              <a:rPr lang="en-US" sz="1300" b="1" i="1" dirty="0"/>
              <a:t>Investigative reasoning.</a:t>
            </a:r>
          </a:p>
          <a:p>
            <a:pPr marL="181213" indent="-181213" fontAlgn="base">
              <a:buFont typeface="Arial" panose="020B0604020202020204" pitchFamily="34" charset="0"/>
              <a:buChar char="•"/>
            </a:pPr>
            <a:r>
              <a:rPr lang="en-US" sz="1300" b="1" i="1" dirty="0"/>
              <a:t>Decision-making rationale.</a:t>
            </a:r>
          </a:p>
          <a:p>
            <a:pPr marL="181213" indent="-181213" fontAlgn="base">
              <a:buFont typeface="Arial" panose="020B0604020202020204" pitchFamily="34" charset="0"/>
              <a:buChar char="•"/>
            </a:pPr>
            <a:r>
              <a:rPr lang="en-US" sz="1300" b="1" i="1" dirty="0"/>
              <a:t>Historical understanding.</a:t>
            </a:r>
          </a:p>
          <a:p>
            <a:pPr marL="181213" indent="-181213" fontAlgn="base">
              <a:buFont typeface="Arial" panose="020B0604020202020204" pitchFamily="34" charset="0"/>
              <a:buChar char="•"/>
            </a:pPr>
            <a:r>
              <a:rPr lang="en-US" sz="1300" b="1" i="1" dirty="0"/>
              <a:t>Continuity across changing stages of case involvement.</a:t>
            </a:r>
          </a:p>
          <a:p>
            <a:endParaRPr lang="en-US" b="0" dirty="0">
              <a:effectLst/>
            </a:endParaRPr>
          </a:p>
          <a:p>
            <a:pPr defTabSz="966470">
              <a:defRPr/>
            </a:pPr>
            <a:r>
              <a:rPr lang="en-US" sz="1300" b="1" dirty="0"/>
              <a:t>Facilitator Question</a:t>
            </a:r>
            <a:r>
              <a:rPr lang="en-US" sz="1300" dirty="0"/>
              <a:t>: (ask the following question and validate responses)</a:t>
            </a:r>
            <a:endParaRPr lang="en-US" b="0" dirty="0">
              <a:effectLst/>
            </a:endParaRPr>
          </a:p>
          <a:p>
            <a:pPr marL="181213" indent="-181213" fontAlgn="base">
              <a:buFont typeface="Arial" panose="020B0604020202020204" pitchFamily="34" charset="0"/>
              <a:buChar char="•"/>
            </a:pPr>
            <a:r>
              <a:rPr lang="en-US" sz="1300" dirty="0"/>
              <a:t>How might affidavits continue influencing cases after the first hearing?</a:t>
            </a:r>
          </a:p>
          <a:p>
            <a:endParaRPr lang="en-US" b="0" dirty="0">
              <a:effectLst/>
            </a:endParaRPr>
          </a:p>
          <a:p>
            <a:pPr rtl="0"/>
            <a:r>
              <a:rPr lang="en-US" sz="1300" b="1" dirty="0"/>
              <a:t>Facilitator Answer:</a:t>
            </a:r>
            <a:endParaRPr lang="en-US" b="0" dirty="0">
              <a:effectLst/>
            </a:endParaRPr>
          </a:p>
          <a:p>
            <a:pPr marL="181213" indent="-181213" fontAlgn="base">
              <a:buFont typeface="Arial" panose="020B0604020202020204" pitchFamily="34" charset="0"/>
              <a:buChar char="•"/>
            </a:pPr>
            <a:r>
              <a:rPr lang="en-US" sz="1300" dirty="0"/>
              <a:t>Future hearings, permanency planning, testimony preparation.</a:t>
            </a:r>
          </a:p>
          <a:p>
            <a:endParaRPr lang="en-US" b="0" dirty="0">
              <a:effectLst/>
            </a:endParaRPr>
          </a:p>
          <a:p>
            <a:pPr rtl="0"/>
            <a:r>
              <a:rPr lang="en-US" sz="1300" b="1" dirty="0"/>
              <a:t>Facilitator Question</a:t>
            </a:r>
            <a:r>
              <a:rPr lang="en-US" sz="1300" dirty="0"/>
              <a:t>:</a:t>
            </a:r>
            <a:endParaRPr lang="en-US" b="0" dirty="0">
              <a:effectLst/>
            </a:endParaRPr>
          </a:p>
          <a:p>
            <a:pPr marL="181213" indent="-181213" fontAlgn="base">
              <a:buFont typeface="Arial" panose="020B0604020202020204" pitchFamily="34" charset="0"/>
              <a:buChar char="•"/>
            </a:pPr>
            <a:r>
              <a:rPr lang="en-US" sz="1300" dirty="0"/>
              <a:t>How can documentation support continuity across changing stages of involvement?</a:t>
            </a:r>
          </a:p>
          <a:p>
            <a:endParaRPr lang="en-US" b="0" dirty="0">
              <a:effectLst/>
            </a:endParaRPr>
          </a:p>
          <a:p>
            <a:pPr rtl="0"/>
            <a:r>
              <a:rPr lang="en-US" sz="1300" b="1" dirty="0"/>
              <a:t>Facilitator Answer:</a:t>
            </a:r>
            <a:endParaRPr lang="en-US" b="0" dirty="0">
              <a:effectLst/>
            </a:endParaRPr>
          </a:p>
          <a:p>
            <a:pPr marL="181213" indent="-181213" fontAlgn="base">
              <a:buFont typeface="Arial" panose="020B0604020202020204" pitchFamily="34" charset="0"/>
              <a:buChar char="•"/>
            </a:pPr>
            <a:r>
              <a:rPr lang="en-US" sz="1300" dirty="0"/>
              <a:t>Supervisor consultation, placement review, ongoing legal interpretation.</a:t>
            </a:r>
          </a:p>
          <a:p>
            <a:pPr rtl="0"/>
            <a:br>
              <a:rPr lang="en-US" b="0" dirty="0">
                <a:effectLst/>
              </a:rPr>
            </a:br>
            <a:r>
              <a:rPr lang="en-US" sz="1300" b="1" dirty="0"/>
              <a:t>Facilitator Notes:</a:t>
            </a:r>
            <a:endParaRPr lang="en-US" b="0" dirty="0">
              <a:effectLst/>
            </a:endParaRPr>
          </a:p>
          <a:p>
            <a:pPr marL="181213" indent="-181213" fontAlgn="base">
              <a:buFont typeface="Arial" panose="020B0604020202020204" pitchFamily="34" charset="0"/>
              <a:buChar char="•"/>
            </a:pPr>
            <a:r>
              <a:rPr lang="en-US" sz="1300" dirty="0"/>
              <a:t>Connect this discussion to courtroom preparation and legal collaboration concepts.</a:t>
            </a:r>
          </a:p>
          <a:p>
            <a:pPr marL="181213" indent="-181213" fontAlgn="base">
              <a:buFont typeface="Arial" panose="020B0604020202020204" pitchFamily="34" charset="0"/>
              <a:buChar char="•"/>
            </a:pPr>
            <a:r>
              <a:rPr lang="en-US" sz="1300" dirty="0"/>
              <a:t>Keep focus on: long-term influence, continuity, historical understanding, professional accountability, and case progression.</a:t>
            </a:r>
          </a:p>
          <a:p>
            <a:endParaRPr lang="en-US" b="0" dirty="0">
              <a:effectLst/>
            </a:endParaRPr>
          </a:p>
          <a:p>
            <a:pPr rtl="0"/>
            <a:r>
              <a:rPr lang="en-US" sz="1300" b="1" dirty="0"/>
              <a:t>Key Points: </a:t>
            </a:r>
            <a:r>
              <a:rPr lang="en-US" sz="1300" dirty="0"/>
              <a:t>(ensure these are covered)</a:t>
            </a:r>
            <a:endParaRPr lang="en-US" b="0" dirty="0">
              <a:effectLst/>
            </a:endParaRPr>
          </a:p>
          <a:p>
            <a:pPr marL="181213" indent="-181213" fontAlgn="base">
              <a:buFont typeface="Arial" panose="020B0604020202020204" pitchFamily="34" charset="0"/>
              <a:buChar char="•"/>
            </a:pPr>
            <a:r>
              <a:rPr lang="en-US" sz="1300" dirty="0"/>
              <a:t>Affidavits remain part of the long-term case record and continue influencing cases beyond initial hearings.</a:t>
            </a:r>
          </a:p>
          <a:p>
            <a:pPr marL="181213" indent="-181213" fontAlgn="base">
              <a:buFont typeface="Arial" panose="020B0604020202020204" pitchFamily="34" charset="0"/>
              <a:buChar char="•"/>
            </a:pPr>
            <a:r>
              <a:rPr lang="en-US" sz="1300" dirty="0"/>
              <a:t>Strong legal writing supports continuity, historical understanding, and future interpretation of the case.</a:t>
            </a:r>
          </a:p>
          <a:p>
            <a:pPr marL="181213" indent="-181213" fontAlgn="base">
              <a:buFont typeface="Arial" panose="020B0604020202020204" pitchFamily="34" charset="0"/>
              <a:buChar char="•"/>
            </a:pPr>
            <a:r>
              <a:rPr lang="en-US" sz="1300" dirty="0"/>
              <a:t>Documentation may later affect legal, supervisory, and permanency-related decisions.</a:t>
            </a:r>
          </a:p>
        </p:txBody>
      </p:sp>
      <p:sp>
        <p:nvSpPr>
          <p:cNvPr id="3" name="Slide Image Placeholder 2">
            <a:extLst>
              <a:ext uri="{FF2B5EF4-FFF2-40B4-BE49-F238E27FC236}">
                <a16:creationId xmlns:a16="http://schemas.microsoft.com/office/drawing/2014/main" id="{BDD58FE6-9EBB-A5EF-D2BF-F1020385D018}"/>
              </a:ext>
            </a:extLst>
          </p:cNvPr>
          <p:cNvSpPr>
            <a:spLocks noGrp="1" noRot="1" noChangeAspect="1"/>
          </p:cNvSpPr>
          <p:nvPr>
            <p:ph type="sldImg"/>
          </p:nvPr>
        </p:nvSpPr>
        <p:spPr>
          <a:xfrm>
            <a:off x="777875" y="963613"/>
            <a:ext cx="5759450" cy="3240087"/>
          </a:xfr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1" name="Google Shape;571;p4:notes"/>
          <p:cNvSpPr txBox="1">
            <a:spLocks noGrp="1"/>
          </p:cNvSpPr>
          <p:nvPr>
            <p:ph type="body" idx="1"/>
          </p:nvPr>
        </p:nvSpPr>
        <p:spPr/>
        <p:txBody>
          <a:bodyPr/>
          <a:lstStyle/>
          <a:p>
            <a:pPr rtl="0"/>
            <a:r>
              <a:rPr lang="en-US" sz="1300" b="1" dirty="0"/>
              <a:t>COURTROOM COMMUNICATION, LEGAL COLLABORATION &amp; PROFESSIONAL CREDIBILITY </a:t>
            </a:r>
            <a:endParaRPr lang="en-US" b="1" dirty="0">
              <a:effectLst/>
            </a:endParaRPr>
          </a:p>
          <a:p>
            <a:endParaRPr lang="en-US" b="0" dirty="0">
              <a:effectLst/>
            </a:endParaRPr>
          </a:p>
          <a:p>
            <a:pPr rtl="0"/>
            <a:r>
              <a:rPr lang="en-US" sz="1300" b="1" dirty="0"/>
              <a:t>Time:</a:t>
            </a:r>
            <a:r>
              <a:rPr lang="en-US" sz="1300" dirty="0"/>
              <a:t> 18 minutes</a:t>
            </a:r>
            <a:endParaRPr lang="en-US" b="0" dirty="0">
              <a:effectLst/>
            </a:endParaRPr>
          </a:p>
          <a:p>
            <a:pPr rtl="0"/>
            <a:r>
              <a:rPr lang="en-US" sz="1300" b="1" dirty="0"/>
              <a:t>Purpose: </a:t>
            </a:r>
            <a:r>
              <a:rPr lang="en-US" sz="1300" dirty="0"/>
              <a:t>To help participants understand how affidavit preparation connects to courtroom communication, collaboration with legal professionals, and the development of professional credibility during legal proceedings</a:t>
            </a:r>
            <a:endParaRPr lang="en-US" b="0" dirty="0">
              <a:effectLst/>
            </a:endParaRPr>
          </a:p>
          <a:p>
            <a:endParaRPr lang="en-US" b="0" dirty="0">
              <a:effectLst/>
            </a:endParaRPr>
          </a:p>
          <a:p>
            <a:pPr rtl="0"/>
            <a:r>
              <a:rPr lang="en-US" sz="1300" b="1" dirty="0"/>
              <a:t>Participant Manual:</a:t>
            </a:r>
            <a:r>
              <a:rPr lang="en-US" sz="1300" dirty="0"/>
              <a:t> Flowers Affidavit Drafting Packet – Final Reflection Section</a:t>
            </a:r>
            <a:endParaRPr lang="en-US" b="0" dirty="0">
              <a:effectLst/>
            </a:endParaRPr>
          </a:p>
          <a:p>
            <a:endParaRPr lang="en-US" b="0" dirty="0">
              <a:effectLst/>
            </a:endParaRPr>
          </a:p>
          <a:p>
            <a:pPr rtl="0"/>
            <a:r>
              <a:rPr lang="en-US" sz="1300" b="1" dirty="0"/>
              <a:t>Say:</a:t>
            </a:r>
            <a:endParaRPr lang="en-US" b="0" dirty="0">
              <a:effectLst/>
            </a:endParaRPr>
          </a:p>
          <a:p>
            <a:pPr rtl="0"/>
            <a:r>
              <a:rPr lang="en-US" sz="1300" b="1" i="1" dirty="0"/>
              <a:t>Now, let’s shift into discussing how affidavit preparation connects directly to courtroom communication, legal collaboration, and professional credibility once Specialists begin participating in legal proceedings.</a:t>
            </a:r>
            <a:endParaRPr lang="en-US" b="0" dirty="0">
              <a:effectLst/>
            </a:endParaRPr>
          </a:p>
          <a:p>
            <a:endParaRPr lang="en-US" b="0" dirty="0">
              <a:effectLst/>
            </a:endParaRPr>
          </a:p>
          <a:p>
            <a:pPr rtl="0"/>
            <a:r>
              <a:rPr lang="en-US" sz="1300" b="1" dirty="0"/>
              <a:t>Activity Instructions:</a:t>
            </a:r>
            <a:endParaRPr lang="en-US" b="0" dirty="0">
              <a:effectLst/>
            </a:endParaRPr>
          </a:p>
          <a:p>
            <a:pPr lvl="0" rtl="0" fontAlgn="base"/>
            <a:r>
              <a:rPr lang="en-US" sz="1300" dirty="0"/>
              <a:t>Facilitate a whole-group discussion using participants' completed Flowers' affidavit drafts.</a:t>
            </a:r>
            <a:endParaRPr lang="en-US" sz="1300" b="1" dirty="0"/>
          </a:p>
          <a:p>
            <a:pPr marL="241617" indent="-241617" fontAlgn="base">
              <a:buFont typeface="+mj-lt"/>
              <a:buAutoNum type="arabicPeriod"/>
            </a:pPr>
            <a:r>
              <a:rPr lang="en-US" sz="1300" b="1" dirty="0"/>
              <a:t>Discuss: </a:t>
            </a:r>
            <a:r>
              <a:rPr lang="en-US" sz="1300" dirty="0"/>
              <a:t>How Specialists may rely on affidavits during courtroom participation, how legal professionals evaluate Specialist preparedness and communication, and how documentation supports professional credibility during proceedings.</a:t>
            </a:r>
            <a:endParaRPr lang="en-US" sz="1300" b="1" dirty="0"/>
          </a:p>
          <a:p>
            <a:pPr marL="241617" indent="-241617" fontAlgn="base">
              <a:buFont typeface="+mj-lt"/>
              <a:buAutoNum type="arabicPeriod"/>
            </a:pPr>
            <a:r>
              <a:rPr lang="en-US" sz="1300" b="1" dirty="0"/>
              <a:t>Consider: </a:t>
            </a:r>
            <a:r>
              <a:rPr lang="en-US" sz="1300" dirty="0"/>
              <a:t>Communication with OCC, responding to attorney questions, explaining investigative decisions, maintaining professionalism during testimony, preparing for judicial review, and consistency between documentation and verbal explanation.</a:t>
            </a:r>
            <a:endParaRPr lang="en-US" sz="1300" b="1" dirty="0"/>
          </a:p>
          <a:p>
            <a:pPr marL="241617" indent="-241617" fontAlgn="base">
              <a:buFont typeface="+mj-lt"/>
              <a:buAutoNum type="arabicPeriod"/>
            </a:pPr>
            <a:r>
              <a:rPr lang="en-US" sz="1300" b="1" dirty="0"/>
              <a:t>Reflect: </a:t>
            </a:r>
            <a:r>
              <a:rPr lang="en-US" sz="1300" dirty="0"/>
              <a:t>How affidavit preparation affects confidence during legal involvement, and what professional habits strengthen legal collaboration and courtroom communication.</a:t>
            </a:r>
            <a:endParaRPr lang="en-US" sz="1300" b="1" dirty="0"/>
          </a:p>
          <a:p>
            <a:endParaRPr lang="en-US" b="0" dirty="0">
              <a:effectLst/>
            </a:endParaRPr>
          </a:p>
          <a:p>
            <a:pPr rtl="0"/>
            <a:r>
              <a:rPr lang="en-US" sz="1300" b="1" dirty="0"/>
              <a:t>Say:</a:t>
            </a:r>
            <a:endParaRPr lang="en-US" b="0" dirty="0">
              <a:effectLst/>
            </a:endParaRPr>
          </a:p>
          <a:p>
            <a:pPr rtl="0"/>
            <a:r>
              <a:rPr lang="en-US" sz="1300" b="1" i="1" dirty="0"/>
              <a:t>Affidavits often become one of the primary documents Specialists rely on when preparing for courtroom participation and collaboration with legal professionals. Once court involvement begins, Specialists may be expected to discuss investigative decisions, explain the Division's response, and answer questions about the case's progression.</a:t>
            </a:r>
            <a:endParaRPr lang="en-US" b="0" dirty="0">
              <a:effectLst/>
            </a:endParaRPr>
          </a:p>
          <a:p>
            <a:endParaRPr lang="en-US" b="0" dirty="0">
              <a:effectLst/>
            </a:endParaRPr>
          </a:p>
          <a:p>
            <a:pPr rtl="0"/>
            <a:r>
              <a:rPr lang="en-US" sz="1300" b="1" i="1" dirty="0"/>
              <a:t>As a result, the preparation of affidavits directly affects how Specialists communicate in legal environments.</a:t>
            </a:r>
            <a:endParaRPr lang="en-US" b="0" dirty="0">
              <a:effectLst/>
            </a:endParaRPr>
          </a:p>
          <a:p>
            <a:endParaRPr lang="en-US" b="0" dirty="0">
              <a:effectLst/>
            </a:endParaRPr>
          </a:p>
          <a:p>
            <a:pPr rtl="0"/>
            <a:r>
              <a:rPr lang="en-US" sz="1300" b="1" dirty="0"/>
              <a:t>Paraphrase:</a:t>
            </a:r>
            <a:endParaRPr lang="en-US" b="0" dirty="0">
              <a:effectLst/>
            </a:endParaRPr>
          </a:p>
          <a:p>
            <a:pPr rtl="0"/>
            <a:r>
              <a:rPr lang="en-US" sz="1300" dirty="0"/>
              <a:t>Courtroom communication requires Specialists to explain investigative actions clearly, discuss decision-making professionally, respond thoughtfully to questions, maintain consistency between written and verbal information, demonstrate familiarity with the case's progression, and communicate calmly under pressure.</a:t>
            </a:r>
            <a:br>
              <a:rPr lang="en-US" b="0" dirty="0">
                <a:effectLst/>
              </a:rPr>
            </a:br>
            <a:endParaRPr lang="en-US" b="0" dirty="0">
              <a:effectLst/>
            </a:endParaRPr>
          </a:p>
          <a:p>
            <a:pPr rtl="0"/>
            <a:r>
              <a:rPr lang="en-US" sz="1300" dirty="0"/>
              <a:t>Legal professionals frequently evaluate whether Specialists appear prepared, organized, familiar with the investigation, professional in their communication, consistent in their explanations, and able to clearly explain Division reasoning.</a:t>
            </a:r>
            <a:br>
              <a:rPr lang="en-US" b="0" dirty="0">
                <a:effectLst/>
              </a:rPr>
            </a:br>
            <a:endParaRPr lang="en-US" b="0" dirty="0">
              <a:effectLst/>
            </a:endParaRPr>
          </a:p>
          <a:p>
            <a:pPr rtl="0"/>
            <a:r>
              <a:rPr lang="en-US" sz="1300" dirty="0"/>
              <a:t>Within the Flowers case, courtroom communication could involve explaining why certain investigative decisions were made, how Division concerns developed throughout the investigation, what factors influenced the protective custody action, why alternative interventions became less appropriate, and how Specialists assess changing household conditions. </a:t>
            </a:r>
          </a:p>
          <a:p>
            <a:pPr rtl="0"/>
            <a:endParaRPr lang="en-US" sz="1300" dirty="0"/>
          </a:p>
          <a:p>
            <a:pPr rtl="0"/>
            <a:r>
              <a:rPr lang="en-US" sz="1300" dirty="0"/>
              <a:t>Strong affidavit preparation often improves courtroom confidence because Specialists already have a structured understanding of:</a:t>
            </a:r>
          </a:p>
          <a:p>
            <a:pPr marL="181213" indent="-181213" fontAlgn="base">
              <a:buFont typeface="Arial" panose="020B0604020202020204" pitchFamily="34" charset="0"/>
              <a:buChar char="•"/>
            </a:pPr>
            <a:r>
              <a:rPr lang="en-US" sz="1300" dirty="0"/>
              <a:t>Investigative progression.</a:t>
            </a:r>
          </a:p>
          <a:p>
            <a:pPr marL="181213" indent="-181213" fontAlgn="base">
              <a:buFont typeface="Arial" panose="020B0604020202020204" pitchFamily="34" charset="0"/>
              <a:buChar char="•"/>
            </a:pPr>
            <a:r>
              <a:rPr lang="en-US" sz="1300" dirty="0"/>
              <a:t>Decision-making rationale.</a:t>
            </a:r>
          </a:p>
          <a:p>
            <a:pPr marL="181213" indent="-181213" fontAlgn="base">
              <a:buFont typeface="Arial" panose="020B0604020202020204" pitchFamily="34" charset="0"/>
              <a:buChar char="•"/>
            </a:pPr>
            <a:r>
              <a:rPr lang="en-US" sz="1300" dirty="0"/>
              <a:t>Significant developments.</a:t>
            </a:r>
          </a:p>
          <a:p>
            <a:pPr marL="181213" indent="-181213" fontAlgn="base">
              <a:buFont typeface="Arial" panose="020B0604020202020204" pitchFamily="34" charset="0"/>
              <a:buChar char="•"/>
            </a:pPr>
            <a:r>
              <a:rPr lang="en-US" sz="1300" dirty="0"/>
              <a:t>Division response.</a:t>
            </a:r>
          </a:p>
          <a:p>
            <a:pPr marL="181213" indent="-181213" fontAlgn="base">
              <a:buFont typeface="Arial" panose="020B0604020202020204" pitchFamily="34" charset="0"/>
              <a:buChar char="•"/>
            </a:pPr>
            <a:r>
              <a:rPr lang="en-US" sz="1300" dirty="0"/>
              <a:t>Supporting documentation.</a:t>
            </a:r>
          </a:p>
          <a:p>
            <a:endParaRPr lang="en-US" b="0" dirty="0">
              <a:effectLst/>
            </a:endParaRPr>
          </a:p>
          <a:p>
            <a:pPr rtl="0"/>
            <a:r>
              <a:rPr lang="en-US" sz="1300" dirty="0"/>
              <a:t>This preparation also strengthens collaboration with OCC and supervisors because legal staff relies on Specialists to communicate investigative information clearly, accurately, and professionally throughout legal proceedings.</a:t>
            </a:r>
            <a:endParaRPr lang="en-US" b="0" dirty="0">
              <a:effectLst/>
            </a:endParaRPr>
          </a:p>
          <a:p>
            <a:endParaRPr lang="en-US" b="0" dirty="0">
              <a:effectLst/>
            </a:endParaRPr>
          </a:p>
          <a:p>
            <a:pPr defTabSz="966470">
              <a:defRPr/>
            </a:pPr>
            <a:r>
              <a:rPr lang="en-US" sz="1300" b="1" dirty="0"/>
              <a:t>Facilitator Question</a:t>
            </a:r>
            <a:r>
              <a:rPr lang="en-US" sz="1300" dirty="0"/>
              <a:t>: (ask the following question and validate responses)</a:t>
            </a:r>
            <a:endParaRPr lang="en-US" b="0" dirty="0">
              <a:effectLst/>
            </a:endParaRPr>
          </a:p>
          <a:p>
            <a:pPr marL="181213" indent="-181213" fontAlgn="base">
              <a:buFont typeface="Arial" panose="020B0604020202020204" pitchFamily="34" charset="0"/>
              <a:buChar char="•"/>
            </a:pPr>
            <a:r>
              <a:rPr lang="en-US" sz="1300" dirty="0"/>
              <a:t>How might affidavit preparation affect courtroom confidence?</a:t>
            </a:r>
          </a:p>
          <a:p>
            <a:endParaRPr lang="en-US" b="0" dirty="0">
              <a:effectLst/>
            </a:endParaRPr>
          </a:p>
          <a:p>
            <a:pPr rtl="0"/>
            <a:r>
              <a:rPr lang="en-US" sz="1300" b="1" dirty="0"/>
              <a:t>Facilitator Answer:</a:t>
            </a:r>
            <a:endParaRPr lang="en-US" b="0" dirty="0">
              <a:effectLst/>
            </a:endParaRPr>
          </a:p>
          <a:p>
            <a:pPr marL="181213" indent="-181213" fontAlgn="base">
              <a:buFont typeface="Arial" panose="020B0604020202020204" pitchFamily="34" charset="0"/>
              <a:buChar char="•"/>
            </a:pPr>
            <a:r>
              <a:rPr lang="en-US" sz="1300" dirty="0"/>
              <a:t>Better preparation for testimony, improved communication confidence.</a:t>
            </a:r>
          </a:p>
          <a:p>
            <a:endParaRPr lang="en-US" b="0" dirty="0">
              <a:effectLst/>
            </a:endParaRPr>
          </a:p>
          <a:p>
            <a:pPr rtl="0"/>
            <a:r>
              <a:rPr lang="en-US" sz="1300" b="1" dirty="0"/>
              <a:t>Key Points: </a:t>
            </a:r>
            <a:r>
              <a:rPr lang="en-US" sz="1300" dirty="0"/>
              <a:t>(ensure these are covered)</a:t>
            </a:r>
            <a:endParaRPr lang="en-US" b="0" dirty="0">
              <a:effectLst/>
            </a:endParaRPr>
          </a:p>
          <a:p>
            <a:pPr marL="181213" indent="-181213" fontAlgn="base">
              <a:buFont typeface="Arial" panose="020B0604020202020204" pitchFamily="34" charset="0"/>
              <a:buChar char="•"/>
            </a:pPr>
            <a:r>
              <a:rPr lang="en-US" sz="1300" dirty="0"/>
              <a:t>Affidavit preparation supports courtroom communication, testimony preparation, and confidence during legal proceedings.</a:t>
            </a:r>
          </a:p>
          <a:p>
            <a:pPr marL="181213" indent="-181213" fontAlgn="base">
              <a:buFont typeface="Arial" panose="020B0604020202020204" pitchFamily="34" charset="0"/>
              <a:buChar char="•"/>
            </a:pPr>
            <a:r>
              <a:rPr lang="en-US" sz="1300" dirty="0"/>
              <a:t>Professional credibility is influenced by organization and clear communication.</a:t>
            </a:r>
          </a:p>
          <a:p>
            <a:pPr marL="181213" indent="-181213" fontAlgn="base">
              <a:buFont typeface="Arial" panose="020B0604020202020204" pitchFamily="34" charset="0"/>
              <a:buChar char="•"/>
            </a:pPr>
            <a:r>
              <a:rPr lang="en-US" sz="1300" dirty="0"/>
              <a:t>Legal collaboration requires clearly explaining investigative reasoning and extends beyond the submission of affidavits.</a:t>
            </a:r>
          </a:p>
          <a:p>
            <a:endParaRPr lang="en-US" b="0" dirty="0">
              <a:effectLst/>
            </a:endParaRPr>
          </a:p>
          <a:p>
            <a:pPr rtl="0"/>
            <a:r>
              <a:rPr lang="en-US" sz="1300" b="1" dirty="0"/>
              <a:t>Say:</a:t>
            </a:r>
            <a:endParaRPr lang="en-US" b="0" dirty="0">
              <a:effectLst/>
            </a:endParaRPr>
          </a:p>
          <a:p>
            <a:pPr rtl="0"/>
            <a:r>
              <a:rPr lang="en-US" sz="1300" b="1" i="1" dirty="0"/>
              <a:t>As we near the end of the day, let’s reflect on the overall affidavit process and discuss the lessons, challenges, and professional insights participants will carry forward into future legal and courtroom practice.</a:t>
            </a:r>
            <a:endParaRPr lang="en-US" b="0" dirty="0">
              <a:effectLst/>
            </a:endParaRPr>
          </a:p>
        </p:txBody>
      </p:sp>
      <p:sp>
        <p:nvSpPr>
          <p:cNvPr id="3" name="Slide Image Placeholder 2">
            <a:extLst>
              <a:ext uri="{FF2B5EF4-FFF2-40B4-BE49-F238E27FC236}">
                <a16:creationId xmlns:a16="http://schemas.microsoft.com/office/drawing/2014/main" id="{B5744507-C5D8-221D-A920-125E10F9504F}"/>
              </a:ext>
            </a:extLst>
          </p:cNvPr>
          <p:cNvSpPr>
            <a:spLocks noGrp="1" noRot="1" noChangeAspect="1"/>
          </p:cNvSpPr>
          <p:nvPr>
            <p:ph type="sldImg"/>
          </p:nvPr>
        </p:nvSpPr>
        <p:spPr>
          <a:xfrm>
            <a:off x="777875" y="963613"/>
            <a:ext cx="5759450" cy="3240087"/>
          </a:xfr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80" name="Google Shape;580;p5:notes"/>
          <p:cNvSpPr txBox="1">
            <a:spLocks noGrp="1"/>
          </p:cNvSpPr>
          <p:nvPr>
            <p:ph type="body" idx="1"/>
          </p:nvPr>
        </p:nvSpPr>
        <p:spPr/>
        <p:txBody>
          <a:bodyPr/>
          <a:lstStyle/>
          <a:p>
            <a:pPr rtl="0"/>
            <a:r>
              <a:rPr lang="en-US" sz="1300" b="1" dirty="0"/>
              <a:t>CARRYING LEGAL DOCUMENTATION INTO FUTURE PRACTICES</a:t>
            </a:r>
            <a:endParaRPr lang="en-US" b="1" dirty="0">
              <a:effectLst/>
            </a:endParaRPr>
          </a:p>
          <a:p>
            <a:endParaRPr lang="en-US" b="0" dirty="0">
              <a:effectLst/>
            </a:endParaRPr>
          </a:p>
          <a:p>
            <a:pPr rtl="0"/>
            <a:r>
              <a:rPr lang="en-US" sz="1300" b="1" dirty="0"/>
              <a:t>Time:</a:t>
            </a:r>
            <a:r>
              <a:rPr lang="en-US" sz="1300" dirty="0"/>
              <a:t> 25 minutes</a:t>
            </a:r>
            <a:endParaRPr lang="en-US" b="0" dirty="0">
              <a:effectLst/>
            </a:endParaRPr>
          </a:p>
          <a:p>
            <a:pPr rtl="0"/>
            <a:r>
              <a:rPr lang="en-US" sz="1300" b="1" dirty="0"/>
              <a:t>Purpose: </a:t>
            </a:r>
            <a:r>
              <a:rPr lang="en-US" sz="1300" dirty="0"/>
              <a:t>To close the day by helping participants reflect on professional growth, major legal documentation lessons, courtroom preparation concepts, and how affidavit-related skills connect to future investigative and legal practice</a:t>
            </a:r>
            <a:endParaRPr lang="en-US" b="0" dirty="0">
              <a:effectLst/>
            </a:endParaRPr>
          </a:p>
          <a:p>
            <a:endParaRPr lang="en-US" b="0" dirty="0">
              <a:effectLst/>
            </a:endParaRPr>
          </a:p>
          <a:p>
            <a:pPr rtl="0"/>
            <a:r>
              <a:rPr lang="en-US" sz="1300" b="1" dirty="0"/>
              <a:t>Participant Manual: </a:t>
            </a:r>
            <a:r>
              <a:rPr lang="en-US" sz="1300" dirty="0"/>
              <a:t>Flowers’ Affidavit Drafting Packet – Final Reflection Section</a:t>
            </a:r>
            <a:endParaRPr lang="en-US" b="0" dirty="0">
              <a:effectLst/>
            </a:endParaRPr>
          </a:p>
          <a:p>
            <a:endParaRPr lang="en-US" b="0" dirty="0">
              <a:effectLst/>
            </a:endParaRPr>
          </a:p>
          <a:p>
            <a:pPr rtl="0"/>
            <a:r>
              <a:rPr lang="en-US" sz="1300" b="1" dirty="0"/>
              <a:t>Activity Instructions:</a:t>
            </a:r>
            <a:endParaRPr lang="en-US" b="0" dirty="0">
              <a:effectLst/>
            </a:endParaRPr>
          </a:p>
          <a:p>
            <a:pPr lvl="0" rtl="0" fontAlgn="base"/>
            <a:r>
              <a:rPr lang="en-US" sz="1300" dirty="0"/>
              <a:t>Facilitate a whole-group reflection discussion using participants' completed Flowers' affidavit drafts.</a:t>
            </a:r>
            <a:endParaRPr lang="en-US" sz="1300" b="1" dirty="0"/>
          </a:p>
          <a:p>
            <a:pPr marL="241617" indent="-241617" fontAlgn="base">
              <a:buFont typeface="+mj-lt"/>
              <a:buAutoNum type="arabicPeriod"/>
            </a:pPr>
            <a:r>
              <a:rPr lang="en-US" sz="1300" b="1" dirty="0"/>
              <a:t>Reflect: </a:t>
            </a:r>
            <a:r>
              <a:rPr lang="en-US" sz="1300" dirty="0"/>
              <a:t>What concepts from Day 7 most changed your understanding of legal documentation, what legal writing skills became most important, and what areas required the greatest critical thinking</a:t>
            </a:r>
            <a:r>
              <a:rPr lang="en-US" sz="1300" b="1" dirty="0"/>
              <a:t>.</a:t>
            </a:r>
          </a:p>
          <a:p>
            <a:pPr marL="241617" indent="-241617" fontAlgn="base">
              <a:buFont typeface="+mj-lt"/>
              <a:buAutoNum type="arabicPeriod"/>
            </a:pPr>
            <a:r>
              <a:rPr lang="en-US" sz="1300" b="1" dirty="0"/>
              <a:t>Discuss: </a:t>
            </a:r>
            <a:r>
              <a:rPr lang="en-US" sz="1300" dirty="0"/>
              <a:t>How legal documentation influences professional accountability, how courtroom preparation begins long before testimony, and how communication habits affect long-term investigative presentation.</a:t>
            </a:r>
            <a:endParaRPr lang="en-US" sz="1300" b="1" dirty="0"/>
          </a:p>
          <a:p>
            <a:pPr marL="241617" indent="-241617" fontAlgn="base">
              <a:buFont typeface="+mj-lt"/>
              <a:buAutoNum type="arabicPeriod"/>
            </a:pPr>
            <a:r>
              <a:rPr lang="en-US" sz="1300" b="1" dirty="0"/>
              <a:t>Consider: </a:t>
            </a:r>
            <a:r>
              <a:rPr lang="en-US" sz="1300" dirty="0"/>
              <a:t>What documentation practices participants want to strengthen moving forward, how Day 7 concepts apply to future legal involvement, and how affidavit preparation supports courtroom confidence and case continuity.</a:t>
            </a:r>
            <a:endParaRPr lang="en-US" sz="1300" b="1" dirty="0"/>
          </a:p>
          <a:p>
            <a:endParaRPr lang="en-US" b="0" dirty="0">
              <a:effectLst/>
            </a:endParaRPr>
          </a:p>
          <a:p>
            <a:pPr rtl="0"/>
            <a:r>
              <a:rPr lang="en-US" sz="1300" b="1" dirty="0"/>
              <a:t>Say:</a:t>
            </a:r>
            <a:endParaRPr lang="en-US" b="0" dirty="0">
              <a:effectLst/>
            </a:endParaRPr>
          </a:p>
          <a:p>
            <a:pPr rtl="0"/>
            <a:r>
              <a:rPr lang="en-US" sz="1300" b="1" i="1" dirty="0"/>
              <a:t>As we close, it is important to recognize that affidavit preparation is not simply an isolated documentation task. The process of organizing investigative information into legal documentation strengthens many of the same professional skills Specialists rely on throughout court involvement, multidisciplinary collaboration, and ongoing case progression.</a:t>
            </a:r>
            <a:endParaRPr lang="en-US" b="0" dirty="0">
              <a:effectLst/>
            </a:endParaRPr>
          </a:p>
          <a:p>
            <a:endParaRPr lang="en-US" b="0" dirty="0">
              <a:effectLst/>
            </a:endParaRPr>
          </a:p>
          <a:p>
            <a:pPr rtl="0"/>
            <a:r>
              <a:rPr lang="en-US" sz="1300" b="1" dirty="0"/>
              <a:t>Paraphrase:</a:t>
            </a:r>
            <a:endParaRPr lang="en-US" b="0" dirty="0">
              <a:effectLst/>
            </a:endParaRPr>
          </a:p>
          <a:p>
            <a:pPr rtl="0"/>
            <a:r>
              <a:rPr lang="en-US" sz="1300" dirty="0"/>
              <a:t>Today, participants practiced structuring complex information, evaluating investigative significance, communicating professional reasoning, organizing legal narratives, refining written communication, and thinking critically about how cases are presented in legal settings.</a:t>
            </a:r>
            <a:br>
              <a:rPr lang="en-US" b="0" dirty="0">
                <a:effectLst/>
              </a:rPr>
            </a:br>
            <a:endParaRPr lang="en-US" b="0" dirty="0">
              <a:effectLst/>
            </a:endParaRPr>
          </a:p>
          <a:p>
            <a:pPr rtl="0"/>
            <a:r>
              <a:rPr lang="en-US" sz="1300" dirty="0"/>
              <a:t>Many of these same skills carry forward into courtroom participation, testimony preparation, collaboration with OCC, supervisor consultation, permanency discussions, and ongoing case staffing and review.</a:t>
            </a:r>
            <a:endParaRPr lang="en-US" b="0" dirty="0">
              <a:effectLst/>
            </a:endParaRPr>
          </a:p>
          <a:p>
            <a:endParaRPr lang="en-US" b="0" dirty="0">
              <a:effectLst/>
            </a:endParaRPr>
          </a:p>
          <a:p>
            <a:pPr rtl="0"/>
            <a:r>
              <a:rPr lang="en-US" sz="1300" dirty="0"/>
              <a:t>We have also highlighted that legal documentation requires Specialists to think beyond simply recording events. Effective affidavit preparation requires considering how investigative information connects together, how legal readers interpret documentation, how professional credibility is developed, how organization influences understanding, and how written communication affects long-term case interpretation.</a:t>
            </a:r>
            <a:endParaRPr lang="en-US" b="0" dirty="0">
              <a:effectLst/>
            </a:endParaRPr>
          </a:p>
          <a:p>
            <a:endParaRPr lang="en-US" b="0" dirty="0">
              <a:effectLst/>
            </a:endParaRPr>
          </a:p>
          <a:p>
            <a:pPr rtl="0"/>
            <a:r>
              <a:rPr lang="en-US" sz="1300" b="1" dirty="0"/>
              <a:t>Say:</a:t>
            </a:r>
            <a:endParaRPr lang="en-US" b="0" dirty="0">
              <a:effectLst/>
            </a:endParaRPr>
          </a:p>
          <a:p>
            <a:pPr rtl="0"/>
            <a:r>
              <a:rPr lang="en-US" sz="1300" b="1" i="1" dirty="0"/>
              <a:t>As you move forward into future field practice, continue thinking about how documentation quality affects:</a:t>
            </a:r>
            <a:endParaRPr lang="en-US" b="0" dirty="0">
              <a:effectLst/>
            </a:endParaRPr>
          </a:p>
          <a:p>
            <a:pPr marL="181213" indent="-181213" fontAlgn="base">
              <a:buFont typeface="Arial" panose="020B0604020202020204" pitchFamily="34" charset="0"/>
              <a:buChar char="•"/>
            </a:pPr>
            <a:r>
              <a:rPr lang="en-US" sz="1300" b="1" i="1" dirty="0"/>
              <a:t>Professional confidence.</a:t>
            </a:r>
          </a:p>
          <a:p>
            <a:pPr marL="181213" indent="-181213" fontAlgn="base">
              <a:buFont typeface="Arial" panose="020B0604020202020204" pitchFamily="34" charset="0"/>
              <a:buChar char="•"/>
            </a:pPr>
            <a:r>
              <a:rPr lang="en-US" sz="1300" b="1" i="1" dirty="0"/>
              <a:t>Legal preparedness.</a:t>
            </a:r>
          </a:p>
          <a:p>
            <a:pPr marL="181213" indent="-181213" fontAlgn="base">
              <a:buFont typeface="Arial" panose="020B0604020202020204" pitchFamily="34" charset="0"/>
              <a:buChar char="•"/>
            </a:pPr>
            <a:r>
              <a:rPr lang="en-US" sz="1300" b="1" i="1" dirty="0"/>
              <a:t>Case continuity.</a:t>
            </a:r>
          </a:p>
          <a:p>
            <a:pPr marL="181213" indent="-181213" fontAlgn="base">
              <a:buFont typeface="Arial" panose="020B0604020202020204" pitchFamily="34" charset="0"/>
              <a:buChar char="•"/>
            </a:pPr>
            <a:r>
              <a:rPr lang="en-US" sz="1300" b="1" i="1" dirty="0"/>
              <a:t>Division credibility.</a:t>
            </a:r>
          </a:p>
          <a:p>
            <a:pPr marL="181213" indent="-181213" fontAlgn="base">
              <a:buFont typeface="Arial" panose="020B0604020202020204" pitchFamily="34" charset="0"/>
              <a:buChar char="•"/>
            </a:pPr>
            <a:r>
              <a:rPr lang="en-US" sz="1300" b="1" i="1" dirty="0"/>
              <a:t>Long-term understanding of investigative progression.</a:t>
            </a:r>
          </a:p>
        </p:txBody>
      </p:sp>
      <p:sp>
        <p:nvSpPr>
          <p:cNvPr id="3" name="Slide Image Placeholder 2">
            <a:extLst>
              <a:ext uri="{FF2B5EF4-FFF2-40B4-BE49-F238E27FC236}">
                <a16:creationId xmlns:a16="http://schemas.microsoft.com/office/drawing/2014/main" id="{EF2F602D-D162-97F2-0014-68B3F3F10866}"/>
              </a:ext>
            </a:extLst>
          </p:cNvPr>
          <p:cNvSpPr>
            <a:spLocks noGrp="1" noRot="1" noChangeAspect="1"/>
          </p:cNvSpPr>
          <p:nvPr>
            <p:ph type="sldImg"/>
          </p:nvPr>
        </p:nvSpPr>
        <p:spPr>
          <a:xfrm>
            <a:off x="777875" y="963613"/>
            <a:ext cx="5759450" cy="3240087"/>
          </a:xfr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9" name="Google Shape;589;g3f944180d12_0_110:notes"/>
          <p:cNvSpPr txBox="1">
            <a:spLocks noGrp="1"/>
          </p:cNvSpPr>
          <p:nvPr>
            <p:ph type="body" idx="1"/>
          </p:nvPr>
        </p:nvSpPr>
        <p:spPr/>
        <p:txBody>
          <a:bodyPr/>
          <a:lstStyle/>
          <a:p>
            <a:pPr rtl="0"/>
            <a:r>
              <a:rPr lang="en-US" sz="1300" b="1" dirty="0"/>
              <a:t>TARGET OUTCOMES EVALUATION</a:t>
            </a:r>
            <a:endParaRPr lang="en-US" b="1" dirty="0">
              <a:effectLst/>
            </a:endParaRPr>
          </a:p>
          <a:p>
            <a:endParaRPr lang="en-US" b="0" dirty="0">
              <a:effectLst/>
            </a:endParaRPr>
          </a:p>
          <a:p>
            <a:pPr rtl="0"/>
            <a:r>
              <a:rPr lang="en-US" sz="1300" b="1" dirty="0"/>
              <a:t>Time: </a:t>
            </a:r>
            <a:r>
              <a:rPr lang="en-US" sz="1300" dirty="0"/>
              <a:t>5 minutes</a:t>
            </a:r>
            <a:endParaRPr lang="en-US" b="0" dirty="0">
              <a:effectLst/>
            </a:endParaRPr>
          </a:p>
          <a:p>
            <a:pPr rtl="0"/>
            <a:r>
              <a:rPr lang="en-US" sz="1300" b="1" dirty="0"/>
              <a:t>Purpose: </a:t>
            </a:r>
            <a:r>
              <a:rPr lang="en-US" sz="1300" dirty="0"/>
              <a:t>To assess the learning outcomes for this training day</a:t>
            </a:r>
            <a:endParaRPr lang="en-US" b="0" dirty="0">
              <a:effectLst/>
            </a:endParaRPr>
          </a:p>
          <a:p>
            <a:pPr rtl="0"/>
            <a:r>
              <a:rPr lang="en-US" sz="1300" dirty="0"/>
              <a:t> </a:t>
            </a:r>
            <a:r>
              <a:rPr lang="en-US" sz="1300" b="1" dirty="0"/>
              <a:t> </a:t>
            </a:r>
            <a:endParaRPr lang="en-US" b="0" dirty="0">
              <a:effectLst/>
            </a:endParaRPr>
          </a:p>
          <a:p>
            <a:pPr rtl="0"/>
            <a:r>
              <a:rPr lang="en-US" sz="1300" b="1" dirty="0"/>
              <a:t>Say:</a:t>
            </a:r>
            <a:endParaRPr lang="en-US" b="0" dirty="0">
              <a:effectLst/>
            </a:endParaRPr>
          </a:p>
          <a:p>
            <a:pPr rtl="0"/>
            <a:r>
              <a:rPr lang="en-US" sz="1300" b="1" i="1" dirty="0"/>
              <a:t>Tomorrow, we will continue expanding our focus on courtroom-related practice by focusing more directly on legal collaboration, testimony preparation, multidisciplinary communication, and presenting investigative information in professional legal environments.</a:t>
            </a:r>
            <a:endParaRPr lang="en-US" b="0" dirty="0">
              <a:effectLst/>
            </a:endParaRPr>
          </a:p>
          <a:p>
            <a:endParaRPr lang="en-US" b="0" dirty="0">
              <a:effectLst/>
            </a:endParaRPr>
          </a:p>
          <a:p>
            <a:pPr defTabSz="966470">
              <a:defRPr/>
            </a:pPr>
            <a:r>
              <a:rPr lang="en-US" sz="1300" b="1" dirty="0"/>
              <a:t>Facilitator Question</a:t>
            </a:r>
            <a:r>
              <a:rPr lang="en-US" sz="1300" dirty="0"/>
              <a:t>: (ask the following question and validate responses)</a:t>
            </a:r>
            <a:endParaRPr lang="en-US" b="0" dirty="0">
              <a:effectLst/>
            </a:endParaRPr>
          </a:p>
          <a:p>
            <a:pPr marL="181213" indent="-181213" fontAlgn="base">
              <a:buFont typeface="Arial" panose="020B0604020202020204" pitchFamily="34" charset="0"/>
              <a:buChar char="•"/>
            </a:pPr>
            <a:r>
              <a:rPr lang="en-US" sz="1300" dirty="0"/>
              <a:t>What skills became most important during the affidavit process?</a:t>
            </a:r>
          </a:p>
          <a:p>
            <a:endParaRPr lang="en-US" b="0" dirty="0">
              <a:effectLst/>
            </a:endParaRPr>
          </a:p>
          <a:p>
            <a:pPr rtl="0"/>
            <a:r>
              <a:rPr lang="en-US" sz="1300" b="1" dirty="0"/>
              <a:t>Facilitator Answer:</a:t>
            </a:r>
            <a:endParaRPr lang="en-US" b="0" dirty="0">
              <a:effectLst/>
            </a:endParaRPr>
          </a:p>
          <a:p>
            <a:pPr marL="181213" indent="-181213" fontAlgn="base">
              <a:buFont typeface="Arial" panose="020B0604020202020204" pitchFamily="34" charset="0"/>
              <a:buChar char="•"/>
            </a:pPr>
            <a:r>
              <a:rPr lang="en-US" sz="1300" dirty="0"/>
              <a:t>Increased organizing skills, improved legal communication awareness.</a:t>
            </a:r>
          </a:p>
          <a:p>
            <a:endParaRPr lang="en-US" b="0" dirty="0">
              <a:effectLst/>
            </a:endParaRPr>
          </a:p>
          <a:p>
            <a:pPr rtl="0"/>
            <a:r>
              <a:rPr lang="en-US" sz="1300" b="1" dirty="0"/>
              <a:t>Facilitator Question</a:t>
            </a:r>
            <a:r>
              <a:rPr lang="en-US" sz="1300" dirty="0"/>
              <a:t>:</a:t>
            </a:r>
            <a:endParaRPr lang="en-US" b="0" dirty="0">
              <a:effectLst/>
            </a:endParaRPr>
          </a:p>
          <a:p>
            <a:pPr marL="181213" indent="-181213" fontAlgn="base">
              <a:buFont typeface="Arial" panose="020B0604020202020204" pitchFamily="34" charset="0"/>
              <a:buChar char="•"/>
            </a:pPr>
            <a:r>
              <a:rPr lang="en-US" sz="1300" dirty="0"/>
              <a:t>How might today’s work influence your future professional practice?</a:t>
            </a:r>
          </a:p>
          <a:p>
            <a:endParaRPr lang="en-US" b="0" dirty="0">
              <a:effectLst/>
            </a:endParaRPr>
          </a:p>
          <a:p>
            <a:pPr rtl="0"/>
            <a:r>
              <a:rPr lang="en-US" sz="1300" b="1" dirty="0"/>
              <a:t>Facilitator Answer:</a:t>
            </a:r>
            <a:endParaRPr lang="en-US" b="0" dirty="0">
              <a:effectLst/>
            </a:endParaRPr>
          </a:p>
          <a:p>
            <a:pPr marL="181213" indent="-181213" fontAlgn="base">
              <a:buFont typeface="Arial" panose="020B0604020202020204" pitchFamily="34" charset="0"/>
              <a:buChar char="•"/>
            </a:pPr>
            <a:r>
              <a:rPr lang="en-US" sz="1300" dirty="0"/>
              <a:t>Greater appreciation for investigative structure, increased confidence in legal writing, stronger understanding of courtroom preparation.</a:t>
            </a:r>
          </a:p>
          <a:p>
            <a:endParaRPr lang="en-US" b="0" dirty="0">
              <a:effectLst/>
            </a:endParaRPr>
          </a:p>
          <a:p>
            <a:pPr rtl="0"/>
            <a:r>
              <a:rPr lang="en-US" sz="1300" b="1" dirty="0"/>
              <a:t>Facilitator Note: </a:t>
            </a:r>
            <a:r>
              <a:rPr lang="en-US" sz="1300" dirty="0"/>
              <a:t>Before ending the day, direct participants to the QR code on the slide. Participants will need to use their phones to scan the code to complete the section target outcomes evaluation in Qualtrics. </a:t>
            </a:r>
            <a:endParaRPr lang="en-US" b="0" dirty="0">
              <a:effectLst/>
            </a:endParaRPr>
          </a:p>
        </p:txBody>
      </p:sp>
      <p:sp>
        <p:nvSpPr>
          <p:cNvPr id="3" name="Slide Image Placeholder 2">
            <a:extLst>
              <a:ext uri="{FF2B5EF4-FFF2-40B4-BE49-F238E27FC236}">
                <a16:creationId xmlns:a16="http://schemas.microsoft.com/office/drawing/2014/main" id="{1653D180-F4D4-FD4F-0798-45449F8E5D56}"/>
              </a:ext>
            </a:extLst>
          </p:cNvPr>
          <p:cNvSpPr>
            <a:spLocks noGrp="1" noRot="1" noChangeAspect="1"/>
          </p:cNvSpPr>
          <p:nvPr>
            <p:ph type="sldImg"/>
          </p:nvPr>
        </p:nvSpPr>
        <p:spPr>
          <a:xfrm>
            <a:off x="777875" y="963613"/>
            <a:ext cx="5759450" cy="3240087"/>
          </a:xfr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4" name="Google Shape;374;p2:notes"/>
          <p:cNvSpPr txBox="1">
            <a:spLocks noGrp="1"/>
          </p:cNvSpPr>
          <p:nvPr>
            <p:ph type="body" idx="1"/>
          </p:nvPr>
        </p:nvSpPr>
        <p:spPr/>
        <p:txBody>
          <a:bodyPr/>
          <a:lstStyle/>
          <a:p>
            <a:pPr rtl="0"/>
            <a:r>
              <a:rPr lang="en-US" sz="1300" b="1" dirty="0"/>
              <a:t>TARGET OUTCOMES</a:t>
            </a:r>
            <a:br>
              <a:rPr lang="en-US" b="0" dirty="0">
                <a:effectLst/>
              </a:rPr>
            </a:br>
            <a:endParaRPr lang="en-US" b="0" dirty="0">
              <a:effectLst/>
            </a:endParaRPr>
          </a:p>
          <a:p>
            <a:pPr rtl="0"/>
            <a:r>
              <a:rPr lang="en-US" sz="1300" b="1" dirty="0"/>
              <a:t>Time:</a:t>
            </a:r>
            <a:r>
              <a:rPr lang="en-US" sz="1300" dirty="0"/>
              <a:t> 2 minutes</a:t>
            </a:r>
            <a:endParaRPr lang="en-US" b="0" dirty="0">
              <a:effectLst/>
            </a:endParaRPr>
          </a:p>
          <a:p>
            <a:pPr rtl="0"/>
            <a:r>
              <a:rPr lang="en-US" sz="1300" b="1" dirty="0"/>
              <a:t>Purpose: </a:t>
            </a:r>
            <a:r>
              <a:rPr lang="en-US" sz="1300" dirty="0"/>
              <a:t>To introduce participants to affidavit structure, legal sufficiency expectations, probable cause support, and the role investigative documentation plays in court progression and legal decision-making</a:t>
            </a:r>
            <a:endParaRPr lang="en-US" b="0" dirty="0">
              <a:effectLst/>
            </a:endParaRPr>
          </a:p>
          <a:p>
            <a:endParaRPr lang="en-US" b="0" dirty="0">
              <a:effectLst/>
            </a:endParaRPr>
          </a:p>
          <a:p>
            <a:pPr rtl="0"/>
            <a:r>
              <a:rPr lang="en-US" sz="1300" b="1" dirty="0"/>
              <a:t>Say:</a:t>
            </a:r>
            <a:endParaRPr lang="en-US" b="0" dirty="0">
              <a:effectLst/>
            </a:endParaRPr>
          </a:p>
          <a:p>
            <a:pPr rtl="0"/>
            <a:r>
              <a:rPr lang="en-US" sz="1300" b="1" i="1" dirty="0"/>
              <a:t>This section begins by helping you understand what makes an affidavit legally sufficient and why the quality of documentation continues to affect cases long after removal.</a:t>
            </a:r>
            <a:br>
              <a:rPr lang="en-US" b="0" dirty="0">
                <a:effectLst/>
              </a:rPr>
            </a:br>
            <a:endParaRPr lang="en-US" b="0" dirty="0">
              <a:effectLst/>
            </a:endParaRPr>
          </a:p>
          <a:p>
            <a:pPr rtl="0"/>
            <a:r>
              <a:rPr lang="en-US" sz="1300" b="1" dirty="0"/>
              <a:t>Paraphrase:</a:t>
            </a:r>
            <a:endParaRPr lang="en-US" b="0" dirty="0">
              <a:effectLst/>
            </a:endParaRPr>
          </a:p>
          <a:p>
            <a:pPr rtl="0"/>
            <a:r>
              <a:rPr lang="en-US" sz="1300" b="1" dirty="0"/>
              <a:t>By the end of this section, Social Services Specialists will be able to:</a:t>
            </a:r>
            <a:endParaRPr lang="en-US" b="0" dirty="0">
              <a:effectLst/>
            </a:endParaRPr>
          </a:p>
          <a:p>
            <a:pPr marL="181213" indent="-181213" fontAlgn="base">
              <a:buFont typeface="Arial" panose="020B0604020202020204" pitchFamily="34" charset="0"/>
              <a:buChar char="•"/>
            </a:pPr>
            <a:r>
              <a:rPr lang="en-US" sz="1300" dirty="0"/>
              <a:t>Understand how affidavits support probable cause, court action, and ongoing legal progression.</a:t>
            </a:r>
          </a:p>
          <a:p>
            <a:pPr marL="181213" indent="-181213" fontAlgn="base">
              <a:buFont typeface="Arial" panose="020B0604020202020204" pitchFamily="34" charset="0"/>
              <a:buChar char="•"/>
            </a:pPr>
            <a:r>
              <a:rPr lang="en-US" sz="1300" dirty="0"/>
              <a:t>Apply legal sufficiency expectations to factual, organized affidavit drafting.</a:t>
            </a:r>
          </a:p>
          <a:p>
            <a:pPr marL="181213" indent="-181213" fontAlgn="base">
              <a:buFont typeface="Arial" panose="020B0604020202020204" pitchFamily="34" charset="0"/>
              <a:buChar char="•"/>
            </a:pPr>
            <a:r>
              <a:rPr lang="en-US" sz="1300" dirty="0"/>
              <a:t>Assess whether documentation clearly supports safety threats, chronology, and probable cause.</a:t>
            </a:r>
          </a:p>
        </p:txBody>
      </p:sp>
      <p:sp>
        <p:nvSpPr>
          <p:cNvPr id="3" name="Slide Image Placeholder 2">
            <a:extLst>
              <a:ext uri="{FF2B5EF4-FFF2-40B4-BE49-F238E27FC236}">
                <a16:creationId xmlns:a16="http://schemas.microsoft.com/office/drawing/2014/main" id="{6DE18B56-8727-FC3D-E5F4-9038EDA9BC8C}"/>
              </a:ext>
            </a:extLst>
          </p:cNvPr>
          <p:cNvSpPr>
            <a:spLocks noGrp="1" noRot="1" noChangeAspect="1"/>
          </p:cNvSpPr>
          <p:nvPr>
            <p:ph type="sldImg"/>
          </p:nvPr>
        </p:nvSpPr>
        <p:spPr>
          <a:xfrm>
            <a:off x="777875" y="963613"/>
            <a:ext cx="5759450" cy="3240087"/>
          </a:xfr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5" name="Google Shape;385;p3:notes"/>
          <p:cNvSpPr txBox="1">
            <a:spLocks noGrp="1"/>
          </p:cNvSpPr>
          <p:nvPr>
            <p:ph type="body" idx="1"/>
          </p:nvPr>
        </p:nvSpPr>
        <p:spPr/>
        <p:txBody>
          <a:bodyPr/>
          <a:lstStyle/>
          <a:p>
            <a:pPr rtl="0"/>
            <a:r>
              <a:rPr lang="en-US" sz="1300" b="1" dirty="0"/>
              <a:t>BUILDING DOCUMENTATION THAT SUPPORTS COURT ACTION</a:t>
            </a:r>
            <a:endParaRPr lang="en-US" b="1" dirty="0">
              <a:effectLst/>
            </a:endParaRPr>
          </a:p>
          <a:p>
            <a:endParaRPr lang="en-US" b="0" dirty="0">
              <a:effectLst/>
            </a:endParaRPr>
          </a:p>
          <a:p>
            <a:pPr rtl="0"/>
            <a:r>
              <a:rPr lang="en-US" sz="1300" b="1" dirty="0"/>
              <a:t>Time:</a:t>
            </a:r>
            <a:r>
              <a:rPr lang="en-US" sz="1300" dirty="0"/>
              <a:t> 15 minutes</a:t>
            </a:r>
            <a:endParaRPr lang="en-US" b="0" dirty="0">
              <a:effectLst/>
            </a:endParaRPr>
          </a:p>
          <a:p>
            <a:pPr rtl="0"/>
            <a:r>
              <a:rPr lang="en-US" sz="1300" b="1" dirty="0"/>
              <a:t>Purpose: </a:t>
            </a:r>
            <a:r>
              <a:rPr lang="en-US" sz="1300" dirty="0"/>
              <a:t>To help participants understand the core components of legally sufficient affidavits and how factual, organized documentation supports probable cause and court progression</a:t>
            </a:r>
            <a:endParaRPr lang="en-US" b="0" dirty="0">
              <a:effectLst/>
            </a:endParaRPr>
          </a:p>
          <a:p>
            <a:endParaRPr lang="en-US" b="0" dirty="0">
              <a:effectLst/>
            </a:endParaRPr>
          </a:p>
          <a:p>
            <a:pPr rtl="0"/>
            <a:r>
              <a:rPr lang="en-US" sz="1300" b="1" dirty="0"/>
              <a:t>Participant Manual: </a:t>
            </a:r>
            <a:r>
              <a:rPr lang="en-US" sz="1300" dirty="0"/>
              <a:t>Flowers Affidavit Drafting Packet</a:t>
            </a:r>
            <a:endParaRPr lang="en-US" b="0" dirty="0">
              <a:effectLst/>
            </a:endParaRPr>
          </a:p>
          <a:p>
            <a:endParaRPr lang="en-US" b="0" dirty="0">
              <a:effectLst/>
            </a:endParaRPr>
          </a:p>
          <a:p>
            <a:pPr rtl="0"/>
            <a:r>
              <a:rPr lang="en-US" sz="1300" b="1" dirty="0"/>
              <a:t>Say:</a:t>
            </a:r>
            <a:endParaRPr lang="en-US" b="0" dirty="0">
              <a:effectLst/>
            </a:endParaRPr>
          </a:p>
          <a:p>
            <a:pPr rtl="0"/>
            <a:r>
              <a:rPr lang="en-US" sz="1300" b="1" i="1" dirty="0"/>
              <a:t>Before we begin drafting, we first need to understand what courts and legal staff consider when determining whether an affidavit is legally sufficient. We will progressively build towards a fully completed training affidavit.</a:t>
            </a:r>
            <a:endParaRPr lang="en-US" b="0" dirty="0">
              <a:effectLst/>
            </a:endParaRPr>
          </a:p>
          <a:p>
            <a:endParaRPr lang="en-US" b="0" dirty="0">
              <a:effectLst/>
            </a:endParaRPr>
          </a:p>
          <a:p>
            <a:pPr rtl="0"/>
            <a:r>
              <a:rPr lang="en-US" sz="1300" b="1" dirty="0"/>
              <a:t>Activity Set Up:</a:t>
            </a:r>
            <a:endParaRPr lang="en-US" b="0" dirty="0">
              <a:effectLst/>
            </a:endParaRPr>
          </a:p>
          <a:p>
            <a:pPr marL="241617" indent="-241617" fontAlgn="base">
              <a:buFont typeface="+mj-lt"/>
              <a:buAutoNum type="arabicPeriod"/>
            </a:pPr>
            <a:r>
              <a:rPr lang="en-US" sz="1300" dirty="0"/>
              <a:t>Ask participants to follow along using the Flowers Affidavit Drafting Packet in their Participant Manuals.</a:t>
            </a:r>
            <a:endParaRPr lang="en-US" sz="1300" b="1" dirty="0"/>
          </a:p>
          <a:p>
            <a:pPr marL="241617" indent="-241617" fontAlgn="base">
              <a:buFont typeface="+mj-lt"/>
              <a:buAutoNum type="arabicPeriod"/>
            </a:pPr>
            <a:r>
              <a:rPr lang="en-US" sz="1300" dirty="0"/>
              <a:t>Review: core components of a legally sufficient affidavit, why chronology and factual documentation matter, and how affidavits support probable cause and court action.</a:t>
            </a:r>
            <a:endParaRPr lang="en-US" sz="1300" b="1" dirty="0"/>
          </a:p>
          <a:p>
            <a:pPr marL="241617" indent="-241617" fontAlgn="base">
              <a:buFont typeface="+mj-lt"/>
              <a:buAutoNum type="arabicPeriod"/>
            </a:pPr>
            <a:r>
              <a:rPr lang="en-US" sz="1300" dirty="0"/>
              <a:t>Discuss: what courts and OCC rely on, why organization and specificity matter, and how weak documentation can affect legal progression.</a:t>
            </a:r>
            <a:endParaRPr lang="en-US" sz="1300" b="1" dirty="0"/>
          </a:p>
          <a:p>
            <a:pPr marL="241617" indent="-241617" fontAlgn="base">
              <a:buFont typeface="+mj-lt"/>
              <a:buAutoNum type="arabicPeriod"/>
            </a:pPr>
            <a:r>
              <a:rPr lang="en-US" sz="1300" dirty="0"/>
              <a:t>Begin identifying what information from the Flowers case would need to appear in an affidavit.</a:t>
            </a:r>
            <a:br>
              <a:rPr lang="en-US" b="0" dirty="0">
                <a:effectLst/>
              </a:rPr>
            </a:br>
            <a:endParaRPr lang="en-US" b="0" dirty="0">
              <a:effectLst/>
            </a:endParaRPr>
          </a:p>
          <a:p>
            <a:pPr rtl="0"/>
            <a:r>
              <a:rPr lang="en-US" sz="1300" b="1" dirty="0"/>
              <a:t>Say:</a:t>
            </a:r>
            <a:endParaRPr lang="en-US" b="0" dirty="0">
              <a:effectLst/>
            </a:endParaRPr>
          </a:p>
          <a:p>
            <a:pPr rtl="0"/>
            <a:r>
              <a:rPr lang="en-US" sz="1300" b="1" i="1" dirty="0"/>
              <a:t>A legally sufficient affidavit does more than summarize an investigation. It clearly explains the progression of events, identifies the safety threats that developed, documents actions taken by the Division, and supports the conclusion that court involvement or removal became necessary. Courts and OCC rely heavily on affidavits to understand not only what happened, but also why the Division believed immediate legal action was required.</a:t>
            </a:r>
            <a:br>
              <a:rPr lang="en-US" b="0" dirty="0">
                <a:effectLst/>
              </a:rPr>
            </a:br>
            <a:endParaRPr lang="en-US" b="0" dirty="0">
              <a:effectLst/>
            </a:endParaRPr>
          </a:p>
          <a:p>
            <a:pPr rtl="0"/>
            <a:r>
              <a:rPr lang="en-US" sz="1300" b="1" i="1" dirty="0"/>
              <a:t>Strong affidavits are built on:</a:t>
            </a:r>
            <a:endParaRPr lang="en-US" b="0" dirty="0">
              <a:effectLst/>
            </a:endParaRPr>
          </a:p>
          <a:p>
            <a:pPr marL="181213" indent="-181213" fontAlgn="base">
              <a:buFont typeface="Arial" panose="020B0604020202020204" pitchFamily="34" charset="0"/>
              <a:buChar char="•"/>
            </a:pPr>
            <a:r>
              <a:rPr lang="en-US" sz="1300" b="1" i="1" dirty="0"/>
              <a:t>Organized chronology.</a:t>
            </a:r>
          </a:p>
          <a:p>
            <a:pPr marL="181213" indent="-181213" fontAlgn="base">
              <a:buFont typeface="Arial" panose="020B0604020202020204" pitchFamily="34" charset="0"/>
              <a:buChar char="•"/>
            </a:pPr>
            <a:r>
              <a:rPr lang="en-US" sz="1300" b="1" i="1" dirty="0"/>
              <a:t>Factual documentation.</a:t>
            </a:r>
          </a:p>
          <a:p>
            <a:pPr marL="181213" indent="-181213" fontAlgn="base">
              <a:buFont typeface="Arial" panose="020B0604020202020204" pitchFamily="34" charset="0"/>
              <a:buChar char="•"/>
            </a:pPr>
            <a:r>
              <a:rPr lang="en-US" sz="1300" b="1" i="1" dirty="0"/>
              <a:t>Clear observations.</a:t>
            </a:r>
          </a:p>
          <a:p>
            <a:pPr marL="181213" indent="-181213" fontAlgn="base">
              <a:buFont typeface="Arial" panose="020B0604020202020204" pitchFamily="34" charset="0"/>
              <a:buChar char="•"/>
            </a:pPr>
            <a:r>
              <a:rPr lang="en-US" sz="1300" b="1" i="1" dirty="0"/>
              <a:t>Corroborated information.</a:t>
            </a:r>
          </a:p>
          <a:p>
            <a:pPr marL="181213" indent="-181213" fontAlgn="base">
              <a:buFont typeface="Arial" panose="020B0604020202020204" pitchFamily="34" charset="0"/>
              <a:buChar char="•"/>
            </a:pPr>
            <a:r>
              <a:rPr lang="en-US" sz="1300" b="1" i="1" dirty="0"/>
              <a:t>Specific safety threats.</a:t>
            </a:r>
          </a:p>
          <a:p>
            <a:pPr marL="181213" indent="-181213" fontAlgn="base">
              <a:buFont typeface="Arial" panose="020B0604020202020204" pitchFamily="34" charset="0"/>
              <a:buChar char="•"/>
            </a:pPr>
            <a:r>
              <a:rPr lang="en-US" sz="1300" b="1" i="1" dirty="0"/>
              <a:t>Accurate timelines.</a:t>
            </a:r>
          </a:p>
          <a:p>
            <a:pPr marL="181213" indent="-181213" fontAlgn="base">
              <a:buFont typeface="Arial" panose="020B0604020202020204" pitchFamily="34" charset="0"/>
              <a:buChar char="•"/>
            </a:pPr>
            <a:r>
              <a:rPr lang="en-US" sz="1300" b="1" i="1" dirty="0"/>
              <a:t>Professional, objective language.</a:t>
            </a:r>
          </a:p>
          <a:p>
            <a:endParaRPr lang="en-US" b="0" dirty="0">
              <a:effectLst/>
            </a:endParaRPr>
          </a:p>
          <a:p>
            <a:pPr rtl="0"/>
            <a:r>
              <a:rPr lang="en-US" sz="1300" b="1" i="1" dirty="0"/>
              <a:t>Paraphrase:</a:t>
            </a:r>
            <a:endParaRPr lang="en-US" b="0" dirty="0">
              <a:effectLst/>
            </a:endParaRPr>
          </a:p>
          <a:p>
            <a:pPr rtl="0"/>
            <a:r>
              <a:rPr lang="en-US" sz="1300" dirty="0"/>
              <a:t>Affidavits must clearly connect investigative information to probable cause. This means Specialists must demonstrate how escalating concerns, failed interventions, caregiver actions, or ongoing safety threats created conditions requiring court involvement or protective custody action.</a:t>
            </a:r>
            <a:endParaRPr lang="en-US" b="0" dirty="0">
              <a:effectLst/>
            </a:endParaRPr>
          </a:p>
          <a:p>
            <a:endParaRPr lang="en-US" b="0" dirty="0">
              <a:effectLst/>
            </a:endParaRPr>
          </a:p>
          <a:p>
            <a:pPr rtl="0"/>
            <a:r>
              <a:rPr lang="en-US" sz="1300" dirty="0"/>
              <a:t>In the Flowers case, legal sufficiency would likely depend on clearly documenting the escalating supervision concerns, the failed safety planning efforts, the attempts to manage threats prior to removal, the caregiver's attempt to flee with the children, ongoing concerns about caregiver functioning and stability, and the overall progression from initial report to protective custody action.</a:t>
            </a:r>
            <a:endParaRPr lang="en-US" b="0" dirty="0">
              <a:effectLst/>
            </a:endParaRPr>
          </a:p>
          <a:p>
            <a:endParaRPr lang="en-US" b="0" dirty="0">
              <a:effectLst/>
            </a:endParaRPr>
          </a:p>
          <a:p>
            <a:pPr rtl="0"/>
            <a:r>
              <a:rPr lang="en-US" sz="1300" dirty="0"/>
              <a:t>Affidavits should avoid language that weakens legal credibility — unsupported conclusions, assumptions, emotional or exaggerated wording, vague descriptions, missing chronology, or contradictory information. Ultimately, a court should be able to read the affidavit and clearly understand what happened, when it happened, why it mattered, what safety threats existed, and why Division action became necessary. Throughout today, we will continue building these concepts into the full Flowers training affidavit.</a:t>
            </a:r>
            <a:endParaRPr lang="en-US" b="0" dirty="0">
              <a:effectLst/>
            </a:endParaRPr>
          </a:p>
          <a:p>
            <a:endParaRPr lang="en-US" b="0" dirty="0">
              <a:effectLst/>
            </a:endParaRPr>
          </a:p>
          <a:p>
            <a:pPr rtl="0"/>
            <a:r>
              <a:rPr lang="en-US" sz="1300" b="1" dirty="0"/>
              <a:t>Facilitator Question: </a:t>
            </a:r>
            <a:r>
              <a:rPr lang="en-US" sz="1300" dirty="0"/>
              <a:t>(ask the following and validate responses)</a:t>
            </a:r>
            <a:endParaRPr lang="en-US" b="0" dirty="0">
              <a:effectLst/>
            </a:endParaRPr>
          </a:p>
          <a:p>
            <a:pPr marL="181213" indent="-181213" fontAlgn="base">
              <a:buFont typeface="Arial" panose="020B0604020202020204" pitchFamily="34" charset="0"/>
              <a:buChar char="•"/>
            </a:pPr>
            <a:r>
              <a:rPr lang="en-US" sz="1300" dirty="0"/>
              <a:t>Why is chronology important within an affidavit?</a:t>
            </a:r>
          </a:p>
          <a:p>
            <a:endParaRPr lang="en-US" b="0" dirty="0">
              <a:effectLst/>
            </a:endParaRPr>
          </a:p>
          <a:p>
            <a:pPr rtl="0"/>
            <a:r>
              <a:rPr lang="en-US" sz="1300" b="1" dirty="0"/>
              <a:t>Facilitator Answer:</a:t>
            </a:r>
            <a:endParaRPr lang="en-US" b="0" dirty="0">
              <a:effectLst/>
            </a:endParaRPr>
          </a:p>
          <a:p>
            <a:pPr marL="181213" indent="-181213" fontAlgn="base">
              <a:buFont typeface="Arial" panose="020B0604020202020204" pitchFamily="34" charset="0"/>
              <a:buChar char="•"/>
            </a:pPr>
            <a:r>
              <a:rPr lang="en-US" sz="1300" dirty="0"/>
              <a:t>Clear chronology and timelines help establish the escalating supervision concerns and failed safety planning that support the case.</a:t>
            </a:r>
          </a:p>
          <a:p>
            <a:endParaRPr lang="en-US" b="0" dirty="0">
              <a:effectLst/>
            </a:endParaRPr>
          </a:p>
          <a:p>
            <a:pPr rtl="0"/>
            <a:r>
              <a:rPr lang="en-US" sz="1300" b="1" dirty="0"/>
              <a:t>Facilitator Question:</a:t>
            </a:r>
            <a:endParaRPr lang="en-US" b="0" dirty="0">
              <a:effectLst/>
            </a:endParaRPr>
          </a:p>
          <a:p>
            <a:pPr marL="181213" indent="-181213" fontAlgn="base">
              <a:buFont typeface="Arial" panose="020B0604020202020204" pitchFamily="34" charset="0"/>
              <a:buChar char="•"/>
            </a:pPr>
            <a:r>
              <a:rPr lang="en-US" sz="1300" dirty="0"/>
              <a:t>What concerns in the Flowers case would likely carry the greatest legal significance?</a:t>
            </a:r>
          </a:p>
          <a:p>
            <a:endParaRPr lang="en-US" b="0" dirty="0">
              <a:effectLst/>
            </a:endParaRPr>
          </a:p>
          <a:p>
            <a:pPr rtl="0"/>
            <a:r>
              <a:rPr lang="en-US" sz="1300" b="1" dirty="0"/>
              <a:t>Facilitator Answer:</a:t>
            </a:r>
            <a:endParaRPr lang="en-US" b="0" dirty="0">
              <a:effectLst/>
            </a:endParaRPr>
          </a:p>
          <a:p>
            <a:pPr marL="181213" indent="-181213" fontAlgn="base">
              <a:buFont typeface="Arial" panose="020B0604020202020204" pitchFamily="34" charset="0"/>
              <a:buChar char="•"/>
            </a:pPr>
            <a:r>
              <a:rPr lang="en-US" sz="1300" dirty="0"/>
              <a:t>Escalating supervision concerns, failed safety planning, and flight risk behaviors, supported by corroborated information and objective, factual documentation.</a:t>
            </a:r>
            <a:br>
              <a:rPr lang="en-US" b="0" dirty="0">
                <a:effectLst/>
              </a:rPr>
            </a:br>
            <a:endParaRPr lang="en-US" b="0" dirty="0">
              <a:effectLst/>
            </a:endParaRPr>
          </a:p>
          <a:p>
            <a:pPr rtl="0"/>
            <a:r>
              <a:rPr lang="en-US" sz="1300" b="1" dirty="0"/>
              <a:t>Key Points</a:t>
            </a:r>
            <a:r>
              <a:rPr lang="en-US" sz="1300" dirty="0"/>
              <a:t>:</a:t>
            </a:r>
            <a:r>
              <a:rPr lang="en-US" sz="1300" b="1" dirty="0"/>
              <a:t> </a:t>
            </a:r>
            <a:r>
              <a:rPr lang="en-US" sz="1300" dirty="0"/>
              <a:t>(ensure these are covered)</a:t>
            </a:r>
            <a:endParaRPr lang="en-US" b="0" dirty="0">
              <a:effectLst/>
            </a:endParaRPr>
          </a:p>
          <a:p>
            <a:pPr marL="181213" indent="-181213" fontAlgn="base">
              <a:buFont typeface="Arial" panose="020B0604020202020204" pitchFamily="34" charset="0"/>
              <a:buChar char="•"/>
            </a:pPr>
            <a:r>
              <a:rPr lang="en-US" sz="1300" dirty="0"/>
              <a:t>Legally sufficient affidavits clearly organize factual investigative information.</a:t>
            </a:r>
          </a:p>
          <a:p>
            <a:pPr marL="181213" indent="-181213" fontAlgn="base">
              <a:buFont typeface="Arial" panose="020B0604020202020204" pitchFamily="34" charset="0"/>
              <a:buChar char="•"/>
            </a:pPr>
            <a:r>
              <a:rPr lang="en-US" sz="1300" dirty="0"/>
              <a:t>Chronology and probable cause must be clearly connected.</a:t>
            </a:r>
          </a:p>
          <a:p>
            <a:pPr marL="181213" indent="-181213" fontAlgn="base">
              <a:buFont typeface="Arial" panose="020B0604020202020204" pitchFamily="34" charset="0"/>
              <a:buChar char="•"/>
            </a:pPr>
            <a:r>
              <a:rPr lang="en-US" sz="1300" dirty="0"/>
              <a:t>Courts and the OCC rely heavily on the quality of affidavits.</a:t>
            </a:r>
          </a:p>
          <a:p>
            <a:pPr marL="181213" indent="-181213" fontAlgn="base">
              <a:buFont typeface="Arial" panose="020B0604020202020204" pitchFamily="34" charset="0"/>
              <a:buChar char="•"/>
            </a:pPr>
            <a:r>
              <a:rPr lang="en-US" sz="1300" dirty="0"/>
              <a:t>Weak documentation may impact legal progression and credibility.</a:t>
            </a:r>
          </a:p>
        </p:txBody>
      </p:sp>
      <p:sp>
        <p:nvSpPr>
          <p:cNvPr id="3" name="Slide Image Placeholder 2">
            <a:extLst>
              <a:ext uri="{FF2B5EF4-FFF2-40B4-BE49-F238E27FC236}">
                <a16:creationId xmlns:a16="http://schemas.microsoft.com/office/drawing/2014/main" id="{98F14FD0-803D-FEED-E479-17E3A249ECA5}"/>
              </a:ext>
            </a:extLst>
          </p:cNvPr>
          <p:cNvSpPr>
            <a:spLocks noGrp="1" noRot="1" noChangeAspect="1"/>
          </p:cNvSpPr>
          <p:nvPr>
            <p:ph type="sldImg"/>
          </p:nvPr>
        </p:nvSpPr>
        <p:spPr>
          <a:xfrm>
            <a:off x="777875" y="963613"/>
            <a:ext cx="5759450" cy="3240087"/>
          </a:xfr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71043F-0061-509D-2EA2-0D468AB3E370}"/>
              </a:ext>
            </a:extLst>
          </p:cNvPr>
          <p:cNvSpPr>
            <a:spLocks noGrp="1" noRot="1" noChangeAspect="1"/>
          </p:cNvSpPr>
          <p:nvPr>
            <p:ph type="sldImg"/>
          </p:nvPr>
        </p:nvSpPr>
        <p:spPr>
          <a:xfrm>
            <a:off x="777875" y="963613"/>
            <a:ext cx="5759450" cy="3240087"/>
          </a:xfrm>
        </p:spPr>
      </p:sp>
      <p:sp>
        <p:nvSpPr>
          <p:cNvPr id="3" name="Notes Placeholder 2">
            <a:extLst>
              <a:ext uri="{FF2B5EF4-FFF2-40B4-BE49-F238E27FC236}">
                <a16:creationId xmlns:a16="http://schemas.microsoft.com/office/drawing/2014/main" id="{B361CDCA-2506-FB9A-05BA-8B50D96D204F}"/>
              </a:ext>
            </a:extLst>
          </p:cNvPr>
          <p:cNvSpPr>
            <a:spLocks noGrp="1"/>
          </p:cNvSpPr>
          <p:nvPr>
            <p:ph type="body" idx="1"/>
          </p:nvPr>
        </p:nvSpPr>
        <p:spPr/>
        <p:txBody>
          <a:bodyPr/>
          <a:lstStyle/>
          <a:p>
            <a:pPr rtl="0"/>
            <a:r>
              <a:rPr lang="en-US" sz="1300" b="1" dirty="0"/>
              <a:t>THE LEGAL FRAMEWORK OF AFFIDAVITS AND COURT PROCEEDINGS </a:t>
            </a:r>
            <a:endParaRPr lang="en-US" b="1" dirty="0">
              <a:effectLst/>
            </a:endParaRPr>
          </a:p>
          <a:p>
            <a:endParaRPr lang="en-US" b="0" dirty="0">
              <a:effectLst/>
            </a:endParaRPr>
          </a:p>
          <a:p>
            <a:pPr rtl="0"/>
            <a:r>
              <a:rPr lang="en-US" sz="1300" b="1" dirty="0"/>
              <a:t>Time: </a:t>
            </a:r>
            <a:r>
              <a:rPr lang="en-US" sz="1300" dirty="0"/>
              <a:t>20 minutes </a:t>
            </a:r>
            <a:endParaRPr lang="en-US" b="0" dirty="0">
              <a:effectLst/>
            </a:endParaRPr>
          </a:p>
          <a:p>
            <a:pPr rtl="0"/>
            <a:r>
              <a:rPr lang="en-US" sz="1300" b="1" dirty="0"/>
              <a:t>Purpose:</a:t>
            </a:r>
            <a:r>
              <a:rPr lang="en-US" sz="1300" dirty="0"/>
              <a:t> To define the legal standards and instruments that govern child protection cases and clarify the Specialist's role in the legal pipeline</a:t>
            </a:r>
            <a:endParaRPr lang="en-US" b="0" dirty="0">
              <a:effectLst/>
            </a:endParaRPr>
          </a:p>
          <a:p>
            <a:endParaRPr lang="en-US" b="0" dirty="0">
              <a:effectLst/>
            </a:endParaRPr>
          </a:p>
          <a:p>
            <a:pPr rtl="0"/>
            <a:r>
              <a:rPr lang="en-US" sz="1300" b="1" dirty="0"/>
              <a:t>Say:</a:t>
            </a:r>
            <a:r>
              <a:rPr lang="en-US" sz="1300" dirty="0"/>
              <a:t> </a:t>
            </a:r>
            <a:endParaRPr lang="en-US" b="0" dirty="0">
              <a:effectLst/>
            </a:endParaRPr>
          </a:p>
          <a:p>
            <a:pPr rtl="0"/>
            <a:r>
              <a:rPr lang="en-US" sz="1300" b="1" i="1" dirty="0"/>
              <a:t>Before we practice writing, we must understand the "law of affidavits." An affidavit is not just a form; it is a formal legal document where a Specialist makes statements of fact under oath. </a:t>
            </a:r>
            <a:br>
              <a:rPr lang="en-US" b="0" dirty="0">
                <a:effectLst/>
              </a:rPr>
            </a:br>
            <a:endParaRPr lang="en-US" b="0" dirty="0">
              <a:effectLst/>
            </a:endParaRPr>
          </a:p>
          <a:p>
            <a:pPr rtl="0"/>
            <a:r>
              <a:rPr lang="en-US" sz="1300" b="1" i="1" dirty="0"/>
              <a:t>Note that under Ark. Code Ann. § 9-35-310(e), probable cause hearings are classified as miscellaneous proceedings, meaning the strict Arkansas Rules of Evidence—including the hearsay rule—do not apply. However, distinguishing between what you know personally and what you heard from others remains vital so the court can properly assess the reliability of your facts.</a:t>
            </a:r>
          </a:p>
          <a:p>
            <a:pPr rtl="0"/>
            <a:endParaRPr lang="en-US" b="0" dirty="0">
              <a:effectLst/>
            </a:endParaRPr>
          </a:p>
          <a:p>
            <a:pPr rtl="0"/>
            <a:r>
              <a:rPr lang="en-US" sz="1300" b="1" dirty="0"/>
              <a:t>Paraphrase:</a:t>
            </a:r>
            <a:endParaRPr lang="en-US" b="0" dirty="0">
              <a:effectLst/>
            </a:endParaRPr>
          </a:p>
          <a:p>
            <a:pPr rtl="0"/>
            <a:r>
              <a:rPr lang="en-US" sz="1300" b="1" dirty="0"/>
              <a:t>Understanding the Legal Pipeline</a:t>
            </a:r>
            <a:endParaRPr lang="en-US" b="0" dirty="0">
              <a:effectLst/>
            </a:endParaRPr>
          </a:p>
          <a:p>
            <a:pPr marL="181213" indent="-181213" fontAlgn="base">
              <a:buFont typeface="Arial" panose="020B0604020202020204" pitchFamily="34" charset="0"/>
              <a:buChar char="•"/>
            </a:pPr>
            <a:r>
              <a:rPr lang="en-US" sz="1300" b="1" dirty="0"/>
              <a:t>The Specialist’s Role:</a:t>
            </a:r>
            <a:r>
              <a:rPr lang="en-US" sz="1300" dirty="0"/>
              <a:t> The Specialist is the "fact-finder." You are responsible for immediately collecting, verifying, and documenting the facts of an investigation. Per </a:t>
            </a:r>
            <a:r>
              <a:rPr lang="en-US" sz="1300" b="1" dirty="0"/>
              <a:t>Internal Procedure 403.12.I</a:t>
            </a:r>
            <a:r>
              <a:rPr lang="en-US" sz="1300" dirty="0"/>
              <a:t>, the Specialist must prepare an affidavit immediately and submit it to the Division’s legal staff.</a:t>
            </a:r>
          </a:p>
          <a:p>
            <a:pPr marL="181213" indent="-181213" fontAlgn="base">
              <a:buFont typeface="Arial" panose="020B0604020202020204" pitchFamily="34" charset="0"/>
              <a:buChar char="•"/>
            </a:pPr>
            <a:r>
              <a:rPr lang="en-US" sz="1300" b="1" dirty="0"/>
              <a:t>The OCC’s Role:</a:t>
            </a:r>
            <a:r>
              <a:rPr lang="en-US" sz="1300" dirty="0"/>
              <a:t> The </a:t>
            </a:r>
            <a:r>
              <a:rPr lang="en-US" sz="1300" b="1" dirty="0"/>
              <a:t>Office of Chief Counsel (OCC)</a:t>
            </a:r>
            <a:r>
              <a:rPr lang="en-US" sz="1300" dirty="0"/>
              <a:t> acts as the Division’s attorney. They use the facts you provide in your affidavit to draft and file the formal Petition with the court.</a:t>
            </a:r>
          </a:p>
          <a:p>
            <a:endParaRPr lang="en-US" b="0" dirty="0">
              <a:effectLst/>
            </a:endParaRPr>
          </a:p>
          <a:p>
            <a:pPr rtl="0"/>
            <a:r>
              <a:rPr lang="en-US" sz="1300" b="1" dirty="0"/>
              <a:t>Glossary of Legal Instruments</a:t>
            </a:r>
            <a:endParaRPr lang="en-US" b="0" dirty="0">
              <a:effectLst/>
            </a:endParaRPr>
          </a:p>
          <a:p>
            <a:pPr marL="181213" indent="-181213" fontAlgn="base">
              <a:buFont typeface="Arial" panose="020B0604020202020204" pitchFamily="34" charset="0"/>
              <a:buChar char="•"/>
            </a:pPr>
            <a:r>
              <a:rPr lang="en-US" sz="1300" b="1" dirty="0"/>
              <a:t>Petition:</a:t>
            </a:r>
            <a:r>
              <a:rPr lang="en-US" sz="1300" dirty="0"/>
              <a:t> The formal legal document filed with the circuit clerk to commence a proceeding and bring a family under the court's jurisdiction.</a:t>
            </a:r>
          </a:p>
          <a:p>
            <a:pPr marL="181213" indent="-181213" fontAlgn="base">
              <a:buFont typeface="Arial" panose="020B0604020202020204" pitchFamily="34" charset="0"/>
              <a:buChar char="•"/>
            </a:pPr>
            <a:r>
              <a:rPr lang="en-US" sz="1300" b="1" dirty="0"/>
              <a:t>Ex </a:t>
            </a:r>
            <a:r>
              <a:rPr lang="en-US" sz="1300" b="1" dirty="0" err="1"/>
              <a:t>Parte</a:t>
            </a:r>
            <a:r>
              <a:rPr lang="en-US" sz="1300" b="1" dirty="0"/>
              <a:t> / Emergency Order:</a:t>
            </a:r>
            <a:r>
              <a:rPr lang="en-US" sz="1300" dirty="0"/>
              <a:t> An urgent order issued by a judge (often without prior notice to the parents) when there is probable cause to believe immediate emergency custody is necessary to protect a child from imminent danger.</a:t>
            </a:r>
          </a:p>
          <a:p>
            <a:pPr marL="181213" indent="-181213" fontAlgn="base">
              <a:buFont typeface="Arial" panose="020B0604020202020204" pitchFamily="34" charset="0"/>
              <a:buChar char="•"/>
            </a:pPr>
            <a:r>
              <a:rPr lang="en-US" sz="1300" b="1" dirty="0"/>
              <a:t>Affidavit of Facts:</a:t>
            </a:r>
            <a:r>
              <a:rPr lang="en-US" sz="1300" dirty="0"/>
              <a:t> The sworn document that supports the Petition by providing the specific evidence needed for the judge to grant an order.</a:t>
            </a:r>
            <a:endParaRPr lang="en-US" b="0" dirty="0">
              <a:effectLst/>
            </a:endParaRPr>
          </a:p>
          <a:p>
            <a:pPr rtl="0"/>
            <a:r>
              <a:rPr lang="en-US" sz="1300" dirty="0"/>
              <a:t> </a:t>
            </a:r>
            <a:endParaRPr lang="en-US" b="0" dirty="0">
              <a:effectLst/>
            </a:endParaRPr>
          </a:p>
          <a:p>
            <a:pPr rtl="0"/>
            <a:r>
              <a:rPr lang="en-US" sz="1300" b="1" dirty="0"/>
              <a:t>Facilitator Question: </a:t>
            </a:r>
            <a:r>
              <a:rPr lang="en-US" sz="1300" dirty="0"/>
              <a:t>(ask the following and validate responses)</a:t>
            </a:r>
            <a:endParaRPr lang="en-US" b="0" dirty="0">
              <a:effectLst/>
            </a:endParaRPr>
          </a:p>
          <a:p>
            <a:pPr marL="181213" indent="-181213" fontAlgn="base">
              <a:buFont typeface="Arial" panose="020B0604020202020204" pitchFamily="34" charset="0"/>
              <a:buChar char="•"/>
            </a:pPr>
            <a:r>
              <a:rPr lang="en-US" sz="1300" dirty="0"/>
              <a:t>What formal legal document must you prepare immediately to state investigative facts under oath?</a:t>
            </a:r>
          </a:p>
          <a:p>
            <a:pPr rtl="0"/>
            <a:r>
              <a:rPr lang="en-US" sz="1300" b="1" dirty="0"/>
              <a:t> </a:t>
            </a:r>
            <a:endParaRPr lang="en-US" b="0" dirty="0">
              <a:effectLst/>
            </a:endParaRPr>
          </a:p>
          <a:p>
            <a:pPr rtl="0"/>
            <a:r>
              <a:rPr lang="en-US" sz="1300" b="1" dirty="0"/>
              <a:t>Facilitator Answer:</a:t>
            </a:r>
            <a:endParaRPr lang="en-US" b="0" dirty="0">
              <a:effectLst/>
            </a:endParaRPr>
          </a:p>
          <a:p>
            <a:pPr marL="181213" indent="-181213" fontAlgn="base">
              <a:buFont typeface="Arial" panose="020B0604020202020204" pitchFamily="34" charset="0"/>
              <a:buChar char="•"/>
            </a:pPr>
            <a:r>
              <a:rPr lang="en-US" sz="1300" dirty="0"/>
              <a:t>The Affidavit (CFS-411)</a:t>
            </a:r>
          </a:p>
          <a:p>
            <a:pPr rtl="0"/>
            <a:r>
              <a:rPr lang="en-US" sz="1300" b="1" dirty="0"/>
              <a:t> </a:t>
            </a:r>
            <a:endParaRPr lang="en-US" b="0" dirty="0">
              <a:effectLst/>
            </a:endParaRPr>
          </a:p>
          <a:p>
            <a:pPr rtl="0"/>
            <a:r>
              <a:rPr lang="en-US" sz="1300" b="1" dirty="0"/>
              <a:t>Facilitator Question:</a:t>
            </a:r>
            <a:endParaRPr lang="en-US" b="0" dirty="0">
              <a:effectLst/>
            </a:endParaRPr>
          </a:p>
          <a:p>
            <a:pPr marL="181213" indent="-181213" fontAlgn="base">
              <a:buFont typeface="Arial" panose="020B0604020202020204" pitchFamily="34" charset="0"/>
              <a:buChar char="•"/>
            </a:pPr>
            <a:r>
              <a:rPr lang="en-US" sz="1300" dirty="0"/>
              <a:t>What formal document does OCC file with the circuit clerk to officially kick off the court proceedings?</a:t>
            </a:r>
          </a:p>
          <a:p>
            <a:pPr rtl="0"/>
            <a:r>
              <a:rPr lang="en-US" sz="1300" b="1" dirty="0"/>
              <a:t> </a:t>
            </a:r>
            <a:endParaRPr lang="en-US" b="0" dirty="0">
              <a:effectLst/>
            </a:endParaRPr>
          </a:p>
          <a:p>
            <a:pPr rtl="0"/>
            <a:r>
              <a:rPr lang="en-US" sz="1300" b="1" dirty="0"/>
              <a:t>Facilitator Answer:</a:t>
            </a:r>
            <a:endParaRPr lang="en-US" b="0" dirty="0">
              <a:effectLst/>
            </a:endParaRPr>
          </a:p>
          <a:p>
            <a:pPr marL="181213" indent="-181213" fontAlgn="base">
              <a:buFont typeface="Arial" panose="020B0604020202020204" pitchFamily="34" charset="0"/>
              <a:buChar char="•"/>
            </a:pPr>
            <a:r>
              <a:rPr lang="en-US" sz="1300" dirty="0"/>
              <a:t>The Petition</a:t>
            </a:r>
          </a:p>
          <a:p>
            <a:pPr rtl="0"/>
            <a:r>
              <a:rPr lang="en-US" sz="1300" b="1" dirty="0"/>
              <a:t> </a:t>
            </a:r>
            <a:endParaRPr lang="en-US" b="0" dirty="0">
              <a:effectLst/>
            </a:endParaRPr>
          </a:p>
          <a:p>
            <a:pPr rtl="0"/>
            <a:r>
              <a:rPr lang="en-US" sz="1300" b="1" dirty="0"/>
              <a:t>Facilitator Question:</a:t>
            </a:r>
            <a:endParaRPr lang="en-US" b="0" dirty="0">
              <a:effectLst/>
            </a:endParaRPr>
          </a:p>
          <a:p>
            <a:pPr marL="181213" indent="-181213" fontAlgn="base">
              <a:buFont typeface="Arial" panose="020B0604020202020204" pitchFamily="34" charset="0"/>
              <a:buChar char="•"/>
            </a:pPr>
            <a:r>
              <a:rPr lang="en-US" sz="1300" dirty="0"/>
              <a:t>Finally, if Probable Cause exists, what urgent order does the Judge issue to protect a child in immediate danger?</a:t>
            </a:r>
          </a:p>
          <a:p>
            <a:pPr rtl="0"/>
            <a:r>
              <a:rPr lang="en-US" sz="1300" b="1" dirty="0"/>
              <a:t> </a:t>
            </a:r>
            <a:endParaRPr lang="en-US" b="0" dirty="0">
              <a:effectLst/>
            </a:endParaRPr>
          </a:p>
          <a:p>
            <a:pPr rtl="0"/>
            <a:r>
              <a:rPr lang="en-US" sz="1300" b="1" dirty="0"/>
              <a:t>Facilitator Answer:</a:t>
            </a:r>
            <a:endParaRPr lang="en-US" b="0" dirty="0">
              <a:effectLst/>
            </a:endParaRPr>
          </a:p>
          <a:p>
            <a:pPr marL="181213" indent="-181213" fontAlgn="base">
              <a:buFont typeface="Arial" panose="020B0604020202020204" pitchFamily="34" charset="0"/>
              <a:buChar char="•"/>
            </a:pPr>
            <a:r>
              <a:rPr lang="en-US" sz="1300" dirty="0"/>
              <a:t>Ex </a:t>
            </a:r>
            <a:r>
              <a:rPr lang="en-US" sz="1300" dirty="0" err="1"/>
              <a:t>Parte</a:t>
            </a:r>
            <a:r>
              <a:rPr lang="en-US" sz="1300" dirty="0"/>
              <a:t> / Emergency Order</a:t>
            </a:r>
          </a:p>
          <a:p>
            <a:endParaRPr lang="en-US" b="0" dirty="0">
              <a:effectLst/>
            </a:endParaRPr>
          </a:p>
          <a:p>
            <a:pPr rtl="0"/>
            <a:r>
              <a:rPr lang="en-US" sz="1300" b="1" dirty="0"/>
              <a:t>Paraphrase:</a:t>
            </a:r>
            <a:endParaRPr lang="en-US" b="0" dirty="0">
              <a:effectLst/>
            </a:endParaRPr>
          </a:p>
          <a:p>
            <a:pPr rtl="0"/>
            <a:r>
              <a:rPr lang="en-US" sz="1300" b="1" dirty="0"/>
              <a:t>Defining the Standard: Probable Cause</a:t>
            </a:r>
            <a:endParaRPr lang="en-US" b="0" dirty="0">
              <a:effectLst/>
            </a:endParaRPr>
          </a:p>
          <a:p>
            <a:pPr rtl="0"/>
            <a:r>
              <a:rPr lang="en-US" sz="1300" dirty="0"/>
              <a:t>Probable Cause is the legal threshold required to remove a child or initiate court action. It is not a "vibe" or a "feeling of instability".</a:t>
            </a:r>
            <a:endParaRPr lang="en-US" b="0" dirty="0">
              <a:effectLst/>
            </a:endParaRPr>
          </a:p>
          <a:p>
            <a:pPr marL="181213" indent="-181213" fontAlgn="base">
              <a:buFont typeface="Arial" panose="020B0604020202020204" pitchFamily="34" charset="0"/>
              <a:buChar char="•"/>
            </a:pPr>
            <a:r>
              <a:rPr lang="en-US" sz="1300" b="1" dirty="0"/>
              <a:t>Legal Definition:</a:t>
            </a:r>
            <a:r>
              <a:rPr lang="en-US" sz="1300" dirty="0"/>
              <a:t> A reasonable belief, based on factual evidence, that a child is in imminent danger or has been maltreated.</a:t>
            </a:r>
          </a:p>
          <a:p>
            <a:pPr marL="181213" indent="-181213" fontAlgn="base">
              <a:buFont typeface="Arial" panose="020B0604020202020204" pitchFamily="34" charset="0"/>
              <a:buChar char="•"/>
            </a:pPr>
            <a:r>
              <a:rPr lang="en-US" sz="1300" b="1" dirty="0"/>
              <a:t>The Burden of Proof:</a:t>
            </a:r>
            <a:r>
              <a:rPr lang="en-US" sz="1300" dirty="0"/>
              <a:t> In emergency hearings, the Division must prove by a preponderance-of-the-evidence that probable cause exists to continue an emergency order.</a:t>
            </a:r>
          </a:p>
          <a:p>
            <a:pPr marL="181213" indent="-181213">
              <a:buFont typeface="Arial" panose="020B0604020202020204" pitchFamily="34" charset="0"/>
              <a:buChar char="•"/>
            </a:pPr>
            <a:r>
              <a:rPr lang="en-US" sz="1300" b="1" dirty="0"/>
              <a:t>Example of Fact-Checking Observations:</a:t>
            </a:r>
            <a:endParaRPr lang="en-US" b="0" dirty="0">
              <a:effectLst/>
            </a:endParaRPr>
          </a:p>
          <a:p>
            <a:pPr marL="664449" lvl="1" indent="-181213" fontAlgn="base">
              <a:buFont typeface="Courier New" panose="02070309020205020404" pitchFamily="49" charset="0"/>
              <a:buChar char="o"/>
            </a:pPr>
            <a:r>
              <a:rPr lang="en-US" sz="1300" b="1" dirty="0"/>
              <a:t>Vague Observation:</a:t>
            </a:r>
            <a:r>
              <a:rPr lang="en-US" sz="1300" dirty="0"/>
              <a:t> "The home environment seemed unstable, and Mom appeared out of it."</a:t>
            </a:r>
          </a:p>
          <a:p>
            <a:pPr marL="664449" lvl="1" indent="-181213" fontAlgn="base">
              <a:buFont typeface="Courier New" panose="02070309020205020404" pitchFamily="49" charset="0"/>
              <a:buChar char="o"/>
            </a:pPr>
            <a:r>
              <a:rPr lang="en-US" sz="1300" b="1" dirty="0"/>
              <a:t>Factual Statement (Probable Cause):</a:t>
            </a:r>
            <a:r>
              <a:rPr lang="en-US" sz="1300" dirty="0"/>
              <a:t> "The Specialist observed Mom slurring her speech and unable to maintain her balance while standing. A two-year-old child was found playing unsupervised within five feet of an unfenced, in-ground swimming pool".</a:t>
            </a:r>
          </a:p>
          <a:p>
            <a:endParaRPr lang="en-US" b="0" dirty="0">
              <a:effectLst/>
            </a:endParaRPr>
          </a:p>
          <a:p>
            <a:pPr rtl="0"/>
            <a:r>
              <a:rPr lang="en-US" sz="1300" b="1" dirty="0"/>
              <a:t>Say:</a:t>
            </a:r>
            <a:endParaRPr lang="en-US" b="0" dirty="0">
              <a:effectLst/>
            </a:endParaRPr>
          </a:p>
          <a:p>
            <a:pPr rtl="0"/>
            <a:r>
              <a:rPr lang="en-US" sz="1300" b="1" i="1" dirty="0"/>
              <a:t>We’ve learned that Probable Cause is a reasonable belief based on factual evidence, not a 'vibe' or a gut feeling. I’ll read a statement. Give me a thumbs up if it’s a fact a judge can act on, or a thumbs down if it’s just a vibe (gut feeling).</a:t>
            </a:r>
            <a:endParaRPr lang="en-US" b="0" dirty="0">
              <a:effectLst/>
            </a:endParaRPr>
          </a:p>
          <a:p>
            <a:pPr marL="181213" indent="-181213" fontAlgn="base">
              <a:buFont typeface="Arial" panose="020B0604020202020204" pitchFamily="34" charset="0"/>
              <a:buChar char="•"/>
            </a:pPr>
            <a:r>
              <a:rPr lang="en-US" sz="1300" dirty="0"/>
              <a:t>"The mother seemed very unstable and out of it."</a:t>
            </a:r>
            <a:endParaRPr lang="en-US" sz="1300" b="1" dirty="0"/>
          </a:p>
          <a:p>
            <a:pPr marL="664449" lvl="1" indent="-181213" fontAlgn="base">
              <a:buFont typeface="Arial" panose="020B0604020202020204" pitchFamily="34" charset="0"/>
              <a:buChar char="•"/>
            </a:pPr>
            <a:r>
              <a:rPr lang="en-US" sz="1300" dirty="0"/>
              <a:t>Response: THUMBS DOWN (Vibe)</a:t>
            </a:r>
          </a:p>
          <a:p>
            <a:pPr marL="181213" indent="-181213" fontAlgn="base">
              <a:buFont typeface="Arial" panose="020B0604020202020204" pitchFamily="34" charset="0"/>
              <a:buChar char="•"/>
            </a:pPr>
            <a:r>
              <a:rPr lang="en-US" sz="1300" dirty="0"/>
              <a:t>"The Specialist observed the mother slurring words and unable to stand."</a:t>
            </a:r>
            <a:endParaRPr lang="en-US" sz="1300" b="1" dirty="0"/>
          </a:p>
          <a:p>
            <a:pPr marL="664449" lvl="1" indent="-181213" fontAlgn="base">
              <a:buFont typeface="Arial" panose="020B0604020202020204" pitchFamily="34" charset="0"/>
              <a:buChar char="•"/>
            </a:pPr>
            <a:r>
              <a:rPr lang="en-US" sz="1300" dirty="0"/>
              <a:t>Response: THUMBS UP (Fact)</a:t>
            </a:r>
          </a:p>
          <a:p>
            <a:pPr marL="181213" indent="-181213" fontAlgn="base">
              <a:buFont typeface="Arial" panose="020B0604020202020204" pitchFamily="34" charset="0"/>
              <a:buChar char="•"/>
            </a:pPr>
            <a:r>
              <a:rPr lang="en-US" sz="1300" dirty="0"/>
              <a:t>"The home is a total disaster and unsafe for a child."</a:t>
            </a:r>
            <a:endParaRPr lang="en-US" sz="1300" b="1" dirty="0"/>
          </a:p>
          <a:p>
            <a:pPr marL="664449" lvl="1" indent="-181213" fontAlgn="base">
              <a:buFont typeface="Arial" panose="020B0604020202020204" pitchFamily="34" charset="0"/>
              <a:buChar char="•"/>
            </a:pPr>
            <a:r>
              <a:rPr lang="en-US" sz="1300" dirty="0"/>
              <a:t>Response: THUMBS DOWN (Vibe)</a:t>
            </a:r>
          </a:p>
          <a:p>
            <a:pPr marL="181213" indent="-181213" fontAlgn="base">
              <a:buFont typeface="Arial" panose="020B0604020202020204" pitchFamily="34" charset="0"/>
              <a:buChar char="•"/>
            </a:pPr>
            <a:r>
              <a:rPr lang="en-US" sz="1300" dirty="0"/>
              <a:t>"The Specialist observed five piles of dog feces and broken glass on the nursery floor."</a:t>
            </a:r>
            <a:endParaRPr lang="en-US" sz="1300" b="1" dirty="0"/>
          </a:p>
          <a:p>
            <a:pPr marL="664449" lvl="1" indent="-181213" fontAlgn="base">
              <a:buFont typeface="Arial" panose="020B0604020202020204" pitchFamily="34" charset="0"/>
              <a:buChar char="•"/>
            </a:pPr>
            <a:r>
              <a:rPr lang="en-US" sz="1300" dirty="0"/>
              <a:t>Response: THUMBS UP (Fact)</a:t>
            </a:r>
          </a:p>
          <a:p>
            <a:endParaRPr lang="en-US" b="0" dirty="0">
              <a:effectLst/>
            </a:endParaRPr>
          </a:p>
          <a:p>
            <a:pPr rtl="0"/>
            <a:r>
              <a:rPr lang="en-US" sz="1300" b="1" dirty="0"/>
              <a:t>Paraphrase:</a:t>
            </a:r>
            <a:endParaRPr lang="en-US" b="0" dirty="0">
              <a:effectLst/>
            </a:endParaRPr>
          </a:p>
          <a:p>
            <a:pPr rtl="0"/>
            <a:r>
              <a:rPr lang="en-US" sz="1300" b="1" dirty="0"/>
              <a:t>Evidence: Personal Knowledge vs. Hearsay</a:t>
            </a:r>
            <a:endParaRPr lang="en-US" b="0" dirty="0">
              <a:effectLst/>
            </a:endParaRPr>
          </a:p>
          <a:p>
            <a:pPr rtl="0"/>
            <a:r>
              <a:rPr lang="en-US" sz="1300" dirty="0"/>
              <a:t>To be legally sufficient, an affidavit must identify the source of its information.</a:t>
            </a:r>
            <a:endParaRPr lang="en-US" b="0" dirty="0">
              <a:effectLst/>
            </a:endParaRPr>
          </a:p>
          <a:p>
            <a:pPr marL="181213" indent="-181213" fontAlgn="base">
              <a:buFont typeface="Arial" panose="020B0604020202020204" pitchFamily="34" charset="0"/>
              <a:buChar char="•"/>
            </a:pPr>
            <a:r>
              <a:rPr lang="en-US" sz="1300" b="1" dirty="0"/>
              <a:t>Personal (Firsthand) Knowledge: </a:t>
            </a:r>
            <a:r>
              <a:rPr lang="en-US" sz="1300" dirty="0"/>
              <a:t>Facts the Specialist directly saw, heard, or measured themselves (e.g., "I observed a three-inch linear bruise on the child's left forearm").</a:t>
            </a:r>
          </a:p>
          <a:p>
            <a:pPr marL="181213" indent="-181213" fontAlgn="base">
              <a:buFont typeface="Arial" panose="020B0604020202020204" pitchFamily="34" charset="0"/>
              <a:buChar char="•"/>
            </a:pPr>
            <a:r>
              <a:rPr lang="en-US" sz="1300" b="1" dirty="0"/>
              <a:t>Hearsay: </a:t>
            </a:r>
            <a:r>
              <a:rPr lang="en-US" sz="1300" dirty="0"/>
              <a:t>Statements made to the Specialist by third parties (neighbors, teachers, or doctors).</a:t>
            </a:r>
          </a:p>
          <a:p>
            <a:pPr marL="181213" indent="-181213" fontAlgn="base">
              <a:buFont typeface="Arial" panose="020B0604020202020204" pitchFamily="34" charset="0"/>
              <a:buChar char="•"/>
            </a:pPr>
            <a:r>
              <a:rPr lang="en-US" sz="1300" b="1" dirty="0"/>
              <a:t>How to Document Hearsay: </a:t>
            </a:r>
            <a:r>
              <a:rPr lang="en-US" sz="1300" dirty="0"/>
              <a:t>Do not state a third-party's claim as an absolute fact. </a:t>
            </a:r>
            <a:r>
              <a:rPr lang="en-US" sz="1300" b="1" dirty="0"/>
              <a:t>Attribute the statement to the source:</a:t>
            </a:r>
            <a:endParaRPr lang="en-US" sz="1300" dirty="0"/>
          </a:p>
          <a:p>
            <a:pPr marL="664449" lvl="1" indent="-181213" fontAlgn="base">
              <a:buFont typeface="Courier New" panose="02070309020205020404" pitchFamily="49" charset="0"/>
              <a:buChar char="o"/>
            </a:pPr>
            <a:r>
              <a:rPr lang="en-US" sz="1300" b="1" dirty="0"/>
              <a:t>Incorrect: </a:t>
            </a:r>
            <a:r>
              <a:rPr lang="en-US" sz="1300" dirty="0"/>
              <a:t>"The child arrived at school with a bruise caused by the father."</a:t>
            </a:r>
          </a:p>
          <a:p>
            <a:pPr marL="664449" lvl="1" indent="-181213" fontAlgn="base">
              <a:buFont typeface="Courier New" panose="02070309020205020404" pitchFamily="49" charset="0"/>
              <a:buChar char="o"/>
            </a:pPr>
            <a:r>
              <a:rPr lang="en-US" sz="1300" b="1" dirty="0"/>
              <a:t>Correct: </a:t>
            </a:r>
            <a:r>
              <a:rPr lang="en-US" sz="1300" dirty="0"/>
              <a:t>"Teacher Jane Doe stated that the child arrived at school with a bruise and told her, 'Daddy hit me with a belt'".</a:t>
            </a:r>
          </a:p>
          <a:p>
            <a:endParaRPr lang="en-US" b="0" dirty="0">
              <a:effectLst/>
            </a:endParaRPr>
          </a:p>
          <a:p>
            <a:pPr rtl="0"/>
            <a:r>
              <a:rPr lang="en-US" sz="1300" b="1" dirty="0"/>
              <a:t>Say:</a:t>
            </a:r>
            <a:endParaRPr lang="en-US" b="0" dirty="0">
              <a:effectLst/>
            </a:endParaRPr>
          </a:p>
          <a:p>
            <a:pPr rtl="0"/>
            <a:r>
              <a:rPr lang="en-US" sz="1300" b="1" i="1" dirty="0"/>
              <a:t>Now, as you know, the Division is prohibited from releasing any data that would identify the person who made the report to the Hotline unless a court of competent jurisdiction specifically orders its release. Even when records are released to the family (the alleged offender) or to their attorney, the reporter's name must be redacted. Because the family is served with a copy of the petition and the supporting affidavit, naming the reporter in that document would violate this confidentiality.</a:t>
            </a:r>
            <a:endParaRPr lang="en-US" b="0" dirty="0">
              <a:effectLst/>
            </a:endParaRPr>
          </a:p>
          <a:p>
            <a:pPr rtl="0"/>
            <a:r>
              <a:rPr lang="en-US" sz="1300" b="1" i="1" dirty="0"/>
              <a:t> </a:t>
            </a:r>
            <a:endParaRPr lang="en-US" b="0" dirty="0">
              <a:effectLst/>
            </a:endParaRPr>
          </a:p>
          <a:p>
            <a:pPr rtl="0"/>
            <a:r>
              <a:rPr lang="en-US" sz="1300" b="1" i="1" dirty="0"/>
              <a:t>However, while you must protect the identity of the "reporter," you are required to name witnesses and collateral contacts in an affidavit to ensure it is "legally sufficient.” Courts and the Office of Chief Counsel (OCC) rely on the specificity and corroboration found in the affidavit to establish probable cause.</a:t>
            </a:r>
            <a:endParaRPr lang="en-US" b="0" dirty="0">
              <a:effectLst/>
            </a:endParaRPr>
          </a:p>
          <a:p>
            <a:endParaRPr lang="en-US" b="0" dirty="0">
              <a:effectLst/>
            </a:endParaRPr>
          </a:p>
          <a:p>
            <a:pPr rtl="0"/>
            <a:r>
              <a:rPr lang="en-US" sz="1300" b="1" dirty="0"/>
              <a:t>Facilitator Note:</a:t>
            </a:r>
            <a:endParaRPr lang="en-US" b="0" dirty="0">
              <a:effectLst/>
            </a:endParaRPr>
          </a:p>
          <a:p>
            <a:pPr marL="181213" indent="-181213" fontAlgn="base">
              <a:buFont typeface="Arial" panose="020B0604020202020204" pitchFamily="34" charset="0"/>
              <a:buChar char="•"/>
            </a:pPr>
            <a:r>
              <a:rPr lang="en-US" sz="1300" dirty="0"/>
              <a:t>According to Arkansas Rule of Evidence 801(c), hearsay is “a statement, other than one made by the declarant while testifying at the trial or hearing, offered in evidence to prove the truth of the matter asserted.”</a:t>
            </a:r>
          </a:p>
          <a:p>
            <a:endParaRPr lang="en-US" b="0" dirty="0">
              <a:effectLst/>
            </a:endParaRPr>
          </a:p>
          <a:p>
            <a:pPr rtl="0"/>
            <a:r>
              <a:rPr lang="en-US" sz="1300" b="1" dirty="0"/>
              <a:t>Say:</a:t>
            </a:r>
            <a:endParaRPr lang="en-US" b="0" dirty="0">
              <a:effectLst/>
            </a:endParaRPr>
          </a:p>
          <a:p>
            <a:pPr rtl="0"/>
            <a:r>
              <a:rPr lang="en-US" sz="1300" b="1" i="1" dirty="0"/>
              <a:t>Your Affidavit must show the court exactly where your information came from.  I’ll read a statement and you will answer: is this personal knowledge (what you saw/heard/measured) or Hearsay (what someone else told you)?</a:t>
            </a:r>
            <a:endParaRPr lang="en-US" b="0" dirty="0">
              <a:effectLst/>
            </a:endParaRPr>
          </a:p>
          <a:p>
            <a:pPr marL="181213" indent="-181213" fontAlgn="base">
              <a:buFont typeface="Arial" panose="020B0604020202020204" pitchFamily="34" charset="0"/>
              <a:buChar char="•"/>
            </a:pPr>
            <a:r>
              <a:rPr lang="en-US" sz="1300" dirty="0"/>
              <a:t>"I observed a three-inch bruise on the child's right shoulder."</a:t>
            </a:r>
            <a:endParaRPr lang="en-US" sz="1300" b="1" dirty="0"/>
          </a:p>
          <a:p>
            <a:pPr marL="664449" lvl="1" indent="-181213" fontAlgn="base">
              <a:buFont typeface="Arial" panose="020B0604020202020204" pitchFamily="34" charset="0"/>
              <a:buChar char="•"/>
            </a:pPr>
            <a:r>
              <a:rPr lang="en-US" sz="1300" dirty="0"/>
              <a:t>Answer: PERSONAL KNOWLEDGE</a:t>
            </a:r>
          </a:p>
          <a:p>
            <a:pPr marL="181213" indent="-181213" fontAlgn="base">
              <a:buFont typeface="Arial" panose="020B0604020202020204" pitchFamily="34" charset="0"/>
              <a:buChar char="•"/>
            </a:pPr>
            <a:r>
              <a:rPr lang="en-US" sz="1300" dirty="0"/>
              <a:t>"The neighbor, Mr. Smith, stated he heard screaming from the apartment at 2:00 AM."</a:t>
            </a:r>
            <a:endParaRPr lang="en-US" sz="1300" b="1" dirty="0"/>
          </a:p>
          <a:p>
            <a:pPr marL="664449" lvl="1" indent="-181213" fontAlgn="base">
              <a:buFont typeface="Arial" panose="020B0604020202020204" pitchFamily="34" charset="0"/>
              <a:buChar char="•"/>
            </a:pPr>
            <a:r>
              <a:rPr lang="en-US" sz="1300" dirty="0"/>
              <a:t>Answer: HEARSAY</a:t>
            </a:r>
          </a:p>
          <a:p>
            <a:pPr marL="181213" indent="-181213" fontAlgn="base">
              <a:buFont typeface="Arial" panose="020B0604020202020204" pitchFamily="34" charset="0"/>
              <a:buChar char="•"/>
            </a:pPr>
            <a:r>
              <a:rPr lang="en-US" sz="1300" dirty="0"/>
              <a:t>"I smelled a strong odor of natural gas upon entering the kitchen."</a:t>
            </a:r>
            <a:endParaRPr lang="en-US" sz="1300" b="1" dirty="0"/>
          </a:p>
          <a:p>
            <a:pPr marL="664449" lvl="1" indent="-181213" fontAlgn="base">
              <a:buFont typeface="Arial" panose="020B0604020202020204" pitchFamily="34" charset="0"/>
              <a:buChar char="•"/>
            </a:pPr>
            <a:r>
              <a:rPr lang="en-US" sz="1300" dirty="0"/>
              <a:t>Answer: PERSONAL KNOWLEDGE</a:t>
            </a:r>
            <a:br>
              <a:rPr lang="en-US" b="0" dirty="0">
                <a:effectLst/>
              </a:rPr>
            </a:br>
            <a:endParaRPr lang="en-US" b="0" dirty="0">
              <a:effectLst/>
            </a:endParaRPr>
          </a:p>
          <a:p>
            <a:pPr rtl="0"/>
            <a:r>
              <a:rPr lang="en-US" sz="1300" b="1" i="1" dirty="0"/>
              <a:t>Now, think about this statement: 'The father hits the child with a belt.'</a:t>
            </a:r>
            <a:endParaRPr lang="en-US" b="0" dirty="0">
              <a:effectLst/>
            </a:endParaRPr>
          </a:p>
          <a:p>
            <a:endParaRPr lang="en-US" b="0" dirty="0">
              <a:effectLst/>
            </a:endParaRPr>
          </a:p>
          <a:p>
            <a:pPr rtl="0"/>
            <a:r>
              <a:rPr lang="en-US" sz="1300" b="1" dirty="0"/>
              <a:t>Facilitator Question: </a:t>
            </a:r>
            <a:endParaRPr lang="en-US" b="0" dirty="0">
              <a:effectLst/>
            </a:endParaRPr>
          </a:p>
          <a:p>
            <a:pPr marL="181213" indent="-181213" fontAlgn="base">
              <a:buFont typeface="Arial" panose="020B0604020202020204" pitchFamily="34" charset="0"/>
              <a:buChar char="•"/>
            </a:pPr>
            <a:r>
              <a:rPr lang="en-US" sz="1300" dirty="0"/>
              <a:t>How do we rewrite that to be legally sufficient so a judge can actually use it?</a:t>
            </a:r>
          </a:p>
          <a:p>
            <a:endParaRPr lang="en-US" b="0" dirty="0">
              <a:effectLst/>
            </a:endParaRPr>
          </a:p>
          <a:p>
            <a:pPr rtl="0"/>
            <a:r>
              <a:rPr lang="en-US" sz="1300" b="1" dirty="0"/>
              <a:t>Facilitator Answer:</a:t>
            </a:r>
            <a:r>
              <a:rPr lang="en-US" sz="1300" dirty="0"/>
              <a:t> </a:t>
            </a:r>
            <a:endParaRPr lang="en-US" b="0" dirty="0">
              <a:effectLst/>
            </a:endParaRPr>
          </a:p>
          <a:p>
            <a:pPr marL="181213" indent="-181213" fontAlgn="base">
              <a:buFont typeface="Arial" panose="020B0604020202020204" pitchFamily="34" charset="0"/>
              <a:buChar char="•"/>
            </a:pPr>
            <a:r>
              <a:rPr lang="en-US" sz="1300" dirty="0"/>
              <a:t>"</a:t>
            </a:r>
            <a:r>
              <a:rPr lang="en-US" sz="1300" b="1" dirty="0"/>
              <a:t>Teacher Jane Doe stated</a:t>
            </a:r>
            <a:r>
              <a:rPr lang="en-US" sz="1300" dirty="0"/>
              <a:t> the child told her, 'Daddy hits me with a belt.'"</a:t>
            </a:r>
          </a:p>
          <a:p>
            <a:pPr rtl="0"/>
            <a:r>
              <a:rPr lang="en-US" sz="1300" dirty="0"/>
              <a:t> </a:t>
            </a:r>
            <a:endParaRPr lang="en-US" b="0" dirty="0">
              <a:effectLst/>
            </a:endParaRPr>
          </a:p>
          <a:p>
            <a:pPr rtl="0"/>
            <a:r>
              <a:rPr lang="en-US" sz="1300" b="1" dirty="0"/>
              <a:t>Paraphrase:</a:t>
            </a:r>
            <a:endParaRPr lang="en-US" b="0" dirty="0">
              <a:effectLst/>
            </a:endParaRPr>
          </a:p>
          <a:p>
            <a:pPr marL="181213" indent="-181213">
              <a:buFont typeface="Arial" panose="020B0604020202020204" pitchFamily="34" charset="0"/>
              <a:buChar char="•"/>
            </a:pPr>
            <a:r>
              <a:rPr lang="en-US" sz="1200" b="1" dirty="0">
                <a:latin typeface="+mj-lt"/>
              </a:rPr>
              <a:t>One last question for the group: </a:t>
            </a:r>
            <a:r>
              <a:rPr lang="en-US" sz="1200" b="0" i="0" dirty="0">
                <a:solidFill>
                  <a:srgbClr val="303030"/>
                </a:solidFill>
                <a:effectLst/>
                <a:latin typeface="+mj-lt"/>
              </a:rPr>
              <a:t>Why does it matter so much that we name the neighbor or the teacher who gave us that information?</a:t>
            </a:r>
          </a:p>
          <a:p>
            <a:pPr marL="181213" indent="-181213">
              <a:buFont typeface="Arial" panose="020B0604020202020204" pitchFamily="34" charset="0"/>
              <a:buChar char="•"/>
            </a:pPr>
            <a:r>
              <a:rPr lang="en-US" sz="1200" b="1" dirty="0">
                <a:latin typeface="+mj-lt"/>
              </a:rPr>
              <a:t>Answer:</a:t>
            </a:r>
            <a:r>
              <a:rPr lang="en-US" sz="1200" dirty="0">
                <a:latin typeface="+mj-lt"/>
              </a:rPr>
              <a:t> </a:t>
            </a:r>
            <a:r>
              <a:rPr lang="en-US" sz="1200" b="0" i="0" dirty="0">
                <a:solidFill>
                  <a:srgbClr val="303030"/>
                </a:solidFill>
                <a:effectLst/>
                <a:latin typeface="+mj-lt"/>
              </a:rPr>
              <a:t>Even though the Rules of Evidence and the hearsay rule do not apply at a probable cause hearing under Ark. Code Ann. § 9-35-310(e), judges still need to know exactly who provided the information. This specificity allows the court to evaluate the credibility and reliability of the facts, ensuring there is a robust 'reasonable belief' of imminent danger to support the emergency order.</a:t>
            </a:r>
            <a:endParaRPr lang="en-US" sz="1200" dirty="0">
              <a:latin typeface="+mj-lt"/>
            </a:endParaRPr>
          </a:p>
          <a:p>
            <a:endParaRPr lang="en-US" b="0" dirty="0">
              <a:effectLst/>
            </a:endParaRPr>
          </a:p>
          <a:p>
            <a:pPr rtl="0"/>
            <a:r>
              <a:rPr lang="en-US" sz="1300" b="1" dirty="0"/>
              <a:t>Key Points: </a:t>
            </a:r>
            <a:r>
              <a:rPr lang="en-US" sz="1300" dirty="0"/>
              <a:t>(ensure these are covered)</a:t>
            </a:r>
            <a:endParaRPr lang="en-US" b="0" dirty="0">
              <a:effectLst/>
            </a:endParaRPr>
          </a:p>
          <a:p>
            <a:pPr marL="181213" indent="-181213" fontAlgn="base">
              <a:buFont typeface="Arial" panose="020B0604020202020204" pitchFamily="34" charset="0"/>
              <a:buChar char="•"/>
            </a:pPr>
            <a:r>
              <a:rPr lang="en-US" sz="1300" dirty="0"/>
              <a:t>The Specialist’s responsibility is collecting and swearing to the facts, while the OCC Attorney uses those facts to draft the formal legal petition.</a:t>
            </a:r>
          </a:p>
          <a:p>
            <a:pPr marL="181213" indent="-181213" fontAlgn="base">
              <a:buFont typeface="Arial" panose="020B0604020202020204" pitchFamily="34" charset="0"/>
              <a:buChar char="•"/>
            </a:pPr>
            <a:r>
              <a:rPr lang="en-US" sz="1300" dirty="0"/>
              <a:t>Probable cause requires documented, factual evidence of imminent danger—never vague impressions or gut feelings about "instability."</a:t>
            </a:r>
          </a:p>
          <a:p>
            <a:pPr marL="181213" indent="-181213" fontAlgn="base">
              <a:buFont typeface="Arial" panose="020B0604020202020204" pitchFamily="34" charset="0"/>
              <a:buChar char="•"/>
            </a:pPr>
            <a:r>
              <a:rPr lang="en-US" sz="1200" b="0" i="0" dirty="0">
                <a:solidFill>
                  <a:srgbClr val="303030"/>
                </a:solidFill>
                <a:effectLst/>
                <a:latin typeface="+mj-lt"/>
              </a:rPr>
              <a:t>Affidavits should clearly distinguish between personal knowledge (what the Specialist directly observed) and third-party statements. Even though hearsay is legally admissible at a probable cause hearing under § 9-35-310(e), attributing third-party information to its specific source is essential for establishing its reliability to the judge.</a:t>
            </a:r>
          </a:p>
          <a:p>
            <a:pPr marL="0" indent="0" fontAlgn="base">
              <a:buFont typeface="Arial" panose="020B0604020202020204" pitchFamily="34" charset="0"/>
              <a:buNone/>
            </a:pPr>
            <a:endParaRPr lang="en-US" sz="1200" b="0" dirty="0">
              <a:effectLst/>
              <a:latin typeface="+mj-lt"/>
            </a:endParaRPr>
          </a:p>
          <a:p>
            <a:pPr rtl="0"/>
            <a:r>
              <a:rPr lang="en-US" sz="1300" b="1" dirty="0"/>
              <a:t>Sources:</a:t>
            </a:r>
            <a:endParaRPr lang="en-US" b="0" dirty="0">
              <a:effectLst/>
            </a:endParaRPr>
          </a:p>
          <a:p>
            <a:pPr marL="181213" indent="-181213" fontAlgn="base">
              <a:buFont typeface="Arial" panose="020B0604020202020204" pitchFamily="34" charset="0"/>
              <a:buChar char="•"/>
            </a:pPr>
            <a:r>
              <a:rPr lang="en-US" sz="1300" i="1" dirty="0"/>
              <a:t>Arkansas Juvenile Code, Ark. Code Ann. </a:t>
            </a:r>
          </a:p>
          <a:p>
            <a:pPr marL="664449" lvl="1" indent="-181213" fontAlgn="base">
              <a:buFont typeface="Courier New" panose="02070309020205020404" pitchFamily="49" charset="0"/>
              <a:buChar char="o"/>
            </a:pPr>
            <a:r>
              <a:rPr lang="en-US" sz="1300" i="1" dirty="0"/>
              <a:t>§ 9-35-321, 9-35-305, 9-35-306, 9-35-310</a:t>
            </a:r>
          </a:p>
          <a:p>
            <a:pPr marL="181213" indent="-181213" fontAlgn="base">
              <a:buFont typeface="Arial" panose="020B0604020202020204" pitchFamily="34" charset="0"/>
              <a:buChar char="•"/>
            </a:pPr>
            <a:r>
              <a:rPr lang="en-US" sz="1300" i="1" dirty="0"/>
              <a:t>Ark. Div. of Children &amp; Family Servs., Family Services Policy and Procedure Manual (Updated 7-29-26)</a:t>
            </a:r>
          </a:p>
          <a:p>
            <a:pPr marL="664449" lvl="1" indent="-181213" fontAlgn="base">
              <a:buFont typeface="Courier New" panose="02070309020205020404" pitchFamily="49" charset="0"/>
              <a:buChar char="o"/>
            </a:pPr>
            <a:r>
              <a:rPr lang="en-US" sz="1300" i="1" dirty="0"/>
              <a:t>Internal Procedure 403.12(I) (Protective Custody of Child in Immediate Danger).</a:t>
            </a:r>
          </a:p>
          <a:p>
            <a:pPr marL="181213" indent="-181213" fontAlgn="base">
              <a:buFont typeface="Arial" panose="020B0604020202020204" pitchFamily="34" charset="0"/>
              <a:buChar char="•"/>
            </a:pPr>
            <a:r>
              <a:rPr lang="en-US" sz="1300" i="1" dirty="0"/>
              <a:t>DCFS Policy Manual (Updated 7-1-26)</a:t>
            </a:r>
          </a:p>
          <a:p>
            <a:pPr marL="664449" lvl="1" indent="-181213" fontAlgn="base">
              <a:buFont typeface="Courier New" panose="02070309020205020404" pitchFamily="49" charset="0"/>
              <a:buChar char="o"/>
            </a:pPr>
            <a:r>
              <a:rPr lang="en-US" sz="1300" i="1" dirty="0"/>
              <a:t>9 CAR § 40-313, 40-712</a:t>
            </a:r>
          </a:p>
          <a:p>
            <a:pPr marL="181213" indent="-181213" fontAlgn="base">
              <a:buFont typeface="Arial" panose="020B0604020202020204" pitchFamily="34" charset="0"/>
              <a:buChar char="•"/>
            </a:pPr>
            <a:r>
              <a:rPr lang="en-US" sz="1300" i="1" dirty="0"/>
              <a:t>Ark. R. Evid. 801(c). </a:t>
            </a:r>
            <a:r>
              <a:rPr lang="en-US" sz="1300" i="1" u="sng" dirty="0">
                <a:hlinkClick r:id="rId3"/>
              </a:rPr>
              <a:t>https://arcourts.gov/</a:t>
            </a:r>
            <a:r>
              <a:rPr lang="en-US" sz="1300" i="1" dirty="0"/>
              <a:t> (Opinions, Court Rules and Administrative Orders &gt; Court Rules &gt; Arkansas Rules of Evidence &gt;  Rule 801. Definitions.)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4" name="Google Shape;404;p4:notes"/>
          <p:cNvSpPr txBox="1">
            <a:spLocks noGrp="1"/>
          </p:cNvSpPr>
          <p:nvPr>
            <p:ph type="body" idx="1"/>
          </p:nvPr>
        </p:nvSpPr>
        <p:spPr/>
        <p:txBody>
          <a:bodyPr/>
          <a:lstStyle/>
          <a:p>
            <a:pPr rtl="0"/>
            <a:r>
              <a:rPr lang="en-US" sz="1300" b="1" dirty="0"/>
              <a:t>FACTS VS CONCLUSIONS IN LEGAL DOCUMENTATION </a:t>
            </a:r>
            <a:endParaRPr lang="en-US" b="1" dirty="0">
              <a:effectLst/>
            </a:endParaRPr>
          </a:p>
          <a:p>
            <a:endParaRPr lang="en-US" b="0" dirty="0">
              <a:effectLst/>
            </a:endParaRPr>
          </a:p>
          <a:p>
            <a:pPr rtl="0"/>
            <a:r>
              <a:rPr lang="en-US" sz="1300" b="1" dirty="0"/>
              <a:t>Time:</a:t>
            </a:r>
            <a:r>
              <a:rPr lang="en-US" sz="1300" dirty="0"/>
              <a:t> 18 minutes</a:t>
            </a:r>
            <a:endParaRPr lang="en-US" b="0" dirty="0">
              <a:effectLst/>
            </a:endParaRPr>
          </a:p>
          <a:p>
            <a:pPr rtl="0"/>
            <a:r>
              <a:rPr lang="en-US" sz="1300" b="1" dirty="0"/>
              <a:t>Purpose: </a:t>
            </a:r>
            <a:r>
              <a:rPr lang="en-US" sz="1300" dirty="0"/>
              <a:t>To help participants distinguish between factual documentation and unsupported conclusions while strengthening objective, legally defensible affidavit writing practices</a:t>
            </a:r>
            <a:endParaRPr lang="en-US" b="0" dirty="0">
              <a:effectLst/>
            </a:endParaRPr>
          </a:p>
          <a:p>
            <a:endParaRPr lang="en-US" b="0" dirty="0">
              <a:effectLst/>
            </a:endParaRPr>
          </a:p>
          <a:p>
            <a:pPr rtl="0"/>
            <a:r>
              <a:rPr lang="en-US" sz="1300" b="1" dirty="0"/>
              <a:t>Participant Manual: </a:t>
            </a:r>
            <a:r>
              <a:rPr lang="en-US" sz="1300" dirty="0"/>
              <a:t>Flowers Affidavit Drafting Packet – Facts vs Conclusions Section</a:t>
            </a:r>
            <a:br>
              <a:rPr lang="en-US" b="0" dirty="0">
                <a:effectLst/>
              </a:rPr>
            </a:br>
            <a:endParaRPr lang="en-US" b="0" dirty="0">
              <a:effectLst/>
            </a:endParaRPr>
          </a:p>
          <a:p>
            <a:pPr rtl="0"/>
            <a:r>
              <a:rPr lang="en-US" sz="1300" b="1" dirty="0"/>
              <a:t>Say:</a:t>
            </a:r>
            <a:endParaRPr lang="en-US" b="0" dirty="0">
              <a:effectLst/>
            </a:endParaRPr>
          </a:p>
          <a:p>
            <a:pPr rtl="0"/>
            <a:r>
              <a:rPr lang="en-US" sz="1300" b="1" i="1" dirty="0"/>
              <a:t>Now that we’ve discussed what makes documentation legally sufficient, let’s examine one of the biggest issues that impacts affidavit quality. The difference between factual documentation and unsupported conclusions.</a:t>
            </a:r>
            <a:endParaRPr lang="en-US" b="0" dirty="0">
              <a:effectLst/>
            </a:endParaRPr>
          </a:p>
          <a:p>
            <a:endParaRPr lang="en-US" b="0" dirty="0">
              <a:effectLst/>
            </a:endParaRPr>
          </a:p>
          <a:p>
            <a:pPr rtl="0"/>
            <a:r>
              <a:rPr lang="en-US" sz="1300" b="1" dirty="0"/>
              <a:t>Activity Instructions:</a:t>
            </a:r>
            <a:endParaRPr lang="en-US" b="0" dirty="0">
              <a:effectLst/>
            </a:endParaRPr>
          </a:p>
          <a:p>
            <a:pPr marL="241617" indent="-241617" fontAlgn="base">
              <a:buFont typeface="+mj-lt"/>
              <a:buAutoNum type="arabicPeriod"/>
            </a:pPr>
            <a:r>
              <a:rPr lang="en-US" sz="1300" dirty="0"/>
              <a:t>Ask Participants to reference the Facts vs Conclusions section within the Flowers Affidavit Drafting Packet.</a:t>
            </a:r>
          </a:p>
          <a:p>
            <a:pPr marL="241617" indent="-241617" fontAlgn="base">
              <a:buFont typeface="+mj-lt"/>
              <a:buAutoNum type="arabicPeriod"/>
            </a:pPr>
            <a:r>
              <a:rPr lang="en-US" sz="1300" b="1" dirty="0"/>
              <a:t>Review:</a:t>
            </a:r>
            <a:r>
              <a:rPr lang="en-US" sz="1300" dirty="0"/>
              <a:t> examples of factual documentation vs. unsupported conclusions, why objectivity matters in legal documentation, and how unsupported language affects court credibility.</a:t>
            </a:r>
          </a:p>
          <a:p>
            <a:pPr marL="241617" indent="-241617" fontAlgn="base">
              <a:buFont typeface="+mj-lt"/>
              <a:buAutoNum type="arabicPeriod"/>
            </a:pPr>
            <a:r>
              <a:rPr lang="en-US" sz="1300" b="1" dirty="0"/>
              <a:t>Discuss: </a:t>
            </a:r>
            <a:r>
              <a:rPr lang="en-US" sz="1300" dirty="0"/>
              <a:t>how Specialists can strengthen documentation through observations and chronology, why courts require factual support over assumptions, and how wording choices can affect legal interpretation.</a:t>
            </a:r>
          </a:p>
          <a:p>
            <a:pPr marL="241617" indent="-241617" fontAlgn="base">
              <a:buFont typeface="+mj-lt"/>
              <a:buAutoNum type="arabicPeriod"/>
            </a:pPr>
            <a:r>
              <a:rPr lang="en-US" sz="1300" b="1" dirty="0"/>
              <a:t>Identify: </a:t>
            </a:r>
            <a:r>
              <a:rPr lang="en-US" sz="1300" dirty="0"/>
              <a:t>what language from the Flowers case would need factual support, and what statements might weaken legal sufficiency if unsupported.</a:t>
            </a:r>
          </a:p>
          <a:p>
            <a:endParaRPr lang="en-US" b="0" dirty="0">
              <a:effectLst/>
            </a:endParaRPr>
          </a:p>
          <a:p>
            <a:pPr rtl="0"/>
            <a:r>
              <a:rPr lang="en-US" sz="1300" b="1" dirty="0"/>
              <a:t>Paraphrase:</a:t>
            </a:r>
            <a:endParaRPr lang="en-US" b="0" dirty="0">
              <a:effectLst/>
            </a:endParaRPr>
          </a:p>
          <a:p>
            <a:pPr rtl="0"/>
            <a:r>
              <a:rPr lang="en-US" sz="1300" dirty="0"/>
              <a:t>One of the most important skills in affidavit writing is distinguishing between factual documentation and unsupported conclusions. Courts rely on Specialists to provide objective, supportable information rather than personal opinions or assumptions about a family.</a:t>
            </a:r>
            <a:endParaRPr lang="en-US" b="0" dirty="0">
              <a:effectLst/>
            </a:endParaRPr>
          </a:p>
          <a:p>
            <a:endParaRPr lang="en-US" b="0" dirty="0">
              <a:effectLst/>
            </a:endParaRPr>
          </a:p>
          <a:p>
            <a:pPr rtl="0"/>
            <a:r>
              <a:rPr lang="en-US" sz="1300" b="1" dirty="0"/>
              <a:t>Factual documentation: </a:t>
            </a:r>
            <a:r>
              <a:rPr lang="en-US" sz="1300" dirty="0"/>
              <a:t>Explains what was observed, what actions occurred, what statements were made, what safety threats were identified, and what chronology supports escalation or probable cause.</a:t>
            </a:r>
            <a:br>
              <a:rPr lang="en-US" b="0" dirty="0">
                <a:effectLst/>
              </a:rPr>
            </a:br>
            <a:endParaRPr lang="en-US" b="0" dirty="0">
              <a:effectLst/>
            </a:endParaRPr>
          </a:p>
          <a:p>
            <a:pPr rtl="0"/>
            <a:r>
              <a:rPr lang="en-US" sz="1300" b="1" dirty="0"/>
              <a:t>Unsupported conclusions:</a:t>
            </a:r>
            <a:r>
              <a:rPr lang="en-US" sz="1300" dirty="0"/>
              <a:t> Often occur when Specialists assume intent or motivation, use emotional language or exaggeration, make statements without factual support, or summarize concerns without explaining the underlying facts.</a:t>
            </a:r>
            <a:endParaRPr lang="en-US" b="0" dirty="0">
              <a:effectLst/>
            </a:endParaRPr>
          </a:p>
          <a:p>
            <a:endParaRPr lang="en-US" b="0" dirty="0">
              <a:effectLst/>
            </a:endParaRPr>
          </a:p>
          <a:p>
            <a:pPr rtl="0"/>
            <a:r>
              <a:rPr lang="en-US" sz="1300" b="1" dirty="0"/>
              <a:t>Example: </a:t>
            </a:r>
            <a:r>
              <a:rPr lang="en-US" sz="1300" dirty="0"/>
              <a:t>Saying "the caregiver attempted to leave with the children after protective custody discussions began" is factual because it describes an observable action that is chronologically connected. However, saying "the caregiver does not care about the children" would likely be considered an unsupported conclusion because it assumes motive or intent without factual evidence. Strong legal documentation allows the court to reach conclusions based on clearly documented facts rather than relying on emotional or subjective wording from the Specialist. </a:t>
            </a:r>
          </a:p>
          <a:p>
            <a:pPr lvl="0" rtl="0" fontAlgn="base"/>
            <a:endParaRPr lang="en-US" sz="1300" dirty="0"/>
          </a:p>
          <a:p>
            <a:pPr lvl="0" rtl="0" fontAlgn="base"/>
            <a:r>
              <a:rPr lang="en-US" sz="1300" b="1" dirty="0"/>
              <a:t>In the Flowers case, </a:t>
            </a:r>
            <a:r>
              <a:rPr lang="en-US" sz="1300" dirty="0"/>
              <a:t>Specialists would need to clearly document which supervision concerns occurred, which safety planning efforts failed, which actions escalated concerns, which observations supported probable cause, and which chronology demonstrated increasing safety threats. This strengthens both legal sufficiency and court credibility because the affidavit remains organized, factual, and supportable throughout the progression of the case.</a:t>
            </a:r>
          </a:p>
          <a:p>
            <a:endParaRPr lang="en-US" b="0" dirty="0">
              <a:effectLst/>
            </a:endParaRPr>
          </a:p>
          <a:p>
            <a:pPr defTabSz="966470">
              <a:defRPr/>
            </a:pPr>
            <a:r>
              <a:rPr lang="en-US" sz="1300" b="1" dirty="0"/>
              <a:t>Facilitator Question</a:t>
            </a:r>
            <a:r>
              <a:rPr lang="en-US" sz="1300" dirty="0"/>
              <a:t>: (ask the following question and validate responses)</a:t>
            </a:r>
            <a:endParaRPr lang="en-US" b="0" dirty="0">
              <a:effectLst/>
            </a:endParaRPr>
          </a:p>
          <a:p>
            <a:pPr marL="181213" indent="-181213" fontAlgn="base">
              <a:buFont typeface="Arial" panose="020B0604020202020204" pitchFamily="34" charset="0"/>
              <a:buChar char="•"/>
            </a:pPr>
            <a:r>
              <a:rPr lang="en-US" sz="1300" dirty="0"/>
              <a:t>Why are unsupported conclusions risky within affidavits?</a:t>
            </a:r>
          </a:p>
          <a:p>
            <a:endParaRPr lang="en-US" b="0" dirty="0">
              <a:effectLst/>
            </a:endParaRPr>
          </a:p>
          <a:p>
            <a:pPr rtl="0"/>
            <a:r>
              <a:rPr lang="en-US" sz="1300" b="1" dirty="0"/>
              <a:t>Facilitator Answer:</a:t>
            </a:r>
            <a:endParaRPr lang="en-US" b="0" dirty="0">
              <a:effectLst/>
            </a:endParaRPr>
          </a:p>
          <a:p>
            <a:pPr marL="181213" indent="-181213" fontAlgn="base">
              <a:buFont typeface="Arial" panose="020B0604020202020204" pitchFamily="34" charset="0"/>
              <a:buChar char="•"/>
            </a:pPr>
            <a:r>
              <a:rPr lang="en-US" sz="1300" dirty="0"/>
              <a:t>Unsupported conclusions weaken legal credibility.</a:t>
            </a:r>
          </a:p>
          <a:p>
            <a:pPr marL="181213" indent="-181213" fontAlgn="base">
              <a:buFont typeface="Arial" panose="020B0604020202020204" pitchFamily="34" charset="0"/>
              <a:buChar char="•"/>
            </a:pPr>
            <a:r>
              <a:rPr lang="en-US" sz="1300" dirty="0"/>
              <a:t>Courts require factual support and objective documentation.</a:t>
            </a:r>
          </a:p>
          <a:p>
            <a:endParaRPr lang="en-US" b="0" dirty="0">
              <a:effectLst/>
            </a:endParaRPr>
          </a:p>
          <a:p>
            <a:pPr rtl="0"/>
            <a:r>
              <a:rPr lang="en-US" sz="1300" b="1" dirty="0"/>
              <a:t>Facilitator Question</a:t>
            </a:r>
            <a:r>
              <a:rPr lang="en-US" sz="1300" dirty="0"/>
              <a:t>:</a:t>
            </a:r>
            <a:endParaRPr lang="en-US" b="0" dirty="0">
              <a:effectLst/>
            </a:endParaRPr>
          </a:p>
          <a:p>
            <a:pPr marL="181213" indent="-181213" fontAlgn="base">
              <a:buFont typeface="Arial" panose="020B0604020202020204" pitchFamily="34" charset="0"/>
              <a:buChar char="•"/>
            </a:pPr>
            <a:r>
              <a:rPr lang="en-US" sz="1300" dirty="0"/>
              <a:t>Why is chronology important when documenting escalating concerns?</a:t>
            </a:r>
          </a:p>
          <a:p>
            <a:endParaRPr lang="en-US" b="0" dirty="0">
              <a:effectLst/>
            </a:endParaRPr>
          </a:p>
          <a:p>
            <a:pPr rtl="0"/>
            <a:r>
              <a:rPr lang="en-US" sz="1300" b="1" dirty="0"/>
              <a:t>Facilitator Answer:</a:t>
            </a:r>
            <a:endParaRPr lang="en-US" b="0" dirty="0">
              <a:effectLst/>
            </a:endParaRPr>
          </a:p>
          <a:p>
            <a:pPr marL="181213" indent="-181213" fontAlgn="base">
              <a:buFont typeface="Arial" panose="020B0604020202020204" pitchFamily="34" charset="0"/>
              <a:buChar char="•"/>
            </a:pPr>
            <a:r>
              <a:rPr lang="en-US" sz="1300" dirty="0"/>
              <a:t>Chronology helps explain escalation and probable cause.</a:t>
            </a:r>
          </a:p>
          <a:p>
            <a:endParaRPr lang="en-US" b="0" dirty="0">
              <a:effectLst/>
            </a:endParaRPr>
          </a:p>
          <a:p>
            <a:pPr rtl="0"/>
            <a:r>
              <a:rPr lang="en-US" sz="1300" b="1" dirty="0"/>
              <a:t>Say:</a:t>
            </a:r>
            <a:endParaRPr lang="en-US" b="0" dirty="0">
              <a:effectLst/>
            </a:endParaRPr>
          </a:p>
          <a:p>
            <a:pPr rtl="0"/>
            <a:r>
              <a:rPr lang="en-US" sz="1300" b="1" i="1" dirty="0"/>
              <a:t>We should recognize that courts interpret affidavits differently than internal case discussions, that factual documentation supports defensibility, and that professional wording strengthens legal sufficiency. Now let’s shift into identifying the types of wording, organization issues, and documentation practices that may weaken an affidavit and create problems during court proceedings. </a:t>
            </a:r>
            <a:endParaRPr lang="en-US" b="0" dirty="0">
              <a:effectLst/>
            </a:endParaRPr>
          </a:p>
          <a:p>
            <a:endParaRPr lang="en-US" b="0" dirty="0">
              <a:effectLst/>
            </a:endParaRPr>
          </a:p>
          <a:p>
            <a:pPr rtl="0"/>
            <a:r>
              <a:rPr lang="en-US" sz="1300" b="1" dirty="0"/>
              <a:t>Key Points</a:t>
            </a:r>
            <a:r>
              <a:rPr lang="en-US" sz="1300" dirty="0"/>
              <a:t>:</a:t>
            </a:r>
            <a:r>
              <a:rPr lang="en-US" sz="1300" b="1" dirty="0"/>
              <a:t> </a:t>
            </a:r>
            <a:r>
              <a:rPr lang="en-US" sz="1300" dirty="0"/>
              <a:t>(ensure these are covered)</a:t>
            </a:r>
            <a:endParaRPr lang="en-US" b="0" dirty="0">
              <a:effectLst/>
            </a:endParaRPr>
          </a:p>
          <a:p>
            <a:pPr marL="181213" indent="-181213" fontAlgn="base">
              <a:buFont typeface="Arial" panose="020B0604020202020204" pitchFamily="34" charset="0"/>
              <a:buChar char="•"/>
            </a:pPr>
            <a:r>
              <a:rPr lang="en-US" sz="1300" dirty="0"/>
              <a:t>Factual documentation focuses on observations, actions, and chronology.</a:t>
            </a:r>
          </a:p>
          <a:p>
            <a:pPr marL="181213" indent="-181213" fontAlgn="base">
              <a:buFont typeface="Arial" panose="020B0604020202020204" pitchFamily="34" charset="0"/>
              <a:buChar char="•"/>
            </a:pPr>
            <a:r>
              <a:rPr lang="en-US" sz="1300" dirty="0"/>
              <a:t>Unsupported conclusions weaken legal credibility.</a:t>
            </a:r>
          </a:p>
          <a:p>
            <a:pPr marL="181213" indent="-181213" fontAlgn="base">
              <a:buFont typeface="Arial" panose="020B0604020202020204" pitchFamily="34" charset="0"/>
              <a:buChar char="•"/>
            </a:pPr>
            <a:r>
              <a:rPr lang="en-US" sz="1300" dirty="0"/>
              <a:t>Professional wording strengthens legal sufficiency</a:t>
            </a:r>
          </a:p>
          <a:p>
            <a:pPr marL="181213" indent="-181213" fontAlgn="base">
              <a:buFont typeface="Arial" panose="020B0604020202020204" pitchFamily="34" charset="0"/>
              <a:buChar char="•"/>
            </a:pPr>
            <a:r>
              <a:rPr lang="en-US" sz="1300" dirty="0"/>
              <a:t>Courts rely on objective, supportable documentation.</a:t>
            </a:r>
          </a:p>
        </p:txBody>
      </p:sp>
      <p:sp>
        <p:nvSpPr>
          <p:cNvPr id="3" name="Slide Image Placeholder 2">
            <a:extLst>
              <a:ext uri="{FF2B5EF4-FFF2-40B4-BE49-F238E27FC236}">
                <a16:creationId xmlns:a16="http://schemas.microsoft.com/office/drawing/2014/main" id="{2557F955-C2E4-E22C-2E75-9829078CDEF3}"/>
              </a:ext>
            </a:extLst>
          </p:cNvPr>
          <p:cNvSpPr>
            <a:spLocks noGrp="1" noRot="1" noChangeAspect="1"/>
          </p:cNvSpPr>
          <p:nvPr>
            <p:ph type="sldImg"/>
          </p:nvPr>
        </p:nvSpPr>
        <p:spPr>
          <a:xfrm>
            <a:off x="777875" y="963613"/>
            <a:ext cx="5759450" cy="3240087"/>
          </a:xfr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5" name="Google Shape;415;p5:notes"/>
          <p:cNvSpPr txBox="1">
            <a:spLocks noGrp="1"/>
          </p:cNvSpPr>
          <p:nvPr>
            <p:ph type="body" idx="1"/>
          </p:nvPr>
        </p:nvSpPr>
        <p:spPr/>
        <p:txBody>
          <a:bodyPr/>
          <a:lstStyle/>
          <a:p>
            <a:pPr rtl="0"/>
            <a:r>
              <a:rPr lang="en-US" sz="1300" b="1" dirty="0"/>
              <a:t>WHAT WEAKENS AN AFFIDAVIT? </a:t>
            </a:r>
            <a:endParaRPr lang="en-US" b="1" dirty="0">
              <a:effectLst/>
            </a:endParaRPr>
          </a:p>
          <a:p>
            <a:endParaRPr lang="en-US" b="0" dirty="0">
              <a:effectLst/>
            </a:endParaRPr>
          </a:p>
          <a:p>
            <a:pPr rtl="0"/>
            <a:r>
              <a:rPr lang="en-US" sz="1300" b="1" dirty="0"/>
              <a:t>Time:</a:t>
            </a:r>
            <a:r>
              <a:rPr lang="en-US" sz="1300" dirty="0"/>
              <a:t> 18 minutes</a:t>
            </a:r>
            <a:endParaRPr lang="en-US" b="0" dirty="0">
              <a:effectLst/>
            </a:endParaRPr>
          </a:p>
          <a:p>
            <a:pPr rtl="0"/>
            <a:r>
              <a:rPr lang="en-US" sz="1300" b="1" dirty="0"/>
              <a:t>Purpose: </a:t>
            </a:r>
            <a:r>
              <a:rPr lang="en-US" sz="1300" dirty="0"/>
              <a:t>To help participants identify documentation practices, wording issues, and organizational problems that may weaken affidavits and impact court credibility</a:t>
            </a:r>
            <a:endParaRPr lang="en-US" b="0" dirty="0">
              <a:effectLst/>
            </a:endParaRPr>
          </a:p>
          <a:p>
            <a:endParaRPr lang="en-US" b="0" dirty="0">
              <a:effectLst/>
            </a:endParaRPr>
          </a:p>
          <a:p>
            <a:pPr rtl="0"/>
            <a:r>
              <a:rPr lang="en-US" sz="1300" b="1" dirty="0"/>
              <a:t>Participant Manual:</a:t>
            </a:r>
            <a:r>
              <a:rPr lang="en-US" sz="1300" dirty="0"/>
              <a:t> Flowers Affidavit Drafting Packet – Reviewing &amp; Strengthening Documentation Section</a:t>
            </a:r>
            <a:endParaRPr lang="en-US" b="0" dirty="0">
              <a:effectLst/>
            </a:endParaRPr>
          </a:p>
          <a:p>
            <a:endParaRPr lang="en-US" b="0" dirty="0">
              <a:effectLst/>
            </a:endParaRPr>
          </a:p>
          <a:p>
            <a:pPr rtl="0"/>
            <a:r>
              <a:rPr lang="en-US" sz="1300" b="1" dirty="0"/>
              <a:t>Activity Instructions:</a:t>
            </a:r>
            <a:endParaRPr lang="en-US" b="0" dirty="0">
              <a:effectLst/>
            </a:endParaRPr>
          </a:p>
          <a:p>
            <a:pPr marL="181213" indent="-181213" fontAlgn="base">
              <a:buFont typeface="Arial" panose="020B0604020202020204" pitchFamily="34" charset="0"/>
              <a:buChar char="•"/>
            </a:pPr>
            <a:r>
              <a:rPr lang="en-US" sz="1300" dirty="0"/>
              <a:t>Have participants pair up with a partner at their table. This is a facilitated verbal discussion activity with no additional written component.</a:t>
            </a:r>
            <a:endParaRPr lang="en-US" sz="1300" b="1" dirty="0"/>
          </a:p>
          <a:p>
            <a:pPr marL="181213" indent="-181213" fontAlgn="base">
              <a:buFont typeface="Arial" panose="020B0604020202020204" pitchFamily="34" charset="0"/>
              <a:buChar char="•"/>
            </a:pPr>
            <a:r>
              <a:rPr lang="en-US" sz="1300" dirty="0"/>
              <a:t>With a partner, participants should discuss:</a:t>
            </a:r>
            <a:endParaRPr lang="en-US" sz="1300" b="1" dirty="0"/>
          </a:p>
          <a:p>
            <a:pPr marL="664449" lvl="1" indent="-181213" fontAlgn="base">
              <a:buFont typeface="Courier New" panose="02070309020205020404" pitchFamily="49" charset="0"/>
              <a:buChar char="o"/>
            </a:pPr>
            <a:r>
              <a:rPr lang="en-US" sz="1300" dirty="0"/>
              <a:t>What types of documentation weaknesses could create concerns during court proceedings?</a:t>
            </a:r>
          </a:p>
          <a:p>
            <a:pPr marL="664449" lvl="1" indent="-181213" fontAlgn="base">
              <a:buFont typeface="Courier New" panose="02070309020205020404" pitchFamily="49" charset="0"/>
              <a:buChar char="o"/>
            </a:pPr>
            <a:r>
              <a:rPr lang="en-US" sz="1300" dirty="0"/>
              <a:t>What affidavit problems may impact legal credibility? </a:t>
            </a:r>
          </a:p>
          <a:p>
            <a:pPr marL="664449" lvl="1" indent="-181213" fontAlgn="base">
              <a:buFont typeface="Courier New" panose="02070309020205020404" pitchFamily="49" charset="0"/>
              <a:buChar char="o"/>
            </a:pPr>
            <a:r>
              <a:rPr lang="en-US" sz="1300" dirty="0"/>
              <a:t>What information gaps could weaken probable cause support, considering issues like missing chronology, unsupported conclusions, vague wording, contradictory information, missing safety threat documentation, lack of corroboration, poor organization, or incomplete investigative progression? </a:t>
            </a:r>
          </a:p>
          <a:p>
            <a:pPr marL="181213" indent="-181213" fontAlgn="base">
              <a:buFont typeface="Arial" panose="020B0604020202020204" pitchFamily="34" charset="0"/>
              <a:buChar char="•"/>
            </a:pPr>
            <a:r>
              <a:rPr lang="en-US" sz="1300" dirty="0"/>
              <a:t>Each pair should be ready to share one weakness they believe could significantly impact court progression and explain why.</a:t>
            </a:r>
            <a:endParaRPr lang="en-US" sz="1300" b="1" dirty="0"/>
          </a:p>
          <a:p>
            <a:endParaRPr lang="en-US" b="0" dirty="0">
              <a:effectLst/>
            </a:endParaRPr>
          </a:p>
          <a:p>
            <a:pPr rtl="0"/>
            <a:r>
              <a:rPr lang="en-US" sz="1300" b="1" dirty="0"/>
              <a:t>Paraphrase:</a:t>
            </a:r>
            <a:endParaRPr lang="en-US" b="0" dirty="0">
              <a:effectLst/>
            </a:endParaRPr>
          </a:p>
          <a:p>
            <a:pPr rtl="0"/>
            <a:r>
              <a:rPr lang="en-US" sz="1300" dirty="0"/>
              <a:t>Even when serious safety concerns exist, weak documentation can still create significant legal problems. Courts rely heavily on affidavits to understand why the Division believed court action or removal became necessary. If chronology is unclear, important information is missing, or documentation lacks factual support, it may weaken legal sufficiency and create concerns regarding credibility.</a:t>
            </a:r>
            <a:endParaRPr lang="en-US" b="0" dirty="0">
              <a:effectLst/>
            </a:endParaRPr>
          </a:p>
          <a:p>
            <a:endParaRPr lang="en-US" b="0" dirty="0">
              <a:effectLst/>
            </a:endParaRPr>
          </a:p>
          <a:p>
            <a:pPr rtl="0"/>
            <a:r>
              <a:rPr lang="en-US" sz="1300" b="1" dirty="0"/>
              <a:t>Strong affidavits not only explain what happened, but they also clearly demonstrate:</a:t>
            </a:r>
            <a:endParaRPr lang="en-US" b="1" dirty="0">
              <a:effectLst/>
            </a:endParaRPr>
          </a:p>
          <a:p>
            <a:pPr marL="181213" indent="-181213" fontAlgn="base">
              <a:buFont typeface="Arial" panose="020B0604020202020204" pitchFamily="34" charset="0"/>
              <a:buChar char="•"/>
            </a:pPr>
            <a:r>
              <a:rPr lang="en-US" sz="1300" dirty="0"/>
              <a:t>How concerns escalated.</a:t>
            </a:r>
          </a:p>
          <a:p>
            <a:pPr marL="181213" indent="-181213" fontAlgn="base">
              <a:buFont typeface="Arial" panose="020B0604020202020204" pitchFamily="34" charset="0"/>
              <a:buChar char="•"/>
            </a:pPr>
            <a:r>
              <a:rPr lang="en-US" sz="1300" dirty="0"/>
              <a:t>What safety threats existed?</a:t>
            </a:r>
          </a:p>
          <a:p>
            <a:pPr marL="181213" indent="-181213" fontAlgn="base">
              <a:buFont typeface="Arial" panose="020B0604020202020204" pitchFamily="34" charset="0"/>
              <a:buChar char="•"/>
            </a:pPr>
            <a:r>
              <a:rPr lang="en-US" sz="1300" dirty="0"/>
              <a:t>What interventions were attempted?</a:t>
            </a:r>
          </a:p>
          <a:p>
            <a:pPr marL="181213" indent="-181213" fontAlgn="base">
              <a:buFont typeface="Arial" panose="020B0604020202020204" pitchFamily="34" charset="0"/>
              <a:buChar char="•"/>
            </a:pPr>
            <a:r>
              <a:rPr lang="en-US" sz="1300" dirty="0"/>
              <a:t>Why removal or court involvement became necessary.</a:t>
            </a:r>
          </a:p>
          <a:p>
            <a:pPr marL="181213" indent="-181213" fontAlgn="base">
              <a:buFont typeface="Arial" panose="020B0604020202020204" pitchFamily="34" charset="0"/>
              <a:buChar char="•"/>
            </a:pPr>
            <a:r>
              <a:rPr lang="en-US" sz="1300" dirty="0"/>
              <a:t>How chronology supports probable cause.</a:t>
            </a:r>
          </a:p>
          <a:p>
            <a:endParaRPr lang="en-US" b="0" dirty="0">
              <a:effectLst/>
            </a:endParaRPr>
          </a:p>
          <a:p>
            <a:pPr rtl="0"/>
            <a:r>
              <a:rPr lang="en-US" sz="1300" b="1" dirty="0"/>
              <a:t>Common issues that weaken affidavits include: </a:t>
            </a:r>
            <a:r>
              <a:rPr lang="en-US" sz="1300" dirty="0"/>
              <a:t>vague or overly general wording, missing investigative chronology, unsupported assumptions, contradictory information, incomplete documentation of safety threats, missing corroborating information, and a lack of clarity regarding failed interventions or reassessment efforts.</a:t>
            </a:r>
            <a:endParaRPr lang="en-US" b="0" dirty="0">
              <a:effectLst/>
            </a:endParaRPr>
          </a:p>
          <a:p>
            <a:endParaRPr lang="en-US" b="0" dirty="0">
              <a:effectLst/>
            </a:endParaRPr>
          </a:p>
          <a:p>
            <a:pPr rtl="0"/>
            <a:r>
              <a:rPr lang="en-US" sz="1300" dirty="0"/>
              <a:t>In the Flowers case, weak documentation could significantly affect how the court understands the escalating supervision concerns, the failed safety planning efforts, the progression toward removal, the seriousness of the caregiver attempting to flee with the children, and ongoing concerns about caregiver functioning and stability. This discussion is designed to help participants recognize how documentation weaknesses may affect probable cause, legal credibility, permanency decisions, and long-term court progression.</a:t>
            </a:r>
            <a:endParaRPr lang="en-US" b="0" dirty="0">
              <a:effectLst/>
            </a:endParaRPr>
          </a:p>
          <a:p>
            <a:endParaRPr lang="en-US" b="0" dirty="0">
              <a:effectLst/>
            </a:endParaRPr>
          </a:p>
          <a:p>
            <a:pPr rtl="0"/>
            <a:r>
              <a:rPr lang="en-US" sz="1300" b="1" dirty="0"/>
              <a:t>Facilitator Question</a:t>
            </a:r>
            <a:r>
              <a:rPr lang="en-US" sz="1300" dirty="0"/>
              <a:t>:</a:t>
            </a:r>
            <a:r>
              <a:rPr lang="en-US" sz="1300" b="1" dirty="0"/>
              <a:t> </a:t>
            </a:r>
            <a:r>
              <a:rPr lang="en-US" sz="1300" dirty="0"/>
              <a:t>(ask the following question and validate responses)</a:t>
            </a:r>
            <a:endParaRPr lang="en-US" b="0" dirty="0">
              <a:effectLst/>
            </a:endParaRPr>
          </a:p>
          <a:p>
            <a:pPr marL="181213" indent="-181213" fontAlgn="base">
              <a:buFont typeface="Arial" panose="020B0604020202020204" pitchFamily="34" charset="0"/>
              <a:buChar char="•"/>
            </a:pPr>
            <a:r>
              <a:rPr lang="en-US" sz="1300" dirty="0"/>
              <a:t>How can vague wording create problems within affidavits?</a:t>
            </a:r>
          </a:p>
          <a:p>
            <a:endParaRPr lang="en-US" b="0" dirty="0">
              <a:effectLst/>
            </a:endParaRPr>
          </a:p>
          <a:p>
            <a:pPr rtl="0"/>
            <a:r>
              <a:rPr lang="en-US" sz="1300" b="1" dirty="0"/>
              <a:t>Facilitator Answers:</a:t>
            </a:r>
            <a:endParaRPr lang="en-US" b="0" dirty="0">
              <a:effectLst/>
            </a:endParaRPr>
          </a:p>
          <a:p>
            <a:pPr marL="181213" indent="-181213" fontAlgn="base">
              <a:buFont typeface="Arial" panose="020B0604020202020204" pitchFamily="34" charset="0"/>
              <a:buChar char="•"/>
            </a:pPr>
            <a:r>
              <a:rPr lang="en-US" sz="1300" dirty="0"/>
              <a:t>Participants may point to missing chronology, unsupported assumptions, contradictory statements, or weak organization as key concerns. </a:t>
            </a:r>
          </a:p>
          <a:p>
            <a:endParaRPr lang="en-US" b="0" dirty="0">
              <a:effectLst/>
            </a:endParaRPr>
          </a:p>
          <a:p>
            <a:pPr rtl="0"/>
            <a:r>
              <a:rPr lang="en-US" sz="1300" b="1" dirty="0"/>
              <a:t>Facilitator Question:</a:t>
            </a:r>
            <a:endParaRPr lang="en-US" b="0" dirty="0">
              <a:effectLst/>
            </a:endParaRPr>
          </a:p>
          <a:p>
            <a:pPr marL="181213" indent="-181213" fontAlgn="base">
              <a:buFont typeface="Arial" panose="020B0604020202020204" pitchFamily="34" charset="0"/>
              <a:buChar char="•"/>
            </a:pPr>
            <a:r>
              <a:rPr lang="en-US" sz="1300" dirty="0"/>
              <a:t>How could weak documentation affect probable cause or permanency decisions?</a:t>
            </a:r>
          </a:p>
          <a:p>
            <a:endParaRPr lang="en-US" b="0" dirty="0">
              <a:effectLst/>
            </a:endParaRPr>
          </a:p>
          <a:p>
            <a:pPr rtl="0"/>
            <a:r>
              <a:rPr lang="en-US" sz="1300" b="1" dirty="0"/>
              <a:t>Facilitator Answers:</a:t>
            </a:r>
            <a:endParaRPr lang="en-US" b="0" dirty="0">
              <a:effectLst/>
            </a:endParaRPr>
          </a:p>
          <a:p>
            <a:pPr marL="181213" indent="-181213" fontAlgn="base">
              <a:buFont typeface="Arial" panose="020B0604020202020204" pitchFamily="34" charset="0"/>
              <a:buChar char="•"/>
            </a:pPr>
            <a:r>
              <a:rPr lang="en-US" sz="1300" dirty="0"/>
              <a:t>Participants should recognize that documentation quality directly affects legal sufficiency, that courts rely heavily on chronology and factual support, and that weak documentation can undermine credibility and legal progress.</a:t>
            </a:r>
            <a:br>
              <a:rPr lang="en-US" b="0" dirty="0">
                <a:effectLst/>
              </a:rPr>
            </a:br>
            <a:endParaRPr lang="en-US" b="0" dirty="0">
              <a:effectLst/>
            </a:endParaRPr>
          </a:p>
          <a:p>
            <a:pPr rtl="0"/>
            <a:r>
              <a:rPr lang="en-US" sz="1300" b="1" dirty="0"/>
              <a:t>Facilitator Notes:</a:t>
            </a:r>
            <a:endParaRPr lang="en-US" b="0" dirty="0">
              <a:effectLst/>
            </a:endParaRPr>
          </a:p>
          <a:p>
            <a:pPr marL="181213" indent="-181213" fontAlgn="base">
              <a:buFont typeface="Arial" panose="020B0604020202020204" pitchFamily="34" charset="0"/>
              <a:buChar char="•"/>
            </a:pPr>
            <a:r>
              <a:rPr lang="en-US" sz="1300" dirty="0"/>
              <a:t>Reinforce that strong investigations still require strong documentation and clarify that documentation weaknesses may affect long-term legal progression. </a:t>
            </a:r>
          </a:p>
          <a:p>
            <a:pPr marL="181213" indent="-181213" fontAlgn="base">
              <a:buFont typeface="Arial" panose="020B0604020202020204" pitchFamily="34" charset="0"/>
              <a:buChar char="•"/>
            </a:pPr>
            <a:r>
              <a:rPr lang="en-US" sz="1300" dirty="0"/>
              <a:t>Connect this discussion to the upcoming affidavit-drafting work, and keep the focus on legal credibility, organization, chronology, probable cause, and defensibility of the documentation.</a:t>
            </a:r>
            <a:br>
              <a:rPr lang="en-US" b="0" dirty="0">
                <a:effectLst/>
              </a:rPr>
            </a:br>
            <a:endParaRPr lang="en-US" b="0" dirty="0">
              <a:effectLst/>
            </a:endParaRPr>
          </a:p>
          <a:p>
            <a:pPr rtl="0"/>
            <a:r>
              <a:rPr lang="en-US" sz="1300" b="1" dirty="0"/>
              <a:t>Key Points</a:t>
            </a:r>
            <a:r>
              <a:rPr lang="en-US" sz="1300" dirty="0"/>
              <a:t>:</a:t>
            </a:r>
            <a:r>
              <a:rPr lang="en-US" sz="1300" b="1" dirty="0"/>
              <a:t> </a:t>
            </a:r>
            <a:r>
              <a:rPr lang="en-US" sz="1300" dirty="0"/>
              <a:t>(ensure these are covered)</a:t>
            </a:r>
            <a:endParaRPr lang="en-US" b="0" dirty="0">
              <a:effectLst/>
            </a:endParaRPr>
          </a:p>
          <a:p>
            <a:pPr marL="181213" indent="-181213" fontAlgn="base">
              <a:buFont typeface="Arial" panose="020B0604020202020204" pitchFamily="34" charset="0"/>
              <a:buChar char="•"/>
            </a:pPr>
            <a:r>
              <a:rPr lang="en-US" sz="1300" dirty="0"/>
              <a:t>Weak documentation may impact legal sufficiency and credibility.</a:t>
            </a:r>
          </a:p>
          <a:p>
            <a:pPr marL="181213" indent="-181213" fontAlgn="base">
              <a:buFont typeface="Arial" panose="020B0604020202020204" pitchFamily="34" charset="0"/>
              <a:buChar char="•"/>
            </a:pPr>
            <a:r>
              <a:rPr lang="en-US" sz="1300" dirty="0"/>
              <a:t>Chronology and specificity strengthen probable cause support.</a:t>
            </a:r>
          </a:p>
          <a:p>
            <a:pPr marL="181213" indent="-181213" fontAlgn="base">
              <a:buFont typeface="Arial" panose="020B0604020202020204" pitchFamily="34" charset="0"/>
              <a:buChar char="•"/>
            </a:pPr>
            <a:r>
              <a:rPr lang="en-US" sz="1300" dirty="0"/>
              <a:t>Corroboration and organization improve affidavit defensibility.</a:t>
            </a:r>
          </a:p>
          <a:p>
            <a:pPr marL="181213" indent="-181213" fontAlgn="base">
              <a:buFont typeface="Arial" panose="020B0604020202020204" pitchFamily="34" charset="0"/>
              <a:buChar char="•"/>
            </a:pPr>
            <a:r>
              <a:rPr lang="en-US" sz="1300" dirty="0"/>
              <a:t>Courts rely heavily on clear investigative progression and factual support.</a:t>
            </a:r>
          </a:p>
        </p:txBody>
      </p:sp>
      <p:sp>
        <p:nvSpPr>
          <p:cNvPr id="3" name="Slide Image Placeholder 2">
            <a:extLst>
              <a:ext uri="{FF2B5EF4-FFF2-40B4-BE49-F238E27FC236}">
                <a16:creationId xmlns:a16="http://schemas.microsoft.com/office/drawing/2014/main" id="{651FD8FE-6461-0885-4830-8E9E37F10A3F}"/>
              </a:ext>
            </a:extLst>
          </p:cNvPr>
          <p:cNvSpPr>
            <a:spLocks noGrp="1" noRot="1" noChangeAspect="1"/>
          </p:cNvSpPr>
          <p:nvPr>
            <p:ph type="sldImg"/>
          </p:nvPr>
        </p:nvSpPr>
        <p:spPr>
          <a:xfrm>
            <a:off x="777875" y="963613"/>
            <a:ext cx="5759450" cy="3240087"/>
          </a:xfr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4" name="Google Shape;424;p6:notes"/>
          <p:cNvSpPr txBox="1">
            <a:spLocks noGrp="1"/>
          </p:cNvSpPr>
          <p:nvPr>
            <p:ph type="body" idx="1"/>
          </p:nvPr>
        </p:nvSpPr>
        <p:spPr/>
        <p:txBody>
          <a:bodyPr/>
          <a:lstStyle/>
          <a:p>
            <a:pPr rtl="0"/>
            <a:r>
              <a:rPr lang="en-US" sz="1300" b="1" dirty="0"/>
              <a:t>THE FLOWERS’ AFFIDAVIT ASSIGNMENT </a:t>
            </a:r>
            <a:endParaRPr lang="en-US" b="1" dirty="0">
              <a:effectLst/>
            </a:endParaRPr>
          </a:p>
          <a:p>
            <a:endParaRPr lang="en-US" b="0" dirty="0">
              <a:effectLst/>
            </a:endParaRPr>
          </a:p>
          <a:p>
            <a:pPr rtl="0"/>
            <a:r>
              <a:rPr lang="en-US" sz="1300" b="1" dirty="0"/>
              <a:t>Time:</a:t>
            </a:r>
            <a:r>
              <a:rPr lang="en-US" sz="1300" dirty="0"/>
              <a:t> 15 minutes</a:t>
            </a:r>
            <a:endParaRPr lang="en-US" b="0" dirty="0">
              <a:effectLst/>
            </a:endParaRPr>
          </a:p>
          <a:p>
            <a:pPr rtl="0"/>
            <a:r>
              <a:rPr lang="en-US" sz="1300" b="1" dirty="0"/>
              <a:t>Purpose: </a:t>
            </a:r>
            <a:r>
              <a:rPr lang="en-US" sz="1300" dirty="0"/>
              <a:t>To prepare participants to progressively draft a complete training affidavit using the Flowers case while organizing chronology, identifying safety threats, and supporting probable cause </a:t>
            </a:r>
            <a:br>
              <a:rPr lang="en-US" b="0" dirty="0">
                <a:effectLst/>
              </a:rPr>
            </a:br>
            <a:endParaRPr lang="en-US" b="0" dirty="0">
              <a:effectLst/>
            </a:endParaRPr>
          </a:p>
          <a:p>
            <a:pPr rtl="0"/>
            <a:r>
              <a:rPr lang="en-US" sz="1300" b="1" dirty="0"/>
              <a:t>Participant Manual: </a:t>
            </a:r>
            <a:r>
              <a:rPr lang="en-US" sz="1300" dirty="0"/>
              <a:t>Flowers Affidavit Drafting Packet</a:t>
            </a:r>
            <a:endParaRPr lang="en-US" b="0" dirty="0">
              <a:effectLst/>
            </a:endParaRPr>
          </a:p>
          <a:p>
            <a:endParaRPr lang="en-US" b="0" dirty="0">
              <a:effectLst/>
            </a:endParaRPr>
          </a:p>
          <a:p>
            <a:pPr rtl="0"/>
            <a:r>
              <a:rPr lang="en-US" sz="1300" b="1" dirty="0"/>
              <a:t>Say:</a:t>
            </a:r>
            <a:endParaRPr lang="en-US" b="0" dirty="0">
              <a:effectLst/>
            </a:endParaRPr>
          </a:p>
          <a:p>
            <a:pPr rtl="0"/>
            <a:r>
              <a:rPr lang="en-US" sz="1300" b="1" i="1" dirty="0"/>
              <a:t>Now that we’ve examined what strengthens and weakens legal documentation, let’s begin preparing to build the major sections of the Flowers training affidavit.</a:t>
            </a:r>
            <a:endParaRPr lang="en-US" b="0" dirty="0">
              <a:effectLst/>
            </a:endParaRPr>
          </a:p>
          <a:p>
            <a:endParaRPr lang="en-US" b="0" dirty="0">
              <a:effectLst/>
            </a:endParaRPr>
          </a:p>
          <a:p>
            <a:pPr rtl="0"/>
            <a:r>
              <a:rPr lang="en-US" sz="1300" b="1" dirty="0"/>
              <a:t>Activity Set-up: </a:t>
            </a:r>
            <a:endParaRPr lang="en-US" b="0" dirty="0">
              <a:effectLst/>
            </a:endParaRPr>
          </a:p>
          <a:p>
            <a:pPr marL="241617" indent="-241617" fontAlgn="base">
              <a:buFont typeface="+mj-lt"/>
              <a:buAutoNum type="arabicPeriod"/>
            </a:pPr>
            <a:r>
              <a:rPr lang="en-US" sz="1300" dirty="0"/>
              <a:t>Make sure participants have their Flowers Affidavit Drafting Packet and CFS-411 Affidavit Template. This is a facilitated walkthrough discussion.</a:t>
            </a:r>
            <a:endParaRPr lang="en-US" sz="1300" b="1" dirty="0"/>
          </a:p>
          <a:p>
            <a:pPr marL="241617" indent="-241617" fontAlgn="base">
              <a:buFont typeface="+mj-lt"/>
              <a:buAutoNum type="arabicPeriod"/>
            </a:pPr>
            <a:r>
              <a:rPr lang="en-US" sz="1300" dirty="0"/>
              <a:t>Review the major sections of the CFS-411 Affidavit and how investigative information will be organized throughout the day.</a:t>
            </a:r>
            <a:endParaRPr lang="en-US" sz="1300" b="1" dirty="0"/>
          </a:p>
          <a:p>
            <a:pPr marL="241617" indent="-241617" fontAlgn="base">
              <a:buFont typeface="+mj-lt"/>
              <a:buAutoNum type="arabicPeriod"/>
            </a:pPr>
            <a:r>
              <a:rPr lang="en-US" sz="1300" dirty="0"/>
              <a:t>Identify what information from the Flowers case may support probable cause and removal rationale.</a:t>
            </a:r>
            <a:endParaRPr lang="en-US" sz="1300" b="1" dirty="0"/>
          </a:p>
          <a:p>
            <a:pPr marL="241617" indent="-241617" fontAlgn="base">
              <a:buFont typeface="+mj-lt"/>
              <a:buAutoNum type="arabicPeriod"/>
            </a:pPr>
            <a:r>
              <a:rPr lang="en-US" sz="1300" dirty="0"/>
              <a:t>Discuss how chronology and escalation patterns shape affidavit structure, and why safety threats and failed interventions must be clearly documented.</a:t>
            </a:r>
            <a:endParaRPr lang="en-US" sz="1300" b="1" dirty="0"/>
          </a:p>
          <a:p>
            <a:endParaRPr lang="en-US" b="0" dirty="0">
              <a:effectLst/>
            </a:endParaRPr>
          </a:p>
          <a:p>
            <a:pPr rtl="0"/>
            <a:r>
              <a:rPr lang="en-US" sz="1300" b="1" dirty="0"/>
              <a:t>Paraphrase:</a:t>
            </a:r>
            <a:endParaRPr lang="en-US" b="0" dirty="0">
              <a:effectLst/>
            </a:endParaRPr>
          </a:p>
          <a:p>
            <a:pPr rtl="0"/>
            <a:r>
              <a:rPr lang="en-US" sz="1300" dirty="0"/>
              <a:t>Now that we’ve discussed legal sufficiency, factual documentation, and common weaknesses in affidavits, we are ready to begin drafting the Flowers training affidavit. Throughout the remainder of the day, you will progressively organize and draft the major sections of a complete affidavit using the Arkansas DCFS CFS-411 Affidavit structure.</a:t>
            </a:r>
            <a:endParaRPr lang="en-US" b="0" dirty="0">
              <a:effectLst/>
            </a:endParaRPr>
          </a:p>
          <a:p>
            <a:endParaRPr lang="en-US" b="0" dirty="0">
              <a:effectLst/>
            </a:endParaRPr>
          </a:p>
          <a:p>
            <a:pPr rtl="0"/>
            <a:r>
              <a:rPr lang="en-US" sz="1300" dirty="0"/>
              <a:t>Rather than completing the affidavit all at once, we'll build it step-by-step throughout the day, focusing on chronology organization, escalating safety threats, failed interventions and safety planning, probable cause support, removal justification, factual legal documentation, and professional wording and organization.</a:t>
            </a:r>
            <a:endParaRPr lang="en-US" b="0" dirty="0">
              <a:effectLst/>
            </a:endParaRPr>
          </a:p>
          <a:p>
            <a:pPr marL="181213" indent="-181213" fontAlgn="base">
              <a:buFont typeface="Arial" panose="020B0604020202020204" pitchFamily="34" charset="0"/>
              <a:buChar char="•"/>
            </a:pPr>
            <a:r>
              <a:rPr lang="en-US" sz="1300" dirty="0"/>
              <a:t>As you work through the Flowers case, think about how the court would interpret the progression of events.</a:t>
            </a:r>
          </a:p>
          <a:p>
            <a:pPr marL="181213" indent="-181213" fontAlgn="base">
              <a:buFont typeface="Arial" panose="020B0604020202020204" pitchFamily="34" charset="0"/>
              <a:buChar char="•"/>
            </a:pPr>
            <a:r>
              <a:rPr lang="en-US" sz="1300" dirty="0"/>
              <a:t>A strong affidavit should help someone unfamiliar with the family clearly understand what occurred, how the concerns escalated, what actions the Division attempted, why continued safety threats existed, and why removal or court involvement became necessary.</a:t>
            </a:r>
          </a:p>
          <a:p>
            <a:pPr marL="181213" indent="-181213" fontAlgn="base">
              <a:buFont typeface="Arial" panose="020B0604020202020204" pitchFamily="34" charset="0"/>
              <a:buChar char="•"/>
            </a:pPr>
            <a:r>
              <a:rPr lang="en-US" sz="1300" dirty="0"/>
              <a:t>Your affidavit draft should continue to develop as new discussions occur throughout the day. </a:t>
            </a:r>
          </a:p>
          <a:p>
            <a:endParaRPr lang="en-US" b="0" dirty="0">
              <a:effectLst/>
            </a:endParaRPr>
          </a:p>
          <a:p>
            <a:pPr rtl="0"/>
            <a:r>
              <a:rPr lang="en-US" sz="1300" b="1" dirty="0"/>
              <a:t>Say:</a:t>
            </a:r>
            <a:endParaRPr lang="en-US" b="0" dirty="0">
              <a:effectLst/>
            </a:endParaRPr>
          </a:p>
          <a:p>
            <a:pPr rtl="0"/>
            <a:r>
              <a:rPr lang="en-US" sz="1300" b="1" i="1" dirty="0"/>
              <a:t>By the end of today, you will have drafted a complete training affidavit that connects the investigative chronology, safety threats, escalating concerns, failed safety planning efforts, probable cause rationale, removal justification, and court progression support. This process is designed to mirror how Specialists often organize investigative information in real-world practice before court action occurs.</a:t>
            </a:r>
            <a:endParaRPr lang="en-US" b="0" dirty="0">
              <a:effectLst/>
            </a:endParaRPr>
          </a:p>
          <a:p>
            <a:endParaRPr lang="en-US" b="0" dirty="0">
              <a:effectLst/>
            </a:endParaRPr>
          </a:p>
          <a:p>
            <a:pPr rtl="0"/>
            <a:r>
              <a:rPr lang="en-US" sz="1300" b="1" dirty="0"/>
              <a:t>Facilitator Question: </a:t>
            </a:r>
            <a:r>
              <a:rPr lang="en-US" sz="1300" dirty="0"/>
              <a:t>(ask the following question and validate responses)</a:t>
            </a:r>
            <a:endParaRPr lang="en-US" b="0" dirty="0">
              <a:effectLst/>
            </a:endParaRPr>
          </a:p>
          <a:p>
            <a:pPr marL="181213" indent="-181213" fontAlgn="base">
              <a:buFont typeface="Arial" panose="020B0604020202020204" pitchFamily="34" charset="0"/>
              <a:buChar char="•"/>
            </a:pPr>
            <a:r>
              <a:rPr lang="en-US" sz="1300" dirty="0"/>
              <a:t>Why is chronology organization important before drafting?</a:t>
            </a:r>
          </a:p>
          <a:p>
            <a:endParaRPr lang="en-US" b="0" dirty="0">
              <a:effectLst/>
            </a:endParaRPr>
          </a:p>
          <a:p>
            <a:pPr rtl="0"/>
            <a:r>
              <a:rPr lang="en-US" sz="1300" b="1" dirty="0"/>
              <a:t>Facilitator Answer:</a:t>
            </a:r>
            <a:endParaRPr lang="en-US" b="0" dirty="0">
              <a:effectLst/>
            </a:endParaRPr>
          </a:p>
          <a:p>
            <a:pPr marL="181213" indent="-181213" fontAlgn="base">
              <a:buFont typeface="Arial" panose="020B0604020202020204" pitchFamily="34" charset="0"/>
              <a:buChar char="•"/>
            </a:pPr>
            <a:r>
              <a:rPr lang="en-US" sz="1300" dirty="0"/>
              <a:t>Chronology supports escalation and probable cause, and the organization improves legal clarity.</a:t>
            </a:r>
          </a:p>
          <a:p>
            <a:endParaRPr lang="en-US" b="0" dirty="0">
              <a:effectLst/>
            </a:endParaRPr>
          </a:p>
          <a:p>
            <a:pPr rtl="0"/>
            <a:r>
              <a:rPr lang="en-US" sz="1300" b="1" dirty="0"/>
              <a:t>Facilitator Question:</a:t>
            </a:r>
            <a:endParaRPr lang="en-US" b="0" dirty="0">
              <a:effectLst/>
            </a:endParaRPr>
          </a:p>
          <a:p>
            <a:pPr marL="181213" indent="-181213" fontAlgn="base">
              <a:buFont typeface="Arial" panose="020B0604020202020204" pitchFamily="34" charset="0"/>
              <a:buChar char="•"/>
            </a:pPr>
            <a:r>
              <a:rPr lang="en-US" sz="1300" dirty="0"/>
              <a:t>Why must failed interventions be clearly documented?</a:t>
            </a:r>
            <a:br>
              <a:rPr lang="en-US" b="0" dirty="0">
                <a:effectLst/>
              </a:rPr>
            </a:br>
            <a:endParaRPr lang="en-US" b="0" dirty="0">
              <a:effectLst/>
            </a:endParaRPr>
          </a:p>
          <a:p>
            <a:pPr rtl="0"/>
            <a:r>
              <a:rPr lang="en-US" sz="1300" b="1" dirty="0"/>
              <a:t>Facilitator Answer:</a:t>
            </a:r>
            <a:endParaRPr lang="en-US" b="0" dirty="0">
              <a:effectLst/>
            </a:endParaRPr>
          </a:p>
          <a:p>
            <a:pPr marL="181213" indent="-181213" fontAlgn="base">
              <a:buFont typeface="Arial" panose="020B0604020202020204" pitchFamily="34" charset="0"/>
              <a:buChar char="•"/>
            </a:pPr>
            <a:r>
              <a:rPr lang="en-US" sz="1300" dirty="0"/>
              <a:t>Failed interventions explain why removal became necessary, and that removal rationale must connect directly to investigative progression.</a:t>
            </a:r>
            <a:br>
              <a:rPr lang="en-US" b="0" dirty="0">
                <a:effectLst/>
              </a:rPr>
            </a:br>
            <a:endParaRPr lang="en-US" b="0" dirty="0">
              <a:effectLst/>
            </a:endParaRPr>
          </a:p>
          <a:p>
            <a:pPr rtl="0"/>
            <a:r>
              <a:rPr lang="en-US" sz="1300" b="1" dirty="0"/>
              <a:t>Key Points: </a:t>
            </a:r>
            <a:r>
              <a:rPr lang="en-US" sz="1300" dirty="0"/>
              <a:t>(ensure these are covered)</a:t>
            </a:r>
            <a:endParaRPr lang="en-US" b="0" dirty="0">
              <a:effectLst/>
            </a:endParaRPr>
          </a:p>
          <a:p>
            <a:pPr marL="181213" indent="-181213" fontAlgn="base">
              <a:buFont typeface="Arial" panose="020B0604020202020204" pitchFamily="34" charset="0"/>
              <a:buChar char="•"/>
            </a:pPr>
            <a:r>
              <a:rPr lang="en-US" sz="1300" dirty="0"/>
              <a:t>Affidavit drafting requires chronology, organization, and factual support.</a:t>
            </a:r>
          </a:p>
          <a:p>
            <a:pPr marL="181213" indent="-181213" fontAlgn="base">
              <a:buFont typeface="Arial" panose="020B0604020202020204" pitchFamily="34" charset="0"/>
              <a:buChar char="•"/>
            </a:pPr>
            <a:r>
              <a:rPr lang="en-US" sz="1300" dirty="0"/>
              <a:t>Escalating concerns and failed interventions must clearly support probable cause.</a:t>
            </a:r>
          </a:p>
          <a:p>
            <a:pPr marL="181213" indent="-181213" fontAlgn="base">
              <a:buFont typeface="Arial" panose="020B0604020202020204" pitchFamily="34" charset="0"/>
              <a:buChar char="•"/>
            </a:pPr>
            <a:r>
              <a:rPr lang="en-US" sz="1300" dirty="0"/>
              <a:t>The Flowers’ affidavit will be progressively built throughout Day 7.</a:t>
            </a:r>
          </a:p>
          <a:p>
            <a:pPr marL="181213" indent="-181213" fontAlgn="base">
              <a:buFont typeface="Arial" panose="020B0604020202020204" pitchFamily="34" charset="0"/>
              <a:buChar char="•"/>
            </a:pPr>
            <a:r>
              <a:rPr lang="en-US" sz="1300" dirty="0"/>
              <a:t>Courts rely heavily on clear progression, investigative chronology, and organization.</a:t>
            </a:r>
          </a:p>
          <a:p>
            <a:pPr marL="181213" indent="-181213" fontAlgn="base">
              <a:buFont typeface="Arial" panose="020B0604020202020204" pitchFamily="34" charset="0"/>
              <a:buChar char="•"/>
            </a:pPr>
            <a:r>
              <a:rPr lang="en-US" sz="1300" dirty="0"/>
              <a:t>Affidavit drafting follows an organized progression rather than random documentation.</a:t>
            </a:r>
          </a:p>
          <a:p>
            <a:pPr marL="181213" indent="-181213" fontAlgn="base">
              <a:buFont typeface="Arial" panose="020B0604020202020204" pitchFamily="34" charset="0"/>
              <a:buChar char="•"/>
            </a:pPr>
            <a:r>
              <a:rPr lang="en-US" sz="1300" dirty="0"/>
              <a:t>Strong organization strengthens legal sufficiency and credibility.</a:t>
            </a:r>
          </a:p>
        </p:txBody>
      </p:sp>
      <p:sp>
        <p:nvSpPr>
          <p:cNvPr id="3" name="Slide Image Placeholder 2">
            <a:extLst>
              <a:ext uri="{FF2B5EF4-FFF2-40B4-BE49-F238E27FC236}">
                <a16:creationId xmlns:a16="http://schemas.microsoft.com/office/drawing/2014/main" id="{EDEF4EBC-6EBE-F869-9500-57ED38BFE6C5}"/>
              </a:ext>
            </a:extLst>
          </p:cNvPr>
          <p:cNvSpPr>
            <a:spLocks noGrp="1" noRot="1" noChangeAspect="1"/>
          </p:cNvSpPr>
          <p:nvPr>
            <p:ph type="sldImg"/>
          </p:nvPr>
        </p:nvSpPr>
        <p:spPr>
          <a:xfrm>
            <a:off x="777875" y="963613"/>
            <a:ext cx="5759450" cy="3240087"/>
          </a:xfr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Module Title ">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F3C64AA6-56DB-675A-F638-51898FB419F4}"/>
              </a:ext>
            </a:extLst>
          </p:cNvPr>
          <p:cNvSpPr>
            <a:spLocks noGrp="1"/>
          </p:cNvSpPr>
          <p:nvPr>
            <p:ph type="pic" sz="quarter" idx="10"/>
          </p:nvPr>
        </p:nvSpPr>
        <p:spPr>
          <a:xfrm>
            <a:off x="0" y="0"/>
            <a:ext cx="12192000" cy="6858000"/>
          </a:xfrm>
        </p:spPr>
        <p:txBody>
          <a:bodyPr/>
          <a:lstStyle/>
          <a:p>
            <a:r>
              <a:rPr lang="en-US"/>
              <a:t>Click icon to add picture</a:t>
            </a:r>
          </a:p>
        </p:txBody>
      </p:sp>
      <p:sp>
        <p:nvSpPr>
          <p:cNvPr id="2" name="Title 1">
            <a:extLst>
              <a:ext uri="{FF2B5EF4-FFF2-40B4-BE49-F238E27FC236}">
                <a16:creationId xmlns:a16="http://schemas.microsoft.com/office/drawing/2014/main" id="{CB18D263-F248-2165-3295-645B0314FF93}"/>
              </a:ext>
            </a:extLst>
          </p:cNvPr>
          <p:cNvSpPr>
            <a:spLocks noGrp="1"/>
          </p:cNvSpPr>
          <p:nvPr>
            <p:ph type="title" hasCustomPrompt="1"/>
          </p:nvPr>
        </p:nvSpPr>
        <p:spPr>
          <a:xfrm>
            <a:off x="0" y="4839848"/>
            <a:ext cx="12192000" cy="1325563"/>
          </a:xfrm>
          <a:solidFill>
            <a:schemeClr val="bg1">
              <a:alpha val="80000"/>
            </a:schemeClr>
          </a:solidFill>
        </p:spPr>
        <p:txBody>
          <a:bodyPr/>
          <a:lstStyle>
            <a:lvl1pPr algn="ctr">
              <a:defRPr sz="6000"/>
            </a:lvl1pPr>
          </a:lstStyle>
          <a:p>
            <a:r>
              <a:rPr lang="en-US" dirty="0"/>
              <a:t>Module Title</a:t>
            </a:r>
          </a:p>
        </p:txBody>
      </p:sp>
    </p:spTree>
    <p:extLst>
      <p:ext uri="{BB962C8B-B14F-4D97-AF65-F5344CB8AC3E}">
        <p14:creationId xmlns:p14="http://schemas.microsoft.com/office/powerpoint/2010/main" val="42469647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3386" y="680936"/>
            <a:ext cx="11011712" cy="885217"/>
          </a:xfrm>
        </p:spPr>
        <p:txBody>
          <a:bodyPr anchor="b"/>
          <a:lstStyle>
            <a:lvl1pPr algn="l">
              <a:defRPr sz="6000"/>
            </a:lvl1pPr>
          </a:lstStyle>
          <a:p>
            <a:r>
              <a:rPr lang="en-US" dirty="0"/>
              <a:t>Slide Title</a:t>
            </a:r>
          </a:p>
        </p:txBody>
      </p:sp>
      <p:sp>
        <p:nvSpPr>
          <p:cNvPr id="3" name="Text Placeholder 2"/>
          <p:cNvSpPr>
            <a:spLocks noGrp="1"/>
          </p:cNvSpPr>
          <p:nvPr>
            <p:ph type="body" idx="1" hasCustomPrompt="1"/>
          </p:nvPr>
        </p:nvSpPr>
        <p:spPr>
          <a:xfrm>
            <a:off x="593387" y="1928813"/>
            <a:ext cx="5207339" cy="4248251"/>
          </a:xfrm>
        </p:spPr>
        <p:txBody>
          <a:bodyPr/>
          <a:lstStyle>
            <a:lvl1pPr marL="0" indent="0">
              <a:buNone/>
              <a:defRPr sz="3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Text goes here.</a:t>
            </a:r>
          </a:p>
        </p:txBody>
      </p:sp>
      <p:sp>
        <p:nvSpPr>
          <p:cNvPr id="5" name="Picture Placeholder 4">
            <a:extLst>
              <a:ext uri="{FF2B5EF4-FFF2-40B4-BE49-F238E27FC236}">
                <a16:creationId xmlns:a16="http://schemas.microsoft.com/office/drawing/2014/main" id="{FE6709F2-3176-EEB3-2E7D-FF0C8197A54F}"/>
              </a:ext>
            </a:extLst>
          </p:cNvPr>
          <p:cNvSpPr>
            <a:spLocks noGrp="1"/>
          </p:cNvSpPr>
          <p:nvPr>
            <p:ph type="pic" sz="quarter" idx="10"/>
          </p:nvPr>
        </p:nvSpPr>
        <p:spPr>
          <a:xfrm>
            <a:off x="6391275" y="1928813"/>
            <a:ext cx="5213350" cy="4248251"/>
          </a:xfrm>
        </p:spPr>
        <p:txBody>
          <a:bodyPr/>
          <a:lstStyle/>
          <a:p>
            <a:r>
              <a:rPr lang="en-US"/>
              <a:t>Click icon to add picture</a:t>
            </a:r>
          </a:p>
        </p:txBody>
      </p:sp>
    </p:spTree>
    <p:extLst>
      <p:ext uri="{BB962C8B-B14F-4D97-AF65-F5344CB8AC3E}">
        <p14:creationId xmlns:p14="http://schemas.microsoft.com/office/powerpoint/2010/main" val="52728259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6000"/>
            </a:lvl1pPr>
          </a:lstStyle>
          <a:p>
            <a:r>
              <a:rPr lang="en-US" dirty="0"/>
              <a:t>Slide Title</a:t>
            </a:r>
          </a:p>
        </p:txBody>
      </p:sp>
      <p:sp>
        <p:nvSpPr>
          <p:cNvPr id="3" name="Content Placeholder 2"/>
          <p:cNvSpPr>
            <a:spLocks noGrp="1"/>
          </p:cNvSpPr>
          <p:nvPr>
            <p:ph sz="half" idx="1" hasCustomPrompt="1"/>
          </p:nvPr>
        </p:nvSpPr>
        <p:spPr>
          <a:xfrm>
            <a:off x="838200" y="1825625"/>
            <a:ext cx="5181600" cy="4351338"/>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172200" y="1825625"/>
            <a:ext cx="5181600" cy="4351338"/>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91234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5"/>
            <a:ext cx="10515600" cy="1325563"/>
          </a:xfrm>
        </p:spPr>
        <p:txBody>
          <a:bodyPr/>
          <a:lstStyle>
            <a:lvl1pPr>
              <a:defRPr sz="6000"/>
            </a:lvl1pPr>
          </a:lstStyle>
          <a:p>
            <a:r>
              <a:rPr lang="en-US" dirty="0"/>
              <a:t>Slide Title</a:t>
            </a:r>
          </a:p>
        </p:txBody>
      </p:sp>
      <p:sp>
        <p:nvSpPr>
          <p:cNvPr id="3" name="Text Placeholder 2"/>
          <p:cNvSpPr>
            <a:spLocks noGrp="1"/>
          </p:cNvSpPr>
          <p:nvPr>
            <p:ph type="body" idx="1" hasCustomPrompt="1"/>
          </p:nvPr>
        </p:nvSpPr>
        <p:spPr>
          <a:xfrm>
            <a:off x="839788" y="1681163"/>
            <a:ext cx="5157787" cy="823912"/>
          </a:xfrm>
        </p:spPr>
        <p:txBody>
          <a:bodyPr anchor="b"/>
          <a:lstStyle>
            <a:lvl1pPr marL="0" indent="0">
              <a:buNone/>
              <a:defRPr sz="4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Subtitle</a:t>
            </a:r>
          </a:p>
        </p:txBody>
      </p:sp>
      <p:sp>
        <p:nvSpPr>
          <p:cNvPr id="4" name="Content Placeholder 3"/>
          <p:cNvSpPr>
            <a:spLocks noGrp="1"/>
          </p:cNvSpPr>
          <p:nvPr>
            <p:ph sz="half" idx="2" hasCustomPrompt="1"/>
          </p:nvPr>
        </p:nvSpPr>
        <p:spPr>
          <a:xfrm>
            <a:off x="839788" y="2505075"/>
            <a:ext cx="5157787" cy="3684588"/>
          </a:xfrm>
        </p:spPr>
        <p:txBody>
          <a:bodyPr/>
          <a:lstStyle>
            <a:lvl1pPr>
              <a:defRPr sz="3600"/>
            </a:lvl1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hasCustomPrompt="1"/>
          </p:nvPr>
        </p:nvSpPr>
        <p:spPr>
          <a:xfrm>
            <a:off x="6172200" y="1681163"/>
            <a:ext cx="5183188" cy="823912"/>
          </a:xfrm>
        </p:spPr>
        <p:txBody>
          <a:bodyPr anchor="b"/>
          <a:lstStyle>
            <a:lvl1pPr marL="0" indent="0">
              <a:buNone/>
              <a:defRPr sz="4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Subtitle</a:t>
            </a:r>
          </a:p>
        </p:txBody>
      </p:sp>
      <p:sp>
        <p:nvSpPr>
          <p:cNvPr id="6" name="Content Placeholder 5"/>
          <p:cNvSpPr>
            <a:spLocks noGrp="1"/>
          </p:cNvSpPr>
          <p:nvPr>
            <p:ph sz="quarter" idx="4" hasCustomPrompt="1"/>
          </p:nvPr>
        </p:nvSpPr>
        <p:spPr>
          <a:xfrm>
            <a:off x="6172200" y="2505075"/>
            <a:ext cx="5183188" cy="3684588"/>
          </a:xfrm>
        </p:spPr>
        <p:txBody>
          <a:bodyPr/>
          <a:lstStyle>
            <a:lvl1pPr>
              <a:defRPr sz="3600"/>
            </a:lvl1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110837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975D4A0-FA3F-4973-2286-CA4B9C68B710}"/>
              </a:ext>
            </a:extLst>
          </p:cNvPr>
          <p:cNvSpPr>
            <a:spLocks noGrp="1"/>
          </p:cNvSpPr>
          <p:nvPr>
            <p:ph type="pic" sz="quarter" idx="11"/>
          </p:nvPr>
        </p:nvSpPr>
        <p:spPr>
          <a:xfrm>
            <a:off x="0" y="0"/>
            <a:ext cx="12192000" cy="6858000"/>
          </a:xfrm>
        </p:spPr>
        <p:txBody>
          <a:bodyPr/>
          <a:lstStyle/>
          <a:p>
            <a:r>
              <a:rPr lang="en-US"/>
              <a:t>Click icon to add picture</a:t>
            </a:r>
          </a:p>
        </p:txBody>
      </p:sp>
      <p:sp>
        <p:nvSpPr>
          <p:cNvPr id="2" name="Title 1"/>
          <p:cNvSpPr>
            <a:spLocks noGrp="1"/>
          </p:cNvSpPr>
          <p:nvPr>
            <p:ph type="title" hasCustomPrompt="1"/>
          </p:nvPr>
        </p:nvSpPr>
        <p:spPr>
          <a:xfrm>
            <a:off x="0" y="4807916"/>
            <a:ext cx="12192000" cy="1325563"/>
          </a:xfrm>
        </p:spPr>
        <p:txBody>
          <a:bodyPr/>
          <a:lstStyle>
            <a:lvl1pPr algn="ctr">
              <a:defRPr sz="6000" b="1"/>
            </a:lvl1pPr>
          </a:lstStyle>
          <a:p>
            <a:r>
              <a:rPr lang="en-US" dirty="0"/>
              <a:t>Activity</a:t>
            </a:r>
          </a:p>
        </p:txBody>
      </p:sp>
      <p:sp>
        <p:nvSpPr>
          <p:cNvPr id="7" name="Text Placeholder 6">
            <a:extLst>
              <a:ext uri="{FF2B5EF4-FFF2-40B4-BE49-F238E27FC236}">
                <a16:creationId xmlns:a16="http://schemas.microsoft.com/office/drawing/2014/main" id="{41BF43E3-1152-3576-B3A5-F572F98E03D6}"/>
              </a:ext>
            </a:extLst>
          </p:cNvPr>
          <p:cNvSpPr>
            <a:spLocks noGrp="1"/>
          </p:cNvSpPr>
          <p:nvPr>
            <p:ph type="body" sz="quarter" idx="10" hasCustomPrompt="1"/>
          </p:nvPr>
        </p:nvSpPr>
        <p:spPr>
          <a:xfrm>
            <a:off x="0" y="724521"/>
            <a:ext cx="12192000" cy="918542"/>
          </a:xfrm>
        </p:spPr>
        <p:txBody>
          <a:bodyPr anchor="ctr"/>
          <a:lstStyle>
            <a:lvl1pPr algn="ctr">
              <a:buNone/>
              <a:defRPr sz="5400"/>
            </a:lvl1pPr>
          </a:lstStyle>
          <a:p>
            <a:pPr lvl="0"/>
            <a:r>
              <a:rPr lang="en-US" dirty="0"/>
              <a:t>Activity Name</a:t>
            </a:r>
          </a:p>
        </p:txBody>
      </p:sp>
    </p:spTree>
    <p:extLst>
      <p:ext uri="{BB962C8B-B14F-4D97-AF65-F5344CB8AC3E}">
        <p14:creationId xmlns:p14="http://schemas.microsoft.com/office/powerpoint/2010/main" val="11930862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705678"/>
            <a:ext cx="3932237" cy="1113183"/>
          </a:xfrm>
        </p:spPr>
        <p:txBody>
          <a:bodyPr anchor="t"/>
          <a:lstStyle>
            <a:lvl1pPr>
              <a:defRPr sz="4800"/>
            </a:lvl1pPr>
          </a:lstStyle>
          <a:p>
            <a:r>
              <a:rPr lang="en-US" dirty="0"/>
              <a:t>Slide Title</a:t>
            </a:r>
          </a:p>
        </p:txBody>
      </p:sp>
      <p:sp>
        <p:nvSpPr>
          <p:cNvPr id="4" name="Text Placeholder 3"/>
          <p:cNvSpPr>
            <a:spLocks noGrp="1"/>
          </p:cNvSpPr>
          <p:nvPr>
            <p:ph type="body" sz="half" idx="2" hasCustomPrompt="1"/>
          </p:nvPr>
        </p:nvSpPr>
        <p:spPr>
          <a:xfrm>
            <a:off x="839788" y="2196548"/>
            <a:ext cx="3932237" cy="3672440"/>
          </a:xfrm>
        </p:spPr>
        <p:txBody>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Content</a:t>
            </a:r>
          </a:p>
        </p:txBody>
      </p:sp>
      <p:sp>
        <p:nvSpPr>
          <p:cNvPr id="9" name="Picture Placeholder 8">
            <a:extLst>
              <a:ext uri="{FF2B5EF4-FFF2-40B4-BE49-F238E27FC236}">
                <a16:creationId xmlns:a16="http://schemas.microsoft.com/office/drawing/2014/main" id="{85630E31-1B38-1CD8-0679-210C1EAF68DA}"/>
              </a:ext>
            </a:extLst>
          </p:cNvPr>
          <p:cNvSpPr>
            <a:spLocks noGrp="1"/>
          </p:cNvSpPr>
          <p:nvPr>
            <p:ph type="pic" sz="quarter" idx="10"/>
          </p:nvPr>
        </p:nvSpPr>
        <p:spPr>
          <a:xfrm>
            <a:off x="5198164" y="706438"/>
            <a:ext cx="6154047" cy="5162550"/>
          </a:xfrm>
        </p:spPr>
        <p:txBody>
          <a:bodyPr/>
          <a:lstStyle/>
          <a:p>
            <a:r>
              <a:rPr lang="en-US"/>
              <a:t>Click icon to add picture</a:t>
            </a:r>
          </a:p>
        </p:txBody>
      </p:sp>
    </p:spTree>
    <p:extLst>
      <p:ext uri="{BB962C8B-B14F-4D97-AF65-F5344CB8AC3E}">
        <p14:creationId xmlns:p14="http://schemas.microsoft.com/office/powerpoint/2010/main" val="811104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67520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496F925-7D9E-E0AC-720E-9BA1E60C5400}"/>
              </a:ext>
            </a:extLst>
          </p:cNvPr>
          <p:cNvSpPr>
            <a:spLocks noGrp="1"/>
          </p:cNvSpPr>
          <p:nvPr>
            <p:ph type="pic" sz="quarter" idx="10"/>
          </p:nvPr>
        </p:nvSpPr>
        <p:spPr>
          <a:xfrm>
            <a:off x="629478" y="655638"/>
            <a:ext cx="10949609" cy="3708400"/>
          </a:xfrm>
        </p:spPr>
        <p:txBody>
          <a:bodyPr/>
          <a:lstStyle/>
          <a:p>
            <a:r>
              <a:rPr lang="en-US"/>
              <a:t>Click icon to add picture</a:t>
            </a:r>
          </a:p>
        </p:txBody>
      </p:sp>
      <p:sp>
        <p:nvSpPr>
          <p:cNvPr id="2" name="Title 1"/>
          <p:cNvSpPr>
            <a:spLocks noGrp="1"/>
          </p:cNvSpPr>
          <p:nvPr>
            <p:ph type="title" hasCustomPrompt="1"/>
          </p:nvPr>
        </p:nvSpPr>
        <p:spPr>
          <a:xfrm>
            <a:off x="629479" y="5009322"/>
            <a:ext cx="10949608" cy="1183792"/>
          </a:xfrm>
        </p:spPr>
        <p:txBody>
          <a:bodyPr/>
          <a:lstStyle>
            <a:lvl1pPr algn="ctr">
              <a:defRPr/>
            </a:lvl1pPr>
          </a:lstStyle>
          <a:p>
            <a:r>
              <a:rPr lang="en-US" dirty="0"/>
              <a:t>Slide Title</a:t>
            </a:r>
          </a:p>
        </p:txBody>
      </p:sp>
    </p:spTree>
    <p:extLst>
      <p:ext uri="{BB962C8B-B14F-4D97-AF65-F5344CB8AC3E}">
        <p14:creationId xmlns:p14="http://schemas.microsoft.com/office/powerpoint/2010/main" val="11143049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_Title and Vertical Tex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496F925-7D9E-E0AC-720E-9BA1E60C5400}"/>
              </a:ext>
            </a:extLst>
          </p:cNvPr>
          <p:cNvSpPr>
            <a:spLocks noGrp="1"/>
          </p:cNvSpPr>
          <p:nvPr>
            <p:ph type="pic" sz="quarter" idx="10"/>
          </p:nvPr>
        </p:nvSpPr>
        <p:spPr>
          <a:xfrm>
            <a:off x="629479" y="2473807"/>
            <a:ext cx="10949609" cy="3708400"/>
          </a:xfrm>
        </p:spPr>
        <p:txBody>
          <a:bodyPr/>
          <a:lstStyle/>
          <a:p>
            <a:r>
              <a:rPr lang="en-US"/>
              <a:t>Click icon to add picture</a:t>
            </a:r>
          </a:p>
        </p:txBody>
      </p:sp>
      <p:sp>
        <p:nvSpPr>
          <p:cNvPr id="2" name="Title 1"/>
          <p:cNvSpPr>
            <a:spLocks noGrp="1"/>
          </p:cNvSpPr>
          <p:nvPr>
            <p:ph type="title" hasCustomPrompt="1"/>
          </p:nvPr>
        </p:nvSpPr>
        <p:spPr>
          <a:xfrm>
            <a:off x="629479" y="656674"/>
            <a:ext cx="10949608" cy="1183792"/>
          </a:xfrm>
        </p:spPr>
        <p:txBody>
          <a:bodyPr/>
          <a:lstStyle>
            <a:lvl1pPr algn="ctr">
              <a:defRPr/>
            </a:lvl1pPr>
          </a:lstStyle>
          <a:p>
            <a:r>
              <a:rPr lang="en-US" dirty="0"/>
              <a:t>Slide Title</a:t>
            </a:r>
          </a:p>
        </p:txBody>
      </p:sp>
    </p:spTree>
    <p:extLst>
      <p:ext uri="{BB962C8B-B14F-4D97-AF65-F5344CB8AC3E}">
        <p14:creationId xmlns:p14="http://schemas.microsoft.com/office/powerpoint/2010/main" val="23172920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22934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type="title">
  <p:cSld name="4_Title Slide">
    <p:spTree>
      <p:nvGrpSpPr>
        <p:cNvPr id="1" name="Shape 15"/>
        <p:cNvGrpSpPr/>
        <p:nvPr/>
      </p:nvGrpSpPr>
      <p:grpSpPr>
        <a:xfrm>
          <a:off x="0" y="0"/>
          <a:ext cx="0" cy="0"/>
          <a:chOff x="0" y="0"/>
          <a:chExt cx="0" cy="0"/>
        </a:xfrm>
      </p:grpSpPr>
      <p:sp>
        <p:nvSpPr>
          <p:cNvPr id="16" name="Google Shape;16;p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8144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FB5196D-6816-81B2-35EA-CC591EC19ED5}"/>
              </a:ext>
            </a:extLst>
          </p:cNvPr>
          <p:cNvSpPr>
            <a:spLocks noGrp="1"/>
          </p:cNvSpPr>
          <p:nvPr>
            <p:ph type="pic" sz="quarter" idx="10"/>
          </p:nvPr>
        </p:nvSpPr>
        <p:spPr>
          <a:xfrm>
            <a:off x="6096000" y="0"/>
            <a:ext cx="6096000" cy="6858000"/>
          </a:xfrm>
        </p:spPr>
        <p:txBody>
          <a:bodyPr/>
          <a:lstStyle/>
          <a:p>
            <a:r>
              <a:rPr lang="en-US"/>
              <a:t>Click icon to add picture</a:t>
            </a:r>
          </a:p>
        </p:txBody>
      </p:sp>
      <p:sp>
        <p:nvSpPr>
          <p:cNvPr id="2" name="Title 1"/>
          <p:cNvSpPr>
            <a:spLocks noGrp="1"/>
          </p:cNvSpPr>
          <p:nvPr>
            <p:ph type="ctrTitle" hasCustomPrompt="1"/>
          </p:nvPr>
        </p:nvSpPr>
        <p:spPr>
          <a:xfrm>
            <a:off x="638783" y="661482"/>
            <a:ext cx="4768104" cy="1038110"/>
          </a:xfrm>
        </p:spPr>
        <p:txBody>
          <a:bodyPr anchor="t"/>
          <a:lstStyle>
            <a:lvl1pPr algn="l">
              <a:defRPr sz="6000"/>
            </a:lvl1pPr>
          </a:lstStyle>
          <a:p>
            <a:r>
              <a:rPr lang="en-US" dirty="0"/>
              <a:t>Topic Title</a:t>
            </a:r>
          </a:p>
        </p:txBody>
      </p:sp>
      <p:sp>
        <p:nvSpPr>
          <p:cNvPr id="3" name="Subtitle 2"/>
          <p:cNvSpPr>
            <a:spLocks noGrp="1"/>
          </p:cNvSpPr>
          <p:nvPr>
            <p:ph type="subTitle" idx="1" hasCustomPrompt="1"/>
          </p:nvPr>
        </p:nvSpPr>
        <p:spPr>
          <a:xfrm>
            <a:off x="638783" y="1912174"/>
            <a:ext cx="4768103" cy="1516826"/>
          </a:xfrm>
        </p:spPr>
        <p:txBody>
          <a:bodyPr/>
          <a:lstStyle>
            <a:lvl1pPr marL="0" indent="0" algn="l">
              <a:buNone/>
              <a:defRPr sz="4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Tree>
    <p:extLst>
      <p:ext uri="{BB962C8B-B14F-4D97-AF65-F5344CB8AC3E}">
        <p14:creationId xmlns:p14="http://schemas.microsoft.com/office/powerpoint/2010/main" val="21168158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Content" type="obj">
  <p:cSld name="2_Title and Content">
    <p:spTree>
      <p:nvGrpSpPr>
        <p:cNvPr id="1" name="Shape 21"/>
        <p:cNvGrpSpPr/>
        <p:nvPr/>
      </p:nvGrpSpPr>
      <p:grpSpPr>
        <a:xfrm>
          <a:off x="0" y="0"/>
          <a:ext cx="0" cy="0"/>
          <a:chOff x="0" y="0"/>
          <a:chExt cx="0" cy="0"/>
        </a:xfrm>
      </p:grpSpPr>
      <p:sp>
        <p:nvSpPr>
          <p:cNvPr id="22" name="Google Shape;22;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06696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FB5196D-6816-81B2-35EA-CC591EC19ED5}"/>
              </a:ext>
            </a:extLst>
          </p:cNvPr>
          <p:cNvSpPr>
            <a:spLocks noGrp="1"/>
          </p:cNvSpPr>
          <p:nvPr>
            <p:ph type="pic" sz="quarter" idx="10"/>
          </p:nvPr>
        </p:nvSpPr>
        <p:spPr>
          <a:xfrm>
            <a:off x="0" y="0"/>
            <a:ext cx="6096000" cy="6858000"/>
          </a:xfrm>
        </p:spPr>
        <p:txBody>
          <a:bodyPr/>
          <a:lstStyle/>
          <a:p>
            <a:r>
              <a:rPr lang="en-US"/>
              <a:t>Click icon to add picture</a:t>
            </a:r>
          </a:p>
        </p:txBody>
      </p:sp>
      <p:sp>
        <p:nvSpPr>
          <p:cNvPr id="2" name="Title 1"/>
          <p:cNvSpPr>
            <a:spLocks noGrp="1"/>
          </p:cNvSpPr>
          <p:nvPr>
            <p:ph type="ctrTitle" hasCustomPrompt="1"/>
          </p:nvPr>
        </p:nvSpPr>
        <p:spPr>
          <a:xfrm>
            <a:off x="6810983" y="701239"/>
            <a:ext cx="4768104" cy="1038110"/>
          </a:xfrm>
        </p:spPr>
        <p:txBody>
          <a:bodyPr anchor="t"/>
          <a:lstStyle>
            <a:lvl1pPr algn="l">
              <a:defRPr sz="6000"/>
            </a:lvl1pPr>
          </a:lstStyle>
          <a:p>
            <a:r>
              <a:rPr lang="en-US" dirty="0"/>
              <a:t>Topic Title</a:t>
            </a:r>
          </a:p>
        </p:txBody>
      </p:sp>
      <p:sp>
        <p:nvSpPr>
          <p:cNvPr id="3" name="Subtitle 2"/>
          <p:cNvSpPr>
            <a:spLocks noGrp="1"/>
          </p:cNvSpPr>
          <p:nvPr>
            <p:ph type="subTitle" idx="1" hasCustomPrompt="1"/>
          </p:nvPr>
        </p:nvSpPr>
        <p:spPr>
          <a:xfrm>
            <a:off x="6810984" y="1912174"/>
            <a:ext cx="4768103" cy="1516826"/>
          </a:xfrm>
        </p:spPr>
        <p:txBody>
          <a:bodyPr/>
          <a:lstStyle>
            <a:lvl1pPr marL="0" indent="0" algn="l">
              <a:buNone/>
              <a:defRPr sz="4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Tree>
    <p:extLst>
      <p:ext uri="{BB962C8B-B14F-4D97-AF65-F5344CB8AC3E}">
        <p14:creationId xmlns:p14="http://schemas.microsoft.com/office/powerpoint/2010/main" val="593856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36911" y="695738"/>
            <a:ext cx="3932237" cy="1267307"/>
          </a:xfrm>
        </p:spPr>
        <p:txBody>
          <a:bodyPr anchor="t"/>
          <a:lstStyle>
            <a:lvl1pPr>
              <a:defRPr sz="4000"/>
            </a:lvl1pPr>
          </a:lstStyle>
          <a:p>
            <a:r>
              <a:rPr lang="en-US" dirty="0"/>
              <a:t>Slide Title</a:t>
            </a:r>
          </a:p>
        </p:txBody>
      </p:sp>
      <p:sp>
        <p:nvSpPr>
          <p:cNvPr id="3" name="Picture Placeholder 2"/>
          <p:cNvSpPr>
            <a:spLocks noGrp="1" noChangeAspect="1"/>
          </p:cNvSpPr>
          <p:nvPr>
            <p:ph type="pic" idx="1"/>
          </p:nvPr>
        </p:nvSpPr>
        <p:spPr>
          <a:xfrm>
            <a:off x="622852" y="695738"/>
            <a:ext cx="6374296" cy="579941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hasCustomPrompt="1"/>
          </p:nvPr>
        </p:nvSpPr>
        <p:spPr>
          <a:xfrm>
            <a:off x="7636910" y="2315817"/>
            <a:ext cx="3932238" cy="4179337"/>
          </a:xfrm>
        </p:spPr>
        <p:txBody>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Content</a:t>
            </a:r>
          </a:p>
        </p:txBody>
      </p:sp>
    </p:spTree>
    <p:extLst>
      <p:ext uri="{BB962C8B-B14F-4D97-AF65-F5344CB8AC3E}">
        <p14:creationId xmlns:p14="http://schemas.microsoft.com/office/powerpoint/2010/main" val="1517890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FB5196D-6816-81B2-35EA-CC591EC19ED5}"/>
              </a:ext>
            </a:extLst>
          </p:cNvPr>
          <p:cNvSpPr>
            <a:spLocks noGrp="1"/>
          </p:cNvSpPr>
          <p:nvPr>
            <p:ph type="pic" sz="quarter" idx="10"/>
          </p:nvPr>
        </p:nvSpPr>
        <p:spPr>
          <a:xfrm>
            <a:off x="6096000" y="661482"/>
            <a:ext cx="5457217" cy="5535036"/>
          </a:xfrm>
        </p:spPr>
        <p:txBody>
          <a:bodyPr/>
          <a:lstStyle/>
          <a:p>
            <a:r>
              <a:rPr lang="en-US"/>
              <a:t>Click icon to add picture</a:t>
            </a:r>
          </a:p>
        </p:txBody>
      </p:sp>
      <p:sp>
        <p:nvSpPr>
          <p:cNvPr id="2" name="Title 1"/>
          <p:cNvSpPr>
            <a:spLocks noGrp="1"/>
          </p:cNvSpPr>
          <p:nvPr>
            <p:ph type="ctrTitle" hasCustomPrompt="1"/>
          </p:nvPr>
        </p:nvSpPr>
        <p:spPr>
          <a:xfrm>
            <a:off x="638783" y="661482"/>
            <a:ext cx="4768104" cy="1038110"/>
          </a:xfrm>
        </p:spPr>
        <p:txBody>
          <a:bodyPr anchor="t"/>
          <a:lstStyle>
            <a:lvl1pPr algn="l">
              <a:defRPr sz="5400"/>
            </a:lvl1pPr>
          </a:lstStyle>
          <a:p>
            <a:r>
              <a:rPr lang="en-US" dirty="0"/>
              <a:t>Topic Title</a:t>
            </a:r>
          </a:p>
        </p:txBody>
      </p:sp>
      <p:sp>
        <p:nvSpPr>
          <p:cNvPr id="3" name="Subtitle 2"/>
          <p:cNvSpPr>
            <a:spLocks noGrp="1"/>
          </p:cNvSpPr>
          <p:nvPr>
            <p:ph type="subTitle" idx="1" hasCustomPrompt="1"/>
          </p:nvPr>
        </p:nvSpPr>
        <p:spPr>
          <a:xfrm>
            <a:off x="638783" y="1912174"/>
            <a:ext cx="4768103" cy="831026"/>
          </a:xfrm>
        </p:spPr>
        <p:txBody>
          <a:bodyPr/>
          <a:lstStyle>
            <a:lvl1pPr marL="0" indent="0" algn="l">
              <a:buNone/>
              <a:defRPr sz="4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4" name="Text Placeholder 9">
            <a:extLst>
              <a:ext uri="{FF2B5EF4-FFF2-40B4-BE49-F238E27FC236}">
                <a16:creationId xmlns:a16="http://schemas.microsoft.com/office/drawing/2014/main" id="{9DF94217-97DF-61EA-D148-98CEE9A4D58A}"/>
              </a:ext>
            </a:extLst>
          </p:cNvPr>
          <p:cNvSpPr>
            <a:spLocks noGrp="1"/>
          </p:cNvSpPr>
          <p:nvPr>
            <p:ph type="body" sz="quarter" idx="11" hasCustomPrompt="1"/>
          </p:nvPr>
        </p:nvSpPr>
        <p:spPr>
          <a:xfrm>
            <a:off x="638780" y="2955782"/>
            <a:ext cx="4768105" cy="3240736"/>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722441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FB5196D-6816-81B2-35EA-CC591EC19ED5}"/>
              </a:ext>
            </a:extLst>
          </p:cNvPr>
          <p:cNvSpPr>
            <a:spLocks noGrp="1"/>
          </p:cNvSpPr>
          <p:nvPr>
            <p:ph type="pic" sz="quarter" idx="10"/>
          </p:nvPr>
        </p:nvSpPr>
        <p:spPr>
          <a:xfrm>
            <a:off x="638783" y="661482"/>
            <a:ext cx="5457217" cy="5535036"/>
          </a:xfrm>
        </p:spPr>
        <p:txBody>
          <a:bodyPr/>
          <a:lstStyle/>
          <a:p>
            <a:r>
              <a:rPr lang="en-US"/>
              <a:t>Click icon to add picture</a:t>
            </a:r>
          </a:p>
        </p:txBody>
      </p:sp>
      <p:sp>
        <p:nvSpPr>
          <p:cNvPr id="2" name="Title 1"/>
          <p:cNvSpPr>
            <a:spLocks noGrp="1"/>
          </p:cNvSpPr>
          <p:nvPr>
            <p:ph type="ctrTitle" hasCustomPrompt="1"/>
          </p:nvPr>
        </p:nvSpPr>
        <p:spPr>
          <a:xfrm>
            <a:off x="6781166" y="661482"/>
            <a:ext cx="4768104" cy="1038110"/>
          </a:xfrm>
        </p:spPr>
        <p:txBody>
          <a:bodyPr anchor="t"/>
          <a:lstStyle>
            <a:lvl1pPr algn="l">
              <a:defRPr sz="5400"/>
            </a:lvl1pPr>
          </a:lstStyle>
          <a:p>
            <a:r>
              <a:rPr lang="en-US" dirty="0"/>
              <a:t>Topic Title</a:t>
            </a:r>
          </a:p>
        </p:txBody>
      </p:sp>
      <p:sp>
        <p:nvSpPr>
          <p:cNvPr id="3" name="Subtitle 2"/>
          <p:cNvSpPr>
            <a:spLocks noGrp="1"/>
          </p:cNvSpPr>
          <p:nvPr>
            <p:ph type="subTitle" idx="1" hasCustomPrompt="1"/>
          </p:nvPr>
        </p:nvSpPr>
        <p:spPr>
          <a:xfrm>
            <a:off x="6781166" y="1912174"/>
            <a:ext cx="4768103" cy="831026"/>
          </a:xfrm>
        </p:spPr>
        <p:txBody>
          <a:bodyPr/>
          <a:lstStyle>
            <a:lvl1pPr marL="0" indent="0" algn="l">
              <a:buNone/>
              <a:defRPr sz="4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4" name="Text Placeholder 9">
            <a:extLst>
              <a:ext uri="{FF2B5EF4-FFF2-40B4-BE49-F238E27FC236}">
                <a16:creationId xmlns:a16="http://schemas.microsoft.com/office/drawing/2014/main" id="{9DF94217-97DF-61EA-D148-98CEE9A4D58A}"/>
              </a:ext>
            </a:extLst>
          </p:cNvPr>
          <p:cNvSpPr>
            <a:spLocks noGrp="1"/>
          </p:cNvSpPr>
          <p:nvPr>
            <p:ph type="body" sz="quarter" idx="11" hasCustomPrompt="1"/>
          </p:nvPr>
        </p:nvSpPr>
        <p:spPr>
          <a:xfrm>
            <a:off x="6781166" y="2955782"/>
            <a:ext cx="4768105" cy="3240736"/>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173898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5DA9BBF-585B-92A0-D818-F2A2EF360E8C}"/>
              </a:ext>
            </a:extLst>
          </p:cNvPr>
          <p:cNvSpPr>
            <a:spLocks noGrp="1"/>
          </p:cNvSpPr>
          <p:nvPr>
            <p:ph type="pic" sz="quarter" idx="10"/>
          </p:nvPr>
        </p:nvSpPr>
        <p:spPr>
          <a:xfrm>
            <a:off x="6096000" y="0"/>
            <a:ext cx="6096000" cy="6858000"/>
          </a:xfrm>
        </p:spPr>
        <p:txBody>
          <a:bodyPr/>
          <a:lstStyle/>
          <a:p>
            <a:r>
              <a:rPr lang="en-US"/>
              <a:t>Click icon to add picture</a:t>
            </a:r>
          </a:p>
        </p:txBody>
      </p:sp>
      <p:sp>
        <p:nvSpPr>
          <p:cNvPr id="2" name="Title 1"/>
          <p:cNvSpPr>
            <a:spLocks noGrp="1"/>
          </p:cNvSpPr>
          <p:nvPr>
            <p:ph type="title" hasCustomPrompt="1"/>
          </p:nvPr>
        </p:nvSpPr>
        <p:spPr>
          <a:xfrm>
            <a:off x="643647" y="725050"/>
            <a:ext cx="5105400" cy="865212"/>
          </a:xfrm>
        </p:spPr>
        <p:txBody>
          <a:bodyPr anchor="t"/>
          <a:lstStyle>
            <a:lvl1pPr>
              <a:defRPr sz="4800"/>
            </a:lvl1pPr>
          </a:lstStyle>
          <a:p>
            <a:r>
              <a:rPr lang="en-US" dirty="0"/>
              <a:t>Slide Title</a:t>
            </a:r>
          </a:p>
        </p:txBody>
      </p:sp>
      <p:sp>
        <p:nvSpPr>
          <p:cNvPr id="10" name="Text Placeholder 9">
            <a:extLst>
              <a:ext uri="{FF2B5EF4-FFF2-40B4-BE49-F238E27FC236}">
                <a16:creationId xmlns:a16="http://schemas.microsoft.com/office/drawing/2014/main" id="{120101CC-327F-66AD-21DF-576D12C7D8B0}"/>
              </a:ext>
            </a:extLst>
          </p:cNvPr>
          <p:cNvSpPr>
            <a:spLocks noGrp="1"/>
          </p:cNvSpPr>
          <p:nvPr>
            <p:ph type="body" sz="quarter" idx="11" hasCustomPrompt="1"/>
          </p:nvPr>
        </p:nvSpPr>
        <p:spPr>
          <a:xfrm>
            <a:off x="642938" y="1898374"/>
            <a:ext cx="5105400" cy="4318276"/>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05948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5DA9BBF-585B-92A0-D818-F2A2EF360E8C}"/>
              </a:ext>
            </a:extLst>
          </p:cNvPr>
          <p:cNvSpPr>
            <a:spLocks noGrp="1"/>
          </p:cNvSpPr>
          <p:nvPr>
            <p:ph type="pic" sz="quarter" idx="10"/>
          </p:nvPr>
        </p:nvSpPr>
        <p:spPr>
          <a:xfrm>
            <a:off x="0" y="0"/>
            <a:ext cx="6096000" cy="6858000"/>
          </a:xfrm>
        </p:spPr>
        <p:txBody>
          <a:bodyPr/>
          <a:lstStyle/>
          <a:p>
            <a:r>
              <a:rPr lang="en-US"/>
              <a:t>Click icon to add picture</a:t>
            </a:r>
          </a:p>
        </p:txBody>
      </p:sp>
      <p:sp>
        <p:nvSpPr>
          <p:cNvPr id="2" name="Title 1"/>
          <p:cNvSpPr>
            <a:spLocks noGrp="1"/>
          </p:cNvSpPr>
          <p:nvPr>
            <p:ph type="title" hasCustomPrompt="1"/>
          </p:nvPr>
        </p:nvSpPr>
        <p:spPr>
          <a:xfrm>
            <a:off x="6477916" y="705172"/>
            <a:ext cx="5105400" cy="865212"/>
          </a:xfrm>
        </p:spPr>
        <p:txBody>
          <a:bodyPr anchor="t"/>
          <a:lstStyle>
            <a:lvl1pPr>
              <a:defRPr sz="4800"/>
            </a:lvl1pPr>
          </a:lstStyle>
          <a:p>
            <a:r>
              <a:rPr lang="en-US" dirty="0"/>
              <a:t>Slide Title</a:t>
            </a:r>
          </a:p>
        </p:txBody>
      </p:sp>
      <p:sp>
        <p:nvSpPr>
          <p:cNvPr id="10" name="Text Placeholder 9">
            <a:extLst>
              <a:ext uri="{FF2B5EF4-FFF2-40B4-BE49-F238E27FC236}">
                <a16:creationId xmlns:a16="http://schemas.microsoft.com/office/drawing/2014/main" id="{120101CC-327F-66AD-21DF-576D12C7D8B0}"/>
              </a:ext>
            </a:extLst>
          </p:cNvPr>
          <p:cNvSpPr>
            <a:spLocks noGrp="1"/>
          </p:cNvSpPr>
          <p:nvPr>
            <p:ph type="body" sz="quarter" idx="11" hasCustomPrompt="1"/>
          </p:nvPr>
        </p:nvSpPr>
        <p:spPr>
          <a:xfrm>
            <a:off x="6477916" y="1834552"/>
            <a:ext cx="5105400" cy="4318276"/>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086226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3386" y="680936"/>
            <a:ext cx="11011712" cy="885217"/>
          </a:xfrm>
        </p:spPr>
        <p:txBody>
          <a:bodyPr anchor="b"/>
          <a:lstStyle>
            <a:lvl1pPr algn="ctr">
              <a:defRPr sz="6000"/>
            </a:lvl1pPr>
          </a:lstStyle>
          <a:p>
            <a:r>
              <a:rPr lang="en-US" dirty="0"/>
              <a:t>Slide Title</a:t>
            </a:r>
          </a:p>
        </p:txBody>
      </p:sp>
      <p:sp>
        <p:nvSpPr>
          <p:cNvPr id="3" name="Text Placeholder 2"/>
          <p:cNvSpPr>
            <a:spLocks noGrp="1"/>
          </p:cNvSpPr>
          <p:nvPr>
            <p:ph type="body" idx="1" hasCustomPrompt="1"/>
          </p:nvPr>
        </p:nvSpPr>
        <p:spPr>
          <a:xfrm>
            <a:off x="593386" y="1928813"/>
            <a:ext cx="11011711" cy="4248251"/>
          </a:xfrm>
        </p:spPr>
        <p:txBody>
          <a:bodyPr/>
          <a:lstStyle>
            <a:lvl1pPr marL="0" indent="0">
              <a:buNone/>
              <a:defRPr sz="3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Text goes here.</a:t>
            </a:r>
          </a:p>
        </p:txBody>
      </p:sp>
    </p:spTree>
    <p:extLst>
      <p:ext uri="{BB962C8B-B14F-4D97-AF65-F5344CB8AC3E}">
        <p14:creationId xmlns:p14="http://schemas.microsoft.com/office/powerpoint/2010/main" val="6110602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836405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5.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3.xm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g3f5daf8d129_3_0"/>
          <p:cNvSpPr txBox="1"/>
          <p:nvPr/>
        </p:nvSpPr>
        <p:spPr>
          <a:xfrm>
            <a:off x="599800" y="359425"/>
            <a:ext cx="8123100" cy="20973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rgbClr val="000000"/>
              </a:buClr>
              <a:buSzPts val="12800"/>
              <a:buFont typeface="Arial"/>
              <a:buNone/>
            </a:pPr>
            <a:r>
              <a:rPr lang="en-US" sz="6700" b="1" dirty="0">
                <a:solidFill>
                  <a:schemeClr val="accent1"/>
                </a:solidFill>
                <a:latin typeface="Calibri" panose="020F0502020204030204" pitchFamily="34" charset="0"/>
                <a:ea typeface="Calibri" panose="020F0502020204030204" pitchFamily="34" charset="0"/>
                <a:cs typeface="Calibri" panose="020F0502020204030204" pitchFamily="34" charset="0"/>
                <a:sym typeface="Roboto"/>
              </a:rPr>
              <a:t>Investigations </a:t>
            </a:r>
            <a:r>
              <a:rPr lang="en-US" sz="6700" dirty="0">
                <a:solidFill>
                  <a:schemeClr val="accent1"/>
                </a:solidFill>
                <a:latin typeface="Calibri" panose="020F0502020204030204" pitchFamily="34" charset="0"/>
                <a:ea typeface="Calibri" panose="020F0502020204030204" pitchFamily="34" charset="0"/>
                <a:cs typeface="Calibri" panose="020F0502020204030204" pitchFamily="34" charset="0"/>
                <a:sym typeface="Roboto"/>
              </a:rPr>
              <a:t>Specialty Training</a:t>
            </a:r>
            <a:endParaRPr sz="6700" dirty="0">
              <a:solidFill>
                <a:schemeClr val="accent1"/>
              </a:solidFill>
              <a:latin typeface="Calibri" panose="020F0502020204030204" pitchFamily="34" charset="0"/>
              <a:ea typeface="Calibri" panose="020F0502020204030204" pitchFamily="34" charset="0"/>
              <a:cs typeface="Calibri" panose="020F0502020204030204" pitchFamily="34" charset="0"/>
              <a:sym typeface="Roboto"/>
            </a:endParaRPr>
          </a:p>
          <a:p>
            <a:pPr marL="0" marR="0" lvl="0" indent="0" algn="l" rtl="0">
              <a:lnSpc>
                <a:spcPct val="120000"/>
              </a:lnSpc>
              <a:spcBef>
                <a:spcPts val="0"/>
              </a:spcBef>
              <a:spcAft>
                <a:spcPts val="0"/>
              </a:spcAft>
              <a:buClr>
                <a:srgbClr val="000000"/>
              </a:buClr>
              <a:buSzPts val="5300"/>
              <a:buFont typeface="Arial"/>
              <a:buNone/>
            </a:pPr>
            <a:endParaRPr sz="100" b="1" dirty="0">
              <a:solidFill>
                <a:schemeClr val="accent1"/>
              </a:solidFill>
              <a:latin typeface="Calibri"/>
              <a:ea typeface="Calibri"/>
              <a:cs typeface="Calibri"/>
              <a:sym typeface="Calibri"/>
            </a:endParaRPr>
          </a:p>
        </p:txBody>
      </p:sp>
      <p:pic>
        <p:nvPicPr>
          <p:cNvPr id="341" name="Google Shape;341;g3f5daf8d129_3_0" descr="A close-up of a white background&#10;&#10;AI-generated content may be incorrect."/>
          <p:cNvPicPr preferRelativeResize="0"/>
          <p:nvPr/>
        </p:nvPicPr>
        <p:blipFill rotWithShape="1">
          <a:blip r:embed="rId3">
            <a:alphaModFix/>
          </a:blip>
          <a:srcRect/>
          <a:stretch/>
        </p:blipFill>
        <p:spPr>
          <a:xfrm>
            <a:off x="431250" y="5631325"/>
            <a:ext cx="3596396" cy="1045464"/>
          </a:xfrm>
          <a:prstGeom prst="rect">
            <a:avLst/>
          </a:prstGeom>
          <a:noFill/>
          <a:ln>
            <a:noFill/>
          </a:ln>
        </p:spPr>
      </p:pic>
      <p:pic>
        <p:nvPicPr>
          <p:cNvPr id="342" name="Google Shape;342;g3f5daf8d129_3_0" descr="A group of people in a room&#10;&#10;AI-generated content may be incorrect."/>
          <p:cNvPicPr preferRelativeResize="0"/>
          <p:nvPr/>
        </p:nvPicPr>
        <p:blipFill rotWithShape="1">
          <a:blip r:embed="rId4">
            <a:alphaModFix/>
          </a:blip>
          <a:srcRect/>
          <a:stretch/>
        </p:blipFill>
        <p:spPr>
          <a:xfrm>
            <a:off x="0" y="2743200"/>
            <a:ext cx="12192000" cy="2667000"/>
          </a:xfrm>
          <a:prstGeom prst="rect">
            <a:avLst/>
          </a:prstGeom>
          <a:noFill/>
          <a:ln>
            <a:noFill/>
          </a:ln>
        </p:spPr>
      </p:pic>
      <p:sp>
        <p:nvSpPr>
          <p:cNvPr id="343" name="Google Shape;343;g3f5daf8d129_3_0"/>
          <p:cNvSpPr/>
          <p:nvPr/>
        </p:nvSpPr>
        <p:spPr>
          <a:xfrm>
            <a:off x="6925498" y="5777823"/>
            <a:ext cx="4882896" cy="97658"/>
          </a:xfrm>
          <a:custGeom>
            <a:avLst/>
            <a:gdLst/>
            <a:ahLst/>
            <a:cxnLst/>
            <a:rect l="l" t="t" r="r" b="b"/>
            <a:pathLst>
              <a:path w="7315200" h="146304" extrusionOk="0">
                <a:moveTo>
                  <a:pt x="0" y="0"/>
                </a:moveTo>
                <a:lnTo>
                  <a:pt x="7315200" y="0"/>
                </a:lnTo>
                <a:lnTo>
                  <a:pt x="7315200" y="146304"/>
                </a:lnTo>
                <a:lnTo>
                  <a:pt x="0" y="146304"/>
                </a:lnTo>
                <a:lnTo>
                  <a:pt x="0" y="0"/>
                </a:lnTo>
                <a:close/>
              </a:path>
            </a:pathLst>
          </a:custGeom>
          <a:blipFill rotWithShape="1">
            <a:blip r:embed="rId5">
              <a:alphaModFix/>
            </a:blip>
            <a:stretch>
              <a:fillRect/>
            </a:stretch>
          </a:blipFill>
          <a:ln>
            <a:noFill/>
          </a:ln>
        </p:spPr>
        <p:txBody>
          <a:bodyPr spcFirstLastPara="1" wrap="square" lIns="60975" tIns="30475" rIns="60975"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344" name="Google Shape;344;g3f5daf8d129_3_0"/>
          <p:cNvSpPr txBox="1"/>
          <p:nvPr/>
        </p:nvSpPr>
        <p:spPr>
          <a:xfrm>
            <a:off x="8722912" y="6033800"/>
            <a:ext cx="3085500" cy="492600"/>
          </a:xfrm>
          <a:prstGeom prst="rect">
            <a:avLst/>
          </a:prstGeom>
          <a:noFill/>
          <a:ln>
            <a:noFill/>
          </a:ln>
        </p:spPr>
        <p:txBody>
          <a:bodyPr spcFirstLastPara="1" wrap="square" lIns="0" tIns="0" rIns="0" bIns="0" anchor="t" anchorCtr="0">
            <a:spAutoFit/>
          </a:bodyPr>
          <a:lstStyle/>
          <a:p>
            <a:pPr marL="0" marR="0" lvl="0" indent="0" algn="r" rtl="0">
              <a:lnSpc>
                <a:spcPct val="80000"/>
              </a:lnSpc>
              <a:spcBef>
                <a:spcPts val="0"/>
              </a:spcBef>
              <a:spcAft>
                <a:spcPts val="0"/>
              </a:spcAft>
              <a:buClr>
                <a:srgbClr val="000000"/>
              </a:buClr>
              <a:buSzPts val="4000"/>
              <a:buFont typeface="Arial"/>
              <a:buNone/>
            </a:pPr>
            <a:r>
              <a:rPr lang="en-US" sz="4000" dirty="0">
                <a:solidFill>
                  <a:schemeClr val="accent1"/>
                </a:solidFill>
                <a:latin typeface="Calibri"/>
                <a:ea typeface="Calibri"/>
                <a:cs typeface="Calibri"/>
                <a:sym typeface="Calibri"/>
              </a:rPr>
              <a:t>Day 7</a:t>
            </a:r>
            <a:endParaRPr sz="900" b="0" i="0" u="none" strike="noStrike" cap="none" dirty="0">
              <a:solidFill>
                <a:schemeClr val="accent1"/>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pic>
        <p:nvPicPr>
          <p:cNvPr id="340" name="Google Shape;340;p1" descr="People discussing work at law firm"/>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41" name="Google Shape;341;p1"/>
          <p:cNvSpPr/>
          <p:nvPr/>
        </p:nvSpPr>
        <p:spPr>
          <a:xfrm>
            <a:off x="538480" y="5242560"/>
            <a:ext cx="11084560" cy="1290320"/>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342" name="Google Shape;342;p1"/>
          <p:cNvSpPr txBox="1"/>
          <p:nvPr/>
        </p:nvSpPr>
        <p:spPr>
          <a:xfrm>
            <a:off x="502194" y="5595332"/>
            <a:ext cx="11187611"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dirty="0">
                <a:solidFill>
                  <a:schemeClr val="dk1"/>
                </a:solidFill>
                <a:latin typeface="Calibri"/>
                <a:ea typeface="Calibri"/>
                <a:cs typeface="Calibri"/>
                <a:sym typeface="Calibri"/>
              </a:rPr>
              <a:t>ORGANIZING CHRONOLOGY &amp; SUPPORTING PROBABLE CAUSE</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grpSp>
        <p:nvGrpSpPr>
          <p:cNvPr id="368" name="Google Shape;368;p2"/>
          <p:cNvGrpSpPr/>
          <p:nvPr/>
        </p:nvGrpSpPr>
        <p:grpSpPr>
          <a:xfrm>
            <a:off x="4294761" y="-96443"/>
            <a:ext cx="189053" cy="6954577"/>
            <a:chOff x="0" y="-38100"/>
            <a:chExt cx="74686" cy="2747433"/>
          </a:xfrm>
        </p:grpSpPr>
        <p:sp>
          <p:nvSpPr>
            <p:cNvPr id="369" name="Google Shape;369;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b="0" i="0" u="none" strike="noStrike" cap="none">
                <a:solidFill>
                  <a:srgbClr val="4C1A27"/>
                </a:solidFill>
                <a:latin typeface="Calibri"/>
                <a:ea typeface="Calibri"/>
                <a:cs typeface="Calibri"/>
                <a:sym typeface="Calibri"/>
              </a:endParaRPr>
            </a:p>
          </p:txBody>
        </p:sp>
        <p:sp>
          <p:nvSpPr>
            <p:cNvPr id="370" name="Google Shape;370;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b="0" i="0" u="none" strike="noStrike" cap="none">
                <a:solidFill>
                  <a:srgbClr val="4C1A27"/>
                </a:solidFill>
                <a:latin typeface="Calibri"/>
                <a:ea typeface="Calibri"/>
                <a:cs typeface="Calibri"/>
                <a:sym typeface="Calibri"/>
              </a:endParaRPr>
            </a:p>
          </p:txBody>
        </p:sp>
      </p:grpSp>
      <p:sp>
        <p:nvSpPr>
          <p:cNvPr id="371" name="Google Shape;371;p2"/>
          <p:cNvSpPr txBox="1"/>
          <p:nvPr/>
        </p:nvSpPr>
        <p:spPr>
          <a:xfrm>
            <a:off x="-1" y="1410745"/>
            <a:ext cx="4294761" cy="19701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6400" b="1" i="0" u="none" strike="noStrike" cap="none" dirty="0">
                <a:latin typeface="Antonio"/>
                <a:ea typeface="Antonio"/>
                <a:cs typeface="Antonio"/>
                <a:sym typeface="Antonio"/>
              </a:rPr>
              <a:t>Target Outcomes</a:t>
            </a:r>
            <a:endParaRPr sz="933" b="0" i="0" u="none" strike="noStrike" cap="none" dirty="0">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372" name="Google Shape;372;p2"/>
          <p:cNvSpPr txBox="1"/>
          <p:nvPr/>
        </p:nvSpPr>
        <p:spPr>
          <a:xfrm>
            <a:off x="4834462" y="868355"/>
            <a:ext cx="7235100" cy="5170646"/>
          </a:xfrm>
          <a:prstGeom prst="rect">
            <a:avLst/>
          </a:prstGeom>
          <a:noFill/>
          <a:ln>
            <a:noFill/>
          </a:ln>
        </p:spPr>
        <p:txBody>
          <a:bodyPr spcFirstLastPara="1" wrap="square" lIns="0" tIns="0" rIns="0" bIns="0" anchor="t" anchorCtr="0">
            <a:spAutoFit/>
          </a:bodyPr>
          <a:lstStyle/>
          <a:p>
            <a:pPr marL="457200" marR="0" lvl="0" indent="-469900" algn="l" rtl="0">
              <a:spcBef>
                <a:spcPts val="0"/>
              </a:spcBef>
              <a:spcAft>
                <a:spcPts val="0"/>
              </a:spcAft>
              <a:buClr>
                <a:schemeClr val="dk2"/>
              </a:buClr>
              <a:buSzPts val="3200"/>
              <a:buFont typeface="Arial"/>
              <a:buChar char="•"/>
            </a:pPr>
            <a:r>
              <a:rPr lang="en-US" sz="3200" dirty="0">
                <a:latin typeface="Calibri"/>
                <a:ea typeface="Calibri"/>
                <a:cs typeface="Calibri"/>
                <a:sym typeface="Calibri"/>
              </a:rPr>
              <a:t>Understand how organized chronology supports probable cause and legal progression within affidavits.</a:t>
            </a:r>
          </a:p>
          <a:p>
            <a:pPr marR="0" lvl="0" algn="l" rtl="0">
              <a:spcBef>
                <a:spcPts val="0"/>
              </a:spcBef>
              <a:spcAft>
                <a:spcPts val="0"/>
              </a:spcAft>
              <a:buClr>
                <a:schemeClr val="dk2"/>
              </a:buClr>
              <a:buSzPts val="3200"/>
            </a:pPr>
            <a:endParaRPr sz="1200" dirty="0">
              <a:latin typeface="Calibri"/>
              <a:ea typeface="Calibri"/>
              <a:cs typeface="Calibri"/>
              <a:sym typeface="Calibri"/>
            </a:endParaRPr>
          </a:p>
          <a:p>
            <a:pPr marL="457200" marR="0" lvl="0" indent="0" algn="l" rtl="0">
              <a:spcBef>
                <a:spcPts val="0"/>
              </a:spcBef>
              <a:spcAft>
                <a:spcPts val="0"/>
              </a:spcAft>
              <a:buNone/>
            </a:pPr>
            <a:endParaRPr sz="1200" dirty="0">
              <a:latin typeface="Calibri"/>
              <a:ea typeface="Calibri"/>
              <a:cs typeface="Calibri"/>
              <a:sym typeface="Calibri"/>
            </a:endParaRPr>
          </a:p>
          <a:p>
            <a:pPr marL="457200" marR="0" lvl="0" indent="-469900" algn="l" rtl="0">
              <a:spcBef>
                <a:spcPts val="0"/>
              </a:spcBef>
              <a:spcAft>
                <a:spcPts val="0"/>
              </a:spcAft>
              <a:buClr>
                <a:schemeClr val="dk2"/>
              </a:buClr>
              <a:buSzPts val="3200"/>
              <a:buFont typeface="Arial"/>
              <a:buChar char="•"/>
            </a:pPr>
            <a:r>
              <a:rPr lang="en-US" sz="3200" dirty="0">
                <a:latin typeface="Calibri"/>
                <a:ea typeface="Calibri"/>
                <a:cs typeface="Calibri"/>
                <a:sym typeface="Calibri"/>
              </a:rPr>
              <a:t>Apply investigative timelines, escalation patterns, and reassessment information to affidavit organization.</a:t>
            </a:r>
          </a:p>
          <a:p>
            <a:pPr marR="0" lvl="0" algn="l" rtl="0">
              <a:spcBef>
                <a:spcPts val="0"/>
              </a:spcBef>
              <a:spcAft>
                <a:spcPts val="0"/>
              </a:spcAft>
              <a:buClr>
                <a:schemeClr val="dk2"/>
              </a:buClr>
              <a:buSzPts val="3200"/>
            </a:pPr>
            <a:endParaRPr sz="1200" dirty="0">
              <a:latin typeface="Calibri"/>
              <a:ea typeface="Calibri"/>
              <a:cs typeface="Calibri"/>
              <a:sym typeface="Calibri"/>
            </a:endParaRPr>
          </a:p>
          <a:p>
            <a:pPr marL="457200" marR="0" lvl="0" indent="0" algn="l" rtl="0">
              <a:spcBef>
                <a:spcPts val="0"/>
              </a:spcBef>
              <a:spcAft>
                <a:spcPts val="0"/>
              </a:spcAft>
              <a:buNone/>
            </a:pPr>
            <a:endParaRPr sz="1200" dirty="0">
              <a:latin typeface="Calibri"/>
              <a:ea typeface="Calibri"/>
              <a:cs typeface="Calibri"/>
              <a:sym typeface="Calibri"/>
            </a:endParaRPr>
          </a:p>
          <a:p>
            <a:pPr marL="457200" marR="0" lvl="0" indent="-469900" algn="l" rtl="0">
              <a:spcBef>
                <a:spcPts val="0"/>
              </a:spcBef>
              <a:spcAft>
                <a:spcPts val="0"/>
              </a:spcAft>
              <a:buClr>
                <a:schemeClr val="dk2"/>
              </a:buClr>
              <a:buSzPts val="3200"/>
              <a:buFont typeface="Arial"/>
              <a:buChar char="•"/>
            </a:pPr>
            <a:r>
              <a:rPr lang="en-US" sz="3200" dirty="0">
                <a:latin typeface="Calibri"/>
                <a:ea typeface="Calibri"/>
                <a:cs typeface="Calibri"/>
                <a:sym typeface="Calibri"/>
              </a:rPr>
              <a:t>Assess whether chronology clearly demonstrates escalating safety threats and supports removal rationale.</a:t>
            </a:r>
            <a:endParaRPr sz="3200" dirty="0">
              <a:latin typeface="Calibri"/>
              <a:ea typeface="Calibri"/>
              <a:cs typeface="Calibri"/>
              <a:sym typeface="Calibri"/>
            </a:endParaRPr>
          </a:p>
        </p:txBody>
      </p:sp>
      <p:pic>
        <p:nvPicPr>
          <p:cNvPr id="373" name="Google Shape;373;p2" descr="target (Provided by Getty Images)"/>
          <p:cNvPicPr preferRelativeResize="0"/>
          <p:nvPr/>
        </p:nvPicPr>
        <p:blipFill rotWithShape="1">
          <a:blip r:embed="rId3">
            <a:alphaModFix/>
          </a:blip>
          <a:srcRect/>
          <a:stretch/>
        </p:blipFill>
        <p:spPr>
          <a:xfrm>
            <a:off x="1046761" y="3729959"/>
            <a:ext cx="2235131" cy="223513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grpSp>
        <p:nvGrpSpPr>
          <p:cNvPr id="380" name="Google Shape;380;p3"/>
          <p:cNvGrpSpPr/>
          <p:nvPr/>
        </p:nvGrpSpPr>
        <p:grpSpPr>
          <a:xfrm>
            <a:off x="2522324" y="-15978"/>
            <a:ext cx="7147352" cy="5876916"/>
            <a:chOff x="329184" y="-99107"/>
            <a:chExt cx="524256" cy="5876916"/>
          </a:xfrm>
          <a:solidFill>
            <a:schemeClr val="accent1"/>
          </a:solidFill>
        </p:grpSpPr>
        <p:cxnSp>
          <p:nvCxnSpPr>
            <p:cNvPr id="381" name="Google Shape;381;p3"/>
            <p:cNvCxnSpPr/>
            <p:nvPr/>
          </p:nvCxnSpPr>
          <p:spPr>
            <a:xfrm rot="10800000">
              <a:off x="329184" y="5777809"/>
              <a:ext cx="523824" cy="0"/>
            </a:xfrm>
            <a:prstGeom prst="straightConnector1">
              <a:avLst/>
            </a:prstGeom>
            <a:grpFill/>
            <a:ln w="152400" cap="flat" cmpd="sng">
              <a:solidFill>
                <a:schemeClr val="accent1"/>
              </a:solidFill>
              <a:prstDash val="solid"/>
              <a:miter lim="800000"/>
              <a:headEnd type="none" w="sm" len="sm"/>
              <a:tailEnd type="none" w="sm" len="sm"/>
            </a:ln>
          </p:spPr>
        </p:cxnSp>
        <p:sp>
          <p:nvSpPr>
            <p:cNvPr id="382" name="Google Shape;382;p3"/>
            <p:cNvSpPr/>
            <p:nvPr/>
          </p:nvSpPr>
          <p:spPr>
            <a:xfrm>
              <a:off x="329184" y="-99107"/>
              <a:ext cx="524256" cy="5631228"/>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grpSp>
      <p:sp>
        <p:nvSpPr>
          <p:cNvPr id="383" name="Google Shape;383;p3"/>
          <p:cNvSpPr/>
          <p:nvPr/>
        </p:nvSpPr>
        <p:spPr>
          <a:xfrm>
            <a:off x="610531" y="605552"/>
            <a:ext cx="10999072" cy="4346276"/>
          </a:xfrm>
          <a:prstGeom prst="rect">
            <a:avLst/>
          </a:prstGeom>
          <a:solidFill>
            <a:schemeClr val="lt1"/>
          </a:solidFill>
          <a:ln>
            <a:noFill/>
          </a:ln>
          <a:effectLst>
            <a:outerShdw blurRad="139700" dist="127000" dir="5400000" algn="t" rotWithShape="0">
              <a:srgbClr val="000000">
                <a:alpha val="14902"/>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384" name="Google Shape;384;p3"/>
          <p:cNvSpPr txBox="1">
            <a:spLocks noGrp="1"/>
          </p:cNvSpPr>
          <p:nvPr>
            <p:ph type="title"/>
          </p:nvPr>
        </p:nvSpPr>
        <p:spPr>
          <a:xfrm>
            <a:off x="1524000" y="1584683"/>
            <a:ext cx="9144000" cy="2551829"/>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6600"/>
              <a:buFont typeface="Calibri"/>
              <a:buNone/>
            </a:pPr>
            <a:r>
              <a:rPr lang="en-US" sz="6600" b="1">
                <a:solidFill>
                  <a:schemeClr val="dk1"/>
                </a:solidFill>
                <a:latin typeface="Calibri"/>
                <a:ea typeface="Calibri"/>
                <a:cs typeface="Calibri"/>
                <a:sym typeface="Calibri"/>
              </a:rPr>
              <a:t>How Courts Interpret Investigative Progress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1" name="Google Shape;391;p4"/>
          <p:cNvSpPr txBox="1">
            <a:spLocks noGrp="1"/>
          </p:cNvSpPr>
          <p:nvPr>
            <p:ph type="title"/>
          </p:nvPr>
        </p:nvSpPr>
        <p:spPr>
          <a:xfrm>
            <a:off x="582356" y="2369100"/>
            <a:ext cx="10830339" cy="1928474"/>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600"/>
              <a:buFont typeface="Calibri"/>
              <a:buNone/>
            </a:pPr>
            <a:r>
              <a:rPr lang="en-US" sz="6000" b="1" dirty="0">
                <a:solidFill>
                  <a:schemeClr val="dk1"/>
                </a:solidFill>
                <a:latin typeface="Calibri"/>
                <a:ea typeface="Calibri"/>
                <a:cs typeface="Calibri"/>
                <a:sym typeface="Calibri"/>
              </a:rPr>
              <a:t>Explaining Why Division Action Could No Longer Be Delayed</a:t>
            </a:r>
            <a:endParaRPr sz="6000" dirty="0"/>
          </a:p>
        </p:txBody>
      </p:sp>
      <p:sp>
        <p:nvSpPr>
          <p:cNvPr id="392" name="Google Shape;392;p4"/>
          <p:cNvSpPr/>
          <p:nvPr/>
        </p:nvSpPr>
        <p:spPr>
          <a:xfrm>
            <a:off x="3376832" y="4629943"/>
            <a:ext cx="5410200" cy="18288"/>
          </a:xfrm>
          <a:custGeom>
            <a:avLst/>
            <a:gdLst/>
            <a:ahLst/>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4"/>
          </a:solidFill>
          <a:ln w="41275" cap="rnd"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9" name="Google Shape;399;p5"/>
          <p:cNvSpPr txBox="1">
            <a:spLocks noGrp="1"/>
          </p:cNvSpPr>
          <p:nvPr>
            <p:ph type="title"/>
          </p:nvPr>
        </p:nvSpPr>
        <p:spPr>
          <a:xfrm>
            <a:off x="842453" y="1463951"/>
            <a:ext cx="5417669" cy="35646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8100"/>
              <a:buFont typeface="Calibri"/>
              <a:buNone/>
            </a:pPr>
            <a:r>
              <a:rPr lang="en-US" sz="6600" dirty="0">
                <a:solidFill>
                  <a:schemeClr val="dk1"/>
                </a:solidFill>
                <a:latin typeface="Calibri"/>
                <a:ea typeface="Calibri"/>
                <a:cs typeface="Calibri"/>
                <a:sym typeface="Calibri"/>
              </a:rPr>
              <a:t>What Information Carries The Greatest Legal Significance?</a:t>
            </a:r>
            <a:endParaRPr sz="6600" dirty="0"/>
          </a:p>
        </p:txBody>
      </p:sp>
      <p:sp>
        <p:nvSpPr>
          <p:cNvPr id="400" name="Google Shape;400;p5"/>
          <p:cNvSpPr/>
          <p:nvPr/>
        </p:nvSpPr>
        <p:spPr>
          <a:xfrm>
            <a:off x="0" y="1913350"/>
            <a:ext cx="128016" cy="246888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5" name="Picture 4">
            <a:extLst>
              <a:ext uri="{FF2B5EF4-FFF2-40B4-BE49-F238E27FC236}">
                <a16:creationId xmlns:a16="http://schemas.microsoft.com/office/drawing/2014/main" id="{8D40C825-0EEE-ABDC-9394-7E81234BB409}"/>
              </a:ext>
            </a:extLst>
          </p:cNvPr>
          <p:cNvPicPr>
            <a:picLocks noChangeAspect="1"/>
          </p:cNvPicPr>
          <p:nvPr/>
        </p:nvPicPr>
        <p:blipFill>
          <a:blip r:embed="rId3"/>
          <a:stretch>
            <a:fillRect/>
          </a:stretch>
        </p:blipFill>
        <p:spPr>
          <a:xfrm>
            <a:off x="6023626" y="941414"/>
            <a:ext cx="5420138" cy="481227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2250023-DFC8-043A-1891-3C3621352A9D}"/>
              </a:ext>
            </a:extLst>
          </p:cNvPr>
          <p:cNvPicPr>
            <a:picLocks noChangeAspect="1"/>
          </p:cNvPicPr>
          <p:nvPr/>
        </p:nvPicPr>
        <p:blipFill>
          <a:blip r:embed="rId3"/>
          <a:stretch>
            <a:fillRect/>
          </a:stretch>
        </p:blipFill>
        <p:spPr>
          <a:xfrm>
            <a:off x="0" y="0"/>
            <a:ext cx="12192000" cy="6857999"/>
          </a:xfrm>
          <a:prstGeom prst="rect">
            <a:avLst/>
          </a:prstGeom>
        </p:spPr>
      </p:pic>
      <p:sp>
        <p:nvSpPr>
          <p:cNvPr id="5" name="Title 1">
            <a:extLst>
              <a:ext uri="{FF2B5EF4-FFF2-40B4-BE49-F238E27FC236}">
                <a16:creationId xmlns:a16="http://schemas.microsoft.com/office/drawing/2014/main" id="{56A00E13-97CD-F888-A673-0D42B065BDB6}"/>
              </a:ext>
            </a:extLst>
          </p:cNvPr>
          <p:cNvSpPr txBox="1">
            <a:spLocks/>
          </p:cNvSpPr>
          <p:nvPr/>
        </p:nvSpPr>
        <p:spPr>
          <a:xfrm>
            <a:off x="6095999" y="0"/>
            <a:ext cx="6068191" cy="6857999"/>
          </a:xfrm>
          <a:prstGeom prst="rect">
            <a:avLst/>
          </a:prstGeom>
        </p:spPr>
        <p:txBody>
          <a:bodyPr anchor="ct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a:lstStyle>
          <a:p>
            <a:pPr algn="ctr"/>
            <a: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t>15-Minute </a:t>
            </a:r>
            <a:b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t>Brain Break</a:t>
            </a:r>
          </a:p>
        </p:txBody>
      </p:sp>
    </p:spTree>
    <p:extLst>
      <p:ext uri="{BB962C8B-B14F-4D97-AF65-F5344CB8AC3E}">
        <p14:creationId xmlns:p14="http://schemas.microsoft.com/office/powerpoint/2010/main" val="31287891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pic>
        <p:nvPicPr>
          <p:cNvPr id="340" name="Google Shape;340;p1" descr="Smiling office worker on laptop computer"/>
          <p:cNvPicPr preferRelativeResize="0"/>
          <p:nvPr/>
        </p:nvPicPr>
        <p:blipFill rotWithShape="1">
          <a:blip r:embed="rId3">
            <a:alphaModFix/>
          </a:blip>
          <a:srcRect/>
          <a:stretch/>
        </p:blipFill>
        <p:spPr>
          <a:xfrm>
            <a:off x="0" y="-310551"/>
            <a:ext cx="12192000" cy="7168551"/>
          </a:xfrm>
          <a:prstGeom prst="rect">
            <a:avLst/>
          </a:prstGeom>
          <a:noFill/>
          <a:ln>
            <a:noFill/>
          </a:ln>
        </p:spPr>
      </p:pic>
      <p:sp>
        <p:nvSpPr>
          <p:cNvPr id="341" name="Google Shape;341;p1"/>
          <p:cNvSpPr/>
          <p:nvPr/>
        </p:nvSpPr>
        <p:spPr>
          <a:xfrm>
            <a:off x="528320" y="5150058"/>
            <a:ext cx="11135360" cy="1452880"/>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342" name="Google Shape;342;p1"/>
          <p:cNvSpPr txBox="1"/>
          <p:nvPr/>
        </p:nvSpPr>
        <p:spPr>
          <a:xfrm>
            <a:off x="897467" y="5461000"/>
            <a:ext cx="10168466"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1" i="0" u="none" strike="noStrike" cap="none" dirty="0">
                <a:solidFill>
                  <a:schemeClr val="dk1"/>
                </a:solidFill>
                <a:latin typeface="Calibri"/>
                <a:ea typeface="Calibri"/>
                <a:cs typeface="Calibri"/>
                <a:sym typeface="Calibri"/>
              </a:rPr>
              <a:t>THE FLOWERS’ AFFIDAVIT</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2" name="Rectangle 1">
            <a:extLst>
              <a:ext uri="{FF2B5EF4-FFF2-40B4-BE49-F238E27FC236}">
                <a16:creationId xmlns:a16="http://schemas.microsoft.com/office/drawing/2014/main" id="{4DC2629E-CDD2-497A-5817-4F3FDF8E6A70}"/>
              </a:ext>
            </a:extLst>
          </p:cNvPr>
          <p:cNvSpPr/>
          <p:nvPr/>
        </p:nvSpPr>
        <p:spPr>
          <a:xfrm>
            <a:off x="0" y="4768948"/>
            <a:ext cx="12192000" cy="88122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9" name="Google Shape;349;g3f5ef91a5a2_0_82"/>
          <p:cNvSpPr txBox="1"/>
          <p:nvPr/>
        </p:nvSpPr>
        <p:spPr>
          <a:xfrm>
            <a:off x="414929" y="2010230"/>
            <a:ext cx="6225022" cy="1938952"/>
          </a:xfrm>
          <a:prstGeom prst="rect">
            <a:avLst/>
          </a:prstGeom>
          <a:noFill/>
          <a:ln>
            <a:noFill/>
          </a:ln>
        </p:spPr>
        <p:txBody>
          <a:bodyPr spcFirstLastPara="1" wrap="square" lIns="91425" tIns="45700" rIns="91425" bIns="45700" anchor="t" anchorCtr="0">
            <a:spAutoFit/>
          </a:bodyPr>
          <a:lstStyle/>
          <a:p>
            <a:pPr marL="0" lvl="0" indent="0" rtl="0">
              <a:spcBef>
                <a:spcPts val="0"/>
              </a:spcBef>
              <a:spcAft>
                <a:spcPts val="0"/>
              </a:spcAft>
              <a:buNone/>
            </a:pPr>
            <a:r>
              <a:rPr lang="en-US" sz="6000" b="1" dirty="0">
                <a:solidFill>
                  <a:schemeClr val="dk1"/>
                </a:solidFill>
                <a:latin typeface="Calibri"/>
                <a:ea typeface="Calibri"/>
                <a:cs typeface="Calibri"/>
                <a:sym typeface="Calibri"/>
              </a:rPr>
              <a:t>Drafting the Flowers Affidavit</a:t>
            </a:r>
            <a:endParaRPr sz="6600" b="1" dirty="0">
              <a:solidFill>
                <a:schemeClr val="dk1"/>
              </a:solidFill>
              <a:latin typeface="Calibri"/>
              <a:ea typeface="Calibri"/>
              <a:cs typeface="Calibri"/>
              <a:sym typeface="Calibri"/>
            </a:endParaRPr>
          </a:p>
        </p:txBody>
      </p:sp>
      <p:pic>
        <p:nvPicPr>
          <p:cNvPr id="350" name="Google Shape;350;g3f5ef91a5a2_0_82" descr="Smiling office worker on laptop computer"/>
          <p:cNvPicPr preferRelativeResize="0"/>
          <p:nvPr/>
        </p:nvPicPr>
        <p:blipFill rotWithShape="1">
          <a:blip r:embed="rId3">
            <a:alphaModFix/>
          </a:blip>
          <a:srcRect l="16713" r="20389"/>
          <a:stretch>
            <a:fillRect/>
          </a:stretch>
        </p:blipFill>
        <p:spPr>
          <a:xfrm>
            <a:off x="6262778" y="673800"/>
            <a:ext cx="5165256" cy="54736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grpSp>
        <p:nvGrpSpPr>
          <p:cNvPr id="368" name="Google Shape;368;p2"/>
          <p:cNvGrpSpPr/>
          <p:nvPr/>
        </p:nvGrpSpPr>
        <p:grpSpPr>
          <a:xfrm>
            <a:off x="4521934" y="-48289"/>
            <a:ext cx="189053" cy="6954577"/>
            <a:chOff x="0" y="-38100"/>
            <a:chExt cx="74686" cy="2747433"/>
          </a:xfrm>
        </p:grpSpPr>
        <p:sp>
          <p:nvSpPr>
            <p:cNvPr id="369" name="Google Shape;369;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b="0" i="0" u="none" strike="noStrike" cap="none">
                <a:solidFill>
                  <a:srgbClr val="4C1A27"/>
                </a:solidFill>
                <a:latin typeface="Calibri"/>
                <a:ea typeface="Calibri"/>
                <a:cs typeface="Calibri"/>
                <a:sym typeface="Calibri"/>
              </a:endParaRPr>
            </a:p>
          </p:txBody>
        </p:sp>
        <p:sp>
          <p:nvSpPr>
            <p:cNvPr id="370" name="Google Shape;370;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b="0" i="0" u="none" strike="noStrike" cap="none">
                <a:solidFill>
                  <a:srgbClr val="4C1A27"/>
                </a:solidFill>
                <a:latin typeface="Calibri"/>
                <a:ea typeface="Calibri"/>
                <a:cs typeface="Calibri"/>
                <a:sym typeface="Calibri"/>
              </a:endParaRPr>
            </a:p>
          </p:txBody>
        </p:sp>
      </p:grpSp>
      <p:sp>
        <p:nvSpPr>
          <p:cNvPr id="371" name="Google Shape;371;p2"/>
          <p:cNvSpPr txBox="1"/>
          <p:nvPr/>
        </p:nvSpPr>
        <p:spPr>
          <a:xfrm>
            <a:off x="18902" y="1300897"/>
            <a:ext cx="4503032" cy="19701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6400" b="1" i="0" u="none" strike="noStrike" cap="none" dirty="0">
                <a:latin typeface="Antonio"/>
                <a:ea typeface="Antonio"/>
                <a:cs typeface="Antonio"/>
                <a:sym typeface="Antonio"/>
              </a:rPr>
              <a:t>Target Outcomes</a:t>
            </a:r>
            <a:endParaRPr sz="933" b="0" i="0" u="none" strike="noStrike" cap="none" dirty="0">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372" name="Google Shape;372;p2"/>
          <p:cNvSpPr txBox="1"/>
          <p:nvPr/>
        </p:nvSpPr>
        <p:spPr>
          <a:xfrm>
            <a:off x="5109250" y="242259"/>
            <a:ext cx="6599400" cy="6463308"/>
          </a:xfrm>
          <a:prstGeom prst="rect">
            <a:avLst/>
          </a:prstGeom>
          <a:noFill/>
          <a:ln>
            <a:noFill/>
          </a:ln>
        </p:spPr>
        <p:txBody>
          <a:bodyPr spcFirstLastPara="1" wrap="square" lIns="0" tIns="0" rIns="0" bIns="0" anchor="t" anchorCtr="0">
            <a:spAutoFit/>
          </a:bodyPr>
          <a:lstStyle/>
          <a:p>
            <a:pPr marL="457200" marR="0" lvl="0" indent="-469900" algn="l" rtl="0">
              <a:buClr>
                <a:srgbClr val="000000"/>
              </a:buClr>
              <a:buSzPts val="3200"/>
              <a:buFont typeface="Arial"/>
              <a:buChar char="•"/>
            </a:pPr>
            <a:r>
              <a:rPr lang="en-US" sz="3200" dirty="0">
                <a:latin typeface="Calibri"/>
                <a:ea typeface="Calibri"/>
                <a:cs typeface="Calibri"/>
                <a:sym typeface="Calibri"/>
              </a:rPr>
              <a:t>Understand how investigative progression is translated into formal legal documentation.</a:t>
            </a:r>
          </a:p>
          <a:p>
            <a:pPr marR="0" lvl="0" algn="l" rtl="0">
              <a:buClr>
                <a:srgbClr val="000000"/>
              </a:buClr>
              <a:buSzPts val="3200"/>
            </a:pPr>
            <a:endParaRPr sz="1200" dirty="0">
              <a:latin typeface="Calibri"/>
              <a:ea typeface="Calibri"/>
              <a:cs typeface="Calibri"/>
              <a:sym typeface="Calibri"/>
            </a:endParaRPr>
          </a:p>
          <a:p>
            <a:pPr marL="457200" marR="0" lvl="0" indent="-469900" algn="l" rtl="0">
              <a:buClr>
                <a:srgbClr val="000000"/>
              </a:buClr>
              <a:buSzPts val="3200"/>
              <a:buFont typeface="Arial"/>
              <a:buChar char="•"/>
            </a:pPr>
            <a:r>
              <a:rPr lang="en-US" sz="3200" dirty="0">
                <a:latin typeface="Calibri"/>
                <a:ea typeface="Calibri"/>
                <a:cs typeface="Calibri"/>
                <a:sym typeface="Calibri"/>
              </a:rPr>
              <a:t>Apply chronology, escalation patterns, and factual documentation practices to affidavit drafting.</a:t>
            </a:r>
          </a:p>
          <a:p>
            <a:pPr marR="0" lvl="0" algn="l" rtl="0">
              <a:buClr>
                <a:srgbClr val="000000"/>
              </a:buClr>
              <a:buSzPts val="3200"/>
            </a:pPr>
            <a:endParaRPr sz="1200" dirty="0">
              <a:latin typeface="Calibri"/>
              <a:ea typeface="Calibri"/>
              <a:cs typeface="Calibri"/>
              <a:sym typeface="Calibri"/>
            </a:endParaRPr>
          </a:p>
          <a:p>
            <a:pPr marL="457200" marR="0" lvl="0" indent="-469900" algn="l" rtl="0">
              <a:buClr>
                <a:srgbClr val="000000"/>
              </a:buClr>
              <a:buSzPts val="3200"/>
              <a:buFont typeface="Arial"/>
              <a:buChar char="•"/>
            </a:pPr>
            <a:r>
              <a:rPr lang="en-US" sz="3200" dirty="0">
                <a:latin typeface="Calibri"/>
                <a:ea typeface="Calibri"/>
                <a:cs typeface="Calibri"/>
                <a:sym typeface="Calibri"/>
              </a:rPr>
              <a:t>Assess whether drafted language clearly explains Division action, safety concerns, and removal rationale.</a:t>
            </a:r>
          </a:p>
          <a:p>
            <a:pPr marR="0" lvl="0" algn="l" rtl="0">
              <a:buClr>
                <a:srgbClr val="000000"/>
              </a:buClr>
              <a:buSzPts val="3200"/>
            </a:pPr>
            <a:endParaRPr sz="1200" dirty="0">
              <a:latin typeface="Calibri"/>
              <a:ea typeface="Calibri"/>
              <a:cs typeface="Calibri"/>
              <a:sym typeface="Calibri"/>
            </a:endParaRPr>
          </a:p>
          <a:p>
            <a:pPr marL="457200" marR="0" lvl="0" indent="-469900" algn="l" rtl="0">
              <a:buClr>
                <a:srgbClr val="000000"/>
              </a:buClr>
              <a:buSzPts val="3200"/>
              <a:buFont typeface="Arial"/>
              <a:buChar char="•"/>
            </a:pPr>
            <a:r>
              <a:rPr lang="en-US" sz="3200" dirty="0">
                <a:latin typeface="Calibri"/>
                <a:ea typeface="Calibri"/>
                <a:cs typeface="Calibri"/>
                <a:sym typeface="Calibri"/>
              </a:rPr>
              <a:t>Ensure drafting remains objective, structured, and legally defensible.</a:t>
            </a:r>
            <a:endParaRPr sz="3200" dirty="0">
              <a:latin typeface="Calibri"/>
              <a:ea typeface="Calibri"/>
              <a:cs typeface="Calibri"/>
              <a:sym typeface="Calibri"/>
            </a:endParaRPr>
          </a:p>
        </p:txBody>
      </p:sp>
      <p:pic>
        <p:nvPicPr>
          <p:cNvPr id="373" name="Google Shape;373;p2" descr="target (Provided by Getty Images)"/>
          <p:cNvPicPr preferRelativeResize="0"/>
          <p:nvPr/>
        </p:nvPicPr>
        <p:blipFill rotWithShape="1">
          <a:blip r:embed="rId3">
            <a:alphaModFix/>
          </a:blip>
          <a:srcRect/>
          <a:stretch/>
        </p:blipFill>
        <p:spPr>
          <a:xfrm>
            <a:off x="1205152" y="3792134"/>
            <a:ext cx="2235131" cy="223513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80" name="Google Shape;380;p3"/>
          <p:cNvSpPr txBox="1">
            <a:spLocks noGrp="1"/>
          </p:cNvSpPr>
          <p:nvPr>
            <p:ph type="title"/>
          </p:nvPr>
        </p:nvSpPr>
        <p:spPr>
          <a:xfrm>
            <a:off x="838200" y="2181706"/>
            <a:ext cx="10512552" cy="215567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600"/>
              <a:buFont typeface="Calibri"/>
              <a:buNone/>
            </a:pPr>
            <a:r>
              <a:rPr lang="en-US" sz="6600" b="1" dirty="0">
                <a:solidFill>
                  <a:schemeClr val="dk1"/>
                </a:solidFill>
                <a:latin typeface="Calibri"/>
                <a:ea typeface="Calibri"/>
                <a:cs typeface="Calibri"/>
                <a:sym typeface="Calibri"/>
              </a:rPr>
              <a:t>Establishing Investigative Context For Court</a:t>
            </a:r>
            <a:endParaRPr dirty="0"/>
          </a:p>
        </p:txBody>
      </p:sp>
      <p:sp>
        <p:nvSpPr>
          <p:cNvPr id="381" name="Google Shape;381;p3"/>
          <p:cNvSpPr/>
          <p:nvPr/>
        </p:nvSpPr>
        <p:spPr>
          <a:xfrm>
            <a:off x="1000760" y="4498200"/>
            <a:ext cx="5410200" cy="18288"/>
          </a:xfrm>
          <a:custGeom>
            <a:avLst/>
            <a:gdLst/>
            <a:ahLst/>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pic>
        <p:nvPicPr>
          <p:cNvPr id="3" name="Google Shape;366;g3f5ed02066d_0_85" descr="Woman judge hand holding gavel to bang on sounding block in the court room. (Provided by Getty Images)">
            <a:extLst>
              <a:ext uri="{FF2B5EF4-FFF2-40B4-BE49-F238E27FC236}">
                <a16:creationId xmlns:a16="http://schemas.microsoft.com/office/drawing/2014/main" id="{26A41EFA-7863-E2BC-410E-2BBE44124D4F}"/>
              </a:ext>
            </a:extLst>
          </p:cNvPr>
          <p:cNvPicPr preferRelativeResize="0"/>
          <p:nvPr/>
        </p:nvPicPr>
        <p:blipFill>
          <a:blip r:embed="rId3">
            <a:alphaModFix/>
          </a:blip>
          <a:stretch>
            <a:fillRect/>
          </a:stretch>
        </p:blipFill>
        <p:spPr>
          <a:xfrm>
            <a:off x="33375" y="27400"/>
            <a:ext cx="12192000" cy="6857999"/>
          </a:xfrm>
          <a:prstGeom prst="rect">
            <a:avLst/>
          </a:prstGeom>
          <a:noFill/>
          <a:ln>
            <a:noFill/>
          </a:ln>
        </p:spPr>
      </p:pic>
      <p:sp>
        <p:nvSpPr>
          <p:cNvPr id="350" name="Google Shape;350;p1"/>
          <p:cNvSpPr/>
          <p:nvPr/>
        </p:nvSpPr>
        <p:spPr>
          <a:xfrm>
            <a:off x="482600" y="5384801"/>
            <a:ext cx="11150600" cy="1143000"/>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351" name="Google Shape;351;p1"/>
          <p:cNvSpPr txBox="1"/>
          <p:nvPr/>
        </p:nvSpPr>
        <p:spPr>
          <a:xfrm>
            <a:off x="690033" y="5633135"/>
            <a:ext cx="10811934"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i="0" u="none" strike="noStrike" cap="none" dirty="0">
                <a:solidFill>
                  <a:schemeClr val="dk1"/>
                </a:solidFill>
                <a:latin typeface="Calibri"/>
                <a:ea typeface="Calibri"/>
                <a:cs typeface="Calibri"/>
                <a:sym typeface="Calibri"/>
              </a:rPr>
              <a:t>UNDERSTANDING AFFIDAVITS &amp; LEGAL SUFFICIENCY </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4"/>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388" name="Google Shape;388;p4"/>
          <p:cNvSpPr/>
          <p:nvPr/>
        </p:nvSpPr>
        <p:spPr>
          <a:xfrm flipH="1">
            <a:off x="8576720" y="3335867"/>
            <a:ext cx="3291840" cy="3200400"/>
          </a:xfrm>
          <a:prstGeom prst="rtTriangle">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389" name="Google Shape;389;p4"/>
          <p:cNvSpPr/>
          <p:nvPr/>
        </p:nvSpPr>
        <p:spPr>
          <a:xfrm>
            <a:off x="641774" y="623275"/>
            <a:ext cx="10905053" cy="5607882"/>
          </a:xfrm>
          <a:prstGeom prst="rect">
            <a:avLst/>
          </a:prstGeom>
          <a:noFill/>
          <a:ln w="19050" cap="flat" cmpd="sng">
            <a:solidFill>
              <a:srgbClr val="3F3F3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390" name="Google Shape;390;p4"/>
          <p:cNvSpPr txBox="1">
            <a:spLocks noGrp="1"/>
          </p:cNvSpPr>
          <p:nvPr>
            <p:ph type="title"/>
          </p:nvPr>
        </p:nvSpPr>
        <p:spPr>
          <a:xfrm>
            <a:off x="1285241" y="1008993"/>
            <a:ext cx="9231410" cy="354204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8100"/>
              <a:buFont typeface="Calibri"/>
              <a:buNone/>
            </a:pPr>
            <a:r>
              <a:rPr lang="en-US" sz="8100" b="1">
                <a:solidFill>
                  <a:schemeClr val="dk1"/>
                </a:solidFill>
                <a:latin typeface="Calibri"/>
                <a:ea typeface="Calibri"/>
                <a:cs typeface="Calibri"/>
                <a:sym typeface="Calibri"/>
              </a:rPr>
              <a:t>Documenting Safety Threats &amp; Escalating Concerns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9" name="Google Shape;399;p5"/>
          <p:cNvSpPr txBox="1">
            <a:spLocks noGrp="1"/>
          </p:cNvSpPr>
          <p:nvPr>
            <p:ph type="title"/>
          </p:nvPr>
        </p:nvSpPr>
        <p:spPr>
          <a:xfrm>
            <a:off x="1524003" y="1999615"/>
            <a:ext cx="9144000" cy="2764028"/>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sz="7200" b="1">
                <a:solidFill>
                  <a:schemeClr val="dk1"/>
                </a:solidFill>
                <a:latin typeface="Calibri"/>
                <a:ea typeface="Calibri"/>
                <a:cs typeface="Calibri"/>
                <a:sym typeface="Calibri"/>
              </a:rPr>
              <a:t>Drafting Probable Cause &amp; Removal Justification</a:t>
            </a:r>
            <a:endParaRPr/>
          </a:p>
        </p:txBody>
      </p:sp>
      <p:sp>
        <p:nvSpPr>
          <p:cNvPr id="400" name="Google Shape;400;p5"/>
          <p:cNvSpPr/>
          <p:nvPr/>
        </p:nvSpPr>
        <p:spPr>
          <a:xfrm>
            <a:off x="3718560" y="5524786"/>
            <a:ext cx="4754880" cy="27432"/>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6"/>
          <p:cNvSpPr/>
          <p:nvPr/>
        </p:nvSpPr>
        <p:spPr>
          <a:xfrm>
            <a:off x="0" y="0"/>
            <a:ext cx="12191999" cy="685736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07" name="Google Shape;407;p6"/>
          <p:cNvSpPr/>
          <p:nvPr/>
        </p:nvSpPr>
        <p:spPr>
          <a:xfrm>
            <a:off x="0" y="2"/>
            <a:ext cx="12192000" cy="4412583"/>
          </a:xfrm>
          <a:prstGeom prst="rect">
            <a:avLst/>
          </a:prstGeom>
          <a:solidFill>
            <a:schemeClr val="tx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08" name="Google Shape;408;p6"/>
          <p:cNvSpPr/>
          <p:nvPr/>
        </p:nvSpPr>
        <p:spPr>
          <a:xfrm>
            <a:off x="596464" y="551962"/>
            <a:ext cx="10999072" cy="4618549"/>
          </a:xfrm>
          <a:prstGeom prst="rect">
            <a:avLst/>
          </a:prstGeom>
          <a:solidFill>
            <a:schemeClr val="lt1"/>
          </a:solidFill>
          <a:ln>
            <a:noFill/>
          </a:ln>
          <a:effectLst>
            <a:outerShdw blurRad="139700" dist="127000" dir="5400000" algn="t" rotWithShape="0">
              <a:srgbClr val="000000">
                <a:alpha val="14902"/>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09" name="Google Shape;409;p6"/>
          <p:cNvSpPr txBox="1">
            <a:spLocks noGrp="1"/>
          </p:cNvSpPr>
          <p:nvPr>
            <p:ph type="title"/>
          </p:nvPr>
        </p:nvSpPr>
        <p:spPr>
          <a:xfrm>
            <a:off x="1524000" y="1293338"/>
            <a:ext cx="9144000" cy="327459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7200"/>
              <a:buFont typeface="Calibri"/>
              <a:buNone/>
            </a:pPr>
            <a:r>
              <a:rPr lang="en-US" sz="7200" b="1">
                <a:solidFill>
                  <a:schemeClr val="dk1"/>
                </a:solidFill>
                <a:latin typeface="Calibri"/>
                <a:ea typeface="Calibri"/>
                <a:cs typeface="Calibri"/>
                <a:sym typeface="Calibri"/>
              </a:rPr>
              <a:t>Evaluation Clarity, Flow &amp; Legal Readability</a:t>
            </a:r>
            <a:endParaRPr/>
          </a:p>
        </p:txBody>
      </p:sp>
      <p:cxnSp>
        <p:nvCxnSpPr>
          <p:cNvPr id="410" name="Google Shape;410;p6"/>
          <p:cNvCxnSpPr/>
          <p:nvPr/>
        </p:nvCxnSpPr>
        <p:spPr>
          <a:xfrm rot="10800000">
            <a:off x="596464" y="6354708"/>
            <a:ext cx="11000232" cy="0"/>
          </a:xfrm>
          <a:prstGeom prst="straightConnector1">
            <a:avLst/>
          </a:prstGeom>
          <a:noFill/>
          <a:ln w="101600" cap="flat" cmpd="sng">
            <a:solidFill>
              <a:schemeClr val="tx2"/>
            </a:solidFill>
            <a:prstDash val="solid"/>
            <a:miter lim="800000"/>
            <a:headEnd type="none" w="sm" len="sm"/>
            <a:tailEnd type="none" w="sm" len="sm"/>
          </a:ln>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4" descr="Salads in a bowl">
            <a:extLst>
              <a:ext uri="{FF2B5EF4-FFF2-40B4-BE49-F238E27FC236}">
                <a16:creationId xmlns:a16="http://schemas.microsoft.com/office/drawing/2014/main" id="{B8B94270-82D8-3F4D-6E2D-1E814B788CC1}"/>
              </a:ext>
            </a:extLst>
          </p:cNvPr>
          <p:cNvPicPr>
            <a:picLocks noChangeAspect="1"/>
          </p:cNvPicPr>
          <p:nvPr/>
        </p:nvPicPr>
        <p:blipFill>
          <a:blip r:embed="rId3" cstate="print">
            <a:extLst>
              <a:ext uri="{28A0092B-C50C-407E-A947-70E740481C1C}">
                <a14:useLocalDpi xmlns:a14="http://schemas.microsoft.com/office/drawing/2010/main" val="0"/>
              </a:ext>
            </a:extLst>
          </a:blip>
          <a:srcRect t="7802" b="7802"/>
          <a:stretch>
            <a:fillRect/>
          </a:stretch>
        </p:blipFill>
        <p:spPr>
          <a:xfrm>
            <a:off x="0" y="0"/>
            <a:ext cx="12192000" cy="6858000"/>
          </a:xfrm>
          <a:prstGeom prst="rect">
            <a:avLst/>
          </a:prstGeom>
          <a:noFill/>
          <a:ln>
            <a:noFill/>
          </a:ln>
        </p:spPr>
      </p:pic>
      <p:sp>
        <p:nvSpPr>
          <p:cNvPr id="5" name="Title 2">
            <a:extLst>
              <a:ext uri="{FF2B5EF4-FFF2-40B4-BE49-F238E27FC236}">
                <a16:creationId xmlns:a16="http://schemas.microsoft.com/office/drawing/2014/main" id="{BD36C933-CF8F-0A0B-24E9-6E21BE35E942}"/>
              </a:ext>
            </a:extLst>
          </p:cNvPr>
          <p:cNvSpPr txBox="1">
            <a:spLocks/>
          </p:cNvSpPr>
          <p:nvPr/>
        </p:nvSpPr>
        <p:spPr>
          <a:xfrm>
            <a:off x="0" y="4839848"/>
            <a:ext cx="12192000" cy="1325563"/>
          </a:xfrm>
          <a:prstGeom prst="rect">
            <a:avLst/>
          </a:prstGeom>
          <a:solidFill>
            <a:schemeClr val="bg1">
              <a:alpha val="90000"/>
            </a:schemeClr>
          </a:solidFill>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a:lstStyle>
          <a:p>
            <a:pPr algn="ctr"/>
            <a:r>
              <a:rPr lang="en-US" sz="7200" dirty="0">
                <a:latin typeface="Calibri" panose="020F0502020204030204" pitchFamily="34" charset="0"/>
                <a:ea typeface="Calibri" panose="020F0502020204030204" pitchFamily="34" charset="0"/>
                <a:cs typeface="Calibri" panose="020F0502020204030204" pitchFamily="34" charset="0"/>
              </a:rPr>
              <a:t>Lunch Break</a:t>
            </a:r>
          </a:p>
        </p:txBody>
      </p:sp>
    </p:spTree>
    <p:extLst>
      <p:ext uri="{BB962C8B-B14F-4D97-AF65-F5344CB8AC3E}">
        <p14:creationId xmlns:p14="http://schemas.microsoft.com/office/powerpoint/2010/main" val="33536740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pic>
        <p:nvPicPr>
          <p:cNvPr id="340" name="Google Shape;340;p1"/>
          <p:cNvPicPr preferRelativeResize="0"/>
          <p:nvPr/>
        </p:nvPicPr>
        <p:blipFill rotWithShape="1">
          <a:blip r:embed="rId3">
            <a:alphaModFix/>
          </a:blip>
          <a:srcRect/>
          <a:stretch/>
        </p:blipFill>
        <p:spPr>
          <a:xfrm>
            <a:off x="0" y="-528320"/>
            <a:ext cx="12192000" cy="7386320"/>
          </a:xfrm>
          <a:prstGeom prst="rect">
            <a:avLst/>
          </a:prstGeom>
          <a:noFill/>
          <a:ln>
            <a:noFill/>
          </a:ln>
        </p:spPr>
      </p:pic>
      <p:sp>
        <p:nvSpPr>
          <p:cNvPr id="341" name="Google Shape;341;p1"/>
          <p:cNvSpPr/>
          <p:nvPr/>
        </p:nvSpPr>
        <p:spPr>
          <a:xfrm>
            <a:off x="0" y="5459769"/>
            <a:ext cx="12192000" cy="830956"/>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342" name="Google Shape;342;p1"/>
          <p:cNvSpPr txBox="1"/>
          <p:nvPr/>
        </p:nvSpPr>
        <p:spPr>
          <a:xfrm>
            <a:off x="162560" y="5459769"/>
            <a:ext cx="12029439" cy="83095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1" i="0" u="none" strike="noStrike" cap="none" dirty="0">
                <a:solidFill>
                  <a:schemeClr val="dk1"/>
                </a:solidFill>
                <a:latin typeface="Calibri"/>
                <a:ea typeface="Calibri"/>
                <a:cs typeface="Calibri"/>
                <a:sym typeface="Calibri"/>
              </a:rPr>
              <a:t>REVIEWING &amp; STRENGTHENING AFFIDAVITS</a:t>
            </a:r>
            <a:endParaRPr sz="4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2" name="Rectangle 1">
            <a:extLst>
              <a:ext uri="{FF2B5EF4-FFF2-40B4-BE49-F238E27FC236}">
                <a16:creationId xmlns:a16="http://schemas.microsoft.com/office/drawing/2014/main" id="{45549947-077E-4E43-F8E3-12322875EE2F}"/>
              </a:ext>
            </a:extLst>
          </p:cNvPr>
          <p:cNvSpPr/>
          <p:nvPr/>
        </p:nvSpPr>
        <p:spPr>
          <a:xfrm>
            <a:off x="-36493" y="4557932"/>
            <a:ext cx="12192000" cy="99814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Google Shape;349;g3f97a52c3e0_0_82"/>
          <p:cNvSpPr txBox="1"/>
          <p:nvPr/>
        </p:nvSpPr>
        <p:spPr>
          <a:xfrm>
            <a:off x="365761" y="1563393"/>
            <a:ext cx="4881490" cy="2400617"/>
          </a:xfrm>
          <a:prstGeom prst="rect">
            <a:avLst/>
          </a:prstGeom>
          <a:noFill/>
          <a:ln>
            <a:noFill/>
          </a:ln>
        </p:spPr>
        <p:txBody>
          <a:bodyPr spcFirstLastPara="1" wrap="square" lIns="91425" tIns="45700" rIns="91425" bIns="45700" anchor="t" anchorCtr="0">
            <a:spAutoFit/>
          </a:bodyPr>
          <a:lstStyle/>
          <a:p>
            <a:pPr marL="0" lvl="0" indent="0" rtl="0">
              <a:spcBef>
                <a:spcPts val="0"/>
              </a:spcBef>
              <a:spcAft>
                <a:spcPts val="0"/>
              </a:spcAft>
              <a:buNone/>
            </a:pPr>
            <a:r>
              <a:rPr lang="en-US" sz="5000" b="1" dirty="0">
                <a:solidFill>
                  <a:schemeClr val="dk1"/>
                </a:solidFill>
                <a:latin typeface="Calibri"/>
                <a:ea typeface="Calibri"/>
                <a:cs typeface="Calibri"/>
                <a:sym typeface="Calibri"/>
              </a:rPr>
              <a:t>Reviewing &amp; Revisiting the Flowers Affidavit</a:t>
            </a:r>
            <a:endParaRPr sz="5000" b="1" dirty="0">
              <a:solidFill>
                <a:schemeClr val="dk1"/>
              </a:solidFill>
              <a:latin typeface="Calibri"/>
              <a:ea typeface="Calibri"/>
              <a:cs typeface="Calibri"/>
              <a:sym typeface="Calibri"/>
            </a:endParaRPr>
          </a:p>
        </p:txBody>
      </p:sp>
      <p:pic>
        <p:nvPicPr>
          <p:cNvPr id="350" name="Google Shape;350;g3f97a52c3e0_0_82"/>
          <p:cNvPicPr preferRelativeResize="0"/>
          <p:nvPr/>
        </p:nvPicPr>
        <p:blipFill rotWithShape="1">
          <a:blip r:embed="rId3">
            <a:alphaModFix/>
          </a:blip>
          <a:srcRect t="10171" b="26402"/>
          <a:stretch>
            <a:fillRect/>
          </a:stretch>
        </p:blipFill>
        <p:spPr>
          <a:xfrm>
            <a:off x="5303521" y="1195756"/>
            <a:ext cx="6573824" cy="46814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grpSp>
        <p:nvGrpSpPr>
          <p:cNvPr id="368" name="Google Shape;368;p2"/>
          <p:cNvGrpSpPr/>
          <p:nvPr/>
        </p:nvGrpSpPr>
        <p:grpSpPr>
          <a:xfrm>
            <a:off x="4574412" y="-48289"/>
            <a:ext cx="189053" cy="6954577"/>
            <a:chOff x="0" y="-38100"/>
            <a:chExt cx="74686" cy="2747433"/>
          </a:xfrm>
        </p:grpSpPr>
        <p:sp>
          <p:nvSpPr>
            <p:cNvPr id="369" name="Google Shape;369;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b="0" i="0" u="none" strike="noStrike" cap="none">
                <a:solidFill>
                  <a:srgbClr val="4C1A27"/>
                </a:solidFill>
                <a:latin typeface="Calibri"/>
                <a:ea typeface="Calibri"/>
                <a:cs typeface="Calibri"/>
                <a:sym typeface="Calibri"/>
              </a:endParaRPr>
            </a:p>
          </p:txBody>
        </p:sp>
        <p:sp>
          <p:nvSpPr>
            <p:cNvPr id="370" name="Google Shape;370;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b="0" i="0" u="none" strike="noStrike" cap="none">
                <a:solidFill>
                  <a:srgbClr val="4C1A27"/>
                </a:solidFill>
                <a:latin typeface="Calibri"/>
                <a:ea typeface="Calibri"/>
                <a:cs typeface="Calibri"/>
                <a:sym typeface="Calibri"/>
              </a:endParaRPr>
            </a:p>
          </p:txBody>
        </p:sp>
      </p:grpSp>
      <p:sp>
        <p:nvSpPr>
          <p:cNvPr id="371" name="Google Shape;371;p2"/>
          <p:cNvSpPr txBox="1"/>
          <p:nvPr/>
        </p:nvSpPr>
        <p:spPr>
          <a:xfrm>
            <a:off x="18902" y="1300897"/>
            <a:ext cx="4555510" cy="19701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6400" b="1" i="0" u="none" strike="noStrike" cap="none" dirty="0">
                <a:latin typeface="Antonio"/>
                <a:ea typeface="Antonio"/>
                <a:cs typeface="Antonio"/>
                <a:sym typeface="Antonio"/>
              </a:rPr>
              <a:t>Target Outcomes</a:t>
            </a:r>
            <a:endParaRPr sz="933" b="0" i="0" u="none" strike="noStrike" cap="none" dirty="0">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372" name="Google Shape;372;p2"/>
          <p:cNvSpPr txBox="1"/>
          <p:nvPr/>
        </p:nvSpPr>
        <p:spPr>
          <a:xfrm>
            <a:off x="5059459" y="263330"/>
            <a:ext cx="7010622" cy="6463308"/>
          </a:xfrm>
          <a:prstGeom prst="rect">
            <a:avLst/>
          </a:prstGeom>
          <a:noFill/>
          <a:ln>
            <a:noFill/>
          </a:ln>
        </p:spPr>
        <p:txBody>
          <a:bodyPr spcFirstLastPara="1" wrap="square" lIns="0" tIns="0" rIns="0" bIns="0" anchor="t" anchorCtr="0">
            <a:spAutoFit/>
          </a:bodyPr>
          <a:lstStyle/>
          <a:p>
            <a:pPr marL="457200" marR="0" lvl="0" indent="-450850" algn="l" rtl="0">
              <a:spcAft>
                <a:spcPts val="0"/>
              </a:spcAft>
              <a:buClr>
                <a:srgbClr val="000000"/>
              </a:buClr>
              <a:buSzPts val="3100"/>
              <a:buFont typeface="Arial"/>
              <a:buChar char="•"/>
            </a:pPr>
            <a:r>
              <a:rPr lang="en-US" sz="3200" dirty="0">
                <a:latin typeface="Calibri"/>
                <a:ea typeface="Calibri"/>
                <a:cs typeface="Calibri"/>
                <a:sym typeface="Calibri"/>
              </a:rPr>
              <a:t>Understand how revision improves legal communication and document reliability.</a:t>
            </a:r>
          </a:p>
          <a:p>
            <a:pPr marL="6350" marR="0" lvl="0" algn="l" rtl="0">
              <a:spcAft>
                <a:spcPts val="0"/>
              </a:spcAft>
              <a:buClr>
                <a:srgbClr val="000000"/>
              </a:buClr>
              <a:buSzPts val="3100"/>
            </a:pPr>
            <a:endParaRPr sz="1200" dirty="0">
              <a:latin typeface="Calibri"/>
              <a:ea typeface="Calibri"/>
              <a:cs typeface="Calibri"/>
              <a:sym typeface="Calibri"/>
            </a:endParaRPr>
          </a:p>
          <a:p>
            <a:pPr marL="457200" marR="0" lvl="0" indent="-450850" algn="l" rtl="0">
              <a:spcAft>
                <a:spcPts val="0"/>
              </a:spcAft>
              <a:buClr>
                <a:srgbClr val="000000"/>
              </a:buClr>
              <a:buSzPts val="3100"/>
              <a:buFont typeface="Arial"/>
              <a:buChar char="•"/>
            </a:pPr>
            <a:r>
              <a:rPr lang="en-US" sz="3200" dirty="0">
                <a:latin typeface="Calibri"/>
                <a:ea typeface="Calibri"/>
                <a:cs typeface="Calibri"/>
                <a:sym typeface="Calibri"/>
              </a:rPr>
              <a:t>Apply revision strategies to improve clarity, organization, and explanation within drafted affidavits.</a:t>
            </a:r>
          </a:p>
          <a:p>
            <a:pPr marL="6350" marR="0" lvl="0" algn="l" rtl="0">
              <a:spcAft>
                <a:spcPts val="0"/>
              </a:spcAft>
              <a:buClr>
                <a:srgbClr val="000000"/>
              </a:buClr>
              <a:buSzPts val="3100"/>
            </a:pPr>
            <a:endParaRPr sz="1200" dirty="0">
              <a:latin typeface="Calibri"/>
              <a:ea typeface="Calibri"/>
              <a:cs typeface="Calibri"/>
              <a:sym typeface="Calibri"/>
            </a:endParaRPr>
          </a:p>
          <a:p>
            <a:pPr marL="457200" marR="0" lvl="0" indent="-450850" algn="l" rtl="0">
              <a:spcAft>
                <a:spcPts val="0"/>
              </a:spcAft>
              <a:buClr>
                <a:srgbClr val="000000"/>
              </a:buClr>
              <a:buSzPts val="3100"/>
              <a:buFont typeface="Arial"/>
              <a:buChar char="•"/>
            </a:pPr>
            <a:r>
              <a:rPr lang="en-US" sz="3200" dirty="0">
                <a:latin typeface="Calibri"/>
                <a:ea typeface="Calibri"/>
                <a:cs typeface="Calibri"/>
                <a:sym typeface="Calibri"/>
              </a:rPr>
              <a:t>Assess whether affidavit language clearly communicates investigative reasoning and supporting context.</a:t>
            </a:r>
          </a:p>
          <a:p>
            <a:pPr marL="6350" marR="0" lvl="0" algn="l" rtl="0">
              <a:spcAft>
                <a:spcPts val="0"/>
              </a:spcAft>
              <a:buClr>
                <a:srgbClr val="000000"/>
              </a:buClr>
              <a:buSzPts val="3100"/>
            </a:pPr>
            <a:endParaRPr sz="1200" dirty="0">
              <a:latin typeface="Calibri"/>
              <a:ea typeface="Calibri"/>
              <a:cs typeface="Calibri"/>
              <a:sym typeface="Calibri"/>
            </a:endParaRPr>
          </a:p>
          <a:p>
            <a:pPr marL="457200" marR="0" lvl="0" indent="-450850" algn="l" rtl="0">
              <a:spcAft>
                <a:spcPts val="0"/>
              </a:spcAft>
              <a:buClr>
                <a:srgbClr val="000000"/>
              </a:buClr>
              <a:buSzPts val="3100"/>
              <a:buFont typeface="Arial"/>
              <a:buChar char="•"/>
            </a:pPr>
            <a:r>
              <a:rPr lang="en-US" sz="3200" dirty="0">
                <a:latin typeface="Calibri"/>
                <a:ea typeface="Calibri"/>
                <a:cs typeface="Calibri"/>
                <a:sym typeface="Calibri"/>
              </a:rPr>
              <a:t>Identify gaps, weak wording, and structural issues that affect legal audiences' understanding.</a:t>
            </a:r>
            <a:endParaRPr sz="3200" b="0" i="0" u="none" strike="noStrike" cap="none" dirty="0">
              <a:solidFill>
                <a:srgbClr val="333333"/>
              </a:solidFill>
              <a:latin typeface="Calibri"/>
              <a:ea typeface="Calibri"/>
              <a:cs typeface="Calibri"/>
              <a:sym typeface="Calibri"/>
            </a:endParaRPr>
          </a:p>
        </p:txBody>
      </p:sp>
      <p:pic>
        <p:nvPicPr>
          <p:cNvPr id="373" name="Google Shape;373;p2" descr="target (Provided by Getty Images)"/>
          <p:cNvPicPr preferRelativeResize="0"/>
          <p:nvPr/>
        </p:nvPicPr>
        <p:blipFill rotWithShape="1">
          <a:blip r:embed="rId3">
            <a:alphaModFix/>
          </a:blip>
          <a:srcRect/>
          <a:stretch/>
        </p:blipFill>
        <p:spPr>
          <a:xfrm>
            <a:off x="1179092" y="3809387"/>
            <a:ext cx="2235131" cy="223513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380" name="Google Shape;380;p3"/>
          <p:cNvSpPr txBox="1">
            <a:spLocks noGrp="1"/>
          </p:cNvSpPr>
          <p:nvPr>
            <p:ph type="title"/>
          </p:nvPr>
        </p:nvSpPr>
        <p:spPr>
          <a:xfrm>
            <a:off x="838199" y="1093788"/>
            <a:ext cx="10506455" cy="296720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800"/>
              <a:buFont typeface="Calibri"/>
              <a:buNone/>
            </a:pPr>
            <a:r>
              <a:rPr lang="en-US" sz="6800" b="1">
                <a:solidFill>
                  <a:schemeClr val="dk1"/>
                </a:solidFill>
                <a:latin typeface="Calibri"/>
                <a:ea typeface="Calibri"/>
                <a:cs typeface="Calibri"/>
                <a:sym typeface="Calibri"/>
              </a:rPr>
              <a:t>How Documentation Quality Affects Court Interpretation</a:t>
            </a:r>
            <a:endParaRPr/>
          </a:p>
        </p:txBody>
      </p:sp>
      <p:sp>
        <p:nvSpPr>
          <p:cNvPr id="381" name="Google Shape;381;p3"/>
          <p:cNvSpPr/>
          <p:nvPr/>
        </p:nvSpPr>
        <p:spPr>
          <a:xfrm>
            <a:off x="841248" y="4331166"/>
            <a:ext cx="10506456"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82" name="Google Shape;382;p3"/>
          <p:cNvSpPr/>
          <p:nvPr/>
        </p:nvSpPr>
        <p:spPr>
          <a:xfrm rot="5400000">
            <a:off x="9346882" y="2348839"/>
            <a:ext cx="54864" cy="3946779"/>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9" name="Google Shape;389;p4"/>
          <p:cNvSpPr/>
          <p:nvPr/>
        </p:nvSpPr>
        <p:spPr>
          <a:xfrm flipH="1">
            <a:off x="8576720" y="3335867"/>
            <a:ext cx="3291840" cy="3200400"/>
          </a:xfrm>
          <a:prstGeom prst="rtTriangle">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390" name="Google Shape;390;p4"/>
          <p:cNvSpPr/>
          <p:nvPr/>
        </p:nvSpPr>
        <p:spPr>
          <a:xfrm>
            <a:off x="641774" y="623275"/>
            <a:ext cx="10905053" cy="5607882"/>
          </a:xfrm>
          <a:prstGeom prst="rect">
            <a:avLst/>
          </a:prstGeom>
          <a:noFill/>
          <a:ln w="19050" cap="flat" cmpd="sng">
            <a:solidFill>
              <a:srgbClr val="3F3F3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391" name="Google Shape;391;p4"/>
          <p:cNvSpPr txBox="1">
            <a:spLocks noGrp="1"/>
          </p:cNvSpPr>
          <p:nvPr>
            <p:ph type="title"/>
          </p:nvPr>
        </p:nvSpPr>
        <p:spPr>
          <a:xfrm>
            <a:off x="1337000" y="1121433"/>
            <a:ext cx="9231410" cy="294652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ct val="100000"/>
              <a:buFont typeface="Calibri"/>
              <a:buNone/>
            </a:pPr>
            <a:r>
              <a:rPr lang="en-US" sz="9800" b="1" dirty="0">
                <a:solidFill>
                  <a:schemeClr val="dk1"/>
                </a:solidFill>
                <a:latin typeface="Calibri"/>
                <a:ea typeface="Calibri"/>
                <a:cs typeface="Calibri"/>
                <a:sym typeface="Calibri"/>
              </a:rPr>
              <a:t>Revising Affidavit Language</a:t>
            </a:r>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8" name="Google Shape;398;p5"/>
          <p:cNvSpPr txBox="1">
            <a:spLocks noGrp="1"/>
          </p:cNvSpPr>
          <p:nvPr>
            <p:ph type="title"/>
          </p:nvPr>
        </p:nvSpPr>
        <p:spPr>
          <a:xfrm>
            <a:off x="815959" y="2268114"/>
            <a:ext cx="7943491" cy="2309072"/>
          </a:xfrm>
          <a:prstGeom prst="rect">
            <a:avLst/>
          </a:prstGeom>
          <a:noFill/>
          <a:ln>
            <a:noFill/>
          </a:ln>
        </p:spPr>
        <p:txBody>
          <a:bodyPr spcFirstLastPara="1" wrap="square" lIns="91425" tIns="45700" rIns="91425" bIns="45700" anchor="b" anchorCtr="0">
            <a:normAutofit/>
          </a:bodyPr>
          <a:lstStyle/>
          <a:p>
            <a:pPr marL="0" lvl="0" indent="0" rtl="0">
              <a:lnSpc>
                <a:spcPct val="90000"/>
              </a:lnSpc>
              <a:spcBef>
                <a:spcPts val="0"/>
              </a:spcBef>
              <a:spcAft>
                <a:spcPts val="0"/>
              </a:spcAft>
              <a:buClr>
                <a:schemeClr val="dk1"/>
              </a:buClr>
              <a:buSzPts val="6600"/>
              <a:buFont typeface="Calibri"/>
              <a:buNone/>
            </a:pPr>
            <a:r>
              <a:rPr lang="en-US" sz="7200" b="1" dirty="0">
                <a:solidFill>
                  <a:schemeClr val="dk1"/>
                </a:solidFill>
                <a:latin typeface="Calibri"/>
                <a:ea typeface="Calibri"/>
                <a:cs typeface="Calibri"/>
                <a:sym typeface="Calibri"/>
              </a:rPr>
              <a:t>Evaluation of Revision Choices </a:t>
            </a:r>
            <a:endParaRPr sz="7200" dirty="0"/>
          </a:p>
        </p:txBody>
      </p:sp>
      <p:sp>
        <p:nvSpPr>
          <p:cNvPr id="3" name="Google Shape;408;p4">
            <a:extLst>
              <a:ext uri="{FF2B5EF4-FFF2-40B4-BE49-F238E27FC236}">
                <a16:creationId xmlns:a16="http://schemas.microsoft.com/office/drawing/2014/main" id="{A37B324C-D139-E11C-4E39-914380E765A5}"/>
              </a:ext>
            </a:extLst>
          </p:cNvPr>
          <p:cNvSpPr/>
          <p:nvPr/>
        </p:nvSpPr>
        <p:spPr>
          <a:xfrm rot="5400000">
            <a:off x="-1270325" y="3369273"/>
            <a:ext cx="3200400" cy="152382"/>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 name="Google Shape;412;p4">
            <a:extLst>
              <a:ext uri="{FF2B5EF4-FFF2-40B4-BE49-F238E27FC236}">
                <a16:creationId xmlns:a16="http://schemas.microsoft.com/office/drawing/2014/main" id="{F04DDFDB-DA68-6C5D-9C3C-21616176210B}"/>
              </a:ext>
            </a:extLst>
          </p:cNvPr>
          <p:cNvSpPr/>
          <p:nvPr/>
        </p:nvSpPr>
        <p:spPr>
          <a:xfrm rot="5400000">
            <a:off x="-1524009" y="3366125"/>
            <a:ext cx="3200400" cy="152382"/>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8" name="Google Shape;358;g3f979f1a0ad_0_82"/>
          <p:cNvSpPr txBox="1"/>
          <p:nvPr/>
        </p:nvSpPr>
        <p:spPr>
          <a:xfrm>
            <a:off x="660450" y="2606575"/>
            <a:ext cx="4743000" cy="135450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None/>
            </a:pPr>
            <a:r>
              <a:rPr lang="en-US" sz="4100" b="1" dirty="0">
                <a:solidFill>
                  <a:schemeClr val="dk1"/>
                </a:solidFill>
                <a:latin typeface="Calibri"/>
                <a:ea typeface="Calibri"/>
                <a:cs typeface="Calibri"/>
                <a:sym typeface="Calibri"/>
              </a:rPr>
              <a:t>Introducing Affidavit Development</a:t>
            </a:r>
            <a:endParaRPr sz="4600" b="1" dirty="0">
              <a:solidFill>
                <a:schemeClr val="dk1"/>
              </a:solidFill>
              <a:latin typeface="Calibri"/>
              <a:ea typeface="Calibri"/>
              <a:cs typeface="Calibri"/>
              <a:sym typeface="Calibri"/>
            </a:endParaRPr>
          </a:p>
        </p:txBody>
      </p:sp>
      <p:pic>
        <p:nvPicPr>
          <p:cNvPr id="359" name="Google Shape;359;g3f979f1a0ad_0_82"/>
          <p:cNvPicPr preferRelativeResize="0"/>
          <p:nvPr/>
        </p:nvPicPr>
        <p:blipFill>
          <a:blip r:embed="rId3">
            <a:alphaModFix/>
          </a:blip>
          <a:stretch>
            <a:fillRect/>
          </a:stretch>
        </p:blipFill>
        <p:spPr>
          <a:xfrm>
            <a:off x="5930875" y="803092"/>
            <a:ext cx="5572125" cy="530542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6"/>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06" name="Google Shape;406;p6"/>
          <p:cNvSpPr txBox="1">
            <a:spLocks noGrp="1"/>
          </p:cNvSpPr>
          <p:nvPr>
            <p:ph type="title"/>
          </p:nvPr>
        </p:nvSpPr>
        <p:spPr>
          <a:xfrm>
            <a:off x="558210" y="1365472"/>
            <a:ext cx="10978470" cy="356463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8100"/>
              <a:buFont typeface="Calibri"/>
              <a:buNone/>
            </a:pPr>
            <a:r>
              <a:rPr lang="en-US" sz="7200" b="1" dirty="0">
                <a:solidFill>
                  <a:schemeClr val="dk1"/>
                </a:solidFill>
                <a:latin typeface="Calibri"/>
                <a:ea typeface="Calibri"/>
                <a:cs typeface="Calibri"/>
                <a:sym typeface="Calibri"/>
              </a:rPr>
              <a:t>Strengthening Legal Writing Through Revision &amp; Review</a:t>
            </a:r>
            <a:endParaRPr sz="7200" dirty="0"/>
          </a:p>
        </p:txBody>
      </p:sp>
      <p:sp>
        <p:nvSpPr>
          <p:cNvPr id="407" name="Google Shape;407;p6"/>
          <p:cNvSpPr/>
          <p:nvPr/>
        </p:nvSpPr>
        <p:spPr>
          <a:xfrm>
            <a:off x="0" y="1913350"/>
            <a:ext cx="128016" cy="246888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08" name="Google Shape;408;p6"/>
          <p:cNvSpPr/>
          <p:nvPr/>
        </p:nvSpPr>
        <p:spPr>
          <a:xfrm>
            <a:off x="650945" y="5831269"/>
            <a:ext cx="1092708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 name="Google Shape;408;p4">
            <a:extLst>
              <a:ext uri="{FF2B5EF4-FFF2-40B4-BE49-F238E27FC236}">
                <a16:creationId xmlns:a16="http://schemas.microsoft.com/office/drawing/2014/main" id="{1C25EF44-9854-64A4-7663-2D5DEE1B9903}"/>
              </a:ext>
            </a:extLst>
          </p:cNvPr>
          <p:cNvSpPr/>
          <p:nvPr/>
        </p:nvSpPr>
        <p:spPr>
          <a:xfrm rot="5400000">
            <a:off x="-1270325" y="3369273"/>
            <a:ext cx="3200400" cy="152382"/>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 name="Google Shape;412;p4">
            <a:extLst>
              <a:ext uri="{FF2B5EF4-FFF2-40B4-BE49-F238E27FC236}">
                <a16:creationId xmlns:a16="http://schemas.microsoft.com/office/drawing/2014/main" id="{7DFCAB0E-F883-FA25-BD00-A6968E9CF3D6}"/>
              </a:ext>
            </a:extLst>
          </p:cNvPr>
          <p:cNvSpPr/>
          <p:nvPr/>
        </p:nvSpPr>
        <p:spPr>
          <a:xfrm rot="5400000">
            <a:off x="-1524009" y="3366125"/>
            <a:ext cx="3200400" cy="152382"/>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CF746F-5B04-45DE-C868-1D8843891AD4}"/>
              </a:ext>
            </a:extLst>
          </p:cNvPr>
          <p:cNvPicPr>
            <a:picLocks noChangeAspect="1"/>
          </p:cNvPicPr>
          <p:nvPr/>
        </p:nvPicPr>
        <p:blipFill>
          <a:blip r:embed="rId3"/>
          <a:stretch>
            <a:fillRect/>
          </a:stretch>
        </p:blipFill>
        <p:spPr>
          <a:xfrm>
            <a:off x="0" y="0"/>
            <a:ext cx="12192000" cy="6857999"/>
          </a:xfrm>
          <a:prstGeom prst="rect">
            <a:avLst/>
          </a:prstGeom>
        </p:spPr>
      </p:pic>
      <p:sp>
        <p:nvSpPr>
          <p:cNvPr id="5" name="Title 1">
            <a:extLst>
              <a:ext uri="{FF2B5EF4-FFF2-40B4-BE49-F238E27FC236}">
                <a16:creationId xmlns:a16="http://schemas.microsoft.com/office/drawing/2014/main" id="{5B7A2A70-B74E-8743-C3FA-00957B089BE6}"/>
              </a:ext>
            </a:extLst>
          </p:cNvPr>
          <p:cNvSpPr txBox="1">
            <a:spLocks/>
          </p:cNvSpPr>
          <p:nvPr/>
        </p:nvSpPr>
        <p:spPr>
          <a:xfrm>
            <a:off x="6095999" y="0"/>
            <a:ext cx="6068191" cy="6857999"/>
          </a:xfrm>
          <a:prstGeom prst="rect">
            <a:avLst/>
          </a:prstGeom>
        </p:spPr>
        <p:txBody>
          <a:bodyPr anchor="ct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a:lstStyle>
          <a:p>
            <a:pPr algn="ctr"/>
            <a: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t>15-Minute </a:t>
            </a:r>
            <a:b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t>Brain Break</a:t>
            </a:r>
          </a:p>
        </p:txBody>
      </p:sp>
    </p:spTree>
    <p:extLst>
      <p:ext uri="{BB962C8B-B14F-4D97-AF65-F5344CB8AC3E}">
        <p14:creationId xmlns:p14="http://schemas.microsoft.com/office/powerpoint/2010/main" val="32967635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pic>
        <p:nvPicPr>
          <p:cNvPr id="525" name="Google Shape;525;p1"/>
          <p:cNvPicPr preferRelativeResize="0"/>
          <p:nvPr/>
        </p:nvPicPr>
        <p:blipFill rotWithShape="1">
          <a:blip r:embed="rId3">
            <a:alphaModFix/>
          </a:blip>
          <a:srcRect/>
          <a:stretch/>
        </p:blipFill>
        <p:spPr>
          <a:xfrm>
            <a:off x="0" y="-569343"/>
            <a:ext cx="12192000" cy="7427343"/>
          </a:xfrm>
          <a:prstGeom prst="rect">
            <a:avLst/>
          </a:prstGeom>
          <a:noFill/>
          <a:ln>
            <a:noFill/>
          </a:ln>
        </p:spPr>
      </p:pic>
      <p:sp>
        <p:nvSpPr>
          <p:cNvPr id="526" name="Google Shape;526;p1"/>
          <p:cNvSpPr/>
          <p:nvPr/>
        </p:nvSpPr>
        <p:spPr>
          <a:xfrm>
            <a:off x="502920" y="5230367"/>
            <a:ext cx="11219688" cy="1381447"/>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27" name="Google Shape;527;p1"/>
          <p:cNvSpPr txBox="1"/>
          <p:nvPr/>
        </p:nvSpPr>
        <p:spPr>
          <a:xfrm>
            <a:off x="800100" y="5404657"/>
            <a:ext cx="10625328" cy="10156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000" b="1" i="0" u="none" strike="noStrike" cap="none" dirty="0">
                <a:solidFill>
                  <a:schemeClr val="dk1"/>
                </a:solidFill>
                <a:latin typeface="Calibri"/>
                <a:ea typeface="Calibri"/>
                <a:cs typeface="Calibri"/>
                <a:sym typeface="Calibri"/>
              </a:rPr>
              <a:t>COURT CONNECTION</a:t>
            </a:r>
            <a:endParaRPr sz="24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2" name="Rectangle 1">
            <a:extLst>
              <a:ext uri="{FF2B5EF4-FFF2-40B4-BE49-F238E27FC236}">
                <a16:creationId xmlns:a16="http://schemas.microsoft.com/office/drawing/2014/main" id="{07A3CFE8-773B-D5A3-F429-208D58CAD412}"/>
              </a:ext>
            </a:extLst>
          </p:cNvPr>
          <p:cNvSpPr/>
          <p:nvPr/>
        </p:nvSpPr>
        <p:spPr>
          <a:xfrm>
            <a:off x="0" y="4346917"/>
            <a:ext cx="12192000" cy="104896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4" name="Google Shape;534;g3f5edd33acb_0_82"/>
          <p:cNvSpPr txBox="1"/>
          <p:nvPr/>
        </p:nvSpPr>
        <p:spPr>
          <a:xfrm>
            <a:off x="618246" y="2022171"/>
            <a:ext cx="4377377" cy="1569620"/>
          </a:xfrm>
          <a:prstGeom prst="rect">
            <a:avLst/>
          </a:prstGeom>
          <a:noFill/>
          <a:ln>
            <a:noFill/>
          </a:ln>
        </p:spPr>
        <p:txBody>
          <a:bodyPr spcFirstLastPara="1" wrap="square" lIns="91425" tIns="45700" rIns="91425" bIns="45700" anchor="t" anchorCtr="0">
            <a:spAutoFit/>
          </a:bodyPr>
          <a:lstStyle/>
          <a:p>
            <a:pPr marL="0" lvl="0" indent="0" rtl="0">
              <a:spcBef>
                <a:spcPts val="0"/>
              </a:spcBef>
              <a:spcAft>
                <a:spcPts val="0"/>
              </a:spcAft>
              <a:buNone/>
            </a:pPr>
            <a:r>
              <a:rPr lang="en-US" sz="4800" b="1" dirty="0">
                <a:solidFill>
                  <a:schemeClr val="dk1"/>
                </a:solidFill>
                <a:latin typeface="Calibri"/>
                <a:ea typeface="Calibri"/>
                <a:cs typeface="Calibri"/>
                <a:sym typeface="Calibri"/>
              </a:rPr>
              <a:t>Affidavit Impact &amp; Reflection</a:t>
            </a:r>
            <a:endParaRPr sz="5400" b="1" dirty="0">
              <a:solidFill>
                <a:schemeClr val="dk1"/>
              </a:solidFill>
              <a:latin typeface="Calibri"/>
              <a:ea typeface="Calibri"/>
              <a:cs typeface="Calibri"/>
              <a:sym typeface="Calibri"/>
            </a:endParaRPr>
          </a:p>
        </p:txBody>
      </p:sp>
      <p:pic>
        <p:nvPicPr>
          <p:cNvPr id="535" name="Google Shape;535;g3f5edd33acb_0_82"/>
          <p:cNvPicPr preferRelativeResize="0"/>
          <p:nvPr/>
        </p:nvPicPr>
        <p:blipFill rotWithShape="1">
          <a:blip r:embed="rId3">
            <a:alphaModFix/>
          </a:blip>
          <a:srcRect r="6944"/>
          <a:stretch>
            <a:fillRect/>
          </a:stretch>
        </p:blipFill>
        <p:spPr>
          <a:xfrm>
            <a:off x="5300527" y="1229360"/>
            <a:ext cx="6231024" cy="46424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grpSp>
        <p:nvGrpSpPr>
          <p:cNvPr id="553" name="Google Shape;553;p2"/>
          <p:cNvGrpSpPr/>
          <p:nvPr/>
        </p:nvGrpSpPr>
        <p:grpSpPr>
          <a:xfrm>
            <a:off x="4231903" y="-96577"/>
            <a:ext cx="167625" cy="6954577"/>
            <a:chOff x="0" y="-38100"/>
            <a:chExt cx="74686" cy="2747433"/>
          </a:xfrm>
        </p:grpSpPr>
        <p:sp>
          <p:nvSpPr>
            <p:cNvPr id="554" name="Google Shape;554;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b="0" i="0" u="none" strike="noStrike" cap="none">
                <a:solidFill>
                  <a:srgbClr val="4C1A27"/>
                </a:solidFill>
                <a:latin typeface="Calibri"/>
                <a:ea typeface="Calibri"/>
                <a:cs typeface="Calibri"/>
                <a:sym typeface="Calibri"/>
              </a:endParaRPr>
            </a:p>
          </p:txBody>
        </p:sp>
        <p:sp>
          <p:nvSpPr>
            <p:cNvPr id="555" name="Google Shape;555;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b="0" i="0" u="none" strike="noStrike" cap="none">
                <a:solidFill>
                  <a:srgbClr val="4C1A27"/>
                </a:solidFill>
                <a:latin typeface="Calibri"/>
                <a:ea typeface="Calibri"/>
                <a:cs typeface="Calibri"/>
                <a:sym typeface="Calibri"/>
              </a:endParaRPr>
            </a:p>
          </p:txBody>
        </p:sp>
      </p:grpSp>
      <p:sp>
        <p:nvSpPr>
          <p:cNvPr id="556" name="Google Shape;556;p2"/>
          <p:cNvSpPr txBox="1"/>
          <p:nvPr/>
        </p:nvSpPr>
        <p:spPr>
          <a:xfrm>
            <a:off x="-1" y="1242158"/>
            <a:ext cx="4231903" cy="1846659"/>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6000" b="1" i="0" u="none" strike="noStrike" cap="none" dirty="0">
                <a:latin typeface="Antonio"/>
                <a:ea typeface="Antonio"/>
                <a:cs typeface="Antonio"/>
                <a:sym typeface="Antonio"/>
              </a:rPr>
              <a:t>Target Outcomes</a:t>
            </a:r>
            <a:endParaRPr sz="6000" b="0" i="0" u="none" strike="noStrike" cap="none" dirty="0">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57" name="Google Shape;557;p2"/>
          <p:cNvSpPr txBox="1"/>
          <p:nvPr/>
        </p:nvSpPr>
        <p:spPr>
          <a:xfrm>
            <a:off x="4632925" y="420112"/>
            <a:ext cx="7133505" cy="6093976"/>
          </a:xfrm>
          <a:prstGeom prst="rect">
            <a:avLst/>
          </a:prstGeom>
          <a:noFill/>
          <a:ln>
            <a:noFill/>
          </a:ln>
        </p:spPr>
        <p:txBody>
          <a:bodyPr spcFirstLastPara="1" wrap="square" lIns="0" tIns="0" rIns="0" bIns="0" anchor="t" anchorCtr="0">
            <a:spAutoFit/>
          </a:bodyPr>
          <a:lstStyle/>
          <a:p>
            <a:pPr marL="457200" marR="0" lvl="0" indent="-463550" algn="l" rtl="0">
              <a:spcBef>
                <a:spcPts val="0"/>
              </a:spcBef>
              <a:spcAft>
                <a:spcPts val="0"/>
              </a:spcAft>
              <a:buClr>
                <a:schemeClr val="dk2"/>
              </a:buClr>
              <a:buSzPts val="3100"/>
              <a:buFont typeface="Arial"/>
              <a:buChar char="•"/>
            </a:pPr>
            <a:r>
              <a:rPr lang="en-US" sz="3000" dirty="0">
                <a:latin typeface="Calibri"/>
                <a:ea typeface="Calibri"/>
                <a:cs typeface="Calibri"/>
                <a:sym typeface="Calibri"/>
              </a:rPr>
              <a:t>Understand how affidavit quality influences courtroom preparation, legal collaboration, and professional credibility.</a:t>
            </a:r>
            <a:endParaRPr sz="3000" dirty="0">
              <a:latin typeface="Calibri"/>
              <a:ea typeface="Calibri"/>
              <a:cs typeface="Calibri"/>
              <a:sym typeface="Calibri"/>
            </a:endParaRPr>
          </a:p>
          <a:p>
            <a:pPr marL="457200" marR="0" lvl="0" indent="0" algn="l" rtl="0">
              <a:spcBef>
                <a:spcPts val="0"/>
              </a:spcBef>
              <a:spcAft>
                <a:spcPts val="0"/>
              </a:spcAft>
              <a:buNone/>
            </a:pPr>
            <a:endParaRPr sz="1200" dirty="0">
              <a:latin typeface="Calibri"/>
              <a:ea typeface="Calibri"/>
              <a:cs typeface="Calibri"/>
              <a:sym typeface="Calibri"/>
            </a:endParaRPr>
          </a:p>
          <a:p>
            <a:pPr marL="457200" marR="0" lvl="0" indent="-463550" algn="l" rtl="0">
              <a:spcBef>
                <a:spcPts val="0"/>
              </a:spcBef>
              <a:spcAft>
                <a:spcPts val="0"/>
              </a:spcAft>
              <a:buClr>
                <a:schemeClr val="dk2"/>
              </a:buClr>
              <a:buSzPts val="3100"/>
              <a:buFont typeface="Arial"/>
              <a:buChar char="•"/>
            </a:pPr>
            <a:r>
              <a:rPr lang="en-US" sz="3000" dirty="0">
                <a:latin typeface="Calibri"/>
                <a:ea typeface="Calibri"/>
                <a:cs typeface="Calibri"/>
                <a:sym typeface="Calibri"/>
              </a:rPr>
              <a:t>Apply lessons learned from the Flowers affidavit process to future documentation practice.</a:t>
            </a:r>
            <a:endParaRPr sz="3000" dirty="0">
              <a:latin typeface="Calibri"/>
              <a:ea typeface="Calibri"/>
              <a:cs typeface="Calibri"/>
              <a:sym typeface="Calibri"/>
            </a:endParaRPr>
          </a:p>
          <a:p>
            <a:pPr marL="457200" marR="0" lvl="0" indent="0" algn="l" rtl="0">
              <a:spcBef>
                <a:spcPts val="0"/>
              </a:spcBef>
              <a:spcAft>
                <a:spcPts val="0"/>
              </a:spcAft>
              <a:buNone/>
            </a:pPr>
            <a:endParaRPr sz="1200" dirty="0">
              <a:latin typeface="Calibri"/>
              <a:ea typeface="Calibri"/>
              <a:cs typeface="Calibri"/>
              <a:sym typeface="Calibri"/>
            </a:endParaRPr>
          </a:p>
          <a:p>
            <a:pPr marL="457200" marR="0" lvl="0" indent="-463550" algn="l" rtl="0">
              <a:spcBef>
                <a:spcPts val="0"/>
              </a:spcBef>
              <a:spcAft>
                <a:spcPts val="0"/>
              </a:spcAft>
              <a:buClr>
                <a:schemeClr val="dk2"/>
              </a:buClr>
              <a:buSzPts val="3100"/>
              <a:buFont typeface="Arial"/>
              <a:buChar char="•"/>
            </a:pPr>
            <a:r>
              <a:rPr lang="en-US" sz="3000" dirty="0">
                <a:latin typeface="Calibri"/>
                <a:ea typeface="Calibri"/>
                <a:cs typeface="Calibri"/>
                <a:sym typeface="Calibri"/>
              </a:rPr>
              <a:t>Assess how legal writing decisions affect long-term case understanding and court interpretation.</a:t>
            </a:r>
            <a:endParaRPr sz="3000" dirty="0">
              <a:latin typeface="Calibri"/>
              <a:ea typeface="Calibri"/>
              <a:cs typeface="Calibri"/>
              <a:sym typeface="Calibri"/>
            </a:endParaRPr>
          </a:p>
          <a:p>
            <a:pPr marL="457200" marR="0" lvl="0" indent="0" algn="l" rtl="0">
              <a:spcBef>
                <a:spcPts val="0"/>
              </a:spcBef>
              <a:spcAft>
                <a:spcPts val="0"/>
              </a:spcAft>
              <a:buNone/>
            </a:pPr>
            <a:endParaRPr sz="1200" dirty="0">
              <a:latin typeface="Calibri"/>
              <a:ea typeface="Calibri"/>
              <a:cs typeface="Calibri"/>
              <a:sym typeface="Calibri"/>
            </a:endParaRPr>
          </a:p>
          <a:p>
            <a:pPr marL="457200" marR="0" lvl="0" indent="-463550" algn="l" rtl="0">
              <a:spcBef>
                <a:spcPts val="0"/>
              </a:spcBef>
              <a:spcAft>
                <a:spcPts val="0"/>
              </a:spcAft>
              <a:buClr>
                <a:schemeClr val="dk2"/>
              </a:buClr>
              <a:buSzPts val="3100"/>
              <a:buFont typeface="Arial"/>
              <a:buChar char="•"/>
            </a:pPr>
            <a:r>
              <a:rPr lang="en-US" sz="3000" dirty="0">
                <a:latin typeface="Calibri"/>
                <a:ea typeface="Calibri"/>
                <a:cs typeface="Calibri"/>
                <a:sym typeface="Calibri"/>
              </a:rPr>
              <a:t>Recognize that affidavits continue shaping legal and professional processes beyond initial court action.</a:t>
            </a:r>
            <a:endParaRPr sz="3000" b="0" i="0" u="none" strike="noStrike" cap="none" dirty="0">
              <a:latin typeface="Calibri"/>
              <a:ea typeface="Calibri"/>
              <a:cs typeface="Calibri"/>
              <a:sym typeface="Calibri"/>
            </a:endParaRPr>
          </a:p>
        </p:txBody>
      </p:sp>
      <p:pic>
        <p:nvPicPr>
          <p:cNvPr id="558" name="Google Shape;558;p2" descr="target (Provided by Getty Images)"/>
          <p:cNvPicPr preferRelativeResize="0"/>
          <p:nvPr/>
        </p:nvPicPr>
        <p:blipFill rotWithShape="1">
          <a:blip r:embed="rId3">
            <a:alphaModFix/>
          </a:blip>
          <a:srcRect/>
          <a:stretch/>
        </p:blipFill>
        <p:spPr>
          <a:xfrm>
            <a:off x="998386" y="3380711"/>
            <a:ext cx="2235131" cy="2235131"/>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7" name="Google Shape;567;p3"/>
          <p:cNvSpPr txBox="1">
            <a:spLocks noGrp="1"/>
          </p:cNvSpPr>
          <p:nvPr>
            <p:ph type="ctrTitle"/>
          </p:nvPr>
        </p:nvSpPr>
        <p:spPr>
          <a:xfrm>
            <a:off x="635479" y="1553428"/>
            <a:ext cx="10921041" cy="1913672"/>
          </a:xfrm>
          <a:prstGeom prst="rect">
            <a:avLst/>
          </a:prstGeom>
          <a:noFill/>
          <a:ln>
            <a:noFill/>
          </a:ln>
        </p:spPr>
        <p:txBody>
          <a:bodyPr spcFirstLastPara="1" wrap="square" lIns="91425" tIns="45700" rIns="91425" bIns="45700" anchor="ctr" anchorCtr="0">
            <a:noAutofit/>
          </a:bodyPr>
          <a:lstStyle/>
          <a:p>
            <a:pPr marL="0" lvl="0" indent="0" rtl="0">
              <a:lnSpc>
                <a:spcPct val="90000"/>
              </a:lnSpc>
              <a:spcBef>
                <a:spcPts val="0"/>
              </a:spcBef>
              <a:spcAft>
                <a:spcPts val="0"/>
              </a:spcAft>
              <a:buClr>
                <a:schemeClr val="dk1"/>
              </a:buClr>
              <a:buSzPts val="6100"/>
              <a:buFont typeface="Calibri"/>
              <a:buNone/>
            </a:pPr>
            <a:r>
              <a:rPr lang="en-US" sz="5400" b="1" dirty="0">
                <a:latin typeface="Calibri"/>
                <a:ea typeface="Calibri"/>
                <a:cs typeface="Calibri"/>
                <a:sym typeface="Calibri"/>
              </a:rPr>
              <a:t>How Affidavits Continue Impacting Cases After Court Action</a:t>
            </a:r>
            <a:endParaRPr sz="5400" dirty="0"/>
          </a:p>
        </p:txBody>
      </p:sp>
      <p:sp>
        <p:nvSpPr>
          <p:cNvPr id="568" name="Google Shape;568;p3"/>
          <p:cNvSpPr/>
          <p:nvPr/>
        </p:nvSpPr>
        <p:spPr>
          <a:xfrm>
            <a:off x="2794000" y="3467100"/>
            <a:ext cx="6604000" cy="2921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5" name="Google Shape;575;p4"/>
          <p:cNvSpPr txBox="1">
            <a:spLocks noGrp="1"/>
          </p:cNvSpPr>
          <p:nvPr>
            <p:ph type="title"/>
          </p:nvPr>
        </p:nvSpPr>
        <p:spPr>
          <a:xfrm>
            <a:off x="745588" y="2786900"/>
            <a:ext cx="10373983" cy="1080452"/>
          </a:xfrm>
          <a:prstGeom prst="rect">
            <a:avLst/>
          </a:prstGeom>
          <a:noFill/>
          <a:ln>
            <a:noFill/>
          </a:ln>
        </p:spPr>
        <p:txBody>
          <a:bodyPr spcFirstLastPara="1" wrap="square" lIns="91425" tIns="45700" rIns="91425" bIns="45700" anchor="b" anchorCtr="0">
            <a:normAutofit/>
          </a:bodyPr>
          <a:lstStyle/>
          <a:p>
            <a:pPr marL="0" lvl="0" indent="0" rtl="0">
              <a:lnSpc>
                <a:spcPct val="90000"/>
              </a:lnSpc>
              <a:spcBef>
                <a:spcPts val="0"/>
              </a:spcBef>
              <a:spcAft>
                <a:spcPts val="0"/>
              </a:spcAft>
              <a:buClr>
                <a:schemeClr val="dk1"/>
              </a:buClr>
              <a:buSzPts val="8000"/>
              <a:buFont typeface="Calibri"/>
              <a:buNone/>
            </a:pPr>
            <a:r>
              <a:rPr lang="en-US" sz="7200" b="1" dirty="0">
                <a:solidFill>
                  <a:schemeClr val="dk1"/>
                </a:solidFill>
                <a:latin typeface="Calibri"/>
                <a:ea typeface="Calibri"/>
                <a:cs typeface="Calibri"/>
                <a:sym typeface="Calibri"/>
              </a:rPr>
              <a:t>Legal Collaboration</a:t>
            </a:r>
            <a:endParaRPr sz="7200" dirty="0"/>
          </a:p>
        </p:txBody>
      </p:sp>
      <p:sp>
        <p:nvSpPr>
          <p:cNvPr id="3" name="Google Shape;408;p4">
            <a:extLst>
              <a:ext uri="{FF2B5EF4-FFF2-40B4-BE49-F238E27FC236}">
                <a16:creationId xmlns:a16="http://schemas.microsoft.com/office/drawing/2014/main" id="{A6603B2A-3C9D-C75A-1D57-BA3BA85620D7}"/>
              </a:ext>
            </a:extLst>
          </p:cNvPr>
          <p:cNvSpPr/>
          <p:nvPr/>
        </p:nvSpPr>
        <p:spPr>
          <a:xfrm rot="5400000">
            <a:off x="-1270325" y="3369273"/>
            <a:ext cx="3200400" cy="152382"/>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 name="Google Shape;412;p4">
            <a:extLst>
              <a:ext uri="{FF2B5EF4-FFF2-40B4-BE49-F238E27FC236}">
                <a16:creationId xmlns:a16="http://schemas.microsoft.com/office/drawing/2014/main" id="{5133ACCF-6740-E167-2341-1475414EF41F}"/>
              </a:ext>
            </a:extLst>
          </p:cNvPr>
          <p:cNvSpPr/>
          <p:nvPr/>
        </p:nvSpPr>
        <p:spPr>
          <a:xfrm rot="5400000">
            <a:off x="-1524009" y="3366125"/>
            <a:ext cx="3200400" cy="152382"/>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5"/>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84" name="Google Shape;584;p5"/>
          <p:cNvSpPr/>
          <p:nvPr/>
        </p:nvSpPr>
        <p:spPr>
          <a:xfrm>
            <a:off x="1528762" y="1247775"/>
            <a:ext cx="9144000" cy="3007447"/>
          </a:xfrm>
          <a:prstGeom prst="rect">
            <a:avLst/>
          </a:prstGeom>
          <a:solidFill>
            <a:schemeClr val="lt1"/>
          </a:solidFill>
          <a:ln w="12700" cap="flat" cmpd="sng">
            <a:solidFill>
              <a:srgbClr val="E1E1E1"/>
            </a:solidFill>
            <a:prstDash val="solid"/>
            <a:miter lim="800000"/>
            <a:headEnd type="none" w="sm" len="sm"/>
            <a:tailEnd type="none" w="sm" len="sm"/>
          </a:ln>
          <a:effectLst>
            <a:outerShdw blurRad="50800" dist="38100" dir="2700000" algn="tl" rotWithShape="0">
              <a:srgbClr val="D8D8D8">
                <a:alpha val="5019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85" name="Google Shape;585;p5"/>
          <p:cNvSpPr txBox="1">
            <a:spLocks noGrp="1"/>
          </p:cNvSpPr>
          <p:nvPr>
            <p:ph type="title"/>
          </p:nvPr>
        </p:nvSpPr>
        <p:spPr>
          <a:xfrm>
            <a:off x="1804988" y="1442172"/>
            <a:ext cx="8582025" cy="217732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5100"/>
              <a:buFont typeface="Calibri"/>
              <a:buNone/>
            </a:pPr>
            <a:r>
              <a:rPr lang="en-US" sz="5100" b="1">
                <a:solidFill>
                  <a:schemeClr val="dk1"/>
                </a:solidFill>
                <a:latin typeface="Calibri"/>
                <a:ea typeface="Calibri"/>
                <a:cs typeface="Calibri"/>
                <a:sym typeface="Calibri"/>
              </a:rPr>
              <a:t>Carrying Legal Documentation Into Future Practices</a:t>
            </a:r>
            <a:endParaRPr/>
          </a:p>
        </p:txBody>
      </p:sp>
      <p:sp>
        <p:nvSpPr>
          <p:cNvPr id="586" name="Google Shape;586;p5"/>
          <p:cNvSpPr/>
          <p:nvPr/>
        </p:nvSpPr>
        <p:spPr>
          <a:xfrm>
            <a:off x="2487872" y="3912322"/>
            <a:ext cx="7225780" cy="685800"/>
          </a:xfrm>
          <a:prstGeom prst="roundRect">
            <a:avLst>
              <a:gd name="adj" fmla="val 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grpSp>
        <p:nvGrpSpPr>
          <p:cNvPr id="592" name="Google Shape;592;g3f944180d12_0_110"/>
          <p:cNvGrpSpPr/>
          <p:nvPr/>
        </p:nvGrpSpPr>
        <p:grpSpPr>
          <a:xfrm>
            <a:off x="5103651" y="-96577"/>
            <a:ext cx="305765" cy="6954577"/>
            <a:chOff x="0" y="-38100"/>
            <a:chExt cx="74700" cy="2747433"/>
          </a:xfrm>
        </p:grpSpPr>
        <p:sp>
          <p:nvSpPr>
            <p:cNvPr id="593" name="Google Shape;593;g3f944180d12_0_110"/>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75" rIns="60950"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594" name="Google Shape;594;g3f944180d12_0_110"/>
            <p:cNvSpPr txBox="1"/>
            <p:nvPr/>
          </p:nvSpPr>
          <p:spPr>
            <a:xfrm>
              <a:off x="0" y="-38100"/>
              <a:ext cx="74700" cy="2747400"/>
            </a:xfrm>
            <a:prstGeom prst="rect">
              <a:avLst/>
            </a:prstGeom>
            <a:solidFill>
              <a:srgbClr val="52A3CB"/>
            </a:solidFill>
            <a:ln>
              <a:noFill/>
            </a:ln>
          </p:spPr>
          <p:txBody>
            <a:bodyPr spcFirstLastPara="1" wrap="square" lIns="33875" tIns="33875" rIns="33875" bIns="33875" anchor="ctr" anchorCtr="0">
              <a:noAutofit/>
            </a:bodyPr>
            <a:lstStyle/>
            <a:p>
              <a:pPr marL="0" marR="0" lvl="0" indent="0" algn="ctr" rtl="0">
                <a:lnSpc>
                  <a:spcPct val="147722"/>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grpSp>
      <p:sp>
        <p:nvSpPr>
          <p:cNvPr id="595" name="Google Shape;595;g3f944180d12_0_110"/>
          <p:cNvSpPr txBox="1"/>
          <p:nvPr/>
        </p:nvSpPr>
        <p:spPr>
          <a:xfrm>
            <a:off x="5769496" y="2031217"/>
            <a:ext cx="6132900" cy="2062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6700"/>
              <a:buFont typeface="Arial"/>
              <a:buNone/>
            </a:pPr>
            <a:r>
              <a:rPr lang="en-US" sz="6700" b="1" i="0" u="none" strike="noStrike" cap="none" dirty="0">
                <a:latin typeface="Calibri"/>
                <a:ea typeface="Calibri"/>
                <a:cs typeface="Calibri"/>
                <a:sym typeface="Calibri"/>
              </a:rPr>
              <a:t>Target Outcomes Evaluation</a:t>
            </a:r>
            <a:endParaRPr sz="6700" b="1" i="0" u="none" strike="noStrike" cap="none" dirty="0">
              <a:latin typeface="Calibri"/>
              <a:ea typeface="Calibri"/>
              <a:cs typeface="Calibri"/>
              <a:sym typeface="Calibri"/>
            </a:endParaRPr>
          </a:p>
        </p:txBody>
      </p:sp>
      <p:pic>
        <p:nvPicPr>
          <p:cNvPr id="596" name="Google Shape;596;g3f944180d12_0_110"/>
          <p:cNvPicPr preferRelativeResize="0"/>
          <p:nvPr/>
        </p:nvPicPr>
        <p:blipFill>
          <a:blip r:embed="rId3">
            <a:alphaModFix/>
          </a:blip>
          <a:stretch>
            <a:fillRect/>
          </a:stretch>
        </p:blipFill>
        <p:spPr>
          <a:xfrm>
            <a:off x="812206" y="1449884"/>
            <a:ext cx="3550464" cy="355046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grpSp>
        <p:nvGrpSpPr>
          <p:cNvPr id="377" name="Google Shape;377;p2"/>
          <p:cNvGrpSpPr/>
          <p:nvPr/>
        </p:nvGrpSpPr>
        <p:grpSpPr>
          <a:xfrm>
            <a:off x="4386886" y="-48218"/>
            <a:ext cx="189053" cy="6954577"/>
            <a:chOff x="0" y="-38100"/>
            <a:chExt cx="74686" cy="2747433"/>
          </a:xfrm>
        </p:grpSpPr>
        <p:sp>
          <p:nvSpPr>
            <p:cNvPr id="378" name="Google Shape;378;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b="0" i="0" u="none" strike="noStrike" cap="none">
                <a:solidFill>
                  <a:srgbClr val="4C1A27"/>
                </a:solidFill>
                <a:latin typeface="Calibri"/>
                <a:ea typeface="Calibri"/>
                <a:cs typeface="Calibri"/>
                <a:sym typeface="Calibri"/>
              </a:endParaRPr>
            </a:p>
          </p:txBody>
        </p:sp>
        <p:sp>
          <p:nvSpPr>
            <p:cNvPr id="379" name="Google Shape;379;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b="0" i="0" u="none" strike="noStrike" cap="none">
                <a:solidFill>
                  <a:srgbClr val="4C1A27"/>
                </a:solidFill>
                <a:latin typeface="Calibri"/>
                <a:ea typeface="Calibri"/>
                <a:cs typeface="Calibri"/>
                <a:sym typeface="Calibri"/>
              </a:endParaRPr>
            </a:p>
          </p:txBody>
        </p:sp>
      </p:grpSp>
      <p:sp>
        <p:nvSpPr>
          <p:cNvPr id="380" name="Google Shape;380;p2"/>
          <p:cNvSpPr txBox="1"/>
          <p:nvPr/>
        </p:nvSpPr>
        <p:spPr>
          <a:xfrm>
            <a:off x="74928" y="1261222"/>
            <a:ext cx="4392300" cy="1846659"/>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6000" b="1" i="0" u="none" strike="noStrike" cap="none" dirty="0">
                <a:latin typeface="Antonio"/>
                <a:ea typeface="Antonio"/>
                <a:cs typeface="Antonio"/>
                <a:sym typeface="Antonio"/>
              </a:rPr>
              <a:t>Target Outcomes</a:t>
            </a:r>
            <a:endParaRPr sz="6000" b="0" i="0" u="none" strike="noStrike" cap="none" dirty="0">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381" name="Google Shape;381;p2"/>
          <p:cNvSpPr txBox="1"/>
          <p:nvPr/>
        </p:nvSpPr>
        <p:spPr>
          <a:xfrm>
            <a:off x="4885705" y="799636"/>
            <a:ext cx="6966989" cy="5355312"/>
          </a:xfrm>
          <a:prstGeom prst="rect">
            <a:avLst/>
          </a:prstGeom>
          <a:noFill/>
          <a:ln>
            <a:noFill/>
          </a:ln>
        </p:spPr>
        <p:txBody>
          <a:bodyPr spcFirstLastPara="1" wrap="square" lIns="0" tIns="0" rIns="0" bIns="0" anchor="t" anchorCtr="0">
            <a:spAutoFit/>
          </a:bodyPr>
          <a:lstStyle/>
          <a:p>
            <a:pPr marL="457200" marR="0" lvl="0" indent="-495300" algn="l" rtl="0">
              <a:spcBef>
                <a:spcPts val="0"/>
              </a:spcBef>
              <a:spcAft>
                <a:spcPts val="0"/>
              </a:spcAft>
              <a:buClr>
                <a:srgbClr val="260C13"/>
              </a:buClr>
              <a:buSzPts val="3800"/>
              <a:buFont typeface="Arial"/>
              <a:buChar char="•"/>
            </a:pPr>
            <a:r>
              <a:rPr lang="en-US" sz="3600" dirty="0">
                <a:solidFill>
                  <a:srgbClr val="260C13"/>
                </a:solidFill>
                <a:latin typeface="Calibri"/>
                <a:ea typeface="Calibri"/>
                <a:cs typeface="Calibri"/>
                <a:sym typeface="Calibri"/>
              </a:rPr>
              <a:t>Understand how affidavits support probable cause, court action, and ongoing legal progression.</a:t>
            </a:r>
            <a:endParaRPr sz="3600" dirty="0">
              <a:solidFill>
                <a:srgbClr val="260C13"/>
              </a:solidFill>
              <a:latin typeface="Calibri"/>
              <a:ea typeface="Calibri"/>
              <a:cs typeface="Calibri"/>
              <a:sym typeface="Calibri"/>
            </a:endParaRPr>
          </a:p>
          <a:p>
            <a:pPr marL="457200" marR="0" lvl="0" indent="0" algn="l" rtl="0">
              <a:spcBef>
                <a:spcPts val="0"/>
              </a:spcBef>
              <a:spcAft>
                <a:spcPts val="0"/>
              </a:spcAft>
              <a:buNone/>
            </a:pPr>
            <a:endParaRPr sz="1200" dirty="0">
              <a:solidFill>
                <a:srgbClr val="260C13"/>
              </a:solidFill>
              <a:latin typeface="Calibri"/>
              <a:ea typeface="Calibri"/>
              <a:cs typeface="Calibri"/>
              <a:sym typeface="Calibri"/>
            </a:endParaRPr>
          </a:p>
          <a:p>
            <a:pPr marL="457200" marR="0" lvl="0" indent="-495300" algn="l" rtl="0">
              <a:spcBef>
                <a:spcPts val="0"/>
              </a:spcBef>
              <a:spcAft>
                <a:spcPts val="0"/>
              </a:spcAft>
              <a:buClr>
                <a:srgbClr val="260C13"/>
              </a:buClr>
              <a:buSzPts val="3800"/>
              <a:buFont typeface="Arial"/>
              <a:buChar char="•"/>
            </a:pPr>
            <a:r>
              <a:rPr lang="en-US" sz="3600" dirty="0">
                <a:solidFill>
                  <a:srgbClr val="260C13"/>
                </a:solidFill>
                <a:latin typeface="Calibri"/>
                <a:ea typeface="Calibri"/>
                <a:cs typeface="Calibri"/>
                <a:sym typeface="Calibri"/>
              </a:rPr>
              <a:t>Apply legal sufficiency expectations to factual, organized affidavit drafting.</a:t>
            </a:r>
            <a:endParaRPr sz="3600" dirty="0">
              <a:solidFill>
                <a:srgbClr val="260C13"/>
              </a:solidFill>
              <a:latin typeface="Calibri"/>
              <a:ea typeface="Calibri"/>
              <a:cs typeface="Calibri"/>
              <a:sym typeface="Calibri"/>
            </a:endParaRPr>
          </a:p>
          <a:p>
            <a:pPr marL="457200" marR="0" lvl="0" indent="0" algn="l" rtl="0">
              <a:spcBef>
                <a:spcPts val="0"/>
              </a:spcBef>
              <a:spcAft>
                <a:spcPts val="0"/>
              </a:spcAft>
              <a:buNone/>
            </a:pPr>
            <a:endParaRPr sz="1200" dirty="0">
              <a:solidFill>
                <a:srgbClr val="260C13"/>
              </a:solidFill>
              <a:latin typeface="Calibri"/>
              <a:ea typeface="Calibri"/>
              <a:cs typeface="Calibri"/>
              <a:sym typeface="Calibri"/>
            </a:endParaRPr>
          </a:p>
          <a:p>
            <a:pPr marL="457200" marR="0" lvl="0" indent="-495300" algn="l" rtl="0">
              <a:spcBef>
                <a:spcPts val="0"/>
              </a:spcBef>
              <a:spcAft>
                <a:spcPts val="0"/>
              </a:spcAft>
              <a:buClr>
                <a:srgbClr val="260C13"/>
              </a:buClr>
              <a:buSzPts val="3800"/>
              <a:buFont typeface="Arial"/>
              <a:buChar char="•"/>
            </a:pPr>
            <a:r>
              <a:rPr lang="en-US" sz="3600" dirty="0">
                <a:solidFill>
                  <a:srgbClr val="260C13"/>
                </a:solidFill>
                <a:latin typeface="Calibri"/>
                <a:ea typeface="Calibri"/>
                <a:cs typeface="Calibri"/>
                <a:sym typeface="Calibri"/>
              </a:rPr>
              <a:t>Assess whether documentation clearly supports safety threats, chronology, and probable cause.</a:t>
            </a:r>
            <a:endParaRPr sz="3600" dirty="0">
              <a:solidFill>
                <a:srgbClr val="260C13"/>
              </a:solidFill>
              <a:latin typeface="Calibri"/>
              <a:ea typeface="Calibri"/>
              <a:cs typeface="Calibri"/>
              <a:sym typeface="Calibri"/>
            </a:endParaRPr>
          </a:p>
        </p:txBody>
      </p:sp>
      <p:pic>
        <p:nvPicPr>
          <p:cNvPr id="382" name="Google Shape;382;p2" descr="target (Provided by Getty Images)"/>
          <p:cNvPicPr preferRelativeResize="0"/>
          <p:nvPr/>
        </p:nvPicPr>
        <p:blipFill rotWithShape="1">
          <a:blip r:embed="rId3">
            <a:alphaModFix/>
          </a:blip>
          <a:srcRect/>
          <a:stretch/>
        </p:blipFill>
        <p:spPr>
          <a:xfrm>
            <a:off x="1153512" y="3750120"/>
            <a:ext cx="2235131" cy="223513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3"/>
          <p:cNvSpPr/>
          <p:nvPr/>
        </p:nvSpPr>
        <p:spPr>
          <a:xfrm>
            <a:off x="0" y="0"/>
            <a:ext cx="12191999" cy="685736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grpSp>
        <p:nvGrpSpPr>
          <p:cNvPr id="389" name="Google Shape;389;p3"/>
          <p:cNvGrpSpPr/>
          <p:nvPr/>
        </p:nvGrpSpPr>
        <p:grpSpPr>
          <a:xfrm>
            <a:off x="2522324" y="-15978"/>
            <a:ext cx="7147352" cy="5876916"/>
            <a:chOff x="329184" y="-99107"/>
            <a:chExt cx="524256" cy="5876916"/>
          </a:xfrm>
        </p:grpSpPr>
        <p:cxnSp>
          <p:nvCxnSpPr>
            <p:cNvPr id="390" name="Google Shape;390;p3"/>
            <p:cNvCxnSpPr/>
            <p:nvPr/>
          </p:nvCxnSpPr>
          <p:spPr>
            <a:xfrm rot="10800000">
              <a:off x="329184" y="5777809"/>
              <a:ext cx="523824" cy="0"/>
            </a:xfrm>
            <a:prstGeom prst="straightConnector1">
              <a:avLst/>
            </a:prstGeom>
            <a:noFill/>
            <a:ln w="152400" cap="flat" cmpd="sng">
              <a:solidFill>
                <a:schemeClr val="accent4"/>
              </a:solidFill>
              <a:prstDash val="solid"/>
              <a:miter lim="800000"/>
              <a:headEnd type="none" w="sm" len="sm"/>
              <a:tailEnd type="none" w="sm" len="sm"/>
            </a:ln>
          </p:spPr>
        </p:cxnSp>
        <p:sp>
          <p:nvSpPr>
            <p:cNvPr id="391" name="Google Shape;391;p3"/>
            <p:cNvSpPr/>
            <p:nvPr/>
          </p:nvSpPr>
          <p:spPr>
            <a:xfrm>
              <a:off x="329184" y="-99107"/>
              <a:ext cx="524256" cy="5631228"/>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grpSp>
      <p:sp>
        <p:nvSpPr>
          <p:cNvPr id="392" name="Google Shape;392;p3"/>
          <p:cNvSpPr/>
          <p:nvPr/>
        </p:nvSpPr>
        <p:spPr>
          <a:xfrm>
            <a:off x="610532" y="788426"/>
            <a:ext cx="10999072" cy="4416614"/>
          </a:xfrm>
          <a:prstGeom prst="rect">
            <a:avLst/>
          </a:prstGeom>
          <a:solidFill>
            <a:schemeClr val="lt1"/>
          </a:solidFill>
          <a:ln>
            <a:noFill/>
          </a:ln>
          <a:effectLst>
            <a:outerShdw blurRad="139700" dist="127000" dir="5400000" algn="t" rotWithShape="0">
              <a:srgbClr val="000000">
                <a:alpha val="14902"/>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393" name="Google Shape;393;p3"/>
          <p:cNvSpPr txBox="1">
            <a:spLocks noGrp="1"/>
          </p:cNvSpPr>
          <p:nvPr>
            <p:ph type="title"/>
          </p:nvPr>
        </p:nvSpPr>
        <p:spPr>
          <a:xfrm>
            <a:off x="1524000" y="1584683"/>
            <a:ext cx="9144000" cy="2551829"/>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6100"/>
              <a:buFont typeface="Calibri"/>
              <a:buNone/>
            </a:pPr>
            <a:r>
              <a:rPr lang="en-US" sz="6100" b="1">
                <a:solidFill>
                  <a:schemeClr val="dk1"/>
                </a:solidFill>
                <a:latin typeface="Calibri"/>
                <a:ea typeface="Calibri"/>
                <a:cs typeface="Calibri"/>
                <a:sym typeface="Calibri"/>
              </a:rPr>
              <a:t>Building Documentation That Supports Court Action</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g3f6c02ce855_0_0"/>
          <p:cNvSpPr txBox="1">
            <a:spLocks noGrp="1"/>
          </p:cNvSpPr>
          <p:nvPr>
            <p:ph type="title"/>
          </p:nvPr>
        </p:nvSpPr>
        <p:spPr>
          <a:xfrm>
            <a:off x="838200" y="365125"/>
            <a:ext cx="8090400" cy="13257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sz="4800" b="1" dirty="0">
                <a:solidFill>
                  <a:schemeClr val="accent4"/>
                </a:solidFill>
                <a:latin typeface="Calibri"/>
                <a:ea typeface="Calibri"/>
                <a:cs typeface="Calibri"/>
                <a:sym typeface="Calibri"/>
              </a:rPr>
              <a:t>The Legal Framework of Affidavits &amp; Court Proceedings</a:t>
            </a:r>
            <a:endParaRPr sz="4800" b="1" dirty="0">
              <a:solidFill>
                <a:schemeClr val="accent4"/>
              </a:solidFill>
              <a:latin typeface="Calibri"/>
              <a:ea typeface="Calibri"/>
              <a:cs typeface="Calibri"/>
              <a:sym typeface="Calibri"/>
            </a:endParaRPr>
          </a:p>
        </p:txBody>
      </p:sp>
      <p:sp>
        <p:nvSpPr>
          <p:cNvPr id="400" name="Google Shape;400;g3f6c02ce855_0_0"/>
          <p:cNvSpPr txBox="1">
            <a:spLocks noGrp="1"/>
          </p:cNvSpPr>
          <p:nvPr>
            <p:ph type="body" idx="1"/>
          </p:nvPr>
        </p:nvSpPr>
        <p:spPr>
          <a:xfrm>
            <a:off x="838200" y="2078846"/>
            <a:ext cx="9234268" cy="4351200"/>
          </a:xfrm>
          <a:prstGeom prst="rect">
            <a:avLst/>
          </a:prstGeom>
        </p:spPr>
        <p:txBody>
          <a:bodyPr spcFirstLastPara="1" wrap="square" lIns="91425" tIns="45700" rIns="91425" bIns="45700" anchor="t" anchorCtr="0">
            <a:noAutofit/>
          </a:bodyPr>
          <a:lstStyle/>
          <a:p>
            <a:pPr marL="0" lvl="0" indent="0" algn="l" rtl="0">
              <a:lnSpc>
                <a:spcPct val="100000"/>
              </a:lnSpc>
              <a:spcBef>
                <a:spcPts val="1000"/>
              </a:spcBef>
              <a:spcAft>
                <a:spcPts val="0"/>
              </a:spcAft>
              <a:buNone/>
            </a:pPr>
            <a:r>
              <a:rPr lang="en-US" sz="3200" b="1" dirty="0">
                <a:latin typeface="Calibri"/>
                <a:ea typeface="Calibri"/>
                <a:cs typeface="Calibri"/>
                <a:sym typeface="Calibri"/>
              </a:rPr>
              <a:t>Who Does What: </a:t>
            </a:r>
            <a:r>
              <a:rPr lang="en-US" sz="3200" dirty="0">
                <a:latin typeface="Calibri"/>
                <a:ea typeface="Calibri"/>
                <a:cs typeface="Calibri"/>
                <a:sym typeface="Calibri"/>
              </a:rPr>
              <a:t>You’re the fact-finder who gathers and swears to the facts in the affidavit. OCC uses those facts to file the formal petition.</a:t>
            </a:r>
            <a:endParaRPr sz="3200" dirty="0">
              <a:latin typeface="Calibri"/>
              <a:ea typeface="Calibri"/>
              <a:cs typeface="Calibri"/>
              <a:sym typeface="Calibri"/>
            </a:endParaRPr>
          </a:p>
          <a:p>
            <a:pPr marL="0" lvl="0" indent="0" algn="l" rtl="0">
              <a:lnSpc>
                <a:spcPct val="100000"/>
              </a:lnSpc>
              <a:spcBef>
                <a:spcPts val="1000"/>
              </a:spcBef>
              <a:spcAft>
                <a:spcPts val="0"/>
              </a:spcAft>
              <a:buNone/>
            </a:pPr>
            <a:r>
              <a:rPr lang="en-US" sz="3200" b="1" dirty="0">
                <a:latin typeface="Calibri"/>
                <a:ea typeface="Calibri"/>
                <a:cs typeface="Calibri"/>
                <a:sym typeface="Calibri"/>
              </a:rPr>
              <a:t>Proving Your Case: </a:t>
            </a:r>
            <a:r>
              <a:rPr lang="en-US" sz="3200" dirty="0">
                <a:latin typeface="Calibri"/>
                <a:ea typeface="Calibri"/>
                <a:cs typeface="Calibri"/>
                <a:sym typeface="Calibri"/>
              </a:rPr>
              <a:t>Legal action requires concrete, observable facts proving a child is in immediate danger, never just a "vibe" or a gut feeling.</a:t>
            </a:r>
            <a:endParaRPr sz="3200" dirty="0">
              <a:latin typeface="Calibri"/>
              <a:ea typeface="Calibri"/>
              <a:cs typeface="Calibri"/>
              <a:sym typeface="Calibri"/>
            </a:endParaRPr>
          </a:p>
          <a:p>
            <a:pPr marL="0" lvl="0" indent="0" algn="l" rtl="0">
              <a:lnSpc>
                <a:spcPct val="100000"/>
              </a:lnSpc>
              <a:spcBef>
                <a:spcPts val="1000"/>
              </a:spcBef>
              <a:spcAft>
                <a:spcPts val="0"/>
              </a:spcAft>
              <a:buNone/>
            </a:pPr>
            <a:r>
              <a:rPr lang="en-US" sz="3200" b="1" dirty="0">
                <a:latin typeface="Calibri"/>
                <a:ea typeface="Calibri"/>
                <a:cs typeface="Calibri"/>
                <a:sym typeface="Calibri"/>
              </a:rPr>
              <a:t>Your Sources Matter: </a:t>
            </a:r>
            <a:r>
              <a:rPr lang="en-US" sz="3200" dirty="0">
                <a:latin typeface="Calibri"/>
                <a:ea typeface="Calibri"/>
                <a:cs typeface="Calibri"/>
                <a:sym typeface="Calibri"/>
              </a:rPr>
              <a:t>Clearly separate what you saw firsthand from what others told you.</a:t>
            </a:r>
            <a:endParaRPr sz="3200" dirty="0">
              <a:latin typeface="Calibri"/>
              <a:ea typeface="Calibri"/>
              <a:cs typeface="Calibri"/>
              <a:sym typeface="Calibri"/>
            </a:endParaRPr>
          </a:p>
          <a:p>
            <a:pPr marL="0" lvl="0" indent="0" algn="l" rtl="0">
              <a:lnSpc>
                <a:spcPct val="100000"/>
              </a:lnSpc>
              <a:spcBef>
                <a:spcPts val="1000"/>
              </a:spcBef>
              <a:spcAft>
                <a:spcPts val="0"/>
              </a:spcAft>
              <a:buNone/>
            </a:pPr>
            <a:endParaRPr sz="3200" dirty="0">
              <a:latin typeface="Calibri"/>
              <a:ea typeface="Calibri"/>
              <a:cs typeface="Calibri"/>
              <a:sym typeface="Calibri"/>
            </a:endParaRPr>
          </a:p>
        </p:txBody>
      </p:sp>
      <p:sp>
        <p:nvSpPr>
          <p:cNvPr id="401" name="Google Shape;401;g3f6c02ce855_0_0"/>
          <p:cNvSpPr/>
          <p:nvPr/>
        </p:nvSpPr>
        <p:spPr>
          <a:xfrm rot="-5400000">
            <a:off x="7596936" y="2996036"/>
            <a:ext cx="6858000" cy="865928"/>
          </a:xfrm>
          <a:prstGeom prst="rect">
            <a:avLst/>
          </a:prstGeom>
          <a:solidFill>
            <a:schemeClr val="accent1"/>
          </a:solidFill>
          <a:ln w="9525" cap="flat" cmpd="sng">
            <a:no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8" name="Google Shape;408;p4"/>
          <p:cNvSpPr/>
          <p:nvPr/>
        </p:nvSpPr>
        <p:spPr>
          <a:xfrm rot="5400000">
            <a:off x="-1270325" y="3369273"/>
            <a:ext cx="3200400" cy="152382"/>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10" name="Google Shape;410;p4"/>
          <p:cNvSpPr/>
          <p:nvPr/>
        </p:nvSpPr>
        <p:spPr>
          <a:xfrm>
            <a:off x="387914" y="759310"/>
            <a:ext cx="11067024" cy="5208932"/>
          </a:xfrm>
          <a:prstGeom prst="rect">
            <a:avLst/>
          </a:prstGeom>
          <a:solidFill>
            <a:schemeClr val="lt1"/>
          </a:solidFill>
          <a:ln>
            <a:noFill/>
          </a:ln>
          <a:effectLst>
            <a:outerShdw blurRad="139700" dist="127000" dir="5400000" algn="t" rotWithShape="0">
              <a:srgbClr val="000000">
                <a:alpha val="14902"/>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11" name="Google Shape;411;p4"/>
          <p:cNvSpPr txBox="1">
            <a:spLocks noGrp="1"/>
          </p:cNvSpPr>
          <p:nvPr>
            <p:ph type="title"/>
          </p:nvPr>
        </p:nvSpPr>
        <p:spPr>
          <a:xfrm>
            <a:off x="706335" y="2114579"/>
            <a:ext cx="9910296" cy="259002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8000"/>
              <a:buFont typeface="Calibri"/>
              <a:buNone/>
            </a:pPr>
            <a:r>
              <a:rPr lang="en-US" sz="8000" b="1" dirty="0">
                <a:solidFill>
                  <a:schemeClr val="dk1"/>
                </a:solidFill>
                <a:latin typeface="Calibri"/>
                <a:ea typeface="Calibri"/>
                <a:cs typeface="Calibri"/>
                <a:sym typeface="Calibri"/>
              </a:rPr>
              <a:t>Facts vs Conclusions in Legal Documentation</a:t>
            </a:r>
            <a:endParaRPr dirty="0"/>
          </a:p>
        </p:txBody>
      </p:sp>
      <p:sp>
        <p:nvSpPr>
          <p:cNvPr id="412" name="Google Shape;412;p4"/>
          <p:cNvSpPr/>
          <p:nvPr/>
        </p:nvSpPr>
        <p:spPr>
          <a:xfrm rot="5400000">
            <a:off x="-1524009" y="3366125"/>
            <a:ext cx="3200400" cy="152382"/>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9" name="Google Shape;419;p5"/>
          <p:cNvSpPr/>
          <p:nvPr/>
        </p:nvSpPr>
        <p:spPr>
          <a:xfrm>
            <a:off x="1528762" y="1247775"/>
            <a:ext cx="9144000" cy="3007447"/>
          </a:xfrm>
          <a:prstGeom prst="rect">
            <a:avLst/>
          </a:prstGeom>
          <a:solidFill>
            <a:schemeClr val="lt1"/>
          </a:solidFill>
          <a:ln w="12700" cap="flat" cmpd="sng">
            <a:solidFill>
              <a:srgbClr val="E1E1E1"/>
            </a:solidFill>
            <a:prstDash val="solid"/>
            <a:miter lim="800000"/>
            <a:headEnd type="none" w="sm" len="sm"/>
            <a:tailEnd type="none" w="sm" len="sm"/>
          </a:ln>
          <a:effectLst>
            <a:outerShdw blurRad="50800" dist="38100" dir="2700000" algn="tl" rotWithShape="0">
              <a:srgbClr val="D8D8D8">
                <a:alpha val="5019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20" name="Google Shape;420;p5"/>
          <p:cNvSpPr txBox="1">
            <a:spLocks noGrp="1"/>
          </p:cNvSpPr>
          <p:nvPr>
            <p:ph type="title"/>
          </p:nvPr>
        </p:nvSpPr>
        <p:spPr>
          <a:xfrm>
            <a:off x="1804988" y="1442172"/>
            <a:ext cx="8582025" cy="217732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6600"/>
              <a:buFont typeface="Calibri"/>
              <a:buNone/>
            </a:pPr>
            <a:r>
              <a:rPr lang="en-US" sz="6600" b="1">
                <a:solidFill>
                  <a:schemeClr val="dk1"/>
                </a:solidFill>
                <a:latin typeface="Calibri"/>
                <a:ea typeface="Calibri"/>
                <a:cs typeface="Calibri"/>
                <a:sym typeface="Calibri"/>
              </a:rPr>
              <a:t>What Weakens An Affidavit?</a:t>
            </a:r>
            <a:endParaRPr/>
          </a:p>
        </p:txBody>
      </p:sp>
      <p:sp>
        <p:nvSpPr>
          <p:cNvPr id="421" name="Google Shape;421;p5"/>
          <p:cNvSpPr/>
          <p:nvPr/>
        </p:nvSpPr>
        <p:spPr>
          <a:xfrm>
            <a:off x="2487872" y="4051494"/>
            <a:ext cx="7225780" cy="476288"/>
          </a:xfrm>
          <a:prstGeom prst="roundRect">
            <a:avLst>
              <a:gd name="adj" fmla="val 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6"/>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30" name="Google Shape;430;p6"/>
          <p:cNvSpPr txBox="1">
            <a:spLocks noGrp="1"/>
          </p:cNvSpPr>
          <p:nvPr>
            <p:ph type="title"/>
          </p:nvPr>
        </p:nvSpPr>
        <p:spPr>
          <a:xfrm>
            <a:off x="1524003" y="1999615"/>
            <a:ext cx="9144000" cy="276402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7200"/>
              <a:buFont typeface="Calibri"/>
              <a:buNone/>
            </a:pPr>
            <a:r>
              <a:rPr lang="en-US" sz="7200" b="1" dirty="0">
                <a:solidFill>
                  <a:schemeClr val="dk1"/>
                </a:solidFill>
                <a:latin typeface="Calibri"/>
                <a:ea typeface="Calibri"/>
                <a:cs typeface="Calibri"/>
                <a:sym typeface="Calibri"/>
              </a:rPr>
              <a:t>The Flowers’ Affidavit </a:t>
            </a:r>
            <a:br>
              <a:rPr lang="en-US" sz="7200" b="1" dirty="0">
                <a:solidFill>
                  <a:schemeClr val="dk1"/>
                </a:solidFill>
                <a:latin typeface="Calibri"/>
                <a:ea typeface="Calibri"/>
                <a:cs typeface="Calibri"/>
                <a:sym typeface="Calibri"/>
              </a:rPr>
            </a:br>
            <a:r>
              <a:rPr lang="en-US" sz="7200" b="1" dirty="0">
                <a:solidFill>
                  <a:schemeClr val="dk1"/>
                </a:solidFill>
                <a:latin typeface="Calibri"/>
                <a:ea typeface="Calibri"/>
                <a:cs typeface="Calibri"/>
                <a:sym typeface="Calibri"/>
              </a:rPr>
              <a:t>Assignment</a:t>
            </a:r>
            <a:endParaRPr dirty="0"/>
          </a:p>
        </p:txBody>
      </p:sp>
      <p:sp>
        <p:nvSpPr>
          <p:cNvPr id="431" name="Google Shape;431;p6"/>
          <p:cNvSpPr/>
          <p:nvPr/>
        </p:nvSpPr>
        <p:spPr>
          <a:xfrm>
            <a:off x="3831042" y="5081880"/>
            <a:ext cx="4755000" cy="1389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NST_Test">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ST_Test" id="{13307613-412E-4AC9-ABB1-2A7CFE7E5E56}" vid="{440475FC-38B8-457A-8C7E-2C8F6A8E3607}"/>
    </a:ext>
  </a:extLst>
</a:theme>
</file>

<file path=ppt/theme/theme2.xml><?xml version="1.0" encoding="utf-8"?>
<a:theme xmlns:a="http://schemas.openxmlformats.org/drawingml/2006/main" name="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NST_Test</Template>
  <TotalTime>765</TotalTime>
  <Words>14322</Words>
  <Application>Microsoft Office PowerPoint</Application>
  <PresentationFormat>Widescreen</PresentationFormat>
  <Paragraphs>1205</Paragraphs>
  <Slides>38</Slides>
  <Notes>38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Antonio</vt:lpstr>
      <vt:lpstr>Arial</vt:lpstr>
      <vt:lpstr>Calibri</vt:lpstr>
      <vt:lpstr>Courier New</vt:lpstr>
      <vt:lpstr>Play</vt:lpstr>
      <vt:lpstr>NST_Test</vt:lpstr>
      <vt:lpstr>PowerPoint Presentation</vt:lpstr>
      <vt:lpstr>PowerPoint Presentation</vt:lpstr>
      <vt:lpstr>PowerPoint Presentation</vt:lpstr>
      <vt:lpstr>PowerPoint Presentation</vt:lpstr>
      <vt:lpstr>Building Documentation That Supports Court Action</vt:lpstr>
      <vt:lpstr>The Legal Framework of Affidavits &amp; Court Proceedings</vt:lpstr>
      <vt:lpstr>Facts vs Conclusions in Legal Documentation</vt:lpstr>
      <vt:lpstr>What Weakens An Affidavit?</vt:lpstr>
      <vt:lpstr>The Flowers’ Affidavit  Assignment</vt:lpstr>
      <vt:lpstr>PowerPoint Presentation</vt:lpstr>
      <vt:lpstr>PowerPoint Presentation</vt:lpstr>
      <vt:lpstr>How Courts Interpret Investigative Progress</vt:lpstr>
      <vt:lpstr>Explaining Why Division Action Could No Longer Be Delayed</vt:lpstr>
      <vt:lpstr>What Information Carries The Greatest Legal Significance?</vt:lpstr>
      <vt:lpstr>PowerPoint Presentation</vt:lpstr>
      <vt:lpstr>PowerPoint Presentation</vt:lpstr>
      <vt:lpstr>PowerPoint Presentation</vt:lpstr>
      <vt:lpstr>PowerPoint Presentation</vt:lpstr>
      <vt:lpstr>Establishing Investigative Context For Court</vt:lpstr>
      <vt:lpstr>Documenting Safety Threats &amp; Escalating Concerns</vt:lpstr>
      <vt:lpstr>Drafting Probable Cause &amp; Removal Justification</vt:lpstr>
      <vt:lpstr>Evaluation Clarity, Flow &amp; Legal Readability</vt:lpstr>
      <vt:lpstr>PowerPoint Presentation</vt:lpstr>
      <vt:lpstr>PowerPoint Presentation</vt:lpstr>
      <vt:lpstr>PowerPoint Presentation</vt:lpstr>
      <vt:lpstr>PowerPoint Presentation</vt:lpstr>
      <vt:lpstr>How Documentation Quality Affects Court Interpretation</vt:lpstr>
      <vt:lpstr>Revising Affidavit Language</vt:lpstr>
      <vt:lpstr>Evaluation of Revision Choices </vt:lpstr>
      <vt:lpstr>Strengthening Legal Writing Through Revision &amp; Review</vt:lpstr>
      <vt:lpstr>PowerPoint Presentation</vt:lpstr>
      <vt:lpstr>PowerPoint Presentation</vt:lpstr>
      <vt:lpstr>PowerPoint Presentation</vt:lpstr>
      <vt:lpstr>PowerPoint Presentation</vt:lpstr>
      <vt:lpstr>How Affidavits Continue Impacting Cases After Court Action</vt:lpstr>
      <vt:lpstr>Legal Collaboration</vt:lpstr>
      <vt:lpstr>Carrying Legal Documentation Into Future Practices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Carmien D. Penny</dc:creator>
  <cp:lastModifiedBy>Ashrael Williams</cp:lastModifiedBy>
  <cp:revision>16</cp:revision>
  <cp:lastPrinted>2026-08-17T04:05:17Z</cp:lastPrinted>
  <dcterms:created xsi:type="dcterms:W3CDTF">2026-08-11T14:51:16Z</dcterms:created>
  <dcterms:modified xsi:type="dcterms:W3CDTF">2026-08-21T16:40:29Z</dcterms:modified>
</cp:coreProperties>
</file>