
<file path=[Content_Types].xml><?xml version="1.0" encoding="utf-8"?>
<Types xmlns="http://schemas.openxmlformats.org/package/2006/content-types">
  <Default Extension="bin" ContentType="application/vnd.ms-office.vbaPro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1" r:id="rId2"/>
  </p:sldMasterIdLst>
  <p:notesMasterIdLst>
    <p:notesMasterId r:id="rId38"/>
  </p:notesMasterIdLst>
  <p:handoutMasterIdLst>
    <p:handoutMasterId r:id="rId39"/>
  </p:handoutMasterIdLst>
  <p:sldIdLst>
    <p:sldId id="256" r:id="rId3"/>
    <p:sldId id="291"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89" r:id="rId18"/>
    <p:sldId id="270" r:id="rId19"/>
    <p:sldId id="271" r:id="rId20"/>
    <p:sldId id="272" r:id="rId21"/>
    <p:sldId id="273" r:id="rId22"/>
    <p:sldId id="274" r:id="rId23"/>
    <p:sldId id="275" r:id="rId24"/>
    <p:sldId id="276" r:id="rId25"/>
    <p:sldId id="288" r:id="rId26"/>
    <p:sldId id="277" r:id="rId27"/>
    <p:sldId id="278" r:id="rId28"/>
    <p:sldId id="279" r:id="rId29"/>
    <p:sldId id="280" r:id="rId30"/>
    <p:sldId id="281" r:id="rId31"/>
    <p:sldId id="282" r:id="rId32"/>
    <p:sldId id="290" r:id="rId33"/>
    <p:sldId id="284" r:id="rId34"/>
    <p:sldId id="285" r:id="rId35"/>
    <p:sldId id="286" r:id="rId36"/>
    <p:sldId id="287" r:id="rId37"/>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C92B541-257E-434B-986C-06F90BAD5E41}">
          <p14:sldIdLst>
            <p14:sldId id="256"/>
            <p14:sldId id="291"/>
          </p14:sldIdLst>
        </p14:section>
        <p14:section name="Making Investigative Findings" id="{AD89C1C9-7E9F-4157-8E0C-DC4033F735B0}">
          <p14:sldIdLst>
            <p14:sldId id="257"/>
            <p14:sldId id="258"/>
            <p14:sldId id="259"/>
            <p14:sldId id="260"/>
            <p14:sldId id="261"/>
            <p14:sldId id="262"/>
            <p14:sldId id="263"/>
          </p14:sldIdLst>
        </p14:section>
        <p14:section name="Case Staffing, Supervisory Review, and Recommendations" id="{2AAB96A1-AD86-4C8D-8CA0-51F7818B3E05}">
          <p14:sldIdLst>
            <p14:sldId id="264"/>
            <p14:sldId id="265"/>
            <p14:sldId id="266"/>
            <p14:sldId id="267"/>
            <p14:sldId id="268"/>
            <p14:sldId id="269"/>
            <p14:sldId id="289"/>
            <p14:sldId id="270"/>
            <p14:sldId id="271"/>
            <p14:sldId id="272"/>
            <p14:sldId id="273"/>
            <p14:sldId id="274"/>
            <p14:sldId id="275"/>
            <p14:sldId id="276"/>
            <p14:sldId id="288"/>
          </p14:sldIdLst>
        </p14:section>
        <p14:section name="Transitioning Cases and Ongoing Division Involvement" id="{F3270050-6964-48BB-9A5E-F8F06A69CF7E}">
          <p14:sldIdLst>
            <p14:sldId id="277"/>
            <p14:sldId id="278"/>
            <p14:sldId id="279"/>
            <p14:sldId id="280"/>
            <p14:sldId id="281"/>
            <p14:sldId id="282"/>
            <p14:sldId id="290"/>
            <p14:sldId id="284"/>
            <p14:sldId id="285"/>
            <p14:sldId id="286"/>
            <p14:sldId id="287"/>
          </p14:sldIdLst>
        </p14:section>
      </p14:sectionLst>
    </p:ex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FAD46F9-037D-274C-C901-088AC4ABA7CD}" name="Carmien D. Penny" initials="CP" userId="S::cdpenny@midsouth.ualr.edu::4480eaf3-6c27-46a8-9794-f49b93e2cd65"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5D7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740" autoAdjust="0"/>
    <p:restoredTop sz="58079" autoAdjust="0"/>
  </p:normalViewPr>
  <p:slideViewPr>
    <p:cSldViewPr snapToGrid="0" showGuides="1">
      <p:cViewPr varScale="1">
        <p:scale>
          <a:sx n="64" d="100"/>
          <a:sy n="64" d="100"/>
        </p:scale>
        <p:origin x="1596" y="66"/>
      </p:cViewPr>
      <p:guideLst>
        <p:guide orient="horz" pos="2208"/>
        <p:guide pos="3840"/>
      </p:guideLst>
    </p:cSldViewPr>
  </p:slideViewPr>
  <p:notesTextViewPr>
    <p:cViewPr>
      <p:scale>
        <a:sx n="1" d="1"/>
        <a:sy n="1" d="1"/>
      </p:scale>
      <p:origin x="0" y="-312"/>
    </p:cViewPr>
  </p:notesTextViewPr>
  <p:notesViewPr>
    <p:cSldViewPr snapToGrid="0" showGuides="1">
      <p:cViewPr varScale="1">
        <p:scale>
          <a:sx n="70" d="100"/>
          <a:sy n="70" d="100"/>
        </p:scale>
        <p:origin x="2971" y="48"/>
      </p:cViewPr>
      <p:guideLst>
        <p:guide orient="horz" pos="307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handoutMaster" Target="handoutMasters/handout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45" Type="http://schemas.microsoft.com/office/2018/10/relationships/authors" Targe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microsoft.com/office/2006/relationships/vbaProject" Target="vbaProject.bin"/><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0561838"/>
      </p:ext>
    </p:extLst>
  </p:cSld>
  <p:clrMap bg1="lt1" tx1="dk1" bg2="lt2" tx2="dk2" accent1="accent1" accent2="accent2" accent3="accent3" accent4="accent4" accent5="accent5" accent6="accent6" hlink="hlink" folHlink="folHlink"/>
  <p:hf sldNum="0" hdr="0" ftr="0" dt="0"/>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963613"/>
            <a:ext cx="5759450" cy="3240087"/>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44187" y="4289368"/>
            <a:ext cx="5852160" cy="4336126"/>
          </a:xfrm>
          <a:prstGeom prst="rect">
            <a:avLst/>
          </a:prstGeom>
        </p:spPr>
        <p:txBody>
          <a:bodyPr vert="horz" lIns="96661" tIns="48331" rIns="96661" bIns="48331"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9912796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3024" userDrawn="1">
          <p15:clr>
            <a:srgbClr val="F26B43"/>
          </p15:clr>
        </p15:guide>
        <p15:guide id="2" pos="2304"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f97a6f9881_0_0:notes"/>
          <p:cNvSpPr>
            <a:spLocks noGrp="1" noRot="1" noChangeAspect="1"/>
          </p:cNvSpPr>
          <p:nvPr>
            <p:ph type="sldImg" idx="2"/>
          </p:nvPr>
        </p:nvSpPr>
        <p:spPr>
          <a:xfrm>
            <a:off x="777875" y="936625"/>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87" name="Google Shape;187;g3f97a6f9881_0_0:notes"/>
          <p:cNvSpPr txBox="1">
            <a:spLocks noGrp="1"/>
          </p:cNvSpPr>
          <p:nvPr>
            <p:ph type="body" idx="1"/>
          </p:nvPr>
        </p:nvSpPr>
        <p:spPr>
          <a:xfrm>
            <a:off x="731520" y="4177189"/>
            <a:ext cx="5852160" cy="4487228"/>
          </a:xfrm>
          <a:prstGeom prst="rect">
            <a:avLst/>
          </a:prstGeom>
          <a:noFill/>
          <a:ln>
            <a:noFill/>
          </a:ln>
        </p:spPr>
        <p:txBody>
          <a:bodyPr spcFirstLastPara="1" wrap="square" lIns="96540" tIns="48257" rIns="96540" bIns="48257" anchor="t" anchorCtr="0">
            <a:noAutofit/>
          </a:bodyPr>
          <a:lstStyle/>
          <a:p>
            <a:pPr>
              <a:buSzPts val="1400"/>
            </a:pPr>
            <a:r>
              <a:rPr lang="en-US" sz="1200" b="1"/>
              <a:t>WEEK 8, DAY 6 – INVESTIGATIONS SPECIALTY TRAINING</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3"/>
        <p:cNvGrpSpPr/>
        <p:nvPr/>
      </p:nvGrpSpPr>
      <p:grpSpPr>
        <a:xfrm>
          <a:off x="0" y="0"/>
          <a:ext cx="0" cy="0"/>
          <a:chOff x="0" y="0"/>
          <a:chExt cx="0" cy="0"/>
        </a:xfrm>
      </p:grpSpPr>
      <p:sp>
        <p:nvSpPr>
          <p:cNvPr id="1254" name="Google Shape;1254;p44:notes"/>
          <p:cNvSpPr txBox="1">
            <a:spLocks noGrp="1"/>
          </p:cNvSpPr>
          <p:nvPr>
            <p:ph type="body" idx="1"/>
          </p:nvPr>
        </p:nvSpPr>
        <p:spPr>
          <a:xfrm>
            <a:off x="757065" y="4183857"/>
            <a:ext cx="5831696" cy="4508896"/>
          </a:xfrm>
          <a:prstGeom prst="rect">
            <a:avLst/>
          </a:prstGeom>
          <a:noFill/>
          <a:ln>
            <a:noFill/>
          </a:ln>
        </p:spPr>
        <p:txBody>
          <a:bodyPr spcFirstLastPara="1" wrap="square" lIns="102155" tIns="51063" rIns="102155" bIns="51063" anchor="t" anchorCtr="0">
            <a:noAutofit/>
          </a:bodyPr>
          <a:lstStyle/>
          <a:p>
            <a:pPr>
              <a:buClr>
                <a:srgbClr val="4C1A27"/>
              </a:buClr>
              <a:buSzPts val="1100"/>
            </a:pPr>
            <a:r>
              <a:rPr lang="en-US" b="1" dirty="0">
                <a:solidFill>
                  <a:srgbClr val="333333"/>
                </a:solidFill>
                <a:latin typeface="Calibri" panose="020F0502020204030204" pitchFamily="34" charset="0"/>
                <a:ea typeface="Calibri"/>
                <a:cs typeface="Calibri"/>
                <a:sym typeface="Calibri"/>
              </a:rPr>
              <a:t>INVESTIGATIONS PRE-TEST</a:t>
            </a:r>
            <a:endParaRPr dirty="0">
              <a:solidFill>
                <a:srgbClr val="333333"/>
              </a:solidFill>
              <a:latin typeface="Calibri" panose="020F0502020204030204" pitchFamily="34" charset="0"/>
              <a:ea typeface="Calibri"/>
              <a:cs typeface="Calibri"/>
              <a:sym typeface="Calibri"/>
            </a:endParaRPr>
          </a:p>
          <a:p>
            <a:pPr>
              <a:buClr>
                <a:srgbClr val="4C1A27"/>
              </a:buClr>
              <a:buSzPts val="1100"/>
            </a:pPr>
            <a:endParaRPr b="1" dirty="0">
              <a:solidFill>
                <a:srgbClr val="333333"/>
              </a:solidFill>
              <a:latin typeface="Calibri" panose="020F0502020204030204" pitchFamily="34" charset="0"/>
              <a:ea typeface="Calibri"/>
              <a:cs typeface="Calibri"/>
              <a:sym typeface="Calibri"/>
            </a:endParaRPr>
          </a:p>
          <a:p>
            <a:pPr>
              <a:buClr>
                <a:srgbClr val="4C1A27"/>
              </a:buClr>
              <a:buSzPts val="1100"/>
            </a:pPr>
            <a:r>
              <a:rPr lang="en-US" b="1" dirty="0">
                <a:solidFill>
                  <a:srgbClr val="333333"/>
                </a:solidFill>
                <a:latin typeface="Calibri" panose="020F0502020204030204" pitchFamily="34" charset="0"/>
                <a:ea typeface="Calibri"/>
                <a:cs typeface="Calibri"/>
                <a:sym typeface="Calibri"/>
              </a:rPr>
              <a:t>Time: </a:t>
            </a:r>
            <a:r>
              <a:rPr lang="en-US" dirty="0">
                <a:solidFill>
                  <a:srgbClr val="333333"/>
                </a:solidFill>
                <a:latin typeface="Calibri" panose="020F0502020204030204" pitchFamily="34" charset="0"/>
                <a:ea typeface="Calibri"/>
                <a:cs typeface="Calibri"/>
                <a:sym typeface="Calibri"/>
              </a:rPr>
              <a:t>20 minutes</a:t>
            </a:r>
            <a:endParaRPr dirty="0">
              <a:latin typeface="Calibri" panose="020F0502020204030204" pitchFamily="34" charset="0"/>
            </a:endParaRPr>
          </a:p>
          <a:p>
            <a:pPr>
              <a:buClr>
                <a:srgbClr val="4C1A27"/>
              </a:buClr>
              <a:buSzPts val="1100"/>
            </a:pPr>
            <a:r>
              <a:rPr lang="en-US" b="1" dirty="0">
                <a:solidFill>
                  <a:srgbClr val="333333"/>
                </a:solidFill>
                <a:latin typeface="Calibri" panose="020F0502020204030204" pitchFamily="34" charset="0"/>
                <a:ea typeface="Calibri"/>
                <a:cs typeface="Calibri"/>
                <a:sym typeface="Calibri"/>
              </a:rPr>
              <a:t>Purpose: </a:t>
            </a:r>
            <a:r>
              <a:rPr lang="en-US" dirty="0">
                <a:solidFill>
                  <a:srgbClr val="333333"/>
                </a:solidFill>
                <a:latin typeface="Calibri" panose="020F0502020204030204" pitchFamily="34" charset="0"/>
                <a:ea typeface="Calibri"/>
                <a:cs typeface="Calibri"/>
                <a:sym typeface="Calibri"/>
              </a:rPr>
              <a:t>To assess the existing knowledge at the beginning of this specialty</a:t>
            </a:r>
            <a:endParaRPr dirty="0">
              <a:latin typeface="Calibri" panose="020F0502020204030204" pitchFamily="34" charset="0"/>
            </a:endParaRPr>
          </a:p>
          <a:p>
            <a:pPr>
              <a:buClr>
                <a:srgbClr val="4C1A27"/>
              </a:buClr>
              <a:buSzPts val="1100"/>
            </a:pPr>
            <a:endParaRPr b="1" dirty="0">
              <a:solidFill>
                <a:srgbClr val="333333"/>
              </a:solidFill>
              <a:latin typeface="Calibri" panose="020F0502020204030204" pitchFamily="34" charset="0"/>
              <a:ea typeface="Calibri"/>
              <a:cs typeface="Calibri"/>
              <a:sym typeface="Calibri"/>
            </a:endParaRPr>
          </a:p>
          <a:p>
            <a:pPr>
              <a:buClr>
                <a:srgbClr val="4C1A27"/>
              </a:buClr>
              <a:buSzPts val="1100"/>
            </a:pPr>
            <a:r>
              <a:rPr lang="en-US" b="1" dirty="0">
                <a:solidFill>
                  <a:srgbClr val="333333"/>
                </a:solidFill>
                <a:latin typeface="Calibri" panose="020F0502020204030204" pitchFamily="34" charset="0"/>
                <a:ea typeface="Calibri"/>
                <a:cs typeface="Calibri"/>
                <a:sym typeface="Calibri"/>
              </a:rPr>
              <a:t>Facilitator Note: </a:t>
            </a:r>
            <a:r>
              <a:rPr lang="en-US" dirty="0">
                <a:solidFill>
                  <a:srgbClr val="333333"/>
                </a:solidFill>
                <a:latin typeface="Calibri" panose="020F0502020204030204" pitchFamily="34" charset="0"/>
                <a:ea typeface="Calibri"/>
                <a:cs typeface="Calibri"/>
                <a:sym typeface="Calibri"/>
              </a:rPr>
              <a:t>Before moving to the Target Outcomes direct participants to the QR code on the slide. Participants will need to use their phones to scan the code to complete the pre-test in Qualtrics. </a:t>
            </a:r>
            <a:endParaRPr dirty="0">
              <a:latin typeface="Calibri" panose="020F0502020204030204" pitchFamily="34" charset="0"/>
            </a:endParaRPr>
          </a:p>
          <a:p>
            <a:pPr marL="510859" indent="-255429"/>
            <a:endParaRPr dirty="0">
              <a:latin typeface="Calibri" panose="020F0502020204030204" pitchFamily="34" charset="0"/>
              <a:ea typeface="Calibri"/>
              <a:cs typeface="Calibri"/>
              <a:sym typeface="Calibri"/>
            </a:endParaRPr>
          </a:p>
        </p:txBody>
      </p:sp>
      <p:sp>
        <p:nvSpPr>
          <p:cNvPr id="1255" name="Google Shape;1255;p44:notes"/>
          <p:cNvSpPr>
            <a:spLocks noGrp="1" noRot="1" noChangeAspect="1"/>
          </p:cNvSpPr>
          <p:nvPr>
            <p:ph type="sldImg" idx="2"/>
          </p:nvPr>
        </p:nvSpPr>
        <p:spPr>
          <a:xfrm>
            <a:off x="801688" y="908050"/>
            <a:ext cx="5741987" cy="3228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1: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chemeClr val="dk1"/>
                </a:solidFill>
                <a:latin typeface="Calibri" panose="020F0502020204030204" pitchFamily="34" charset="0"/>
                <a:ea typeface="Calibri"/>
                <a:cs typeface="Calibri"/>
                <a:sym typeface="Calibri"/>
              </a:rPr>
              <a:t>MAKING INVESTIGATIVE FINDINGS </a:t>
            </a:r>
            <a:endParaRPr b="0" dirty="0">
              <a:latin typeface="Calibri" panose="020F0502020204030204" pitchFamily="34" charset="0"/>
              <a:ea typeface="Calibri"/>
              <a:cs typeface="Calibri"/>
              <a:sym typeface="Calibri"/>
            </a:endParaRPr>
          </a:p>
          <a:p>
            <a:pPr>
              <a:buSzPts val="1400"/>
            </a:pPr>
            <a:br>
              <a:rPr lang="en-US" dirty="0">
                <a:latin typeface="Calibri" panose="020F0502020204030204" pitchFamily="34" charset="0"/>
              </a:rPr>
            </a:br>
            <a:endParaRPr dirty="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3f5e9e48872_0_0:notes"/>
          <p:cNvSpPr>
            <a:spLocks noGrp="1" noRot="1" noChangeAspect="1"/>
          </p:cNvSpPr>
          <p:nvPr>
            <p:ph type="sldImg" idx="2"/>
          </p:nvPr>
        </p:nvSpPr>
        <p:spPr>
          <a:xfrm>
            <a:off x="777875" y="936625"/>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5" name="Google Shape;205;g3f5e9e48872_0_0:notes"/>
          <p:cNvSpPr txBox="1">
            <a:spLocks noGrp="1"/>
          </p:cNvSpPr>
          <p:nvPr>
            <p:ph type="body" idx="1"/>
          </p:nvPr>
        </p:nvSpPr>
        <p:spPr>
          <a:xfrm>
            <a:off x="731520" y="4177189"/>
            <a:ext cx="5852160" cy="448722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MAKING INVESTIGATIVE FINDINGS: INTRODUCTION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how investigators move from gathered information into investigative findings, determinations, and case action decisions following completion of investigative activities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This day focuses on post-investigation processes.</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Clarifying the focus is not the same as re-investigating the case.</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 findings, determinations, case action, ongoing safety considerations, and professional decision-making.</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the first five days of training, you focused heavily on:</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Conducting investigations.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Gathering information.</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Interviewing children and caregivers.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Assessing safety concerns.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Safety planning.</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and CHRIS application.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At some point, however, investigators must move from gathering information to determining:</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the investigation supports.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findings are appropriate.</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concerns remain.</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actions should occur next.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Investigations do not simply end when interviews are completed. Investigators must analyze the information gathered throughout the case and determine:</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maltreatment findings are supported.</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ongoing safety concerns exist.</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services or continued involvement are necessary.</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documentation and recommendations support those decisions.</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Today’s training focuses on what happens after investigative information is gathered and how investigators move cases toward findings, staffing, case action, and ongoing decision-making.</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Before we discuss investigative determinations, let’s first examine the purpose of investigative findings and why they matter throughout child welfare practice.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move beyond information gathering into findings and case action.</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Determinations must be supported through information, documentation, and investigative reasoning.</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may continue even after investigative findings are made.</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decisions influence case progression and ongoing involvement.</a:t>
            </a:r>
            <a:endParaRPr dirty="0">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notes"/>
          <p:cNvSpPr>
            <a:spLocks noGrp="1" noRot="1" noChangeAspect="1"/>
          </p:cNvSpPr>
          <p:nvPr>
            <p:ph type="sldImg" idx="2"/>
          </p:nvPr>
        </p:nvSpPr>
        <p:spPr>
          <a:xfrm>
            <a:off x="809625" y="944563"/>
            <a:ext cx="5738813" cy="32273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2:notes"/>
          <p:cNvSpPr txBox="1">
            <a:spLocks noGrp="1"/>
          </p:cNvSpPr>
          <p:nvPr>
            <p:ph type="body" idx="1"/>
          </p:nvPr>
        </p:nvSpPr>
        <p:spPr>
          <a:xfrm>
            <a:off x="747776" y="4172189"/>
            <a:ext cx="5844371" cy="4483893"/>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investigative findings and determinations are developed using gathered information, documentation, and professional judgment.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investigative information and a preponderance-of-the-evidence to findings, recommendations, and ongoing case action decisions.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whether gathered information sufficiently supports findings, determinations, and ongoing safety concerns.</a:t>
            </a:r>
            <a:endParaRPr dirty="0">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3:notes"/>
          <p:cNvSpPr>
            <a:spLocks noGrp="1" noRot="1" noChangeAspect="1"/>
          </p:cNvSpPr>
          <p:nvPr>
            <p:ph type="sldImg" idx="2"/>
          </p:nvPr>
        </p:nvSpPr>
        <p:spPr>
          <a:xfrm>
            <a:off x="776288" y="947738"/>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3" name="Google Shape;223;p3:notes"/>
          <p:cNvSpPr txBox="1">
            <a:spLocks noGrp="1"/>
          </p:cNvSpPr>
          <p:nvPr>
            <p:ph type="body" idx="1"/>
          </p:nvPr>
        </p:nvSpPr>
        <p:spPr>
          <a:xfrm>
            <a:off x="731520" y="4188858"/>
            <a:ext cx="5852160" cy="4463890"/>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UNDERSTANDING WHY FINDINGS MATTER</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the purpose of investigative findings and how findings influence case action, ongoing safety considerations, court involvement, and continued family services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Investigative Findings &amp; Determinations Activity Packet- Activity 1: Why Findings Matter</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is a whole group discussion.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that the participants have their activity packet available and ready. </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findings are connected to future case actions.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that findings are not based on isolated information.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purpose of investigative findings.</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findings influence case progression.</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relationship between findings, safety concerns, and case action.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DCFS investigative determination options.</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findings are supported through gathered information and documentation.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 </a:t>
            </a:r>
          </a:p>
          <a:p>
            <a:pPr marL="638440" lvl="1" indent="-181240">
              <a:buSzPts val="1400"/>
              <a:buFont typeface="Arial" panose="020B0604020202020204" pitchFamily="34" charset="0"/>
              <a:buChar char="•"/>
            </a:pPr>
            <a:r>
              <a:rPr lang="en-US" b="0" dirty="0">
                <a:solidFill>
                  <a:srgbClr val="000000"/>
                </a:solidFill>
                <a:latin typeface="Calibri" panose="020F0502020204030204" pitchFamily="34" charset="0"/>
                <a:ea typeface="Calibri"/>
                <a:cs typeface="Calibri"/>
                <a:sym typeface="Calibri"/>
              </a:rPr>
              <a:t>W</a:t>
            </a:r>
            <a:r>
              <a:rPr lang="en-US" dirty="0">
                <a:solidFill>
                  <a:srgbClr val="000000"/>
                </a:solidFill>
                <a:latin typeface="Calibri" panose="020F0502020204030204" pitchFamily="34" charset="0"/>
                <a:ea typeface="Calibri"/>
                <a:cs typeface="Calibri"/>
                <a:sym typeface="Calibri"/>
              </a:rPr>
              <a:t>hy findings impact future decision-making, court proceedings, and ongoing involvement.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Investigative findings help determine: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maltreatment concerns are supported.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ongoing safety concerns exist.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Whether continued involvement or services may be necessary.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case action should occur next.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Findings are not simply labels assigned at the end of an investigation. Findings impact:</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action.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monitoring and reassessment.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Investigators must evaluate many things before determining whether findings are supported.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Information gathered throughout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Interviews and observations.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Collateral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and evidence.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Safety concerns and risk factors.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Investigative findings should reflect:</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totality of information gathered throughout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Professional judgment.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and evidence.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child safety considerations.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today’s activities, we will focus on how investigators move from gathered information into supported findings, recommendations, and continued case action.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are investigative findings important?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Findings impact court and service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Findings guide case progression.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take a closer look at the different investigative determination options and how investigators decide which findings are supported.</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influence case progression and ongoing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Findings must be supported through evidence, documentation, and investigative reasoning.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plays an important role in determinations.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may continue following investigative findings.</a:t>
            </a:r>
            <a:endParaRPr dirty="0">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4:notes"/>
          <p:cNvSpPr>
            <a:spLocks noGrp="1" noRot="1" noChangeAspect="1"/>
          </p:cNvSpPr>
          <p:nvPr>
            <p:ph type="sldImg" idx="2"/>
          </p:nvPr>
        </p:nvSpPr>
        <p:spPr>
          <a:xfrm>
            <a:off x="776288" y="947738"/>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2" name="Google Shape;232;p4:notes"/>
          <p:cNvSpPr txBox="1">
            <a:spLocks noGrp="1"/>
          </p:cNvSpPr>
          <p:nvPr>
            <p:ph type="body" idx="1"/>
          </p:nvPr>
        </p:nvSpPr>
        <p:spPr>
          <a:xfrm>
            <a:off x="731520" y="4188858"/>
            <a:ext cx="5852160" cy="4463890"/>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FINDINGS, EXEMPTIONS &amp; DETERMINATION RATIONALE</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30 Minutes </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a:t>
            </a:r>
            <a:r>
              <a:rPr lang="en-US" dirty="0">
                <a:solidFill>
                  <a:srgbClr val="000000"/>
                </a:solidFill>
                <a:latin typeface="Calibri" panose="020F0502020204030204" pitchFamily="34" charset="0"/>
                <a:ea typeface="Calibri"/>
                <a:cs typeface="Calibri"/>
                <a:sym typeface="Calibri"/>
              </a:rPr>
              <a:t> To introduce participants to DCFS investigative determination requirements, including the statutory determination categories, the preponderance of the evidence standard, True but Exempted determinations, documentation, and exercising professional judgment while supporting investigative conclusions, and case action decisions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Investigative Findings &amp; Determinations Activity Packet - Activity 2: Determination, Exemption &amp; Rationale</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 </a:t>
            </a:r>
            <a:br>
              <a:rPr lang="en-US" b="1" i="1" dirty="0">
                <a:solidFill>
                  <a:srgbClr val="000000"/>
                </a:solidFill>
                <a:latin typeface="Calibri" panose="020F0502020204030204" pitchFamily="34" charset="0"/>
                <a:ea typeface="Calibri"/>
                <a:cs typeface="Calibri"/>
                <a:sym typeface="Calibri"/>
              </a:rPr>
            </a:br>
            <a:r>
              <a:rPr lang="en-US" b="1" i="1" dirty="0">
                <a:solidFill>
                  <a:srgbClr val="000000"/>
                </a:solidFill>
                <a:latin typeface="Calibri" panose="020F0502020204030204" pitchFamily="34" charset="0"/>
                <a:ea typeface="Calibri"/>
                <a:cs typeface="Calibri"/>
                <a:sym typeface="Calibri"/>
              </a:rPr>
              <a:t>The first two determination categories, True and Unsubstantiated, are distinguished by the preponderance-of-the-evidence standard.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 preponderance of the evidence means that, based on the information gathered during the investigation, the allegation is more likely than </a:t>
            </a:r>
            <a:r>
              <a:rPr lang="en-US" b="1" i="1" u="sng" dirty="0">
                <a:solidFill>
                  <a:srgbClr val="000000"/>
                </a:solidFill>
                <a:latin typeface="Calibri" panose="020F0502020204030204" pitchFamily="34" charset="0"/>
                <a:ea typeface="Calibri"/>
                <a:cs typeface="Calibri"/>
                <a:sym typeface="Calibri"/>
              </a:rPr>
              <a:t>not</a:t>
            </a:r>
            <a:r>
              <a:rPr lang="en-US" b="1" i="1" dirty="0">
                <a:solidFill>
                  <a:srgbClr val="000000"/>
                </a:solidFill>
                <a:latin typeface="Calibri" panose="020F0502020204030204" pitchFamily="34" charset="0"/>
                <a:ea typeface="Calibri"/>
                <a:cs typeface="Calibri"/>
                <a:sym typeface="Calibri"/>
              </a:rPr>
              <a:t> supported by the evidence.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When the evidence supports the allegation by a preponderance of the evidence, a True determination may be made; when the allegation is not supported by a preponderance of the evidence, an Unsubstantiated (Unsub) determination may be made.</a:t>
            </a:r>
            <a:endParaRPr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 make this decision, do not focus on whether you have information that simply supports the allegation. Consider the totality of the information gathered and whether that information supports the allegation by the applicable legal standard.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Your professional judgment is important, but that judgment must be grounded in the investigative information, documentation, and applicable statutory requirements.</a:t>
            </a:r>
            <a:endParaRPr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 True but Exempted determination is still a True determination. However, under Arkansas Code § 12-18-702(a)(3), certain statutory circumstances may result in the offender’s name not being placed on the Child Maltreatment Central Registry.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 True but Exempted determination is therefore not the same as an Unsubstantiated determination. The allegation has been determined to be True, but the statutory requirements for exemption from Central Registry placement apply.</a:t>
            </a:r>
            <a:endParaRPr dirty="0">
              <a:latin typeface="Calibri" panose="020F0502020204030204" pitchFamily="34" charset="0"/>
              <a:ea typeface="Calibri"/>
              <a:cs typeface="Calibri"/>
              <a:sym typeface="Calibri"/>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 </a:t>
            </a:r>
            <a:endParaRPr lang="en-US"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 not describe True but Exempted as a finding that the allegation was “not serious enough” or that the offender “poses no risk.” Those concepts should not be conflated. </a:t>
            </a:r>
            <a:endParaRPr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 </a:t>
            </a:r>
            <a:br>
              <a:rPr lang="en-US" b="1" i="1" dirty="0">
                <a:solidFill>
                  <a:srgbClr val="000000"/>
                </a:solidFill>
                <a:latin typeface="Calibri" panose="020F0502020204030204" pitchFamily="34" charset="0"/>
                <a:ea typeface="Calibri"/>
                <a:cs typeface="Calibri"/>
                <a:sym typeface="Calibri"/>
              </a:rPr>
            </a:br>
            <a:r>
              <a:rPr lang="en-US" b="1" i="1" dirty="0">
                <a:solidFill>
                  <a:srgbClr val="000000"/>
                </a:solidFill>
                <a:latin typeface="Calibri" panose="020F0502020204030204" pitchFamily="34" charset="0"/>
                <a:ea typeface="Calibri"/>
                <a:cs typeface="Calibri"/>
                <a:sym typeface="Calibri"/>
              </a:rPr>
              <a:t>There is another separate process that occurs after a True determination.</a:t>
            </a:r>
            <a:r>
              <a:rPr lang="en-US" dirty="0">
                <a:latin typeface="Calibri" panose="020F0502020204030204" pitchFamily="34" charset="0"/>
                <a:ea typeface="Calibri"/>
                <a:cs typeface="Calibri"/>
                <a:sym typeface="Calibri"/>
              </a:rPr>
              <a:t> </a:t>
            </a:r>
            <a:r>
              <a:rPr lang="en-US" b="1" i="1" dirty="0">
                <a:solidFill>
                  <a:srgbClr val="000000"/>
                </a:solidFill>
                <a:latin typeface="Calibri" panose="020F0502020204030204" pitchFamily="34" charset="0"/>
                <a:ea typeface="Calibri"/>
                <a:cs typeface="Calibri"/>
                <a:sym typeface="Calibri"/>
              </a:rPr>
              <a:t>When a report is determined to be True, the Division must determine whether the offender may pose a risk of maltreatment to a vulnerable population. This is referred to as a vulnerable-population risk determination.</a:t>
            </a:r>
            <a:r>
              <a:rPr lang="en-US" dirty="0">
                <a:latin typeface="Calibri" panose="020F0502020204030204" pitchFamily="34" charset="0"/>
                <a:ea typeface="Calibri"/>
                <a:cs typeface="Calibri"/>
                <a:sym typeface="Calibri"/>
              </a:rPr>
              <a:t> </a:t>
            </a:r>
            <a:r>
              <a:rPr lang="en-US" b="1" i="1" dirty="0">
                <a:solidFill>
                  <a:srgbClr val="000000"/>
                </a:solidFill>
                <a:latin typeface="Calibri" panose="020F0502020204030204" pitchFamily="34" charset="0"/>
                <a:ea typeface="Calibri"/>
                <a:cs typeface="Calibri"/>
                <a:sym typeface="Calibri"/>
              </a:rPr>
              <a:t>The vulnerable-population risk determination is separate from a True but exempted determination. </a:t>
            </a: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Keep these two processes distinct:</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True, but Exempted is a statutory investigative determination under Arkansas Code § 12-18-702(a)(3).</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vulnerable-population risk assessment occurs after a True determination under Arkansas Code § 12-18-702(c).</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Highlight the connection between determinations, the Child Maltreatment Central Registry, and administrative hearing rights.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applicable investigation and determination timeframes.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the determination to ongoing safety concerns and next steps in case action.</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 </a:t>
            </a:r>
            <a:br>
              <a:rPr lang="en-US" dirty="0">
                <a:solidFill>
                  <a:srgbClr val="000000"/>
                </a:solidFill>
                <a:latin typeface="Calibri" panose="020F0502020204030204" pitchFamily="34" charset="0"/>
                <a:ea typeface="Calibri"/>
                <a:cs typeface="Calibri"/>
                <a:sym typeface="Calibri"/>
              </a:rPr>
            </a:br>
            <a:r>
              <a:rPr lang="en-US" dirty="0">
                <a:solidFill>
                  <a:srgbClr val="000000"/>
                </a:solidFill>
                <a:latin typeface="Calibri" panose="020F0502020204030204" pitchFamily="34" charset="0"/>
                <a:ea typeface="Calibri"/>
                <a:cs typeface="Calibri"/>
                <a:sym typeface="Calibri"/>
              </a:rPr>
              <a:t>This next activity is a group discussion.</a:t>
            </a:r>
          </a:p>
          <a:p>
            <a:pPr>
              <a:buSzPts val="1400"/>
            </a:pPr>
            <a:endParaRPr lang="en-US"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Review, Discuss, and identify the following: </a:t>
            </a:r>
            <a:endParaRPr b="1"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DCFS investigative determination categories.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Determination, rationale, and expectations.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(No Risk) recommendation process.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preponderance- of- the- evidence standard.</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Inactive determinations.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vulnerable-population risk assessment following a True determination.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Notification and administrative hearing rights. </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supports determinations.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considerations of risk and vulnerable populations impact findings.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findings require documentation and rationale support.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the preponderance-of-the-evidence standard applies.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happens following a True determination.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determinations affect Central Registry placement.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notification and administrative hearing rights are important.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would support or prevent a True but Exempted (No Risk) recommendation.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Circumstances that may support a True but Exempted determination.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supporting an Unsubstantiated determination.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that must be documented to support the investigative determination.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Factors considered when determining whether an offender may pose a risk to a vulnerable population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 </a:t>
            </a:r>
            <a:br>
              <a:rPr lang="en-US" b="1" dirty="0">
                <a:solidFill>
                  <a:srgbClr val="000000"/>
                </a:solidFill>
                <a:latin typeface="Calibri" panose="020F0502020204030204" pitchFamily="34" charset="0"/>
                <a:ea typeface="Calibri"/>
                <a:cs typeface="Calibri"/>
                <a:sym typeface="Calibri"/>
              </a:rPr>
            </a:br>
            <a:r>
              <a:rPr lang="en-US" dirty="0">
                <a:solidFill>
                  <a:srgbClr val="000000"/>
                </a:solidFill>
                <a:latin typeface="Calibri" panose="020F0502020204030204" pitchFamily="34" charset="0"/>
                <a:ea typeface="Calibri"/>
                <a:cs typeface="Calibri"/>
                <a:sym typeface="Calibri"/>
              </a:rPr>
              <a:t>Vulnerable Population Criteria Under Arkansas Code § 12-18-702 Investigative Determination, a determination that an individual may pose a risk to a vulnerable population considers the level of risk and whether the individual may pose a risk of maltreatment to a vulnerable population, including, but not limited to, children, persons with disabilities, and persons with mental illness.</a:t>
            </a:r>
            <a:endParaRPr dirty="0">
              <a:latin typeface="Calibri" panose="020F0502020204030204" pitchFamily="34" charset="0"/>
              <a:ea typeface="Calibri"/>
              <a:cs typeface="Calibri"/>
              <a:sym typeface="Calibri"/>
            </a:endParaRPr>
          </a:p>
          <a:p>
            <a:pPr>
              <a:buSzPts val="1400"/>
            </a:pPr>
            <a:endParaRPr lang="en-US"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The following factors are considered when determining whether an individual may pose a risk to a vulnerable population:</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severity of the child maltreatment;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nature and severity of any injury or other adverse impact caused by the child maltreatment;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offender’s access to a vulnerable population;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Any previous substantiated child maltreatment findings against the offender;</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Any subsequent reports of child maltreatment alleged against the offender; and</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offender’s criminal history.</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factors should investigators consider when assessing vulnerable-population risk? </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Severity of the maltreatment.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Nature and severity of the injury or other adverse impact.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offender’s access to vulnerable populations.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Previous substantiated maltreatment findings.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Subsequent reports of maltreatment.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Criminal history.</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r>
              <a:rPr lang="en-US" b="1" i="1" dirty="0">
                <a:solidFill>
                  <a:srgbClr val="000000"/>
                </a:solidFill>
                <a:latin typeface="Calibri" panose="020F0502020204030204" pitchFamily="34" charset="0"/>
                <a:ea typeface="Calibri"/>
                <a:cs typeface="Calibri"/>
                <a:sym typeface="Calibri"/>
              </a:rPr>
              <a:t>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does a True but Exempted determination require supervisory review?</a:t>
            </a:r>
            <a:endParaRPr lang="en-US"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lang="en-US"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Supervisory review strengthens accountability and consistency and supports the rationale for the determination.</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may identify: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Findings impact future child safety decisions.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supports the determination rationale.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determinations require supporting rationale and supervisory review.</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br>
              <a:rPr lang="en-US" b="1" i="1" dirty="0">
                <a:solidFill>
                  <a:srgbClr val="000000"/>
                </a:solidFill>
                <a:latin typeface="Calibri" panose="020F0502020204030204" pitchFamily="34" charset="0"/>
                <a:ea typeface="Calibri"/>
                <a:cs typeface="Calibri"/>
                <a:sym typeface="Calibri"/>
              </a:rPr>
            </a:br>
            <a:r>
              <a:rPr lang="en-US" b="1" i="1" dirty="0">
                <a:solidFill>
                  <a:srgbClr val="000000"/>
                </a:solidFill>
                <a:latin typeface="Calibri" panose="020F0502020204030204" pitchFamily="34" charset="0"/>
                <a:ea typeface="Calibri"/>
                <a:cs typeface="Calibri"/>
                <a:sym typeface="Calibri"/>
              </a:rPr>
              <a:t>Now, let’s begin applying these concepts by reviewing investigative information to determine which findings and case actions may be supported. </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must be supported through evidence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findings still require supervisory review and rationale.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Risk considerations extend beyond a single incident.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plays a significant role in investigative determinations.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Source:</a:t>
            </a:r>
            <a:r>
              <a:rPr lang="en-US" dirty="0">
                <a:solidFill>
                  <a:srgbClr val="000000"/>
                </a:solidFill>
                <a:latin typeface="Calibri" panose="020F0502020204030204" pitchFamily="34" charset="0"/>
                <a:ea typeface="Calibri"/>
                <a:cs typeface="Calibri"/>
                <a:sym typeface="Calibri"/>
              </a:rPr>
              <a:t> </a:t>
            </a:r>
            <a:r>
              <a:rPr lang="en-US" i="1" dirty="0">
                <a:solidFill>
                  <a:srgbClr val="000000"/>
                </a:solidFill>
                <a:latin typeface="Calibri" panose="020F0502020204030204" pitchFamily="34" charset="0"/>
                <a:ea typeface="Calibri"/>
                <a:cs typeface="Calibri"/>
                <a:sym typeface="Calibri"/>
              </a:rPr>
              <a:t>Arkansas Code § 12-18-702 Investigative Determination</a:t>
            </a:r>
            <a:endParaRPr dirty="0">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5: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5: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APPLYING FINDINGS &amp; CASE ACTION DECISIONS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25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provide participants with practice analyzing investigative information, evaluating determination options, identifying ongoing safety concerns, and supporting findings through documentation, evidence, and professional judgment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Investigative Findings &amp; Determinations Activity Packet - Activity 3: Applying Findings &amp; Case Action Decisions </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Paraphrase: </a:t>
            </a:r>
          </a:p>
          <a:p>
            <a:pPr>
              <a:buSzPts val="1400"/>
            </a:pPr>
            <a:r>
              <a:rPr lang="en-US" dirty="0">
                <a:solidFill>
                  <a:srgbClr val="000000"/>
                </a:solidFill>
                <a:latin typeface="Calibri" panose="020F0502020204030204" pitchFamily="34" charset="0"/>
                <a:ea typeface="Calibri"/>
                <a:cs typeface="Calibri"/>
                <a:sym typeface="Calibri"/>
              </a:rPr>
              <a:t>Now that we have reviewed the determination standards and the distinctions among the determination processes, we are going to apply those concepts to investigative scenarios.</a:t>
            </a:r>
            <a:endParaRPr dirty="0">
              <a:latin typeface="Calibri" panose="020F0502020204030204" pitchFamily="34" charset="0"/>
              <a:ea typeface="Calibri"/>
              <a:cs typeface="Calibri"/>
              <a:sym typeface="Calibri"/>
            </a:endParaRPr>
          </a:p>
          <a:p>
            <a:pPr>
              <a:buSzPts val="1400"/>
            </a:pPr>
            <a:endParaRPr lang="en-US" dirty="0">
              <a:solidFill>
                <a:srgbClr val="000000"/>
              </a:solidFill>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As you review each scenario, focus on the evidence available, the applicable determination standard, and what the information tells you about the child’s current safety and the need for continued case action.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Your group will not be asked simply to identify a determination. </a:t>
            </a: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You will also consider what supports that determination, what information remains unclear, what safety concerns continue, and what actions may be appropriate next.</a:t>
            </a:r>
            <a:endParaRPr lang="en-US"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defTabSz="966612">
              <a:buSzPts val="1400"/>
              <a:defRPr/>
            </a:pPr>
            <a:r>
              <a:rPr lang="en-US" b="1" dirty="0">
                <a:solidFill>
                  <a:srgbClr val="000000"/>
                </a:solidFill>
                <a:latin typeface="Calibri" panose="020F0502020204030204" pitchFamily="34" charset="0"/>
                <a:ea typeface="Calibri"/>
                <a:cs typeface="Calibri"/>
                <a:sym typeface="Calibri"/>
              </a:rPr>
              <a:t>Say:</a:t>
            </a: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Your investigative determination may also have implications for the Child Maltreatment Central Registry. When an offender receives a True determination, the offender must be notified of the investigative determination and applicable rights. </a:t>
            </a: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For applicable True determinations, the notice includes information about the right to request an administrative hearing. An alleged offender generally has 30 days from receipt of the notice to request an administrative hearing. The notice also provides information regarding the potential consequences of Central Registry placement and the right to have an attorney.</a:t>
            </a:r>
            <a:endParaRPr lang="en-US"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Therefore, making the investigative determination is not necessarily the final procedural step. </a:t>
            </a:r>
          </a:p>
          <a:p>
            <a:pPr>
              <a:buSzPts val="1400"/>
            </a:pPr>
            <a:r>
              <a:rPr lang="en-US" b="1" i="1" dirty="0">
                <a:solidFill>
                  <a:srgbClr val="000000"/>
                </a:solidFill>
                <a:latin typeface="Calibri" panose="020F0502020204030204" pitchFamily="34" charset="0"/>
                <a:ea typeface="Calibri"/>
                <a:cs typeface="Calibri"/>
                <a:sym typeface="Calibri"/>
              </a:rPr>
              <a:t>The process may include: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Investigative determination.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Notification of the alleged offender.</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Administrative hearing rights.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Vulnerable-population risk considerations.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Central Registry determination and placement requirements.</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Timing is also an important part of the investigative process. Arkansas law generally requires an investigative determination to be made within 45 days, with an additional 15-day extension permitted under applicable statutory and procedural requirements. Timeliness does not replace the need for a thorough investigation. s must remain aware of required timeframes and ensure that investigative activities, documentation, supervisory processes, and determinations are completed as required.</a:t>
            </a: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fourth statutory determination category is Inactive. An investigation may be determined Inactive when the investigation cannot be completed because the Department and/or Arkansas State Police is unable to locate or identify the alleged offender or alleged victim, and a True or Unsubstantiated determination cannot be established without interviewing that person.</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Inactive should not be treated as another way of saying that the allegation was Unsubstantiated. An Inactive determination reflects that the investigation could not be completed under the applicable circumstances.</a:t>
            </a: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 move from investigative findings and determination into case action, consider what your determination tells you about the child’s current safety, any ongoing concerns, and what actions may be necessary next.</a:t>
            </a: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standard distinguishes a True determination from an Unsubstantiated determination?</a:t>
            </a:r>
            <a:endParaRPr b="1" dirty="0">
              <a:solidFill>
                <a:srgbClr val="000000"/>
              </a:solidFill>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 </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Preponderance of the evidence.</a:t>
            </a:r>
            <a:endParaRPr b="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 True determination requires the allegation to be supported by a preponderance of the evidence.</a:t>
            </a:r>
            <a:endParaRPr b="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An Unsubstantiated determination is entered when the allegation is not supported by a preponderance of the evidence.</a:t>
            </a:r>
            <a:endParaRPr b="1" dirty="0">
              <a:solidFill>
                <a:srgbClr val="000000"/>
              </a:solidFill>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is True but Exempted different from the vulnerable-population risk determination? </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is a statutory investigative determination.</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vulnerable-population risk assessment occurs after a True determination.</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two processes have different purposes.</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concerns statutory exemption from Central Registry placement.</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vulnerable-population risk determination evaluates whether the offender may pose a risk to a vulnerable population.</a:t>
            </a:r>
            <a:endParaRPr b="1" dirty="0">
              <a:latin typeface="Calibri" panose="020F0502020204030204" pitchFamily="34" charset="0"/>
              <a:ea typeface="Calibri"/>
              <a:cs typeface="Calibri"/>
              <a:sym typeface="Calibri"/>
            </a:endParaRPr>
          </a:p>
          <a:p>
            <a:pPr>
              <a:buSzPts val="1400"/>
            </a:pPr>
            <a:br>
              <a:rPr lang="en-US" b="1" i="1" dirty="0">
                <a:solidFill>
                  <a:srgbClr val="000000"/>
                </a:solidFill>
                <a:latin typeface="Calibri" panose="020F0502020204030204" pitchFamily="34" charset="0"/>
                <a:ea typeface="Calibri"/>
                <a:cs typeface="Calibri"/>
                <a:sym typeface="Calibri"/>
              </a:rPr>
            </a:br>
            <a:r>
              <a:rPr lang="en-US" b="1" dirty="0">
                <a:solidFill>
                  <a:srgbClr val="000000"/>
                </a:solidFill>
                <a:latin typeface="Calibri" panose="020F0502020204030204" pitchFamily="34" charset="0"/>
                <a:ea typeface="Calibri"/>
                <a:cs typeface="Calibri"/>
                <a:sym typeface="Calibri"/>
              </a:rPr>
              <a:t>Activity Set Up:</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work in groups at their tables.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&amp; Determinations Activity Packet available and ready. </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Encourage the participants to have a group discussion and collaborative reasoning.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findings are based on the totality of information gathered.</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Avoid “Right answer” framing.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the investigative scenarios within the activity packet. </a:t>
            </a: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As a group, identify:</a:t>
            </a:r>
            <a:endParaRPr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supporting findings.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Corroborated information.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supporting determinations.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483306" lvl="1" indent="-93976">
              <a:buSzPts val="1400"/>
              <a:buFont typeface="Arial"/>
              <a:buChar char="•"/>
            </a:pPr>
            <a:r>
              <a:rPr lang="en-US" dirty="0">
                <a:solidFill>
                  <a:srgbClr val="000000"/>
                </a:solidFill>
                <a:latin typeface="Calibri" panose="020F0502020204030204" pitchFamily="34" charset="0"/>
                <a:ea typeface="Calibri"/>
                <a:cs typeface="Calibri"/>
                <a:sym typeface="Calibri"/>
              </a:rPr>
              <a:t>Appropriate investigative findings.</a:t>
            </a:r>
            <a:endParaRPr dirty="0">
              <a:latin typeface="Calibri" panose="020F0502020204030204" pitchFamily="34" charset="0"/>
            </a:endParaRPr>
          </a:p>
          <a:p>
            <a:pPr marL="483306" lvl="1" indent="-93976">
              <a:buSzPts val="1400"/>
              <a:buFont typeface="Arial"/>
              <a:buChar char="•"/>
            </a:pPr>
            <a:r>
              <a:rPr lang="en-US" dirty="0">
                <a:solidFill>
                  <a:srgbClr val="000000"/>
                </a:solidFill>
                <a:latin typeface="Calibri" panose="020F0502020204030204" pitchFamily="34" charset="0"/>
                <a:ea typeface="Calibri"/>
                <a:cs typeface="Calibri"/>
                <a:sym typeface="Calibri"/>
              </a:rPr>
              <a:t>Whether True but Exempted (No Risk) considerations may apply.</a:t>
            </a:r>
            <a:endParaRPr dirty="0">
              <a:latin typeface="Calibri" panose="020F0502020204030204" pitchFamily="34" charset="0"/>
            </a:endParaRPr>
          </a:p>
          <a:p>
            <a:pPr marL="483306" lvl="1" indent="-93976">
              <a:buSzPts val="1400"/>
              <a:buFont typeface="Arial"/>
              <a:buChar char="•"/>
            </a:pPr>
            <a:r>
              <a:rPr lang="en-US" dirty="0">
                <a:solidFill>
                  <a:srgbClr val="000000"/>
                </a:solidFill>
                <a:latin typeface="Calibri" panose="020F0502020204030204" pitchFamily="34" charset="0"/>
                <a:ea typeface="Calibri"/>
                <a:cs typeface="Calibri"/>
                <a:sym typeface="Calibri"/>
              </a:rPr>
              <a:t>Recommended case action or services.</a:t>
            </a:r>
            <a:endParaRPr dirty="0">
              <a:latin typeface="Calibri" panose="020F0502020204030204" pitchFamily="34" charset="0"/>
            </a:endParaRPr>
          </a:p>
          <a:p>
            <a:pPr marL="483306" lvl="1" indent="-93976">
              <a:buSzPts val="1400"/>
              <a:buFont typeface="Arial"/>
              <a:buChar char="•"/>
            </a:pPr>
            <a:r>
              <a:rPr lang="en-US" dirty="0">
                <a:solidFill>
                  <a:srgbClr val="000000"/>
                </a:solidFill>
                <a:latin typeface="Calibri" panose="020F0502020204030204" pitchFamily="34" charset="0"/>
                <a:ea typeface="Calibri"/>
                <a:cs typeface="Calibri"/>
                <a:sym typeface="Calibri"/>
              </a:rPr>
              <a:t>What additional information may still be needed.</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Prepare to explain:</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did your group select a particular determination.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evidence and documentation supported the decision.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remain following the investigation.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this activity, your group will move beyond gathering information and begin applying investigative findings and case action concepts to realistic investigative scenarios.</a:t>
            </a:r>
            <a:endParaRPr dirty="0">
              <a:latin typeface="Calibri" panose="020F0502020204030204" pitchFamily="34" charset="0"/>
              <a:ea typeface="Calibri"/>
              <a:cs typeface="Calibri"/>
              <a:sym typeface="Calibri"/>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investigators review cases for findings and recommendations, they must evaluate: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totality of information gathered.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Corroboration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Case progression and future involvement.</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Remember, investigative findings impact:</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Child safety.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action.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services.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Division decision-making.</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your group works through the activity packet, focus 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supports the findings.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concerns continue following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documentation supports determinations.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may still require reassessment.</a:t>
            </a:r>
            <a:endParaRPr dirty="0">
              <a:latin typeface="Calibri" panose="020F0502020204030204" pitchFamily="34" charset="0"/>
            </a:endParaRP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 work through the scenarios, avoid relying on personal opinions, assumptions, or isolated information. Instead, focus 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totality of the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Investigative reasoning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Complicating factors.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Professional judgment.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must be supported through documentation, evidence, and investigative reasoning</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Complicating factor considerations continue beyond investigative findings.</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True, but Exempted findings require significant rationale and supervisory review.</a:t>
            </a:r>
            <a:endParaRPr dirty="0">
              <a:latin typeface="Calibri" panose="020F0502020204030204" pitchFamily="34" charset="0"/>
            </a:endParaRP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remains important throughout case progression.</a:t>
            </a:r>
            <a:endParaRPr dirty="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6: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p6: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CONNECTING FINDINGS, DOCUMENTATION, AND ONGOING SAFETY CONSIDERATIONS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reflect on how investigative findings, documentation, professional judgment, and ongoing safety considerations collectively influence case action decisions and future involvement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Investigative Findings &amp; Determinations Activity Packet - Activity 4: Connecting Findings, Documentation &amp; Ongoing Safety</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Groups share:</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Determinations selected.</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supporting findings.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identified.</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Recommended case actions or services.</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documentation and evidence supported findings.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strengthened or weakened determinations.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reassessment remains important following investigations.</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Reflect </a:t>
            </a:r>
            <a:r>
              <a:rPr lang="en-US" dirty="0">
                <a:solidFill>
                  <a:srgbClr val="000000"/>
                </a:solidFill>
                <a:latin typeface="Calibri" panose="020F0502020204030204" pitchFamily="34" charset="0"/>
                <a:ea typeface="Calibri"/>
                <a:cs typeface="Calibri"/>
                <a:sym typeface="Calibri"/>
              </a:rPr>
              <a:t>on how investigative findings influence the progression of future cases and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findings connect directly to future case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content to the upcoming affidavit and court preparation days.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Investigative findings are among the most important outcomes of the investigative process because they directly influence the child’s safety decisions and much more. </a:t>
            </a: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Throughout this activity, your groups analyzed:</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gathered throughout the investigation.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corroboration.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and complicating factor considerations.</a:t>
            </a:r>
            <a:endParaRPr b="0" i="0" dirty="0">
              <a:latin typeface="Calibri" panose="020F0502020204030204" pitchFamily="34" charset="0"/>
            </a:endParaRPr>
          </a:p>
          <a:p>
            <a:pPr>
              <a:buSzPts val="1400"/>
            </a:pPr>
            <a:endParaRPr lang="en-US" dirty="0">
              <a:latin typeface="Calibri" panose="020F0502020204030204" pitchFamily="34" charset="0"/>
              <a:ea typeface="Calibri"/>
              <a:cs typeface="Calibri"/>
              <a:sym typeface="Calibri"/>
            </a:endParaRPr>
          </a:p>
          <a:p>
            <a:pPr defTabSz="966612">
              <a:buSzPts val="1400"/>
              <a:defRPr/>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One important takeaway is that investigations rarely end with every concern fully resolved. Investigators often continue balancing:</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Findings.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strengths and needs.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Future complicating factors and continued reassessment.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is why findings must be: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Supported.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Reviewed carefully.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Connected to the totality of information gathered throughout the investigation.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investigators move cases toward staffing, court involvement, services, or ongoing monitoring, findings become part of the larger case story and influence what happens next for children and families.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remained following the investigation?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despite completed investigations.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Continued need for services and monitoring.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ongoing reassessment important even after findings are made?</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Child safety considerations continue throughout case progression.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Next, we’ll begin focusing more closely on how evidence, documentation, investigative information support determinations, staffing, and supervisory review.</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findings influence the ongoing progression of the case and services.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evidence support findings and determinations.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may continue following investigative closure.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and reassessment remain important throughout case progression.</a:t>
            </a:r>
            <a:endParaRPr dirty="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notes"/>
          <p:cNvSpPr>
            <a:spLocks noGrp="1" noRot="1" noChangeAspect="1"/>
          </p:cNvSpPr>
          <p:nvPr>
            <p:ph type="sldImg" idx="2"/>
          </p:nvPr>
        </p:nvSpPr>
        <p:spPr>
          <a:xfrm>
            <a:off x="777875" y="9255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Google Shape;187;p1:notes"/>
          <p:cNvSpPr txBox="1">
            <a:spLocks noGrp="1"/>
          </p:cNvSpPr>
          <p:nvPr>
            <p:ph type="body" idx="1"/>
          </p:nvPr>
        </p:nvSpPr>
        <p:spPr>
          <a:xfrm>
            <a:off x="731520" y="4165521"/>
            <a:ext cx="5852160" cy="4510563"/>
          </a:xfrm>
          <a:prstGeom prst="rect">
            <a:avLst/>
          </a:prstGeom>
          <a:noFill/>
          <a:ln>
            <a:noFill/>
          </a:ln>
        </p:spPr>
        <p:txBody>
          <a:bodyPr spcFirstLastPara="1" wrap="square" lIns="96645" tIns="48309" rIns="96645" bIns="48309" anchor="t" anchorCtr="0">
            <a:noAutofit/>
          </a:bodyPr>
          <a:lstStyle/>
          <a:p>
            <a:pPr>
              <a:buClr>
                <a:srgbClr val="000000"/>
              </a:buClr>
              <a:buSzPts val="1600"/>
            </a:pPr>
            <a:r>
              <a:rPr lang="en-US" b="1" dirty="0">
                <a:solidFill>
                  <a:srgbClr val="000000"/>
                </a:solidFill>
                <a:latin typeface="Calibri" panose="020F0502020204030204" pitchFamily="34" charset="0"/>
                <a:ea typeface="Calibri"/>
                <a:cs typeface="Calibri"/>
                <a:sym typeface="Calibri"/>
              </a:rPr>
              <a:t>CASE STAFFING, SUPERVISORY REVIEW, AND RECOMMENDATIONS </a:t>
            </a:r>
            <a:endParaRPr dirty="0">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f5ea675962_0_0: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g3f5ea675962_0_0: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CASE STAFFING, SUPERVISORY REVIEW, AND RECOMMENDATIONS</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participants to case staffing, supervisory review, and recommendation processes following investigative findings and determinations</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that staffing is collaborative, not punitive.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 professional communication. ongoing safety considerations. recommendation planning, and case progression.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investigators complete investigative findings and determinations, the case often moves into additional review, staffing, and recommendation discussions.</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Investigators may be required to:</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Present case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Explain investigative findings.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Discuss ongoing safety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Identify family strengths and needs.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Recommend services or ongoing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Prepare cases for supervisory review or continued case action.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These discussions help ensure: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Findings are appropriately supported.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concerns are addressed.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Recommendations are reasonable and supported.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Cases are prepared for the next steps within the division.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Staffing and supervisory review are important parts of child welfare practice because investigations do not operate in isolation. Cases often involve: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Multiple perspectives.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family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Collaboration and professional review.</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section focuses on how investigators participate in these discussions professionally and prepare cases for ongoing decision-making and case progression. Before we begin practicing staffing discussions, let’s examine the purpose of staffing and what supervisors and ongoing s need to understand about a case.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and supervisory review help support ongoing case progression and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must communicate findings, concerns, and recommendations clearly.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may continue following investigative findings.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discussions often guide future division involvement and services.</a:t>
            </a:r>
            <a:endParaRPr dirty="0">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notes"/>
          <p:cNvSpPr>
            <a:spLocks noGrp="1" noRot="1" noChangeAspect="1"/>
          </p:cNvSpPr>
          <p:nvPr>
            <p:ph type="sldImg" idx="2"/>
          </p:nvPr>
        </p:nvSpPr>
        <p:spPr>
          <a:xfrm>
            <a:off x="792163" y="935038"/>
            <a:ext cx="5735637" cy="3225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2" name="Google Shape;202;p2:notes"/>
          <p:cNvSpPr txBox="1">
            <a:spLocks noGrp="1"/>
          </p:cNvSpPr>
          <p:nvPr>
            <p:ph type="body" idx="1"/>
          </p:nvPr>
        </p:nvSpPr>
        <p:spPr>
          <a:xfrm>
            <a:off x="747776" y="4160520"/>
            <a:ext cx="5818971" cy="4505563"/>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 </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staffing and supervisory review support the ongoing progression of cases and decision-making.</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investigative findings, ongoing concerns, and family information to staffing and recommendation discussions.</a:t>
            </a:r>
            <a:endParaRPr dirty="0">
              <a:latin typeface="Calibri" panose="020F0502020204030204" pitchFamily="34" charset="0"/>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what information is important during staffing, supervisory review, and recommendation planning.</a:t>
            </a:r>
            <a:endParaRPr b="1" dirty="0">
              <a:solidFill>
                <a:srgbClr val="000000"/>
              </a:solidFill>
              <a:latin typeface="Calibri" panose="020F0502020204030204" pitchFamily="34" charset="0"/>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3: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3: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UNDERSTANDING ONGOING CASE DECISION - MAKING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the purpose of staffing and supervisory review and how these processes support child safety, case progression, ongoing reassessment, and division decision-making</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Case Staffing &amp; Supervisory Review Activity Packet - Section 1: Preparing for Staffing</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staffing is collaborative and ongoing.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purpose of staffing and supervisory review.</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investigations continue influencing case progression after findings are made.</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case information supervisors and ongoing s need to understand.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topics discussed during staffing.</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considerations and reassessment needs.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Recommendation and service planning discussions.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r>
              <a:rPr lang="en-US" dirty="0">
                <a:solidFill>
                  <a:srgbClr val="000000"/>
                </a:solidFill>
                <a:latin typeface="Calibri" panose="020F0502020204030204" pitchFamily="34" charset="0"/>
                <a:ea typeface="Calibri"/>
                <a:cs typeface="Calibri"/>
                <a:sym typeface="Calibri"/>
              </a:rPr>
              <a:t> why organization and professional communication are important during staffing.</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Investigations rarely end with all concerns fully resolved. This is why staffing and supervisory review are important parts of DCFS practice.</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findings are made, cases may continue involving:</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Transition to ongoing services.</a:t>
            </a:r>
            <a:endParaRPr dirty="0">
              <a:latin typeface="Calibri" panose="020F0502020204030204" pitchFamily="34" charset="0"/>
            </a:endParaRPr>
          </a:p>
          <a:p>
            <a:pPr>
              <a:buSzPts val="1400"/>
            </a:pPr>
            <a:endParaRPr lang="en-US"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Paraphrase:</a:t>
            </a:r>
            <a:endParaRPr b="1"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Staffing discussions help supervisors, investigators, and ongoing s:</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investigative findings.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 ongoing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Identify family strengths and needs.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Discuss service recommendations.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Plan next steps for case progression.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These discussions also help ensure:</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Child safety concerns remain prioritized.</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Recommendations are supported and reasonable.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information is communicated clearly.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 understand the history and progression of the case.</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Investigators play an important role during staffing because they help communicate:</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occurred during the investigation.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developed over time.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supported findings.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remain unresolved.</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reassessment or services may still be necessary.</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Strong staffing discussions require:</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Clear communication.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Understanding of ongoing safety considerations.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Accurate understanding of the case progression.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are staffing discussions important?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supports informed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Future s need a clear understanding of the case.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Safety concerns may continue beyond investigations.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Recommendations and reassessment help guide future involvement.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professional communication important during supervisory review?</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Organization and communication strengthen staffing discussions.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communication supports continuity and informed decisions.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begin applying these concepts by practicing how investigators organize and present important case information during staffing and supervisory review discussions.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and supervisory review support ongoing child safety planning and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help communicate case progression and ongoing concerns.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communication supports continuity and understanding during staffing.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remains important following investigations and findings.</a:t>
            </a:r>
            <a:endParaRPr dirty="0">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4: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5" name="Google Shape;225;p4: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PREPARING FOR STAFFING AND ONGOING DECISION - MAKING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45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provide participants with practice organizing investigative information, discussing ongoing safety concerns, identifying family strengths and needs, and preparing recommendations during staffing and supervisory review discussions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Case Staffing &amp; Supervisory Review Activity Packet - Section 2: Service Recommendation Analysis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work in groups at their tables.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that the participants have their Case Staffing &amp; Supervisory Review Activity Packet available.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the staffing scenarios within the activity packet. </a:t>
            </a: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As a group, identify:</a:t>
            </a:r>
            <a:endParaRPr dirty="0">
              <a:solidFill>
                <a:srgbClr val="000000"/>
              </a:solidFill>
              <a:latin typeface="Calibri" panose="020F0502020204030204" pitchFamily="34" charset="0"/>
              <a:ea typeface="Calibri"/>
              <a:cs typeface="Calibri"/>
              <a:sym typeface="Calibri"/>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strengths and supports.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Recommended services or case action.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important for staffing discussions.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Prepare:</a:t>
            </a:r>
            <a:endParaRPr b="0"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 staffing summary.</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concerns.</a:t>
            </a:r>
            <a:endParaRPr b="1" dirty="0">
              <a:solidFill>
                <a:srgbClr val="000000"/>
              </a:solidFill>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Service and recommendation considerations.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b="0"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supervisors and ongoing s need to understand.</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continue following the investigation.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recommendations should be prioritized moving forward.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Be prepared to share:</a:t>
            </a:r>
            <a:endParaRPr b="0"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Your group’s staffing recommendations.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concerns and reassessment needs.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information for continued case progression.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Encourage collaborative discussion and reasoning. Avoid turning the activity into “right vs wrong” recommendations.</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this activity, your group will practice preparing and discussing cases for staffing and supervisory review.</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investigations move toward continued involvement, staffing discussions help ensure: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Important concerns are communicated clearly.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 understand the case's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Child safety concerns remain prioritized.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Recommendations and services are discussed thoughtfully.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Future reassessment needs are identified.</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your group works through the scenarios, focus on:</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concerns remain following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strengths and supports exist within the family.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supervisors and ongoing s need to understand.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recommendations or services may help support child safety and family stability moving forward.</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Remember that staffing is not simply repeating investigative information. Staffing helps organize the case picture and prepare for ongoing division involvement and decision-making.</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should remain a priority moving forward?</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supervision and caregiver functioning concerns.</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strengths or supports exist within the family?</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support, such as Georgia’s involvement.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require continued reassessment?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Need for service recommendations and communication.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Let’s come back together and discuss how staffing conversations help guide ongoing case decisions, reassessment, and future involvement with children and families.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discussions support continuity and ongoing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help organize and communicate important case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continue requiring reassessment and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strengths and supports should also be identified during staffing discussions.</a:t>
            </a:r>
            <a:endParaRPr dirty="0">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5:notes"/>
          <p:cNvSpPr>
            <a:spLocks noGrp="1" noRot="1" noChangeAspect="1"/>
          </p:cNvSpPr>
          <p:nvPr>
            <p:ph type="sldImg" idx="2"/>
          </p:nvPr>
        </p:nvSpPr>
        <p:spPr>
          <a:xfrm>
            <a:off x="776288" y="982663"/>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5:notes"/>
          <p:cNvSpPr txBox="1">
            <a:spLocks noGrp="1"/>
          </p:cNvSpPr>
          <p:nvPr>
            <p:ph type="body" idx="1"/>
          </p:nvPr>
        </p:nvSpPr>
        <p:spPr>
          <a:xfrm>
            <a:off x="731520" y="4223861"/>
            <a:ext cx="5852160" cy="4393883"/>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CONNECTING INVESTIGATIONS TO CONTINUED CASE INVOLVEMENT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reflect on how staffing discussions, recommendations, ongoing safety concerns, court involvement, and professional communication influence continued case progression and future division involvement</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Case Staffing &amp; Supervisory Review Activity Packet - Section 3: Supervisory Review Discussion &amp; Section 4: Staffing &amp; Recommendation Activity</a:t>
            </a:r>
            <a:endParaRPr dirty="0">
              <a:latin typeface="Calibri" panose="020F0502020204030204" pitchFamily="34" charset="0"/>
              <a:ea typeface="Calibri"/>
              <a:cs typeface="Calibri"/>
              <a:sym typeface="Calibri"/>
            </a:endParaRPr>
          </a:p>
          <a:p>
            <a:pPr>
              <a:buSzPts val="1400"/>
            </a:pPr>
            <a:endParaRPr lang="en-US"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Setup:</a:t>
            </a:r>
            <a:endParaRPr b="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is a whole group discussion.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that the participants keep their activity packet available.</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Groups share: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 identified.</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Recommended services or supports.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information for ongoing  and court progression.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communication matter during staffing.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ongoing reassessment supports child safety.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may continue progressing into court involvement and legal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strengths and supports should also be discussed during staffing.</a:t>
            </a:r>
            <a:endParaRPr dirty="0">
              <a:latin typeface="Calibri" panose="020F0502020204030204" pitchFamily="34" charset="0"/>
            </a:endParaRPr>
          </a:p>
          <a:p>
            <a:pPr>
              <a:buSzPts val="1400"/>
            </a:pPr>
            <a:endParaRPr lang="en-US" b="1" dirty="0">
              <a:solidFill>
                <a:srgbClr val="000000"/>
              </a:solidFill>
              <a:latin typeface="Calibri" panose="020F0502020204030204" pitchFamily="34" charset="0"/>
              <a:ea typeface="Calibri"/>
              <a:cs typeface="Calibri"/>
              <a:sym typeface="Calibri"/>
            </a:endParaRPr>
          </a:p>
          <a:p>
            <a:pPr>
              <a:buSzPts val="1400"/>
            </a:pPr>
            <a:r>
              <a:rPr lang="en-US" b="0" dirty="0">
                <a:solidFill>
                  <a:srgbClr val="000000"/>
                </a:solidFill>
                <a:latin typeface="Calibri" panose="020F0502020204030204" pitchFamily="34" charset="0"/>
                <a:ea typeface="Calibri"/>
                <a:cs typeface="Calibri"/>
                <a:sym typeface="Calibri"/>
              </a:rPr>
              <a:t>Reflect</a:t>
            </a:r>
            <a:r>
              <a:rPr lang="en-US" b="1" dirty="0">
                <a:solidFill>
                  <a:srgbClr val="000000"/>
                </a:solidFill>
                <a:latin typeface="Calibri" panose="020F0502020204030204" pitchFamily="34" charset="0"/>
                <a:ea typeface="Calibri"/>
                <a:cs typeface="Calibri"/>
                <a:sym typeface="Calibri"/>
              </a:rPr>
              <a:t> </a:t>
            </a:r>
            <a:r>
              <a:rPr lang="en-US" b="0" dirty="0">
                <a:solidFill>
                  <a:srgbClr val="000000"/>
                </a:solidFill>
                <a:latin typeface="Calibri" panose="020F0502020204030204" pitchFamily="34" charset="0"/>
                <a:ea typeface="Calibri"/>
                <a:cs typeface="Calibri"/>
                <a:sym typeface="Calibri"/>
              </a:rPr>
              <a:t>on how </a:t>
            </a:r>
            <a:r>
              <a:rPr lang="en-US" dirty="0">
                <a:solidFill>
                  <a:srgbClr val="000000"/>
                </a:solidFill>
                <a:latin typeface="Calibri" panose="020F0502020204030204" pitchFamily="34" charset="0"/>
                <a:ea typeface="Calibri"/>
                <a:cs typeface="Calibri"/>
                <a:sym typeface="Calibri"/>
              </a:rPr>
              <a:t>investigations influence future case progression, legal involvement, and ongoing division action.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Staffing and supervisory review are important parts of child welfare practice because investigations often continue impacting families long after findings are made. One important takeaway is that investigations are not isolated events. </a:t>
            </a: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Investigations help shape:</a:t>
            </a:r>
            <a:endParaRPr dirty="0">
              <a:latin typeface="Calibri" panose="020F0502020204030204" pitchFamily="34" charset="0"/>
              <a:ea typeface="Calibri"/>
              <a:cs typeface="Calibri"/>
              <a:sym typeface="Calibri"/>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Future division involvement.</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Ongoing safety planning.</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Court involvement and legal action.</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Service recommendations.</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Continued reassessment and monitoring.</a:t>
            </a:r>
            <a:endParaRPr dirty="0">
              <a:latin typeface="Calibri" panose="020F0502020204030204" pitchFamily="34" charset="0"/>
            </a:endParaRPr>
          </a:p>
          <a:p>
            <a:pPr indent="-93976">
              <a:buSzPts val="1400"/>
              <a:buFont typeface="Arial"/>
              <a:buChar char="•"/>
            </a:pPr>
            <a:r>
              <a:rPr lang="en-US" b="1" i="1" dirty="0">
                <a:solidFill>
                  <a:srgbClr val="000000"/>
                </a:solidFill>
                <a:latin typeface="Calibri" panose="020F0502020204030204" pitchFamily="34" charset="0"/>
                <a:ea typeface="Calibri"/>
                <a:cs typeface="Calibri"/>
                <a:sym typeface="Calibri"/>
              </a:rPr>
              <a:t>Long-term case progression and permanency planning considerations.</a:t>
            </a:r>
            <a:endParaRPr dirty="0">
              <a:latin typeface="Calibri" panose="020F0502020204030204" pitchFamily="34" charset="0"/>
            </a:endParaRPr>
          </a:p>
          <a:p>
            <a:pPr>
              <a:buSzPts val="1400"/>
            </a:pPr>
            <a:endParaRPr lang="en-US"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Paraphrase:</a:t>
            </a:r>
            <a:endParaRPr b="1"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In the Flowers case specifically, the investigation escalated beyond initial safety planning and ultimately resulted in a removal with protective custody action and court involvement. An affidavit was completed, and reassessment and case progression continue.</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This demonstrates how investigations may continue evolving even after findings are made and why staffing, communication, documentation, and ongoing reassessment remain critically important throughout the life of the case.</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Staffing discussions help ensure:</a:t>
            </a:r>
            <a:endParaRPr dirty="0">
              <a:latin typeface="Calibri" panose="020F0502020204030204" pitchFamily="34" charset="0"/>
              <a:ea typeface="Calibri"/>
              <a:cs typeface="Calibri"/>
              <a:sym typeface="Calibri"/>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Information is communicated clearly.</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Child safety concerns remain prioritized.</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Ongoing s understand the case's progression.</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Recommendations are supported and reasonable.</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Legal and court-related concerns are addressed appropriately.</a:t>
            </a:r>
            <a:endParaRPr b="0" i="0" dirty="0">
              <a:latin typeface="Calibri" panose="020F0502020204030204" pitchFamily="34" charset="0"/>
            </a:endParaRPr>
          </a:p>
          <a:p>
            <a:pPr indent="-93976">
              <a:buSzPts val="1400"/>
              <a:buFont typeface="Arial"/>
              <a:buChar char="•"/>
            </a:pPr>
            <a:r>
              <a:rPr lang="en-US" dirty="0">
                <a:solidFill>
                  <a:srgbClr val="000000"/>
                </a:solidFill>
                <a:latin typeface="Calibri" panose="020F0502020204030204" pitchFamily="34" charset="0"/>
                <a:ea typeface="Calibri"/>
                <a:cs typeface="Calibri"/>
                <a:sym typeface="Calibri"/>
              </a:rPr>
              <a:t>Families continue receiving appropriate support and reassessment.</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As investigators move cases toward continued involvement, organization, communication, and professional judgment remain critical parts of protecting children and supporting informed decision-making.</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organization important during staffing discussions?</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Importance of family support and services.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must strengths and supports also be identified?</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does reassessment remain important after investigations conclude?</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After the break, we’ll begin focusing on service planning, family needs, and ongoing safety considerations, informed by investigative findings, staffing discussions, and court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Staffing discussions support ongoing child safety planning and continuity.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may progress into court involvement and continued legal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help communicate case progression and concerns clearly.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strengths and support remain important during case planning.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continues following investigative findings and staffing.</a:t>
            </a:r>
            <a:endParaRPr dirty="0">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963613"/>
            <a:ext cx="5759450" cy="3240087"/>
          </a:xfrm>
        </p:spPr>
      </p:sp>
      <p:sp>
        <p:nvSpPr>
          <p:cNvPr id="3" name="Notes Placeholder 2"/>
          <p:cNvSpPr>
            <a:spLocks noGrp="1"/>
          </p:cNvSpPr>
          <p:nvPr>
            <p:ph type="body" idx="1"/>
          </p:nvPr>
        </p:nvSpPr>
        <p:spPr/>
        <p:txBody>
          <a:bodyPr/>
          <a:lstStyle/>
          <a:p>
            <a:r>
              <a:rPr lang="en-US" b="1" dirty="0">
                <a:latin typeface="Calibri" panose="020F0502020204030204" pitchFamily="34" charset="0"/>
              </a:rPr>
              <a:t>15-MINUTE BREAK</a:t>
            </a:r>
          </a:p>
        </p:txBody>
      </p:sp>
    </p:spTree>
    <p:extLst>
      <p:ext uri="{BB962C8B-B14F-4D97-AF65-F5344CB8AC3E}">
        <p14:creationId xmlns:p14="http://schemas.microsoft.com/office/powerpoint/2010/main" val="3374214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notes"/>
          <p:cNvSpPr>
            <a:spLocks noGrp="1" noRot="1" noChangeAspect="1"/>
          </p:cNvSpPr>
          <p:nvPr>
            <p:ph type="sldImg" idx="2"/>
          </p:nvPr>
        </p:nvSpPr>
        <p:spPr>
          <a:xfrm>
            <a:off x="776288" y="947738"/>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Google Shape;187;p1:notes"/>
          <p:cNvSpPr txBox="1">
            <a:spLocks noGrp="1"/>
          </p:cNvSpPr>
          <p:nvPr>
            <p:ph type="body" idx="1"/>
          </p:nvPr>
        </p:nvSpPr>
        <p:spPr>
          <a:xfrm>
            <a:off x="731520" y="4188858"/>
            <a:ext cx="5852160" cy="4463890"/>
          </a:xfrm>
          <a:prstGeom prst="rect">
            <a:avLst/>
          </a:prstGeom>
          <a:noFill/>
          <a:ln>
            <a:noFill/>
          </a:ln>
        </p:spPr>
        <p:txBody>
          <a:bodyPr spcFirstLastPara="1" wrap="square" lIns="96645" tIns="48309" rIns="96645" bIns="48309" anchor="t" anchorCtr="0">
            <a:noAutofit/>
          </a:bodyPr>
          <a:lstStyle/>
          <a:p>
            <a:pPr>
              <a:buClr>
                <a:srgbClr val="000000"/>
              </a:buClr>
              <a:buSzPts val="2000"/>
            </a:pPr>
            <a:r>
              <a:rPr lang="en-US" b="1" dirty="0">
                <a:solidFill>
                  <a:srgbClr val="000000"/>
                </a:solidFill>
                <a:latin typeface="Calibri" panose="020F0502020204030204" pitchFamily="34" charset="0"/>
                <a:ea typeface="Calibri"/>
                <a:cs typeface="Calibri"/>
                <a:sym typeface="Calibri"/>
              </a:rPr>
              <a:t>FROM REMOVAL TO COURT ACTION</a:t>
            </a: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f977c749ef_0_0:notes"/>
          <p:cNvSpPr>
            <a:spLocks noGrp="1" noRot="1" noChangeAspect="1"/>
          </p:cNvSpPr>
          <p:nvPr>
            <p:ph type="sldImg" idx="2"/>
          </p:nvPr>
        </p:nvSpPr>
        <p:spPr>
          <a:xfrm>
            <a:off x="776288" y="947738"/>
            <a:ext cx="5762625" cy="32416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g3f977c749ef_0_0:notes"/>
          <p:cNvSpPr txBox="1">
            <a:spLocks noGrp="1"/>
          </p:cNvSpPr>
          <p:nvPr>
            <p:ph type="body" idx="1"/>
          </p:nvPr>
        </p:nvSpPr>
        <p:spPr>
          <a:xfrm>
            <a:off x="731520" y="4188858"/>
            <a:ext cx="5852160" cy="4463890"/>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FROM REMOVAL TO COURT ACTION</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participants to the legal and procedural progression that occurs after removal, including court involvement, affidavit progression, OCC communication, and investigator responsibilities following protective custody action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Court Progression Timeline Notes Page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Reinforce: </a:t>
            </a:r>
            <a:r>
              <a:rPr lang="en-US" dirty="0">
                <a:solidFill>
                  <a:srgbClr val="000000"/>
                </a:solidFill>
                <a:latin typeface="Calibri" panose="020F0502020204030204" pitchFamily="34" charset="0"/>
                <a:ea typeface="Calibri"/>
                <a:cs typeface="Calibri"/>
                <a:sym typeface="Calibri"/>
              </a:rPr>
              <a:t>Removal is the beginning of legal proceedings, not the end of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Clarify:</a:t>
            </a:r>
            <a:r>
              <a:rPr lang="en-US" dirty="0">
                <a:solidFill>
                  <a:srgbClr val="000000"/>
                </a:solidFill>
                <a:latin typeface="Calibri" panose="020F0502020204030204" pitchFamily="34" charset="0"/>
                <a:ea typeface="Calibri"/>
                <a:cs typeface="Calibri"/>
                <a:sym typeface="Calibri"/>
              </a:rPr>
              <a:t> Investigators remain involved following protective custody action.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children are removed from the home, investigations quickly move into legal and court-related processes that require timely communication, documentation, and coordination.</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Investigators must understand: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happens immediately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documentation is required.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OCC and legal staff need.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court timelines must be met.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responsibilities continue following protective custody action.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the Flowers case, the investigation escalated beyond initial safety planning and ultimately resulted in:</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Removal.</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OCC notification.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Affidavit completion.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 and division coordination.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Protective custody actions do not end the investigator’s role. Investigators continue participating in:</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completion.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Communication with legal staff.</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preparation.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information-sharing.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Case progression and reassessment.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section focuses on how investigations progress from removal to court action and subsequent legal proceedings. Before we discuss specific court timelines and legal processes, let’s first examine what happens immediately after removal and protective custody action occur.</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 initiates additional legal and court-related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responsibilities following protective custody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communication remain critical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timelines and legal progression require organization, coordination, and timely action.</a:t>
            </a:r>
            <a:endParaRPr dirty="0">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notes"/>
          <p:cNvSpPr>
            <a:spLocks noGrp="1" noRot="1" noChangeAspect="1"/>
          </p:cNvSpPr>
          <p:nvPr>
            <p:ph type="sldImg" idx="2"/>
          </p:nvPr>
        </p:nvSpPr>
        <p:spPr>
          <a:xfrm>
            <a:off x="792163" y="935038"/>
            <a:ext cx="5735637" cy="3225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2" name="Google Shape;202;p2:notes"/>
          <p:cNvSpPr txBox="1">
            <a:spLocks noGrp="1"/>
          </p:cNvSpPr>
          <p:nvPr>
            <p:ph type="body" idx="1"/>
          </p:nvPr>
        </p:nvSpPr>
        <p:spPr>
          <a:xfrm>
            <a:off x="747776" y="4160520"/>
            <a:ext cx="5818971" cy="4505563"/>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investigations progress into court involvement and legal action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removal-related documentation, timelines, and communication expectations to post-removal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investigator responsibilities, legal timelines, and documentation needs following protective custody action.</a:t>
            </a:r>
            <a:endParaRPr dirty="0">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3: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3: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UNDERSTANDING IMMEDIATE LEGAL &amp; COURT PROGRESSION</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15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the immediate legal, procedural, and investigative progression that occurs following removal and protective custody action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Court Progression Timeline Notes Page - Investigations Continue After Removal</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is a whole group discussion.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Immediate post-removal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timelines and legal requirements.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 responsibilities following protective custody action.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documentation and communication occur immediately after removal.</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OCC coordination and affidavit completion are critical.</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continue progressing after protective custody action.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court timelines.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investigator responsibilities.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expectations following removal.</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removal escalates investigations into legal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court timelines to the upcoming affidavit and court preparation training.</a:t>
            </a:r>
            <a:endParaRPr b="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a protective custody action is initiated, the case immediately enters additional legal and court-related processes. Removal is not the end of the investigation process. In many ways, removal begins a new phase requiring:</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Timely communication.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Organized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Legal coordination.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division involvement.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Following removal, investigators may immediately be responsible for:</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Notifying OCC.</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Communicating with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Coordinating placement information.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Completing affidavits.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Organizing investigative chronology.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Preparing documentation supporting probable cause and safety concerns.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Arkansas, when a child enters protective custody, the court process begins quickly. OCC must be notified immediately, and a TDM must occur for removals or for considered removals. An affidavit is also required. Protective custody cases may progress through:</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Emergency or ex </a:t>
            </a:r>
            <a:r>
              <a:rPr lang="en-US" b="1" i="1" dirty="0" err="1">
                <a:solidFill>
                  <a:srgbClr val="000000"/>
                </a:solidFill>
                <a:latin typeface="Calibri" panose="020F0502020204030204" pitchFamily="34" charset="0"/>
                <a:ea typeface="Calibri"/>
                <a:cs typeface="Calibri"/>
                <a:sym typeface="Calibri"/>
              </a:rPr>
              <a:t>parte</a:t>
            </a:r>
            <a:r>
              <a:rPr lang="en-US" b="1" i="1" dirty="0">
                <a:solidFill>
                  <a:srgbClr val="000000"/>
                </a:solidFill>
                <a:latin typeface="Calibri" panose="020F0502020204030204" pitchFamily="34" charset="0"/>
                <a:ea typeface="Calibri"/>
                <a:cs typeface="Calibri"/>
                <a:sym typeface="Calibri"/>
              </a:rPr>
              <a:t> hearings.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Probable cause hearings within 5 working days.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Adjudication and disposition.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review hearings.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planning.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this progression, investigators continue playing an important role by: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Communicating investigative concerns clearly.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Providing updated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Coordinating with OCC and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Supporting continued child safety decision-making.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Flowers’ case demonstrates how quickly investigations may progress from:</a:t>
            </a:r>
            <a:endParaRPr dirty="0">
              <a:latin typeface="Calibri" panose="020F0502020204030204" pitchFamily="34" charset="0"/>
              <a:ea typeface="Calibri"/>
              <a:cs typeface="Calibri"/>
              <a:sym typeface="Calibri"/>
            </a:endParaRPr>
          </a:p>
          <a:p>
            <a:pPr marL="171450" indent="-17145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Initial safety concerns. → Failed safety planning. → Removal. → Court involvement. → Ongoing legal and division coordination.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r>
              <a:rPr lang="en-US" dirty="0">
                <a:solidFill>
                  <a:srgbClr val="000000"/>
                </a:solidFill>
                <a:latin typeface="Calibri" panose="020F0502020204030204" pitchFamily="34" charset="0"/>
                <a:ea typeface="Calibri"/>
                <a:cs typeface="Calibri"/>
                <a:sym typeface="Calibri"/>
              </a:rPr>
              <a:t> (ask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timely communication important after removal?</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OCC and supervisors require immediate communication.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timelines move quickly following a custody action.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and organization directly impact court progression.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responsibilities continue following a protective custody action?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coordinating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 initiates additional legal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remain actively involved after protective custody action.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take a closer look at affidavits and how investigators organize investigative information to support court action and probable cause.</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Protective custody begins additional legal and court-related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responsibilities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Affidavits and documentation support court progression and probable cause.</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Timeliness and coordination remain critical following removal.</a:t>
            </a:r>
            <a:endParaRPr dirty="0">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4: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 name="Google Shape;224;p4: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ORGANIZING INFORMATION TO SUPPORT COURT ACTION</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25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the purpose of affidavits, probable cause support, and legal documentation expectations following protective custody action and court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Court Progression Timeline Notes Page - Investigations Continue After Removal </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Purpose of affidavits.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Probable cause considerations.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expectations following removal.</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legal staff and courts need to understand.</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investigative chronology supports court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factual documentation matter.</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information included within affidavits.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documentation strengthens legal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affidavits may require updates if new information emerges.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affidavits are factual legal documents.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to the participants that emotional or unsupported language weakens legal documentation.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Following removal and protective custody action, investigators are often responsible for helping organize information supporting legal and court progression. One of the most important legal documents that investigators contribute to is the affidavit.</a:t>
            </a: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Paraphrase:</a:t>
            </a:r>
            <a:endParaRPr b="1"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Affidavits help:</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Support probable cause.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Explain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Organize investigative chronology.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 why removal or court action became necessary.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Provide courts with factual information supporting division action.</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Affidavits may be required for:</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Emergency custody.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Change of custody.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30-day petitions.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Orders of Less than Custody.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Orders of Investigation.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Protection orders.</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Strong affidavits rely on:</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Organized chronology.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Clear documentation.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Corroborated information.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Factual language.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Specific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observations.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Accurate timelines.</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Affidavits should avoid:</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Assumptions.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Emotional language.</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Unsupported conclusions.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Vague statements.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Opinions not supported through investigative information.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Following protective custody action, investigators may also need to:</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Amend affidavits if new information emerges.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Continue coordinating with OCC.</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Provide updated documentation.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investigative information for legal staff and the court.</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The Flowers’ case demonstrates how investigations may rapidly progress from:</a:t>
            </a:r>
            <a:endParaRPr b="1"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Escalating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 preparation.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Probable cause hearings.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legal progression.</a:t>
            </a:r>
            <a:endParaRPr b="0" i="0" dirty="0">
              <a:latin typeface="Calibri" panose="020F0502020204030204" pitchFamily="34" charset="0"/>
            </a:endParaRPr>
          </a:p>
          <a:p>
            <a:pPr>
              <a:buSzPts val="1400"/>
            </a:pPr>
            <a:r>
              <a:rPr lang="en-US" dirty="0">
                <a:solidFill>
                  <a:srgbClr val="000000"/>
                </a:solidFill>
                <a:latin typeface="Calibri" panose="020F0502020204030204" pitchFamily="34" charset="0"/>
                <a:ea typeface="Calibri"/>
                <a:cs typeface="Calibri"/>
                <a:sym typeface="Calibri"/>
              </a:rPr>
              <a:t>This is why organization, documentation, and communication become critically important following removal.</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are affidavits important following removal?</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Affidavits support probable cause and court action.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strengthens an affidavit?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Clear chronology and factual language strengthen legal documentation.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are chronology and timelines important?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Courts require organized and supportable information.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begin applying these concepts by walking through how a case progresses from removal into court timelines, legal coordination, and ongoing division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Affidavits support probable cause and court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Chronology and factual documentation strengthen legal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supporting legal progression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updates may be required as investigations continue evolving.</a:t>
            </a:r>
            <a:endParaRPr dirty="0">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5: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2" name="Google Shape;232;p5: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UNDERSTANDING HOW CASES CONTINUE AFTER REMOVAL </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30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how cases continue progressing after removal through court timelines, legal coordination, reassessment, and ongoing division involvement</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Court Progression Timeline Notes Page - Investigations Continue After Removal  </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progression timelines.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Legal coordination expectations.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requirements following removal.</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occurs during probable cause, adjudication, review, and permanency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investigators continue supporting legal and division processes.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court timelines require organization and timely documentation.</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a typeface="Calibri"/>
              <a:cs typeface="Calibri"/>
              <a:sym typeface="Calibri"/>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remains important after removal occurs.</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investigations continue influencing long-term case progression.</a:t>
            </a:r>
            <a:endParaRPr dirty="0">
              <a:latin typeface="Calibri" panose="020F0502020204030204" pitchFamily="34" charset="0"/>
            </a:endParaRPr>
          </a:p>
          <a:p>
            <a:pPr marL="664546" lvl="1"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ongoing communication supports child safety and legal coordination.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Removal begins additional legal and permanency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 Court timelines. Legal coordination. Reassessment. Permanency progression. Continued investigator involvement.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Once removal occurs, the case does not stop progressing simply because the children have entered care. Instead, the investigation enters an ongoing legal and court-related process that requires continued communication, reassessment, coordination, and documentation. </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Arkansas, dependency-neglect cases continue progressing through multiple court stages that help determine ongoing child safety, placement stability, family progress, and permanency considerations.</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this progression, investigators may still remain involved by:</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Communicating with OCC and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Clarifying investigative chronology.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Providing updated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Coordinating with ongoing 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Assisting with court preparation and staffing discussions.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Continuing reassessment as new information develops.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Court timelines move quickly following a protective custody action. Probable cause hearings generally occur within five working days, adjudication may occur within approximately thirty days, and review hearings continue throughout the life of the case. Permanency planning also begins early because the court and division must continually evaluate long-term safety, stability, and permanency needs for the children involved.</a:t>
            </a:r>
            <a:endParaRPr dirty="0">
              <a:latin typeface="Calibri" panose="020F0502020204030204" pitchFamily="34" charset="0"/>
              <a:ea typeface="Calibri"/>
              <a:cs typeface="Calibri"/>
              <a:sym typeface="Calibri"/>
            </a:endParaRPr>
          </a:p>
          <a:p>
            <a:pPr>
              <a:buSzPts val="1400"/>
            </a:pPr>
            <a:endParaRPr lang="en-US"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Paraphrase:</a:t>
            </a:r>
            <a:endParaRPr b="1"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As cases continue progressing, the court may assess: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Child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Placement stability.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Service participation.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functioning and progress.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risk and protective capacities.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planning needs.</a:t>
            </a:r>
            <a:endParaRPr b="0" i="0"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The Flowers case demonstrates how investigations may rapidly evolve from:</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Initial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involvement.</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Continued reassessment.</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division coordination.</a:t>
            </a:r>
            <a:endParaRPr b="0" i="0" dirty="0">
              <a:latin typeface="Calibri" panose="020F0502020204030204" pitchFamily="34" charset="0"/>
            </a:endParaRPr>
          </a:p>
          <a:p>
            <a:pPr>
              <a:buSzPts val="1400"/>
            </a:pPr>
            <a:endParaRPr lang="en-US"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Say:</a:t>
            </a:r>
            <a:endParaRPr b="1"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progression highlights why organization, timely communication, accurate documentation, and reassessment remain critically important long after the initial removal occurs. Investigations continue influencing legal progression, permanency planning, and future decision-making throughout the life of the case.</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do court timelines require organization and timely documentation?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timelines move quickly following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and coordination remain critical throughout court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progression continues beyond the initial protective custody action.</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p>
          <a:p>
            <a:pPr marL="171450" indent="-17145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does permanency planning begin early in dependency-neglect cases?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Child safety and permanency considerations continue evolving.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influence long-term legal and permanency outcomes.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Before lunch, let’s close this section by reviewing the major takeaways from how investigations progress from removal into court involvement, legal coordination, and continued division action.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Dependency-neglect cases continue progressing after removal through multiple court stages.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may continue to support legal proceedings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Reassessment and communication remain important throughout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considerations begin early and continue throughout court involvement.</a:t>
            </a:r>
            <a:endParaRPr dirty="0">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6:notes"/>
          <p:cNvSpPr>
            <a:spLocks noGrp="1" noRot="1" noChangeAspect="1"/>
          </p:cNvSpPr>
          <p:nvPr>
            <p:ph type="sldImg" idx="2"/>
          </p:nvPr>
        </p:nvSpPr>
        <p:spPr>
          <a:xfrm>
            <a:off x="777875" y="936625"/>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6:notes"/>
          <p:cNvSpPr txBox="1">
            <a:spLocks noGrp="1"/>
          </p:cNvSpPr>
          <p:nvPr>
            <p:ph type="body" idx="1"/>
          </p:nvPr>
        </p:nvSpPr>
        <p:spPr>
          <a:xfrm>
            <a:off x="731520" y="4177189"/>
            <a:ext cx="5852160" cy="448722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FROM REMOVAL TO COURT ACTION </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reinforce major concepts related to removal progression, court involvement, legal coordination, investigator responsibilities, and ongoing case progression following protective custody action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complete final notes and reflections.</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Major legal progression concepts.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 responsibilities following removal.</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Important court timelines and communication expectations.</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reassessment remain important after removal.</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continue influencing legal and permanency progression.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concepts participants should carry forward into affidavit and court preparation training.</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Reflect 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the Flowers’ case progressed from investigation into legal involvement and continued division action.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section highlighted that removal is not the end of the investigative process. Instead, removal begins additional legal, court-related, and division processes that require continued coordination, reassessment, communication, and documentation. </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progress through probable cause hearings, adjudication, review hearings, and permanency planning, investigators continue to contribute important information that supports child safety and ongoing decision-making.</a:t>
            </a:r>
          </a:p>
          <a:p>
            <a:pPr>
              <a:buSzPts val="1400"/>
            </a:pPr>
            <a:endParaRPr lang="en-US" b="1" i="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Paraphrase:</a:t>
            </a:r>
            <a:endParaRPr b="0"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Throughout the Flowers’ case, we saw how investigations may rapidly progress from:</a:t>
            </a:r>
            <a:endParaRPr b="0" i="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Initial safety concerns.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Protective custody action.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Affidavit preparation.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involvement.</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Continued reassessment and division coordination.</a:t>
            </a:r>
            <a:endParaRPr b="0" i="0" dirty="0">
              <a:latin typeface="Calibri" panose="020F0502020204030204" pitchFamily="34" charset="0"/>
            </a:endParaRPr>
          </a:p>
          <a:p>
            <a:pPr>
              <a:buSzPts val="1400"/>
            </a:pPr>
            <a:endParaRPr b="0" i="0"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We also discussed how investigators may continue supporting cases after removal by:</a:t>
            </a:r>
            <a:endParaRPr b="0" i="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Communicating with OCC and supervisors.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Organizing investigative chronology.</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Providing updated documentation.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Assisting with court preparation.</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Coordinating with ongoing s.</a:t>
            </a:r>
            <a:endParaRPr b="0" i="0"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Supporting continued child safety planning.</a:t>
            </a:r>
            <a:endParaRPr b="0" i="0" dirty="0">
              <a:latin typeface="Calibri" panose="020F0502020204030204" pitchFamily="34" charset="0"/>
            </a:endParaRPr>
          </a:p>
          <a:p>
            <a:pPr>
              <a:buSzPts val="1400"/>
            </a:pPr>
            <a:endParaRPr lang="en-US" b="0" dirty="0">
              <a:latin typeface="Calibri" panose="020F0502020204030204" pitchFamily="34" charset="0"/>
              <a:ea typeface="Calibri"/>
              <a:cs typeface="Calibri"/>
              <a:sym typeface="Calibri"/>
            </a:endParaRPr>
          </a:p>
          <a:p>
            <a:pPr>
              <a:buSzPts val="1400"/>
            </a:pPr>
            <a:r>
              <a:rPr lang="en-US" b="1" dirty="0">
                <a:latin typeface="Calibri" panose="020F0502020204030204" pitchFamily="34" charset="0"/>
                <a:ea typeface="Calibri"/>
                <a:cs typeface="Calibri"/>
                <a:sym typeface="Calibri"/>
              </a:rPr>
              <a:t>Say:</a:t>
            </a:r>
            <a:endParaRPr b="1"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One major takeaway from this section is that investigations continue influencing cases long after removal occurs. Documentation, communication, organization, and reassessment remain critically important throughout court progression and permanency planning. </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information gathered during investigations may continue impacting legal decisions, ongoing services, placement considerations, and long-term case direction throughout the life of the case.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are now going to break for lunch. When we return, we will begin focusing on how investigations transition into continued involvement with the division, communication with ongoing s, and coordination following court action and removal.</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Removal begins additional legal and permanency processes.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Investigators continue supporting court progression and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communication remain critical throughout legal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continue to influence permanency and case progression decisions.</a:t>
            </a:r>
            <a:endParaRPr dirty="0">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963613"/>
            <a:ext cx="5759450" cy="3240087"/>
          </a:xfrm>
        </p:spPr>
      </p:sp>
      <p:sp>
        <p:nvSpPr>
          <p:cNvPr id="3" name="Notes Placeholder 2"/>
          <p:cNvSpPr>
            <a:spLocks noGrp="1"/>
          </p:cNvSpPr>
          <p:nvPr>
            <p:ph type="body" idx="1"/>
          </p:nvPr>
        </p:nvSpPr>
        <p:spPr/>
        <p:txBody>
          <a:bodyPr/>
          <a:lstStyle/>
          <a:p>
            <a:r>
              <a:rPr lang="en-US" b="1" dirty="0">
                <a:latin typeface="Calibri" panose="020F0502020204030204" pitchFamily="34" charset="0"/>
              </a:rPr>
              <a:t>LUNCH BREAK</a:t>
            </a:r>
          </a:p>
        </p:txBody>
      </p:sp>
    </p:spTree>
    <p:extLst>
      <p:ext uri="{BB962C8B-B14F-4D97-AF65-F5344CB8AC3E}">
        <p14:creationId xmlns:p14="http://schemas.microsoft.com/office/powerpoint/2010/main" val="3156698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Google Shape;187;p1: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Clr>
                <a:srgbClr val="000000"/>
              </a:buClr>
              <a:buSzPts val="1600"/>
            </a:pPr>
            <a:r>
              <a:rPr lang="en-US" b="1" dirty="0">
                <a:solidFill>
                  <a:srgbClr val="000000"/>
                </a:solidFill>
                <a:latin typeface="Calibri" panose="020F0502020204030204" pitchFamily="34" charset="0"/>
                <a:ea typeface="Calibri"/>
                <a:cs typeface="Calibri"/>
                <a:sym typeface="Calibri"/>
              </a:rPr>
              <a:t>TRANSITIONING CASES AND ONGOING DIVISION INVOLVEMENT</a:t>
            </a:r>
            <a:endParaRPr dirty="0">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f977d11f2f_0_0: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g3f977d11f2f_0_0: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TRANSITIONING CASES AND ONGOING DIVISION INVOLVEMENT</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participants to case transition processes, ongoing division involvement, communication expectations, and continued reassessment following court involvement and removal</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investigators will continue impacting case progression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Clarify that transitioning cases requires communication and organization throughout the division. </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 ongoing Division involvement, continuity, communication, reassessment, and </a:t>
            </a:r>
            <a:r>
              <a:rPr lang="en-US" dirty="0" err="1">
                <a:solidFill>
                  <a:srgbClr val="000000"/>
                </a:solidFill>
                <a:latin typeface="Calibri" panose="020F0502020204030204" pitchFamily="34" charset="0"/>
                <a:ea typeface="Calibri"/>
                <a:cs typeface="Calibri"/>
                <a:sym typeface="Calibri"/>
              </a:rPr>
              <a:t>oordination</a:t>
            </a:r>
            <a:r>
              <a:rPr lang="en-US" dirty="0">
                <a:solidFill>
                  <a:srgbClr val="000000"/>
                </a:solidFill>
                <a:latin typeface="Calibri" panose="020F0502020204030204" pitchFamily="34" charset="0"/>
                <a:ea typeface="Calibri"/>
                <a:cs typeface="Calibri"/>
                <a:sym typeface="Calibri"/>
              </a:rPr>
              <a: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Following removal and court involvement, investigations transition to ongoing division processes focused on continued reassessment, communication, monitoring, and permanency planning. </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At this stage, investigators are no longer working in isolation. Instead, cases often involve coordination between investigators, ongoing s, supervisors, OCC, placement staff, service providers, and the court system.</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transition forward, communication becomes critically important because ongoing s must clearly understand: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occurred during the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safety concerns developed.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actions were taken.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concerns remain unresolved.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reassessment needs continue moving forward.</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Flowers’ case demonstrates how investigations continue influencing the case long after removal occurs. Even after protective custody action and court involvement begin, information gathered during the investigation continues impacting: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Placement decisions.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considerations.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 and monitoring.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section focuses on how investigators help support continuity, communication, and ongoing child safety as cases transition into continued division involvement.</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discuss what information ongoing s and division partners need to understand as cases transition beyond the initial investigation.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continue influencing cases after removal and court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supports continuity and child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continues throughout division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Coordination becomes increasingly important following the case transition.</a:t>
            </a:r>
            <a:endParaRPr dirty="0">
              <a:latin typeface="Calibri" panose="020F050202020403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notes"/>
          <p:cNvSpPr>
            <a:spLocks noGrp="1" noRot="1" noChangeAspect="1"/>
          </p:cNvSpPr>
          <p:nvPr>
            <p:ph type="sldImg" idx="2"/>
          </p:nvPr>
        </p:nvSpPr>
        <p:spPr>
          <a:xfrm>
            <a:off x="793750" y="944563"/>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2" name="Google Shape;202;p2:notes"/>
          <p:cNvSpPr txBox="1">
            <a:spLocks noGrp="1"/>
          </p:cNvSpPr>
          <p:nvPr>
            <p:ph type="body" idx="1"/>
          </p:nvPr>
        </p:nvSpPr>
        <p:spPr>
          <a:xfrm>
            <a:off x="747776" y="4183857"/>
            <a:ext cx="5847081" cy="4388644"/>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investigations transition into continued agency involvement following removal and court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communication, reassessment, and coordination expectations to case transition discussions.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what information ongoing s and agency partners need as the investigation progresses and as court involvement increases</a:t>
            </a:r>
            <a:endParaRPr dirty="0">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3: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3: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SUPPORTING CONTINUITY AND COMMUNICATION</a:t>
            </a:r>
            <a:endParaRPr b="1"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15 minutes</a:t>
            </a: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how communication, organization, and reassessment support continuity as cases transition from investigations into ongoing division involvement and continued court progression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ongoing s need following investigations.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communication support continuity.</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reassessment continues after court involvement begins.</a:t>
            </a:r>
            <a:br>
              <a:rPr lang="en-US" dirty="0">
                <a:solidFill>
                  <a:srgbClr val="000000"/>
                </a:solidFill>
                <a:latin typeface="Calibri" panose="020F0502020204030204" pitchFamily="34" charset="0"/>
                <a:ea typeface="Calibri"/>
                <a:cs typeface="Calibri"/>
                <a:sym typeface="Calibri"/>
              </a:rPr>
            </a:b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Review:</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transition and communication expectations.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planning considerations.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important for continued case progression.</a:t>
            </a:r>
            <a:br>
              <a:rPr lang="en-US" dirty="0">
                <a:solidFill>
                  <a:srgbClr val="000000"/>
                </a:solidFill>
                <a:latin typeface="Calibri" panose="020F0502020204030204" pitchFamily="34" charset="0"/>
                <a:ea typeface="Calibri"/>
                <a:cs typeface="Calibri"/>
                <a:sym typeface="Calibri"/>
              </a:rPr>
            </a:b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Identify:</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and strengths remain important following the transition.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investigative information continues influencing </a:t>
            </a:r>
            <a:r>
              <a:rPr lang="en-US">
                <a:solidFill>
                  <a:srgbClr val="000000"/>
                </a:solidFill>
                <a:latin typeface="Calibri" panose="020F0502020204030204" pitchFamily="34" charset="0"/>
                <a:ea typeface="Calibri"/>
                <a:cs typeface="Calibri"/>
                <a:sym typeface="Calibri"/>
              </a:rPr>
              <a:t>ongoing Division </a:t>
            </a:r>
            <a:r>
              <a:rPr lang="en-US" dirty="0">
                <a:solidFill>
                  <a:srgbClr val="000000"/>
                </a:solidFill>
                <a:latin typeface="Calibri" panose="020F0502020204030204" pitchFamily="34" charset="0"/>
                <a:ea typeface="Calibri"/>
                <a:cs typeface="Calibri"/>
                <a:sym typeface="Calibri"/>
              </a:rPr>
              <a:t>involvement.</a:t>
            </a:r>
            <a:endParaRPr dirty="0">
              <a:latin typeface="Calibri" panose="020F0502020204030204" pitchFamily="34" charset="0"/>
            </a:endParaRPr>
          </a:p>
          <a:p>
            <a:pPr>
              <a:buSzPts val="1400"/>
            </a:pPr>
            <a:endParaRPr b="1" dirty="0">
              <a:solidFill>
                <a:srgbClr val="000000"/>
              </a:solidFill>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transition from investigations to continued involvement by the division, communication and organization become critically important. Ongoing s must clearly understand the progression of the case, including what concerns developed during the investigation, what actions were taken, what safety concerns remain unresolved, and what reassessment needs continue moving forward.</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Investigative information continues influencing the case long after removal and court involvement occur. Information gathered during the investigation may continue impacting:</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Placement decisions.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Family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planning considerations.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Strong case transition communication helps ensure:</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Important safety concerns are not overlooked.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s understand the investigative chronology.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Families receive appropriate reassessment and support.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Court-related concerns continue being monitored.</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Continuity is maintained throughout division involvement.</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The Flowers’ case demonstrates how information gathered during the investigation continues to influence the case even after removal. Ongoing s still need to understand all that took place during the investigation. </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is why communication, organization, and continuity remain essential throughout the life of the case. Not just during the initial investigation.</a:t>
            </a:r>
            <a:endParaRPr dirty="0">
              <a:latin typeface="Calibri" panose="020F0502020204030204" pitchFamily="34" charset="0"/>
              <a:ea typeface="Calibri"/>
              <a:cs typeface="Calibri"/>
              <a:sym typeface="Calibri"/>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to the participants that investigative information continues influencing long-term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communication expectations to court progression and ongoing services.</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communication important during case transition?</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 need a clear understanding of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supports continuity and child safety.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and organization support continuity and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division involvement depends on accurate information-sharing.</a:t>
            </a:r>
            <a:endParaRPr dirty="0">
              <a:latin typeface="Calibri" panose="020F0502020204030204" pitchFamily="34" charset="0"/>
            </a:endParaRPr>
          </a:p>
          <a:p>
            <a:pPr>
              <a:buSzPts val="1400"/>
            </a:pP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take a few minutes to discuss what information would be most important for ongoing s to understand as a case transitions beyond the investigation stage.</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Communication supports continuity and child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information continues impacting cases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continues throughout division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Organization and coordination support continued case progression and monitoring.</a:t>
            </a:r>
            <a:endParaRPr dirty="0">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4: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 name="Google Shape;222;p4: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PRIORITIZING INFORMATION DURING CASE TRANSITION </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20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prioritize the most critical investigative information that ongoing s, supervisors, and division partners must understand as cases transition beyond the investigation stage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pair with a partner.</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Facilitate verbal discussion activity.</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This activity focuses on prioritization rather than repeating case summaries.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Encourage critical thinking and professional reasoning.</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Participants should recognize:</a:t>
            </a:r>
            <a:endParaRPr dirty="0">
              <a:solidFill>
                <a:srgbClr val="000000"/>
              </a:solidFill>
              <a:latin typeface="Calibri" panose="020F0502020204030204" pitchFamily="34" charset="0"/>
              <a:ea typeface="Calibri"/>
              <a:cs typeface="Calibri"/>
              <a:sym typeface="Calibri"/>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Not all information carries equal long-term significance.</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supports continuity and ongoing decision-making.</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Certain concerns may significantly impact permanency and court progression.</a:t>
            </a:r>
            <a:endParaRPr dirty="0">
              <a:latin typeface="Calibri" panose="020F0502020204030204" pitchFamily="34" charset="0"/>
            </a:endParaRPr>
          </a:p>
          <a:p>
            <a:pPr marL="483306" lvl="1">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transition into ongoing division involvement, not every detail carries the same level of urgency or long-term impact. Ongoing s, supervisors, legal staff, and the court often rely on investigators to clearly identify the information that most significantly impacts child safety, reassessment, permanency planning, and future decision-making.</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requires professional judgment and prioritization. Investigators must determine: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presents the greatest ongoing safety concern.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patterns or behaviors could continue impacting the children.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failed interventions or escalating concerns require continued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family strengths or supports may influence future case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What information could significantly impact court recommendations or permanency decisions moving forward.</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In the Flowers’ case, several concerns carried long-term significance beyond the initial removal itself, including: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Failed safety planning attempts.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Escalating supervision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caregiver attempting to flee with the children.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emotional and caregiving concerns involving Frankie.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 needs regarding caregiver functioning and stability.</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activity is designed to help you think critically about how investigators identify and communicate information that cannot be overlooked as cases progress through court involvement, reassessment, and permanency planning.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With a partner, discuss: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investigative information would be most critical during case transition.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could significantly impact future case decisions if overlooked.</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would be most important for ongoing s to prioritize immediately.</a:t>
            </a:r>
            <a:br>
              <a:rPr lang="en-US" dirty="0">
                <a:solidFill>
                  <a:srgbClr val="000000"/>
                </a:solidFill>
                <a:latin typeface="Calibri" panose="020F0502020204030204" pitchFamily="34" charset="0"/>
                <a:ea typeface="Calibri"/>
                <a:cs typeface="Calibri"/>
                <a:sym typeface="Calibri"/>
              </a:rPr>
            </a:b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Consider:</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involvement.</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Placement stability.</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safety concerns.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functioning.</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 efforts.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Protective capacities and supports.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considerations.</a:t>
            </a:r>
            <a:br>
              <a:rPr lang="en-US" dirty="0">
                <a:solidFill>
                  <a:srgbClr val="000000"/>
                </a:solidFill>
                <a:latin typeface="Calibri" panose="020F0502020204030204" pitchFamily="34" charset="0"/>
                <a:ea typeface="Calibri"/>
                <a:cs typeface="Calibri"/>
                <a:sym typeface="Calibri"/>
              </a:rPr>
            </a:b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Be prepared to share:</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One piece of information your pair identified as “most critical”.</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that information could significantly impact ongoing case progression.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 </a:t>
            </a:r>
            <a:r>
              <a:rPr lang="en-US" dirty="0">
                <a:solidFill>
                  <a:srgbClr val="000000"/>
                </a:solidFill>
                <a:latin typeface="Calibri" panose="020F0502020204030204" pitchFamily="34" charset="0"/>
                <a:ea typeface="Calibri"/>
                <a:cs typeface="Calibri"/>
                <a:sym typeface="Calibri"/>
              </a:rPr>
              <a:t>(After group sharing)</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close Section 4 by discussing the major takeaways from case transition, prioritization, and ongoing division coordination.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helps ongoing s focus on critical concerns.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Certain investigative concerns may continue significantly impacting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helps determine what information requires ongoing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and court decisions often rely on critical investigative information identified early in the case.</a:t>
            </a:r>
            <a:endParaRPr dirty="0">
              <a:latin typeface="Calibri" panose="020F050202020403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5: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3" name="Google Shape;233;p5: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PRIORITIZATION AND COMMUNICATION</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reinforce how prioritization, communication, coordination, and professional judgment support continuity and ongoing decision-making as cases transition beyond the investigation stage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participants identified as most critical during transition.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some concerns carry greater long-term impact.</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prioritization supports ongoing case progression.</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Reflect on:</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continue influencing permanency and court decisions.</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continuity supports reassessment and long-term child safety planning.</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organization and professional judgment remain important after investigations conclude.</a:t>
            </a:r>
            <a:endParaRPr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Prepare for:</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Final Day 6 application and reflection section following break.</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One important takeaway from today’s discussions is that investigations continue to influence cases long after the initial investigation concludes. As cases transition to ongoing division involvement, the ability to prioritize, organize, and communicate critical information is essential for supporting continuity, reassessment, and future decision-making.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the Flowers case, we identified several concerns that carried ongoing significance beyond the initial removal, including: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Escalating supervision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Failed safety planning efforts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Flight risk behaviors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emotional and caregiving concerns involving Frankie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reassessment needs related to caregiver functioning and stability</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also discussed how investigators must use professional judgment to determine which information requires the greatest ongoing attention because not every detail carries the same long-term impact. Information prioritized during transition may continue influencing: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Placement stability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safety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Future division decision-making</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cases progress through continued court involvement and division coordination, organization, continuity, and prioritization help ensure that important concerns are not overlooked and that children continue to receive appropriate protection, monitoring, and support throughout the life of the case.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carried the greatest long-term significance in the Flowers case?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may identify:</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 efforts.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Escalating caregiver behavior.</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Flight risk concerns.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Emotional functioning concerns involving Frankie.</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should recognize: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Certain concerns continue impacting long-term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supports continuity and informed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Investigative information may continue influencing court and permanency decisions.</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are going to take a 15-minute break. When we return, we will close Day 6 by applying the full progression of the Flowers case from investigation through court involvement, ongoing division coordination, and long-term case progression.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continue to influence long-term case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and continuity support reassessment and informed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Professional judgment helps identify concerns requiring continued monitoring.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and permanency decisions may continue relying on investigative information gathered early in the case.</a:t>
            </a:r>
            <a:endParaRPr dirty="0">
              <a:latin typeface="Calibri" panose="020F050202020403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963613"/>
            <a:ext cx="5759450" cy="3240087"/>
          </a:xfrm>
        </p:spPr>
      </p:sp>
      <p:sp>
        <p:nvSpPr>
          <p:cNvPr id="3" name="Notes Placeholder 2"/>
          <p:cNvSpPr>
            <a:spLocks noGrp="1"/>
          </p:cNvSpPr>
          <p:nvPr>
            <p:ph type="body" idx="1"/>
          </p:nvPr>
        </p:nvSpPr>
        <p:spPr/>
        <p:txBody>
          <a:bodyPr/>
          <a:lstStyle/>
          <a:p>
            <a:r>
              <a:rPr lang="en-US" b="1" dirty="0">
                <a:latin typeface="Calibri" panose="020F0502020204030204" pitchFamily="34" charset="0"/>
              </a:rPr>
              <a:t>15-MINUTE BREAK</a:t>
            </a:r>
          </a:p>
        </p:txBody>
      </p:sp>
    </p:spTree>
    <p:extLst>
      <p:ext uri="{BB962C8B-B14F-4D97-AF65-F5344CB8AC3E}">
        <p14:creationId xmlns:p14="http://schemas.microsoft.com/office/powerpoint/2010/main" val="37311792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3f977e5bc0c_1_0:notes"/>
          <p:cNvSpPr>
            <a:spLocks noGrp="1" noRot="1" noChangeAspect="1"/>
          </p:cNvSpPr>
          <p:nvPr>
            <p:ph type="sldImg" idx="2"/>
          </p:nvPr>
        </p:nvSpPr>
        <p:spPr>
          <a:xfrm>
            <a:off x="777875" y="9715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6" name="Google Shape;296;g3f977e5bc0c_1_0:notes"/>
          <p:cNvSpPr txBox="1">
            <a:spLocks noGrp="1"/>
          </p:cNvSpPr>
          <p:nvPr>
            <p:ph type="body" idx="1"/>
          </p:nvPr>
        </p:nvSpPr>
        <p:spPr>
          <a:xfrm>
            <a:off x="731520" y="4212194"/>
            <a:ext cx="5852160" cy="4417218"/>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REFLECTION DISCUSSION</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close Day 6 by reinforcing major concepts related to investigation progression, legal involvement, continuity, reassessment, and permanency considerations while preparing participants for Day 7 affidavit and legal documentation training</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Day 6 focused on progression beyond the initial investigation.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 Day 6 concepts directly into Day 7 affidavit training.</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Maintain focus on:</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Legal progression,</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permanency considerations,</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continuity,</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documentation, and</a:t>
            </a:r>
            <a:r>
              <a:rPr lang="en-US" dirty="0">
                <a:latin typeface="Calibri" panose="020F0502020204030204" pitchFamily="34" charset="0"/>
                <a:sym typeface="Calibri"/>
              </a:rPr>
              <a:t> </a:t>
            </a:r>
            <a:r>
              <a:rPr lang="en-US" dirty="0">
                <a:solidFill>
                  <a:srgbClr val="000000"/>
                </a:solidFill>
                <a:latin typeface="Calibri" panose="020F0502020204030204" pitchFamily="34" charset="0"/>
                <a:ea typeface="Calibri"/>
                <a:cs typeface="Calibri"/>
                <a:sym typeface="Calibri"/>
              </a:rPr>
              <a:t>professional judgment.</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we close Day 6, we are shifting from learning individual investigative processes to examining the broader progression of how investigations continue to influence cases long after removal occurs. Throughout today’s discussions, we examined how investigations progress to court involvement, reassessment, permanency planning, and continued division coordination.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also explored how investigators continue supporting cases after removal through:</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Documentation and chronology organization.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coordination.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Communication with OCC and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Prioritization of critical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 and continuity.</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This final section is designed to help connect the major concepts from Day 6 before we transition to Day 7, where we will begin focusing more specifically on affidavits, legal documentation, chronology development, and the preparation of investigative information to support court action and probable cause.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Now, let’s reflect on the major concepts and progression points from Day 6 before transitioning into tomorrow’s legal documentation and affidavit focus.</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continue influencing cases long after removal.</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communication support legal progression and continuity.</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Reassessment and permanency considerations continue throughout division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Day 7 will focus more specifically on affidavits and legal documentation.</a:t>
            </a:r>
            <a:endParaRPr dirty="0">
              <a:latin typeface="Calibri" panose="020F050202020403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notes"/>
          <p:cNvSpPr>
            <a:spLocks noGrp="1" noRot="1" noChangeAspect="1"/>
          </p:cNvSpPr>
          <p:nvPr>
            <p:ph type="sldImg" idx="2"/>
          </p:nvPr>
        </p:nvSpPr>
        <p:spPr>
          <a:xfrm>
            <a:off x="793750" y="944563"/>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3" name="Google Shape;303;p2:notes"/>
          <p:cNvSpPr txBox="1">
            <a:spLocks noGrp="1"/>
          </p:cNvSpPr>
          <p:nvPr>
            <p:ph type="body" idx="1"/>
          </p:nvPr>
        </p:nvSpPr>
        <p:spPr>
          <a:xfrm>
            <a:off x="747776" y="4183856"/>
            <a:ext cx="5982208" cy="4472225"/>
          </a:xfrm>
          <a:prstGeom prst="rect">
            <a:avLst/>
          </a:prstGeom>
          <a:noFill/>
          <a:ln>
            <a:noFill/>
          </a:ln>
        </p:spPr>
        <p:txBody>
          <a:bodyPr spcFirstLastPara="1" wrap="square" lIns="98495" tIns="49234" rIns="98495" bIns="49234"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 </a:t>
            </a:r>
            <a:endParaRPr b="1" dirty="0">
              <a:latin typeface="Calibri" panose="020F0502020204030204" pitchFamily="34" charset="0"/>
            </a:endParaRPr>
          </a:p>
          <a:p>
            <a:pPr>
              <a:buSzPts val="1400"/>
            </a:pPr>
            <a:endParaRPr dirty="0">
              <a:latin typeface="Calibri" panose="020F0502020204030204" pitchFamily="34" charset="0"/>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dirty="0">
              <a:latin typeface="Calibri" panose="020F0502020204030204" pitchFamily="34" charset="0"/>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expectations for the learning objectives</a:t>
            </a:r>
            <a:endParaRPr dirty="0">
              <a:latin typeface="Calibri" panose="020F0502020204030204" pitchFamily="34" charset="0"/>
            </a:endParaRPr>
          </a:p>
          <a:p>
            <a:pPr>
              <a:buSzPts val="1400"/>
            </a:pPr>
            <a:endParaRPr dirty="0">
              <a:latin typeface="Calibri" panose="020F0502020204030204" pitchFamily="34" charset="0"/>
            </a:endParaRPr>
          </a:p>
          <a:p>
            <a:pPr>
              <a:buSzPts val="1400"/>
            </a:pPr>
            <a:r>
              <a:rPr lang="en-US" b="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a:buSzPts val="1400"/>
            </a:pPr>
            <a:r>
              <a:rPr lang="en-US" b="1" i="1" dirty="0">
                <a:solidFill>
                  <a:srgbClr val="000000"/>
                </a:solidFill>
                <a:latin typeface="Calibri" panose="020F0502020204030204" pitchFamily="34" charset="0"/>
                <a:ea typeface="Calibri"/>
                <a:cs typeface="Calibri"/>
                <a:sym typeface="Calibri"/>
              </a:rPr>
              <a:t>By the end of this section, you will be able to:</a:t>
            </a:r>
            <a:endParaRPr b="1" i="1" dirty="0">
              <a:solidFill>
                <a:srgbClr val="000000"/>
              </a:solidFill>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Understand how investigations continue influencing cases through legal progression, reassessment, and permanency planning. </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Apply concepts related to continuity, prioritization, and court progression to future investigative practice.</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Assess how investigative documentation, communication, and professional judgment continue to impact long-term case progression. </a:t>
            </a:r>
            <a:endParaRPr dirty="0">
              <a:latin typeface="Calibri" panose="020F050202020403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3: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4" name="Google Shape;314;p3:notes"/>
          <p:cNvSpPr txBox="1">
            <a:spLocks noGrp="1"/>
          </p:cNvSpPr>
          <p:nvPr>
            <p:ph type="body" idx="1"/>
          </p:nvPr>
        </p:nvSpPr>
        <p:spPr>
          <a:xfrm>
            <a:off x="731520" y="4200525"/>
            <a:ext cx="5852160" cy="4440555"/>
          </a:xfrm>
          <a:prstGeom prst="rect">
            <a:avLst/>
          </a:prstGeom>
          <a:noFill/>
          <a:ln>
            <a:noFill/>
          </a:ln>
        </p:spPr>
        <p:txBody>
          <a:bodyPr spcFirstLastPara="1" wrap="square" lIns="96645" tIns="48309" rIns="96645" bIns="48309"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TAKING A MOMENT TO REFLECT</a:t>
            </a:r>
            <a:endParaRPr b="1"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15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reinforce major Day 6 concepts related to court progression, reassessment, continuity, prioritization, permanency considerations, and the long-term impact investigations have on ongoing case progression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Reflect on:</a:t>
            </a:r>
            <a:endParaRPr b="1" dirty="0">
              <a:solidFill>
                <a:srgbClr val="000000"/>
              </a:solidFill>
              <a:latin typeface="Calibri" panose="020F0502020204030204" pitchFamily="34" charset="0"/>
              <a:ea typeface="Calibri"/>
              <a:cs typeface="Calibri"/>
              <a:sym typeface="Calibri"/>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the Flowers’ case progressed throughout Day 6.</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continued to impact the case after removal.</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investigations continue influencing long-term decision-making.</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Discuss:</a:t>
            </a:r>
            <a:endParaRPr b="1" dirty="0">
              <a:solidFill>
                <a:srgbClr val="000000"/>
              </a:solidFill>
              <a:latin typeface="Calibri" panose="020F0502020204030204" pitchFamily="34" charset="0"/>
              <a:ea typeface="Calibri"/>
              <a:cs typeface="Calibri"/>
              <a:sym typeface="Calibri"/>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prioritization and continuity matter during ongoing division involvement.</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investigative information impacts court progression and permanency planning.</a:t>
            </a:r>
            <a:endParaRPr dirty="0">
              <a:latin typeface="Calibri" panose="020F0502020204030204" pitchFamily="34" charset="0"/>
            </a:endParaRPr>
          </a:p>
          <a:p>
            <a:pPr marL="664546" lvl="2"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concepts from Day 6 participants believe will most impact field practice.</a:t>
            </a:r>
            <a:endParaRPr dirty="0">
              <a:latin typeface="Calibri" panose="020F0502020204030204" pitchFamily="34" charset="0"/>
            </a:endParaRPr>
          </a:p>
          <a:p>
            <a:pPr marL="181240" indent="-181240">
              <a:buSzPts val="1400"/>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Prepare</a:t>
            </a:r>
            <a:r>
              <a:rPr lang="en-US" dirty="0">
                <a:solidFill>
                  <a:srgbClr val="000000"/>
                </a:solidFill>
                <a:latin typeface="Calibri" panose="020F0502020204030204" pitchFamily="34" charset="0"/>
                <a:ea typeface="Calibri"/>
                <a:cs typeface="Calibri"/>
                <a:sym typeface="Calibri"/>
              </a:rPr>
              <a:t> for Day 7 affidavit and legal documentation training.</a:t>
            </a:r>
            <a:endParaRPr b="1" dirty="0">
              <a:solidFill>
                <a:srgbClr val="000000"/>
              </a:solidFill>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investigations continue to influence long-term case outcomes.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Open the floor for any parking lot questions or ideas the participants may still have.</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Throughout Day 6, we followed how an investigation may continue evolving long after the initial response and removal occur. </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The Flowers’ case demonstrated how investigations progress into court involvement, legal coordination, reassessment, permanency considerations, and continued division involvement. </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We also examined how investigative decisions and documentation may continue influencing cases throughout the life of the case, not just during the initial investigation stage.</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One of the most important concepts from today is that investigations create the foundation for many future decisions involving:</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Court recommendations.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Placement stability.</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Permanency planning.</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Service involvement.</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Continued safety monitoring.</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We also discussed how investigators continue contributing to cases after removal by helping support:</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Accurate chronology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Communication with OCC and supervisors.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Prioritization of critical concerns.</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Continuity during transition.</a:t>
            </a:r>
            <a:endParaRPr dirty="0">
              <a:latin typeface="Calibri" panose="020F0502020204030204" pitchFamily="34" charset="0"/>
            </a:endParaRPr>
          </a:p>
          <a:p>
            <a:pPr marL="181240" indent="-181240">
              <a:buSzPts val="14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Ongoing reassessment and coordination.</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you move into field practice, it is important to recognize that investigations often continue impacting cases far beyond the point of removal. The quality of investigative documentation, organization, communication, and professional judgment may continue influencing legal progression, permanency planning, and child safety decisions throughout the life of the case.</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As we close Day 6, remember that documentation, chronology, communication, reassessment, and professional judgment continue to impact court progression, permanency planning, and long-term child safety decisions throughout the life of the case.</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i="1" dirty="0">
                <a:solidFill>
                  <a:srgbClr val="000000"/>
                </a:solidFill>
                <a:latin typeface="Calibri" panose="020F0502020204030204" pitchFamily="34" charset="0"/>
                <a:ea typeface="Calibri"/>
                <a:cs typeface="Calibri"/>
                <a:sym typeface="Calibri"/>
              </a:rPr>
              <a:t>Tomorrow, we will begin focusing more specifically on how investigators organize and document information through affidavits and legal documentation that support probable cause, court action, and continued legal progression.</a:t>
            </a:r>
            <a:endParaRPr b="0" dirty="0">
              <a:latin typeface="Calibri" panose="020F0502020204030204" pitchFamily="34" charset="0"/>
              <a:ea typeface="Calibri"/>
              <a:cs typeface="Calibri"/>
              <a:sym typeface="Calibri"/>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major Day 6 concepts stood out most to you?</a:t>
            </a:r>
            <a:endParaRPr dirty="0">
              <a:latin typeface="Calibri" panose="020F0502020204030204" pitchFamily="34" charset="0"/>
            </a:endParaRPr>
          </a:p>
          <a:p>
            <a:pPr>
              <a:buSzPts val="1400"/>
            </a:pP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may identify:</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Failed safety planning efforts.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Court progression timelines.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Permanency considerations.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reassessment needs.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Importance of chronology and documentation.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and continuity during transition.</a:t>
            </a:r>
            <a:br>
              <a:rPr lang="en-US" b="0" dirty="0">
                <a:latin typeface="Calibri" panose="020F0502020204030204" pitchFamily="34" charset="0"/>
                <a:ea typeface="Calibri"/>
                <a:cs typeface="Calibri"/>
                <a:sym typeface="Calibri"/>
              </a:rPr>
            </a:b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Participants should recognize:</a:t>
            </a:r>
            <a:endParaRPr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influence long-term case outcomes.</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Documentation and communication impact legal progression.</a:t>
            </a:r>
            <a:endParaRPr dirty="0">
              <a:latin typeface="Calibri" panose="020F0502020204030204" pitchFamily="34" charset="0"/>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Certain concerns require continued monitoring and reassessment.</a:t>
            </a:r>
            <a:endParaRPr dirty="0">
              <a:latin typeface="Calibri" panose="020F0502020204030204" pitchFamily="34" charset="0"/>
            </a:endParaRPr>
          </a:p>
          <a:p>
            <a:pPr>
              <a:buSzPts val="1400"/>
            </a:pPr>
            <a:endParaRPr lang="en-US"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lang="en-US" b="0" dirty="0">
              <a:latin typeface="Calibri" panose="020F0502020204030204" pitchFamily="34" charset="0"/>
              <a:ea typeface="Calibri"/>
              <a:cs typeface="Calibri"/>
              <a:sym typeface="Calibri"/>
            </a:endParaRPr>
          </a:p>
          <a:p>
            <a:pPr marL="181240" indent="-181240">
              <a:buSzPts val="14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Day 7 will focus on affidavits, chronological organization, and legal documentation to support court progression.</a:t>
            </a:r>
            <a:endParaRPr lang="en-US" dirty="0">
              <a:latin typeface="Calibri" panose="020F050202020403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f574ae9854_0_110:notes"/>
          <p:cNvSpPr>
            <a:spLocks noGrp="1" noRot="1" noChangeAspect="1"/>
          </p:cNvSpPr>
          <p:nvPr>
            <p:ph type="sldImg" idx="2"/>
          </p:nvPr>
        </p:nvSpPr>
        <p:spPr>
          <a:xfrm>
            <a:off x="777875" y="960438"/>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23" name="Google Shape;323;g3f574ae9854_0_110:notes"/>
          <p:cNvSpPr txBox="1">
            <a:spLocks noGrp="1"/>
          </p:cNvSpPr>
          <p:nvPr>
            <p:ph type="body" idx="1"/>
          </p:nvPr>
        </p:nvSpPr>
        <p:spPr>
          <a:xfrm>
            <a:off x="731520" y="4200525"/>
            <a:ext cx="5852160" cy="4440555"/>
          </a:xfrm>
          <a:prstGeom prst="rect">
            <a:avLst/>
          </a:prstGeom>
          <a:noFill/>
          <a:ln>
            <a:noFill/>
          </a:ln>
        </p:spPr>
        <p:txBody>
          <a:bodyPr spcFirstLastPara="1" wrap="square" lIns="96540" tIns="48257" rIns="96540" bIns="48257" anchor="t" anchorCtr="0">
            <a:noAutofit/>
          </a:bodyPr>
          <a:lstStyle/>
          <a:p>
            <a:pPr>
              <a:buSzPts val="1400"/>
            </a:pPr>
            <a:r>
              <a:rPr lang="en-US" b="1" dirty="0">
                <a:solidFill>
                  <a:srgbClr val="000000"/>
                </a:solidFill>
                <a:latin typeface="Calibri" panose="020F0502020204030204" pitchFamily="34" charset="0"/>
                <a:ea typeface="Calibri"/>
                <a:cs typeface="Calibri"/>
                <a:sym typeface="Calibri"/>
              </a:rPr>
              <a:t>TARGET OUTCOMES EVALUATION</a:t>
            </a:r>
            <a:endParaRPr b="1" dirty="0">
              <a:latin typeface="Calibri" panose="020F0502020204030204" pitchFamily="34" charset="0"/>
              <a:ea typeface="Calibri"/>
              <a:cs typeface="Calibri"/>
              <a:sym typeface="Calibri"/>
            </a:endParaRPr>
          </a:p>
          <a:p>
            <a:pPr>
              <a:buSzPts val="1400"/>
            </a:pPr>
            <a:r>
              <a:rPr lang="en-US" dirty="0">
                <a:solidFill>
                  <a:srgbClr val="000000"/>
                </a:solidFill>
                <a:latin typeface="Calibri" panose="020F0502020204030204" pitchFamily="34" charset="0"/>
                <a:ea typeface="Calibri"/>
                <a:cs typeface="Calibri"/>
                <a:sym typeface="Calibri"/>
              </a:rPr>
              <a:t> </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2 minutes</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assess the learning outcomes for this training section</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 </a:t>
            </a:r>
            <a:endParaRPr b="0" dirty="0">
              <a:latin typeface="Calibri" panose="020F0502020204030204" pitchFamily="34" charset="0"/>
              <a:ea typeface="Calibri"/>
              <a:cs typeface="Calibri"/>
              <a:sym typeface="Calibri"/>
            </a:endParaRPr>
          </a:p>
          <a:p>
            <a:pPr>
              <a:buSzPts val="1400"/>
            </a:pPr>
            <a:r>
              <a:rPr lang="en-US" b="1" dirty="0">
                <a:solidFill>
                  <a:srgbClr val="000000"/>
                </a:solidFill>
                <a:latin typeface="Calibri" panose="020F0502020204030204" pitchFamily="34" charset="0"/>
                <a:ea typeface="Calibri"/>
                <a:cs typeface="Calibri"/>
                <a:sym typeface="Calibri"/>
              </a:rPr>
              <a:t>Facilitator Note:</a:t>
            </a:r>
            <a:r>
              <a:rPr lang="en-US" dirty="0">
                <a:latin typeface="Calibri" panose="020F0502020204030204" pitchFamily="34" charset="0"/>
                <a:ea typeface="Calibri"/>
                <a:cs typeface="Calibri"/>
                <a:sym typeface="Calibri"/>
              </a:rPr>
              <a:t> </a:t>
            </a:r>
            <a:r>
              <a:rPr lang="en-US" dirty="0">
                <a:solidFill>
                  <a:srgbClr val="000000"/>
                </a:solidFill>
                <a:latin typeface="Calibri" panose="020F0502020204030204" pitchFamily="34" charset="0"/>
                <a:ea typeface="Calibri"/>
                <a:cs typeface="Calibri"/>
                <a:sym typeface="Calibri"/>
              </a:rPr>
              <a:t>Before ending the day, direct participants to the QR code on the slide. Participants will need to use their phones to scan the code to complete the section target outcomes evaluation in Qualtrics. </a:t>
            </a:r>
            <a:endParaRPr dirty="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Module Title ">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3C64AA6-56DB-675A-F638-51898FB419F4}"/>
              </a:ext>
            </a:extLst>
          </p:cNvPr>
          <p:cNvSpPr>
            <a:spLocks noGrp="1"/>
          </p:cNvSpPr>
          <p:nvPr>
            <p:ph type="pic" sz="quarter" idx="10"/>
          </p:nvPr>
        </p:nvSpPr>
        <p:spPr>
          <a:xfrm>
            <a:off x="0" y="0"/>
            <a:ext cx="12192000" cy="6858000"/>
          </a:xfrm>
        </p:spPr>
        <p:txBody>
          <a:bodyPr/>
          <a:lstStyle/>
          <a:p>
            <a:r>
              <a:rPr lang="en-US"/>
              <a:t>Click icon to add picture</a:t>
            </a:r>
          </a:p>
        </p:txBody>
      </p:sp>
      <p:sp>
        <p:nvSpPr>
          <p:cNvPr id="2" name="Title 1">
            <a:extLst>
              <a:ext uri="{FF2B5EF4-FFF2-40B4-BE49-F238E27FC236}">
                <a16:creationId xmlns:a16="http://schemas.microsoft.com/office/drawing/2014/main" id="{CB18D263-F248-2165-3295-645B0314FF93}"/>
              </a:ext>
            </a:extLst>
          </p:cNvPr>
          <p:cNvSpPr>
            <a:spLocks noGrp="1"/>
          </p:cNvSpPr>
          <p:nvPr>
            <p:ph type="title" hasCustomPrompt="1"/>
          </p:nvPr>
        </p:nvSpPr>
        <p:spPr>
          <a:xfrm>
            <a:off x="0" y="4839848"/>
            <a:ext cx="12192000" cy="1325563"/>
          </a:xfrm>
          <a:solidFill>
            <a:schemeClr val="bg1">
              <a:alpha val="80000"/>
            </a:schemeClr>
          </a:solidFill>
        </p:spPr>
        <p:txBody>
          <a:bodyPr/>
          <a:lstStyle>
            <a:lvl1pPr algn="ctr">
              <a:defRPr sz="6000"/>
            </a:lvl1pPr>
          </a:lstStyle>
          <a:p>
            <a:r>
              <a:rPr lang="en-US" dirty="0"/>
              <a:t>Module Title</a:t>
            </a:r>
          </a:p>
        </p:txBody>
      </p:sp>
    </p:spTree>
    <p:extLst>
      <p:ext uri="{BB962C8B-B14F-4D97-AF65-F5344CB8AC3E}">
        <p14:creationId xmlns:p14="http://schemas.microsoft.com/office/powerpoint/2010/main" val="42469647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0"/>
            <a:ext cx="6096000" cy="6858000"/>
          </a:xfrm>
        </p:spPr>
        <p:txBody>
          <a:bodyPr/>
          <a:lstStyle/>
          <a:p>
            <a:r>
              <a:rPr lang="en-US"/>
              <a:t>Click icon to add picture</a:t>
            </a:r>
          </a:p>
        </p:txBody>
      </p:sp>
      <p:sp>
        <p:nvSpPr>
          <p:cNvPr id="2" name="Title 1"/>
          <p:cNvSpPr>
            <a:spLocks noGrp="1"/>
          </p:cNvSpPr>
          <p:nvPr>
            <p:ph type="ctrTitle" hasCustomPrompt="1"/>
          </p:nvPr>
        </p:nvSpPr>
        <p:spPr>
          <a:xfrm>
            <a:off x="638783" y="661482"/>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38783"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211681580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0" y="0"/>
            <a:ext cx="6096000" cy="6858000"/>
          </a:xfrm>
        </p:spPr>
        <p:txBody>
          <a:bodyPr/>
          <a:lstStyle/>
          <a:p>
            <a:r>
              <a:rPr lang="en-US"/>
              <a:t>Click icon to add picture</a:t>
            </a:r>
          </a:p>
        </p:txBody>
      </p:sp>
      <p:sp>
        <p:nvSpPr>
          <p:cNvPr id="2" name="Title 1"/>
          <p:cNvSpPr>
            <a:spLocks noGrp="1"/>
          </p:cNvSpPr>
          <p:nvPr>
            <p:ph type="ctrTitle" hasCustomPrompt="1"/>
          </p:nvPr>
        </p:nvSpPr>
        <p:spPr>
          <a:xfrm>
            <a:off x="6810983" y="701239"/>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810984"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593856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36911" y="695738"/>
            <a:ext cx="3932237" cy="1267307"/>
          </a:xfrm>
        </p:spPr>
        <p:txBody>
          <a:bodyPr anchor="t"/>
          <a:lstStyle>
            <a:lvl1pPr>
              <a:defRPr sz="4000"/>
            </a:lvl1pPr>
          </a:lstStyle>
          <a:p>
            <a:r>
              <a:rPr lang="en-US" dirty="0"/>
              <a:t>Slide Title</a:t>
            </a:r>
          </a:p>
        </p:txBody>
      </p:sp>
      <p:sp>
        <p:nvSpPr>
          <p:cNvPr id="3" name="Picture Placeholder 2"/>
          <p:cNvSpPr>
            <a:spLocks noGrp="1" noChangeAspect="1"/>
          </p:cNvSpPr>
          <p:nvPr>
            <p:ph type="pic" idx="1"/>
          </p:nvPr>
        </p:nvSpPr>
        <p:spPr>
          <a:xfrm>
            <a:off x="622852" y="695738"/>
            <a:ext cx="6374296" cy="5799416"/>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hasCustomPrompt="1"/>
          </p:nvPr>
        </p:nvSpPr>
        <p:spPr>
          <a:xfrm>
            <a:off x="7636910" y="2315817"/>
            <a:ext cx="3932238" cy="4179337"/>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Tree>
    <p:extLst>
      <p:ext uri="{BB962C8B-B14F-4D97-AF65-F5344CB8AC3E}">
        <p14:creationId xmlns:p14="http://schemas.microsoft.com/office/powerpoint/2010/main" val="1517890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661482"/>
            <a:ext cx="5457217" cy="5535036"/>
          </a:xfrm>
        </p:spPr>
        <p:txBody>
          <a:bodyPr/>
          <a:lstStyle/>
          <a:p>
            <a:r>
              <a:rPr lang="en-US"/>
              <a:t>Click icon to add picture</a:t>
            </a:r>
          </a:p>
        </p:txBody>
      </p:sp>
      <p:sp>
        <p:nvSpPr>
          <p:cNvPr id="2" name="Title 1"/>
          <p:cNvSpPr>
            <a:spLocks noGrp="1"/>
          </p:cNvSpPr>
          <p:nvPr>
            <p:ph type="ctrTitle" hasCustomPrompt="1"/>
          </p:nvPr>
        </p:nvSpPr>
        <p:spPr>
          <a:xfrm>
            <a:off x="638783"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38783"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38780"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722441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38783" y="661482"/>
            <a:ext cx="5457217" cy="5535036"/>
          </a:xfrm>
        </p:spPr>
        <p:txBody>
          <a:bodyPr/>
          <a:lstStyle/>
          <a:p>
            <a:r>
              <a:rPr lang="en-US"/>
              <a:t>Click icon to add picture</a:t>
            </a:r>
          </a:p>
        </p:txBody>
      </p:sp>
      <p:sp>
        <p:nvSpPr>
          <p:cNvPr id="2" name="Title 1"/>
          <p:cNvSpPr>
            <a:spLocks noGrp="1"/>
          </p:cNvSpPr>
          <p:nvPr>
            <p:ph type="ctrTitle" hasCustomPrompt="1"/>
          </p:nvPr>
        </p:nvSpPr>
        <p:spPr>
          <a:xfrm>
            <a:off x="6781166"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781166"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781166"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1738980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6096000" y="0"/>
            <a:ext cx="6096000" cy="6858000"/>
          </a:xfrm>
        </p:spPr>
        <p:txBody>
          <a:bodyPr/>
          <a:lstStyle/>
          <a:p>
            <a:r>
              <a:rPr lang="en-US"/>
              <a:t>Click icon to add picture</a:t>
            </a:r>
          </a:p>
        </p:txBody>
      </p:sp>
      <p:sp>
        <p:nvSpPr>
          <p:cNvPr id="2" name="Title 1"/>
          <p:cNvSpPr>
            <a:spLocks noGrp="1"/>
          </p:cNvSpPr>
          <p:nvPr>
            <p:ph type="title" hasCustomPrompt="1"/>
          </p:nvPr>
        </p:nvSpPr>
        <p:spPr>
          <a:xfrm>
            <a:off x="643647" y="725050"/>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2938" y="1898374"/>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705948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0" y="0"/>
            <a:ext cx="6096000" cy="6858000"/>
          </a:xfrm>
        </p:spPr>
        <p:txBody>
          <a:bodyPr/>
          <a:lstStyle/>
          <a:p>
            <a:r>
              <a:rPr lang="en-US"/>
              <a:t>Click icon to add picture</a:t>
            </a:r>
          </a:p>
        </p:txBody>
      </p:sp>
      <p:sp>
        <p:nvSpPr>
          <p:cNvPr id="2" name="Title 1"/>
          <p:cNvSpPr>
            <a:spLocks noGrp="1"/>
          </p:cNvSpPr>
          <p:nvPr>
            <p:ph type="title" hasCustomPrompt="1"/>
          </p:nvPr>
        </p:nvSpPr>
        <p:spPr>
          <a:xfrm>
            <a:off x="6477916" y="705172"/>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77916" y="1834552"/>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086226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ctr">
              <a:defRPr sz="6000"/>
            </a:lvl1pPr>
          </a:lstStyle>
          <a:p>
            <a:r>
              <a:rPr lang="en-US" dirty="0"/>
              <a:t>Slide Title</a:t>
            </a:r>
          </a:p>
        </p:txBody>
      </p:sp>
      <p:sp>
        <p:nvSpPr>
          <p:cNvPr id="3" name="Text Placeholder 2"/>
          <p:cNvSpPr>
            <a:spLocks noGrp="1"/>
          </p:cNvSpPr>
          <p:nvPr>
            <p:ph type="body" idx="1" hasCustomPrompt="1"/>
          </p:nvPr>
        </p:nvSpPr>
        <p:spPr>
          <a:xfrm>
            <a:off x="593386" y="1928813"/>
            <a:ext cx="11011711"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6110602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7" y="1928813"/>
            <a:ext cx="5207339"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6391275" y="1928813"/>
            <a:ext cx="5213350" cy="4248251"/>
          </a:xfrm>
        </p:spPr>
        <p:txBody>
          <a:bodyPr/>
          <a:lstStyle/>
          <a:p>
            <a:r>
              <a:rPr lang="en-US"/>
              <a:t>Click icon to add picture</a:t>
            </a:r>
          </a:p>
        </p:txBody>
      </p:sp>
    </p:spTree>
    <p:extLst>
      <p:ext uri="{BB962C8B-B14F-4D97-AF65-F5344CB8AC3E}">
        <p14:creationId xmlns:p14="http://schemas.microsoft.com/office/powerpoint/2010/main" val="5272825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6000"/>
            </a:lvl1pPr>
          </a:lstStyle>
          <a:p>
            <a:r>
              <a:rPr lang="en-US" dirty="0"/>
              <a:t>Slide Title</a:t>
            </a:r>
          </a:p>
        </p:txBody>
      </p:sp>
      <p:sp>
        <p:nvSpPr>
          <p:cNvPr id="3" name="Content Placeholder 2"/>
          <p:cNvSpPr>
            <a:spLocks noGrp="1"/>
          </p:cNvSpPr>
          <p:nvPr>
            <p:ph sz="half" idx="1" hasCustomPrompt="1"/>
          </p:nvPr>
        </p:nvSpPr>
        <p:spPr>
          <a:xfrm>
            <a:off x="838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6172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912347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365125"/>
            <a:ext cx="10515600" cy="1325563"/>
          </a:xfrm>
        </p:spPr>
        <p:txBody>
          <a:bodyPr/>
          <a:lstStyle>
            <a:lvl1pPr>
              <a:defRPr sz="6000"/>
            </a:lvl1pPr>
          </a:lstStyle>
          <a:p>
            <a:r>
              <a:rPr lang="en-US" dirty="0"/>
              <a:t>Slide Title</a:t>
            </a:r>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4" name="Content Placeholder 3"/>
          <p:cNvSpPr>
            <a:spLocks noGrp="1"/>
          </p:cNvSpPr>
          <p:nvPr>
            <p:ph sz="half" idx="2" hasCustomPrompt="1"/>
          </p:nvPr>
        </p:nvSpPr>
        <p:spPr>
          <a:xfrm>
            <a:off x="839788" y="2505075"/>
            <a:ext cx="5157787"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6" name="Content Placeholder 5"/>
          <p:cNvSpPr>
            <a:spLocks noGrp="1"/>
          </p:cNvSpPr>
          <p:nvPr>
            <p:ph sz="quarter" idx="4" hasCustomPrompt="1"/>
          </p:nvPr>
        </p:nvSpPr>
        <p:spPr>
          <a:xfrm>
            <a:off x="6172200" y="2505075"/>
            <a:ext cx="5183188"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110837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12192000" cy="6858000"/>
          </a:xfrm>
        </p:spPr>
        <p:txBody>
          <a:bodyPr/>
          <a:lstStyle/>
          <a:p>
            <a:r>
              <a:rPr lang="en-US"/>
              <a:t>Click icon to add picture</a:t>
            </a:r>
          </a:p>
        </p:txBody>
      </p:sp>
      <p:sp>
        <p:nvSpPr>
          <p:cNvPr id="2" name="Title 1"/>
          <p:cNvSpPr>
            <a:spLocks noGrp="1"/>
          </p:cNvSpPr>
          <p:nvPr>
            <p:ph type="title" hasCustomPrompt="1"/>
          </p:nvPr>
        </p:nvSpPr>
        <p:spPr>
          <a:xfrm>
            <a:off x="0" y="4807916"/>
            <a:ext cx="12192000" cy="1325563"/>
          </a:xfrm>
        </p:spPr>
        <p:txBody>
          <a:bodyPr/>
          <a:lstStyle>
            <a:lvl1pPr algn="ctr">
              <a:defRPr sz="60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0" y="724521"/>
            <a:ext cx="12192000" cy="918542"/>
          </a:xfrm>
        </p:spPr>
        <p:txBody>
          <a:bodyPr anchor="ctr"/>
          <a:lstStyle>
            <a:lvl1pPr algn="ctr">
              <a:buNone/>
              <a:defRPr sz="5400"/>
            </a:lvl1pPr>
          </a:lstStyle>
          <a:p>
            <a:pPr lvl="0"/>
            <a:r>
              <a:rPr lang="en-US" dirty="0"/>
              <a:t>Activity Name</a:t>
            </a:r>
          </a:p>
        </p:txBody>
      </p:sp>
    </p:spTree>
    <p:extLst>
      <p:ext uri="{BB962C8B-B14F-4D97-AF65-F5344CB8AC3E}">
        <p14:creationId xmlns:p14="http://schemas.microsoft.com/office/powerpoint/2010/main" val="11930862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705678"/>
            <a:ext cx="3932237" cy="1113183"/>
          </a:xfrm>
        </p:spPr>
        <p:txBody>
          <a:bodyPr anchor="t"/>
          <a:lstStyle>
            <a:lvl1pPr>
              <a:defRPr sz="4800"/>
            </a:lvl1pPr>
          </a:lstStyle>
          <a:p>
            <a:r>
              <a:rPr lang="en-US" dirty="0"/>
              <a:t>Slide Title</a:t>
            </a:r>
          </a:p>
        </p:txBody>
      </p:sp>
      <p:sp>
        <p:nvSpPr>
          <p:cNvPr id="4" name="Text Placeholder 3"/>
          <p:cNvSpPr>
            <a:spLocks noGrp="1"/>
          </p:cNvSpPr>
          <p:nvPr>
            <p:ph type="body" sz="half" idx="2" hasCustomPrompt="1"/>
          </p:nvPr>
        </p:nvSpPr>
        <p:spPr>
          <a:xfrm>
            <a:off x="839788" y="2196548"/>
            <a:ext cx="3932237" cy="3672440"/>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
        <p:nvSpPr>
          <p:cNvPr id="9" name="Picture Placeholder 8">
            <a:extLst>
              <a:ext uri="{FF2B5EF4-FFF2-40B4-BE49-F238E27FC236}">
                <a16:creationId xmlns:a16="http://schemas.microsoft.com/office/drawing/2014/main" id="{85630E31-1B38-1CD8-0679-210C1EAF68DA}"/>
              </a:ext>
            </a:extLst>
          </p:cNvPr>
          <p:cNvSpPr>
            <a:spLocks noGrp="1"/>
          </p:cNvSpPr>
          <p:nvPr>
            <p:ph type="pic" sz="quarter" idx="10"/>
          </p:nvPr>
        </p:nvSpPr>
        <p:spPr>
          <a:xfrm>
            <a:off x="5198164" y="706438"/>
            <a:ext cx="6154047" cy="5162550"/>
          </a:xfrm>
        </p:spPr>
        <p:txBody>
          <a:bodyPr/>
          <a:lstStyle/>
          <a:p>
            <a:r>
              <a:rPr lang="en-US"/>
              <a:t>Click icon to add picture</a:t>
            </a:r>
          </a:p>
        </p:txBody>
      </p:sp>
    </p:spTree>
    <p:extLst>
      <p:ext uri="{BB962C8B-B14F-4D97-AF65-F5344CB8AC3E}">
        <p14:creationId xmlns:p14="http://schemas.microsoft.com/office/powerpoint/2010/main" val="811104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67520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8" y="655638"/>
            <a:ext cx="10949609" cy="3708400"/>
          </a:xfrm>
        </p:spPr>
        <p:txBody>
          <a:bodyPr/>
          <a:lstStyle/>
          <a:p>
            <a:r>
              <a:rPr lang="en-US"/>
              <a:t>Click icon to add picture</a:t>
            </a:r>
          </a:p>
        </p:txBody>
      </p:sp>
      <p:sp>
        <p:nvSpPr>
          <p:cNvPr id="2" name="Title 1"/>
          <p:cNvSpPr>
            <a:spLocks noGrp="1"/>
          </p:cNvSpPr>
          <p:nvPr>
            <p:ph type="title" hasCustomPrompt="1"/>
          </p:nvPr>
        </p:nvSpPr>
        <p:spPr>
          <a:xfrm>
            <a:off x="629479" y="5009322"/>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11143049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9" y="2473807"/>
            <a:ext cx="10949609" cy="3708400"/>
          </a:xfrm>
        </p:spPr>
        <p:txBody>
          <a:bodyPr/>
          <a:lstStyle/>
          <a:p>
            <a:r>
              <a:rPr lang="en-US"/>
              <a:t>Click icon to add picture</a:t>
            </a:r>
          </a:p>
        </p:txBody>
      </p:sp>
      <p:sp>
        <p:nvSpPr>
          <p:cNvPr id="2" name="Title 1"/>
          <p:cNvSpPr>
            <a:spLocks noGrp="1"/>
          </p:cNvSpPr>
          <p:nvPr>
            <p:ph type="title" hasCustomPrompt="1"/>
          </p:nvPr>
        </p:nvSpPr>
        <p:spPr>
          <a:xfrm>
            <a:off x="629479" y="656674"/>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23172920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22934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Slide" type="title">
  <p:cSld name="4_Title Slide">
    <p:spTree>
      <p:nvGrpSpPr>
        <p:cNvPr id="1" name="Shape 19"/>
        <p:cNvGrpSpPr/>
        <p:nvPr/>
      </p:nvGrpSpPr>
      <p:grpSpPr>
        <a:xfrm>
          <a:off x="0" y="0"/>
          <a:ext cx="0" cy="0"/>
          <a:chOff x="0" y="0"/>
          <a:chExt cx="0" cy="0"/>
        </a:xfrm>
      </p:grpSpPr>
      <p:sp>
        <p:nvSpPr>
          <p:cNvPr id="20" name="Google Shape;20;p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Calibri" panose="020F0502020204030204" pitchFamily="34" charset="0"/>
                <a:ea typeface="Calibri" panose="020F0502020204030204" pitchFamily="34" charset="0"/>
                <a:cs typeface="Calibri" panose="020F0502020204030204" pitchFamily="34" charset="0"/>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40269031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Content" type="obj">
  <p:cSld name="2_Title and Content">
    <p:spTree>
      <p:nvGrpSpPr>
        <p:cNvPr id="1" name="Shape 25"/>
        <p:cNvGrpSpPr/>
        <p:nvPr/>
      </p:nvGrpSpPr>
      <p:grpSpPr>
        <a:xfrm>
          <a:off x="0" y="0"/>
          <a:ext cx="0" cy="0"/>
          <a:chOff x="0" y="0"/>
          <a:chExt cx="0" cy="0"/>
        </a:xfrm>
      </p:grpSpPr>
      <p:sp>
        <p:nvSpPr>
          <p:cNvPr id="26" name="Google Shape;26;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Calibri" panose="020F0502020204030204" pitchFamily="34" charset="0"/>
                <a:ea typeface="Calibri" panose="020F0502020204030204" pitchFamily="34" charset="0"/>
                <a:cs typeface="Calibri" panose="020F0502020204030204" pitchFamily="34" charset="0"/>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27337521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6"/>
        <p:cNvGrpSpPr/>
        <p:nvPr/>
      </p:nvGrpSpPr>
      <p:grpSpPr>
        <a:xfrm>
          <a:off x="0" y="0"/>
          <a:ext cx="0" cy="0"/>
          <a:chOff x="0" y="0"/>
          <a:chExt cx="0" cy="0"/>
        </a:xfrm>
      </p:grpSpPr>
    </p:spTree>
    <p:extLst>
      <p:ext uri="{BB962C8B-B14F-4D97-AF65-F5344CB8AC3E}">
        <p14:creationId xmlns:p14="http://schemas.microsoft.com/office/powerpoint/2010/main" val="34784082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Module Title ">
  <p:cSld name="Module Title ">
    <p:spTree>
      <p:nvGrpSpPr>
        <p:cNvPr id="1" name="Shape 177"/>
        <p:cNvGrpSpPr/>
        <p:nvPr/>
      </p:nvGrpSpPr>
      <p:grpSpPr>
        <a:xfrm>
          <a:off x="0" y="0"/>
          <a:ext cx="0" cy="0"/>
          <a:chOff x="0" y="0"/>
          <a:chExt cx="0" cy="0"/>
        </a:xfrm>
      </p:grpSpPr>
      <p:sp>
        <p:nvSpPr>
          <p:cNvPr id="178" name="Google Shape;178;p131"/>
          <p:cNvSpPr>
            <a:spLocks noGrp="1"/>
          </p:cNvSpPr>
          <p:nvPr>
            <p:ph type="pic" idx="2"/>
          </p:nvPr>
        </p:nvSpPr>
        <p:spPr>
          <a:xfrm>
            <a:off x="0" y="0"/>
            <a:ext cx="12192000" cy="6858000"/>
          </a:xfrm>
          <a:prstGeom prst="rect">
            <a:avLst/>
          </a:prstGeom>
          <a:noFill/>
          <a:ln>
            <a:noFill/>
          </a:ln>
        </p:spPr>
      </p:sp>
      <p:sp>
        <p:nvSpPr>
          <p:cNvPr id="179" name="Google Shape;179;p131"/>
          <p:cNvSpPr txBox="1">
            <a:spLocks noGrp="1"/>
          </p:cNvSpPr>
          <p:nvPr>
            <p:ph type="title"/>
          </p:nvPr>
        </p:nvSpPr>
        <p:spPr>
          <a:xfrm>
            <a:off x="0" y="4839848"/>
            <a:ext cx="12192000" cy="1325563"/>
          </a:xfrm>
          <a:prstGeom prst="rect">
            <a:avLst/>
          </a:prstGeom>
          <a:solidFill>
            <a:schemeClr val="lt1">
              <a:alpha val="80000"/>
            </a:schemeClr>
          </a:solid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48786750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opic &amp; Subtitle L">
  <p:cSld name="Topic &amp; Subtitle L">
    <p:spTree>
      <p:nvGrpSpPr>
        <p:cNvPr id="1" name="Shape 180"/>
        <p:cNvGrpSpPr/>
        <p:nvPr/>
      </p:nvGrpSpPr>
      <p:grpSpPr>
        <a:xfrm>
          <a:off x="0" y="0"/>
          <a:ext cx="0" cy="0"/>
          <a:chOff x="0" y="0"/>
          <a:chExt cx="0" cy="0"/>
        </a:xfrm>
      </p:grpSpPr>
      <p:sp>
        <p:nvSpPr>
          <p:cNvPr id="181" name="Google Shape;181;p132"/>
          <p:cNvSpPr>
            <a:spLocks noGrp="1"/>
          </p:cNvSpPr>
          <p:nvPr>
            <p:ph type="pic" idx="2"/>
          </p:nvPr>
        </p:nvSpPr>
        <p:spPr>
          <a:xfrm>
            <a:off x="6096000" y="0"/>
            <a:ext cx="6096000" cy="6858000"/>
          </a:xfrm>
          <a:prstGeom prst="rect">
            <a:avLst/>
          </a:prstGeom>
          <a:noFill/>
          <a:ln>
            <a:noFill/>
          </a:ln>
        </p:spPr>
      </p:sp>
      <p:sp>
        <p:nvSpPr>
          <p:cNvPr id="182" name="Google Shape;182;p132"/>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3" name="Google Shape;183;p132"/>
          <p:cNvSpPr txBox="1">
            <a:spLocks noGrp="1"/>
          </p:cNvSpPr>
          <p:nvPr>
            <p:ph type="subTitle" idx="1"/>
          </p:nvPr>
        </p:nvSpPr>
        <p:spPr>
          <a:xfrm>
            <a:off x="638783"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extLst>
      <p:ext uri="{BB962C8B-B14F-4D97-AF65-F5344CB8AC3E}">
        <p14:creationId xmlns:p14="http://schemas.microsoft.com/office/powerpoint/2010/main" val="7026275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opic &amp; Subtitle R">
  <p:cSld name="Topic &amp; Subtitle R">
    <p:spTree>
      <p:nvGrpSpPr>
        <p:cNvPr id="1" name="Shape 184"/>
        <p:cNvGrpSpPr/>
        <p:nvPr/>
      </p:nvGrpSpPr>
      <p:grpSpPr>
        <a:xfrm>
          <a:off x="0" y="0"/>
          <a:ext cx="0" cy="0"/>
          <a:chOff x="0" y="0"/>
          <a:chExt cx="0" cy="0"/>
        </a:xfrm>
      </p:grpSpPr>
      <p:sp>
        <p:nvSpPr>
          <p:cNvPr id="185" name="Google Shape;185;p133"/>
          <p:cNvSpPr>
            <a:spLocks noGrp="1"/>
          </p:cNvSpPr>
          <p:nvPr>
            <p:ph type="pic" idx="2"/>
          </p:nvPr>
        </p:nvSpPr>
        <p:spPr>
          <a:xfrm>
            <a:off x="0" y="0"/>
            <a:ext cx="6096000" cy="6858000"/>
          </a:xfrm>
          <a:prstGeom prst="rect">
            <a:avLst/>
          </a:prstGeom>
          <a:noFill/>
          <a:ln>
            <a:noFill/>
          </a:ln>
        </p:spPr>
      </p:sp>
      <p:sp>
        <p:nvSpPr>
          <p:cNvPr id="186" name="Google Shape;186;p133"/>
          <p:cNvSpPr txBox="1">
            <a:spLocks noGrp="1"/>
          </p:cNvSpPr>
          <p:nvPr>
            <p:ph type="ctrTitle"/>
          </p:nvPr>
        </p:nvSpPr>
        <p:spPr>
          <a:xfrm>
            <a:off x="6810983" y="701239"/>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7" name="Google Shape;187;p133"/>
          <p:cNvSpPr txBox="1">
            <a:spLocks noGrp="1"/>
          </p:cNvSpPr>
          <p:nvPr>
            <p:ph type="subTitle" idx="1"/>
          </p:nvPr>
        </p:nvSpPr>
        <p:spPr>
          <a:xfrm>
            <a:off x="6810984"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extLst>
      <p:ext uri="{BB962C8B-B14F-4D97-AF65-F5344CB8AC3E}">
        <p14:creationId xmlns:p14="http://schemas.microsoft.com/office/powerpoint/2010/main" val="20251758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Image + Content L">
  <p:cSld name="Image + Content L">
    <p:spTree>
      <p:nvGrpSpPr>
        <p:cNvPr id="1" name="Shape 188"/>
        <p:cNvGrpSpPr/>
        <p:nvPr/>
      </p:nvGrpSpPr>
      <p:grpSpPr>
        <a:xfrm>
          <a:off x="0" y="0"/>
          <a:ext cx="0" cy="0"/>
          <a:chOff x="0" y="0"/>
          <a:chExt cx="0" cy="0"/>
        </a:xfrm>
      </p:grpSpPr>
      <p:sp>
        <p:nvSpPr>
          <p:cNvPr id="189" name="Google Shape;189;p134"/>
          <p:cNvSpPr txBox="1">
            <a:spLocks noGrp="1"/>
          </p:cNvSpPr>
          <p:nvPr>
            <p:ph type="title"/>
          </p:nvPr>
        </p:nvSpPr>
        <p:spPr>
          <a:xfrm>
            <a:off x="839788" y="705678"/>
            <a:ext cx="3932237" cy="1113183"/>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0" name="Google Shape;190;p134"/>
          <p:cNvSpPr txBox="1">
            <a:spLocks noGrp="1"/>
          </p:cNvSpPr>
          <p:nvPr>
            <p:ph type="body" idx="1"/>
          </p:nvPr>
        </p:nvSpPr>
        <p:spPr>
          <a:xfrm>
            <a:off x="839788" y="2196548"/>
            <a:ext cx="3932237" cy="367244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91" name="Google Shape;191;p134"/>
          <p:cNvSpPr>
            <a:spLocks noGrp="1"/>
          </p:cNvSpPr>
          <p:nvPr>
            <p:ph type="pic" idx="2"/>
          </p:nvPr>
        </p:nvSpPr>
        <p:spPr>
          <a:xfrm>
            <a:off x="5198164" y="706438"/>
            <a:ext cx="6154047" cy="5162550"/>
          </a:xfrm>
          <a:prstGeom prst="rect">
            <a:avLst/>
          </a:prstGeom>
          <a:noFill/>
          <a:ln>
            <a:noFill/>
          </a:ln>
        </p:spPr>
      </p:sp>
    </p:spTree>
    <p:extLst>
      <p:ext uri="{BB962C8B-B14F-4D97-AF65-F5344CB8AC3E}">
        <p14:creationId xmlns:p14="http://schemas.microsoft.com/office/powerpoint/2010/main" val="5138837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Image + Content R" type="picTx">
  <p:cSld name="Image + Content R">
    <p:spTree>
      <p:nvGrpSpPr>
        <p:cNvPr id="1" name="Shape 192"/>
        <p:cNvGrpSpPr/>
        <p:nvPr/>
      </p:nvGrpSpPr>
      <p:grpSpPr>
        <a:xfrm>
          <a:off x="0" y="0"/>
          <a:ext cx="0" cy="0"/>
          <a:chOff x="0" y="0"/>
          <a:chExt cx="0" cy="0"/>
        </a:xfrm>
      </p:grpSpPr>
      <p:sp>
        <p:nvSpPr>
          <p:cNvPr id="193" name="Google Shape;193;p135"/>
          <p:cNvSpPr txBox="1">
            <a:spLocks noGrp="1"/>
          </p:cNvSpPr>
          <p:nvPr>
            <p:ph type="title"/>
          </p:nvPr>
        </p:nvSpPr>
        <p:spPr>
          <a:xfrm>
            <a:off x="7636911" y="695738"/>
            <a:ext cx="3932237" cy="1267307"/>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Calibri"/>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4" name="Google Shape;194;p135"/>
          <p:cNvSpPr>
            <a:spLocks noGrp="1"/>
          </p:cNvSpPr>
          <p:nvPr>
            <p:ph type="pic" idx="2"/>
          </p:nvPr>
        </p:nvSpPr>
        <p:spPr>
          <a:xfrm>
            <a:off x="622852" y="695738"/>
            <a:ext cx="6374296" cy="5799416"/>
          </a:xfrm>
          <a:prstGeom prst="rect">
            <a:avLst/>
          </a:prstGeom>
          <a:noFill/>
          <a:ln>
            <a:noFill/>
          </a:ln>
        </p:spPr>
      </p:sp>
      <p:sp>
        <p:nvSpPr>
          <p:cNvPr id="195" name="Google Shape;195;p135"/>
          <p:cNvSpPr txBox="1">
            <a:spLocks noGrp="1"/>
          </p:cNvSpPr>
          <p:nvPr>
            <p:ph type="body" idx="1"/>
          </p:nvPr>
        </p:nvSpPr>
        <p:spPr>
          <a:xfrm>
            <a:off x="7636910" y="2315817"/>
            <a:ext cx="3932238" cy="41793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Tree>
    <p:extLst>
      <p:ext uri="{BB962C8B-B14F-4D97-AF65-F5344CB8AC3E}">
        <p14:creationId xmlns:p14="http://schemas.microsoft.com/office/powerpoint/2010/main" val="15759741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96"/>
        <p:cNvGrpSpPr/>
        <p:nvPr/>
      </p:nvGrpSpPr>
      <p:grpSpPr>
        <a:xfrm>
          <a:off x="0" y="0"/>
          <a:ext cx="0" cy="0"/>
          <a:chOff x="0" y="0"/>
          <a:chExt cx="0" cy="0"/>
        </a:xfrm>
      </p:grpSpPr>
      <p:sp>
        <p:nvSpPr>
          <p:cNvPr id="197" name="Google Shape;197;p136"/>
          <p:cNvSpPr>
            <a:spLocks noGrp="1"/>
          </p:cNvSpPr>
          <p:nvPr>
            <p:ph type="pic" idx="2"/>
          </p:nvPr>
        </p:nvSpPr>
        <p:spPr>
          <a:xfrm>
            <a:off x="6096000" y="661482"/>
            <a:ext cx="5457217" cy="5535036"/>
          </a:xfrm>
          <a:prstGeom prst="rect">
            <a:avLst/>
          </a:prstGeom>
          <a:noFill/>
          <a:ln>
            <a:noFill/>
          </a:ln>
        </p:spPr>
      </p:sp>
      <p:sp>
        <p:nvSpPr>
          <p:cNvPr id="198" name="Google Shape;198;p136"/>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9" name="Google Shape;199;p136"/>
          <p:cNvSpPr txBox="1">
            <a:spLocks noGrp="1"/>
          </p:cNvSpPr>
          <p:nvPr>
            <p:ph type="subTitle" idx="1"/>
          </p:nvPr>
        </p:nvSpPr>
        <p:spPr>
          <a:xfrm>
            <a:off x="638783"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0" name="Google Shape;200;p136"/>
          <p:cNvSpPr txBox="1">
            <a:spLocks noGrp="1"/>
          </p:cNvSpPr>
          <p:nvPr>
            <p:ph type="body" idx="3"/>
          </p:nvPr>
        </p:nvSpPr>
        <p:spPr>
          <a:xfrm>
            <a:off x="638780"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3903131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01"/>
        <p:cNvGrpSpPr/>
        <p:nvPr/>
      </p:nvGrpSpPr>
      <p:grpSpPr>
        <a:xfrm>
          <a:off x="0" y="0"/>
          <a:ext cx="0" cy="0"/>
          <a:chOff x="0" y="0"/>
          <a:chExt cx="0" cy="0"/>
        </a:xfrm>
      </p:grpSpPr>
      <p:sp>
        <p:nvSpPr>
          <p:cNvPr id="202" name="Google Shape;202;p137"/>
          <p:cNvSpPr>
            <a:spLocks noGrp="1"/>
          </p:cNvSpPr>
          <p:nvPr>
            <p:ph type="pic" idx="2"/>
          </p:nvPr>
        </p:nvSpPr>
        <p:spPr>
          <a:xfrm>
            <a:off x="638783" y="661482"/>
            <a:ext cx="5457217" cy="5535036"/>
          </a:xfrm>
          <a:prstGeom prst="rect">
            <a:avLst/>
          </a:prstGeom>
          <a:noFill/>
          <a:ln>
            <a:noFill/>
          </a:ln>
        </p:spPr>
      </p:sp>
      <p:sp>
        <p:nvSpPr>
          <p:cNvPr id="203" name="Google Shape;203;p137"/>
          <p:cNvSpPr txBox="1">
            <a:spLocks noGrp="1"/>
          </p:cNvSpPr>
          <p:nvPr>
            <p:ph type="ctrTitle"/>
          </p:nvPr>
        </p:nvSpPr>
        <p:spPr>
          <a:xfrm>
            <a:off x="6781166"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4" name="Google Shape;204;p137"/>
          <p:cNvSpPr txBox="1">
            <a:spLocks noGrp="1"/>
          </p:cNvSpPr>
          <p:nvPr>
            <p:ph type="subTitle" idx="1"/>
          </p:nvPr>
        </p:nvSpPr>
        <p:spPr>
          <a:xfrm>
            <a:off x="6781166"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5" name="Google Shape;205;p137"/>
          <p:cNvSpPr txBox="1">
            <a:spLocks noGrp="1"/>
          </p:cNvSpPr>
          <p:nvPr>
            <p:ph type="body" idx="3"/>
          </p:nvPr>
        </p:nvSpPr>
        <p:spPr>
          <a:xfrm>
            <a:off x="6781166"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1990476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06"/>
        <p:cNvGrpSpPr/>
        <p:nvPr/>
      </p:nvGrpSpPr>
      <p:grpSpPr>
        <a:xfrm>
          <a:off x="0" y="0"/>
          <a:ext cx="0" cy="0"/>
          <a:chOff x="0" y="0"/>
          <a:chExt cx="0" cy="0"/>
        </a:xfrm>
      </p:grpSpPr>
      <p:sp>
        <p:nvSpPr>
          <p:cNvPr id="207" name="Google Shape;207;p138"/>
          <p:cNvSpPr>
            <a:spLocks noGrp="1"/>
          </p:cNvSpPr>
          <p:nvPr>
            <p:ph type="pic" idx="2"/>
          </p:nvPr>
        </p:nvSpPr>
        <p:spPr>
          <a:xfrm>
            <a:off x="6096000" y="0"/>
            <a:ext cx="6096000" cy="6858000"/>
          </a:xfrm>
          <a:prstGeom prst="rect">
            <a:avLst/>
          </a:prstGeom>
          <a:noFill/>
          <a:ln>
            <a:noFill/>
          </a:ln>
        </p:spPr>
      </p:sp>
      <p:sp>
        <p:nvSpPr>
          <p:cNvPr id="208" name="Google Shape;208;p138"/>
          <p:cNvSpPr txBox="1">
            <a:spLocks noGrp="1"/>
          </p:cNvSpPr>
          <p:nvPr>
            <p:ph type="title"/>
          </p:nvPr>
        </p:nvSpPr>
        <p:spPr>
          <a:xfrm>
            <a:off x="643647" y="725050"/>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9" name="Google Shape;209;p138"/>
          <p:cNvSpPr txBox="1">
            <a:spLocks noGrp="1"/>
          </p:cNvSpPr>
          <p:nvPr>
            <p:ph type="body" idx="1"/>
          </p:nvPr>
        </p:nvSpPr>
        <p:spPr>
          <a:xfrm>
            <a:off x="642938" y="1898374"/>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4706942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10"/>
        <p:cNvGrpSpPr/>
        <p:nvPr/>
      </p:nvGrpSpPr>
      <p:grpSpPr>
        <a:xfrm>
          <a:off x="0" y="0"/>
          <a:ext cx="0" cy="0"/>
          <a:chOff x="0" y="0"/>
          <a:chExt cx="0" cy="0"/>
        </a:xfrm>
      </p:grpSpPr>
      <p:sp>
        <p:nvSpPr>
          <p:cNvPr id="211" name="Google Shape;211;p139"/>
          <p:cNvSpPr>
            <a:spLocks noGrp="1"/>
          </p:cNvSpPr>
          <p:nvPr>
            <p:ph type="pic" idx="2"/>
          </p:nvPr>
        </p:nvSpPr>
        <p:spPr>
          <a:xfrm>
            <a:off x="0" y="0"/>
            <a:ext cx="6096000" cy="6858000"/>
          </a:xfrm>
          <a:prstGeom prst="rect">
            <a:avLst/>
          </a:prstGeom>
          <a:noFill/>
          <a:ln>
            <a:noFill/>
          </a:ln>
        </p:spPr>
      </p:sp>
      <p:sp>
        <p:nvSpPr>
          <p:cNvPr id="212" name="Google Shape;212;p139"/>
          <p:cNvSpPr txBox="1">
            <a:spLocks noGrp="1"/>
          </p:cNvSpPr>
          <p:nvPr>
            <p:ph type="title"/>
          </p:nvPr>
        </p:nvSpPr>
        <p:spPr>
          <a:xfrm>
            <a:off x="6477916" y="705172"/>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3" name="Google Shape;213;p139"/>
          <p:cNvSpPr txBox="1">
            <a:spLocks noGrp="1"/>
          </p:cNvSpPr>
          <p:nvPr>
            <p:ph type="body" idx="1"/>
          </p:nvPr>
        </p:nvSpPr>
        <p:spPr>
          <a:xfrm>
            <a:off x="6477916" y="1834552"/>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503140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14"/>
        <p:cNvGrpSpPr/>
        <p:nvPr/>
      </p:nvGrpSpPr>
      <p:grpSpPr>
        <a:xfrm>
          <a:off x="0" y="0"/>
          <a:ext cx="0" cy="0"/>
          <a:chOff x="0" y="0"/>
          <a:chExt cx="0" cy="0"/>
        </a:xfrm>
      </p:grpSpPr>
      <p:sp>
        <p:nvSpPr>
          <p:cNvPr id="215" name="Google Shape;215;p140"/>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6" name="Google Shape;216;p140"/>
          <p:cNvSpPr txBox="1">
            <a:spLocks noGrp="1"/>
          </p:cNvSpPr>
          <p:nvPr>
            <p:ph type="body" idx="1"/>
          </p:nvPr>
        </p:nvSpPr>
        <p:spPr>
          <a:xfrm>
            <a:off x="593386" y="1928813"/>
            <a:ext cx="11011711"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Tree>
    <p:extLst>
      <p:ext uri="{BB962C8B-B14F-4D97-AF65-F5344CB8AC3E}">
        <p14:creationId xmlns:p14="http://schemas.microsoft.com/office/powerpoint/2010/main" val="14793589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_Section Header">
  <p:cSld name="2_Section Header">
    <p:spTree>
      <p:nvGrpSpPr>
        <p:cNvPr id="1" name="Shape 217"/>
        <p:cNvGrpSpPr/>
        <p:nvPr/>
      </p:nvGrpSpPr>
      <p:grpSpPr>
        <a:xfrm>
          <a:off x="0" y="0"/>
          <a:ext cx="0" cy="0"/>
          <a:chOff x="0" y="0"/>
          <a:chExt cx="0" cy="0"/>
        </a:xfrm>
      </p:grpSpPr>
      <p:sp>
        <p:nvSpPr>
          <p:cNvPr id="218" name="Google Shape;218;p141"/>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9" name="Google Shape;219;p141"/>
          <p:cNvSpPr txBox="1">
            <a:spLocks noGrp="1"/>
          </p:cNvSpPr>
          <p:nvPr>
            <p:ph type="body" idx="1"/>
          </p:nvPr>
        </p:nvSpPr>
        <p:spPr>
          <a:xfrm>
            <a:off x="593386" y="1928813"/>
            <a:ext cx="11011711" cy="242621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20" name="Google Shape;220;p141"/>
          <p:cNvSpPr>
            <a:spLocks noGrp="1"/>
          </p:cNvSpPr>
          <p:nvPr>
            <p:ph type="pic" idx="2"/>
          </p:nvPr>
        </p:nvSpPr>
        <p:spPr>
          <a:xfrm>
            <a:off x="593725" y="4717684"/>
            <a:ext cx="11010900" cy="1459279"/>
          </a:xfrm>
          <a:prstGeom prst="rect">
            <a:avLst/>
          </a:prstGeom>
          <a:noFill/>
          <a:ln>
            <a:noFill/>
          </a:ln>
        </p:spPr>
      </p:sp>
    </p:spTree>
    <p:extLst>
      <p:ext uri="{BB962C8B-B14F-4D97-AF65-F5344CB8AC3E}">
        <p14:creationId xmlns:p14="http://schemas.microsoft.com/office/powerpoint/2010/main" val="17542318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1_Section Header">
  <p:cSld name="1_Section Header">
    <p:spTree>
      <p:nvGrpSpPr>
        <p:cNvPr id="1" name="Shape 221"/>
        <p:cNvGrpSpPr/>
        <p:nvPr/>
      </p:nvGrpSpPr>
      <p:grpSpPr>
        <a:xfrm>
          <a:off x="0" y="0"/>
          <a:ext cx="0" cy="0"/>
          <a:chOff x="0" y="0"/>
          <a:chExt cx="0" cy="0"/>
        </a:xfrm>
      </p:grpSpPr>
      <p:sp>
        <p:nvSpPr>
          <p:cNvPr id="222" name="Google Shape;222;p142"/>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3" name="Google Shape;223;p142"/>
          <p:cNvSpPr txBox="1">
            <a:spLocks noGrp="1"/>
          </p:cNvSpPr>
          <p:nvPr>
            <p:ph type="body" idx="1"/>
          </p:nvPr>
        </p:nvSpPr>
        <p:spPr>
          <a:xfrm>
            <a:off x="593387" y="1928813"/>
            <a:ext cx="5207339"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24" name="Google Shape;224;p142"/>
          <p:cNvSpPr>
            <a:spLocks noGrp="1"/>
          </p:cNvSpPr>
          <p:nvPr>
            <p:ph type="pic" idx="2"/>
          </p:nvPr>
        </p:nvSpPr>
        <p:spPr>
          <a:xfrm>
            <a:off x="6391275" y="1928813"/>
            <a:ext cx="5213350" cy="4248251"/>
          </a:xfrm>
          <a:prstGeom prst="rect">
            <a:avLst/>
          </a:prstGeom>
          <a:noFill/>
          <a:ln>
            <a:noFill/>
          </a:ln>
        </p:spPr>
      </p:sp>
    </p:spTree>
    <p:extLst>
      <p:ext uri="{BB962C8B-B14F-4D97-AF65-F5344CB8AC3E}">
        <p14:creationId xmlns:p14="http://schemas.microsoft.com/office/powerpoint/2010/main" val="1521137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3_Section Header">
  <p:cSld name="3_Section Header">
    <p:spTree>
      <p:nvGrpSpPr>
        <p:cNvPr id="1" name="Shape 225"/>
        <p:cNvGrpSpPr/>
        <p:nvPr/>
      </p:nvGrpSpPr>
      <p:grpSpPr>
        <a:xfrm>
          <a:off x="0" y="0"/>
          <a:ext cx="0" cy="0"/>
          <a:chOff x="0" y="0"/>
          <a:chExt cx="0" cy="0"/>
        </a:xfrm>
      </p:grpSpPr>
      <p:sp>
        <p:nvSpPr>
          <p:cNvPr id="226" name="Google Shape;226;p143"/>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7" name="Google Shape;227;p143"/>
          <p:cNvSpPr txBox="1">
            <a:spLocks noGrp="1"/>
          </p:cNvSpPr>
          <p:nvPr>
            <p:ph type="body" idx="1"/>
          </p:nvPr>
        </p:nvSpPr>
        <p:spPr>
          <a:xfrm>
            <a:off x="6374934" y="1906555"/>
            <a:ext cx="5207339"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28" name="Google Shape;228;p143"/>
          <p:cNvSpPr>
            <a:spLocks noGrp="1"/>
          </p:cNvSpPr>
          <p:nvPr>
            <p:ph type="pic" idx="2"/>
          </p:nvPr>
        </p:nvSpPr>
        <p:spPr>
          <a:xfrm>
            <a:off x="593386" y="1928813"/>
            <a:ext cx="5213350" cy="4248251"/>
          </a:xfrm>
          <a:prstGeom prst="rect">
            <a:avLst/>
          </a:prstGeom>
          <a:noFill/>
          <a:ln>
            <a:noFill/>
          </a:ln>
        </p:spPr>
      </p:sp>
    </p:spTree>
    <p:extLst>
      <p:ext uri="{BB962C8B-B14F-4D97-AF65-F5344CB8AC3E}">
        <p14:creationId xmlns:p14="http://schemas.microsoft.com/office/powerpoint/2010/main" val="4910066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29"/>
        <p:cNvGrpSpPr/>
        <p:nvPr/>
      </p:nvGrpSpPr>
      <p:grpSpPr>
        <a:xfrm>
          <a:off x="0" y="0"/>
          <a:ext cx="0" cy="0"/>
          <a:chOff x="0" y="0"/>
          <a:chExt cx="0" cy="0"/>
        </a:xfrm>
      </p:grpSpPr>
      <p:sp>
        <p:nvSpPr>
          <p:cNvPr id="230" name="Google Shape;230;p1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1" name="Google Shape;231;p14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2" name="Google Shape;232;p14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3094185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33"/>
        <p:cNvGrpSpPr/>
        <p:nvPr/>
      </p:nvGrpSpPr>
      <p:grpSpPr>
        <a:xfrm>
          <a:off x="0" y="0"/>
          <a:ext cx="0" cy="0"/>
          <a:chOff x="0" y="0"/>
          <a:chExt cx="0" cy="0"/>
        </a:xfrm>
      </p:grpSpPr>
      <p:sp>
        <p:nvSpPr>
          <p:cNvPr id="234" name="Google Shape;234;p14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5" name="Google Shape;235;p14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36" name="Google Shape;236;p14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7" name="Google Shape;237;p14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38" name="Google Shape;238;p14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3777493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239"/>
        <p:cNvGrpSpPr/>
        <p:nvPr/>
      </p:nvGrpSpPr>
      <p:grpSpPr>
        <a:xfrm>
          <a:off x="0" y="0"/>
          <a:ext cx="0" cy="0"/>
          <a:chOff x="0" y="0"/>
          <a:chExt cx="0" cy="0"/>
        </a:xfrm>
      </p:grpSpPr>
      <p:sp>
        <p:nvSpPr>
          <p:cNvPr id="240" name="Google Shape;240;p146"/>
          <p:cNvSpPr>
            <a:spLocks noGrp="1"/>
          </p:cNvSpPr>
          <p:nvPr>
            <p:ph type="pic" idx="2"/>
          </p:nvPr>
        </p:nvSpPr>
        <p:spPr>
          <a:xfrm>
            <a:off x="0" y="0"/>
            <a:ext cx="12192000" cy="6858000"/>
          </a:xfrm>
          <a:prstGeom prst="rect">
            <a:avLst/>
          </a:prstGeom>
          <a:noFill/>
          <a:ln>
            <a:noFill/>
          </a:ln>
        </p:spPr>
      </p:sp>
      <p:sp>
        <p:nvSpPr>
          <p:cNvPr id="241" name="Google Shape;241;p146"/>
          <p:cNvSpPr txBox="1">
            <a:spLocks noGrp="1"/>
          </p:cNvSpPr>
          <p:nvPr>
            <p:ph type="title"/>
          </p:nvPr>
        </p:nvSpPr>
        <p:spPr>
          <a:xfrm>
            <a:off x="0" y="4807916"/>
            <a:ext cx="121920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2" name="Google Shape;242;p146"/>
          <p:cNvSpPr txBox="1">
            <a:spLocks noGrp="1"/>
          </p:cNvSpPr>
          <p:nvPr>
            <p:ph type="body" idx="1"/>
          </p:nvPr>
        </p:nvSpPr>
        <p:spPr>
          <a:xfrm>
            <a:off x="0" y="724521"/>
            <a:ext cx="12192000" cy="918542"/>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dk1"/>
              </a:buClr>
              <a:buSzPts val="5400"/>
              <a:buNone/>
              <a:defRPr sz="5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8225204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243"/>
        <p:cNvGrpSpPr/>
        <p:nvPr/>
      </p:nvGrpSpPr>
      <p:grpSpPr>
        <a:xfrm>
          <a:off x="0" y="0"/>
          <a:ext cx="0" cy="0"/>
          <a:chOff x="0" y="0"/>
          <a:chExt cx="0" cy="0"/>
        </a:xfrm>
      </p:grpSpPr>
      <p:sp>
        <p:nvSpPr>
          <p:cNvPr id="244" name="Google Shape;244;p147"/>
          <p:cNvSpPr>
            <a:spLocks noGrp="1"/>
          </p:cNvSpPr>
          <p:nvPr>
            <p:ph type="pic" idx="2"/>
          </p:nvPr>
        </p:nvSpPr>
        <p:spPr>
          <a:xfrm>
            <a:off x="0" y="0"/>
            <a:ext cx="4246536" cy="6858000"/>
          </a:xfrm>
          <a:prstGeom prst="rect">
            <a:avLst/>
          </a:prstGeom>
          <a:noFill/>
          <a:ln>
            <a:noFill/>
          </a:ln>
        </p:spPr>
      </p:sp>
      <p:sp>
        <p:nvSpPr>
          <p:cNvPr id="245" name="Google Shape;245;p147"/>
          <p:cNvSpPr txBox="1">
            <a:spLocks noGrp="1"/>
          </p:cNvSpPr>
          <p:nvPr>
            <p:ph type="title"/>
          </p:nvPr>
        </p:nvSpPr>
        <p:spPr>
          <a:xfrm>
            <a:off x="0" y="4807916"/>
            <a:ext cx="424653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6" name="Google Shape;246;p147"/>
          <p:cNvSpPr txBox="1">
            <a:spLocks noGrp="1"/>
          </p:cNvSpPr>
          <p:nvPr>
            <p:ph type="body" idx="1"/>
          </p:nvPr>
        </p:nvSpPr>
        <p:spPr>
          <a:xfrm>
            <a:off x="5176434" y="724520"/>
            <a:ext cx="6385302" cy="540895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36330393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and Vertical Text">
  <p:cSld name="Title and Vertical Text">
    <p:spTree>
      <p:nvGrpSpPr>
        <p:cNvPr id="1" name="Shape 247"/>
        <p:cNvGrpSpPr/>
        <p:nvPr/>
      </p:nvGrpSpPr>
      <p:grpSpPr>
        <a:xfrm>
          <a:off x="0" y="0"/>
          <a:ext cx="0" cy="0"/>
          <a:chOff x="0" y="0"/>
          <a:chExt cx="0" cy="0"/>
        </a:xfrm>
      </p:grpSpPr>
      <p:sp>
        <p:nvSpPr>
          <p:cNvPr id="248" name="Google Shape;248;p148"/>
          <p:cNvSpPr>
            <a:spLocks noGrp="1"/>
          </p:cNvSpPr>
          <p:nvPr>
            <p:ph type="pic" idx="2"/>
          </p:nvPr>
        </p:nvSpPr>
        <p:spPr>
          <a:xfrm>
            <a:off x="629478" y="655638"/>
            <a:ext cx="10949609" cy="3708400"/>
          </a:xfrm>
          <a:prstGeom prst="rect">
            <a:avLst/>
          </a:prstGeom>
          <a:noFill/>
          <a:ln>
            <a:noFill/>
          </a:ln>
        </p:spPr>
      </p:sp>
      <p:sp>
        <p:nvSpPr>
          <p:cNvPr id="249" name="Google Shape;249;p148"/>
          <p:cNvSpPr txBox="1">
            <a:spLocks noGrp="1"/>
          </p:cNvSpPr>
          <p:nvPr>
            <p:ph type="title"/>
          </p:nvPr>
        </p:nvSpPr>
        <p:spPr>
          <a:xfrm>
            <a:off x="629479" y="5009322"/>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39398427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1_Title and Vertical Text">
  <p:cSld name="1_Title and Vertical Text">
    <p:spTree>
      <p:nvGrpSpPr>
        <p:cNvPr id="1" name="Shape 250"/>
        <p:cNvGrpSpPr/>
        <p:nvPr/>
      </p:nvGrpSpPr>
      <p:grpSpPr>
        <a:xfrm>
          <a:off x="0" y="0"/>
          <a:ext cx="0" cy="0"/>
          <a:chOff x="0" y="0"/>
          <a:chExt cx="0" cy="0"/>
        </a:xfrm>
      </p:grpSpPr>
      <p:sp>
        <p:nvSpPr>
          <p:cNvPr id="251" name="Google Shape;251;p149"/>
          <p:cNvSpPr>
            <a:spLocks noGrp="1"/>
          </p:cNvSpPr>
          <p:nvPr>
            <p:ph type="pic" idx="2"/>
          </p:nvPr>
        </p:nvSpPr>
        <p:spPr>
          <a:xfrm>
            <a:off x="629479" y="2473807"/>
            <a:ext cx="10949609" cy="3708400"/>
          </a:xfrm>
          <a:prstGeom prst="rect">
            <a:avLst/>
          </a:prstGeom>
          <a:noFill/>
          <a:ln>
            <a:noFill/>
          </a:ln>
        </p:spPr>
      </p:sp>
      <p:sp>
        <p:nvSpPr>
          <p:cNvPr id="252" name="Google Shape;252;p149"/>
          <p:cNvSpPr txBox="1">
            <a:spLocks noGrp="1"/>
          </p:cNvSpPr>
          <p:nvPr>
            <p:ph type="title"/>
          </p:nvPr>
        </p:nvSpPr>
        <p:spPr>
          <a:xfrm>
            <a:off x="629479" y="656674"/>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159743837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53"/>
        <p:cNvGrpSpPr/>
        <p:nvPr/>
      </p:nvGrpSpPr>
      <p:grpSpPr>
        <a:xfrm>
          <a:off x="0" y="0"/>
          <a:ext cx="0" cy="0"/>
          <a:chOff x="0" y="0"/>
          <a:chExt cx="0" cy="0"/>
        </a:xfrm>
      </p:grpSpPr>
      <p:sp>
        <p:nvSpPr>
          <p:cNvPr id="254" name="Google Shape;254;p150"/>
          <p:cNvSpPr>
            <a:spLocks noGrp="1"/>
          </p:cNvSpPr>
          <p:nvPr>
            <p:ph type="media" idx="2"/>
          </p:nvPr>
        </p:nvSpPr>
        <p:spPr>
          <a:xfrm>
            <a:off x="619932" y="681925"/>
            <a:ext cx="10926305" cy="5532896"/>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324714827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Vertical Title and Text">
  <p:cSld name="Vertical Title and Text">
    <p:spTree>
      <p:nvGrpSpPr>
        <p:cNvPr id="1" name="Shape 255"/>
        <p:cNvGrpSpPr/>
        <p:nvPr/>
      </p:nvGrpSpPr>
      <p:grpSpPr>
        <a:xfrm>
          <a:off x="0" y="0"/>
          <a:ext cx="0" cy="0"/>
          <a:chOff x="0" y="0"/>
          <a:chExt cx="0" cy="0"/>
        </a:xfrm>
      </p:grpSpPr>
    </p:spTree>
    <p:extLst>
      <p:ext uri="{BB962C8B-B14F-4D97-AF65-F5344CB8AC3E}">
        <p14:creationId xmlns:p14="http://schemas.microsoft.com/office/powerpoint/2010/main" val="17277842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chemeClr val="lt1"/>
        </a:solidFill>
        <a:effectLst/>
      </p:bgPr>
    </p:bg>
    <p:spTree>
      <p:nvGrpSpPr>
        <p:cNvPr id="1" name="Shape 256"/>
        <p:cNvGrpSpPr/>
        <p:nvPr/>
      </p:nvGrpSpPr>
      <p:grpSpPr>
        <a:xfrm>
          <a:off x="0" y="0"/>
          <a:ext cx="0" cy="0"/>
          <a:chOff x="0" y="0"/>
          <a:chExt cx="0" cy="0"/>
        </a:xfrm>
      </p:grpSpPr>
      <p:sp>
        <p:nvSpPr>
          <p:cNvPr id="257" name="Google Shape;257;p152"/>
          <p:cNvSpPr txBox="1">
            <a:spLocks noGrp="1"/>
          </p:cNvSpPr>
          <p:nvPr>
            <p:ph type="title"/>
          </p:nvPr>
        </p:nvSpPr>
        <p:spPr>
          <a:xfrm>
            <a:off x="686400" y="3323664"/>
            <a:ext cx="10819200" cy="12516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Font typeface="Calibri"/>
              <a:buNone/>
              <a:defRPr sz="7333">
                <a:solidFill>
                  <a:schemeClr val="dk1"/>
                </a:solidFill>
              </a:defRPr>
            </a:lvl1pPr>
            <a:lvl2pPr lvl="1" algn="l">
              <a:lnSpc>
                <a:spcPct val="100000"/>
              </a:lnSpc>
              <a:spcBef>
                <a:spcPts val="0"/>
              </a:spcBef>
              <a:spcAft>
                <a:spcPts val="0"/>
              </a:spcAft>
              <a:buClr>
                <a:schemeClr val="lt1"/>
              </a:buClr>
              <a:buSzPts val="3400"/>
              <a:buNone/>
              <a:defRPr sz="9066">
                <a:solidFill>
                  <a:schemeClr val="lt1"/>
                </a:solidFill>
              </a:defRPr>
            </a:lvl2pPr>
            <a:lvl3pPr lvl="2" algn="l">
              <a:lnSpc>
                <a:spcPct val="100000"/>
              </a:lnSpc>
              <a:spcBef>
                <a:spcPts val="0"/>
              </a:spcBef>
              <a:spcAft>
                <a:spcPts val="0"/>
              </a:spcAft>
              <a:buClr>
                <a:schemeClr val="lt1"/>
              </a:buClr>
              <a:buSzPts val="3400"/>
              <a:buNone/>
              <a:defRPr sz="9066">
                <a:solidFill>
                  <a:schemeClr val="lt1"/>
                </a:solidFill>
              </a:defRPr>
            </a:lvl3pPr>
            <a:lvl4pPr lvl="3" algn="l">
              <a:lnSpc>
                <a:spcPct val="100000"/>
              </a:lnSpc>
              <a:spcBef>
                <a:spcPts val="0"/>
              </a:spcBef>
              <a:spcAft>
                <a:spcPts val="0"/>
              </a:spcAft>
              <a:buClr>
                <a:schemeClr val="lt1"/>
              </a:buClr>
              <a:buSzPts val="3400"/>
              <a:buNone/>
              <a:defRPr sz="9066">
                <a:solidFill>
                  <a:schemeClr val="lt1"/>
                </a:solidFill>
              </a:defRPr>
            </a:lvl4pPr>
            <a:lvl5pPr lvl="4" algn="l">
              <a:lnSpc>
                <a:spcPct val="100000"/>
              </a:lnSpc>
              <a:spcBef>
                <a:spcPts val="0"/>
              </a:spcBef>
              <a:spcAft>
                <a:spcPts val="0"/>
              </a:spcAft>
              <a:buClr>
                <a:schemeClr val="lt1"/>
              </a:buClr>
              <a:buSzPts val="3400"/>
              <a:buNone/>
              <a:defRPr sz="9066">
                <a:solidFill>
                  <a:schemeClr val="lt1"/>
                </a:solidFill>
              </a:defRPr>
            </a:lvl5pPr>
            <a:lvl6pPr lvl="5" algn="l">
              <a:lnSpc>
                <a:spcPct val="100000"/>
              </a:lnSpc>
              <a:spcBef>
                <a:spcPts val="0"/>
              </a:spcBef>
              <a:spcAft>
                <a:spcPts val="0"/>
              </a:spcAft>
              <a:buClr>
                <a:schemeClr val="lt1"/>
              </a:buClr>
              <a:buSzPts val="3400"/>
              <a:buNone/>
              <a:defRPr sz="9066">
                <a:solidFill>
                  <a:schemeClr val="lt1"/>
                </a:solidFill>
              </a:defRPr>
            </a:lvl6pPr>
            <a:lvl7pPr lvl="6" algn="l">
              <a:lnSpc>
                <a:spcPct val="100000"/>
              </a:lnSpc>
              <a:spcBef>
                <a:spcPts val="0"/>
              </a:spcBef>
              <a:spcAft>
                <a:spcPts val="0"/>
              </a:spcAft>
              <a:buClr>
                <a:schemeClr val="lt1"/>
              </a:buClr>
              <a:buSzPts val="3400"/>
              <a:buNone/>
              <a:defRPr sz="9066">
                <a:solidFill>
                  <a:schemeClr val="lt1"/>
                </a:solidFill>
              </a:defRPr>
            </a:lvl7pPr>
            <a:lvl8pPr lvl="7" algn="l">
              <a:lnSpc>
                <a:spcPct val="100000"/>
              </a:lnSpc>
              <a:spcBef>
                <a:spcPts val="0"/>
              </a:spcBef>
              <a:spcAft>
                <a:spcPts val="0"/>
              </a:spcAft>
              <a:buClr>
                <a:schemeClr val="lt1"/>
              </a:buClr>
              <a:buSzPts val="3400"/>
              <a:buNone/>
              <a:defRPr sz="9066">
                <a:solidFill>
                  <a:schemeClr val="lt1"/>
                </a:solidFill>
              </a:defRPr>
            </a:lvl8pPr>
            <a:lvl9pPr lvl="8" algn="l">
              <a:lnSpc>
                <a:spcPct val="100000"/>
              </a:lnSpc>
              <a:spcBef>
                <a:spcPts val="0"/>
              </a:spcBef>
              <a:spcAft>
                <a:spcPts val="0"/>
              </a:spcAft>
              <a:buClr>
                <a:schemeClr val="lt1"/>
              </a:buClr>
              <a:buSzPts val="3400"/>
              <a:buNone/>
              <a:defRPr sz="9066">
                <a:solidFill>
                  <a:schemeClr val="lt1"/>
                </a:solidFill>
              </a:defRPr>
            </a:lvl9pPr>
          </a:lstStyle>
          <a:p>
            <a:endParaRPr/>
          </a:p>
        </p:txBody>
      </p:sp>
      <p:sp>
        <p:nvSpPr>
          <p:cNvPr id="258" name="Google Shape;258;p152"/>
          <p:cNvSpPr/>
          <p:nvPr/>
        </p:nvSpPr>
        <p:spPr>
          <a:xfrm>
            <a:off x="653801" y="612400"/>
            <a:ext cx="10884400" cy="56332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867"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3364786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p:cSld name="2_Blank">
    <p:spTree>
      <p:nvGrpSpPr>
        <p:cNvPr id="1" name="Shape 259"/>
        <p:cNvGrpSpPr/>
        <p:nvPr/>
      </p:nvGrpSpPr>
      <p:grpSpPr>
        <a:xfrm>
          <a:off x="0" y="0"/>
          <a:ext cx="0" cy="0"/>
          <a:chOff x="0" y="0"/>
          <a:chExt cx="0" cy="0"/>
        </a:xfrm>
      </p:grpSpPr>
      <p:sp>
        <p:nvSpPr>
          <p:cNvPr id="260" name="Google Shape;260;p153"/>
          <p:cNvSpPr txBox="1">
            <a:spLocks noGrp="1"/>
          </p:cNvSpPr>
          <p:nvPr>
            <p:ph type="title"/>
          </p:nvPr>
        </p:nvSpPr>
        <p:spPr>
          <a:xfrm>
            <a:off x="639663" y="365129"/>
            <a:ext cx="10898000" cy="12804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61" name="Google Shape;261;p153"/>
          <p:cNvSpPr txBox="1">
            <a:spLocks noGrp="1"/>
          </p:cNvSpPr>
          <p:nvPr>
            <p:ph type="body" idx="1"/>
          </p:nvPr>
        </p:nvSpPr>
        <p:spPr>
          <a:xfrm>
            <a:off x="8337480"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262" name="Google Shape;262;p153"/>
          <p:cNvSpPr txBox="1">
            <a:spLocks noGrp="1"/>
          </p:cNvSpPr>
          <p:nvPr>
            <p:ph type="body" idx="2"/>
          </p:nvPr>
        </p:nvSpPr>
        <p:spPr>
          <a:xfrm>
            <a:off x="4488572"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263" name="Google Shape;263;p153"/>
          <p:cNvSpPr txBox="1">
            <a:spLocks noGrp="1"/>
          </p:cNvSpPr>
          <p:nvPr>
            <p:ph type="body" idx="3"/>
          </p:nvPr>
        </p:nvSpPr>
        <p:spPr>
          <a:xfrm>
            <a:off x="639663"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388525329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body A" type="tx">
  <p:cSld name="Title and body A">
    <p:spTree>
      <p:nvGrpSpPr>
        <p:cNvPr id="1" name="Shape 264"/>
        <p:cNvGrpSpPr/>
        <p:nvPr/>
      </p:nvGrpSpPr>
      <p:grpSpPr>
        <a:xfrm>
          <a:off x="0" y="0"/>
          <a:ext cx="0" cy="0"/>
          <a:chOff x="0" y="0"/>
          <a:chExt cx="0" cy="0"/>
        </a:xfrm>
      </p:grpSpPr>
      <p:sp>
        <p:nvSpPr>
          <p:cNvPr id="265" name="Google Shape;265;p154"/>
          <p:cNvSpPr txBox="1">
            <a:spLocks noGrp="1"/>
          </p:cNvSpPr>
          <p:nvPr>
            <p:ph type="title"/>
          </p:nvPr>
        </p:nvSpPr>
        <p:spPr>
          <a:xfrm>
            <a:off x="415600" y="593367"/>
            <a:ext cx="11360800" cy="7636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66" name="Google Shape;266;p154"/>
          <p:cNvSpPr txBox="1">
            <a:spLocks noGrp="1"/>
          </p:cNvSpPr>
          <p:nvPr>
            <p:ph type="body" idx="1"/>
          </p:nvPr>
        </p:nvSpPr>
        <p:spPr>
          <a:xfrm>
            <a:off x="415600" y="1536633"/>
            <a:ext cx="11360800" cy="45552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Clr>
                <a:schemeClr val="dk1"/>
              </a:buClr>
              <a:buSzPts val="800"/>
              <a:buChar char="●"/>
              <a:defRPr/>
            </a:lvl1pPr>
            <a:lvl2pPr marL="914400" lvl="1" indent="-279400" algn="l">
              <a:lnSpc>
                <a:spcPct val="115000"/>
              </a:lnSpc>
              <a:spcBef>
                <a:spcPts val="0"/>
              </a:spcBef>
              <a:spcAft>
                <a:spcPts val="0"/>
              </a:spcAft>
              <a:buClr>
                <a:schemeClr val="dk1"/>
              </a:buClr>
              <a:buSzPts val="800"/>
              <a:buChar char="○"/>
              <a:defRPr/>
            </a:lvl2pPr>
            <a:lvl3pPr marL="1371600" lvl="2" indent="-279400" algn="l">
              <a:lnSpc>
                <a:spcPct val="115000"/>
              </a:lnSpc>
              <a:spcBef>
                <a:spcPts val="0"/>
              </a:spcBef>
              <a:spcAft>
                <a:spcPts val="0"/>
              </a:spcAft>
              <a:buClr>
                <a:schemeClr val="dk1"/>
              </a:buClr>
              <a:buSzPts val="800"/>
              <a:buChar char="■"/>
              <a:defRPr/>
            </a:lvl3pPr>
            <a:lvl4pPr marL="1828800" lvl="3" indent="-279400" algn="l">
              <a:lnSpc>
                <a:spcPct val="115000"/>
              </a:lnSpc>
              <a:spcBef>
                <a:spcPts val="0"/>
              </a:spcBef>
              <a:spcAft>
                <a:spcPts val="0"/>
              </a:spcAft>
              <a:buClr>
                <a:schemeClr val="dk1"/>
              </a:buClr>
              <a:buSzPts val="800"/>
              <a:buChar char="●"/>
              <a:defRPr/>
            </a:lvl4pPr>
            <a:lvl5pPr marL="2286000" lvl="4" indent="-279400" algn="l">
              <a:lnSpc>
                <a:spcPct val="115000"/>
              </a:lnSpc>
              <a:spcBef>
                <a:spcPts val="0"/>
              </a:spcBef>
              <a:spcAft>
                <a:spcPts val="0"/>
              </a:spcAft>
              <a:buClr>
                <a:schemeClr val="dk1"/>
              </a:buClr>
              <a:buSzPts val="800"/>
              <a:buChar char="○"/>
              <a:defRPr/>
            </a:lvl5pPr>
            <a:lvl6pPr marL="2743200" lvl="5" indent="-279400" algn="l">
              <a:lnSpc>
                <a:spcPct val="115000"/>
              </a:lnSpc>
              <a:spcBef>
                <a:spcPts val="0"/>
              </a:spcBef>
              <a:spcAft>
                <a:spcPts val="0"/>
              </a:spcAft>
              <a:buClr>
                <a:schemeClr val="dk1"/>
              </a:buClr>
              <a:buSzPts val="800"/>
              <a:buChar char="■"/>
              <a:defRPr/>
            </a:lvl6pPr>
            <a:lvl7pPr marL="3200400" lvl="6" indent="-279400" algn="l">
              <a:lnSpc>
                <a:spcPct val="115000"/>
              </a:lnSpc>
              <a:spcBef>
                <a:spcPts val="0"/>
              </a:spcBef>
              <a:spcAft>
                <a:spcPts val="0"/>
              </a:spcAft>
              <a:buClr>
                <a:schemeClr val="dk1"/>
              </a:buClr>
              <a:buSzPts val="800"/>
              <a:buChar char="●"/>
              <a:defRPr/>
            </a:lvl7pPr>
            <a:lvl8pPr marL="3657600" lvl="7" indent="-279400" algn="l">
              <a:lnSpc>
                <a:spcPct val="115000"/>
              </a:lnSpc>
              <a:spcBef>
                <a:spcPts val="0"/>
              </a:spcBef>
              <a:spcAft>
                <a:spcPts val="0"/>
              </a:spcAft>
              <a:buClr>
                <a:schemeClr val="dk1"/>
              </a:buClr>
              <a:buSzPts val="800"/>
              <a:buChar char="○"/>
              <a:defRPr/>
            </a:lvl8pPr>
            <a:lvl9pPr marL="4114800" lvl="8" indent="-279400" algn="l">
              <a:lnSpc>
                <a:spcPct val="115000"/>
              </a:lnSpc>
              <a:spcBef>
                <a:spcPts val="0"/>
              </a:spcBef>
              <a:spcAft>
                <a:spcPts val="0"/>
              </a:spcAft>
              <a:buClr>
                <a:schemeClr val="dk1"/>
              </a:buClr>
              <a:buSzPts val="800"/>
              <a:buChar char="■"/>
              <a:defRPr/>
            </a:lvl9pPr>
          </a:lstStyle>
          <a:p>
            <a:endParaRPr/>
          </a:p>
        </p:txBody>
      </p:sp>
    </p:spTree>
    <p:extLst>
      <p:ext uri="{BB962C8B-B14F-4D97-AF65-F5344CB8AC3E}">
        <p14:creationId xmlns:p14="http://schemas.microsoft.com/office/powerpoint/2010/main" val="2223268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slideLayout" Target="../slideLayouts/slideLayout38.xml"/><Relationship Id="rId26" Type="http://schemas.openxmlformats.org/officeDocument/2006/relationships/theme" Target="../theme/theme2.xml"/><Relationship Id="rId3" Type="http://schemas.openxmlformats.org/officeDocument/2006/relationships/slideLayout" Target="../slideLayouts/slideLayout23.xml"/><Relationship Id="rId21" Type="http://schemas.openxmlformats.org/officeDocument/2006/relationships/slideLayout" Target="../slideLayouts/slideLayout41.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5" Type="http://schemas.openxmlformats.org/officeDocument/2006/relationships/slideLayout" Target="../slideLayouts/slideLayout45.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20" Type="http://schemas.openxmlformats.org/officeDocument/2006/relationships/slideLayout" Target="../slideLayouts/slideLayout40.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24" Type="http://schemas.openxmlformats.org/officeDocument/2006/relationships/slideLayout" Target="../slideLayouts/slideLayout44.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23" Type="http://schemas.openxmlformats.org/officeDocument/2006/relationships/slideLayout" Target="../slideLayouts/slideLayout43.xml"/><Relationship Id="rId10" Type="http://schemas.openxmlformats.org/officeDocument/2006/relationships/slideLayout" Target="../slideLayouts/slideLayout30.xml"/><Relationship Id="rId19" Type="http://schemas.openxmlformats.org/officeDocument/2006/relationships/slideLayout" Target="../slideLayouts/slideLayout39.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 Id="rId22"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836405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3"/>
        <p:cNvGrpSpPr/>
        <p:nvPr/>
      </p:nvGrpSpPr>
      <p:grpSpPr>
        <a:xfrm>
          <a:off x="0" y="0"/>
          <a:ext cx="0" cy="0"/>
          <a:chOff x="0" y="0"/>
          <a:chExt cx="0" cy="0"/>
        </a:xfrm>
      </p:grpSpPr>
      <p:sp>
        <p:nvSpPr>
          <p:cNvPr id="174" name="Google Shape;174;p8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5" name="Google Shape;175;p8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4164400487"/>
      </p:ext>
    </p:extLst>
  </p:cSld>
  <p:clrMap bg1="lt1" tx1="dk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2.xml"/><Relationship Id="rId1" Type="http://schemas.openxmlformats.org/officeDocument/2006/relationships/slideLayout" Target="../slideLayouts/slideLayout19.xml"/><Relationship Id="rId4" Type="http://schemas.openxmlformats.org/officeDocument/2006/relationships/hyperlink" Target="https://www.freepik.com/premium-ai-image/set-wooden-blocks-with-brain-symbol-question-mark-representing-concept-thinking_307251903.ht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g3f97a6f9881_0_0"/>
          <p:cNvSpPr txBox="1"/>
          <p:nvPr/>
        </p:nvSpPr>
        <p:spPr>
          <a:xfrm>
            <a:off x="599800" y="359425"/>
            <a:ext cx="8123100" cy="2097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800"/>
              <a:buFont typeface="Arial"/>
              <a:buNone/>
            </a:pPr>
            <a:r>
              <a:rPr lang="en-US" sz="6700" b="1" i="0" u="none" strike="noStrike" cap="none" dirty="0">
                <a:solidFill>
                  <a:schemeClr val="accent1"/>
                </a:solidFill>
                <a:latin typeface="Calibri" panose="020F0502020204030204" pitchFamily="34" charset="0"/>
                <a:ea typeface="Calibri" panose="020F0502020204030204" pitchFamily="34" charset="0"/>
                <a:cs typeface="Calibri" panose="020F0502020204030204" pitchFamily="34" charset="0"/>
                <a:sym typeface="Roboto"/>
              </a:rPr>
              <a:t>Investigations </a:t>
            </a:r>
            <a:r>
              <a:rPr lang="en-US" sz="6700" b="0" i="1" u="none" strike="noStrike" cap="none" dirty="0">
                <a:solidFill>
                  <a:schemeClr val="accent1"/>
                </a:solidFill>
                <a:latin typeface="Calibri" panose="020F0502020204030204" pitchFamily="34" charset="0"/>
                <a:ea typeface="Calibri" panose="020F0502020204030204" pitchFamily="34" charset="0"/>
                <a:cs typeface="Calibri" panose="020F0502020204030204" pitchFamily="34" charset="0"/>
                <a:sym typeface="Roboto"/>
              </a:rPr>
              <a:t>Specialty Training</a:t>
            </a:r>
            <a:endParaRPr sz="6700" b="0" i="1" u="none" strike="noStrike" cap="none" dirty="0">
              <a:solidFill>
                <a:schemeClr val="accent1"/>
              </a:solidFill>
              <a:latin typeface="Calibri" panose="020F0502020204030204" pitchFamily="34" charset="0"/>
              <a:ea typeface="Calibri" panose="020F0502020204030204" pitchFamily="34" charset="0"/>
              <a:cs typeface="Calibri" panose="020F0502020204030204" pitchFamily="34" charset="0"/>
              <a:sym typeface="Roboto"/>
            </a:endParaRPr>
          </a:p>
          <a:p>
            <a:pPr marL="0" marR="0" lvl="0" indent="0" algn="l" rtl="0">
              <a:lnSpc>
                <a:spcPct val="120000"/>
              </a:lnSpc>
              <a:spcBef>
                <a:spcPts val="0"/>
              </a:spcBef>
              <a:spcAft>
                <a:spcPts val="0"/>
              </a:spcAft>
              <a:buClr>
                <a:srgbClr val="000000"/>
              </a:buClr>
              <a:buSzPts val="5300"/>
              <a:buFont typeface="Arial"/>
              <a:buNone/>
            </a:pPr>
            <a:endParaRPr sz="100" b="1" i="0" u="none" strike="noStrike" cap="none" dirty="0">
              <a:solidFill>
                <a:schemeClr val="accent1"/>
              </a:solidFill>
              <a:latin typeface="Calibri"/>
              <a:ea typeface="Calibri"/>
              <a:cs typeface="Calibri"/>
              <a:sym typeface="Calibri"/>
            </a:endParaRPr>
          </a:p>
        </p:txBody>
      </p:sp>
      <p:pic>
        <p:nvPicPr>
          <p:cNvPr id="191" name="Google Shape;191;g3f97a6f9881_0_0" descr="A close-up of a white background&#10;&#10;AI-generated content may be incorrect."/>
          <p:cNvPicPr preferRelativeResize="0"/>
          <p:nvPr/>
        </p:nvPicPr>
        <p:blipFill rotWithShape="1">
          <a:blip r:embed="rId3">
            <a:alphaModFix/>
          </a:blip>
          <a:srcRect/>
          <a:stretch/>
        </p:blipFill>
        <p:spPr>
          <a:xfrm>
            <a:off x="431250" y="5631325"/>
            <a:ext cx="3596396" cy="1045464"/>
          </a:xfrm>
          <a:prstGeom prst="rect">
            <a:avLst/>
          </a:prstGeom>
          <a:noFill/>
          <a:ln>
            <a:noFill/>
          </a:ln>
        </p:spPr>
      </p:pic>
      <p:pic>
        <p:nvPicPr>
          <p:cNvPr id="192" name="Google Shape;192;g3f97a6f9881_0_0" descr="A group of people in a room&#10;&#10;AI-generated content may be incorrect."/>
          <p:cNvPicPr preferRelativeResize="0"/>
          <p:nvPr/>
        </p:nvPicPr>
        <p:blipFill rotWithShape="1">
          <a:blip r:embed="rId4">
            <a:alphaModFix/>
          </a:blip>
          <a:srcRect/>
          <a:stretch/>
        </p:blipFill>
        <p:spPr>
          <a:xfrm>
            <a:off x="0" y="2743200"/>
            <a:ext cx="12192000" cy="2667000"/>
          </a:xfrm>
          <a:prstGeom prst="rect">
            <a:avLst/>
          </a:prstGeom>
          <a:noFill/>
          <a:ln>
            <a:noFill/>
          </a:ln>
        </p:spPr>
      </p:pic>
      <p:sp>
        <p:nvSpPr>
          <p:cNvPr id="193" name="Google Shape;193;g3f97a6f9881_0_0"/>
          <p:cNvSpPr/>
          <p:nvPr/>
        </p:nvSpPr>
        <p:spPr>
          <a:xfrm>
            <a:off x="6925498" y="5777823"/>
            <a:ext cx="4882896" cy="97658"/>
          </a:xfrm>
          <a:custGeom>
            <a:avLst/>
            <a:gdLst/>
            <a:ahLst/>
            <a:cxnLst/>
            <a:rect l="l" t="t" r="r" b="b"/>
            <a:pathLst>
              <a:path w="7315200" h="146304" extrusionOk="0">
                <a:moveTo>
                  <a:pt x="0" y="0"/>
                </a:moveTo>
                <a:lnTo>
                  <a:pt x="7315200" y="0"/>
                </a:lnTo>
                <a:lnTo>
                  <a:pt x="7315200" y="146304"/>
                </a:lnTo>
                <a:lnTo>
                  <a:pt x="0" y="146304"/>
                </a:lnTo>
                <a:lnTo>
                  <a:pt x="0" y="0"/>
                </a:lnTo>
                <a:close/>
              </a:path>
            </a:pathLst>
          </a:custGeom>
          <a:blipFill rotWithShape="1">
            <a:blip r:embed="rId5">
              <a:alphaModFix/>
            </a:blip>
            <a:stretch>
              <a:fillRect/>
            </a:stretch>
          </a:blip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194" name="Google Shape;194;g3f97a6f9881_0_0"/>
          <p:cNvSpPr txBox="1"/>
          <p:nvPr/>
        </p:nvSpPr>
        <p:spPr>
          <a:xfrm>
            <a:off x="8722912" y="6033800"/>
            <a:ext cx="3085500" cy="492600"/>
          </a:xfrm>
          <a:prstGeom prst="rect">
            <a:avLst/>
          </a:prstGeom>
          <a:noFill/>
          <a:ln>
            <a:noFill/>
          </a:ln>
        </p:spPr>
        <p:txBody>
          <a:bodyPr spcFirstLastPara="1" wrap="square" lIns="0" tIns="0" rIns="0" bIns="0" anchor="t" anchorCtr="0">
            <a:spAutoFit/>
          </a:bodyPr>
          <a:lstStyle/>
          <a:p>
            <a:pPr marL="0" marR="0" lvl="0" indent="0" algn="r" rtl="0">
              <a:lnSpc>
                <a:spcPct val="80000"/>
              </a:lnSpc>
              <a:spcBef>
                <a:spcPts val="0"/>
              </a:spcBef>
              <a:spcAft>
                <a:spcPts val="0"/>
              </a:spcAft>
              <a:buClr>
                <a:srgbClr val="000000"/>
              </a:buClr>
              <a:buSzPts val="4000"/>
              <a:buFont typeface="Arial"/>
              <a:buNone/>
            </a:pPr>
            <a:r>
              <a:rPr lang="en-US" sz="4000" b="0" i="0" u="none" strike="noStrike" cap="none" dirty="0">
                <a:solidFill>
                  <a:schemeClr val="accent1"/>
                </a:solidFill>
                <a:latin typeface="Calibri"/>
                <a:ea typeface="Calibri"/>
                <a:cs typeface="Calibri"/>
                <a:sym typeface="Calibri"/>
              </a:rPr>
              <a:t>Day 6</a:t>
            </a:r>
            <a:endParaRPr sz="900" b="0" i="0" u="none" strike="noStrike" cap="none" dirty="0">
              <a:solidFill>
                <a:schemeClr val="accent1"/>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6"/>
        <p:cNvGrpSpPr/>
        <p:nvPr/>
      </p:nvGrpSpPr>
      <p:grpSpPr>
        <a:xfrm>
          <a:off x="0" y="0"/>
          <a:ext cx="0" cy="0"/>
          <a:chOff x="0" y="0"/>
          <a:chExt cx="0" cy="0"/>
        </a:xfrm>
      </p:grpSpPr>
      <p:grpSp>
        <p:nvGrpSpPr>
          <p:cNvPr id="1257" name="Google Shape;1257;p44"/>
          <p:cNvGrpSpPr/>
          <p:nvPr/>
        </p:nvGrpSpPr>
        <p:grpSpPr>
          <a:xfrm>
            <a:off x="5841332" y="-96669"/>
            <a:ext cx="67100" cy="6954669"/>
            <a:chOff x="0" y="-38100"/>
            <a:chExt cx="74700" cy="2747433"/>
          </a:xfrm>
        </p:grpSpPr>
        <p:sp>
          <p:nvSpPr>
            <p:cNvPr id="1258" name="Google Shape;1258;p44"/>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chemeClr val="accent4"/>
            </a:solidFill>
            <a:ln>
              <a:noFill/>
            </a:ln>
          </p:spPr>
          <p:txBody>
            <a:bodyPr spcFirstLastPara="1" wrap="square" lIns="60950" tIns="30450" rIns="60950" bIns="30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9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259" name="Google Shape;1259;p44"/>
            <p:cNvSpPr txBox="1"/>
            <p:nvPr/>
          </p:nvSpPr>
          <p:spPr>
            <a:xfrm>
              <a:off x="0" y="-38100"/>
              <a:ext cx="74700" cy="2747400"/>
            </a:xfrm>
            <a:prstGeom prst="rect">
              <a:avLst/>
            </a:prstGeom>
            <a:solidFill>
              <a:schemeClr val="accent4"/>
            </a:solid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900"/>
                <a:buFont typeface="Arial"/>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1260" name="Google Shape;1260;p44"/>
          <p:cNvSpPr txBox="1"/>
          <p:nvPr/>
        </p:nvSpPr>
        <p:spPr>
          <a:xfrm>
            <a:off x="6028886" y="1883167"/>
            <a:ext cx="6163114" cy="2769989"/>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5000"/>
              <a:buFont typeface="Arial"/>
              <a:buNone/>
              <a:tabLst/>
              <a:defRPr/>
            </a:pPr>
            <a:r>
              <a:rPr kumimoji="0" lang="en-US" sz="6000" b="1" i="0" u="none" strike="noStrike" kern="0" cap="none" spc="0" normalizeH="0" baseline="0" noProof="0" dirty="0">
                <a:ln>
                  <a:noFill/>
                </a:ln>
                <a:solidFill>
                  <a:srgbClr val="000000"/>
                </a:solidFill>
                <a:effectLst/>
                <a:uLnTx/>
                <a:uFillTx/>
                <a:latin typeface="Calibri"/>
                <a:ea typeface="Calibri"/>
                <a:cs typeface="Calibri"/>
                <a:sym typeface="Calibri"/>
              </a:rPr>
              <a:t>Investigations</a:t>
            </a:r>
          </a:p>
          <a:p>
            <a:pPr marL="0" marR="0" lvl="0" indent="0" algn="ctr" defTabSz="914400" rtl="0" eaLnBrk="1" fontAlgn="auto" latinLnBrk="0" hangingPunct="1">
              <a:lnSpc>
                <a:spcPct val="100000"/>
              </a:lnSpc>
              <a:spcBef>
                <a:spcPts val="0"/>
              </a:spcBef>
              <a:spcAft>
                <a:spcPts val="0"/>
              </a:spcAft>
              <a:buClr>
                <a:srgbClr val="000000"/>
              </a:buClr>
              <a:buSzPts val="5000"/>
              <a:buFont typeface="Arial"/>
              <a:buNone/>
              <a:tabLst/>
              <a:defRPr/>
            </a:pPr>
            <a:r>
              <a:rPr kumimoji="0" lang="en-US" sz="6000" b="1" i="0" u="none" strike="noStrike" kern="0" cap="none" spc="0" normalizeH="0" baseline="0" noProof="0" dirty="0">
                <a:ln>
                  <a:noFill/>
                </a:ln>
                <a:solidFill>
                  <a:srgbClr val="000000"/>
                </a:solidFill>
                <a:effectLst/>
                <a:uLnTx/>
                <a:uFillTx/>
                <a:latin typeface="Calibri"/>
                <a:ea typeface="Calibri"/>
                <a:cs typeface="Calibri"/>
                <a:sym typeface="Calibri"/>
              </a:rPr>
              <a:t>Week 8</a:t>
            </a:r>
            <a:endParaRPr kumimoji="0"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Pts val="5000"/>
              <a:buFont typeface="Arial"/>
              <a:buNone/>
              <a:tabLst/>
              <a:defRPr/>
            </a:pPr>
            <a:r>
              <a:rPr kumimoji="0" lang="en-US" sz="6000" b="1" i="0" u="none" strike="noStrike" kern="0" cap="none" spc="0" normalizeH="0" baseline="0" noProof="0" dirty="0">
                <a:ln>
                  <a:noFill/>
                </a:ln>
                <a:solidFill>
                  <a:srgbClr val="000000"/>
                </a:solidFill>
                <a:effectLst/>
                <a:uLnTx/>
                <a:uFillTx/>
                <a:latin typeface="Calibri"/>
                <a:ea typeface="Calibri"/>
                <a:cs typeface="Calibri"/>
                <a:sym typeface="Calibri"/>
              </a:rPr>
              <a:t>Pre-Test</a:t>
            </a:r>
            <a:endParaRPr kumimoji="0" sz="6000" b="1"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1261" name="Google Shape;1261;p44"/>
          <p:cNvPicPr preferRelativeResize="0"/>
          <p:nvPr/>
        </p:nvPicPr>
        <p:blipFill rotWithShape="1">
          <a:blip r:embed="rId3">
            <a:alphaModFix/>
          </a:blip>
          <a:srcRect/>
          <a:stretch/>
        </p:blipFill>
        <p:spPr>
          <a:xfrm>
            <a:off x="996655" y="1243559"/>
            <a:ext cx="4002998" cy="4002998"/>
          </a:xfrm>
          <a:prstGeom prst="rect">
            <a:avLst/>
          </a:prstGeom>
          <a:noFill/>
          <a:ln>
            <a:noFill/>
          </a:ln>
        </p:spPr>
      </p:pic>
      <p:sp>
        <p:nvSpPr>
          <p:cNvPr id="1262" name="Google Shape;1262;p44"/>
          <p:cNvSpPr txBox="1"/>
          <p:nvPr/>
        </p:nvSpPr>
        <p:spPr>
          <a:xfrm>
            <a:off x="884903" y="2039815"/>
            <a:ext cx="4390482" cy="230828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6000"/>
              <a:buFont typeface="Arial"/>
              <a:buNone/>
              <a:tabLst/>
              <a:defRPr/>
            </a:pPr>
            <a:r>
              <a:rPr kumimoji="0" lang="en-US" sz="4800" b="0" i="0" u="none" strike="noStrike" kern="0" cap="none" spc="0" normalizeH="0" baseline="0" noProof="0" dirty="0">
                <a:ln>
                  <a:noFill/>
                </a:ln>
                <a:solidFill>
                  <a:srgbClr val="000000"/>
                </a:solidFill>
                <a:effectLst/>
                <a:highlight>
                  <a:srgbClr val="FFFF00"/>
                </a:highlight>
                <a:uLnTx/>
                <a:uFillTx/>
                <a:latin typeface="Calibri"/>
                <a:ea typeface="Calibri"/>
                <a:cs typeface="Calibri"/>
                <a:sym typeface="Calibri"/>
              </a:rPr>
              <a:t>Insert Qualtrics Pre-Test QR Code Here</a:t>
            </a:r>
            <a:endParaRPr kumimoji="0" sz="1100" b="0" i="0"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pic>
        <p:nvPicPr>
          <p:cNvPr id="200" name="Google Shape;200;p1"/>
          <p:cNvPicPr preferRelativeResize="0"/>
          <p:nvPr/>
        </p:nvPicPr>
        <p:blipFill rotWithShape="1">
          <a:blip r:embed="rId3">
            <a:alphaModFix/>
          </a:blip>
          <a:srcRect/>
          <a:stretch/>
        </p:blipFill>
        <p:spPr>
          <a:xfrm>
            <a:off x="0" y="-973394"/>
            <a:ext cx="12191999" cy="7831396"/>
          </a:xfrm>
          <a:prstGeom prst="rect">
            <a:avLst/>
          </a:prstGeom>
          <a:noFill/>
          <a:ln>
            <a:noFill/>
          </a:ln>
        </p:spPr>
      </p:pic>
      <p:sp>
        <p:nvSpPr>
          <p:cNvPr id="201" name="Google Shape;201;p1"/>
          <p:cNvSpPr/>
          <p:nvPr/>
        </p:nvSpPr>
        <p:spPr>
          <a:xfrm>
            <a:off x="701040" y="5161935"/>
            <a:ext cx="10789920" cy="1194620"/>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2" name="Google Shape;202;p1"/>
          <p:cNvSpPr txBox="1"/>
          <p:nvPr/>
        </p:nvSpPr>
        <p:spPr>
          <a:xfrm>
            <a:off x="1455420" y="5373733"/>
            <a:ext cx="9281160"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en-US" sz="4800" b="1" i="0" u="none" strike="noStrike" cap="none" dirty="0">
                <a:solidFill>
                  <a:schemeClr val="dk1"/>
                </a:solidFill>
                <a:latin typeface="Calibri"/>
                <a:ea typeface="Calibri"/>
                <a:cs typeface="Calibri"/>
                <a:sym typeface="Calibri"/>
              </a:rPr>
              <a:t>MAKING INVESTIGATIVE FINDINGS</a:t>
            </a:r>
            <a:endParaRPr sz="1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g3f5e9e48872_0_0"/>
          <p:cNvSpPr txBox="1">
            <a:spLocks noGrp="1"/>
          </p:cNvSpPr>
          <p:nvPr>
            <p:ph type="ctrTitle"/>
          </p:nvPr>
        </p:nvSpPr>
        <p:spPr>
          <a:xfrm>
            <a:off x="1019331" y="2113613"/>
            <a:ext cx="4482000" cy="27021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6000"/>
              <a:buNone/>
            </a:pPr>
            <a:r>
              <a:rPr lang="en-US" b="1" dirty="0">
                <a:latin typeface="Calibri"/>
                <a:ea typeface="Calibri"/>
                <a:cs typeface="Calibri"/>
                <a:sym typeface="Calibri"/>
              </a:rPr>
              <a:t>Making Investigative Findings</a:t>
            </a:r>
            <a:endParaRPr b="1" dirty="0">
              <a:latin typeface="Calibri"/>
              <a:ea typeface="Calibri"/>
              <a:cs typeface="Calibri"/>
              <a:sym typeface="Calibri"/>
            </a:endParaRPr>
          </a:p>
        </p:txBody>
      </p:sp>
      <p:pic>
        <p:nvPicPr>
          <p:cNvPr id="209" name="Google Shape;209;g3f5e9e48872_0_0"/>
          <p:cNvPicPr preferRelativeResize="0"/>
          <p:nvPr/>
        </p:nvPicPr>
        <p:blipFill rotWithShape="1">
          <a:blip r:embed="rId3">
            <a:alphaModFix/>
          </a:blip>
          <a:srcRect l="12708" r="36295"/>
          <a:stretch/>
        </p:blipFill>
        <p:spPr>
          <a:xfrm>
            <a:off x="5974426" y="-457200"/>
            <a:ext cx="6217573" cy="73151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grpSp>
        <p:nvGrpSpPr>
          <p:cNvPr id="215" name="Google Shape;215;p2"/>
          <p:cNvGrpSpPr/>
          <p:nvPr/>
        </p:nvGrpSpPr>
        <p:grpSpPr>
          <a:xfrm>
            <a:off x="5078086" y="-96441"/>
            <a:ext cx="189049" cy="6954441"/>
            <a:chOff x="0" y="-38100"/>
            <a:chExt cx="74686" cy="2747433"/>
          </a:xfrm>
        </p:grpSpPr>
        <p:sp>
          <p:nvSpPr>
            <p:cNvPr id="216" name="Google Shape;216;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217" name="Google Shape;217;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218" name="Google Shape;218;p2"/>
          <p:cNvSpPr txBox="1"/>
          <p:nvPr/>
        </p:nvSpPr>
        <p:spPr>
          <a:xfrm>
            <a:off x="0" y="1300900"/>
            <a:ext cx="5078100" cy="22164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7200" b="1" i="0" u="none" strike="noStrike" cap="none" dirty="0">
                <a:solidFill>
                  <a:srgbClr val="000000"/>
                </a:solidFill>
                <a:latin typeface="Antonio"/>
                <a:ea typeface="Antonio"/>
                <a:cs typeface="Antonio"/>
                <a:sym typeface="Antonio"/>
              </a:rPr>
              <a:t>Target Outcomes</a:t>
            </a:r>
            <a:endParaRPr sz="7200" b="0" i="0" u="none" strike="noStrike" cap="none" dirty="0">
              <a:solidFill>
                <a:srgbClr val="000000"/>
              </a:solidFill>
              <a:latin typeface="Antonio"/>
              <a:ea typeface="Antonio"/>
              <a:cs typeface="Antonio"/>
              <a:sym typeface="Antonio"/>
            </a:endParaRPr>
          </a:p>
        </p:txBody>
      </p:sp>
      <p:sp>
        <p:nvSpPr>
          <p:cNvPr id="219" name="Google Shape;219;p2"/>
          <p:cNvSpPr txBox="1"/>
          <p:nvPr/>
        </p:nvSpPr>
        <p:spPr>
          <a:xfrm>
            <a:off x="5454258" y="217635"/>
            <a:ext cx="6467700" cy="6370975"/>
          </a:xfrm>
          <a:prstGeom prst="rect">
            <a:avLst/>
          </a:prstGeom>
          <a:noFill/>
          <a:ln>
            <a:noFill/>
          </a:ln>
        </p:spPr>
        <p:txBody>
          <a:bodyPr spcFirstLastPara="1" wrap="square" lIns="0" tIns="0" rIns="0" bIns="0" anchor="t" anchorCtr="0">
            <a:spAutoFit/>
          </a:bodyPr>
          <a:lstStyle/>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Understand how investigative findings and determinations are developed using gathered information, documentation, and professional judgment.</a:t>
            </a:r>
          </a:p>
          <a:p>
            <a:pPr marR="0" lvl="0" algn="l" rtl="0">
              <a:lnSpc>
                <a:spcPct val="100000"/>
              </a:lnSpc>
              <a:spcBef>
                <a:spcPts val="0"/>
              </a:spcBef>
              <a:spcAft>
                <a:spcPts val="0"/>
              </a:spcAft>
              <a:buClr>
                <a:srgbClr val="000000"/>
              </a:buClr>
              <a:buSzPts val="3000"/>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Apply investigative information and a preponderance-of-the-evidence to findings, recommendations, and ongoing case action decisions.</a:t>
            </a:r>
          </a:p>
          <a:p>
            <a:pPr marR="0" lvl="0" algn="l" rtl="0">
              <a:lnSpc>
                <a:spcPct val="100000"/>
              </a:lnSpc>
              <a:spcBef>
                <a:spcPts val="0"/>
              </a:spcBef>
              <a:spcAft>
                <a:spcPts val="0"/>
              </a:spcAft>
              <a:buClr>
                <a:srgbClr val="000000"/>
              </a:buClr>
              <a:buSzPts val="3000"/>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Assess whether gathered information sufficiently supports findings, determinations, and ongoing safety concerns.</a:t>
            </a:r>
            <a:endParaRPr sz="3000" b="0" i="0" u="none" strike="noStrike" cap="none" dirty="0">
              <a:solidFill>
                <a:srgbClr val="000000"/>
              </a:solidFill>
              <a:latin typeface="Calibri"/>
              <a:ea typeface="Calibri"/>
              <a:cs typeface="Calibri"/>
              <a:sym typeface="Calibri"/>
            </a:endParaRPr>
          </a:p>
        </p:txBody>
      </p:sp>
      <p:pic>
        <p:nvPicPr>
          <p:cNvPr id="220" name="Google Shape;220;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27" name="Google Shape;227;p3"/>
          <p:cNvSpPr txBox="1">
            <a:spLocks noGrp="1"/>
          </p:cNvSpPr>
          <p:nvPr>
            <p:ph type="title"/>
          </p:nvPr>
        </p:nvSpPr>
        <p:spPr>
          <a:xfrm>
            <a:off x="578651" y="1122363"/>
            <a:ext cx="11034695" cy="317469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8000"/>
              <a:buFont typeface="Calibri"/>
              <a:buNone/>
            </a:pPr>
            <a:r>
              <a:rPr lang="en-US" sz="8000" b="1">
                <a:solidFill>
                  <a:schemeClr val="dk1"/>
                </a:solidFill>
                <a:latin typeface="Calibri"/>
                <a:ea typeface="Calibri"/>
                <a:cs typeface="Calibri"/>
                <a:sym typeface="Calibri"/>
              </a:rPr>
              <a:t>Understanding Why Findings Matter</a:t>
            </a:r>
            <a:endParaRPr/>
          </a:p>
        </p:txBody>
      </p:sp>
      <p:sp>
        <p:nvSpPr>
          <p:cNvPr id="228" name="Google Shape;228;p3"/>
          <p:cNvSpPr/>
          <p:nvPr/>
        </p:nvSpPr>
        <p:spPr>
          <a:xfrm rot="5400000">
            <a:off x="857544"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29" name="Google Shape;229;p3"/>
          <p:cNvSpPr/>
          <p:nvPr/>
        </p:nvSpPr>
        <p:spPr>
          <a:xfrm rot="10800000" flipH="1">
            <a:off x="578652" y="4501201"/>
            <a:ext cx="11034696"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4"/>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6" name="Google Shape;236;p4"/>
          <p:cNvSpPr txBox="1">
            <a:spLocks noGrp="1"/>
          </p:cNvSpPr>
          <p:nvPr>
            <p:ph type="title"/>
          </p:nvPr>
        </p:nvSpPr>
        <p:spPr>
          <a:xfrm>
            <a:off x="890338" y="640080"/>
            <a:ext cx="3734014" cy="356616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600"/>
              <a:buFont typeface="Calibri"/>
              <a:buNone/>
            </a:pPr>
            <a:r>
              <a:rPr lang="en-US" sz="4600" b="1">
                <a:latin typeface="Calibri"/>
                <a:ea typeface="Calibri"/>
                <a:cs typeface="Calibri"/>
                <a:sym typeface="Calibri"/>
              </a:rPr>
              <a:t>Findings, Exemptions &amp; Determination Rationale</a:t>
            </a:r>
            <a:endParaRPr/>
          </a:p>
        </p:txBody>
      </p:sp>
      <p:sp>
        <p:nvSpPr>
          <p:cNvPr id="237" name="Google Shape;237;p4"/>
          <p:cNvSpPr/>
          <p:nvPr/>
        </p:nvSpPr>
        <p:spPr>
          <a:xfrm>
            <a:off x="890338" y="4409267"/>
            <a:ext cx="3474720" cy="18288"/>
          </a:xfrm>
          <a:custGeom>
            <a:avLst/>
            <a:gdLst/>
            <a:ahLst/>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38" name="Google Shape;238;p4"/>
          <p:cNvPicPr preferRelativeResize="0"/>
          <p:nvPr/>
        </p:nvPicPr>
        <p:blipFill rotWithShape="1">
          <a:blip r:embed="rId3">
            <a:alphaModFix/>
          </a:blip>
          <a:srcRect l="16524" r="16523" b="-1"/>
          <a:stretch/>
        </p:blipFill>
        <p:spPr>
          <a:xfrm>
            <a:off x="5311702" y="10"/>
            <a:ext cx="6878775" cy="6857990"/>
          </a:xfrm>
          <a:custGeom>
            <a:avLst/>
            <a:gdLst/>
            <a:ahLst/>
            <a:cxnLst/>
            <a:rect l="l" t="t" r="r" b="b"/>
            <a:pathLst>
              <a:path w="6878775" h="6858000" extrusionOk="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5" name="Google Shape;245;p5"/>
          <p:cNvSpPr txBox="1">
            <a:spLocks noGrp="1"/>
          </p:cNvSpPr>
          <p:nvPr>
            <p:ph type="title"/>
          </p:nvPr>
        </p:nvSpPr>
        <p:spPr>
          <a:xfrm>
            <a:off x="1104278" y="1699812"/>
            <a:ext cx="9144000" cy="2764028"/>
          </a:xfrm>
          <a:prstGeom prst="rect">
            <a:avLst/>
          </a:prstGeom>
          <a:noFill/>
          <a:ln>
            <a:noFill/>
          </a:ln>
        </p:spPr>
        <p:txBody>
          <a:bodyPr spcFirstLastPara="1" wrap="square" lIns="91425" tIns="45700" rIns="91425" bIns="45700" anchor="ctr" anchorCtr="0">
            <a:normAutofit/>
          </a:bodyPr>
          <a:lstStyle/>
          <a:p>
            <a:pPr marL="0" lvl="0" indent="0" rtl="0">
              <a:lnSpc>
                <a:spcPct val="90000"/>
              </a:lnSpc>
              <a:spcBef>
                <a:spcPts val="0"/>
              </a:spcBef>
              <a:spcAft>
                <a:spcPts val="0"/>
              </a:spcAft>
              <a:buClr>
                <a:schemeClr val="dk1"/>
              </a:buClr>
              <a:buSzPts val="7200"/>
              <a:buFont typeface="Calibri"/>
              <a:buNone/>
            </a:pPr>
            <a:r>
              <a:rPr lang="en-US" sz="7200" b="1" dirty="0">
                <a:solidFill>
                  <a:schemeClr val="dk1"/>
                </a:solidFill>
                <a:latin typeface="Calibri"/>
                <a:ea typeface="Calibri"/>
                <a:cs typeface="Calibri"/>
                <a:sym typeface="Calibri"/>
              </a:rPr>
              <a:t>Applying Findings &amp; Case Action Decisions </a:t>
            </a:r>
            <a:endParaRPr dirty="0">
              <a:latin typeface="Calibri"/>
              <a:ea typeface="Calibri"/>
              <a:cs typeface="Calibri"/>
              <a:sym typeface="Calibri"/>
            </a:endParaRPr>
          </a:p>
        </p:txBody>
      </p:sp>
      <p:sp>
        <p:nvSpPr>
          <p:cNvPr id="3" name="Google Shape;319;p3">
            <a:extLst>
              <a:ext uri="{FF2B5EF4-FFF2-40B4-BE49-F238E27FC236}">
                <a16:creationId xmlns:a16="http://schemas.microsoft.com/office/drawing/2014/main" id="{BCF3E3F2-60BD-E870-F906-501590C45646}"/>
              </a:ext>
            </a:extLst>
          </p:cNvPr>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 name="Google Shape;319;p3">
            <a:extLst>
              <a:ext uri="{FF2B5EF4-FFF2-40B4-BE49-F238E27FC236}">
                <a16:creationId xmlns:a16="http://schemas.microsoft.com/office/drawing/2014/main" id="{471252D4-2090-4D6A-E76A-BC0672D708EA}"/>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53" name="Google Shape;253;p6" descr="Smiling student in a science class"/>
          <p:cNvPicPr preferRelativeResize="0">
            <a:picLocks noGrp="1"/>
          </p:cNvPicPr>
          <p:nvPr>
            <p:ph type="body" idx="1"/>
          </p:nvPr>
        </p:nvPicPr>
        <p:blipFill rotWithShape="1">
          <a:blip r:embed="rId3">
            <a:alphaModFix/>
          </a:blip>
          <a:srcRect l="9234" t="6484" r="11864" b="-1"/>
          <a:stretch/>
        </p:blipFill>
        <p:spPr>
          <a:xfrm>
            <a:off x="20" y="10"/>
            <a:ext cx="8668492" cy="6857990"/>
          </a:xfrm>
          <a:prstGeom prst="rect">
            <a:avLst/>
          </a:prstGeom>
          <a:noFill/>
          <a:ln>
            <a:noFill/>
          </a:ln>
        </p:spPr>
      </p:pic>
      <p:sp>
        <p:nvSpPr>
          <p:cNvPr id="254" name="Google Shape;254;p6"/>
          <p:cNvSpPr/>
          <p:nvPr/>
        </p:nvSpPr>
        <p:spPr>
          <a:xfrm flipH="1">
            <a:off x="1837882" y="0"/>
            <a:ext cx="8480347" cy="6858000"/>
          </a:xfrm>
          <a:prstGeom prst="rect">
            <a:avLst/>
          </a:prstGeom>
          <a:gradFill>
            <a:gsLst>
              <a:gs pos="0">
                <a:srgbClr val="FFFFFF">
                  <a:alpha val="0"/>
                </a:srgbClr>
              </a:gs>
              <a:gs pos="19000">
                <a:srgbClr val="FFFFFF">
                  <a:alpha val="38039"/>
                </a:srgbClr>
              </a:gs>
              <a:gs pos="35000">
                <a:srgbClr val="FFFFFF">
                  <a:alpha val="76863"/>
                </a:srgbClr>
              </a:gs>
              <a:gs pos="4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55" name="Google Shape;255;p6"/>
          <p:cNvSpPr txBox="1">
            <a:spLocks noGrp="1"/>
          </p:cNvSpPr>
          <p:nvPr>
            <p:ph type="title"/>
          </p:nvPr>
        </p:nvSpPr>
        <p:spPr>
          <a:xfrm>
            <a:off x="6325849" y="1122363"/>
            <a:ext cx="5546111" cy="3204134"/>
          </a:xfrm>
          <a:prstGeom prst="rect">
            <a:avLst/>
          </a:prstGeom>
          <a:noFill/>
          <a:ln>
            <a:noFill/>
          </a:ln>
        </p:spPr>
        <p:txBody>
          <a:bodyPr spcFirstLastPara="1" wrap="square" lIns="91425" tIns="45700" rIns="91425" bIns="45700" anchor="b" anchorCtr="0">
            <a:normAutofit/>
          </a:bodyPr>
          <a:lstStyle/>
          <a:p>
            <a:pPr marL="0" lvl="0" indent="0" rtl="0">
              <a:lnSpc>
                <a:spcPct val="90000"/>
              </a:lnSpc>
              <a:spcBef>
                <a:spcPts val="0"/>
              </a:spcBef>
              <a:spcAft>
                <a:spcPts val="0"/>
              </a:spcAft>
              <a:buClr>
                <a:schemeClr val="dk1"/>
              </a:buClr>
              <a:buSzPct val="100000"/>
              <a:buFont typeface="Calibri"/>
              <a:buNone/>
            </a:pPr>
            <a:r>
              <a:rPr lang="en-US" b="1" dirty="0">
                <a:latin typeface="Calibri"/>
                <a:ea typeface="Calibri"/>
                <a:cs typeface="Calibri"/>
                <a:sym typeface="Calibri"/>
              </a:rPr>
              <a:t>Connecting Findings, Documentation, and Ongoing Safety Considerations</a:t>
            </a:r>
            <a:endParaRPr dirty="0"/>
          </a:p>
        </p:txBody>
      </p:sp>
      <p:sp>
        <p:nvSpPr>
          <p:cNvPr id="256" name="Google Shape;256;p6"/>
          <p:cNvSpPr/>
          <p:nvPr/>
        </p:nvSpPr>
        <p:spPr>
          <a:xfrm rot="5400000">
            <a:off x="6751444" y="316810"/>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57" name="Google Shape;257;p6"/>
          <p:cNvSpPr/>
          <p:nvPr/>
        </p:nvSpPr>
        <p:spPr>
          <a:xfrm>
            <a:off x="6517525"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p1" descr="Woman using a computer"/>
          <p:cNvPicPr preferRelativeResize="0"/>
          <p:nvPr/>
        </p:nvPicPr>
        <p:blipFill rotWithShape="1">
          <a:blip r:embed="rId3">
            <a:alphaModFix/>
          </a:blip>
          <a:srcRect/>
          <a:stretch/>
        </p:blipFill>
        <p:spPr>
          <a:xfrm>
            <a:off x="-66675" y="0"/>
            <a:ext cx="12258675" cy="6858000"/>
          </a:xfrm>
          <a:prstGeom prst="rect">
            <a:avLst/>
          </a:prstGeom>
          <a:noFill/>
          <a:ln>
            <a:noFill/>
          </a:ln>
        </p:spPr>
      </p:pic>
      <p:sp>
        <p:nvSpPr>
          <p:cNvPr id="191" name="Google Shape;191;p1"/>
          <p:cNvSpPr/>
          <p:nvPr/>
        </p:nvSpPr>
        <p:spPr>
          <a:xfrm>
            <a:off x="351018" y="5126635"/>
            <a:ext cx="11363325" cy="1558977"/>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 name="Google Shape;192;p1"/>
          <p:cNvSpPr txBox="1"/>
          <p:nvPr/>
        </p:nvSpPr>
        <p:spPr>
          <a:xfrm>
            <a:off x="455950" y="5273196"/>
            <a:ext cx="11363325" cy="13233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US" sz="4000" b="1" i="0" u="none" strike="noStrike" cap="none" dirty="0">
                <a:solidFill>
                  <a:schemeClr val="dk1"/>
                </a:solidFill>
                <a:latin typeface="Calibri"/>
                <a:ea typeface="Calibri"/>
                <a:cs typeface="Calibri"/>
                <a:sym typeface="Calibri"/>
              </a:rPr>
              <a:t>CASE STAFFING, SUPERVISORY REVIEW, AND RECOMMENDATIONS</a:t>
            </a:r>
            <a:endParaRPr sz="40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2" name="Rectangle 1">
            <a:extLst>
              <a:ext uri="{FF2B5EF4-FFF2-40B4-BE49-F238E27FC236}">
                <a16:creationId xmlns:a16="http://schemas.microsoft.com/office/drawing/2014/main" id="{DDC70F57-2F0A-4485-F3AD-57403289981C}"/>
              </a:ext>
            </a:extLst>
          </p:cNvPr>
          <p:cNvSpPr/>
          <p:nvPr/>
        </p:nvSpPr>
        <p:spPr>
          <a:xfrm>
            <a:off x="0" y="4796851"/>
            <a:ext cx="12192000" cy="86845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Google Shape;198;g3f5ea675962_0_0"/>
          <p:cNvSpPr txBox="1">
            <a:spLocks noGrp="1"/>
          </p:cNvSpPr>
          <p:nvPr>
            <p:ph type="ctrTitle"/>
          </p:nvPr>
        </p:nvSpPr>
        <p:spPr>
          <a:xfrm>
            <a:off x="854438" y="1364104"/>
            <a:ext cx="6122831" cy="2863121"/>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6000"/>
              <a:buNone/>
            </a:pPr>
            <a:r>
              <a:rPr lang="en-US" sz="4400" b="1" dirty="0">
                <a:latin typeface="Calibri"/>
                <a:ea typeface="Calibri"/>
                <a:cs typeface="Calibri"/>
                <a:sym typeface="Calibri"/>
              </a:rPr>
              <a:t>Case Staffing, Supervisory Review, and Recommendations</a:t>
            </a:r>
            <a:endParaRPr sz="4400" b="1" dirty="0">
              <a:latin typeface="Calibri"/>
              <a:ea typeface="Calibri"/>
              <a:cs typeface="Calibri"/>
              <a:sym typeface="Calibri"/>
            </a:endParaRPr>
          </a:p>
        </p:txBody>
      </p:sp>
      <p:pic>
        <p:nvPicPr>
          <p:cNvPr id="199" name="Google Shape;199;g3f5ea675962_0_0" descr="Woman using a computer"/>
          <p:cNvPicPr preferRelativeResize="0"/>
          <p:nvPr/>
        </p:nvPicPr>
        <p:blipFill rotWithShape="1">
          <a:blip r:embed="rId3">
            <a:alphaModFix/>
          </a:blip>
          <a:srcRect l="21660" r="34548"/>
          <a:stretch/>
        </p:blipFill>
        <p:spPr>
          <a:xfrm>
            <a:off x="7285382" y="730784"/>
            <a:ext cx="4224132" cy="53964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grpSp>
        <p:nvGrpSpPr>
          <p:cNvPr id="205" name="Google Shape;205;p2"/>
          <p:cNvGrpSpPr/>
          <p:nvPr/>
        </p:nvGrpSpPr>
        <p:grpSpPr>
          <a:xfrm>
            <a:off x="5078086" y="-96441"/>
            <a:ext cx="189049" cy="6954441"/>
            <a:chOff x="0" y="-38100"/>
            <a:chExt cx="74686" cy="2747433"/>
          </a:xfrm>
        </p:grpSpPr>
        <p:sp>
          <p:nvSpPr>
            <p:cNvPr id="206" name="Google Shape;206;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207" name="Google Shape;207;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208" name="Google Shape;208;p2"/>
          <p:cNvSpPr txBox="1"/>
          <p:nvPr/>
        </p:nvSpPr>
        <p:spPr>
          <a:xfrm>
            <a:off x="0" y="1300900"/>
            <a:ext cx="5078100" cy="22164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7200" b="1" i="0" u="none" strike="noStrike" cap="none" dirty="0">
                <a:solidFill>
                  <a:srgbClr val="000000"/>
                </a:solidFill>
                <a:latin typeface="Antonio"/>
                <a:ea typeface="Antonio"/>
                <a:cs typeface="Antonio"/>
                <a:sym typeface="Antonio"/>
              </a:rPr>
              <a:t>Target Outcomes</a:t>
            </a:r>
            <a:endParaRPr sz="7200" b="0" i="0" u="none" strike="noStrike" cap="none" dirty="0">
              <a:solidFill>
                <a:srgbClr val="000000"/>
              </a:solidFill>
              <a:latin typeface="Antonio"/>
              <a:ea typeface="Antonio"/>
              <a:cs typeface="Antonio"/>
              <a:sym typeface="Antonio"/>
            </a:endParaRPr>
          </a:p>
        </p:txBody>
      </p:sp>
      <p:sp>
        <p:nvSpPr>
          <p:cNvPr id="209" name="Google Shape;209;p2"/>
          <p:cNvSpPr txBox="1"/>
          <p:nvPr/>
        </p:nvSpPr>
        <p:spPr>
          <a:xfrm>
            <a:off x="5557188" y="793477"/>
            <a:ext cx="6239100" cy="5447645"/>
          </a:xfrm>
          <a:prstGeom prst="rect">
            <a:avLst/>
          </a:prstGeom>
          <a:noFill/>
          <a:ln>
            <a:noFill/>
          </a:ln>
        </p:spPr>
        <p:txBody>
          <a:bodyPr spcFirstLastPara="1" wrap="square" lIns="0" tIns="0" rIns="0" bIns="0" anchor="t" anchorCtr="0">
            <a:spAutoFit/>
          </a:bodyPr>
          <a:lstStyle/>
          <a:p>
            <a:pPr marL="457200" marR="0" lvl="0" indent="-4445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Understand how staffing and supervisory review support ongoing case progression and decision-making.</a:t>
            </a:r>
          </a:p>
          <a:p>
            <a:pPr marL="457200" marR="0" lvl="0" indent="-444500" algn="l" rtl="0">
              <a:lnSpc>
                <a:spcPct val="100000"/>
              </a:lnSpc>
              <a:spcAft>
                <a:spcPts val="0"/>
              </a:spcAft>
              <a:buClr>
                <a:srgbClr val="000000"/>
              </a:buClr>
              <a:buSzPts val="3000"/>
              <a:buFont typeface="Calibri"/>
              <a:buChar char="•"/>
            </a:pPr>
            <a:endParaRPr sz="1200" b="0" i="0" u="none" strike="noStrike" cap="none" dirty="0">
              <a:solidFill>
                <a:srgbClr val="000000"/>
              </a:solidFill>
              <a:latin typeface="Calibri"/>
              <a:ea typeface="Calibri"/>
              <a:cs typeface="Calibri"/>
              <a:sym typeface="Calibri"/>
            </a:endParaRPr>
          </a:p>
          <a:p>
            <a:pPr marL="457200" marR="0" lvl="0" indent="-4445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Apply investigative findings, ongoing concerns, and family information to staffing and recommendation discussions.</a:t>
            </a:r>
          </a:p>
          <a:p>
            <a:pPr marL="457200" marR="0" lvl="0" indent="-444500" algn="l" rtl="0">
              <a:lnSpc>
                <a:spcPct val="100000"/>
              </a:lnSpc>
              <a:spcAft>
                <a:spcPts val="0"/>
              </a:spcAft>
              <a:buClr>
                <a:srgbClr val="000000"/>
              </a:buClr>
              <a:buSzPts val="3000"/>
              <a:buFont typeface="Calibri"/>
              <a:buChar char="•"/>
            </a:pPr>
            <a:endParaRPr sz="1200" b="0" i="0" u="none" strike="noStrike" cap="none" dirty="0">
              <a:solidFill>
                <a:srgbClr val="000000"/>
              </a:solidFill>
              <a:latin typeface="Calibri"/>
              <a:ea typeface="Calibri"/>
              <a:cs typeface="Calibri"/>
              <a:sym typeface="Calibri"/>
            </a:endParaRPr>
          </a:p>
          <a:p>
            <a:pPr marL="457200" marR="0" lvl="0" indent="-4445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Assess what information is important during staffing, supervisory review, and recommendation planning.</a:t>
            </a:r>
            <a:endParaRPr sz="3000" b="0" i="0" u="none" strike="noStrike" cap="none" dirty="0">
              <a:solidFill>
                <a:srgbClr val="333333"/>
              </a:solidFill>
              <a:latin typeface="Calibri"/>
              <a:ea typeface="Calibri"/>
              <a:cs typeface="Calibri"/>
              <a:sym typeface="Calibri"/>
            </a:endParaRPr>
          </a:p>
        </p:txBody>
      </p:sp>
      <p:pic>
        <p:nvPicPr>
          <p:cNvPr id="210" name="Google Shape;210;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17" name="Google Shape;217;p3" descr="Businesspeople in a team meeting"/>
          <p:cNvPicPr preferRelativeResize="0">
            <a:picLocks noGrp="1"/>
          </p:cNvPicPr>
          <p:nvPr>
            <p:ph type="body" idx="1"/>
          </p:nvPr>
        </p:nvPicPr>
        <p:blipFill rotWithShape="1">
          <a:blip r:embed="rId3">
            <a:alphaModFix/>
          </a:blip>
          <a:srcRect l="8044" r="13293" b="-1"/>
          <a:stretch/>
        </p:blipFill>
        <p:spPr>
          <a:xfrm>
            <a:off x="4110127" y="10"/>
            <a:ext cx="8081873" cy="6857990"/>
          </a:xfrm>
          <a:prstGeom prst="rect">
            <a:avLst/>
          </a:prstGeom>
          <a:noFill/>
          <a:ln>
            <a:noFill/>
          </a:ln>
        </p:spPr>
      </p:pic>
      <p:sp>
        <p:nvSpPr>
          <p:cNvPr id="218" name="Google Shape;218;p3"/>
          <p:cNvSpPr/>
          <p:nvPr/>
        </p:nvSpPr>
        <p:spPr>
          <a:xfrm>
            <a:off x="0" y="0"/>
            <a:ext cx="4959047" cy="6858000"/>
          </a:xfrm>
          <a:custGeom>
            <a:avLst/>
            <a:gdLst/>
            <a:ahLst/>
            <a:cxnLst/>
            <a:rect l="l" t="t" r="r" b="b"/>
            <a:pathLst>
              <a:path w="4959047" h="6858000" extrusionOk="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solidFill>
            <a:schemeClr val="lt1"/>
          </a:solidFill>
          <a:ln w="9525" cap="flat" cmpd="sng">
            <a:solidFill>
              <a:srgbClr val="F5DEE3"/>
            </a:solidFill>
            <a:prstDash val="solid"/>
            <a:miter lim="8000"/>
            <a:headEnd type="none" w="sm" len="sm"/>
            <a:tailEnd type="none" w="sm" len="sm"/>
          </a:ln>
          <a:effectLst>
            <a:outerShdw blurRad="50800" dist="38100" algn="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19" name="Google Shape;219;p3"/>
          <p:cNvSpPr/>
          <p:nvPr/>
        </p:nvSpPr>
        <p:spPr>
          <a:xfrm>
            <a:off x="0" y="0"/>
            <a:ext cx="4948887" cy="6858000"/>
          </a:xfrm>
          <a:custGeom>
            <a:avLst/>
            <a:gdLst/>
            <a:ahLst/>
            <a:cxnLst/>
            <a:rect l="l" t="t" r="r" b="b"/>
            <a:pathLst>
              <a:path w="4948887" h="6858000" extrusionOk="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20" name="Google Shape;220;p3"/>
          <p:cNvSpPr txBox="1">
            <a:spLocks noGrp="1"/>
          </p:cNvSpPr>
          <p:nvPr>
            <p:ph type="title"/>
          </p:nvPr>
        </p:nvSpPr>
        <p:spPr>
          <a:xfrm>
            <a:off x="462989" y="2051754"/>
            <a:ext cx="4342497" cy="1867722"/>
          </a:xfrm>
          <a:prstGeom prst="rect">
            <a:avLst/>
          </a:prstGeom>
          <a:noFill/>
          <a:ln>
            <a:noFill/>
          </a:ln>
        </p:spPr>
        <p:txBody>
          <a:bodyPr spcFirstLastPara="1" wrap="square" lIns="91425" tIns="45700" rIns="91425" bIns="45700" anchor="b" anchorCtr="0">
            <a:normAutofit fontScale="90000"/>
          </a:bodyPr>
          <a:lstStyle/>
          <a:p>
            <a:pPr marL="0" lvl="0" indent="0" rtl="0">
              <a:lnSpc>
                <a:spcPct val="90000"/>
              </a:lnSpc>
              <a:spcBef>
                <a:spcPts val="0"/>
              </a:spcBef>
              <a:spcAft>
                <a:spcPts val="0"/>
              </a:spcAft>
              <a:buClr>
                <a:schemeClr val="dk1"/>
              </a:buClr>
              <a:buSzPts val="4400"/>
              <a:buFont typeface="Calibri"/>
              <a:buNone/>
            </a:pPr>
            <a:r>
              <a:rPr lang="en-US" b="1" dirty="0">
                <a:latin typeface="Calibri"/>
                <a:ea typeface="Calibri"/>
                <a:cs typeface="Calibri"/>
                <a:sym typeface="Calibri"/>
              </a:rPr>
              <a:t>Understanding Ongoing Case Decision - Making</a:t>
            </a:r>
            <a:endParaRPr dirty="0"/>
          </a:p>
        </p:txBody>
      </p:sp>
      <p:sp>
        <p:nvSpPr>
          <p:cNvPr id="221" name="Google Shape;221;p3"/>
          <p:cNvSpPr/>
          <p:nvPr/>
        </p:nvSpPr>
        <p:spPr>
          <a:xfrm rot="5400000">
            <a:off x="759921"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22" name="Google Shape;222;p3"/>
          <p:cNvSpPr/>
          <p:nvPr/>
        </p:nvSpPr>
        <p:spPr>
          <a:xfrm>
            <a:off x="48102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29" name="Google Shape;229;p4" descr="Paper files on the table"/>
          <p:cNvPicPr preferRelativeResize="0"/>
          <p:nvPr/>
        </p:nvPicPr>
        <p:blipFill rotWithShape="1">
          <a:blip r:embed="rId3">
            <a:alphaModFix/>
          </a:blip>
          <a:srcRect l="23011" t="9091" r="-2" b="-2"/>
          <a:stretch/>
        </p:blipFill>
        <p:spPr>
          <a:xfrm>
            <a:off x="20" y="10"/>
            <a:ext cx="8668492" cy="6857990"/>
          </a:xfrm>
          <a:prstGeom prst="rect">
            <a:avLst/>
          </a:prstGeom>
          <a:noFill/>
          <a:ln>
            <a:noFill/>
          </a:ln>
        </p:spPr>
      </p:pic>
      <p:sp>
        <p:nvSpPr>
          <p:cNvPr id="230" name="Google Shape;230;p4"/>
          <p:cNvSpPr/>
          <p:nvPr/>
        </p:nvSpPr>
        <p:spPr>
          <a:xfrm flipH="1">
            <a:off x="3711653" y="0"/>
            <a:ext cx="8480347" cy="6858000"/>
          </a:xfrm>
          <a:prstGeom prst="rect">
            <a:avLst/>
          </a:prstGeom>
          <a:gradFill>
            <a:gsLst>
              <a:gs pos="0">
                <a:srgbClr val="FFFFFF">
                  <a:alpha val="0"/>
                </a:srgbClr>
              </a:gs>
              <a:gs pos="19000">
                <a:srgbClr val="FFFFFF">
                  <a:alpha val="38039"/>
                </a:srgbClr>
              </a:gs>
              <a:gs pos="35000">
                <a:srgbClr val="FFFFFF">
                  <a:alpha val="76863"/>
                </a:srgbClr>
              </a:gs>
              <a:gs pos="4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1" name="Google Shape;231;p4"/>
          <p:cNvSpPr txBox="1">
            <a:spLocks noGrp="1"/>
          </p:cNvSpPr>
          <p:nvPr>
            <p:ph type="title"/>
          </p:nvPr>
        </p:nvSpPr>
        <p:spPr>
          <a:xfrm>
            <a:off x="7644984" y="2359449"/>
            <a:ext cx="4783161" cy="2647266"/>
          </a:xfrm>
          <a:prstGeom prst="rect">
            <a:avLst/>
          </a:prstGeom>
          <a:noFill/>
          <a:ln>
            <a:noFill/>
          </a:ln>
        </p:spPr>
        <p:txBody>
          <a:bodyPr spcFirstLastPara="1" wrap="square" lIns="91425" tIns="45700" rIns="91425" bIns="45700" anchor="t" anchorCtr="0">
            <a:normAutofit/>
          </a:bodyPr>
          <a:lstStyle/>
          <a:p>
            <a:pPr marL="0" lvl="0" indent="0" rtl="0">
              <a:lnSpc>
                <a:spcPct val="90000"/>
              </a:lnSpc>
              <a:spcBef>
                <a:spcPts val="0"/>
              </a:spcBef>
              <a:spcAft>
                <a:spcPts val="0"/>
              </a:spcAft>
              <a:buClr>
                <a:schemeClr val="dk1"/>
              </a:buClr>
              <a:buSzPts val="4100"/>
              <a:buFont typeface="Calibri"/>
              <a:buNone/>
            </a:pPr>
            <a:r>
              <a:rPr lang="en-US" sz="4000" b="1" dirty="0">
                <a:latin typeface="Calibri"/>
                <a:ea typeface="Calibri"/>
                <a:cs typeface="Calibri"/>
                <a:sym typeface="Calibri"/>
              </a:rPr>
              <a:t>Preparing Cases for Staffing &amp; Ongoing Decision – Making </a:t>
            </a:r>
            <a:endParaRPr sz="4000" dirty="0"/>
          </a:p>
        </p:txBody>
      </p:sp>
      <p:sp>
        <p:nvSpPr>
          <p:cNvPr id="232" name="Google Shape;232;p4"/>
          <p:cNvSpPr/>
          <p:nvPr/>
        </p:nvSpPr>
        <p:spPr>
          <a:xfrm rot="5400000">
            <a:off x="8130540" y="346791"/>
            <a:ext cx="146304" cy="704088"/>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rgbClr val="FFFFFF"/>
              </a:solidFill>
              <a:latin typeface="Calibri"/>
              <a:ea typeface="Calibri"/>
              <a:cs typeface="Calibri"/>
              <a:sym typeface="Calibri"/>
            </a:endParaRPr>
          </a:p>
        </p:txBody>
      </p:sp>
      <p:sp>
        <p:nvSpPr>
          <p:cNvPr id="233" name="Google Shape;233;p4"/>
          <p:cNvSpPr/>
          <p:nvPr/>
        </p:nvSpPr>
        <p:spPr>
          <a:xfrm>
            <a:off x="7851648"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0" name="Google Shape;240;p5"/>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1" name="Google Shape;241;p5"/>
          <p:cNvSpPr/>
          <p:nvPr/>
        </p:nvSpPr>
        <p:spPr>
          <a:xfrm>
            <a:off x="641774" y="623275"/>
            <a:ext cx="10905053" cy="5607882"/>
          </a:xfrm>
          <a:prstGeom prst="rect">
            <a:avLst/>
          </a:prstGeom>
          <a:noFill/>
          <a:ln w="19050" cap="flat" cmpd="sng">
            <a:solidFill>
              <a:srgbClr val="3F3F3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2" name="Google Shape;242;p5"/>
          <p:cNvSpPr txBox="1">
            <a:spLocks noGrp="1"/>
          </p:cNvSpPr>
          <p:nvPr>
            <p:ph type="title"/>
          </p:nvPr>
        </p:nvSpPr>
        <p:spPr>
          <a:xfrm>
            <a:off x="1285241" y="1008993"/>
            <a:ext cx="9231410" cy="354204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300"/>
              <a:buFont typeface="Calibri"/>
              <a:buNone/>
            </a:pPr>
            <a:r>
              <a:rPr lang="en-US" sz="6300" b="1">
                <a:solidFill>
                  <a:schemeClr val="dk1"/>
                </a:solidFill>
                <a:latin typeface="Calibri"/>
                <a:ea typeface="Calibri"/>
                <a:cs typeface="Calibri"/>
                <a:sym typeface="Calibri"/>
              </a:rPr>
              <a:t>Connecting Investigations To Continued Case Involvement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98B4489-808D-8D6C-2941-A630F939CF53}"/>
              </a:ext>
            </a:extLst>
          </p:cNvPr>
          <p:cNvPicPr>
            <a:picLocks noChangeAspect="1"/>
          </p:cNvPicPr>
          <p:nvPr/>
        </p:nvPicPr>
        <p:blipFill>
          <a:blip r:embed="rId3"/>
          <a:stretch>
            <a:fillRect/>
          </a:stretch>
        </p:blipFill>
        <p:spPr>
          <a:xfrm>
            <a:off x="0" y="0"/>
            <a:ext cx="12192000" cy="6857999"/>
          </a:xfrm>
          <a:prstGeom prst="rect">
            <a:avLst/>
          </a:prstGeom>
        </p:spPr>
      </p:pic>
      <p:sp>
        <p:nvSpPr>
          <p:cNvPr id="5" name="Title 1">
            <a:extLst>
              <a:ext uri="{FF2B5EF4-FFF2-40B4-BE49-F238E27FC236}">
                <a16:creationId xmlns:a16="http://schemas.microsoft.com/office/drawing/2014/main" id="{F23DDDC2-C3A4-F01A-4526-6A846DF9BE99}"/>
              </a:ext>
            </a:extLst>
          </p:cNvPr>
          <p:cNvSpPr txBox="1">
            <a:spLocks/>
          </p:cNvSpPr>
          <p:nvPr/>
        </p:nvSpPr>
        <p:spPr>
          <a:xfrm>
            <a:off x="6095999" y="0"/>
            <a:ext cx="6068191" cy="6857999"/>
          </a:xfrm>
          <a:prstGeom prst="rect">
            <a:avLst/>
          </a:prstGeom>
        </p:spPr>
        <p:txBody>
          <a:bodyPr anchor="ct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ctr"/>
            <a: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t>15-Minute </a:t>
            </a:r>
            <a:b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br>
            <a: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t>Brain Break</a:t>
            </a:r>
          </a:p>
        </p:txBody>
      </p:sp>
    </p:spTree>
    <p:extLst>
      <p:ext uri="{BB962C8B-B14F-4D97-AF65-F5344CB8AC3E}">
        <p14:creationId xmlns:p14="http://schemas.microsoft.com/office/powerpoint/2010/main" val="3456762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p1" descr="Person holding tablet"/>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91" name="Google Shape;191;p1"/>
          <p:cNvSpPr/>
          <p:nvPr/>
        </p:nvSpPr>
        <p:spPr>
          <a:xfrm>
            <a:off x="390524" y="5184647"/>
            <a:ext cx="11344275" cy="1246133"/>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 name="Google Shape;192;p1"/>
          <p:cNvSpPr txBox="1"/>
          <p:nvPr/>
        </p:nvSpPr>
        <p:spPr>
          <a:xfrm>
            <a:off x="690561" y="5409847"/>
            <a:ext cx="107442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4800" b="1" i="0" u="none" strike="noStrike" cap="none" dirty="0">
                <a:solidFill>
                  <a:schemeClr val="dk1"/>
                </a:solidFill>
                <a:latin typeface="Calibri"/>
                <a:ea typeface="Calibri"/>
                <a:cs typeface="Calibri"/>
                <a:sym typeface="Calibri"/>
              </a:rPr>
              <a:t>FROM REMOVAL TO COURT ACTION</a:t>
            </a:r>
            <a:endParaRPr sz="24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g3f977c749ef_0_0"/>
          <p:cNvSpPr txBox="1">
            <a:spLocks noGrp="1"/>
          </p:cNvSpPr>
          <p:nvPr>
            <p:ph type="ctrTitle"/>
          </p:nvPr>
        </p:nvSpPr>
        <p:spPr>
          <a:xfrm>
            <a:off x="557824" y="1623975"/>
            <a:ext cx="4656000" cy="23877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SzPts val="6000"/>
              <a:buNone/>
            </a:pPr>
            <a:r>
              <a:rPr lang="en-US" b="1" dirty="0">
                <a:latin typeface="Calibri"/>
                <a:ea typeface="Calibri"/>
                <a:cs typeface="Calibri"/>
                <a:sym typeface="Calibri"/>
              </a:rPr>
              <a:t>From Removal to Court Action</a:t>
            </a:r>
            <a:endParaRPr b="1" dirty="0">
              <a:latin typeface="Calibri"/>
              <a:ea typeface="Calibri"/>
              <a:cs typeface="Calibri"/>
              <a:sym typeface="Calibri"/>
            </a:endParaRPr>
          </a:p>
        </p:txBody>
      </p:sp>
      <p:sp>
        <p:nvSpPr>
          <p:cNvPr id="3" name="Rectangle 2">
            <a:extLst>
              <a:ext uri="{FF2B5EF4-FFF2-40B4-BE49-F238E27FC236}">
                <a16:creationId xmlns:a16="http://schemas.microsoft.com/office/drawing/2014/main" id="{267E4E77-CDFD-90CE-8DF0-029CD57EE467}"/>
              </a:ext>
            </a:extLst>
          </p:cNvPr>
          <p:cNvSpPr/>
          <p:nvPr/>
        </p:nvSpPr>
        <p:spPr>
          <a:xfrm>
            <a:off x="0" y="4377128"/>
            <a:ext cx="12192000" cy="97012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9" name="Google Shape;199;g3f977c749ef_0_0" descr="Person holding tablet"/>
          <p:cNvPicPr preferRelativeResize="0"/>
          <p:nvPr/>
        </p:nvPicPr>
        <p:blipFill rotWithShape="1">
          <a:blip r:embed="rId3">
            <a:alphaModFix/>
          </a:blip>
          <a:srcRect l="24761"/>
          <a:stretch>
            <a:fillRect/>
          </a:stretch>
        </p:blipFill>
        <p:spPr>
          <a:xfrm>
            <a:off x="5577416" y="791605"/>
            <a:ext cx="5917019" cy="52116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grpSp>
        <p:nvGrpSpPr>
          <p:cNvPr id="205" name="Google Shape;205;p2"/>
          <p:cNvGrpSpPr/>
          <p:nvPr/>
        </p:nvGrpSpPr>
        <p:grpSpPr>
          <a:xfrm>
            <a:off x="5078086" y="-96441"/>
            <a:ext cx="189049" cy="6954441"/>
            <a:chOff x="0" y="-38100"/>
            <a:chExt cx="74686" cy="2747433"/>
          </a:xfrm>
        </p:grpSpPr>
        <p:sp>
          <p:nvSpPr>
            <p:cNvPr id="206" name="Google Shape;206;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207" name="Google Shape;207;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208" name="Google Shape;208;p2"/>
          <p:cNvSpPr txBox="1"/>
          <p:nvPr/>
        </p:nvSpPr>
        <p:spPr>
          <a:xfrm>
            <a:off x="365991" y="1300897"/>
            <a:ext cx="4392300" cy="22164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7200" b="1" i="0" u="none" strike="noStrike" cap="none">
                <a:solidFill>
                  <a:srgbClr val="000000"/>
                </a:solidFill>
                <a:latin typeface="Antonio"/>
                <a:ea typeface="Antonio"/>
                <a:cs typeface="Antonio"/>
                <a:sym typeface="Antonio"/>
              </a:rPr>
              <a:t>Target Outcomes</a:t>
            </a:r>
            <a:endParaRPr sz="7200" b="0" i="0" u="none" strike="noStrike" cap="none">
              <a:solidFill>
                <a:srgbClr val="000000"/>
              </a:solidFill>
              <a:latin typeface="Antonio"/>
              <a:ea typeface="Antonio"/>
              <a:cs typeface="Antonio"/>
              <a:sym typeface="Antonio"/>
            </a:endParaRPr>
          </a:p>
        </p:txBody>
      </p:sp>
      <p:sp>
        <p:nvSpPr>
          <p:cNvPr id="209" name="Google Shape;209;p2"/>
          <p:cNvSpPr txBox="1"/>
          <p:nvPr/>
        </p:nvSpPr>
        <p:spPr>
          <a:xfrm>
            <a:off x="5587005" y="610131"/>
            <a:ext cx="6406200" cy="5719514"/>
          </a:xfrm>
          <a:prstGeom prst="rect">
            <a:avLst/>
          </a:prstGeom>
          <a:noFill/>
          <a:ln>
            <a:noFill/>
          </a:ln>
        </p:spPr>
        <p:txBody>
          <a:bodyPr spcFirstLastPara="1" wrap="square" lIns="0" tIns="0" rIns="0" bIns="0" anchor="t" anchorCtr="0">
            <a:spAutoFit/>
          </a:bodyPr>
          <a:lstStyle/>
          <a:p>
            <a:pPr marL="457200" marR="0" lvl="0" indent="-457200" algn="l" rtl="0">
              <a:lnSpc>
                <a:spcPct val="100000"/>
              </a:lnSpc>
              <a:spcBef>
                <a:spcPts val="1400"/>
              </a:spcBef>
              <a:spcAft>
                <a:spcPts val="0"/>
              </a:spcAft>
              <a:buClr>
                <a:srgbClr val="000000"/>
              </a:buClr>
              <a:buSzPts val="3000"/>
              <a:buFont typeface="Arial"/>
              <a:buChar char="•"/>
            </a:pPr>
            <a:r>
              <a:rPr lang="en-US" sz="3000" b="0" i="0" u="none" strike="noStrike" cap="none" dirty="0">
                <a:solidFill>
                  <a:srgbClr val="000000"/>
                </a:solidFill>
                <a:latin typeface="Calibri"/>
                <a:ea typeface="Calibri"/>
                <a:cs typeface="Calibri"/>
                <a:sym typeface="Calibri"/>
              </a:rPr>
              <a:t>Understand how investigations progress into court involvement and legal action following removal.</a:t>
            </a:r>
            <a:endParaRPr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457200" marR="0" lvl="0" indent="-457200" algn="l" rtl="0">
              <a:lnSpc>
                <a:spcPct val="100000"/>
              </a:lnSpc>
              <a:spcBef>
                <a:spcPts val="1800"/>
              </a:spcBef>
              <a:spcAft>
                <a:spcPts val="0"/>
              </a:spcAft>
              <a:buClr>
                <a:srgbClr val="000000"/>
              </a:buClr>
              <a:buSzPts val="3000"/>
              <a:buFont typeface="Arial"/>
              <a:buChar char="•"/>
            </a:pPr>
            <a:r>
              <a:rPr lang="en-US" sz="3000" b="0" i="0" u="none" strike="noStrike" cap="none" dirty="0">
                <a:solidFill>
                  <a:srgbClr val="000000"/>
                </a:solidFill>
                <a:latin typeface="Calibri"/>
                <a:ea typeface="Calibri"/>
                <a:cs typeface="Calibri"/>
                <a:sym typeface="Calibri"/>
              </a:rPr>
              <a:t>Apply removal-related documentation, timelines, and communication expectations to post-removal case progression.</a:t>
            </a:r>
            <a:endParaRPr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457200" marR="0" lvl="0" indent="-457200" algn="l" rtl="0">
              <a:lnSpc>
                <a:spcPct val="100000"/>
              </a:lnSpc>
              <a:spcBef>
                <a:spcPts val="1800"/>
              </a:spcBef>
              <a:spcAft>
                <a:spcPts val="0"/>
              </a:spcAft>
              <a:buClr>
                <a:srgbClr val="000000"/>
              </a:buClr>
              <a:buSzPts val="3000"/>
              <a:buFont typeface="Arial"/>
              <a:buChar char="•"/>
            </a:pPr>
            <a:r>
              <a:rPr lang="en-US" sz="3000" b="0" i="0" u="none" strike="noStrike" cap="none" dirty="0">
                <a:solidFill>
                  <a:srgbClr val="000000"/>
                </a:solidFill>
                <a:latin typeface="Calibri"/>
                <a:ea typeface="Calibri"/>
                <a:cs typeface="Calibri"/>
                <a:sym typeface="Calibri"/>
              </a:rPr>
              <a:t>Assess investigator responsibilities, legal timelines, and documentation needs following protective custody action.</a:t>
            </a:r>
            <a:endParaRPr sz="4400" b="0" i="0" u="none" strike="noStrike" cap="none" dirty="0">
              <a:solidFill>
                <a:srgbClr val="333333"/>
              </a:solidFill>
              <a:latin typeface="Calibri"/>
              <a:ea typeface="Calibri"/>
              <a:cs typeface="Calibri"/>
              <a:sym typeface="Calibri"/>
            </a:endParaRPr>
          </a:p>
        </p:txBody>
      </p:sp>
      <p:pic>
        <p:nvPicPr>
          <p:cNvPr id="210" name="Google Shape;210;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17" name="Google Shape;217;p3" descr="Pen placed on top of a signature line"/>
          <p:cNvPicPr preferRelativeResize="0"/>
          <p:nvPr/>
        </p:nvPicPr>
        <p:blipFill rotWithShape="1">
          <a:blip r:embed="rId3">
            <a:alphaModFix/>
          </a:blip>
          <a:srcRect l="15628" r="-1" b="-1"/>
          <a:stretch/>
        </p:blipFill>
        <p:spPr>
          <a:xfrm>
            <a:off x="3523488" y="10"/>
            <a:ext cx="8668512" cy="6857990"/>
          </a:xfrm>
          <a:prstGeom prst="rect">
            <a:avLst/>
          </a:prstGeom>
          <a:noFill/>
          <a:ln>
            <a:noFill/>
          </a:ln>
        </p:spPr>
      </p:pic>
      <p:sp>
        <p:nvSpPr>
          <p:cNvPr id="218" name="Google Shape;218;p3"/>
          <p:cNvSpPr/>
          <p:nvPr/>
        </p:nvSpPr>
        <p:spPr>
          <a:xfrm>
            <a:off x="0" y="0"/>
            <a:ext cx="9756601" cy="6858000"/>
          </a:xfrm>
          <a:prstGeom prst="rect">
            <a:avLst/>
          </a:prstGeom>
          <a:gradFill>
            <a:gsLst>
              <a:gs pos="0">
                <a:srgbClr val="FFFFFF">
                  <a:alpha val="0"/>
                </a:srgbClr>
              </a:gs>
              <a:gs pos="19000">
                <a:srgbClr val="FFFFFF">
                  <a:alpha val="38039"/>
                </a:srgbClr>
              </a:gs>
              <a:gs pos="35000">
                <a:srgbClr val="FFFFFF">
                  <a:alpha val="78824"/>
                </a:srgbClr>
              </a:gs>
              <a:gs pos="5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19" name="Google Shape;219;p3"/>
          <p:cNvSpPr txBox="1">
            <a:spLocks noGrp="1"/>
          </p:cNvSpPr>
          <p:nvPr>
            <p:ph type="ctrTitle"/>
          </p:nvPr>
        </p:nvSpPr>
        <p:spPr>
          <a:xfrm>
            <a:off x="477980" y="1122363"/>
            <a:ext cx="5218281" cy="280506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800"/>
              <a:buFont typeface="Calibri"/>
              <a:buNone/>
            </a:pPr>
            <a:r>
              <a:rPr lang="en-US" sz="4800" b="1" dirty="0">
                <a:latin typeface="Calibri"/>
                <a:ea typeface="Calibri"/>
                <a:cs typeface="Calibri"/>
                <a:sym typeface="Calibri"/>
              </a:rPr>
              <a:t>Understanding Immediate Legal &amp; Court Progression</a:t>
            </a:r>
            <a:endParaRPr dirty="0"/>
          </a:p>
        </p:txBody>
      </p:sp>
      <p:sp>
        <p:nvSpPr>
          <p:cNvPr id="220" name="Google Shape;220;p3"/>
          <p:cNvSpPr/>
          <p:nvPr/>
        </p:nvSpPr>
        <p:spPr>
          <a:xfrm rot="5400000">
            <a:off x="759921"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21" name="Google Shape;221;p3"/>
          <p:cNvSpPr/>
          <p:nvPr/>
        </p:nvSpPr>
        <p:spPr>
          <a:xfrm>
            <a:off x="481029" y="4546920"/>
            <a:ext cx="397764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8" name="Google Shape;228;p4"/>
          <p:cNvSpPr txBox="1">
            <a:spLocks noGrp="1"/>
          </p:cNvSpPr>
          <p:nvPr>
            <p:ph type="title"/>
          </p:nvPr>
        </p:nvSpPr>
        <p:spPr>
          <a:xfrm>
            <a:off x="849445" y="1579890"/>
            <a:ext cx="9144000" cy="2764028"/>
          </a:xfrm>
          <a:prstGeom prst="rect">
            <a:avLst/>
          </a:prstGeom>
          <a:noFill/>
          <a:ln>
            <a:noFill/>
          </a:ln>
        </p:spPr>
        <p:txBody>
          <a:bodyPr spcFirstLastPara="1" wrap="square" lIns="91425" tIns="45700" rIns="91425" bIns="45700" anchor="ctr" anchorCtr="0">
            <a:normAutofit fontScale="90000"/>
          </a:bodyPr>
          <a:lstStyle/>
          <a:p>
            <a:pPr marL="0" lvl="0" indent="0" rtl="0">
              <a:lnSpc>
                <a:spcPct val="90000"/>
              </a:lnSpc>
              <a:spcBef>
                <a:spcPts val="0"/>
              </a:spcBef>
              <a:spcAft>
                <a:spcPts val="0"/>
              </a:spcAft>
              <a:buClr>
                <a:schemeClr val="dk1"/>
              </a:buClr>
              <a:buSzPct val="100000"/>
              <a:buFont typeface="Calibri"/>
              <a:buNone/>
            </a:pPr>
            <a:r>
              <a:rPr lang="en-US" sz="7200" b="1" dirty="0">
                <a:solidFill>
                  <a:schemeClr val="dk1"/>
                </a:solidFill>
                <a:latin typeface="Calibri"/>
                <a:ea typeface="Calibri"/>
                <a:cs typeface="Calibri"/>
                <a:sym typeface="Calibri"/>
              </a:rPr>
              <a:t>Organizing Information to Support Court Action </a:t>
            </a:r>
            <a:endParaRPr dirty="0"/>
          </a:p>
        </p:txBody>
      </p:sp>
      <p:sp>
        <p:nvSpPr>
          <p:cNvPr id="3" name="Google Shape;319;p3">
            <a:extLst>
              <a:ext uri="{FF2B5EF4-FFF2-40B4-BE49-F238E27FC236}">
                <a16:creationId xmlns:a16="http://schemas.microsoft.com/office/drawing/2014/main" id="{F2FFDEAE-2F45-A209-B5BA-0B57F654B546}"/>
              </a:ext>
            </a:extLst>
          </p:cNvPr>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 name="Google Shape;319;p3">
            <a:extLst>
              <a:ext uri="{FF2B5EF4-FFF2-40B4-BE49-F238E27FC236}">
                <a16:creationId xmlns:a16="http://schemas.microsoft.com/office/drawing/2014/main" id="{25C326B3-5325-D98D-A087-B5590AFEB1B7}"/>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36" name="Google Shape;236;p5" descr="A vintage weighing scales"/>
          <p:cNvPicPr preferRelativeResize="0"/>
          <p:nvPr/>
        </p:nvPicPr>
        <p:blipFill rotWithShape="1">
          <a:blip r:embed="rId3">
            <a:alphaModFix/>
          </a:blip>
          <a:srcRect t="13103" r="-1" b="34154"/>
          <a:stretch/>
        </p:blipFill>
        <p:spPr>
          <a:xfrm>
            <a:off x="20" y="10"/>
            <a:ext cx="8668492" cy="6857990"/>
          </a:xfrm>
          <a:prstGeom prst="rect">
            <a:avLst/>
          </a:prstGeom>
          <a:noFill/>
          <a:ln>
            <a:noFill/>
          </a:ln>
        </p:spPr>
      </p:pic>
      <p:sp>
        <p:nvSpPr>
          <p:cNvPr id="237" name="Google Shape;237;p5"/>
          <p:cNvSpPr/>
          <p:nvPr/>
        </p:nvSpPr>
        <p:spPr>
          <a:xfrm flipH="1">
            <a:off x="2617371" y="0"/>
            <a:ext cx="8480347" cy="6858000"/>
          </a:xfrm>
          <a:prstGeom prst="rect">
            <a:avLst/>
          </a:prstGeom>
          <a:gradFill>
            <a:gsLst>
              <a:gs pos="0">
                <a:srgbClr val="FFFFFF">
                  <a:alpha val="0"/>
                </a:srgbClr>
              </a:gs>
              <a:gs pos="19000">
                <a:srgbClr val="FFFFFF">
                  <a:alpha val="38039"/>
                </a:srgbClr>
              </a:gs>
              <a:gs pos="35000">
                <a:srgbClr val="FFFFFF">
                  <a:alpha val="76863"/>
                </a:srgbClr>
              </a:gs>
              <a:gs pos="4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8" name="Google Shape;238;p5"/>
          <p:cNvSpPr txBox="1">
            <a:spLocks noGrp="1"/>
          </p:cNvSpPr>
          <p:nvPr>
            <p:ph type="title"/>
          </p:nvPr>
        </p:nvSpPr>
        <p:spPr>
          <a:xfrm>
            <a:off x="7135318" y="1343880"/>
            <a:ext cx="4709710" cy="2833808"/>
          </a:xfrm>
          <a:prstGeom prst="rect">
            <a:avLst/>
          </a:prstGeom>
          <a:noFill/>
          <a:ln>
            <a:noFill/>
          </a:ln>
        </p:spPr>
        <p:txBody>
          <a:bodyPr spcFirstLastPara="1" wrap="square" lIns="91425" tIns="45700" rIns="91425" bIns="45700" anchor="b" anchorCtr="0">
            <a:normAutofit fontScale="90000"/>
          </a:bodyPr>
          <a:lstStyle/>
          <a:p>
            <a:pPr marL="0" lvl="0" indent="0" rtl="0">
              <a:lnSpc>
                <a:spcPct val="90000"/>
              </a:lnSpc>
              <a:spcBef>
                <a:spcPts val="0"/>
              </a:spcBef>
              <a:spcAft>
                <a:spcPts val="0"/>
              </a:spcAft>
              <a:buClr>
                <a:schemeClr val="dk1"/>
              </a:buClr>
              <a:buSzPct val="100000"/>
              <a:buFont typeface="Calibri"/>
              <a:buNone/>
            </a:pPr>
            <a:r>
              <a:rPr lang="en-US" sz="5400" b="1" dirty="0">
                <a:latin typeface="Calibri"/>
                <a:ea typeface="Calibri"/>
                <a:cs typeface="Calibri"/>
                <a:sym typeface="Calibri"/>
              </a:rPr>
              <a:t>Understanding How Cases Continue After Removal </a:t>
            </a:r>
            <a:endParaRPr dirty="0"/>
          </a:p>
        </p:txBody>
      </p:sp>
      <p:sp>
        <p:nvSpPr>
          <p:cNvPr id="239" name="Google Shape;239;p5"/>
          <p:cNvSpPr/>
          <p:nvPr/>
        </p:nvSpPr>
        <p:spPr>
          <a:xfrm rot="5400000">
            <a:off x="7530934" y="511683"/>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40" name="Google Shape;240;p5"/>
          <p:cNvSpPr/>
          <p:nvPr/>
        </p:nvSpPr>
        <p:spPr>
          <a:xfrm>
            <a:off x="7162106"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48" name="Google Shape;248;p6"/>
          <p:cNvSpPr txBox="1">
            <a:spLocks noGrp="1"/>
          </p:cNvSpPr>
          <p:nvPr>
            <p:ph type="title"/>
          </p:nvPr>
        </p:nvSpPr>
        <p:spPr>
          <a:xfrm>
            <a:off x="875597" y="2041779"/>
            <a:ext cx="8582025" cy="2177328"/>
          </a:xfrm>
          <a:prstGeom prst="rect">
            <a:avLst/>
          </a:prstGeom>
          <a:noFill/>
          <a:ln>
            <a:noFill/>
          </a:ln>
        </p:spPr>
        <p:txBody>
          <a:bodyPr spcFirstLastPara="1" wrap="square" lIns="91425" tIns="45700" rIns="91425" bIns="45700" anchor="ctr" anchorCtr="0">
            <a:normAutofit/>
          </a:bodyPr>
          <a:lstStyle/>
          <a:p>
            <a:pPr marL="0" lvl="0" indent="0" rtl="0">
              <a:lnSpc>
                <a:spcPct val="90000"/>
              </a:lnSpc>
              <a:spcBef>
                <a:spcPts val="0"/>
              </a:spcBef>
              <a:spcAft>
                <a:spcPts val="0"/>
              </a:spcAft>
              <a:buClr>
                <a:schemeClr val="dk1"/>
              </a:buClr>
              <a:buSzPts val="6600"/>
              <a:buFont typeface="Play"/>
              <a:buNone/>
            </a:pPr>
            <a:r>
              <a:rPr lang="en-US" sz="7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Play"/>
              </a:rPr>
              <a:t>From Removal to Court Action</a:t>
            </a:r>
            <a:endParaRPr sz="7200" dirty="0"/>
          </a:p>
        </p:txBody>
      </p:sp>
      <p:sp>
        <p:nvSpPr>
          <p:cNvPr id="3" name="Google Shape;319;p3">
            <a:extLst>
              <a:ext uri="{FF2B5EF4-FFF2-40B4-BE49-F238E27FC236}">
                <a16:creationId xmlns:a16="http://schemas.microsoft.com/office/drawing/2014/main" id="{93D90605-EA2F-76A1-88D9-44B8ED3E9BE7}"/>
              </a:ext>
            </a:extLst>
          </p:cNvPr>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 name="Google Shape;319;p3">
            <a:extLst>
              <a:ext uri="{FF2B5EF4-FFF2-40B4-BE49-F238E27FC236}">
                <a16:creationId xmlns:a16="http://schemas.microsoft.com/office/drawing/2014/main" id="{C5EC545F-F056-2557-9AE2-A5F91B58FC4B}"/>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descr="Salads in a bowl">
            <a:extLst>
              <a:ext uri="{FF2B5EF4-FFF2-40B4-BE49-F238E27FC236}">
                <a16:creationId xmlns:a16="http://schemas.microsoft.com/office/drawing/2014/main" id="{4F1ACAEE-8B9F-ABA7-F8C9-801A3550771C}"/>
              </a:ext>
            </a:extLst>
          </p:cNvPr>
          <p:cNvPicPr>
            <a:picLocks noChangeAspect="1"/>
          </p:cNvPicPr>
          <p:nvPr/>
        </p:nvPicPr>
        <p:blipFill>
          <a:blip r:embed="rId3" cstate="print">
            <a:extLst>
              <a:ext uri="{28A0092B-C50C-407E-A947-70E740481C1C}">
                <a14:useLocalDpi xmlns:a14="http://schemas.microsoft.com/office/drawing/2010/main" val="0"/>
              </a:ext>
            </a:extLst>
          </a:blip>
          <a:srcRect t="7802" b="7802"/>
          <a:stretch>
            <a:fillRect/>
          </a:stretch>
        </p:blipFill>
        <p:spPr>
          <a:xfrm>
            <a:off x="0" y="0"/>
            <a:ext cx="12192000" cy="6858000"/>
          </a:xfrm>
          <a:prstGeom prst="rect">
            <a:avLst/>
          </a:prstGeom>
          <a:noFill/>
          <a:ln>
            <a:noFill/>
          </a:ln>
        </p:spPr>
      </p:pic>
      <p:sp>
        <p:nvSpPr>
          <p:cNvPr id="5" name="Title 2">
            <a:extLst>
              <a:ext uri="{FF2B5EF4-FFF2-40B4-BE49-F238E27FC236}">
                <a16:creationId xmlns:a16="http://schemas.microsoft.com/office/drawing/2014/main" id="{E6F99EFE-794D-48FF-7003-B2772E059F67}"/>
              </a:ext>
            </a:extLst>
          </p:cNvPr>
          <p:cNvSpPr txBox="1">
            <a:spLocks/>
          </p:cNvSpPr>
          <p:nvPr/>
        </p:nvSpPr>
        <p:spPr>
          <a:xfrm>
            <a:off x="0" y="4839848"/>
            <a:ext cx="12192000" cy="1325563"/>
          </a:xfrm>
          <a:prstGeom prst="rect">
            <a:avLst/>
          </a:prstGeom>
          <a:solidFill>
            <a:schemeClr val="bg1">
              <a:alpha val="90000"/>
            </a:schemeClr>
          </a:solidFill>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ctr"/>
            <a:r>
              <a:rPr lang="en-US" sz="7200" dirty="0">
                <a:latin typeface="Calibri" panose="020F0502020204030204" pitchFamily="34" charset="0"/>
                <a:ea typeface="Calibri" panose="020F0502020204030204" pitchFamily="34" charset="0"/>
                <a:cs typeface="Calibri" panose="020F0502020204030204" pitchFamily="34" charset="0"/>
              </a:rPr>
              <a:t>Lunch Break</a:t>
            </a:r>
          </a:p>
        </p:txBody>
      </p:sp>
    </p:spTree>
    <p:extLst>
      <p:ext uri="{BB962C8B-B14F-4D97-AF65-F5344CB8AC3E}">
        <p14:creationId xmlns:p14="http://schemas.microsoft.com/office/powerpoint/2010/main" val="1820179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p1" descr="Conference room"/>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91" name="Google Shape;191;p1"/>
          <p:cNvSpPr/>
          <p:nvPr/>
        </p:nvSpPr>
        <p:spPr>
          <a:xfrm>
            <a:off x="0" y="4991725"/>
            <a:ext cx="12192000" cy="1445500"/>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2" name="Google Shape;192;p1"/>
          <p:cNvSpPr txBox="1"/>
          <p:nvPr/>
        </p:nvSpPr>
        <p:spPr>
          <a:xfrm>
            <a:off x="839450" y="4999248"/>
            <a:ext cx="10633023" cy="144650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US" sz="4400" b="1" i="0" u="none" strike="noStrike" cap="none" dirty="0">
                <a:solidFill>
                  <a:schemeClr val="dk1"/>
                </a:solidFill>
                <a:latin typeface="Calibri"/>
                <a:ea typeface="Calibri"/>
                <a:cs typeface="Calibri"/>
                <a:sym typeface="Calibri"/>
              </a:rPr>
              <a:t>TRANSITIONING CASES AND ONGOING DIVISION INVOLVEMENT </a:t>
            </a:r>
            <a:endParaRPr sz="4400" b="0" i="0" u="none" strike="noStrike" cap="none" dirty="0">
              <a:solidFill>
                <a:srgbClr val="000000"/>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3" name="Rectangle 2">
            <a:extLst>
              <a:ext uri="{FF2B5EF4-FFF2-40B4-BE49-F238E27FC236}">
                <a16:creationId xmlns:a16="http://schemas.microsoft.com/office/drawing/2014/main" id="{A7EB3F92-5643-6D6B-A29F-9540B3C576AF}"/>
              </a:ext>
            </a:extLst>
          </p:cNvPr>
          <p:cNvSpPr/>
          <p:nvPr/>
        </p:nvSpPr>
        <p:spPr>
          <a:xfrm>
            <a:off x="0" y="4497049"/>
            <a:ext cx="12192000" cy="97941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Google Shape;198;g3f977d11f2f_0_0"/>
          <p:cNvSpPr txBox="1">
            <a:spLocks noGrp="1"/>
          </p:cNvSpPr>
          <p:nvPr>
            <p:ph type="ctrTitle"/>
          </p:nvPr>
        </p:nvSpPr>
        <p:spPr>
          <a:xfrm>
            <a:off x="596710" y="1594156"/>
            <a:ext cx="5002800" cy="23877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100000"/>
              </a:lnSpc>
              <a:spcBef>
                <a:spcPts val="0"/>
              </a:spcBef>
              <a:spcAft>
                <a:spcPts val="0"/>
              </a:spcAft>
              <a:buSzPct val="138889"/>
              <a:buNone/>
            </a:pPr>
            <a:r>
              <a:rPr lang="en-US" sz="4800" b="1" dirty="0">
                <a:latin typeface="Calibri"/>
                <a:ea typeface="Calibri"/>
                <a:cs typeface="Calibri"/>
                <a:sym typeface="Calibri"/>
              </a:rPr>
              <a:t>Transitioning Cases and Ongoing Division Involvement </a:t>
            </a:r>
            <a:endParaRPr sz="4800" b="1" dirty="0">
              <a:latin typeface="Calibri"/>
              <a:ea typeface="Calibri"/>
              <a:cs typeface="Calibri"/>
              <a:sym typeface="Calibri"/>
            </a:endParaRPr>
          </a:p>
        </p:txBody>
      </p:sp>
      <p:pic>
        <p:nvPicPr>
          <p:cNvPr id="199" name="Google Shape;199;g3f977d11f2f_0_0"/>
          <p:cNvPicPr preferRelativeResize="0"/>
          <p:nvPr/>
        </p:nvPicPr>
        <p:blipFill rotWithShape="1">
          <a:blip r:embed="rId3">
            <a:alphaModFix/>
          </a:blip>
          <a:srcRect l="29399"/>
          <a:stretch>
            <a:fillRect/>
          </a:stretch>
        </p:blipFill>
        <p:spPr>
          <a:xfrm>
            <a:off x="6528619" y="850675"/>
            <a:ext cx="4871174" cy="52121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grpSp>
        <p:nvGrpSpPr>
          <p:cNvPr id="205" name="Google Shape;205;p2"/>
          <p:cNvGrpSpPr/>
          <p:nvPr/>
        </p:nvGrpSpPr>
        <p:grpSpPr>
          <a:xfrm>
            <a:off x="5078086" y="-96441"/>
            <a:ext cx="189049" cy="6954441"/>
            <a:chOff x="0" y="-38100"/>
            <a:chExt cx="74686" cy="2747433"/>
          </a:xfrm>
        </p:grpSpPr>
        <p:sp>
          <p:nvSpPr>
            <p:cNvPr id="206" name="Google Shape;206;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207" name="Google Shape;207;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208" name="Google Shape;208;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6400"/>
              <a:buFont typeface="Arial"/>
              <a:buNone/>
            </a:pPr>
            <a:r>
              <a:rPr lang="en-US" sz="6400" b="1" i="0" u="none" strike="noStrike" cap="none" dirty="0">
                <a:latin typeface="Antonio"/>
                <a:ea typeface="Antonio"/>
                <a:cs typeface="Antonio"/>
                <a:sym typeface="Antonio"/>
              </a:rPr>
              <a:t>Target Outcomes</a:t>
            </a:r>
            <a:endParaRPr sz="933" b="0" i="0" u="none" strike="noStrike" cap="none" dirty="0">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09" name="Google Shape;209;p2"/>
          <p:cNvSpPr txBox="1"/>
          <p:nvPr/>
        </p:nvSpPr>
        <p:spPr>
          <a:xfrm>
            <a:off x="5605509" y="827317"/>
            <a:ext cx="6220500" cy="5447645"/>
          </a:xfrm>
          <a:prstGeom prst="rect">
            <a:avLst/>
          </a:prstGeom>
          <a:noFill/>
          <a:ln>
            <a:noFill/>
          </a:ln>
        </p:spPr>
        <p:txBody>
          <a:bodyPr spcFirstLastPara="1" wrap="square" lIns="0" tIns="0" rIns="0" bIns="0" anchor="t" anchorCtr="0">
            <a:spAutoFit/>
          </a:bodyPr>
          <a:lstStyle/>
          <a:p>
            <a:pPr marL="457200" marR="0" lvl="0" indent="-4572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Understand how investigations transition into continued agency involvement following removal and court progression.</a:t>
            </a:r>
          </a:p>
          <a:p>
            <a:pPr marL="457200" marR="0" lvl="0" indent="-457200" algn="l" rtl="0">
              <a:lnSpc>
                <a:spcPct val="100000"/>
              </a:lnSpc>
              <a:spcAft>
                <a:spcPts val="0"/>
              </a:spcAft>
              <a:buClr>
                <a:srgbClr val="000000"/>
              </a:buClr>
              <a:buSzPts val="3000"/>
              <a:buFont typeface="Calibri"/>
              <a:buChar char="•"/>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Apply communication, reassessment, and coordination expectations to case transition discussions.</a:t>
            </a:r>
          </a:p>
          <a:p>
            <a:pPr marL="457200" marR="0" lvl="0" indent="-457200" algn="l" rtl="0">
              <a:lnSpc>
                <a:spcPct val="100000"/>
              </a:lnSpc>
              <a:spcAft>
                <a:spcPts val="0"/>
              </a:spcAft>
              <a:buClr>
                <a:srgbClr val="000000"/>
              </a:buClr>
              <a:buSzPts val="3000"/>
              <a:buFont typeface="Calibri"/>
              <a:buChar char="•"/>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Assess what information ongoing s and agency partners need following investigative progression and court involvement.</a:t>
            </a:r>
            <a:endParaRPr sz="3000" b="0" i="0" u="none" strike="noStrike" cap="none" dirty="0">
              <a:solidFill>
                <a:srgbClr val="000000"/>
              </a:solidFill>
              <a:latin typeface="Calibri"/>
              <a:ea typeface="Calibri"/>
              <a:cs typeface="Calibri"/>
              <a:sym typeface="Calibri"/>
            </a:endParaRPr>
          </a:p>
        </p:txBody>
      </p:sp>
      <p:pic>
        <p:nvPicPr>
          <p:cNvPr id="210" name="Google Shape;210;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17" name="Google Shape;217;p3"/>
          <p:cNvSpPr txBox="1">
            <a:spLocks noGrp="1"/>
          </p:cNvSpPr>
          <p:nvPr>
            <p:ph type="title"/>
          </p:nvPr>
        </p:nvSpPr>
        <p:spPr>
          <a:xfrm>
            <a:off x="1094287" y="2299569"/>
            <a:ext cx="7782600" cy="17922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6600"/>
              <a:buFont typeface="Calibri"/>
              <a:buNone/>
            </a:pPr>
            <a:r>
              <a:rPr lang="en-US" sz="6000" b="1" dirty="0">
                <a:solidFill>
                  <a:schemeClr val="dk1"/>
                </a:solidFill>
                <a:latin typeface="Calibri"/>
                <a:ea typeface="Calibri"/>
                <a:cs typeface="Calibri"/>
                <a:sym typeface="Calibri"/>
              </a:rPr>
              <a:t>Supporting Continuity and Communication</a:t>
            </a:r>
            <a:endParaRPr sz="6000" dirty="0">
              <a:latin typeface="Calibri"/>
              <a:ea typeface="Calibri"/>
              <a:cs typeface="Calibri"/>
              <a:sym typeface="Calibri"/>
            </a:endParaRPr>
          </a:p>
        </p:txBody>
      </p:sp>
      <p:sp>
        <p:nvSpPr>
          <p:cNvPr id="219" name="Google Shape;219;p3"/>
          <p:cNvSpPr/>
          <p:nvPr/>
        </p:nvSpPr>
        <p:spPr>
          <a:xfrm>
            <a:off x="7850653" y="5626353"/>
            <a:ext cx="3479619" cy="18288"/>
          </a:xfrm>
          <a:custGeom>
            <a:avLst/>
            <a:gdLst/>
            <a:ahLst/>
            <a:cxnLst/>
            <a:rect l="l" t="t" r="r" b="b"/>
            <a:pathLst>
              <a:path w="3479619" h="18288" fill="none" extrusionOk="0">
                <a:moveTo>
                  <a:pt x="0" y="0"/>
                </a:moveTo>
                <a:cubicBezTo>
                  <a:pt x="178395" y="-3637"/>
                  <a:pt x="368619" y="-28254"/>
                  <a:pt x="661128" y="0"/>
                </a:cubicBezTo>
                <a:cubicBezTo>
                  <a:pt x="953637" y="28254"/>
                  <a:pt x="1022982" y="-4416"/>
                  <a:pt x="1357051" y="0"/>
                </a:cubicBezTo>
                <a:cubicBezTo>
                  <a:pt x="1691120" y="4416"/>
                  <a:pt x="1729558" y="27777"/>
                  <a:pt x="2087771" y="0"/>
                </a:cubicBezTo>
                <a:cubicBezTo>
                  <a:pt x="2445984" y="-27777"/>
                  <a:pt x="2592094" y="4429"/>
                  <a:pt x="2818491" y="0"/>
                </a:cubicBezTo>
                <a:cubicBezTo>
                  <a:pt x="3044888" y="-4429"/>
                  <a:pt x="3204567" y="26471"/>
                  <a:pt x="3479619" y="0"/>
                </a:cubicBezTo>
                <a:cubicBezTo>
                  <a:pt x="3478910" y="8157"/>
                  <a:pt x="3479206" y="12125"/>
                  <a:pt x="3479619" y="18288"/>
                </a:cubicBezTo>
                <a:cubicBezTo>
                  <a:pt x="3315855" y="-2963"/>
                  <a:pt x="3094885" y="26965"/>
                  <a:pt x="2714103" y="18288"/>
                </a:cubicBezTo>
                <a:cubicBezTo>
                  <a:pt x="2333321" y="9611"/>
                  <a:pt x="2260528" y="-15335"/>
                  <a:pt x="1948587" y="18288"/>
                </a:cubicBezTo>
                <a:cubicBezTo>
                  <a:pt x="1636646" y="51911"/>
                  <a:pt x="1489816" y="46369"/>
                  <a:pt x="1252663" y="18288"/>
                </a:cubicBezTo>
                <a:cubicBezTo>
                  <a:pt x="1015510" y="-9793"/>
                  <a:pt x="519812" y="-12177"/>
                  <a:pt x="0" y="18288"/>
                </a:cubicBezTo>
                <a:cubicBezTo>
                  <a:pt x="-46" y="12483"/>
                  <a:pt x="-203" y="6491"/>
                  <a:pt x="0" y="0"/>
                </a:cubicBezTo>
                <a:close/>
              </a:path>
              <a:path w="3479619" h="18288" extrusionOk="0">
                <a:moveTo>
                  <a:pt x="0" y="0"/>
                </a:moveTo>
                <a:cubicBezTo>
                  <a:pt x="326045" y="25020"/>
                  <a:pt x="425411" y="-17676"/>
                  <a:pt x="661128" y="0"/>
                </a:cubicBezTo>
                <a:cubicBezTo>
                  <a:pt x="896845" y="17676"/>
                  <a:pt x="1124825" y="1478"/>
                  <a:pt x="1252663" y="0"/>
                </a:cubicBezTo>
                <a:cubicBezTo>
                  <a:pt x="1380502" y="-1478"/>
                  <a:pt x="1694914" y="11788"/>
                  <a:pt x="2018179" y="0"/>
                </a:cubicBezTo>
                <a:cubicBezTo>
                  <a:pt x="2341444" y="-11788"/>
                  <a:pt x="2451167" y="12596"/>
                  <a:pt x="2679307" y="0"/>
                </a:cubicBezTo>
                <a:cubicBezTo>
                  <a:pt x="2907447" y="-12596"/>
                  <a:pt x="3094555" y="23821"/>
                  <a:pt x="3479619" y="0"/>
                </a:cubicBezTo>
                <a:cubicBezTo>
                  <a:pt x="3479355" y="4493"/>
                  <a:pt x="3480003" y="9472"/>
                  <a:pt x="3479619" y="18288"/>
                </a:cubicBezTo>
                <a:cubicBezTo>
                  <a:pt x="3311729" y="36782"/>
                  <a:pt x="3015946" y="7938"/>
                  <a:pt x="2783695" y="18288"/>
                </a:cubicBezTo>
                <a:cubicBezTo>
                  <a:pt x="2551444" y="28638"/>
                  <a:pt x="2398767" y="-13940"/>
                  <a:pt x="2018179" y="18288"/>
                </a:cubicBezTo>
                <a:cubicBezTo>
                  <a:pt x="1637591" y="50516"/>
                  <a:pt x="1634873" y="-6356"/>
                  <a:pt x="1426644" y="18288"/>
                </a:cubicBezTo>
                <a:cubicBezTo>
                  <a:pt x="1218415" y="42932"/>
                  <a:pt x="1006973" y="4094"/>
                  <a:pt x="730720" y="18288"/>
                </a:cubicBezTo>
                <a:cubicBezTo>
                  <a:pt x="454467" y="32482"/>
                  <a:pt x="291313" y="3910"/>
                  <a:pt x="0" y="18288"/>
                </a:cubicBezTo>
                <a:cubicBezTo>
                  <a:pt x="843" y="9577"/>
                  <a:pt x="371" y="6900"/>
                  <a:pt x="0" y="0"/>
                </a:cubicBezTo>
                <a:close/>
              </a:path>
            </a:pathLst>
          </a:custGeom>
          <a:solidFill>
            <a:srgbClr val="FFFFFF"/>
          </a:solidFill>
          <a:ln w="41275" cap="rnd"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 name="Google Shape;319;p3">
            <a:extLst>
              <a:ext uri="{FF2B5EF4-FFF2-40B4-BE49-F238E27FC236}">
                <a16:creationId xmlns:a16="http://schemas.microsoft.com/office/drawing/2014/main" id="{B2C482DC-0E35-A732-9C34-04C4A55540EA}"/>
              </a:ext>
            </a:extLst>
          </p:cNvPr>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 name="Google Shape;319;p3">
            <a:extLst>
              <a:ext uri="{FF2B5EF4-FFF2-40B4-BE49-F238E27FC236}">
                <a16:creationId xmlns:a16="http://schemas.microsoft.com/office/drawing/2014/main" id="{62A67CAF-A221-D84F-34FB-8F41CB05DA95}"/>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pic>
        <p:nvPicPr>
          <p:cNvPr id="226" name="Google Shape;226;p4" descr="Man writing on whiteboard giving online lecture"/>
          <p:cNvPicPr preferRelativeResize="0">
            <a:picLocks noGrp="1"/>
          </p:cNvPicPr>
          <p:nvPr>
            <p:ph type="body" idx="1"/>
          </p:nvPr>
        </p:nvPicPr>
        <p:blipFill rotWithShape="1">
          <a:blip r:embed="rId3">
            <a:alphaModFix/>
          </a:blip>
          <a:srcRect r="23298" b="9091"/>
          <a:stretch/>
        </p:blipFill>
        <p:spPr>
          <a:xfrm>
            <a:off x="3523488" y="10"/>
            <a:ext cx="8668512" cy="6857990"/>
          </a:xfrm>
          <a:prstGeom prst="rect">
            <a:avLst/>
          </a:prstGeom>
          <a:noFill/>
          <a:ln>
            <a:noFill/>
          </a:ln>
        </p:spPr>
      </p:pic>
      <p:sp>
        <p:nvSpPr>
          <p:cNvPr id="227" name="Google Shape;227;p4"/>
          <p:cNvSpPr/>
          <p:nvPr/>
        </p:nvSpPr>
        <p:spPr>
          <a:xfrm>
            <a:off x="0" y="0"/>
            <a:ext cx="9756600" cy="6858000"/>
          </a:xfrm>
          <a:prstGeom prst="rect">
            <a:avLst/>
          </a:prstGeom>
          <a:gradFill>
            <a:gsLst>
              <a:gs pos="0">
                <a:srgbClr val="FFFFFF">
                  <a:alpha val="0"/>
                </a:srgbClr>
              </a:gs>
              <a:gs pos="19000">
                <a:srgbClr val="FFFFFF">
                  <a:alpha val="38039"/>
                </a:srgbClr>
              </a:gs>
              <a:gs pos="35000">
                <a:srgbClr val="FFFFFF">
                  <a:alpha val="78824"/>
                </a:srgbClr>
              </a:gs>
              <a:gs pos="5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28" name="Google Shape;228;p4"/>
          <p:cNvSpPr txBox="1">
            <a:spLocks noGrp="1"/>
          </p:cNvSpPr>
          <p:nvPr>
            <p:ph type="title"/>
          </p:nvPr>
        </p:nvSpPr>
        <p:spPr>
          <a:xfrm>
            <a:off x="495237" y="1782951"/>
            <a:ext cx="5470847" cy="283958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4800"/>
              <a:buFont typeface="Calibri"/>
              <a:buNone/>
            </a:pPr>
            <a:r>
              <a:rPr lang="en-US" sz="4800" b="1" dirty="0">
                <a:latin typeface="Calibri"/>
                <a:ea typeface="Calibri"/>
                <a:cs typeface="Calibri"/>
                <a:sym typeface="Calibri"/>
              </a:rPr>
              <a:t>Prioritizing Information During Case Transition </a:t>
            </a:r>
            <a:endParaRPr sz="4800" dirty="0">
              <a:latin typeface="Calibri"/>
              <a:ea typeface="Calibri"/>
              <a:cs typeface="Calibri"/>
              <a:sym typeface="Calibri"/>
            </a:endParaRPr>
          </a:p>
        </p:txBody>
      </p:sp>
      <p:sp>
        <p:nvSpPr>
          <p:cNvPr id="229" name="Google Shape;229;p4"/>
          <p:cNvSpPr/>
          <p:nvPr/>
        </p:nvSpPr>
        <p:spPr>
          <a:xfrm rot="5400000">
            <a:off x="864029" y="323379"/>
            <a:ext cx="146400" cy="7041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30" name="Google Shape;230;p4"/>
          <p:cNvSpPr/>
          <p:nvPr/>
        </p:nvSpPr>
        <p:spPr>
          <a:xfrm>
            <a:off x="585179" y="4156646"/>
            <a:ext cx="3977700" cy="18300"/>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7" name="Google Shape;237;p5"/>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8" name="Google Shape;238;p5"/>
          <p:cNvSpPr/>
          <p:nvPr/>
        </p:nvSpPr>
        <p:spPr>
          <a:xfrm>
            <a:off x="641774" y="623275"/>
            <a:ext cx="10905053" cy="5607882"/>
          </a:xfrm>
          <a:prstGeom prst="rect">
            <a:avLst/>
          </a:prstGeom>
          <a:noFill/>
          <a:ln w="19050" cap="flat" cmpd="sng">
            <a:solidFill>
              <a:srgbClr val="3F3F3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39" name="Google Shape;239;p5"/>
          <p:cNvSpPr txBox="1">
            <a:spLocks noGrp="1"/>
          </p:cNvSpPr>
          <p:nvPr>
            <p:ph type="title"/>
          </p:nvPr>
        </p:nvSpPr>
        <p:spPr>
          <a:xfrm>
            <a:off x="1225280" y="1863433"/>
            <a:ext cx="9231410" cy="273805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10600"/>
              <a:buFont typeface="Calibri"/>
              <a:buNone/>
            </a:pPr>
            <a:r>
              <a:rPr lang="en-US" sz="8800" b="1" dirty="0">
                <a:solidFill>
                  <a:schemeClr val="dk1"/>
                </a:solidFill>
                <a:latin typeface="Calibri"/>
                <a:ea typeface="Calibri"/>
                <a:cs typeface="Calibri"/>
                <a:sym typeface="Calibri"/>
              </a:rPr>
              <a:t>Prioritization &amp; Communication</a:t>
            </a:r>
            <a:endParaRPr sz="8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5884071-151A-C72E-9223-63B54D56DBB9}"/>
              </a:ext>
            </a:extLst>
          </p:cNvPr>
          <p:cNvPicPr>
            <a:picLocks noChangeAspect="1"/>
          </p:cNvPicPr>
          <p:nvPr/>
        </p:nvPicPr>
        <p:blipFill>
          <a:blip r:embed="rId3"/>
          <a:stretch>
            <a:fillRect/>
          </a:stretch>
        </p:blipFill>
        <p:spPr>
          <a:xfrm>
            <a:off x="0" y="0"/>
            <a:ext cx="12192000" cy="6857999"/>
          </a:xfrm>
          <a:prstGeom prst="rect">
            <a:avLst/>
          </a:prstGeom>
        </p:spPr>
      </p:pic>
      <p:sp>
        <p:nvSpPr>
          <p:cNvPr id="6" name="Title 1">
            <a:extLst>
              <a:ext uri="{FF2B5EF4-FFF2-40B4-BE49-F238E27FC236}">
                <a16:creationId xmlns:a16="http://schemas.microsoft.com/office/drawing/2014/main" id="{87F77145-A2CF-0777-951F-CAA868CF5C69}"/>
              </a:ext>
            </a:extLst>
          </p:cNvPr>
          <p:cNvSpPr txBox="1">
            <a:spLocks/>
          </p:cNvSpPr>
          <p:nvPr/>
        </p:nvSpPr>
        <p:spPr>
          <a:xfrm>
            <a:off x="6095999" y="0"/>
            <a:ext cx="6068191" cy="6857999"/>
          </a:xfrm>
          <a:prstGeom prst="rect">
            <a:avLst/>
          </a:prstGeom>
        </p:spPr>
        <p:txBody>
          <a:bodyPr anchor="ct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a:lstStyle>
          <a:p>
            <a:pPr algn="ctr"/>
            <a: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t>15-Minute </a:t>
            </a:r>
            <a:b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br>
            <a:r>
              <a:rPr lang="en-US" sz="7200" dirty="0">
                <a:solidFill>
                  <a:schemeClr val="bg1"/>
                </a:solidFill>
                <a:latin typeface="Calibri" panose="020F0502020204030204" pitchFamily="34" charset="0"/>
                <a:ea typeface="Calibri" panose="020F0502020204030204" pitchFamily="34" charset="0"/>
                <a:cs typeface="Calibri" panose="020F0502020204030204" pitchFamily="34" charset="0"/>
              </a:rPr>
              <a:t>Brain Break</a:t>
            </a:r>
          </a:p>
        </p:txBody>
      </p:sp>
    </p:spTree>
    <p:extLst>
      <p:ext uri="{BB962C8B-B14F-4D97-AF65-F5344CB8AC3E}">
        <p14:creationId xmlns:p14="http://schemas.microsoft.com/office/powerpoint/2010/main" val="32133575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g3f977e5bc0c_1_0"/>
          <p:cNvSpPr txBox="1">
            <a:spLocks noGrp="1"/>
          </p:cNvSpPr>
          <p:nvPr>
            <p:ph type="ctrTitle"/>
          </p:nvPr>
        </p:nvSpPr>
        <p:spPr>
          <a:xfrm>
            <a:off x="528599" y="1963713"/>
            <a:ext cx="4553100" cy="185796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6000"/>
              <a:buNone/>
            </a:pPr>
            <a:r>
              <a:rPr lang="en-US" b="1" dirty="0">
                <a:latin typeface="Calibri"/>
                <a:ea typeface="Calibri"/>
                <a:cs typeface="Calibri"/>
                <a:sym typeface="Calibri"/>
              </a:rPr>
              <a:t>Reflection Discussion</a:t>
            </a:r>
            <a:endParaRPr b="1" dirty="0">
              <a:latin typeface="Calibri"/>
              <a:ea typeface="Calibri"/>
              <a:cs typeface="Calibri"/>
              <a:sym typeface="Calibri"/>
            </a:endParaRPr>
          </a:p>
        </p:txBody>
      </p:sp>
      <p:sp>
        <p:nvSpPr>
          <p:cNvPr id="3" name="Rectangle 2">
            <a:extLst>
              <a:ext uri="{FF2B5EF4-FFF2-40B4-BE49-F238E27FC236}">
                <a16:creationId xmlns:a16="http://schemas.microsoft.com/office/drawing/2014/main" id="{CE7D52B1-2D9E-CAE7-46B5-A8FFC731F79E}"/>
              </a:ext>
            </a:extLst>
          </p:cNvPr>
          <p:cNvSpPr/>
          <p:nvPr/>
        </p:nvSpPr>
        <p:spPr>
          <a:xfrm>
            <a:off x="0" y="4542018"/>
            <a:ext cx="12192000" cy="101835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186A42C-FD96-81D4-18FC-2498B0B5103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21902" y="1184225"/>
            <a:ext cx="7036108" cy="491677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grpSp>
        <p:nvGrpSpPr>
          <p:cNvPr id="306" name="Google Shape;306;p2"/>
          <p:cNvGrpSpPr/>
          <p:nvPr/>
        </p:nvGrpSpPr>
        <p:grpSpPr>
          <a:xfrm>
            <a:off x="4543705" y="-48221"/>
            <a:ext cx="189049" cy="6954441"/>
            <a:chOff x="0" y="-38100"/>
            <a:chExt cx="74686" cy="2747433"/>
          </a:xfrm>
        </p:grpSpPr>
        <p:sp>
          <p:nvSpPr>
            <p:cNvPr id="307" name="Google Shape;307;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308" name="Google Shape;308;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309" name="Google Shape;309;p2"/>
          <p:cNvSpPr txBox="1"/>
          <p:nvPr/>
        </p:nvSpPr>
        <p:spPr>
          <a:xfrm>
            <a:off x="-1" y="1288800"/>
            <a:ext cx="4543705" cy="184665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7200"/>
              <a:buFont typeface="Arial"/>
              <a:buNone/>
            </a:pPr>
            <a:r>
              <a:rPr lang="en-US" sz="6000" b="1" i="0" u="none" strike="noStrike" cap="none" dirty="0">
                <a:solidFill>
                  <a:srgbClr val="000000"/>
                </a:solidFill>
                <a:latin typeface="Antonio"/>
                <a:ea typeface="Antonio"/>
                <a:cs typeface="Antonio"/>
                <a:sym typeface="Antonio"/>
              </a:rPr>
              <a:t>Target Outcomes</a:t>
            </a:r>
            <a:endParaRPr sz="6000" b="0" i="0" u="none" strike="noStrike" cap="none" dirty="0">
              <a:solidFill>
                <a:srgbClr val="000000"/>
              </a:solidFill>
              <a:latin typeface="Antonio"/>
              <a:ea typeface="Antonio"/>
              <a:cs typeface="Antonio"/>
              <a:sym typeface="Antonio"/>
            </a:endParaRPr>
          </a:p>
        </p:txBody>
      </p:sp>
      <p:sp>
        <p:nvSpPr>
          <p:cNvPr id="310" name="Google Shape;310;p2"/>
          <p:cNvSpPr txBox="1"/>
          <p:nvPr/>
        </p:nvSpPr>
        <p:spPr>
          <a:xfrm>
            <a:off x="5103500" y="673340"/>
            <a:ext cx="6703131" cy="5447645"/>
          </a:xfrm>
          <a:prstGeom prst="rect">
            <a:avLst/>
          </a:prstGeom>
          <a:noFill/>
          <a:ln>
            <a:noFill/>
          </a:ln>
        </p:spPr>
        <p:txBody>
          <a:bodyPr spcFirstLastPara="1" wrap="square" lIns="0" tIns="0" rIns="0" bIns="0" anchor="t" anchorCtr="0">
            <a:spAutoFit/>
          </a:bodyPr>
          <a:lstStyle/>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Understand how investigations continue influencing cases through legal progression, reassessment, and permanency planning. </a:t>
            </a:r>
          </a:p>
          <a:p>
            <a:pPr marR="0" lvl="0" algn="l" rtl="0">
              <a:lnSpc>
                <a:spcPct val="100000"/>
              </a:lnSpc>
              <a:spcBef>
                <a:spcPts val="0"/>
              </a:spcBef>
              <a:spcAft>
                <a:spcPts val="0"/>
              </a:spcAft>
              <a:buClr>
                <a:srgbClr val="000000"/>
              </a:buClr>
              <a:buSzPts val="3000"/>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Apply concepts related to continuity, prioritization, and court progression to future investigative practice.</a:t>
            </a:r>
          </a:p>
          <a:p>
            <a:pPr marR="0" lvl="0" algn="l" rtl="0">
              <a:lnSpc>
                <a:spcPct val="100000"/>
              </a:lnSpc>
              <a:spcBef>
                <a:spcPts val="0"/>
              </a:spcBef>
              <a:spcAft>
                <a:spcPts val="0"/>
              </a:spcAft>
              <a:buClr>
                <a:srgbClr val="000000"/>
              </a:buClr>
              <a:buSzPts val="3000"/>
            </a:pPr>
            <a:endParaRPr sz="1200" b="0" i="0" u="none" strike="noStrike" cap="none" dirty="0">
              <a:solidFill>
                <a:srgbClr val="000000"/>
              </a:solidFill>
              <a:latin typeface="Calibri"/>
              <a:ea typeface="Calibri"/>
              <a:cs typeface="Calibri"/>
              <a:sym typeface="Calibri"/>
            </a:endParaRPr>
          </a:p>
          <a:p>
            <a:pPr marL="457200" marR="0" lvl="0" indent="-457200" algn="l" rtl="0">
              <a:lnSpc>
                <a:spcPct val="100000"/>
              </a:lnSpc>
              <a:spcBef>
                <a:spcPts val="0"/>
              </a:spcBef>
              <a:spcAft>
                <a:spcPts val="0"/>
              </a:spcAft>
              <a:buClr>
                <a:srgbClr val="000000"/>
              </a:buClr>
              <a:buSzPts val="3000"/>
              <a:buFont typeface="Calibri"/>
              <a:buChar char="•"/>
            </a:pPr>
            <a:r>
              <a:rPr lang="en-US" sz="3000" b="0" i="0" u="none" strike="noStrike" cap="none" dirty="0">
                <a:solidFill>
                  <a:srgbClr val="000000"/>
                </a:solidFill>
                <a:latin typeface="Calibri"/>
                <a:ea typeface="Calibri"/>
                <a:cs typeface="Calibri"/>
                <a:sym typeface="Calibri"/>
              </a:rPr>
              <a:t>Assess how investigative documentation, communication, and professional judgment continue impacting long term case progression. </a:t>
            </a:r>
            <a:endParaRPr sz="3000" b="0" i="0" u="none" strike="noStrike" cap="none" dirty="0">
              <a:solidFill>
                <a:srgbClr val="000000"/>
              </a:solidFill>
              <a:latin typeface="Calibri"/>
              <a:ea typeface="Calibri"/>
              <a:cs typeface="Calibri"/>
              <a:sym typeface="Calibri"/>
            </a:endParaRPr>
          </a:p>
        </p:txBody>
      </p:sp>
      <p:pic>
        <p:nvPicPr>
          <p:cNvPr id="311" name="Google Shape;311;p2" descr="target (Provided by Getty Images)"/>
          <p:cNvPicPr preferRelativeResize="0"/>
          <p:nvPr/>
        </p:nvPicPr>
        <p:blipFill rotWithShape="1">
          <a:blip r:embed="rId3">
            <a:alphaModFix/>
          </a:blip>
          <a:srcRect/>
          <a:stretch/>
        </p:blipFill>
        <p:spPr>
          <a:xfrm>
            <a:off x="1154286" y="3861708"/>
            <a:ext cx="2235129" cy="223512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3"/>
          <p:cNvSpPr/>
          <p:nvPr/>
        </p:nvSpPr>
        <p:spPr>
          <a:xfrm>
            <a:off x="0" y="36576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318" name="Google Shape;318;p3"/>
          <p:cNvSpPr txBox="1">
            <a:spLocks noGrp="1"/>
          </p:cNvSpPr>
          <p:nvPr>
            <p:ph type="title"/>
          </p:nvPr>
        </p:nvSpPr>
        <p:spPr>
          <a:xfrm>
            <a:off x="1120140" y="1413875"/>
            <a:ext cx="8183880" cy="346783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8800"/>
              <a:buFont typeface="Calibri"/>
              <a:buNone/>
            </a:pPr>
            <a:r>
              <a:rPr lang="en-US" sz="8000" b="1">
                <a:latin typeface="Calibri"/>
                <a:ea typeface="Calibri"/>
                <a:cs typeface="Calibri"/>
                <a:sym typeface="Calibri"/>
              </a:rPr>
              <a:t>Taking</a:t>
            </a:r>
            <a:r>
              <a:rPr lang="en-US" sz="8000" b="1">
                <a:solidFill>
                  <a:schemeClr val="dk1"/>
                </a:solidFill>
                <a:latin typeface="Calibri"/>
                <a:ea typeface="Calibri"/>
                <a:cs typeface="Calibri"/>
                <a:sym typeface="Calibri"/>
              </a:rPr>
              <a:t> a Moment To Reflect</a:t>
            </a:r>
            <a:endParaRPr sz="8000">
              <a:latin typeface="Calibri"/>
              <a:ea typeface="Calibri"/>
              <a:cs typeface="Calibri"/>
              <a:sym typeface="Calibri"/>
            </a:endParaRPr>
          </a:p>
        </p:txBody>
      </p:sp>
      <p:sp>
        <p:nvSpPr>
          <p:cNvPr id="319" name="Google Shape;319;p3"/>
          <p:cNvSpPr/>
          <p:nvPr/>
        </p:nvSpPr>
        <p:spPr>
          <a:xfrm>
            <a:off x="0" y="1913350"/>
            <a:ext cx="128016" cy="24688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20" name="Google Shape;320;p3"/>
          <p:cNvSpPr/>
          <p:nvPr/>
        </p:nvSpPr>
        <p:spPr>
          <a:xfrm>
            <a:off x="650945" y="5831269"/>
            <a:ext cx="1092708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 name="Google Shape;319;p3">
            <a:extLst>
              <a:ext uri="{FF2B5EF4-FFF2-40B4-BE49-F238E27FC236}">
                <a16:creationId xmlns:a16="http://schemas.microsoft.com/office/drawing/2014/main" id="{803A75EE-55E9-DEB2-DD22-9D595B8D08E5}"/>
              </a:ext>
            </a:extLst>
          </p:cNvPr>
          <p:cNvSpPr/>
          <p:nvPr/>
        </p:nvSpPr>
        <p:spPr>
          <a:xfrm>
            <a:off x="212359" y="1900860"/>
            <a:ext cx="267325" cy="246888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grpSp>
        <p:nvGrpSpPr>
          <p:cNvPr id="326" name="Google Shape;326;g3f574ae9854_0_110"/>
          <p:cNvGrpSpPr/>
          <p:nvPr/>
        </p:nvGrpSpPr>
        <p:grpSpPr>
          <a:xfrm>
            <a:off x="4999703" y="-96443"/>
            <a:ext cx="267473" cy="6954577"/>
            <a:chOff x="0" y="-38100"/>
            <a:chExt cx="74700" cy="2747433"/>
          </a:xfrm>
        </p:grpSpPr>
        <p:sp>
          <p:nvSpPr>
            <p:cNvPr id="327" name="Google Shape;327;g3f574ae9854_0_110"/>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328" name="Google Shape;328;g3f574ae9854_0_110"/>
            <p:cNvSpPr txBox="1"/>
            <p:nvPr/>
          </p:nvSpPr>
          <p:spPr>
            <a:xfrm>
              <a:off x="0" y="-38100"/>
              <a:ext cx="74700" cy="2747400"/>
            </a:xfrm>
            <a:prstGeom prst="rect">
              <a:avLst/>
            </a:prstGeom>
            <a:solidFill>
              <a:srgbClr val="52A3CB"/>
            </a:solidFill>
            <a:ln>
              <a:noFill/>
            </a:ln>
          </p:spPr>
          <p:txBody>
            <a:bodyPr spcFirstLastPara="1" wrap="square" lIns="33875" tIns="33875" rIns="33875" bIns="33875"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329" name="Google Shape;329;g3f574ae9854_0_110"/>
          <p:cNvSpPr txBox="1"/>
          <p:nvPr/>
        </p:nvSpPr>
        <p:spPr>
          <a:xfrm>
            <a:off x="5759991" y="2365140"/>
            <a:ext cx="6132900" cy="203132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6700"/>
              <a:buFont typeface="Arial"/>
              <a:buNone/>
            </a:pPr>
            <a:r>
              <a:rPr lang="en-US" sz="6600" b="1" i="0" u="none" strike="noStrike" cap="none" dirty="0">
                <a:solidFill>
                  <a:schemeClr val="dk2"/>
                </a:solidFill>
                <a:latin typeface="Calibri"/>
                <a:ea typeface="Calibri"/>
                <a:cs typeface="Calibri"/>
                <a:sym typeface="Calibri"/>
              </a:rPr>
              <a:t>Target Outcomes Evaluation</a:t>
            </a:r>
            <a:endParaRPr sz="6600" b="1" i="0" u="none" strike="noStrike" cap="none" dirty="0">
              <a:solidFill>
                <a:schemeClr val="dk2"/>
              </a:solidFill>
              <a:latin typeface="Calibri"/>
              <a:ea typeface="Calibri"/>
              <a:cs typeface="Calibri"/>
              <a:sym typeface="Calibri"/>
            </a:endParaRPr>
          </a:p>
        </p:txBody>
      </p:sp>
      <p:pic>
        <p:nvPicPr>
          <p:cNvPr id="330" name="Google Shape;330;g3f574ae9854_0_110"/>
          <p:cNvPicPr preferRelativeResize="0"/>
          <p:nvPr/>
        </p:nvPicPr>
        <p:blipFill rotWithShape="1">
          <a:blip r:embed="rId3">
            <a:alphaModFix/>
          </a:blip>
          <a:srcRect/>
          <a:stretch/>
        </p:blipFill>
        <p:spPr>
          <a:xfrm>
            <a:off x="673120" y="1592124"/>
            <a:ext cx="3584560" cy="3584560"/>
          </a:xfrm>
          <a:prstGeom prst="rect">
            <a:avLst/>
          </a:prstGeom>
          <a:noFill/>
          <a:ln>
            <a:noFill/>
          </a:ln>
        </p:spPr>
      </p:pic>
    </p:spTree>
  </p:cSld>
  <p:clrMapOvr>
    <a:masterClrMapping/>
  </p:clrMapOvr>
</p:sld>
</file>

<file path=ppt/theme/theme1.xml><?xml version="1.0" encoding="utf-8"?>
<a:theme xmlns:a="http://schemas.openxmlformats.org/drawingml/2006/main" name="NST_Test">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NST_Test" id="{13307613-412E-4AC9-ABB1-2A7CFE7E5E56}" vid="{440475FC-38B8-457A-8C7E-2C8F6A8E3607}"/>
    </a:ext>
  </a:extLst>
</a:theme>
</file>

<file path=ppt/theme/theme2.xml><?xml version="1.0" encoding="utf-8"?>
<a:theme xmlns:a="http://schemas.openxmlformats.org/drawingml/2006/main" name="4_office theme">
  <a:themeElements>
    <a:clrScheme name="NST Build">
      <a:dk1>
        <a:srgbClr val="000000"/>
      </a:dk1>
      <a:lt1>
        <a:srgbClr val="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NST_Test</Template>
  <TotalTime>815</TotalTime>
  <Words>11029</Words>
  <Application>Microsoft Office PowerPoint</Application>
  <PresentationFormat>Widescreen</PresentationFormat>
  <Paragraphs>1416</Paragraphs>
  <Slides>35</Slides>
  <Notes>35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35</vt:i4>
      </vt:variant>
    </vt:vector>
  </HeadingPairs>
  <TitlesOfParts>
    <vt:vector size="42" baseType="lpstr">
      <vt:lpstr>Antonio</vt:lpstr>
      <vt:lpstr>Arial</vt:lpstr>
      <vt:lpstr>Calibri</vt:lpstr>
      <vt:lpstr>Open Sans</vt:lpstr>
      <vt:lpstr>Play</vt:lpstr>
      <vt:lpstr>NST_Test</vt:lpstr>
      <vt:lpstr>4_office theme</vt:lpstr>
      <vt:lpstr>PowerPoint Presentation</vt:lpstr>
      <vt:lpstr>PowerPoint Presentation</vt:lpstr>
      <vt:lpstr>PowerPoint Presentation</vt:lpstr>
      <vt:lpstr>Making Investigative Findings</vt:lpstr>
      <vt:lpstr>PowerPoint Presentation</vt:lpstr>
      <vt:lpstr>Understanding Why Findings Matter</vt:lpstr>
      <vt:lpstr>Findings, Exemptions &amp; Determination Rationale</vt:lpstr>
      <vt:lpstr>Applying Findings &amp; Case Action Decisions </vt:lpstr>
      <vt:lpstr>Connecting Findings, Documentation, and Ongoing Safety Considerations</vt:lpstr>
      <vt:lpstr>PowerPoint Presentation</vt:lpstr>
      <vt:lpstr>Case Staffing, Supervisory Review, and Recommendations</vt:lpstr>
      <vt:lpstr>PowerPoint Presentation</vt:lpstr>
      <vt:lpstr>Understanding Ongoing Case Decision - Making</vt:lpstr>
      <vt:lpstr>Preparing Cases for Staffing &amp; Ongoing Decision – Making </vt:lpstr>
      <vt:lpstr>Connecting Investigations To Continued Case Involvement </vt:lpstr>
      <vt:lpstr>PowerPoint Presentation</vt:lpstr>
      <vt:lpstr>PowerPoint Presentation</vt:lpstr>
      <vt:lpstr>From Removal to Court Action</vt:lpstr>
      <vt:lpstr>PowerPoint Presentation</vt:lpstr>
      <vt:lpstr>Understanding Immediate Legal &amp; Court Progression</vt:lpstr>
      <vt:lpstr>Organizing Information to Support Court Action </vt:lpstr>
      <vt:lpstr>Understanding How Cases Continue After Removal </vt:lpstr>
      <vt:lpstr>From Removal to Court Action</vt:lpstr>
      <vt:lpstr>PowerPoint Presentation</vt:lpstr>
      <vt:lpstr>PowerPoint Presentation</vt:lpstr>
      <vt:lpstr>Transitioning Cases and Ongoing Division Involvement </vt:lpstr>
      <vt:lpstr>PowerPoint Presentation</vt:lpstr>
      <vt:lpstr>Supporting Continuity and Communication</vt:lpstr>
      <vt:lpstr>Prioritizing Information During Case Transition </vt:lpstr>
      <vt:lpstr>Prioritization &amp; Communication</vt:lpstr>
      <vt:lpstr>PowerPoint Presentation</vt:lpstr>
      <vt:lpstr>Reflection Discussion</vt:lpstr>
      <vt:lpstr>PowerPoint Presentation</vt:lpstr>
      <vt:lpstr>Taking a Moment To Reflect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Carmien D. Penny</dc:creator>
  <cp:lastModifiedBy>Stephanie N. Clowers</cp:lastModifiedBy>
  <cp:revision>21</cp:revision>
  <cp:lastPrinted>2026-08-14T03:36:38Z</cp:lastPrinted>
  <dcterms:created xsi:type="dcterms:W3CDTF">2026-08-11T14:51:16Z</dcterms:created>
  <dcterms:modified xsi:type="dcterms:W3CDTF">2026-08-14T22:54:05Z</dcterms:modified>
</cp:coreProperties>
</file>