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Lst>
  <p:notesMasterIdLst>
    <p:notesMasterId r:id="rId49"/>
  </p:notesMasterIdLst>
  <p:handoutMasterIdLst>
    <p:handoutMasterId r:id="rId50"/>
  </p:handoutMasterIdLst>
  <p:sldIdLst>
    <p:sldId id="256" r:id="rId3"/>
    <p:sldId id="534" r:id="rId4"/>
    <p:sldId id="535" r:id="rId5"/>
    <p:sldId id="493" r:id="rId6"/>
    <p:sldId id="552" r:id="rId7"/>
    <p:sldId id="551" r:id="rId8"/>
    <p:sldId id="553" r:id="rId9"/>
    <p:sldId id="549" r:id="rId10"/>
    <p:sldId id="257" r:id="rId11"/>
    <p:sldId id="498" r:id="rId12"/>
    <p:sldId id="492" r:id="rId13"/>
    <p:sldId id="499" r:id="rId14"/>
    <p:sldId id="497" r:id="rId15"/>
    <p:sldId id="543" r:id="rId16"/>
    <p:sldId id="842" r:id="rId17"/>
    <p:sldId id="540" r:id="rId18"/>
    <p:sldId id="547" r:id="rId19"/>
    <p:sldId id="483" r:id="rId20"/>
    <p:sldId id="354" r:id="rId21"/>
    <p:sldId id="465" r:id="rId22"/>
    <p:sldId id="532" r:id="rId23"/>
    <p:sldId id="554" r:id="rId24"/>
    <p:sldId id="349" r:id="rId25"/>
    <p:sldId id="542" r:id="rId26"/>
    <p:sldId id="838" r:id="rId27"/>
    <p:sldId id="556" r:id="rId28"/>
    <p:sldId id="839" r:id="rId29"/>
    <p:sldId id="288" r:id="rId30"/>
    <p:sldId id="548" r:id="rId31"/>
    <p:sldId id="304" r:id="rId32"/>
    <p:sldId id="485" r:id="rId33"/>
    <p:sldId id="259" r:id="rId34"/>
    <p:sldId id="537" r:id="rId35"/>
    <p:sldId id="557" r:id="rId36"/>
    <p:sldId id="844" r:id="rId37"/>
    <p:sldId id="845" r:id="rId38"/>
    <p:sldId id="846" r:id="rId39"/>
    <p:sldId id="847" r:id="rId40"/>
    <p:sldId id="848" r:id="rId41"/>
    <p:sldId id="555" r:id="rId42"/>
    <p:sldId id="546" r:id="rId43"/>
    <p:sldId id="290" r:id="rId44"/>
    <p:sldId id="287" r:id="rId45"/>
    <p:sldId id="841" r:id="rId46"/>
    <p:sldId id="840" r:id="rId47"/>
    <p:sldId id="544"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CA"/>
    <a:srgbClr val="D9542F"/>
    <a:srgbClr val="FFFFFF"/>
    <a:srgbClr val="F6943D"/>
    <a:srgbClr val="A14228"/>
    <a:srgbClr val="537A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8" autoAdjust="0"/>
    <p:restoredTop sz="91119" autoAdjust="0"/>
  </p:normalViewPr>
  <p:slideViewPr>
    <p:cSldViewPr snapToGrid="0">
      <p:cViewPr varScale="1">
        <p:scale>
          <a:sx n="101" d="100"/>
          <a:sy n="101" d="100"/>
        </p:scale>
        <p:origin x="552"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5376F7F-7F5C-46B6-A25D-EA63E3B1FD9A}" type="datetimeFigureOut">
              <a:rPr lang="en-US" smtClean="0"/>
              <a:t>6/4/2025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493B8F4-55FF-4012-A8E3-0B27A7837FB3}" type="slidenum">
              <a:rPr lang="en-US" smtClean="0"/>
              <a:t>‹#›</a:t>
            </a:fld>
            <a:endParaRPr lang="en-US"/>
          </a:p>
        </p:txBody>
      </p:sp>
    </p:spTree>
    <p:extLst>
      <p:ext uri="{BB962C8B-B14F-4D97-AF65-F5344CB8AC3E}">
        <p14:creationId xmlns:p14="http://schemas.microsoft.com/office/powerpoint/2010/main" val="324171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CA0C544-C076-4D78-B953-1EE7178B9F30}" type="datetimeFigureOut">
              <a:rPr lang="en-US" smtClean="0"/>
              <a:t>6/4/2025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266140A-4FD4-457F-AAEC-01E3F7894628}" type="slidenum">
              <a:rPr lang="en-US" smtClean="0"/>
              <a:t>‹#›</a:t>
            </a:fld>
            <a:endParaRPr lang="en-US" dirty="0"/>
          </a:p>
        </p:txBody>
      </p:sp>
    </p:spTree>
    <p:extLst>
      <p:ext uri="{BB962C8B-B14F-4D97-AF65-F5344CB8AC3E}">
        <p14:creationId xmlns:p14="http://schemas.microsoft.com/office/powerpoint/2010/main" val="705680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140A-4FD4-457F-AAEC-01E3F7894628}" type="slidenum">
              <a:rPr lang="en-US" smtClean="0"/>
              <a:t>1</a:t>
            </a:fld>
            <a:endParaRPr lang="en-US" dirty="0"/>
          </a:p>
        </p:txBody>
      </p:sp>
    </p:spTree>
    <p:extLst>
      <p:ext uri="{BB962C8B-B14F-4D97-AF65-F5344CB8AC3E}">
        <p14:creationId xmlns:p14="http://schemas.microsoft.com/office/powerpoint/2010/main" val="1609320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138E4-ABF6-D614-F14B-741EDEC606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FCBEE-9A1E-53CE-EAF6-B13A9D1CA3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A6656-6236-EADE-AE3E-AF41B652BFDE}"/>
              </a:ext>
            </a:extLst>
          </p:cNvPr>
          <p:cNvSpPr>
            <a:spLocks noGrp="1"/>
          </p:cNvSpPr>
          <p:nvPr>
            <p:ph type="body" idx="1"/>
          </p:nvPr>
        </p:nvSpPr>
        <p:spPr/>
        <p:txBody>
          <a:bodyPr/>
          <a:lstStyle/>
          <a:p>
            <a:r>
              <a:rPr lang="en-US" dirty="0" err="1"/>
              <a:t>Quickwrite</a:t>
            </a:r>
            <a:endParaRPr lang="en-US" dirty="0"/>
          </a:p>
        </p:txBody>
      </p:sp>
      <p:sp>
        <p:nvSpPr>
          <p:cNvPr id="4" name="Slide Number Placeholder 3">
            <a:extLst>
              <a:ext uri="{FF2B5EF4-FFF2-40B4-BE49-F238E27FC236}">
                <a16:creationId xmlns:a16="http://schemas.microsoft.com/office/drawing/2014/main" id="{41C777B5-A5C3-CC92-F6C4-E97E8390B170}"/>
              </a:ext>
            </a:extLst>
          </p:cNvPr>
          <p:cNvSpPr>
            <a:spLocks noGrp="1"/>
          </p:cNvSpPr>
          <p:nvPr>
            <p:ph type="sldNum" sz="quarter" idx="5"/>
          </p:nvPr>
        </p:nvSpPr>
        <p:spPr/>
        <p:txBody>
          <a:bodyPr/>
          <a:lstStyle/>
          <a:p>
            <a:fld id="{F266140A-4FD4-457F-AAEC-01E3F7894628}" type="slidenum">
              <a:rPr lang="en-US" smtClean="0"/>
              <a:t>15</a:t>
            </a:fld>
            <a:endParaRPr lang="en-US" dirty="0"/>
          </a:p>
        </p:txBody>
      </p:sp>
    </p:spTree>
    <p:extLst>
      <p:ext uri="{BB962C8B-B14F-4D97-AF65-F5344CB8AC3E}">
        <p14:creationId xmlns:p14="http://schemas.microsoft.com/office/powerpoint/2010/main" val="3201695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140A-4FD4-457F-AAEC-01E3F7894628}" type="slidenum">
              <a:rPr lang="en-US" smtClean="0"/>
              <a:t>18</a:t>
            </a:fld>
            <a:endParaRPr lang="en-US" dirty="0"/>
          </a:p>
        </p:txBody>
      </p:sp>
    </p:spTree>
    <p:extLst>
      <p:ext uri="{BB962C8B-B14F-4D97-AF65-F5344CB8AC3E}">
        <p14:creationId xmlns:p14="http://schemas.microsoft.com/office/powerpoint/2010/main" val="66053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portion of the training is specifically designed to orient participants to the Family Case Plan tool assessment, one of the Ongoing Tools currently in use by DCFS. Before delving too deeply into the Family Case Plan Tool, we need to take a step back and look at the foundational concepts of the SDM SYSTEM and how assessments occur within the framework of DCFS's work.</a:t>
            </a:r>
          </a:p>
          <a:p>
            <a:r>
              <a:rPr lang="en-US" dirty="0"/>
              <a:t>The SDM SYSTEM is a decision support system informed by research, policy, and best practices. </a:t>
            </a:r>
          </a:p>
          <a:p>
            <a:endParaRPr lang="en-US" dirty="0"/>
          </a:p>
          <a:p>
            <a:r>
              <a:rPr lang="en-US" dirty="0"/>
              <a:t>The SDM model is a comprehensive case management framework for child protection that uses a series of assessments to help FSWs assess families and make critical decisions throughout the life of a child protection case. The assessments themselves are just one component of the SDM model. The SDM system’s assessments and tools integrate and blend together effectively with good social work practices to allow the assessment and decision-making processes to occur in partnership with families.</a:t>
            </a:r>
          </a:p>
          <a:p>
            <a:endParaRPr lang="en-US" dirty="0"/>
          </a:p>
          <a:p>
            <a:r>
              <a:rPr lang="en-US" dirty="0"/>
              <a:t>SDM SYSTEM 6 KEY CONCEPTS</a:t>
            </a:r>
          </a:p>
          <a:p>
            <a:endParaRPr lang="en-US" dirty="0"/>
          </a:p>
          <a:p>
            <a:r>
              <a:rPr lang="en-US" dirty="0"/>
              <a:t>The SDM system focuses on 6 key concepts:</a:t>
            </a:r>
          </a:p>
          <a:p>
            <a:r>
              <a:rPr lang="en-US" dirty="0"/>
              <a:t>•	Decision- Key clear, concise, and intentional decision points.</a:t>
            </a:r>
          </a:p>
          <a:p>
            <a:r>
              <a:rPr lang="en-US" dirty="0"/>
              <a:t>•	Support- Assessments are structured to SUPPORT decision-making, but they do not make the decisions. The FSW makes the most informed decision based on the information gathered. </a:t>
            </a:r>
          </a:p>
          <a:p>
            <a:r>
              <a:rPr lang="en-US" dirty="0"/>
              <a:t>•	System—All assessments fit together, each with a different functionality and purpose. It is important to fully understand each assessment in order to get the best results from it. </a:t>
            </a:r>
          </a:p>
          <a:p>
            <a:r>
              <a:rPr lang="en-US" dirty="0"/>
              <a:t>•	Research- It is important to include all emerging research and evidence in the work.</a:t>
            </a:r>
          </a:p>
          <a:p>
            <a:r>
              <a:rPr lang="en-US" dirty="0"/>
              <a:t>•	Policy- The SDM tools are tailored to individual state jurisdictions, based on legal and agency considerations. </a:t>
            </a:r>
          </a:p>
          <a:p>
            <a:r>
              <a:rPr lang="en-US" dirty="0"/>
              <a:t>•	Best Practices- Assessments Support FSWs in understanding the most effective practices and strategies in the social services field.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lIns="94202" tIns="47101" rIns="94202" bIns="47101"/>
          <a:lstStyle/>
          <a:p>
            <a:r>
              <a:rPr lang="en-US" dirty="0"/>
              <a:t>Introducing Safety-Organized Practice</a:t>
            </a:r>
          </a:p>
        </p:txBody>
      </p:sp>
      <p:sp>
        <p:nvSpPr>
          <p:cNvPr id="5" name="Date Placeholder 4"/>
          <p:cNvSpPr>
            <a:spLocks noGrp="1"/>
          </p:cNvSpPr>
          <p:nvPr>
            <p:ph type="dt" idx="1"/>
          </p:nvPr>
        </p:nvSpPr>
        <p:spPr/>
        <p:txBody>
          <a:bodyPr lIns="94202" tIns="47101" rIns="94202" bIns="47101"/>
          <a:lstStyle/>
          <a:p>
            <a:r>
              <a:rPr lang="en-US" dirty="0"/>
              <a:t>Spring 2017</a:t>
            </a:r>
          </a:p>
        </p:txBody>
      </p:sp>
      <p:sp>
        <p:nvSpPr>
          <p:cNvPr id="6" name="Slide Number Placeholder 5"/>
          <p:cNvSpPr>
            <a:spLocks noGrp="1"/>
          </p:cNvSpPr>
          <p:nvPr>
            <p:ph type="sldNum" sz="quarter" idx="5"/>
          </p:nvPr>
        </p:nvSpPr>
        <p:spPr/>
        <p:txBody>
          <a:bodyPr lIns="94202" tIns="47101" rIns="94202" bIns="47101"/>
          <a:lstStyle/>
          <a:p>
            <a:fld id="{1EEE536B-E658-E944-95FF-536802BE2A43}" type="slidenum">
              <a:rPr lang="en-US" smtClean="0"/>
              <a:t>28</a:t>
            </a:fld>
            <a:endParaRPr lang="en-US" dirty="0"/>
          </a:p>
        </p:txBody>
      </p:sp>
    </p:spTree>
    <p:extLst>
      <p:ext uri="{BB962C8B-B14F-4D97-AF65-F5344CB8AC3E}">
        <p14:creationId xmlns:p14="http://schemas.microsoft.com/office/powerpoint/2010/main" val="2796616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bwMode="auto">
          <a:xfrm>
            <a:off x="654304" y="4196292"/>
            <a:ext cx="5842000" cy="48418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 name="Slide Image Placeholder 1">
            <a:extLst>
              <a:ext uri="{FF2B5EF4-FFF2-40B4-BE49-F238E27FC236}">
                <a16:creationId xmlns:a16="http://schemas.microsoft.com/office/drawing/2014/main" id="{45566F05-A433-4934-BB6F-4A564A841BFF}"/>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2059257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Quickwrite</a:t>
            </a:r>
            <a:endParaRPr lang="en-US" dirty="0"/>
          </a:p>
        </p:txBody>
      </p:sp>
      <p:sp>
        <p:nvSpPr>
          <p:cNvPr id="4" name="Slide Number Placeholder 3"/>
          <p:cNvSpPr>
            <a:spLocks noGrp="1"/>
          </p:cNvSpPr>
          <p:nvPr>
            <p:ph type="sldNum" sz="quarter" idx="5"/>
          </p:nvPr>
        </p:nvSpPr>
        <p:spPr/>
        <p:txBody>
          <a:bodyPr/>
          <a:lstStyle/>
          <a:p>
            <a:fld id="{F266140A-4FD4-457F-AAEC-01E3F7894628}" type="slidenum">
              <a:rPr lang="en-US" smtClean="0"/>
              <a:t>33</a:t>
            </a:fld>
            <a:endParaRPr lang="en-US" dirty="0"/>
          </a:p>
        </p:txBody>
      </p:sp>
    </p:spTree>
    <p:extLst>
      <p:ext uri="{BB962C8B-B14F-4D97-AF65-F5344CB8AC3E}">
        <p14:creationId xmlns:p14="http://schemas.microsoft.com/office/powerpoint/2010/main" val="2694221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140A-4FD4-457F-AAEC-01E3F7894628}" type="slidenum">
              <a:rPr lang="en-US" smtClean="0"/>
              <a:t>34</a:t>
            </a:fld>
            <a:endParaRPr lang="en-US" dirty="0"/>
          </a:p>
        </p:txBody>
      </p:sp>
    </p:spTree>
    <p:extLst>
      <p:ext uri="{BB962C8B-B14F-4D97-AF65-F5344CB8AC3E}">
        <p14:creationId xmlns:p14="http://schemas.microsoft.com/office/powerpoint/2010/main" val="3493132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6140A-4FD4-457F-AAEC-01E3F78946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132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17546-27DC-5E18-ED6E-8F82B96F7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31CAED-1EA9-7928-21E7-574716C9D835}"/>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73264E98-3456-4360-0931-0B600992BB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45ECD0-4F30-7CF7-1362-B2D6F86706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6140A-4FD4-457F-AAEC-01E3F78946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257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6F765-9DFB-FF9A-50DA-4D2933E33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07BE90-07F6-21EB-39DE-575C6DCF6C8B}"/>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6530A698-6B89-70F1-A02A-8BDDB94D56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B98B02-01C9-648E-BC79-BC6DFAE8CA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6140A-4FD4-457F-AAEC-01E3F78946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47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latin typeface="Myriad Pro"/>
              </a:rPr>
              <a:t>Introductions:</a:t>
            </a:r>
          </a:p>
          <a:p>
            <a:pPr marL="742950" indent="-742950">
              <a:buFont typeface="+mj-lt"/>
              <a:buAutoNum type="arabicPeriod"/>
            </a:pPr>
            <a:r>
              <a:rPr lang="en-US" sz="1200" dirty="0">
                <a:latin typeface="Myriad Pro"/>
              </a:rPr>
              <a:t>Name</a:t>
            </a:r>
          </a:p>
          <a:p>
            <a:pPr marL="742950" indent="-742950">
              <a:buFont typeface="+mj-lt"/>
              <a:buAutoNum type="arabicPeriod"/>
            </a:pPr>
            <a:r>
              <a:rPr lang="en-US" sz="1200" dirty="0">
                <a:latin typeface="Myriad Pro"/>
              </a:rPr>
              <a:t>County</a:t>
            </a:r>
          </a:p>
          <a:p>
            <a:pPr marL="742950" indent="-742950">
              <a:buFont typeface="+mj-lt"/>
              <a:buAutoNum type="arabicPeriod"/>
            </a:pPr>
            <a:r>
              <a:rPr lang="en-US" sz="1200" dirty="0">
                <a:latin typeface="Myriad Pro"/>
              </a:rPr>
              <a:t>Field trainer</a:t>
            </a:r>
          </a:p>
          <a:p>
            <a:pPr marL="742950" indent="-742950">
              <a:buFont typeface="+mj-lt"/>
              <a:buAutoNum type="arabicPeriod"/>
            </a:pPr>
            <a:r>
              <a:rPr lang="en-US" sz="1200" dirty="0">
                <a:latin typeface="Myriad Pro"/>
              </a:rPr>
              <a:t>Supervisor</a:t>
            </a:r>
          </a:p>
          <a:p>
            <a:pPr marL="742950" indent="-742950">
              <a:buFont typeface="+mj-lt"/>
              <a:buAutoNum type="arabicPeriod"/>
            </a:pPr>
            <a:r>
              <a:rPr lang="en-US" sz="1200" dirty="0">
                <a:latin typeface="Myriad Pro"/>
              </a:rPr>
              <a:t>Unit (e.g., investigations, protective services, foster care, resource)</a:t>
            </a:r>
          </a:p>
          <a:p>
            <a:endParaRPr lang="en-US" dirty="0"/>
          </a:p>
        </p:txBody>
      </p:sp>
      <p:sp>
        <p:nvSpPr>
          <p:cNvPr id="4" name="Slide Number Placeholder 3"/>
          <p:cNvSpPr>
            <a:spLocks noGrp="1"/>
          </p:cNvSpPr>
          <p:nvPr>
            <p:ph type="sldNum" sz="quarter" idx="5"/>
          </p:nvPr>
        </p:nvSpPr>
        <p:spPr/>
        <p:txBody>
          <a:bodyPr/>
          <a:lstStyle/>
          <a:p>
            <a:fld id="{F266140A-4FD4-457F-AAEC-01E3F7894628}" type="slidenum">
              <a:rPr lang="en-US" smtClean="0"/>
              <a:t>2</a:t>
            </a:fld>
            <a:endParaRPr lang="en-US" dirty="0"/>
          </a:p>
        </p:txBody>
      </p:sp>
    </p:spTree>
    <p:extLst>
      <p:ext uri="{BB962C8B-B14F-4D97-AF65-F5344CB8AC3E}">
        <p14:creationId xmlns:p14="http://schemas.microsoft.com/office/powerpoint/2010/main" val="1396088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B4294-395F-AABA-EE94-B819E9D7A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7A55A-110F-1D5D-D5FC-753C8878906C}"/>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53E80829-1D7D-67F8-D45C-EBF3F16DDC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5A7A30-6115-3859-B60F-E98BBA5B8F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6140A-4FD4-457F-AAEC-01E3F78946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012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5AF81-85EC-B8CD-C1F5-52829A038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C12A2-446D-8CE4-72C2-D46306FC58C5}"/>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595316F3-17D7-D87F-F861-5E605B7C70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389022-10E8-2912-0902-C85DA82A8E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6140A-4FD4-457F-AAEC-01E3F78946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714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Grp="1" noChangeArrowheads="1"/>
          </p:cNvSpPr>
          <p:nvPr>
            <p:ph type="body" idx="1"/>
          </p:nvPr>
        </p:nvSpPr>
        <p:spPr bwMode="auto">
          <a:xfrm>
            <a:off x="654304" y="4196292"/>
            <a:ext cx="5842000" cy="4841875"/>
          </a:xfrm>
          <a:solidFill>
            <a:srgbClr val="FFFFFF"/>
          </a:solidFill>
        </p:spPr>
        <p:txBody>
          <a:bodyPr wrap="square" numCol="1" anchor="t" anchorCtr="0" compatLnSpc="1">
            <a:prstTxWarp prst="textNoShape">
              <a:avLst/>
            </a:prstTxWarp>
            <a:normAutofit/>
          </a:bodyPr>
          <a:lstStyle/>
          <a:p>
            <a:pPr>
              <a:defRPr/>
            </a:pPr>
            <a:endParaRPr lang="en-US" dirty="0"/>
          </a:p>
        </p:txBody>
      </p:sp>
      <p:sp>
        <p:nvSpPr>
          <p:cNvPr id="2" name="Slide Image Placeholder 1">
            <a:extLst>
              <a:ext uri="{FF2B5EF4-FFF2-40B4-BE49-F238E27FC236}">
                <a16:creationId xmlns:a16="http://schemas.microsoft.com/office/drawing/2014/main" id="{0D60BFBA-8B6B-46D1-80E9-FD337F624BC3}"/>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506933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54304" y="4196292"/>
            <a:ext cx="5842000" cy="4402878"/>
          </a:xfrm>
        </p:spPr>
        <p:txBody>
          <a:bodyPr/>
          <a:lstStyle/>
          <a:p>
            <a:endParaRPr lang="en-US" dirty="0"/>
          </a:p>
        </p:txBody>
      </p:sp>
      <p:sp>
        <p:nvSpPr>
          <p:cNvPr id="2" name="Slide Image Placeholder 1">
            <a:extLst>
              <a:ext uri="{FF2B5EF4-FFF2-40B4-BE49-F238E27FC236}">
                <a16:creationId xmlns:a16="http://schemas.microsoft.com/office/drawing/2014/main" id="{C5DE14F9-5AAA-4C13-9121-7F7E91AFE76F}"/>
              </a:ext>
            </a:extLst>
          </p:cNvPr>
          <p:cNvSpPr>
            <a:spLocks noGrp="1" noRot="1" noChangeAspect="1"/>
          </p:cNvSpPr>
          <p:nvPr>
            <p:ph type="sldImg"/>
          </p:nvPr>
        </p:nvSpPr>
        <p:spPr>
          <a:xfrm>
            <a:off x="622300" y="696913"/>
            <a:ext cx="5765800" cy="3243262"/>
          </a:xfrm>
        </p:spPr>
      </p:sp>
    </p:spTree>
    <p:extLst>
      <p:ext uri="{BB962C8B-B14F-4D97-AF65-F5344CB8AC3E}">
        <p14:creationId xmlns:p14="http://schemas.microsoft.com/office/powerpoint/2010/main" val="1057726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E178E-EF72-F6F4-D360-96EDEF8B0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4918B-2D3C-271B-A4A4-CECEAFC8A3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F129B7-07D8-E9E6-9D81-9B31DA3B51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DEB063-1159-11E4-AE02-A61E670B2423}"/>
              </a:ext>
            </a:extLst>
          </p:cNvPr>
          <p:cNvSpPr>
            <a:spLocks noGrp="1"/>
          </p:cNvSpPr>
          <p:nvPr>
            <p:ph type="sldNum" sz="quarter" idx="5"/>
          </p:nvPr>
        </p:nvSpPr>
        <p:spPr/>
        <p:txBody>
          <a:bodyPr/>
          <a:lstStyle/>
          <a:p>
            <a:fld id="{F266140A-4FD4-457F-AAEC-01E3F7894628}" type="slidenum">
              <a:rPr lang="en-US" smtClean="0"/>
              <a:t>45</a:t>
            </a:fld>
            <a:endParaRPr lang="en-US" dirty="0"/>
          </a:p>
        </p:txBody>
      </p:sp>
    </p:spTree>
    <p:extLst>
      <p:ext uri="{BB962C8B-B14F-4D97-AF65-F5344CB8AC3E}">
        <p14:creationId xmlns:p14="http://schemas.microsoft.com/office/powerpoint/2010/main" val="134416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140A-4FD4-457F-AAEC-01E3F7894628}" type="slidenum">
              <a:rPr lang="en-US" smtClean="0"/>
              <a:t>3</a:t>
            </a:fld>
            <a:endParaRPr lang="en-US" dirty="0"/>
          </a:p>
        </p:txBody>
      </p:sp>
    </p:spTree>
    <p:extLst>
      <p:ext uri="{BB962C8B-B14F-4D97-AF65-F5344CB8AC3E}">
        <p14:creationId xmlns:p14="http://schemas.microsoft.com/office/powerpoint/2010/main" val="134026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6140A-4FD4-457F-AAEC-01E3F7894628}" type="slidenum">
              <a:rPr lang="en-US" smtClean="0"/>
              <a:t>4</a:t>
            </a:fld>
            <a:endParaRPr lang="en-US" dirty="0"/>
          </a:p>
        </p:txBody>
      </p:sp>
    </p:spTree>
    <p:extLst>
      <p:ext uri="{BB962C8B-B14F-4D97-AF65-F5344CB8AC3E}">
        <p14:creationId xmlns:p14="http://schemas.microsoft.com/office/powerpoint/2010/main" val="2795619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2B8B9-75C6-60C8-7355-8EB08CD43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F713C-6538-F369-3D1C-CC19E4603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DCA041-11FD-1F36-A43C-966E89D32A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D94549-9BB9-60A9-2066-5020B659E944}"/>
              </a:ext>
            </a:extLst>
          </p:cNvPr>
          <p:cNvSpPr>
            <a:spLocks noGrp="1"/>
          </p:cNvSpPr>
          <p:nvPr>
            <p:ph type="sldNum" sz="quarter" idx="10"/>
          </p:nvPr>
        </p:nvSpPr>
        <p:spPr/>
        <p:txBody>
          <a:bodyPr/>
          <a:lstStyle/>
          <a:p>
            <a:fld id="{F266140A-4FD4-457F-AAEC-01E3F7894628}" type="slidenum">
              <a:rPr lang="en-US" smtClean="0"/>
              <a:t>5</a:t>
            </a:fld>
            <a:endParaRPr lang="en-US" dirty="0"/>
          </a:p>
        </p:txBody>
      </p:sp>
    </p:spTree>
    <p:extLst>
      <p:ext uri="{BB962C8B-B14F-4D97-AF65-F5344CB8AC3E}">
        <p14:creationId xmlns:p14="http://schemas.microsoft.com/office/powerpoint/2010/main" val="278904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1AA7B-8909-4645-1A42-AB59A2B3B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54159-8080-ABBF-B226-FD68D2E62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76431-7284-5BA5-FA2C-37081FB8FB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3DAACC-0768-3DA4-35B4-AC2912FF46A4}"/>
              </a:ext>
            </a:extLst>
          </p:cNvPr>
          <p:cNvSpPr>
            <a:spLocks noGrp="1"/>
          </p:cNvSpPr>
          <p:nvPr>
            <p:ph type="sldNum" sz="quarter" idx="10"/>
          </p:nvPr>
        </p:nvSpPr>
        <p:spPr/>
        <p:txBody>
          <a:bodyPr/>
          <a:lstStyle/>
          <a:p>
            <a:fld id="{F266140A-4FD4-457F-AAEC-01E3F7894628}" type="slidenum">
              <a:rPr lang="en-US" smtClean="0"/>
              <a:t>7</a:t>
            </a:fld>
            <a:endParaRPr lang="en-US" dirty="0"/>
          </a:p>
        </p:txBody>
      </p:sp>
    </p:spTree>
    <p:extLst>
      <p:ext uri="{BB962C8B-B14F-4D97-AF65-F5344CB8AC3E}">
        <p14:creationId xmlns:p14="http://schemas.microsoft.com/office/powerpoint/2010/main" val="1418161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6140A-4FD4-457F-AAEC-01E3F7894628}" type="slidenum">
              <a:rPr lang="en-US" smtClean="0"/>
              <a:t>11</a:t>
            </a:fld>
            <a:endParaRPr lang="en-US" dirty="0"/>
          </a:p>
        </p:txBody>
      </p:sp>
    </p:spTree>
    <p:extLst>
      <p:ext uri="{BB962C8B-B14F-4D97-AF65-F5344CB8AC3E}">
        <p14:creationId xmlns:p14="http://schemas.microsoft.com/office/powerpoint/2010/main" val="43682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40080" y="4127500"/>
            <a:ext cx="5715000" cy="4330700"/>
          </a:xfrm>
        </p:spPr>
        <p:txBody>
          <a:bodyPr/>
          <a:lstStyle/>
          <a:p>
            <a:endParaRPr lang="en-US" dirty="0">
              <a:cs typeface="Calibri"/>
            </a:endParaRPr>
          </a:p>
        </p:txBody>
      </p:sp>
      <p:sp>
        <p:nvSpPr>
          <p:cNvPr id="2" name="Slide Image Placeholder 1">
            <a:extLst>
              <a:ext uri="{FF2B5EF4-FFF2-40B4-BE49-F238E27FC236}">
                <a16:creationId xmlns:a16="http://schemas.microsoft.com/office/drawing/2014/main" id="{3C5FBF28-453E-4E91-9E8C-E7EEB094B434}"/>
              </a:ext>
            </a:extLst>
          </p:cNvPr>
          <p:cNvSpPr>
            <a:spLocks noGrp="1" noRot="1" noChangeAspect="1"/>
          </p:cNvSpPr>
          <p:nvPr>
            <p:ph type="sldImg"/>
          </p:nvPr>
        </p:nvSpPr>
        <p:spPr>
          <a:xfrm>
            <a:off x="593725" y="685800"/>
            <a:ext cx="5670550" cy="3189288"/>
          </a:xfrm>
        </p:spPr>
      </p:sp>
    </p:spTree>
    <p:extLst>
      <p:ext uri="{BB962C8B-B14F-4D97-AF65-F5344CB8AC3E}">
        <p14:creationId xmlns:p14="http://schemas.microsoft.com/office/powerpoint/2010/main" val="338619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Shape 685"/>
          <p:cNvSpPr>
            <a:spLocks noGrp="1" noRot="1" noChangeAspect="1"/>
          </p:cNvSpPr>
          <p:nvPr>
            <p:ph type="sldImg"/>
          </p:nvPr>
        </p:nvSpPr>
        <p:spPr>
          <a:xfrm>
            <a:off x="381000" y="685800"/>
            <a:ext cx="6096000" cy="3429000"/>
          </a:xfrm>
          <a:prstGeom prst="rect">
            <a:avLst/>
          </a:prstGeom>
        </p:spPr>
        <p:txBody>
          <a:bodyPr/>
          <a:lstStyle/>
          <a:p>
            <a:endParaRPr/>
          </a:p>
        </p:txBody>
      </p:sp>
      <p:sp>
        <p:nvSpPr>
          <p:cNvPr id="686" name="Shape 686"/>
          <p:cNvSpPr>
            <a:spLocks noGrp="1"/>
          </p:cNvSpPr>
          <p:nvPr>
            <p:ph type="body" sz="quarter" idx="1"/>
          </p:nvPr>
        </p:nvSpPr>
        <p:spPr>
          <a:prstGeom prst="rect">
            <a:avLst/>
          </a:prstGeom>
        </p:spPr>
        <p:txBody>
          <a:bodyPr/>
          <a:lstStyle/>
          <a:p>
            <a:r>
              <a:rPr dirty="0"/>
              <a:t>Note the one thing you have learned since starting your job that you have found most useful.</a:t>
            </a:r>
          </a:p>
          <a:p>
            <a:r>
              <a:rPr dirty="0"/>
              <a:t>On a scale of 0 through 10, where 0 is “I don’t feel like I know how to do my current job at all” and 10 is “I feel confident about all aspects of my current job,” where would you put yourself?</a:t>
            </a:r>
          </a:p>
          <a:p>
            <a:r>
              <a:rPr dirty="0"/>
              <a:t>What do you think it would take bring this score up by one?</a:t>
            </a:r>
          </a:p>
          <a:p>
            <a:r>
              <a:rPr dirty="0"/>
              <a:t>What, specifically, are you worried about?</a:t>
            </a:r>
          </a:p>
          <a:p>
            <a:r>
              <a:rPr dirty="0"/>
              <a:t>What, specifically, is going well?</a:t>
            </a:r>
          </a:p>
          <a:p>
            <a:r>
              <a:rPr dirty="0"/>
              <a:t>What needs to happen in training? (What are your learning goals?)</a:t>
            </a:r>
          </a:p>
        </p:txBody>
      </p:sp>
    </p:spTree>
    <p:extLst>
      <p:ext uri="{BB962C8B-B14F-4D97-AF65-F5344CB8AC3E}">
        <p14:creationId xmlns:p14="http://schemas.microsoft.com/office/powerpoint/2010/main" val="4245918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5AF38C-B960-8D4A-9C67-D80AA8D89892}"/>
              </a:ext>
            </a:extLst>
          </p:cNvPr>
          <p:cNvSpPr>
            <a:spLocks noGrp="1"/>
          </p:cNvSpPr>
          <p:nvPr>
            <p:ph type="body" sz="quarter" idx="10" hasCustomPrompt="1"/>
          </p:nvPr>
        </p:nvSpPr>
        <p:spPr>
          <a:xfrm>
            <a:off x="696397" y="2867254"/>
            <a:ext cx="10889178" cy="1738200"/>
          </a:xfrm>
          <a:prstGeom prst="rect">
            <a:avLst/>
          </a:prstGeom>
        </p:spPr>
        <p:txBody>
          <a:bodyPr anchor="t" anchorCtr="0">
            <a:noAutofit/>
          </a:bodyPr>
          <a:lstStyle>
            <a:lvl1pPr marL="0" indent="0" algn="l" fontAlgn="t">
              <a:lnSpc>
                <a:spcPts val="6326"/>
              </a:lnSpc>
              <a:spcBef>
                <a:spcPts val="0"/>
              </a:spcBef>
              <a:buNone/>
              <a:defRPr sz="6400" b="1" i="0" cap="none" spc="84" baseline="0">
                <a:solidFill>
                  <a:schemeClr val="tx2"/>
                </a:solidFill>
                <a:latin typeface="Myriad Pro"/>
                <a:cs typeface="Segoe UI" panose="020B0502040204020203" pitchFamily="34" charset="0"/>
              </a:defRPr>
            </a:lvl1pPr>
            <a:lvl2pPr marL="60325" indent="0" algn="l" fontAlgn="t">
              <a:lnSpc>
                <a:spcPts val="2249"/>
              </a:lnSpc>
              <a:spcBef>
                <a:spcPts val="1476"/>
              </a:spcBef>
              <a:buNone/>
              <a:defRPr sz="1968" b="1" cap="all" spc="28" baseline="0">
                <a:solidFill>
                  <a:srgbClr val="00ABCA"/>
                </a:solidFill>
                <a:latin typeface="Segoe UI" panose="020B0502040204020203" pitchFamily="34" charset="0"/>
                <a:cs typeface="Segoe UI" panose="020B0502040204020203" pitchFamily="34" charset="0"/>
              </a:defRPr>
            </a:lvl2pPr>
          </a:lstStyle>
          <a:p>
            <a:pPr lvl="0"/>
            <a:r>
              <a:rPr lang="en-US" dirty="0"/>
              <a:t>Presentation title here</a:t>
            </a:r>
          </a:p>
        </p:txBody>
      </p:sp>
      <p:sp>
        <p:nvSpPr>
          <p:cNvPr id="8" name="Text Placeholder 7">
            <a:extLst>
              <a:ext uri="{FF2B5EF4-FFF2-40B4-BE49-F238E27FC236}">
                <a16:creationId xmlns:a16="http://schemas.microsoft.com/office/drawing/2014/main" id="{5B45D833-F690-40CC-A244-742F2287D053}"/>
              </a:ext>
            </a:extLst>
          </p:cNvPr>
          <p:cNvSpPr>
            <a:spLocks noGrp="1"/>
          </p:cNvSpPr>
          <p:nvPr>
            <p:ph type="body" sz="quarter" idx="12" hasCustomPrompt="1"/>
          </p:nvPr>
        </p:nvSpPr>
        <p:spPr>
          <a:xfrm>
            <a:off x="696913" y="4733925"/>
            <a:ext cx="10888662" cy="1398588"/>
          </a:xfrm>
        </p:spPr>
        <p:txBody>
          <a:bodyPr>
            <a:noAutofit/>
          </a:bodyPr>
          <a:lstStyle>
            <a:lvl1pPr marL="0" indent="0">
              <a:buFontTx/>
              <a:buNone/>
              <a:defRPr sz="2800" b="1" cap="none" baseline="0">
                <a:solidFill>
                  <a:schemeClr val="accent1"/>
                </a:solidFill>
              </a:defRPr>
            </a:lvl1pPr>
            <a:lvl2pPr marL="325830" indent="0">
              <a:buFontTx/>
              <a:buNone/>
              <a:defRPr sz="2800" b="1">
                <a:solidFill>
                  <a:schemeClr val="accent1"/>
                </a:solidFill>
              </a:defRPr>
            </a:lvl2pPr>
            <a:lvl3pPr marL="642732" indent="0">
              <a:buFontTx/>
              <a:buNone/>
              <a:defRPr sz="2800" b="1">
                <a:solidFill>
                  <a:schemeClr val="accent1"/>
                </a:solidFill>
              </a:defRPr>
            </a:lvl3pPr>
            <a:lvl4pPr marL="1370947" indent="0">
              <a:buFontTx/>
              <a:buNone/>
              <a:defRPr sz="2800" b="1">
                <a:solidFill>
                  <a:schemeClr val="accent1"/>
                </a:solidFill>
              </a:defRPr>
            </a:lvl4pPr>
            <a:lvl5pPr marL="1827929" indent="0">
              <a:buFontTx/>
              <a:buNone/>
              <a:defRPr sz="2800" b="1">
                <a:solidFill>
                  <a:schemeClr val="accent1"/>
                </a:solidFill>
              </a:defRPr>
            </a:lvl5pPr>
          </a:lstStyle>
          <a:p>
            <a:pPr lvl="0"/>
            <a:r>
              <a:rPr lang="en-US" dirty="0"/>
              <a:t>Subtitle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057563"/>
            <a:ext cx="1749275" cy="510489"/>
          </a:xfrm>
          <a:prstGeom prst="rect">
            <a:avLst/>
          </a:prstGeom>
        </p:spPr>
      </p:pic>
    </p:spTree>
    <p:custDataLst>
      <p:tags r:id="rId1"/>
    </p:custDataLst>
    <p:extLst>
      <p:ext uri="{BB962C8B-B14F-4D97-AF65-F5344CB8AC3E}">
        <p14:creationId xmlns:p14="http://schemas.microsoft.com/office/powerpoint/2010/main" val="40838303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ue Box Title and Content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237744" y="180767"/>
            <a:ext cx="4927002" cy="6496465"/>
          </a:xfrm>
          <a:prstGeom prst="roundRect">
            <a:avLst>
              <a:gd name="adj" fmla="val 5847"/>
            </a:avLst>
          </a:prstGeom>
        </p:spPr>
        <p:txBody>
          <a:bodyPr/>
          <a:lstStyle>
            <a:lvl1pPr marL="0" indent="0">
              <a:buFontTx/>
              <a:buNone/>
              <a:defRPr/>
            </a:lvl1pPr>
          </a:lstStyle>
          <a:p>
            <a:r>
              <a:rPr lang="en-US" dirty="0"/>
              <a:t>Click icon to add picture</a:t>
            </a:r>
          </a:p>
        </p:txBody>
      </p:sp>
      <p:sp>
        <p:nvSpPr>
          <p:cNvPr id="9" name="Text Placeholder 11">
            <a:extLst>
              <a:ext uri="{FF2B5EF4-FFF2-40B4-BE49-F238E27FC236}">
                <a16:creationId xmlns:a16="http://schemas.microsoft.com/office/drawing/2014/main" id="{C683241C-81F2-4A10-8D96-1686F2D2AE2C}"/>
              </a:ext>
            </a:extLst>
          </p:cNvPr>
          <p:cNvSpPr>
            <a:spLocks noGrp="1"/>
          </p:cNvSpPr>
          <p:nvPr>
            <p:ph type="body" sz="quarter" idx="12" hasCustomPrompt="1"/>
          </p:nvPr>
        </p:nvSpPr>
        <p:spPr>
          <a:xfrm rot="16200000">
            <a:off x="5176219" y="-109050"/>
            <a:ext cx="6496468" cy="7076102"/>
          </a:xfrm>
          <a:prstGeom prst="round2SameRect">
            <a:avLst>
              <a:gd name="adj1" fmla="val 0"/>
              <a:gd name="adj2" fmla="val 4067"/>
            </a:avLst>
          </a:prstGeom>
          <a:solidFill>
            <a:schemeClr val="accent1"/>
          </a:solidFill>
        </p:spPr>
        <p:txBody>
          <a:bodyPr vert="vert" lIns="548640" tIns="548640" rIns="548640" bIns="548640" anchor="t">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Title and text</a:t>
            </a:r>
          </a:p>
        </p:txBody>
      </p:sp>
      <p:sp>
        <p:nvSpPr>
          <p:cNvPr id="6" name="Text Placeholder 11">
            <a:extLst>
              <a:ext uri="{FF2B5EF4-FFF2-40B4-BE49-F238E27FC236}">
                <a16:creationId xmlns:a16="http://schemas.microsoft.com/office/drawing/2014/main" id="{D6DA597F-D3F6-4498-BBEF-3E1A9D177576}"/>
              </a:ext>
            </a:extLst>
          </p:cNvPr>
          <p:cNvSpPr>
            <a:spLocks noGrp="1"/>
          </p:cNvSpPr>
          <p:nvPr>
            <p:ph type="body" sz="quarter" idx="13"/>
          </p:nvPr>
        </p:nvSpPr>
        <p:spPr>
          <a:xfrm>
            <a:off x="5597805" y="3097870"/>
            <a:ext cx="5631851" cy="2316814"/>
          </a:xfrm>
        </p:spPr>
        <p:txBody>
          <a:bodyPr>
            <a:noAutofit/>
          </a:bodyPr>
          <a:lstStyle>
            <a:lvl1pPr marL="0" indent="0">
              <a:lnSpc>
                <a:spcPct val="100000"/>
              </a:lnSpc>
              <a:spcBef>
                <a:spcPts val="1000"/>
              </a:spcBef>
              <a:buNone/>
              <a:defRPr sz="2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711288394"/>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ue Box Title and Content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6992472" y="180767"/>
            <a:ext cx="4964486" cy="6496465"/>
          </a:xfrm>
          <a:prstGeom prst="roundRect">
            <a:avLst>
              <a:gd name="adj" fmla="val 5404"/>
            </a:avLst>
          </a:prstGeom>
        </p:spPr>
        <p:txBody>
          <a:bodyPr/>
          <a:lstStyle/>
          <a:p>
            <a:r>
              <a:rPr lang="en-US" dirty="0"/>
              <a:t>Click icon to add picture</a:t>
            </a:r>
          </a:p>
        </p:txBody>
      </p:sp>
      <p:sp>
        <p:nvSpPr>
          <p:cNvPr id="9" name="Text Placeholder 11">
            <a:extLst>
              <a:ext uri="{FF2B5EF4-FFF2-40B4-BE49-F238E27FC236}">
                <a16:creationId xmlns:a16="http://schemas.microsoft.com/office/drawing/2014/main" id="{8B157EC0-9EDD-4DFB-86D4-3AC7BDE85227}"/>
              </a:ext>
            </a:extLst>
          </p:cNvPr>
          <p:cNvSpPr>
            <a:spLocks noGrp="1"/>
          </p:cNvSpPr>
          <p:nvPr>
            <p:ph type="body" sz="quarter" idx="11" hasCustomPrompt="1"/>
          </p:nvPr>
        </p:nvSpPr>
        <p:spPr>
          <a:xfrm>
            <a:off x="315444" y="179674"/>
            <a:ext cx="6883275" cy="6497558"/>
          </a:xfrm>
          <a:custGeom>
            <a:avLst/>
            <a:gdLst>
              <a:gd name="connsiteX0" fmla="*/ 0 w 7124029"/>
              <a:gd name="connsiteY0" fmla="*/ 301871 h 6496050"/>
              <a:gd name="connsiteX1" fmla="*/ 301871 w 7124029"/>
              <a:gd name="connsiteY1" fmla="*/ 0 h 6496050"/>
              <a:gd name="connsiteX2" fmla="*/ 6822158 w 7124029"/>
              <a:gd name="connsiteY2" fmla="*/ 0 h 6496050"/>
              <a:gd name="connsiteX3" fmla="*/ 7124029 w 7124029"/>
              <a:gd name="connsiteY3" fmla="*/ 301871 h 6496050"/>
              <a:gd name="connsiteX4" fmla="*/ 7124029 w 7124029"/>
              <a:gd name="connsiteY4" fmla="*/ 6194179 h 6496050"/>
              <a:gd name="connsiteX5" fmla="*/ 6822158 w 7124029"/>
              <a:gd name="connsiteY5" fmla="*/ 6496050 h 6496050"/>
              <a:gd name="connsiteX6" fmla="*/ 301871 w 7124029"/>
              <a:gd name="connsiteY6" fmla="*/ 6496050 h 6496050"/>
              <a:gd name="connsiteX7" fmla="*/ 0 w 7124029"/>
              <a:gd name="connsiteY7" fmla="*/ 6194179 h 6496050"/>
              <a:gd name="connsiteX8" fmla="*/ 0 w 7124029"/>
              <a:gd name="connsiteY8" fmla="*/ 301871 h 6496050"/>
              <a:gd name="connsiteX0" fmla="*/ 0 w 7134303"/>
              <a:gd name="connsiteY0" fmla="*/ 308831 h 6503010"/>
              <a:gd name="connsiteX1" fmla="*/ 301871 w 7134303"/>
              <a:gd name="connsiteY1" fmla="*/ 6960 h 6503010"/>
              <a:gd name="connsiteX2" fmla="*/ 6822158 w 7134303"/>
              <a:gd name="connsiteY2" fmla="*/ 6960 h 6503010"/>
              <a:gd name="connsiteX3" fmla="*/ 7134303 w 7134303"/>
              <a:gd name="connsiteY3" fmla="*/ 123896 h 6503010"/>
              <a:gd name="connsiteX4" fmla="*/ 7124029 w 7134303"/>
              <a:gd name="connsiteY4" fmla="*/ 6201139 h 6503010"/>
              <a:gd name="connsiteX5" fmla="*/ 6822158 w 7134303"/>
              <a:gd name="connsiteY5" fmla="*/ 6503010 h 6503010"/>
              <a:gd name="connsiteX6" fmla="*/ 301871 w 7134303"/>
              <a:gd name="connsiteY6" fmla="*/ 6503010 h 6503010"/>
              <a:gd name="connsiteX7" fmla="*/ 0 w 7134303"/>
              <a:gd name="connsiteY7" fmla="*/ 6201139 h 6503010"/>
              <a:gd name="connsiteX8" fmla="*/ 0 w 7134303"/>
              <a:gd name="connsiteY8" fmla="*/ 308831 h 6503010"/>
              <a:gd name="connsiteX0" fmla="*/ 0 w 7134954"/>
              <a:gd name="connsiteY0" fmla="*/ 308831 h 6503010"/>
              <a:gd name="connsiteX1" fmla="*/ 301871 w 7134954"/>
              <a:gd name="connsiteY1" fmla="*/ 6960 h 6503010"/>
              <a:gd name="connsiteX2" fmla="*/ 6986544 w 7134954"/>
              <a:gd name="connsiteY2" fmla="*/ 6960 h 6503010"/>
              <a:gd name="connsiteX3" fmla="*/ 7134303 w 7134954"/>
              <a:gd name="connsiteY3" fmla="*/ 123896 h 6503010"/>
              <a:gd name="connsiteX4" fmla="*/ 7124029 w 7134954"/>
              <a:gd name="connsiteY4" fmla="*/ 6201139 h 6503010"/>
              <a:gd name="connsiteX5" fmla="*/ 6822158 w 7134954"/>
              <a:gd name="connsiteY5" fmla="*/ 6503010 h 6503010"/>
              <a:gd name="connsiteX6" fmla="*/ 301871 w 7134954"/>
              <a:gd name="connsiteY6" fmla="*/ 6503010 h 6503010"/>
              <a:gd name="connsiteX7" fmla="*/ 0 w 7134954"/>
              <a:gd name="connsiteY7" fmla="*/ 6201139 h 6503010"/>
              <a:gd name="connsiteX8" fmla="*/ 0 w 7134954"/>
              <a:gd name="connsiteY8" fmla="*/ 308831 h 6503010"/>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822158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965996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976270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4954"/>
              <a:gd name="connsiteY0" fmla="*/ 308831 h 6503087"/>
              <a:gd name="connsiteX1" fmla="*/ 301871 w 7134954"/>
              <a:gd name="connsiteY1" fmla="*/ 6960 h 6503087"/>
              <a:gd name="connsiteX2" fmla="*/ 6986544 w 7134954"/>
              <a:gd name="connsiteY2" fmla="*/ 6960 h 6503087"/>
              <a:gd name="connsiteX3" fmla="*/ 7134303 w 7134954"/>
              <a:gd name="connsiteY3" fmla="*/ 123896 h 6503087"/>
              <a:gd name="connsiteX4" fmla="*/ 7134303 w 7134954"/>
              <a:gd name="connsiteY4" fmla="*/ 6344977 h 6503087"/>
              <a:gd name="connsiteX5" fmla="*/ 6985795 w 7134954"/>
              <a:gd name="connsiteY5" fmla="*/ 6503010 h 6503087"/>
              <a:gd name="connsiteX6" fmla="*/ 301871 w 7134954"/>
              <a:gd name="connsiteY6" fmla="*/ 6503010 h 6503087"/>
              <a:gd name="connsiteX7" fmla="*/ 0 w 7134954"/>
              <a:gd name="connsiteY7" fmla="*/ 6201139 h 6503087"/>
              <a:gd name="connsiteX8" fmla="*/ 0 w 7134954"/>
              <a:gd name="connsiteY8" fmla="*/ 308831 h 6503087"/>
              <a:gd name="connsiteX0" fmla="*/ 0 w 7136150"/>
              <a:gd name="connsiteY0" fmla="*/ 315665 h 6509921"/>
              <a:gd name="connsiteX1" fmla="*/ 301871 w 7136150"/>
              <a:gd name="connsiteY1" fmla="*/ 13794 h 6509921"/>
              <a:gd name="connsiteX2" fmla="*/ 6996069 w 7136150"/>
              <a:gd name="connsiteY2" fmla="*/ 4269 h 6509921"/>
              <a:gd name="connsiteX3" fmla="*/ 7134303 w 7136150"/>
              <a:gd name="connsiteY3" fmla="*/ 130730 h 6509921"/>
              <a:gd name="connsiteX4" fmla="*/ 7134303 w 7136150"/>
              <a:gd name="connsiteY4" fmla="*/ 6351811 h 6509921"/>
              <a:gd name="connsiteX5" fmla="*/ 6985795 w 7136150"/>
              <a:gd name="connsiteY5" fmla="*/ 6509844 h 6509921"/>
              <a:gd name="connsiteX6" fmla="*/ 301871 w 7136150"/>
              <a:gd name="connsiteY6" fmla="*/ 6509844 h 6509921"/>
              <a:gd name="connsiteX7" fmla="*/ 0 w 7136150"/>
              <a:gd name="connsiteY7" fmla="*/ 6207973 h 6509921"/>
              <a:gd name="connsiteX8" fmla="*/ 0 w 7136150"/>
              <a:gd name="connsiteY8" fmla="*/ 315665 h 6509921"/>
              <a:gd name="connsiteX0" fmla="*/ 0 w 7136150"/>
              <a:gd name="connsiteY0" fmla="*/ 315665 h 6509921"/>
              <a:gd name="connsiteX1" fmla="*/ 301871 w 7136150"/>
              <a:gd name="connsiteY1" fmla="*/ 13794 h 6509921"/>
              <a:gd name="connsiteX2" fmla="*/ 6996069 w 7136150"/>
              <a:gd name="connsiteY2" fmla="*/ 4269 h 6509921"/>
              <a:gd name="connsiteX3" fmla="*/ 7134303 w 7136150"/>
              <a:gd name="connsiteY3" fmla="*/ 130730 h 6509921"/>
              <a:gd name="connsiteX4" fmla="*/ 7134303 w 7136150"/>
              <a:gd name="connsiteY4" fmla="*/ 6351811 h 6509921"/>
              <a:gd name="connsiteX5" fmla="*/ 6985795 w 7136150"/>
              <a:gd name="connsiteY5" fmla="*/ 6509844 h 6509921"/>
              <a:gd name="connsiteX6" fmla="*/ 301871 w 7136150"/>
              <a:gd name="connsiteY6" fmla="*/ 6509844 h 6509921"/>
              <a:gd name="connsiteX7" fmla="*/ 0 w 7136150"/>
              <a:gd name="connsiteY7" fmla="*/ 6207973 h 6509921"/>
              <a:gd name="connsiteX8" fmla="*/ 0 w 7136150"/>
              <a:gd name="connsiteY8" fmla="*/ 315665 h 6509921"/>
              <a:gd name="connsiteX0" fmla="*/ 0 w 7136150"/>
              <a:gd name="connsiteY0" fmla="*/ 315666 h 6509922"/>
              <a:gd name="connsiteX1" fmla="*/ 301871 w 7136150"/>
              <a:gd name="connsiteY1" fmla="*/ 13795 h 6509922"/>
              <a:gd name="connsiteX2" fmla="*/ 6996069 w 7136150"/>
              <a:gd name="connsiteY2" fmla="*/ 4269 h 6509922"/>
              <a:gd name="connsiteX3" fmla="*/ 7134303 w 7136150"/>
              <a:gd name="connsiteY3" fmla="*/ 130731 h 6509922"/>
              <a:gd name="connsiteX4" fmla="*/ 7134303 w 7136150"/>
              <a:gd name="connsiteY4" fmla="*/ 6351812 h 6509922"/>
              <a:gd name="connsiteX5" fmla="*/ 6985795 w 7136150"/>
              <a:gd name="connsiteY5" fmla="*/ 6509845 h 6509922"/>
              <a:gd name="connsiteX6" fmla="*/ 301871 w 7136150"/>
              <a:gd name="connsiteY6" fmla="*/ 6509845 h 6509922"/>
              <a:gd name="connsiteX7" fmla="*/ 0 w 7136150"/>
              <a:gd name="connsiteY7" fmla="*/ 6207974 h 6509922"/>
              <a:gd name="connsiteX8" fmla="*/ 0 w 7136150"/>
              <a:gd name="connsiteY8" fmla="*/ 315666 h 6509922"/>
              <a:gd name="connsiteX0" fmla="*/ 0 w 7136150"/>
              <a:gd name="connsiteY0" fmla="*/ 315666 h 6509922"/>
              <a:gd name="connsiteX1" fmla="*/ 301871 w 7136150"/>
              <a:gd name="connsiteY1" fmla="*/ 13795 h 6509922"/>
              <a:gd name="connsiteX2" fmla="*/ 6996069 w 7136150"/>
              <a:gd name="connsiteY2" fmla="*/ 4269 h 6509922"/>
              <a:gd name="connsiteX3" fmla="*/ 7134303 w 7136150"/>
              <a:gd name="connsiteY3" fmla="*/ 130731 h 6509922"/>
              <a:gd name="connsiteX4" fmla="*/ 7134303 w 7136150"/>
              <a:gd name="connsiteY4" fmla="*/ 6351812 h 6509922"/>
              <a:gd name="connsiteX5" fmla="*/ 6985795 w 7136150"/>
              <a:gd name="connsiteY5" fmla="*/ 6509845 h 6509922"/>
              <a:gd name="connsiteX6" fmla="*/ 301871 w 7136150"/>
              <a:gd name="connsiteY6" fmla="*/ 6509845 h 6509922"/>
              <a:gd name="connsiteX7" fmla="*/ 0 w 7136150"/>
              <a:gd name="connsiteY7" fmla="*/ 6207974 h 6509922"/>
              <a:gd name="connsiteX8" fmla="*/ 0 w 7136150"/>
              <a:gd name="connsiteY8" fmla="*/ 315666 h 6509922"/>
              <a:gd name="connsiteX0" fmla="*/ 0 w 7136150"/>
              <a:gd name="connsiteY0" fmla="*/ 315666 h 6509845"/>
              <a:gd name="connsiteX1" fmla="*/ 301871 w 7136150"/>
              <a:gd name="connsiteY1" fmla="*/ 13795 h 6509845"/>
              <a:gd name="connsiteX2" fmla="*/ 6996069 w 7136150"/>
              <a:gd name="connsiteY2" fmla="*/ 4269 h 6509845"/>
              <a:gd name="connsiteX3" fmla="*/ 7134303 w 7136150"/>
              <a:gd name="connsiteY3" fmla="*/ 130731 h 6509845"/>
              <a:gd name="connsiteX4" fmla="*/ 7134303 w 7136150"/>
              <a:gd name="connsiteY4" fmla="*/ 6342747 h 6509845"/>
              <a:gd name="connsiteX5" fmla="*/ 6985795 w 7136150"/>
              <a:gd name="connsiteY5" fmla="*/ 6509845 h 6509845"/>
              <a:gd name="connsiteX6" fmla="*/ 301871 w 7136150"/>
              <a:gd name="connsiteY6" fmla="*/ 6509845 h 6509845"/>
              <a:gd name="connsiteX7" fmla="*/ 0 w 7136150"/>
              <a:gd name="connsiteY7" fmla="*/ 6207974 h 6509845"/>
              <a:gd name="connsiteX8" fmla="*/ 0 w 7136150"/>
              <a:gd name="connsiteY8" fmla="*/ 315666 h 6509845"/>
              <a:gd name="connsiteX0" fmla="*/ 0 w 7136150"/>
              <a:gd name="connsiteY0" fmla="*/ 315666 h 6509845"/>
              <a:gd name="connsiteX1" fmla="*/ 301871 w 7136150"/>
              <a:gd name="connsiteY1" fmla="*/ 13795 h 6509845"/>
              <a:gd name="connsiteX2" fmla="*/ 6996069 w 7136150"/>
              <a:gd name="connsiteY2" fmla="*/ 4269 h 6509845"/>
              <a:gd name="connsiteX3" fmla="*/ 7134303 w 7136150"/>
              <a:gd name="connsiteY3" fmla="*/ 130731 h 6509845"/>
              <a:gd name="connsiteX4" fmla="*/ 7134303 w 7136150"/>
              <a:gd name="connsiteY4" fmla="*/ 6342747 h 6509845"/>
              <a:gd name="connsiteX5" fmla="*/ 6985796 w 7136150"/>
              <a:gd name="connsiteY5" fmla="*/ 6509845 h 6509845"/>
              <a:gd name="connsiteX6" fmla="*/ 301871 w 7136150"/>
              <a:gd name="connsiteY6" fmla="*/ 6509845 h 6509845"/>
              <a:gd name="connsiteX7" fmla="*/ 0 w 7136150"/>
              <a:gd name="connsiteY7" fmla="*/ 6207974 h 6509845"/>
              <a:gd name="connsiteX8" fmla="*/ 0 w 7136150"/>
              <a:gd name="connsiteY8" fmla="*/ 315666 h 6509845"/>
              <a:gd name="connsiteX0" fmla="*/ 0 w 7136150"/>
              <a:gd name="connsiteY0" fmla="*/ 315666 h 6509845"/>
              <a:gd name="connsiteX1" fmla="*/ 301871 w 7136150"/>
              <a:gd name="connsiteY1" fmla="*/ 13795 h 6509845"/>
              <a:gd name="connsiteX2" fmla="*/ 6996069 w 7136150"/>
              <a:gd name="connsiteY2" fmla="*/ 4269 h 6509845"/>
              <a:gd name="connsiteX3" fmla="*/ 7134303 w 7136150"/>
              <a:gd name="connsiteY3" fmla="*/ 130731 h 6509845"/>
              <a:gd name="connsiteX4" fmla="*/ 7134303 w 7136150"/>
              <a:gd name="connsiteY4" fmla="*/ 6342747 h 6509845"/>
              <a:gd name="connsiteX5" fmla="*/ 6985796 w 7136150"/>
              <a:gd name="connsiteY5" fmla="*/ 6509845 h 6509845"/>
              <a:gd name="connsiteX6" fmla="*/ 301871 w 7136150"/>
              <a:gd name="connsiteY6" fmla="*/ 6509845 h 6509845"/>
              <a:gd name="connsiteX7" fmla="*/ 0 w 7136150"/>
              <a:gd name="connsiteY7" fmla="*/ 6207974 h 6509845"/>
              <a:gd name="connsiteX8" fmla="*/ 0 w 7136150"/>
              <a:gd name="connsiteY8" fmla="*/ 315666 h 6509845"/>
              <a:gd name="connsiteX0" fmla="*/ 0 w 7143402"/>
              <a:gd name="connsiteY0" fmla="*/ 315666 h 6509845"/>
              <a:gd name="connsiteX1" fmla="*/ 301871 w 7143402"/>
              <a:gd name="connsiteY1" fmla="*/ 13795 h 6509845"/>
              <a:gd name="connsiteX2" fmla="*/ 6996069 w 7143402"/>
              <a:gd name="connsiteY2" fmla="*/ 4269 h 6509845"/>
              <a:gd name="connsiteX3" fmla="*/ 7134303 w 7143402"/>
              <a:gd name="connsiteY3" fmla="*/ 130731 h 6509845"/>
              <a:gd name="connsiteX4" fmla="*/ 7143312 w 7143402"/>
              <a:gd name="connsiteY4" fmla="*/ 6342747 h 6509845"/>
              <a:gd name="connsiteX5" fmla="*/ 6985796 w 7143402"/>
              <a:gd name="connsiteY5" fmla="*/ 6509845 h 6509845"/>
              <a:gd name="connsiteX6" fmla="*/ 301871 w 7143402"/>
              <a:gd name="connsiteY6" fmla="*/ 6509845 h 6509845"/>
              <a:gd name="connsiteX7" fmla="*/ 0 w 7143402"/>
              <a:gd name="connsiteY7" fmla="*/ 6207974 h 6509845"/>
              <a:gd name="connsiteX8" fmla="*/ 0 w 7143402"/>
              <a:gd name="connsiteY8" fmla="*/ 315666 h 6509845"/>
              <a:gd name="connsiteX0" fmla="*/ 0 w 7143897"/>
              <a:gd name="connsiteY0" fmla="*/ 315666 h 6509845"/>
              <a:gd name="connsiteX1" fmla="*/ 301871 w 7143897"/>
              <a:gd name="connsiteY1" fmla="*/ 13795 h 6509845"/>
              <a:gd name="connsiteX2" fmla="*/ 6996069 w 7143897"/>
              <a:gd name="connsiteY2" fmla="*/ 4269 h 6509845"/>
              <a:gd name="connsiteX3" fmla="*/ 7134303 w 7143897"/>
              <a:gd name="connsiteY3" fmla="*/ 130731 h 6509845"/>
              <a:gd name="connsiteX4" fmla="*/ 7143312 w 7143897"/>
              <a:gd name="connsiteY4" fmla="*/ 6342747 h 6509845"/>
              <a:gd name="connsiteX5" fmla="*/ 6994805 w 7143897"/>
              <a:gd name="connsiteY5" fmla="*/ 6509845 h 6509845"/>
              <a:gd name="connsiteX6" fmla="*/ 301871 w 7143897"/>
              <a:gd name="connsiteY6" fmla="*/ 6509845 h 6509845"/>
              <a:gd name="connsiteX7" fmla="*/ 0 w 7143897"/>
              <a:gd name="connsiteY7" fmla="*/ 6207974 h 6509845"/>
              <a:gd name="connsiteX8" fmla="*/ 0 w 7143897"/>
              <a:gd name="connsiteY8" fmla="*/ 315666 h 6509845"/>
              <a:gd name="connsiteX0" fmla="*/ 0 w 7143897"/>
              <a:gd name="connsiteY0" fmla="*/ 315666 h 6510392"/>
              <a:gd name="connsiteX1" fmla="*/ 301871 w 7143897"/>
              <a:gd name="connsiteY1" fmla="*/ 13795 h 6510392"/>
              <a:gd name="connsiteX2" fmla="*/ 6996069 w 7143897"/>
              <a:gd name="connsiteY2" fmla="*/ 4269 h 6510392"/>
              <a:gd name="connsiteX3" fmla="*/ 7134303 w 7143897"/>
              <a:gd name="connsiteY3" fmla="*/ 130731 h 6510392"/>
              <a:gd name="connsiteX4" fmla="*/ 7143312 w 7143897"/>
              <a:gd name="connsiteY4" fmla="*/ 6360879 h 6510392"/>
              <a:gd name="connsiteX5" fmla="*/ 6994805 w 7143897"/>
              <a:gd name="connsiteY5" fmla="*/ 6509845 h 6510392"/>
              <a:gd name="connsiteX6" fmla="*/ 301871 w 7143897"/>
              <a:gd name="connsiteY6" fmla="*/ 6509845 h 6510392"/>
              <a:gd name="connsiteX7" fmla="*/ 0 w 7143897"/>
              <a:gd name="connsiteY7" fmla="*/ 6207974 h 6510392"/>
              <a:gd name="connsiteX8" fmla="*/ 0 w 7143897"/>
              <a:gd name="connsiteY8" fmla="*/ 315666 h 6510392"/>
              <a:gd name="connsiteX0" fmla="*/ 0 w 7144961"/>
              <a:gd name="connsiteY0" fmla="*/ 315666 h 6510393"/>
              <a:gd name="connsiteX1" fmla="*/ 301871 w 7144961"/>
              <a:gd name="connsiteY1" fmla="*/ 13795 h 6510393"/>
              <a:gd name="connsiteX2" fmla="*/ 6996069 w 7144961"/>
              <a:gd name="connsiteY2" fmla="*/ 4269 h 6510393"/>
              <a:gd name="connsiteX3" fmla="*/ 7134303 w 7144961"/>
              <a:gd name="connsiteY3" fmla="*/ 130731 h 6510393"/>
              <a:gd name="connsiteX4" fmla="*/ 7143312 w 7144961"/>
              <a:gd name="connsiteY4" fmla="*/ 6360879 h 6510393"/>
              <a:gd name="connsiteX5" fmla="*/ 7003815 w 7144961"/>
              <a:gd name="connsiteY5" fmla="*/ 6509846 h 6510393"/>
              <a:gd name="connsiteX6" fmla="*/ 301871 w 7144961"/>
              <a:gd name="connsiteY6" fmla="*/ 6509845 h 6510393"/>
              <a:gd name="connsiteX7" fmla="*/ 0 w 7144961"/>
              <a:gd name="connsiteY7" fmla="*/ 6207974 h 6510393"/>
              <a:gd name="connsiteX8" fmla="*/ 0 w 7144961"/>
              <a:gd name="connsiteY8" fmla="*/ 315666 h 6510393"/>
              <a:gd name="connsiteX0" fmla="*/ 0 w 7144961"/>
              <a:gd name="connsiteY0" fmla="*/ 317178 h 6511905"/>
              <a:gd name="connsiteX1" fmla="*/ 301871 w 7144961"/>
              <a:gd name="connsiteY1" fmla="*/ 15307 h 6511905"/>
              <a:gd name="connsiteX2" fmla="*/ 6996069 w 7144961"/>
              <a:gd name="connsiteY2" fmla="*/ 5781 h 6511905"/>
              <a:gd name="connsiteX3" fmla="*/ 7134304 w 7144961"/>
              <a:gd name="connsiteY3" fmla="*/ 126621 h 6511905"/>
              <a:gd name="connsiteX4" fmla="*/ 7143312 w 7144961"/>
              <a:gd name="connsiteY4" fmla="*/ 6362391 h 6511905"/>
              <a:gd name="connsiteX5" fmla="*/ 7003815 w 7144961"/>
              <a:gd name="connsiteY5" fmla="*/ 6511358 h 6511905"/>
              <a:gd name="connsiteX6" fmla="*/ 301871 w 7144961"/>
              <a:gd name="connsiteY6" fmla="*/ 6511357 h 6511905"/>
              <a:gd name="connsiteX7" fmla="*/ 0 w 7144961"/>
              <a:gd name="connsiteY7" fmla="*/ 6209486 h 6511905"/>
              <a:gd name="connsiteX8" fmla="*/ 0 w 7144961"/>
              <a:gd name="connsiteY8" fmla="*/ 317178 h 651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4961" h="6511905">
                <a:moveTo>
                  <a:pt x="0" y="317178"/>
                </a:moveTo>
                <a:cubicBezTo>
                  <a:pt x="0" y="150459"/>
                  <a:pt x="135152" y="15307"/>
                  <a:pt x="301871" y="15307"/>
                </a:cubicBezTo>
                <a:lnTo>
                  <a:pt x="6996069" y="5781"/>
                </a:lnTo>
                <a:cubicBezTo>
                  <a:pt x="7162788" y="5781"/>
                  <a:pt x="7134304" y="-40098"/>
                  <a:pt x="7134304" y="126621"/>
                </a:cubicBezTo>
                <a:cubicBezTo>
                  <a:pt x="7137307" y="2205211"/>
                  <a:pt x="7140309" y="4283801"/>
                  <a:pt x="7143312" y="6362391"/>
                </a:cubicBezTo>
                <a:cubicBezTo>
                  <a:pt x="7143312" y="6529110"/>
                  <a:pt x="7170534" y="6511358"/>
                  <a:pt x="7003815" y="6511358"/>
                </a:cubicBezTo>
                <a:lnTo>
                  <a:pt x="301871" y="6511357"/>
                </a:lnTo>
                <a:cubicBezTo>
                  <a:pt x="135152" y="6511357"/>
                  <a:pt x="0" y="6376205"/>
                  <a:pt x="0" y="6209486"/>
                </a:cubicBezTo>
                <a:lnTo>
                  <a:pt x="0" y="317178"/>
                </a:lnTo>
                <a:close/>
              </a:path>
            </a:pathLst>
          </a:custGeom>
          <a:solidFill>
            <a:schemeClr val="tx2"/>
          </a:solidFill>
        </p:spPr>
        <p:txBody>
          <a:bodyPr lIns="731520" tIns="731520" rIns="731520" bIns="731520">
            <a:noAutofit/>
          </a:bodyPr>
          <a:lstStyle>
            <a:lvl1pPr marL="0" indent="0">
              <a:lnSpc>
                <a:spcPct val="100000"/>
              </a:lnSpc>
              <a:spcBef>
                <a:spcPts val="1000"/>
              </a:spcBef>
              <a:buNone/>
              <a:defRPr sz="6600" b="1">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a:p>
            <a:pPr lvl="0"/>
            <a:endParaRPr lang="en-US"/>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469460" y="-52025"/>
            <a:ext cx="6496468" cy="6962052"/>
          </a:xfrm>
          <a:prstGeom prst="round2SameRect">
            <a:avLst>
              <a:gd name="adj1" fmla="val 0"/>
              <a:gd name="adj2" fmla="val 4564"/>
            </a:avLst>
          </a:prstGeom>
          <a:solidFill>
            <a:schemeClr val="accent1"/>
          </a:solidFill>
        </p:spPr>
        <p:txBody>
          <a:bodyPr vert="vert270" lIns="548640" tIns="548640" rIns="548640" bIns="548640">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Title and text</a:t>
            </a:r>
          </a:p>
        </p:txBody>
      </p:sp>
      <p:sp>
        <p:nvSpPr>
          <p:cNvPr id="6" name="Text Placeholder 11">
            <a:extLst>
              <a:ext uri="{FF2B5EF4-FFF2-40B4-BE49-F238E27FC236}">
                <a16:creationId xmlns:a16="http://schemas.microsoft.com/office/drawing/2014/main" id="{D2B782E3-CBE3-42B1-8655-071BCE5AD778}"/>
              </a:ext>
            </a:extLst>
          </p:cNvPr>
          <p:cNvSpPr>
            <a:spLocks noGrp="1"/>
          </p:cNvSpPr>
          <p:nvPr>
            <p:ph type="body" sz="quarter" idx="13"/>
          </p:nvPr>
        </p:nvSpPr>
        <p:spPr>
          <a:xfrm>
            <a:off x="972017" y="3062011"/>
            <a:ext cx="5491535" cy="2316814"/>
          </a:xfrm>
        </p:spPr>
        <p:txBody>
          <a:bodyPr>
            <a:noAutofit/>
          </a:bodyPr>
          <a:lstStyle>
            <a:lvl1pPr marL="0" indent="0">
              <a:lnSpc>
                <a:spcPct val="100000"/>
              </a:lnSpc>
              <a:spcBef>
                <a:spcPts val="1000"/>
              </a:spcBef>
              <a:buNone/>
              <a:defRPr sz="2800">
                <a:solidFill>
                  <a:schemeClr val="bg1"/>
                </a:solidFill>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950259487"/>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ue Box Title and Photo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7013987" y="180767"/>
            <a:ext cx="4932213" cy="6496465"/>
          </a:xfrm>
          <a:prstGeom prst="roundRect">
            <a:avLst>
              <a:gd name="adj" fmla="val 4973"/>
            </a:avLst>
          </a:prstGeom>
        </p:spPr>
        <p:txBody>
          <a:bodyPr/>
          <a:lstStyle/>
          <a:p>
            <a:r>
              <a:rPr lang="en-US" dirty="0"/>
              <a:t>Click icon to add picture</a:t>
            </a:r>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473213" y="-46649"/>
            <a:ext cx="6496468" cy="6951294"/>
          </a:xfrm>
          <a:prstGeom prst="round2SameRect">
            <a:avLst>
              <a:gd name="adj1" fmla="val 0"/>
              <a:gd name="adj2" fmla="val 4565"/>
            </a:avLst>
          </a:prstGeom>
          <a:solidFill>
            <a:schemeClr val="accent1"/>
          </a:solidFill>
        </p:spPr>
        <p:txBody>
          <a:bodyPr vert="vert270"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Headline</a:t>
            </a:r>
          </a:p>
        </p:txBody>
      </p:sp>
    </p:spTree>
    <p:custDataLst>
      <p:tags r:id="rId1"/>
    </p:custDataLst>
    <p:extLst>
      <p:ext uri="{BB962C8B-B14F-4D97-AF65-F5344CB8AC3E}">
        <p14:creationId xmlns:p14="http://schemas.microsoft.com/office/powerpoint/2010/main" val="684184329"/>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ue Box Title and Photo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247426" y="180767"/>
            <a:ext cx="4905487" cy="6496465"/>
          </a:xfrm>
          <a:prstGeom prst="roundRect">
            <a:avLst>
              <a:gd name="adj" fmla="val 5414"/>
            </a:avLst>
          </a:prstGeom>
        </p:spPr>
        <p:txBody>
          <a:bodyPr/>
          <a:lstStyle>
            <a:lvl1pPr marL="0" indent="0">
              <a:buFontTx/>
              <a:buNone/>
              <a:defRPr/>
            </a:lvl1pPr>
          </a:lstStyle>
          <a:p>
            <a:r>
              <a:rPr lang="en-US" dirty="0"/>
              <a:t>Click icon to add picture</a:t>
            </a:r>
          </a:p>
        </p:txBody>
      </p:sp>
      <p:sp>
        <p:nvSpPr>
          <p:cNvPr id="9" name="Text Placeholder 11">
            <a:extLst>
              <a:ext uri="{FF2B5EF4-FFF2-40B4-BE49-F238E27FC236}">
                <a16:creationId xmlns:a16="http://schemas.microsoft.com/office/drawing/2014/main" id="{C683241C-81F2-4A10-8D96-1686F2D2AE2C}"/>
              </a:ext>
            </a:extLst>
          </p:cNvPr>
          <p:cNvSpPr>
            <a:spLocks noGrp="1"/>
          </p:cNvSpPr>
          <p:nvPr>
            <p:ph type="body" sz="quarter" idx="12" hasCustomPrompt="1"/>
          </p:nvPr>
        </p:nvSpPr>
        <p:spPr>
          <a:xfrm rot="16200000">
            <a:off x="5176896" y="-109727"/>
            <a:ext cx="6496468" cy="7077456"/>
          </a:xfrm>
          <a:prstGeom prst="round2SameRect">
            <a:avLst>
              <a:gd name="adj1" fmla="val 0"/>
              <a:gd name="adj2" fmla="val 3737"/>
            </a:avLst>
          </a:prstGeom>
          <a:solidFill>
            <a:schemeClr val="accent1"/>
          </a:solidFill>
        </p:spPr>
        <p:txBody>
          <a:bodyPr vert="vert"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Headline</a:t>
            </a:r>
          </a:p>
        </p:txBody>
      </p:sp>
    </p:spTree>
    <p:custDataLst>
      <p:tags r:id="rId1"/>
    </p:custDataLst>
    <p:extLst>
      <p:ext uri="{BB962C8B-B14F-4D97-AF65-F5344CB8AC3E}">
        <p14:creationId xmlns:p14="http://schemas.microsoft.com/office/powerpoint/2010/main" val="342403271"/>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ue Box Title and Photo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247426" y="180767"/>
            <a:ext cx="7336715" cy="6496465"/>
          </a:xfrm>
          <a:prstGeom prst="roundRect">
            <a:avLst>
              <a:gd name="adj" fmla="val 4040"/>
            </a:avLst>
          </a:prstGeom>
        </p:spPr>
        <p:txBody>
          <a:bodyPr/>
          <a:lstStyle>
            <a:lvl1pPr marL="0" indent="0">
              <a:buFontTx/>
              <a:buNone/>
              <a:defRPr/>
            </a:lvl1pPr>
          </a:lstStyle>
          <a:p>
            <a:r>
              <a:rPr lang="en-US" dirty="0"/>
              <a:t>Click icon to add picture</a:t>
            </a:r>
          </a:p>
        </p:txBody>
      </p:sp>
      <p:sp>
        <p:nvSpPr>
          <p:cNvPr id="9" name="Text Placeholder 11">
            <a:extLst>
              <a:ext uri="{FF2B5EF4-FFF2-40B4-BE49-F238E27FC236}">
                <a16:creationId xmlns:a16="http://schemas.microsoft.com/office/drawing/2014/main" id="{C683241C-81F2-4A10-8D96-1686F2D2AE2C}"/>
              </a:ext>
            </a:extLst>
          </p:cNvPr>
          <p:cNvSpPr>
            <a:spLocks noGrp="1"/>
          </p:cNvSpPr>
          <p:nvPr>
            <p:ph type="body" sz="quarter" idx="12" hasCustomPrompt="1"/>
          </p:nvPr>
        </p:nvSpPr>
        <p:spPr>
          <a:xfrm rot="16200000">
            <a:off x="6352070" y="1073973"/>
            <a:ext cx="6496468" cy="4710056"/>
          </a:xfrm>
          <a:prstGeom prst="round2SameRect">
            <a:avLst>
              <a:gd name="adj1" fmla="val 0"/>
              <a:gd name="adj2" fmla="val 5644"/>
            </a:avLst>
          </a:prstGeom>
          <a:solidFill>
            <a:schemeClr val="accent1"/>
          </a:solidFill>
        </p:spPr>
        <p:txBody>
          <a:bodyPr vert="vert"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Short word text</a:t>
            </a:r>
          </a:p>
        </p:txBody>
      </p:sp>
    </p:spTree>
    <p:custDataLst>
      <p:tags r:id="rId1"/>
    </p:custDataLst>
    <p:extLst>
      <p:ext uri="{BB962C8B-B14F-4D97-AF65-F5344CB8AC3E}">
        <p14:creationId xmlns:p14="http://schemas.microsoft.com/office/powerpoint/2010/main" val="1023499897"/>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ue Box Title and Photo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4561243" y="180767"/>
            <a:ext cx="7395715" cy="6496465"/>
          </a:xfrm>
          <a:prstGeom prst="roundRect">
            <a:avLst>
              <a:gd name="adj" fmla="val 3709"/>
            </a:avLst>
          </a:prstGeom>
        </p:spPr>
        <p:txBody>
          <a:bodyPr/>
          <a:lstStyle/>
          <a:p>
            <a:r>
              <a:rPr lang="en-US" dirty="0"/>
              <a:t>Click icon to add picture</a:t>
            </a:r>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654294" y="1074421"/>
            <a:ext cx="6496468" cy="4709160"/>
          </a:xfrm>
          <a:prstGeom prst="round2SameRect">
            <a:avLst>
              <a:gd name="adj1" fmla="val 0"/>
              <a:gd name="adj2" fmla="val 5644"/>
            </a:avLst>
          </a:prstGeom>
          <a:solidFill>
            <a:schemeClr val="accent1"/>
          </a:solidFill>
        </p:spPr>
        <p:txBody>
          <a:bodyPr vert="vert270" lIns="731520" tIns="731520" rIns="731520" bIns="731520" anchor="ctr">
            <a:noAutofit/>
          </a:bodyPr>
          <a:lstStyle>
            <a:lvl1pPr marL="0" indent="0">
              <a:lnSpc>
                <a:spcPct val="100000"/>
              </a:lnSpc>
              <a:spcBef>
                <a:spcPts val="1000"/>
              </a:spcBef>
              <a:buNone/>
              <a:defRPr sz="6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Short word text</a:t>
            </a:r>
          </a:p>
        </p:txBody>
      </p:sp>
    </p:spTree>
    <p:custDataLst>
      <p:tags r:id="rId1"/>
    </p:custDataLst>
    <p:extLst>
      <p:ext uri="{BB962C8B-B14F-4D97-AF65-F5344CB8AC3E}">
        <p14:creationId xmlns:p14="http://schemas.microsoft.com/office/powerpoint/2010/main" val="3403815670"/>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ortrait Photo and Content">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628573" y="535667"/>
            <a:ext cx="4917882" cy="5782940"/>
          </a:xfrm>
          <a:prstGeom prst="roundRect">
            <a:avLst>
              <a:gd name="adj" fmla="val 4537"/>
            </a:avLst>
          </a:prstGeom>
        </p:spPr>
        <p:txBody>
          <a:bodyPr/>
          <a:lstStyle>
            <a:lvl1pPr marL="0" indent="0">
              <a:buFontTx/>
              <a:buNone/>
              <a:defRPr/>
            </a:lvl1pPr>
          </a:lstStyle>
          <a:p>
            <a:r>
              <a:rPr lang="en-US" dirty="0"/>
              <a:t>Click icon to add picture</a:t>
            </a:r>
          </a:p>
        </p:txBody>
      </p:sp>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39663" y="535667"/>
            <a:ext cx="5456337" cy="1787237"/>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39663" y="2552023"/>
            <a:ext cx="5456337" cy="3202502"/>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1146195502"/>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ortrait Photo and Content 2">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40080" y="535667"/>
            <a:ext cx="4917882" cy="5782940"/>
          </a:xfrm>
          <a:prstGeom prst="roundRect">
            <a:avLst>
              <a:gd name="adj" fmla="val 4537"/>
            </a:avLst>
          </a:prstGeom>
        </p:spPr>
        <p:txBody>
          <a:bodyPr/>
          <a:lstStyle>
            <a:lvl1pPr marL="0" indent="0">
              <a:buFontTx/>
              <a:buNone/>
              <a:defRPr/>
            </a:lvl1pPr>
          </a:lstStyle>
          <a:p>
            <a:r>
              <a:rPr lang="en-US" dirty="0"/>
              <a:t>Click icon to add picture</a:t>
            </a:r>
          </a:p>
        </p:txBody>
      </p:sp>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104536" y="535667"/>
            <a:ext cx="5456337" cy="1787237"/>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104536" y="2552023"/>
            <a:ext cx="5456337" cy="3202502"/>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50100802"/>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Photo and Content">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4971336" y="535667"/>
            <a:ext cx="6575116" cy="5782940"/>
          </a:xfrm>
          <a:prstGeom prst="roundRect">
            <a:avLst>
              <a:gd name="adj" fmla="val 4537"/>
            </a:avLst>
          </a:prstGeom>
        </p:spPr>
        <p:txBody>
          <a:bodyPr/>
          <a:lstStyle>
            <a:lvl1pPr marL="0" indent="0">
              <a:buFontTx/>
              <a:buNone/>
              <a:defRPr/>
            </a:lvl1pPr>
          </a:lstStyle>
          <a:p>
            <a:r>
              <a:rPr lang="en-US" dirty="0"/>
              <a:t>Click icon to add picture</a:t>
            </a:r>
          </a:p>
        </p:txBody>
      </p:sp>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39664" y="535665"/>
            <a:ext cx="3860618" cy="1959341"/>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39663" y="2821577"/>
            <a:ext cx="3860619" cy="2789513"/>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4132143271"/>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quare Photo and Content 2">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40080" y="535667"/>
            <a:ext cx="6575116" cy="5782940"/>
          </a:xfrm>
          <a:prstGeom prst="roundRect">
            <a:avLst>
              <a:gd name="adj" fmla="val 4537"/>
            </a:avLst>
          </a:prstGeom>
        </p:spPr>
        <p:txBody>
          <a:bodyPr/>
          <a:lstStyle>
            <a:lvl1pPr marL="0" indent="0">
              <a:buFontTx/>
              <a:buNone/>
              <a:defRPr/>
            </a:lvl1pPr>
          </a:lstStyle>
          <a:p>
            <a:r>
              <a:rPr lang="en-US" dirty="0"/>
              <a:t>Click icon to add picture</a:t>
            </a:r>
          </a:p>
        </p:txBody>
      </p:sp>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7707413" y="535666"/>
            <a:ext cx="3860618" cy="1894025"/>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7707412" y="2743200"/>
            <a:ext cx="3860619" cy="2867890"/>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4283780344"/>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2">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C23317-8D33-394B-A54E-6FD51BD79E64}"/>
              </a:ext>
            </a:extLst>
          </p:cNvPr>
          <p:cNvSpPr/>
          <p:nvPr/>
        </p:nvSpPr>
        <p:spPr>
          <a:xfrm>
            <a:off x="235981" y="180008"/>
            <a:ext cx="11720038" cy="6497983"/>
          </a:xfrm>
          <a:prstGeom prst="roundRect">
            <a:avLst>
              <a:gd name="adj" fmla="val 4303"/>
            </a:avLst>
          </a:prstGeom>
          <a:solidFill>
            <a:srgbClr val="6E2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80008"/>
            <a:ext cx="10363200" cy="6503384"/>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113364"/>
            <a:ext cx="1880507" cy="548786"/>
          </a:xfrm>
          <a:prstGeom prst="rect">
            <a:avLst/>
          </a:prstGeom>
        </p:spPr>
      </p:pic>
    </p:spTree>
    <p:custDataLst>
      <p:tags r:id="rId1"/>
    </p:custDataLst>
    <p:extLst>
      <p:ext uri="{BB962C8B-B14F-4D97-AF65-F5344CB8AC3E}">
        <p14:creationId xmlns:p14="http://schemas.microsoft.com/office/powerpoint/2010/main" val="115951554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andscape Photo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634214" y="1264022"/>
            <a:ext cx="3896477" cy="1884127"/>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637295" y="3474720"/>
            <a:ext cx="3896477" cy="2144926"/>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
        <p:nvSpPr>
          <p:cNvPr id="7" name="Picture Placeholder 3">
            <a:extLst>
              <a:ext uri="{FF2B5EF4-FFF2-40B4-BE49-F238E27FC236}">
                <a16:creationId xmlns:a16="http://schemas.microsoft.com/office/drawing/2014/main" id="{452EA5E2-2361-434D-8FA9-8D6C4836DAC9}"/>
              </a:ext>
            </a:extLst>
          </p:cNvPr>
          <p:cNvSpPr>
            <a:spLocks noGrp="1"/>
          </p:cNvSpPr>
          <p:nvPr>
            <p:ph type="pic" sz="quarter" idx="12"/>
          </p:nvPr>
        </p:nvSpPr>
        <p:spPr>
          <a:xfrm>
            <a:off x="4974336" y="1264023"/>
            <a:ext cx="6575116" cy="4347067"/>
          </a:xfrm>
          <a:prstGeom prst="roundRect">
            <a:avLst>
              <a:gd name="adj" fmla="val 4537"/>
            </a:avLst>
          </a:prstGeom>
        </p:spPr>
        <p:txBody>
          <a:bodyPr/>
          <a:lstStyle>
            <a:lvl1pPr marL="0" indent="0">
              <a:buFontTx/>
              <a:buNone/>
              <a:defRPr/>
            </a:lvl1pPr>
          </a:lstStyle>
          <a:p>
            <a:r>
              <a:rPr lang="en-US" dirty="0"/>
              <a:t>Click icon to add picture</a:t>
            </a:r>
          </a:p>
        </p:txBody>
      </p:sp>
    </p:spTree>
    <p:custDataLst>
      <p:tags r:id="rId1"/>
    </p:custDataLst>
    <p:extLst>
      <p:ext uri="{BB962C8B-B14F-4D97-AF65-F5344CB8AC3E}">
        <p14:creationId xmlns:p14="http://schemas.microsoft.com/office/powerpoint/2010/main" val="3037449850"/>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Landscape Photo and Content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7658941" y="1264023"/>
            <a:ext cx="3896477" cy="1910251"/>
          </a:xfrm>
        </p:spPr>
        <p:txBody>
          <a:bodyPr anchor="t"/>
          <a:lstStyle>
            <a:lvl1pPr>
              <a:defRPr sz="4200" cap="none" baseline="0"/>
            </a:lvl1pPr>
          </a:lstStyle>
          <a:p>
            <a:r>
              <a:rPr lang="en-US" dirty="0"/>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7662022" y="3644537"/>
            <a:ext cx="3896477" cy="1975109"/>
          </a:xfrm>
        </p:spPr>
        <p:txBody>
          <a:bodyPr>
            <a:noAutofit/>
          </a:bodyPr>
          <a:lstStyle>
            <a:lvl1pPr marL="0" indent="0">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Click to edit Master text styles</a:t>
            </a:r>
          </a:p>
        </p:txBody>
      </p:sp>
      <p:sp>
        <p:nvSpPr>
          <p:cNvPr id="7" name="Picture Placeholder 3">
            <a:extLst>
              <a:ext uri="{FF2B5EF4-FFF2-40B4-BE49-F238E27FC236}">
                <a16:creationId xmlns:a16="http://schemas.microsoft.com/office/drawing/2014/main" id="{452EA5E2-2361-434D-8FA9-8D6C4836DAC9}"/>
              </a:ext>
            </a:extLst>
          </p:cNvPr>
          <p:cNvSpPr>
            <a:spLocks noGrp="1"/>
          </p:cNvSpPr>
          <p:nvPr>
            <p:ph type="pic" sz="quarter" idx="12"/>
          </p:nvPr>
        </p:nvSpPr>
        <p:spPr>
          <a:xfrm>
            <a:off x="640080" y="1264023"/>
            <a:ext cx="6575116" cy="4347067"/>
          </a:xfrm>
          <a:prstGeom prst="roundRect">
            <a:avLst>
              <a:gd name="adj" fmla="val 4537"/>
            </a:avLst>
          </a:prstGeom>
        </p:spPr>
        <p:txBody>
          <a:bodyPr/>
          <a:lstStyle>
            <a:lvl1pPr marL="0" indent="0">
              <a:buFontTx/>
              <a:buNone/>
              <a:defRPr/>
            </a:lvl1pPr>
          </a:lstStyle>
          <a:p>
            <a:r>
              <a:rPr lang="en-US" dirty="0"/>
              <a:t>Click icon to add picture</a:t>
            </a:r>
          </a:p>
        </p:txBody>
      </p:sp>
    </p:spTree>
    <p:custDataLst>
      <p:tags r:id="rId1"/>
    </p:custDataLst>
    <p:extLst>
      <p:ext uri="{BB962C8B-B14F-4D97-AF65-F5344CB8AC3E}">
        <p14:creationId xmlns:p14="http://schemas.microsoft.com/office/powerpoint/2010/main" val="691782645"/>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7292-D3CB-46C2-9A81-1D670F432C07}"/>
              </a:ext>
            </a:extLst>
          </p:cNvPr>
          <p:cNvSpPr>
            <a:spLocks noGrp="1"/>
          </p:cNvSpPr>
          <p:nvPr>
            <p:ph type="title" hasCustomPrompt="1"/>
          </p:nvPr>
        </p:nvSpPr>
        <p:spPr/>
        <p:txBody>
          <a:bodyPr/>
          <a:lstStyle>
            <a:lvl1pPr>
              <a:defRPr sz="4200" cap="none" baseline="0"/>
            </a:lvl1pPr>
          </a:lstStyle>
          <a:p>
            <a:r>
              <a:rPr lang="en-US" dirty="0"/>
              <a:t>Click to edit master title style</a:t>
            </a:r>
          </a:p>
        </p:txBody>
      </p:sp>
    </p:spTree>
    <p:custDataLst>
      <p:tags r:id="rId1"/>
    </p:custDataLst>
    <p:extLst>
      <p:ext uri="{BB962C8B-B14F-4D97-AF65-F5344CB8AC3E}">
        <p14:creationId xmlns:p14="http://schemas.microsoft.com/office/powerpoint/2010/main" val="428365834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lpful/Upgra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7084F6-CC4F-4527-BFE0-A9AE36DF55CB}"/>
              </a:ext>
            </a:extLst>
          </p:cNvPr>
          <p:cNvSpPr txBox="1"/>
          <p:nvPr/>
        </p:nvSpPr>
        <p:spPr>
          <a:xfrm>
            <a:off x="6862289" y="1012123"/>
            <a:ext cx="2167411" cy="3631763"/>
          </a:xfrm>
          <a:prstGeom prst="rect">
            <a:avLst/>
          </a:prstGeom>
          <a:noFill/>
        </p:spPr>
        <p:txBody>
          <a:bodyPr wrap="square" rtlCol="0">
            <a:spAutoFit/>
          </a:bodyPr>
          <a:lstStyle/>
          <a:p>
            <a:r>
              <a:rPr lang="en-US" sz="23000" dirty="0">
                <a:solidFill>
                  <a:schemeClr val="accent3"/>
                </a:solidFill>
                <a:latin typeface="Myriad Pro"/>
                <a:sym typeface="Webdings" panose="05030102010509060703" pitchFamily="18" charset="2"/>
              </a:rPr>
              <a:t></a:t>
            </a:r>
            <a:endParaRPr lang="en-US" sz="23000" dirty="0">
              <a:solidFill>
                <a:schemeClr val="accent3"/>
              </a:solidFill>
              <a:latin typeface="Myriad Pro"/>
            </a:endParaRPr>
          </a:p>
        </p:txBody>
      </p:sp>
      <p:sp>
        <p:nvSpPr>
          <p:cNvPr id="5" name="TextBox 4">
            <a:extLst>
              <a:ext uri="{FF2B5EF4-FFF2-40B4-BE49-F238E27FC236}">
                <a16:creationId xmlns:a16="http://schemas.microsoft.com/office/drawing/2014/main" id="{848D523F-2B10-45E6-BD86-4B58A834677C}"/>
              </a:ext>
            </a:extLst>
          </p:cNvPr>
          <p:cNvSpPr txBox="1"/>
          <p:nvPr/>
        </p:nvSpPr>
        <p:spPr>
          <a:xfrm>
            <a:off x="2115347" y="971470"/>
            <a:ext cx="3028601" cy="3672416"/>
          </a:xfrm>
          <a:prstGeom prst="rect">
            <a:avLst/>
          </a:prstGeom>
          <a:noFill/>
        </p:spPr>
        <p:txBody>
          <a:bodyPr wrap="square" rtlCol="0">
            <a:spAutoFit/>
          </a:bodyPr>
          <a:lstStyle/>
          <a:p>
            <a:r>
              <a:rPr lang="en-US" sz="23000" dirty="0">
                <a:solidFill>
                  <a:schemeClr val="accent6"/>
                </a:solidFill>
                <a:latin typeface="Myriad Pro"/>
                <a:cs typeface="Segoe UI" panose="020B0502040204020203" pitchFamily="34" charset="0"/>
                <a:sym typeface="Webdings" panose="05030102010509060703" pitchFamily="18" charset="2"/>
              </a:rPr>
              <a:t></a:t>
            </a:r>
            <a:endParaRPr lang="en-US" sz="23000" dirty="0">
              <a:solidFill>
                <a:schemeClr val="accent6"/>
              </a:solidFill>
              <a:latin typeface="Myriad Pro"/>
              <a:cs typeface="Segoe UI" panose="020B0502040204020203" pitchFamily="34" charset="0"/>
            </a:endParaRPr>
          </a:p>
        </p:txBody>
      </p:sp>
      <p:sp>
        <p:nvSpPr>
          <p:cNvPr id="6" name="TextBox 5">
            <a:extLst>
              <a:ext uri="{FF2B5EF4-FFF2-40B4-BE49-F238E27FC236}">
                <a16:creationId xmlns:a16="http://schemas.microsoft.com/office/drawing/2014/main" id="{F122FFC6-CE10-4DEE-AEAD-F65563C84894}"/>
              </a:ext>
            </a:extLst>
          </p:cNvPr>
          <p:cNvSpPr txBox="1"/>
          <p:nvPr/>
        </p:nvSpPr>
        <p:spPr>
          <a:xfrm>
            <a:off x="1643812" y="4095018"/>
            <a:ext cx="3971672" cy="1323439"/>
          </a:xfrm>
          <a:prstGeom prst="rect">
            <a:avLst/>
          </a:prstGeom>
          <a:noFill/>
        </p:spPr>
        <p:txBody>
          <a:bodyPr wrap="square" rtlCol="0">
            <a:spAutoFit/>
          </a:bodyPr>
          <a:lstStyle/>
          <a:p>
            <a:pPr algn="ctr"/>
            <a:r>
              <a:rPr lang="en-US" sz="4000" dirty="0">
                <a:latin typeface="Myriad Pro"/>
                <a:cs typeface="Segoe UI" panose="020B0502040204020203" pitchFamily="34" charset="0"/>
              </a:rPr>
              <a:t>What was most helpful?</a:t>
            </a:r>
          </a:p>
        </p:txBody>
      </p:sp>
      <p:sp>
        <p:nvSpPr>
          <p:cNvPr id="7" name="TextBox 6">
            <a:extLst>
              <a:ext uri="{FF2B5EF4-FFF2-40B4-BE49-F238E27FC236}">
                <a16:creationId xmlns:a16="http://schemas.microsoft.com/office/drawing/2014/main" id="{F7F4FFC4-513D-403C-8A4F-B3C4B13EFB0B}"/>
              </a:ext>
            </a:extLst>
          </p:cNvPr>
          <p:cNvSpPr txBox="1"/>
          <p:nvPr/>
        </p:nvSpPr>
        <p:spPr>
          <a:xfrm>
            <a:off x="6306554" y="4095018"/>
            <a:ext cx="3971672" cy="1938992"/>
          </a:xfrm>
          <a:prstGeom prst="rect">
            <a:avLst/>
          </a:prstGeom>
          <a:noFill/>
        </p:spPr>
        <p:txBody>
          <a:bodyPr wrap="square" rtlCol="0">
            <a:spAutoFit/>
          </a:bodyPr>
          <a:lstStyle/>
          <a:p>
            <a:pPr algn="ctr"/>
            <a:r>
              <a:rPr lang="en-US" sz="4000" dirty="0">
                <a:latin typeface="Myriad Pro"/>
                <a:cs typeface="Segoe UI" panose="020B0502040204020203" pitchFamily="34" charset="0"/>
              </a:rPr>
              <a:t>What could be upgraded for next time?</a:t>
            </a:r>
          </a:p>
        </p:txBody>
      </p:sp>
    </p:spTree>
    <p:custDataLst>
      <p:tags r:id="rId1"/>
    </p:custDataLst>
    <p:extLst>
      <p:ext uri="{BB962C8B-B14F-4D97-AF65-F5344CB8AC3E}">
        <p14:creationId xmlns:p14="http://schemas.microsoft.com/office/powerpoint/2010/main" val="67036472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0" y="1"/>
            <a:ext cx="12192000" cy="6858000"/>
          </a:xfrm>
          <a:prstGeom prst="rect">
            <a:avLst/>
          </a:prstGeom>
        </p:spPr>
        <p:txBody>
          <a:bodyPr/>
          <a:lstStyle>
            <a:lvl1pPr marL="0" indent="0">
              <a:buFontTx/>
              <a:buNone/>
              <a:defRPr/>
            </a:lvl1pPr>
          </a:lstStyle>
          <a:p>
            <a:r>
              <a:rPr lang="en-US" dirty="0"/>
              <a:t>Click icon to add picture</a:t>
            </a:r>
          </a:p>
        </p:txBody>
      </p:sp>
    </p:spTree>
    <p:custDataLst>
      <p:tags r:id="rId1"/>
    </p:custDataLst>
    <p:extLst>
      <p:ext uri="{BB962C8B-B14F-4D97-AF65-F5344CB8AC3E}">
        <p14:creationId xmlns:p14="http://schemas.microsoft.com/office/powerpoint/2010/main" val="80076539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cap="none" baseline="0"/>
            </a:lvl1pPr>
          </a:lstStyle>
          <a:p>
            <a:r>
              <a:rPr lang="en-US" dirty="0"/>
              <a:t>Click to edit master title style</a:t>
            </a:r>
          </a:p>
        </p:txBody>
      </p:sp>
      <p:sp>
        <p:nvSpPr>
          <p:cNvPr id="3" name="Text Placeholder 11">
            <a:extLst>
              <a:ext uri="{FF2B5EF4-FFF2-40B4-BE49-F238E27FC236}">
                <a16:creationId xmlns:a16="http://schemas.microsoft.com/office/drawing/2014/main" id="{32E752B1-301D-4273-A823-32E6D0958AE8}"/>
              </a:ext>
            </a:extLst>
          </p:cNvPr>
          <p:cNvSpPr>
            <a:spLocks noGrp="1"/>
          </p:cNvSpPr>
          <p:nvPr>
            <p:ph type="body" sz="quarter" idx="11"/>
          </p:nvPr>
        </p:nvSpPr>
        <p:spPr>
          <a:xfrm>
            <a:off x="8337479" y="3182061"/>
            <a:ext cx="3200400" cy="2437585"/>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4" name="Text Placeholder 11">
            <a:extLst>
              <a:ext uri="{FF2B5EF4-FFF2-40B4-BE49-F238E27FC236}">
                <a16:creationId xmlns:a16="http://schemas.microsoft.com/office/drawing/2014/main" id="{5D898DD7-3754-4561-99FF-DC9125C5B76B}"/>
              </a:ext>
            </a:extLst>
          </p:cNvPr>
          <p:cNvSpPr>
            <a:spLocks noGrp="1"/>
          </p:cNvSpPr>
          <p:nvPr>
            <p:ph type="body" sz="quarter" idx="12"/>
          </p:nvPr>
        </p:nvSpPr>
        <p:spPr>
          <a:xfrm>
            <a:off x="4488571" y="3182060"/>
            <a:ext cx="3200400" cy="2437585"/>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
        <p:nvSpPr>
          <p:cNvPr id="5" name="Text Placeholder 11">
            <a:extLst>
              <a:ext uri="{FF2B5EF4-FFF2-40B4-BE49-F238E27FC236}">
                <a16:creationId xmlns:a16="http://schemas.microsoft.com/office/drawing/2014/main" id="{2AC04268-A805-4B98-8F12-9530D62D216B}"/>
              </a:ext>
            </a:extLst>
          </p:cNvPr>
          <p:cNvSpPr>
            <a:spLocks noGrp="1"/>
          </p:cNvSpPr>
          <p:nvPr>
            <p:ph type="body" sz="quarter" idx="13"/>
          </p:nvPr>
        </p:nvSpPr>
        <p:spPr>
          <a:xfrm>
            <a:off x="639662" y="3182060"/>
            <a:ext cx="3200400" cy="2437585"/>
          </a:xfrm>
        </p:spPr>
        <p:txBody>
          <a:bodyPr>
            <a:noAutofit/>
          </a:bodyPr>
          <a:lstStyle>
            <a:lvl1pPr marL="0" indent="0" algn="ctr">
              <a:lnSpc>
                <a:spcPct val="100000"/>
              </a:lnSpc>
              <a:spcBef>
                <a:spcPts val="1000"/>
              </a:spcBef>
              <a:buNone/>
              <a:defRPr sz="2800"/>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a:t>Click to edit Master text styles</a:t>
            </a:r>
          </a:p>
        </p:txBody>
      </p:sp>
    </p:spTree>
    <p:custDataLst>
      <p:tags r:id="rId1"/>
    </p:custDataLst>
    <p:extLst>
      <p:ext uri="{BB962C8B-B14F-4D97-AF65-F5344CB8AC3E}">
        <p14:creationId xmlns:p14="http://schemas.microsoft.com/office/powerpoint/2010/main" val="423825848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cap="none" baseline="0"/>
            </a:lvl1pPr>
          </a:lstStyle>
          <a:p>
            <a:r>
              <a:rPr lang="en-US" dirty="0"/>
              <a:t>Click to edit master title style</a:t>
            </a:r>
          </a:p>
        </p:txBody>
      </p:sp>
    </p:spTree>
    <p:custDataLst>
      <p:tags r:id="rId1"/>
    </p:custDataLst>
    <p:extLst>
      <p:ext uri="{BB962C8B-B14F-4D97-AF65-F5344CB8AC3E}">
        <p14:creationId xmlns:p14="http://schemas.microsoft.com/office/powerpoint/2010/main" val="797502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B140CA8-3871-4249-B2F2-2D95F56AC32B}"/>
              </a:ext>
            </a:extLst>
          </p:cNvPr>
          <p:cNvSpPr>
            <a:spLocks noGrp="1"/>
          </p:cNvSpPr>
          <p:nvPr>
            <p:ph type="body" sz="quarter" idx="11"/>
          </p:nvPr>
        </p:nvSpPr>
        <p:spPr>
          <a:xfrm>
            <a:off x="640080" y="1692910"/>
            <a:ext cx="11015282" cy="3891026"/>
          </a:xfrm>
        </p:spPr>
        <p:txBody>
          <a:bodyPr>
            <a:noAutofit/>
          </a:bodyPr>
          <a:lstStyle>
            <a:lvl1pPr marL="0" indent="0">
              <a:lnSpc>
                <a:spcPct val="100000"/>
              </a:lnSpc>
              <a:buFontTx/>
              <a:buNone/>
              <a:defRPr sz="2800"/>
            </a:lvl1pPr>
            <a:lvl2pPr marL="457200" indent="0">
              <a:buFontTx/>
              <a:buNone/>
              <a:defRPr sz="2800"/>
            </a:lvl2pPr>
            <a:lvl3pPr marL="914400" indent="0">
              <a:buFontTx/>
              <a:buNone/>
              <a:defRPr sz="2800"/>
            </a:lvl3pPr>
            <a:lvl4pPr>
              <a:defRPr sz="2800"/>
            </a:lvl4pPr>
            <a:lvl5pPr>
              <a:defRPr sz="2800"/>
            </a:lvl5pPr>
          </a:lstStyle>
          <a:p>
            <a:pPr lvl="0"/>
            <a:r>
              <a:rPr lang="en-US"/>
              <a:t>Click to edit Master text styles</a:t>
            </a:r>
          </a:p>
        </p:txBody>
      </p:sp>
      <p:sp>
        <p:nvSpPr>
          <p:cNvPr id="6" name="Text Placeholder 2">
            <a:extLst>
              <a:ext uri="{FF2B5EF4-FFF2-40B4-BE49-F238E27FC236}">
                <a16:creationId xmlns:a16="http://schemas.microsoft.com/office/drawing/2014/main" id="{97346290-152F-49F0-B821-BA6DE872F552}"/>
              </a:ext>
            </a:extLst>
          </p:cNvPr>
          <p:cNvSpPr>
            <a:spLocks noGrp="1"/>
          </p:cNvSpPr>
          <p:nvPr>
            <p:ph type="body" sz="quarter" idx="12" hasCustomPrompt="1"/>
          </p:nvPr>
        </p:nvSpPr>
        <p:spPr>
          <a:xfrm>
            <a:off x="639700" y="365760"/>
            <a:ext cx="11015662" cy="1327150"/>
          </a:xfrm>
        </p:spPr>
        <p:txBody>
          <a:bodyPr anchor="ctr">
            <a:noAutofit/>
          </a:bodyPr>
          <a:lstStyle>
            <a:lvl1pPr marL="0" indent="0">
              <a:buFontTx/>
              <a:buNone/>
              <a:defRPr sz="4200" b="1" cap="none" baseline="0">
                <a:solidFill>
                  <a:schemeClr val="tx2"/>
                </a:solidFill>
                <a:latin typeface="Myriad Pro"/>
              </a:defRPr>
            </a:lvl1pPr>
            <a:lvl2pPr>
              <a:buFontTx/>
              <a:buNone/>
              <a:defRPr sz="4400" b="1" cap="all" baseline="0"/>
            </a:lvl2pPr>
            <a:lvl3pPr>
              <a:buFontTx/>
              <a:buNone/>
              <a:defRPr sz="4400" b="1" cap="all" baseline="0"/>
            </a:lvl3pPr>
            <a:lvl4pPr>
              <a:buNone/>
              <a:defRPr/>
            </a:lvl4pPr>
          </a:lstStyle>
          <a:p>
            <a:pPr lvl="0"/>
            <a:r>
              <a:rPr lang="en-US" dirty="0"/>
              <a:t>Title</a:t>
            </a:r>
          </a:p>
        </p:txBody>
      </p:sp>
    </p:spTree>
    <p:custDataLst>
      <p:tags r:id="rId1"/>
    </p:custDataLst>
    <p:extLst>
      <p:ext uri="{BB962C8B-B14F-4D97-AF65-F5344CB8AC3E}">
        <p14:creationId xmlns:p14="http://schemas.microsoft.com/office/powerpoint/2010/main" val="210817186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6628573" y="535667"/>
            <a:ext cx="4917882" cy="5596846"/>
          </a:xfrm>
          <a:prstGeom prst="roundRect">
            <a:avLst>
              <a:gd name="adj" fmla="val 4537"/>
            </a:avLst>
          </a:prstGeom>
        </p:spPr>
        <p:txBody>
          <a:bodyPr/>
          <a:lstStyle>
            <a:lvl1pPr marL="0" indent="0">
              <a:buFontTx/>
              <a:buNone/>
              <a:defRPr/>
            </a:lvl1pPr>
          </a:lstStyle>
          <a:p>
            <a:r>
              <a:rPr lang="en-US" dirty="0"/>
              <a:t>Click icon to add picture</a:t>
            </a:r>
          </a:p>
        </p:txBody>
      </p:sp>
      <p:sp>
        <p:nvSpPr>
          <p:cNvPr id="7" name="Rectangle 6">
            <a:extLst>
              <a:ext uri="{FF2B5EF4-FFF2-40B4-BE49-F238E27FC236}">
                <a16:creationId xmlns:a16="http://schemas.microsoft.com/office/drawing/2014/main" id="{BB0967F3-418C-47B2-BAFD-211603290E9E}"/>
              </a:ext>
            </a:extLst>
          </p:cNvPr>
          <p:cNvSpPr/>
          <p:nvPr/>
        </p:nvSpPr>
        <p:spPr>
          <a:xfrm>
            <a:off x="612991" y="412790"/>
            <a:ext cx="4765833" cy="1384995"/>
          </a:xfrm>
          <a:prstGeom prst="rect">
            <a:avLst/>
          </a:prstGeom>
        </p:spPr>
        <p:txBody>
          <a:bodyPr wrap="square">
            <a:spAutoFit/>
          </a:bodyPr>
          <a:lstStyle/>
          <a:p>
            <a:pPr lvl="0"/>
            <a:r>
              <a:rPr lang="en-US" sz="4200" b="1" dirty="0">
                <a:solidFill>
                  <a:schemeClr val="tx2"/>
                </a:solidFill>
                <a:latin typeface="Myriad Pro"/>
                <a:cs typeface="Segoe UI" panose="020B0502040204020203" pitchFamily="34" charset="0"/>
              </a:rPr>
              <a:t>Thank you</a:t>
            </a:r>
            <a:r>
              <a:rPr lang="en-US" sz="4200" b="1" baseline="0" dirty="0">
                <a:solidFill>
                  <a:schemeClr val="tx2"/>
                </a:solidFill>
                <a:latin typeface="Myriad Pro"/>
                <a:cs typeface="Segoe UI" panose="020B0502040204020203" pitchFamily="34" charset="0"/>
              </a:rPr>
              <a:t> &amp; questions</a:t>
            </a:r>
            <a:endParaRPr lang="en-US" sz="4200" b="1" dirty="0">
              <a:solidFill>
                <a:schemeClr val="tx2"/>
              </a:solidFill>
              <a:latin typeface="Myriad Pro"/>
              <a:cs typeface="Segoe UI" panose="020B0502040204020203" pitchFamily="34" charset="0"/>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132513"/>
            <a:ext cx="1749275" cy="510489"/>
          </a:xfrm>
          <a:prstGeom prst="rect">
            <a:avLst/>
          </a:prstGeom>
        </p:spPr>
      </p:pic>
      <p:pic>
        <p:nvPicPr>
          <p:cNvPr id="15" name="Picture 14">
            <a:extLst>
              <a:ext uri="{FF2B5EF4-FFF2-40B4-BE49-F238E27FC236}">
                <a16:creationId xmlns:a16="http://schemas.microsoft.com/office/drawing/2014/main" id="{A15B5300-79A0-4272-B315-FBF505B333A3}"/>
              </a:ext>
            </a:extLst>
          </p:cNvPr>
          <p:cNvPicPr>
            <a:picLocks noChangeAspect="1"/>
          </p:cNvPicPr>
          <p:nvPr userDrawn="1"/>
        </p:nvPicPr>
        <p:blipFill>
          <a:blip r:embed="rId4"/>
          <a:srcRect/>
          <a:stretch/>
        </p:blipFill>
        <p:spPr>
          <a:xfrm>
            <a:off x="10037428" y="6132513"/>
            <a:ext cx="1548147" cy="589475"/>
          </a:xfrm>
          <a:prstGeom prst="rect">
            <a:avLst/>
          </a:prstGeom>
        </p:spPr>
      </p:pic>
    </p:spTree>
    <p:custDataLst>
      <p:tags r:id="rId1"/>
    </p:custDataLst>
    <p:extLst>
      <p:ext uri="{BB962C8B-B14F-4D97-AF65-F5344CB8AC3E}">
        <p14:creationId xmlns:p14="http://schemas.microsoft.com/office/powerpoint/2010/main" val="3182850898"/>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ft_Title_Right_Text">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654294" y="1074421"/>
            <a:ext cx="6496468" cy="4709160"/>
          </a:xfrm>
          <a:prstGeom prst="round2SameRect">
            <a:avLst>
              <a:gd name="adj1" fmla="val 0"/>
              <a:gd name="adj2" fmla="val 5644"/>
            </a:avLst>
          </a:prstGeom>
          <a:solidFill>
            <a:schemeClr val="accent1"/>
          </a:solidFill>
        </p:spPr>
        <p:txBody>
          <a:bodyPr vert="vert270" lIns="731520" tIns="731520" rIns="731520" bIns="731520" anchor="ctr">
            <a:noAutofit/>
          </a:bodyPr>
          <a:lstStyle>
            <a:lvl1pPr marL="0" indent="0">
              <a:lnSpc>
                <a:spcPct val="100000"/>
              </a:lnSpc>
              <a:spcBef>
                <a:spcPts val="1000"/>
              </a:spcBef>
              <a:buNone/>
              <a:defRPr sz="4000" b="1" cap="none" baseline="0">
                <a:solidFill>
                  <a:schemeClr val="bg1"/>
                </a:solidFill>
                <a:latin typeface="Myriad Pro"/>
              </a:defRPr>
            </a:lvl1pPr>
            <a:lvl2pPr marL="914400" indent="-457200">
              <a:lnSpc>
                <a:spcPct val="100000"/>
              </a:lnSpc>
              <a:spcBef>
                <a:spcPts val="1000"/>
              </a:spcBef>
              <a:defRPr sz="2800"/>
            </a:lvl2pPr>
            <a:lvl3pPr marL="1371600" indent="-457200">
              <a:lnSpc>
                <a:spcPct val="100000"/>
              </a:lnSpc>
              <a:spcBef>
                <a:spcPts val="1000"/>
              </a:spcBef>
              <a:defRPr sz="2800"/>
            </a:lvl3pPr>
            <a:lvl4pPr>
              <a:defRPr sz="2800"/>
            </a:lvl4pPr>
            <a:lvl5pPr>
              <a:defRPr sz="2800"/>
            </a:lvl5pPr>
          </a:lstStyle>
          <a:p>
            <a:pPr lvl="0"/>
            <a:r>
              <a:rPr lang="en-US" dirty="0"/>
              <a:t>Short word text</a:t>
            </a:r>
          </a:p>
        </p:txBody>
      </p:sp>
      <p:sp>
        <p:nvSpPr>
          <p:cNvPr id="8" name="Text Placeholder 7"/>
          <p:cNvSpPr>
            <a:spLocks noGrp="1"/>
          </p:cNvSpPr>
          <p:nvPr>
            <p:ph type="body" sz="quarter" idx="13"/>
          </p:nvPr>
        </p:nvSpPr>
        <p:spPr>
          <a:xfrm>
            <a:off x="4948238" y="180767"/>
            <a:ext cx="6808787" cy="6496258"/>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66255803"/>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baseline="0"/>
            </a:lvl1pPr>
          </a:lstStyle>
          <a:p>
            <a:r>
              <a:rPr lang="en-US" dirty="0"/>
              <a:t>Agenda</a:t>
            </a:r>
          </a:p>
        </p:txBody>
      </p:sp>
      <p:sp>
        <p:nvSpPr>
          <p:cNvPr id="24" name="Rounded Rectangle 1">
            <a:extLst>
              <a:ext uri="{FF2B5EF4-FFF2-40B4-BE49-F238E27FC236}">
                <a16:creationId xmlns:a16="http://schemas.microsoft.com/office/drawing/2014/main" id="{B5DDC116-E95D-4AA0-8830-34579E8A1B64}"/>
              </a:ext>
            </a:extLst>
          </p:cNvPr>
          <p:cNvSpPr/>
          <p:nvPr userDrawn="1"/>
        </p:nvSpPr>
        <p:spPr>
          <a:xfrm>
            <a:off x="762894" y="1882743"/>
            <a:ext cx="5029200" cy="1188720"/>
          </a:xfrm>
          <a:prstGeom prst="roundRect">
            <a:avLst/>
          </a:prstGeom>
          <a:solidFill>
            <a:srgbClr val="006E8D"/>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5" name="Rounded Rectangle 1">
            <a:extLst>
              <a:ext uri="{FF2B5EF4-FFF2-40B4-BE49-F238E27FC236}">
                <a16:creationId xmlns:a16="http://schemas.microsoft.com/office/drawing/2014/main" id="{A83289EE-40AF-4B08-A7B9-48B91ADA9208}"/>
              </a:ext>
            </a:extLst>
          </p:cNvPr>
          <p:cNvSpPr/>
          <p:nvPr userDrawn="1"/>
        </p:nvSpPr>
        <p:spPr>
          <a:xfrm>
            <a:off x="762894" y="3254067"/>
            <a:ext cx="5029200" cy="11887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6" name="Rounded Rectangle 1">
            <a:extLst>
              <a:ext uri="{FF2B5EF4-FFF2-40B4-BE49-F238E27FC236}">
                <a16:creationId xmlns:a16="http://schemas.microsoft.com/office/drawing/2014/main" id="{D6B56B15-08CE-4E7E-B3F6-07CD42072EBB}"/>
              </a:ext>
            </a:extLst>
          </p:cNvPr>
          <p:cNvSpPr/>
          <p:nvPr userDrawn="1"/>
        </p:nvSpPr>
        <p:spPr>
          <a:xfrm>
            <a:off x="762894" y="4625390"/>
            <a:ext cx="5029200" cy="11887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7" name="Rounded Rectangle 1">
            <a:extLst>
              <a:ext uri="{FF2B5EF4-FFF2-40B4-BE49-F238E27FC236}">
                <a16:creationId xmlns:a16="http://schemas.microsoft.com/office/drawing/2014/main" id="{FBBE56F5-0802-4E68-8316-DE86872F7CCB}"/>
              </a:ext>
            </a:extLst>
          </p:cNvPr>
          <p:cNvSpPr/>
          <p:nvPr userDrawn="1"/>
        </p:nvSpPr>
        <p:spPr>
          <a:xfrm>
            <a:off x="6418259" y="1882742"/>
            <a:ext cx="502920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8" name="Rounded Rectangle 1">
            <a:extLst>
              <a:ext uri="{FF2B5EF4-FFF2-40B4-BE49-F238E27FC236}">
                <a16:creationId xmlns:a16="http://schemas.microsoft.com/office/drawing/2014/main" id="{17B26CD0-5D65-47C0-A1BE-5720B62786B9}"/>
              </a:ext>
            </a:extLst>
          </p:cNvPr>
          <p:cNvSpPr/>
          <p:nvPr userDrawn="1"/>
        </p:nvSpPr>
        <p:spPr>
          <a:xfrm>
            <a:off x="6418259" y="3254066"/>
            <a:ext cx="5029200" cy="11887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29" name="Rounded Rectangle 1">
            <a:extLst>
              <a:ext uri="{FF2B5EF4-FFF2-40B4-BE49-F238E27FC236}">
                <a16:creationId xmlns:a16="http://schemas.microsoft.com/office/drawing/2014/main" id="{B399C3B4-DCFE-4021-AD0F-15B9FD6912D4}"/>
              </a:ext>
            </a:extLst>
          </p:cNvPr>
          <p:cNvSpPr/>
          <p:nvPr userDrawn="1"/>
        </p:nvSpPr>
        <p:spPr>
          <a:xfrm>
            <a:off x="6418259" y="4625390"/>
            <a:ext cx="5029200" cy="118872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05840" rtlCol="0" anchor="ctr"/>
          <a:lstStyle/>
          <a:p>
            <a:endParaRPr lang="en-US" sz="2800" dirty="0">
              <a:latin typeface="Segoe UI" panose="020B0502040204020203" pitchFamily="34" charset="0"/>
              <a:cs typeface="Segoe UI" panose="020B0502040204020203" pitchFamily="34" charset="0"/>
            </a:endParaRPr>
          </a:p>
        </p:txBody>
      </p:sp>
      <p:sp>
        <p:nvSpPr>
          <p:cNvPr id="30" name="Oval 29">
            <a:extLst>
              <a:ext uri="{FF2B5EF4-FFF2-40B4-BE49-F238E27FC236}">
                <a16:creationId xmlns:a16="http://schemas.microsoft.com/office/drawing/2014/main" id="{271E3E18-3957-4464-A3D8-A7EF5D0BD48A}"/>
              </a:ext>
            </a:extLst>
          </p:cNvPr>
          <p:cNvSpPr/>
          <p:nvPr userDrawn="1"/>
        </p:nvSpPr>
        <p:spPr>
          <a:xfrm>
            <a:off x="995847" y="2157062"/>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6E8D"/>
                </a:solidFill>
                <a:latin typeface="Segoe UI" panose="020B0502040204020203" pitchFamily="34" charset="0"/>
                <a:cs typeface="Segoe UI" panose="020B0502040204020203" pitchFamily="34" charset="0"/>
              </a:rPr>
              <a:t>1</a:t>
            </a:r>
          </a:p>
        </p:txBody>
      </p:sp>
      <p:sp>
        <p:nvSpPr>
          <p:cNvPr id="31" name="Oval 30">
            <a:extLst>
              <a:ext uri="{FF2B5EF4-FFF2-40B4-BE49-F238E27FC236}">
                <a16:creationId xmlns:a16="http://schemas.microsoft.com/office/drawing/2014/main" id="{D2679A3E-94AE-43AF-9074-36957872CA06}"/>
              </a:ext>
            </a:extLst>
          </p:cNvPr>
          <p:cNvSpPr/>
          <p:nvPr userDrawn="1"/>
        </p:nvSpPr>
        <p:spPr>
          <a:xfrm>
            <a:off x="995847" y="3528386"/>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solidFill>
                <a:latin typeface="Segoe UI" panose="020B0502040204020203" pitchFamily="34" charset="0"/>
                <a:cs typeface="Segoe UI" panose="020B0502040204020203" pitchFamily="34" charset="0"/>
              </a:rPr>
              <a:t>2</a:t>
            </a:r>
          </a:p>
        </p:txBody>
      </p:sp>
      <p:sp>
        <p:nvSpPr>
          <p:cNvPr id="32" name="Oval 31">
            <a:extLst>
              <a:ext uri="{FF2B5EF4-FFF2-40B4-BE49-F238E27FC236}">
                <a16:creationId xmlns:a16="http://schemas.microsoft.com/office/drawing/2014/main" id="{3639E88E-EF37-4C9D-95D7-24D2567AEBD4}"/>
              </a:ext>
            </a:extLst>
          </p:cNvPr>
          <p:cNvSpPr/>
          <p:nvPr userDrawn="1"/>
        </p:nvSpPr>
        <p:spPr>
          <a:xfrm>
            <a:off x="995847" y="4899710"/>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3</a:t>
            </a:r>
          </a:p>
        </p:txBody>
      </p:sp>
      <p:sp>
        <p:nvSpPr>
          <p:cNvPr id="33" name="Oval 32">
            <a:extLst>
              <a:ext uri="{FF2B5EF4-FFF2-40B4-BE49-F238E27FC236}">
                <a16:creationId xmlns:a16="http://schemas.microsoft.com/office/drawing/2014/main" id="{88D37B0C-8D39-4279-BF14-A0CC9A5A14A9}"/>
              </a:ext>
            </a:extLst>
          </p:cNvPr>
          <p:cNvSpPr/>
          <p:nvPr userDrawn="1"/>
        </p:nvSpPr>
        <p:spPr>
          <a:xfrm>
            <a:off x="6699994" y="2148141"/>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latin typeface="Segoe UI" panose="020B0502040204020203" pitchFamily="34" charset="0"/>
                <a:cs typeface="Segoe UI" panose="020B0502040204020203" pitchFamily="34" charset="0"/>
              </a:rPr>
              <a:t>4</a:t>
            </a:r>
          </a:p>
        </p:txBody>
      </p:sp>
      <p:sp>
        <p:nvSpPr>
          <p:cNvPr id="34" name="Oval 33">
            <a:extLst>
              <a:ext uri="{FF2B5EF4-FFF2-40B4-BE49-F238E27FC236}">
                <a16:creationId xmlns:a16="http://schemas.microsoft.com/office/drawing/2014/main" id="{0DDA5B50-8C61-468E-9270-40F707A52F5C}"/>
              </a:ext>
            </a:extLst>
          </p:cNvPr>
          <p:cNvSpPr/>
          <p:nvPr userDrawn="1"/>
        </p:nvSpPr>
        <p:spPr>
          <a:xfrm>
            <a:off x="6699994" y="3534985"/>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3"/>
                </a:solidFill>
                <a:latin typeface="Segoe UI" panose="020B0502040204020203" pitchFamily="34" charset="0"/>
                <a:cs typeface="Segoe UI" panose="020B0502040204020203" pitchFamily="34" charset="0"/>
              </a:rPr>
              <a:t>5</a:t>
            </a:r>
          </a:p>
        </p:txBody>
      </p:sp>
      <p:sp>
        <p:nvSpPr>
          <p:cNvPr id="35" name="Oval 34">
            <a:extLst>
              <a:ext uri="{FF2B5EF4-FFF2-40B4-BE49-F238E27FC236}">
                <a16:creationId xmlns:a16="http://schemas.microsoft.com/office/drawing/2014/main" id="{9C099592-7E32-4231-87A9-543CA3363416}"/>
              </a:ext>
            </a:extLst>
          </p:cNvPr>
          <p:cNvSpPr/>
          <p:nvPr userDrawn="1"/>
        </p:nvSpPr>
        <p:spPr>
          <a:xfrm>
            <a:off x="6699994" y="4899710"/>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4"/>
                </a:solidFill>
                <a:latin typeface="Segoe UI" panose="020B0502040204020203" pitchFamily="34" charset="0"/>
                <a:cs typeface="Segoe UI" panose="020B0502040204020203" pitchFamily="34" charset="0"/>
              </a:rPr>
              <a:t>6</a:t>
            </a:r>
          </a:p>
        </p:txBody>
      </p:sp>
      <p:sp>
        <p:nvSpPr>
          <p:cNvPr id="36" name="TextBox 35">
            <a:extLst>
              <a:ext uri="{FF2B5EF4-FFF2-40B4-BE49-F238E27FC236}">
                <a16:creationId xmlns:a16="http://schemas.microsoft.com/office/drawing/2014/main" id="{3E6991A7-ABBC-4C17-A370-FA3C201AA860}"/>
              </a:ext>
            </a:extLst>
          </p:cNvPr>
          <p:cNvSpPr txBox="1"/>
          <p:nvPr userDrawn="1"/>
        </p:nvSpPr>
        <p:spPr>
          <a:xfrm>
            <a:off x="1809712" y="2172889"/>
            <a:ext cx="3636084" cy="640080"/>
          </a:xfrm>
          <a:prstGeom prst="rect">
            <a:avLst/>
          </a:prstGeom>
          <a:noFill/>
        </p:spPr>
        <p:txBody>
          <a:bodyPr wrap="square" rtlCol="0">
            <a:spAutoFit/>
          </a:bodyPr>
          <a:lstStyle/>
          <a:p>
            <a:endParaRPr lang="en-US" dirty="0"/>
          </a:p>
        </p:txBody>
      </p:sp>
      <p:sp>
        <p:nvSpPr>
          <p:cNvPr id="37" name="Text Placeholder 17">
            <a:extLst>
              <a:ext uri="{FF2B5EF4-FFF2-40B4-BE49-F238E27FC236}">
                <a16:creationId xmlns:a16="http://schemas.microsoft.com/office/drawing/2014/main" id="{D1C98037-FF01-4FB4-9814-725CC43CABE3}"/>
              </a:ext>
            </a:extLst>
          </p:cNvPr>
          <p:cNvSpPr>
            <a:spLocks noGrp="1"/>
          </p:cNvSpPr>
          <p:nvPr>
            <p:ph type="body" sz="quarter" idx="10" hasCustomPrompt="1"/>
          </p:nvPr>
        </p:nvSpPr>
        <p:spPr>
          <a:xfrm>
            <a:off x="1809708" y="1882775"/>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1</a:t>
            </a:r>
          </a:p>
        </p:txBody>
      </p:sp>
      <p:sp>
        <p:nvSpPr>
          <p:cNvPr id="38" name="Text Placeholder 17">
            <a:extLst>
              <a:ext uri="{FF2B5EF4-FFF2-40B4-BE49-F238E27FC236}">
                <a16:creationId xmlns:a16="http://schemas.microsoft.com/office/drawing/2014/main" id="{D20EFFB8-117A-4DFC-95FA-C92C0E3CCABE}"/>
              </a:ext>
            </a:extLst>
          </p:cNvPr>
          <p:cNvSpPr>
            <a:spLocks noGrp="1"/>
          </p:cNvSpPr>
          <p:nvPr>
            <p:ph type="body" sz="quarter" idx="11" hasCustomPrompt="1"/>
          </p:nvPr>
        </p:nvSpPr>
        <p:spPr>
          <a:xfrm>
            <a:off x="1809708" y="3253717"/>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2</a:t>
            </a:r>
          </a:p>
        </p:txBody>
      </p:sp>
      <p:sp>
        <p:nvSpPr>
          <p:cNvPr id="39" name="Text Placeholder 17">
            <a:extLst>
              <a:ext uri="{FF2B5EF4-FFF2-40B4-BE49-F238E27FC236}">
                <a16:creationId xmlns:a16="http://schemas.microsoft.com/office/drawing/2014/main" id="{48487E2E-89B9-4BBA-90F8-097A6CD5B4CF}"/>
              </a:ext>
            </a:extLst>
          </p:cNvPr>
          <p:cNvSpPr>
            <a:spLocks noGrp="1"/>
          </p:cNvSpPr>
          <p:nvPr>
            <p:ph type="body" sz="quarter" idx="12" hasCustomPrompt="1"/>
          </p:nvPr>
        </p:nvSpPr>
        <p:spPr>
          <a:xfrm>
            <a:off x="1809708" y="4624659"/>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3</a:t>
            </a:r>
          </a:p>
        </p:txBody>
      </p:sp>
      <p:sp>
        <p:nvSpPr>
          <p:cNvPr id="40" name="Text Placeholder 17">
            <a:extLst>
              <a:ext uri="{FF2B5EF4-FFF2-40B4-BE49-F238E27FC236}">
                <a16:creationId xmlns:a16="http://schemas.microsoft.com/office/drawing/2014/main" id="{25A511F3-FAC2-42B0-9794-51DC46721C47}"/>
              </a:ext>
            </a:extLst>
          </p:cNvPr>
          <p:cNvSpPr>
            <a:spLocks noGrp="1"/>
          </p:cNvSpPr>
          <p:nvPr>
            <p:ph type="body" sz="quarter" idx="13" hasCustomPrompt="1"/>
          </p:nvPr>
        </p:nvSpPr>
        <p:spPr>
          <a:xfrm>
            <a:off x="7483429" y="1882742"/>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4</a:t>
            </a:r>
          </a:p>
        </p:txBody>
      </p:sp>
      <p:sp>
        <p:nvSpPr>
          <p:cNvPr id="41" name="Text Placeholder 17">
            <a:extLst>
              <a:ext uri="{FF2B5EF4-FFF2-40B4-BE49-F238E27FC236}">
                <a16:creationId xmlns:a16="http://schemas.microsoft.com/office/drawing/2014/main" id="{F7FF37B7-7EF6-436C-A186-767804B2394A}"/>
              </a:ext>
            </a:extLst>
          </p:cNvPr>
          <p:cNvSpPr>
            <a:spLocks noGrp="1"/>
          </p:cNvSpPr>
          <p:nvPr>
            <p:ph type="body" sz="quarter" idx="14" hasCustomPrompt="1"/>
          </p:nvPr>
        </p:nvSpPr>
        <p:spPr>
          <a:xfrm>
            <a:off x="7481969" y="3253717"/>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5</a:t>
            </a:r>
          </a:p>
        </p:txBody>
      </p:sp>
      <p:sp>
        <p:nvSpPr>
          <p:cNvPr id="42" name="Text Placeholder 17">
            <a:extLst>
              <a:ext uri="{FF2B5EF4-FFF2-40B4-BE49-F238E27FC236}">
                <a16:creationId xmlns:a16="http://schemas.microsoft.com/office/drawing/2014/main" id="{B881E5E6-14B5-4F59-BC8F-0D60E98F0E8B}"/>
              </a:ext>
            </a:extLst>
          </p:cNvPr>
          <p:cNvSpPr>
            <a:spLocks noGrp="1"/>
          </p:cNvSpPr>
          <p:nvPr>
            <p:ph type="body" sz="quarter" idx="15" hasCustomPrompt="1"/>
          </p:nvPr>
        </p:nvSpPr>
        <p:spPr>
          <a:xfrm>
            <a:off x="7475834" y="4624659"/>
            <a:ext cx="3964030" cy="1189038"/>
          </a:xfrm>
        </p:spPr>
        <p:txBody>
          <a:bodyPr anchor="ctr">
            <a:noAutofit/>
          </a:bodyPr>
          <a:lstStyle>
            <a:lvl1pPr marL="0" indent="0">
              <a:buFontTx/>
              <a:buNone/>
              <a:defRPr sz="2800">
                <a:solidFill>
                  <a:schemeClr val="bg1"/>
                </a:solidFill>
              </a:defRPr>
            </a:lvl1pPr>
            <a:lvl2pPr marL="325830" indent="0">
              <a:buFontTx/>
              <a:buNone/>
              <a:defRPr sz="2800">
                <a:solidFill>
                  <a:schemeClr val="bg1"/>
                </a:solidFill>
              </a:defRPr>
            </a:lvl2pPr>
            <a:lvl3pPr marL="642732" indent="0">
              <a:buFontTx/>
              <a:buNone/>
              <a:defRPr sz="2800">
                <a:solidFill>
                  <a:schemeClr val="bg1"/>
                </a:solidFill>
              </a:defRPr>
            </a:lvl3pPr>
            <a:lvl4pPr marL="1370947" indent="0">
              <a:buFontTx/>
              <a:buNone/>
              <a:defRPr sz="2800">
                <a:solidFill>
                  <a:schemeClr val="bg1"/>
                </a:solidFill>
              </a:defRPr>
            </a:lvl4pPr>
            <a:lvl5pPr marL="1827929" indent="0">
              <a:buFontTx/>
              <a:buNone/>
              <a:defRPr sz="2800">
                <a:solidFill>
                  <a:schemeClr val="bg1"/>
                </a:solidFill>
              </a:defRPr>
            </a:lvl5pPr>
          </a:lstStyle>
          <a:p>
            <a:pPr lvl="0"/>
            <a:r>
              <a:rPr lang="en-US"/>
              <a:t>Agenda item 6</a:t>
            </a:r>
          </a:p>
        </p:txBody>
      </p:sp>
    </p:spTree>
    <p:custDataLst>
      <p:tags r:id="rId1"/>
    </p:custDataLst>
    <p:extLst>
      <p:ext uri="{BB962C8B-B14F-4D97-AF65-F5344CB8AC3E}">
        <p14:creationId xmlns:p14="http://schemas.microsoft.com/office/powerpoint/2010/main" val="191451380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 left image + gray box">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39663" y="1660217"/>
            <a:ext cx="4546291" cy="4505452"/>
          </a:xfrm>
          <a:prstGeom prst="rect">
            <a:avLst/>
          </a:prstGeom>
        </p:spPr>
        <p:txBody>
          <a:bodyPr/>
          <a:lstStyle/>
          <a:p>
            <a:r>
              <a:rPr lang="en-US" dirty="0"/>
              <a:t>Click icon to add picture</a:t>
            </a:r>
          </a:p>
        </p:txBody>
      </p:sp>
      <p:sp>
        <p:nvSpPr>
          <p:cNvPr id="7" name="Title 6"/>
          <p:cNvSpPr>
            <a:spLocks noGrp="1"/>
          </p:cNvSpPr>
          <p:nvPr>
            <p:ph type="title" hasCustomPrompt="1"/>
          </p:nvPr>
        </p:nvSpPr>
        <p:spPr/>
        <p:txBody>
          <a:bodyPr/>
          <a:lstStyle>
            <a:lvl1pPr>
              <a:defRPr sz="4200"/>
            </a:lvl1pPr>
          </a:lstStyle>
          <a:p>
            <a:r>
              <a:rPr lang="en-US" dirty="0"/>
              <a:t>Click to edit master title style</a:t>
            </a:r>
          </a:p>
        </p:txBody>
      </p:sp>
      <p:sp>
        <p:nvSpPr>
          <p:cNvPr id="3" name="Content Placeholder 2"/>
          <p:cNvSpPr>
            <a:spLocks noGrp="1"/>
          </p:cNvSpPr>
          <p:nvPr>
            <p:ph sz="quarter" idx="11"/>
          </p:nvPr>
        </p:nvSpPr>
        <p:spPr>
          <a:xfrm>
            <a:off x="5186363" y="1644650"/>
            <a:ext cx="6351587" cy="4521019"/>
          </a:xfrm>
          <a:solidFill>
            <a:schemeClr val="bg1">
              <a:lumMod val="85000"/>
            </a:scheme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4997654"/>
      </p:ext>
    </p:extLst>
  </p:cSld>
  <p:clrMapOvr>
    <a:masterClrMapping/>
  </p:clrMapOvr>
  <p:extLst>
    <p:ext uri="{DCECCB84-F9BA-43D5-87BE-67443E8EF086}">
      <p15:sldGuideLst xmlns:p15="http://schemas.microsoft.com/office/powerpoint/2012/main">
        <p15:guide id="3" orient="horz" pos="2160">
          <p15:clr>
            <a:srgbClr val="FBAE40"/>
          </p15:clr>
        </p15:guide>
        <p15:guide id="4" pos="717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 left image + blue box">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651626" y="1669759"/>
            <a:ext cx="4886254" cy="4482847"/>
          </a:xfrm>
          <a:prstGeom prst="rect">
            <a:avLst/>
          </a:prstGeom>
        </p:spPr>
        <p:txBody>
          <a:bodyPr/>
          <a:lstStyle/>
          <a:p>
            <a:r>
              <a:rPr lang="en-US" dirty="0"/>
              <a:t>Click icon to add picture</a:t>
            </a:r>
          </a:p>
        </p:txBody>
      </p:sp>
      <p:sp>
        <p:nvSpPr>
          <p:cNvPr id="7" name="Title 6"/>
          <p:cNvSpPr>
            <a:spLocks noGrp="1"/>
          </p:cNvSpPr>
          <p:nvPr>
            <p:ph type="title" hasCustomPrompt="1"/>
          </p:nvPr>
        </p:nvSpPr>
        <p:spPr/>
        <p:txBody>
          <a:bodyPr/>
          <a:lstStyle>
            <a:lvl1pPr>
              <a:defRPr sz="4200"/>
            </a:lvl1pPr>
          </a:lstStyle>
          <a:p>
            <a:r>
              <a:rPr lang="en-US" dirty="0"/>
              <a:t>Click to edit master title style</a:t>
            </a:r>
          </a:p>
        </p:txBody>
      </p:sp>
      <p:sp>
        <p:nvSpPr>
          <p:cNvPr id="3" name="Content Placeholder 2"/>
          <p:cNvSpPr>
            <a:spLocks noGrp="1"/>
          </p:cNvSpPr>
          <p:nvPr>
            <p:ph sz="quarter" idx="11"/>
          </p:nvPr>
        </p:nvSpPr>
        <p:spPr>
          <a:xfrm>
            <a:off x="639763" y="1645289"/>
            <a:ext cx="6011862" cy="4507317"/>
          </a:xfrm>
          <a:solidFill>
            <a:schemeClr val="bg1">
              <a:lumMod val="85000"/>
            </a:scheme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3418410"/>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bullets">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sz="4200"/>
            </a:lvl1pPr>
          </a:lstStyle>
          <a:p>
            <a:r>
              <a:rPr lang="en-US" dirty="0"/>
              <a:t>Click to edit master title style</a:t>
            </a:r>
          </a:p>
        </p:txBody>
      </p:sp>
      <p:sp>
        <p:nvSpPr>
          <p:cNvPr id="3" name="Text Placeholder 2"/>
          <p:cNvSpPr>
            <a:spLocks noGrp="1"/>
          </p:cNvSpPr>
          <p:nvPr>
            <p:ph type="body" sz="quarter" idx="10" hasCustomPrompt="1"/>
          </p:nvPr>
        </p:nvSpPr>
        <p:spPr>
          <a:xfrm>
            <a:off x="734502" y="1676400"/>
            <a:ext cx="10648201" cy="4251434"/>
          </a:xfrm>
        </p:spPr>
        <p:txBody>
          <a:bodyPr/>
          <a:lstStyle>
            <a:lvl1pPr>
              <a:defRPr/>
            </a:lvl1pPr>
            <a:lvl4pPr>
              <a:defRPr sz="2400">
                <a:latin typeface="Myriad P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10704524"/>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Gray box + right 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432773" y="1104900"/>
            <a:ext cx="5949930" cy="3963242"/>
          </a:xfrm>
          <a:prstGeom prst="rect">
            <a:avLst/>
          </a:prstGeom>
        </p:spPr>
        <p:txBody>
          <a:bodyPr/>
          <a:lstStyle/>
          <a:p>
            <a:r>
              <a:rPr lang="en-US" dirty="0"/>
              <a:t>Click icon to add picture</a:t>
            </a:r>
          </a:p>
        </p:txBody>
      </p:sp>
      <p:sp>
        <p:nvSpPr>
          <p:cNvPr id="9" name="Rectangle 8"/>
          <p:cNvSpPr/>
          <p:nvPr/>
        </p:nvSpPr>
        <p:spPr>
          <a:xfrm>
            <a:off x="838201" y="1104900"/>
            <a:ext cx="4487878" cy="3963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437251" y="1674977"/>
            <a:ext cx="3279228" cy="2764219"/>
          </a:xfrm>
          <a:prstGeom prst="rect">
            <a:avLst/>
          </a:prstGeom>
        </p:spPr>
        <p:txBody>
          <a:bodyPr/>
          <a:lstStyle>
            <a:lvl1pPr marL="0" indent="0">
              <a:spcBef>
                <a:spcPts val="0"/>
              </a:spcBef>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stStyle>
          <a:p>
            <a:pPr lvl="0"/>
            <a:r>
              <a:rPr lang="en-US" dirty="0"/>
              <a:t>A very small amount of text could go here. Be as brief as possible.</a:t>
            </a:r>
          </a:p>
        </p:txBody>
      </p:sp>
    </p:spTree>
    <p:extLst>
      <p:ext uri="{BB962C8B-B14F-4D97-AF65-F5344CB8AC3E}">
        <p14:creationId xmlns:p14="http://schemas.microsoft.com/office/powerpoint/2010/main" val="3447192430"/>
      </p:ext>
    </p:extLst>
  </p:cSld>
  <p:clrMapOvr>
    <a:masterClrMapping/>
  </p:clrMapOvr>
  <p:extLst>
    <p:ext uri="{DCECCB84-F9BA-43D5-87BE-67443E8EF086}">
      <p15:sldGuideLst xmlns:p15="http://schemas.microsoft.com/office/powerpoint/2012/main">
        <p15:guide id="2" pos="528">
          <p15:clr>
            <a:srgbClr val="FBAE40"/>
          </p15:clr>
        </p15:guide>
        <p15:guide id="3" orient="horz" pos="69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a:lvl1pPr>
          </a:lstStyle>
          <a:p>
            <a:r>
              <a:rPr lang="en-US" dirty="0"/>
              <a:t>Click to edit master title style</a:t>
            </a:r>
          </a:p>
        </p:txBody>
      </p:sp>
      <p:sp>
        <p:nvSpPr>
          <p:cNvPr id="4" name="Chart Placeholder 3"/>
          <p:cNvSpPr>
            <a:spLocks noGrp="1"/>
          </p:cNvSpPr>
          <p:nvPr>
            <p:ph type="chart" sz="quarter" idx="10"/>
          </p:nvPr>
        </p:nvSpPr>
        <p:spPr>
          <a:xfrm>
            <a:off x="838205" y="1638302"/>
            <a:ext cx="10544503" cy="4115182"/>
          </a:xfrm>
          <a:prstGeom prst="rect">
            <a:avLst/>
          </a:prstGeom>
        </p:spPr>
        <p:txBody>
          <a:bodyPr/>
          <a:lstStyle/>
          <a:p>
            <a:r>
              <a:rPr lang="en-US" dirty="0"/>
              <a:t>Click icon to add chart</a:t>
            </a:r>
          </a:p>
        </p:txBody>
      </p:sp>
    </p:spTree>
    <p:extLst>
      <p:ext uri="{BB962C8B-B14F-4D97-AF65-F5344CB8AC3E}">
        <p14:creationId xmlns:p14="http://schemas.microsoft.com/office/powerpoint/2010/main" val="3344222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3746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6460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7722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1625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02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1">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C23317-8D33-394B-A54E-6FD51BD79E64}"/>
              </a:ext>
            </a:extLst>
          </p:cNvPr>
          <p:cNvSpPr/>
          <p:nvPr/>
        </p:nvSpPr>
        <p:spPr>
          <a:xfrm>
            <a:off x="235981" y="180008"/>
            <a:ext cx="11720038" cy="6497983"/>
          </a:xfrm>
          <a:prstGeom prst="roundRect">
            <a:avLst>
              <a:gd name="adj" fmla="val 4303"/>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80008"/>
            <a:ext cx="10363200" cy="6503384"/>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038414"/>
            <a:ext cx="1880507" cy="548786"/>
          </a:xfrm>
          <a:prstGeom prst="rect">
            <a:avLst/>
          </a:prstGeom>
        </p:spPr>
      </p:pic>
    </p:spTree>
    <p:custDataLst>
      <p:tags r:id="rId1"/>
    </p:custDataLst>
    <p:extLst>
      <p:ext uri="{BB962C8B-B14F-4D97-AF65-F5344CB8AC3E}">
        <p14:creationId xmlns:p14="http://schemas.microsoft.com/office/powerpoint/2010/main" val="3271843803"/>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90612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5454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9566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6308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7595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53228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44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3">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194001C-FDBA-2B47-A0FE-402D7FA98FC4}"/>
              </a:ext>
            </a:extLst>
          </p:cNvPr>
          <p:cNvSpPr/>
          <p:nvPr/>
        </p:nvSpPr>
        <p:spPr>
          <a:xfrm>
            <a:off x="235981" y="180008"/>
            <a:ext cx="11720038" cy="6497983"/>
          </a:xfrm>
          <a:prstGeom prst="roundRect">
            <a:avLst>
              <a:gd name="adj" fmla="val 4303"/>
            </a:avLst>
          </a:prstGeom>
          <a:solidFill>
            <a:srgbClr val="7B7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74256"/>
            <a:ext cx="10363200" cy="6497983"/>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038414"/>
            <a:ext cx="1880507" cy="548786"/>
          </a:xfrm>
          <a:prstGeom prst="rect">
            <a:avLst/>
          </a:prstGeom>
        </p:spPr>
      </p:pic>
    </p:spTree>
    <p:custDataLst>
      <p:tags r:id="rId1"/>
    </p:custDataLst>
    <p:extLst>
      <p:ext uri="{BB962C8B-B14F-4D97-AF65-F5344CB8AC3E}">
        <p14:creationId xmlns:p14="http://schemas.microsoft.com/office/powerpoint/2010/main" val="28148831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4">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194001C-FDBA-2B47-A0FE-402D7FA98FC4}"/>
              </a:ext>
            </a:extLst>
          </p:cNvPr>
          <p:cNvSpPr/>
          <p:nvPr/>
        </p:nvSpPr>
        <p:spPr>
          <a:xfrm>
            <a:off x="235981" y="180008"/>
            <a:ext cx="11720038" cy="6497983"/>
          </a:xfrm>
          <a:prstGeom prst="roundRect">
            <a:avLst>
              <a:gd name="adj" fmla="val 430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80008"/>
            <a:ext cx="10363200" cy="6481080"/>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038414"/>
            <a:ext cx="1880507" cy="548786"/>
          </a:xfrm>
          <a:prstGeom prst="rect">
            <a:avLst/>
          </a:prstGeom>
        </p:spPr>
      </p:pic>
    </p:spTree>
    <p:custDataLst>
      <p:tags r:id="rId1"/>
    </p:custDataLst>
    <p:extLst>
      <p:ext uri="{BB962C8B-B14F-4D97-AF65-F5344CB8AC3E}">
        <p14:creationId xmlns:p14="http://schemas.microsoft.com/office/powerpoint/2010/main" val="180813053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5">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5D43A7D-C509-8441-9D0E-0124EEFF26A7}"/>
              </a:ext>
            </a:extLst>
          </p:cNvPr>
          <p:cNvSpPr/>
          <p:nvPr/>
        </p:nvSpPr>
        <p:spPr>
          <a:xfrm>
            <a:off x="235981" y="180008"/>
            <a:ext cx="11720038" cy="6497983"/>
          </a:xfrm>
          <a:prstGeom prst="roundRect">
            <a:avLst>
              <a:gd name="adj" fmla="val 4303"/>
            </a:avLst>
          </a:prstGeom>
          <a:solidFill>
            <a:srgbClr val="3D1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5" dirty="0"/>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878678" y="174259"/>
            <a:ext cx="10363200" cy="6497983"/>
          </a:xfrm>
          <a:prstGeom prst="rect">
            <a:avLst/>
          </a:prstGeom>
        </p:spPr>
        <p:txBody>
          <a:bodyPr anchor="ctr" anchorCtr="0">
            <a:normAutofit/>
          </a:bodyPr>
          <a:lstStyle>
            <a:lvl1pPr marL="0" indent="0" algn="l" fontAlgn="t">
              <a:lnSpc>
                <a:spcPts val="6326"/>
              </a:lnSpc>
              <a:buNone/>
              <a:defRPr sz="6400" b="1" i="0" cap="none" spc="84" baseline="0">
                <a:solidFill>
                  <a:schemeClr val="bg1"/>
                </a:solidFill>
                <a:latin typeface="Myriad Pro"/>
                <a:cs typeface="Segoe UI" panose="020B0502040204020203" pitchFamily="34" charset="0"/>
              </a:defRPr>
            </a:lvl1pPr>
            <a:lvl2pPr marL="0" indent="0" algn="l" fontAlgn="t">
              <a:lnSpc>
                <a:spcPts val="2249"/>
              </a:lnSpc>
              <a:spcBef>
                <a:spcPts val="1476"/>
              </a:spcBef>
              <a:buNone/>
              <a:defRPr sz="1968" cap="all" spc="28" baseline="0">
                <a:solidFill>
                  <a:srgbClr val="00ABCA"/>
                </a:solidFill>
                <a:latin typeface="Brandon Grotesque Black" panose="020B0503020203060202" pitchFamily="34" charset="77"/>
              </a:defRPr>
            </a:lvl2pPr>
          </a:lstStyle>
          <a:p>
            <a:pPr lvl="0"/>
            <a:r>
              <a:rPr lang="en-US" dirty="0"/>
              <a:t>Section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397" y="6038414"/>
            <a:ext cx="1880507" cy="548786"/>
          </a:xfrm>
          <a:prstGeom prst="rect">
            <a:avLst/>
          </a:prstGeom>
        </p:spPr>
      </p:pic>
    </p:spTree>
    <p:custDataLst>
      <p:tags r:id="rId1"/>
    </p:custDataLst>
    <p:extLst>
      <p:ext uri="{BB962C8B-B14F-4D97-AF65-F5344CB8AC3E}">
        <p14:creationId xmlns:p14="http://schemas.microsoft.com/office/powerpoint/2010/main" val="98773673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B140CA8-3871-4249-B2F2-2D95F56AC32B}"/>
              </a:ext>
            </a:extLst>
          </p:cNvPr>
          <p:cNvSpPr>
            <a:spLocks noGrp="1"/>
          </p:cNvSpPr>
          <p:nvPr>
            <p:ph type="body" sz="quarter" idx="11"/>
          </p:nvPr>
        </p:nvSpPr>
        <p:spPr>
          <a:xfrm>
            <a:off x="640080" y="2258092"/>
            <a:ext cx="10964792" cy="3079750"/>
          </a:xfrm>
        </p:spPr>
        <p:txBody>
          <a:bodyPr>
            <a:noAutofit/>
          </a:bodyPr>
          <a:lstStyle>
            <a:lvl1pPr marL="0" indent="0">
              <a:lnSpc>
                <a:spcPct val="100000"/>
              </a:lnSpc>
              <a:buFontTx/>
              <a:buNone/>
              <a:defRPr sz="2800"/>
            </a:lvl1pPr>
            <a:lvl2pPr marL="457200" indent="0">
              <a:buFontTx/>
              <a:buNone/>
              <a:defRPr sz="2800"/>
            </a:lvl2pPr>
            <a:lvl3pPr marL="914400" indent="0">
              <a:buFontTx/>
              <a:buNone/>
              <a:defRPr sz="2800"/>
            </a:lvl3pPr>
            <a:lvl4pPr>
              <a:defRPr sz="2800"/>
            </a:lvl4pPr>
            <a:lvl5pPr>
              <a:defRPr sz="2800"/>
            </a:lvl5pPr>
          </a:lstStyle>
          <a:p>
            <a:pPr lvl="0"/>
            <a:r>
              <a:rPr lang="en-US" dirty="0"/>
              <a:t>Click to edit Master text styles</a:t>
            </a:r>
          </a:p>
        </p:txBody>
      </p:sp>
      <p:sp>
        <p:nvSpPr>
          <p:cNvPr id="7" name="Text Placeholder 2">
            <a:extLst>
              <a:ext uri="{FF2B5EF4-FFF2-40B4-BE49-F238E27FC236}">
                <a16:creationId xmlns:a16="http://schemas.microsoft.com/office/drawing/2014/main" id="{6DFC101B-A117-4F9C-AF03-C7C4A16B58E2}"/>
              </a:ext>
            </a:extLst>
          </p:cNvPr>
          <p:cNvSpPr>
            <a:spLocks noGrp="1"/>
          </p:cNvSpPr>
          <p:nvPr>
            <p:ph type="body" sz="quarter" idx="12" hasCustomPrompt="1"/>
          </p:nvPr>
        </p:nvSpPr>
        <p:spPr>
          <a:xfrm>
            <a:off x="639700" y="365760"/>
            <a:ext cx="11015662" cy="1327150"/>
          </a:xfrm>
        </p:spPr>
        <p:txBody>
          <a:bodyPr anchor="ctr">
            <a:normAutofit/>
          </a:bodyPr>
          <a:lstStyle>
            <a:lvl1pPr marL="0" indent="0">
              <a:buFontTx/>
              <a:buNone/>
              <a:defRPr sz="4200" b="1" cap="none" baseline="0">
                <a:solidFill>
                  <a:schemeClr val="tx2"/>
                </a:solidFill>
                <a:latin typeface="Myriad Pro"/>
              </a:defRPr>
            </a:lvl1pPr>
            <a:lvl2pPr>
              <a:buFontTx/>
              <a:buNone/>
              <a:defRPr sz="4400" b="1" cap="all" baseline="0"/>
            </a:lvl2pPr>
            <a:lvl3pPr>
              <a:buFontTx/>
              <a:buNone/>
              <a:defRPr sz="4400" b="1" cap="all" baseline="0"/>
            </a:lvl3pPr>
            <a:lvl4pPr>
              <a:buNone/>
              <a:defRPr/>
            </a:lvl4pPr>
          </a:lstStyle>
          <a:p>
            <a:pPr lvl="0"/>
            <a:r>
              <a:rPr lang="en-US" dirty="0"/>
              <a:t>Title</a:t>
            </a:r>
          </a:p>
        </p:txBody>
      </p:sp>
      <p:sp>
        <p:nvSpPr>
          <p:cNvPr id="8" name="Text Placeholder 2">
            <a:extLst>
              <a:ext uri="{FF2B5EF4-FFF2-40B4-BE49-F238E27FC236}">
                <a16:creationId xmlns:a16="http://schemas.microsoft.com/office/drawing/2014/main" id="{74B14594-85C3-4DCB-BA0E-7051ED0EDD2E}"/>
              </a:ext>
            </a:extLst>
          </p:cNvPr>
          <p:cNvSpPr>
            <a:spLocks noGrp="1"/>
          </p:cNvSpPr>
          <p:nvPr>
            <p:ph type="body" sz="quarter" idx="13" hasCustomPrompt="1"/>
          </p:nvPr>
        </p:nvSpPr>
        <p:spPr>
          <a:xfrm>
            <a:off x="640080" y="1692910"/>
            <a:ext cx="11015662" cy="660146"/>
          </a:xfrm>
        </p:spPr>
        <p:txBody>
          <a:bodyPr anchor="ctr"/>
          <a:lstStyle>
            <a:lvl1pPr marL="0" indent="0">
              <a:buFontTx/>
              <a:buNone/>
              <a:defRPr sz="2800" b="1" cap="none" baseline="0">
                <a:solidFill>
                  <a:schemeClr val="accent1"/>
                </a:solidFill>
                <a:latin typeface="Myriad Pro"/>
              </a:defRPr>
            </a:lvl1pPr>
            <a:lvl2pPr>
              <a:buFontTx/>
              <a:buNone/>
              <a:defRPr sz="4400" b="1" cap="all" baseline="0"/>
            </a:lvl2pPr>
            <a:lvl3pPr>
              <a:buFontTx/>
              <a:buNone/>
              <a:defRPr sz="4400" b="1" cap="all" baseline="0"/>
            </a:lvl3pPr>
            <a:lvl4pPr>
              <a:buNone/>
              <a:defRPr/>
            </a:lvl4pPr>
          </a:lstStyle>
          <a:p>
            <a:pPr lvl="0"/>
            <a:r>
              <a:rPr lang="en-US" dirty="0"/>
              <a:t>Subtitle</a:t>
            </a:r>
          </a:p>
        </p:txBody>
      </p:sp>
    </p:spTree>
    <p:custDataLst>
      <p:tags r:id="rId1"/>
    </p:custDataLst>
    <p:extLst>
      <p:ext uri="{BB962C8B-B14F-4D97-AF65-F5344CB8AC3E}">
        <p14:creationId xmlns:p14="http://schemas.microsoft.com/office/powerpoint/2010/main" val="105392373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B140CA8-3871-4249-B2F2-2D95F56AC32B}"/>
              </a:ext>
            </a:extLst>
          </p:cNvPr>
          <p:cNvSpPr>
            <a:spLocks noGrp="1"/>
          </p:cNvSpPr>
          <p:nvPr>
            <p:ph type="body" sz="quarter" idx="11"/>
          </p:nvPr>
        </p:nvSpPr>
        <p:spPr>
          <a:xfrm>
            <a:off x="640080" y="1692910"/>
            <a:ext cx="11015282" cy="3891026"/>
          </a:xfrm>
        </p:spPr>
        <p:txBody>
          <a:bodyPr>
            <a:noAutofit/>
          </a:bodyPr>
          <a:lstStyle>
            <a:lvl1pPr marL="0" indent="0">
              <a:lnSpc>
                <a:spcPct val="100000"/>
              </a:lnSpc>
              <a:buFontTx/>
              <a:buNone/>
              <a:defRPr sz="2800"/>
            </a:lvl1pPr>
            <a:lvl2pPr marL="457200" indent="0">
              <a:buFontTx/>
              <a:buNone/>
              <a:defRPr sz="2800"/>
            </a:lvl2pPr>
            <a:lvl3pPr marL="914400" indent="0">
              <a:buFontTx/>
              <a:buNone/>
              <a:defRPr sz="2800"/>
            </a:lvl3pPr>
            <a:lvl4pPr>
              <a:defRPr sz="2800"/>
            </a:lvl4pPr>
            <a:lvl5pPr>
              <a:defRPr sz="2800"/>
            </a:lvl5pPr>
          </a:lstStyle>
          <a:p>
            <a:pPr lvl="0"/>
            <a:r>
              <a:rPr lang="en-US" dirty="0"/>
              <a:t>Click to edit Master text styles</a:t>
            </a:r>
          </a:p>
        </p:txBody>
      </p:sp>
      <p:sp>
        <p:nvSpPr>
          <p:cNvPr id="6" name="Text Placeholder 2">
            <a:extLst>
              <a:ext uri="{FF2B5EF4-FFF2-40B4-BE49-F238E27FC236}">
                <a16:creationId xmlns:a16="http://schemas.microsoft.com/office/drawing/2014/main" id="{97346290-152F-49F0-B821-BA6DE872F552}"/>
              </a:ext>
            </a:extLst>
          </p:cNvPr>
          <p:cNvSpPr>
            <a:spLocks noGrp="1"/>
          </p:cNvSpPr>
          <p:nvPr>
            <p:ph type="body" sz="quarter" idx="12" hasCustomPrompt="1"/>
          </p:nvPr>
        </p:nvSpPr>
        <p:spPr>
          <a:xfrm>
            <a:off x="639700" y="365760"/>
            <a:ext cx="11015662" cy="1327150"/>
          </a:xfrm>
        </p:spPr>
        <p:txBody>
          <a:bodyPr anchor="ctr">
            <a:noAutofit/>
          </a:bodyPr>
          <a:lstStyle>
            <a:lvl1pPr marL="0" indent="0">
              <a:buFontTx/>
              <a:buNone/>
              <a:defRPr sz="4200" b="1" cap="none" baseline="0">
                <a:solidFill>
                  <a:schemeClr val="tx2"/>
                </a:solidFill>
                <a:latin typeface="Myriad Pro"/>
              </a:defRPr>
            </a:lvl1pPr>
            <a:lvl2pPr>
              <a:buFontTx/>
              <a:buNone/>
              <a:defRPr sz="4400" b="1" cap="all" baseline="0"/>
            </a:lvl2pPr>
            <a:lvl3pPr>
              <a:buFontTx/>
              <a:buNone/>
              <a:defRPr sz="4400" b="1" cap="all" baseline="0"/>
            </a:lvl3pPr>
            <a:lvl4pPr>
              <a:buNone/>
              <a:defRPr/>
            </a:lvl4pPr>
          </a:lstStyle>
          <a:p>
            <a:pPr lvl="0"/>
            <a:r>
              <a:rPr lang="en-US" dirty="0"/>
              <a:t>Title</a:t>
            </a:r>
          </a:p>
        </p:txBody>
      </p:sp>
    </p:spTree>
    <p:custDataLst>
      <p:tags r:id="rId1"/>
    </p:custDataLst>
    <p:extLst>
      <p:ext uri="{BB962C8B-B14F-4D97-AF65-F5344CB8AC3E}">
        <p14:creationId xmlns:p14="http://schemas.microsoft.com/office/powerpoint/2010/main" val="15997630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9663" y="365129"/>
            <a:ext cx="10898216" cy="128016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39665" y="1825625"/>
            <a:ext cx="1089821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ustDataLst>
      <p:tags r:id="rId37"/>
    </p:custDataLst>
    <p:extLst>
      <p:ext uri="{BB962C8B-B14F-4D97-AF65-F5344CB8AC3E}">
        <p14:creationId xmlns:p14="http://schemas.microsoft.com/office/powerpoint/2010/main" val="2508601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4" r:id="rId23"/>
    <p:sldLayoutId id="2147483685" r:id="rId24"/>
    <p:sldLayoutId id="2147483686" r:id="rId25"/>
    <p:sldLayoutId id="2147483687" r:id="rId26"/>
    <p:sldLayoutId id="2147483688" r:id="rId27"/>
    <p:sldLayoutId id="2147483689" r:id="rId28"/>
    <p:sldLayoutId id="2147483698" r:id="rId29"/>
    <p:sldLayoutId id="2147483692" r:id="rId30"/>
    <p:sldLayoutId id="2147483693" r:id="rId31"/>
    <p:sldLayoutId id="2147483694" r:id="rId32"/>
    <p:sldLayoutId id="2147483695" r:id="rId33"/>
    <p:sldLayoutId id="2147483697" r:id="rId34"/>
    <p:sldLayoutId id="2147483699" r:id="rId35"/>
  </p:sldLayoutIdLst>
  <p:hf sldNum="0" hdr="0" ftr="0" dt="0"/>
  <p:txStyles>
    <p:titleStyle>
      <a:lvl1pPr algn="l" defTabSz="913965" rtl="0" eaLnBrk="1" latinLnBrk="0" hangingPunct="1">
        <a:lnSpc>
          <a:spcPct val="90000"/>
        </a:lnSpc>
        <a:spcBef>
          <a:spcPct val="0"/>
        </a:spcBef>
        <a:buNone/>
        <a:defRPr sz="4200" b="1" kern="1200" baseline="0">
          <a:solidFill>
            <a:schemeClr val="tx2"/>
          </a:solidFill>
          <a:latin typeface="Myriad Pro"/>
          <a:ea typeface="+mj-ea"/>
          <a:cs typeface="Segoe UI" panose="020B0502040204020203" pitchFamily="34" charset="0"/>
        </a:defRPr>
      </a:lvl1pPr>
    </p:titleStyle>
    <p:bodyStyle>
      <a:lvl1pPr marL="325829" indent="-325829" algn="l" defTabSz="913965" rtl="0" eaLnBrk="1" latinLnBrk="0" hangingPunct="1">
        <a:lnSpc>
          <a:spcPct val="90000"/>
        </a:lnSpc>
        <a:spcBef>
          <a:spcPts val="1000"/>
        </a:spcBef>
        <a:buClrTx/>
        <a:buSzPct val="100000"/>
        <a:buFont typeface="Arial" panose="020B0604020202020204" pitchFamily="34" charset="0"/>
        <a:buChar char="•"/>
        <a:defRPr sz="2400" kern="1200">
          <a:solidFill>
            <a:schemeClr val="tx1"/>
          </a:solidFill>
          <a:latin typeface="Myriad Pro"/>
          <a:ea typeface="+mn-ea"/>
          <a:cs typeface="Segoe UI" panose="020B0502040204020203" pitchFamily="34" charset="0"/>
        </a:defRPr>
      </a:lvl1pPr>
      <a:lvl2pPr marL="642732" indent="-316902" algn="l" defTabSz="913965" rtl="0" eaLnBrk="1" latinLnBrk="0" hangingPunct="1">
        <a:lnSpc>
          <a:spcPct val="90000"/>
        </a:lnSpc>
        <a:spcBef>
          <a:spcPts val="500"/>
        </a:spcBef>
        <a:buFont typeface="Courier New" panose="02070309020205020404" pitchFamily="49" charset="0"/>
        <a:buChar char="o"/>
        <a:defRPr sz="2400" kern="1200">
          <a:solidFill>
            <a:schemeClr val="tx1"/>
          </a:solidFill>
          <a:latin typeface="Myriad Pro"/>
          <a:ea typeface="+mn-ea"/>
          <a:cs typeface="Segoe UI" panose="020B0502040204020203" pitchFamily="34" charset="0"/>
        </a:defRPr>
      </a:lvl2pPr>
      <a:lvl3pPr marL="968561" indent="-325829" algn="l" defTabSz="913965" rtl="0" eaLnBrk="1" latinLnBrk="0" hangingPunct="1">
        <a:lnSpc>
          <a:spcPct val="90000"/>
        </a:lnSpc>
        <a:spcBef>
          <a:spcPts val="500"/>
        </a:spcBef>
        <a:buFont typeface="Segoe UI" panose="020B0502040204020203" pitchFamily="34" charset="0"/>
        <a:buChar char="–"/>
        <a:defRPr sz="2400" kern="1200">
          <a:solidFill>
            <a:schemeClr val="tx1"/>
          </a:solidFill>
          <a:latin typeface="Myriad Pro"/>
          <a:ea typeface="+mn-ea"/>
          <a:cs typeface="Segoe UI" panose="020B0502040204020203" pitchFamily="34" charset="0"/>
        </a:defRPr>
      </a:lvl3pPr>
      <a:lvl4pPr marL="1599438"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4pPr>
      <a:lvl5pPr marL="2056420" indent="-228491" algn="l" defTabSz="913965" rtl="0" eaLnBrk="1" latinLnBrk="0" hangingPunct="1">
        <a:lnSpc>
          <a:spcPct val="90000"/>
        </a:lnSpc>
        <a:spcBef>
          <a:spcPts val="500"/>
        </a:spcBef>
        <a:buFont typeface="Arial" panose="020B0604020202020204" pitchFamily="34" charset="0"/>
        <a:buChar char="•"/>
        <a:defRPr sz="2530" kern="1200">
          <a:solidFill>
            <a:schemeClr val="tx1"/>
          </a:solidFill>
          <a:latin typeface="Segoe UI" panose="020B0502040204020203" pitchFamily="34" charset="0"/>
          <a:ea typeface="+mn-ea"/>
          <a:cs typeface="Segoe UI" panose="020B0502040204020203" pitchFamily="34" charset="0"/>
        </a:defRPr>
      </a:lvl5pPr>
      <a:lvl6pPr marL="2513402"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5"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67"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49" indent="-228491" algn="l" defTabSz="91396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965" rtl="0" eaLnBrk="1" latinLnBrk="0" hangingPunct="1">
        <a:defRPr sz="1799" kern="1200">
          <a:solidFill>
            <a:schemeClr val="tx1"/>
          </a:solidFill>
          <a:latin typeface="+mn-lt"/>
          <a:ea typeface="+mn-ea"/>
          <a:cs typeface="+mn-cs"/>
        </a:defRPr>
      </a:lvl1pPr>
      <a:lvl2pPr marL="456982" algn="l" defTabSz="913965" rtl="0" eaLnBrk="1" latinLnBrk="0" hangingPunct="1">
        <a:defRPr sz="1799" kern="1200">
          <a:solidFill>
            <a:schemeClr val="tx1"/>
          </a:solidFill>
          <a:latin typeface="+mn-lt"/>
          <a:ea typeface="+mn-ea"/>
          <a:cs typeface="+mn-cs"/>
        </a:defRPr>
      </a:lvl2pPr>
      <a:lvl3pPr marL="913965" algn="l" defTabSz="913965" rtl="0" eaLnBrk="1" latinLnBrk="0" hangingPunct="1">
        <a:defRPr sz="1799" kern="1200">
          <a:solidFill>
            <a:schemeClr val="tx1"/>
          </a:solidFill>
          <a:latin typeface="+mn-lt"/>
          <a:ea typeface="+mn-ea"/>
          <a:cs typeface="+mn-cs"/>
        </a:defRPr>
      </a:lvl3pPr>
      <a:lvl4pPr marL="1370947" algn="l" defTabSz="913965" rtl="0" eaLnBrk="1" latinLnBrk="0" hangingPunct="1">
        <a:defRPr sz="1799" kern="1200">
          <a:solidFill>
            <a:schemeClr val="tx1"/>
          </a:solidFill>
          <a:latin typeface="+mn-lt"/>
          <a:ea typeface="+mn-ea"/>
          <a:cs typeface="+mn-cs"/>
        </a:defRPr>
      </a:lvl4pPr>
      <a:lvl5pPr marL="1827929" algn="l" defTabSz="913965" rtl="0" eaLnBrk="1" latinLnBrk="0" hangingPunct="1">
        <a:defRPr sz="1799" kern="1200">
          <a:solidFill>
            <a:schemeClr val="tx1"/>
          </a:solidFill>
          <a:latin typeface="+mn-lt"/>
          <a:ea typeface="+mn-ea"/>
          <a:cs typeface="+mn-cs"/>
        </a:defRPr>
      </a:lvl5pPr>
      <a:lvl6pPr marL="2284911" algn="l" defTabSz="913965" rtl="0" eaLnBrk="1" latinLnBrk="0" hangingPunct="1">
        <a:defRPr sz="1799" kern="1200">
          <a:solidFill>
            <a:schemeClr val="tx1"/>
          </a:solidFill>
          <a:latin typeface="+mn-lt"/>
          <a:ea typeface="+mn-ea"/>
          <a:cs typeface="+mn-cs"/>
        </a:defRPr>
      </a:lvl6pPr>
      <a:lvl7pPr marL="2741893" algn="l" defTabSz="913965" rtl="0" eaLnBrk="1" latinLnBrk="0" hangingPunct="1">
        <a:defRPr sz="1799" kern="1200">
          <a:solidFill>
            <a:schemeClr val="tx1"/>
          </a:solidFill>
          <a:latin typeface="+mn-lt"/>
          <a:ea typeface="+mn-ea"/>
          <a:cs typeface="+mn-cs"/>
        </a:defRPr>
      </a:lvl7pPr>
      <a:lvl8pPr marL="3198876" algn="l" defTabSz="913965" rtl="0" eaLnBrk="1" latinLnBrk="0" hangingPunct="1">
        <a:defRPr sz="1799" kern="1200">
          <a:solidFill>
            <a:schemeClr val="tx1"/>
          </a:solidFill>
          <a:latin typeface="+mn-lt"/>
          <a:ea typeface="+mn-ea"/>
          <a:cs typeface="+mn-cs"/>
        </a:defRPr>
      </a:lvl8pPr>
      <a:lvl9pPr marL="3655858" algn="l" defTabSz="913965"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56">
          <p15:clr>
            <a:srgbClr val="F26B43"/>
          </p15:clr>
        </p15:guide>
        <p15:guide id="4" pos="52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8939424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8.xml"/><Relationship Id="rId7" Type="http://schemas.openxmlformats.org/officeDocument/2006/relationships/image" Target="../media/image18.svg"/><Relationship Id="rId2" Type="http://schemas.openxmlformats.org/officeDocument/2006/relationships/slideLayout" Target="../slideLayouts/slideLayout22.xml"/><Relationship Id="rId1" Type="http://schemas.openxmlformats.org/officeDocument/2006/relationships/tags" Target="../tags/tag3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hyperlink" Target="https://www.rawpixel.com/search/welcome%20i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hyperlink" Target="https://www.publicdomainpictures.net/en/view-image.php?image=130401&amp;picture=writing-hand"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tags" Target="../tags/tag3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35.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svg"/><Relationship Id="rId9" Type="http://schemas.openxmlformats.org/officeDocument/2006/relationships/image" Target="../media/image42.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17" Type="http://schemas.openxmlformats.org/officeDocument/2006/relationships/image" Target="../media/image57.png"/><Relationship Id="rId2" Type="http://schemas.openxmlformats.org/officeDocument/2006/relationships/notesSlide" Target="../notesSlides/notesSlide16.xml"/><Relationship Id="rId16" Type="http://schemas.openxmlformats.org/officeDocument/2006/relationships/image" Target="../media/image38.png"/><Relationship Id="rId1" Type="http://schemas.openxmlformats.org/officeDocument/2006/relationships/slideLayout" Target="../slideLayouts/slideLayout42.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s>
</file>

<file path=ppt/slides/_rels/slide3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4.png"/><Relationship Id="rId7"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38.png"/><Relationship Id="rId4" Type="http://schemas.openxmlformats.org/officeDocument/2006/relationships/image" Target="../media/image45.svg"/><Relationship Id="rId9" Type="http://schemas.openxmlformats.org/officeDocument/2006/relationships/image" Target="../media/image59.png"/></Relationships>
</file>

<file path=ppt/slides/_rels/slide3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6.png"/><Relationship Id="rId7"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47.svg"/></Relationships>
</file>

<file path=ppt/slides/_rels/slide3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8.png"/><Relationship Id="rId7"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42.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49.svg"/></Relationships>
</file>

<file path=ppt/slides/_rels/slide38.xml.rels><?xml version="1.0" encoding="UTF-8" standalone="yes"?>
<Relationships xmlns="http://schemas.openxmlformats.org/package/2006/relationships"><Relationship Id="rId8" Type="http://schemas.openxmlformats.org/officeDocument/2006/relationships/image" Target="../media/image60.gif"/><Relationship Id="rId3" Type="http://schemas.openxmlformats.org/officeDocument/2006/relationships/image" Target="../media/image50.png"/><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42.xml"/><Relationship Id="rId6" Type="http://schemas.openxmlformats.org/officeDocument/2006/relationships/image" Target="../media/image55.svg"/><Relationship Id="rId11" Type="http://schemas.openxmlformats.org/officeDocument/2006/relationships/image" Target="../media/image38.png"/><Relationship Id="rId5" Type="http://schemas.openxmlformats.org/officeDocument/2006/relationships/image" Target="../media/image54.png"/><Relationship Id="rId10" Type="http://schemas.openxmlformats.org/officeDocument/2006/relationships/image" Target="../media/image61.png"/><Relationship Id="rId4" Type="http://schemas.openxmlformats.org/officeDocument/2006/relationships/image" Target="../media/image51.svg"/><Relationship Id="rId9" Type="http://schemas.openxmlformats.org/officeDocument/2006/relationships/hyperlink" Target="https://www.selfishgiving.com/blog/cause-practices/resources-for-fundraisers-that-follow-cause-marketing-corporate-partnerships"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60.gif"/><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42.xml"/><Relationship Id="rId6" Type="http://schemas.openxmlformats.org/officeDocument/2006/relationships/image" Target="../media/image55.svg"/><Relationship Id="rId11" Type="http://schemas.openxmlformats.org/officeDocument/2006/relationships/image" Target="../media/image38.png"/><Relationship Id="rId5" Type="http://schemas.openxmlformats.org/officeDocument/2006/relationships/image" Target="../media/image54.png"/><Relationship Id="rId10" Type="http://schemas.openxmlformats.org/officeDocument/2006/relationships/image" Target="../media/image62.png"/><Relationship Id="rId4" Type="http://schemas.openxmlformats.org/officeDocument/2006/relationships/image" Target="../media/image53.svg"/><Relationship Id="rId9" Type="http://schemas.openxmlformats.org/officeDocument/2006/relationships/hyperlink" Target="https://www.selfishgiving.com/blog/cause-practices/resources-for-fundraisers-that-follow-cause-marketing-corporate-partnership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hyperlink" Target="https://ar.inspiredpencil.com/pictures-2023/idea-icon-png" TargetMode="External"/><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2.xml"/><Relationship Id="rId7" Type="http://schemas.openxmlformats.org/officeDocument/2006/relationships/image" Target="../media/image42.svg"/><Relationship Id="rId2" Type="http://schemas.openxmlformats.org/officeDocument/2006/relationships/slideLayout" Target="../slideLayouts/slideLayout9.xml"/><Relationship Id="rId1" Type="http://schemas.openxmlformats.org/officeDocument/2006/relationships/tags" Target="../tags/tag33.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notesSlide" Target="../notesSlides/notesSlide23.xml"/><Relationship Id="rId7"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tags" Target="../tags/tag3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65.jpeg"/></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42.xml"/><Relationship Id="rId6" Type="http://schemas.openxmlformats.org/officeDocument/2006/relationships/image" Target="../media/image38.png"/><Relationship Id="rId5" Type="http://schemas.openxmlformats.org/officeDocument/2006/relationships/image" Target="../media/image69.png"/><Relationship Id="rId10" Type="http://schemas.openxmlformats.org/officeDocument/2006/relationships/hyperlink" Target="https://ar.inspiredpencil.com/pictures-2023/idea-icon-png" TargetMode="External"/><Relationship Id="rId4" Type="http://schemas.openxmlformats.org/officeDocument/2006/relationships/image" Target="../media/image68.png"/><Relationship Id="rId9" Type="http://schemas.openxmlformats.org/officeDocument/2006/relationships/image" Target="../media/image71.png"/></Relationships>
</file>

<file path=ppt/slides/_rels/slide4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hyperlink" Target="https://ar.inspiredpencil.com/pictures-2023/idea-icon-pn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hyperlink" Target="https://www.pngitem.com/middle/mRbRo_minion-and-bananas-minions-way-to-go-h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8.png"/><Relationship Id="rId5" Type="http://schemas.openxmlformats.org/officeDocument/2006/relationships/hyperlink" Target="https://ar.inspiredpencil.com/pictures-2023/idea-icon-png"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51411" y="582826"/>
            <a:ext cx="10889178" cy="2500393"/>
          </a:xfrm>
        </p:spPr>
        <p:txBody>
          <a:bodyPr/>
          <a:lstStyle/>
          <a:p>
            <a:pPr>
              <a:lnSpc>
                <a:spcPct val="100000"/>
              </a:lnSpc>
            </a:pPr>
            <a:r>
              <a:rPr lang="en-US" sz="9600" dirty="0"/>
              <a:t>Foundations </a:t>
            </a:r>
            <a:br>
              <a:rPr lang="en-US" sz="9600" dirty="0"/>
            </a:br>
            <a:r>
              <a:rPr lang="en-US" sz="9600" dirty="0"/>
              <a:t>Unit 2 Day 1</a:t>
            </a:r>
            <a:br>
              <a:rPr lang="en-US" sz="3600" b="0" dirty="0"/>
            </a:br>
            <a:br>
              <a:rPr lang="en-US" sz="3600" b="0" dirty="0"/>
            </a:br>
            <a:r>
              <a:rPr lang="en-US" sz="3600" b="0" dirty="0"/>
              <a:t>Arkansas Practice Model: </a:t>
            </a:r>
            <a:br>
              <a:rPr lang="en-US" sz="3600" b="0" dirty="0"/>
            </a:br>
            <a:r>
              <a:rPr lang="en-US" sz="3600" b="0" dirty="0">
                <a:solidFill>
                  <a:schemeClr val="accent6"/>
                </a:solidFill>
              </a:rPr>
              <a:t>Safety Organized Practice Overview</a:t>
            </a:r>
          </a:p>
        </p:txBody>
      </p:sp>
      <p:sp>
        <p:nvSpPr>
          <p:cNvPr id="3" name="TextBox 2"/>
          <p:cNvSpPr txBox="1"/>
          <p:nvPr/>
        </p:nvSpPr>
        <p:spPr>
          <a:xfrm>
            <a:off x="10275217" y="6384973"/>
            <a:ext cx="1530285" cy="323165"/>
          </a:xfrm>
          <a:prstGeom prst="rect">
            <a:avLst/>
          </a:prstGeom>
          <a:noFill/>
        </p:spPr>
        <p:txBody>
          <a:bodyPr wrap="square" rtlCol="0">
            <a:spAutoFit/>
          </a:bodyPr>
          <a:lstStyle/>
          <a:p>
            <a:r>
              <a:rPr lang="en-US" sz="1500"/>
              <a:t>Revised 4/2025</a:t>
            </a:r>
            <a:endParaRPr lang="en-US" sz="1500" dirty="0"/>
          </a:p>
        </p:txBody>
      </p:sp>
    </p:spTree>
    <p:extLst>
      <p:ext uri="{BB962C8B-B14F-4D97-AF65-F5344CB8AC3E}">
        <p14:creationId xmlns:p14="http://schemas.microsoft.com/office/powerpoint/2010/main" val="51008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rot="5400000">
            <a:off x="-391886" y="812012"/>
            <a:ext cx="6496468" cy="5233978"/>
          </a:xfrm>
          <a:solidFill>
            <a:schemeClr val="tx1"/>
          </a:solidFill>
        </p:spPr>
        <p:txBody>
          <a:bodyPr/>
          <a:lstStyle/>
          <a:p>
            <a:r>
              <a:rPr lang="en-US" sz="4400" dirty="0"/>
              <a:t>Shared Agreements</a:t>
            </a:r>
          </a:p>
        </p:txBody>
      </p:sp>
      <p:sp>
        <p:nvSpPr>
          <p:cNvPr id="8" name="Rectangle 7"/>
          <p:cNvSpPr/>
          <p:nvPr/>
        </p:nvSpPr>
        <p:spPr>
          <a:xfrm>
            <a:off x="5878284" y="725106"/>
            <a:ext cx="5904411" cy="1372492"/>
          </a:xfrm>
          <a:prstGeom prst="rect">
            <a:avLst/>
          </a:prstGeom>
        </p:spPr>
        <p:txBody>
          <a:bodyPr wrap="square">
            <a:spAutoFit/>
          </a:bodyPr>
          <a:lstStyle/>
          <a:p>
            <a:pPr lvl="0">
              <a:lnSpc>
                <a:spcPct val="108000"/>
              </a:lnSpc>
              <a:spcAft>
                <a:spcPts val="1200"/>
              </a:spcAft>
            </a:pPr>
            <a:r>
              <a:rPr lang="en-US" sz="4000" dirty="0">
                <a:latin typeface="Myriad Pro"/>
              </a:rPr>
              <a:t>What will help you to be fully present?</a:t>
            </a:r>
          </a:p>
        </p:txBody>
      </p:sp>
      <p:sp>
        <p:nvSpPr>
          <p:cNvPr id="6" name="Rectangle 5"/>
          <p:cNvSpPr/>
          <p:nvPr/>
        </p:nvSpPr>
        <p:spPr>
          <a:xfrm>
            <a:off x="5878284" y="3429001"/>
            <a:ext cx="5904411" cy="2037289"/>
          </a:xfrm>
          <a:prstGeom prst="rect">
            <a:avLst/>
          </a:prstGeom>
        </p:spPr>
        <p:txBody>
          <a:bodyPr wrap="square">
            <a:spAutoFit/>
          </a:bodyPr>
          <a:lstStyle/>
          <a:p>
            <a:pPr lvl="0">
              <a:lnSpc>
                <a:spcPct val="108000"/>
              </a:lnSpc>
              <a:spcAft>
                <a:spcPts val="1200"/>
              </a:spcAft>
            </a:pPr>
            <a:r>
              <a:rPr lang="en-US" sz="4000" dirty="0">
                <a:latin typeface="Myriad Pro"/>
              </a:rPr>
              <a:t>How do we want to work together throughout Foundations Training?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9" y="320158"/>
            <a:ext cx="1824572" cy="1535247"/>
          </a:xfrm>
          <a:prstGeom prst="rect">
            <a:avLst/>
          </a:prstGeom>
        </p:spPr>
      </p:pic>
    </p:spTree>
    <p:extLst>
      <p:ext uri="{BB962C8B-B14F-4D97-AF65-F5344CB8AC3E}">
        <p14:creationId xmlns:p14="http://schemas.microsoft.com/office/powerpoint/2010/main" val="2561137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rot="5400000">
            <a:off x="-529046" y="949172"/>
            <a:ext cx="6496468" cy="4959657"/>
          </a:xfrm>
          <a:solidFill>
            <a:schemeClr val="tx1"/>
          </a:solidFill>
        </p:spPr>
        <p:txBody>
          <a:bodyPr/>
          <a:lstStyle/>
          <a:p>
            <a:r>
              <a:rPr lang="en-US" sz="3200" dirty="0">
                <a:solidFill>
                  <a:schemeClr val="accent6"/>
                </a:solidFill>
              </a:rPr>
              <a:t>Shared Agreements</a:t>
            </a:r>
          </a:p>
        </p:txBody>
      </p:sp>
      <p:sp>
        <p:nvSpPr>
          <p:cNvPr id="11" name="TextBox 10"/>
          <p:cNvSpPr txBox="1"/>
          <p:nvPr/>
        </p:nvSpPr>
        <p:spPr>
          <a:xfrm>
            <a:off x="5345321" y="448222"/>
            <a:ext cx="6992983" cy="6229013"/>
          </a:xfrm>
          <a:prstGeom prst="rect">
            <a:avLst/>
          </a:prstGeom>
          <a:noFill/>
        </p:spPr>
        <p:txBody>
          <a:bodyPr wrap="square" lIns="365760" tIns="91440" rtlCol="0">
            <a:spAutoFit/>
          </a:bodyPr>
          <a:lstStyle/>
          <a:p>
            <a:pPr marL="342900" indent="-342900" defTabSz="466344">
              <a:lnSpc>
                <a:spcPct val="120000"/>
              </a:lnSpc>
              <a:spcBef>
                <a:spcPts val="0"/>
              </a:spcBef>
              <a:spcAft>
                <a:spcPts val="1200"/>
              </a:spcAft>
              <a:buFont typeface="Arial" panose="020B0604020202020204" pitchFamily="34" charset="0"/>
              <a:buChar char="•"/>
            </a:pPr>
            <a:r>
              <a:rPr lang="en-US" sz="2000" kern="1200" dirty="0">
                <a:latin typeface="+mn-lt"/>
                <a:ea typeface="+mn-ea"/>
                <a:cs typeface="+mn-cs"/>
              </a:rPr>
              <a:t>Share the Floor </a:t>
            </a:r>
          </a:p>
          <a:p>
            <a:pPr marL="342900" indent="-342900" defTabSz="466344">
              <a:lnSpc>
                <a:spcPct val="120000"/>
              </a:lnSpc>
              <a:spcBef>
                <a:spcPts val="0"/>
              </a:spcBef>
              <a:spcAft>
                <a:spcPts val="1200"/>
              </a:spcAft>
              <a:buFont typeface="Arial" panose="020B0604020202020204" pitchFamily="34" charset="0"/>
              <a:buChar char="•"/>
            </a:pPr>
            <a:r>
              <a:rPr lang="en-US" sz="2000" kern="1200" dirty="0">
                <a:latin typeface="+mn-lt"/>
                <a:ea typeface="+mn-ea"/>
                <a:cs typeface="+mn-cs"/>
              </a:rPr>
              <a:t>Disagree respectfully</a:t>
            </a:r>
          </a:p>
          <a:p>
            <a:pPr marL="342900" indent="-342900" defTabSz="466344">
              <a:lnSpc>
                <a:spcPct val="120000"/>
              </a:lnSpc>
              <a:spcBef>
                <a:spcPts val="0"/>
              </a:spcBef>
              <a:spcAft>
                <a:spcPts val="1200"/>
              </a:spcAft>
              <a:buFont typeface="Arial" panose="020B0604020202020204" pitchFamily="34" charset="0"/>
              <a:buChar char="•"/>
            </a:pPr>
            <a:r>
              <a:rPr lang="en-US" sz="2000" kern="1200" dirty="0">
                <a:latin typeface="+mn-lt"/>
                <a:ea typeface="+mn-ea"/>
                <a:cs typeface="+mn-cs"/>
              </a:rPr>
              <a:t>Listen and Engage</a:t>
            </a:r>
          </a:p>
          <a:p>
            <a:pPr marL="342900" indent="-342900" defTabSz="466344">
              <a:lnSpc>
                <a:spcPct val="120000"/>
              </a:lnSpc>
              <a:spcBef>
                <a:spcPts val="0"/>
              </a:spcBef>
              <a:spcAft>
                <a:spcPts val="1200"/>
              </a:spcAft>
              <a:buFont typeface="Arial" panose="020B0604020202020204" pitchFamily="34" charset="0"/>
              <a:buChar char="•"/>
            </a:pPr>
            <a:r>
              <a:rPr lang="en-US" sz="2000" kern="1200" dirty="0">
                <a:latin typeface="+mn-lt"/>
                <a:ea typeface="+mn-ea"/>
                <a:cs typeface="+mn-cs"/>
              </a:rPr>
              <a:t>Sidebar Conversations</a:t>
            </a:r>
          </a:p>
          <a:p>
            <a:pPr marL="342900" indent="-342900" defTabSz="466344">
              <a:lnSpc>
                <a:spcPct val="120000"/>
              </a:lnSpc>
              <a:spcBef>
                <a:spcPts val="0"/>
              </a:spcBef>
              <a:spcAft>
                <a:spcPts val="1200"/>
              </a:spcAft>
              <a:buFont typeface="Arial" panose="020B0604020202020204" pitchFamily="34" charset="0"/>
              <a:buChar char="•"/>
            </a:pPr>
            <a:r>
              <a:rPr lang="en-US" sz="2000" kern="1200" dirty="0">
                <a:latin typeface="+mn-lt"/>
                <a:ea typeface="+mn-ea"/>
                <a:cs typeface="+mn-cs"/>
              </a:rPr>
              <a:t>Confidentiality Limitations</a:t>
            </a:r>
          </a:p>
          <a:p>
            <a:pPr marL="342900" indent="-342900" defTabSz="466344">
              <a:lnSpc>
                <a:spcPct val="120000"/>
              </a:lnSpc>
              <a:spcBef>
                <a:spcPts val="0"/>
              </a:spcBef>
              <a:spcAft>
                <a:spcPts val="1200"/>
              </a:spcAft>
              <a:buFont typeface="Arial" panose="020B0604020202020204" pitchFamily="34" charset="0"/>
              <a:buChar char="•"/>
            </a:pPr>
            <a:r>
              <a:rPr lang="en-US" sz="2000" dirty="0"/>
              <a:t>Addressing Triggers/Activators</a:t>
            </a:r>
          </a:p>
          <a:p>
            <a:pPr marL="342900" indent="-342900" defTabSz="466344">
              <a:lnSpc>
                <a:spcPct val="120000"/>
              </a:lnSpc>
              <a:spcBef>
                <a:spcPts val="0"/>
              </a:spcBef>
              <a:spcAft>
                <a:spcPts val="1200"/>
              </a:spcAft>
              <a:buFont typeface="Arial" panose="020B0604020202020204" pitchFamily="34" charset="0"/>
              <a:buChar char="•"/>
            </a:pPr>
            <a:r>
              <a:rPr lang="en-US" sz="2000" kern="1200" dirty="0">
                <a:latin typeface="+mn-lt"/>
                <a:ea typeface="+mn-ea"/>
                <a:cs typeface="+mn-cs"/>
              </a:rPr>
              <a:t>Embrace Ambiguity in the Learning </a:t>
            </a:r>
            <a:r>
              <a:rPr lang="en-US" sz="2000" dirty="0"/>
              <a:t>P</a:t>
            </a:r>
            <a:r>
              <a:rPr lang="en-US" sz="2000" kern="1200" dirty="0">
                <a:latin typeface="+mn-lt"/>
                <a:ea typeface="+mn-ea"/>
                <a:cs typeface="+mn-cs"/>
              </a:rPr>
              <a:t>rocess</a:t>
            </a:r>
          </a:p>
          <a:p>
            <a:pPr marL="342900" indent="-342900" defTabSz="466344">
              <a:lnSpc>
                <a:spcPct val="120000"/>
              </a:lnSpc>
              <a:spcBef>
                <a:spcPts val="0"/>
              </a:spcBef>
              <a:spcAft>
                <a:spcPts val="1200"/>
              </a:spcAft>
              <a:buFont typeface="Arial" panose="020B0604020202020204" pitchFamily="34" charset="0"/>
              <a:buChar char="•"/>
            </a:pPr>
            <a:r>
              <a:rPr lang="en-US" sz="2000" kern="1200" dirty="0">
                <a:latin typeface="+mn-lt"/>
                <a:ea typeface="+mn-ea"/>
                <a:cs typeface="+mn-cs"/>
              </a:rPr>
              <a:t>Silence Technology</a:t>
            </a:r>
          </a:p>
          <a:p>
            <a:pPr marL="342900" indent="-342900" defTabSz="466344">
              <a:lnSpc>
                <a:spcPct val="120000"/>
              </a:lnSpc>
              <a:spcBef>
                <a:spcPts val="0"/>
              </a:spcBef>
              <a:spcAft>
                <a:spcPts val="1200"/>
              </a:spcAft>
              <a:buFont typeface="Arial" panose="020B0604020202020204" pitchFamily="34" charset="0"/>
              <a:buChar char="•"/>
            </a:pPr>
            <a:r>
              <a:rPr lang="en-US" sz="2000" kern="1200" dirty="0">
                <a:latin typeface="+mn-lt"/>
                <a:ea typeface="+mn-ea"/>
                <a:cs typeface="+mn-cs"/>
              </a:rPr>
              <a:t>Time-Keeper</a:t>
            </a:r>
          </a:p>
          <a:p>
            <a:pPr marL="342900" indent="-342900" defTabSz="466344">
              <a:lnSpc>
                <a:spcPct val="120000"/>
              </a:lnSpc>
              <a:spcBef>
                <a:spcPts val="0"/>
              </a:spcBef>
              <a:spcAft>
                <a:spcPts val="1200"/>
              </a:spcAft>
              <a:buFont typeface="Arial" panose="020B0604020202020204" pitchFamily="34" charset="0"/>
              <a:buChar char="•"/>
            </a:pPr>
            <a:r>
              <a:rPr lang="en-US" sz="2000" kern="1200" dirty="0">
                <a:latin typeface="+mn-lt"/>
                <a:ea typeface="+mn-ea"/>
                <a:cs typeface="+mn-cs"/>
              </a:rPr>
              <a:t>Brain Breaks</a:t>
            </a:r>
          </a:p>
          <a:p>
            <a:pPr marL="342900" indent="-342900" defTabSz="466344">
              <a:lnSpc>
                <a:spcPct val="120000"/>
              </a:lnSpc>
              <a:spcBef>
                <a:spcPts val="0"/>
              </a:spcBef>
              <a:spcAft>
                <a:spcPts val="1200"/>
              </a:spcAft>
              <a:buFont typeface="Arial" panose="020B0604020202020204" pitchFamily="34" charset="0"/>
              <a:buChar char="•"/>
            </a:pPr>
            <a:r>
              <a:rPr lang="en-US" sz="2000" kern="1200" dirty="0">
                <a:latin typeface="+mn-lt"/>
                <a:ea typeface="+mn-ea"/>
                <a:cs typeface="+mn-cs"/>
              </a:rPr>
              <a:t>Parking Lot</a:t>
            </a:r>
            <a:endParaRPr lang="en-US" sz="2000" dirty="0"/>
          </a:p>
          <a:p>
            <a:pPr marL="342900" indent="-342900" defTabSz="466344">
              <a:lnSpc>
                <a:spcPct val="120000"/>
              </a:lnSpc>
              <a:spcBef>
                <a:spcPts val="0"/>
              </a:spcBef>
              <a:spcAft>
                <a:spcPts val="1200"/>
              </a:spcAft>
              <a:buFont typeface="Arial" panose="020B0604020202020204" pitchFamily="34" charset="0"/>
              <a:buChar char="•"/>
            </a:pP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9" y="411598"/>
            <a:ext cx="1887718" cy="1318706"/>
          </a:xfrm>
          <a:prstGeom prst="rect">
            <a:avLst/>
          </a:prstGeom>
        </p:spPr>
      </p:pic>
    </p:spTree>
    <p:extLst>
      <p:ext uri="{BB962C8B-B14F-4D97-AF65-F5344CB8AC3E}">
        <p14:creationId xmlns:p14="http://schemas.microsoft.com/office/powerpoint/2010/main" val="3274685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51E139E-55DF-4D68-A8EE-25B173171B58}"/>
              </a:ext>
            </a:extLst>
          </p:cNvPr>
          <p:cNvSpPr>
            <a:spLocks noGrp="1"/>
          </p:cNvSpPr>
          <p:nvPr>
            <p:ph type="title"/>
          </p:nvPr>
        </p:nvSpPr>
        <p:spPr>
          <a:xfrm>
            <a:off x="639663" y="365129"/>
            <a:ext cx="10898216" cy="890188"/>
          </a:xfrm>
        </p:spPr>
        <p:txBody>
          <a:bodyPr/>
          <a:lstStyle/>
          <a:p>
            <a:r>
              <a:rPr lang="en-US" dirty="0"/>
              <a:t>Guidelines for Effective Communication </a:t>
            </a:r>
          </a:p>
        </p:txBody>
      </p:sp>
      <p:sp>
        <p:nvSpPr>
          <p:cNvPr id="24" name="Freeform: Shape 23">
            <a:extLst>
              <a:ext uri="{FF2B5EF4-FFF2-40B4-BE49-F238E27FC236}">
                <a16:creationId xmlns:a16="http://schemas.microsoft.com/office/drawing/2014/main" id="{FBBE79D2-C9CE-46C6-9C54-6DA122DF5E94}"/>
              </a:ext>
            </a:extLst>
          </p:cNvPr>
          <p:cNvSpPr/>
          <p:nvPr/>
        </p:nvSpPr>
        <p:spPr>
          <a:xfrm>
            <a:off x="504410" y="1508306"/>
            <a:ext cx="3756505" cy="1066503"/>
          </a:xfrm>
          <a:prstGeom prst="round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086" tIns="65720" rIns="65720" bIns="65720" numCol="1" spcCol="1270" anchor="ctr" anchorCtr="0">
            <a:noAutofit/>
          </a:bodyPr>
          <a:lstStyle/>
          <a:p>
            <a:pPr marL="465080" defTabSz="766667">
              <a:spcBef>
                <a:spcPct val="0"/>
              </a:spcBef>
            </a:pPr>
            <a:r>
              <a:rPr lang="en-US" sz="2800" dirty="0">
                <a:solidFill>
                  <a:schemeClr val="tx1"/>
                </a:solidFill>
                <a:latin typeface="Segoe UI" panose="020B0502040204020203" pitchFamily="34" charset="0"/>
                <a:cs typeface="Segoe UI" panose="020B0502040204020203" pitchFamily="34" charset="0"/>
              </a:rPr>
              <a:t>“Try on” </a:t>
            </a:r>
          </a:p>
        </p:txBody>
      </p:sp>
      <p:sp>
        <p:nvSpPr>
          <p:cNvPr id="26" name="Freeform: Shape 25">
            <a:extLst>
              <a:ext uri="{FF2B5EF4-FFF2-40B4-BE49-F238E27FC236}">
                <a16:creationId xmlns:a16="http://schemas.microsoft.com/office/drawing/2014/main" id="{16F33141-90E1-4D23-A0B1-96DF9C2CD05B}"/>
              </a:ext>
            </a:extLst>
          </p:cNvPr>
          <p:cNvSpPr/>
          <p:nvPr/>
        </p:nvSpPr>
        <p:spPr>
          <a:xfrm>
            <a:off x="502094" y="2779196"/>
            <a:ext cx="6165166" cy="1066503"/>
          </a:xfrm>
          <a:prstGeom prst="round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086" tIns="65720" rIns="65720" bIns="65720" numCol="1" spcCol="1270" anchor="ctr" anchorCtr="0">
            <a:noAutofit/>
          </a:bodyPr>
          <a:lstStyle/>
          <a:p>
            <a:pPr marL="464820" defTabSz="766667">
              <a:spcBef>
                <a:spcPct val="0"/>
              </a:spcBef>
            </a:pPr>
            <a:r>
              <a:rPr lang="en-US" sz="2800" dirty="0">
                <a:solidFill>
                  <a:schemeClr val="tx1"/>
                </a:solidFill>
                <a:latin typeface="Segoe UI"/>
                <a:cs typeface="Segoe UI"/>
              </a:rPr>
              <a:t>Okay to disagree; </a:t>
            </a:r>
            <a:endParaRPr lang="en-US" dirty="0">
              <a:solidFill>
                <a:schemeClr val="tx1"/>
              </a:solidFill>
              <a:latin typeface="Segoe UI"/>
              <a:cs typeface="Segoe UI"/>
            </a:endParaRPr>
          </a:p>
          <a:p>
            <a:pPr marL="464820" defTabSz="766667">
              <a:spcBef>
                <a:spcPct val="0"/>
              </a:spcBef>
            </a:pPr>
            <a:r>
              <a:rPr lang="en-US" sz="2800" i="1" dirty="0">
                <a:solidFill>
                  <a:schemeClr val="tx1"/>
                </a:solidFill>
                <a:latin typeface="Segoe UI"/>
                <a:cs typeface="Segoe UI"/>
              </a:rPr>
              <a:t>not</a:t>
            </a:r>
            <a:r>
              <a:rPr lang="en-US" sz="2800" dirty="0">
                <a:solidFill>
                  <a:schemeClr val="tx1"/>
                </a:solidFill>
                <a:latin typeface="Segoe UI"/>
                <a:cs typeface="Segoe UI"/>
              </a:rPr>
              <a:t> okay to blame, shame, </a:t>
            </a:r>
            <a:endParaRPr lang="en-US" dirty="0">
              <a:solidFill>
                <a:schemeClr val="tx1"/>
              </a:solidFill>
              <a:latin typeface="Segoe UI"/>
              <a:cs typeface="Segoe UI"/>
            </a:endParaRPr>
          </a:p>
          <a:p>
            <a:pPr marL="464820" defTabSz="766667">
              <a:spcBef>
                <a:spcPct val="0"/>
              </a:spcBef>
            </a:pPr>
            <a:r>
              <a:rPr lang="en-US" sz="2800" dirty="0">
                <a:solidFill>
                  <a:schemeClr val="tx1"/>
                </a:solidFill>
                <a:latin typeface="Segoe UI"/>
                <a:cs typeface="Segoe UI"/>
              </a:rPr>
              <a:t>or attack ourselves or others</a:t>
            </a:r>
            <a:endParaRPr lang="en-US" dirty="0">
              <a:solidFill>
                <a:schemeClr val="tx1"/>
              </a:solidFill>
              <a:latin typeface="Segoe UI"/>
              <a:cs typeface="Segoe UI"/>
            </a:endParaRPr>
          </a:p>
        </p:txBody>
      </p:sp>
      <p:sp>
        <p:nvSpPr>
          <p:cNvPr id="27" name="Rectangle: Rounded Corners 26">
            <a:extLst>
              <a:ext uri="{FF2B5EF4-FFF2-40B4-BE49-F238E27FC236}">
                <a16:creationId xmlns:a16="http://schemas.microsoft.com/office/drawing/2014/main" id="{A167DF93-A723-4FEF-B66F-BFEB5CB46EB7}"/>
              </a:ext>
            </a:extLst>
          </p:cNvPr>
          <p:cNvSpPr/>
          <p:nvPr/>
        </p:nvSpPr>
        <p:spPr>
          <a:xfrm>
            <a:off x="706077" y="2935929"/>
            <a:ext cx="1083491" cy="853203"/>
          </a:xfrm>
          <a:prstGeom prst="roundRect">
            <a:avLst/>
          </a:prstGeom>
          <a:solidFill>
            <a:schemeClr val="bg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8" name="Freeform: Shape 27">
            <a:extLst>
              <a:ext uri="{FF2B5EF4-FFF2-40B4-BE49-F238E27FC236}">
                <a16:creationId xmlns:a16="http://schemas.microsoft.com/office/drawing/2014/main" id="{CBE77E08-1670-40FC-8E62-56E3BD71D5EC}"/>
              </a:ext>
            </a:extLst>
          </p:cNvPr>
          <p:cNvSpPr/>
          <p:nvPr/>
        </p:nvSpPr>
        <p:spPr>
          <a:xfrm>
            <a:off x="504411" y="4104204"/>
            <a:ext cx="5849256" cy="1066503"/>
          </a:xfrm>
          <a:prstGeom prst="round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086" tIns="65720" rIns="65720" bIns="65720" numCol="1" spcCol="1270" anchor="ctr" anchorCtr="0">
            <a:noAutofit/>
          </a:bodyPr>
          <a:lstStyle/>
          <a:p>
            <a:pPr marL="464820" defTabSz="766667">
              <a:spcBef>
                <a:spcPct val="0"/>
              </a:spcBef>
            </a:pPr>
            <a:r>
              <a:rPr lang="en-US" sz="2800" dirty="0">
                <a:solidFill>
                  <a:schemeClr val="tx1"/>
                </a:solidFill>
                <a:latin typeface="Segoe UI"/>
                <a:cs typeface="Segoe UI"/>
              </a:rPr>
              <a:t>Practice “self-focus”</a:t>
            </a:r>
            <a:br>
              <a:rPr lang="en-US" sz="2800" dirty="0">
                <a:solidFill>
                  <a:schemeClr val="tx1"/>
                </a:solidFill>
                <a:latin typeface="Segoe UI"/>
                <a:cs typeface="Segoe UI"/>
              </a:rPr>
            </a:br>
            <a:r>
              <a:rPr lang="en-US" sz="2800" dirty="0">
                <a:solidFill>
                  <a:schemeClr val="tx1"/>
                </a:solidFill>
                <a:latin typeface="Segoe UI"/>
                <a:cs typeface="Segoe UI"/>
              </a:rPr>
              <a:t>and use “I” statements</a:t>
            </a:r>
            <a:endParaRPr lang="en-US" dirty="0">
              <a:solidFill>
                <a:schemeClr val="tx1"/>
              </a:solidFill>
              <a:latin typeface="Segoe UI"/>
              <a:cs typeface="Segoe UI"/>
            </a:endParaRPr>
          </a:p>
        </p:txBody>
      </p:sp>
      <p:pic>
        <p:nvPicPr>
          <p:cNvPr id="44" name="Graphic 43">
            <a:extLst>
              <a:ext uri="{FF2B5EF4-FFF2-40B4-BE49-F238E27FC236}">
                <a16:creationId xmlns:a16="http://schemas.microsoft.com/office/drawing/2014/main" id="{647D0A5E-C84F-4905-A6A2-48F164A3A5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145" y="4257873"/>
            <a:ext cx="617791" cy="731262"/>
          </a:xfrm>
          <a:prstGeom prst="rect">
            <a:avLst/>
          </a:prstGeom>
        </p:spPr>
      </p:pic>
      <p:grpSp>
        <p:nvGrpSpPr>
          <p:cNvPr id="2" name="Graphic 36">
            <a:extLst>
              <a:ext uri="{FF2B5EF4-FFF2-40B4-BE49-F238E27FC236}">
                <a16:creationId xmlns:a16="http://schemas.microsoft.com/office/drawing/2014/main" id="{F7D4F91D-B76C-4D07-812D-2452018F8A21}"/>
              </a:ext>
            </a:extLst>
          </p:cNvPr>
          <p:cNvGrpSpPr/>
          <p:nvPr/>
        </p:nvGrpSpPr>
        <p:grpSpPr>
          <a:xfrm>
            <a:off x="716399" y="1641283"/>
            <a:ext cx="784603" cy="739391"/>
            <a:chOff x="784873" y="2168485"/>
            <a:chExt cx="784603" cy="739391"/>
          </a:xfrm>
          <a:solidFill>
            <a:schemeClr val="accent1"/>
          </a:solidFill>
        </p:grpSpPr>
        <p:sp>
          <p:nvSpPr>
            <p:cNvPr id="4" name="Freeform: Shape 3">
              <a:extLst>
                <a:ext uri="{FF2B5EF4-FFF2-40B4-BE49-F238E27FC236}">
                  <a16:creationId xmlns:a16="http://schemas.microsoft.com/office/drawing/2014/main" id="{FFF7483D-4B16-4374-B468-583FC370F772}"/>
                </a:ext>
              </a:extLst>
            </p:cNvPr>
            <p:cNvSpPr/>
            <p:nvPr/>
          </p:nvSpPr>
          <p:spPr>
            <a:xfrm>
              <a:off x="784873" y="2519751"/>
              <a:ext cx="347295" cy="271351"/>
            </a:xfrm>
            <a:custGeom>
              <a:avLst/>
              <a:gdLst>
                <a:gd name="connsiteX0" fmla="*/ 9627 w 347295"/>
                <a:gd name="connsiteY0" fmla="*/ 100277 h 271351"/>
                <a:gd name="connsiteX1" fmla="*/ 229995 w 347295"/>
                <a:gd name="connsiteY1" fmla="*/ 2350 h 271351"/>
                <a:gd name="connsiteX2" fmla="*/ 258068 w 347295"/>
                <a:gd name="connsiteY2" fmla="*/ 11972 h 271351"/>
                <a:gd name="connsiteX3" fmla="*/ 347295 w 347295"/>
                <a:gd name="connsiteY3" fmla="*/ 152074 h 271351"/>
                <a:gd name="connsiteX4" fmla="*/ 333061 w 347295"/>
                <a:gd name="connsiteY4" fmla="*/ 194513 h 271351"/>
                <a:gd name="connsiteX5" fmla="*/ 233817 w 347295"/>
                <a:gd name="connsiteY5" fmla="*/ 38595 h 271351"/>
                <a:gd name="connsiteX6" fmla="*/ 44026 w 347295"/>
                <a:gd name="connsiteY6" fmla="*/ 122946 h 271351"/>
                <a:gd name="connsiteX7" fmla="*/ 122447 w 347295"/>
                <a:gd name="connsiteY7" fmla="*/ 246178 h 271351"/>
                <a:gd name="connsiteX8" fmla="*/ 97273 w 347295"/>
                <a:gd name="connsiteY8" fmla="*/ 271352 h 271351"/>
                <a:gd name="connsiteX9" fmla="*/ 3169 w 347295"/>
                <a:gd name="connsiteY9" fmla="*/ 123605 h 271351"/>
                <a:gd name="connsiteX10" fmla="*/ 9627 w 347295"/>
                <a:gd name="connsiteY10" fmla="*/ 100277 h 27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295" h="271351">
                  <a:moveTo>
                    <a:pt x="9627" y="100277"/>
                  </a:moveTo>
                  <a:lnTo>
                    <a:pt x="229995" y="2350"/>
                  </a:lnTo>
                  <a:cubicBezTo>
                    <a:pt x="241725" y="-2658"/>
                    <a:pt x="250687" y="242"/>
                    <a:pt x="258068" y="11972"/>
                  </a:cubicBezTo>
                  <a:lnTo>
                    <a:pt x="347295" y="152074"/>
                  </a:lnTo>
                  <a:lnTo>
                    <a:pt x="333061" y="194513"/>
                  </a:lnTo>
                  <a:lnTo>
                    <a:pt x="233817" y="38595"/>
                  </a:lnTo>
                  <a:lnTo>
                    <a:pt x="44026" y="122946"/>
                  </a:lnTo>
                  <a:lnTo>
                    <a:pt x="122447" y="246178"/>
                  </a:lnTo>
                  <a:cubicBezTo>
                    <a:pt x="112166" y="252900"/>
                    <a:pt x="103731" y="261335"/>
                    <a:pt x="97273" y="271352"/>
                  </a:cubicBezTo>
                  <a:lnTo>
                    <a:pt x="3169" y="123605"/>
                  </a:lnTo>
                  <a:cubicBezTo>
                    <a:pt x="-2894" y="113984"/>
                    <a:pt x="5" y="104495"/>
                    <a:pt x="9627" y="100277"/>
                  </a:cubicBezTo>
                  <a:close/>
                </a:path>
              </a:pathLst>
            </a:custGeom>
            <a:solidFill>
              <a:srgbClr val="72C2D7"/>
            </a:solidFill>
            <a:ln w="13116" cap="flat">
              <a:solidFill>
                <a:srgbClr val="72C2D7"/>
              </a:solid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1C06C4D-9EB5-4034-8E01-8F484750DB37}"/>
                </a:ext>
              </a:extLst>
            </p:cNvPr>
            <p:cNvSpPr/>
            <p:nvPr/>
          </p:nvSpPr>
          <p:spPr>
            <a:xfrm>
              <a:off x="904420" y="2470963"/>
              <a:ext cx="665056" cy="436913"/>
            </a:xfrm>
            <a:custGeom>
              <a:avLst/>
              <a:gdLst>
                <a:gd name="connsiteX0" fmla="*/ 629471 w 665056"/>
                <a:gd name="connsiteY0" fmla="*/ 161981 h 436913"/>
                <a:gd name="connsiteX1" fmla="*/ 665057 w 665056"/>
                <a:gd name="connsiteY1" fmla="*/ 415694 h 436913"/>
                <a:gd name="connsiteX2" fmla="*/ 391706 w 665056"/>
                <a:gd name="connsiteY2" fmla="*/ 415694 h 436913"/>
                <a:gd name="connsiteX3" fmla="*/ 412399 w 665056"/>
                <a:gd name="connsiteY3" fmla="*/ 386171 h 436913"/>
                <a:gd name="connsiteX4" fmla="*/ 490028 w 665056"/>
                <a:gd name="connsiteY4" fmla="*/ 228276 h 436913"/>
                <a:gd name="connsiteX5" fmla="*/ 448511 w 665056"/>
                <a:gd name="connsiteY5" fmla="*/ 216941 h 436913"/>
                <a:gd name="connsiteX6" fmla="*/ 366401 w 665056"/>
                <a:gd name="connsiteY6" fmla="*/ 386171 h 436913"/>
                <a:gd name="connsiteX7" fmla="*/ 292857 w 665056"/>
                <a:gd name="connsiteY7" fmla="*/ 436913 h 436913"/>
                <a:gd name="connsiteX8" fmla="*/ 68799 w 665056"/>
                <a:gd name="connsiteY8" fmla="*/ 436913 h 436913"/>
                <a:gd name="connsiteX9" fmla="*/ 0 w 665056"/>
                <a:gd name="connsiteY9" fmla="*/ 376549 h 436913"/>
                <a:gd name="connsiteX10" fmla="*/ 39144 w 665056"/>
                <a:gd name="connsiteY10" fmla="*/ 319217 h 436913"/>
                <a:gd name="connsiteX11" fmla="*/ 69458 w 665056"/>
                <a:gd name="connsiteY11" fmla="*/ 241719 h 436913"/>
                <a:gd name="connsiteX12" fmla="*/ 101749 w 665056"/>
                <a:gd name="connsiteY12" fmla="*/ 227617 h 436913"/>
                <a:gd name="connsiteX13" fmla="*/ 115851 w 665056"/>
                <a:gd name="connsiteY13" fmla="*/ 259907 h 436913"/>
                <a:gd name="connsiteX14" fmla="*/ 95291 w 665056"/>
                <a:gd name="connsiteY14" fmla="*/ 312363 h 436913"/>
                <a:gd name="connsiteX15" fmla="*/ 234602 w 665056"/>
                <a:gd name="connsiteY15" fmla="*/ 298788 h 436913"/>
                <a:gd name="connsiteX16" fmla="*/ 313286 w 665056"/>
                <a:gd name="connsiteY16" fmla="*/ 113743 h 436913"/>
                <a:gd name="connsiteX17" fmla="*/ 463668 w 665056"/>
                <a:gd name="connsiteY17" fmla="*/ 0 h 436913"/>
                <a:gd name="connsiteX18" fmla="*/ 629471 w 665056"/>
                <a:gd name="connsiteY18" fmla="*/ 161981 h 43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5056" h="436913">
                  <a:moveTo>
                    <a:pt x="629471" y="161981"/>
                  </a:moveTo>
                  <a:lnTo>
                    <a:pt x="665057" y="415694"/>
                  </a:lnTo>
                  <a:lnTo>
                    <a:pt x="391706" y="415694"/>
                  </a:lnTo>
                  <a:cubicBezTo>
                    <a:pt x="398823" y="408181"/>
                    <a:pt x="405545" y="398560"/>
                    <a:pt x="412399" y="386171"/>
                  </a:cubicBezTo>
                  <a:lnTo>
                    <a:pt x="490028" y="228276"/>
                  </a:lnTo>
                  <a:lnTo>
                    <a:pt x="448511" y="216941"/>
                  </a:lnTo>
                  <a:cubicBezTo>
                    <a:pt x="425315" y="265048"/>
                    <a:pt x="388148" y="341754"/>
                    <a:pt x="366401" y="386171"/>
                  </a:cubicBezTo>
                  <a:cubicBezTo>
                    <a:pt x="350453" y="418593"/>
                    <a:pt x="325543" y="436913"/>
                    <a:pt x="292857" y="436913"/>
                  </a:cubicBezTo>
                  <a:lnTo>
                    <a:pt x="68799" y="436913"/>
                  </a:lnTo>
                  <a:cubicBezTo>
                    <a:pt x="25437" y="436913"/>
                    <a:pt x="0" y="415694"/>
                    <a:pt x="0" y="376549"/>
                  </a:cubicBezTo>
                  <a:cubicBezTo>
                    <a:pt x="0" y="343731"/>
                    <a:pt x="16211" y="326202"/>
                    <a:pt x="39144" y="319217"/>
                  </a:cubicBezTo>
                  <a:lnTo>
                    <a:pt x="69458" y="241719"/>
                  </a:lnTo>
                  <a:cubicBezTo>
                    <a:pt x="74466" y="228935"/>
                    <a:pt x="88832" y="222608"/>
                    <a:pt x="101749" y="227617"/>
                  </a:cubicBezTo>
                  <a:cubicBezTo>
                    <a:pt x="114533" y="232625"/>
                    <a:pt x="120860" y="247123"/>
                    <a:pt x="115851" y="259907"/>
                  </a:cubicBezTo>
                  <a:lnTo>
                    <a:pt x="95291" y="312363"/>
                  </a:lnTo>
                  <a:lnTo>
                    <a:pt x="234602" y="298788"/>
                  </a:lnTo>
                  <a:lnTo>
                    <a:pt x="313286" y="113743"/>
                  </a:lnTo>
                  <a:cubicBezTo>
                    <a:pt x="345577" y="34268"/>
                    <a:pt x="402118" y="0"/>
                    <a:pt x="463668" y="0"/>
                  </a:cubicBezTo>
                  <a:cubicBezTo>
                    <a:pt x="547888" y="-132"/>
                    <a:pt x="611547" y="49425"/>
                    <a:pt x="629471" y="161981"/>
                  </a:cubicBezTo>
                  <a:close/>
                </a:path>
              </a:pathLst>
            </a:custGeom>
            <a:solidFill>
              <a:srgbClr val="008AAF"/>
            </a:solidFill>
            <a:ln w="13116" cap="flat">
              <a:solidFill>
                <a:srgbClr val="008AAF"/>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B7787BB-780D-41DB-B5DE-BE81F07C5F74}"/>
                </a:ext>
              </a:extLst>
            </p:cNvPr>
            <p:cNvSpPr/>
            <p:nvPr/>
          </p:nvSpPr>
          <p:spPr>
            <a:xfrm>
              <a:off x="1096583" y="2168485"/>
              <a:ext cx="291539" cy="291538"/>
            </a:xfrm>
            <a:custGeom>
              <a:avLst/>
              <a:gdLst>
                <a:gd name="connsiteX0" fmla="*/ 145770 w 291539"/>
                <a:gd name="connsiteY0" fmla="*/ 291539 h 291538"/>
                <a:gd name="connsiteX1" fmla="*/ 0 w 291539"/>
                <a:gd name="connsiteY1" fmla="*/ 145769 h 291538"/>
                <a:gd name="connsiteX2" fmla="*/ 145770 w 291539"/>
                <a:gd name="connsiteY2" fmla="*/ 0 h 291538"/>
                <a:gd name="connsiteX3" fmla="*/ 291539 w 291539"/>
                <a:gd name="connsiteY3" fmla="*/ 145769 h 291538"/>
                <a:gd name="connsiteX4" fmla="*/ 145770 w 291539"/>
                <a:gd name="connsiteY4" fmla="*/ 291539 h 29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539" h="291538">
                  <a:moveTo>
                    <a:pt x="145770" y="291539"/>
                  </a:moveTo>
                  <a:cubicBezTo>
                    <a:pt x="65240" y="291539"/>
                    <a:pt x="0" y="226299"/>
                    <a:pt x="0" y="145769"/>
                  </a:cubicBezTo>
                  <a:cubicBezTo>
                    <a:pt x="0" y="65240"/>
                    <a:pt x="65240" y="0"/>
                    <a:pt x="145770" y="0"/>
                  </a:cubicBezTo>
                  <a:cubicBezTo>
                    <a:pt x="226299" y="0"/>
                    <a:pt x="291539" y="65240"/>
                    <a:pt x="291539" y="145769"/>
                  </a:cubicBezTo>
                  <a:cubicBezTo>
                    <a:pt x="291539" y="226299"/>
                    <a:pt x="226299" y="291539"/>
                    <a:pt x="145770" y="291539"/>
                  </a:cubicBezTo>
                  <a:close/>
                </a:path>
              </a:pathLst>
            </a:custGeom>
            <a:solidFill>
              <a:srgbClr val="008AAF"/>
            </a:solidFill>
            <a:ln w="13116" cap="flat">
              <a:solidFill>
                <a:srgbClr val="008AAF"/>
              </a:solidFill>
              <a:prstDash val="solid"/>
              <a:miter/>
            </a:ln>
          </p:spPr>
          <p:txBody>
            <a:bodyPr rtlCol="0" anchor="ctr"/>
            <a:lstStyle/>
            <a:p>
              <a:endParaRPr lang="en-US"/>
            </a:p>
          </p:txBody>
        </p:sp>
      </p:grpSp>
      <p:grpSp>
        <p:nvGrpSpPr>
          <p:cNvPr id="8" name="Graphic 39">
            <a:extLst>
              <a:ext uri="{FF2B5EF4-FFF2-40B4-BE49-F238E27FC236}">
                <a16:creationId xmlns:a16="http://schemas.microsoft.com/office/drawing/2014/main" id="{2DDED08C-4AAC-4347-B20A-D4FB78EBC90A}"/>
              </a:ext>
            </a:extLst>
          </p:cNvPr>
          <p:cNvGrpSpPr/>
          <p:nvPr/>
        </p:nvGrpSpPr>
        <p:grpSpPr>
          <a:xfrm>
            <a:off x="716399" y="2877541"/>
            <a:ext cx="916073" cy="754505"/>
            <a:chOff x="698294" y="3154934"/>
            <a:chExt cx="916073" cy="754505"/>
          </a:xfrm>
          <a:solidFill>
            <a:schemeClr val="accent1"/>
          </a:solidFill>
        </p:grpSpPr>
        <p:sp>
          <p:nvSpPr>
            <p:cNvPr id="9" name="Freeform: Shape 8">
              <a:extLst>
                <a:ext uri="{FF2B5EF4-FFF2-40B4-BE49-F238E27FC236}">
                  <a16:creationId xmlns:a16="http://schemas.microsoft.com/office/drawing/2014/main" id="{1721477B-9163-4EE3-B0EE-0C6170A2891B}"/>
                </a:ext>
              </a:extLst>
            </p:cNvPr>
            <p:cNvSpPr/>
            <p:nvPr/>
          </p:nvSpPr>
          <p:spPr>
            <a:xfrm>
              <a:off x="698294" y="3154934"/>
              <a:ext cx="707074" cy="753620"/>
            </a:xfrm>
            <a:custGeom>
              <a:avLst/>
              <a:gdLst>
                <a:gd name="connsiteX0" fmla="*/ 704129 w 707074"/>
                <a:gd name="connsiteY0" fmla="*/ 174837 h 753620"/>
                <a:gd name="connsiteX1" fmla="*/ 367203 w 707074"/>
                <a:gd name="connsiteY1" fmla="*/ 0 h 753620"/>
                <a:gd name="connsiteX2" fmla="*/ 0 w 707074"/>
                <a:gd name="connsiteY2" fmla="*/ 291167 h 753620"/>
                <a:gd name="connsiteX3" fmla="*/ 327364 w 707074"/>
                <a:gd name="connsiteY3" fmla="*/ 580286 h 753620"/>
                <a:gd name="connsiteX4" fmla="*/ 325771 w 707074"/>
                <a:gd name="connsiteY4" fmla="*/ 597132 h 753620"/>
                <a:gd name="connsiteX5" fmla="*/ 239946 w 707074"/>
                <a:gd name="connsiteY5" fmla="*/ 706861 h 753620"/>
                <a:gd name="connsiteX6" fmla="*/ 226514 w 707074"/>
                <a:gd name="connsiteY6" fmla="*/ 736683 h 753620"/>
                <a:gd name="connsiteX7" fmla="*/ 254971 w 707074"/>
                <a:gd name="connsiteY7" fmla="*/ 752391 h 753620"/>
                <a:gd name="connsiteX8" fmla="*/ 247686 w 707074"/>
                <a:gd name="connsiteY8" fmla="*/ 753074 h 753620"/>
                <a:gd name="connsiteX9" fmla="*/ 452573 w 707074"/>
                <a:gd name="connsiteY9" fmla="*/ 671575 h 753620"/>
                <a:gd name="connsiteX10" fmla="*/ 451435 w 707074"/>
                <a:gd name="connsiteY10" fmla="*/ 637654 h 753620"/>
                <a:gd name="connsiteX11" fmla="*/ 417515 w 707074"/>
                <a:gd name="connsiteY11" fmla="*/ 638793 h 753620"/>
                <a:gd name="connsiteX12" fmla="*/ 334649 w 707074"/>
                <a:gd name="connsiteY12" fmla="*/ 692974 h 753620"/>
                <a:gd name="connsiteX13" fmla="*/ 372895 w 707074"/>
                <a:gd name="connsiteY13" fmla="*/ 604645 h 753620"/>
                <a:gd name="connsiteX14" fmla="*/ 374488 w 707074"/>
                <a:gd name="connsiteY14" fmla="*/ 556610 h 753620"/>
                <a:gd name="connsiteX15" fmla="*/ 348308 w 707074"/>
                <a:gd name="connsiteY15" fmla="*/ 534983 h 753620"/>
                <a:gd name="connsiteX16" fmla="*/ 347625 w 707074"/>
                <a:gd name="connsiteY16" fmla="*/ 535211 h 753620"/>
                <a:gd name="connsiteX17" fmla="*/ 341706 w 707074"/>
                <a:gd name="connsiteY17" fmla="*/ 533617 h 753620"/>
                <a:gd name="connsiteX18" fmla="*/ 48035 w 707074"/>
                <a:gd name="connsiteY18" fmla="*/ 291395 h 753620"/>
                <a:gd name="connsiteX19" fmla="*/ 367203 w 707074"/>
                <a:gd name="connsiteY19" fmla="*/ 48035 h 753620"/>
                <a:gd name="connsiteX20" fmla="*/ 662013 w 707074"/>
                <a:gd name="connsiteY20" fmla="*/ 197830 h 753620"/>
                <a:gd name="connsiteX21" fmla="*/ 694568 w 707074"/>
                <a:gd name="connsiteY21" fmla="*/ 207391 h 753620"/>
                <a:gd name="connsiteX22" fmla="*/ 704129 w 707074"/>
                <a:gd name="connsiteY22" fmla="*/ 174837 h 7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7074" h="753620">
                  <a:moveTo>
                    <a:pt x="704129" y="174837"/>
                  </a:moveTo>
                  <a:cubicBezTo>
                    <a:pt x="645850" y="68751"/>
                    <a:pt x="513584" y="0"/>
                    <a:pt x="367203" y="0"/>
                  </a:cubicBezTo>
                  <a:cubicBezTo>
                    <a:pt x="164820" y="0"/>
                    <a:pt x="0" y="130672"/>
                    <a:pt x="0" y="291167"/>
                  </a:cubicBezTo>
                  <a:cubicBezTo>
                    <a:pt x="0" y="439369"/>
                    <a:pt x="142738" y="564350"/>
                    <a:pt x="327364" y="580286"/>
                  </a:cubicBezTo>
                  <a:cubicBezTo>
                    <a:pt x="327137" y="585977"/>
                    <a:pt x="326681" y="591441"/>
                    <a:pt x="325771" y="597132"/>
                  </a:cubicBezTo>
                  <a:cubicBezTo>
                    <a:pt x="318031" y="646305"/>
                    <a:pt x="285932" y="687283"/>
                    <a:pt x="239946" y="706861"/>
                  </a:cubicBezTo>
                  <a:cubicBezTo>
                    <a:pt x="228335" y="711642"/>
                    <a:pt x="222417" y="724845"/>
                    <a:pt x="226514" y="736683"/>
                  </a:cubicBezTo>
                  <a:cubicBezTo>
                    <a:pt x="230384" y="748521"/>
                    <a:pt x="242905" y="755351"/>
                    <a:pt x="254971" y="752391"/>
                  </a:cubicBezTo>
                  <a:cubicBezTo>
                    <a:pt x="252694" y="753074"/>
                    <a:pt x="250190" y="753074"/>
                    <a:pt x="247686" y="753074"/>
                  </a:cubicBezTo>
                  <a:cubicBezTo>
                    <a:pt x="324860" y="758083"/>
                    <a:pt x="399758" y="728488"/>
                    <a:pt x="452573" y="671575"/>
                  </a:cubicBezTo>
                  <a:cubicBezTo>
                    <a:pt x="461679" y="661786"/>
                    <a:pt x="461224" y="646761"/>
                    <a:pt x="451435" y="637654"/>
                  </a:cubicBezTo>
                  <a:cubicBezTo>
                    <a:pt x="441646" y="628548"/>
                    <a:pt x="426621" y="629231"/>
                    <a:pt x="417515" y="638793"/>
                  </a:cubicBezTo>
                  <a:cubicBezTo>
                    <a:pt x="394294" y="663834"/>
                    <a:pt x="365838" y="682047"/>
                    <a:pt x="334649" y="692974"/>
                  </a:cubicBezTo>
                  <a:cubicBezTo>
                    <a:pt x="354455" y="667705"/>
                    <a:pt x="367659" y="637654"/>
                    <a:pt x="372895" y="604645"/>
                  </a:cubicBezTo>
                  <a:cubicBezTo>
                    <a:pt x="375399" y="588937"/>
                    <a:pt x="375854" y="572546"/>
                    <a:pt x="374488" y="556610"/>
                  </a:cubicBezTo>
                  <a:cubicBezTo>
                    <a:pt x="373122" y="543406"/>
                    <a:pt x="361512" y="533617"/>
                    <a:pt x="348308" y="534983"/>
                  </a:cubicBezTo>
                  <a:cubicBezTo>
                    <a:pt x="348081" y="534983"/>
                    <a:pt x="347853" y="535211"/>
                    <a:pt x="347625" y="535211"/>
                  </a:cubicBezTo>
                  <a:cubicBezTo>
                    <a:pt x="345577" y="534528"/>
                    <a:pt x="343755" y="533845"/>
                    <a:pt x="341706" y="533617"/>
                  </a:cubicBezTo>
                  <a:cubicBezTo>
                    <a:pt x="176886" y="523601"/>
                    <a:pt x="48035" y="417287"/>
                    <a:pt x="48035" y="291395"/>
                  </a:cubicBezTo>
                  <a:cubicBezTo>
                    <a:pt x="48035" y="157080"/>
                    <a:pt x="191228" y="48035"/>
                    <a:pt x="367203" y="48035"/>
                  </a:cubicBezTo>
                  <a:cubicBezTo>
                    <a:pt x="496282" y="48035"/>
                    <a:pt x="611930" y="106769"/>
                    <a:pt x="662013" y="197830"/>
                  </a:cubicBezTo>
                  <a:cubicBezTo>
                    <a:pt x="668388" y="209440"/>
                    <a:pt x="682958" y="213766"/>
                    <a:pt x="694568" y="207391"/>
                  </a:cubicBezTo>
                  <a:cubicBezTo>
                    <a:pt x="706178" y="201017"/>
                    <a:pt x="710503" y="186447"/>
                    <a:pt x="704129" y="174837"/>
                  </a:cubicBezTo>
                  <a:close/>
                </a:path>
              </a:pathLst>
            </a:custGeom>
            <a:solidFill>
              <a:schemeClr val="accent2"/>
            </a:solidFill>
            <a:ln w="2262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C1413B9-539C-4EE0-BFD7-348766250B74}"/>
                </a:ext>
              </a:extLst>
            </p:cNvPr>
            <p:cNvSpPr/>
            <p:nvPr/>
          </p:nvSpPr>
          <p:spPr>
            <a:xfrm>
              <a:off x="1110345" y="3415368"/>
              <a:ext cx="504022" cy="494071"/>
            </a:xfrm>
            <a:custGeom>
              <a:avLst/>
              <a:gdLst>
                <a:gd name="connsiteX0" fmla="*/ 504023 w 504022"/>
                <a:gd name="connsiteY0" fmla="*/ 196009 h 494071"/>
                <a:gd name="connsiteX1" fmla="*/ 252011 w 504022"/>
                <a:gd name="connsiteY1" fmla="*/ 0 h 494071"/>
                <a:gd name="connsiteX2" fmla="*/ 0 w 504022"/>
                <a:gd name="connsiteY2" fmla="*/ 196009 h 494071"/>
                <a:gd name="connsiteX3" fmla="*/ 195554 w 504022"/>
                <a:gd name="connsiteY3" fmla="*/ 387009 h 494071"/>
                <a:gd name="connsiteX4" fmla="*/ 366521 w 504022"/>
                <a:gd name="connsiteY4" fmla="*/ 493778 h 494071"/>
                <a:gd name="connsiteX5" fmla="*/ 366976 w 504022"/>
                <a:gd name="connsiteY5" fmla="*/ 493778 h 494071"/>
                <a:gd name="connsiteX6" fmla="*/ 367886 w 504022"/>
                <a:gd name="connsiteY6" fmla="*/ 493778 h 494071"/>
                <a:gd name="connsiteX7" fmla="*/ 367431 w 504022"/>
                <a:gd name="connsiteY7" fmla="*/ 493778 h 494071"/>
                <a:gd name="connsiteX8" fmla="*/ 381318 w 504022"/>
                <a:gd name="connsiteY8" fmla="*/ 484672 h 494071"/>
                <a:gd name="connsiteX9" fmla="*/ 374033 w 504022"/>
                <a:gd name="connsiteY9" fmla="*/ 463728 h 494071"/>
                <a:gd name="connsiteX10" fmla="*/ 366293 w 504022"/>
                <a:gd name="connsiteY10" fmla="*/ 462134 h 494071"/>
                <a:gd name="connsiteX11" fmla="*/ 373122 w 504022"/>
                <a:gd name="connsiteY11" fmla="*/ 463273 h 494071"/>
                <a:gd name="connsiteX12" fmla="*/ 314616 w 504022"/>
                <a:gd name="connsiteY12" fmla="*/ 388375 h 494071"/>
                <a:gd name="connsiteX13" fmla="*/ 314388 w 504022"/>
                <a:gd name="connsiteY13" fmla="*/ 385871 h 494071"/>
                <a:gd name="connsiteX14" fmla="*/ 504023 w 504022"/>
                <a:gd name="connsiteY14" fmla="*/ 196009 h 494071"/>
                <a:gd name="connsiteX15" fmla="*/ 359919 w 504022"/>
                <a:gd name="connsiteY15" fmla="*/ 492185 h 494071"/>
                <a:gd name="connsiteX16" fmla="*/ 359919 w 504022"/>
                <a:gd name="connsiteY16" fmla="*/ 492185 h 494071"/>
                <a:gd name="connsiteX17" fmla="*/ 359691 w 504022"/>
                <a:gd name="connsiteY17" fmla="*/ 491957 h 494071"/>
                <a:gd name="connsiteX18" fmla="*/ 359919 w 504022"/>
                <a:gd name="connsiteY18" fmla="*/ 492185 h 49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4022" h="494071">
                  <a:moveTo>
                    <a:pt x="504023" y="196009"/>
                  </a:moveTo>
                  <a:cubicBezTo>
                    <a:pt x="504023" y="87646"/>
                    <a:pt x="391335" y="0"/>
                    <a:pt x="252011" y="0"/>
                  </a:cubicBezTo>
                  <a:cubicBezTo>
                    <a:pt x="112916" y="0"/>
                    <a:pt x="0" y="87646"/>
                    <a:pt x="0" y="196009"/>
                  </a:cubicBezTo>
                  <a:cubicBezTo>
                    <a:pt x="0" y="289119"/>
                    <a:pt x="83548" y="366976"/>
                    <a:pt x="195554" y="387009"/>
                  </a:cubicBezTo>
                  <a:cubicBezTo>
                    <a:pt x="223555" y="454167"/>
                    <a:pt x="290712" y="498104"/>
                    <a:pt x="366521" y="493778"/>
                  </a:cubicBezTo>
                  <a:cubicBezTo>
                    <a:pt x="366748" y="493778"/>
                    <a:pt x="366748" y="493778"/>
                    <a:pt x="366976" y="493778"/>
                  </a:cubicBezTo>
                  <a:cubicBezTo>
                    <a:pt x="367203" y="493778"/>
                    <a:pt x="367659" y="493778"/>
                    <a:pt x="367886" y="493778"/>
                  </a:cubicBezTo>
                  <a:cubicBezTo>
                    <a:pt x="367659" y="493778"/>
                    <a:pt x="367659" y="493778"/>
                    <a:pt x="367431" y="493778"/>
                  </a:cubicBezTo>
                  <a:cubicBezTo>
                    <a:pt x="373122" y="493550"/>
                    <a:pt x="378814" y="490363"/>
                    <a:pt x="381318" y="484672"/>
                  </a:cubicBezTo>
                  <a:cubicBezTo>
                    <a:pt x="384960" y="476932"/>
                    <a:pt x="381546" y="467598"/>
                    <a:pt x="374033" y="463728"/>
                  </a:cubicBezTo>
                  <a:cubicBezTo>
                    <a:pt x="371757" y="462590"/>
                    <a:pt x="369025" y="462134"/>
                    <a:pt x="366293" y="462134"/>
                  </a:cubicBezTo>
                  <a:cubicBezTo>
                    <a:pt x="368569" y="462134"/>
                    <a:pt x="370846" y="462362"/>
                    <a:pt x="373122" y="463273"/>
                  </a:cubicBezTo>
                  <a:cubicBezTo>
                    <a:pt x="341706" y="450069"/>
                    <a:pt x="319852" y="422068"/>
                    <a:pt x="314616" y="388375"/>
                  </a:cubicBezTo>
                  <a:cubicBezTo>
                    <a:pt x="314388" y="387464"/>
                    <a:pt x="314388" y="386554"/>
                    <a:pt x="314388" y="385871"/>
                  </a:cubicBezTo>
                  <a:cubicBezTo>
                    <a:pt x="423434" y="364244"/>
                    <a:pt x="504023" y="287753"/>
                    <a:pt x="504023" y="196009"/>
                  </a:cubicBezTo>
                  <a:close/>
                  <a:moveTo>
                    <a:pt x="359919" y="492185"/>
                  </a:moveTo>
                  <a:cubicBezTo>
                    <a:pt x="359919" y="492185"/>
                    <a:pt x="359919" y="492185"/>
                    <a:pt x="359919" y="492185"/>
                  </a:cubicBezTo>
                  <a:cubicBezTo>
                    <a:pt x="359691" y="492185"/>
                    <a:pt x="359691" y="491957"/>
                    <a:pt x="359691" y="491957"/>
                  </a:cubicBezTo>
                  <a:cubicBezTo>
                    <a:pt x="359691" y="491957"/>
                    <a:pt x="359919" y="491957"/>
                    <a:pt x="359919" y="492185"/>
                  </a:cubicBezTo>
                  <a:close/>
                </a:path>
              </a:pathLst>
            </a:custGeom>
            <a:solidFill>
              <a:schemeClr val="accent3"/>
            </a:solidFill>
            <a:ln w="22622" cap="flat">
              <a:noFill/>
              <a:prstDash val="solid"/>
              <a:miter/>
            </a:ln>
          </p:spPr>
          <p:txBody>
            <a:bodyPr rtlCol="0" anchor="ctr"/>
            <a:lstStyle/>
            <a:p>
              <a:endParaRPr lang="en-US"/>
            </a:p>
          </p:txBody>
        </p:sp>
      </p:grpSp>
      <p:sp>
        <p:nvSpPr>
          <p:cNvPr id="3" name="Freeform: Shape 23">
            <a:extLst>
              <a:ext uri="{FF2B5EF4-FFF2-40B4-BE49-F238E27FC236}">
                <a16:creationId xmlns:a16="http://schemas.microsoft.com/office/drawing/2014/main" id="{DF585011-2EBA-4A09-918E-077C6911D23F}"/>
              </a:ext>
            </a:extLst>
          </p:cNvPr>
          <p:cNvSpPr/>
          <p:nvPr/>
        </p:nvSpPr>
        <p:spPr>
          <a:xfrm>
            <a:off x="508867" y="5315596"/>
            <a:ext cx="4973710" cy="1066503"/>
          </a:xfrm>
          <a:prstGeom prst="round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086" tIns="65720" rIns="65720" bIns="65720" numCol="1" spcCol="1270" anchor="ctr" anchorCtr="0">
            <a:noAutofit/>
          </a:bodyPr>
          <a:lstStyle/>
          <a:p>
            <a:pPr marL="465080" defTabSz="766667">
              <a:spcBef>
                <a:spcPct val="0"/>
              </a:spcBef>
            </a:pPr>
            <a:r>
              <a:rPr lang="en-US" sz="2800" dirty="0">
                <a:solidFill>
                  <a:schemeClr val="tx1"/>
                </a:solidFill>
                <a:latin typeface="Segoe UI" panose="020B0502040204020203" pitchFamily="34" charset="0"/>
                <a:cs typeface="Segoe UI" panose="020B0502040204020203" pitchFamily="34" charset="0"/>
              </a:rPr>
              <a:t>Be aware of intent and impact</a:t>
            </a:r>
          </a:p>
        </p:txBody>
      </p:sp>
      <p:pic>
        <p:nvPicPr>
          <p:cNvPr id="11" name="Graphic 10">
            <a:extLst>
              <a:ext uri="{FF2B5EF4-FFF2-40B4-BE49-F238E27FC236}">
                <a16:creationId xmlns:a16="http://schemas.microsoft.com/office/drawing/2014/main" id="{966EC13B-E684-4CCD-9AB0-56C9BCC887F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76010" y="5457810"/>
            <a:ext cx="625804" cy="751253"/>
          </a:xfrm>
          <a:prstGeom prst="rect">
            <a:avLst/>
          </a:prstGeom>
        </p:spPr>
      </p:pic>
      <p:sp>
        <p:nvSpPr>
          <p:cNvPr id="12" name="Freeform: Shape 27">
            <a:extLst>
              <a:ext uri="{FF2B5EF4-FFF2-40B4-BE49-F238E27FC236}">
                <a16:creationId xmlns:a16="http://schemas.microsoft.com/office/drawing/2014/main" id="{6DE0C26B-A7CE-453B-B059-BB453FB777ED}"/>
              </a:ext>
            </a:extLst>
          </p:cNvPr>
          <p:cNvSpPr/>
          <p:nvPr/>
        </p:nvSpPr>
        <p:spPr>
          <a:xfrm>
            <a:off x="6627616" y="1508306"/>
            <a:ext cx="4973710" cy="1066503"/>
          </a:xfrm>
          <a:prstGeom prst="round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086" tIns="65720" rIns="65720" bIns="65720" numCol="1" spcCol="1270" anchor="ctr" anchorCtr="0">
            <a:noAutofit/>
          </a:bodyPr>
          <a:lstStyle/>
          <a:p>
            <a:pPr marL="465080" defTabSz="766667">
              <a:spcBef>
                <a:spcPct val="0"/>
              </a:spcBef>
            </a:pPr>
            <a:r>
              <a:rPr lang="en-US" sz="2800" dirty="0">
                <a:solidFill>
                  <a:schemeClr val="tx1"/>
                </a:solidFill>
                <a:latin typeface="Segoe UI" panose="020B0502040204020203" pitchFamily="34" charset="0"/>
                <a:cs typeface="Segoe UI" panose="020B0502040204020203" pitchFamily="34" charset="0"/>
              </a:rPr>
              <a:t>Notice both process and content</a:t>
            </a:r>
          </a:p>
        </p:txBody>
      </p:sp>
      <p:pic>
        <p:nvPicPr>
          <p:cNvPr id="13" name="Graphic 12">
            <a:extLst>
              <a:ext uri="{FF2B5EF4-FFF2-40B4-BE49-F238E27FC236}">
                <a16:creationId xmlns:a16="http://schemas.microsoft.com/office/drawing/2014/main" id="{DAFE5199-0ACD-4C26-9532-ABCF1F8A678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7117886" y="1724866"/>
            <a:ext cx="718163" cy="637107"/>
          </a:xfrm>
          <a:prstGeom prst="rect">
            <a:avLst/>
          </a:prstGeom>
        </p:spPr>
      </p:pic>
      <p:sp>
        <p:nvSpPr>
          <p:cNvPr id="14" name="Freeform: Shape 25">
            <a:extLst>
              <a:ext uri="{FF2B5EF4-FFF2-40B4-BE49-F238E27FC236}">
                <a16:creationId xmlns:a16="http://schemas.microsoft.com/office/drawing/2014/main" id="{C7FDEB2E-7392-49D5-B075-EF14F6495A41}"/>
              </a:ext>
            </a:extLst>
          </p:cNvPr>
          <p:cNvSpPr/>
          <p:nvPr/>
        </p:nvSpPr>
        <p:spPr>
          <a:xfrm>
            <a:off x="6667260" y="2786243"/>
            <a:ext cx="5150173" cy="1066503"/>
          </a:xfrm>
          <a:prstGeom prst="round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086" tIns="65720" rIns="65720" bIns="65720" numCol="1" spcCol="1270" anchor="ctr" anchorCtr="0">
            <a:noAutofit/>
          </a:bodyPr>
          <a:lstStyle/>
          <a:p>
            <a:pPr marL="465080" defTabSz="766667">
              <a:spcBef>
                <a:spcPct val="0"/>
              </a:spcBef>
            </a:pPr>
            <a:r>
              <a:rPr lang="en-US" sz="2800" dirty="0">
                <a:solidFill>
                  <a:schemeClr val="tx1"/>
                </a:solidFill>
                <a:latin typeface="Segoe UI" panose="020B0502040204020203" pitchFamily="34" charset="0"/>
                <a:cs typeface="Segoe UI" panose="020B0502040204020203" pitchFamily="34" charset="0"/>
              </a:rPr>
              <a:t>Practice “both/and” thinking</a:t>
            </a:r>
          </a:p>
        </p:txBody>
      </p:sp>
      <p:sp>
        <p:nvSpPr>
          <p:cNvPr id="15" name="Graphic 50">
            <a:extLst>
              <a:ext uri="{FF2B5EF4-FFF2-40B4-BE49-F238E27FC236}">
                <a16:creationId xmlns:a16="http://schemas.microsoft.com/office/drawing/2014/main" id="{732921BC-0508-4C11-8A09-DF22AA170157}"/>
              </a:ext>
            </a:extLst>
          </p:cNvPr>
          <p:cNvSpPr/>
          <p:nvPr/>
        </p:nvSpPr>
        <p:spPr>
          <a:xfrm>
            <a:off x="7188039" y="2909253"/>
            <a:ext cx="644259" cy="735830"/>
          </a:xfrm>
          <a:custGeom>
            <a:avLst/>
            <a:gdLst>
              <a:gd name="connsiteX0" fmla="*/ 377726 w 644259"/>
              <a:gd name="connsiteY0" fmla="*/ 408794 h 735830"/>
              <a:gd name="connsiteX1" fmla="*/ 644260 w 644259"/>
              <a:gd name="connsiteY1" fmla="*/ 204397 h 735830"/>
              <a:gd name="connsiteX2" fmla="*/ 377726 w 644259"/>
              <a:gd name="connsiteY2" fmla="*/ 0 h 735830"/>
              <a:gd name="connsiteX3" fmla="*/ 377726 w 644259"/>
              <a:gd name="connsiteY3" fmla="*/ 106287 h 735830"/>
              <a:gd name="connsiteX4" fmla="*/ 32704 w 644259"/>
              <a:gd name="connsiteY4" fmla="*/ 106287 h 735830"/>
              <a:gd name="connsiteX5" fmla="*/ 32704 w 644259"/>
              <a:gd name="connsiteY5" fmla="*/ 155342 h 735830"/>
              <a:gd name="connsiteX6" fmla="*/ 426781 w 644259"/>
              <a:gd name="connsiteY6" fmla="*/ 155342 h 735830"/>
              <a:gd name="connsiteX7" fmla="*/ 426781 w 644259"/>
              <a:gd name="connsiteY7" fmla="*/ 99746 h 735830"/>
              <a:gd name="connsiteX8" fmla="*/ 564136 w 644259"/>
              <a:gd name="connsiteY8" fmla="*/ 204397 h 735830"/>
              <a:gd name="connsiteX9" fmla="*/ 426781 w 644259"/>
              <a:gd name="connsiteY9" fmla="*/ 309049 h 735830"/>
              <a:gd name="connsiteX10" fmla="*/ 426781 w 644259"/>
              <a:gd name="connsiteY10" fmla="*/ 253453 h 735830"/>
              <a:gd name="connsiteX11" fmla="*/ 32704 w 644259"/>
              <a:gd name="connsiteY11" fmla="*/ 253453 h 735830"/>
              <a:gd name="connsiteX12" fmla="*/ 32704 w 644259"/>
              <a:gd name="connsiteY12" fmla="*/ 302508 h 735830"/>
              <a:gd name="connsiteX13" fmla="*/ 377726 w 644259"/>
              <a:gd name="connsiteY13" fmla="*/ 302508 h 735830"/>
              <a:gd name="connsiteX14" fmla="*/ 377726 w 644259"/>
              <a:gd name="connsiteY14" fmla="*/ 408794 h 735830"/>
              <a:gd name="connsiteX15" fmla="*/ 245277 w 644259"/>
              <a:gd name="connsiteY15" fmla="*/ 359739 h 735830"/>
              <a:gd name="connsiteX16" fmla="*/ 0 w 644259"/>
              <a:gd name="connsiteY16" fmla="*/ 547785 h 735830"/>
              <a:gd name="connsiteX17" fmla="*/ 245277 w 644259"/>
              <a:gd name="connsiteY17" fmla="*/ 735830 h 735830"/>
              <a:gd name="connsiteX18" fmla="*/ 245277 w 644259"/>
              <a:gd name="connsiteY18" fmla="*/ 637719 h 735830"/>
              <a:gd name="connsiteX19" fmla="*/ 605016 w 644259"/>
              <a:gd name="connsiteY19" fmla="*/ 637719 h 735830"/>
              <a:gd name="connsiteX20" fmla="*/ 605016 w 644259"/>
              <a:gd name="connsiteY20" fmla="*/ 457850 h 735830"/>
              <a:gd name="connsiteX21" fmla="*/ 245277 w 644259"/>
              <a:gd name="connsiteY21" fmla="*/ 457850 h 735830"/>
              <a:gd name="connsiteX22" fmla="*/ 245277 w 644259"/>
              <a:gd name="connsiteY22" fmla="*/ 359739 h 7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4259" h="735830">
                <a:moveTo>
                  <a:pt x="377726" y="408794"/>
                </a:moveTo>
                <a:lnTo>
                  <a:pt x="644260" y="204397"/>
                </a:lnTo>
                <a:lnTo>
                  <a:pt x="377726" y="0"/>
                </a:lnTo>
                <a:lnTo>
                  <a:pt x="377726" y="106287"/>
                </a:lnTo>
                <a:lnTo>
                  <a:pt x="32704" y="106287"/>
                </a:lnTo>
                <a:lnTo>
                  <a:pt x="32704" y="155342"/>
                </a:lnTo>
                <a:lnTo>
                  <a:pt x="426781" y="155342"/>
                </a:lnTo>
                <a:lnTo>
                  <a:pt x="426781" y="99746"/>
                </a:lnTo>
                <a:lnTo>
                  <a:pt x="564136" y="204397"/>
                </a:lnTo>
                <a:lnTo>
                  <a:pt x="426781" y="309049"/>
                </a:lnTo>
                <a:lnTo>
                  <a:pt x="426781" y="253453"/>
                </a:lnTo>
                <a:lnTo>
                  <a:pt x="32704" y="253453"/>
                </a:lnTo>
                <a:lnTo>
                  <a:pt x="32704" y="302508"/>
                </a:lnTo>
                <a:lnTo>
                  <a:pt x="377726" y="302508"/>
                </a:lnTo>
                <a:lnTo>
                  <a:pt x="377726" y="408794"/>
                </a:lnTo>
                <a:close/>
                <a:moveTo>
                  <a:pt x="245277" y="359739"/>
                </a:moveTo>
                <a:lnTo>
                  <a:pt x="0" y="547785"/>
                </a:lnTo>
                <a:lnTo>
                  <a:pt x="245277" y="735830"/>
                </a:lnTo>
                <a:lnTo>
                  <a:pt x="245277" y="637719"/>
                </a:lnTo>
                <a:lnTo>
                  <a:pt x="605016" y="637719"/>
                </a:lnTo>
                <a:lnTo>
                  <a:pt x="605016" y="457850"/>
                </a:lnTo>
                <a:lnTo>
                  <a:pt x="245277" y="457850"/>
                </a:lnTo>
                <a:lnTo>
                  <a:pt x="245277" y="359739"/>
                </a:lnTo>
                <a:close/>
              </a:path>
            </a:pathLst>
          </a:custGeom>
          <a:solidFill>
            <a:schemeClr val="accent6"/>
          </a:solidFill>
          <a:ln w="16193" cap="flat">
            <a:noFill/>
            <a:prstDash val="solid"/>
            <a:miter/>
          </a:ln>
        </p:spPr>
        <p:txBody>
          <a:bodyPr rtlCol="0" anchor="ctr"/>
          <a:lstStyle/>
          <a:p>
            <a:endParaRPr lang="en-US"/>
          </a:p>
        </p:txBody>
      </p:sp>
      <p:sp>
        <p:nvSpPr>
          <p:cNvPr id="16" name="Freeform: Shape 27">
            <a:extLst>
              <a:ext uri="{FF2B5EF4-FFF2-40B4-BE49-F238E27FC236}">
                <a16:creationId xmlns:a16="http://schemas.microsoft.com/office/drawing/2014/main" id="{46006FEB-5DB6-49A1-863D-E83867ABB0EE}"/>
              </a:ext>
            </a:extLst>
          </p:cNvPr>
          <p:cNvSpPr/>
          <p:nvPr/>
        </p:nvSpPr>
        <p:spPr>
          <a:xfrm>
            <a:off x="6667260" y="3822489"/>
            <a:ext cx="5417458" cy="1066502"/>
          </a:xfrm>
          <a:prstGeom prst="round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086" tIns="65720" rIns="65720" bIns="65720" numCol="1" spcCol="1270" anchor="ctr" anchorCtr="0">
            <a:noAutofit/>
          </a:bodyPr>
          <a:lstStyle/>
          <a:p>
            <a:pPr marL="465080" defTabSz="766667">
              <a:spcBef>
                <a:spcPct val="0"/>
              </a:spcBef>
            </a:pPr>
            <a:r>
              <a:rPr lang="en-US" sz="2800" dirty="0">
                <a:solidFill>
                  <a:schemeClr val="tx1"/>
                </a:solidFill>
                <a:latin typeface="Segoe UI" panose="020B0502040204020203" pitchFamily="34" charset="0"/>
                <a:cs typeface="Segoe UI" panose="020B0502040204020203" pitchFamily="34" charset="0"/>
              </a:rPr>
              <a:t>Confidentiality</a:t>
            </a:r>
          </a:p>
        </p:txBody>
      </p:sp>
      <p:pic>
        <p:nvPicPr>
          <p:cNvPr id="20" name="Graphic 19">
            <a:extLst>
              <a:ext uri="{FF2B5EF4-FFF2-40B4-BE49-F238E27FC236}">
                <a16:creationId xmlns:a16="http://schemas.microsoft.com/office/drawing/2014/main" id="{6A1A2AB5-206A-4CE7-82A5-EF61457560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37917" y="4080771"/>
            <a:ext cx="741516" cy="725038"/>
          </a:xfrm>
          <a:prstGeom prst="rect">
            <a:avLst/>
          </a:prstGeom>
        </p:spPr>
      </p:pic>
      <p:sp>
        <p:nvSpPr>
          <p:cNvPr id="25" name="TextBox 24"/>
          <p:cNvSpPr txBox="1"/>
          <p:nvPr/>
        </p:nvSpPr>
        <p:spPr>
          <a:xfrm>
            <a:off x="7456602" y="6338982"/>
            <a:ext cx="4837921" cy="307777"/>
          </a:xfrm>
          <a:prstGeom prst="rect">
            <a:avLst/>
          </a:prstGeom>
          <a:noFill/>
        </p:spPr>
        <p:txBody>
          <a:bodyPr wrap="square" rtlCol="0">
            <a:spAutoFit/>
          </a:bodyPr>
          <a:lstStyle/>
          <a:p>
            <a:r>
              <a:rPr lang="en-US" sz="1400" i="1" dirty="0">
                <a:latin typeface="Myriad Pro"/>
              </a:rPr>
              <a:t>Source: Used in part: from Visions Inc. &amp; Evident Change</a:t>
            </a:r>
          </a:p>
        </p:txBody>
      </p:sp>
    </p:spTree>
    <p:custDataLst>
      <p:tags r:id="rId1"/>
    </p:custDataLst>
    <p:extLst>
      <p:ext uri="{BB962C8B-B14F-4D97-AF65-F5344CB8AC3E}">
        <p14:creationId xmlns:p14="http://schemas.microsoft.com/office/powerpoint/2010/main" val="145127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Text Placeholder 2"/>
          <p:cNvSpPr txBox="1">
            <a:spLocks noGrp="1"/>
          </p:cNvSpPr>
          <p:nvPr>
            <p:ph type="body" sz="half" idx="4294967295"/>
          </p:nvPr>
        </p:nvSpPr>
        <p:spPr>
          <a:xfrm>
            <a:off x="325881" y="267287"/>
            <a:ext cx="3800588" cy="6323427"/>
          </a:xfrm>
          <a:prstGeom prst="rect">
            <a:avLst/>
          </a:prstGeom>
          <a:solidFill>
            <a:srgbClr val="262627"/>
          </a:solidFill>
        </p:spPr>
        <p:txBody>
          <a:bodyPr/>
          <a:lstStyle>
            <a:lvl1pPr>
              <a:defRPr sz="3200"/>
            </a:lvl1pPr>
          </a:lstStyle>
          <a:p>
            <a:r>
              <a:rPr dirty="0"/>
              <a:t>Personal Learning</a:t>
            </a:r>
          </a:p>
        </p:txBody>
      </p:sp>
      <p:sp>
        <p:nvSpPr>
          <p:cNvPr id="674" name="Rectangle 7"/>
          <p:cNvSpPr txBox="1"/>
          <p:nvPr/>
        </p:nvSpPr>
        <p:spPr>
          <a:xfrm>
            <a:off x="12768336" y="775512"/>
            <a:ext cx="5995852" cy="446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08000"/>
              </a:lnSpc>
              <a:spcBef>
                <a:spcPts val="1200"/>
              </a:spcBef>
              <a:buSzPct val="100000"/>
              <a:defRPr sz="2300" b="1">
                <a:solidFill>
                  <a:srgbClr val="DD0806"/>
                </a:solidFill>
              </a:defRPr>
            </a:pPr>
            <a:endParaRPr dirty="0"/>
          </a:p>
        </p:txBody>
      </p:sp>
      <p:sp>
        <p:nvSpPr>
          <p:cNvPr id="675" name="Triangle"/>
          <p:cNvSpPr/>
          <p:nvPr/>
        </p:nvSpPr>
        <p:spPr>
          <a:xfrm rot="10800000">
            <a:off x="2195077" y="262243"/>
            <a:ext cx="1931392" cy="18041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a:blip r:embed="rId3"/>
          </a:blipFill>
          <a:ln w="12700">
            <a:miter lim="400000"/>
          </a:ln>
        </p:spPr>
        <p:txBody>
          <a:bodyPr lIns="50800" tIns="50800" rIns="50800" bIns="50800" anchor="ctr"/>
          <a:lstStyle/>
          <a:p>
            <a:pPr algn="ctr" defTabSz="584200">
              <a:defRPr sz="3000">
                <a:solidFill>
                  <a:srgbClr val="EEEEEE"/>
                </a:solidFill>
                <a:effectLst>
                  <a:outerShdw blurRad="25400" dist="25400" dir="2388334" rotWithShape="0">
                    <a:srgbClr val="000000">
                      <a:alpha val="79310"/>
                    </a:srgbClr>
                  </a:outerShdw>
                </a:effectLst>
                <a:latin typeface="Helvetica Neue Bold Condensed"/>
                <a:ea typeface="Helvetica Neue Bold Condensed"/>
                <a:cs typeface="Helvetica Neue Bold Condensed"/>
                <a:sym typeface="Helvetica Neue Bold Condensed"/>
              </a:defRPr>
            </a:pPr>
            <a:endParaRPr/>
          </a:p>
        </p:txBody>
      </p:sp>
      <p:sp>
        <p:nvSpPr>
          <p:cNvPr id="676" name="Activity…"/>
          <p:cNvSpPr txBox="1"/>
          <p:nvPr/>
        </p:nvSpPr>
        <p:spPr>
          <a:xfrm rot="2580000">
            <a:off x="2812820" y="498366"/>
            <a:ext cx="1354837" cy="8296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defTabSz="584200">
              <a:defRPr sz="2400">
                <a:solidFill>
                  <a:srgbClr val="D85023"/>
                </a:solidFill>
                <a:latin typeface="Helvetica Neue Bold Condensed"/>
                <a:ea typeface="Helvetica Neue Bold Condensed"/>
                <a:cs typeface="Helvetica Neue Bold Condensed"/>
                <a:sym typeface="Helvetica Neue Bold Condensed"/>
              </a:defRPr>
            </a:pPr>
            <a:r>
              <a:rPr dirty="0"/>
              <a:t>Activity </a:t>
            </a:r>
          </a:p>
          <a:p>
            <a:pPr algn="ctr" defTabSz="584200">
              <a:defRPr sz="2400">
                <a:solidFill>
                  <a:srgbClr val="EEEEEE"/>
                </a:solidFill>
                <a:latin typeface="Helvetica Neue Bold Condensed"/>
                <a:ea typeface="Helvetica Neue Bold Condensed"/>
                <a:cs typeface="Helvetica Neue Bold Condensed"/>
                <a:sym typeface="Helvetica Neue Bold Condensed"/>
              </a:defRPr>
            </a:pPr>
            <a:r>
              <a:rPr dirty="0"/>
              <a:t>Flip Chart </a:t>
            </a:r>
          </a:p>
        </p:txBody>
      </p:sp>
      <p:graphicFrame>
        <p:nvGraphicFramePr>
          <p:cNvPr id="677" name="Table"/>
          <p:cNvGraphicFramePr/>
          <p:nvPr>
            <p:extLst>
              <p:ext uri="{D42A27DB-BD31-4B8C-83A1-F6EECF244321}">
                <p14:modId xmlns:p14="http://schemas.microsoft.com/office/powerpoint/2010/main" val="278538857"/>
              </p:ext>
            </p:extLst>
          </p:nvPr>
        </p:nvGraphicFramePr>
        <p:xfrm>
          <a:off x="4418143" y="262243"/>
          <a:ext cx="7500334" cy="3654938"/>
        </p:xfrm>
        <a:graphic>
          <a:graphicData uri="http://schemas.openxmlformats.org/drawingml/2006/table">
            <a:tbl>
              <a:tblPr firstRow="1"/>
              <a:tblGrid>
                <a:gridCol w="2495819">
                  <a:extLst>
                    <a:ext uri="{9D8B030D-6E8A-4147-A177-3AD203B41FA5}">
                      <a16:colId xmlns:a16="http://schemas.microsoft.com/office/drawing/2014/main" val="20000"/>
                    </a:ext>
                  </a:extLst>
                </a:gridCol>
                <a:gridCol w="2508354">
                  <a:extLst>
                    <a:ext uri="{9D8B030D-6E8A-4147-A177-3AD203B41FA5}">
                      <a16:colId xmlns:a16="http://schemas.microsoft.com/office/drawing/2014/main" val="20001"/>
                    </a:ext>
                  </a:extLst>
                </a:gridCol>
                <a:gridCol w="2496161">
                  <a:extLst>
                    <a:ext uri="{9D8B030D-6E8A-4147-A177-3AD203B41FA5}">
                      <a16:colId xmlns:a16="http://schemas.microsoft.com/office/drawing/2014/main" val="20002"/>
                    </a:ext>
                  </a:extLst>
                </a:gridCol>
              </a:tblGrid>
              <a:tr h="467456">
                <a:tc>
                  <a:txBody>
                    <a:bodyPr/>
                    <a:lstStyle/>
                    <a:p>
                      <a:pPr algn="ctr" defTabSz="457200">
                        <a:defRPr sz="1800">
                          <a:solidFill>
                            <a:srgbClr val="000000"/>
                          </a:solidFill>
                        </a:defRPr>
                      </a:pPr>
                      <a:r>
                        <a:rPr sz="1800" b="1" dirty="0">
                          <a:latin typeface="Calibri" panose="020F0502020204030204" pitchFamily="34" charset="0"/>
                          <a:ea typeface="Helvetica Neue"/>
                          <a:cs typeface="Calibri" panose="020F0502020204030204" pitchFamily="34" charset="0"/>
                          <a:sym typeface="Helvetica Neue"/>
                        </a:rPr>
                        <a:t>What specifically is going well with your job</a:t>
                      </a:r>
                      <a:r>
                        <a:rPr sz="1400" b="1" dirty="0">
                          <a:latin typeface="Calibri" panose="020F0502020204030204" pitchFamily="34" charset="0"/>
                          <a:ea typeface="Helvetica Neue"/>
                          <a:cs typeface="Calibri" panose="020F0502020204030204" pitchFamily="34" charset="0"/>
                          <a:sym typeface="Helvetica Neue"/>
                        </a:rPr>
                        <a:t>?</a:t>
                      </a:r>
                      <a:r>
                        <a:rPr lang="en-US" sz="1400" b="1" dirty="0">
                          <a:latin typeface="Calibri" panose="020F0502020204030204" pitchFamily="34" charset="0"/>
                          <a:ea typeface="Helvetica Neue"/>
                          <a:cs typeface="Calibri" panose="020F0502020204030204" pitchFamily="34" charset="0"/>
                          <a:sym typeface="Helvetica Neue"/>
                        </a:rPr>
                        <a:t> </a:t>
                      </a:r>
                      <a:r>
                        <a:rPr lang="en-US" sz="1800" b="1" dirty="0">
                          <a:latin typeface="Calibri" panose="020F0502020204030204" pitchFamily="34" charset="0"/>
                          <a:ea typeface="Helvetica Neue"/>
                          <a:cs typeface="Calibri" panose="020F0502020204030204" pitchFamily="34" charset="0"/>
                          <a:sym typeface="Helvetica Neue"/>
                        </a:rPr>
                        <a:t>What are some useful things you’ve learned so far?</a:t>
                      </a:r>
                      <a:endParaRPr sz="1800" b="1" dirty="0">
                        <a:latin typeface="Calibri" panose="020F0502020204030204" pitchFamily="34" charset="0"/>
                        <a:ea typeface="Helvetica Neue"/>
                        <a:cs typeface="Calibri" panose="020F0502020204030204" pitchFamily="34" charset="0"/>
                        <a:sym typeface="Helvetica Neue"/>
                      </a:endParaRPr>
                    </a:p>
                  </a:txBody>
                  <a:tcPr marL="50800" marR="50800" marT="50800" marB="5080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rgbClr val="BEC0BF"/>
                    </a:solidFill>
                  </a:tcPr>
                </a:tc>
                <a:tc>
                  <a:txBody>
                    <a:bodyPr/>
                    <a:lstStyle/>
                    <a:p>
                      <a:pPr algn="ctr" defTabSz="457200">
                        <a:defRPr sz="1800">
                          <a:solidFill>
                            <a:srgbClr val="000000"/>
                          </a:solidFill>
                        </a:defRPr>
                      </a:pPr>
                      <a:br>
                        <a:rPr lang="en-US" sz="1800" b="1" dirty="0">
                          <a:latin typeface="Calibri" panose="020F0502020204030204" pitchFamily="34" charset="0"/>
                          <a:ea typeface="Helvetica Neue"/>
                          <a:cs typeface="Calibri" panose="020F0502020204030204" pitchFamily="34" charset="0"/>
                          <a:sym typeface="Helvetica Neue"/>
                        </a:rPr>
                      </a:br>
                      <a:r>
                        <a:rPr sz="1800" b="1" dirty="0">
                          <a:latin typeface="Calibri" panose="020F0502020204030204" pitchFamily="34" charset="0"/>
                          <a:ea typeface="Helvetica Neue"/>
                          <a:cs typeface="Calibri" panose="020F0502020204030204" pitchFamily="34" charset="0"/>
                          <a:sym typeface="Helvetica Neue"/>
                        </a:rPr>
                        <a:t>What specifically are you worried about?</a:t>
                      </a:r>
                    </a:p>
                  </a:txBody>
                  <a:tcPr marL="50800" marR="50800" marT="50800" marB="5080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rgbClr val="BEC0BF"/>
                    </a:solidFill>
                  </a:tcPr>
                </a:tc>
                <a:tc>
                  <a:txBody>
                    <a:bodyPr/>
                    <a:lstStyle/>
                    <a:p>
                      <a:pPr algn="ctr" defTabSz="457200">
                        <a:defRPr sz="1800">
                          <a:solidFill>
                            <a:srgbClr val="000000"/>
                          </a:solidFill>
                        </a:defRPr>
                      </a:pPr>
                      <a:br>
                        <a:rPr lang="en-US" sz="1800" b="1" dirty="0">
                          <a:latin typeface="Calibri" panose="020F0502020204030204" pitchFamily="34" charset="0"/>
                          <a:ea typeface="Helvetica Neue"/>
                          <a:cs typeface="Calibri" panose="020F0502020204030204" pitchFamily="34" charset="0"/>
                          <a:sym typeface="Helvetica Neue"/>
                        </a:rPr>
                      </a:br>
                      <a:r>
                        <a:rPr sz="1800" b="1" dirty="0">
                          <a:latin typeface="Calibri" panose="020F0502020204030204" pitchFamily="34" charset="0"/>
                          <a:ea typeface="Helvetica Neue"/>
                          <a:cs typeface="Calibri" panose="020F0502020204030204" pitchFamily="34" charset="0"/>
                          <a:sym typeface="Helvetica Neue"/>
                        </a:rPr>
                        <a:t>What needs to happen in training?</a:t>
                      </a:r>
                    </a:p>
                  </a:txBody>
                  <a:tcPr marL="50800" marR="50800" marT="50800" marB="5080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solidFill>
                      <a:srgbClr val="BEC0BF"/>
                    </a:solidFill>
                  </a:tcPr>
                </a:tc>
                <a:extLst>
                  <a:ext uri="{0D108BD9-81ED-4DB2-BD59-A6C34878D82A}">
                    <a16:rowId xmlns:a16="http://schemas.microsoft.com/office/drawing/2014/main" val="10000"/>
                  </a:ext>
                </a:extLst>
              </a:tr>
              <a:tr h="288608">
                <a:tc rowSpan="9">
                  <a:txBody>
                    <a:bodyPr/>
                    <a:lstStyle/>
                    <a:p>
                      <a:pPr algn="l" defTabSz="457200">
                        <a:defRPr sz="1000">
                          <a:solidFill>
                            <a:srgbClr val="000000"/>
                          </a:solidFill>
                          <a:latin typeface="Helvetica Neue"/>
                          <a:ea typeface="Helvetica Neue"/>
                          <a:cs typeface="Helvetica Neue"/>
                          <a:sym typeface="Helvetica Neue"/>
                        </a:defRPr>
                      </a:pPr>
                      <a:endParaRPr dirty="0"/>
                    </a:p>
                  </a:txBody>
                  <a:tcPr marL="50800" marR="50800" marT="50800" marB="5080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c rowSpan="9">
                  <a:txBody>
                    <a:bodyPr/>
                    <a:lstStyle/>
                    <a:p>
                      <a:pPr algn="l" defTabSz="457200">
                        <a:defRPr sz="1000">
                          <a:solidFill>
                            <a:srgbClr val="000000"/>
                          </a:solidFill>
                          <a:latin typeface="Helvetica Neue"/>
                          <a:ea typeface="Helvetica Neue"/>
                          <a:cs typeface="Helvetica Neue"/>
                          <a:sym typeface="Helvetica Neue"/>
                        </a:defRPr>
                      </a:pPr>
                      <a:endParaRPr dirty="0"/>
                    </a:p>
                  </a:txBody>
                  <a:tcPr marL="50800" marR="50800" marT="50800" marB="5080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tc rowSpan="9">
                  <a:txBody>
                    <a:bodyPr/>
                    <a:lstStyle/>
                    <a:p>
                      <a:pPr algn="l" defTabSz="457200">
                        <a:defRPr sz="1000">
                          <a:solidFill>
                            <a:srgbClr val="000000"/>
                          </a:solidFill>
                          <a:latin typeface="Helvetica Neue"/>
                          <a:ea typeface="Helvetica Neue"/>
                          <a:cs typeface="Helvetica Neue"/>
                          <a:sym typeface="Helvetica Neue"/>
                        </a:defRPr>
                      </a:pPr>
                      <a:endParaRPr dirty="0"/>
                    </a:p>
                  </a:txBody>
                  <a:tcPr marL="50800" marR="50800" marT="50800" marB="5080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tcPr>
                </a:tc>
                <a:extLst>
                  <a:ext uri="{0D108BD9-81ED-4DB2-BD59-A6C34878D82A}">
                    <a16:rowId xmlns:a16="http://schemas.microsoft.com/office/drawing/2014/main" val="10001"/>
                  </a:ext>
                </a:extLst>
              </a:tr>
              <a:tr h="268406">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68406">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68406">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68406">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68406">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268406">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68406">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88608">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bl>
          </a:graphicData>
        </a:graphic>
      </p:graphicFrame>
      <p:sp>
        <p:nvSpPr>
          <p:cNvPr id="678" name="0"/>
          <p:cNvSpPr txBox="1"/>
          <p:nvPr/>
        </p:nvSpPr>
        <p:spPr>
          <a:xfrm>
            <a:off x="5086047" y="4146055"/>
            <a:ext cx="273305"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400" b="1"/>
            </a:lvl1pPr>
          </a:lstStyle>
          <a:p>
            <a:r>
              <a:rPr dirty="0"/>
              <a:t>0</a:t>
            </a:r>
          </a:p>
        </p:txBody>
      </p:sp>
      <p:grpSp>
        <p:nvGrpSpPr>
          <p:cNvPr id="681" name="Group"/>
          <p:cNvGrpSpPr/>
          <p:nvPr/>
        </p:nvGrpSpPr>
        <p:grpSpPr>
          <a:xfrm>
            <a:off x="5489444" y="4403125"/>
            <a:ext cx="5357729" cy="1"/>
            <a:chOff x="0" y="0"/>
            <a:chExt cx="5357728" cy="0"/>
          </a:xfrm>
        </p:grpSpPr>
        <p:sp>
          <p:nvSpPr>
            <p:cNvPr id="679" name="Line"/>
            <p:cNvSpPr/>
            <p:nvPr/>
          </p:nvSpPr>
          <p:spPr>
            <a:xfrm>
              <a:off x="158372" y="0"/>
              <a:ext cx="5199357" cy="0"/>
            </a:xfrm>
            <a:prstGeom prst="line">
              <a:avLst/>
            </a:prstGeom>
            <a:noFill/>
            <a:ln w="38100"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sp>
          <p:nvSpPr>
            <p:cNvPr id="680" name="Line"/>
            <p:cNvSpPr/>
            <p:nvPr/>
          </p:nvSpPr>
          <p:spPr>
            <a:xfrm flipH="1" flipV="1">
              <a:off x="0" y="0"/>
              <a:ext cx="5199356" cy="1"/>
            </a:xfrm>
            <a:prstGeom prst="line">
              <a:avLst/>
            </a:prstGeom>
            <a:noFill/>
            <a:ln w="38100"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grpSp>
      <p:sp>
        <p:nvSpPr>
          <p:cNvPr id="682" name="10"/>
          <p:cNvSpPr txBox="1"/>
          <p:nvPr/>
        </p:nvSpPr>
        <p:spPr>
          <a:xfrm>
            <a:off x="10958411" y="4155308"/>
            <a:ext cx="442469" cy="398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b="1"/>
            </a:lvl1pPr>
          </a:lstStyle>
          <a:p>
            <a:r>
              <a:rPr dirty="0"/>
              <a:t>10</a:t>
            </a:r>
          </a:p>
        </p:txBody>
      </p:sp>
      <p:sp>
        <p:nvSpPr>
          <p:cNvPr id="683" name="On a scale of 0 through 10, where 0 is “I don’t feel like I know how to do my current job at all” and 10 is “I feel confident about all aspects of my current job,” where would you put yourself?"/>
          <p:cNvSpPr txBox="1"/>
          <p:nvPr/>
        </p:nvSpPr>
        <p:spPr>
          <a:xfrm>
            <a:off x="4988597" y="4774184"/>
            <a:ext cx="6517796"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1600">
                <a:solidFill>
                  <a:srgbClr val="000000"/>
                </a:solidFill>
                <a:latin typeface="+mn-lt"/>
                <a:ea typeface="+mn-ea"/>
                <a:cs typeface="+mn-cs"/>
                <a:sym typeface="Calibri"/>
              </a:defRPr>
            </a:lvl1pPr>
          </a:lstStyle>
          <a:p>
            <a:r>
              <a:rPr sz="1800" dirty="0">
                <a:latin typeface="Calibri" panose="020F0502020204030204" pitchFamily="34" charset="0"/>
                <a:cs typeface="Calibri" panose="020F0502020204030204" pitchFamily="34" charset="0"/>
              </a:rPr>
              <a:t>On a scale of 0 through 10, where 0 is “I don’t feel like I know how to do my current job at all” and 10 is “I feel confident about all aspects of my current job,” where would you put yourself?</a:t>
            </a:r>
          </a:p>
        </p:txBody>
      </p:sp>
      <p:sp>
        <p:nvSpPr>
          <p:cNvPr id="684" name="What do you think it would take bring this score up by one?"/>
          <p:cNvSpPr txBox="1"/>
          <p:nvPr/>
        </p:nvSpPr>
        <p:spPr>
          <a:xfrm>
            <a:off x="5276118" y="6018171"/>
            <a:ext cx="5787031"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000000"/>
                </a:solidFill>
                <a:latin typeface="+mn-lt"/>
                <a:ea typeface="+mn-ea"/>
                <a:cs typeface="+mn-cs"/>
                <a:sym typeface="Calibri"/>
              </a:defRPr>
            </a:lvl1pPr>
          </a:lstStyle>
          <a:p>
            <a:r>
              <a:rPr sz="1800" b="1" dirty="0">
                <a:solidFill>
                  <a:srgbClr val="00ABCA"/>
                </a:solidFill>
                <a:latin typeface="Calibri" panose="020F0502020204030204" pitchFamily="34" charset="0"/>
                <a:cs typeface="Calibri" panose="020F0502020204030204" pitchFamily="34" charset="0"/>
              </a:rPr>
              <a:t>What do you think it would take bring this score up by one?</a:t>
            </a:r>
          </a:p>
        </p:txBody>
      </p:sp>
      <p:pic>
        <p:nvPicPr>
          <p:cNvPr id="11" name="Picture 10" descr="Young boy hand on chest">
            <a:extLst>
              <a:ext uri="{FF2B5EF4-FFF2-40B4-BE49-F238E27FC236}">
                <a16:creationId xmlns:a16="http://schemas.microsoft.com/office/drawing/2014/main" id="{1F5E0AB3-403E-6CBC-3169-1FE973B111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554" y="655163"/>
            <a:ext cx="2114305" cy="5547674"/>
          </a:xfrm>
          <a:prstGeom prst="rect">
            <a:avLst/>
          </a:prstGeom>
        </p:spPr>
      </p:pic>
    </p:spTree>
    <p:extLst>
      <p:ext uri="{BB962C8B-B14F-4D97-AF65-F5344CB8AC3E}">
        <p14:creationId xmlns:p14="http://schemas.microsoft.com/office/powerpoint/2010/main" val="54585757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iterate>
                                    <p:tmAbs val="0"/>
                                  </p:iterate>
                                  <p:childTnLst>
                                    <p:set>
                                      <p:cBhvr>
                                        <p:cTn id="6" fill="hold"/>
                                        <p:tgtEl>
                                          <p:spTgt spid="675"/>
                                        </p:tgtEl>
                                        <p:attrNameLst>
                                          <p:attrName>style.visibility</p:attrName>
                                        </p:attrNameLst>
                                      </p:cBhvr>
                                      <p:to>
                                        <p:strVal val="visible"/>
                                      </p:to>
                                    </p:set>
                                    <p:animEffect transition="in" filter="strips(downLeft)">
                                      <p:cBhvr>
                                        <p:cTn id="7" dur="1000"/>
                                        <p:tgtEl>
                                          <p:spTgt spid="675"/>
                                        </p:tgtEl>
                                      </p:cBhvr>
                                    </p:animEffect>
                                  </p:childTnLst>
                                </p:cTn>
                              </p:par>
                            </p:childTnLst>
                          </p:cTn>
                        </p:par>
                        <p:par>
                          <p:cTn id="8" fill="hold">
                            <p:stCondLst>
                              <p:cond delay="1000"/>
                            </p:stCondLst>
                            <p:childTnLst>
                              <p:par>
                                <p:cTn id="9" presetID="23" presetClass="entr" presetSubtype="16" fill="hold" grpId="0" nodeType="afterEffect">
                                  <p:stCondLst>
                                    <p:cond delay="0"/>
                                  </p:stCondLst>
                                  <p:iterate>
                                    <p:tmAbs val="0"/>
                                  </p:iterate>
                                  <p:childTnLst>
                                    <p:set>
                                      <p:cBhvr>
                                        <p:cTn id="10" fill="hold"/>
                                        <p:tgtEl>
                                          <p:spTgt spid="676"/>
                                        </p:tgtEl>
                                        <p:attrNameLst>
                                          <p:attrName>style.visibility</p:attrName>
                                        </p:attrNameLst>
                                      </p:cBhvr>
                                      <p:to>
                                        <p:strVal val="visible"/>
                                      </p:to>
                                    </p:set>
                                    <p:anim calcmode="lin" valueType="num">
                                      <p:cBhvr>
                                        <p:cTn id="11" dur="750" fill="hold"/>
                                        <p:tgtEl>
                                          <p:spTgt spid="676"/>
                                        </p:tgtEl>
                                        <p:attrNameLst>
                                          <p:attrName>ppt_w</p:attrName>
                                        </p:attrNameLst>
                                      </p:cBhvr>
                                      <p:tavLst>
                                        <p:tav tm="0">
                                          <p:val>
                                            <p:fltVal val="0"/>
                                          </p:val>
                                        </p:tav>
                                        <p:tav tm="100000">
                                          <p:val>
                                            <p:strVal val="#ppt_w"/>
                                          </p:val>
                                        </p:tav>
                                      </p:tavLst>
                                    </p:anim>
                                    <p:anim calcmode="lin" valueType="num">
                                      <p:cBhvr>
                                        <p:cTn id="12" dur="750" fill="hold"/>
                                        <p:tgtEl>
                                          <p:spTgt spid="6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 grpId="0" animBg="1" advAuto="0"/>
      <p:bldP spid="676"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 with text on it&#10;&#10;Description automatically generated">
            <a:extLst>
              <a:ext uri="{FF2B5EF4-FFF2-40B4-BE49-F238E27FC236}">
                <a16:creationId xmlns:a16="http://schemas.microsoft.com/office/drawing/2014/main" id="{0F50923C-EE8A-FB23-1537-12F4EB872D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87" b="23656"/>
          <a:stretch/>
        </p:blipFill>
        <p:spPr>
          <a:xfrm>
            <a:off x="2440260" y="97092"/>
            <a:ext cx="7311479" cy="6663816"/>
          </a:xfrm>
          <a:prstGeom prst="rect">
            <a:avLst/>
          </a:prstGeom>
        </p:spPr>
      </p:pic>
    </p:spTree>
    <p:extLst>
      <p:ext uri="{BB962C8B-B14F-4D97-AF65-F5344CB8AC3E}">
        <p14:creationId xmlns:p14="http://schemas.microsoft.com/office/powerpoint/2010/main" val="2476668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5EE17-05F8-29E6-47FC-7C942E26385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27E88F-E28F-31D7-E38E-A3F37BC995EC}"/>
              </a:ext>
            </a:extLst>
          </p:cNvPr>
          <p:cNvSpPr>
            <a:spLocks noGrp="1"/>
          </p:cNvSpPr>
          <p:nvPr>
            <p:ph type="body" sz="quarter" idx="10"/>
          </p:nvPr>
        </p:nvSpPr>
        <p:spPr/>
        <p:txBody>
          <a:bodyPr/>
          <a:lstStyle/>
          <a:p>
            <a:r>
              <a:rPr lang="en-US" dirty="0"/>
              <a:t>What is your </a:t>
            </a:r>
            <a:r>
              <a:rPr lang="en-US"/>
              <a:t>“Why?”</a:t>
            </a:r>
            <a:endParaRPr lang="en-US" dirty="0"/>
          </a:p>
        </p:txBody>
      </p:sp>
    </p:spTree>
    <p:extLst>
      <p:ext uri="{BB962C8B-B14F-4D97-AF65-F5344CB8AC3E}">
        <p14:creationId xmlns:p14="http://schemas.microsoft.com/office/powerpoint/2010/main" val="4246054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t>Hexagonal Thinking: Instructions</a:t>
            </a:r>
          </a:p>
        </p:txBody>
      </p:sp>
      <p:sp>
        <p:nvSpPr>
          <p:cNvPr id="5" name="TextBox 4">
            <a:extLst>
              <a:ext uri="{FF2B5EF4-FFF2-40B4-BE49-F238E27FC236}">
                <a16:creationId xmlns:a16="http://schemas.microsoft.com/office/drawing/2014/main" id="{FF50BBA7-0C39-4AA3-7853-F0EA3E7B1218}"/>
              </a:ext>
            </a:extLst>
          </p:cNvPr>
          <p:cNvSpPr txBox="1"/>
          <p:nvPr/>
        </p:nvSpPr>
        <p:spPr>
          <a:xfrm>
            <a:off x="714436" y="1873970"/>
            <a:ext cx="6685605" cy="3785652"/>
          </a:xfrm>
          <a:prstGeom prst="rect">
            <a:avLst/>
          </a:prstGeom>
          <a:noFill/>
        </p:spPr>
        <p:txBody>
          <a:bodyPr wrap="square">
            <a:spAutoFit/>
          </a:bodyPr>
          <a:lstStyle/>
          <a:p>
            <a:pPr marL="342900" indent="-342900">
              <a:buAutoNum type="arabicPeriod"/>
            </a:pPr>
            <a:r>
              <a:rPr lang="en-US" sz="2000" dirty="0">
                <a:effectLst/>
                <a:latin typeface="Times New Roman" panose="02020603050405020304" pitchFamily="18" charset="0"/>
                <a:ea typeface="Calibri" panose="020F0502020204030204" pitchFamily="34" charset="0"/>
              </a:rPr>
              <a:t>Start making connections between the hexagons you wrote on, the Practice </a:t>
            </a:r>
            <a:r>
              <a:rPr lang="en-US" sz="2000" dirty="0">
                <a:latin typeface="Times New Roman" panose="02020603050405020304" pitchFamily="18" charset="0"/>
                <a:ea typeface="Calibri" panose="020F0502020204030204" pitchFamily="34" charset="0"/>
              </a:rPr>
              <a:t>M</a:t>
            </a:r>
            <a:r>
              <a:rPr lang="en-US" sz="2000" dirty="0">
                <a:effectLst/>
                <a:latin typeface="Times New Roman" panose="02020603050405020304" pitchFamily="18" charset="0"/>
                <a:ea typeface="Calibri" panose="020F0502020204030204" pitchFamily="34" charset="0"/>
              </a:rPr>
              <a:t>odel value ones, and the DCFS Mission. </a:t>
            </a:r>
            <a:br>
              <a:rPr lang="en-US" sz="2000" dirty="0">
                <a:effectLst/>
                <a:latin typeface="Times New Roman" panose="02020603050405020304" pitchFamily="18" charset="0"/>
                <a:ea typeface="Calibri" panose="020F0502020204030204" pitchFamily="34" charset="0"/>
              </a:rPr>
            </a:br>
            <a:endParaRPr lang="en-US" sz="2000" dirty="0">
              <a:effectLst/>
              <a:latin typeface="Times New Roman" panose="02020603050405020304" pitchFamily="18" charset="0"/>
              <a:ea typeface="Calibri" panose="020F0502020204030204" pitchFamily="34" charset="0"/>
            </a:endParaRPr>
          </a:p>
          <a:p>
            <a:pPr marL="342900" indent="-342900">
              <a:buAutoNum type="arabicPeriod"/>
            </a:pPr>
            <a:r>
              <a:rPr lang="en-US" sz="2000" dirty="0">
                <a:effectLst/>
                <a:latin typeface="Times New Roman" panose="02020603050405020304" pitchFamily="18" charset="0"/>
                <a:ea typeface="Calibri" panose="020F0502020204030204" pitchFamily="34" charset="0"/>
              </a:rPr>
              <a:t>Arrange the hexagons by connecting the sides where there is </a:t>
            </a:r>
            <a:r>
              <a:rPr lang="en-US" sz="2000" dirty="0">
                <a:latin typeface="Times New Roman" panose="02020603050405020304" pitchFamily="18" charset="0"/>
                <a:ea typeface="Calibri" panose="020F0502020204030204" pitchFamily="34" charset="0"/>
              </a:rPr>
              <a:t>some kind of commonality of ideas</a:t>
            </a:r>
            <a:r>
              <a:rPr lang="en-US" sz="2000" dirty="0">
                <a:effectLst/>
                <a:latin typeface="Times New Roman" panose="02020603050405020304" pitchFamily="18" charset="0"/>
                <a:ea typeface="Calibri" panose="020F0502020204030204" pitchFamily="34" charset="0"/>
              </a:rPr>
              <a:t>, with the understanding that there are likely several combinations </a:t>
            </a:r>
            <a:r>
              <a:rPr lang="en-US" sz="2000" dirty="0">
                <a:latin typeface="Times New Roman" panose="02020603050405020304" pitchFamily="18" charset="0"/>
                <a:ea typeface="Calibri" panose="020F0502020204030204" pitchFamily="34" charset="0"/>
              </a:rPr>
              <a:t>you</a:t>
            </a:r>
            <a:r>
              <a:rPr lang="en-US" sz="2000" dirty="0">
                <a:effectLst/>
                <a:latin typeface="Times New Roman" panose="02020603050405020304" pitchFamily="18" charset="0"/>
                <a:ea typeface="Calibri" panose="020F0502020204030204" pitchFamily="34" charset="0"/>
              </a:rPr>
              <a:t> could make. The goal is to have all the hexagons touching at least one other side, and every point that is touching should have some sort of connection or relationship that you can explain. </a:t>
            </a:r>
            <a:br>
              <a:rPr lang="en-US" sz="2000" dirty="0">
                <a:effectLst/>
                <a:latin typeface="Times New Roman" panose="02020603050405020304" pitchFamily="18" charset="0"/>
                <a:ea typeface="Calibri" panose="020F0502020204030204" pitchFamily="34" charset="0"/>
              </a:rPr>
            </a:br>
            <a:endParaRPr lang="en-US" sz="2000" dirty="0">
              <a:effectLst/>
              <a:latin typeface="Times New Roman" panose="02020603050405020304" pitchFamily="18" charset="0"/>
              <a:ea typeface="Calibri" panose="020F0502020204030204" pitchFamily="34" charset="0"/>
            </a:endParaRPr>
          </a:p>
          <a:p>
            <a:pPr marL="342900" indent="-342900">
              <a:buAutoNum type="arabicPeriod"/>
            </a:pPr>
            <a:r>
              <a:rPr lang="en-US" sz="2000" dirty="0">
                <a:effectLst/>
                <a:latin typeface="Times New Roman" panose="02020603050405020304" pitchFamily="18" charset="0"/>
                <a:ea typeface="Calibri" panose="020F0502020204030204" pitchFamily="34" charset="0"/>
              </a:rPr>
              <a:t>Once each of the hexagons has a place, tape the whole thing together. </a:t>
            </a:r>
            <a:endParaRPr lang="en-US" sz="2000" dirty="0"/>
          </a:p>
        </p:txBody>
      </p:sp>
      <p:pic>
        <p:nvPicPr>
          <p:cNvPr id="1026" name="Picture 2">
            <a:extLst>
              <a:ext uri="{FF2B5EF4-FFF2-40B4-BE49-F238E27FC236}">
                <a16:creationId xmlns:a16="http://schemas.microsoft.com/office/drawing/2014/main" id="{1A620E30-F9EA-C5DE-8729-5EF2868C50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5153" y="1855865"/>
            <a:ext cx="3717147" cy="369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763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yellow sign with text&#10;&#10;Description automatically generated">
            <a:extLst>
              <a:ext uri="{FF2B5EF4-FFF2-40B4-BE49-F238E27FC236}">
                <a16:creationId xmlns:a16="http://schemas.microsoft.com/office/drawing/2014/main" id="{56E6D611-A82E-0AFE-4DC9-DF6C0BE551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482" b="12116"/>
          <a:stretch/>
        </p:blipFill>
        <p:spPr>
          <a:xfrm>
            <a:off x="2769661" y="255495"/>
            <a:ext cx="6652678" cy="6333565"/>
          </a:xfrm>
          <a:prstGeom prst="rect">
            <a:avLst/>
          </a:prstGeom>
        </p:spPr>
      </p:pic>
    </p:spTree>
    <p:extLst>
      <p:ext uri="{BB962C8B-B14F-4D97-AF65-F5344CB8AC3E}">
        <p14:creationId xmlns:p14="http://schemas.microsoft.com/office/powerpoint/2010/main" val="1637511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67645" y="1176785"/>
            <a:ext cx="7899662" cy="4728255"/>
          </a:xfrm>
        </p:spPr>
        <p:txBody>
          <a:bodyPr/>
          <a:lstStyle/>
          <a:p>
            <a:r>
              <a:rPr lang="en-US" sz="2800" dirty="0"/>
              <a:t>   Mission: The “Why” </a:t>
            </a:r>
            <a:br>
              <a:rPr lang="en-US" sz="3200" dirty="0"/>
            </a:br>
            <a:r>
              <a:rPr lang="en-US" sz="3600" dirty="0"/>
              <a:t>     </a:t>
            </a:r>
            <a:r>
              <a:rPr lang="en-US" sz="2400" dirty="0">
                <a:solidFill>
                  <a:srgbClr val="00ABCA"/>
                </a:solidFill>
              </a:rPr>
              <a:t>- Tells us why we do what we do.</a:t>
            </a:r>
            <a:br>
              <a:rPr lang="en-US" sz="1800" dirty="0">
                <a:solidFill>
                  <a:srgbClr val="00ABCA"/>
                </a:solidFill>
              </a:rPr>
            </a:br>
            <a:br>
              <a:rPr lang="en-US" sz="3200" dirty="0"/>
            </a:br>
            <a:r>
              <a:rPr lang="en-US" sz="3200" dirty="0"/>
              <a:t>   </a:t>
            </a:r>
            <a:r>
              <a:rPr lang="en-US" sz="2800" dirty="0"/>
              <a:t>Practice Model/Values: The “What”</a:t>
            </a:r>
            <a:br>
              <a:rPr lang="en-US" sz="3200" dirty="0"/>
            </a:br>
            <a:r>
              <a:rPr lang="en-US" sz="3600" dirty="0"/>
              <a:t>     </a:t>
            </a:r>
            <a:r>
              <a:rPr lang="en-US" sz="2400" dirty="0">
                <a:solidFill>
                  <a:srgbClr val="F6943D"/>
                </a:solidFill>
              </a:rPr>
              <a:t>- Tell us what we need to do in order to </a:t>
            </a:r>
            <a:br>
              <a:rPr lang="en-US" sz="2400" dirty="0">
                <a:solidFill>
                  <a:srgbClr val="F6943D"/>
                </a:solidFill>
              </a:rPr>
            </a:br>
            <a:r>
              <a:rPr lang="en-US" sz="2400" dirty="0">
                <a:solidFill>
                  <a:srgbClr val="F6943D"/>
                </a:solidFill>
              </a:rPr>
              <a:t>          fulfill the Mission. </a:t>
            </a:r>
            <a:br>
              <a:rPr lang="en-US" sz="3200" dirty="0"/>
            </a:br>
            <a:br>
              <a:rPr lang="en-US" sz="3200" dirty="0"/>
            </a:br>
            <a:r>
              <a:rPr lang="en-US" sz="3200" dirty="0"/>
              <a:t>   </a:t>
            </a:r>
            <a:r>
              <a:rPr lang="en-US" sz="2800" dirty="0"/>
              <a:t>Safety Organized</a:t>
            </a:r>
            <a:r>
              <a:rPr lang="en-US" sz="2800" strike="sngStrike" dirty="0"/>
              <a:t> </a:t>
            </a:r>
            <a:r>
              <a:rPr lang="en-US" sz="2800" dirty="0"/>
              <a:t>Practice: The “How”</a:t>
            </a:r>
            <a:br>
              <a:rPr lang="en-US" sz="3200" dirty="0"/>
            </a:br>
            <a:r>
              <a:rPr lang="en-US" sz="3200" dirty="0"/>
              <a:t>     </a:t>
            </a:r>
            <a:r>
              <a:rPr lang="en-US" sz="2400" dirty="0">
                <a:solidFill>
                  <a:schemeClr val="bg1">
                    <a:lumMod val="50000"/>
                  </a:schemeClr>
                </a:solidFill>
              </a:rPr>
              <a:t>- Provides us with tools and techniques </a:t>
            </a:r>
            <a:br>
              <a:rPr lang="en-US" sz="2400" dirty="0">
                <a:solidFill>
                  <a:schemeClr val="bg1">
                    <a:lumMod val="50000"/>
                  </a:schemeClr>
                </a:solidFill>
              </a:rPr>
            </a:br>
            <a:r>
              <a:rPr lang="en-US" sz="2400" dirty="0">
                <a:solidFill>
                  <a:schemeClr val="bg1">
                    <a:lumMod val="50000"/>
                  </a:schemeClr>
                </a:solidFill>
              </a:rPr>
              <a:t>          to use every day to ensure the safety </a:t>
            </a:r>
            <a:br>
              <a:rPr lang="en-US" sz="2400" dirty="0">
                <a:solidFill>
                  <a:schemeClr val="bg1">
                    <a:lumMod val="50000"/>
                  </a:schemeClr>
                </a:solidFill>
              </a:rPr>
            </a:br>
            <a:r>
              <a:rPr lang="en-US" sz="2400" dirty="0">
                <a:solidFill>
                  <a:schemeClr val="bg1">
                    <a:lumMod val="50000"/>
                  </a:schemeClr>
                </a:solidFill>
              </a:rPr>
              <a:t>          of children. </a:t>
            </a:r>
            <a:endParaRPr lang="en-US" sz="1800" dirty="0">
              <a:solidFill>
                <a:schemeClr val="bg1">
                  <a:lumMod val="50000"/>
                </a:schemeClr>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2423" y="1564849"/>
            <a:ext cx="4368142" cy="3952129"/>
          </a:xfrm>
          <a:prstGeom prst="rect">
            <a:avLst/>
          </a:prstGeom>
        </p:spPr>
      </p:pic>
    </p:spTree>
    <p:extLst>
      <p:ext uri="{BB962C8B-B14F-4D97-AF65-F5344CB8AC3E}">
        <p14:creationId xmlns:p14="http://schemas.microsoft.com/office/powerpoint/2010/main" val="4149299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rot="5400000">
            <a:off x="-391886" y="812012"/>
            <a:ext cx="6496468" cy="5233978"/>
          </a:xfrm>
          <a:solidFill>
            <a:schemeClr val="tx1"/>
          </a:solidFill>
        </p:spPr>
        <p:txBody>
          <a:bodyPr lIns="731520" tIns="548640" bIns="548640"/>
          <a:lstStyle/>
          <a:p>
            <a:endParaRPr lang="en-US" sz="3200" dirty="0"/>
          </a:p>
          <a:p>
            <a:endParaRPr lang="en-US" sz="3200" dirty="0"/>
          </a:p>
          <a:p>
            <a:r>
              <a:rPr lang="en-US" sz="3200" dirty="0"/>
              <a:t>Mission, Model, and Practice Values: </a:t>
            </a:r>
            <a:br>
              <a:rPr lang="en-US" sz="3200" dirty="0"/>
            </a:br>
            <a:endParaRPr lang="en-US" sz="3200" dirty="0"/>
          </a:p>
          <a:p>
            <a:endParaRPr lang="en-US" sz="3200" dirty="0"/>
          </a:p>
          <a:p>
            <a:r>
              <a:rPr lang="en-US" sz="3200" dirty="0"/>
              <a:t>Practice Scenario: Sierra, Leon, and Brianna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9" y="411598"/>
            <a:ext cx="1887718" cy="1318706"/>
          </a:xfrm>
          <a:prstGeom prst="rect">
            <a:avLst/>
          </a:prstGeom>
        </p:spPr>
      </p:pic>
      <p:sp>
        <p:nvSpPr>
          <p:cNvPr id="2" name="TextBox 1"/>
          <p:cNvSpPr txBox="1"/>
          <p:nvPr/>
        </p:nvSpPr>
        <p:spPr>
          <a:xfrm>
            <a:off x="5759116" y="732440"/>
            <a:ext cx="5999747" cy="5786199"/>
          </a:xfrm>
          <a:prstGeom prst="rect">
            <a:avLst/>
          </a:prstGeom>
          <a:noFill/>
        </p:spPr>
        <p:txBody>
          <a:bodyPr wrap="square" rtlCol="0">
            <a:spAutoFit/>
          </a:bodyPr>
          <a:lstStyle/>
          <a:p>
            <a:pPr marL="336550" indent="-336550" defTabSz="514095">
              <a:spcBef>
                <a:spcPts val="0"/>
              </a:spcBef>
              <a:spcAft>
                <a:spcPts val="1200"/>
              </a:spcAft>
              <a:buSzPct val="85000"/>
              <a:buFont typeface="Wingdings" panose="05000000000000000000" pitchFamily="2" charset="2"/>
              <a:buChar char="q"/>
              <a:defRPr sz="2112"/>
            </a:pPr>
            <a:r>
              <a:rPr lang="en-US" sz="2800" dirty="0"/>
              <a:t>Read and analyze the case scenario in the Participant Manual </a:t>
            </a:r>
          </a:p>
          <a:p>
            <a:pPr defTabSz="514095">
              <a:spcBef>
                <a:spcPts val="0"/>
              </a:spcBef>
              <a:spcAft>
                <a:spcPts val="1200"/>
              </a:spcAft>
              <a:buSzPct val="85000"/>
              <a:defRPr sz="2112"/>
            </a:pPr>
            <a:endParaRPr lang="en-US" sz="1500" dirty="0"/>
          </a:p>
          <a:p>
            <a:pPr marL="336550" indent="-336550" defTabSz="514095">
              <a:spcBef>
                <a:spcPts val="0"/>
              </a:spcBef>
              <a:spcAft>
                <a:spcPts val="1200"/>
              </a:spcAft>
              <a:buSzPct val="85000"/>
              <a:buFont typeface="Wingdings" panose="05000000000000000000" pitchFamily="2" charset="2"/>
              <a:buChar char="q"/>
              <a:defRPr sz="2112"/>
            </a:pPr>
            <a:r>
              <a:rPr lang="en-US" sz="2800" dirty="0"/>
              <a:t>In your group, discuss, debate, and record answers to the questions your group is assigned.</a:t>
            </a:r>
          </a:p>
          <a:p>
            <a:pPr marL="336550" indent="-336550" defTabSz="514095">
              <a:spcBef>
                <a:spcPts val="0"/>
              </a:spcBef>
              <a:spcAft>
                <a:spcPts val="1200"/>
              </a:spcAft>
              <a:buSzPct val="85000"/>
              <a:buFont typeface="Wingdings" panose="05000000000000000000" pitchFamily="2" charset="2"/>
              <a:buChar char="q"/>
              <a:defRPr sz="2112"/>
            </a:pPr>
            <a:endParaRPr lang="en-US" sz="1500" dirty="0"/>
          </a:p>
          <a:p>
            <a:pPr marL="336550" indent="-336550" defTabSz="514095">
              <a:spcBef>
                <a:spcPts val="0"/>
              </a:spcBef>
              <a:spcAft>
                <a:spcPts val="1200"/>
              </a:spcAft>
              <a:buSzPct val="85000"/>
              <a:buFont typeface="Wingdings" panose="05000000000000000000" pitchFamily="2" charset="2"/>
              <a:buChar char="q"/>
              <a:defRPr sz="2112"/>
            </a:pPr>
            <a:r>
              <a:rPr lang="en-US" sz="2800" dirty="0"/>
              <a:t>Make notes of any conflicting answers or varying opinions.</a:t>
            </a:r>
          </a:p>
          <a:p>
            <a:pPr marL="336550" indent="-336550" defTabSz="514095">
              <a:spcBef>
                <a:spcPts val="0"/>
              </a:spcBef>
              <a:spcAft>
                <a:spcPts val="1200"/>
              </a:spcAft>
              <a:buSzPct val="85000"/>
              <a:buFont typeface="Wingdings" panose="05000000000000000000" pitchFamily="2" charset="2"/>
              <a:buChar char="q"/>
              <a:defRPr sz="2112"/>
            </a:pPr>
            <a:endParaRPr lang="en-US" sz="1500" dirty="0"/>
          </a:p>
          <a:p>
            <a:pPr marL="336550" indent="-336550" defTabSz="514095">
              <a:spcBef>
                <a:spcPts val="0"/>
              </a:spcBef>
              <a:spcAft>
                <a:spcPts val="1200"/>
              </a:spcAft>
              <a:buSzPct val="85000"/>
              <a:buFont typeface="Wingdings" panose="05000000000000000000" pitchFamily="2" charset="2"/>
              <a:buChar char="q"/>
              <a:defRPr sz="2112"/>
            </a:pPr>
            <a:r>
              <a:rPr lang="en-US" sz="2800" dirty="0"/>
              <a:t>Elect a spokesperson to share your findings with the large group.</a:t>
            </a:r>
          </a:p>
        </p:txBody>
      </p:sp>
    </p:spTree>
    <p:extLst>
      <p:ext uri="{BB962C8B-B14F-4D97-AF65-F5344CB8AC3E}">
        <p14:creationId xmlns:p14="http://schemas.microsoft.com/office/powerpoint/2010/main" val="1529464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black text&#10;&#10;Description automatically generated">
            <a:extLst>
              <a:ext uri="{FF2B5EF4-FFF2-40B4-BE49-F238E27FC236}">
                <a16:creationId xmlns:a16="http://schemas.microsoft.com/office/drawing/2014/main" id="{CA77B37D-1D9F-7CDE-3B8D-602DDBAA1EF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203" b="6528"/>
          <a:stretch/>
        </p:blipFill>
        <p:spPr>
          <a:xfrm>
            <a:off x="20" y="1"/>
            <a:ext cx="12191980" cy="6858000"/>
          </a:xfrm>
          <a:prstGeom prst="rect">
            <a:avLst/>
          </a:prstGeom>
          <a:noFill/>
        </p:spPr>
      </p:pic>
    </p:spTree>
    <p:extLst>
      <p:ext uri="{BB962C8B-B14F-4D97-AF65-F5344CB8AC3E}">
        <p14:creationId xmlns:p14="http://schemas.microsoft.com/office/powerpoint/2010/main" val="1650640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Practice With an Arkansas Practice Model Scenario</a:t>
            </a:r>
          </a:p>
        </p:txBody>
      </p:sp>
    </p:spTree>
    <p:extLst>
      <p:ext uri="{BB962C8B-B14F-4D97-AF65-F5344CB8AC3E}">
        <p14:creationId xmlns:p14="http://schemas.microsoft.com/office/powerpoint/2010/main" val="2302807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516" y="813795"/>
            <a:ext cx="5370137" cy="2806098"/>
          </a:xfrm>
        </p:spPr>
        <p:txBody>
          <a:bodyPr/>
          <a:lstStyle/>
          <a:p>
            <a:r>
              <a:rPr lang="en-US" sz="4000" dirty="0"/>
              <a:t>At One Table: </a:t>
            </a:r>
            <a:br>
              <a:rPr lang="en-US" sz="4000" dirty="0"/>
            </a:br>
            <a:br>
              <a:rPr lang="en-US" sz="4000" dirty="0"/>
            </a:br>
            <a:r>
              <a:rPr lang="en-US" sz="3200" dirty="0">
                <a:solidFill>
                  <a:srgbClr val="00ABCA"/>
                </a:solidFill>
              </a:rPr>
              <a:t>A framework for guiding child welfare practice</a:t>
            </a:r>
            <a:endParaRPr lang="en-US" sz="5400" dirty="0">
              <a:solidFill>
                <a:srgbClr val="00ABCA"/>
              </a:solidFill>
            </a:endParaRPr>
          </a:p>
        </p:txBody>
      </p:sp>
      <p:sp>
        <p:nvSpPr>
          <p:cNvPr id="4" name="TextBox 3"/>
          <p:cNvSpPr txBox="1"/>
          <p:nvPr/>
        </p:nvSpPr>
        <p:spPr>
          <a:xfrm>
            <a:off x="6768442" y="579358"/>
            <a:ext cx="4854805" cy="6278642"/>
          </a:xfrm>
          <a:prstGeom prst="rect">
            <a:avLst/>
          </a:prstGeom>
          <a:noFill/>
        </p:spPr>
        <p:txBody>
          <a:bodyPr wrap="square" rtlCol="0">
            <a:spAutoFit/>
          </a:bodyPr>
          <a:lstStyle/>
          <a:p>
            <a:pPr marL="342900" lvl="0" indent="-342900">
              <a:spcAft>
                <a:spcPts val="1200"/>
              </a:spcAft>
              <a:buSzPct val="85000"/>
              <a:buFont typeface="Wingdings" panose="05000000000000000000" pitchFamily="2" charset="2"/>
              <a:buChar char="q"/>
            </a:pPr>
            <a:r>
              <a:rPr lang="en-US" sz="2200" dirty="0">
                <a:solidFill>
                  <a:srgbClr val="262627"/>
                </a:solidFill>
                <a:latin typeface="Myriad pro"/>
              </a:rPr>
              <a:t>This new practice model was developed by Arkansas DCFS with the intention of keeping </a:t>
            </a:r>
            <a:r>
              <a:rPr lang="en-US" sz="2200" b="1" dirty="0">
                <a:solidFill>
                  <a:srgbClr val="262627"/>
                </a:solidFill>
                <a:latin typeface="Myriad pro"/>
              </a:rPr>
              <a:t>relationships </a:t>
            </a:r>
            <a:r>
              <a:rPr lang="en-US" sz="2200" dirty="0">
                <a:solidFill>
                  <a:srgbClr val="262627"/>
                </a:solidFill>
                <a:latin typeface="Myriad pro"/>
              </a:rPr>
              <a:t>as the foundation of our work.</a:t>
            </a:r>
          </a:p>
          <a:p>
            <a:pPr marL="342900" lvl="0" indent="-342900">
              <a:spcAft>
                <a:spcPts val="1200"/>
              </a:spcAft>
              <a:buSzPct val="85000"/>
              <a:buFont typeface="Wingdings" panose="05000000000000000000" pitchFamily="2" charset="2"/>
              <a:buChar char="q"/>
            </a:pPr>
            <a:endParaRPr lang="en-US" sz="1500" dirty="0">
              <a:solidFill>
                <a:srgbClr val="262627"/>
              </a:solidFill>
              <a:latin typeface="Myriad pro"/>
            </a:endParaRPr>
          </a:p>
          <a:p>
            <a:pPr marL="342900" lvl="0" indent="-342900">
              <a:spcAft>
                <a:spcPts val="1200"/>
              </a:spcAft>
              <a:buSzPct val="85000"/>
              <a:buFont typeface="Wingdings" panose="05000000000000000000" pitchFamily="2" charset="2"/>
              <a:buChar char="q"/>
            </a:pPr>
            <a:r>
              <a:rPr lang="en-US" sz="2200" dirty="0">
                <a:solidFill>
                  <a:srgbClr val="262627"/>
                </a:solidFill>
                <a:latin typeface="+mj-lt"/>
              </a:rPr>
              <a:t>The idea of sitting together “at one table” is meant to evoke the feeling of a close-knit family solving problems together at a kitchen table. </a:t>
            </a:r>
          </a:p>
          <a:p>
            <a:pPr marL="342900" lvl="0" indent="-342900">
              <a:spcAft>
                <a:spcPts val="1200"/>
              </a:spcAft>
              <a:buSzPct val="85000"/>
              <a:buFont typeface="Wingdings" panose="05000000000000000000" pitchFamily="2" charset="2"/>
              <a:buChar char="q"/>
            </a:pPr>
            <a:endParaRPr lang="en-US" sz="1500" dirty="0">
              <a:solidFill>
                <a:srgbClr val="262627"/>
              </a:solidFill>
              <a:latin typeface="+mj-lt"/>
            </a:endParaRPr>
          </a:p>
          <a:p>
            <a:pPr marL="342900" lvl="0" indent="-342900">
              <a:spcAft>
                <a:spcPts val="1200"/>
              </a:spcAft>
              <a:buSzPct val="85000"/>
              <a:buFont typeface="Wingdings" panose="05000000000000000000" pitchFamily="2" charset="2"/>
              <a:buChar char="q"/>
            </a:pPr>
            <a:r>
              <a:rPr lang="en-US" sz="2200" dirty="0">
                <a:solidFill>
                  <a:srgbClr val="262627"/>
                </a:solidFill>
                <a:latin typeface="+mj-lt"/>
              </a:rPr>
              <a:t>It symbolizes bringing the family and network to the table to complete our daily work. </a:t>
            </a:r>
            <a:endParaRPr kumimoji="0" lang="en-US" sz="2200" b="0" i="0" u="none" strike="noStrike" kern="1200" cap="none" spc="0" normalizeH="0" baseline="0" noProof="0" dirty="0">
              <a:ln>
                <a:noFill/>
              </a:ln>
              <a:solidFill>
                <a:srgbClr val="262627"/>
              </a:solidFill>
              <a:effectLst/>
              <a:uLnTx/>
              <a:uFillTx/>
              <a:latin typeface="+mj-lt"/>
              <a:ea typeface="+mn-ea"/>
              <a:cs typeface="+mn-cs"/>
            </a:endParaRPr>
          </a:p>
          <a:p>
            <a:pPr marL="342900" lvl="0" indent="-342900">
              <a:spcAft>
                <a:spcPts val="1200"/>
              </a:spcAft>
              <a:buSzPct val="85000"/>
              <a:buFont typeface="Wingdings" panose="05000000000000000000" pitchFamily="2" charset="2"/>
              <a:buChar char="q"/>
            </a:pPr>
            <a:endParaRPr lang="en-US" sz="2200" dirty="0">
              <a:solidFill>
                <a:srgbClr val="262627"/>
              </a:solidFill>
              <a:latin typeface="Myriad pro"/>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8580"/>
            <a:ext cx="6524004" cy="2699420"/>
          </a:xfrm>
          <a:prstGeom prst="rect">
            <a:avLst/>
          </a:prstGeom>
        </p:spPr>
      </p:pic>
    </p:spTree>
    <p:extLst>
      <p:ext uri="{BB962C8B-B14F-4D97-AF65-F5344CB8AC3E}">
        <p14:creationId xmlns:p14="http://schemas.microsoft.com/office/powerpoint/2010/main" val="2049151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D641C4EC-F24B-70D8-521E-0BFB7CC3FE8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891CC0B4-211A-5A76-51B4-33BA0482D1CA}"/>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345D194E-8378-BF46-3631-CA57DD7B3E12}"/>
              </a:ext>
            </a:extLst>
          </p:cNvPr>
          <p:cNvPicPr>
            <a:picLocks noChangeAspect="1"/>
          </p:cNvPicPr>
          <p:nvPr/>
        </p:nvPicPr>
        <p:blipFill>
          <a:blip r:embed="rId2"/>
          <a:stretch>
            <a:fillRect/>
          </a:stretch>
        </p:blipFill>
        <p:spPr>
          <a:xfrm>
            <a:off x="1476375" y="72910"/>
            <a:ext cx="8583645" cy="6712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30918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04" y="517702"/>
            <a:ext cx="9807673" cy="1280160"/>
          </a:xfrm>
        </p:spPr>
        <p:txBody>
          <a:bodyPr/>
          <a:lstStyle/>
          <a:p>
            <a:r>
              <a:rPr lang="en-US" dirty="0">
                <a:solidFill>
                  <a:srgbClr val="00ABCA"/>
                </a:solidFill>
              </a:rPr>
              <a:t>DCFS Mission Statement</a:t>
            </a:r>
          </a:p>
        </p:txBody>
      </p:sp>
      <p:sp>
        <p:nvSpPr>
          <p:cNvPr id="3" name="Rectangle 2"/>
          <p:cNvSpPr/>
          <p:nvPr/>
        </p:nvSpPr>
        <p:spPr>
          <a:xfrm>
            <a:off x="683923" y="2154537"/>
            <a:ext cx="10869902" cy="3046988"/>
          </a:xfrm>
          <a:prstGeom prst="rect">
            <a:avLst/>
          </a:prstGeom>
        </p:spPr>
        <p:txBody>
          <a:bodyPr wrap="square">
            <a:spAutoFit/>
          </a:bodyPr>
          <a:lstStyle/>
          <a:p>
            <a:pPr marL="571500" indent="-571500">
              <a:buFont typeface="Arial" panose="020B0604020202020204" pitchFamily="34" charset="0"/>
              <a:buChar char="•"/>
            </a:pPr>
            <a:r>
              <a:rPr lang="en-US" sz="3200" dirty="0">
                <a:latin typeface="Rockwell" panose="02060603020205020403" pitchFamily="18" charset="0"/>
              </a:rPr>
              <a:t>Our mission is to keep children safe and help families. DCFS will respectfully engage families and youth and use community-based services and supports to assist parents in successfully caring for their children. We will focus on the safety, permanency, and well-being for all children and youth. </a:t>
            </a:r>
          </a:p>
        </p:txBody>
      </p:sp>
    </p:spTree>
    <p:extLst>
      <p:ext uri="{BB962C8B-B14F-4D97-AF65-F5344CB8AC3E}">
        <p14:creationId xmlns:p14="http://schemas.microsoft.com/office/powerpoint/2010/main" val="3685104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 with text on it&#10;&#10;Description automatically generated">
            <a:extLst>
              <a:ext uri="{FF2B5EF4-FFF2-40B4-BE49-F238E27FC236}">
                <a16:creationId xmlns:a16="http://schemas.microsoft.com/office/drawing/2014/main" id="{0F50923C-EE8A-FB23-1537-12F4EB872D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87" b="23656"/>
          <a:stretch/>
        </p:blipFill>
        <p:spPr>
          <a:xfrm>
            <a:off x="2761130" y="221616"/>
            <a:ext cx="6669739" cy="6078922"/>
          </a:xfrm>
          <a:prstGeom prst="rect">
            <a:avLst/>
          </a:prstGeom>
        </p:spPr>
      </p:pic>
    </p:spTree>
    <p:extLst>
      <p:ext uri="{BB962C8B-B14F-4D97-AF65-F5344CB8AC3E}">
        <p14:creationId xmlns:p14="http://schemas.microsoft.com/office/powerpoint/2010/main" val="1534963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5456B-120E-A91E-C225-F1E2D78FF73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4DC0C56-7D33-8EFA-C481-BE940CAE9FC6}"/>
              </a:ext>
            </a:extLst>
          </p:cNvPr>
          <p:cNvSpPr>
            <a:spLocks noGrp="1"/>
          </p:cNvSpPr>
          <p:nvPr>
            <p:ph type="body" sz="quarter" idx="10"/>
          </p:nvPr>
        </p:nvSpPr>
        <p:spPr>
          <a:xfrm>
            <a:off x="1212392" y="1199196"/>
            <a:ext cx="10363200" cy="4088028"/>
          </a:xfrm>
        </p:spPr>
        <p:txBody>
          <a:bodyPr anchor="ctr">
            <a:normAutofit/>
          </a:bodyPr>
          <a:lstStyle/>
          <a:p>
            <a:r>
              <a:rPr lang="en-US" dirty="0"/>
              <a:t>What is Structured Decision Making:</a:t>
            </a:r>
          </a:p>
        </p:txBody>
      </p:sp>
    </p:spTree>
    <p:extLst>
      <p:ext uri="{BB962C8B-B14F-4D97-AF65-F5344CB8AC3E}">
        <p14:creationId xmlns:p14="http://schemas.microsoft.com/office/powerpoint/2010/main" val="2816005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1933" y="86910"/>
            <a:ext cx="11868135" cy="6684181"/>
          </a:xfrm>
          <a:custGeom>
            <a:avLst/>
            <a:gdLst/>
            <a:ahLst/>
            <a:cxnLst/>
            <a:rect l="l" t="t" r="r" b="b"/>
            <a:pathLst>
              <a:path w="17802202" h="10026271">
                <a:moveTo>
                  <a:pt x="0" y="0"/>
                </a:moveTo>
                <a:lnTo>
                  <a:pt x="17802202" y="0"/>
                </a:lnTo>
                <a:lnTo>
                  <a:pt x="17802202" y="10026272"/>
                </a:lnTo>
                <a:lnTo>
                  <a:pt x="0" y="10026272"/>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1F38B-FD0C-70D9-379E-516CA6E0E56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993FE7E-9786-C99F-FEC9-934D7B1970B8}"/>
              </a:ext>
            </a:extLst>
          </p:cNvPr>
          <p:cNvSpPr>
            <a:spLocks noGrp="1"/>
          </p:cNvSpPr>
          <p:nvPr>
            <p:ph type="body" sz="quarter" idx="10"/>
          </p:nvPr>
        </p:nvSpPr>
        <p:spPr>
          <a:xfrm>
            <a:off x="878678" y="174259"/>
            <a:ext cx="10363200" cy="6497983"/>
          </a:xfrm>
        </p:spPr>
        <p:txBody>
          <a:bodyPr anchor="ctr">
            <a:normAutofit/>
          </a:bodyPr>
          <a:lstStyle/>
          <a:p>
            <a:r>
              <a:rPr lang="en-US" dirty="0"/>
              <a:t>What is Safety Organized Practice</a:t>
            </a:r>
          </a:p>
        </p:txBody>
      </p:sp>
    </p:spTree>
    <p:extLst>
      <p:ext uri="{BB962C8B-B14F-4D97-AF65-F5344CB8AC3E}">
        <p14:creationId xmlns:p14="http://schemas.microsoft.com/office/powerpoint/2010/main" val="3323069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6A1F-3F5F-CE49-9FAF-0D0278915C2F}"/>
              </a:ext>
            </a:extLst>
          </p:cNvPr>
          <p:cNvSpPr>
            <a:spLocks noGrp="1"/>
          </p:cNvSpPr>
          <p:nvPr>
            <p:ph type="title"/>
          </p:nvPr>
        </p:nvSpPr>
        <p:spPr>
          <a:xfrm>
            <a:off x="371475" y="727803"/>
            <a:ext cx="4972050" cy="748572"/>
          </a:xfrm>
        </p:spPr>
        <p:txBody>
          <a:bodyPr/>
          <a:lstStyle/>
          <a:p>
            <a:r>
              <a:rPr lang="en-US" dirty="0">
                <a:solidFill>
                  <a:srgbClr val="00ABCA"/>
                </a:solidFill>
              </a:rPr>
              <a:t>DCFS Priorities</a:t>
            </a:r>
          </a:p>
        </p:txBody>
      </p:sp>
      <p:sp>
        <p:nvSpPr>
          <p:cNvPr id="3" name="Text Placeholder 2">
            <a:extLst>
              <a:ext uri="{FF2B5EF4-FFF2-40B4-BE49-F238E27FC236}">
                <a16:creationId xmlns:a16="http://schemas.microsoft.com/office/drawing/2014/main" id="{47438703-7B19-6148-8DED-76827285D62E}"/>
              </a:ext>
            </a:extLst>
          </p:cNvPr>
          <p:cNvSpPr>
            <a:spLocks noGrp="1"/>
          </p:cNvSpPr>
          <p:nvPr>
            <p:ph type="body" sz="quarter" idx="11"/>
          </p:nvPr>
        </p:nvSpPr>
        <p:spPr>
          <a:xfrm>
            <a:off x="371475" y="2162175"/>
            <a:ext cx="9534525" cy="4191000"/>
          </a:xfrm>
        </p:spPr>
        <p:txBody>
          <a:bodyPr/>
          <a:lstStyle/>
          <a:p>
            <a:pPr marL="457200" lvl="0" indent="-457200">
              <a:buFont typeface="+mj-lt"/>
              <a:buAutoNum type="arabicPeriod"/>
            </a:pPr>
            <a:r>
              <a:rPr lang="en-US" sz="2400" dirty="0"/>
              <a:t>Safely stabilize and preserve families; and if that is not possible…</a:t>
            </a:r>
          </a:p>
          <a:p>
            <a:pPr marL="342900" lvl="0" indent="-342900">
              <a:buFont typeface="+mj-lt"/>
              <a:buAutoNum type="arabicPeriod"/>
            </a:pPr>
            <a:endParaRPr lang="en-US" sz="1400" dirty="0"/>
          </a:p>
          <a:p>
            <a:pPr marL="457200" lvl="0" indent="-457200">
              <a:buFont typeface="+mj-lt"/>
              <a:buAutoNum type="arabicPeriod"/>
            </a:pPr>
            <a:r>
              <a:rPr lang="en-US" sz="2400" dirty="0"/>
              <a:t>Safely care for children and quickly reunify children to their families of origin. If children must be removed from the home, relative and fictive kin caregivers will be considered immediately and throughout the entire engagement with the family; and if reunification is not possible… </a:t>
            </a:r>
          </a:p>
          <a:p>
            <a:pPr marL="342900" lvl="0" indent="-342900">
              <a:buFont typeface="+mj-lt"/>
              <a:buAutoNum type="arabicPeriod"/>
            </a:pPr>
            <a:endParaRPr lang="en-US" sz="1400" dirty="0"/>
          </a:p>
          <a:p>
            <a:pPr marL="457200" lvl="0" indent="-457200">
              <a:buFont typeface="+mj-lt"/>
              <a:buAutoNum type="arabicPeriod"/>
            </a:pPr>
            <a:r>
              <a:rPr lang="en-US" sz="2400" dirty="0"/>
              <a:t>Safely support the permanency, well-being, and development of culturally safe lifelong relationships for children and youth.</a:t>
            </a:r>
          </a:p>
        </p:txBody>
      </p:sp>
      <p:pic>
        <p:nvPicPr>
          <p:cNvPr id="12" name="Picture 11" descr="A hand holding a black marker&#10;&#10;AI-generated content may be incorrect.">
            <a:extLst>
              <a:ext uri="{FF2B5EF4-FFF2-40B4-BE49-F238E27FC236}">
                <a16:creationId xmlns:a16="http://schemas.microsoft.com/office/drawing/2014/main" id="{D5A00CEF-A298-AE28-4A2D-4357FB4BD36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69386" y="2667000"/>
            <a:ext cx="2876550" cy="4191000"/>
          </a:xfrm>
          <a:prstGeom prst="rect">
            <a:avLst/>
          </a:prstGeom>
        </p:spPr>
      </p:pic>
    </p:spTree>
    <p:extLst>
      <p:ext uri="{BB962C8B-B14F-4D97-AF65-F5344CB8AC3E}">
        <p14:creationId xmlns:p14="http://schemas.microsoft.com/office/powerpoint/2010/main" val="2611074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AEA6BBB-1021-31B9-F0B1-848C132E36F5}"/>
              </a:ext>
            </a:extLst>
          </p:cNvPr>
          <p:cNvSpPr>
            <a:spLocks noGrp="1"/>
          </p:cNvSpPr>
          <p:nvPr>
            <p:ph type="pic" sz="quarter" idx="10"/>
          </p:nvPr>
        </p:nvSpPr>
        <p:spPr>
          <a:xfrm>
            <a:off x="5315465" y="1360967"/>
            <a:ext cx="6575116" cy="5118312"/>
          </a:xfrm>
        </p:spPr>
        <p:txBody>
          <a:bodyPr>
            <a:normAutofit/>
          </a:bodyPr>
          <a:lstStyle/>
          <a:p>
            <a:endParaRPr lang="en-US" sz="2200" dirty="0"/>
          </a:p>
          <a:p>
            <a:pPr marL="457200" indent="-457200">
              <a:buFont typeface="+mj-lt"/>
              <a:buAutoNum type="arabicPeriod"/>
            </a:pPr>
            <a:r>
              <a:rPr lang="en-US" sz="2200" dirty="0"/>
              <a:t>Develop good working relationships that lead to a shared focus among all stakeholders, including the child, family, kin, caseworker, supervisor, and extended community.</a:t>
            </a:r>
          </a:p>
          <a:p>
            <a:pPr marL="457200" indent="-457200">
              <a:buFont typeface="+mj-lt"/>
              <a:buAutoNum type="arabicPeriod"/>
            </a:pPr>
            <a:endParaRPr lang="en-US" sz="1000" dirty="0"/>
          </a:p>
          <a:p>
            <a:pPr marL="457200" indent="-457200">
              <a:buFont typeface="+mj-lt"/>
              <a:buAutoNum type="arabicPeriod"/>
            </a:pPr>
            <a:r>
              <a:rPr lang="en-US" sz="2200" dirty="0"/>
              <a:t>Use critical thinking and decision-support tools to enhance consistency, validity, and equity in the key case decisions that child welfare practitioners have to make every day.</a:t>
            </a:r>
          </a:p>
          <a:p>
            <a:pPr marL="457200" indent="-457200">
              <a:buFont typeface="+mj-lt"/>
              <a:buAutoNum type="arabicPeriod"/>
            </a:pPr>
            <a:endParaRPr lang="en-US" sz="1000" dirty="0"/>
          </a:p>
          <a:p>
            <a:pPr marL="457200" indent="-457200">
              <a:buFont typeface="+mj-lt"/>
              <a:buAutoNum type="arabicPeriod"/>
            </a:pPr>
            <a:r>
              <a:rPr lang="en-US" sz="2200" dirty="0"/>
              <a:t>Build collaborative plans to enhance daily child safety.</a:t>
            </a:r>
          </a:p>
          <a:p>
            <a:endParaRPr lang="en-US" sz="2200" dirty="0"/>
          </a:p>
        </p:txBody>
      </p:sp>
      <p:sp>
        <p:nvSpPr>
          <p:cNvPr id="3" name="Title 2">
            <a:extLst>
              <a:ext uri="{FF2B5EF4-FFF2-40B4-BE49-F238E27FC236}">
                <a16:creationId xmlns:a16="http://schemas.microsoft.com/office/drawing/2014/main" id="{60AFE18E-23F8-8D31-3C62-0A7DF43CC5CA}"/>
              </a:ext>
            </a:extLst>
          </p:cNvPr>
          <p:cNvSpPr>
            <a:spLocks noGrp="1"/>
          </p:cNvSpPr>
          <p:nvPr>
            <p:ph type="title"/>
          </p:nvPr>
        </p:nvSpPr>
        <p:spPr>
          <a:xfrm>
            <a:off x="1642271" y="582829"/>
            <a:ext cx="8907458" cy="702828"/>
          </a:xfrm>
        </p:spPr>
        <p:txBody>
          <a:bodyPr/>
          <a:lstStyle/>
          <a:p>
            <a:r>
              <a:rPr lang="en-US" dirty="0"/>
              <a:t>Three Goals of the SOP Approach </a:t>
            </a:r>
          </a:p>
        </p:txBody>
      </p:sp>
      <p:pic>
        <p:nvPicPr>
          <p:cNvPr id="6" name="Picture 5" descr="A group of people sitting on a couch&#10;&#10;Description automatically generated">
            <a:extLst>
              <a:ext uri="{FF2B5EF4-FFF2-40B4-BE49-F238E27FC236}">
                <a16:creationId xmlns:a16="http://schemas.microsoft.com/office/drawing/2014/main" id="{8B0C8921-49A9-34FB-9799-20E1AAC1AA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2" b="27025"/>
          <a:stretch/>
        </p:blipFill>
        <p:spPr>
          <a:xfrm>
            <a:off x="466417" y="2084439"/>
            <a:ext cx="4849048" cy="3170130"/>
          </a:xfrm>
          <a:prstGeom prst="rect">
            <a:avLst/>
          </a:prstGeom>
        </p:spPr>
      </p:pic>
    </p:spTree>
    <p:extLst>
      <p:ext uri="{BB962C8B-B14F-4D97-AF65-F5344CB8AC3E}">
        <p14:creationId xmlns:p14="http://schemas.microsoft.com/office/powerpoint/2010/main" val="403391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rot="5400000">
            <a:off x="-883295" y="1303421"/>
            <a:ext cx="6496468" cy="4251159"/>
          </a:xfrm>
          <a:solidFill>
            <a:schemeClr val="tx1"/>
          </a:solidFill>
        </p:spPr>
        <p:txBody>
          <a:bodyPr/>
          <a:lstStyle/>
          <a:p>
            <a:r>
              <a:rPr lang="en-US" sz="3200" dirty="0"/>
              <a:t>Introductions</a:t>
            </a:r>
          </a:p>
        </p:txBody>
      </p:sp>
      <p:sp>
        <p:nvSpPr>
          <p:cNvPr id="11" name="TextBox 10"/>
          <p:cNvSpPr txBox="1"/>
          <p:nvPr/>
        </p:nvSpPr>
        <p:spPr>
          <a:xfrm>
            <a:off x="4707803" y="1070951"/>
            <a:ext cx="7484198" cy="3093154"/>
          </a:xfrm>
          <a:prstGeom prst="rect">
            <a:avLst/>
          </a:prstGeom>
          <a:noFill/>
        </p:spPr>
        <p:txBody>
          <a:bodyPr wrap="square" lIns="365760" tIns="91440" rtlCol="0">
            <a:spAutoFit/>
          </a:bodyPr>
          <a:lstStyle/>
          <a:p>
            <a:pPr marL="742950" indent="-742950">
              <a:buFont typeface="+mj-lt"/>
              <a:buAutoNum type="arabicPeriod"/>
            </a:pPr>
            <a:r>
              <a:rPr lang="en-US" sz="3200" dirty="0">
                <a:latin typeface="Myriad Pro"/>
              </a:rPr>
              <a:t>Name</a:t>
            </a:r>
          </a:p>
          <a:p>
            <a:pPr marL="742950" indent="-742950">
              <a:buFont typeface="+mj-lt"/>
              <a:buAutoNum type="arabicPeriod"/>
            </a:pPr>
            <a:r>
              <a:rPr lang="en-US" sz="3200" dirty="0">
                <a:latin typeface="Myriad Pro"/>
              </a:rPr>
              <a:t>County</a:t>
            </a:r>
          </a:p>
          <a:p>
            <a:pPr marL="742950" indent="-742950">
              <a:buFont typeface="+mj-lt"/>
              <a:buAutoNum type="arabicPeriod"/>
            </a:pPr>
            <a:r>
              <a:rPr lang="en-US" sz="3200" dirty="0">
                <a:latin typeface="Myriad Pro"/>
              </a:rPr>
              <a:t>Field trainer</a:t>
            </a:r>
          </a:p>
          <a:p>
            <a:pPr marL="742950" indent="-742950">
              <a:buFont typeface="+mj-lt"/>
              <a:buAutoNum type="arabicPeriod"/>
            </a:pPr>
            <a:r>
              <a:rPr lang="en-US" sz="3200" dirty="0">
                <a:latin typeface="Myriad Pro"/>
              </a:rPr>
              <a:t>Supervisor</a:t>
            </a:r>
          </a:p>
          <a:p>
            <a:pPr marL="742950" indent="-742950">
              <a:buFont typeface="+mj-lt"/>
              <a:buAutoNum type="arabicPeriod"/>
            </a:pPr>
            <a:r>
              <a:rPr lang="en-US" sz="3200" dirty="0">
                <a:latin typeface="Myriad Pro"/>
              </a:rPr>
              <a:t>Unit (e.g., investigations, protective services, foster care, resource)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9" y="411598"/>
            <a:ext cx="1887718" cy="1318706"/>
          </a:xfrm>
          <a:prstGeom prst="rect">
            <a:avLst/>
          </a:prstGeom>
        </p:spPr>
      </p:pic>
    </p:spTree>
    <p:extLst>
      <p:ext uri="{BB962C8B-B14F-4D97-AF65-F5344CB8AC3E}">
        <p14:creationId xmlns:p14="http://schemas.microsoft.com/office/powerpoint/2010/main" val="3020625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 y="0"/>
            <a:ext cx="122777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30431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a:t>Worry Scaling Question</a:t>
            </a:r>
          </a:p>
        </p:txBody>
      </p:sp>
      <p:sp>
        <p:nvSpPr>
          <p:cNvPr id="6" name="Text Placeholder 5"/>
          <p:cNvSpPr>
            <a:spLocks noGrp="1"/>
          </p:cNvSpPr>
          <p:nvPr>
            <p:ph type="body" sz="quarter" idx="13"/>
          </p:nvPr>
        </p:nvSpPr>
        <p:spPr/>
        <p:txBody>
          <a:bodyPr>
            <a:normAutofit fontScale="92500" lnSpcReduction="20000"/>
          </a:bodyPr>
          <a:lstStyle/>
          <a:p>
            <a:r>
              <a:rPr lang="en-US" dirty="0"/>
              <a:t>How worried do you feel? Stand in the spot of the room that best represents your rating. </a:t>
            </a:r>
          </a:p>
        </p:txBody>
      </p:sp>
      <p:grpSp>
        <p:nvGrpSpPr>
          <p:cNvPr id="9" name="Group 8">
            <a:extLst>
              <a:ext uri="{FF2B5EF4-FFF2-40B4-BE49-F238E27FC236}">
                <a16:creationId xmlns:a16="http://schemas.microsoft.com/office/drawing/2014/main" id="{99C1638C-805C-4457-AC8E-3FAFD5AC538B}"/>
              </a:ext>
            </a:extLst>
          </p:cNvPr>
          <p:cNvGrpSpPr/>
          <p:nvPr/>
        </p:nvGrpSpPr>
        <p:grpSpPr>
          <a:xfrm>
            <a:off x="707817" y="2825517"/>
            <a:ext cx="10879428" cy="2339573"/>
            <a:chOff x="503274" y="2656573"/>
            <a:chExt cx="10879428" cy="2339573"/>
          </a:xfrm>
        </p:grpSpPr>
        <p:sp>
          <p:nvSpPr>
            <p:cNvPr id="10" name="Notched Right Arrow 2">
              <a:extLst>
                <a:ext uri="{FF2B5EF4-FFF2-40B4-BE49-F238E27FC236}">
                  <a16:creationId xmlns:a16="http://schemas.microsoft.com/office/drawing/2014/main" id="{5F284000-B3E5-4062-8CDC-3CB33A88B9E2}"/>
                </a:ext>
              </a:extLst>
            </p:cNvPr>
            <p:cNvSpPr/>
            <p:nvPr/>
          </p:nvSpPr>
          <p:spPr>
            <a:xfrm>
              <a:off x="774601" y="3276392"/>
              <a:ext cx="10608101" cy="826424"/>
            </a:xfrm>
            <a:prstGeom prst="notchedRightArrow">
              <a:avLst/>
            </a:prstGeom>
            <a:gradFill flip="none" rotWithShape="1">
              <a:gsLst>
                <a:gs pos="0">
                  <a:srgbClr val="00ABCA"/>
                </a:gs>
                <a:gs pos="100000">
                  <a:srgbClr val="FF0000"/>
                </a:gs>
              </a:gsLst>
              <a:lin ang="0" scaled="1"/>
              <a:tileRect/>
            </a:gradFill>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1" name="Freeform 3">
              <a:extLst>
                <a:ext uri="{FF2B5EF4-FFF2-40B4-BE49-F238E27FC236}">
                  <a16:creationId xmlns:a16="http://schemas.microsoft.com/office/drawing/2014/main" id="{40BD6F2E-C386-4D01-80AC-C39063605BAD}"/>
                </a:ext>
              </a:extLst>
            </p:cNvPr>
            <p:cNvSpPr/>
            <p:nvPr/>
          </p:nvSpPr>
          <p:spPr>
            <a:xfrm>
              <a:off x="972191" y="2656573"/>
              <a:ext cx="1912625" cy="826424"/>
            </a:xfrm>
            <a:custGeom>
              <a:avLst/>
              <a:gdLst>
                <a:gd name="connsiteX0" fmla="*/ 0 w 1919855"/>
                <a:gd name="connsiteY0" fmla="*/ 0 h 797306"/>
                <a:gd name="connsiteX1" fmla="*/ 1919855 w 1919855"/>
                <a:gd name="connsiteY1" fmla="*/ 0 h 797306"/>
                <a:gd name="connsiteX2" fmla="*/ 1919855 w 1919855"/>
                <a:gd name="connsiteY2" fmla="*/ 797306 h 797306"/>
                <a:gd name="connsiteX3" fmla="*/ 0 w 1919855"/>
                <a:gd name="connsiteY3" fmla="*/ 797306 h 797306"/>
                <a:gd name="connsiteX4" fmla="*/ 0 w 1919855"/>
                <a:gd name="connsiteY4" fmla="*/ 0 h 797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855" h="797306">
                  <a:moveTo>
                    <a:pt x="0" y="0"/>
                  </a:moveTo>
                  <a:lnTo>
                    <a:pt x="1919855" y="0"/>
                  </a:lnTo>
                  <a:lnTo>
                    <a:pt x="1919855" y="797306"/>
                  </a:lnTo>
                  <a:lnTo>
                    <a:pt x="0" y="7973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solidFill>
                    <a:schemeClr val="accent4"/>
                  </a:solidFill>
                </a:rPr>
                <a:t>0</a:t>
              </a:r>
            </a:p>
          </p:txBody>
        </p:sp>
        <p:sp>
          <p:nvSpPr>
            <p:cNvPr id="12" name="Oval 11">
              <a:extLst>
                <a:ext uri="{FF2B5EF4-FFF2-40B4-BE49-F238E27FC236}">
                  <a16:creationId xmlns:a16="http://schemas.microsoft.com/office/drawing/2014/main" id="{45341151-E271-4E6E-A63C-5C68DB7E1DD4}"/>
                </a:ext>
              </a:extLst>
            </p:cNvPr>
            <p:cNvSpPr/>
            <p:nvPr/>
          </p:nvSpPr>
          <p:spPr>
            <a:xfrm>
              <a:off x="1784338" y="3578243"/>
              <a:ext cx="198575" cy="206606"/>
            </a:xfrm>
            <a:prstGeom prst="ellipse">
              <a:avLst/>
            </a:prstGeom>
            <a:solidFill>
              <a:schemeClr val="bg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1C7795D7-D89B-446E-BD7A-A4F8C3B7B18D}"/>
                </a:ext>
              </a:extLst>
            </p:cNvPr>
            <p:cNvSpPr/>
            <p:nvPr/>
          </p:nvSpPr>
          <p:spPr>
            <a:xfrm>
              <a:off x="8789573" y="3956511"/>
              <a:ext cx="2298249" cy="1024332"/>
            </a:xfrm>
            <a:custGeom>
              <a:avLst/>
              <a:gdLst>
                <a:gd name="connsiteX0" fmla="*/ 0 w 2306936"/>
                <a:gd name="connsiteY0" fmla="*/ 0 h 797306"/>
                <a:gd name="connsiteX1" fmla="*/ 2306936 w 2306936"/>
                <a:gd name="connsiteY1" fmla="*/ 0 h 797306"/>
                <a:gd name="connsiteX2" fmla="*/ 2306936 w 2306936"/>
                <a:gd name="connsiteY2" fmla="*/ 797306 h 797306"/>
                <a:gd name="connsiteX3" fmla="*/ 0 w 2306936"/>
                <a:gd name="connsiteY3" fmla="*/ 797306 h 797306"/>
                <a:gd name="connsiteX4" fmla="*/ 0 w 2306936"/>
                <a:gd name="connsiteY4" fmla="*/ 0 h 797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936" h="797306">
                  <a:moveTo>
                    <a:pt x="0" y="0"/>
                  </a:moveTo>
                  <a:lnTo>
                    <a:pt x="2306936" y="0"/>
                  </a:lnTo>
                  <a:lnTo>
                    <a:pt x="2306936" y="797306"/>
                  </a:lnTo>
                  <a:lnTo>
                    <a:pt x="0" y="7973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2"/>
                  </a:solidFill>
                </a:rPr>
                <a:t>Very </a:t>
              </a:r>
              <a:r>
                <a:rPr lang="en-US" sz="2800" dirty="0">
                  <a:solidFill>
                    <a:schemeClr val="tx2"/>
                  </a:solidFill>
                </a:rPr>
                <a:t>w</a:t>
              </a:r>
              <a:r>
                <a:rPr lang="en-US" sz="2800" kern="1200" dirty="0">
                  <a:solidFill>
                    <a:schemeClr val="tx2"/>
                  </a:solidFill>
                </a:rPr>
                <a:t>orried</a:t>
              </a:r>
            </a:p>
          </p:txBody>
        </p:sp>
        <p:sp>
          <p:nvSpPr>
            <p:cNvPr id="14" name="Oval 13">
              <a:extLst>
                <a:ext uri="{FF2B5EF4-FFF2-40B4-BE49-F238E27FC236}">
                  <a16:creationId xmlns:a16="http://schemas.microsoft.com/office/drawing/2014/main" id="{B000091D-AB07-4B15-B114-D5A051606150}"/>
                </a:ext>
              </a:extLst>
            </p:cNvPr>
            <p:cNvSpPr/>
            <p:nvPr/>
          </p:nvSpPr>
          <p:spPr>
            <a:xfrm>
              <a:off x="4469362" y="3578243"/>
              <a:ext cx="198575" cy="206606"/>
            </a:xfrm>
            <a:prstGeom prst="ellipse">
              <a:avLst/>
            </a:prstGeom>
            <a:solidFill>
              <a:schemeClr val="bg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Freeform 7">
              <a:extLst>
                <a:ext uri="{FF2B5EF4-FFF2-40B4-BE49-F238E27FC236}">
                  <a16:creationId xmlns:a16="http://schemas.microsoft.com/office/drawing/2014/main" id="{6A40EB96-8043-4F61-ABA6-C3029CE1E7C8}"/>
                </a:ext>
              </a:extLst>
            </p:cNvPr>
            <p:cNvSpPr/>
            <p:nvPr/>
          </p:nvSpPr>
          <p:spPr>
            <a:xfrm>
              <a:off x="8782786" y="2656573"/>
              <a:ext cx="2298249" cy="826424"/>
            </a:xfrm>
            <a:custGeom>
              <a:avLst/>
              <a:gdLst>
                <a:gd name="connsiteX0" fmla="*/ 0 w 2306936"/>
                <a:gd name="connsiteY0" fmla="*/ 0 h 797306"/>
                <a:gd name="connsiteX1" fmla="*/ 2306936 w 2306936"/>
                <a:gd name="connsiteY1" fmla="*/ 0 h 797306"/>
                <a:gd name="connsiteX2" fmla="*/ 2306936 w 2306936"/>
                <a:gd name="connsiteY2" fmla="*/ 797306 h 797306"/>
                <a:gd name="connsiteX3" fmla="*/ 0 w 2306936"/>
                <a:gd name="connsiteY3" fmla="*/ 797306 h 797306"/>
                <a:gd name="connsiteX4" fmla="*/ 0 w 2306936"/>
                <a:gd name="connsiteY4" fmla="*/ 0 h 797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936" h="797306">
                  <a:moveTo>
                    <a:pt x="0" y="0"/>
                  </a:moveTo>
                  <a:lnTo>
                    <a:pt x="2306936" y="0"/>
                  </a:lnTo>
                  <a:lnTo>
                    <a:pt x="2306936" y="797306"/>
                  </a:lnTo>
                  <a:lnTo>
                    <a:pt x="0" y="7973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a:solidFill>
                    <a:schemeClr val="tx2"/>
                  </a:solidFill>
                </a:rPr>
                <a:t>10</a:t>
              </a:r>
            </a:p>
          </p:txBody>
        </p:sp>
        <p:sp>
          <p:nvSpPr>
            <p:cNvPr id="16" name="Oval 15">
              <a:extLst>
                <a:ext uri="{FF2B5EF4-FFF2-40B4-BE49-F238E27FC236}">
                  <a16:creationId xmlns:a16="http://schemas.microsoft.com/office/drawing/2014/main" id="{0A7ADE55-AE76-47B5-91EA-9D088FE3710B}"/>
                </a:ext>
              </a:extLst>
            </p:cNvPr>
            <p:cNvSpPr/>
            <p:nvPr/>
          </p:nvSpPr>
          <p:spPr>
            <a:xfrm>
              <a:off x="7154386" y="3578243"/>
              <a:ext cx="198575" cy="206606"/>
            </a:xfrm>
            <a:prstGeom prst="ellipse">
              <a:avLst/>
            </a:prstGeom>
            <a:solidFill>
              <a:schemeClr val="bg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Freeform 9">
              <a:extLst>
                <a:ext uri="{FF2B5EF4-FFF2-40B4-BE49-F238E27FC236}">
                  <a16:creationId xmlns:a16="http://schemas.microsoft.com/office/drawing/2014/main" id="{F8A69764-AEEA-4568-9455-35D817723984}"/>
                </a:ext>
              </a:extLst>
            </p:cNvPr>
            <p:cNvSpPr/>
            <p:nvPr/>
          </p:nvSpPr>
          <p:spPr>
            <a:xfrm>
              <a:off x="503274" y="3941209"/>
              <a:ext cx="2554013" cy="1054937"/>
            </a:xfrm>
            <a:custGeom>
              <a:avLst/>
              <a:gdLst>
                <a:gd name="connsiteX0" fmla="*/ 0 w 2306936"/>
                <a:gd name="connsiteY0" fmla="*/ 0 h 797306"/>
                <a:gd name="connsiteX1" fmla="*/ 2306936 w 2306936"/>
                <a:gd name="connsiteY1" fmla="*/ 0 h 797306"/>
                <a:gd name="connsiteX2" fmla="*/ 2306936 w 2306936"/>
                <a:gd name="connsiteY2" fmla="*/ 797306 h 797306"/>
                <a:gd name="connsiteX3" fmla="*/ 0 w 2306936"/>
                <a:gd name="connsiteY3" fmla="*/ 797306 h 797306"/>
                <a:gd name="connsiteX4" fmla="*/ 0 w 2306936"/>
                <a:gd name="connsiteY4" fmla="*/ 0 h 797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936" h="797306">
                  <a:moveTo>
                    <a:pt x="0" y="0"/>
                  </a:moveTo>
                  <a:lnTo>
                    <a:pt x="2306936" y="0"/>
                  </a:lnTo>
                  <a:lnTo>
                    <a:pt x="2306936" y="797306"/>
                  </a:lnTo>
                  <a:lnTo>
                    <a:pt x="0" y="7973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accent4"/>
                  </a:solidFill>
                </a:rPr>
                <a:t>Not </a:t>
              </a:r>
              <a:br>
                <a:rPr lang="en-US" sz="2800" kern="1200" dirty="0">
                  <a:solidFill>
                    <a:schemeClr val="accent4"/>
                  </a:solidFill>
                </a:rPr>
              </a:br>
              <a:r>
                <a:rPr lang="en-US" sz="2800" kern="1200" dirty="0">
                  <a:solidFill>
                    <a:schemeClr val="accent4"/>
                  </a:solidFill>
                </a:rPr>
                <a:t>worried</a:t>
              </a:r>
            </a:p>
          </p:txBody>
        </p:sp>
        <p:sp>
          <p:nvSpPr>
            <p:cNvPr id="18" name="Oval 17">
              <a:extLst>
                <a:ext uri="{FF2B5EF4-FFF2-40B4-BE49-F238E27FC236}">
                  <a16:creationId xmlns:a16="http://schemas.microsoft.com/office/drawing/2014/main" id="{27DBAB76-577E-4EC4-8462-425529D4F889}"/>
                </a:ext>
              </a:extLst>
            </p:cNvPr>
            <p:cNvSpPr/>
            <p:nvPr/>
          </p:nvSpPr>
          <p:spPr>
            <a:xfrm>
              <a:off x="9839410" y="3578243"/>
              <a:ext cx="198575" cy="206606"/>
            </a:xfrm>
            <a:prstGeom prst="ellipse">
              <a:avLst/>
            </a:prstGeom>
            <a:solidFill>
              <a:schemeClr val="bg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grpSp>
    </p:spTree>
    <p:extLst>
      <p:ext uri="{BB962C8B-B14F-4D97-AF65-F5344CB8AC3E}">
        <p14:creationId xmlns:p14="http://schemas.microsoft.com/office/powerpoint/2010/main" val="3434345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18747" y="1647713"/>
            <a:ext cx="5636808" cy="4736322"/>
          </a:xfrm>
          <a:custGeom>
            <a:avLst/>
            <a:gdLst/>
            <a:ahLst/>
            <a:cxnLst/>
            <a:rect l="l" t="t" r="r" b="b"/>
            <a:pathLst>
              <a:path w="8455212" h="7104483">
                <a:moveTo>
                  <a:pt x="0" y="0"/>
                </a:moveTo>
                <a:lnTo>
                  <a:pt x="8455212" y="0"/>
                </a:lnTo>
                <a:lnTo>
                  <a:pt x="8455212" y="7104483"/>
                </a:lnTo>
                <a:lnTo>
                  <a:pt x="0" y="7104483"/>
                </a:lnTo>
                <a:lnTo>
                  <a:pt x="0" y="0"/>
                </a:lnTo>
                <a:close/>
              </a:path>
            </a:pathLst>
          </a:custGeom>
          <a:blipFill>
            <a:blip r:embed="rId2"/>
            <a:stretch>
              <a:fillRect/>
            </a:stretch>
          </a:blipFill>
        </p:spPr>
        <p:txBody>
          <a:bodyPr/>
          <a:lstStyle/>
          <a:p>
            <a:endParaRPr lang="en-US" sz="1200"/>
          </a:p>
        </p:txBody>
      </p:sp>
      <p:sp>
        <p:nvSpPr>
          <p:cNvPr id="3" name="Freeform 3"/>
          <p:cNvSpPr/>
          <p:nvPr/>
        </p:nvSpPr>
        <p:spPr>
          <a:xfrm rot="-5400000">
            <a:off x="3279021" y="3463076"/>
            <a:ext cx="2449199" cy="1049073"/>
          </a:xfrm>
          <a:custGeom>
            <a:avLst/>
            <a:gdLst/>
            <a:ahLst/>
            <a:cxnLst/>
            <a:rect l="l" t="t" r="r" b="b"/>
            <a:pathLst>
              <a:path w="3673798" h="1573610">
                <a:moveTo>
                  <a:pt x="0" y="0"/>
                </a:moveTo>
                <a:lnTo>
                  <a:pt x="3673798" y="0"/>
                </a:lnTo>
                <a:lnTo>
                  <a:pt x="3673798" y="1573610"/>
                </a:lnTo>
                <a:lnTo>
                  <a:pt x="0" y="15736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TextBox 4"/>
          <p:cNvSpPr txBox="1"/>
          <p:nvPr/>
        </p:nvSpPr>
        <p:spPr>
          <a:xfrm>
            <a:off x="2146300" y="473965"/>
            <a:ext cx="7899400" cy="776944"/>
          </a:xfrm>
          <a:prstGeom prst="rect">
            <a:avLst/>
          </a:prstGeom>
        </p:spPr>
        <p:txBody>
          <a:bodyPr lIns="0" tIns="0" rIns="0" bIns="0" rtlCol="0" anchor="t">
            <a:spAutoFit/>
          </a:bodyPr>
          <a:lstStyle/>
          <a:p>
            <a:pPr algn="ctr">
              <a:lnSpc>
                <a:spcPts val="3144"/>
              </a:lnSpc>
            </a:pPr>
            <a:r>
              <a:rPr lang="en-US" sz="2400" spc="71" dirty="0">
                <a:solidFill>
                  <a:srgbClr val="191919"/>
                </a:solidFill>
                <a:latin typeface="Aileron Heavy"/>
                <a:ea typeface="Aileron Heavy"/>
                <a:cs typeface="Aileron Heavy"/>
                <a:sym typeface="Aileron Heavy"/>
              </a:rPr>
              <a:t>Tier 1 - Assessments: </a:t>
            </a:r>
          </a:p>
          <a:p>
            <a:pPr algn="ctr">
              <a:lnSpc>
                <a:spcPts val="3144"/>
              </a:lnSpc>
              <a:spcBef>
                <a:spcPct val="0"/>
              </a:spcBef>
            </a:pPr>
            <a:r>
              <a:rPr lang="en-US" sz="2400" spc="71" dirty="0">
                <a:solidFill>
                  <a:srgbClr val="191919"/>
                </a:solidFill>
                <a:latin typeface="Aileron Heavy"/>
                <a:ea typeface="Aileron Heavy"/>
                <a:cs typeface="Aileron Heavy"/>
                <a:sym typeface="Aileron Heavy"/>
              </a:rPr>
              <a:t>C+B+I</a:t>
            </a:r>
          </a:p>
        </p:txBody>
      </p:sp>
      <p:sp>
        <p:nvSpPr>
          <p:cNvPr id="7" name="TextBox 7"/>
          <p:cNvSpPr txBox="1"/>
          <p:nvPr/>
        </p:nvSpPr>
        <p:spPr>
          <a:xfrm>
            <a:off x="705647" y="2917835"/>
            <a:ext cx="3336429" cy="2491836"/>
          </a:xfrm>
          <a:prstGeom prst="rect">
            <a:avLst/>
          </a:prstGeom>
        </p:spPr>
        <p:txBody>
          <a:bodyPr lIns="0" tIns="0" rIns="0" bIns="0" rtlCol="0" anchor="t">
            <a:spAutoFit/>
          </a:bodyPr>
          <a:lstStyle/>
          <a:p>
            <a:pPr algn="ctr">
              <a:lnSpc>
                <a:spcPts val="2799"/>
              </a:lnSpc>
              <a:spcBef>
                <a:spcPct val="0"/>
              </a:spcBef>
            </a:pPr>
            <a:endParaRPr sz="1200" dirty="0"/>
          </a:p>
          <a:p>
            <a:pPr algn="ctr">
              <a:lnSpc>
                <a:spcPts val="2799"/>
              </a:lnSpc>
              <a:spcBef>
                <a:spcPct val="0"/>
              </a:spcBef>
            </a:pPr>
            <a:r>
              <a:rPr lang="en-US" sz="2333" b="1" spc="46" dirty="0">
                <a:solidFill>
                  <a:srgbClr val="000000"/>
                </a:solidFill>
                <a:latin typeface="Aileron Regular Bold"/>
                <a:ea typeface="Aileron Regular Bold"/>
                <a:cs typeface="Aileron Regular Bold"/>
                <a:sym typeface="Aileron Regular Bold"/>
              </a:rPr>
              <a:t> Important note:</a:t>
            </a:r>
          </a:p>
          <a:p>
            <a:pPr algn="ctr">
              <a:lnSpc>
                <a:spcPts val="2799"/>
              </a:lnSpc>
              <a:spcBef>
                <a:spcPct val="0"/>
              </a:spcBef>
            </a:pPr>
            <a:endParaRPr lang="en-US" sz="2333" b="1" spc="46" dirty="0">
              <a:solidFill>
                <a:srgbClr val="000000"/>
              </a:solidFill>
              <a:latin typeface="Aileron Regular Bold"/>
              <a:ea typeface="Aileron Regular Bold"/>
              <a:cs typeface="Aileron Regular Bold"/>
              <a:sym typeface="Aileron Regular Bold"/>
            </a:endParaRPr>
          </a:p>
          <a:p>
            <a:pPr algn="ctr">
              <a:lnSpc>
                <a:spcPts val="2799"/>
              </a:lnSpc>
              <a:spcBef>
                <a:spcPct val="0"/>
              </a:spcBef>
            </a:pPr>
            <a:r>
              <a:rPr lang="en-US" sz="2333" b="1" spc="46" dirty="0">
                <a:solidFill>
                  <a:srgbClr val="00ABCA"/>
                </a:solidFill>
                <a:latin typeface="Aileron Regular Bold"/>
                <a:ea typeface="Aileron Regular Bold"/>
                <a:cs typeface="Aileron Regular Bold"/>
                <a:sym typeface="Aileron Regular Bold"/>
              </a:rPr>
              <a:t>C+B+I formula = </a:t>
            </a:r>
          </a:p>
          <a:p>
            <a:pPr algn="ctr">
              <a:lnSpc>
                <a:spcPts val="2799"/>
              </a:lnSpc>
              <a:spcBef>
                <a:spcPct val="0"/>
              </a:spcBef>
            </a:pPr>
            <a:r>
              <a:rPr lang="en-US" sz="2333" b="1" spc="46" dirty="0">
                <a:solidFill>
                  <a:srgbClr val="000000"/>
                </a:solidFill>
                <a:latin typeface="Aileron Regular Bold"/>
                <a:ea typeface="Aileron Regular Bold"/>
                <a:cs typeface="Aileron Regular Bold"/>
                <a:sym typeface="Aileron Regular Bold"/>
              </a:rPr>
              <a:t>Harm/Danger </a:t>
            </a:r>
            <a:r>
              <a:rPr lang="en-US" sz="2333" b="1" u="sng" spc="46" dirty="0">
                <a:solidFill>
                  <a:srgbClr val="000000"/>
                </a:solidFill>
                <a:latin typeface="Aileron Regular Bold"/>
                <a:ea typeface="Aileron Regular Bold"/>
                <a:cs typeface="Aileron Regular Bold"/>
                <a:sym typeface="Aileron Regular Bold"/>
              </a:rPr>
              <a:t>or</a:t>
            </a:r>
            <a:r>
              <a:rPr lang="en-US" sz="2333" b="1" spc="46" dirty="0">
                <a:solidFill>
                  <a:srgbClr val="000000"/>
                </a:solidFill>
                <a:latin typeface="Aileron Regular Bold"/>
                <a:ea typeface="Aileron Regular Bold"/>
                <a:cs typeface="Aileron Regular Bold"/>
                <a:sym typeface="Aileron Regular Bold"/>
              </a:rPr>
              <a:t> Safety</a:t>
            </a:r>
          </a:p>
          <a:p>
            <a:pPr algn="ctr">
              <a:lnSpc>
                <a:spcPts val="2799"/>
              </a:lnSpc>
              <a:spcBef>
                <a:spcPct val="0"/>
              </a:spcBef>
            </a:pPr>
            <a:endParaRPr lang="en-US" sz="2333" b="1" spc="46" dirty="0">
              <a:solidFill>
                <a:srgbClr val="000000"/>
              </a:solidFill>
              <a:latin typeface="Aileron Regular Bold"/>
              <a:ea typeface="Aileron Regular Bold"/>
              <a:cs typeface="Aileron Regular Bold"/>
              <a:sym typeface="Aileron Regular Bold"/>
            </a:endParaRPr>
          </a:p>
        </p:txBody>
      </p:sp>
      <p:pic>
        <p:nvPicPr>
          <p:cNvPr id="8" name="Picture 7">
            <a:extLst>
              <a:ext uri="{FF2B5EF4-FFF2-40B4-BE49-F238E27FC236}">
                <a16:creationId xmlns:a16="http://schemas.microsoft.com/office/drawing/2014/main" id="{A37DF678-1624-8298-9E22-1D6EF44FDB6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87104" y="133501"/>
            <a:ext cx="3118071" cy="734974"/>
          </a:xfrm>
          <a:prstGeom prst="rect">
            <a:avLst/>
          </a:prstGeom>
        </p:spPr>
      </p:pic>
      <p:grpSp>
        <p:nvGrpSpPr>
          <p:cNvPr id="9" name="Group 8">
            <a:extLst>
              <a:ext uri="{FF2B5EF4-FFF2-40B4-BE49-F238E27FC236}">
                <a16:creationId xmlns:a16="http://schemas.microsoft.com/office/drawing/2014/main" id="{3B795EF3-1DE4-E5DE-3076-2024B8A2E3AA}"/>
              </a:ext>
            </a:extLst>
          </p:cNvPr>
          <p:cNvGrpSpPr/>
          <p:nvPr/>
        </p:nvGrpSpPr>
        <p:grpSpPr>
          <a:xfrm>
            <a:off x="0" y="6044374"/>
            <a:ext cx="1100754" cy="692249"/>
            <a:chOff x="1410621" y="272833"/>
            <a:chExt cx="2186609" cy="1471417"/>
          </a:xfrm>
        </p:grpSpPr>
        <p:grpSp>
          <p:nvGrpSpPr>
            <p:cNvPr id="10" name="Group 9">
              <a:extLst>
                <a:ext uri="{FF2B5EF4-FFF2-40B4-BE49-F238E27FC236}">
                  <a16:creationId xmlns:a16="http://schemas.microsoft.com/office/drawing/2014/main" id="{6ADF2864-9E5A-25D4-777C-F99E2EF29DDC}"/>
                </a:ext>
              </a:extLst>
            </p:cNvPr>
            <p:cNvGrpSpPr/>
            <p:nvPr/>
          </p:nvGrpSpPr>
          <p:grpSpPr>
            <a:xfrm>
              <a:off x="1788111" y="272833"/>
              <a:ext cx="1431627" cy="991190"/>
              <a:chOff x="4960808" y="638698"/>
              <a:chExt cx="1606732" cy="1047143"/>
            </a:xfrm>
          </p:grpSpPr>
          <p:pic>
            <p:nvPicPr>
              <p:cNvPr id="12" name="Graphic 18">
                <a:extLst>
                  <a:ext uri="{FF2B5EF4-FFF2-40B4-BE49-F238E27FC236}">
                    <a16:creationId xmlns:a16="http://schemas.microsoft.com/office/drawing/2014/main" id="{DE7CCF15-55B9-24D5-48E0-4831FFE504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63050" y="638698"/>
                <a:ext cx="960209" cy="552449"/>
              </a:xfrm>
              <a:prstGeom prst="rect">
                <a:avLst/>
              </a:prstGeom>
            </p:spPr>
          </p:pic>
          <p:pic>
            <p:nvPicPr>
              <p:cNvPr id="13" name="Graphic 19" descr="Open hand">
                <a:extLst>
                  <a:ext uri="{FF2B5EF4-FFF2-40B4-BE49-F238E27FC236}">
                    <a16:creationId xmlns:a16="http://schemas.microsoft.com/office/drawing/2014/main" id="{51964B3F-9F9B-329D-3E7B-805E0D3236C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9974772">
                <a:off x="5653140" y="755305"/>
                <a:ext cx="914400" cy="914400"/>
              </a:xfrm>
              <a:prstGeom prst="rect">
                <a:avLst/>
              </a:prstGeom>
            </p:spPr>
          </p:pic>
          <p:pic>
            <p:nvPicPr>
              <p:cNvPr id="14" name="Graphic 20" descr="Open hand">
                <a:extLst>
                  <a:ext uri="{FF2B5EF4-FFF2-40B4-BE49-F238E27FC236}">
                    <a16:creationId xmlns:a16="http://schemas.microsoft.com/office/drawing/2014/main" id="{7C0046F0-2316-C202-5BA7-975DD8ECF61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66367" flipH="1">
                <a:off x="4960808" y="771441"/>
                <a:ext cx="914400" cy="914400"/>
              </a:xfrm>
              <a:prstGeom prst="rect">
                <a:avLst/>
              </a:prstGeom>
            </p:spPr>
          </p:pic>
        </p:grpSp>
        <p:sp>
          <p:nvSpPr>
            <p:cNvPr id="11" name="TextBox 10">
              <a:extLst>
                <a:ext uri="{FF2B5EF4-FFF2-40B4-BE49-F238E27FC236}">
                  <a16:creationId xmlns:a16="http://schemas.microsoft.com/office/drawing/2014/main" id="{02FD843F-EF5C-9147-5CF4-6B1D60D775F2}"/>
                </a:ext>
              </a:extLst>
            </p:cNvPr>
            <p:cNvSpPr txBox="1"/>
            <p:nvPr/>
          </p:nvSpPr>
          <p:spPr>
            <a:xfrm>
              <a:off x="1410621" y="1024633"/>
              <a:ext cx="2186609" cy="719617"/>
            </a:xfrm>
            <a:prstGeom prst="rect">
              <a:avLst/>
            </a:prstGeom>
            <a:noFill/>
          </p:spPr>
          <p:txBody>
            <a:bodyPr wrap="square" rtlCol="0">
              <a:spAutoFit/>
            </a:bodyPr>
            <a:lstStyle/>
            <a:p>
              <a:pPr algn="ctr"/>
              <a:r>
                <a:rPr lang="en-US" sz="800" dirty="0"/>
                <a:t>Rigorous, Balanced Assessment</a:t>
              </a:r>
            </a:p>
          </p:txBody>
        </p:sp>
      </p:grpSp>
      <p:pic>
        <p:nvPicPr>
          <p:cNvPr id="6" name="Picture 5">
            <a:extLst>
              <a:ext uri="{FF2B5EF4-FFF2-40B4-BE49-F238E27FC236}">
                <a16:creationId xmlns:a16="http://schemas.microsoft.com/office/drawing/2014/main" id="{7B242D2F-9346-B5B4-74AD-2A833521B0D3}"/>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0981453" y="6367667"/>
            <a:ext cx="1086378" cy="42138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F4ECD-3F08-D658-D9AE-91D92897DF3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1229302-9E3A-4A4B-E5B4-B640382DC544}"/>
              </a:ext>
            </a:extLst>
          </p:cNvPr>
          <p:cNvSpPr>
            <a:spLocks noGrp="1"/>
          </p:cNvSpPr>
          <p:nvPr>
            <p:ph type="body" sz="quarter" idx="10"/>
          </p:nvPr>
        </p:nvSpPr>
        <p:spPr/>
        <p:txBody>
          <a:bodyPr/>
          <a:lstStyle/>
          <a:p>
            <a:r>
              <a:rPr lang="en-US" dirty="0"/>
              <a:t>Introduction to SOP Tools</a:t>
            </a:r>
          </a:p>
        </p:txBody>
      </p:sp>
    </p:spTree>
    <p:extLst>
      <p:ext uri="{BB962C8B-B14F-4D97-AF65-F5344CB8AC3E}">
        <p14:creationId xmlns:p14="http://schemas.microsoft.com/office/powerpoint/2010/main" val="4072066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2943825"/>
            <a:ext cx="10534773" cy="3454333"/>
            <a:chOff x="0" y="0"/>
            <a:chExt cx="21069547" cy="6908665"/>
          </a:xfrm>
        </p:grpSpPr>
        <p:grpSp>
          <p:nvGrpSpPr>
            <p:cNvPr id="3" name="Group 3"/>
            <p:cNvGrpSpPr/>
            <p:nvPr/>
          </p:nvGrpSpPr>
          <p:grpSpPr>
            <a:xfrm>
              <a:off x="0" y="6765691"/>
              <a:ext cx="21069547" cy="142974"/>
              <a:chOff x="0" y="0"/>
              <a:chExt cx="90691507" cy="635000"/>
            </a:xfrm>
          </p:grpSpPr>
          <p:sp>
            <p:nvSpPr>
              <p:cNvPr id="4" name="Freeform 4"/>
              <p:cNvSpPr/>
              <p:nvPr/>
            </p:nvSpPr>
            <p:spPr>
              <a:xfrm>
                <a:off x="-16002" y="212852"/>
                <a:ext cx="90723513" cy="209296"/>
              </a:xfrm>
              <a:custGeom>
                <a:avLst/>
                <a:gdLst/>
                <a:ahLst/>
                <a:cxnLst/>
                <a:rect l="l" t="t" r="r" b="b"/>
                <a:pathLst>
                  <a:path w="90723513" h="209296">
                    <a:moveTo>
                      <a:pt x="90600699" y="9398"/>
                    </a:moveTo>
                    <a:lnTo>
                      <a:pt x="85330819" y="9398"/>
                    </a:lnTo>
                    <a:lnTo>
                      <a:pt x="61713160" y="9398"/>
                    </a:lnTo>
                    <a:lnTo>
                      <a:pt x="33057443" y="9398"/>
                    </a:lnTo>
                    <a:lnTo>
                      <a:pt x="8279838" y="9398"/>
                    </a:lnTo>
                    <a:cubicBezTo>
                      <a:pt x="4274444" y="9398"/>
                      <a:pt x="381000" y="0"/>
                      <a:pt x="133350" y="9398"/>
                    </a:cubicBezTo>
                    <a:cubicBezTo>
                      <a:pt x="129794" y="9525"/>
                      <a:pt x="126365" y="9398"/>
                      <a:pt x="122809" y="9398"/>
                    </a:cubicBezTo>
                    <a:cubicBezTo>
                      <a:pt x="254" y="9398"/>
                      <a:pt x="0" y="199898"/>
                      <a:pt x="122809" y="199898"/>
                    </a:cubicBezTo>
                    <a:lnTo>
                      <a:pt x="5986642" y="199898"/>
                    </a:lnTo>
                    <a:lnTo>
                      <a:pt x="29604304" y="199898"/>
                    </a:lnTo>
                    <a:lnTo>
                      <a:pt x="58260019" y="199898"/>
                    </a:lnTo>
                    <a:lnTo>
                      <a:pt x="83037626" y="199898"/>
                    </a:lnTo>
                    <a:cubicBezTo>
                      <a:pt x="87043019" y="199898"/>
                      <a:pt x="90342513" y="209296"/>
                      <a:pt x="90590163" y="199898"/>
                    </a:cubicBezTo>
                    <a:cubicBezTo>
                      <a:pt x="90593717" y="199771"/>
                      <a:pt x="90597146" y="199898"/>
                      <a:pt x="90600699" y="199898"/>
                    </a:cubicBezTo>
                    <a:cubicBezTo>
                      <a:pt x="90723259" y="199898"/>
                      <a:pt x="90723513" y="9398"/>
                      <a:pt x="90600699" y="9398"/>
                    </a:cubicBezTo>
                    <a:close/>
                  </a:path>
                </a:pathLst>
              </a:custGeom>
              <a:solidFill>
                <a:srgbClr val="13538A"/>
              </a:solidFill>
            </p:spPr>
            <p:txBody>
              <a:bodyPr/>
              <a:lstStyle/>
              <a:p>
                <a:pPr defTabSz="609630"/>
                <a:endParaRPr lang="en-US" sz="1200">
                  <a:solidFill>
                    <a:prstClr val="black"/>
                  </a:solidFill>
                  <a:latin typeface="Calibri"/>
                </a:endParaRPr>
              </a:p>
            </p:txBody>
          </p:sp>
        </p:grpSp>
        <p:grpSp>
          <p:nvGrpSpPr>
            <p:cNvPr id="5" name="Group 5"/>
            <p:cNvGrpSpPr/>
            <p:nvPr/>
          </p:nvGrpSpPr>
          <p:grpSpPr>
            <a:xfrm>
              <a:off x="0" y="5181462"/>
              <a:ext cx="21069547" cy="142974"/>
              <a:chOff x="0" y="0"/>
              <a:chExt cx="90691507" cy="635000"/>
            </a:xfrm>
          </p:grpSpPr>
          <p:sp>
            <p:nvSpPr>
              <p:cNvPr id="6" name="Freeform 6"/>
              <p:cNvSpPr/>
              <p:nvPr/>
            </p:nvSpPr>
            <p:spPr>
              <a:xfrm>
                <a:off x="-16002" y="212852"/>
                <a:ext cx="90723513" cy="209296"/>
              </a:xfrm>
              <a:custGeom>
                <a:avLst/>
                <a:gdLst/>
                <a:ahLst/>
                <a:cxnLst/>
                <a:rect l="l" t="t" r="r" b="b"/>
                <a:pathLst>
                  <a:path w="90723513" h="209296">
                    <a:moveTo>
                      <a:pt x="90600699" y="9398"/>
                    </a:moveTo>
                    <a:lnTo>
                      <a:pt x="85330819" y="9398"/>
                    </a:lnTo>
                    <a:lnTo>
                      <a:pt x="61713160" y="9398"/>
                    </a:lnTo>
                    <a:lnTo>
                      <a:pt x="33057443" y="9398"/>
                    </a:lnTo>
                    <a:lnTo>
                      <a:pt x="8279838" y="9398"/>
                    </a:lnTo>
                    <a:cubicBezTo>
                      <a:pt x="4274444" y="9398"/>
                      <a:pt x="381000" y="0"/>
                      <a:pt x="133350" y="9398"/>
                    </a:cubicBezTo>
                    <a:cubicBezTo>
                      <a:pt x="129794" y="9525"/>
                      <a:pt x="126365" y="9398"/>
                      <a:pt x="122809" y="9398"/>
                    </a:cubicBezTo>
                    <a:cubicBezTo>
                      <a:pt x="254" y="9398"/>
                      <a:pt x="0" y="199898"/>
                      <a:pt x="122809" y="199898"/>
                    </a:cubicBezTo>
                    <a:lnTo>
                      <a:pt x="5986642" y="199898"/>
                    </a:lnTo>
                    <a:lnTo>
                      <a:pt x="29604304" y="199898"/>
                    </a:lnTo>
                    <a:lnTo>
                      <a:pt x="58260019" y="199898"/>
                    </a:lnTo>
                    <a:lnTo>
                      <a:pt x="83037626" y="199898"/>
                    </a:lnTo>
                    <a:cubicBezTo>
                      <a:pt x="87043019" y="199898"/>
                      <a:pt x="90342513" y="209296"/>
                      <a:pt x="90590163" y="199898"/>
                    </a:cubicBezTo>
                    <a:cubicBezTo>
                      <a:pt x="90593717" y="199771"/>
                      <a:pt x="90597146" y="199898"/>
                      <a:pt x="90600699" y="199898"/>
                    </a:cubicBezTo>
                    <a:cubicBezTo>
                      <a:pt x="90723259" y="199898"/>
                      <a:pt x="90723513" y="9398"/>
                      <a:pt x="90600699" y="9398"/>
                    </a:cubicBezTo>
                    <a:close/>
                  </a:path>
                </a:pathLst>
              </a:custGeom>
              <a:solidFill>
                <a:srgbClr val="2C92D5"/>
              </a:solidFill>
            </p:spPr>
            <p:txBody>
              <a:bodyPr/>
              <a:lstStyle/>
              <a:p>
                <a:pPr defTabSz="609630"/>
                <a:endParaRPr lang="en-US" sz="1200">
                  <a:solidFill>
                    <a:prstClr val="black"/>
                  </a:solidFill>
                  <a:latin typeface="Calibri"/>
                </a:endParaRPr>
              </a:p>
            </p:txBody>
          </p:sp>
        </p:grpSp>
        <p:grpSp>
          <p:nvGrpSpPr>
            <p:cNvPr id="7" name="Group 7"/>
            <p:cNvGrpSpPr/>
            <p:nvPr/>
          </p:nvGrpSpPr>
          <p:grpSpPr>
            <a:xfrm>
              <a:off x="0" y="3452125"/>
              <a:ext cx="21069547" cy="142974"/>
              <a:chOff x="0" y="0"/>
              <a:chExt cx="90691507" cy="635000"/>
            </a:xfrm>
          </p:grpSpPr>
          <p:sp>
            <p:nvSpPr>
              <p:cNvPr id="8" name="Freeform 8"/>
              <p:cNvSpPr/>
              <p:nvPr/>
            </p:nvSpPr>
            <p:spPr>
              <a:xfrm>
                <a:off x="-16002" y="212852"/>
                <a:ext cx="90723513" cy="209296"/>
              </a:xfrm>
              <a:custGeom>
                <a:avLst/>
                <a:gdLst/>
                <a:ahLst/>
                <a:cxnLst/>
                <a:rect l="l" t="t" r="r" b="b"/>
                <a:pathLst>
                  <a:path w="90723513" h="209296">
                    <a:moveTo>
                      <a:pt x="90600699" y="9398"/>
                    </a:moveTo>
                    <a:lnTo>
                      <a:pt x="85330819" y="9398"/>
                    </a:lnTo>
                    <a:lnTo>
                      <a:pt x="61713160" y="9398"/>
                    </a:lnTo>
                    <a:lnTo>
                      <a:pt x="33057443" y="9398"/>
                    </a:lnTo>
                    <a:lnTo>
                      <a:pt x="8279838" y="9398"/>
                    </a:lnTo>
                    <a:cubicBezTo>
                      <a:pt x="4274444" y="9398"/>
                      <a:pt x="381000" y="0"/>
                      <a:pt x="133350" y="9398"/>
                    </a:cubicBezTo>
                    <a:cubicBezTo>
                      <a:pt x="129794" y="9525"/>
                      <a:pt x="126365" y="9398"/>
                      <a:pt x="122809" y="9398"/>
                    </a:cubicBezTo>
                    <a:cubicBezTo>
                      <a:pt x="254" y="9398"/>
                      <a:pt x="0" y="199898"/>
                      <a:pt x="122809" y="199898"/>
                    </a:cubicBezTo>
                    <a:lnTo>
                      <a:pt x="5986642" y="199898"/>
                    </a:lnTo>
                    <a:lnTo>
                      <a:pt x="29604304" y="199898"/>
                    </a:lnTo>
                    <a:lnTo>
                      <a:pt x="58260019" y="199898"/>
                    </a:lnTo>
                    <a:lnTo>
                      <a:pt x="83037626" y="199898"/>
                    </a:lnTo>
                    <a:cubicBezTo>
                      <a:pt x="87043019" y="199898"/>
                      <a:pt x="90342513" y="209296"/>
                      <a:pt x="90590163" y="199898"/>
                    </a:cubicBezTo>
                    <a:cubicBezTo>
                      <a:pt x="90593717" y="199771"/>
                      <a:pt x="90597146" y="199898"/>
                      <a:pt x="90600699" y="199898"/>
                    </a:cubicBezTo>
                    <a:cubicBezTo>
                      <a:pt x="90723259" y="199898"/>
                      <a:pt x="90723513" y="9398"/>
                      <a:pt x="90600699" y="9398"/>
                    </a:cubicBezTo>
                    <a:close/>
                  </a:path>
                </a:pathLst>
              </a:custGeom>
              <a:solidFill>
                <a:srgbClr val="37C9EF"/>
              </a:solidFill>
            </p:spPr>
            <p:txBody>
              <a:bodyPr/>
              <a:lstStyle/>
              <a:p>
                <a:pPr defTabSz="609630"/>
                <a:endParaRPr lang="en-US" sz="1200">
                  <a:solidFill>
                    <a:prstClr val="black"/>
                  </a:solidFill>
                  <a:latin typeface="Calibri"/>
                </a:endParaRPr>
              </a:p>
            </p:txBody>
          </p:sp>
        </p:grpSp>
        <p:grpSp>
          <p:nvGrpSpPr>
            <p:cNvPr id="9" name="Group 9"/>
            <p:cNvGrpSpPr/>
            <p:nvPr/>
          </p:nvGrpSpPr>
          <p:grpSpPr>
            <a:xfrm>
              <a:off x="0" y="1726063"/>
              <a:ext cx="21069547" cy="142974"/>
              <a:chOff x="0" y="0"/>
              <a:chExt cx="90691507" cy="635000"/>
            </a:xfrm>
          </p:grpSpPr>
          <p:sp>
            <p:nvSpPr>
              <p:cNvPr id="10" name="Freeform 10"/>
              <p:cNvSpPr/>
              <p:nvPr/>
            </p:nvSpPr>
            <p:spPr>
              <a:xfrm>
                <a:off x="-16002" y="212852"/>
                <a:ext cx="90723513" cy="209296"/>
              </a:xfrm>
              <a:custGeom>
                <a:avLst/>
                <a:gdLst/>
                <a:ahLst/>
                <a:cxnLst/>
                <a:rect l="l" t="t" r="r" b="b"/>
                <a:pathLst>
                  <a:path w="90723513" h="209296">
                    <a:moveTo>
                      <a:pt x="90600699" y="9398"/>
                    </a:moveTo>
                    <a:lnTo>
                      <a:pt x="85330819" y="9398"/>
                    </a:lnTo>
                    <a:lnTo>
                      <a:pt x="61713160" y="9398"/>
                    </a:lnTo>
                    <a:lnTo>
                      <a:pt x="33057443" y="9398"/>
                    </a:lnTo>
                    <a:lnTo>
                      <a:pt x="8279838" y="9398"/>
                    </a:lnTo>
                    <a:cubicBezTo>
                      <a:pt x="4274444" y="9398"/>
                      <a:pt x="381000" y="0"/>
                      <a:pt x="133350" y="9398"/>
                    </a:cubicBezTo>
                    <a:cubicBezTo>
                      <a:pt x="129794" y="9525"/>
                      <a:pt x="126365" y="9398"/>
                      <a:pt x="122809" y="9398"/>
                    </a:cubicBezTo>
                    <a:cubicBezTo>
                      <a:pt x="254" y="9398"/>
                      <a:pt x="0" y="199898"/>
                      <a:pt x="122809" y="199898"/>
                    </a:cubicBezTo>
                    <a:lnTo>
                      <a:pt x="5986642" y="199898"/>
                    </a:lnTo>
                    <a:lnTo>
                      <a:pt x="29604304" y="199898"/>
                    </a:lnTo>
                    <a:lnTo>
                      <a:pt x="58260019" y="199898"/>
                    </a:lnTo>
                    <a:lnTo>
                      <a:pt x="83037626" y="199898"/>
                    </a:lnTo>
                    <a:cubicBezTo>
                      <a:pt x="87043019" y="199898"/>
                      <a:pt x="90342513" y="209296"/>
                      <a:pt x="90590163" y="199898"/>
                    </a:cubicBezTo>
                    <a:cubicBezTo>
                      <a:pt x="90593717" y="199771"/>
                      <a:pt x="90597146" y="199898"/>
                      <a:pt x="90600699" y="199898"/>
                    </a:cubicBezTo>
                    <a:cubicBezTo>
                      <a:pt x="90723259" y="199898"/>
                      <a:pt x="90723513" y="9398"/>
                      <a:pt x="90600699" y="9398"/>
                    </a:cubicBezTo>
                    <a:close/>
                  </a:path>
                </a:pathLst>
              </a:custGeom>
              <a:solidFill>
                <a:srgbClr val="3EDAD8"/>
              </a:solidFill>
            </p:spPr>
            <p:txBody>
              <a:bodyPr/>
              <a:lstStyle/>
              <a:p>
                <a:pPr defTabSz="609630"/>
                <a:endParaRPr lang="en-US" sz="1200">
                  <a:solidFill>
                    <a:prstClr val="black"/>
                  </a:solidFill>
                  <a:latin typeface="Calibri"/>
                </a:endParaRPr>
              </a:p>
            </p:txBody>
          </p:sp>
        </p:grpSp>
        <p:grpSp>
          <p:nvGrpSpPr>
            <p:cNvPr id="11" name="Group 11"/>
            <p:cNvGrpSpPr/>
            <p:nvPr/>
          </p:nvGrpSpPr>
          <p:grpSpPr>
            <a:xfrm>
              <a:off x="0" y="0"/>
              <a:ext cx="21069547" cy="142974"/>
              <a:chOff x="0" y="0"/>
              <a:chExt cx="90691507" cy="635000"/>
            </a:xfrm>
          </p:grpSpPr>
          <p:sp>
            <p:nvSpPr>
              <p:cNvPr id="12" name="Freeform 12"/>
              <p:cNvSpPr/>
              <p:nvPr/>
            </p:nvSpPr>
            <p:spPr>
              <a:xfrm>
                <a:off x="-16002" y="212852"/>
                <a:ext cx="90723513" cy="209296"/>
              </a:xfrm>
              <a:custGeom>
                <a:avLst/>
                <a:gdLst/>
                <a:ahLst/>
                <a:cxnLst/>
                <a:rect l="l" t="t" r="r" b="b"/>
                <a:pathLst>
                  <a:path w="90723513" h="209296">
                    <a:moveTo>
                      <a:pt x="90600699" y="9398"/>
                    </a:moveTo>
                    <a:lnTo>
                      <a:pt x="85330819" y="9398"/>
                    </a:lnTo>
                    <a:lnTo>
                      <a:pt x="61713160" y="9398"/>
                    </a:lnTo>
                    <a:lnTo>
                      <a:pt x="33057443" y="9398"/>
                    </a:lnTo>
                    <a:lnTo>
                      <a:pt x="8279838" y="9398"/>
                    </a:lnTo>
                    <a:cubicBezTo>
                      <a:pt x="4274444" y="9398"/>
                      <a:pt x="381000" y="0"/>
                      <a:pt x="133350" y="9398"/>
                    </a:cubicBezTo>
                    <a:cubicBezTo>
                      <a:pt x="129794" y="9525"/>
                      <a:pt x="126365" y="9398"/>
                      <a:pt x="122809" y="9398"/>
                    </a:cubicBezTo>
                    <a:cubicBezTo>
                      <a:pt x="254" y="9398"/>
                      <a:pt x="0" y="199898"/>
                      <a:pt x="122809" y="199898"/>
                    </a:cubicBezTo>
                    <a:lnTo>
                      <a:pt x="5986642" y="199898"/>
                    </a:lnTo>
                    <a:lnTo>
                      <a:pt x="29604304" y="199898"/>
                    </a:lnTo>
                    <a:lnTo>
                      <a:pt x="58260019" y="199898"/>
                    </a:lnTo>
                    <a:lnTo>
                      <a:pt x="83037626" y="199898"/>
                    </a:lnTo>
                    <a:cubicBezTo>
                      <a:pt x="87043019" y="199898"/>
                      <a:pt x="90342513" y="209296"/>
                      <a:pt x="90590163" y="199898"/>
                    </a:cubicBezTo>
                    <a:cubicBezTo>
                      <a:pt x="90593717" y="199771"/>
                      <a:pt x="90597146" y="199898"/>
                      <a:pt x="90600699" y="199898"/>
                    </a:cubicBezTo>
                    <a:cubicBezTo>
                      <a:pt x="90723259" y="199898"/>
                      <a:pt x="90723513" y="9398"/>
                      <a:pt x="90600699" y="9398"/>
                    </a:cubicBezTo>
                    <a:close/>
                  </a:path>
                </a:pathLst>
              </a:custGeom>
              <a:solidFill>
                <a:srgbClr val="86EAE9"/>
              </a:solidFill>
            </p:spPr>
            <p:txBody>
              <a:bodyPr/>
              <a:lstStyle/>
              <a:p>
                <a:pPr defTabSz="609630"/>
                <a:endParaRPr lang="en-US" sz="1200">
                  <a:solidFill>
                    <a:prstClr val="black"/>
                  </a:solidFill>
                  <a:latin typeface="Calibri"/>
                </a:endParaRPr>
              </a:p>
            </p:txBody>
          </p:sp>
        </p:grpSp>
      </p:grpSp>
      <p:sp>
        <p:nvSpPr>
          <p:cNvPr id="13" name="Freeform 13"/>
          <p:cNvSpPr/>
          <p:nvPr/>
        </p:nvSpPr>
        <p:spPr>
          <a:xfrm>
            <a:off x="1037340" y="5813855"/>
            <a:ext cx="354166" cy="354166"/>
          </a:xfrm>
          <a:custGeom>
            <a:avLst/>
            <a:gdLst/>
            <a:ahLst/>
            <a:cxnLst/>
            <a:rect l="l" t="t" r="r" b="b"/>
            <a:pathLst>
              <a:path w="531249" h="531249">
                <a:moveTo>
                  <a:pt x="0" y="0"/>
                </a:moveTo>
                <a:lnTo>
                  <a:pt x="531249" y="0"/>
                </a:lnTo>
                <a:lnTo>
                  <a:pt x="531249" y="531249"/>
                </a:lnTo>
                <a:lnTo>
                  <a:pt x="0" y="5312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a:off x="1037340" y="4950824"/>
            <a:ext cx="354166" cy="354166"/>
          </a:xfrm>
          <a:custGeom>
            <a:avLst/>
            <a:gdLst/>
            <a:ahLst/>
            <a:cxnLst/>
            <a:rect l="l" t="t" r="r" b="b"/>
            <a:pathLst>
              <a:path w="531249" h="531249">
                <a:moveTo>
                  <a:pt x="0" y="0"/>
                </a:moveTo>
                <a:lnTo>
                  <a:pt x="531249" y="0"/>
                </a:lnTo>
                <a:lnTo>
                  <a:pt x="531249" y="531249"/>
                </a:lnTo>
                <a:lnTo>
                  <a:pt x="0" y="5312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a:off x="1037340" y="4087792"/>
            <a:ext cx="354166" cy="354166"/>
          </a:xfrm>
          <a:custGeom>
            <a:avLst/>
            <a:gdLst/>
            <a:ahLst/>
            <a:cxnLst/>
            <a:rect l="l" t="t" r="r" b="b"/>
            <a:pathLst>
              <a:path w="531249" h="531249">
                <a:moveTo>
                  <a:pt x="0" y="0"/>
                </a:moveTo>
                <a:lnTo>
                  <a:pt x="531249" y="0"/>
                </a:lnTo>
                <a:lnTo>
                  <a:pt x="531249" y="531249"/>
                </a:lnTo>
                <a:lnTo>
                  <a:pt x="0" y="5312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a:off x="1037340" y="3224761"/>
            <a:ext cx="354166" cy="354166"/>
          </a:xfrm>
          <a:custGeom>
            <a:avLst/>
            <a:gdLst/>
            <a:ahLst/>
            <a:cxnLst/>
            <a:rect l="l" t="t" r="r" b="b"/>
            <a:pathLst>
              <a:path w="531249" h="531249">
                <a:moveTo>
                  <a:pt x="0" y="0"/>
                </a:moveTo>
                <a:lnTo>
                  <a:pt x="531249" y="0"/>
                </a:lnTo>
                <a:lnTo>
                  <a:pt x="531249" y="531249"/>
                </a:lnTo>
                <a:lnTo>
                  <a:pt x="0" y="5312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a:off x="1037340" y="2409753"/>
            <a:ext cx="354166" cy="354166"/>
          </a:xfrm>
          <a:custGeom>
            <a:avLst/>
            <a:gdLst/>
            <a:ahLst/>
            <a:cxnLst/>
            <a:rect l="l" t="t" r="r" b="b"/>
            <a:pathLst>
              <a:path w="531249" h="531249">
                <a:moveTo>
                  <a:pt x="0" y="0"/>
                </a:moveTo>
                <a:lnTo>
                  <a:pt x="531249" y="0"/>
                </a:lnTo>
                <a:lnTo>
                  <a:pt x="531249" y="531249"/>
                </a:lnTo>
                <a:lnTo>
                  <a:pt x="0" y="5312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609630"/>
            <a:endParaRPr lang="en-US" sz="1200">
              <a:solidFill>
                <a:prstClr val="black"/>
              </a:solidFill>
              <a:latin typeface="Calibri"/>
            </a:endParaRPr>
          </a:p>
        </p:txBody>
      </p:sp>
      <p:sp>
        <p:nvSpPr>
          <p:cNvPr id="18" name="TextBox 18"/>
          <p:cNvSpPr txBox="1"/>
          <p:nvPr/>
        </p:nvSpPr>
        <p:spPr>
          <a:xfrm>
            <a:off x="1661311" y="2450319"/>
            <a:ext cx="3789308" cy="252570"/>
          </a:xfrm>
          <a:prstGeom prst="rect">
            <a:avLst/>
          </a:prstGeom>
        </p:spPr>
        <p:txBody>
          <a:bodyPr lIns="0" tIns="0" rIns="0" bIns="0" rtlCol="0" anchor="t">
            <a:spAutoFit/>
          </a:bodyPr>
          <a:lstStyle/>
          <a:p>
            <a:pPr defTabSz="609630">
              <a:lnSpc>
                <a:spcPts val="2080"/>
              </a:lnSpc>
            </a:pPr>
            <a:r>
              <a:rPr lang="en-US" sz="1733" spc="35" dirty="0">
                <a:solidFill>
                  <a:srgbClr val="191919"/>
                </a:solidFill>
                <a:latin typeface="Aileron Regular"/>
                <a:ea typeface="Aileron Regular"/>
                <a:cs typeface="Aileron Regular"/>
                <a:sym typeface="Aileron Regular"/>
              </a:rPr>
              <a:t>Reassessment &amp; Planning</a:t>
            </a:r>
          </a:p>
        </p:txBody>
      </p:sp>
      <p:sp>
        <p:nvSpPr>
          <p:cNvPr id="19" name="TextBox 19"/>
          <p:cNvSpPr txBox="1"/>
          <p:nvPr/>
        </p:nvSpPr>
        <p:spPr>
          <a:xfrm>
            <a:off x="1661311" y="4128358"/>
            <a:ext cx="3789308" cy="252570"/>
          </a:xfrm>
          <a:prstGeom prst="rect">
            <a:avLst/>
          </a:prstGeom>
        </p:spPr>
        <p:txBody>
          <a:bodyPr lIns="0" tIns="0" rIns="0" bIns="0" rtlCol="0" anchor="t">
            <a:spAutoFit/>
          </a:bodyPr>
          <a:lstStyle/>
          <a:p>
            <a:pPr defTabSz="609630">
              <a:lnSpc>
                <a:spcPts val="2080"/>
              </a:lnSpc>
            </a:pPr>
            <a:r>
              <a:rPr lang="en-US" sz="1733" spc="35">
                <a:solidFill>
                  <a:srgbClr val="191919"/>
                </a:solidFill>
                <a:latin typeface="Aileron Regular"/>
                <a:ea typeface="Aileron Regular"/>
                <a:cs typeface="Aileron Regular"/>
                <a:sym typeface="Aileron Regular"/>
              </a:rPr>
              <a:t>Safety &amp; Supports</a:t>
            </a:r>
          </a:p>
        </p:txBody>
      </p:sp>
      <p:sp>
        <p:nvSpPr>
          <p:cNvPr id="20" name="TextBox 20"/>
          <p:cNvSpPr txBox="1"/>
          <p:nvPr/>
        </p:nvSpPr>
        <p:spPr>
          <a:xfrm>
            <a:off x="1661311" y="5854413"/>
            <a:ext cx="3789308" cy="252570"/>
          </a:xfrm>
          <a:prstGeom prst="rect">
            <a:avLst/>
          </a:prstGeom>
        </p:spPr>
        <p:txBody>
          <a:bodyPr lIns="0" tIns="0" rIns="0" bIns="0" rtlCol="0" anchor="t">
            <a:spAutoFit/>
          </a:bodyPr>
          <a:lstStyle/>
          <a:p>
            <a:pPr defTabSz="609630">
              <a:lnSpc>
                <a:spcPts val="2080"/>
              </a:lnSpc>
            </a:pPr>
            <a:r>
              <a:rPr lang="en-US" sz="1733" spc="35">
                <a:solidFill>
                  <a:srgbClr val="191919"/>
                </a:solidFill>
                <a:latin typeface="Aileron Regular"/>
                <a:ea typeface="Aileron Regular"/>
                <a:cs typeface="Aileron Regular"/>
                <a:sym typeface="Aileron Regular"/>
              </a:rPr>
              <a:t>Rigorous &amp; Balanced Assessment</a:t>
            </a:r>
          </a:p>
        </p:txBody>
      </p:sp>
      <p:sp>
        <p:nvSpPr>
          <p:cNvPr id="21" name="TextBox 21"/>
          <p:cNvSpPr txBox="1"/>
          <p:nvPr/>
        </p:nvSpPr>
        <p:spPr>
          <a:xfrm>
            <a:off x="1661311" y="3265327"/>
            <a:ext cx="3789308" cy="252570"/>
          </a:xfrm>
          <a:prstGeom prst="rect">
            <a:avLst/>
          </a:prstGeom>
        </p:spPr>
        <p:txBody>
          <a:bodyPr lIns="0" tIns="0" rIns="0" bIns="0" rtlCol="0" anchor="t">
            <a:spAutoFit/>
          </a:bodyPr>
          <a:lstStyle/>
          <a:p>
            <a:pPr defTabSz="609630">
              <a:lnSpc>
                <a:spcPts val="2080"/>
              </a:lnSpc>
            </a:pPr>
            <a:r>
              <a:rPr lang="en-US" sz="1733" spc="35">
                <a:solidFill>
                  <a:srgbClr val="191919"/>
                </a:solidFill>
                <a:latin typeface="Aileron Regular"/>
                <a:ea typeface="Aileron Regular"/>
                <a:cs typeface="Aileron Regular"/>
                <a:sym typeface="Aileron Regular"/>
              </a:rPr>
              <a:t>Family Planning</a:t>
            </a:r>
          </a:p>
        </p:txBody>
      </p:sp>
      <p:sp>
        <p:nvSpPr>
          <p:cNvPr id="22" name="TextBox 22"/>
          <p:cNvSpPr txBox="1"/>
          <p:nvPr/>
        </p:nvSpPr>
        <p:spPr>
          <a:xfrm>
            <a:off x="1661311" y="4991389"/>
            <a:ext cx="3789308" cy="252570"/>
          </a:xfrm>
          <a:prstGeom prst="rect">
            <a:avLst/>
          </a:prstGeom>
        </p:spPr>
        <p:txBody>
          <a:bodyPr lIns="0" tIns="0" rIns="0" bIns="0" rtlCol="0" anchor="t">
            <a:spAutoFit/>
          </a:bodyPr>
          <a:lstStyle/>
          <a:p>
            <a:pPr defTabSz="609630">
              <a:lnSpc>
                <a:spcPts val="2080"/>
              </a:lnSpc>
            </a:pPr>
            <a:r>
              <a:rPr lang="en-US" sz="1733" spc="35">
                <a:solidFill>
                  <a:srgbClr val="191919"/>
                </a:solidFill>
                <a:latin typeface="Aileron Regular"/>
                <a:ea typeface="Aileron Regular"/>
                <a:cs typeface="Aileron Regular"/>
                <a:sym typeface="Aileron Regular"/>
              </a:rPr>
              <a:t>SOP Toolkit</a:t>
            </a:r>
          </a:p>
        </p:txBody>
      </p:sp>
      <p:grpSp>
        <p:nvGrpSpPr>
          <p:cNvPr id="23" name="Group 23"/>
          <p:cNvGrpSpPr/>
          <p:nvPr/>
        </p:nvGrpSpPr>
        <p:grpSpPr>
          <a:xfrm>
            <a:off x="5142394" y="1608879"/>
            <a:ext cx="5427553" cy="4665119"/>
            <a:chOff x="0" y="-62564"/>
            <a:chExt cx="10855105" cy="9330237"/>
          </a:xfrm>
        </p:grpSpPr>
        <p:grpSp>
          <p:nvGrpSpPr>
            <p:cNvPr id="24" name="Group 24"/>
            <p:cNvGrpSpPr/>
            <p:nvPr/>
          </p:nvGrpSpPr>
          <p:grpSpPr>
            <a:xfrm>
              <a:off x="1044054" y="5921019"/>
              <a:ext cx="8584371" cy="1628877"/>
              <a:chOff x="0" y="0"/>
              <a:chExt cx="6686354" cy="1268730"/>
            </a:xfrm>
          </p:grpSpPr>
          <p:sp>
            <p:nvSpPr>
              <p:cNvPr id="25" name="Freeform 25"/>
              <p:cNvSpPr/>
              <p:nvPr/>
            </p:nvSpPr>
            <p:spPr>
              <a:xfrm>
                <a:off x="0" y="0"/>
                <a:ext cx="6686355" cy="1268730"/>
              </a:xfrm>
              <a:custGeom>
                <a:avLst/>
                <a:gdLst/>
                <a:ahLst/>
                <a:cxnLst/>
                <a:rect l="l" t="t" r="r" b="b"/>
                <a:pathLst>
                  <a:path w="6686355" h="1268730">
                    <a:moveTo>
                      <a:pt x="735330" y="0"/>
                    </a:moveTo>
                    <a:lnTo>
                      <a:pt x="0" y="1268730"/>
                    </a:lnTo>
                    <a:lnTo>
                      <a:pt x="6686355" y="1268730"/>
                    </a:lnTo>
                    <a:lnTo>
                      <a:pt x="5951024" y="0"/>
                    </a:lnTo>
                    <a:close/>
                  </a:path>
                </a:pathLst>
              </a:custGeom>
              <a:solidFill>
                <a:srgbClr val="2C92D5"/>
              </a:solidFill>
            </p:spPr>
            <p:txBody>
              <a:bodyPr/>
              <a:lstStyle/>
              <a:p>
                <a:pPr defTabSz="609630"/>
                <a:endParaRPr lang="en-US" sz="1200">
                  <a:solidFill>
                    <a:prstClr val="black"/>
                  </a:solidFill>
                  <a:latin typeface="Calibri"/>
                </a:endParaRPr>
              </a:p>
            </p:txBody>
          </p:sp>
        </p:grpSp>
        <p:grpSp>
          <p:nvGrpSpPr>
            <p:cNvPr id="26" name="Group 26"/>
            <p:cNvGrpSpPr/>
            <p:nvPr/>
          </p:nvGrpSpPr>
          <p:grpSpPr>
            <a:xfrm>
              <a:off x="3087112" y="2468894"/>
              <a:ext cx="4498255" cy="1628877"/>
              <a:chOff x="0" y="0"/>
              <a:chExt cx="3503685" cy="1268730"/>
            </a:xfrm>
          </p:grpSpPr>
          <p:sp>
            <p:nvSpPr>
              <p:cNvPr id="27" name="Freeform 27"/>
              <p:cNvSpPr/>
              <p:nvPr/>
            </p:nvSpPr>
            <p:spPr>
              <a:xfrm>
                <a:off x="0" y="0"/>
                <a:ext cx="3503685" cy="1268730"/>
              </a:xfrm>
              <a:custGeom>
                <a:avLst/>
                <a:gdLst/>
                <a:ahLst/>
                <a:cxnLst/>
                <a:rect l="l" t="t" r="r" b="b"/>
                <a:pathLst>
                  <a:path w="3503685" h="1268730">
                    <a:moveTo>
                      <a:pt x="735330" y="0"/>
                    </a:moveTo>
                    <a:lnTo>
                      <a:pt x="0" y="1268730"/>
                    </a:lnTo>
                    <a:lnTo>
                      <a:pt x="3503685" y="1268730"/>
                    </a:lnTo>
                    <a:lnTo>
                      <a:pt x="2768355" y="0"/>
                    </a:lnTo>
                    <a:close/>
                  </a:path>
                </a:pathLst>
              </a:custGeom>
              <a:solidFill>
                <a:srgbClr val="3EDAD8"/>
              </a:solidFill>
            </p:spPr>
            <p:txBody>
              <a:bodyPr/>
              <a:lstStyle/>
              <a:p>
                <a:pPr defTabSz="609630"/>
                <a:endParaRPr lang="en-US" sz="1200">
                  <a:solidFill>
                    <a:prstClr val="black"/>
                  </a:solidFill>
                  <a:latin typeface="Calibri"/>
                </a:endParaRPr>
              </a:p>
            </p:txBody>
          </p:sp>
        </p:grpSp>
        <p:grpSp>
          <p:nvGrpSpPr>
            <p:cNvPr id="28" name="Group 28"/>
            <p:cNvGrpSpPr/>
            <p:nvPr/>
          </p:nvGrpSpPr>
          <p:grpSpPr>
            <a:xfrm>
              <a:off x="2071869" y="4194957"/>
              <a:ext cx="6528741" cy="1628877"/>
              <a:chOff x="0" y="0"/>
              <a:chExt cx="5085227" cy="1268730"/>
            </a:xfrm>
          </p:grpSpPr>
          <p:sp>
            <p:nvSpPr>
              <p:cNvPr id="29" name="Freeform 29"/>
              <p:cNvSpPr/>
              <p:nvPr/>
            </p:nvSpPr>
            <p:spPr>
              <a:xfrm>
                <a:off x="0" y="0"/>
                <a:ext cx="5085228" cy="1268730"/>
              </a:xfrm>
              <a:custGeom>
                <a:avLst/>
                <a:gdLst/>
                <a:ahLst/>
                <a:cxnLst/>
                <a:rect l="l" t="t" r="r" b="b"/>
                <a:pathLst>
                  <a:path w="5085228" h="1268730">
                    <a:moveTo>
                      <a:pt x="735330" y="0"/>
                    </a:moveTo>
                    <a:lnTo>
                      <a:pt x="0" y="1268730"/>
                    </a:lnTo>
                    <a:lnTo>
                      <a:pt x="5085228" y="1268730"/>
                    </a:lnTo>
                    <a:lnTo>
                      <a:pt x="4349898" y="0"/>
                    </a:lnTo>
                    <a:close/>
                  </a:path>
                </a:pathLst>
              </a:custGeom>
              <a:solidFill>
                <a:srgbClr val="37C9EF"/>
              </a:solidFill>
            </p:spPr>
            <p:txBody>
              <a:bodyPr/>
              <a:lstStyle/>
              <a:p>
                <a:pPr defTabSz="609630"/>
                <a:endParaRPr lang="en-US" sz="1200">
                  <a:solidFill>
                    <a:prstClr val="black"/>
                  </a:solidFill>
                  <a:latin typeface="Calibri"/>
                </a:endParaRPr>
              </a:p>
            </p:txBody>
          </p:sp>
        </p:grpSp>
        <p:grpSp>
          <p:nvGrpSpPr>
            <p:cNvPr id="30" name="Group 30"/>
            <p:cNvGrpSpPr/>
            <p:nvPr/>
          </p:nvGrpSpPr>
          <p:grpSpPr>
            <a:xfrm>
              <a:off x="0" y="7638796"/>
              <a:ext cx="10672479" cy="1628877"/>
              <a:chOff x="0" y="0"/>
              <a:chExt cx="8312779" cy="1268730"/>
            </a:xfrm>
          </p:grpSpPr>
          <p:sp>
            <p:nvSpPr>
              <p:cNvPr id="31" name="Freeform 31"/>
              <p:cNvSpPr/>
              <p:nvPr/>
            </p:nvSpPr>
            <p:spPr>
              <a:xfrm>
                <a:off x="0" y="0"/>
                <a:ext cx="8312779" cy="1268730"/>
              </a:xfrm>
              <a:custGeom>
                <a:avLst/>
                <a:gdLst/>
                <a:ahLst/>
                <a:cxnLst/>
                <a:rect l="l" t="t" r="r" b="b"/>
                <a:pathLst>
                  <a:path w="8312779" h="1268730">
                    <a:moveTo>
                      <a:pt x="735330" y="0"/>
                    </a:moveTo>
                    <a:lnTo>
                      <a:pt x="0" y="1268730"/>
                    </a:lnTo>
                    <a:lnTo>
                      <a:pt x="8312779" y="1268730"/>
                    </a:lnTo>
                    <a:lnTo>
                      <a:pt x="7577449" y="0"/>
                    </a:lnTo>
                    <a:close/>
                  </a:path>
                </a:pathLst>
              </a:custGeom>
              <a:solidFill>
                <a:srgbClr val="13538A"/>
              </a:solidFill>
            </p:spPr>
            <p:txBody>
              <a:bodyPr/>
              <a:lstStyle/>
              <a:p>
                <a:pPr defTabSz="609630"/>
                <a:endParaRPr lang="en-US" sz="1200">
                  <a:solidFill>
                    <a:prstClr val="black"/>
                  </a:solidFill>
                  <a:latin typeface="Calibri"/>
                </a:endParaRPr>
              </a:p>
            </p:txBody>
          </p:sp>
        </p:grpSp>
        <p:sp>
          <p:nvSpPr>
            <p:cNvPr id="32" name="Freeform 32"/>
            <p:cNvSpPr/>
            <p:nvPr/>
          </p:nvSpPr>
          <p:spPr>
            <a:xfrm>
              <a:off x="4061435" y="169886"/>
              <a:ext cx="2549609" cy="2205411"/>
            </a:xfrm>
            <a:custGeom>
              <a:avLst/>
              <a:gdLst/>
              <a:ahLst/>
              <a:cxnLst/>
              <a:rect l="l" t="t" r="r" b="b"/>
              <a:pathLst>
                <a:path w="2549609" h="2205411">
                  <a:moveTo>
                    <a:pt x="0" y="0"/>
                  </a:moveTo>
                  <a:lnTo>
                    <a:pt x="2549609" y="0"/>
                  </a:lnTo>
                  <a:lnTo>
                    <a:pt x="2549609" y="2205412"/>
                  </a:lnTo>
                  <a:lnTo>
                    <a:pt x="0" y="220541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609630"/>
              <a:endParaRPr lang="en-US" sz="1200">
                <a:solidFill>
                  <a:prstClr val="black"/>
                </a:solidFill>
                <a:latin typeface="Calibri"/>
              </a:endParaRPr>
            </a:p>
          </p:txBody>
        </p:sp>
        <p:sp>
          <p:nvSpPr>
            <p:cNvPr id="33" name="TextBox 33"/>
            <p:cNvSpPr txBox="1"/>
            <p:nvPr/>
          </p:nvSpPr>
          <p:spPr>
            <a:xfrm rot="3690258">
              <a:off x="5117828" y="980055"/>
              <a:ext cx="2624872" cy="539634"/>
            </a:xfrm>
            <a:prstGeom prst="rect">
              <a:avLst/>
            </a:prstGeom>
          </p:spPr>
          <p:txBody>
            <a:bodyPr lIns="0" tIns="0" rIns="0" bIns="0" rtlCol="0" anchor="t">
              <a:spAutoFit/>
            </a:bodyPr>
            <a:lstStyle/>
            <a:p>
              <a:pPr algn="ctr" defTabSz="609630">
                <a:lnSpc>
                  <a:spcPts val="2333"/>
                </a:lnSpc>
              </a:pPr>
              <a:r>
                <a:rPr lang="en-US" sz="1666" b="1">
                  <a:solidFill>
                    <a:srgbClr val="191919"/>
                  </a:solidFill>
                  <a:latin typeface="Calibri (MS) Bold"/>
                  <a:ea typeface="Calibri (MS) Bold"/>
                  <a:cs typeface="Calibri (MS) Bold"/>
                  <a:sym typeface="Calibri (MS) Bold"/>
                </a:rPr>
                <a:t>Permanency</a:t>
              </a:r>
            </a:p>
          </p:txBody>
        </p:sp>
        <p:sp>
          <p:nvSpPr>
            <p:cNvPr id="34" name="TextBox 34"/>
            <p:cNvSpPr txBox="1"/>
            <p:nvPr/>
          </p:nvSpPr>
          <p:spPr>
            <a:xfrm rot="3482368">
              <a:off x="7273472" y="4714369"/>
              <a:ext cx="2397430" cy="539634"/>
            </a:xfrm>
            <a:prstGeom prst="rect">
              <a:avLst/>
            </a:prstGeom>
          </p:spPr>
          <p:txBody>
            <a:bodyPr lIns="0" tIns="0" rIns="0" bIns="0" rtlCol="0" anchor="t">
              <a:spAutoFit/>
            </a:bodyPr>
            <a:lstStyle/>
            <a:p>
              <a:pPr algn="ctr" defTabSz="609630">
                <a:lnSpc>
                  <a:spcPts val="2333"/>
                </a:lnSpc>
              </a:pPr>
              <a:r>
                <a:rPr lang="en-US" sz="1666" b="1">
                  <a:solidFill>
                    <a:srgbClr val="191919"/>
                  </a:solidFill>
                  <a:latin typeface="Calibri (MS) Bold"/>
                  <a:ea typeface="Calibri (MS) Bold"/>
                  <a:cs typeface="Calibri (MS) Bold"/>
                  <a:sym typeface="Calibri (MS) Bold"/>
                </a:rPr>
                <a:t>Well=Being</a:t>
              </a:r>
            </a:p>
          </p:txBody>
        </p:sp>
        <p:sp>
          <p:nvSpPr>
            <p:cNvPr id="35" name="TextBox 35"/>
            <p:cNvSpPr txBox="1"/>
            <p:nvPr/>
          </p:nvSpPr>
          <p:spPr>
            <a:xfrm rot="3498669">
              <a:off x="9885093" y="8293079"/>
              <a:ext cx="1400390" cy="539634"/>
            </a:xfrm>
            <a:prstGeom prst="rect">
              <a:avLst/>
            </a:prstGeom>
          </p:spPr>
          <p:txBody>
            <a:bodyPr wrap="square" lIns="0" tIns="0" rIns="0" bIns="0" rtlCol="0" anchor="t">
              <a:spAutoFit/>
            </a:bodyPr>
            <a:lstStyle/>
            <a:p>
              <a:pPr algn="ctr" defTabSz="609630">
                <a:lnSpc>
                  <a:spcPts val="2333"/>
                </a:lnSpc>
              </a:pPr>
              <a:r>
                <a:rPr lang="en-US" sz="1666" b="1" dirty="0">
                  <a:solidFill>
                    <a:srgbClr val="191919"/>
                  </a:solidFill>
                  <a:latin typeface="Calibri (MS) Bold"/>
                  <a:ea typeface="Calibri (MS) Bold"/>
                  <a:cs typeface="Calibri (MS) Bold"/>
                  <a:sym typeface="Calibri (MS) Bold"/>
                </a:rPr>
                <a:t>Safety</a:t>
              </a:r>
            </a:p>
          </p:txBody>
        </p:sp>
      </p:grpSp>
      <p:sp>
        <p:nvSpPr>
          <p:cNvPr id="36" name="Freeform 36"/>
          <p:cNvSpPr/>
          <p:nvPr/>
        </p:nvSpPr>
        <p:spPr>
          <a:xfrm rot="1575363" flipH="1">
            <a:off x="8018703" y="2355033"/>
            <a:ext cx="3460726" cy="2889304"/>
          </a:xfrm>
          <a:custGeom>
            <a:avLst/>
            <a:gdLst/>
            <a:ahLst/>
            <a:cxnLst/>
            <a:rect l="l" t="t" r="r" b="b"/>
            <a:pathLst>
              <a:path w="5191089" h="4333956">
                <a:moveTo>
                  <a:pt x="5191089" y="0"/>
                </a:moveTo>
                <a:lnTo>
                  <a:pt x="0" y="0"/>
                </a:lnTo>
                <a:lnTo>
                  <a:pt x="0" y="4333956"/>
                </a:lnTo>
                <a:lnTo>
                  <a:pt x="5191089" y="4333956"/>
                </a:lnTo>
                <a:lnTo>
                  <a:pt x="5191089" y="0"/>
                </a:lnTo>
                <a:close/>
              </a:path>
            </a:pathLst>
          </a:custGeom>
          <a:blipFill>
            <a:blip r:embed="rId15">
              <a:alphaModFix amt="75000"/>
            </a:blip>
            <a:stretch>
              <a:fillRect/>
            </a:stretch>
          </a:blipFill>
        </p:spPr>
        <p:txBody>
          <a:bodyPr/>
          <a:lstStyle/>
          <a:p>
            <a:pPr defTabSz="609630"/>
            <a:endParaRPr lang="en-US" sz="1200">
              <a:solidFill>
                <a:prstClr val="black"/>
              </a:solidFill>
              <a:latin typeface="Calibri"/>
            </a:endParaRPr>
          </a:p>
        </p:txBody>
      </p:sp>
      <p:pic>
        <p:nvPicPr>
          <p:cNvPr id="42" name="Picture 41">
            <a:extLst>
              <a:ext uri="{FF2B5EF4-FFF2-40B4-BE49-F238E27FC236}">
                <a16:creationId xmlns:a16="http://schemas.microsoft.com/office/drawing/2014/main" id="{1F57E9DE-9DB9-CA60-0F46-47C162684EAF}"/>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2844579" y="187720"/>
            <a:ext cx="6667500" cy="1571625"/>
          </a:xfrm>
          <a:prstGeom prst="rect">
            <a:avLst/>
          </a:prstGeom>
        </p:spPr>
      </p:pic>
      <p:pic>
        <p:nvPicPr>
          <p:cNvPr id="38" name="Picture 37">
            <a:extLst>
              <a:ext uri="{FF2B5EF4-FFF2-40B4-BE49-F238E27FC236}">
                <a16:creationId xmlns:a16="http://schemas.microsoft.com/office/drawing/2014/main" id="{A546C114-FC52-DF08-F4C7-6D1CCFBCECF0}"/>
              </a:ext>
            </a:extLst>
          </p:cNvPr>
          <p:cNvPicPr>
            <a:picLocks noChangeAspect="1"/>
          </p:cNvPicPr>
          <p:nvPr/>
        </p:nvPicPr>
        <p:blipFill>
          <a:blip r:embed="rId17"/>
          <a:stretch>
            <a:fillRect/>
          </a:stretch>
        </p:blipFill>
        <p:spPr>
          <a:xfrm>
            <a:off x="230635" y="180853"/>
            <a:ext cx="2062114" cy="69733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3"/>
          <p:cNvSpPr/>
          <p:nvPr/>
        </p:nvSpPr>
        <p:spPr>
          <a:xfrm>
            <a:off x="304800" y="5462517"/>
            <a:ext cx="354166" cy="354166"/>
          </a:xfrm>
          <a:custGeom>
            <a:avLst/>
            <a:gdLst/>
            <a:ahLst/>
            <a:cxnLst/>
            <a:rect l="l" t="t" r="r" b="b"/>
            <a:pathLst>
              <a:path w="531249" h="531249">
                <a:moveTo>
                  <a:pt x="0" y="0"/>
                </a:moveTo>
                <a:lnTo>
                  <a:pt x="531249" y="0"/>
                </a:lnTo>
                <a:lnTo>
                  <a:pt x="531249" y="531249"/>
                </a:lnTo>
                <a:lnTo>
                  <a:pt x="0" y="5312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60"/>
            <a:endParaRPr lang="en-US" sz="1200" dirty="0">
              <a:solidFill>
                <a:prstClr val="black"/>
              </a:solidFill>
              <a:latin typeface="Calibri"/>
            </a:endParaRPr>
          </a:p>
        </p:txBody>
      </p:sp>
      <p:sp>
        <p:nvSpPr>
          <p:cNvPr id="20" name="TextBox 20"/>
          <p:cNvSpPr txBox="1"/>
          <p:nvPr/>
        </p:nvSpPr>
        <p:spPr>
          <a:xfrm>
            <a:off x="711200" y="5503075"/>
            <a:ext cx="2229877" cy="521874"/>
          </a:xfrm>
          <a:prstGeom prst="rect">
            <a:avLst/>
          </a:prstGeom>
        </p:spPr>
        <p:txBody>
          <a:bodyPr wrap="square" lIns="0" tIns="0" rIns="0" bIns="0" rtlCol="0" anchor="t">
            <a:spAutoFit/>
          </a:bodyPr>
          <a:lstStyle/>
          <a:p>
            <a:pPr defTabSz="609660">
              <a:lnSpc>
                <a:spcPts val="2080"/>
              </a:lnSpc>
            </a:pPr>
            <a:r>
              <a:rPr lang="en-US" sz="1733" spc="35" dirty="0">
                <a:solidFill>
                  <a:srgbClr val="191919"/>
                </a:solidFill>
                <a:latin typeface="Aileron Regular"/>
                <a:ea typeface="Aileron Regular"/>
                <a:cs typeface="Aileron Regular"/>
                <a:sym typeface="Aileron Regular"/>
              </a:rPr>
              <a:t>Rigorous &amp; Balanced </a:t>
            </a:r>
          </a:p>
          <a:p>
            <a:pPr defTabSz="609660">
              <a:lnSpc>
                <a:spcPts val="2080"/>
              </a:lnSpc>
            </a:pPr>
            <a:r>
              <a:rPr lang="en-US" sz="1733" spc="35" dirty="0">
                <a:solidFill>
                  <a:srgbClr val="191919"/>
                </a:solidFill>
                <a:latin typeface="Aileron Regular"/>
                <a:ea typeface="Aileron Regular"/>
                <a:cs typeface="Aileron Regular"/>
                <a:sym typeface="Aileron Regular"/>
              </a:rPr>
              <a:t>Assessment</a:t>
            </a:r>
          </a:p>
        </p:txBody>
      </p:sp>
      <p:grpSp>
        <p:nvGrpSpPr>
          <p:cNvPr id="40" name="Group 39">
            <a:extLst>
              <a:ext uri="{FF2B5EF4-FFF2-40B4-BE49-F238E27FC236}">
                <a16:creationId xmlns:a16="http://schemas.microsoft.com/office/drawing/2014/main" id="{85125D9A-4ACA-1A01-A1BB-180E71CEE926}"/>
              </a:ext>
            </a:extLst>
          </p:cNvPr>
          <p:cNvGrpSpPr/>
          <p:nvPr/>
        </p:nvGrpSpPr>
        <p:grpSpPr>
          <a:xfrm>
            <a:off x="3042678" y="2153358"/>
            <a:ext cx="5206302" cy="3889693"/>
            <a:chOff x="7713591" y="2413319"/>
            <a:chExt cx="9390241" cy="7015567"/>
          </a:xfrm>
        </p:grpSpPr>
        <p:grpSp>
          <p:nvGrpSpPr>
            <p:cNvPr id="23" name="Group 23"/>
            <p:cNvGrpSpPr/>
            <p:nvPr/>
          </p:nvGrpSpPr>
          <p:grpSpPr>
            <a:xfrm>
              <a:off x="7713591" y="2413319"/>
              <a:ext cx="8105418" cy="7015567"/>
              <a:chOff x="0" y="-62563"/>
              <a:chExt cx="10807223" cy="9354088"/>
            </a:xfrm>
          </p:grpSpPr>
          <p:grpSp>
            <p:nvGrpSpPr>
              <p:cNvPr id="24" name="Group 24"/>
              <p:cNvGrpSpPr/>
              <p:nvPr/>
            </p:nvGrpSpPr>
            <p:grpSpPr>
              <a:xfrm>
                <a:off x="1044054" y="5921019"/>
                <a:ext cx="8584371" cy="1628877"/>
                <a:chOff x="0" y="0"/>
                <a:chExt cx="6686354" cy="1268730"/>
              </a:xfrm>
            </p:grpSpPr>
            <p:sp>
              <p:nvSpPr>
                <p:cNvPr id="25" name="Freeform 25"/>
                <p:cNvSpPr/>
                <p:nvPr/>
              </p:nvSpPr>
              <p:spPr>
                <a:xfrm>
                  <a:off x="0" y="0"/>
                  <a:ext cx="6686355" cy="1268730"/>
                </a:xfrm>
                <a:custGeom>
                  <a:avLst/>
                  <a:gdLst/>
                  <a:ahLst/>
                  <a:cxnLst/>
                  <a:rect l="l" t="t" r="r" b="b"/>
                  <a:pathLst>
                    <a:path w="6686355" h="1268730">
                      <a:moveTo>
                        <a:pt x="735330" y="0"/>
                      </a:moveTo>
                      <a:lnTo>
                        <a:pt x="0" y="1268730"/>
                      </a:lnTo>
                      <a:lnTo>
                        <a:pt x="6686355" y="1268730"/>
                      </a:lnTo>
                      <a:lnTo>
                        <a:pt x="5951024" y="0"/>
                      </a:lnTo>
                      <a:close/>
                    </a:path>
                  </a:pathLst>
                </a:custGeom>
                <a:solidFill>
                  <a:srgbClr val="2C92D5"/>
                </a:solidFill>
              </p:spPr>
              <p:txBody>
                <a:bodyPr/>
                <a:lstStyle/>
                <a:p>
                  <a:pPr defTabSz="609660"/>
                  <a:endParaRPr lang="en-US" sz="1200">
                    <a:solidFill>
                      <a:prstClr val="black"/>
                    </a:solidFill>
                    <a:latin typeface="Calibri"/>
                  </a:endParaRPr>
                </a:p>
              </p:txBody>
            </p:sp>
          </p:grpSp>
          <p:grpSp>
            <p:nvGrpSpPr>
              <p:cNvPr id="26" name="Group 26"/>
              <p:cNvGrpSpPr/>
              <p:nvPr/>
            </p:nvGrpSpPr>
            <p:grpSpPr>
              <a:xfrm>
                <a:off x="3087112" y="2468894"/>
                <a:ext cx="4498255" cy="1628877"/>
                <a:chOff x="0" y="0"/>
                <a:chExt cx="3503685" cy="1268730"/>
              </a:xfrm>
            </p:grpSpPr>
            <p:sp>
              <p:nvSpPr>
                <p:cNvPr id="27" name="Freeform 27"/>
                <p:cNvSpPr/>
                <p:nvPr/>
              </p:nvSpPr>
              <p:spPr>
                <a:xfrm>
                  <a:off x="0" y="0"/>
                  <a:ext cx="3503685" cy="1268730"/>
                </a:xfrm>
                <a:custGeom>
                  <a:avLst/>
                  <a:gdLst/>
                  <a:ahLst/>
                  <a:cxnLst/>
                  <a:rect l="l" t="t" r="r" b="b"/>
                  <a:pathLst>
                    <a:path w="3503685" h="1268730">
                      <a:moveTo>
                        <a:pt x="735330" y="0"/>
                      </a:moveTo>
                      <a:lnTo>
                        <a:pt x="0" y="1268730"/>
                      </a:lnTo>
                      <a:lnTo>
                        <a:pt x="3503685" y="1268730"/>
                      </a:lnTo>
                      <a:lnTo>
                        <a:pt x="2768355" y="0"/>
                      </a:lnTo>
                      <a:close/>
                    </a:path>
                  </a:pathLst>
                </a:custGeom>
                <a:solidFill>
                  <a:srgbClr val="3EDAD8"/>
                </a:solidFill>
              </p:spPr>
              <p:txBody>
                <a:bodyPr/>
                <a:lstStyle/>
                <a:p>
                  <a:pPr defTabSz="609660"/>
                  <a:endParaRPr lang="en-US" sz="1200">
                    <a:solidFill>
                      <a:prstClr val="black"/>
                    </a:solidFill>
                    <a:latin typeface="Calibri"/>
                  </a:endParaRPr>
                </a:p>
              </p:txBody>
            </p:sp>
          </p:grpSp>
          <p:grpSp>
            <p:nvGrpSpPr>
              <p:cNvPr id="28" name="Group 28"/>
              <p:cNvGrpSpPr/>
              <p:nvPr/>
            </p:nvGrpSpPr>
            <p:grpSpPr>
              <a:xfrm>
                <a:off x="2071869" y="4194957"/>
                <a:ext cx="6528741" cy="1628877"/>
                <a:chOff x="0" y="0"/>
                <a:chExt cx="5085227" cy="1268730"/>
              </a:xfrm>
            </p:grpSpPr>
            <p:sp>
              <p:nvSpPr>
                <p:cNvPr id="29" name="Freeform 29"/>
                <p:cNvSpPr/>
                <p:nvPr/>
              </p:nvSpPr>
              <p:spPr>
                <a:xfrm>
                  <a:off x="0" y="0"/>
                  <a:ext cx="5085228" cy="1268730"/>
                </a:xfrm>
                <a:custGeom>
                  <a:avLst/>
                  <a:gdLst/>
                  <a:ahLst/>
                  <a:cxnLst/>
                  <a:rect l="l" t="t" r="r" b="b"/>
                  <a:pathLst>
                    <a:path w="5085228" h="1268730">
                      <a:moveTo>
                        <a:pt x="735330" y="0"/>
                      </a:moveTo>
                      <a:lnTo>
                        <a:pt x="0" y="1268730"/>
                      </a:lnTo>
                      <a:lnTo>
                        <a:pt x="5085228" y="1268730"/>
                      </a:lnTo>
                      <a:lnTo>
                        <a:pt x="4349898" y="0"/>
                      </a:lnTo>
                      <a:close/>
                    </a:path>
                  </a:pathLst>
                </a:custGeom>
                <a:solidFill>
                  <a:srgbClr val="37C9EF"/>
                </a:solidFill>
              </p:spPr>
              <p:txBody>
                <a:bodyPr/>
                <a:lstStyle/>
                <a:p>
                  <a:pPr defTabSz="609660"/>
                  <a:endParaRPr lang="en-US" sz="1200">
                    <a:solidFill>
                      <a:prstClr val="black"/>
                    </a:solidFill>
                    <a:latin typeface="Calibri"/>
                  </a:endParaRPr>
                </a:p>
              </p:txBody>
            </p:sp>
          </p:grpSp>
          <p:grpSp>
            <p:nvGrpSpPr>
              <p:cNvPr id="30" name="Group 30"/>
              <p:cNvGrpSpPr/>
              <p:nvPr/>
            </p:nvGrpSpPr>
            <p:grpSpPr>
              <a:xfrm>
                <a:off x="0" y="7638796"/>
                <a:ext cx="10672479" cy="1628877"/>
                <a:chOff x="0" y="0"/>
                <a:chExt cx="8312779" cy="1268730"/>
              </a:xfrm>
            </p:grpSpPr>
            <p:sp>
              <p:nvSpPr>
                <p:cNvPr id="31" name="Freeform 31"/>
                <p:cNvSpPr/>
                <p:nvPr/>
              </p:nvSpPr>
              <p:spPr>
                <a:xfrm>
                  <a:off x="0" y="0"/>
                  <a:ext cx="8312779" cy="1268730"/>
                </a:xfrm>
                <a:custGeom>
                  <a:avLst/>
                  <a:gdLst/>
                  <a:ahLst/>
                  <a:cxnLst/>
                  <a:rect l="l" t="t" r="r" b="b"/>
                  <a:pathLst>
                    <a:path w="8312779" h="1268730">
                      <a:moveTo>
                        <a:pt x="735330" y="0"/>
                      </a:moveTo>
                      <a:lnTo>
                        <a:pt x="0" y="1268730"/>
                      </a:lnTo>
                      <a:lnTo>
                        <a:pt x="8312779" y="1268730"/>
                      </a:lnTo>
                      <a:lnTo>
                        <a:pt x="7577449" y="0"/>
                      </a:lnTo>
                      <a:close/>
                    </a:path>
                  </a:pathLst>
                </a:custGeom>
                <a:solidFill>
                  <a:srgbClr val="13538A"/>
                </a:solidFill>
              </p:spPr>
              <p:txBody>
                <a:bodyPr/>
                <a:lstStyle/>
                <a:p>
                  <a:pPr defTabSz="609660"/>
                  <a:endParaRPr lang="en-US" sz="1200">
                    <a:solidFill>
                      <a:prstClr val="black"/>
                    </a:solidFill>
                    <a:latin typeface="Calibri"/>
                  </a:endParaRPr>
                </a:p>
              </p:txBody>
            </p:sp>
          </p:grpSp>
          <p:sp>
            <p:nvSpPr>
              <p:cNvPr id="32" name="Freeform 32"/>
              <p:cNvSpPr/>
              <p:nvPr/>
            </p:nvSpPr>
            <p:spPr>
              <a:xfrm>
                <a:off x="4061435" y="169886"/>
                <a:ext cx="2549609" cy="2205411"/>
              </a:xfrm>
              <a:custGeom>
                <a:avLst/>
                <a:gdLst/>
                <a:ahLst/>
                <a:cxnLst/>
                <a:rect l="l" t="t" r="r" b="b"/>
                <a:pathLst>
                  <a:path w="2549609" h="2205411">
                    <a:moveTo>
                      <a:pt x="0" y="0"/>
                    </a:moveTo>
                    <a:lnTo>
                      <a:pt x="2549609" y="0"/>
                    </a:lnTo>
                    <a:lnTo>
                      <a:pt x="2549609" y="2205412"/>
                    </a:lnTo>
                    <a:lnTo>
                      <a:pt x="0" y="22054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60"/>
                <a:endParaRPr lang="en-US" sz="1200">
                  <a:solidFill>
                    <a:prstClr val="black"/>
                  </a:solidFill>
                  <a:latin typeface="Calibri"/>
                </a:endParaRPr>
              </a:p>
            </p:txBody>
          </p:sp>
          <p:sp>
            <p:nvSpPr>
              <p:cNvPr id="33" name="TextBox 33"/>
              <p:cNvSpPr txBox="1"/>
              <p:nvPr/>
            </p:nvSpPr>
            <p:spPr>
              <a:xfrm rot="3690258">
                <a:off x="5117831" y="934769"/>
                <a:ext cx="2624873" cy="630210"/>
              </a:xfrm>
              <a:prstGeom prst="rect">
                <a:avLst/>
              </a:prstGeom>
            </p:spPr>
            <p:txBody>
              <a:bodyPr lIns="0" tIns="0" rIns="0" bIns="0" rtlCol="0" anchor="t">
                <a:spAutoFit/>
              </a:bodyPr>
              <a:lstStyle/>
              <a:p>
                <a:pPr algn="ctr" defTabSz="609660">
                  <a:lnSpc>
                    <a:spcPts val="2333"/>
                  </a:lnSpc>
                </a:pPr>
                <a:r>
                  <a:rPr lang="en-US" sz="1400" b="1" dirty="0">
                    <a:solidFill>
                      <a:srgbClr val="191919"/>
                    </a:solidFill>
                    <a:latin typeface="Calibri (MS) Bold"/>
                    <a:ea typeface="Calibri (MS) Bold"/>
                    <a:cs typeface="Calibri (MS) Bold"/>
                    <a:sym typeface="Calibri (MS) Bold"/>
                  </a:rPr>
                  <a:t>Permanency</a:t>
                </a:r>
              </a:p>
            </p:txBody>
          </p:sp>
          <p:sp>
            <p:nvSpPr>
              <p:cNvPr id="34" name="TextBox 34"/>
              <p:cNvSpPr txBox="1"/>
              <p:nvPr/>
            </p:nvSpPr>
            <p:spPr>
              <a:xfrm rot="3482368">
                <a:off x="6869540" y="4505213"/>
                <a:ext cx="3106903" cy="644242"/>
              </a:xfrm>
              <a:prstGeom prst="rect">
                <a:avLst/>
              </a:prstGeom>
            </p:spPr>
            <p:txBody>
              <a:bodyPr wrap="square" lIns="0" tIns="0" rIns="0" bIns="0" rtlCol="0" anchor="t">
                <a:spAutoFit/>
              </a:bodyPr>
              <a:lstStyle/>
              <a:p>
                <a:pPr algn="ctr" defTabSz="609660">
                  <a:lnSpc>
                    <a:spcPts val="2333"/>
                  </a:lnSpc>
                </a:pPr>
                <a:r>
                  <a:rPr lang="en-US" sz="1600" b="1" dirty="0">
                    <a:solidFill>
                      <a:srgbClr val="191919"/>
                    </a:solidFill>
                    <a:latin typeface="Calibri (MS) Bold"/>
                    <a:ea typeface="Calibri (MS) Bold"/>
                    <a:cs typeface="Calibri (MS) Bold"/>
                    <a:sym typeface="Calibri (MS) Bold"/>
                  </a:rPr>
                  <a:t>Well-Being</a:t>
                </a:r>
              </a:p>
            </p:txBody>
          </p:sp>
          <p:sp>
            <p:nvSpPr>
              <p:cNvPr id="35" name="TextBox 35"/>
              <p:cNvSpPr txBox="1"/>
              <p:nvPr/>
            </p:nvSpPr>
            <p:spPr>
              <a:xfrm rot="3498669">
                <a:off x="9594193" y="8078495"/>
                <a:ext cx="1781818" cy="644242"/>
              </a:xfrm>
              <a:prstGeom prst="rect">
                <a:avLst/>
              </a:prstGeom>
            </p:spPr>
            <p:txBody>
              <a:bodyPr wrap="square" lIns="0" tIns="0" rIns="0" bIns="0" rtlCol="0" anchor="t">
                <a:spAutoFit/>
              </a:bodyPr>
              <a:lstStyle/>
              <a:p>
                <a:pPr algn="ctr" defTabSz="609660">
                  <a:lnSpc>
                    <a:spcPts val="2333"/>
                  </a:lnSpc>
                </a:pPr>
                <a:r>
                  <a:rPr lang="en-US" sz="1600" b="1" dirty="0">
                    <a:solidFill>
                      <a:srgbClr val="191919"/>
                    </a:solidFill>
                    <a:latin typeface="Calibri (MS) Bold"/>
                    <a:ea typeface="Calibri (MS) Bold"/>
                    <a:cs typeface="Calibri (MS) Bold"/>
                    <a:sym typeface="Calibri (MS) Bold"/>
                  </a:rPr>
                  <a:t>Safety</a:t>
                </a:r>
              </a:p>
            </p:txBody>
          </p:sp>
        </p:grpSp>
        <p:sp>
          <p:nvSpPr>
            <p:cNvPr id="36" name="Freeform 36"/>
            <p:cNvSpPr/>
            <p:nvPr/>
          </p:nvSpPr>
          <p:spPr>
            <a:xfrm rot="1575363" flipH="1">
              <a:off x="11912744" y="3378295"/>
              <a:ext cx="5191088" cy="4333957"/>
            </a:xfrm>
            <a:custGeom>
              <a:avLst/>
              <a:gdLst/>
              <a:ahLst/>
              <a:cxnLst/>
              <a:rect l="l" t="t" r="r" b="b"/>
              <a:pathLst>
                <a:path w="5191089" h="4333956">
                  <a:moveTo>
                    <a:pt x="5191089" y="0"/>
                  </a:moveTo>
                  <a:lnTo>
                    <a:pt x="0" y="0"/>
                  </a:lnTo>
                  <a:lnTo>
                    <a:pt x="0" y="4333956"/>
                  </a:lnTo>
                  <a:lnTo>
                    <a:pt x="5191089" y="4333956"/>
                  </a:lnTo>
                  <a:lnTo>
                    <a:pt x="5191089" y="0"/>
                  </a:lnTo>
                  <a:close/>
                </a:path>
              </a:pathLst>
            </a:custGeom>
            <a:blipFill>
              <a:blip r:embed="rId7">
                <a:alphaModFix amt="75000"/>
              </a:blip>
              <a:stretch>
                <a:fillRect/>
              </a:stretch>
            </a:blipFill>
          </p:spPr>
          <p:txBody>
            <a:bodyPr/>
            <a:lstStyle/>
            <a:p>
              <a:pPr defTabSz="609660"/>
              <a:endParaRPr lang="en-US" sz="1200" dirty="0">
                <a:solidFill>
                  <a:prstClr val="black"/>
                </a:solidFill>
                <a:latin typeface="Calibri"/>
              </a:endParaRPr>
            </a:p>
          </p:txBody>
        </p:sp>
      </p:grpSp>
      <p:sp>
        <p:nvSpPr>
          <p:cNvPr id="39" name="TextBox 38">
            <a:extLst>
              <a:ext uri="{FF2B5EF4-FFF2-40B4-BE49-F238E27FC236}">
                <a16:creationId xmlns:a16="http://schemas.microsoft.com/office/drawing/2014/main" id="{D36E7FCA-E0F1-02CD-061A-83B4C01BFE6E}"/>
              </a:ext>
            </a:extLst>
          </p:cNvPr>
          <p:cNvSpPr txBox="1"/>
          <p:nvPr/>
        </p:nvSpPr>
        <p:spPr>
          <a:xfrm>
            <a:off x="7562077" y="2156961"/>
            <a:ext cx="5685616" cy="1310615"/>
          </a:xfrm>
          <a:prstGeom prst="rect">
            <a:avLst/>
          </a:prstGeom>
          <a:noFill/>
        </p:spPr>
        <p:txBody>
          <a:bodyPr wrap="square">
            <a:spAutoFit/>
          </a:bodyPr>
          <a:lstStyle/>
          <a:p>
            <a:pPr marL="335879" lvl="1" indent="-167939"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Hotline Assessment</a:t>
            </a:r>
          </a:p>
          <a:p>
            <a:pPr marL="335879" lvl="1" indent="-167939"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SDM Safety Assessment (14 Safety Threats)</a:t>
            </a:r>
          </a:p>
          <a:p>
            <a:pPr marL="335879" lvl="1" indent="-167939"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SDM Risk Assessment</a:t>
            </a:r>
          </a:p>
          <a:p>
            <a:pPr marL="335879" lvl="1" indent="-167939"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C+B+I and the Rule of Three</a:t>
            </a:r>
          </a:p>
          <a:p>
            <a:pPr marL="335879" lvl="1" indent="-167939"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Harm, Worry, &amp; Goal Statements</a:t>
            </a:r>
          </a:p>
        </p:txBody>
      </p:sp>
      <p:grpSp>
        <p:nvGrpSpPr>
          <p:cNvPr id="46" name="Group 11">
            <a:extLst>
              <a:ext uri="{FF2B5EF4-FFF2-40B4-BE49-F238E27FC236}">
                <a16:creationId xmlns:a16="http://schemas.microsoft.com/office/drawing/2014/main" id="{7C81C85D-6A96-8450-EA56-3BAB3BB2C6CA}"/>
              </a:ext>
            </a:extLst>
          </p:cNvPr>
          <p:cNvGrpSpPr/>
          <p:nvPr/>
        </p:nvGrpSpPr>
        <p:grpSpPr>
          <a:xfrm rot="-10800000">
            <a:off x="2941077" y="5590713"/>
            <a:ext cx="2291322" cy="135725"/>
            <a:chOff x="0" y="0"/>
            <a:chExt cx="15778180" cy="508000"/>
          </a:xfrm>
        </p:grpSpPr>
        <p:sp>
          <p:nvSpPr>
            <p:cNvPr id="47" name="Freeform 12">
              <a:extLst>
                <a:ext uri="{FF2B5EF4-FFF2-40B4-BE49-F238E27FC236}">
                  <a16:creationId xmlns:a16="http://schemas.microsoft.com/office/drawing/2014/main" id="{3220B86D-349B-AD16-E474-649CB02B4D90}"/>
                </a:ext>
              </a:extLst>
            </p:cNvPr>
            <p:cNvSpPr/>
            <p:nvPr/>
          </p:nvSpPr>
          <p:spPr>
            <a:xfrm>
              <a:off x="38100"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6" y="408940"/>
                    <a:pt x="408940" y="317396"/>
                    <a:pt x="408940" y="204470"/>
                  </a:cubicBezTo>
                  <a:cubicBezTo>
                    <a:pt x="408940" y="91544"/>
                    <a:pt x="317396" y="0"/>
                    <a:pt x="204470" y="0"/>
                  </a:cubicBezTo>
                  <a:close/>
                </a:path>
              </a:pathLst>
            </a:custGeom>
            <a:solidFill>
              <a:srgbClr val="86EAE9"/>
            </a:solidFill>
          </p:spPr>
          <p:txBody>
            <a:bodyPr/>
            <a:lstStyle/>
            <a:p>
              <a:pPr defTabSz="406440"/>
              <a:endParaRPr lang="en-US" sz="800">
                <a:solidFill>
                  <a:prstClr val="black"/>
                </a:solidFill>
                <a:latin typeface="Calibri"/>
              </a:endParaRPr>
            </a:p>
          </p:txBody>
        </p:sp>
        <p:sp>
          <p:nvSpPr>
            <p:cNvPr id="48" name="Freeform 13">
              <a:extLst>
                <a:ext uri="{FF2B5EF4-FFF2-40B4-BE49-F238E27FC236}">
                  <a16:creationId xmlns:a16="http://schemas.microsoft.com/office/drawing/2014/main" id="{CD04CF9B-D59F-25C0-1F6B-D8E88BA87E71}"/>
                </a:ext>
              </a:extLst>
            </p:cNvPr>
            <p:cNvSpPr/>
            <p:nvPr/>
          </p:nvSpPr>
          <p:spPr>
            <a:xfrm>
              <a:off x="15329870" y="49530"/>
              <a:ext cx="408939" cy="408940"/>
            </a:xfrm>
            <a:custGeom>
              <a:avLst/>
              <a:gdLst/>
              <a:ahLst/>
              <a:cxnLst/>
              <a:rect l="l" t="t" r="r" b="b"/>
              <a:pathLst>
                <a:path w="408939" h="408940">
                  <a:moveTo>
                    <a:pt x="204470" y="0"/>
                  </a:moveTo>
                  <a:cubicBezTo>
                    <a:pt x="91544" y="0"/>
                    <a:pt x="0" y="91544"/>
                    <a:pt x="0" y="204470"/>
                  </a:cubicBezTo>
                  <a:cubicBezTo>
                    <a:pt x="0" y="317396"/>
                    <a:pt x="91544" y="408940"/>
                    <a:pt x="204470" y="408940"/>
                  </a:cubicBezTo>
                  <a:cubicBezTo>
                    <a:pt x="317395" y="408940"/>
                    <a:pt x="408940" y="317396"/>
                    <a:pt x="408940" y="204470"/>
                  </a:cubicBezTo>
                  <a:cubicBezTo>
                    <a:pt x="408940" y="91544"/>
                    <a:pt x="317395" y="0"/>
                    <a:pt x="204470" y="0"/>
                  </a:cubicBezTo>
                  <a:close/>
                </a:path>
              </a:pathLst>
            </a:custGeom>
            <a:solidFill>
              <a:srgbClr val="86EAE9"/>
            </a:solidFill>
          </p:spPr>
          <p:txBody>
            <a:bodyPr/>
            <a:lstStyle/>
            <a:p>
              <a:pPr defTabSz="406440"/>
              <a:endParaRPr lang="en-US" sz="800">
                <a:solidFill>
                  <a:prstClr val="black"/>
                </a:solidFill>
                <a:latin typeface="Calibri"/>
              </a:endParaRPr>
            </a:p>
          </p:txBody>
        </p:sp>
        <p:sp>
          <p:nvSpPr>
            <p:cNvPr id="49" name="Freeform 14">
              <a:extLst>
                <a:ext uri="{FF2B5EF4-FFF2-40B4-BE49-F238E27FC236}">
                  <a16:creationId xmlns:a16="http://schemas.microsoft.com/office/drawing/2014/main" id="{AE506CF0-0BBA-3146-5360-0429C089C7DE}"/>
                </a:ext>
              </a:extLst>
            </p:cNvPr>
            <p:cNvSpPr/>
            <p:nvPr/>
          </p:nvSpPr>
          <p:spPr>
            <a:xfrm>
              <a:off x="0" y="11430"/>
              <a:ext cx="15778180" cy="485140"/>
            </a:xfrm>
            <a:custGeom>
              <a:avLst/>
              <a:gdLst/>
              <a:ahLst/>
              <a:cxnLst/>
              <a:rect l="l" t="t" r="r" b="b"/>
              <a:pathLst>
                <a:path w="15778180" h="485140">
                  <a:moveTo>
                    <a:pt x="15534340" y="0"/>
                  </a:moveTo>
                  <a:cubicBezTo>
                    <a:pt x="15413690" y="0"/>
                    <a:pt x="15313360" y="88900"/>
                    <a:pt x="15294310" y="204470"/>
                  </a:cubicBezTo>
                  <a:lnTo>
                    <a:pt x="482600" y="204470"/>
                  </a:lnTo>
                  <a:cubicBezTo>
                    <a:pt x="464820" y="88900"/>
                    <a:pt x="364490" y="0"/>
                    <a:pt x="242570" y="0"/>
                  </a:cubicBezTo>
                  <a:cubicBezTo>
                    <a:pt x="109220" y="0"/>
                    <a:pt x="0" y="107950"/>
                    <a:pt x="0" y="242570"/>
                  </a:cubicBezTo>
                  <a:cubicBezTo>
                    <a:pt x="0" y="377190"/>
                    <a:pt x="109220" y="485140"/>
                    <a:pt x="242570" y="485140"/>
                  </a:cubicBezTo>
                  <a:cubicBezTo>
                    <a:pt x="363220" y="485140"/>
                    <a:pt x="463550" y="396240"/>
                    <a:pt x="482600" y="280670"/>
                  </a:cubicBezTo>
                  <a:lnTo>
                    <a:pt x="15294310" y="280670"/>
                  </a:lnTo>
                  <a:cubicBezTo>
                    <a:pt x="15312090" y="396240"/>
                    <a:pt x="15413690" y="485140"/>
                    <a:pt x="15534340" y="485140"/>
                  </a:cubicBezTo>
                  <a:cubicBezTo>
                    <a:pt x="15668960" y="485140"/>
                    <a:pt x="15776910" y="375920"/>
                    <a:pt x="15776910" y="242570"/>
                  </a:cubicBezTo>
                  <a:cubicBezTo>
                    <a:pt x="15778180" y="107950"/>
                    <a:pt x="15668960" y="0"/>
                    <a:pt x="15534340" y="0"/>
                  </a:cubicBezTo>
                  <a:close/>
                  <a:moveTo>
                    <a:pt x="242570" y="408940"/>
                  </a:moveTo>
                  <a:cubicBezTo>
                    <a:pt x="151130" y="408940"/>
                    <a:pt x="76200" y="334010"/>
                    <a:pt x="76200" y="242570"/>
                  </a:cubicBezTo>
                  <a:cubicBezTo>
                    <a:pt x="76200" y="151130"/>
                    <a:pt x="151130" y="76200"/>
                    <a:pt x="242570" y="76200"/>
                  </a:cubicBezTo>
                  <a:cubicBezTo>
                    <a:pt x="334010" y="76200"/>
                    <a:pt x="410210" y="151130"/>
                    <a:pt x="410210" y="242570"/>
                  </a:cubicBezTo>
                  <a:cubicBezTo>
                    <a:pt x="410210" y="334010"/>
                    <a:pt x="335280" y="408940"/>
                    <a:pt x="242570" y="408940"/>
                  </a:cubicBezTo>
                  <a:close/>
                  <a:moveTo>
                    <a:pt x="15534340" y="408940"/>
                  </a:moveTo>
                  <a:cubicBezTo>
                    <a:pt x="15442899" y="408940"/>
                    <a:pt x="15367970" y="334010"/>
                    <a:pt x="15367970" y="242570"/>
                  </a:cubicBezTo>
                  <a:cubicBezTo>
                    <a:pt x="15367970" y="151130"/>
                    <a:pt x="15442899" y="76200"/>
                    <a:pt x="15534340" y="76200"/>
                  </a:cubicBezTo>
                  <a:cubicBezTo>
                    <a:pt x="15625780" y="76200"/>
                    <a:pt x="15700710" y="151130"/>
                    <a:pt x="15700710" y="242570"/>
                  </a:cubicBezTo>
                  <a:cubicBezTo>
                    <a:pt x="15700710" y="334010"/>
                    <a:pt x="15627049" y="408940"/>
                    <a:pt x="15534340" y="408940"/>
                  </a:cubicBezTo>
                  <a:close/>
                </a:path>
              </a:pathLst>
            </a:custGeom>
            <a:solidFill>
              <a:srgbClr val="191919"/>
            </a:solidFill>
          </p:spPr>
          <p:txBody>
            <a:bodyPr/>
            <a:lstStyle/>
            <a:p>
              <a:pPr defTabSz="406440"/>
              <a:endParaRPr lang="en-US" sz="800">
                <a:solidFill>
                  <a:prstClr val="black"/>
                </a:solidFill>
                <a:latin typeface="Calibri"/>
              </a:endParaRPr>
            </a:p>
          </p:txBody>
        </p:sp>
      </p:grpSp>
      <p:sp>
        <p:nvSpPr>
          <p:cNvPr id="50" name="Isosceles Triangle 49">
            <a:extLst>
              <a:ext uri="{FF2B5EF4-FFF2-40B4-BE49-F238E27FC236}">
                <a16:creationId xmlns:a16="http://schemas.microsoft.com/office/drawing/2014/main" id="{F80E7C09-4EF1-26F3-5B5E-487D5DAC73A3}"/>
              </a:ext>
            </a:extLst>
          </p:cNvPr>
          <p:cNvSpPr/>
          <p:nvPr/>
        </p:nvSpPr>
        <p:spPr>
          <a:xfrm>
            <a:off x="3476825" y="2250018"/>
            <a:ext cx="3561017" cy="3043576"/>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grpSp>
        <p:nvGrpSpPr>
          <p:cNvPr id="9" name="Group 8">
            <a:extLst>
              <a:ext uri="{FF2B5EF4-FFF2-40B4-BE49-F238E27FC236}">
                <a16:creationId xmlns:a16="http://schemas.microsoft.com/office/drawing/2014/main" id="{C76E2AD7-5300-B75B-AF39-CB0664128A6E}"/>
              </a:ext>
            </a:extLst>
          </p:cNvPr>
          <p:cNvGrpSpPr/>
          <p:nvPr/>
        </p:nvGrpSpPr>
        <p:grpSpPr>
          <a:xfrm>
            <a:off x="8941417" y="5163063"/>
            <a:ext cx="2162670" cy="1405878"/>
            <a:chOff x="8941417" y="5163063"/>
            <a:chExt cx="2162670" cy="1405878"/>
          </a:xfrm>
        </p:grpSpPr>
        <p:sp>
          <p:nvSpPr>
            <p:cNvPr id="3" name="Freeform 16">
              <a:extLst>
                <a:ext uri="{FF2B5EF4-FFF2-40B4-BE49-F238E27FC236}">
                  <a16:creationId xmlns:a16="http://schemas.microsoft.com/office/drawing/2014/main" id="{040D3793-BDAC-CC3D-BE10-E9F5B84EC60B}"/>
                </a:ext>
              </a:extLst>
            </p:cNvPr>
            <p:cNvSpPr/>
            <p:nvPr/>
          </p:nvSpPr>
          <p:spPr>
            <a:xfrm>
              <a:off x="8941417" y="5169800"/>
              <a:ext cx="617170" cy="1399141"/>
            </a:xfrm>
            <a:custGeom>
              <a:avLst/>
              <a:gdLst/>
              <a:ahLst/>
              <a:cxnLst/>
              <a:rect l="l" t="t" r="r" b="b"/>
              <a:pathLst>
                <a:path w="1337301" h="3140818">
                  <a:moveTo>
                    <a:pt x="0" y="0"/>
                  </a:moveTo>
                  <a:lnTo>
                    <a:pt x="1337301" y="0"/>
                  </a:lnTo>
                  <a:lnTo>
                    <a:pt x="1337301" y="3140818"/>
                  </a:lnTo>
                  <a:lnTo>
                    <a:pt x="0" y="3140818"/>
                  </a:lnTo>
                  <a:lnTo>
                    <a:pt x="0" y="0"/>
                  </a:lnTo>
                  <a:close/>
                </a:path>
              </a:pathLst>
            </a:custGeom>
            <a:blipFill>
              <a:blip r:embed="rId8"/>
              <a:stretch>
                <a:fillRect/>
              </a:stretch>
            </a:blipFill>
          </p:spPr>
          <p:txBody>
            <a:bodyPr/>
            <a:lstStyle/>
            <a:p>
              <a:pPr defTabSz="609630"/>
              <a:endParaRPr lang="en-US" sz="1200">
                <a:solidFill>
                  <a:prstClr val="black"/>
                </a:solidFill>
                <a:latin typeface="Calibri"/>
              </a:endParaRPr>
            </a:p>
          </p:txBody>
        </p:sp>
        <p:sp>
          <p:nvSpPr>
            <p:cNvPr id="4" name="Freeform 17">
              <a:extLst>
                <a:ext uri="{FF2B5EF4-FFF2-40B4-BE49-F238E27FC236}">
                  <a16:creationId xmlns:a16="http://schemas.microsoft.com/office/drawing/2014/main" id="{2101E5FE-7990-04B2-F15C-BAD7E73D795A}"/>
                </a:ext>
              </a:extLst>
            </p:cNvPr>
            <p:cNvSpPr/>
            <p:nvPr/>
          </p:nvSpPr>
          <p:spPr>
            <a:xfrm>
              <a:off x="9557096" y="5163063"/>
              <a:ext cx="1546991" cy="1405878"/>
            </a:xfrm>
            <a:custGeom>
              <a:avLst/>
              <a:gdLst/>
              <a:ahLst/>
              <a:cxnLst/>
              <a:rect l="l" t="t" r="r" b="b"/>
              <a:pathLst>
                <a:path w="3333190" h="3105928">
                  <a:moveTo>
                    <a:pt x="0" y="0"/>
                  </a:moveTo>
                  <a:lnTo>
                    <a:pt x="3333191" y="0"/>
                  </a:lnTo>
                  <a:lnTo>
                    <a:pt x="3333191" y="3105927"/>
                  </a:lnTo>
                  <a:lnTo>
                    <a:pt x="0" y="3105927"/>
                  </a:lnTo>
                  <a:lnTo>
                    <a:pt x="0" y="0"/>
                  </a:lnTo>
                  <a:close/>
                </a:path>
              </a:pathLst>
            </a:custGeom>
            <a:blipFill>
              <a:blip r:embed="rId9"/>
              <a:stretch>
                <a:fillRect/>
              </a:stretch>
            </a:blipFill>
          </p:spPr>
          <p:txBody>
            <a:bodyPr/>
            <a:lstStyle/>
            <a:p>
              <a:pPr defTabSz="609630"/>
              <a:endParaRPr lang="en-US" sz="1200">
                <a:solidFill>
                  <a:prstClr val="black"/>
                </a:solidFill>
                <a:latin typeface="Calibri"/>
              </a:endParaRPr>
            </a:p>
          </p:txBody>
        </p:sp>
      </p:grpSp>
      <p:sp>
        <p:nvSpPr>
          <p:cNvPr id="5" name="Title 1">
            <a:extLst>
              <a:ext uri="{FF2B5EF4-FFF2-40B4-BE49-F238E27FC236}">
                <a16:creationId xmlns:a16="http://schemas.microsoft.com/office/drawing/2014/main" id="{FBE46AEA-C2DE-C3C8-B77F-E41112A82F56}"/>
              </a:ext>
            </a:extLst>
          </p:cNvPr>
          <p:cNvSpPr txBox="1">
            <a:spLocks/>
          </p:cNvSpPr>
          <p:nvPr/>
        </p:nvSpPr>
        <p:spPr>
          <a:xfrm>
            <a:off x="8337425" y="4862301"/>
            <a:ext cx="3304335" cy="183308"/>
          </a:xfrm>
          <a:prstGeom prst="rect">
            <a:avLst/>
          </a:prstGeom>
        </p:spPr>
        <p:txBody>
          <a:bodyPr vert="horz" lIns="91440" tIns="45720" rIns="91440" bIns="45720" rtlCol="0" anchor="ctr">
            <a:noAutofit/>
          </a:bodyPr>
          <a:lstStyle>
            <a:lvl1pPr algn="l" defTabSz="914011" rtl="0" eaLnBrk="1" latinLnBrk="0" hangingPunct="1">
              <a:lnSpc>
                <a:spcPct val="100000"/>
              </a:lnSpc>
              <a:spcBef>
                <a:spcPct val="0"/>
              </a:spcBef>
              <a:buNone/>
              <a:defRPr sz="4400" b="1" kern="1200" cap="all" baseline="0">
                <a:solidFill>
                  <a:schemeClr val="tx2"/>
                </a:solidFill>
                <a:latin typeface="Segoe UI" panose="020B0502040204020203" pitchFamily="34" charset="0"/>
                <a:ea typeface="+mj-ea"/>
                <a:cs typeface="Segoe UI" panose="020B0502040204020203" pitchFamily="34" charset="0"/>
              </a:defRPr>
            </a:lvl1pPr>
          </a:lstStyle>
          <a:p>
            <a:pPr marL="0" marR="0" lvl="0" indent="0" algn="ctr" defTabSz="914011" rtl="0" eaLnBrk="1" fontAlgn="auto" latinLnBrk="0" hangingPunct="1">
              <a:lnSpc>
                <a:spcPct val="100000"/>
              </a:lnSpc>
              <a:spcBef>
                <a:spcPct val="0"/>
              </a:spcBef>
              <a:spcAft>
                <a:spcPts val="0"/>
              </a:spcAft>
              <a:buClrTx/>
              <a:buSzTx/>
              <a:buFontTx/>
              <a:buNone/>
              <a:tabLst/>
              <a:defRPr/>
            </a:pPr>
            <a:r>
              <a:rPr kumimoji="0" lang="en-AU" sz="1200" b="1" i="0" u="none" strike="noStrike" kern="1200" cap="all" spc="0" normalizeH="0" baseline="0" noProof="0" dirty="0">
                <a:ln>
                  <a:noFill/>
                </a:ln>
                <a:solidFill>
                  <a:srgbClr val="006E8D"/>
                </a:solidFill>
                <a:effectLst/>
                <a:uLnTx/>
                <a:uFillTx/>
                <a:latin typeface="Segoe UI" panose="020B0502040204020203" pitchFamily="34" charset="0"/>
                <a:ea typeface="+mj-ea"/>
                <a:cs typeface="Segoe UI" panose="020B0502040204020203" pitchFamily="34" charset="0"/>
              </a:rPr>
              <a:t>SDM® System at Each Decision Point</a:t>
            </a:r>
          </a:p>
        </p:txBody>
      </p:sp>
      <p:pic>
        <p:nvPicPr>
          <p:cNvPr id="6" name="Picture 5">
            <a:extLst>
              <a:ext uri="{FF2B5EF4-FFF2-40B4-BE49-F238E27FC236}">
                <a16:creationId xmlns:a16="http://schemas.microsoft.com/office/drawing/2014/main" id="{C52E6CA1-36B3-38CA-D037-DE311F03E5C3}"/>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87104" y="133501"/>
            <a:ext cx="2409303" cy="567907"/>
          </a:xfrm>
          <a:prstGeom prst="rect">
            <a:avLst/>
          </a:prstGeom>
        </p:spPr>
      </p:pic>
      <p:sp>
        <p:nvSpPr>
          <p:cNvPr id="8" name="TextBox 7">
            <a:extLst>
              <a:ext uri="{FF2B5EF4-FFF2-40B4-BE49-F238E27FC236}">
                <a16:creationId xmlns:a16="http://schemas.microsoft.com/office/drawing/2014/main" id="{CF628357-F50D-CD75-8DE3-F6C3F9D52B14}"/>
              </a:ext>
            </a:extLst>
          </p:cNvPr>
          <p:cNvSpPr txBox="1"/>
          <p:nvPr/>
        </p:nvSpPr>
        <p:spPr>
          <a:xfrm>
            <a:off x="2704658" y="323375"/>
            <a:ext cx="6397394" cy="858184"/>
          </a:xfrm>
          <a:prstGeom prst="rect">
            <a:avLst/>
          </a:prstGeom>
          <a:noFill/>
        </p:spPr>
        <p:txBody>
          <a:bodyPr wrap="square">
            <a:spAutoFit/>
          </a:bodyPr>
          <a:lstStyle/>
          <a:p>
            <a:pPr algn="ctr" defTabSz="609630">
              <a:lnSpc>
                <a:spcPts val="3144"/>
              </a:lnSpc>
              <a:spcBef>
                <a:spcPct val="0"/>
              </a:spcBef>
            </a:pPr>
            <a:r>
              <a:rPr lang="en-US" sz="2400" b="1" spc="71" dirty="0">
                <a:solidFill>
                  <a:srgbClr val="191919"/>
                </a:solidFill>
                <a:latin typeface="Aileron Heavy"/>
                <a:ea typeface="Aileron Heavy"/>
                <a:cs typeface="Aileron Heavy"/>
                <a:sym typeface="Aileron Heavy"/>
              </a:rPr>
              <a:t>Tier 1 – Rigorous and Balanced Assessments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209D7-4502-B752-AE44-EB0598245E0F}"/>
            </a:ext>
          </a:extLst>
        </p:cNvPr>
        <p:cNvGrpSpPr/>
        <p:nvPr/>
      </p:nvGrpSpPr>
      <p:grpSpPr>
        <a:xfrm>
          <a:off x="0" y="0"/>
          <a:ext cx="0" cy="0"/>
          <a:chOff x="0" y="0"/>
          <a:chExt cx="0" cy="0"/>
        </a:xfrm>
      </p:grpSpPr>
      <p:sp>
        <p:nvSpPr>
          <p:cNvPr id="14" name="Freeform 14">
            <a:extLst>
              <a:ext uri="{FF2B5EF4-FFF2-40B4-BE49-F238E27FC236}">
                <a16:creationId xmlns:a16="http://schemas.microsoft.com/office/drawing/2014/main" id="{1B6894E1-DF29-F60D-36CD-365A2240DB2F}"/>
              </a:ext>
            </a:extLst>
          </p:cNvPr>
          <p:cNvSpPr/>
          <p:nvPr/>
        </p:nvSpPr>
        <p:spPr>
          <a:xfrm>
            <a:off x="415928" y="4954434"/>
            <a:ext cx="354166" cy="354166"/>
          </a:xfrm>
          <a:custGeom>
            <a:avLst/>
            <a:gdLst/>
            <a:ahLst/>
            <a:cxnLst/>
            <a:rect l="l" t="t" r="r" b="b"/>
            <a:pathLst>
              <a:path w="531249" h="531249">
                <a:moveTo>
                  <a:pt x="0" y="0"/>
                </a:moveTo>
                <a:lnTo>
                  <a:pt x="531249" y="0"/>
                </a:lnTo>
                <a:lnTo>
                  <a:pt x="531249" y="531249"/>
                </a:lnTo>
                <a:lnTo>
                  <a:pt x="0" y="5312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60"/>
            <a:endParaRPr lang="en-US" sz="1200">
              <a:solidFill>
                <a:prstClr val="black"/>
              </a:solidFill>
              <a:latin typeface="Calibri"/>
            </a:endParaRPr>
          </a:p>
        </p:txBody>
      </p:sp>
      <p:sp>
        <p:nvSpPr>
          <p:cNvPr id="22" name="TextBox 22">
            <a:extLst>
              <a:ext uri="{FF2B5EF4-FFF2-40B4-BE49-F238E27FC236}">
                <a16:creationId xmlns:a16="http://schemas.microsoft.com/office/drawing/2014/main" id="{72CF9E37-E8E9-0641-E48E-28C385E08745}"/>
              </a:ext>
            </a:extLst>
          </p:cNvPr>
          <p:cNvSpPr txBox="1"/>
          <p:nvPr/>
        </p:nvSpPr>
        <p:spPr>
          <a:xfrm>
            <a:off x="863600" y="4994999"/>
            <a:ext cx="1188835" cy="252570"/>
          </a:xfrm>
          <a:prstGeom prst="rect">
            <a:avLst/>
          </a:prstGeom>
        </p:spPr>
        <p:txBody>
          <a:bodyPr wrap="square" lIns="0" tIns="0" rIns="0" bIns="0" rtlCol="0" anchor="t">
            <a:spAutoFit/>
          </a:bodyPr>
          <a:lstStyle/>
          <a:p>
            <a:pPr defTabSz="609660">
              <a:lnSpc>
                <a:spcPts val="2080"/>
              </a:lnSpc>
            </a:pPr>
            <a:r>
              <a:rPr lang="en-US" sz="1733" spc="35" dirty="0">
                <a:solidFill>
                  <a:srgbClr val="191919"/>
                </a:solidFill>
                <a:latin typeface="Aileron Regular"/>
                <a:ea typeface="Aileron Regular"/>
                <a:cs typeface="Aileron Regular"/>
                <a:sym typeface="Aileron Regular"/>
              </a:rPr>
              <a:t>SOP Toolkit</a:t>
            </a:r>
          </a:p>
        </p:txBody>
      </p:sp>
      <p:grpSp>
        <p:nvGrpSpPr>
          <p:cNvPr id="37" name="Group 36">
            <a:extLst>
              <a:ext uri="{FF2B5EF4-FFF2-40B4-BE49-F238E27FC236}">
                <a16:creationId xmlns:a16="http://schemas.microsoft.com/office/drawing/2014/main" id="{6B751BBF-7362-3C35-A734-8ADE5426352F}"/>
              </a:ext>
            </a:extLst>
          </p:cNvPr>
          <p:cNvGrpSpPr/>
          <p:nvPr/>
        </p:nvGrpSpPr>
        <p:grpSpPr>
          <a:xfrm>
            <a:off x="2321970" y="2362200"/>
            <a:ext cx="5306475" cy="3879775"/>
            <a:chOff x="7713591" y="2413319"/>
            <a:chExt cx="9570916" cy="6997678"/>
          </a:xfrm>
        </p:grpSpPr>
        <p:grpSp>
          <p:nvGrpSpPr>
            <p:cNvPr id="38" name="Group 23">
              <a:extLst>
                <a:ext uri="{FF2B5EF4-FFF2-40B4-BE49-F238E27FC236}">
                  <a16:creationId xmlns:a16="http://schemas.microsoft.com/office/drawing/2014/main" id="{2F05E0F4-D4E2-D700-4FAA-FC073E45F05A}"/>
                </a:ext>
              </a:extLst>
            </p:cNvPr>
            <p:cNvGrpSpPr/>
            <p:nvPr/>
          </p:nvGrpSpPr>
          <p:grpSpPr>
            <a:xfrm>
              <a:off x="7713591" y="2413319"/>
              <a:ext cx="8175294" cy="6997678"/>
              <a:chOff x="0" y="-62563"/>
              <a:chExt cx="10900391" cy="9330236"/>
            </a:xfrm>
          </p:grpSpPr>
          <p:grpSp>
            <p:nvGrpSpPr>
              <p:cNvPr id="40" name="Group 24">
                <a:extLst>
                  <a:ext uri="{FF2B5EF4-FFF2-40B4-BE49-F238E27FC236}">
                    <a16:creationId xmlns:a16="http://schemas.microsoft.com/office/drawing/2014/main" id="{2CE19B30-EB77-2C75-B5EF-E170D4D1D4CD}"/>
                  </a:ext>
                </a:extLst>
              </p:cNvPr>
              <p:cNvGrpSpPr/>
              <p:nvPr/>
            </p:nvGrpSpPr>
            <p:grpSpPr>
              <a:xfrm>
                <a:off x="1044054" y="5921019"/>
                <a:ext cx="8584371" cy="1628877"/>
                <a:chOff x="0" y="0"/>
                <a:chExt cx="6686354" cy="1268730"/>
              </a:xfrm>
            </p:grpSpPr>
            <p:sp>
              <p:nvSpPr>
                <p:cNvPr id="52" name="Freeform 25">
                  <a:extLst>
                    <a:ext uri="{FF2B5EF4-FFF2-40B4-BE49-F238E27FC236}">
                      <a16:creationId xmlns:a16="http://schemas.microsoft.com/office/drawing/2014/main" id="{DE22E191-ACA9-DDE0-A469-22748BA77C69}"/>
                    </a:ext>
                  </a:extLst>
                </p:cNvPr>
                <p:cNvSpPr/>
                <p:nvPr/>
              </p:nvSpPr>
              <p:spPr>
                <a:xfrm>
                  <a:off x="0" y="0"/>
                  <a:ext cx="6686355" cy="1268730"/>
                </a:xfrm>
                <a:custGeom>
                  <a:avLst/>
                  <a:gdLst/>
                  <a:ahLst/>
                  <a:cxnLst/>
                  <a:rect l="l" t="t" r="r" b="b"/>
                  <a:pathLst>
                    <a:path w="6686355" h="1268730">
                      <a:moveTo>
                        <a:pt x="735330" y="0"/>
                      </a:moveTo>
                      <a:lnTo>
                        <a:pt x="0" y="1268730"/>
                      </a:lnTo>
                      <a:lnTo>
                        <a:pt x="6686355" y="1268730"/>
                      </a:lnTo>
                      <a:lnTo>
                        <a:pt x="5951024" y="0"/>
                      </a:lnTo>
                      <a:close/>
                    </a:path>
                  </a:pathLst>
                </a:custGeom>
                <a:solidFill>
                  <a:srgbClr val="2C92D5"/>
                </a:solidFill>
              </p:spPr>
              <p:txBody>
                <a:bodyPr/>
                <a:lstStyle/>
                <a:p>
                  <a:pPr defTabSz="609660"/>
                  <a:endParaRPr lang="en-US" sz="1200">
                    <a:solidFill>
                      <a:prstClr val="black"/>
                    </a:solidFill>
                    <a:latin typeface="Calibri"/>
                  </a:endParaRPr>
                </a:p>
              </p:txBody>
            </p:sp>
          </p:grpSp>
          <p:grpSp>
            <p:nvGrpSpPr>
              <p:cNvPr id="41" name="Group 26">
                <a:extLst>
                  <a:ext uri="{FF2B5EF4-FFF2-40B4-BE49-F238E27FC236}">
                    <a16:creationId xmlns:a16="http://schemas.microsoft.com/office/drawing/2014/main" id="{48738F7D-56E8-C597-00BF-6CCA6C333A0B}"/>
                  </a:ext>
                </a:extLst>
              </p:cNvPr>
              <p:cNvGrpSpPr/>
              <p:nvPr/>
            </p:nvGrpSpPr>
            <p:grpSpPr>
              <a:xfrm>
                <a:off x="3087112" y="2468894"/>
                <a:ext cx="4498255" cy="1628877"/>
                <a:chOff x="0" y="0"/>
                <a:chExt cx="3503685" cy="1268730"/>
              </a:xfrm>
            </p:grpSpPr>
            <p:sp>
              <p:nvSpPr>
                <p:cNvPr id="51" name="Freeform 27">
                  <a:extLst>
                    <a:ext uri="{FF2B5EF4-FFF2-40B4-BE49-F238E27FC236}">
                      <a16:creationId xmlns:a16="http://schemas.microsoft.com/office/drawing/2014/main" id="{2150F08B-F2A2-AC0E-B4FE-D41F9B735088}"/>
                    </a:ext>
                  </a:extLst>
                </p:cNvPr>
                <p:cNvSpPr/>
                <p:nvPr/>
              </p:nvSpPr>
              <p:spPr>
                <a:xfrm>
                  <a:off x="0" y="0"/>
                  <a:ext cx="3503685" cy="1268730"/>
                </a:xfrm>
                <a:custGeom>
                  <a:avLst/>
                  <a:gdLst/>
                  <a:ahLst/>
                  <a:cxnLst/>
                  <a:rect l="l" t="t" r="r" b="b"/>
                  <a:pathLst>
                    <a:path w="3503685" h="1268730">
                      <a:moveTo>
                        <a:pt x="735330" y="0"/>
                      </a:moveTo>
                      <a:lnTo>
                        <a:pt x="0" y="1268730"/>
                      </a:lnTo>
                      <a:lnTo>
                        <a:pt x="3503685" y="1268730"/>
                      </a:lnTo>
                      <a:lnTo>
                        <a:pt x="2768355" y="0"/>
                      </a:lnTo>
                      <a:close/>
                    </a:path>
                  </a:pathLst>
                </a:custGeom>
                <a:solidFill>
                  <a:srgbClr val="3EDAD8"/>
                </a:solidFill>
              </p:spPr>
              <p:txBody>
                <a:bodyPr/>
                <a:lstStyle/>
                <a:p>
                  <a:pPr defTabSz="609660"/>
                  <a:endParaRPr lang="en-US" sz="1200">
                    <a:solidFill>
                      <a:prstClr val="black"/>
                    </a:solidFill>
                    <a:latin typeface="Calibri"/>
                  </a:endParaRPr>
                </a:p>
              </p:txBody>
            </p:sp>
          </p:grpSp>
          <p:grpSp>
            <p:nvGrpSpPr>
              <p:cNvPr id="43" name="Group 28">
                <a:extLst>
                  <a:ext uri="{FF2B5EF4-FFF2-40B4-BE49-F238E27FC236}">
                    <a16:creationId xmlns:a16="http://schemas.microsoft.com/office/drawing/2014/main" id="{A26F0EA0-2281-5A41-8B69-EE69BDE7F79C}"/>
                  </a:ext>
                </a:extLst>
              </p:cNvPr>
              <p:cNvGrpSpPr/>
              <p:nvPr/>
            </p:nvGrpSpPr>
            <p:grpSpPr>
              <a:xfrm>
                <a:off x="2071869" y="4194957"/>
                <a:ext cx="6528741" cy="1628877"/>
                <a:chOff x="0" y="0"/>
                <a:chExt cx="5085227" cy="1268730"/>
              </a:xfrm>
            </p:grpSpPr>
            <p:sp>
              <p:nvSpPr>
                <p:cNvPr id="50" name="Freeform 29">
                  <a:extLst>
                    <a:ext uri="{FF2B5EF4-FFF2-40B4-BE49-F238E27FC236}">
                      <a16:creationId xmlns:a16="http://schemas.microsoft.com/office/drawing/2014/main" id="{A126B763-A3FD-961C-5130-695D029D7C91}"/>
                    </a:ext>
                  </a:extLst>
                </p:cNvPr>
                <p:cNvSpPr/>
                <p:nvPr/>
              </p:nvSpPr>
              <p:spPr>
                <a:xfrm>
                  <a:off x="0" y="0"/>
                  <a:ext cx="5085228" cy="1268730"/>
                </a:xfrm>
                <a:custGeom>
                  <a:avLst/>
                  <a:gdLst/>
                  <a:ahLst/>
                  <a:cxnLst/>
                  <a:rect l="l" t="t" r="r" b="b"/>
                  <a:pathLst>
                    <a:path w="5085228" h="1268730">
                      <a:moveTo>
                        <a:pt x="735330" y="0"/>
                      </a:moveTo>
                      <a:lnTo>
                        <a:pt x="0" y="1268730"/>
                      </a:lnTo>
                      <a:lnTo>
                        <a:pt x="5085228" y="1268730"/>
                      </a:lnTo>
                      <a:lnTo>
                        <a:pt x="4349898" y="0"/>
                      </a:lnTo>
                      <a:close/>
                    </a:path>
                  </a:pathLst>
                </a:custGeom>
                <a:solidFill>
                  <a:srgbClr val="37C9EF"/>
                </a:solidFill>
              </p:spPr>
              <p:txBody>
                <a:bodyPr/>
                <a:lstStyle/>
                <a:p>
                  <a:pPr defTabSz="609660"/>
                  <a:endParaRPr lang="en-US" sz="1200">
                    <a:solidFill>
                      <a:prstClr val="black"/>
                    </a:solidFill>
                    <a:latin typeface="Calibri"/>
                  </a:endParaRPr>
                </a:p>
              </p:txBody>
            </p:sp>
          </p:grpSp>
          <p:grpSp>
            <p:nvGrpSpPr>
              <p:cNvPr id="44" name="Group 30">
                <a:extLst>
                  <a:ext uri="{FF2B5EF4-FFF2-40B4-BE49-F238E27FC236}">
                    <a16:creationId xmlns:a16="http://schemas.microsoft.com/office/drawing/2014/main" id="{E44B5594-69F6-B166-72D9-41E5C9338170}"/>
                  </a:ext>
                </a:extLst>
              </p:cNvPr>
              <p:cNvGrpSpPr/>
              <p:nvPr/>
            </p:nvGrpSpPr>
            <p:grpSpPr>
              <a:xfrm>
                <a:off x="0" y="7638796"/>
                <a:ext cx="10672479" cy="1628877"/>
                <a:chOff x="0" y="0"/>
                <a:chExt cx="8312779" cy="1268730"/>
              </a:xfrm>
            </p:grpSpPr>
            <p:sp>
              <p:nvSpPr>
                <p:cNvPr id="49" name="Freeform 31">
                  <a:extLst>
                    <a:ext uri="{FF2B5EF4-FFF2-40B4-BE49-F238E27FC236}">
                      <a16:creationId xmlns:a16="http://schemas.microsoft.com/office/drawing/2014/main" id="{E917CE9C-11E1-2B9F-DBC9-CAA4D89789AF}"/>
                    </a:ext>
                  </a:extLst>
                </p:cNvPr>
                <p:cNvSpPr/>
                <p:nvPr/>
              </p:nvSpPr>
              <p:spPr>
                <a:xfrm>
                  <a:off x="0" y="0"/>
                  <a:ext cx="8312779" cy="1268730"/>
                </a:xfrm>
                <a:custGeom>
                  <a:avLst/>
                  <a:gdLst/>
                  <a:ahLst/>
                  <a:cxnLst/>
                  <a:rect l="l" t="t" r="r" b="b"/>
                  <a:pathLst>
                    <a:path w="8312779" h="1268730">
                      <a:moveTo>
                        <a:pt x="735330" y="0"/>
                      </a:moveTo>
                      <a:lnTo>
                        <a:pt x="0" y="1268730"/>
                      </a:lnTo>
                      <a:lnTo>
                        <a:pt x="8312779" y="1268730"/>
                      </a:lnTo>
                      <a:lnTo>
                        <a:pt x="7577449" y="0"/>
                      </a:lnTo>
                      <a:close/>
                    </a:path>
                  </a:pathLst>
                </a:custGeom>
                <a:solidFill>
                  <a:srgbClr val="13538A"/>
                </a:solidFill>
              </p:spPr>
              <p:txBody>
                <a:bodyPr/>
                <a:lstStyle/>
                <a:p>
                  <a:pPr defTabSz="609660"/>
                  <a:endParaRPr lang="en-US" sz="1200">
                    <a:solidFill>
                      <a:prstClr val="black"/>
                    </a:solidFill>
                    <a:latin typeface="Calibri"/>
                  </a:endParaRPr>
                </a:p>
              </p:txBody>
            </p:sp>
          </p:grpSp>
          <p:sp>
            <p:nvSpPr>
              <p:cNvPr id="45" name="Freeform 32">
                <a:extLst>
                  <a:ext uri="{FF2B5EF4-FFF2-40B4-BE49-F238E27FC236}">
                    <a16:creationId xmlns:a16="http://schemas.microsoft.com/office/drawing/2014/main" id="{F7E11F9F-9104-F02E-3B9C-B8BB8A345DB8}"/>
                  </a:ext>
                </a:extLst>
              </p:cNvPr>
              <p:cNvSpPr/>
              <p:nvPr/>
            </p:nvSpPr>
            <p:spPr>
              <a:xfrm>
                <a:off x="4061435" y="169886"/>
                <a:ext cx="2549609" cy="2205411"/>
              </a:xfrm>
              <a:custGeom>
                <a:avLst/>
                <a:gdLst/>
                <a:ahLst/>
                <a:cxnLst/>
                <a:rect l="l" t="t" r="r" b="b"/>
                <a:pathLst>
                  <a:path w="2549609" h="2205411">
                    <a:moveTo>
                      <a:pt x="0" y="0"/>
                    </a:moveTo>
                    <a:lnTo>
                      <a:pt x="2549609" y="0"/>
                    </a:lnTo>
                    <a:lnTo>
                      <a:pt x="2549609" y="2205412"/>
                    </a:lnTo>
                    <a:lnTo>
                      <a:pt x="0" y="22054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60"/>
                <a:endParaRPr lang="en-US" sz="1200">
                  <a:solidFill>
                    <a:prstClr val="black"/>
                  </a:solidFill>
                  <a:latin typeface="Calibri"/>
                </a:endParaRPr>
              </a:p>
            </p:txBody>
          </p:sp>
          <p:sp>
            <p:nvSpPr>
              <p:cNvPr id="46" name="TextBox 33">
                <a:extLst>
                  <a:ext uri="{FF2B5EF4-FFF2-40B4-BE49-F238E27FC236}">
                    <a16:creationId xmlns:a16="http://schemas.microsoft.com/office/drawing/2014/main" id="{FC93F559-55F0-1A30-CE42-7C3DFD6C97B4}"/>
                  </a:ext>
                </a:extLst>
              </p:cNvPr>
              <p:cNvSpPr txBox="1"/>
              <p:nvPr/>
            </p:nvSpPr>
            <p:spPr>
              <a:xfrm rot="3690258">
                <a:off x="5117831" y="934769"/>
                <a:ext cx="2624873" cy="630210"/>
              </a:xfrm>
              <a:prstGeom prst="rect">
                <a:avLst/>
              </a:prstGeom>
            </p:spPr>
            <p:txBody>
              <a:bodyPr lIns="0" tIns="0" rIns="0" bIns="0" rtlCol="0" anchor="t">
                <a:spAutoFit/>
              </a:bodyPr>
              <a:lstStyle/>
              <a:p>
                <a:pPr algn="ctr" defTabSz="609660">
                  <a:lnSpc>
                    <a:spcPts val="2333"/>
                  </a:lnSpc>
                </a:pPr>
                <a:r>
                  <a:rPr lang="en-US" sz="1400" b="1" dirty="0">
                    <a:solidFill>
                      <a:srgbClr val="191919"/>
                    </a:solidFill>
                    <a:latin typeface="Calibri (MS) Bold"/>
                    <a:ea typeface="Calibri (MS) Bold"/>
                    <a:cs typeface="Calibri (MS) Bold"/>
                    <a:sym typeface="Calibri (MS) Bold"/>
                  </a:rPr>
                  <a:t>Permanency</a:t>
                </a:r>
              </a:p>
            </p:txBody>
          </p:sp>
          <p:sp>
            <p:nvSpPr>
              <p:cNvPr id="47" name="TextBox 34">
                <a:extLst>
                  <a:ext uri="{FF2B5EF4-FFF2-40B4-BE49-F238E27FC236}">
                    <a16:creationId xmlns:a16="http://schemas.microsoft.com/office/drawing/2014/main" id="{B8A8F6C2-AD14-0F77-FED4-0577EE45405B}"/>
                  </a:ext>
                </a:extLst>
              </p:cNvPr>
              <p:cNvSpPr txBox="1"/>
              <p:nvPr/>
            </p:nvSpPr>
            <p:spPr>
              <a:xfrm rot="3482368">
                <a:off x="7273469" y="4669081"/>
                <a:ext cx="2397428" cy="630210"/>
              </a:xfrm>
              <a:prstGeom prst="rect">
                <a:avLst/>
              </a:prstGeom>
            </p:spPr>
            <p:txBody>
              <a:bodyPr lIns="0" tIns="0" rIns="0" bIns="0" rtlCol="0" anchor="t">
                <a:spAutoFit/>
              </a:bodyPr>
              <a:lstStyle/>
              <a:p>
                <a:pPr algn="ctr" defTabSz="609660">
                  <a:lnSpc>
                    <a:spcPts val="2333"/>
                  </a:lnSpc>
                </a:pPr>
                <a:r>
                  <a:rPr lang="en-US" sz="1400" b="1" dirty="0">
                    <a:solidFill>
                      <a:srgbClr val="191919"/>
                    </a:solidFill>
                    <a:latin typeface="Calibri (MS) Bold"/>
                    <a:ea typeface="Calibri (MS) Bold"/>
                    <a:cs typeface="Calibri (MS) Bold"/>
                    <a:sym typeface="Calibri (MS) Bold"/>
                  </a:rPr>
                  <a:t>Well-Being</a:t>
                </a:r>
              </a:p>
            </p:txBody>
          </p:sp>
          <p:sp>
            <p:nvSpPr>
              <p:cNvPr id="48" name="TextBox 35">
                <a:extLst>
                  <a:ext uri="{FF2B5EF4-FFF2-40B4-BE49-F238E27FC236}">
                    <a16:creationId xmlns:a16="http://schemas.microsoft.com/office/drawing/2014/main" id="{FCDFF1F9-F3A4-1F0B-5CE3-6B83393980C4}"/>
                  </a:ext>
                </a:extLst>
              </p:cNvPr>
              <p:cNvSpPr txBox="1"/>
              <p:nvPr/>
            </p:nvSpPr>
            <p:spPr>
              <a:xfrm rot="3498669">
                <a:off x="9885091" y="8247790"/>
                <a:ext cx="1400389" cy="630210"/>
              </a:xfrm>
              <a:prstGeom prst="rect">
                <a:avLst/>
              </a:prstGeom>
            </p:spPr>
            <p:txBody>
              <a:bodyPr wrap="square" lIns="0" tIns="0" rIns="0" bIns="0" rtlCol="0" anchor="t">
                <a:spAutoFit/>
              </a:bodyPr>
              <a:lstStyle/>
              <a:p>
                <a:pPr algn="ctr" defTabSz="609660">
                  <a:lnSpc>
                    <a:spcPts val="2333"/>
                  </a:lnSpc>
                </a:pPr>
                <a:r>
                  <a:rPr lang="en-US" sz="1400" b="1" dirty="0">
                    <a:solidFill>
                      <a:srgbClr val="191919"/>
                    </a:solidFill>
                    <a:latin typeface="Calibri (MS) Bold"/>
                    <a:ea typeface="Calibri (MS) Bold"/>
                    <a:cs typeface="Calibri (MS) Bold"/>
                    <a:sym typeface="Calibri (MS) Bold"/>
                  </a:rPr>
                  <a:t>Safety</a:t>
                </a:r>
              </a:p>
            </p:txBody>
          </p:sp>
        </p:grpSp>
        <p:sp>
          <p:nvSpPr>
            <p:cNvPr id="39" name="Freeform 36">
              <a:extLst>
                <a:ext uri="{FF2B5EF4-FFF2-40B4-BE49-F238E27FC236}">
                  <a16:creationId xmlns:a16="http://schemas.microsoft.com/office/drawing/2014/main" id="{DA1D5FC9-E3DC-5175-0505-C8958CC83A46}"/>
                </a:ext>
              </a:extLst>
            </p:cNvPr>
            <p:cNvSpPr/>
            <p:nvPr/>
          </p:nvSpPr>
          <p:spPr>
            <a:xfrm rot="1575363" flipH="1">
              <a:off x="12093419" y="3470162"/>
              <a:ext cx="5191088" cy="4333956"/>
            </a:xfrm>
            <a:custGeom>
              <a:avLst/>
              <a:gdLst/>
              <a:ahLst/>
              <a:cxnLst/>
              <a:rect l="l" t="t" r="r" b="b"/>
              <a:pathLst>
                <a:path w="5191089" h="4333956">
                  <a:moveTo>
                    <a:pt x="5191089" y="0"/>
                  </a:moveTo>
                  <a:lnTo>
                    <a:pt x="0" y="0"/>
                  </a:lnTo>
                  <a:lnTo>
                    <a:pt x="0" y="4333956"/>
                  </a:lnTo>
                  <a:lnTo>
                    <a:pt x="5191089" y="4333956"/>
                  </a:lnTo>
                  <a:lnTo>
                    <a:pt x="5191089" y="0"/>
                  </a:lnTo>
                  <a:close/>
                </a:path>
              </a:pathLst>
            </a:custGeom>
            <a:blipFill>
              <a:blip r:embed="rId7">
                <a:alphaModFix amt="75000"/>
              </a:blip>
              <a:stretch>
                <a:fillRect/>
              </a:stretch>
            </a:blipFill>
          </p:spPr>
          <p:txBody>
            <a:bodyPr/>
            <a:lstStyle/>
            <a:p>
              <a:pPr defTabSz="609660"/>
              <a:endParaRPr lang="en-US" sz="1200" dirty="0">
                <a:solidFill>
                  <a:prstClr val="black"/>
                </a:solidFill>
                <a:latin typeface="Calibri"/>
              </a:endParaRPr>
            </a:p>
          </p:txBody>
        </p:sp>
      </p:grpSp>
      <p:grpSp>
        <p:nvGrpSpPr>
          <p:cNvPr id="53" name="Group 11">
            <a:extLst>
              <a:ext uri="{FF2B5EF4-FFF2-40B4-BE49-F238E27FC236}">
                <a16:creationId xmlns:a16="http://schemas.microsoft.com/office/drawing/2014/main" id="{D5C0FA76-E680-25B7-0B78-5D8C52D89E11}"/>
              </a:ext>
            </a:extLst>
          </p:cNvPr>
          <p:cNvGrpSpPr/>
          <p:nvPr/>
        </p:nvGrpSpPr>
        <p:grpSpPr>
          <a:xfrm rot="-10800000">
            <a:off x="2145941" y="5084405"/>
            <a:ext cx="2375259" cy="120550"/>
            <a:chOff x="0" y="0"/>
            <a:chExt cx="15778180" cy="508000"/>
          </a:xfrm>
        </p:grpSpPr>
        <p:sp>
          <p:nvSpPr>
            <p:cNvPr id="54" name="Freeform 12">
              <a:extLst>
                <a:ext uri="{FF2B5EF4-FFF2-40B4-BE49-F238E27FC236}">
                  <a16:creationId xmlns:a16="http://schemas.microsoft.com/office/drawing/2014/main" id="{53F3202A-8D72-D053-A3FA-06E6E0DCF7EE}"/>
                </a:ext>
              </a:extLst>
            </p:cNvPr>
            <p:cNvSpPr/>
            <p:nvPr/>
          </p:nvSpPr>
          <p:spPr>
            <a:xfrm>
              <a:off x="38100"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6" y="408940"/>
                    <a:pt x="408940" y="317396"/>
                    <a:pt x="408940" y="204470"/>
                  </a:cubicBezTo>
                  <a:cubicBezTo>
                    <a:pt x="408940" y="91544"/>
                    <a:pt x="317396" y="0"/>
                    <a:pt x="204470" y="0"/>
                  </a:cubicBezTo>
                  <a:close/>
                </a:path>
              </a:pathLst>
            </a:custGeom>
            <a:solidFill>
              <a:srgbClr val="86EAE9"/>
            </a:solidFill>
          </p:spPr>
          <p:txBody>
            <a:bodyPr/>
            <a:lstStyle/>
            <a:p>
              <a:pPr defTabSz="406440"/>
              <a:endParaRPr lang="en-US" sz="800">
                <a:solidFill>
                  <a:prstClr val="black"/>
                </a:solidFill>
                <a:latin typeface="Calibri"/>
              </a:endParaRPr>
            </a:p>
          </p:txBody>
        </p:sp>
        <p:sp>
          <p:nvSpPr>
            <p:cNvPr id="55" name="Freeform 13">
              <a:extLst>
                <a:ext uri="{FF2B5EF4-FFF2-40B4-BE49-F238E27FC236}">
                  <a16:creationId xmlns:a16="http://schemas.microsoft.com/office/drawing/2014/main" id="{5D5CA5AE-D146-C382-5B8B-9508CFB432B2}"/>
                </a:ext>
              </a:extLst>
            </p:cNvPr>
            <p:cNvSpPr/>
            <p:nvPr/>
          </p:nvSpPr>
          <p:spPr>
            <a:xfrm>
              <a:off x="15329870" y="49530"/>
              <a:ext cx="408939" cy="408940"/>
            </a:xfrm>
            <a:custGeom>
              <a:avLst/>
              <a:gdLst/>
              <a:ahLst/>
              <a:cxnLst/>
              <a:rect l="l" t="t" r="r" b="b"/>
              <a:pathLst>
                <a:path w="408939" h="408940">
                  <a:moveTo>
                    <a:pt x="204470" y="0"/>
                  </a:moveTo>
                  <a:cubicBezTo>
                    <a:pt x="91544" y="0"/>
                    <a:pt x="0" y="91544"/>
                    <a:pt x="0" y="204470"/>
                  </a:cubicBezTo>
                  <a:cubicBezTo>
                    <a:pt x="0" y="317396"/>
                    <a:pt x="91544" y="408940"/>
                    <a:pt x="204470" y="408940"/>
                  </a:cubicBezTo>
                  <a:cubicBezTo>
                    <a:pt x="317395" y="408940"/>
                    <a:pt x="408940" y="317396"/>
                    <a:pt x="408940" y="204470"/>
                  </a:cubicBezTo>
                  <a:cubicBezTo>
                    <a:pt x="408940" y="91544"/>
                    <a:pt x="317395" y="0"/>
                    <a:pt x="204470" y="0"/>
                  </a:cubicBezTo>
                  <a:close/>
                </a:path>
              </a:pathLst>
            </a:custGeom>
            <a:solidFill>
              <a:srgbClr val="86EAE9"/>
            </a:solidFill>
          </p:spPr>
          <p:txBody>
            <a:bodyPr/>
            <a:lstStyle/>
            <a:p>
              <a:pPr defTabSz="406440"/>
              <a:endParaRPr lang="en-US" sz="800">
                <a:solidFill>
                  <a:prstClr val="black"/>
                </a:solidFill>
                <a:latin typeface="Calibri"/>
              </a:endParaRPr>
            </a:p>
          </p:txBody>
        </p:sp>
        <p:sp>
          <p:nvSpPr>
            <p:cNvPr id="56" name="Freeform 14">
              <a:extLst>
                <a:ext uri="{FF2B5EF4-FFF2-40B4-BE49-F238E27FC236}">
                  <a16:creationId xmlns:a16="http://schemas.microsoft.com/office/drawing/2014/main" id="{6E4AB341-FBED-9A6C-9CF7-9806D379BD05}"/>
                </a:ext>
              </a:extLst>
            </p:cNvPr>
            <p:cNvSpPr/>
            <p:nvPr/>
          </p:nvSpPr>
          <p:spPr>
            <a:xfrm>
              <a:off x="0" y="11430"/>
              <a:ext cx="15778180" cy="485140"/>
            </a:xfrm>
            <a:custGeom>
              <a:avLst/>
              <a:gdLst/>
              <a:ahLst/>
              <a:cxnLst/>
              <a:rect l="l" t="t" r="r" b="b"/>
              <a:pathLst>
                <a:path w="15778180" h="485140">
                  <a:moveTo>
                    <a:pt x="15534340" y="0"/>
                  </a:moveTo>
                  <a:cubicBezTo>
                    <a:pt x="15413690" y="0"/>
                    <a:pt x="15313360" y="88900"/>
                    <a:pt x="15294310" y="204470"/>
                  </a:cubicBezTo>
                  <a:lnTo>
                    <a:pt x="482600" y="204470"/>
                  </a:lnTo>
                  <a:cubicBezTo>
                    <a:pt x="464820" y="88900"/>
                    <a:pt x="364490" y="0"/>
                    <a:pt x="242570" y="0"/>
                  </a:cubicBezTo>
                  <a:cubicBezTo>
                    <a:pt x="109220" y="0"/>
                    <a:pt x="0" y="107950"/>
                    <a:pt x="0" y="242570"/>
                  </a:cubicBezTo>
                  <a:cubicBezTo>
                    <a:pt x="0" y="377190"/>
                    <a:pt x="109220" y="485140"/>
                    <a:pt x="242570" y="485140"/>
                  </a:cubicBezTo>
                  <a:cubicBezTo>
                    <a:pt x="363220" y="485140"/>
                    <a:pt x="463550" y="396240"/>
                    <a:pt x="482600" y="280670"/>
                  </a:cubicBezTo>
                  <a:lnTo>
                    <a:pt x="15294310" y="280670"/>
                  </a:lnTo>
                  <a:cubicBezTo>
                    <a:pt x="15312090" y="396240"/>
                    <a:pt x="15413690" y="485140"/>
                    <a:pt x="15534340" y="485140"/>
                  </a:cubicBezTo>
                  <a:cubicBezTo>
                    <a:pt x="15668960" y="485140"/>
                    <a:pt x="15776910" y="375920"/>
                    <a:pt x="15776910" y="242570"/>
                  </a:cubicBezTo>
                  <a:cubicBezTo>
                    <a:pt x="15778180" y="107950"/>
                    <a:pt x="15668960" y="0"/>
                    <a:pt x="15534340" y="0"/>
                  </a:cubicBezTo>
                  <a:close/>
                  <a:moveTo>
                    <a:pt x="242570" y="408940"/>
                  </a:moveTo>
                  <a:cubicBezTo>
                    <a:pt x="151130" y="408940"/>
                    <a:pt x="76200" y="334010"/>
                    <a:pt x="76200" y="242570"/>
                  </a:cubicBezTo>
                  <a:cubicBezTo>
                    <a:pt x="76200" y="151130"/>
                    <a:pt x="151130" y="76200"/>
                    <a:pt x="242570" y="76200"/>
                  </a:cubicBezTo>
                  <a:cubicBezTo>
                    <a:pt x="334010" y="76200"/>
                    <a:pt x="410210" y="151130"/>
                    <a:pt x="410210" y="242570"/>
                  </a:cubicBezTo>
                  <a:cubicBezTo>
                    <a:pt x="410210" y="334010"/>
                    <a:pt x="335280" y="408940"/>
                    <a:pt x="242570" y="408940"/>
                  </a:cubicBezTo>
                  <a:close/>
                  <a:moveTo>
                    <a:pt x="15534340" y="408940"/>
                  </a:moveTo>
                  <a:cubicBezTo>
                    <a:pt x="15442899" y="408940"/>
                    <a:pt x="15367970" y="334010"/>
                    <a:pt x="15367970" y="242570"/>
                  </a:cubicBezTo>
                  <a:cubicBezTo>
                    <a:pt x="15367970" y="151130"/>
                    <a:pt x="15442899" y="76200"/>
                    <a:pt x="15534340" y="76200"/>
                  </a:cubicBezTo>
                  <a:cubicBezTo>
                    <a:pt x="15625780" y="76200"/>
                    <a:pt x="15700710" y="151130"/>
                    <a:pt x="15700710" y="242570"/>
                  </a:cubicBezTo>
                  <a:cubicBezTo>
                    <a:pt x="15700710" y="334010"/>
                    <a:pt x="15627049" y="408940"/>
                    <a:pt x="15534340" y="408940"/>
                  </a:cubicBezTo>
                  <a:close/>
                </a:path>
              </a:pathLst>
            </a:custGeom>
            <a:solidFill>
              <a:srgbClr val="191919"/>
            </a:solidFill>
          </p:spPr>
          <p:txBody>
            <a:bodyPr/>
            <a:lstStyle/>
            <a:p>
              <a:pPr defTabSz="406440"/>
              <a:endParaRPr lang="en-US" sz="800">
                <a:solidFill>
                  <a:prstClr val="black"/>
                </a:solidFill>
                <a:latin typeface="Calibri"/>
              </a:endParaRPr>
            </a:p>
          </p:txBody>
        </p:sp>
      </p:grpSp>
      <p:sp>
        <p:nvSpPr>
          <p:cNvPr id="58" name="TextBox 57">
            <a:extLst>
              <a:ext uri="{FF2B5EF4-FFF2-40B4-BE49-F238E27FC236}">
                <a16:creationId xmlns:a16="http://schemas.microsoft.com/office/drawing/2014/main" id="{40F382C5-E19A-5F82-6DEF-D93984CD0646}"/>
              </a:ext>
            </a:extLst>
          </p:cNvPr>
          <p:cNvSpPr txBox="1"/>
          <p:nvPr/>
        </p:nvSpPr>
        <p:spPr>
          <a:xfrm>
            <a:off x="7905694" y="2594722"/>
            <a:ext cx="3569624" cy="2285241"/>
          </a:xfrm>
          <a:prstGeom prst="rect">
            <a:avLst/>
          </a:prstGeom>
          <a:noFill/>
        </p:spPr>
        <p:txBody>
          <a:bodyPr wrap="square">
            <a:spAutoFit/>
          </a:bodyPr>
          <a:lstStyle/>
          <a:p>
            <a:pPr marL="335879" lvl="1" indent="-167940"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Three Questions</a:t>
            </a:r>
          </a:p>
          <a:p>
            <a:pPr marL="335879" lvl="1" indent="-167940"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Three Column Map</a:t>
            </a:r>
          </a:p>
          <a:p>
            <a:pPr marL="335879" lvl="1" indent="-167940"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Solution Focused Questions </a:t>
            </a:r>
          </a:p>
          <a:p>
            <a:pPr marL="335879" lvl="1" indent="-167940"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Three Houses </a:t>
            </a:r>
          </a:p>
          <a:p>
            <a:pPr marL="335879" lvl="1" indent="-167940"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The Safety House </a:t>
            </a:r>
          </a:p>
          <a:p>
            <a:pPr marL="335879" lvl="1" indent="-167940"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Circles of Safety and Support</a:t>
            </a:r>
          </a:p>
          <a:p>
            <a:pPr marL="335879" lvl="1" indent="-167940"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Support Network Grid</a:t>
            </a:r>
          </a:p>
          <a:p>
            <a:pPr marL="335879" lvl="1" indent="-167940"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Genogram</a:t>
            </a:r>
          </a:p>
          <a:p>
            <a:pPr marL="335879" lvl="1" indent="-167940"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Ecomap</a:t>
            </a:r>
          </a:p>
        </p:txBody>
      </p:sp>
      <p:sp>
        <p:nvSpPr>
          <p:cNvPr id="59" name="Isosceles Triangle 58">
            <a:extLst>
              <a:ext uri="{FF2B5EF4-FFF2-40B4-BE49-F238E27FC236}">
                <a16:creationId xmlns:a16="http://schemas.microsoft.com/office/drawing/2014/main" id="{A8A1448B-8C50-33C9-6978-9060E40BD25F}"/>
              </a:ext>
            </a:extLst>
          </p:cNvPr>
          <p:cNvSpPr/>
          <p:nvPr/>
        </p:nvSpPr>
        <p:spPr>
          <a:xfrm>
            <a:off x="3183511" y="2470083"/>
            <a:ext cx="2714835" cy="2380259"/>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1">
            <a:extLst>
              <a:ext uri="{FF2B5EF4-FFF2-40B4-BE49-F238E27FC236}">
                <a16:creationId xmlns:a16="http://schemas.microsoft.com/office/drawing/2014/main" id="{E1E21CA7-5ABF-C105-7A2A-A1E965CFEA5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87104" y="133501"/>
            <a:ext cx="2409303" cy="567907"/>
          </a:xfrm>
          <a:prstGeom prst="rect">
            <a:avLst/>
          </a:prstGeom>
        </p:spPr>
      </p:pic>
      <p:sp>
        <p:nvSpPr>
          <p:cNvPr id="4" name="TextBox 3">
            <a:extLst>
              <a:ext uri="{FF2B5EF4-FFF2-40B4-BE49-F238E27FC236}">
                <a16:creationId xmlns:a16="http://schemas.microsoft.com/office/drawing/2014/main" id="{D5A4CC06-5FEA-0AA8-3358-4CFD4919C75C}"/>
              </a:ext>
            </a:extLst>
          </p:cNvPr>
          <p:cNvSpPr txBox="1"/>
          <p:nvPr/>
        </p:nvSpPr>
        <p:spPr>
          <a:xfrm>
            <a:off x="2421170" y="211335"/>
            <a:ext cx="6097508" cy="460639"/>
          </a:xfrm>
          <a:prstGeom prst="rect">
            <a:avLst/>
          </a:prstGeom>
          <a:noFill/>
        </p:spPr>
        <p:txBody>
          <a:bodyPr wrap="square">
            <a:spAutoFit/>
          </a:bodyPr>
          <a:lstStyle/>
          <a:p>
            <a:pPr algn="ctr" defTabSz="609630">
              <a:lnSpc>
                <a:spcPts val="3144"/>
              </a:lnSpc>
              <a:spcBef>
                <a:spcPct val="0"/>
              </a:spcBef>
            </a:pPr>
            <a:r>
              <a:rPr lang="en-US" sz="2400" spc="71" dirty="0">
                <a:solidFill>
                  <a:srgbClr val="191919"/>
                </a:solidFill>
                <a:latin typeface="Aileron Heavy"/>
                <a:ea typeface="Aileron Heavy"/>
                <a:cs typeface="Aileron Heavy"/>
                <a:sym typeface="Aileron Heavy"/>
              </a:rPr>
              <a:t>Tier 2 - SOP Toolkit</a:t>
            </a:r>
          </a:p>
        </p:txBody>
      </p:sp>
    </p:spTree>
    <p:extLst>
      <p:ext uri="{BB962C8B-B14F-4D97-AF65-F5344CB8AC3E}">
        <p14:creationId xmlns:p14="http://schemas.microsoft.com/office/powerpoint/2010/main" val="2044260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026DF-A656-A44E-8E16-F386626EC87B}"/>
            </a:ext>
          </a:extLst>
        </p:cNvPr>
        <p:cNvGrpSpPr/>
        <p:nvPr/>
      </p:nvGrpSpPr>
      <p:grpSpPr>
        <a:xfrm>
          <a:off x="0" y="0"/>
          <a:ext cx="0" cy="0"/>
          <a:chOff x="0" y="0"/>
          <a:chExt cx="0" cy="0"/>
        </a:xfrm>
      </p:grpSpPr>
      <p:sp>
        <p:nvSpPr>
          <p:cNvPr id="15" name="Freeform 15">
            <a:extLst>
              <a:ext uri="{FF2B5EF4-FFF2-40B4-BE49-F238E27FC236}">
                <a16:creationId xmlns:a16="http://schemas.microsoft.com/office/drawing/2014/main" id="{A252BE55-9349-23EB-227D-52AA0CCD32D0}"/>
              </a:ext>
            </a:extLst>
          </p:cNvPr>
          <p:cNvSpPr/>
          <p:nvPr/>
        </p:nvSpPr>
        <p:spPr>
          <a:xfrm>
            <a:off x="554176" y="4016810"/>
            <a:ext cx="354166" cy="354166"/>
          </a:xfrm>
          <a:custGeom>
            <a:avLst/>
            <a:gdLst/>
            <a:ahLst/>
            <a:cxnLst/>
            <a:rect l="l" t="t" r="r" b="b"/>
            <a:pathLst>
              <a:path w="531249" h="531249">
                <a:moveTo>
                  <a:pt x="0" y="0"/>
                </a:moveTo>
                <a:lnTo>
                  <a:pt x="531249" y="0"/>
                </a:lnTo>
                <a:lnTo>
                  <a:pt x="531249" y="531249"/>
                </a:lnTo>
                <a:lnTo>
                  <a:pt x="0" y="5312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60"/>
            <a:endParaRPr lang="en-US" sz="1200">
              <a:solidFill>
                <a:prstClr val="black"/>
              </a:solidFill>
              <a:latin typeface="Calibri"/>
            </a:endParaRPr>
          </a:p>
        </p:txBody>
      </p:sp>
      <p:sp>
        <p:nvSpPr>
          <p:cNvPr id="19" name="TextBox 19">
            <a:extLst>
              <a:ext uri="{FF2B5EF4-FFF2-40B4-BE49-F238E27FC236}">
                <a16:creationId xmlns:a16="http://schemas.microsoft.com/office/drawing/2014/main" id="{7C9A4595-2DF0-754D-D2DA-305691A2243C}"/>
              </a:ext>
            </a:extLst>
          </p:cNvPr>
          <p:cNvSpPr txBox="1"/>
          <p:nvPr/>
        </p:nvSpPr>
        <p:spPr>
          <a:xfrm>
            <a:off x="1016000" y="4057376"/>
            <a:ext cx="1849692" cy="252570"/>
          </a:xfrm>
          <a:prstGeom prst="rect">
            <a:avLst/>
          </a:prstGeom>
        </p:spPr>
        <p:txBody>
          <a:bodyPr wrap="square" lIns="0" tIns="0" rIns="0" bIns="0" rtlCol="0" anchor="t">
            <a:spAutoFit/>
          </a:bodyPr>
          <a:lstStyle/>
          <a:p>
            <a:pPr defTabSz="609660">
              <a:lnSpc>
                <a:spcPts val="2080"/>
              </a:lnSpc>
            </a:pPr>
            <a:r>
              <a:rPr lang="en-US" sz="1733" spc="35" dirty="0">
                <a:solidFill>
                  <a:srgbClr val="191919"/>
                </a:solidFill>
                <a:latin typeface="Aileron Regular"/>
                <a:ea typeface="Aileron Regular"/>
                <a:cs typeface="Aileron Regular"/>
                <a:sym typeface="Aileron Regular"/>
              </a:rPr>
              <a:t>Safety &amp; Supports</a:t>
            </a:r>
          </a:p>
        </p:txBody>
      </p:sp>
      <p:grpSp>
        <p:nvGrpSpPr>
          <p:cNvPr id="37" name="Group 36">
            <a:extLst>
              <a:ext uri="{FF2B5EF4-FFF2-40B4-BE49-F238E27FC236}">
                <a16:creationId xmlns:a16="http://schemas.microsoft.com/office/drawing/2014/main" id="{FBCCAA86-001D-B203-CB7E-C954D4CBE693}"/>
              </a:ext>
            </a:extLst>
          </p:cNvPr>
          <p:cNvGrpSpPr/>
          <p:nvPr/>
        </p:nvGrpSpPr>
        <p:grpSpPr>
          <a:xfrm>
            <a:off x="2467665" y="2123346"/>
            <a:ext cx="5235102" cy="3879775"/>
            <a:chOff x="7713591" y="2413319"/>
            <a:chExt cx="9442186" cy="6997678"/>
          </a:xfrm>
        </p:grpSpPr>
        <p:grpSp>
          <p:nvGrpSpPr>
            <p:cNvPr id="38" name="Group 23">
              <a:extLst>
                <a:ext uri="{FF2B5EF4-FFF2-40B4-BE49-F238E27FC236}">
                  <a16:creationId xmlns:a16="http://schemas.microsoft.com/office/drawing/2014/main" id="{5849BE45-4CE8-DFF6-8509-66B434E7A3ED}"/>
                </a:ext>
              </a:extLst>
            </p:cNvPr>
            <p:cNvGrpSpPr/>
            <p:nvPr/>
          </p:nvGrpSpPr>
          <p:grpSpPr>
            <a:xfrm>
              <a:off x="7713591" y="2413319"/>
              <a:ext cx="8175294" cy="6997678"/>
              <a:chOff x="0" y="-62563"/>
              <a:chExt cx="10900391" cy="9330236"/>
            </a:xfrm>
          </p:grpSpPr>
          <p:grpSp>
            <p:nvGrpSpPr>
              <p:cNvPr id="40" name="Group 24">
                <a:extLst>
                  <a:ext uri="{FF2B5EF4-FFF2-40B4-BE49-F238E27FC236}">
                    <a16:creationId xmlns:a16="http://schemas.microsoft.com/office/drawing/2014/main" id="{F2F18FF9-0E6F-CB4F-E774-6AF372644E5F}"/>
                  </a:ext>
                </a:extLst>
              </p:cNvPr>
              <p:cNvGrpSpPr/>
              <p:nvPr/>
            </p:nvGrpSpPr>
            <p:grpSpPr>
              <a:xfrm>
                <a:off x="1044054" y="5921019"/>
                <a:ext cx="8584371" cy="1628877"/>
                <a:chOff x="0" y="0"/>
                <a:chExt cx="6686354" cy="1268730"/>
              </a:xfrm>
            </p:grpSpPr>
            <p:sp>
              <p:nvSpPr>
                <p:cNvPr id="52" name="Freeform 25">
                  <a:extLst>
                    <a:ext uri="{FF2B5EF4-FFF2-40B4-BE49-F238E27FC236}">
                      <a16:creationId xmlns:a16="http://schemas.microsoft.com/office/drawing/2014/main" id="{98C09630-920D-5404-F7C2-3348F4B8A588}"/>
                    </a:ext>
                  </a:extLst>
                </p:cNvPr>
                <p:cNvSpPr/>
                <p:nvPr/>
              </p:nvSpPr>
              <p:spPr>
                <a:xfrm>
                  <a:off x="0" y="0"/>
                  <a:ext cx="6686355" cy="1268730"/>
                </a:xfrm>
                <a:custGeom>
                  <a:avLst/>
                  <a:gdLst/>
                  <a:ahLst/>
                  <a:cxnLst/>
                  <a:rect l="l" t="t" r="r" b="b"/>
                  <a:pathLst>
                    <a:path w="6686355" h="1268730">
                      <a:moveTo>
                        <a:pt x="735330" y="0"/>
                      </a:moveTo>
                      <a:lnTo>
                        <a:pt x="0" y="1268730"/>
                      </a:lnTo>
                      <a:lnTo>
                        <a:pt x="6686355" y="1268730"/>
                      </a:lnTo>
                      <a:lnTo>
                        <a:pt x="5951024" y="0"/>
                      </a:lnTo>
                      <a:close/>
                    </a:path>
                  </a:pathLst>
                </a:custGeom>
                <a:solidFill>
                  <a:srgbClr val="2C92D5"/>
                </a:solidFill>
              </p:spPr>
              <p:txBody>
                <a:bodyPr/>
                <a:lstStyle/>
                <a:p>
                  <a:pPr defTabSz="609660"/>
                  <a:endParaRPr lang="en-US" sz="1200">
                    <a:solidFill>
                      <a:prstClr val="black"/>
                    </a:solidFill>
                    <a:latin typeface="Calibri"/>
                  </a:endParaRPr>
                </a:p>
              </p:txBody>
            </p:sp>
          </p:grpSp>
          <p:grpSp>
            <p:nvGrpSpPr>
              <p:cNvPr id="41" name="Group 26">
                <a:extLst>
                  <a:ext uri="{FF2B5EF4-FFF2-40B4-BE49-F238E27FC236}">
                    <a16:creationId xmlns:a16="http://schemas.microsoft.com/office/drawing/2014/main" id="{949F0CB2-71C5-8DDD-51CA-6FA4680A8445}"/>
                  </a:ext>
                </a:extLst>
              </p:cNvPr>
              <p:cNvGrpSpPr/>
              <p:nvPr/>
            </p:nvGrpSpPr>
            <p:grpSpPr>
              <a:xfrm>
                <a:off x="3087112" y="2468894"/>
                <a:ext cx="4498255" cy="1628877"/>
                <a:chOff x="0" y="0"/>
                <a:chExt cx="3503685" cy="1268730"/>
              </a:xfrm>
            </p:grpSpPr>
            <p:sp>
              <p:nvSpPr>
                <p:cNvPr id="51" name="Freeform 27">
                  <a:extLst>
                    <a:ext uri="{FF2B5EF4-FFF2-40B4-BE49-F238E27FC236}">
                      <a16:creationId xmlns:a16="http://schemas.microsoft.com/office/drawing/2014/main" id="{8E4320DA-329C-34F0-B230-643F6443DB76}"/>
                    </a:ext>
                  </a:extLst>
                </p:cNvPr>
                <p:cNvSpPr/>
                <p:nvPr/>
              </p:nvSpPr>
              <p:spPr>
                <a:xfrm>
                  <a:off x="0" y="0"/>
                  <a:ext cx="3503685" cy="1268730"/>
                </a:xfrm>
                <a:custGeom>
                  <a:avLst/>
                  <a:gdLst/>
                  <a:ahLst/>
                  <a:cxnLst/>
                  <a:rect l="l" t="t" r="r" b="b"/>
                  <a:pathLst>
                    <a:path w="3503685" h="1268730">
                      <a:moveTo>
                        <a:pt x="735330" y="0"/>
                      </a:moveTo>
                      <a:lnTo>
                        <a:pt x="0" y="1268730"/>
                      </a:lnTo>
                      <a:lnTo>
                        <a:pt x="3503685" y="1268730"/>
                      </a:lnTo>
                      <a:lnTo>
                        <a:pt x="2768355" y="0"/>
                      </a:lnTo>
                      <a:close/>
                    </a:path>
                  </a:pathLst>
                </a:custGeom>
                <a:solidFill>
                  <a:srgbClr val="3EDAD8"/>
                </a:solidFill>
              </p:spPr>
              <p:txBody>
                <a:bodyPr/>
                <a:lstStyle/>
                <a:p>
                  <a:pPr defTabSz="609660"/>
                  <a:endParaRPr lang="en-US" sz="1200">
                    <a:solidFill>
                      <a:prstClr val="black"/>
                    </a:solidFill>
                    <a:latin typeface="Calibri"/>
                  </a:endParaRPr>
                </a:p>
              </p:txBody>
            </p:sp>
          </p:grpSp>
          <p:grpSp>
            <p:nvGrpSpPr>
              <p:cNvPr id="43" name="Group 28">
                <a:extLst>
                  <a:ext uri="{FF2B5EF4-FFF2-40B4-BE49-F238E27FC236}">
                    <a16:creationId xmlns:a16="http://schemas.microsoft.com/office/drawing/2014/main" id="{2ECEF39A-6857-FCDC-E0D8-0355B172CE88}"/>
                  </a:ext>
                </a:extLst>
              </p:cNvPr>
              <p:cNvGrpSpPr/>
              <p:nvPr/>
            </p:nvGrpSpPr>
            <p:grpSpPr>
              <a:xfrm>
                <a:off x="2071869" y="4194957"/>
                <a:ext cx="6528741" cy="1628877"/>
                <a:chOff x="0" y="0"/>
                <a:chExt cx="5085227" cy="1268730"/>
              </a:xfrm>
            </p:grpSpPr>
            <p:sp>
              <p:nvSpPr>
                <p:cNvPr id="50" name="Freeform 29">
                  <a:extLst>
                    <a:ext uri="{FF2B5EF4-FFF2-40B4-BE49-F238E27FC236}">
                      <a16:creationId xmlns:a16="http://schemas.microsoft.com/office/drawing/2014/main" id="{86CED3E6-0A21-2BDF-C379-06D6706A5361}"/>
                    </a:ext>
                  </a:extLst>
                </p:cNvPr>
                <p:cNvSpPr/>
                <p:nvPr/>
              </p:nvSpPr>
              <p:spPr>
                <a:xfrm>
                  <a:off x="0" y="0"/>
                  <a:ext cx="5085228" cy="1268730"/>
                </a:xfrm>
                <a:custGeom>
                  <a:avLst/>
                  <a:gdLst/>
                  <a:ahLst/>
                  <a:cxnLst/>
                  <a:rect l="l" t="t" r="r" b="b"/>
                  <a:pathLst>
                    <a:path w="5085228" h="1268730">
                      <a:moveTo>
                        <a:pt x="735330" y="0"/>
                      </a:moveTo>
                      <a:lnTo>
                        <a:pt x="0" y="1268730"/>
                      </a:lnTo>
                      <a:lnTo>
                        <a:pt x="5085228" y="1268730"/>
                      </a:lnTo>
                      <a:lnTo>
                        <a:pt x="4349898" y="0"/>
                      </a:lnTo>
                      <a:close/>
                    </a:path>
                  </a:pathLst>
                </a:custGeom>
                <a:solidFill>
                  <a:srgbClr val="37C9EF"/>
                </a:solidFill>
              </p:spPr>
              <p:txBody>
                <a:bodyPr/>
                <a:lstStyle/>
                <a:p>
                  <a:pPr defTabSz="609660"/>
                  <a:endParaRPr lang="en-US" sz="1200">
                    <a:solidFill>
                      <a:prstClr val="black"/>
                    </a:solidFill>
                    <a:latin typeface="Calibri"/>
                  </a:endParaRPr>
                </a:p>
              </p:txBody>
            </p:sp>
          </p:grpSp>
          <p:grpSp>
            <p:nvGrpSpPr>
              <p:cNvPr id="44" name="Group 30">
                <a:extLst>
                  <a:ext uri="{FF2B5EF4-FFF2-40B4-BE49-F238E27FC236}">
                    <a16:creationId xmlns:a16="http://schemas.microsoft.com/office/drawing/2014/main" id="{59C0B77E-2970-1C5F-06D5-1B2F6E851AE5}"/>
                  </a:ext>
                </a:extLst>
              </p:cNvPr>
              <p:cNvGrpSpPr/>
              <p:nvPr/>
            </p:nvGrpSpPr>
            <p:grpSpPr>
              <a:xfrm>
                <a:off x="0" y="7638796"/>
                <a:ext cx="10672479" cy="1628877"/>
                <a:chOff x="0" y="0"/>
                <a:chExt cx="8312779" cy="1268730"/>
              </a:xfrm>
            </p:grpSpPr>
            <p:sp>
              <p:nvSpPr>
                <p:cNvPr id="49" name="Freeform 31">
                  <a:extLst>
                    <a:ext uri="{FF2B5EF4-FFF2-40B4-BE49-F238E27FC236}">
                      <a16:creationId xmlns:a16="http://schemas.microsoft.com/office/drawing/2014/main" id="{DEDE3A77-D531-7B3D-D361-C74852554476}"/>
                    </a:ext>
                  </a:extLst>
                </p:cNvPr>
                <p:cNvSpPr/>
                <p:nvPr/>
              </p:nvSpPr>
              <p:spPr>
                <a:xfrm>
                  <a:off x="0" y="0"/>
                  <a:ext cx="8312779" cy="1268730"/>
                </a:xfrm>
                <a:custGeom>
                  <a:avLst/>
                  <a:gdLst/>
                  <a:ahLst/>
                  <a:cxnLst/>
                  <a:rect l="l" t="t" r="r" b="b"/>
                  <a:pathLst>
                    <a:path w="8312779" h="1268730">
                      <a:moveTo>
                        <a:pt x="735330" y="0"/>
                      </a:moveTo>
                      <a:lnTo>
                        <a:pt x="0" y="1268730"/>
                      </a:lnTo>
                      <a:lnTo>
                        <a:pt x="8312779" y="1268730"/>
                      </a:lnTo>
                      <a:lnTo>
                        <a:pt x="7577449" y="0"/>
                      </a:lnTo>
                      <a:close/>
                    </a:path>
                  </a:pathLst>
                </a:custGeom>
                <a:solidFill>
                  <a:srgbClr val="13538A"/>
                </a:solidFill>
              </p:spPr>
              <p:txBody>
                <a:bodyPr/>
                <a:lstStyle/>
                <a:p>
                  <a:pPr defTabSz="609660"/>
                  <a:endParaRPr lang="en-US" sz="1200">
                    <a:solidFill>
                      <a:prstClr val="black"/>
                    </a:solidFill>
                    <a:latin typeface="Calibri"/>
                  </a:endParaRPr>
                </a:p>
              </p:txBody>
            </p:sp>
          </p:grpSp>
          <p:sp>
            <p:nvSpPr>
              <p:cNvPr id="45" name="Freeform 32">
                <a:extLst>
                  <a:ext uri="{FF2B5EF4-FFF2-40B4-BE49-F238E27FC236}">
                    <a16:creationId xmlns:a16="http://schemas.microsoft.com/office/drawing/2014/main" id="{B961B16F-A996-FA47-1A42-264C4B9D638D}"/>
                  </a:ext>
                </a:extLst>
              </p:cNvPr>
              <p:cNvSpPr/>
              <p:nvPr/>
            </p:nvSpPr>
            <p:spPr>
              <a:xfrm>
                <a:off x="4061435" y="169886"/>
                <a:ext cx="2549609" cy="2205411"/>
              </a:xfrm>
              <a:custGeom>
                <a:avLst/>
                <a:gdLst/>
                <a:ahLst/>
                <a:cxnLst/>
                <a:rect l="l" t="t" r="r" b="b"/>
                <a:pathLst>
                  <a:path w="2549609" h="2205411">
                    <a:moveTo>
                      <a:pt x="0" y="0"/>
                    </a:moveTo>
                    <a:lnTo>
                      <a:pt x="2549609" y="0"/>
                    </a:lnTo>
                    <a:lnTo>
                      <a:pt x="2549609" y="2205412"/>
                    </a:lnTo>
                    <a:lnTo>
                      <a:pt x="0" y="22054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60"/>
                <a:endParaRPr lang="en-US" sz="1200">
                  <a:solidFill>
                    <a:prstClr val="black"/>
                  </a:solidFill>
                  <a:latin typeface="Calibri"/>
                </a:endParaRPr>
              </a:p>
            </p:txBody>
          </p:sp>
          <p:sp>
            <p:nvSpPr>
              <p:cNvPr id="46" name="TextBox 33">
                <a:extLst>
                  <a:ext uri="{FF2B5EF4-FFF2-40B4-BE49-F238E27FC236}">
                    <a16:creationId xmlns:a16="http://schemas.microsoft.com/office/drawing/2014/main" id="{43474EEB-FA03-435F-180A-C30789BA1A37}"/>
                  </a:ext>
                </a:extLst>
              </p:cNvPr>
              <p:cNvSpPr txBox="1"/>
              <p:nvPr/>
            </p:nvSpPr>
            <p:spPr>
              <a:xfrm rot="3690258">
                <a:off x="5117831" y="934769"/>
                <a:ext cx="2624873" cy="630210"/>
              </a:xfrm>
              <a:prstGeom prst="rect">
                <a:avLst/>
              </a:prstGeom>
            </p:spPr>
            <p:txBody>
              <a:bodyPr lIns="0" tIns="0" rIns="0" bIns="0" rtlCol="0" anchor="t">
                <a:spAutoFit/>
              </a:bodyPr>
              <a:lstStyle/>
              <a:p>
                <a:pPr algn="ctr" defTabSz="609660">
                  <a:lnSpc>
                    <a:spcPts val="2333"/>
                  </a:lnSpc>
                </a:pPr>
                <a:r>
                  <a:rPr lang="en-US" sz="1400" b="1" dirty="0">
                    <a:solidFill>
                      <a:srgbClr val="191919"/>
                    </a:solidFill>
                    <a:latin typeface="Calibri (MS) Bold"/>
                    <a:ea typeface="Calibri (MS) Bold"/>
                    <a:cs typeface="Calibri (MS) Bold"/>
                    <a:sym typeface="Calibri (MS) Bold"/>
                  </a:rPr>
                  <a:t>Permanency</a:t>
                </a:r>
              </a:p>
            </p:txBody>
          </p:sp>
          <p:sp>
            <p:nvSpPr>
              <p:cNvPr id="47" name="TextBox 34">
                <a:extLst>
                  <a:ext uri="{FF2B5EF4-FFF2-40B4-BE49-F238E27FC236}">
                    <a16:creationId xmlns:a16="http://schemas.microsoft.com/office/drawing/2014/main" id="{4D954CD9-9725-B53F-3FE6-3D17E397C1C5}"/>
                  </a:ext>
                </a:extLst>
              </p:cNvPr>
              <p:cNvSpPr txBox="1"/>
              <p:nvPr/>
            </p:nvSpPr>
            <p:spPr>
              <a:xfrm rot="3482368">
                <a:off x="7273469" y="4669081"/>
                <a:ext cx="2397428" cy="630210"/>
              </a:xfrm>
              <a:prstGeom prst="rect">
                <a:avLst/>
              </a:prstGeom>
            </p:spPr>
            <p:txBody>
              <a:bodyPr lIns="0" tIns="0" rIns="0" bIns="0" rtlCol="0" anchor="t">
                <a:spAutoFit/>
              </a:bodyPr>
              <a:lstStyle/>
              <a:p>
                <a:pPr algn="ctr" defTabSz="609660">
                  <a:lnSpc>
                    <a:spcPts val="2333"/>
                  </a:lnSpc>
                </a:pPr>
                <a:r>
                  <a:rPr lang="en-US" sz="1400" b="1" dirty="0">
                    <a:solidFill>
                      <a:srgbClr val="191919"/>
                    </a:solidFill>
                    <a:latin typeface="Calibri (MS) Bold"/>
                    <a:ea typeface="Calibri (MS) Bold"/>
                    <a:cs typeface="Calibri (MS) Bold"/>
                    <a:sym typeface="Calibri (MS) Bold"/>
                  </a:rPr>
                  <a:t>Well-Being</a:t>
                </a:r>
              </a:p>
            </p:txBody>
          </p:sp>
          <p:sp>
            <p:nvSpPr>
              <p:cNvPr id="48" name="TextBox 35">
                <a:extLst>
                  <a:ext uri="{FF2B5EF4-FFF2-40B4-BE49-F238E27FC236}">
                    <a16:creationId xmlns:a16="http://schemas.microsoft.com/office/drawing/2014/main" id="{B3A257D9-ADFA-27E4-49BE-69BC584ABF37}"/>
                  </a:ext>
                </a:extLst>
              </p:cNvPr>
              <p:cNvSpPr txBox="1"/>
              <p:nvPr/>
            </p:nvSpPr>
            <p:spPr>
              <a:xfrm rot="3498669">
                <a:off x="9885091" y="8247790"/>
                <a:ext cx="1400389" cy="630210"/>
              </a:xfrm>
              <a:prstGeom prst="rect">
                <a:avLst/>
              </a:prstGeom>
            </p:spPr>
            <p:txBody>
              <a:bodyPr wrap="square" lIns="0" tIns="0" rIns="0" bIns="0" rtlCol="0" anchor="t">
                <a:spAutoFit/>
              </a:bodyPr>
              <a:lstStyle/>
              <a:p>
                <a:pPr algn="ctr" defTabSz="609660">
                  <a:lnSpc>
                    <a:spcPts val="2333"/>
                  </a:lnSpc>
                </a:pPr>
                <a:r>
                  <a:rPr lang="en-US" sz="1400" b="1" dirty="0">
                    <a:solidFill>
                      <a:srgbClr val="191919"/>
                    </a:solidFill>
                    <a:latin typeface="Calibri (MS) Bold"/>
                    <a:ea typeface="Calibri (MS) Bold"/>
                    <a:cs typeface="Calibri (MS) Bold"/>
                    <a:sym typeface="Calibri (MS) Bold"/>
                  </a:rPr>
                  <a:t>Safety</a:t>
                </a:r>
                <a:endParaRPr lang="en-US" sz="1666" b="1" dirty="0">
                  <a:solidFill>
                    <a:srgbClr val="191919"/>
                  </a:solidFill>
                  <a:latin typeface="Calibri (MS) Bold"/>
                  <a:ea typeface="Calibri (MS) Bold"/>
                  <a:cs typeface="Calibri (MS) Bold"/>
                  <a:sym typeface="Calibri (MS) Bold"/>
                </a:endParaRPr>
              </a:p>
            </p:txBody>
          </p:sp>
        </p:grpSp>
        <p:sp>
          <p:nvSpPr>
            <p:cNvPr id="39" name="Freeform 36">
              <a:extLst>
                <a:ext uri="{FF2B5EF4-FFF2-40B4-BE49-F238E27FC236}">
                  <a16:creationId xmlns:a16="http://schemas.microsoft.com/office/drawing/2014/main" id="{9B10E280-1A0A-2591-E55B-0820C75410D4}"/>
                </a:ext>
              </a:extLst>
            </p:cNvPr>
            <p:cNvSpPr/>
            <p:nvPr/>
          </p:nvSpPr>
          <p:spPr>
            <a:xfrm rot="1575363" flipH="1">
              <a:off x="11964689" y="3566515"/>
              <a:ext cx="5191088" cy="4333957"/>
            </a:xfrm>
            <a:custGeom>
              <a:avLst/>
              <a:gdLst/>
              <a:ahLst/>
              <a:cxnLst/>
              <a:rect l="l" t="t" r="r" b="b"/>
              <a:pathLst>
                <a:path w="5191089" h="4333956">
                  <a:moveTo>
                    <a:pt x="5191089" y="0"/>
                  </a:moveTo>
                  <a:lnTo>
                    <a:pt x="0" y="0"/>
                  </a:lnTo>
                  <a:lnTo>
                    <a:pt x="0" y="4333956"/>
                  </a:lnTo>
                  <a:lnTo>
                    <a:pt x="5191089" y="4333956"/>
                  </a:lnTo>
                  <a:lnTo>
                    <a:pt x="5191089" y="0"/>
                  </a:lnTo>
                  <a:close/>
                </a:path>
              </a:pathLst>
            </a:custGeom>
            <a:blipFill>
              <a:blip r:embed="rId7">
                <a:alphaModFix amt="75000"/>
              </a:blip>
              <a:stretch>
                <a:fillRect/>
              </a:stretch>
            </a:blipFill>
          </p:spPr>
          <p:txBody>
            <a:bodyPr/>
            <a:lstStyle/>
            <a:p>
              <a:pPr defTabSz="609660"/>
              <a:endParaRPr lang="en-US" sz="1200">
                <a:solidFill>
                  <a:prstClr val="black"/>
                </a:solidFill>
                <a:latin typeface="Calibri"/>
              </a:endParaRPr>
            </a:p>
          </p:txBody>
        </p:sp>
      </p:grpSp>
      <p:sp>
        <p:nvSpPr>
          <p:cNvPr id="54" name="TextBox 53">
            <a:extLst>
              <a:ext uri="{FF2B5EF4-FFF2-40B4-BE49-F238E27FC236}">
                <a16:creationId xmlns:a16="http://schemas.microsoft.com/office/drawing/2014/main" id="{2B609227-4340-F5E6-D164-B9587BD48FCF}"/>
              </a:ext>
            </a:extLst>
          </p:cNvPr>
          <p:cNvSpPr txBox="1"/>
          <p:nvPr/>
        </p:nvSpPr>
        <p:spPr>
          <a:xfrm>
            <a:off x="7713994" y="2804771"/>
            <a:ext cx="4309008" cy="1310615"/>
          </a:xfrm>
          <a:prstGeom prst="rect">
            <a:avLst/>
          </a:prstGeom>
          <a:noFill/>
        </p:spPr>
        <p:txBody>
          <a:bodyPr wrap="square">
            <a:spAutoFit/>
          </a:bodyPr>
          <a:lstStyle/>
          <a:p>
            <a:pPr marL="335879" lvl="1" indent="-167939"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Immediate Safety Plan</a:t>
            </a:r>
          </a:p>
          <a:p>
            <a:pPr marL="335879" lvl="1" indent="-167939"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SMART Goals</a:t>
            </a:r>
          </a:p>
          <a:p>
            <a:pPr marL="335879" lvl="1" indent="-167939"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Family Time Planning and Reflection</a:t>
            </a:r>
          </a:p>
          <a:p>
            <a:pPr marL="335879" lvl="1" indent="-167939"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Sibling Time and Placement Plan</a:t>
            </a:r>
          </a:p>
          <a:p>
            <a:pPr defTabSz="406440">
              <a:lnSpc>
                <a:spcPts val="1867"/>
              </a:lnSpc>
            </a:pPr>
            <a:endParaRPr lang="en-US" sz="1667" spc="31" dirty="0">
              <a:solidFill>
                <a:srgbClr val="191919"/>
              </a:solidFill>
              <a:latin typeface="Aileron Regular"/>
              <a:ea typeface="Aileron Regular"/>
              <a:cs typeface="Aileron Regular"/>
              <a:sym typeface="Aileron Regular"/>
            </a:endParaRPr>
          </a:p>
        </p:txBody>
      </p:sp>
      <p:grpSp>
        <p:nvGrpSpPr>
          <p:cNvPr id="55" name="Group 11">
            <a:extLst>
              <a:ext uri="{FF2B5EF4-FFF2-40B4-BE49-F238E27FC236}">
                <a16:creationId xmlns:a16="http://schemas.microsoft.com/office/drawing/2014/main" id="{E2A2DD74-C0A4-CF70-3923-2BA592FD4B2F}"/>
              </a:ext>
            </a:extLst>
          </p:cNvPr>
          <p:cNvGrpSpPr/>
          <p:nvPr/>
        </p:nvGrpSpPr>
        <p:grpSpPr>
          <a:xfrm rot="-10800000">
            <a:off x="2917414" y="4143641"/>
            <a:ext cx="1472469" cy="98159"/>
            <a:chOff x="0" y="0"/>
            <a:chExt cx="15778180" cy="508000"/>
          </a:xfrm>
        </p:grpSpPr>
        <p:sp>
          <p:nvSpPr>
            <p:cNvPr id="56" name="Freeform 12">
              <a:extLst>
                <a:ext uri="{FF2B5EF4-FFF2-40B4-BE49-F238E27FC236}">
                  <a16:creationId xmlns:a16="http://schemas.microsoft.com/office/drawing/2014/main" id="{5A15E493-2811-F68A-EA98-F0D5B2A10E79}"/>
                </a:ext>
              </a:extLst>
            </p:cNvPr>
            <p:cNvSpPr/>
            <p:nvPr/>
          </p:nvSpPr>
          <p:spPr>
            <a:xfrm>
              <a:off x="38100"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6" y="408940"/>
                    <a:pt x="408940" y="317396"/>
                    <a:pt x="408940" y="204470"/>
                  </a:cubicBezTo>
                  <a:cubicBezTo>
                    <a:pt x="408940" y="91544"/>
                    <a:pt x="317396" y="0"/>
                    <a:pt x="204470" y="0"/>
                  </a:cubicBezTo>
                  <a:close/>
                </a:path>
              </a:pathLst>
            </a:custGeom>
            <a:solidFill>
              <a:srgbClr val="86EAE9"/>
            </a:solidFill>
          </p:spPr>
          <p:txBody>
            <a:bodyPr/>
            <a:lstStyle/>
            <a:p>
              <a:pPr defTabSz="406440"/>
              <a:endParaRPr lang="en-US" sz="800">
                <a:solidFill>
                  <a:prstClr val="black"/>
                </a:solidFill>
                <a:latin typeface="Calibri"/>
              </a:endParaRPr>
            </a:p>
          </p:txBody>
        </p:sp>
        <p:sp>
          <p:nvSpPr>
            <p:cNvPr id="57" name="Freeform 13">
              <a:extLst>
                <a:ext uri="{FF2B5EF4-FFF2-40B4-BE49-F238E27FC236}">
                  <a16:creationId xmlns:a16="http://schemas.microsoft.com/office/drawing/2014/main" id="{F2088948-ECD3-16C0-CDE2-FD05B561A4C8}"/>
                </a:ext>
              </a:extLst>
            </p:cNvPr>
            <p:cNvSpPr/>
            <p:nvPr/>
          </p:nvSpPr>
          <p:spPr>
            <a:xfrm>
              <a:off x="15329870" y="49530"/>
              <a:ext cx="408939" cy="408940"/>
            </a:xfrm>
            <a:custGeom>
              <a:avLst/>
              <a:gdLst/>
              <a:ahLst/>
              <a:cxnLst/>
              <a:rect l="l" t="t" r="r" b="b"/>
              <a:pathLst>
                <a:path w="408939" h="408940">
                  <a:moveTo>
                    <a:pt x="204470" y="0"/>
                  </a:moveTo>
                  <a:cubicBezTo>
                    <a:pt x="91544" y="0"/>
                    <a:pt x="0" y="91544"/>
                    <a:pt x="0" y="204470"/>
                  </a:cubicBezTo>
                  <a:cubicBezTo>
                    <a:pt x="0" y="317396"/>
                    <a:pt x="91544" y="408940"/>
                    <a:pt x="204470" y="408940"/>
                  </a:cubicBezTo>
                  <a:cubicBezTo>
                    <a:pt x="317395" y="408940"/>
                    <a:pt x="408940" y="317396"/>
                    <a:pt x="408940" y="204470"/>
                  </a:cubicBezTo>
                  <a:cubicBezTo>
                    <a:pt x="408940" y="91544"/>
                    <a:pt x="317395" y="0"/>
                    <a:pt x="204470" y="0"/>
                  </a:cubicBezTo>
                  <a:close/>
                </a:path>
              </a:pathLst>
            </a:custGeom>
            <a:solidFill>
              <a:srgbClr val="86EAE9"/>
            </a:solidFill>
          </p:spPr>
          <p:txBody>
            <a:bodyPr/>
            <a:lstStyle/>
            <a:p>
              <a:pPr defTabSz="406440"/>
              <a:endParaRPr lang="en-US" sz="800">
                <a:solidFill>
                  <a:prstClr val="black"/>
                </a:solidFill>
                <a:latin typeface="Calibri"/>
              </a:endParaRPr>
            </a:p>
          </p:txBody>
        </p:sp>
        <p:sp>
          <p:nvSpPr>
            <p:cNvPr id="58" name="Freeform 14">
              <a:extLst>
                <a:ext uri="{FF2B5EF4-FFF2-40B4-BE49-F238E27FC236}">
                  <a16:creationId xmlns:a16="http://schemas.microsoft.com/office/drawing/2014/main" id="{56071976-7CB3-CA2E-8059-A9F197053EF4}"/>
                </a:ext>
              </a:extLst>
            </p:cNvPr>
            <p:cNvSpPr/>
            <p:nvPr/>
          </p:nvSpPr>
          <p:spPr>
            <a:xfrm>
              <a:off x="0" y="11430"/>
              <a:ext cx="15778180" cy="485140"/>
            </a:xfrm>
            <a:custGeom>
              <a:avLst/>
              <a:gdLst/>
              <a:ahLst/>
              <a:cxnLst/>
              <a:rect l="l" t="t" r="r" b="b"/>
              <a:pathLst>
                <a:path w="15778180" h="485140">
                  <a:moveTo>
                    <a:pt x="15534340" y="0"/>
                  </a:moveTo>
                  <a:cubicBezTo>
                    <a:pt x="15413690" y="0"/>
                    <a:pt x="15313360" y="88900"/>
                    <a:pt x="15294310" y="204470"/>
                  </a:cubicBezTo>
                  <a:lnTo>
                    <a:pt x="482600" y="204470"/>
                  </a:lnTo>
                  <a:cubicBezTo>
                    <a:pt x="464820" y="88900"/>
                    <a:pt x="364490" y="0"/>
                    <a:pt x="242570" y="0"/>
                  </a:cubicBezTo>
                  <a:cubicBezTo>
                    <a:pt x="109220" y="0"/>
                    <a:pt x="0" y="107950"/>
                    <a:pt x="0" y="242570"/>
                  </a:cubicBezTo>
                  <a:cubicBezTo>
                    <a:pt x="0" y="377190"/>
                    <a:pt x="109220" y="485140"/>
                    <a:pt x="242570" y="485140"/>
                  </a:cubicBezTo>
                  <a:cubicBezTo>
                    <a:pt x="363220" y="485140"/>
                    <a:pt x="463550" y="396240"/>
                    <a:pt x="482600" y="280670"/>
                  </a:cubicBezTo>
                  <a:lnTo>
                    <a:pt x="15294310" y="280670"/>
                  </a:lnTo>
                  <a:cubicBezTo>
                    <a:pt x="15312090" y="396240"/>
                    <a:pt x="15413690" y="485140"/>
                    <a:pt x="15534340" y="485140"/>
                  </a:cubicBezTo>
                  <a:cubicBezTo>
                    <a:pt x="15668960" y="485140"/>
                    <a:pt x="15776910" y="375920"/>
                    <a:pt x="15776910" y="242570"/>
                  </a:cubicBezTo>
                  <a:cubicBezTo>
                    <a:pt x="15778180" y="107950"/>
                    <a:pt x="15668960" y="0"/>
                    <a:pt x="15534340" y="0"/>
                  </a:cubicBezTo>
                  <a:close/>
                  <a:moveTo>
                    <a:pt x="242570" y="408940"/>
                  </a:moveTo>
                  <a:cubicBezTo>
                    <a:pt x="151130" y="408940"/>
                    <a:pt x="76200" y="334010"/>
                    <a:pt x="76200" y="242570"/>
                  </a:cubicBezTo>
                  <a:cubicBezTo>
                    <a:pt x="76200" y="151130"/>
                    <a:pt x="151130" y="76200"/>
                    <a:pt x="242570" y="76200"/>
                  </a:cubicBezTo>
                  <a:cubicBezTo>
                    <a:pt x="334010" y="76200"/>
                    <a:pt x="410210" y="151130"/>
                    <a:pt x="410210" y="242570"/>
                  </a:cubicBezTo>
                  <a:cubicBezTo>
                    <a:pt x="410210" y="334010"/>
                    <a:pt x="335280" y="408940"/>
                    <a:pt x="242570" y="408940"/>
                  </a:cubicBezTo>
                  <a:close/>
                  <a:moveTo>
                    <a:pt x="15534340" y="408940"/>
                  </a:moveTo>
                  <a:cubicBezTo>
                    <a:pt x="15442899" y="408940"/>
                    <a:pt x="15367970" y="334010"/>
                    <a:pt x="15367970" y="242570"/>
                  </a:cubicBezTo>
                  <a:cubicBezTo>
                    <a:pt x="15367970" y="151130"/>
                    <a:pt x="15442899" y="76200"/>
                    <a:pt x="15534340" y="76200"/>
                  </a:cubicBezTo>
                  <a:cubicBezTo>
                    <a:pt x="15625780" y="76200"/>
                    <a:pt x="15700710" y="151130"/>
                    <a:pt x="15700710" y="242570"/>
                  </a:cubicBezTo>
                  <a:cubicBezTo>
                    <a:pt x="15700710" y="334010"/>
                    <a:pt x="15627049" y="408940"/>
                    <a:pt x="15534340" y="408940"/>
                  </a:cubicBezTo>
                  <a:close/>
                </a:path>
              </a:pathLst>
            </a:custGeom>
            <a:solidFill>
              <a:srgbClr val="191919"/>
            </a:solidFill>
          </p:spPr>
          <p:txBody>
            <a:bodyPr/>
            <a:lstStyle/>
            <a:p>
              <a:pPr defTabSz="406440"/>
              <a:endParaRPr lang="en-US" sz="800">
                <a:solidFill>
                  <a:prstClr val="black"/>
                </a:solidFill>
                <a:latin typeface="Calibri"/>
              </a:endParaRPr>
            </a:p>
          </p:txBody>
        </p:sp>
      </p:grpSp>
      <p:sp>
        <p:nvSpPr>
          <p:cNvPr id="59" name="Isosceles Triangle 58">
            <a:extLst>
              <a:ext uri="{FF2B5EF4-FFF2-40B4-BE49-F238E27FC236}">
                <a16:creationId xmlns:a16="http://schemas.microsoft.com/office/drawing/2014/main" id="{AF234885-E949-25FF-156A-296F3B05009B}"/>
              </a:ext>
            </a:extLst>
          </p:cNvPr>
          <p:cNvSpPr/>
          <p:nvPr/>
        </p:nvSpPr>
        <p:spPr>
          <a:xfrm>
            <a:off x="3751374" y="2220006"/>
            <a:ext cx="1858161" cy="162153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1">
            <a:extLst>
              <a:ext uri="{FF2B5EF4-FFF2-40B4-BE49-F238E27FC236}">
                <a16:creationId xmlns:a16="http://schemas.microsoft.com/office/drawing/2014/main" id="{EA29BF5A-5823-D6F1-C3DF-CD1B3D6D9694}"/>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87104" y="133501"/>
            <a:ext cx="2409303" cy="567907"/>
          </a:xfrm>
          <a:prstGeom prst="rect">
            <a:avLst/>
          </a:prstGeom>
        </p:spPr>
      </p:pic>
      <p:sp>
        <p:nvSpPr>
          <p:cNvPr id="4" name="TextBox 3">
            <a:extLst>
              <a:ext uri="{FF2B5EF4-FFF2-40B4-BE49-F238E27FC236}">
                <a16:creationId xmlns:a16="http://schemas.microsoft.com/office/drawing/2014/main" id="{C3D65089-0944-341A-F4DE-7907BC9DC794}"/>
              </a:ext>
            </a:extLst>
          </p:cNvPr>
          <p:cNvSpPr txBox="1"/>
          <p:nvPr/>
        </p:nvSpPr>
        <p:spPr>
          <a:xfrm>
            <a:off x="2995289" y="306527"/>
            <a:ext cx="6097508" cy="460639"/>
          </a:xfrm>
          <a:prstGeom prst="rect">
            <a:avLst/>
          </a:prstGeom>
          <a:noFill/>
        </p:spPr>
        <p:txBody>
          <a:bodyPr wrap="square">
            <a:spAutoFit/>
          </a:bodyPr>
          <a:lstStyle/>
          <a:p>
            <a:pPr algn="ctr" defTabSz="609630">
              <a:lnSpc>
                <a:spcPts val="3144"/>
              </a:lnSpc>
              <a:spcBef>
                <a:spcPct val="0"/>
              </a:spcBef>
            </a:pPr>
            <a:r>
              <a:rPr lang="en-US" sz="2400" spc="71" dirty="0">
                <a:solidFill>
                  <a:srgbClr val="191919"/>
                </a:solidFill>
                <a:latin typeface="Aileron Heavy"/>
                <a:ea typeface="Aileron Heavy"/>
                <a:cs typeface="Aileron Heavy"/>
                <a:sym typeface="Aileron Heavy"/>
              </a:rPr>
              <a:t>Tier 3 - Safety &amp; Supports</a:t>
            </a:r>
          </a:p>
        </p:txBody>
      </p:sp>
    </p:spTree>
    <p:extLst>
      <p:ext uri="{BB962C8B-B14F-4D97-AF65-F5344CB8AC3E}">
        <p14:creationId xmlns:p14="http://schemas.microsoft.com/office/powerpoint/2010/main" val="3262359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F414D-19FE-D37D-F726-9B03E63D5A1D}"/>
            </a:ext>
          </a:extLst>
        </p:cNvPr>
        <p:cNvGrpSpPr/>
        <p:nvPr/>
      </p:nvGrpSpPr>
      <p:grpSpPr>
        <a:xfrm>
          <a:off x="0" y="0"/>
          <a:ext cx="0" cy="0"/>
          <a:chOff x="0" y="0"/>
          <a:chExt cx="0" cy="0"/>
        </a:xfrm>
      </p:grpSpPr>
      <p:sp>
        <p:nvSpPr>
          <p:cNvPr id="16" name="Freeform 16">
            <a:extLst>
              <a:ext uri="{FF2B5EF4-FFF2-40B4-BE49-F238E27FC236}">
                <a16:creationId xmlns:a16="http://schemas.microsoft.com/office/drawing/2014/main" id="{2901B0FE-E9CD-84DC-E059-A1A3ECA80AC5}"/>
              </a:ext>
            </a:extLst>
          </p:cNvPr>
          <p:cNvSpPr/>
          <p:nvPr/>
        </p:nvSpPr>
        <p:spPr>
          <a:xfrm>
            <a:off x="738327" y="3205414"/>
            <a:ext cx="354166" cy="354166"/>
          </a:xfrm>
          <a:custGeom>
            <a:avLst/>
            <a:gdLst/>
            <a:ahLst/>
            <a:cxnLst/>
            <a:rect l="l" t="t" r="r" b="b"/>
            <a:pathLst>
              <a:path w="531249" h="531249">
                <a:moveTo>
                  <a:pt x="0" y="0"/>
                </a:moveTo>
                <a:lnTo>
                  <a:pt x="531249" y="0"/>
                </a:lnTo>
                <a:lnTo>
                  <a:pt x="531249" y="531249"/>
                </a:lnTo>
                <a:lnTo>
                  <a:pt x="0" y="5312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60"/>
            <a:endParaRPr lang="en-US" sz="1200">
              <a:solidFill>
                <a:prstClr val="black"/>
              </a:solidFill>
              <a:latin typeface="Calibri"/>
            </a:endParaRPr>
          </a:p>
        </p:txBody>
      </p:sp>
      <p:sp>
        <p:nvSpPr>
          <p:cNvPr id="21" name="TextBox 21">
            <a:extLst>
              <a:ext uri="{FF2B5EF4-FFF2-40B4-BE49-F238E27FC236}">
                <a16:creationId xmlns:a16="http://schemas.microsoft.com/office/drawing/2014/main" id="{25CDA98F-BCF9-D6E1-0E76-058BFCFBAE66}"/>
              </a:ext>
            </a:extLst>
          </p:cNvPr>
          <p:cNvSpPr txBox="1"/>
          <p:nvPr/>
        </p:nvSpPr>
        <p:spPr>
          <a:xfrm>
            <a:off x="1174187" y="3245979"/>
            <a:ext cx="1870501" cy="252570"/>
          </a:xfrm>
          <a:prstGeom prst="rect">
            <a:avLst/>
          </a:prstGeom>
        </p:spPr>
        <p:txBody>
          <a:bodyPr wrap="square" lIns="0" tIns="0" rIns="0" bIns="0" rtlCol="0" anchor="t">
            <a:spAutoFit/>
          </a:bodyPr>
          <a:lstStyle/>
          <a:p>
            <a:pPr defTabSz="609660">
              <a:lnSpc>
                <a:spcPts val="2080"/>
              </a:lnSpc>
            </a:pPr>
            <a:r>
              <a:rPr lang="en-US" sz="1733" spc="35" dirty="0">
                <a:solidFill>
                  <a:srgbClr val="191919"/>
                </a:solidFill>
                <a:latin typeface="Aileron Regular"/>
                <a:ea typeface="Aileron Regular"/>
                <a:cs typeface="Aileron Regular"/>
                <a:sym typeface="Aileron Regular"/>
              </a:rPr>
              <a:t>Family Planning</a:t>
            </a:r>
          </a:p>
        </p:txBody>
      </p:sp>
      <p:grpSp>
        <p:nvGrpSpPr>
          <p:cNvPr id="37" name="Group 36">
            <a:extLst>
              <a:ext uri="{FF2B5EF4-FFF2-40B4-BE49-F238E27FC236}">
                <a16:creationId xmlns:a16="http://schemas.microsoft.com/office/drawing/2014/main" id="{4A8D2D6A-6C16-DDAB-0781-517E89E1A2D1}"/>
              </a:ext>
            </a:extLst>
          </p:cNvPr>
          <p:cNvGrpSpPr/>
          <p:nvPr/>
        </p:nvGrpSpPr>
        <p:grpSpPr>
          <a:xfrm>
            <a:off x="2255963" y="2011540"/>
            <a:ext cx="5113661" cy="3879775"/>
            <a:chOff x="7713591" y="2413319"/>
            <a:chExt cx="9223151" cy="6997678"/>
          </a:xfrm>
        </p:grpSpPr>
        <p:grpSp>
          <p:nvGrpSpPr>
            <p:cNvPr id="38" name="Group 23">
              <a:extLst>
                <a:ext uri="{FF2B5EF4-FFF2-40B4-BE49-F238E27FC236}">
                  <a16:creationId xmlns:a16="http://schemas.microsoft.com/office/drawing/2014/main" id="{D12D331A-626D-B868-2FA7-CF22C112E148}"/>
                </a:ext>
              </a:extLst>
            </p:cNvPr>
            <p:cNvGrpSpPr/>
            <p:nvPr/>
          </p:nvGrpSpPr>
          <p:grpSpPr>
            <a:xfrm>
              <a:off x="7713591" y="2413319"/>
              <a:ext cx="8175294" cy="6997678"/>
              <a:chOff x="0" y="-62563"/>
              <a:chExt cx="10900391" cy="9330236"/>
            </a:xfrm>
          </p:grpSpPr>
          <p:grpSp>
            <p:nvGrpSpPr>
              <p:cNvPr id="40" name="Group 24">
                <a:extLst>
                  <a:ext uri="{FF2B5EF4-FFF2-40B4-BE49-F238E27FC236}">
                    <a16:creationId xmlns:a16="http://schemas.microsoft.com/office/drawing/2014/main" id="{618D9D75-AE95-A22D-5343-80475160CFCD}"/>
                  </a:ext>
                </a:extLst>
              </p:cNvPr>
              <p:cNvGrpSpPr/>
              <p:nvPr/>
            </p:nvGrpSpPr>
            <p:grpSpPr>
              <a:xfrm>
                <a:off x="1044055" y="5921019"/>
                <a:ext cx="8584372" cy="1628877"/>
                <a:chOff x="1" y="0"/>
                <a:chExt cx="6686355" cy="1268730"/>
              </a:xfrm>
            </p:grpSpPr>
            <p:sp>
              <p:nvSpPr>
                <p:cNvPr id="52" name="Freeform 25">
                  <a:extLst>
                    <a:ext uri="{FF2B5EF4-FFF2-40B4-BE49-F238E27FC236}">
                      <a16:creationId xmlns:a16="http://schemas.microsoft.com/office/drawing/2014/main" id="{EA9A14A1-AFEA-2A45-D113-D45F3664FE5D}"/>
                    </a:ext>
                  </a:extLst>
                </p:cNvPr>
                <p:cNvSpPr/>
                <p:nvPr/>
              </p:nvSpPr>
              <p:spPr>
                <a:xfrm>
                  <a:off x="1" y="0"/>
                  <a:ext cx="6686355" cy="1268730"/>
                </a:xfrm>
                <a:custGeom>
                  <a:avLst/>
                  <a:gdLst/>
                  <a:ahLst/>
                  <a:cxnLst/>
                  <a:rect l="l" t="t" r="r" b="b"/>
                  <a:pathLst>
                    <a:path w="6686355" h="1268730">
                      <a:moveTo>
                        <a:pt x="735330" y="0"/>
                      </a:moveTo>
                      <a:lnTo>
                        <a:pt x="0" y="1268730"/>
                      </a:lnTo>
                      <a:lnTo>
                        <a:pt x="6686355" y="1268730"/>
                      </a:lnTo>
                      <a:lnTo>
                        <a:pt x="5951024" y="0"/>
                      </a:lnTo>
                      <a:close/>
                    </a:path>
                  </a:pathLst>
                </a:custGeom>
                <a:solidFill>
                  <a:srgbClr val="2C92D5"/>
                </a:solidFill>
              </p:spPr>
              <p:txBody>
                <a:bodyPr/>
                <a:lstStyle/>
                <a:p>
                  <a:pPr defTabSz="609660"/>
                  <a:endParaRPr lang="en-US" sz="1200">
                    <a:solidFill>
                      <a:prstClr val="black"/>
                    </a:solidFill>
                    <a:latin typeface="Calibri"/>
                  </a:endParaRPr>
                </a:p>
              </p:txBody>
            </p:sp>
          </p:grpSp>
          <p:grpSp>
            <p:nvGrpSpPr>
              <p:cNvPr id="41" name="Group 26">
                <a:extLst>
                  <a:ext uri="{FF2B5EF4-FFF2-40B4-BE49-F238E27FC236}">
                    <a16:creationId xmlns:a16="http://schemas.microsoft.com/office/drawing/2014/main" id="{DBB6BF6A-CB99-4EDD-CC9C-5468D78D382B}"/>
                  </a:ext>
                </a:extLst>
              </p:cNvPr>
              <p:cNvGrpSpPr/>
              <p:nvPr/>
            </p:nvGrpSpPr>
            <p:grpSpPr>
              <a:xfrm>
                <a:off x="3087112" y="2468894"/>
                <a:ext cx="4498255" cy="1628877"/>
                <a:chOff x="0" y="0"/>
                <a:chExt cx="3503685" cy="1268730"/>
              </a:xfrm>
            </p:grpSpPr>
            <p:sp>
              <p:nvSpPr>
                <p:cNvPr id="51" name="Freeform 27">
                  <a:extLst>
                    <a:ext uri="{FF2B5EF4-FFF2-40B4-BE49-F238E27FC236}">
                      <a16:creationId xmlns:a16="http://schemas.microsoft.com/office/drawing/2014/main" id="{23027D8C-C7D4-8C6B-3465-46DDEB2E35DE}"/>
                    </a:ext>
                  </a:extLst>
                </p:cNvPr>
                <p:cNvSpPr/>
                <p:nvPr/>
              </p:nvSpPr>
              <p:spPr>
                <a:xfrm>
                  <a:off x="0" y="0"/>
                  <a:ext cx="3503685" cy="1268730"/>
                </a:xfrm>
                <a:custGeom>
                  <a:avLst/>
                  <a:gdLst/>
                  <a:ahLst/>
                  <a:cxnLst/>
                  <a:rect l="l" t="t" r="r" b="b"/>
                  <a:pathLst>
                    <a:path w="3503685" h="1268730">
                      <a:moveTo>
                        <a:pt x="735330" y="0"/>
                      </a:moveTo>
                      <a:lnTo>
                        <a:pt x="0" y="1268730"/>
                      </a:lnTo>
                      <a:lnTo>
                        <a:pt x="3503685" y="1268730"/>
                      </a:lnTo>
                      <a:lnTo>
                        <a:pt x="2768355" y="0"/>
                      </a:lnTo>
                      <a:close/>
                    </a:path>
                  </a:pathLst>
                </a:custGeom>
                <a:solidFill>
                  <a:srgbClr val="3EDAD8"/>
                </a:solidFill>
              </p:spPr>
              <p:txBody>
                <a:bodyPr/>
                <a:lstStyle/>
                <a:p>
                  <a:pPr defTabSz="609660"/>
                  <a:endParaRPr lang="en-US" sz="1200">
                    <a:solidFill>
                      <a:prstClr val="black"/>
                    </a:solidFill>
                    <a:latin typeface="Calibri"/>
                  </a:endParaRPr>
                </a:p>
              </p:txBody>
            </p:sp>
          </p:grpSp>
          <p:grpSp>
            <p:nvGrpSpPr>
              <p:cNvPr id="43" name="Group 28">
                <a:extLst>
                  <a:ext uri="{FF2B5EF4-FFF2-40B4-BE49-F238E27FC236}">
                    <a16:creationId xmlns:a16="http://schemas.microsoft.com/office/drawing/2014/main" id="{7F0EE206-7476-DD4B-25AE-C7146DD96481}"/>
                  </a:ext>
                </a:extLst>
              </p:cNvPr>
              <p:cNvGrpSpPr/>
              <p:nvPr/>
            </p:nvGrpSpPr>
            <p:grpSpPr>
              <a:xfrm>
                <a:off x="2071869" y="4194957"/>
                <a:ext cx="6528741" cy="1628877"/>
                <a:chOff x="0" y="0"/>
                <a:chExt cx="5085227" cy="1268730"/>
              </a:xfrm>
            </p:grpSpPr>
            <p:sp>
              <p:nvSpPr>
                <p:cNvPr id="50" name="Freeform 29">
                  <a:extLst>
                    <a:ext uri="{FF2B5EF4-FFF2-40B4-BE49-F238E27FC236}">
                      <a16:creationId xmlns:a16="http://schemas.microsoft.com/office/drawing/2014/main" id="{B19A2A96-46EB-D253-D787-51296EEEEBD9}"/>
                    </a:ext>
                  </a:extLst>
                </p:cNvPr>
                <p:cNvSpPr/>
                <p:nvPr/>
              </p:nvSpPr>
              <p:spPr>
                <a:xfrm>
                  <a:off x="0" y="0"/>
                  <a:ext cx="5085228" cy="1268730"/>
                </a:xfrm>
                <a:custGeom>
                  <a:avLst/>
                  <a:gdLst/>
                  <a:ahLst/>
                  <a:cxnLst/>
                  <a:rect l="l" t="t" r="r" b="b"/>
                  <a:pathLst>
                    <a:path w="5085228" h="1268730">
                      <a:moveTo>
                        <a:pt x="735330" y="0"/>
                      </a:moveTo>
                      <a:lnTo>
                        <a:pt x="0" y="1268730"/>
                      </a:lnTo>
                      <a:lnTo>
                        <a:pt x="5085228" y="1268730"/>
                      </a:lnTo>
                      <a:lnTo>
                        <a:pt x="4349898" y="0"/>
                      </a:lnTo>
                      <a:close/>
                    </a:path>
                  </a:pathLst>
                </a:custGeom>
                <a:solidFill>
                  <a:srgbClr val="37C9EF"/>
                </a:solidFill>
              </p:spPr>
              <p:txBody>
                <a:bodyPr/>
                <a:lstStyle/>
                <a:p>
                  <a:pPr defTabSz="609660"/>
                  <a:endParaRPr lang="en-US" sz="1200">
                    <a:solidFill>
                      <a:prstClr val="black"/>
                    </a:solidFill>
                    <a:latin typeface="Calibri"/>
                  </a:endParaRPr>
                </a:p>
              </p:txBody>
            </p:sp>
          </p:grpSp>
          <p:grpSp>
            <p:nvGrpSpPr>
              <p:cNvPr id="44" name="Group 30">
                <a:extLst>
                  <a:ext uri="{FF2B5EF4-FFF2-40B4-BE49-F238E27FC236}">
                    <a16:creationId xmlns:a16="http://schemas.microsoft.com/office/drawing/2014/main" id="{19626F7A-295B-B884-CC35-0A179C2C297C}"/>
                  </a:ext>
                </a:extLst>
              </p:cNvPr>
              <p:cNvGrpSpPr/>
              <p:nvPr/>
            </p:nvGrpSpPr>
            <p:grpSpPr>
              <a:xfrm>
                <a:off x="0" y="7638796"/>
                <a:ext cx="10672479" cy="1628877"/>
                <a:chOff x="0" y="0"/>
                <a:chExt cx="8312779" cy="1268730"/>
              </a:xfrm>
            </p:grpSpPr>
            <p:sp>
              <p:nvSpPr>
                <p:cNvPr id="49" name="Freeform 31">
                  <a:extLst>
                    <a:ext uri="{FF2B5EF4-FFF2-40B4-BE49-F238E27FC236}">
                      <a16:creationId xmlns:a16="http://schemas.microsoft.com/office/drawing/2014/main" id="{DC65B17C-7AF9-F387-A2E2-13908FFE57B6}"/>
                    </a:ext>
                  </a:extLst>
                </p:cNvPr>
                <p:cNvSpPr/>
                <p:nvPr/>
              </p:nvSpPr>
              <p:spPr>
                <a:xfrm>
                  <a:off x="0" y="0"/>
                  <a:ext cx="8312779" cy="1268730"/>
                </a:xfrm>
                <a:custGeom>
                  <a:avLst/>
                  <a:gdLst/>
                  <a:ahLst/>
                  <a:cxnLst/>
                  <a:rect l="l" t="t" r="r" b="b"/>
                  <a:pathLst>
                    <a:path w="8312779" h="1268730">
                      <a:moveTo>
                        <a:pt x="735330" y="0"/>
                      </a:moveTo>
                      <a:lnTo>
                        <a:pt x="0" y="1268730"/>
                      </a:lnTo>
                      <a:lnTo>
                        <a:pt x="8312779" y="1268730"/>
                      </a:lnTo>
                      <a:lnTo>
                        <a:pt x="7577449" y="0"/>
                      </a:lnTo>
                      <a:close/>
                    </a:path>
                  </a:pathLst>
                </a:custGeom>
                <a:solidFill>
                  <a:srgbClr val="13538A"/>
                </a:solidFill>
              </p:spPr>
              <p:txBody>
                <a:bodyPr/>
                <a:lstStyle/>
                <a:p>
                  <a:pPr defTabSz="609660"/>
                  <a:endParaRPr lang="en-US" sz="1200">
                    <a:solidFill>
                      <a:prstClr val="black"/>
                    </a:solidFill>
                    <a:latin typeface="Calibri"/>
                  </a:endParaRPr>
                </a:p>
              </p:txBody>
            </p:sp>
          </p:grpSp>
          <p:sp>
            <p:nvSpPr>
              <p:cNvPr id="45" name="Freeform 32">
                <a:extLst>
                  <a:ext uri="{FF2B5EF4-FFF2-40B4-BE49-F238E27FC236}">
                    <a16:creationId xmlns:a16="http://schemas.microsoft.com/office/drawing/2014/main" id="{DA8A84C5-A50F-9838-BFAF-12E649FF5943}"/>
                  </a:ext>
                </a:extLst>
              </p:cNvPr>
              <p:cNvSpPr/>
              <p:nvPr/>
            </p:nvSpPr>
            <p:spPr>
              <a:xfrm>
                <a:off x="4061435" y="169886"/>
                <a:ext cx="2549609" cy="2205411"/>
              </a:xfrm>
              <a:custGeom>
                <a:avLst/>
                <a:gdLst/>
                <a:ahLst/>
                <a:cxnLst/>
                <a:rect l="l" t="t" r="r" b="b"/>
                <a:pathLst>
                  <a:path w="2549609" h="2205411">
                    <a:moveTo>
                      <a:pt x="0" y="0"/>
                    </a:moveTo>
                    <a:lnTo>
                      <a:pt x="2549609" y="0"/>
                    </a:lnTo>
                    <a:lnTo>
                      <a:pt x="2549609" y="2205412"/>
                    </a:lnTo>
                    <a:lnTo>
                      <a:pt x="0" y="22054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60"/>
                <a:endParaRPr lang="en-US" sz="1200">
                  <a:solidFill>
                    <a:prstClr val="black"/>
                  </a:solidFill>
                  <a:latin typeface="Calibri"/>
                </a:endParaRPr>
              </a:p>
            </p:txBody>
          </p:sp>
          <p:sp>
            <p:nvSpPr>
              <p:cNvPr id="46" name="TextBox 33">
                <a:extLst>
                  <a:ext uri="{FF2B5EF4-FFF2-40B4-BE49-F238E27FC236}">
                    <a16:creationId xmlns:a16="http://schemas.microsoft.com/office/drawing/2014/main" id="{22252C30-916F-44E2-3A52-7CF6CE48028A}"/>
                  </a:ext>
                </a:extLst>
              </p:cNvPr>
              <p:cNvSpPr txBox="1"/>
              <p:nvPr/>
            </p:nvSpPr>
            <p:spPr>
              <a:xfrm rot="3690258">
                <a:off x="5117831" y="934769"/>
                <a:ext cx="2624873" cy="630210"/>
              </a:xfrm>
              <a:prstGeom prst="rect">
                <a:avLst/>
              </a:prstGeom>
            </p:spPr>
            <p:txBody>
              <a:bodyPr lIns="0" tIns="0" rIns="0" bIns="0" rtlCol="0" anchor="t">
                <a:spAutoFit/>
              </a:bodyPr>
              <a:lstStyle/>
              <a:p>
                <a:pPr algn="ctr" defTabSz="609660">
                  <a:lnSpc>
                    <a:spcPts val="2333"/>
                  </a:lnSpc>
                </a:pPr>
                <a:r>
                  <a:rPr lang="en-US" sz="1400" b="1" dirty="0">
                    <a:solidFill>
                      <a:srgbClr val="191919"/>
                    </a:solidFill>
                    <a:latin typeface="Calibri (MS) Bold"/>
                    <a:ea typeface="Calibri (MS) Bold"/>
                    <a:cs typeface="Calibri (MS) Bold"/>
                    <a:sym typeface="Calibri (MS) Bold"/>
                  </a:rPr>
                  <a:t>Permanency</a:t>
                </a:r>
              </a:p>
            </p:txBody>
          </p:sp>
          <p:sp>
            <p:nvSpPr>
              <p:cNvPr id="47" name="TextBox 34">
                <a:extLst>
                  <a:ext uri="{FF2B5EF4-FFF2-40B4-BE49-F238E27FC236}">
                    <a16:creationId xmlns:a16="http://schemas.microsoft.com/office/drawing/2014/main" id="{C6A84ECC-09A1-2493-C5B4-F72DB2BDE319}"/>
                  </a:ext>
                </a:extLst>
              </p:cNvPr>
              <p:cNvSpPr txBox="1"/>
              <p:nvPr/>
            </p:nvSpPr>
            <p:spPr>
              <a:xfrm rot="3482368">
                <a:off x="7273471" y="4669081"/>
                <a:ext cx="2397428" cy="630210"/>
              </a:xfrm>
              <a:prstGeom prst="rect">
                <a:avLst/>
              </a:prstGeom>
            </p:spPr>
            <p:txBody>
              <a:bodyPr lIns="0" tIns="0" rIns="0" bIns="0" rtlCol="0" anchor="t">
                <a:spAutoFit/>
              </a:bodyPr>
              <a:lstStyle/>
              <a:p>
                <a:pPr algn="ctr" defTabSz="609660">
                  <a:lnSpc>
                    <a:spcPts val="2333"/>
                  </a:lnSpc>
                </a:pPr>
                <a:r>
                  <a:rPr lang="en-US" sz="1400" b="1" dirty="0">
                    <a:solidFill>
                      <a:srgbClr val="191919"/>
                    </a:solidFill>
                    <a:latin typeface="Calibri (MS) Bold"/>
                    <a:ea typeface="Calibri (MS) Bold"/>
                    <a:cs typeface="Calibri (MS) Bold"/>
                    <a:sym typeface="Calibri (MS) Bold"/>
                  </a:rPr>
                  <a:t>Well-Being</a:t>
                </a:r>
              </a:p>
            </p:txBody>
          </p:sp>
          <p:sp>
            <p:nvSpPr>
              <p:cNvPr id="48" name="TextBox 35">
                <a:extLst>
                  <a:ext uri="{FF2B5EF4-FFF2-40B4-BE49-F238E27FC236}">
                    <a16:creationId xmlns:a16="http://schemas.microsoft.com/office/drawing/2014/main" id="{5C6F9F4E-3FA8-BBFC-1FB0-2E5375E814E8}"/>
                  </a:ext>
                </a:extLst>
              </p:cNvPr>
              <p:cNvSpPr txBox="1"/>
              <p:nvPr/>
            </p:nvSpPr>
            <p:spPr>
              <a:xfrm rot="3498669">
                <a:off x="9885091" y="8247790"/>
                <a:ext cx="1400389" cy="630210"/>
              </a:xfrm>
              <a:prstGeom prst="rect">
                <a:avLst/>
              </a:prstGeom>
            </p:spPr>
            <p:txBody>
              <a:bodyPr wrap="square" lIns="0" tIns="0" rIns="0" bIns="0" rtlCol="0" anchor="t">
                <a:spAutoFit/>
              </a:bodyPr>
              <a:lstStyle/>
              <a:p>
                <a:pPr algn="ctr" defTabSz="609660">
                  <a:lnSpc>
                    <a:spcPts val="2333"/>
                  </a:lnSpc>
                </a:pPr>
                <a:r>
                  <a:rPr lang="en-US" sz="1400" b="1" dirty="0">
                    <a:solidFill>
                      <a:srgbClr val="191919"/>
                    </a:solidFill>
                    <a:latin typeface="Calibri (MS) Bold"/>
                    <a:ea typeface="Calibri (MS) Bold"/>
                    <a:cs typeface="Calibri (MS) Bold"/>
                    <a:sym typeface="Calibri (MS) Bold"/>
                  </a:rPr>
                  <a:t>Safety</a:t>
                </a:r>
              </a:p>
            </p:txBody>
          </p:sp>
        </p:grpSp>
        <p:sp>
          <p:nvSpPr>
            <p:cNvPr id="39" name="Freeform 36">
              <a:extLst>
                <a:ext uri="{FF2B5EF4-FFF2-40B4-BE49-F238E27FC236}">
                  <a16:creationId xmlns:a16="http://schemas.microsoft.com/office/drawing/2014/main" id="{3619447D-7690-3955-83C2-987AB280B6D3}"/>
                </a:ext>
              </a:extLst>
            </p:cNvPr>
            <p:cNvSpPr/>
            <p:nvPr/>
          </p:nvSpPr>
          <p:spPr>
            <a:xfrm rot="1575363" flipH="1">
              <a:off x="11745654" y="3484039"/>
              <a:ext cx="5191088" cy="4333957"/>
            </a:xfrm>
            <a:custGeom>
              <a:avLst/>
              <a:gdLst/>
              <a:ahLst/>
              <a:cxnLst/>
              <a:rect l="l" t="t" r="r" b="b"/>
              <a:pathLst>
                <a:path w="5191089" h="4333956">
                  <a:moveTo>
                    <a:pt x="5191089" y="0"/>
                  </a:moveTo>
                  <a:lnTo>
                    <a:pt x="0" y="0"/>
                  </a:lnTo>
                  <a:lnTo>
                    <a:pt x="0" y="4333956"/>
                  </a:lnTo>
                  <a:lnTo>
                    <a:pt x="5191089" y="4333956"/>
                  </a:lnTo>
                  <a:lnTo>
                    <a:pt x="5191089" y="0"/>
                  </a:lnTo>
                  <a:close/>
                </a:path>
              </a:pathLst>
            </a:custGeom>
            <a:blipFill>
              <a:blip r:embed="rId7">
                <a:alphaModFix amt="75000"/>
              </a:blip>
              <a:stretch>
                <a:fillRect/>
              </a:stretch>
            </a:blipFill>
          </p:spPr>
          <p:txBody>
            <a:bodyPr/>
            <a:lstStyle/>
            <a:p>
              <a:pPr defTabSz="609660"/>
              <a:endParaRPr lang="en-US" sz="1200" dirty="0">
                <a:solidFill>
                  <a:prstClr val="black"/>
                </a:solidFill>
                <a:latin typeface="Calibri"/>
              </a:endParaRPr>
            </a:p>
          </p:txBody>
        </p:sp>
      </p:grpSp>
      <p:sp>
        <p:nvSpPr>
          <p:cNvPr id="53" name="TextBox 18">
            <a:extLst>
              <a:ext uri="{FF2B5EF4-FFF2-40B4-BE49-F238E27FC236}">
                <a16:creationId xmlns:a16="http://schemas.microsoft.com/office/drawing/2014/main" id="{28F4B5D4-3B9E-E5EB-165F-B4F267D030FD}"/>
              </a:ext>
            </a:extLst>
          </p:cNvPr>
          <p:cNvSpPr txBox="1"/>
          <p:nvPr/>
        </p:nvSpPr>
        <p:spPr>
          <a:xfrm>
            <a:off x="7635770" y="2124808"/>
            <a:ext cx="4502753" cy="1949252"/>
          </a:xfrm>
          <a:prstGeom prst="rect">
            <a:avLst/>
          </a:prstGeom>
        </p:spPr>
        <p:txBody>
          <a:bodyPr wrap="square" lIns="0" tIns="0" rIns="0" bIns="0" rtlCol="0" anchor="t">
            <a:spAutoFit/>
          </a:bodyPr>
          <a:lstStyle/>
          <a:p>
            <a:pPr marL="335879" lvl="1" indent="-167939"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Family Case Plan Tool </a:t>
            </a:r>
          </a:p>
          <a:p>
            <a:pPr marL="335879" lvl="1" indent="-167939"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Family Case Plan Including:</a:t>
            </a:r>
          </a:p>
          <a:p>
            <a:pPr marL="671756" lvl="2" indent="-223919" defTabSz="406440">
              <a:lnSpc>
                <a:spcPts val="1867"/>
              </a:lnSpc>
              <a:buFont typeface="Arial"/>
              <a:buChar char="⚬"/>
            </a:pPr>
            <a:r>
              <a:rPr lang="en-US" sz="1667" spc="31" dirty="0">
                <a:solidFill>
                  <a:srgbClr val="191919"/>
                </a:solidFill>
                <a:latin typeface="Aileron Regular"/>
                <a:ea typeface="Aileron Regular"/>
                <a:cs typeface="Aileron Regular"/>
                <a:sym typeface="Aileron Regular"/>
              </a:rPr>
              <a:t>Sibling time and placement plan</a:t>
            </a:r>
          </a:p>
          <a:p>
            <a:pPr marL="671756" lvl="2" indent="-223919" defTabSz="406440">
              <a:lnSpc>
                <a:spcPts val="1867"/>
              </a:lnSpc>
              <a:buFont typeface="Arial"/>
              <a:buChar char="⚬"/>
            </a:pPr>
            <a:r>
              <a:rPr lang="en-US" sz="1667" spc="31" dirty="0">
                <a:solidFill>
                  <a:srgbClr val="191919"/>
                </a:solidFill>
                <a:latin typeface="Aileron Regular"/>
                <a:ea typeface="Aileron Regular"/>
                <a:cs typeface="Aileron Regular"/>
                <a:sym typeface="Aileron Regular"/>
              </a:rPr>
              <a:t>Family time plan </a:t>
            </a:r>
          </a:p>
          <a:p>
            <a:pPr marL="671756" lvl="2" indent="-223919" defTabSz="406440">
              <a:lnSpc>
                <a:spcPts val="1867"/>
              </a:lnSpc>
              <a:buFont typeface="Arial"/>
              <a:buChar char="⚬"/>
            </a:pPr>
            <a:r>
              <a:rPr lang="en-US" sz="1667" spc="31" dirty="0">
                <a:solidFill>
                  <a:srgbClr val="191919"/>
                </a:solidFill>
                <a:latin typeface="Aileron Regular"/>
                <a:ea typeface="Aileron Regular"/>
                <a:cs typeface="Aileron Regular"/>
                <a:sym typeface="Aileron Regular"/>
              </a:rPr>
              <a:t>Transition plan</a:t>
            </a:r>
          </a:p>
          <a:p>
            <a:pPr marL="671756" lvl="2" indent="-223919" defTabSz="406440">
              <a:lnSpc>
                <a:spcPts val="1867"/>
              </a:lnSpc>
              <a:buFont typeface="Arial"/>
              <a:buChar char="⚬"/>
            </a:pPr>
            <a:r>
              <a:rPr lang="en-US" sz="1667" spc="31" dirty="0">
                <a:solidFill>
                  <a:srgbClr val="191919"/>
                </a:solidFill>
                <a:latin typeface="Aileron Regular"/>
                <a:ea typeface="Aileron Regular"/>
                <a:cs typeface="Aileron Regular"/>
                <a:sym typeface="Aileron Regular"/>
              </a:rPr>
              <a:t>Aftercare plan</a:t>
            </a:r>
          </a:p>
          <a:p>
            <a:pPr marL="671756" lvl="2" indent="-223919" defTabSz="406440">
              <a:lnSpc>
                <a:spcPts val="1867"/>
              </a:lnSpc>
              <a:buFont typeface="Arial"/>
              <a:buChar char="⚬"/>
            </a:pPr>
            <a:r>
              <a:rPr lang="en-US" sz="1667" spc="31" dirty="0">
                <a:solidFill>
                  <a:srgbClr val="191919"/>
                </a:solidFill>
                <a:latin typeface="Aileron Regular"/>
                <a:ea typeface="Aileron Regular"/>
                <a:cs typeface="Aileron Regular"/>
                <a:sym typeface="Aileron Regular"/>
              </a:rPr>
              <a:t>Transitional youth services</a:t>
            </a:r>
          </a:p>
          <a:p>
            <a:pPr marL="335879" lvl="1" indent="-167939"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CAP Framework</a:t>
            </a:r>
          </a:p>
        </p:txBody>
      </p:sp>
      <p:pic>
        <p:nvPicPr>
          <p:cNvPr id="54" name="Picture 53" descr="A red and white logo&#10;&#10;AI-generated content may be incorrect.">
            <a:extLst>
              <a:ext uri="{FF2B5EF4-FFF2-40B4-BE49-F238E27FC236}">
                <a16:creationId xmlns:a16="http://schemas.microsoft.com/office/drawing/2014/main" id="{52D1CDEE-5329-9FB2-02D1-C28190498A26}"/>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537554" y="2124807"/>
            <a:ext cx="196431" cy="196431"/>
          </a:xfrm>
          <a:prstGeom prst="rect">
            <a:avLst/>
          </a:prstGeom>
        </p:spPr>
      </p:pic>
      <p:pic>
        <p:nvPicPr>
          <p:cNvPr id="55" name="Picture 54" descr="A red and white logo&#10;&#10;AI-generated content may be incorrect.">
            <a:extLst>
              <a:ext uri="{FF2B5EF4-FFF2-40B4-BE49-F238E27FC236}">
                <a16:creationId xmlns:a16="http://schemas.microsoft.com/office/drawing/2014/main" id="{0BF98339-0780-F18D-F5D1-3357D71AF3C2}"/>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537554" y="2369947"/>
            <a:ext cx="196431" cy="196431"/>
          </a:xfrm>
          <a:prstGeom prst="rect">
            <a:avLst/>
          </a:prstGeom>
        </p:spPr>
      </p:pic>
      <p:grpSp>
        <p:nvGrpSpPr>
          <p:cNvPr id="56" name="Group 11">
            <a:extLst>
              <a:ext uri="{FF2B5EF4-FFF2-40B4-BE49-F238E27FC236}">
                <a16:creationId xmlns:a16="http://schemas.microsoft.com/office/drawing/2014/main" id="{C96E3B42-FB3E-0CD3-D830-247BE8877BBF}"/>
              </a:ext>
            </a:extLst>
          </p:cNvPr>
          <p:cNvGrpSpPr/>
          <p:nvPr/>
        </p:nvGrpSpPr>
        <p:grpSpPr>
          <a:xfrm rot="-10800000">
            <a:off x="2917469" y="3333945"/>
            <a:ext cx="1556732" cy="128374"/>
            <a:chOff x="0" y="0"/>
            <a:chExt cx="15778180" cy="508000"/>
          </a:xfrm>
        </p:grpSpPr>
        <p:sp>
          <p:nvSpPr>
            <p:cNvPr id="57" name="Freeform 12">
              <a:extLst>
                <a:ext uri="{FF2B5EF4-FFF2-40B4-BE49-F238E27FC236}">
                  <a16:creationId xmlns:a16="http://schemas.microsoft.com/office/drawing/2014/main" id="{46F6395C-9F1F-391A-1976-D2E54512BA78}"/>
                </a:ext>
              </a:extLst>
            </p:cNvPr>
            <p:cNvSpPr/>
            <p:nvPr/>
          </p:nvSpPr>
          <p:spPr>
            <a:xfrm>
              <a:off x="38100"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6" y="408940"/>
                    <a:pt x="408940" y="317396"/>
                    <a:pt x="408940" y="204470"/>
                  </a:cubicBezTo>
                  <a:cubicBezTo>
                    <a:pt x="408940" y="91544"/>
                    <a:pt x="317396" y="0"/>
                    <a:pt x="204470" y="0"/>
                  </a:cubicBezTo>
                  <a:close/>
                </a:path>
              </a:pathLst>
            </a:custGeom>
            <a:solidFill>
              <a:srgbClr val="86EAE9"/>
            </a:solidFill>
          </p:spPr>
          <p:txBody>
            <a:bodyPr/>
            <a:lstStyle/>
            <a:p>
              <a:pPr defTabSz="406440"/>
              <a:endParaRPr lang="en-US" sz="800">
                <a:solidFill>
                  <a:prstClr val="black"/>
                </a:solidFill>
                <a:latin typeface="Calibri"/>
              </a:endParaRPr>
            </a:p>
          </p:txBody>
        </p:sp>
        <p:sp>
          <p:nvSpPr>
            <p:cNvPr id="58" name="Freeform 13">
              <a:extLst>
                <a:ext uri="{FF2B5EF4-FFF2-40B4-BE49-F238E27FC236}">
                  <a16:creationId xmlns:a16="http://schemas.microsoft.com/office/drawing/2014/main" id="{6FA6EA50-DFEB-B935-4A5C-D4F6D924CD08}"/>
                </a:ext>
              </a:extLst>
            </p:cNvPr>
            <p:cNvSpPr/>
            <p:nvPr/>
          </p:nvSpPr>
          <p:spPr>
            <a:xfrm>
              <a:off x="15329870" y="49530"/>
              <a:ext cx="408939" cy="408940"/>
            </a:xfrm>
            <a:custGeom>
              <a:avLst/>
              <a:gdLst/>
              <a:ahLst/>
              <a:cxnLst/>
              <a:rect l="l" t="t" r="r" b="b"/>
              <a:pathLst>
                <a:path w="408939" h="408940">
                  <a:moveTo>
                    <a:pt x="204470" y="0"/>
                  </a:moveTo>
                  <a:cubicBezTo>
                    <a:pt x="91544" y="0"/>
                    <a:pt x="0" y="91544"/>
                    <a:pt x="0" y="204470"/>
                  </a:cubicBezTo>
                  <a:cubicBezTo>
                    <a:pt x="0" y="317396"/>
                    <a:pt x="91544" y="408940"/>
                    <a:pt x="204470" y="408940"/>
                  </a:cubicBezTo>
                  <a:cubicBezTo>
                    <a:pt x="317395" y="408940"/>
                    <a:pt x="408940" y="317396"/>
                    <a:pt x="408940" y="204470"/>
                  </a:cubicBezTo>
                  <a:cubicBezTo>
                    <a:pt x="408940" y="91544"/>
                    <a:pt x="317395" y="0"/>
                    <a:pt x="204470" y="0"/>
                  </a:cubicBezTo>
                  <a:close/>
                </a:path>
              </a:pathLst>
            </a:custGeom>
            <a:solidFill>
              <a:srgbClr val="86EAE9"/>
            </a:solidFill>
          </p:spPr>
          <p:txBody>
            <a:bodyPr/>
            <a:lstStyle/>
            <a:p>
              <a:pPr defTabSz="406440"/>
              <a:endParaRPr lang="en-US" sz="800">
                <a:solidFill>
                  <a:prstClr val="black"/>
                </a:solidFill>
                <a:latin typeface="Calibri"/>
              </a:endParaRPr>
            </a:p>
          </p:txBody>
        </p:sp>
        <p:sp>
          <p:nvSpPr>
            <p:cNvPr id="59" name="Freeform 14">
              <a:extLst>
                <a:ext uri="{FF2B5EF4-FFF2-40B4-BE49-F238E27FC236}">
                  <a16:creationId xmlns:a16="http://schemas.microsoft.com/office/drawing/2014/main" id="{9050F1D9-9A9E-96CF-33BB-762B4DC68217}"/>
                </a:ext>
              </a:extLst>
            </p:cNvPr>
            <p:cNvSpPr/>
            <p:nvPr/>
          </p:nvSpPr>
          <p:spPr>
            <a:xfrm>
              <a:off x="0" y="11430"/>
              <a:ext cx="15778180" cy="485140"/>
            </a:xfrm>
            <a:custGeom>
              <a:avLst/>
              <a:gdLst/>
              <a:ahLst/>
              <a:cxnLst/>
              <a:rect l="l" t="t" r="r" b="b"/>
              <a:pathLst>
                <a:path w="15778180" h="485140">
                  <a:moveTo>
                    <a:pt x="15534340" y="0"/>
                  </a:moveTo>
                  <a:cubicBezTo>
                    <a:pt x="15413690" y="0"/>
                    <a:pt x="15313360" y="88900"/>
                    <a:pt x="15294310" y="204470"/>
                  </a:cubicBezTo>
                  <a:lnTo>
                    <a:pt x="482600" y="204470"/>
                  </a:lnTo>
                  <a:cubicBezTo>
                    <a:pt x="464820" y="88900"/>
                    <a:pt x="364490" y="0"/>
                    <a:pt x="242570" y="0"/>
                  </a:cubicBezTo>
                  <a:cubicBezTo>
                    <a:pt x="109220" y="0"/>
                    <a:pt x="0" y="107950"/>
                    <a:pt x="0" y="242570"/>
                  </a:cubicBezTo>
                  <a:cubicBezTo>
                    <a:pt x="0" y="377190"/>
                    <a:pt x="109220" y="485140"/>
                    <a:pt x="242570" y="485140"/>
                  </a:cubicBezTo>
                  <a:cubicBezTo>
                    <a:pt x="363220" y="485140"/>
                    <a:pt x="463550" y="396240"/>
                    <a:pt x="482600" y="280670"/>
                  </a:cubicBezTo>
                  <a:lnTo>
                    <a:pt x="15294310" y="280670"/>
                  </a:lnTo>
                  <a:cubicBezTo>
                    <a:pt x="15312090" y="396240"/>
                    <a:pt x="15413690" y="485140"/>
                    <a:pt x="15534340" y="485140"/>
                  </a:cubicBezTo>
                  <a:cubicBezTo>
                    <a:pt x="15668960" y="485140"/>
                    <a:pt x="15776910" y="375920"/>
                    <a:pt x="15776910" y="242570"/>
                  </a:cubicBezTo>
                  <a:cubicBezTo>
                    <a:pt x="15778180" y="107950"/>
                    <a:pt x="15668960" y="0"/>
                    <a:pt x="15534340" y="0"/>
                  </a:cubicBezTo>
                  <a:close/>
                  <a:moveTo>
                    <a:pt x="242570" y="408940"/>
                  </a:moveTo>
                  <a:cubicBezTo>
                    <a:pt x="151130" y="408940"/>
                    <a:pt x="76200" y="334010"/>
                    <a:pt x="76200" y="242570"/>
                  </a:cubicBezTo>
                  <a:cubicBezTo>
                    <a:pt x="76200" y="151130"/>
                    <a:pt x="151130" y="76200"/>
                    <a:pt x="242570" y="76200"/>
                  </a:cubicBezTo>
                  <a:cubicBezTo>
                    <a:pt x="334010" y="76200"/>
                    <a:pt x="410210" y="151130"/>
                    <a:pt x="410210" y="242570"/>
                  </a:cubicBezTo>
                  <a:cubicBezTo>
                    <a:pt x="410210" y="334010"/>
                    <a:pt x="335280" y="408940"/>
                    <a:pt x="242570" y="408940"/>
                  </a:cubicBezTo>
                  <a:close/>
                  <a:moveTo>
                    <a:pt x="15534340" y="408940"/>
                  </a:moveTo>
                  <a:cubicBezTo>
                    <a:pt x="15442899" y="408940"/>
                    <a:pt x="15367970" y="334010"/>
                    <a:pt x="15367970" y="242570"/>
                  </a:cubicBezTo>
                  <a:cubicBezTo>
                    <a:pt x="15367970" y="151130"/>
                    <a:pt x="15442899" y="76200"/>
                    <a:pt x="15534340" y="76200"/>
                  </a:cubicBezTo>
                  <a:cubicBezTo>
                    <a:pt x="15625780" y="76200"/>
                    <a:pt x="15700710" y="151130"/>
                    <a:pt x="15700710" y="242570"/>
                  </a:cubicBezTo>
                  <a:cubicBezTo>
                    <a:pt x="15700710" y="334010"/>
                    <a:pt x="15627049" y="408940"/>
                    <a:pt x="15534340" y="408940"/>
                  </a:cubicBezTo>
                  <a:close/>
                </a:path>
              </a:pathLst>
            </a:custGeom>
            <a:solidFill>
              <a:srgbClr val="191919"/>
            </a:solidFill>
          </p:spPr>
          <p:txBody>
            <a:bodyPr/>
            <a:lstStyle/>
            <a:p>
              <a:pPr defTabSz="406440"/>
              <a:endParaRPr lang="en-US" sz="800">
                <a:solidFill>
                  <a:prstClr val="black"/>
                </a:solidFill>
                <a:latin typeface="Calibri"/>
              </a:endParaRPr>
            </a:p>
          </p:txBody>
        </p:sp>
      </p:grpSp>
      <p:sp>
        <p:nvSpPr>
          <p:cNvPr id="60" name="Isosceles Triangle 59">
            <a:extLst>
              <a:ext uri="{FF2B5EF4-FFF2-40B4-BE49-F238E27FC236}">
                <a16:creationId xmlns:a16="http://schemas.microsoft.com/office/drawing/2014/main" id="{F9F4D9E4-B8F7-7350-9211-FF6B2AAC9F55}"/>
              </a:ext>
            </a:extLst>
          </p:cNvPr>
          <p:cNvSpPr/>
          <p:nvPr/>
        </p:nvSpPr>
        <p:spPr>
          <a:xfrm>
            <a:off x="3944823" y="2108200"/>
            <a:ext cx="1060199" cy="901397"/>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1">
            <a:extLst>
              <a:ext uri="{FF2B5EF4-FFF2-40B4-BE49-F238E27FC236}">
                <a16:creationId xmlns:a16="http://schemas.microsoft.com/office/drawing/2014/main" id="{0C9CFA98-8D7B-D362-23A4-EADDCD2E866A}"/>
              </a:ext>
            </a:extLst>
          </p:cNvPr>
          <p:cNvPicPr>
            <a:picLocks noChangeAspect="1"/>
          </p:cNvPicPr>
          <p:nvPr/>
        </p:nvPicPr>
        <p:blipFill>
          <a:blip r:embed="rId10"/>
          <a:stretch>
            <a:fillRect/>
          </a:stretch>
        </p:blipFill>
        <p:spPr>
          <a:xfrm>
            <a:off x="9094933" y="5106154"/>
            <a:ext cx="698358" cy="1607679"/>
          </a:xfrm>
          <a:prstGeom prst="rect">
            <a:avLst/>
          </a:prstGeom>
        </p:spPr>
      </p:pic>
      <p:sp>
        <p:nvSpPr>
          <p:cNvPr id="3" name="Title 1">
            <a:extLst>
              <a:ext uri="{FF2B5EF4-FFF2-40B4-BE49-F238E27FC236}">
                <a16:creationId xmlns:a16="http://schemas.microsoft.com/office/drawing/2014/main" id="{A962AB91-C323-DD5E-239E-414E21A3DD6B}"/>
              </a:ext>
            </a:extLst>
          </p:cNvPr>
          <p:cNvSpPr txBox="1">
            <a:spLocks/>
          </p:cNvSpPr>
          <p:nvPr/>
        </p:nvSpPr>
        <p:spPr>
          <a:xfrm>
            <a:off x="7260703" y="4735595"/>
            <a:ext cx="4502752" cy="266059"/>
          </a:xfrm>
          <a:prstGeom prst="rect">
            <a:avLst/>
          </a:prstGeom>
        </p:spPr>
        <p:txBody>
          <a:bodyPr vert="horz" lIns="91440" tIns="45720" rIns="91440" bIns="45720" rtlCol="0" anchor="ctr">
            <a:noAutofit/>
          </a:bodyPr>
          <a:lstStyle>
            <a:lvl1pPr algn="l" defTabSz="914011" rtl="0" eaLnBrk="1" latinLnBrk="0" hangingPunct="1">
              <a:lnSpc>
                <a:spcPct val="100000"/>
              </a:lnSpc>
              <a:spcBef>
                <a:spcPct val="0"/>
              </a:spcBef>
              <a:buNone/>
              <a:defRPr sz="4400" b="1" kern="1200" cap="all" baseline="0">
                <a:solidFill>
                  <a:schemeClr val="tx2"/>
                </a:solidFill>
                <a:latin typeface="Segoe UI" panose="020B0502040204020203" pitchFamily="34" charset="0"/>
                <a:ea typeface="+mj-ea"/>
                <a:cs typeface="Segoe UI" panose="020B0502040204020203" pitchFamily="34" charset="0"/>
              </a:defRPr>
            </a:lvl1pPr>
          </a:lstStyle>
          <a:p>
            <a:pPr marL="0" marR="0" lvl="0" indent="0" algn="ctr" defTabSz="914011" rtl="0" eaLnBrk="1" fontAlgn="auto" latinLnBrk="0" hangingPunct="1">
              <a:lnSpc>
                <a:spcPct val="100000"/>
              </a:lnSpc>
              <a:spcBef>
                <a:spcPct val="0"/>
              </a:spcBef>
              <a:spcAft>
                <a:spcPts val="0"/>
              </a:spcAft>
              <a:buClrTx/>
              <a:buSzTx/>
              <a:buFontTx/>
              <a:buNone/>
              <a:tabLst/>
              <a:defRPr/>
            </a:pPr>
            <a:r>
              <a:rPr kumimoji="0" lang="en-AU" sz="1200" b="1" i="0" u="none" strike="noStrike" kern="1200" cap="all" spc="0" normalizeH="0" baseline="0" noProof="0" dirty="0">
                <a:ln>
                  <a:noFill/>
                </a:ln>
                <a:solidFill>
                  <a:srgbClr val="006E8D"/>
                </a:solidFill>
                <a:effectLst/>
                <a:uLnTx/>
                <a:uFillTx/>
                <a:latin typeface="Segoe UI" panose="020B0502040204020203" pitchFamily="34" charset="0"/>
                <a:ea typeface="+mj-ea"/>
                <a:cs typeface="Segoe UI" panose="020B0502040204020203" pitchFamily="34" charset="0"/>
              </a:rPr>
              <a:t>SDM® System at Each Decision Point</a:t>
            </a:r>
          </a:p>
        </p:txBody>
      </p:sp>
      <p:pic>
        <p:nvPicPr>
          <p:cNvPr id="4" name="Picture 3">
            <a:extLst>
              <a:ext uri="{FF2B5EF4-FFF2-40B4-BE49-F238E27FC236}">
                <a16:creationId xmlns:a16="http://schemas.microsoft.com/office/drawing/2014/main" id="{337084C0-77C2-9B32-C1BB-6E0F6C58D448}"/>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87104" y="133501"/>
            <a:ext cx="2409303" cy="567907"/>
          </a:xfrm>
          <a:prstGeom prst="rect">
            <a:avLst/>
          </a:prstGeom>
        </p:spPr>
      </p:pic>
      <p:sp>
        <p:nvSpPr>
          <p:cNvPr id="6" name="TextBox 5">
            <a:extLst>
              <a:ext uri="{FF2B5EF4-FFF2-40B4-BE49-F238E27FC236}">
                <a16:creationId xmlns:a16="http://schemas.microsoft.com/office/drawing/2014/main" id="{656F5ACA-C3F9-6BC0-762C-5656C1756395}"/>
              </a:ext>
            </a:extLst>
          </p:cNvPr>
          <p:cNvSpPr txBox="1"/>
          <p:nvPr/>
        </p:nvSpPr>
        <p:spPr>
          <a:xfrm>
            <a:off x="3047246" y="295016"/>
            <a:ext cx="6097508" cy="460639"/>
          </a:xfrm>
          <a:prstGeom prst="rect">
            <a:avLst/>
          </a:prstGeom>
          <a:noFill/>
        </p:spPr>
        <p:txBody>
          <a:bodyPr wrap="square">
            <a:spAutoFit/>
          </a:bodyPr>
          <a:lstStyle/>
          <a:p>
            <a:pPr algn="ctr" defTabSz="609630">
              <a:lnSpc>
                <a:spcPts val="3144"/>
              </a:lnSpc>
              <a:spcBef>
                <a:spcPct val="0"/>
              </a:spcBef>
            </a:pPr>
            <a:r>
              <a:rPr lang="en-US" sz="2400" spc="71" dirty="0">
                <a:solidFill>
                  <a:srgbClr val="191919"/>
                </a:solidFill>
                <a:latin typeface="Aileron Heavy"/>
                <a:ea typeface="Aileron Heavy"/>
                <a:cs typeface="Aileron Heavy"/>
                <a:sym typeface="Aileron Heavy"/>
              </a:rPr>
              <a:t>Tier 4 - Family Planning</a:t>
            </a:r>
          </a:p>
        </p:txBody>
      </p:sp>
    </p:spTree>
    <p:extLst>
      <p:ext uri="{BB962C8B-B14F-4D97-AF65-F5344CB8AC3E}">
        <p14:creationId xmlns:p14="http://schemas.microsoft.com/office/powerpoint/2010/main" val="658421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407BE-B8E3-DC20-5F81-6FCABD56AD25}"/>
            </a:ext>
          </a:extLst>
        </p:cNvPr>
        <p:cNvGrpSpPr/>
        <p:nvPr/>
      </p:nvGrpSpPr>
      <p:grpSpPr>
        <a:xfrm>
          <a:off x="0" y="0"/>
          <a:ext cx="0" cy="0"/>
          <a:chOff x="0" y="0"/>
          <a:chExt cx="0" cy="0"/>
        </a:xfrm>
      </p:grpSpPr>
      <p:sp>
        <p:nvSpPr>
          <p:cNvPr id="17" name="Freeform 17">
            <a:extLst>
              <a:ext uri="{FF2B5EF4-FFF2-40B4-BE49-F238E27FC236}">
                <a16:creationId xmlns:a16="http://schemas.microsoft.com/office/drawing/2014/main" id="{9BECAE97-5D9A-BEB9-BF8A-F8938F5D1CD3}"/>
              </a:ext>
            </a:extLst>
          </p:cNvPr>
          <p:cNvSpPr/>
          <p:nvPr/>
        </p:nvSpPr>
        <p:spPr>
          <a:xfrm>
            <a:off x="345887" y="2407754"/>
            <a:ext cx="354166" cy="354166"/>
          </a:xfrm>
          <a:custGeom>
            <a:avLst/>
            <a:gdLst/>
            <a:ahLst/>
            <a:cxnLst/>
            <a:rect l="l" t="t" r="r" b="b"/>
            <a:pathLst>
              <a:path w="531249" h="531249">
                <a:moveTo>
                  <a:pt x="0" y="0"/>
                </a:moveTo>
                <a:lnTo>
                  <a:pt x="531249" y="0"/>
                </a:lnTo>
                <a:lnTo>
                  <a:pt x="531249" y="531249"/>
                </a:lnTo>
                <a:lnTo>
                  <a:pt x="0" y="5312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60"/>
            <a:endParaRPr lang="en-US" sz="1200">
              <a:solidFill>
                <a:prstClr val="black"/>
              </a:solidFill>
              <a:latin typeface="Calibri"/>
            </a:endParaRPr>
          </a:p>
        </p:txBody>
      </p:sp>
      <p:sp>
        <p:nvSpPr>
          <p:cNvPr id="18" name="TextBox 18">
            <a:extLst>
              <a:ext uri="{FF2B5EF4-FFF2-40B4-BE49-F238E27FC236}">
                <a16:creationId xmlns:a16="http://schemas.microsoft.com/office/drawing/2014/main" id="{33B9ED94-8268-223C-A13D-B4A6E3FE164F}"/>
              </a:ext>
            </a:extLst>
          </p:cNvPr>
          <p:cNvSpPr txBox="1"/>
          <p:nvPr/>
        </p:nvSpPr>
        <p:spPr>
          <a:xfrm>
            <a:off x="762000" y="2463800"/>
            <a:ext cx="3789308" cy="252570"/>
          </a:xfrm>
          <a:prstGeom prst="rect">
            <a:avLst/>
          </a:prstGeom>
        </p:spPr>
        <p:txBody>
          <a:bodyPr lIns="0" tIns="0" rIns="0" bIns="0" rtlCol="0" anchor="t">
            <a:spAutoFit/>
          </a:bodyPr>
          <a:lstStyle/>
          <a:p>
            <a:pPr defTabSz="609660">
              <a:lnSpc>
                <a:spcPts val="2080"/>
              </a:lnSpc>
            </a:pPr>
            <a:r>
              <a:rPr lang="en-US" sz="1733" spc="35" dirty="0">
                <a:solidFill>
                  <a:srgbClr val="191919"/>
                </a:solidFill>
                <a:latin typeface="Aileron Regular"/>
                <a:ea typeface="Aileron Regular"/>
                <a:cs typeface="Aileron Regular"/>
                <a:sym typeface="Aileron Regular"/>
              </a:rPr>
              <a:t>Reassessment &amp; Planning</a:t>
            </a:r>
          </a:p>
        </p:txBody>
      </p:sp>
      <p:grpSp>
        <p:nvGrpSpPr>
          <p:cNvPr id="37" name="Group 36">
            <a:extLst>
              <a:ext uri="{FF2B5EF4-FFF2-40B4-BE49-F238E27FC236}">
                <a16:creationId xmlns:a16="http://schemas.microsoft.com/office/drawing/2014/main" id="{1B1D01A5-46EC-B44C-6B22-A7AB043B1E3D}"/>
              </a:ext>
            </a:extLst>
          </p:cNvPr>
          <p:cNvGrpSpPr/>
          <p:nvPr/>
        </p:nvGrpSpPr>
        <p:grpSpPr>
          <a:xfrm>
            <a:off x="2632749" y="2057400"/>
            <a:ext cx="5183437" cy="3879775"/>
            <a:chOff x="7713591" y="2413319"/>
            <a:chExt cx="9349001" cy="6997678"/>
          </a:xfrm>
        </p:grpSpPr>
        <p:grpSp>
          <p:nvGrpSpPr>
            <p:cNvPr id="38" name="Group 23">
              <a:extLst>
                <a:ext uri="{FF2B5EF4-FFF2-40B4-BE49-F238E27FC236}">
                  <a16:creationId xmlns:a16="http://schemas.microsoft.com/office/drawing/2014/main" id="{E8C7CAFB-E7FE-46AE-F09E-59B98938AD2E}"/>
                </a:ext>
              </a:extLst>
            </p:cNvPr>
            <p:cNvGrpSpPr/>
            <p:nvPr/>
          </p:nvGrpSpPr>
          <p:grpSpPr>
            <a:xfrm>
              <a:off x="7713591" y="2413319"/>
              <a:ext cx="8175294" cy="6997678"/>
              <a:chOff x="0" y="-62563"/>
              <a:chExt cx="10900391" cy="9330236"/>
            </a:xfrm>
          </p:grpSpPr>
          <p:grpSp>
            <p:nvGrpSpPr>
              <p:cNvPr id="40" name="Group 24">
                <a:extLst>
                  <a:ext uri="{FF2B5EF4-FFF2-40B4-BE49-F238E27FC236}">
                    <a16:creationId xmlns:a16="http://schemas.microsoft.com/office/drawing/2014/main" id="{12169FD0-2017-C5FC-0815-D1E4EDF457C4}"/>
                  </a:ext>
                </a:extLst>
              </p:cNvPr>
              <p:cNvGrpSpPr/>
              <p:nvPr/>
            </p:nvGrpSpPr>
            <p:grpSpPr>
              <a:xfrm>
                <a:off x="1044054" y="5921019"/>
                <a:ext cx="8584371" cy="1628877"/>
                <a:chOff x="0" y="0"/>
                <a:chExt cx="6686354" cy="1268730"/>
              </a:xfrm>
            </p:grpSpPr>
            <p:sp>
              <p:nvSpPr>
                <p:cNvPr id="52" name="Freeform 25">
                  <a:extLst>
                    <a:ext uri="{FF2B5EF4-FFF2-40B4-BE49-F238E27FC236}">
                      <a16:creationId xmlns:a16="http://schemas.microsoft.com/office/drawing/2014/main" id="{FBB109DA-99E3-056E-7D5D-95660C959456}"/>
                    </a:ext>
                  </a:extLst>
                </p:cNvPr>
                <p:cNvSpPr/>
                <p:nvPr/>
              </p:nvSpPr>
              <p:spPr>
                <a:xfrm>
                  <a:off x="0" y="0"/>
                  <a:ext cx="6686355" cy="1268730"/>
                </a:xfrm>
                <a:custGeom>
                  <a:avLst/>
                  <a:gdLst/>
                  <a:ahLst/>
                  <a:cxnLst/>
                  <a:rect l="l" t="t" r="r" b="b"/>
                  <a:pathLst>
                    <a:path w="6686355" h="1268730">
                      <a:moveTo>
                        <a:pt x="735330" y="0"/>
                      </a:moveTo>
                      <a:lnTo>
                        <a:pt x="0" y="1268730"/>
                      </a:lnTo>
                      <a:lnTo>
                        <a:pt x="6686355" y="1268730"/>
                      </a:lnTo>
                      <a:lnTo>
                        <a:pt x="5951024" y="0"/>
                      </a:lnTo>
                      <a:close/>
                    </a:path>
                  </a:pathLst>
                </a:custGeom>
                <a:solidFill>
                  <a:srgbClr val="2C92D5"/>
                </a:solidFill>
              </p:spPr>
              <p:txBody>
                <a:bodyPr/>
                <a:lstStyle/>
                <a:p>
                  <a:pPr defTabSz="609660"/>
                  <a:endParaRPr lang="en-US" sz="1200">
                    <a:solidFill>
                      <a:prstClr val="black"/>
                    </a:solidFill>
                    <a:latin typeface="Calibri"/>
                  </a:endParaRPr>
                </a:p>
              </p:txBody>
            </p:sp>
          </p:grpSp>
          <p:grpSp>
            <p:nvGrpSpPr>
              <p:cNvPr id="41" name="Group 26">
                <a:extLst>
                  <a:ext uri="{FF2B5EF4-FFF2-40B4-BE49-F238E27FC236}">
                    <a16:creationId xmlns:a16="http://schemas.microsoft.com/office/drawing/2014/main" id="{030C6E93-8E03-D49D-7083-7D4DD7168CC3}"/>
                  </a:ext>
                </a:extLst>
              </p:cNvPr>
              <p:cNvGrpSpPr/>
              <p:nvPr/>
            </p:nvGrpSpPr>
            <p:grpSpPr>
              <a:xfrm>
                <a:off x="3087112" y="2468894"/>
                <a:ext cx="4498255" cy="1628877"/>
                <a:chOff x="0" y="0"/>
                <a:chExt cx="3503685" cy="1268730"/>
              </a:xfrm>
            </p:grpSpPr>
            <p:sp>
              <p:nvSpPr>
                <p:cNvPr id="51" name="Freeform 27">
                  <a:extLst>
                    <a:ext uri="{FF2B5EF4-FFF2-40B4-BE49-F238E27FC236}">
                      <a16:creationId xmlns:a16="http://schemas.microsoft.com/office/drawing/2014/main" id="{CE2A8F7D-12D7-E569-29D0-D6FF008C645F}"/>
                    </a:ext>
                  </a:extLst>
                </p:cNvPr>
                <p:cNvSpPr/>
                <p:nvPr/>
              </p:nvSpPr>
              <p:spPr>
                <a:xfrm>
                  <a:off x="0" y="0"/>
                  <a:ext cx="3503685" cy="1268730"/>
                </a:xfrm>
                <a:custGeom>
                  <a:avLst/>
                  <a:gdLst/>
                  <a:ahLst/>
                  <a:cxnLst/>
                  <a:rect l="l" t="t" r="r" b="b"/>
                  <a:pathLst>
                    <a:path w="3503685" h="1268730">
                      <a:moveTo>
                        <a:pt x="735330" y="0"/>
                      </a:moveTo>
                      <a:lnTo>
                        <a:pt x="0" y="1268730"/>
                      </a:lnTo>
                      <a:lnTo>
                        <a:pt x="3503685" y="1268730"/>
                      </a:lnTo>
                      <a:lnTo>
                        <a:pt x="2768355" y="0"/>
                      </a:lnTo>
                      <a:close/>
                    </a:path>
                  </a:pathLst>
                </a:custGeom>
                <a:solidFill>
                  <a:srgbClr val="3EDAD8"/>
                </a:solidFill>
              </p:spPr>
              <p:txBody>
                <a:bodyPr/>
                <a:lstStyle/>
                <a:p>
                  <a:pPr defTabSz="609660"/>
                  <a:endParaRPr lang="en-US" sz="1200">
                    <a:solidFill>
                      <a:prstClr val="black"/>
                    </a:solidFill>
                    <a:latin typeface="Calibri"/>
                  </a:endParaRPr>
                </a:p>
              </p:txBody>
            </p:sp>
          </p:grpSp>
          <p:grpSp>
            <p:nvGrpSpPr>
              <p:cNvPr id="43" name="Group 28">
                <a:extLst>
                  <a:ext uri="{FF2B5EF4-FFF2-40B4-BE49-F238E27FC236}">
                    <a16:creationId xmlns:a16="http://schemas.microsoft.com/office/drawing/2014/main" id="{8542A7C5-B345-9FA1-CDC5-E3C0A723385A}"/>
                  </a:ext>
                </a:extLst>
              </p:cNvPr>
              <p:cNvGrpSpPr/>
              <p:nvPr/>
            </p:nvGrpSpPr>
            <p:grpSpPr>
              <a:xfrm>
                <a:off x="2071869" y="4194957"/>
                <a:ext cx="6528741" cy="1628877"/>
                <a:chOff x="0" y="0"/>
                <a:chExt cx="5085227" cy="1268730"/>
              </a:xfrm>
            </p:grpSpPr>
            <p:sp>
              <p:nvSpPr>
                <p:cNvPr id="50" name="Freeform 29">
                  <a:extLst>
                    <a:ext uri="{FF2B5EF4-FFF2-40B4-BE49-F238E27FC236}">
                      <a16:creationId xmlns:a16="http://schemas.microsoft.com/office/drawing/2014/main" id="{73CA9620-1B5F-D74D-8239-E5569B570763}"/>
                    </a:ext>
                  </a:extLst>
                </p:cNvPr>
                <p:cNvSpPr/>
                <p:nvPr/>
              </p:nvSpPr>
              <p:spPr>
                <a:xfrm>
                  <a:off x="0" y="0"/>
                  <a:ext cx="5085228" cy="1268730"/>
                </a:xfrm>
                <a:custGeom>
                  <a:avLst/>
                  <a:gdLst/>
                  <a:ahLst/>
                  <a:cxnLst/>
                  <a:rect l="l" t="t" r="r" b="b"/>
                  <a:pathLst>
                    <a:path w="5085228" h="1268730">
                      <a:moveTo>
                        <a:pt x="735330" y="0"/>
                      </a:moveTo>
                      <a:lnTo>
                        <a:pt x="0" y="1268730"/>
                      </a:lnTo>
                      <a:lnTo>
                        <a:pt x="5085228" y="1268730"/>
                      </a:lnTo>
                      <a:lnTo>
                        <a:pt x="4349898" y="0"/>
                      </a:lnTo>
                      <a:close/>
                    </a:path>
                  </a:pathLst>
                </a:custGeom>
                <a:solidFill>
                  <a:srgbClr val="37C9EF"/>
                </a:solidFill>
              </p:spPr>
              <p:txBody>
                <a:bodyPr/>
                <a:lstStyle/>
                <a:p>
                  <a:pPr defTabSz="609660"/>
                  <a:endParaRPr lang="en-US" sz="1200">
                    <a:solidFill>
                      <a:prstClr val="black"/>
                    </a:solidFill>
                    <a:latin typeface="Calibri"/>
                  </a:endParaRPr>
                </a:p>
              </p:txBody>
            </p:sp>
          </p:grpSp>
          <p:grpSp>
            <p:nvGrpSpPr>
              <p:cNvPr id="44" name="Group 30">
                <a:extLst>
                  <a:ext uri="{FF2B5EF4-FFF2-40B4-BE49-F238E27FC236}">
                    <a16:creationId xmlns:a16="http://schemas.microsoft.com/office/drawing/2014/main" id="{E340B726-6D49-02D0-B697-9153430E438C}"/>
                  </a:ext>
                </a:extLst>
              </p:cNvPr>
              <p:cNvGrpSpPr/>
              <p:nvPr/>
            </p:nvGrpSpPr>
            <p:grpSpPr>
              <a:xfrm>
                <a:off x="0" y="7638796"/>
                <a:ext cx="10672479" cy="1628877"/>
                <a:chOff x="0" y="0"/>
                <a:chExt cx="8312779" cy="1268730"/>
              </a:xfrm>
            </p:grpSpPr>
            <p:sp>
              <p:nvSpPr>
                <p:cNvPr id="49" name="Freeform 31">
                  <a:extLst>
                    <a:ext uri="{FF2B5EF4-FFF2-40B4-BE49-F238E27FC236}">
                      <a16:creationId xmlns:a16="http://schemas.microsoft.com/office/drawing/2014/main" id="{DA1522ED-38E8-881A-030F-BD0F808EBF50}"/>
                    </a:ext>
                  </a:extLst>
                </p:cNvPr>
                <p:cNvSpPr/>
                <p:nvPr/>
              </p:nvSpPr>
              <p:spPr>
                <a:xfrm>
                  <a:off x="0" y="0"/>
                  <a:ext cx="8312779" cy="1268730"/>
                </a:xfrm>
                <a:custGeom>
                  <a:avLst/>
                  <a:gdLst/>
                  <a:ahLst/>
                  <a:cxnLst/>
                  <a:rect l="l" t="t" r="r" b="b"/>
                  <a:pathLst>
                    <a:path w="8312779" h="1268730">
                      <a:moveTo>
                        <a:pt x="735330" y="0"/>
                      </a:moveTo>
                      <a:lnTo>
                        <a:pt x="0" y="1268730"/>
                      </a:lnTo>
                      <a:lnTo>
                        <a:pt x="8312779" y="1268730"/>
                      </a:lnTo>
                      <a:lnTo>
                        <a:pt x="7577449" y="0"/>
                      </a:lnTo>
                      <a:close/>
                    </a:path>
                  </a:pathLst>
                </a:custGeom>
                <a:solidFill>
                  <a:srgbClr val="13538A"/>
                </a:solidFill>
              </p:spPr>
              <p:txBody>
                <a:bodyPr/>
                <a:lstStyle/>
                <a:p>
                  <a:pPr defTabSz="609660"/>
                  <a:endParaRPr lang="en-US" sz="1200">
                    <a:solidFill>
                      <a:prstClr val="black"/>
                    </a:solidFill>
                    <a:latin typeface="Calibri"/>
                  </a:endParaRPr>
                </a:p>
              </p:txBody>
            </p:sp>
          </p:grpSp>
          <p:sp>
            <p:nvSpPr>
              <p:cNvPr id="45" name="Freeform 32">
                <a:extLst>
                  <a:ext uri="{FF2B5EF4-FFF2-40B4-BE49-F238E27FC236}">
                    <a16:creationId xmlns:a16="http://schemas.microsoft.com/office/drawing/2014/main" id="{0E30B8BC-6096-4566-3851-7F8CFB25BE03}"/>
                  </a:ext>
                </a:extLst>
              </p:cNvPr>
              <p:cNvSpPr/>
              <p:nvPr/>
            </p:nvSpPr>
            <p:spPr>
              <a:xfrm>
                <a:off x="4061435" y="169886"/>
                <a:ext cx="2549609" cy="2205411"/>
              </a:xfrm>
              <a:custGeom>
                <a:avLst/>
                <a:gdLst/>
                <a:ahLst/>
                <a:cxnLst/>
                <a:rect l="l" t="t" r="r" b="b"/>
                <a:pathLst>
                  <a:path w="2549609" h="2205411">
                    <a:moveTo>
                      <a:pt x="0" y="0"/>
                    </a:moveTo>
                    <a:lnTo>
                      <a:pt x="2549609" y="0"/>
                    </a:lnTo>
                    <a:lnTo>
                      <a:pt x="2549609" y="2205412"/>
                    </a:lnTo>
                    <a:lnTo>
                      <a:pt x="0" y="22054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60"/>
                <a:endParaRPr lang="en-US" sz="1200">
                  <a:solidFill>
                    <a:prstClr val="black"/>
                  </a:solidFill>
                  <a:latin typeface="Calibri"/>
                </a:endParaRPr>
              </a:p>
            </p:txBody>
          </p:sp>
          <p:sp>
            <p:nvSpPr>
              <p:cNvPr id="46" name="TextBox 33">
                <a:extLst>
                  <a:ext uri="{FF2B5EF4-FFF2-40B4-BE49-F238E27FC236}">
                    <a16:creationId xmlns:a16="http://schemas.microsoft.com/office/drawing/2014/main" id="{446EC375-3359-5E88-F90C-594E0F58E0CF}"/>
                  </a:ext>
                </a:extLst>
              </p:cNvPr>
              <p:cNvSpPr txBox="1"/>
              <p:nvPr/>
            </p:nvSpPr>
            <p:spPr>
              <a:xfrm rot="3690258">
                <a:off x="5117831" y="934769"/>
                <a:ext cx="2624873" cy="630210"/>
              </a:xfrm>
              <a:prstGeom prst="rect">
                <a:avLst/>
              </a:prstGeom>
            </p:spPr>
            <p:txBody>
              <a:bodyPr lIns="0" tIns="0" rIns="0" bIns="0" rtlCol="0" anchor="t">
                <a:spAutoFit/>
              </a:bodyPr>
              <a:lstStyle/>
              <a:p>
                <a:pPr algn="ctr" defTabSz="609660">
                  <a:lnSpc>
                    <a:spcPts val="2333"/>
                  </a:lnSpc>
                </a:pPr>
                <a:r>
                  <a:rPr lang="en-US" sz="1400" b="1" dirty="0">
                    <a:solidFill>
                      <a:srgbClr val="191919"/>
                    </a:solidFill>
                    <a:latin typeface="Calibri (MS) Bold"/>
                    <a:ea typeface="Calibri (MS) Bold"/>
                    <a:cs typeface="Calibri (MS) Bold"/>
                    <a:sym typeface="Calibri (MS) Bold"/>
                  </a:rPr>
                  <a:t>Permanency</a:t>
                </a:r>
              </a:p>
            </p:txBody>
          </p:sp>
          <p:sp>
            <p:nvSpPr>
              <p:cNvPr id="47" name="TextBox 34">
                <a:extLst>
                  <a:ext uri="{FF2B5EF4-FFF2-40B4-BE49-F238E27FC236}">
                    <a16:creationId xmlns:a16="http://schemas.microsoft.com/office/drawing/2014/main" id="{7AE0F4FF-36F7-1798-CE82-632067BE57B6}"/>
                  </a:ext>
                </a:extLst>
              </p:cNvPr>
              <p:cNvSpPr txBox="1"/>
              <p:nvPr/>
            </p:nvSpPr>
            <p:spPr>
              <a:xfrm rot="3482368">
                <a:off x="7273469" y="4669081"/>
                <a:ext cx="2397428" cy="630210"/>
              </a:xfrm>
              <a:prstGeom prst="rect">
                <a:avLst/>
              </a:prstGeom>
            </p:spPr>
            <p:txBody>
              <a:bodyPr lIns="0" tIns="0" rIns="0" bIns="0" rtlCol="0" anchor="t">
                <a:spAutoFit/>
              </a:bodyPr>
              <a:lstStyle/>
              <a:p>
                <a:pPr algn="ctr" defTabSz="609660">
                  <a:lnSpc>
                    <a:spcPts val="2333"/>
                  </a:lnSpc>
                </a:pPr>
                <a:r>
                  <a:rPr lang="en-US" sz="1400" b="1" dirty="0">
                    <a:solidFill>
                      <a:srgbClr val="191919"/>
                    </a:solidFill>
                    <a:latin typeface="Calibri (MS) Bold"/>
                    <a:ea typeface="Calibri (MS) Bold"/>
                    <a:cs typeface="Calibri (MS) Bold"/>
                    <a:sym typeface="Calibri (MS) Bold"/>
                  </a:rPr>
                  <a:t>Well-Being</a:t>
                </a:r>
              </a:p>
            </p:txBody>
          </p:sp>
          <p:sp>
            <p:nvSpPr>
              <p:cNvPr id="48" name="TextBox 35">
                <a:extLst>
                  <a:ext uri="{FF2B5EF4-FFF2-40B4-BE49-F238E27FC236}">
                    <a16:creationId xmlns:a16="http://schemas.microsoft.com/office/drawing/2014/main" id="{6A1FE87D-279F-E76E-8D13-FD168F37F832}"/>
                  </a:ext>
                </a:extLst>
              </p:cNvPr>
              <p:cNvSpPr txBox="1"/>
              <p:nvPr/>
            </p:nvSpPr>
            <p:spPr>
              <a:xfrm rot="3498669">
                <a:off x="9885091" y="8247790"/>
                <a:ext cx="1400389" cy="630210"/>
              </a:xfrm>
              <a:prstGeom prst="rect">
                <a:avLst/>
              </a:prstGeom>
            </p:spPr>
            <p:txBody>
              <a:bodyPr wrap="square" lIns="0" tIns="0" rIns="0" bIns="0" rtlCol="0" anchor="t">
                <a:spAutoFit/>
              </a:bodyPr>
              <a:lstStyle/>
              <a:p>
                <a:pPr algn="ctr" defTabSz="609660">
                  <a:lnSpc>
                    <a:spcPts val="2333"/>
                  </a:lnSpc>
                </a:pPr>
                <a:r>
                  <a:rPr lang="en-US" sz="1400" b="1" dirty="0">
                    <a:solidFill>
                      <a:srgbClr val="191919"/>
                    </a:solidFill>
                    <a:latin typeface="Calibri (MS) Bold"/>
                    <a:ea typeface="Calibri (MS) Bold"/>
                    <a:cs typeface="Calibri (MS) Bold"/>
                    <a:sym typeface="Calibri (MS) Bold"/>
                  </a:rPr>
                  <a:t>Safety</a:t>
                </a:r>
              </a:p>
            </p:txBody>
          </p:sp>
        </p:grpSp>
        <p:sp>
          <p:nvSpPr>
            <p:cNvPr id="39" name="Freeform 36">
              <a:extLst>
                <a:ext uri="{FF2B5EF4-FFF2-40B4-BE49-F238E27FC236}">
                  <a16:creationId xmlns:a16="http://schemas.microsoft.com/office/drawing/2014/main" id="{AB08C653-1DCF-5897-8052-54D7A3594961}"/>
                </a:ext>
              </a:extLst>
            </p:cNvPr>
            <p:cNvSpPr/>
            <p:nvPr/>
          </p:nvSpPr>
          <p:spPr>
            <a:xfrm rot="1575363" flipH="1">
              <a:off x="11871504" y="3605598"/>
              <a:ext cx="5191088" cy="4333957"/>
            </a:xfrm>
            <a:custGeom>
              <a:avLst/>
              <a:gdLst/>
              <a:ahLst/>
              <a:cxnLst/>
              <a:rect l="l" t="t" r="r" b="b"/>
              <a:pathLst>
                <a:path w="5191089" h="4333956">
                  <a:moveTo>
                    <a:pt x="5191089" y="0"/>
                  </a:moveTo>
                  <a:lnTo>
                    <a:pt x="0" y="0"/>
                  </a:lnTo>
                  <a:lnTo>
                    <a:pt x="0" y="4333956"/>
                  </a:lnTo>
                  <a:lnTo>
                    <a:pt x="5191089" y="4333956"/>
                  </a:lnTo>
                  <a:lnTo>
                    <a:pt x="5191089" y="0"/>
                  </a:lnTo>
                  <a:close/>
                </a:path>
              </a:pathLst>
            </a:custGeom>
            <a:blipFill>
              <a:blip r:embed="rId7">
                <a:alphaModFix amt="75000"/>
              </a:blip>
              <a:stretch>
                <a:fillRect/>
              </a:stretch>
            </a:blipFill>
          </p:spPr>
          <p:txBody>
            <a:bodyPr/>
            <a:lstStyle/>
            <a:p>
              <a:pPr defTabSz="609660"/>
              <a:endParaRPr lang="en-US" sz="1200">
                <a:solidFill>
                  <a:prstClr val="black"/>
                </a:solidFill>
                <a:latin typeface="Calibri"/>
              </a:endParaRPr>
            </a:p>
          </p:txBody>
        </p:sp>
      </p:grpSp>
      <p:sp>
        <p:nvSpPr>
          <p:cNvPr id="53" name="TextBox 19">
            <a:extLst>
              <a:ext uri="{FF2B5EF4-FFF2-40B4-BE49-F238E27FC236}">
                <a16:creationId xmlns:a16="http://schemas.microsoft.com/office/drawing/2014/main" id="{B0BF8F55-AA34-BB6B-8E70-35F2219D85A1}"/>
              </a:ext>
            </a:extLst>
          </p:cNvPr>
          <p:cNvSpPr txBox="1"/>
          <p:nvPr/>
        </p:nvSpPr>
        <p:spPr>
          <a:xfrm>
            <a:off x="7978016" y="2939780"/>
            <a:ext cx="3453837" cy="1461939"/>
          </a:xfrm>
          <a:prstGeom prst="rect">
            <a:avLst/>
          </a:prstGeom>
        </p:spPr>
        <p:txBody>
          <a:bodyPr lIns="0" tIns="0" rIns="0" bIns="0" rtlCol="0" anchor="t">
            <a:spAutoFit/>
          </a:bodyPr>
          <a:lstStyle/>
          <a:p>
            <a:pPr marL="335879" lvl="1" indent="-167939"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Risk Reassessment Tool</a:t>
            </a:r>
          </a:p>
          <a:p>
            <a:pPr marL="335879" lvl="1" indent="-167939"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Reunification Tool</a:t>
            </a:r>
          </a:p>
          <a:p>
            <a:pPr marL="335879" lvl="1" indent="-167939"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Transition Plan</a:t>
            </a:r>
          </a:p>
          <a:p>
            <a:pPr marL="335879" lvl="1" indent="-167939"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Aftercare Plan</a:t>
            </a:r>
          </a:p>
          <a:p>
            <a:pPr marL="335879" lvl="1" indent="-167939" defTabSz="406440">
              <a:lnSpc>
                <a:spcPts val="1867"/>
              </a:lnSpc>
              <a:buFontTx/>
              <a:buAutoNum type="arabicPeriod"/>
            </a:pPr>
            <a:r>
              <a:rPr lang="en-US" sz="1667" spc="31" dirty="0">
                <a:solidFill>
                  <a:srgbClr val="191919"/>
                </a:solidFill>
                <a:latin typeface="Aileron Regular"/>
                <a:ea typeface="Aileron Regular"/>
                <a:cs typeface="Aileron Regular"/>
                <a:sym typeface="Aileron Regular"/>
              </a:rPr>
              <a:t> Transitional Youth Services </a:t>
            </a:r>
          </a:p>
          <a:p>
            <a:pPr defTabSz="406440">
              <a:lnSpc>
                <a:spcPts val="1867"/>
              </a:lnSpc>
            </a:pPr>
            <a:endParaRPr lang="en-US" sz="1667" spc="31" dirty="0">
              <a:solidFill>
                <a:srgbClr val="191919"/>
              </a:solidFill>
              <a:latin typeface="Aileron Regular"/>
              <a:ea typeface="Aileron Regular"/>
              <a:cs typeface="Aileron Regular"/>
              <a:sym typeface="Aileron Regular"/>
            </a:endParaRPr>
          </a:p>
        </p:txBody>
      </p:sp>
      <p:pic>
        <p:nvPicPr>
          <p:cNvPr id="54" name="Picture 53" descr="A red and white logo&#10;&#10;AI-generated content may be incorrect.">
            <a:extLst>
              <a:ext uri="{FF2B5EF4-FFF2-40B4-BE49-F238E27FC236}">
                <a16:creationId xmlns:a16="http://schemas.microsoft.com/office/drawing/2014/main" id="{AF8939F3-26E8-D411-2DB3-E4C6F66005DA}"/>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879800" y="2940611"/>
            <a:ext cx="196431" cy="196431"/>
          </a:xfrm>
          <a:prstGeom prst="rect">
            <a:avLst/>
          </a:prstGeom>
        </p:spPr>
      </p:pic>
      <p:pic>
        <p:nvPicPr>
          <p:cNvPr id="55" name="Picture 54" descr="A red and white logo&#10;&#10;AI-generated content may be incorrect.">
            <a:extLst>
              <a:ext uri="{FF2B5EF4-FFF2-40B4-BE49-F238E27FC236}">
                <a16:creationId xmlns:a16="http://schemas.microsoft.com/office/drawing/2014/main" id="{BCB24AFE-7BD4-8159-D67E-4F3ADDBA0133}"/>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879800" y="3204913"/>
            <a:ext cx="196431" cy="196431"/>
          </a:xfrm>
          <a:prstGeom prst="rect">
            <a:avLst/>
          </a:prstGeom>
        </p:spPr>
      </p:pic>
      <p:grpSp>
        <p:nvGrpSpPr>
          <p:cNvPr id="56" name="Group 11">
            <a:extLst>
              <a:ext uri="{FF2B5EF4-FFF2-40B4-BE49-F238E27FC236}">
                <a16:creationId xmlns:a16="http://schemas.microsoft.com/office/drawing/2014/main" id="{8DA8D0E2-DF9A-7356-C714-46730694C9F0}"/>
              </a:ext>
            </a:extLst>
          </p:cNvPr>
          <p:cNvGrpSpPr/>
          <p:nvPr/>
        </p:nvGrpSpPr>
        <p:grpSpPr>
          <a:xfrm rot="-10800000">
            <a:off x="3454400" y="2584823"/>
            <a:ext cx="1489240" cy="97584"/>
            <a:chOff x="0" y="0"/>
            <a:chExt cx="15778180" cy="508000"/>
          </a:xfrm>
        </p:grpSpPr>
        <p:sp>
          <p:nvSpPr>
            <p:cNvPr id="57" name="Freeform 12">
              <a:extLst>
                <a:ext uri="{FF2B5EF4-FFF2-40B4-BE49-F238E27FC236}">
                  <a16:creationId xmlns:a16="http://schemas.microsoft.com/office/drawing/2014/main" id="{AAC5FE75-254D-9A60-B81A-D37453D1277E}"/>
                </a:ext>
              </a:extLst>
            </p:cNvPr>
            <p:cNvSpPr/>
            <p:nvPr/>
          </p:nvSpPr>
          <p:spPr>
            <a:xfrm>
              <a:off x="38100"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6" y="408940"/>
                    <a:pt x="408940" y="317396"/>
                    <a:pt x="408940" y="204470"/>
                  </a:cubicBezTo>
                  <a:cubicBezTo>
                    <a:pt x="408940" y="91544"/>
                    <a:pt x="317396" y="0"/>
                    <a:pt x="204470" y="0"/>
                  </a:cubicBezTo>
                  <a:close/>
                </a:path>
              </a:pathLst>
            </a:custGeom>
            <a:solidFill>
              <a:srgbClr val="86EAE9"/>
            </a:solidFill>
          </p:spPr>
          <p:txBody>
            <a:bodyPr/>
            <a:lstStyle/>
            <a:p>
              <a:pPr defTabSz="406440"/>
              <a:endParaRPr lang="en-US" sz="800">
                <a:solidFill>
                  <a:prstClr val="black"/>
                </a:solidFill>
                <a:latin typeface="Calibri"/>
              </a:endParaRPr>
            </a:p>
          </p:txBody>
        </p:sp>
        <p:sp>
          <p:nvSpPr>
            <p:cNvPr id="58" name="Freeform 13">
              <a:extLst>
                <a:ext uri="{FF2B5EF4-FFF2-40B4-BE49-F238E27FC236}">
                  <a16:creationId xmlns:a16="http://schemas.microsoft.com/office/drawing/2014/main" id="{0D085F2B-81FF-8A5D-5DC7-31038135265D}"/>
                </a:ext>
              </a:extLst>
            </p:cNvPr>
            <p:cNvSpPr/>
            <p:nvPr/>
          </p:nvSpPr>
          <p:spPr>
            <a:xfrm>
              <a:off x="15329870" y="49530"/>
              <a:ext cx="408939" cy="408940"/>
            </a:xfrm>
            <a:custGeom>
              <a:avLst/>
              <a:gdLst/>
              <a:ahLst/>
              <a:cxnLst/>
              <a:rect l="l" t="t" r="r" b="b"/>
              <a:pathLst>
                <a:path w="408939" h="408940">
                  <a:moveTo>
                    <a:pt x="204470" y="0"/>
                  </a:moveTo>
                  <a:cubicBezTo>
                    <a:pt x="91544" y="0"/>
                    <a:pt x="0" y="91544"/>
                    <a:pt x="0" y="204470"/>
                  </a:cubicBezTo>
                  <a:cubicBezTo>
                    <a:pt x="0" y="317396"/>
                    <a:pt x="91544" y="408940"/>
                    <a:pt x="204470" y="408940"/>
                  </a:cubicBezTo>
                  <a:cubicBezTo>
                    <a:pt x="317395" y="408940"/>
                    <a:pt x="408940" y="317396"/>
                    <a:pt x="408940" y="204470"/>
                  </a:cubicBezTo>
                  <a:cubicBezTo>
                    <a:pt x="408940" y="91544"/>
                    <a:pt x="317395" y="0"/>
                    <a:pt x="204470" y="0"/>
                  </a:cubicBezTo>
                  <a:close/>
                </a:path>
              </a:pathLst>
            </a:custGeom>
            <a:solidFill>
              <a:srgbClr val="86EAE9"/>
            </a:solidFill>
          </p:spPr>
          <p:txBody>
            <a:bodyPr/>
            <a:lstStyle/>
            <a:p>
              <a:pPr defTabSz="406440"/>
              <a:endParaRPr lang="en-US" sz="800">
                <a:solidFill>
                  <a:prstClr val="black"/>
                </a:solidFill>
                <a:latin typeface="Calibri"/>
              </a:endParaRPr>
            </a:p>
          </p:txBody>
        </p:sp>
        <p:sp>
          <p:nvSpPr>
            <p:cNvPr id="59" name="Freeform 14">
              <a:extLst>
                <a:ext uri="{FF2B5EF4-FFF2-40B4-BE49-F238E27FC236}">
                  <a16:creationId xmlns:a16="http://schemas.microsoft.com/office/drawing/2014/main" id="{516CCC29-C3E7-B157-676A-2229B16D9DEE}"/>
                </a:ext>
              </a:extLst>
            </p:cNvPr>
            <p:cNvSpPr/>
            <p:nvPr/>
          </p:nvSpPr>
          <p:spPr>
            <a:xfrm>
              <a:off x="0" y="11430"/>
              <a:ext cx="15778180" cy="485140"/>
            </a:xfrm>
            <a:custGeom>
              <a:avLst/>
              <a:gdLst/>
              <a:ahLst/>
              <a:cxnLst/>
              <a:rect l="l" t="t" r="r" b="b"/>
              <a:pathLst>
                <a:path w="15778180" h="485140">
                  <a:moveTo>
                    <a:pt x="15534340" y="0"/>
                  </a:moveTo>
                  <a:cubicBezTo>
                    <a:pt x="15413690" y="0"/>
                    <a:pt x="15313360" y="88900"/>
                    <a:pt x="15294310" y="204470"/>
                  </a:cubicBezTo>
                  <a:lnTo>
                    <a:pt x="482600" y="204470"/>
                  </a:lnTo>
                  <a:cubicBezTo>
                    <a:pt x="464820" y="88900"/>
                    <a:pt x="364490" y="0"/>
                    <a:pt x="242570" y="0"/>
                  </a:cubicBezTo>
                  <a:cubicBezTo>
                    <a:pt x="109220" y="0"/>
                    <a:pt x="0" y="107950"/>
                    <a:pt x="0" y="242570"/>
                  </a:cubicBezTo>
                  <a:cubicBezTo>
                    <a:pt x="0" y="377190"/>
                    <a:pt x="109220" y="485140"/>
                    <a:pt x="242570" y="485140"/>
                  </a:cubicBezTo>
                  <a:cubicBezTo>
                    <a:pt x="363220" y="485140"/>
                    <a:pt x="463550" y="396240"/>
                    <a:pt x="482600" y="280670"/>
                  </a:cubicBezTo>
                  <a:lnTo>
                    <a:pt x="15294310" y="280670"/>
                  </a:lnTo>
                  <a:cubicBezTo>
                    <a:pt x="15312090" y="396240"/>
                    <a:pt x="15413690" y="485140"/>
                    <a:pt x="15534340" y="485140"/>
                  </a:cubicBezTo>
                  <a:cubicBezTo>
                    <a:pt x="15668960" y="485140"/>
                    <a:pt x="15776910" y="375920"/>
                    <a:pt x="15776910" y="242570"/>
                  </a:cubicBezTo>
                  <a:cubicBezTo>
                    <a:pt x="15778180" y="107950"/>
                    <a:pt x="15668960" y="0"/>
                    <a:pt x="15534340" y="0"/>
                  </a:cubicBezTo>
                  <a:close/>
                  <a:moveTo>
                    <a:pt x="242570" y="408940"/>
                  </a:moveTo>
                  <a:cubicBezTo>
                    <a:pt x="151130" y="408940"/>
                    <a:pt x="76200" y="334010"/>
                    <a:pt x="76200" y="242570"/>
                  </a:cubicBezTo>
                  <a:cubicBezTo>
                    <a:pt x="76200" y="151130"/>
                    <a:pt x="151130" y="76200"/>
                    <a:pt x="242570" y="76200"/>
                  </a:cubicBezTo>
                  <a:cubicBezTo>
                    <a:pt x="334010" y="76200"/>
                    <a:pt x="410210" y="151130"/>
                    <a:pt x="410210" y="242570"/>
                  </a:cubicBezTo>
                  <a:cubicBezTo>
                    <a:pt x="410210" y="334010"/>
                    <a:pt x="335280" y="408940"/>
                    <a:pt x="242570" y="408940"/>
                  </a:cubicBezTo>
                  <a:close/>
                  <a:moveTo>
                    <a:pt x="15534340" y="408940"/>
                  </a:moveTo>
                  <a:cubicBezTo>
                    <a:pt x="15442899" y="408940"/>
                    <a:pt x="15367970" y="334010"/>
                    <a:pt x="15367970" y="242570"/>
                  </a:cubicBezTo>
                  <a:cubicBezTo>
                    <a:pt x="15367970" y="151130"/>
                    <a:pt x="15442899" y="76200"/>
                    <a:pt x="15534340" y="76200"/>
                  </a:cubicBezTo>
                  <a:cubicBezTo>
                    <a:pt x="15625780" y="76200"/>
                    <a:pt x="15700710" y="151130"/>
                    <a:pt x="15700710" y="242570"/>
                  </a:cubicBezTo>
                  <a:cubicBezTo>
                    <a:pt x="15700710" y="334010"/>
                    <a:pt x="15627049" y="408940"/>
                    <a:pt x="15534340" y="408940"/>
                  </a:cubicBezTo>
                  <a:close/>
                </a:path>
              </a:pathLst>
            </a:custGeom>
            <a:solidFill>
              <a:srgbClr val="191919"/>
            </a:solidFill>
          </p:spPr>
          <p:txBody>
            <a:bodyPr/>
            <a:lstStyle/>
            <a:p>
              <a:pPr defTabSz="406440"/>
              <a:endParaRPr lang="en-US" sz="800">
                <a:solidFill>
                  <a:prstClr val="black"/>
                </a:solidFill>
                <a:latin typeface="Calibri"/>
              </a:endParaRPr>
            </a:p>
          </p:txBody>
        </p:sp>
      </p:grpSp>
      <p:sp>
        <p:nvSpPr>
          <p:cNvPr id="3" name="TextBox 2">
            <a:extLst>
              <a:ext uri="{FF2B5EF4-FFF2-40B4-BE49-F238E27FC236}">
                <a16:creationId xmlns:a16="http://schemas.microsoft.com/office/drawing/2014/main" id="{2D40AFD8-BBDE-1CDC-DDAB-D1E07FE61E22}"/>
              </a:ext>
            </a:extLst>
          </p:cNvPr>
          <p:cNvSpPr txBox="1"/>
          <p:nvPr/>
        </p:nvSpPr>
        <p:spPr>
          <a:xfrm>
            <a:off x="7862227" y="4740866"/>
            <a:ext cx="3569626" cy="276999"/>
          </a:xfrm>
          <a:prstGeom prst="rect">
            <a:avLst/>
          </a:prstGeom>
          <a:noFill/>
        </p:spPr>
        <p:txBody>
          <a:bodyPr wrap="square">
            <a:spAutoFit/>
          </a:bodyPr>
          <a:lstStyle/>
          <a:p>
            <a:pPr marL="0" marR="0" lvl="0" indent="0" algn="ctr" defTabSz="914011" rtl="0" eaLnBrk="1" fontAlgn="auto" latinLnBrk="0" hangingPunct="1">
              <a:lnSpc>
                <a:spcPct val="100000"/>
              </a:lnSpc>
              <a:spcBef>
                <a:spcPct val="0"/>
              </a:spcBef>
              <a:spcAft>
                <a:spcPts val="0"/>
              </a:spcAft>
              <a:buClrTx/>
              <a:buSzTx/>
              <a:buFontTx/>
              <a:buNone/>
              <a:tabLst/>
              <a:defRPr/>
            </a:pPr>
            <a:r>
              <a:rPr kumimoji="0" lang="en-AU" sz="1200" b="1" i="0" u="none" strike="noStrike" kern="1200" cap="all" spc="0" normalizeH="0" baseline="0" noProof="0" dirty="0">
                <a:ln>
                  <a:noFill/>
                </a:ln>
                <a:solidFill>
                  <a:srgbClr val="006E8D"/>
                </a:solidFill>
                <a:effectLst/>
                <a:uLnTx/>
                <a:uFillTx/>
                <a:latin typeface="Segoe UI" panose="020B0502040204020203" pitchFamily="34" charset="0"/>
                <a:ea typeface="+mj-ea"/>
                <a:cs typeface="Segoe UI" panose="020B0502040204020203" pitchFamily="34" charset="0"/>
              </a:rPr>
              <a:t>SDM® System at Each Decision Point</a:t>
            </a:r>
          </a:p>
        </p:txBody>
      </p:sp>
      <p:pic>
        <p:nvPicPr>
          <p:cNvPr id="4" name="Picture 3">
            <a:extLst>
              <a:ext uri="{FF2B5EF4-FFF2-40B4-BE49-F238E27FC236}">
                <a16:creationId xmlns:a16="http://schemas.microsoft.com/office/drawing/2014/main" id="{CA4D4A6F-8677-51FD-C647-14F4C394763B}"/>
              </a:ext>
            </a:extLst>
          </p:cNvPr>
          <p:cNvPicPr>
            <a:picLocks noChangeAspect="1"/>
          </p:cNvPicPr>
          <p:nvPr/>
        </p:nvPicPr>
        <p:blipFill>
          <a:blip r:embed="rId10"/>
          <a:stretch>
            <a:fillRect/>
          </a:stretch>
        </p:blipFill>
        <p:spPr>
          <a:xfrm>
            <a:off x="9036187" y="5041190"/>
            <a:ext cx="1221706" cy="1422039"/>
          </a:xfrm>
          <a:prstGeom prst="rect">
            <a:avLst/>
          </a:prstGeom>
        </p:spPr>
      </p:pic>
      <p:pic>
        <p:nvPicPr>
          <p:cNvPr id="5" name="Picture 4">
            <a:extLst>
              <a:ext uri="{FF2B5EF4-FFF2-40B4-BE49-F238E27FC236}">
                <a16:creationId xmlns:a16="http://schemas.microsoft.com/office/drawing/2014/main" id="{AD487AF6-2CB5-C8CE-D979-F9C7F5FF5266}"/>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87104" y="133501"/>
            <a:ext cx="2409303" cy="567907"/>
          </a:xfrm>
          <a:prstGeom prst="rect">
            <a:avLst/>
          </a:prstGeom>
        </p:spPr>
      </p:pic>
      <p:sp>
        <p:nvSpPr>
          <p:cNvPr id="7" name="TextBox 6">
            <a:extLst>
              <a:ext uri="{FF2B5EF4-FFF2-40B4-BE49-F238E27FC236}">
                <a16:creationId xmlns:a16="http://schemas.microsoft.com/office/drawing/2014/main" id="{58DE27A6-7AEF-82D5-B22F-E26848134301}"/>
              </a:ext>
            </a:extLst>
          </p:cNvPr>
          <p:cNvSpPr txBox="1"/>
          <p:nvPr/>
        </p:nvSpPr>
        <p:spPr>
          <a:xfrm>
            <a:off x="3160373" y="342508"/>
            <a:ext cx="6097508" cy="460639"/>
          </a:xfrm>
          <a:prstGeom prst="rect">
            <a:avLst/>
          </a:prstGeom>
          <a:noFill/>
        </p:spPr>
        <p:txBody>
          <a:bodyPr wrap="square">
            <a:spAutoFit/>
          </a:bodyPr>
          <a:lstStyle/>
          <a:p>
            <a:pPr algn="ctr" defTabSz="609630">
              <a:lnSpc>
                <a:spcPts val="3144"/>
              </a:lnSpc>
              <a:spcBef>
                <a:spcPct val="0"/>
              </a:spcBef>
            </a:pPr>
            <a:r>
              <a:rPr lang="en-US" sz="2400" spc="71" dirty="0">
                <a:solidFill>
                  <a:srgbClr val="191919"/>
                </a:solidFill>
                <a:latin typeface="Aileron Heavy"/>
                <a:ea typeface="Aileron Heavy"/>
                <a:cs typeface="Aileron Heavy"/>
                <a:sym typeface="Aileron Heavy"/>
              </a:rPr>
              <a:t>Tier 5 – Reassessment &amp; Planning</a:t>
            </a:r>
          </a:p>
        </p:txBody>
      </p:sp>
    </p:spTree>
    <p:extLst>
      <p:ext uri="{BB962C8B-B14F-4D97-AF65-F5344CB8AC3E}">
        <p14:creationId xmlns:p14="http://schemas.microsoft.com/office/powerpoint/2010/main" val="362845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90123" y="325666"/>
            <a:ext cx="11015662" cy="784030"/>
          </a:xfrm>
        </p:spPr>
        <p:txBody>
          <a:bodyPr/>
          <a:lstStyle/>
          <a:p>
            <a:r>
              <a:rPr lang="en-US" sz="3200" dirty="0"/>
              <a:t>Accessing Online Trainings and Resources:</a:t>
            </a:r>
          </a:p>
          <a:p>
            <a:r>
              <a:rPr lang="en-US" sz="2800" dirty="0">
                <a:solidFill>
                  <a:srgbClr val="00ABCA"/>
                </a:solidFill>
              </a:rPr>
              <a:t>MidSOUTH Training Academy Website</a:t>
            </a:r>
          </a:p>
        </p:txBody>
      </p:sp>
      <p:pic>
        <p:nvPicPr>
          <p:cNvPr id="5" name="Picture 4">
            <a:extLst>
              <a:ext uri="{FF2B5EF4-FFF2-40B4-BE49-F238E27FC236}">
                <a16:creationId xmlns:a16="http://schemas.microsoft.com/office/drawing/2014/main" id="{42396341-A98C-296A-0518-38EDECC8A80D}"/>
              </a:ext>
            </a:extLst>
          </p:cNvPr>
          <p:cNvPicPr>
            <a:picLocks noChangeAspect="1"/>
          </p:cNvPicPr>
          <p:nvPr/>
        </p:nvPicPr>
        <p:blipFill>
          <a:blip r:embed="rId3"/>
          <a:stretch>
            <a:fillRect/>
          </a:stretch>
        </p:blipFill>
        <p:spPr>
          <a:xfrm>
            <a:off x="262245" y="1292475"/>
            <a:ext cx="7695752" cy="3446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53201108-DB3A-D57A-D998-750844D442CA}"/>
              </a:ext>
            </a:extLst>
          </p:cNvPr>
          <p:cNvSpPr/>
          <p:nvPr/>
        </p:nvSpPr>
        <p:spPr>
          <a:xfrm>
            <a:off x="3455100" y="1513470"/>
            <a:ext cx="436074" cy="194599"/>
          </a:xfrm>
          <a:prstGeom prst="rect">
            <a:avLst/>
          </a:prstGeom>
          <a:noFill/>
          <a:ln w="38100">
            <a:solidFill>
              <a:srgbClr val="00AB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051BD26-783E-0D77-3F87-72C592830800}"/>
              </a:ext>
            </a:extLst>
          </p:cNvPr>
          <p:cNvGrpSpPr/>
          <p:nvPr/>
        </p:nvGrpSpPr>
        <p:grpSpPr>
          <a:xfrm>
            <a:off x="3974471" y="4426036"/>
            <a:ext cx="7955285" cy="2208462"/>
            <a:chOff x="388686" y="2320013"/>
            <a:chExt cx="11015662" cy="3205871"/>
          </a:xfrm>
        </p:grpSpPr>
        <p:pic>
          <p:nvPicPr>
            <p:cNvPr id="8" name="Picture 7">
              <a:extLst>
                <a:ext uri="{FF2B5EF4-FFF2-40B4-BE49-F238E27FC236}">
                  <a16:creationId xmlns:a16="http://schemas.microsoft.com/office/drawing/2014/main" id="{8093CA69-6C6B-1F05-ABF8-7B7C1C698CE3}"/>
                </a:ext>
              </a:extLst>
            </p:cNvPr>
            <p:cNvPicPr>
              <a:picLocks noChangeAspect="1"/>
            </p:cNvPicPr>
            <p:nvPr/>
          </p:nvPicPr>
          <p:blipFill>
            <a:blip r:embed="rId4"/>
            <a:stretch>
              <a:fillRect/>
            </a:stretch>
          </p:blipFill>
          <p:spPr>
            <a:xfrm>
              <a:off x="388686" y="2320013"/>
              <a:ext cx="11015662" cy="3205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E4020910-F6A1-6D68-C023-FBC8A6128983}"/>
                </a:ext>
              </a:extLst>
            </p:cNvPr>
            <p:cNvSpPr/>
            <p:nvPr/>
          </p:nvSpPr>
          <p:spPr>
            <a:xfrm>
              <a:off x="9732475" y="2426329"/>
              <a:ext cx="968721" cy="3802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EF52AE-8B9E-1AD0-01BA-7E4AAC75A0AC}"/>
                </a:ext>
              </a:extLst>
            </p:cNvPr>
            <p:cNvSpPr txBox="1"/>
            <p:nvPr/>
          </p:nvSpPr>
          <p:spPr>
            <a:xfrm>
              <a:off x="9103252" y="2339916"/>
              <a:ext cx="1706345" cy="381273"/>
            </a:xfrm>
            <a:prstGeom prst="rect">
              <a:avLst/>
            </a:prstGeom>
            <a:noFill/>
          </p:spPr>
          <p:txBody>
            <a:bodyPr wrap="square" rtlCol="0">
              <a:spAutoFit/>
            </a:bodyPr>
            <a:lstStyle/>
            <a:p>
              <a:r>
                <a:rPr lang="en-US" sz="1200" b="1" dirty="0">
                  <a:solidFill>
                    <a:schemeClr val="tx2"/>
                  </a:solidFill>
                </a:rPr>
                <a:t>Student Name</a:t>
              </a:r>
            </a:p>
          </p:txBody>
        </p:sp>
      </p:grpSp>
      <p:cxnSp>
        <p:nvCxnSpPr>
          <p:cNvPr id="11" name="Straight Arrow Connector 10">
            <a:extLst>
              <a:ext uri="{FF2B5EF4-FFF2-40B4-BE49-F238E27FC236}">
                <a16:creationId xmlns:a16="http://schemas.microsoft.com/office/drawing/2014/main" id="{9B4FEA45-8BFB-9506-B9DE-EDD490987F37}"/>
              </a:ext>
            </a:extLst>
          </p:cNvPr>
          <p:cNvCxnSpPr>
            <a:cxnSpLocks/>
          </p:cNvCxnSpPr>
          <p:nvPr/>
        </p:nvCxnSpPr>
        <p:spPr>
          <a:xfrm>
            <a:off x="3691243" y="1765428"/>
            <a:ext cx="1224789" cy="3076202"/>
          </a:xfrm>
          <a:prstGeom prst="straightConnector1">
            <a:avLst/>
          </a:prstGeom>
          <a:ln w="28575">
            <a:solidFill>
              <a:srgbClr val="00ABC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7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91E4A1-D5CB-497E-7AD3-B32C385D38AB}"/>
              </a:ext>
            </a:extLst>
          </p:cNvPr>
          <p:cNvSpPr txBox="1"/>
          <p:nvPr/>
        </p:nvSpPr>
        <p:spPr>
          <a:xfrm>
            <a:off x="557612" y="702345"/>
            <a:ext cx="7249055" cy="1107996"/>
          </a:xfrm>
          <a:prstGeom prst="rect">
            <a:avLst/>
          </a:prstGeom>
          <a:noFill/>
        </p:spPr>
        <p:txBody>
          <a:bodyPr wrap="square" rtlCol="0">
            <a:spAutoFit/>
          </a:bodyPr>
          <a:lstStyle/>
          <a:p>
            <a:r>
              <a:rPr lang="en-US" sz="6600" b="1" dirty="0">
                <a:solidFill>
                  <a:srgbClr val="00ABCA"/>
                </a:solidFill>
              </a:rPr>
              <a:t>REMEMBER:</a:t>
            </a:r>
          </a:p>
        </p:txBody>
      </p:sp>
      <p:pic>
        <p:nvPicPr>
          <p:cNvPr id="7" name="Picture 6" descr="A light bulb with rays of light coming out of it">
            <a:extLst>
              <a:ext uri="{FF2B5EF4-FFF2-40B4-BE49-F238E27FC236}">
                <a16:creationId xmlns:a16="http://schemas.microsoft.com/office/drawing/2014/main" id="{6553BA4C-55B1-E556-8575-158DB1767BC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7037" y="1526418"/>
            <a:ext cx="3499437" cy="3499437"/>
          </a:xfrm>
          <a:prstGeom prst="rect">
            <a:avLst/>
          </a:prstGeom>
        </p:spPr>
      </p:pic>
      <p:pic>
        <p:nvPicPr>
          <p:cNvPr id="8" name="Picture 7" descr="A tool box with tools in it&#10;&#10;Description automatically generated">
            <a:extLst>
              <a:ext uri="{FF2B5EF4-FFF2-40B4-BE49-F238E27FC236}">
                <a16:creationId xmlns:a16="http://schemas.microsoft.com/office/drawing/2014/main" id="{14FDE5BF-FA97-25E2-A003-B1F456BBBF7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3921" b="31177"/>
          <a:stretch/>
        </p:blipFill>
        <p:spPr>
          <a:xfrm>
            <a:off x="9051702" y="4667692"/>
            <a:ext cx="2992116" cy="2190307"/>
          </a:xfrm>
          <a:prstGeom prst="rect">
            <a:avLst/>
          </a:prstGeom>
        </p:spPr>
      </p:pic>
      <p:sp>
        <p:nvSpPr>
          <p:cNvPr id="10" name="TextBox 9">
            <a:extLst>
              <a:ext uri="{FF2B5EF4-FFF2-40B4-BE49-F238E27FC236}">
                <a16:creationId xmlns:a16="http://schemas.microsoft.com/office/drawing/2014/main" id="{57BD9A13-DB5F-7D51-32AB-7635C9BE0497}"/>
              </a:ext>
            </a:extLst>
          </p:cNvPr>
          <p:cNvSpPr txBox="1"/>
          <p:nvPr/>
        </p:nvSpPr>
        <p:spPr>
          <a:xfrm>
            <a:off x="3760262" y="2758194"/>
            <a:ext cx="7574678" cy="1569660"/>
          </a:xfrm>
          <a:prstGeom prst="rect">
            <a:avLst/>
          </a:prstGeom>
          <a:noFill/>
        </p:spPr>
        <p:txBody>
          <a:bodyPr wrap="square">
            <a:spAutoFit/>
          </a:bodyPr>
          <a:lstStyle/>
          <a:p>
            <a:r>
              <a:rPr lang="en-US" sz="4800" dirty="0"/>
              <a:t>Tools don’t make decisions, people do!</a:t>
            </a:r>
          </a:p>
        </p:txBody>
      </p:sp>
    </p:spTree>
    <p:extLst>
      <p:ext uri="{BB962C8B-B14F-4D97-AF65-F5344CB8AC3E}">
        <p14:creationId xmlns:p14="http://schemas.microsoft.com/office/powerpoint/2010/main" val="1417524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39700" y="91440"/>
            <a:ext cx="11015662" cy="1327150"/>
          </a:xfrm>
        </p:spPr>
        <p:txBody>
          <a:bodyPr/>
          <a:lstStyle/>
          <a:p>
            <a:r>
              <a:rPr lang="en-US" dirty="0"/>
              <a:t>Introduction to SOP Tools</a:t>
            </a:r>
          </a:p>
        </p:txBody>
      </p:sp>
      <p:sp>
        <p:nvSpPr>
          <p:cNvPr id="5" name="TextBox 4">
            <a:extLst>
              <a:ext uri="{FF2B5EF4-FFF2-40B4-BE49-F238E27FC236}">
                <a16:creationId xmlns:a16="http://schemas.microsoft.com/office/drawing/2014/main" id="{FF50BBA7-0C39-4AA3-7853-F0EA3E7B1218}"/>
              </a:ext>
            </a:extLst>
          </p:cNvPr>
          <p:cNvSpPr txBox="1"/>
          <p:nvPr/>
        </p:nvSpPr>
        <p:spPr>
          <a:xfrm>
            <a:off x="337815" y="1569422"/>
            <a:ext cx="7636604" cy="2908617"/>
          </a:xfrm>
          <a:prstGeom prst="rect">
            <a:avLst/>
          </a:prstGeom>
          <a:noFill/>
        </p:spPr>
        <p:txBody>
          <a:bodyPr wrap="square">
            <a:spAutoFit/>
          </a:bodyPr>
          <a:lstStyle/>
          <a:p>
            <a:pPr marL="742950" lvl="1" indent="-285750" fontAlgn="base">
              <a:lnSpc>
                <a:spcPct val="150000"/>
              </a:lnSpc>
              <a:buFont typeface="Arial" panose="020B0604020202020204" pitchFamily="34" charset="0"/>
              <a:buChar char="•"/>
            </a:pPr>
            <a:endParaRPr lang="en-US" sz="2500" dirty="0"/>
          </a:p>
          <a:p>
            <a:pPr marL="742950" lvl="1" indent="-285750" fontAlgn="base">
              <a:lnSpc>
                <a:spcPct val="150000"/>
              </a:lnSpc>
              <a:buFont typeface="Arial" panose="020B0604020202020204" pitchFamily="34" charset="0"/>
              <a:buChar char="•"/>
            </a:pPr>
            <a:r>
              <a:rPr lang="en-US" sz="2500" dirty="0"/>
              <a:t>The Three Questions &amp; the Three Column Map</a:t>
            </a:r>
          </a:p>
          <a:p>
            <a:pPr marL="742950" lvl="1" indent="-285750" fontAlgn="base">
              <a:lnSpc>
                <a:spcPct val="150000"/>
              </a:lnSpc>
              <a:buFont typeface="Arial" panose="020B0604020202020204" pitchFamily="34" charset="0"/>
              <a:buChar char="•"/>
            </a:pPr>
            <a:r>
              <a:rPr lang="en-US" sz="2500" dirty="0"/>
              <a:t>C+B+I and the Rule of Three</a:t>
            </a:r>
          </a:p>
          <a:p>
            <a:pPr marL="742950" lvl="1" indent="-285750" fontAlgn="base">
              <a:lnSpc>
                <a:spcPct val="150000"/>
              </a:lnSpc>
              <a:buFont typeface="Arial" panose="020B0604020202020204" pitchFamily="34" charset="0"/>
              <a:buChar char="•"/>
            </a:pPr>
            <a:r>
              <a:rPr lang="en-US" sz="2500" dirty="0"/>
              <a:t>Harm, Worry, and Goal Statements</a:t>
            </a:r>
          </a:p>
          <a:p>
            <a:pPr marR="0" lvl="0" fontAlgn="base">
              <a:lnSpc>
                <a:spcPct val="150000"/>
              </a:lnSpc>
              <a:spcBef>
                <a:spcPts val="0"/>
              </a:spcBef>
              <a:spcAft>
                <a:spcPts val="0"/>
              </a:spcAft>
              <a:buSzPts val="1000"/>
              <a:tabLst>
                <a:tab pos="914400" algn="l"/>
              </a:tabLst>
            </a:pPr>
            <a:endParaRPr lang="en-US" sz="25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descr="A tool box with tools in it&#10;&#10;Description automatically generated">
            <a:extLst>
              <a:ext uri="{FF2B5EF4-FFF2-40B4-BE49-F238E27FC236}">
                <a16:creationId xmlns:a16="http://schemas.microsoft.com/office/drawing/2014/main" id="{D63AA0B1-328F-F446-8A0B-0CB1983101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921" b="31177"/>
          <a:stretch/>
        </p:blipFill>
        <p:spPr>
          <a:xfrm>
            <a:off x="7731658" y="3701386"/>
            <a:ext cx="4312159" cy="3156614"/>
          </a:xfrm>
          <a:prstGeom prst="rect">
            <a:avLst/>
          </a:prstGeom>
        </p:spPr>
      </p:pic>
    </p:spTree>
    <p:extLst>
      <p:ext uri="{BB962C8B-B14F-4D97-AF65-F5344CB8AC3E}">
        <p14:creationId xmlns:p14="http://schemas.microsoft.com/office/powerpoint/2010/main" val="207237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22480545"/>
              </p:ext>
            </p:extLst>
          </p:nvPr>
        </p:nvGraphicFramePr>
        <p:xfrm>
          <a:off x="771898" y="1178215"/>
          <a:ext cx="10648203" cy="2187465"/>
        </p:xfrm>
        <a:graphic>
          <a:graphicData uri="http://schemas.openxmlformats.org/drawingml/2006/table">
            <a:tbl>
              <a:tblPr/>
              <a:tblGrid>
                <a:gridCol w="3549401">
                  <a:extLst>
                    <a:ext uri="{9D8B030D-6E8A-4147-A177-3AD203B41FA5}">
                      <a16:colId xmlns:a16="http://schemas.microsoft.com/office/drawing/2014/main" val="20000"/>
                    </a:ext>
                  </a:extLst>
                </a:gridCol>
                <a:gridCol w="3549401">
                  <a:extLst>
                    <a:ext uri="{9D8B030D-6E8A-4147-A177-3AD203B41FA5}">
                      <a16:colId xmlns:a16="http://schemas.microsoft.com/office/drawing/2014/main" val="20001"/>
                    </a:ext>
                  </a:extLst>
                </a:gridCol>
                <a:gridCol w="3549401">
                  <a:extLst>
                    <a:ext uri="{9D8B030D-6E8A-4147-A177-3AD203B41FA5}">
                      <a16:colId xmlns:a16="http://schemas.microsoft.com/office/drawing/2014/main" val="20002"/>
                    </a:ext>
                  </a:extLst>
                </a:gridCol>
              </a:tblGrid>
              <a:tr h="427433">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Segoe UI" panose="020B0502040204020203" pitchFamily="34" charset="0"/>
                          <a:ea typeface="ＭＳ Ｐゴシック" charset="0"/>
                          <a:cs typeface="Segoe UI" panose="020B0502040204020203" pitchFamily="34" charset="0"/>
                          <a:sym typeface="Gill Sans" charset="0"/>
                        </a:rPr>
                        <a:t>Three-Column Mapping Using the Three Questions</a:t>
                      </a:r>
                    </a:p>
                  </a:txBody>
                  <a:tcPr marL="121920" marR="12192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944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Segoe UI" panose="020B0502040204020203" pitchFamily="34" charset="0"/>
                          <a:ea typeface="ＭＳ Ｐゴシック" charset="0"/>
                          <a:cs typeface="Segoe UI" panose="020B0502040204020203" pitchFamily="34" charset="0"/>
                          <a:sym typeface="Marker Felt" charset="0"/>
                        </a:rPr>
                        <a:t>What are we worried about?</a:t>
                      </a:r>
                    </a:p>
                  </a:txBody>
                  <a:tcPr marL="121920" marR="12192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Segoe UI" panose="020B0502040204020203" pitchFamily="34" charset="0"/>
                          <a:ea typeface="ＭＳ Ｐゴシック" charset="0"/>
                          <a:cs typeface="Segoe UI" panose="020B0502040204020203" pitchFamily="34" charset="0"/>
                          <a:sym typeface="Marker Felt" charset="0"/>
                        </a:rPr>
                        <a:t>What is working well</a:t>
                      </a:r>
                      <a:r>
                        <a:rPr kumimoji="0" lang="en-US" altLang="ja-JP" sz="2000" b="0" i="0" u="none" strike="noStrike" cap="none" normalizeH="0" baseline="0" dirty="0">
                          <a:ln>
                            <a:noFill/>
                          </a:ln>
                          <a:solidFill>
                            <a:schemeClr val="tx1"/>
                          </a:solidFill>
                          <a:effectLst/>
                          <a:latin typeface="Segoe UI" panose="020B0502040204020203" pitchFamily="34" charset="0"/>
                          <a:ea typeface="ＭＳ Ｐゴシック" charset="0"/>
                          <a:cs typeface="Segoe UI" panose="020B0502040204020203" pitchFamily="34" charset="0"/>
                          <a:sym typeface="Marker Felt" charset="0"/>
                        </a:rPr>
                        <a:t>?</a:t>
                      </a:r>
                      <a:endParaRPr kumimoji="0" lang="en-US" sz="2000" b="0" i="0" u="none" strike="noStrike" cap="none" normalizeH="0" baseline="0" dirty="0">
                        <a:ln>
                          <a:noFill/>
                        </a:ln>
                        <a:solidFill>
                          <a:schemeClr val="tx1"/>
                        </a:solidFill>
                        <a:effectLst/>
                        <a:latin typeface="Segoe UI" panose="020B0502040204020203" pitchFamily="34" charset="0"/>
                        <a:ea typeface="ＭＳ Ｐゴシック" charset="0"/>
                        <a:cs typeface="Segoe UI" panose="020B0502040204020203" pitchFamily="34" charset="0"/>
                        <a:sym typeface="Gill Sans" charset="0"/>
                      </a:endParaRPr>
                    </a:p>
                  </a:txBody>
                  <a:tcPr marL="121920" marR="12192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Segoe UI" panose="020B0502040204020203" pitchFamily="34" charset="0"/>
                          <a:ea typeface="ＭＳ Ｐゴシック" charset="0"/>
                          <a:cs typeface="Segoe UI" panose="020B0502040204020203" pitchFamily="34" charset="0"/>
                          <a:sym typeface="Marker Felt" charset="0"/>
                        </a:rPr>
                        <a:t>What needs to happen next?</a:t>
                      </a:r>
                    </a:p>
                  </a:txBody>
                  <a:tcPr marL="121920" marR="12192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059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6"/>
                        </a:solidFill>
                        <a:effectLst/>
                        <a:latin typeface="Segoe UI" panose="020B0502040204020203" pitchFamily="34" charset="0"/>
                        <a:ea typeface="ＭＳ Ｐゴシック" charset="0"/>
                        <a:cs typeface="Segoe UI" panose="020B0502040204020203" pitchFamily="34" charset="0"/>
                        <a:sym typeface="Gill Sans" charset="0"/>
                      </a:endParaRP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6"/>
                        </a:solidFill>
                        <a:effectLst/>
                        <a:latin typeface="Segoe UI" panose="020B0502040204020203" pitchFamily="34" charset="0"/>
                        <a:ea typeface="ＭＳ Ｐゴシック" charset="0"/>
                        <a:cs typeface="Segoe UI" panose="020B0502040204020203" pitchFamily="34" charset="0"/>
                      </a:endParaRP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6"/>
                        </a:solidFill>
                        <a:effectLst/>
                        <a:latin typeface="Segoe UI" panose="020B0502040204020203" pitchFamily="34" charset="0"/>
                        <a:ea typeface="ＭＳ Ｐゴシック" charset="0"/>
                        <a:cs typeface="Segoe UI" panose="020B0502040204020203" pitchFamily="34" charset="0"/>
                        <a:sym typeface="Gill Sans" charset="0"/>
                      </a:endParaRPr>
                    </a:p>
                  </a:txBody>
                  <a:tcPr marL="121920" marR="12192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8" name="Group 7">
            <a:extLst>
              <a:ext uri="{FF2B5EF4-FFF2-40B4-BE49-F238E27FC236}">
                <a16:creationId xmlns:a16="http://schemas.microsoft.com/office/drawing/2014/main" id="{99C1638C-805C-4457-AC8E-3FAFD5AC538B}"/>
              </a:ext>
            </a:extLst>
          </p:cNvPr>
          <p:cNvGrpSpPr/>
          <p:nvPr/>
        </p:nvGrpSpPr>
        <p:grpSpPr>
          <a:xfrm>
            <a:off x="578071" y="3236252"/>
            <a:ext cx="10879429" cy="2113248"/>
            <a:chOff x="503274" y="2882898"/>
            <a:chExt cx="10879429" cy="2113248"/>
          </a:xfrm>
        </p:grpSpPr>
        <p:sp>
          <p:nvSpPr>
            <p:cNvPr id="9" name="Notched Right Arrow 2">
              <a:extLst>
                <a:ext uri="{FF2B5EF4-FFF2-40B4-BE49-F238E27FC236}">
                  <a16:creationId xmlns:a16="http://schemas.microsoft.com/office/drawing/2014/main" id="{5F284000-B3E5-4062-8CDC-3CB33A88B9E2}"/>
                </a:ext>
              </a:extLst>
            </p:cNvPr>
            <p:cNvSpPr/>
            <p:nvPr/>
          </p:nvSpPr>
          <p:spPr>
            <a:xfrm>
              <a:off x="770787" y="3529082"/>
              <a:ext cx="10611916" cy="573733"/>
            </a:xfrm>
            <a:prstGeom prst="notchedRightArrow">
              <a:avLst/>
            </a:prstGeom>
            <a:gradFill flip="none" rotWithShape="1">
              <a:gsLst>
                <a:gs pos="0">
                  <a:srgbClr val="D9542F"/>
                </a:gs>
                <a:gs pos="100000">
                  <a:srgbClr val="00ABCA"/>
                </a:gs>
              </a:gsLst>
              <a:lin ang="0" scaled="1"/>
              <a:tileRect/>
            </a:gradFill>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0" name="Freeform 3">
              <a:extLst>
                <a:ext uri="{FF2B5EF4-FFF2-40B4-BE49-F238E27FC236}">
                  <a16:creationId xmlns:a16="http://schemas.microsoft.com/office/drawing/2014/main" id="{40BD6F2E-C386-4D01-80AC-C39063605BAD}"/>
                </a:ext>
              </a:extLst>
            </p:cNvPr>
            <p:cNvSpPr/>
            <p:nvPr/>
          </p:nvSpPr>
          <p:spPr>
            <a:xfrm>
              <a:off x="972191" y="2882898"/>
              <a:ext cx="1912625" cy="826424"/>
            </a:xfrm>
            <a:custGeom>
              <a:avLst/>
              <a:gdLst>
                <a:gd name="connsiteX0" fmla="*/ 0 w 1919855"/>
                <a:gd name="connsiteY0" fmla="*/ 0 h 797306"/>
                <a:gd name="connsiteX1" fmla="*/ 1919855 w 1919855"/>
                <a:gd name="connsiteY1" fmla="*/ 0 h 797306"/>
                <a:gd name="connsiteX2" fmla="*/ 1919855 w 1919855"/>
                <a:gd name="connsiteY2" fmla="*/ 797306 h 797306"/>
                <a:gd name="connsiteX3" fmla="*/ 0 w 1919855"/>
                <a:gd name="connsiteY3" fmla="*/ 797306 h 797306"/>
                <a:gd name="connsiteX4" fmla="*/ 0 w 1919855"/>
                <a:gd name="connsiteY4" fmla="*/ 0 h 797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855" h="797306">
                  <a:moveTo>
                    <a:pt x="0" y="0"/>
                  </a:moveTo>
                  <a:lnTo>
                    <a:pt x="1919855" y="0"/>
                  </a:lnTo>
                  <a:lnTo>
                    <a:pt x="1919855" y="797306"/>
                  </a:lnTo>
                  <a:lnTo>
                    <a:pt x="0" y="7973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000" kern="1200" dirty="0">
                  <a:solidFill>
                    <a:schemeClr val="accent4"/>
                  </a:solidFill>
                </a:rPr>
                <a:t>0</a:t>
              </a:r>
            </a:p>
          </p:txBody>
        </p:sp>
        <p:sp>
          <p:nvSpPr>
            <p:cNvPr id="11" name="Oval 10">
              <a:extLst>
                <a:ext uri="{FF2B5EF4-FFF2-40B4-BE49-F238E27FC236}">
                  <a16:creationId xmlns:a16="http://schemas.microsoft.com/office/drawing/2014/main" id="{45341151-E271-4E6E-A63C-5C68DB7E1DD4}"/>
                </a:ext>
              </a:extLst>
            </p:cNvPr>
            <p:cNvSpPr/>
            <p:nvPr/>
          </p:nvSpPr>
          <p:spPr>
            <a:xfrm>
              <a:off x="1784338" y="3714038"/>
              <a:ext cx="198575" cy="206606"/>
            </a:xfrm>
            <a:prstGeom prst="ellipse">
              <a:avLst/>
            </a:prstGeom>
            <a:solidFill>
              <a:schemeClr val="bg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1C7795D7-D89B-446E-BD7A-A4F8C3B7B18D}"/>
                </a:ext>
              </a:extLst>
            </p:cNvPr>
            <p:cNvSpPr/>
            <p:nvPr/>
          </p:nvSpPr>
          <p:spPr>
            <a:xfrm>
              <a:off x="8789573" y="3956511"/>
              <a:ext cx="2298249" cy="1024332"/>
            </a:xfrm>
            <a:custGeom>
              <a:avLst/>
              <a:gdLst>
                <a:gd name="connsiteX0" fmla="*/ 0 w 2306936"/>
                <a:gd name="connsiteY0" fmla="*/ 0 h 797306"/>
                <a:gd name="connsiteX1" fmla="*/ 2306936 w 2306936"/>
                <a:gd name="connsiteY1" fmla="*/ 0 h 797306"/>
                <a:gd name="connsiteX2" fmla="*/ 2306936 w 2306936"/>
                <a:gd name="connsiteY2" fmla="*/ 797306 h 797306"/>
                <a:gd name="connsiteX3" fmla="*/ 0 w 2306936"/>
                <a:gd name="connsiteY3" fmla="*/ 797306 h 797306"/>
                <a:gd name="connsiteX4" fmla="*/ 0 w 2306936"/>
                <a:gd name="connsiteY4" fmla="*/ 0 h 797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936" h="797306">
                  <a:moveTo>
                    <a:pt x="0" y="0"/>
                  </a:moveTo>
                  <a:lnTo>
                    <a:pt x="2306936" y="0"/>
                  </a:lnTo>
                  <a:lnTo>
                    <a:pt x="2306936" y="797306"/>
                  </a:lnTo>
                  <a:lnTo>
                    <a:pt x="0" y="7973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000" kern="1200" dirty="0">
                  <a:solidFill>
                    <a:schemeClr val="tx2"/>
                  </a:solidFill>
                </a:rPr>
                <a:t>Very Safe</a:t>
              </a:r>
            </a:p>
            <a:p>
              <a:pPr marL="0" lvl="0" indent="0" algn="ctr" defTabSz="1244600">
                <a:lnSpc>
                  <a:spcPct val="90000"/>
                </a:lnSpc>
                <a:spcBef>
                  <a:spcPct val="0"/>
                </a:spcBef>
                <a:spcAft>
                  <a:spcPct val="35000"/>
                </a:spcAft>
                <a:buNone/>
              </a:pPr>
              <a:r>
                <a:rPr lang="en-US" sz="2000" dirty="0">
                  <a:solidFill>
                    <a:schemeClr val="tx2"/>
                  </a:solidFill>
                </a:rPr>
                <a:t>(Close case)</a:t>
              </a:r>
              <a:endParaRPr lang="en-US" sz="2000" kern="1200" dirty="0">
                <a:solidFill>
                  <a:schemeClr val="tx2"/>
                </a:solidFill>
              </a:endParaRPr>
            </a:p>
          </p:txBody>
        </p:sp>
        <p:sp>
          <p:nvSpPr>
            <p:cNvPr id="13" name="Oval 12">
              <a:extLst>
                <a:ext uri="{FF2B5EF4-FFF2-40B4-BE49-F238E27FC236}">
                  <a16:creationId xmlns:a16="http://schemas.microsoft.com/office/drawing/2014/main" id="{B000091D-AB07-4B15-B114-D5A051606150}"/>
                </a:ext>
              </a:extLst>
            </p:cNvPr>
            <p:cNvSpPr/>
            <p:nvPr/>
          </p:nvSpPr>
          <p:spPr>
            <a:xfrm>
              <a:off x="4469362" y="3714038"/>
              <a:ext cx="198575" cy="206606"/>
            </a:xfrm>
            <a:prstGeom prst="ellipse">
              <a:avLst/>
            </a:prstGeom>
            <a:solidFill>
              <a:schemeClr val="bg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Freeform 7">
              <a:extLst>
                <a:ext uri="{FF2B5EF4-FFF2-40B4-BE49-F238E27FC236}">
                  <a16:creationId xmlns:a16="http://schemas.microsoft.com/office/drawing/2014/main" id="{6A40EB96-8043-4F61-ABA6-C3029CE1E7C8}"/>
                </a:ext>
              </a:extLst>
            </p:cNvPr>
            <p:cNvSpPr/>
            <p:nvPr/>
          </p:nvSpPr>
          <p:spPr>
            <a:xfrm>
              <a:off x="8782786" y="2882898"/>
              <a:ext cx="2298249" cy="826424"/>
            </a:xfrm>
            <a:custGeom>
              <a:avLst/>
              <a:gdLst>
                <a:gd name="connsiteX0" fmla="*/ 0 w 2306936"/>
                <a:gd name="connsiteY0" fmla="*/ 0 h 797306"/>
                <a:gd name="connsiteX1" fmla="*/ 2306936 w 2306936"/>
                <a:gd name="connsiteY1" fmla="*/ 0 h 797306"/>
                <a:gd name="connsiteX2" fmla="*/ 2306936 w 2306936"/>
                <a:gd name="connsiteY2" fmla="*/ 797306 h 797306"/>
                <a:gd name="connsiteX3" fmla="*/ 0 w 2306936"/>
                <a:gd name="connsiteY3" fmla="*/ 797306 h 797306"/>
                <a:gd name="connsiteX4" fmla="*/ 0 w 2306936"/>
                <a:gd name="connsiteY4" fmla="*/ 0 h 797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936" h="797306">
                  <a:moveTo>
                    <a:pt x="0" y="0"/>
                  </a:moveTo>
                  <a:lnTo>
                    <a:pt x="2306936" y="0"/>
                  </a:lnTo>
                  <a:lnTo>
                    <a:pt x="2306936" y="797306"/>
                  </a:lnTo>
                  <a:lnTo>
                    <a:pt x="0" y="7973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000" kern="1200" dirty="0">
                  <a:solidFill>
                    <a:schemeClr val="tx2"/>
                  </a:solidFill>
                </a:rPr>
                <a:t>10</a:t>
              </a:r>
            </a:p>
          </p:txBody>
        </p:sp>
        <p:sp>
          <p:nvSpPr>
            <p:cNvPr id="15" name="Oval 14">
              <a:extLst>
                <a:ext uri="{FF2B5EF4-FFF2-40B4-BE49-F238E27FC236}">
                  <a16:creationId xmlns:a16="http://schemas.microsoft.com/office/drawing/2014/main" id="{0A7ADE55-AE76-47B5-91EA-9D088FE3710B}"/>
                </a:ext>
              </a:extLst>
            </p:cNvPr>
            <p:cNvSpPr/>
            <p:nvPr/>
          </p:nvSpPr>
          <p:spPr>
            <a:xfrm>
              <a:off x="7154386" y="3714038"/>
              <a:ext cx="198575" cy="206606"/>
            </a:xfrm>
            <a:prstGeom prst="ellipse">
              <a:avLst/>
            </a:prstGeom>
            <a:solidFill>
              <a:schemeClr val="bg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Freeform 9">
              <a:extLst>
                <a:ext uri="{FF2B5EF4-FFF2-40B4-BE49-F238E27FC236}">
                  <a16:creationId xmlns:a16="http://schemas.microsoft.com/office/drawing/2014/main" id="{F8A69764-AEEA-4568-9455-35D817723984}"/>
                </a:ext>
              </a:extLst>
            </p:cNvPr>
            <p:cNvSpPr/>
            <p:nvPr/>
          </p:nvSpPr>
          <p:spPr>
            <a:xfrm>
              <a:off x="503274" y="3941209"/>
              <a:ext cx="2554013" cy="1054937"/>
            </a:xfrm>
            <a:custGeom>
              <a:avLst/>
              <a:gdLst>
                <a:gd name="connsiteX0" fmla="*/ 0 w 2306936"/>
                <a:gd name="connsiteY0" fmla="*/ 0 h 797306"/>
                <a:gd name="connsiteX1" fmla="*/ 2306936 w 2306936"/>
                <a:gd name="connsiteY1" fmla="*/ 0 h 797306"/>
                <a:gd name="connsiteX2" fmla="*/ 2306936 w 2306936"/>
                <a:gd name="connsiteY2" fmla="*/ 797306 h 797306"/>
                <a:gd name="connsiteX3" fmla="*/ 0 w 2306936"/>
                <a:gd name="connsiteY3" fmla="*/ 797306 h 797306"/>
                <a:gd name="connsiteX4" fmla="*/ 0 w 2306936"/>
                <a:gd name="connsiteY4" fmla="*/ 0 h 797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936" h="797306">
                  <a:moveTo>
                    <a:pt x="0" y="0"/>
                  </a:moveTo>
                  <a:lnTo>
                    <a:pt x="2306936" y="0"/>
                  </a:lnTo>
                  <a:lnTo>
                    <a:pt x="2306936" y="797306"/>
                  </a:lnTo>
                  <a:lnTo>
                    <a:pt x="0" y="7973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000" kern="1200" dirty="0">
                  <a:solidFill>
                    <a:schemeClr val="accent4"/>
                  </a:solidFill>
                </a:rPr>
                <a:t>Unsafe</a:t>
              </a:r>
            </a:p>
            <a:p>
              <a:pPr marL="0" lvl="0" indent="0" algn="ctr" defTabSz="1244600">
                <a:lnSpc>
                  <a:spcPct val="90000"/>
                </a:lnSpc>
                <a:spcBef>
                  <a:spcPct val="0"/>
                </a:spcBef>
                <a:spcAft>
                  <a:spcPct val="35000"/>
                </a:spcAft>
                <a:buNone/>
              </a:pPr>
              <a:r>
                <a:rPr lang="en-US" sz="2000" dirty="0">
                  <a:solidFill>
                    <a:schemeClr val="accent4"/>
                  </a:solidFill>
                </a:rPr>
                <a:t>(Child cannot be home)</a:t>
              </a:r>
              <a:endParaRPr lang="en-US" sz="2000" kern="1200" dirty="0">
                <a:solidFill>
                  <a:schemeClr val="accent4"/>
                </a:solidFill>
              </a:endParaRPr>
            </a:p>
          </p:txBody>
        </p:sp>
        <p:sp>
          <p:nvSpPr>
            <p:cNvPr id="17" name="Oval 16">
              <a:extLst>
                <a:ext uri="{FF2B5EF4-FFF2-40B4-BE49-F238E27FC236}">
                  <a16:creationId xmlns:a16="http://schemas.microsoft.com/office/drawing/2014/main" id="{27DBAB76-577E-4EC4-8462-425529D4F889}"/>
                </a:ext>
              </a:extLst>
            </p:cNvPr>
            <p:cNvSpPr/>
            <p:nvPr/>
          </p:nvSpPr>
          <p:spPr>
            <a:xfrm>
              <a:off x="9839410" y="3714038"/>
              <a:ext cx="198575" cy="206606"/>
            </a:xfrm>
            <a:prstGeom prst="ellipse">
              <a:avLst/>
            </a:prstGeom>
            <a:solidFill>
              <a:schemeClr val="bg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grpSp>
      <p:grpSp>
        <p:nvGrpSpPr>
          <p:cNvPr id="30" name="Group 29"/>
          <p:cNvGrpSpPr/>
          <p:nvPr/>
        </p:nvGrpSpPr>
        <p:grpSpPr>
          <a:xfrm>
            <a:off x="89286" y="6165751"/>
            <a:ext cx="1100754" cy="692249"/>
            <a:chOff x="1410621" y="272833"/>
            <a:chExt cx="2186609" cy="1471417"/>
          </a:xfrm>
        </p:grpSpPr>
        <p:grpSp>
          <p:nvGrpSpPr>
            <p:cNvPr id="31" name="Group 30">
              <a:extLst>
                <a:ext uri="{FF2B5EF4-FFF2-40B4-BE49-F238E27FC236}">
                  <a16:creationId xmlns:a16="http://schemas.microsoft.com/office/drawing/2014/main" id="{008BA528-15D6-4E11-A55F-4B45C5FAFE81}"/>
                </a:ext>
              </a:extLst>
            </p:cNvPr>
            <p:cNvGrpSpPr/>
            <p:nvPr/>
          </p:nvGrpSpPr>
          <p:grpSpPr>
            <a:xfrm>
              <a:off x="1788111" y="272833"/>
              <a:ext cx="1431627" cy="991190"/>
              <a:chOff x="4960808" y="638698"/>
              <a:chExt cx="1606732" cy="1047143"/>
            </a:xfrm>
          </p:grpSpPr>
          <p:pic>
            <p:nvPicPr>
              <p:cNvPr id="33" name="Graphic 18">
                <a:extLst>
                  <a:ext uri="{FF2B5EF4-FFF2-40B4-BE49-F238E27FC236}">
                    <a16:creationId xmlns:a16="http://schemas.microsoft.com/office/drawing/2014/main" id="{75857D92-139D-47F4-A529-F413990DAC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63050" y="638698"/>
                <a:ext cx="960209" cy="552449"/>
              </a:xfrm>
              <a:prstGeom prst="rect">
                <a:avLst/>
              </a:prstGeom>
            </p:spPr>
          </p:pic>
          <p:pic>
            <p:nvPicPr>
              <p:cNvPr id="34" name="Graphic 19" descr="Open hand">
                <a:extLst>
                  <a:ext uri="{FF2B5EF4-FFF2-40B4-BE49-F238E27FC236}">
                    <a16:creationId xmlns:a16="http://schemas.microsoft.com/office/drawing/2014/main" id="{8DFB0D42-36AA-43BD-9F69-DEAA484B76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974772">
                <a:off x="5653140" y="755305"/>
                <a:ext cx="914400" cy="914400"/>
              </a:xfrm>
              <a:prstGeom prst="rect">
                <a:avLst/>
              </a:prstGeom>
            </p:spPr>
          </p:pic>
          <p:pic>
            <p:nvPicPr>
              <p:cNvPr id="35" name="Graphic 20" descr="Open hand">
                <a:extLst>
                  <a:ext uri="{FF2B5EF4-FFF2-40B4-BE49-F238E27FC236}">
                    <a16:creationId xmlns:a16="http://schemas.microsoft.com/office/drawing/2014/main" id="{B1952E5F-7CB2-42BA-83D0-1C17FF718A1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466367" flipH="1">
                <a:off x="4960808" y="771441"/>
                <a:ext cx="914400" cy="914400"/>
              </a:xfrm>
              <a:prstGeom prst="rect">
                <a:avLst/>
              </a:prstGeom>
            </p:spPr>
          </p:pic>
        </p:grpSp>
        <p:sp>
          <p:nvSpPr>
            <p:cNvPr id="32" name="TextBox 31"/>
            <p:cNvSpPr txBox="1"/>
            <p:nvPr/>
          </p:nvSpPr>
          <p:spPr>
            <a:xfrm>
              <a:off x="1410621" y="1024633"/>
              <a:ext cx="2186609" cy="719617"/>
            </a:xfrm>
            <a:prstGeom prst="rect">
              <a:avLst/>
            </a:prstGeom>
            <a:noFill/>
          </p:spPr>
          <p:txBody>
            <a:bodyPr wrap="square" rtlCol="0">
              <a:spAutoFit/>
            </a:bodyPr>
            <a:lstStyle/>
            <a:p>
              <a:pPr algn="ctr"/>
              <a:r>
                <a:rPr lang="en-US" sz="800" dirty="0"/>
                <a:t>Rigorous, Balanced Assessment</a:t>
              </a:r>
            </a:p>
          </p:txBody>
        </p:sp>
      </p:grpSp>
      <p:pic>
        <p:nvPicPr>
          <p:cNvPr id="4" name="Picture 3">
            <a:extLst>
              <a:ext uri="{FF2B5EF4-FFF2-40B4-BE49-F238E27FC236}">
                <a16:creationId xmlns:a16="http://schemas.microsoft.com/office/drawing/2014/main" id="{6378CB54-58DC-E0CB-4FE2-2CC9D94B69DE}"/>
              </a:ext>
            </a:extLst>
          </p:cNvPr>
          <p:cNvPicPr>
            <a:picLocks noChangeAspect="1"/>
          </p:cNvPicPr>
          <p:nvPr/>
        </p:nvPicPr>
        <p:blipFill>
          <a:blip r:embed="rId8"/>
          <a:stretch>
            <a:fillRect/>
          </a:stretch>
        </p:blipFill>
        <p:spPr>
          <a:xfrm>
            <a:off x="10280539" y="6086332"/>
            <a:ext cx="1571625" cy="609600"/>
          </a:xfrm>
          <a:prstGeom prst="rect">
            <a:avLst/>
          </a:prstGeom>
        </p:spPr>
      </p:pic>
      <p:sp>
        <p:nvSpPr>
          <p:cNvPr id="5" name="TextBox 4">
            <a:extLst>
              <a:ext uri="{FF2B5EF4-FFF2-40B4-BE49-F238E27FC236}">
                <a16:creationId xmlns:a16="http://schemas.microsoft.com/office/drawing/2014/main" id="{58B90FC7-51D8-1C88-161C-6819B9F68A24}"/>
              </a:ext>
            </a:extLst>
          </p:cNvPr>
          <p:cNvSpPr txBox="1"/>
          <p:nvPr/>
        </p:nvSpPr>
        <p:spPr>
          <a:xfrm>
            <a:off x="2329322" y="324083"/>
            <a:ext cx="7533353" cy="460639"/>
          </a:xfrm>
          <a:prstGeom prst="rect">
            <a:avLst/>
          </a:prstGeom>
          <a:noFill/>
        </p:spPr>
        <p:txBody>
          <a:bodyPr wrap="square">
            <a:spAutoFit/>
          </a:bodyPr>
          <a:lstStyle/>
          <a:p>
            <a:pPr marL="0" marR="0" lvl="0" indent="0" algn="ctr" defTabSz="609630" rtl="0" eaLnBrk="1" fontAlgn="auto" latinLnBrk="0" hangingPunct="1">
              <a:lnSpc>
                <a:spcPts val="3144"/>
              </a:lnSpc>
              <a:spcBef>
                <a:spcPts val="0"/>
              </a:spcBef>
              <a:spcAft>
                <a:spcPts val="0"/>
              </a:spcAft>
              <a:buClrTx/>
              <a:buSzTx/>
              <a:buFontTx/>
              <a:buNone/>
              <a:tabLst/>
              <a:defRPr/>
            </a:pPr>
            <a:r>
              <a:rPr kumimoji="0" lang="en-US" sz="2400" b="0" i="0" u="none" strike="noStrike" kern="1200" cap="none" spc="71" normalizeH="0" baseline="0" noProof="0" dirty="0">
                <a:ln>
                  <a:noFill/>
                </a:ln>
                <a:solidFill>
                  <a:srgbClr val="191919"/>
                </a:solidFill>
                <a:effectLst/>
                <a:uLnTx/>
                <a:uFillTx/>
                <a:latin typeface="Aileron Heavy"/>
                <a:ea typeface="Aileron Heavy"/>
                <a:cs typeface="Aileron Heavy"/>
                <a:sym typeface="Aileron Heavy"/>
              </a:rPr>
              <a:t>Tier 1 – Three Questions &amp; the Three Column Map</a:t>
            </a:r>
          </a:p>
        </p:txBody>
      </p:sp>
    </p:spTree>
    <p:custDataLst>
      <p:tags r:id="rId1"/>
    </p:custDataLst>
    <p:extLst>
      <p:ext uri="{BB962C8B-B14F-4D97-AF65-F5344CB8AC3E}">
        <p14:creationId xmlns:p14="http://schemas.microsoft.com/office/powerpoint/2010/main" val="190874783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ands, Macro, Plant, Soil, Grow, Life, Gray Life">
            <a:extLst>
              <a:ext uri="{FF2B5EF4-FFF2-40B4-BE49-F238E27FC236}">
                <a16:creationId xmlns:a16="http://schemas.microsoft.com/office/drawing/2014/main" id="{DC007C18-1851-614B-BB0A-F31B2A0F9568}"/>
              </a:ext>
            </a:extLst>
          </p:cNvPr>
          <p:cNvPicPr>
            <a:picLocks noGrp="1" noChangeAspect="1" noChangeArrowheads="1"/>
          </p:cNvPicPr>
          <p:nvPr>
            <p:ph type="pic" sz="quarter" idx="10"/>
          </p:nvPr>
        </p:nvPicPr>
        <p:blipFill rotWithShape="1">
          <a:blip r:embed="rId4" cstate="screen">
            <a:extLst>
              <a:ext uri="{28A0092B-C50C-407E-A947-70E740481C1C}">
                <a14:useLocalDpi xmlns:a14="http://schemas.microsoft.com/office/drawing/2010/main"/>
              </a:ext>
            </a:extLst>
          </a:blip>
          <a:srcRect t="47" b="47"/>
          <a:stretch/>
        </p:blipFill>
        <p:spPr>
          <a:xfrm>
            <a:off x="7013987" y="180764"/>
            <a:ext cx="4932213" cy="6496465"/>
          </a:xfrm>
        </p:spPr>
      </p:pic>
      <p:sp>
        <p:nvSpPr>
          <p:cNvPr id="4" name="Text Placeholder 3">
            <a:extLst>
              <a:ext uri="{FF2B5EF4-FFF2-40B4-BE49-F238E27FC236}">
                <a16:creationId xmlns:a16="http://schemas.microsoft.com/office/drawing/2014/main" id="{A411FD55-E59B-F341-8FB1-E07C351C87EF}"/>
              </a:ext>
            </a:extLst>
          </p:cNvPr>
          <p:cNvSpPr>
            <a:spLocks noGrp="1"/>
          </p:cNvSpPr>
          <p:nvPr>
            <p:ph type="body" sz="quarter" idx="12"/>
          </p:nvPr>
        </p:nvSpPr>
        <p:spPr>
          <a:solidFill>
            <a:schemeClr val="accent1"/>
          </a:solidFill>
        </p:spPr>
        <p:txBody>
          <a:bodyPr/>
          <a:lstStyle/>
          <a:p>
            <a:r>
              <a:rPr lang="en-US" sz="4800" cap="none" dirty="0"/>
              <a:t>“People support</a:t>
            </a:r>
            <a:br>
              <a:rPr lang="en-US" sz="4800" cap="none" dirty="0"/>
            </a:br>
            <a:r>
              <a:rPr lang="en-US" sz="4800" cap="none" dirty="0"/>
              <a:t>what they create.”</a:t>
            </a:r>
          </a:p>
          <a:p>
            <a:r>
              <a:rPr lang="en-US" sz="4800" cap="none" dirty="0"/>
              <a:t> </a:t>
            </a:r>
          </a:p>
          <a:p>
            <a:r>
              <a:rPr lang="en-US" altLang="ja-JP" sz="4000" i="1" dirty="0">
                <a:sym typeface="Tahoma" panose="020B0604030504040204" pitchFamily="34" charset="0"/>
              </a:rPr>
              <a:t>- </a:t>
            </a:r>
            <a:r>
              <a:rPr lang="en-US" altLang="ja-JP" sz="4000" i="1" cap="none" dirty="0">
                <a:sym typeface="Tahoma" panose="020B0604030504040204" pitchFamily="34" charset="0"/>
              </a:rPr>
              <a:t>Margaret Wheatley</a:t>
            </a:r>
            <a:endParaRPr lang="en-US" altLang="en-US" sz="4000" i="1" dirty="0">
              <a:sym typeface="Tahoma" panose="020B0604030504040204" pitchFamily="34" charset="0"/>
            </a:endParaRPr>
          </a:p>
        </p:txBody>
      </p:sp>
      <p:grpSp>
        <p:nvGrpSpPr>
          <p:cNvPr id="12" name="Group 11"/>
          <p:cNvGrpSpPr/>
          <p:nvPr/>
        </p:nvGrpSpPr>
        <p:grpSpPr>
          <a:xfrm>
            <a:off x="245800" y="5984983"/>
            <a:ext cx="1100754" cy="692249"/>
            <a:chOff x="1410621" y="272833"/>
            <a:chExt cx="2186609" cy="1471417"/>
          </a:xfrm>
        </p:grpSpPr>
        <p:grpSp>
          <p:nvGrpSpPr>
            <p:cNvPr id="13" name="Group 12">
              <a:extLst>
                <a:ext uri="{FF2B5EF4-FFF2-40B4-BE49-F238E27FC236}">
                  <a16:creationId xmlns:a16="http://schemas.microsoft.com/office/drawing/2014/main" id="{008BA528-15D6-4E11-A55F-4B45C5FAFE81}"/>
                </a:ext>
              </a:extLst>
            </p:cNvPr>
            <p:cNvGrpSpPr/>
            <p:nvPr/>
          </p:nvGrpSpPr>
          <p:grpSpPr>
            <a:xfrm>
              <a:off x="1788111" y="272833"/>
              <a:ext cx="1431627" cy="991190"/>
              <a:chOff x="4960808" y="638698"/>
              <a:chExt cx="1606732" cy="1047143"/>
            </a:xfrm>
          </p:grpSpPr>
          <p:pic>
            <p:nvPicPr>
              <p:cNvPr id="15" name="Graphic 18">
                <a:extLst>
                  <a:ext uri="{FF2B5EF4-FFF2-40B4-BE49-F238E27FC236}">
                    <a16:creationId xmlns:a16="http://schemas.microsoft.com/office/drawing/2014/main" id="{75857D92-139D-47F4-A529-F413990DAC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3050" y="638698"/>
                <a:ext cx="960209" cy="552449"/>
              </a:xfrm>
              <a:prstGeom prst="rect">
                <a:avLst/>
              </a:prstGeom>
            </p:spPr>
          </p:pic>
          <p:pic>
            <p:nvPicPr>
              <p:cNvPr id="16" name="Graphic 19" descr="Open hand">
                <a:extLst>
                  <a:ext uri="{FF2B5EF4-FFF2-40B4-BE49-F238E27FC236}">
                    <a16:creationId xmlns:a16="http://schemas.microsoft.com/office/drawing/2014/main" id="{8DFB0D42-36AA-43BD-9F69-DEAA484B766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974772">
                <a:off x="5653140" y="755305"/>
                <a:ext cx="914400" cy="914400"/>
              </a:xfrm>
              <a:prstGeom prst="rect">
                <a:avLst/>
              </a:prstGeom>
            </p:spPr>
          </p:pic>
          <p:pic>
            <p:nvPicPr>
              <p:cNvPr id="17" name="Graphic 20" descr="Open hand">
                <a:extLst>
                  <a:ext uri="{FF2B5EF4-FFF2-40B4-BE49-F238E27FC236}">
                    <a16:creationId xmlns:a16="http://schemas.microsoft.com/office/drawing/2014/main" id="{B1952E5F-7CB2-42BA-83D0-1C17FF718A1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66367" flipH="1">
                <a:off x="4960808" y="771441"/>
                <a:ext cx="914400" cy="914400"/>
              </a:xfrm>
              <a:prstGeom prst="rect">
                <a:avLst/>
              </a:prstGeom>
            </p:spPr>
          </p:pic>
        </p:grpSp>
        <p:sp>
          <p:nvSpPr>
            <p:cNvPr id="14" name="TextBox 13"/>
            <p:cNvSpPr txBox="1"/>
            <p:nvPr/>
          </p:nvSpPr>
          <p:spPr>
            <a:xfrm>
              <a:off x="1410621" y="1024633"/>
              <a:ext cx="2186609" cy="719617"/>
            </a:xfrm>
            <a:prstGeom prst="rect">
              <a:avLst/>
            </a:prstGeom>
            <a:noFill/>
          </p:spPr>
          <p:txBody>
            <a:bodyPr wrap="square" rtlCol="0">
              <a:spAutoFit/>
            </a:bodyPr>
            <a:lstStyle/>
            <a:p>
              <a:pPr algn="ctr"/>
              <a:r>
                <a:rPr lang="en-US" sz="800" dirty="0">
                  <a:solidFill>
                    <a:schemeClr val="bg1"/>
                  </a:solidFill>
                </a:rPr>
                <a:t>Rigorous, Balanced Assessment</a:t>
              </a:r>
            </a:p>
          </p:txBody>
        </p:sp>
      </p:grpSp>
    </p:spTree>
    <p:custDataLst>
      <p:tags r:id="rId1"/>
    </p:custDataLst>
    <p:extLst>
      <p:ext uri="{BB962C8B-B14F-4D97-AF65-F5344CB8AC3E}">
        <p14:creationId xmlns:p14="http://schemas.microsoft.com/office/powerpoint/2010/main" val="1247839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DEF65-BD14-D7DB-F30B-D576831C65F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A517946-7AFF-152B-5D87-2752D8BB4728}"/>
              </a:ext>
            </a:extLst>
          </p:cNvPr>
          <p:cNvSpPr>
            <a:spLocks noGrp="1"/>
          </p:cNvSpPr>
          <p:nvPr>
            <p:ph type="body" sz="quarter" idx="12"/>
          </p:nvPr>
        </p:nvSpPr>
        <p:spPr>
          <a:xfrm>
            <a:off x="639700" y="91440"/>
            <a:ext cx="11015662" cy="1327150"/>
          </a:xfrm>
        </p:spPr>
        <p:txBody>
          <a:bodyPr/>
          <a:lstStyle/>
          <a:p>
            <a:r>
              <a:rPr lang="en-US" sz="3200" dirty="0"/>
              <a:t>ACTIVITY: Harm, Worry, &amp; Goal Statements</a:t>
            </a:r>
          </a:p>
        </p:txBody>
      </p:sp>
      <p:sp>
        <p:nvSpPr>
          <p:cNvPr id="5" name="TextBox 4">
            <a:extLst>
              <a:ext uri="{FF2B5EF4-FFF2-40B4-BE49-F238E27FC236}">
                <a16:creationId xmlns:a16="http://schemas.microsoft.com/office/drawing/2014/main" id="{381DF35F-9AE5-94B3-6C38-BCD705EDE656}"/>
              </a:ext>
            </a:extLst>
          </p:cNvPr>
          <p:cNvSpPr txBox="1"/>
          <p:nvPr/>
        </p:nvSpPr>
        <p:spPr>
          <a:xfrm>
            <a:off x="639700" y="1756429"/>
            <a:ext cx="6254159" cy="1569982"/>
          </a:xfrm>
          <a:prstGeom prst="rect">
            <a:avLst/>
          </a:prstGeom>
          <a:noFill/>
        </p:spPr>
        <p:txBody>
          <a:bodyPr wrap="square">
            <a:spAutoFit/>
          </a:bodyPr>
          <a:lstStyle/>
          <a:p>
            <a:pPr marR="0" lvl="0" fontAlgn="base">
              <a:lnSpc>
                <a:spcPct val="150000"/>
              </a:lnSpc>
              <a:spcBef>
                <a:spcPts val="0"/>
              </a:spcBef>
              <a:spcAft>
                <a:spcPts val="0"/>
              </a:spcAft>
              <a:buSzPts val="1000"/>
              <a:tabLst>
                <a:tab pos="457200" algn="l"/>
                <a:tab pos="914400" algn="l"/>
              </a:tabLst>
            </a:pPr>
            <a:r>
              <a:rPr lang="en-US" sz="1800" b="1" dirty="0">
                <a:effectLst/>
                <a:latin typeface="Myriad pro" panose="020B0503030403020204"/>
                <a:ea typeface="Times New Roman" panose="02020603050405020304" pitchFamily="18" charset="0"/>
                <a:cs typeface="Times New Roman" panose="02020603050405020304" pitchFamily="18" charset="0"/>
              </a:rPr>
              <a:t>Readings for </a:t>
            </a:r>
            <a:r>
              <a:rPr lang="en-US" b="1" dirty="0">
                <a:latin typeface="Myriad pro" panose="020B0503030403020204"/>
                <a:ea typeface="Times New Roman" panose="02020603050405020304" pitchFamily="18" charset="0"/>
                <a:cs typeface="Times New Roman" panose="02020603050405020304" pitchFamily="18" charset="0"/>
              </a:rPr>
              <a:t>each group:</a:t>
            </a:r>
            <a:endParaRPr lang="en-US" dirty="0">
              <a:ea typeface="Times New Roman" panose="02020603050405020304" pitchFamily="18" charset="0"/>
              <a:cs typeface="Times New Roman" panose="02020603050405020304" pitchFamily="18" charset="0"/>
            </a:endParaRPr>
          </a:p>
          <a:p>
            <a:pPr marL="742950" lvl="1" indent="-285750" fontAlgn="base">
              <a:lnSpc>
                <a:spcPct val="150000"/>
              </a:lnSpc>
              <a:buFont typeface="Arial" panose="020B0604020202020204" pitchFamily="34" charset="0"/>
              <a:buChar char="•"/>
            </a:pPr>
            <a:r>
              <a:rPr lang="en-US" sz="1600" dirty="0"/>
              <a:t>Harm Statements</a:t>
            </a:r>
          </a:p>
          <a:p>
            <a:pPr marL="742950" lvl="1" indent="-285750" fontAlgn="base">
              <a:lnSpc>
                <a:spcPct val="150000"/>
              </a:lnSpc>
              <a:buFont typeface="Arial" panose="020B0604020202020204" pitchFamily="34" charset="0"/>
              <a:buChar char="•"/>
            </a:pPr>
            <a:r>
              <a:rPr lang="en-US" sz="1600" spc="47" dirty="0">
                <a:solidFill>
                  <a:srgbClr val="191919"/>
                </a:solidFill>
                <a:latin typeface="+mj-lt"/>
                <a:ea typeface="Aileron Regular"/>
                <a:cs typeface="Aileron Regular"/>
                <a:sym typeface="Aileron Regular"/>
              </a:rPr>
              <a:t>Worry Statements</a:t>
            </a:r>
          </a:p>
          <a:p>
            <a:pPr marL="742950" lvl="1" indent="-285750" fontAlgn="base">
              <a:lnSpc>
                <a:spcPct val="150000"/>
              </a:lnSpc>
              <a:buFont typeface="Arial" panose="020B0604020202020204" pitchFamily="34" charset="0"/>
              <a:buChar char="•"/>
            </a:pPr>
            <a:r>
              <a:rPr lang="en-US" sz="1600" spc="47" dirty="0">
                <a:solidFill>
                  <a:srgbClr val="191919"/>
                </a:solidFill>
                <a:latin typeface="+mj-lt"/>
                <a:ea typeface="Aileron Regular"/>
                <a:cs typeface="Aileron Regular"/>
                <a:sym typeface="Aileron Regular"/>
              </a:rPr>
              <a:t>Goal Statements</a:t>
            </a:r>
          </a:p>
        </p:txBody>
      </p:sp>
      <p:sp>
        <p:nvSpPr>
          <p:cNvPr id="3" name="TextBox 2">
            <a:extLst>
              <a:ext uri="{FF2B5EF4-FFF2-40B4-BE49-F238E27FC236}">
                <a16:creationId xmlns:a16="http://schemas.microsoft.com/office/drawing/2014/main" id="{3C149F7F-452C-1634-A0F0-BE018A18D605}"/>
              </a:ext>
            </a:extLst>
          </p:cNvPr>
          <p:cNvSpPr txBox="1"/>
          <p:nvPr/>
        </p:nvSpPr>
        <p:spPr>
          <a:xfrm>
            <a:off x="148182" y="3851451"/>
            <a:ext cx="7130804" cy="2298386"/>
          </a:xfrm>
          <a:prstGeom prst="rect">
            <a:avLst/>
          </a:prstGeom>
          <a:noFill/>
        </p:spPr>
        <p:txBody>
          <a:bodyPr wrap="square">
            <a:spAutoFit/>
          </a:bodyPr>
          <a:lstStyle/>
          <a:p>
            <a:pPr marL="457200" marR="0" indent="0">
              <a:lnSpc>
                <a:spcPct val="150000"/>
              </a:lnSpc>
              <a:spcBef>
                <a:spcPts val="675"/>
              </a:spcBef>
              <a:spcAft>
                <a:spcPts val="0"/>
              </a:spcAft>
            </a:pPr>
            <a:r>
              <a:rPr lang="en-US" b="1" dirty="0">
                <a:effectLst/>
                <a:latin typeface="Myriad pro" panose="020B0503030403020204"/>
                <a:ea typeface="Calibri" panose="020F0502020204030204" pitchFamily="34" charset="0"/>
              </a:rPr>
              <a:t>Each group teach back poster should include:</a:t>
            </a:r>
            <a:r>
              <a:rPr lang="en-US" dirty="0">
                <a:effectLst/>
                <a:latin typeface="Myriad pro" panose="020B0503030403020204"/>
                <a:ea typeface="Calibri" panose="020F0502020204030204" pitchFamily="34" charset="0"/>
              </a:rPr>
              <a:t> </a:t>
            </a:r>
          </a:p>
          <a:p>
            <a:pPr marL="1200150" lvl="1" indent="-285750">
              <a:lnSpc>
                <a:spcPct val="150000"/>
              </a:lnSpc>
              <a:spcBef>
                <a:spcPts val="675"/>
              </a:spcBef>
              <a:buFont typeface="Arial" panose="020B0604020202020204" pitchFamily="34" charset="0"/>
              <a:buChar char="•"/>
            </a:pPr>
            <a:r>
              <a:rPr lang="en-US" sz="1600" dirty="0">
                <a:effectLst/>
                <a:latin typeface="Myriad pro" panose="020B0503030403020204"/>
                <a:ea typeface="Calibri" panose="020F0502020204030204" pitchFamily="34" charset="0"/>
              </a:rPr>
              <a:t>The name of the tool</a:t>
            </a:r>
          </a:p>
          <a:p>
            <a:pPr marL="1200150" lvl="1" indent="-285750">
              <a:lnSpc>
                <a:spcPct val="150000"/>
              </a:lnSpc>
              <a:spcBef>
                <a:spcPts val="675"/>
              </a:spcBef>
              <a:buFont typeface="Arial" panose="020B0604020202020204" pitchFamily="34" charset="0"/>
              <a:buChar char="•"/>
            </a:pPr>
            <a:r>
              <a:rPr lang="en-US" sz="1600" dirty="0">
                <a:effectLst/>
                <a:latin typeface="Myriad pro" panose="020B0503030403020204"/>
                <a:ea typeface="Calibri" panose="020F0502020204030204" pitchFamily="34" charset="0"/>
              </a:rPr>
              <a:t>A definition/purpose of the tool</a:t>
            </a:r>
          </a:p>
          <a:p>
            <a:pPr marL="1200150" lvl="1" indent="-285750">
              <a:lnSpc>
                <a:spcPct val="150000"/>
              </a:lnSpc>
              <a:spcBef>
                <a:spcPts val="675"/>
              </a:spcBef>
              <a:buFont typeface="Arial" panose="020B0604020202020204" pitchFamily="34" charset="0"/>
              <a:buChar char="•"/>
            </a:pPr>
            <a:r>
              <a:rPr lang="en-US" sz="1600" dirty="0">
                <a:effectLst/>
                <a:latin typeface="Myriad pro" panose="020B0503030403020204"/>
                <a:ea typeface="Calibri" panose="020F0502020204030204" pitchFamily="34" charset="0"/>
              </a:rPr>
              <a:t>Some kind of visual </a:t>
            </a:r>
            <a:r>
              <a:rPr lang="en-US" sz="1600" dirty="0">
                <a:latin typeface="Myriad pro" panose="020B0503030403020204"/>
                <a:ea typeface="Calibri" panose="020F0502020204030204" pitchFamily="34" charset="0"/>
              </a:rPr>
              <a:t>(if available)</a:t>
            </a:r>
          </a:p>
          <a:p>
            <a:pPr marL="1200150" lvl="1" indent="-285750">
              <a:lnSpc>
                <a:spcPct val="150000"/>
              </a:lnSpc>
              <a:spcBef>
                <a:spcPts val="675"/>
              </a:spcBef>
              <a:buFont typeface="Arial" panose="020B0604020202020204" pitchFamily="34" charset="0"/>
              <a:buChar char="•"/>
            </a:pPr>
            <a:r>
              <a:rPr lang="en-US" sz="1600" dirty="0">
                <a:effectLst/>
                <a:latin typeface="Myriad pro" panose="020B0503030403020204"/>
                <a:ea typeface="Calibri" panose="020F0502020204030204" pitchFamily="34" charset="0"/>
              </a:rPr>
              <a:t>An example of when the tool would be useful in your work</a:t>
            </a:r>
          </a:p>
        </p:txBody>
      </p:sp>
      <p:pic>
        <p:nvPicPr>
          <p:cNvPr id="7" name="Picture 6" descr="A tool box with tools in it&#10;&#10;Description automatically generated">
            <a:extLst>
              <a:ext uri="{FF2B5EF4-FFF2-40B4-BE49-F238E27FC236}">
                <a16:creationId xmlns:a16="http://schemas.microsoft.com/office/drawing/2014/main" id="{1B315B69-4453-DC22-4251-8327CDA77B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921" b="31177"/>
          <a:stretch/>
        </p:blipFill>
        <p:spPr>
          <a:xfrm>
            <a:off x="7359560" y="3429000"/>
            <a:ext cx="4684258" cy="3429000"/>
          </a:xfrm>
          <a:prstGeom prst="rect">
            <a:avLst/>
          </a:prstGeom>
        </p:spPr>
      </p:pic>
    </p:spTree>
    <p:extLst>
      <p:ext uri="{BB962C8B-B14F-4D97-AF65-F5344CB8AC3E}">
        <p14:creationId xmlns:p14="http://schemas.microsoft.com/office/powerpoint/2010/main" val="94470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E4495-A6BA-4BCE-90CA-7D09ADF982C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AE5DEF7-FF59-CE48-40D3-D68565447EE4}"/>
              </a:ext>
            </a:extLst>
          </p:cNvPr>
          <p:cNvGraphicFramePr>
            <a:graphicFrameLocks noGrp="1"/>
          </p:cNvGraphicFramePr>
          <p:nvPr>
            <p:extLst>
              <p:ext uri="{D42A27DB-BD31-4B8C-83A1-F6EECF244321}">
                <p14:modId xmlns:p14="http://schemas.microsoft.com/office/powerpoint/2010/main" val="94711825"/>
              </p:ext>
            </p:extLst>
          </p:nvPr>
        </p:nvGraphicFramePr>
        <p:xfrm>
          <a:off x="464278" y="1714592"/>
          <a:ext cx="11263444" cy="1777164"/>
        </p:xfrm>
        <a:graphic>
          <a:graphicData uri="http://schemas.openxmlformats.org/drawingml/2006/table">
            <a:tbl>
              <a:tblPr/>
              <a:tblGrid>
                <a:gridCol w="3614425">
                  <a:extLst>
                    <a:ext uri="{9D8B030D-6E8A-4147-A177-3AD203B41FA5}">
                      <a16:colId xmlns:a16="http://schemas.microsoft.com/office/drawing/2014/main" val="20000"/>
                    </a:ext>
                  </a:extLst>
                </a:gridCol>
                <a:gridCol w="3806096">
                  <a:extLst>
                    <a:ext uri="{9D8B030D-6E8A-4147-A177-3AD203B41FA5}">
                      <a16:colId xmlns:a16="http://schemas.microsoft.com/office/drawing/2014/main" val="20001"/>
                    </a:ext>
                  </a:extLst>
                </a:gridCol>
                <a:gridCol w="3842923">
                  <a:extLst>
                    <a:ext uri="{9D8B030D-6E8A-4147-A177-3AD203B41FA5}">
                      <a16:colId xmlns:a16="http://schemas.microsoft.com/office/drawing/2014/main" val="20002"/>
                    </a:ext>
                  </a:extLst>
                </a:gridCol>
              </a:tblGrid>
              <a:tr h="485407">
                <a:tc>
                  <a:txBody>
                    <a:bodyPr/>
                    <a:lstStyle>
                      <a:lvl1pPr marL="0" algn="l" defTabSz="609630" rtl="0" eaLnBrk="1" latinLnBrk="0" hangingPunct="1">
                        <a:defRPr sz="1200" kern="1200">
                          <a:solidFill>
                            <a:schemeClr val="tx1"/>
                          </a:solidFill>
                          <a:latin typeface="Myriad pro"/>
                        </a:defRPr>
                      </a:lvl1pPr>
                      <a:lvl2pPr marL="304815" algn="l" defTabSz="609630" rtl="0" eaLnBrk="1" latinLnBrk="0" hangingPunct="1">
                        <a:defRPr sz="1200" kern="1200">
                          <a:solidFill>
                            <a:schemeClr val="tx1"/>
                          </a:solidFill>
                          <a:latin typeface="Myriad pro"/>
                        </a:defRPr>
                      </a:lvl2pPr>
                      <a:lvl3pPr marL="609630" algn="l" defTabSz="609630" rtl="0" eaLnBrk="1" latinLnBrk="0" hangingPunct="1">
                        <a:defRPr sz="1200" kern="1200">
                          <a:solidFill>
                            <a:schemeClr val="tx1"/>
                          </a:solidFill>
                          <a:latin typeface="Myriad pro"/>
                        </a:defRPr>
                      </a:lvl3pPr>
                      <a:lvl4pPr marL="914446" algn="l" defTabSz="609630" rtl="0" eaLnBrk="1" latinLnBrk="0" hangingPunct="1">
                        <a:defRPr sz="1200" kern="1200">
                          <a:solidFill>
                            <a:schemeClr val="tx1"/>
                          </a:solidFill>
                          <a:latin typeface="Myriad pro"/>
                        </a:defRPr>
                      </a:lvl4pPr>
                      <a:lvl5pPr marL="1219261" algn="l" defTabSz="609630" rtl="0" eaLnBrk="1" latinLnBrk="0" hangingPunct="1">
                        <a:defRPr sz="1200" kern="1200">
                          <a:solidFill>
                            <a:schemeClr val="tx1"/>
                          </a:solidFill>
                          <a:latin typeface="Myriad pro"/>
                        </a:defRPr>
                      </a:lvl5pPr>
                      <a:lvl6pPr marL="1524076" algn="l" defTabSz="609630" rtl="0" eaLnBrk="1" latinLnBrk="0" hangingPunct="1">
                        <a:defRPr sz="1200" kern="1200">
                          <a:solidFill>
                            <a:schemeClr val="tx1"/>
                          </a:solidFill>
                          <a:latin typeface="Myriad pro"/>
                        </a:defRPr>
                      </a:lvl6pPr>
                      <a:lvl7pPr marL="1828891" algn="l" defTabSz="609630" rtl="0" eaLnBrk="1" latinLnBrk="0" hangingPunct="1">
                        <a:defRPr sz="1200" kern="1200">
                          <a:solidFill>
                            <a:schemeClr val="tx1"/>
                          </a:solidFill>
                          <a:latin typeface="Myriad pro"/>
                        </a:defRPr>
                      </a:lvl7pPr>
                      <a:lvl8pPr marL="2133707" algn="l" defTabSz="609630" rtl="0" eaLnBrk="1" latinLnBrk="0" hangingPunct="1">
                        <a:defRPr sz="1200" kern="1200">
                          <a:solidFill>
                            <a:schemeClr val="tx1"/>
                          </a:solidFill>
                          <a:latin typeface="Myriad pro"/>
                        </a:defRPr>
                      </a:lvl8pPr>
                      <a:lvl9pPr marL="2438522" algn="l" defTabSz="609630" rtl="0" eaLnBrk="1" latinLnBrk="0" hangingPunct="1">
                        <a:defRPr sz="1200" kern="1200">
                          <a:solidFill>
                            <a:schemeClr val="tx1"/>
                          </a:solidFill>
                          <a:latin typeface="Myriad pro"/>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900" b="1" i="0" u="none" strike="noStrike" cap="none" normalizeH="0" baseline="0" dirty="0">
                        <a:ln>
                          <a:noFill/>
                        </a:ln>
                        <a:solidFill>
                          <a:schemeClr val="tx1"/>
                        </a:solidFill>
                        <a:effectLst/>
                        <a:latin typeface="Segoe UI" panose="020B0502040204020203" pitchFamily="34" charset="0"/>
                        <a:ea typeface="ＭＳ Ｐゴシック" charset="0"/>
                        <a:cs typeface="Segoe UI" panose="020B0502040204020203" pitchFamily="34" charset="0"/>
                        <a:sym typeface="Gill Sans" charset="0"/>
                      </a:endParaRPr>
                    </a:p>
                  </a:txBody>
                  <a:tcPr marL="128147" marR="128147" marT="48051" marB="48051" anchor="ctr" horzOverflow="overflow">
                    <a:lnL w="12700" cap="flat" cmpd="sng" algn="ctr">
                      <a:solidFill>
                        <a:srgbClr val="262627"/>
                      </a:solidFill>
                      <a:prstDash val="solid"/>
                      <a:round/>
                      <a:headEnd type="none" w="med" len="med"/>
                      <a:tailEnd type="none" w="med" len="med"/>
                    </a:lnL>
                    <a:lnR w="12700" cap="flat" cmpd="sng" algn="ctr">
                      <a:solidFill>
                        <a:srgbClr val="262627"/>
                      </a:solidFill>
                      <a:prstDash val="solid"/>
                      <a:round/>
                      <a:headEnd type="none" w="med" len="med"/>
                      <a:tailEnd type="none" w="med" len="med"/>
                    </a:lnR>
                    <a:lnT w="12700" cap="flat" cmpd="sng" algn="ctr">
                      <a:solidFill>
                        <a:srgbClr val="262627"/>
                      </a:solidFill>
                      <a:prstDash val="solid"/>
                      <a:round/>
                      <a:headEnd type="none" w="med" len="med"/>
                      <a:tailEnd type="none" w="med" len="med"/>
                    </a:lnT>
                    <a:lnB w="12700" cap="flat" cmpd="sng" algn="ctr">
                      <a:solidFill>
                        <a:srgbClr val="262627"/>
                      </a:solidFill>
                      <a:prstDash val="solid"/>
                      <a:round/>
                      <a:headEnd type="none" w="med" len="med"/>
                      <a:tailEnd type="none" w="med" len="med"/>
                    </a:lnB>
                    <a:lnTlToBr>
                      <a:noFill/>
                    </a:lnTlToBr>
                    <a:lnBlToTr>
                      <a:noFill/>
                    </a:lnBlToTr>
                    <a:noFill/>
                  </a:tcPr>
                </a:tc>
                <a:tc>
                  <a:txBody>
                    <a:bodyPr/>
                    <a:lstStyle/>
                    <a:p>
                      <a:endParaRPr lang="en-US" sz="1300" dirty="0"/>
                    </a:p>
                  </a:txBody>
                  <a:tcPr marL="128147" marR="128147" marT="48051" marB="48051" anchor="ctr" horzOverflow="overflow">
                    <a:lnL w="12700" cap="flat" cmpd="sng" algn="ctr">
                      <a:solidFill>
                        <a:srgbClr val="262627"/>
                      </a:solidFill>
                      <a:prstDash val="solid"/>
                      <a:round/>
                      <a:headEnd type="none" w="med" len="med"/>
                      <a:tailEnd type="none" w="med" len="med"/>
                    </a:lnL>
                    <a:lnR w="12700" cap="flat" cmpd="sng" algn="ctr">
                      <a:solidFill>
                        <a:srgbClr val="262627"/>
                      </a:solidFill>
                      <a:prstDash val="solid"/>
                      <a:round/>
                      <a:headEnd type="none" w="med" len="med"/>
                      <a:tailEnd type="none" w="med" len="med"/>
                    </a:lnR>
                    <a:lnT w="12700" cap="flat" cmpd="sng" algn="ctr">
                      <a:solidFill>
                        <a:srgbClr val="262627"/>
                      </a:solidFill>
                      <a:prstDash val="solid"/>
                      <a:round/>
                      <a:headEnd type="none" w="med" len="med"/>
                      <a:tailEnd type="none" w="med" len="med"/>
                    </a:lnT>
                    <a:lnB w="12700" cap="flat" cmpd="sng" algn="ctr">
                      <a:solidFill>
                        <a:srgbClr val="262627"/>
                      </a:solidFill>
                      <a:prstDash val="solid"/>
                      <a:round/>
                      <a:headEnd type="none" w="med" len="med"/>
                      <a:tailEnd type="none" w="med" len="med"/>
                    </a:lnB>
                    <a:lnTlToBr>
                      <a:noFill/>
                    </a:lnTlToBr>
                    <a:lnBlToTr>
                      <a:noFill/>
                    </a:lnBlToTr>
                    <a:noFill/>
                  </a:tcPr>
                </a:tc>
                <a:tc>
                  <a:txBody>
                    <a:bodyPr/>
                    <a:lstStyle/>
                    <a:p>
                      <a:endParaRPr lang="en-US" sz="1300" dirty="0"/>
                    </a:p>
                  </a:txBody>
                  <a:tcPr marL="128147" marR="128147" marT="48051" marB="48051" anchor="ctr" horzOverflow="overflow">
                    <a:lnL w="12700" cap="flat" cmpd="sng" algn="ctr">
                      <a:solidFill>
                        <a:srgbClr val="262627"/>
                      </a:solidFill>
                      <a:prstDash val="solid"/>
                      <a:round/>
                      <a:headEnd type="none" w="med" len="med"/>
                      <a:tailEnd type="none" w="med" len="med"/>
                    </a:lnL>
                    <a:lnR w="12700" cap="flat" cmpd="sng" algn="ctr">
                      <a:solidFill>
                        <a:srgbClr val="262627"/>
                      </a:solidFill>
                      <a:prstDash val="solid"/>
                      <a:round/>
                      <a:headEnd type="none" w="med" len="med"/>
                      <a:tailEnd type="none" w="med" len="med"/>
                    </a:lnR>
                    <a:lnT w="12700" cap="flat" cmpd="sng" algn="ctr">
                      <a:solidFill>
                        <a:srgbClr val="262627"/>
                      </a:solidFill>
                      <a:prstDash val="solid"/>
                      <a:round/>
                      <a:headEnd type="none" w="med" len="med"/>
                      <a:tailEnd type="none" w="med" len="med"/>
                    </a:lnT>
                    <a:lnB w="12700" cap="flat" cmpd="sng" algn="ctr">
                      <a:solidFill>
                        <a:srgbClr val="26262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0964">
                <a:tc>
                  <a:txBody>
                    <a:bodyPr/>
                    <a:lstStyle>
                      <a:lvl1pPr marL="0" algn="l" defTabSz="609630" rtl="0" eaLnBrk="1" latinLnBrk="0" hangingPunct="1">
                        <a:defRPr sz="1200" kern="1200">
                          <a:solidFill>
                            <a:schemeClr val="tx1"/>
                          </a:solidFill>
                          <a:latin typeface="Myriad pro"/>
                        </a:defRPr>
                      </a:lvl1pPr>
                      <a:lvl2pPr marL="304815" algn="l" defTabSz="609630" rtl="0" eaLnBrk="1" latinLnBrk="0" hangingPunct="1">
                        <a:defRPr sz="1200" kern="1200">
                          <a:solidFill>
                            <a:schemeClr val="tx1"/>
                          </a:solidFill>
                          <a:latin typeface="Myriad pro"/>
                        </a:defRPr>
                      </a:lvl2pPr>
                      <a:lvl3pPr marL="609630" algn="l" defTabSz="609630" rtl="0" eaLnBrk="1" latinLnBrk="0" hangingPunct="1">
                        <a:defRPr sz="1200" kern="1200">
                          <a:solidFill>
                            <a:schemeClr val="tx1"/>
                          </a:solidFill>
                          <a:latin typeface="Myriad pro"/>
                        </a:defRPr>
                      </a:lvl3pPr>
                      <a:lvl4pPr marL="914446" algn="l" defTabSz="609630" rtl="0" eaLnBrk="1" latinLnBrk="0" hangingPunct="1">
                        <a:defRPr sz="1200" kern="1200">
                          <a:solidFill>
                            <a:schemeClr val="tx1"/>
                          </a:solidFill>
                          <a:latin typeface="Myriad pro"/>
                        </a:defRPr>
                      </a:lvl4pPr>
                      <a:lvl5pPr marL="1219261" algn="l" defTabSz="609630" rtl="0" eaLnBrk="1" latinLnBrk="0" hangingPunct="1">
                        <a:defRPr sz="1200" kern="1200">
                          <a:solidFill>
                            <a:schemeClr val="tx1"/>
                          </a:solidFill>
                          <a:latin typeface="Myriad pro"/>
                        </a:defRPr>
                      </a:lvl5pPr>
                      <a:lvl6pPr marL="1524076" algn="l" defTabSz="609630" rtl="0" eaLnBrk="1" latinLnBrk="0" hangingPunct="1">
                        <a:defRPr sz="1200" kern="1200">
                          <a:solidFill>
                            <a:schemeClr val="tx1"/>
                          </a:solidFill>
                          <a:latin typeface="Myriad pro"/>
                        </a:defRPr>
                      </a:lvl6pPr>
                      <a:lvl7pPr marL="1828891" algn="l" defTabSz="609630" rtl="0" eaLnBrk="1" latinLnBrk="0" hangingPunct="1">
                        <a:defRPr sz="1200" kern="1200">
                          <a:solidFill>
                            <a:schemeClr val="tx1"/>
                          </a:solidFill>
                          <a:latin typeface="Myriad pro"/>
                        </a:defRPr>
                      </a:lvl7pPr>
                      <a:lvl8pPr marL="2133707" algn="l" defTabSz="609630" rtl="0" eaLnBrk="1" latinLnBrk="0" hangingPunct="1">
                        <a:defRPr sz="1200" kern="1200">
                          <a:solidFill>
                            <a:schemeClr val="tx1"/>
                          </a:solidFill>
                          <a:latin typeface="Myriad pro"/>
                        </a:defRPr>
                      </a:lvl8pPr>
                      <a:lvl9pPr marL="2438522" algn="l" defTabSz="609630" rtl="0" eaLnBrk="1" latinLnBrk="0" hangingPunct="1">
                        <a:defRPr sz="1200" kern="1200">
                          <a:solidFill>
                            <a:schemeClr val="tx1"/>
                          </a:solidFill>
                          <a:latin typeface="Myriad pro"/>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accent6"/>
                        </a:solidFill>
                        <a:effectLst/>
                        <a:latin typeface="Segoe UI" panose="020B0502040204020203" pitchFamily="34" charset="0"/>
                        <a:ea typeface="ＭＳ Ｐゴシック" charset="0"/>
                        <a:cs typeface="Segoe UI" panose="020B0502040204020203" pitchFamily="34" charset="0"/>
                        <a:sym typeface="Gill Sans"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accent6"/>
                        </a:solidFill>
                        <a:effectLst/>
                        <a:latin typeface="Segoe UI" panose="020B0502040204020203" pitchFamily="34" charset="0"/>
                        <a:ea typeface="ＭＳ Ｐゴシック" charset="0"/>
                        <a:cs typeface="Segoe UI" panose="020B0502040204020203" pitchFamily="34" charset="0"/>
                        <a:sym typeface="Gill Sans"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accent6"/>
                        </a:solidFill>
                        <a:effectLst/>
                        <a:latin typeface="Segoe UI" panose="020B0502040204020203" pitchFamily="34" charset="0"/>
                        <a:ea typeface="ＭＳ Ｐゴシック" charset="0"/>
                        <a:cs typeface="Segoe UI" panose="020B0502040204020203" pitchFamily="34" charset="0"/>
                        <a:sym typeface="Gill Sans" charset="0"/>
                      </a:endParaRPr>
                    </a:p>
                  </a:txBody>
                  <a:tcPr marL="128147" marR="128147" marT="48051" marB="48051" horzOverflow="overflow">
                    <a:lnL w="12700" cap="flat" cmpd="sng" algn="ctr">
                      <a:solidFill>
                        <a:srgbClr val="262627"/>
                      </a:solidFill>
                      <a:prstDash val="solid"/>
                      <a:round/>
                      <a:headEnd type="none" w="med" len="med"/>
                      <a:tailEnd type="none" w="med" len="med"/>
                    </a:lnL>
                    <a:lnR w="12700" cap="flat" cmpd="sng" algn="ctr">
                      <a:solidFill>
                        <a:srgbClr val="262627"/>
                      </a:solidFill>
                      <a:prstDash val="solid"/>
                      <a:round/>
                      <a:headEnd type="none" w="med" len="med"/>
                      <a:tailEnd type="none" w="med" len="med"/>
                    </a:lnR>
                    <a:lnT w="12700" cap="flat" cmpd="sng" algn="ctr">
                      <a:solidFill>
                        <a:srgbClr val="262627"/>
                      </a:solidFill>
                      <a:prstDash val="solid"/>
                      <a:round/>
                      <a:headEnd type="none" w="med" len="med"/>
                      <a:tailEnd type="none" w="med" len="med"/>
                    </a:lnT>
                    <a:lnB w="12700" cap="flat" cmpd="sng" algn="ctr">
                      <a:solidFill>
                        <a:srgbClr val="262627"/>
                      </a:solidFill>
                      <a:prstDash val="solid"/>
                      <a:round/>
                      <a:headEnd type="none" w="med" len="med"/>
                      <a:tailEnd type="none" w="med" len="med"/>
                    </a:lnB>
                    <a:lnTlToBr>
                      <a:noFill/>
                    </a:lnTlToBr>
                    <a:lnBlToTr>
                      <a:noFill/>
                    </a:lnBlToTr>
                    <a:noFill/>
                  </a:tcPr>
                </a:tc>
                <a:tc>
                  <a:txBody>
                    <a:bodyPr/>
                    <a:lstStyle>
                      <a:lvl1pPr marL="0" algn="l" defTabSz="609630" rtl="0" eaLnBrk="1" latinLnBrk="0" hangingPunct="1">
                        <a:defRPr sz="1200" kern="1200">
                          <a:solidFill>
                            <a:schemeClr val="tx1"/>
                          </a:solidFill>
                          <a:latin typeface="Myriad pro"/>
                        </a:defRPr>
                      </a:lvl1pPr>
                      <a:lvl2pPr marL="304815" algn="l" defTabSz="609630" rtl="0" eaLnBrk="1" latinLnBrk="0" hangingPunct="1">
                        <a:defRPr sz="1200" kern="1200">
                          <a:solidFill>
                            <a:schemeClr val="tx1"/>
                          </a:solidFill>
                          <a:latin typeface="Myriad pro"/>
                        </a:defRPr>
                      </a:lvl2pPr>
                      <a:lvl3pPr marL="609630" algn="l" defTabSz="609630" rtl="0" eaLnBrk="1" latinLnBrk="0" hangingPunct="1">
                        <a:defRPr sz="1200" kern="1200">
                          <a:solidFill>
                            <a:schemeClr val="tx1"/>
                          </a:solidFill>
                          <a:latin typeface="Myriad pro"/>
                        </a:defRPr>
                      </a:lvl3pPr>
                      <a:lvl4pPr marL="914446" algn="l" defTabSz="609630" rtl="0" eaLnBrk="1" latinLnBrk="0" hangingPunct="1">
                        <a:defRPr sz="1200" kern="1200">
                          <a:solidFill>
                            <a:schemeClr val="tx1"/>
                          </a:solidFill>
                          <a:latin typeface="Myriad pro"/>
                        </a:defRPr>
                      </a:lvl4pPr>
                      <a:lvl5pPr marL="1219261" algn="l" defTabSz="609630" rtl="0" eaLnBrk="1" latinLnBrk="0" hangingPunct="1">
                        <a:defRPr sz="1200" kern="1200">
                          <a:solidFill>
                            <a:schemeClr val="tx1"/>
                          </a:solidFill>
                          <a:latin typeface="Myriad pro"/>
                        </a:defRPr>
                      </a:lvl5pPr>
                      <a:lvl6pPr marL="1524076" algn="l" defTabSz="609630" rtl="0" eaLnBrk="1" latinLnBrk="0" hangingPunct="1">
                        <a:defRPr sz="1200" kern="1200">
                          <a:solidFill>
                            <a:schemeClr val="tx1"/>
                          </a:solidFill>
                          <a:latin typeface="Myriad pro"/>
                        </a:defRPr>
                      </a:lvl6pPr>
                      <a:lvl7pPr marL="1828891" algn="l" defTabSz="609630" rtl="0" eaLnBrk="1" latinLnBrk="0" hangingPunct="1">
                        <a:defRPr sz="1200" kern="1200">
                          <a:solidFill>
                            <a:schemeClr val="tx1"/>
                          </a:solidFill>
                          <a:latin typeface="Myriad pro"/>
                        </a:defRPr>
                      </a:lvl7pPr>
                      <a:lvl8pPr marL="2133707" algn="l" defTabSz="609630" rtl="0" eaLnBrk="1" latinLnBrk="0" hangingPunct="1">
                        <a:defRPr sz="1200" kern="1200">
                          <a:solidFill>
                            <a:schemeClr val="tx1"/>
                          </a:solidFill>
                          <a:latin typeface="Myriad pro"/>
                        </a:defRPr>
                      </a:lvl8pPr>
                      <a:lvl9pPr marL="2438522" algn="l" defTabSz="609630" rtl="0" eaLnBrk="1" latinLnBrk="0" hangingPunct="1">
                        <a:defRPr sz="1200" kern="1200">
                          <a:solidFill>
                            <a:schemeClr val="tx1"/>
                          </a:solidFill>
                          <a:latin typeface="Myriad pro"/>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accent6"/>
                        </a:solidFill>
                        <a:effectLst/>
                        <a:latin typeface="Segoe UI" panose="020B0502040204020203" pitchFamily="34" charset="0"/>
                        <a:ea typeface="ＭＳ Ｐゴシック" charset="0"/>
                        <a:cs typeface="Segoe UI" panose="020B0502040204020203"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accent6"/>
                        </a:solidFill>
                        <a:effectLst/>
                        <a:latin typeface="Segoe UI" panose="020B0502040204020203" pitchFamily="34" charset="0"/>
                        <a:ea typeface="ＭＳ Ｐゴシック" charset="0"/>
                        <a:cs typeface="Segoe UI" panose="020B0502040204020203" pitchFamily="34" charset="0"/>
                      </a:endParaRPr>
                    </a:p>
                  </a:txBody>
                  <a:tcPr marL="128147" marR="128147" marT="48051" marB="48051" horzOverflow="overflow">
                    <a:lnL w="12700" cap="flat" cmpd="sng" algn="ctr">
                      <a:solidFill>
                        <a:srgbClr val="262627"/>
                      </a:solidFill>
                      <a:prstDash val="solid"/>
                      <a:round/>
                      <a:headEnd type="none" w="med" len="med"/>
                      <a:tailEnd type="none" w="med" len="med"/>
                    </a:lnL>
                    <a:lnR w="12700" cap="flat" cmpd="sng" algn="ctr">
                      <a:solidFill>
                        <a:srgbClr val="262627"/>
                      </a:solidFill>
                      <a:prstDash val="solid"/>
                      <a:round/>
                      <a:headEnd type="none" w="med" len="med"/>
                      <a:tailEnd type="none" w="med" len="med"/>
                    </a:lnR>
                    <a:lnT w="12700" cap="flat" cmpd="sng" algn="ctr">
                      <a:solidFill>
                        <a:srgbClr val="262627"/>
                      </a:solidFill>
                      <a:prstDash val="solid"/>
                      <a:round/>
                      <a:headEnd type="none" w="med" len="med"/>
                      <a:tailEnd type="none" w="med" len="med"/>
                    </a:lnT>
                    <a:lnB w="12700" cap="flat" cmpd="sng" algn="ctr">
                      <a:solidFill>
                        <a:srgbClr val="262627"/>
                      </a:solidFill>
                      <a:prstDash val="solid"/>
                      <a:round/>
                      <a:headEnd type="none" w="med" len="med"/>
                      <a:tailEnd type="none" w="med" len="med"/>
                    </a:lnB>
                    <a:lnTlToBr>
                      <a:noFill/>
                    </a:lnTlToBr>
                    <a:lnBlToTr>
                      <a:noFill/>
                    </a:lnBlToTr>
                    <a:noFill/>
                  </a:tcPr>
                </a:tc>
                <a:tc>
                  <a:txBody>
                    <a:bodyPr/>
                    <a:lstStyle>
                      <a:lvl1pPr marL="0" algn="l" defTabSz="609630" rtl="0" eaLnBrk="1" latinLnBrk="0" hangingPunct="1">
                        <a:defRPr sz="1200" kern="1200">
                          <a:solidFill>
                            <a:schemeClr val="tx1"/>
                          </a:solidFill>
                          <a:latin typeface="Myriad pro"/>
                        </a:defRPr>
                      </a:lvl1pPr>
                      <a:lvl2pPr marL="304815" algn="l" defTabSz="609630" rtl="0" eaLnBrk="1" latinLnBrk="0" hangingPunct="1">
                        <a:defRPr sz="1200" kern="1200">
                          <a:solidFill>
                            <a:schemeClr val="tx1"/>
                          </a:solidFill>
                          <a:latin typeface="Myriad pro"/>
                        </a:defRPr>
                      </a:lvl2pPr>
                      <a:lvl3pPr marL="609630" algn="l" defTabSz="609630" rtl="0" eaLnBrk="1" latinLnBrk="0" hangingPunct="1">
                        <a:defRPr sz="1200" kern="1200">
                          <a:solidFill>
                            <a:schemeClr val="tx1"/>
                          </a:solidFill>
                          <a:latin typeface="Myriad pro"/>
                        </a:defRPr>
                      </a:lvl3pPr>
                      <a:lvl4pPr marL="914446" algn="l" defTabSz="609630" rtl="0" eaLnBrk="1" latinLnBrk="0" hangingPunct="1">
                        <a:defRPr sz="1200" kern="1200">
                          <a:solidFill>
                            <a:schemeClr val="tx1"/>
                          </a:solidFill>
                          <a:latin typeface="Myriad pro"/>
                        </a:defRPr>
                      </a:lvl4pPr>
                      <a:lvl5pPr marL="1219261" algn="l" defTabSz="609630" rtl="0" eaLnBrk="1" latinLnBrk="0" hangingPunct="1">
                        <a:defRPr sz="1200" kern="1200">
                          <a:solidFill>
                            <a:schemeClr val="tx1"/>
                          </a:solidFill>
                          <a:latin typeface="Myriad pro"/>
                        </a:defRPr>
                      </a:lvl5pPr>
                      <a:lvl6pPr marL="1524076" algn="l" defTabSz="609630" rtl="0" eaLnBrk="1" latinLnBrk="0" hangingPunct="1">
                        <a:defRPr sz="1200" kern="1200">
                          <a:solidFill>
                            <a:schemeClr val="tx1"/>
                          </a:solidFill>
                          <a:latin typeface="Myriad pro"/>
                        </a:defRPr>
                      </a:lvl6pPr>
                      <a:lvl7pPr marL="1828891" algn="l" defTabSz="609630" rtl="0" eaLnBrk="1" latinLnBrk="0" hangingPunct="1">
                        <a:defRPr sz="1200" kern="1200">
                          <a:solidFill>
                            <a:schemeClr val="tx1"/>
                          </a:solidFill>
                          <a:latin typeface="Myriad pro"/>
                        </a:defRPr>
                      </a:lvl7pPr>
                      <a:lvl8pPr marL="2133707" algn="l" defTabSz="609630" rtl="0" eaLnBrk="1" latinLnBrk="0" hangingPunct="1">
                        <a:defRPr sz="1200" kern="1200">
                          <a:solidFill>
                            <a:schemeClr val="tx1"/>
                          </a:solidFill>
                          <a:latin typeface="Myriad pro"/>
                        </a:defRPr>
                      </a:lvl8pPr>
                      <a:lvl9pPr marL="2438522" algn="l" defTabSz="609630" rtl="0" eaLnBrk="1" latinLnBrk="0" hangingPunct="1">
                        <a:defRPr sz="1200" kern="1200">
                          <a:solidFill>
                            <a:schemeClr val="tx1"/>
                          </a:solidFill>
                          <a:latin typeface="Myriad pro"/>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accent6"/>
                        </a:solidFill>
                        <a:effectLst/>
                        <a:latin typeface="Segoe UI" panose="020B0502040204020203" pitchFamily="34" charset="0"/>
                        <a:ea typeface="ＭＳ Ｐゴシック" charset="0"/>
                        <a:cs typeface="Segoe UI" panose="020B0502040204020203" pitchFamily="34" charset="0"/>
                        <a:sym typeface="Gill Sans"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accent6"/>
                        </a:solidFill>
                        <a:effectLst/>
                        <a:latin typeface="Segoe UI" panose="020B0502040204020203" pitchFamily="34" charset="0"/>
                        <a:ea typeface="ＭＳ Ｐゴシック" charset="0"/>
                        <a:cs typeface="Segoe UI" panose="020B0502040204020203" pitchFamily="34" charset="0"/>
                        <a:sym typeface="Gill Sans" charset="0"/>
                      </a:endParaRPr>
                    </a:p>
                  </a:txBody>
                  <a:tcPr marL="128147" marR="128147" marT="48051" marB="48051" horzOverflow="overflow">
                    <a:lnL w="12700" cap="flat" cmpd="sng" algn="ctr">
                      <a:solidFill>
                        <a:srgbClr val="262627"/>
                      </a:solidFill>
                      <a:prstDash val="solid"/>
                      <a:round/>
                      <a:headEnd type="none" w="med" len="med"/>
                      <a:tailEnd type="none" w="med" len="med"/>
                    </a:lnL>
                    <a:lnR w="12700" cap="flat" cmpd="sng" algn="ctr">
                      <a:solidFill>
                        <a:srgbClr val="262627"/>
                      </a:solidFill>
                      <a:prstDash val="solid"/>
                      <a:round/>
                      <a:headEnd type="none" w="med" len="med"/>
                      <a:tailEnd type="none" w="med" len="med"/>
                    </a:lnR>
                    <a:lnT w="12700" cap="flat" cmpd="sng" algn="ctr">
                      <a:solidFill>
                        <a:srgbClr val="262627"/>
                      </a:solidFill>
                      <a:prstDash val="solid"/>
                      <a:round/>
                      <a:headEnd type="none" w="med" len="med"/>
                      <a:tailEnd type="none" w="med" len="med"/>
                    </a:lnT>
                    <a:lnB w="12700" cap="flat" cmpd="sng" algn="ctr">
                      <a:solidFill>
                        <a:srgbClr val="26262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12" name="Group 11">
            <a:extLst>
              <a:ext uri="{FF2B5EF4-FFF2-40B4-BE49-F238E27FC236}">
                <a16:creationId xmlns:a16="http://schemas.microsoft.com/office/drawing/2014/main" id="{FD14054F-9EC6-BC6B-24AB-6A4A99C9CE91}"/>
              </a:ext>
            </a:extLst>
          </p:cNvPr>
          <p:cNvGrpSpPr/>
          <p:nvPr/>
        </p:nvGrpSpPr>
        <p:grpSpPr>
          <a:xfrm>
            <a:off x="518078" y="1815898"/>
            <a:ext cx="10861212" cy="1513519"/>
            <a:chOff x="458446" y="-21227"/>
            <a:chExt cx="10333433" cy="1439968"/>
          </a:xfrm>
        </p:grpSpPr>
        <p:grpSp>
          <p:nvGrpSpPr>
            <p:cNvPr id="3" name="Group 3">
              <a:extLst>
                <a:ext uri="{FF2B5EF4-FFF2-40B4-BE49-F238E27FC236}">
                  <a16:creationId xmlns:a16="http://schemas.microsoft.com/office/drawing/2014/main" id="{F551D511-EE37-FD99-23EC-4E2762C8E326}"/>
                </a:ext>
              </a:extLst>
            </p:cNvPr>
            <p:cNvGrpSpPr/>
            <p:nvPr/>
          </p:nvGrpSpPr>
          <p:grpSpPr>
            <a:xfrm>
              <a:off x="458446" y="-16909"/>
              <a:ext cx="3297573" cy="1427864"/>
              <a:chOff x="-994531" y="-3400519"/>
              <a:chExt cx="8927585" cy="3865673"/>
            </a:xfrm>
          </p:grpSpPr>
          <p:sp>
            <p:nvSpPr>
              <p:cNvPr id="4" name="Freeform 4">
                <a:extLst>
                  <a:ext uri="{FF2B5EF4-FFF2-40B4-BE49-F238E27FC236}">
                    <a16:creationId xmlns:a16="http://schemas.microsoft.com/office/drawing/2014/main" id="{F34855F8-2D9A-9D41-60CE-C999C7F42237}"/>
                  </a:ext>
                </a:extLst>
              </p:cNvPr>
              <p:cNvSpPr/>
              <p:nvPr/>
            </p:nvSpPr>
            <p:spPr>
              <a:xfrm>
                <a:off x="-994531" y="-2174109"/>
                <a:ext cx="8927585" cy="2639263"/>
              </a:xfrm>
              <a:custGeom>
                <a:avLst/>
                <a:gdLst/>
                <a:ahLst/>
                <a:cxnLst/>
                <a:rect l="l" t="t" r="r" b="b"/>
                <a:pathLst>
                  <a:path w="8927585" h="2639260">
                    <a:moveTo>
                      <a:pt x="0" y="0"/>
                    </a:moveTo>
                    <a:lnTo>
                      <a:pt x="8927585" y="0"/>
                    </a:lnTo>
                    <a:lnTo>
                      <a:pt x="8927585" y="2639260"/>
                    </a:lnTo>
                    <a:lnTo>
                      <a:pt x="0" y="2639260"/>
                    </a:lnTo>
                    <a:lnTo>
                      <a:pt x="0" y="0"/>
                    </a:lnTo>
                    <a:close/>
                  </a:path>
                </a:pathLst>
              </a:custGeom>
              <a:blipFill>
                <a:blip r:embed="rId3"/>
                <a:stretch>
                  <a:fillRect/>
                </a:stretch>
              </a:blipFill>
            </p:spPr>
            <p:txBody>
              <a:bodyPr/>
              <a:lstStyle/>
              <a:p>
                <a:pPr defTabSz="609630"/>
                <a:endParaRPr lang="en-US" sz="1200" dirty="0">
                  <a:solidFill>
                    <a:prstClr val="black"/>
                  </a:solidFill>
                  <a:latin typeface="Calibri"/>
                </a:endParaRPr>
              </a:p>
            </p:txBody>
          </p:sp>
          <p:sp>
            <p:nvSpPr>
              <p:cNvPr id="5" name="TextBox 5">
                <a:extLst>
                  <a:ext uri="{FF2B5EF4-FFF2-40B4-BE49-F238E27FC236}">
                    <a16:creationId xmlns:a16="http://schemas.microsoft.com/office/drawing/2014/main" id="{465D3F80-7453-EC16-F5FF-B4F285907B62}"/>
                  </a:ext>
                </a:extLst>
              </p:cNvPr>
              <p:cNvSpPr txBox="1"/>
              <p:nvPr/>
            </p:nvSpPr>
            <p:spPr>
              <a:xfrm>
                <a:off x="2" y="-3400519"/>
                <a:ext cx="6938519" cy="847130"/>
              </a:xfrm>
              <a:prstGeom prst="rect">
                <a:avLst/>
              </a:prstGeom>
            </p:spPr>
            <p:txBody>
              <a:bodyPr wrap="square" lIns="0" tIns="0" rIns="0" bIns="0" rtlCol="0" anchor="t">
                <a:spAutoFit/>
              </a:bodyPr>
              <a:lstStyle/>
              <a:p>
                <a:pPr algn="ctr" defTabSz="609630">
                  <a:lnSpc>
                    <a:spcPts val="2582"/>
                  </a:lnSpc>
                </a:pPr>
                <a:r>
                  <a:rPr lang="en-US" sz="2151" b="1" spc="43" dirty="0">
                    <a:solidFill>
                      <a:srgbClr val="191919"/>
                    </a:solidFill>
                    <a:latin typeface="Aileron Regular Bold"/>
                    <a:ea typeface="Aileron Regular Bold"/>
                    <a:cs typeface="Aileron Regular Bold"/>
                    <a:sym typeface="Aileron Regular Bold"/>
                  </a:rPr>
                  <a:t>Harm Statements</a:t>
                </a:r>
              </a:p>
            </p:txBody>
          </p:sp>
        </p:grpSp>
        <p:grpSp>
          <p:nvGrpSpPr>
            <p:cNvPr id="6" name="Group 11">
              <a:extLst>
                <a:ext uri="{FF2B5EF4-FFF2-40B4-BE49-F238E27FC236}">
                  <a16:creationId xmlns:a16="http://schemas.microsoft.com/office/drawing/2014/main" id="{DE515F17-7B22-0806-EF51-10B6E307FB91}"/>
                </a:ext>
              </a:extLst>
            </p:cNvPr>
            <p:cNvGrpSpPr/>
            <p:nvPr/>
          </p:nvGrpSpPr>
          <p:grpSpPr>
            <a:xfrm>
              <a:off x="3944589" y="-13533"/>
              <a:ext cx="3370682" cy="1343218"/>
              <a:chOff x="-892702" y="-3191906"/>
              <a:chExt cx="8588699" cy="3422606"/>
            </a:xfrm>
          </p:grpSpPr>
          <p:sp>
            <p:nvSpPr>
              <p:cNvPr id="7" name="Freeform 12">
                <a:extLst>
                  <a:ext uri="{FF2B5EF4-FFF2-40B4-BE49-F238E27FC236}">
                    <a16:creationId xmlns:a16="http://schemas.microsoft.com/office/drawing/2014/main" id="{332AD7A2-26FE-2921-9EC6-8680FD32DA6A}"/>
                  </a:ext>
                </a:extLst>
              </p:cNvPr>
              <p:cNvSpPr/>
              <p:nvPr/>
            </p:nvSpPr>
            <p:spPr>
              <a:xfrm>
                <a:off x="-892702" y="-1942852"/>
                <a:ext cx="8588699" cy="2173552"/>
              </a:xfrm>
              <a:custGeom>
                <a:avLst/>
                <a:gdLst/>
                <a:ahLst/>
                <a:cxnLst/>
                <a:rect l="l" t="t" r="r" b="b"/>
                <a:pathLst>
                  <a:path w="8588693" h="2173551">
                    <a:moveTo>
                      <a:pt x="0" y="0"/>
                    </a:moveTo>
                    <a:lnTo>
                      <a:pt x="8588693" y="0"/>
                    </a:lnTo>
                    <a:lnTo>
                      <a:pt x="8588693" y="2173551"/>
                    </a:lnTo>
                    <a:lnTo>
                      <a:pt x="0" y="2173551"/>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8" name="TextBox 13">
                <a:extLst>
                  <a:ext uri="{FF2B5EF4-FFF2-40B4-BE49-F238E27FC236}">
                    <a16:creationId xmlns:a16="http://schemas.microsoft.com/office/drawing/2014/main" id="{FB60AA96-2DAC-EEE6-BD9D-076B5A11074E}"/>
                  </a:ext>
                </a:extLst>
              </p:cNvPr>
              <p:cNvSpPr txBox="1"/>
              <p:nvPr/>
            </p:nvSpPr>
            <p:spPr>
              <a:xfrm>
                <a:off x="952786" y="-3191906"/>
                <a:ext cx="5380571" cy="766753"/>
              </a:xfrm>
              <a:prstGeom prst="rect">
                <a:avLst/>
              </a:prstGeom>
            </p:spPr>
            <p:txBody>
              <a:bodyPr wrap="square" lIns="0" tIns="0" rIns="0" bIns="0" rtlCol="0" anchor="t">
                <a:spAutoFit/>
              </a:bodyPr>
              <a:lstStyle/>
              <a:p>
                <a:pPr defTabSz="609630">
                  <a:lnSpc>
                    <a:spcPts val="2484"/>
                  </a:lnSpc>
                  <a:spcBef>
                    <a:spcPct val="0"/>
                  </a:spcBef>
                </a:pPr>
                <a:r>
                  <a:rPr lang="en-US" sz="2070" b="1" spc="41" dirty="0">
                    <a:solidFill>
                      <a:srgbClr val="000000"/>
                    </a:solidFill>
                    <a:latin typeface="Aileron Regular Bold"/>
                    <a:ea typeface="Aileron Regular Bold"/>
                    <a:cs typeface="Aileron Regular Bold"/>
                    <a:sym typeface="Aileron Regular Bold"/>
                  </a:rPr>
                  <a:t> Worry Statements</a:t>
                </a:r>
              </a:p>
            </p:txBody>
          </p:sp>
        </p:grpSp>
        <p:grpSp>
          <p:nvGrpSpPr>
            <p:cNvPr id="9" name="Group 8">
              <a:extLst>
                <a:ext uri="{FF2B5EF4-FFF2-40B4-BE49-F238E27FC236}">
                  <a16:creationId xmlns:a16="http://schemas.microsoft.com/office/drawing/2014/main" id="{02449C71-77B4-6A34-D832-60784A462F45}"/>
                </a:ext>
              </a:extLst>
            </p:cNvPr>
            <p:cNvGrpSpPr/>
            <p:nvPr/>
          </p:nvGrpSpPr>
          <p:grpSpPr>
            <a:xfrm>
              <a:off x="7503840" y="-21227"/>
              <a:ext cx="3288039" cy="1439968"/>
              <a:chOff x="-1227086" y="-3581615"/>
              <a:chExt cx="9311873" cy="4081092"/>
            </a:xfrm>
          </p:grpSpPr>
          <p:sp>
            <p:nvSpPr>
              <p:cNvPr id="10" name="Freeform 9">
                <a:extLst>
                  <a:ext uri="{FF2B5EF4-FFF2-40B4-BE49-F238E27FC236}">
                    <a16:creationId xmlns:a16="http://schemas.microsoft.com/office/drawing/2014/main" id="{EE5DED86-784F-471E-B95B-FDB4A1E1DAD4}"/>
                  </a:ext>
                </a:extLst>
              </p:cNvPr>
              <p:cNvSpPr/>
              <p:nvPr/>
            </p:nvSpPr>
            <p:spPr>
              <a:xfrm>
                <a:off x="-1227086" y="-2257023"/>
                <a:ext cx="9311873" cy="2756500"/>
              </a:xfrm>
              <a:custGeom>
                <a:avLst/>
                <a:gdLst/>
                <a:ahLst/>
                <a:cxnLst/>
                <a:rect l="l" t="t" r="r" b="b"/>
                <a:pathLst>
                  <a:path w="9311873" h="2756500">
                    <a:moveTo>
                      <a:pt x="0" y="0"/>
                    </a:moveTo>
                    <a:lnTo>
                      <a:pt x="9311873" y="0"/>
                    </a:lnTo>
                    <a:lnTo>
                      <a:pt x="9311873" y="2756500"/>
                    </a:lnTo>
                    <a:lnTo>
                      <a:pt x="0" y="2756500"/>
                    </a:lnTo>
                    <a:lnTo>
                      <a:pt x="0"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sp>
            <p:nvSpPr>
              <p:cNvPr id="11" name="TextBox 10">
                <a:extLst>
                  <a:ext uri="{FF2B5EF4-FFF2-40B4-BE49-F238E27FC236}">
                    <a16:creationId xmlns:a16="http://schemas.microsoft.com/office/drawing/2014/main" id="{AAE50423-DCFF-A7A2-FA5D-15BF00D3AEB2}"/>
                  </a:ext>
                </a:extLst>
              </p:cNvPr>
              <p:cNvSpPr txBox="1"/>
              <p:nvPr/>
            </p:nvSpPr>
            <p:spPr>
              <a:xfrm>
                <a:off x="1034107" y="-3581615"/>
                <a:ext cx="5628790" cy="899056"/>
              </a:xfrm>
              <a:prstGeom prst="rect">
                <a:avLst/>
              </a:prstGeom>
            </p:spPr>
            <p:txBody>
              <a:bodyPr wrap="square" lIns="0" tIns="0" rIns="0" bIns="0" rtlCol="0" anchor="t">
                <a:spAutoFit/>
              </a:bodyPr>
              <a:lstStyle/>
              <a:p>
                <a:pPr defTabSz="609630">
                  <a:lnSpc>
                    <a:spcPts val="2621"/>
                  </a:lnSpc>
                  <a:spcBef>
                    <a:spcPct val="0"/>
                  </a:spcBef>
                </a:pPr>
                <a:r>
                  <a:rPr lang="en-US" sz="2184" b="1" spc="43" dirty="0">
                    <a:solidFill>
                      <a:srgbClr val="000000"/>
                    </a:solidFill>
                    <a:latin typeface="Aileron Regular Bold"/>
                    <a:ea typeface="Aileron Regular Bold"/>
                    <a:cs typeface="Aileron Regular Bold"/>
                    <a:sym typeface="Aileron Regular Bold"/>
                  </a:rPr>
                  <a:t> Goal Statements</a:t>
                </a:r>
              </a:p>
            </p:txBody>
          </p:sp>
        </p:grpSp>
      </p:grpSp>
      <p:pic>
        <p:nvPicPr>
          <p:cNvPr id="13" name="Picture 12">
            <a:extLst>
              <a:ext uri="{FF2B5EF4-FFF2-40B4-BE49-F238E27FC236}">
                <a16:creationId xmlns:a16="http://schemas.microsoft.com/office/drawing/2014/main" id="{28A2D72A-86F0-1E0E-4B14-BC7FEDB956A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59105" y="315199"/>
            <a:ext cx="3118071" cy="734974"/>
          </a:xfrm>
          <a:prstGeom prst="rect">
            <a:avLst/>
          </a:prstGeom>
        </p:spPr>
      </p:pic>
      <p:sp>
        <p:nvSpPr>
          <p:cNvPr id="17" name="TextBox 16">
            <a:extLst>
              <a:ext uri="{FF2B5EF4-FFF2-40B4-BE49-F238E27FC236}">
                <a16:creationId xmlns:a16="http://schemas.microsoft.com/office/drawing/2014/main" id="{2AAAE325-9373-80D1-7604-9D9AC4DFB84B}"/>
              </a:ext>
            </a:extLst>
          </p:cNvPr>
          <p:cNvSpPr txBox="1"/>
          <p:nvPr/>
        </p:nvSpPr>
        <p:spPr>
          <a:xfrm>
            <a:off x="3047114" y="413083"/>
            <a:ext cx="6097772" cy="858184"/>
          </a:xfrm>
          <a:prstGeom prst="rect">
            <a:avLst/>
          </a:prstGeom>
          <a:noFill/>
        </p:spPr>
        <p:txBody>
          <a:bodyPr wrap="square">
            <a:spAutoFit/>
          </a:bodyPr>
          <a:lstStyle/>
          <a:p>
            <a:pPr marL="0" marR="0" lvl="0" indent="0" algn="ctr" defTabSz="609630" rtl="0" eaLnBrk="1" fontAlgn="auto" latinLnBrk="0" hangingPunct="1">
              <a:lnSpc>
                <a:spcPts val="3144"/>
              </a:lnSpc>
              <a:spcBef>
                <a:spcPts val="0"/>
              </a:spcBef>
              <a:spcAft>
                <a:spcPts val="0"/>
              </a:spcAft>
              <a:buClrTx/>
              <a:buSzTx/>
              <a:buFontTx/>
              <a:buNone/>
              <a:tabLst/>
              <a:defRPr/>
            </a:pPr>
            <a:r>
              <a:rPr kumimoji="0" lang="en-US" sz="2400" b="0" i="0" u="none" strike="noStrike" kern="1200" cap="none" spc="71" normalizeH="0" baseline="0" noProof="0" dirty="0">
                <a:ln>
                  <a:noFill/>
                </a:ln>
                <a:solidFill>
                  <a:srgbClr val="191919"/>
                </a:solidFill>
                <a:effectLst/>
                <a:uLnTx/>
                <a:uFillTx/>
                <a:latin typeface="Aileron Heavy"/>
                <a:ea typeface="Aileron Heavy"/>
                <a:cs typeface="Aileron Heavy"/>
                <a:sym typeface="Aileron Heavy"/>
              </a:rPr>
              <a:t>Tier 1 - Assessments</a:t>
            </a:r>
          </a:p>
          <a:p>
            <a:pPr marL="0" marR="0" lvl="0" indent="0" algn="ctr" defTabSz="609630" rtl="0" eaLnBrk="1" fontAlgn="auto" latinLnBrk="0" hangingPunct="1">
              <a:lnSpc>
                <a:spcPts val="3144"/>
              </a:lnSpc>
              <a:spcBef>
                <a:spcPct val="0"/>
              </a:spcBef>
              <a:spcAft>
                <a:spcPts val="0"/>
              </a:spcAft>
              <a:buClrTx/>
              <a:buSzTx/>
              <a:buFontTx/>
              <a:buNone/>
              <a:tabLst/>
              <a:defRPr/>
            </a:pPr>
            <a:r>
              <a:rPr kumimoji="0" lang="en-US" sz="2400" b="0" i="0" u="none" strike="noStrike" kern="1200" cap="none" spc="71" normalizeH="0" baseline="0" noProof="0" dirty="0">
                <a:ln>
                  <a:noFill/>
                </a:ln>
                <a:solidFill>
                  <a:srgbClr val="191919"/>
                </a:solidFill>
                <a:effectLst/>
                <a:uLnTx/>
                <a:uFillTx/>
                <a:latin typeface="Aileron Heavy"/>
                <a:ea typeface="Aileron Heavy"/>
                <a:cs typeface="Aileron Heavy"/>
                <a:sym typeface="Aileron Heavy"/>
              </a:rPr>
              <a:t>Harm, Worry, &amp; Goal Statements</a:t>
            </a:r>
          </a:p>
        </p:txBody>
      </p:sp>
      <p:pic>
        <p:nvPicPr>
          <p:cNvPr id="14" name="Picture 13">
            <a:extLst>
              <a:ext uri="{FF2B5EF4-FFF2-40B4-BE49-F238E27FC236}">
                <a16:creationId xmlns:a16="http://schemas.microsoft.com/office/drawing/2014/main" id="{8FE9C0AF-B2CE-000D-26FF-B1E761607A9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981453" y="6367667"/>
            <a:ext cx="1086378" cy="421383"/>
          </a:xfrm>
          <a:prstGeom prst="rect">
            <a:avLst/>
          </a:prstGeom>
        </p:spPr>
      </p:pic>
      <p:sp>
        <p:nvSpPr>
          <p:cNvPr id="16" name="Freeform 2">
            <a:extLst>
              <a:ext uri="{FF2B5EF4-FFF2-40B4-BE49-F238E27FC236}">
                <a16:creationId xmlns:a16="http://schemas.microsoft.com/office/drawing/2014/main" id="{62E143C2-81E2-5E45-5BCA-D34E055C9F87}"/>
              </a:ext>
            </a:extLst>
          </p:cNvPr>
          <p:cNvSpPr/>
          <p:nvPr/>
        </p:nvSpPr>
        <p:spPr>
          <a:xfrm>
            <a:off x="3801492" y="4582634"/>
            <a:ext cx="4121823" cy="1879885"/>
          </a:xfrm>
          <a:custGeom>
            <a:avLst/>
            <a:gdLst/>
            <a:ahLst/>
            <a:cxnLst/>
            <a:rect l="l" t="t" r="r" b="b"/>
            <a:pathLst>
              <a:path w="9753015" h="4448165">
                <a:moveTo>
                  <a:pt x="0" y="0"/>
                </a:moveTo>
                <a:lnTo>
                  <a:pt x="9753014" y="0"/>
                </a:lnTo>
                <a:lnTo>
                  <a:pt x="9753014" y="4448165"/>
                </a:lnTo>
                <a:lnTo>
                  <a:pt x="0" y="4448165"/>
                </a:lnTo>
                <a:lnTo>
                  <a:pt x="0" y="0"/>
                </a:lnTo>
                <a:close/>
              </a:path>
            </a:pathLst>
          </a:custGeom>
          <a:blipFill>
            <a:blip r:embed="rId8"/>
            <a:stretch>
              <a:fillRect/>
            </a:stretch>
          </a:blipFill>
        </p:spPr>
        <p:txBody>
          <a:bodyPr/>
          <a:lstStyle/>
          <a:p>
            <a:pPr defTabSz="609630"/>
            <a:endParaRPr lang="en-US" sz="1200">
              <a:solidFill>
                <a:prstClr val="black"/>
              </a:solidFill>
              <a:latin typeface="Calibri"/>
            </a:endParaRPr>
          </a:p>
        </p:txBody>
      </p:sp>
      <p:sp>
        <p:nvSpPr>
          <p:cNvPr id="19" name="TextBox 18">
            <a:extLst>
              <a:ext uri="{FF2B5EF4-FFF2-40B4-BE49-F238E27FC236}">
                <a16:creationId xmlns:a16="http://schemas.microsoft.com/office/drawing/2014/main" id="{C49CCB40-AEED-C89A-DA0A-CA4E51EC4B4A}"/>
              </a:ext>
            </a:extLst>
          </p:cNvPr>
          <p:cNvSpPr txBox="1"/>
          <p:nvPr/>
        </p:nvSpPr>
        <p:spPr>
          <a:xfrm>
            <a:off x="3709542" y="3782155"/>
            <a:ext cx="6097508" cy="583237"/>
          </a:xfrm>
          <a:prstGeom prst="rect">
            <a:avLst/>
          </a:prstGeom>
          <a:noFill/>
        </p:spPr>
        <p:txBody>
          <a:bodyPr wrap="square">
            <a:spAutoFit/>
          </a:bodyPr>
          <a:lstStyle/>
          <a:p>
            <a:pPr defTabSz="609630">
              <a:lnSpc>
                <a:spcPts val="4366"/>
              </a:lnSpc>
              <a:spcBef>
                <a:spcPct val="0"/>
              </a:spcBef>
            </a:pPr>
            <a:r>
              <a:rPr lang="en-US" sz="2000" b="1" spc="99" dirty="0">
                <a:solidFill>
                  <a:srgbClr val="00ABCA"/>
                </a:solidFill>
                <a:latin typeface="Aileron Heavy"/>
                <a:ea typeface="Aileron Heavy"/>
                <a:cs typeface="Aileron Heavy"/>
                <a:sym typeface="Aileron Heavy"/>
              </a:rPr>
              <a:t>SMART Goals = Behaviorally Specific</a:t>
            </a:r>
          </a:p>
        </p:txBody>
      </p:sp>
      <p:pic>
        <p:nvPicPr>
          <p:cNvPr id="20" name="Picture 19" descr="A light bulb with rays of light coming out of it">
            <a:extLst>
              <a:ext uri="{FF2B5EF4-FFF2-40B4-BE49-F238E27FC236}">
                <a16:creationId xmlns:a16="http://schemas.microsoft.com/office/drawing/2014/main" id="{3F8C3A82-4DD2-2D61-7AED-7FAF0B24F1B1}"/>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955617" y="3640808"/>
            <a:ext cx="950992" cy="950992"/>
          </a:xfrm>
          <a:prstGeom prst="rect">
            <a:avLst/>
          </a:prstGeom>
        </p:spPr>
      </p:pic>
    </p:spTree>
    <p:extLst>
      <p:ext uri="{BB962C8B-B14F-4D97-AF65-F5344CB8AC3E}">
        <p14:creationId xmlns:p14="http://schemas.microsoft.com/office/powerpoint/2010/main" val="3437812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opwatch with arrows and words&#10;&#10;Description automatically generated">
            <a:extLst>
              <a:ext uri="{FF2B5EF4-FFF2-40B4-BE49-F238E27FC236}">
                <a16:creationId xmlns:a16="http://schemas.microsoft.com/office/drawing/2014/main" id="{8E9B762F-0DED-3CA6-43F9-C3975B1BE96A}"/>
              </a:ext>
            </a:extLst>
          </p:cNvPr>
          <p:cNvPicPr>
            <a:picLocks noChangeAspect="1"/>
          </p:cNvPicPr>
          <p:nvPr/>
        </p:nvPicPr>
        <p:blipFill rotWithShape="1">
          <a:blip r:embed="rId2">
            <a:extLst>
              <a:ext uri="{28A0092B-C50C-407E-A947-70E740481C1C}">
                <a14:useLocalDpi xmlns:a14="http://schemas.microsoft.com/office/drawing/2010/main" val="0"/>
              </a:ext>
            </a:extLst>
          </a:blip>
          <a:srcRect t="11039" b="37647"/>
          <a:stretch/>
        </p:blipFill>
        <p:spPr>
          <a:xfrm>
            <a:off x="2304489" y="834895"/>
            <a:ext cx="7583021" cy="5188210"/>
          </a:xfrm>
          <a:prstGeom prst="rect">
            <a:avLst/>
          </a:prstGeom>
        </p:spPr>
      </p:pic>
    </p:spTree>
    <p:extLst>
      <p:ext uri="{BB962C8B-B14F-4D97-AF65-F5344CB8AC3E}">
        <p14:creationId xmlns:p14="http://schemas.microsoft.com/office/powerpoint/2010/main" val="2769240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7533D-70A2-9649-962D-548995C44F3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A41374-9DB4-A87C-850B-C8345DCE79DA}"/>
              </a:ext>
            </a:extLst>
          </p:cNvPr>
          <p:cNvSpPr>
            <a:spLocks noGrp="1"/>
          </p:cNvSpPr>
          <p:nvPr>
            <p:ph type="body" sz="quarter" idx="12"/>
          </p:nvPr>
        </p:nvSpPr>
        <p:spPr>
          <a:xfrm>
            <a:off x="569756" y="146278"/>
            <a:ext cx="11015662" cy="1280160"/>
          </a:xfrm>
        </p:spPr>
        <p:txBody>
          <a:bodyPr/>
          <a:lstStyle/>
          <a:p>
            <a:r>
              <a:rPr lang="en-US" sz="3200" dirty="0"/>
              <a:t>MidSOUTH Online Training Resources</a:t>
            </a:r>
          </a:p>
        </p:txBody>
      </p:sp>
      <p:grpSp>
        <p:nvGrpSpPr>
          <p:cNvPr id="8" name="Group 7">
            <a:extLst>
              <a:ext uri="{FF2B5EF4-FFF2-40B4-BE49-F238E27FC236}">
                <a16:creationId xmlns:a16="http://schemas.microsoft.com/office/drawing/2014/main" id="{800F9BDE-93F9-E35D-CEE0-E41BDDDE76EF}"/>
              </a:ext>
            </a:extLst>
          </p:cNvPr>
          <p:cNvGrpSpPr/>
          <p:nvPr/>
        </p:nvGrpSpPr>
        <p:grpSpPr>
          <a:xfrm>
            <a:off x="1375821" y="1226261"/>
            <a:ext cx="5613455" cy="1813540"/>
            <a:chOff x="388686" y="2320013"/>
            <a:chExt cx="11015662" cy="3205871"/>
          </a:xfrm>
        </p:grpSpPr>
        <p:pic>
          <p:nvPicPr>
            <p:cNvPr id="5" name="Picture 4">
              <a:extLst>
                <a:ext uri="{FF2B5EF4-FFF2-40B4-BE49-F238E27FC236}">
                  <a16:creationId xmlns:a16="http://schemas.microsoft.com/office/drawing/2014/main" id="{FA6A926F-D07D-F3B2-C30E-76CA8C7228D9}"/>
                </a:ext>
              </a:extLst>
            </p:cNvPr>
            <p:cNvPicPr>
              <a:picLocks noChangeAspect="1"/>
            </p:cNvPicPr>
            <p:nvPr/>
          </p:nvPicPr>
          <p:blipFill>
            <a:blip r:embed="rId3"/>
            <a:stretch>
              <a:fillRect/>
            </a:stretch>
          </p:blipFill>
          <p:spPr>
            <a:xfrm>
              <a:off x="388686" y="2320013"/>
              <a:ext cx="11015662" cy="3205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445AD235-1717-4563-FF27-52CFD24C8A5E}"/>
                </a:ext>
              </a:extLst>
            </p:cNvPr>
            <p:cNvSpPr/>
            <p:nvPr/>
          </p:nvSpPr>
          <p:spPr>
            <a:xfrm>
              <a:off x="9732475" y="2426329"/>
              <a:ext cx="968721" cy="3802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DE28B0-CE5E-8AA4-CFA0-F9B854FA9B54}"/>
                </a:ext>
              </a:extLst>
            </p:cNvPr>
            <p:cNvSpPr txBox="1"/>
            <p:nvPr/>
          </p:nvSpPr>
          <p:spPr>
            <a:xfrm>
              <a:off x="8615052" y="2426329"/>
              <a:ext cx="2086146" cy="435255"/>
            </a:xfrm>
            <a:prstGeom prst="rect">
              <a:avLst/>
            </a:prstGeom>
            <a:noFill/>
          </p:spPr>
          <p:txBody>
            <a:bodyPr wrap="square" rtlCol="0">
              <a:spAutoFit/>
            </a:bodyPr>
            <a:lstStyle/>
            <a:p>
              <a:r>
                <a:rPr lang="en-US" sz="1000" b="1" dirty="0">
                  <a:solidFill>
                    <a:schemeClr val="tx2"/>
                  </a:solidFill>
                </a:rPr>
                <a:t>Student Name</a:t>
              </a:r>
            </a:p>
          </p:txBody>
        </p:sp>
      </p:grpSp>
      <p:pic>
        <p:nvPicPr>
          <p:cNvPr id="10" name="Picture 9">
            <a:extLst>
              <a:ext uri="{FF2B5EF4-FFF2-40B4-BE49-F238E27FC236}">
                <a16:creationId xmlns:a16="http://schemas.microsoft.com/office/drawing/2014/main" id="{6AA85EB9-52E3-33FD-8B2C-321DD2615474}"/>
              </a:ext>
            </a:extLst>
          </p:cNvPr>
          <p:cNvPicPr>
            <a:picLocks noChangeAspect="1"/>
          </p:cNvPicPr>
          <p:nvPr/>
        </p:nvPicPr>
        <p:blipFill>
          <a:blip r:embed="rId4"/>
          <a:stretch>
            <a:fillRect/>
          </a:stretch>
        </p:blipFill>
        <p:spPr>
          <a:xfrm>
            <a:off x="8166226" y="596559"/>
            <a:ext cx="3153933" cy="5617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2" name="Straight Arrow Connector 11">
            <a:extLst>
              <a:ext uri="{FF2B5EF4-FFF2-40B4-BE49-F238E27FC236}">
                <a16:creationId xmlns:a16="http://schemas.microsoft.com/office/drawing/2014/main" id="{6A1998DC-AFFA-95FC-004A-5A05576C5A73}"/>
              </a:ext>
            </a:extLst>
          </p:cNvPr>
          <p:cNvCxnSpPr>
            <a:cxnSpLocks/>
          </p:cNvCxnSpPr>
          <p:nvPr/>
        </p:nvCxnSpPr>
        <p:spPr>
          <a:xfrm>
            <a:off x="6337426" y="2516863"/>
            <a:ext cx="2163778" cy="162057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A206ECA-E9E7-AFA2-37EE-EDBF817997EB}"/>
              </a:ext>
            </a:extLst>
          </p:cNvPr>
          <p:cNvSpPr txBox="1"/>
          <p:nvPr/>
        </p:nvSpPr>
        <p:spPr>
          <a:xfrm>
            <a:off x="2160759" y="3487950"/>
            <a:ext cx="5471310" cy="2123658"/>
          </a:xfrm>
          <a:prstGeom prst="rect">
            <a:avLst/>
          </a:prstGeom>
          <a:noFill/>
        </p:spPr>
        <p:txBody>
          <a:bodyPr wrap="square" rtlCol="0">
            <a:spAutoFit/>
          </a:bodyPr>
          <a:lstStyle/>
          <a:p>
            <a:r>
              <a:rPr lang="en-US" sz="2400" b="1" dirty="0">
                <a:solidFill>
                  <a:srgbClr val="00ABCA"/>
                </a:solidFill>
              </a:rPr>
              <a:t>Did you know?</a:t>
            </a:r>
          </a:p>
          <a:p>
            <a:endParaRPr lang="en-US" dirty="0"/>
          </a:p>
          <a:p>
            <a:r>
              <a:rPr lang="en-US" dirty="0"/>
              <a:t>Online training handouts for each are located in Moodle under </a:t>
            </a:r>
            <a:r>
              <a:rPr lang="en-US" b="1" dirty="0">
                <a:solidFill>
                  <a:srgbClr val="00ABCA"/>
                </a:solidFill>
              </a:rPr>
              <a:t>Resource Page</a:t>
            </a:r>
          </a:p>
          <a:p>
            <a:endParaRPr lang="en-US" dirty="0"/>
          </a:p>
          <a:p>
            <a:r>
              <a:rPr lang="en-US" dirty="0"/>
              <a:t>Make sure to save and revisit these handouts as needed!</a:t>
            </a:r>
          </a:p>
        </p:txBody>
      </p:sp>
      <p:pic>
        <p:nvPicPr>
          <p:cNvPr id="11" name="Picture 10" descr="A light bulb with rays of light coming out of it">
            <a:extLst>
              <a:ext uri="{FF2B5EF4-FFF2-40B4-BE49-F238E27FC236}">
                <a16:creationId xmlns:a16="http://schemas.microsoft.com/office/drawing/2014/main" id="{84197B84-9114-3B33-0167-5D3AD6CDD38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7142" y="1978017"/>
            <a:ext cx="2525900" cy="2525900"/>
          </a:xfrm>
          <a:prstGeom prst="rect">
            <a:avLst/>
          </a:prstGeom>
        </p:spPr>
      </p:pic>
      <p:sp>
        <p:nvSpPr>
          <p:cNvPr id="13" name="Rectangle 12">
            <a:extLst>
              <a:ext uri="{FF2B5EF4-FFF2-40B4-BE49-F238E27FC236}">
                <a16:creationId xmlns:a16="http://schemas.microsoft.com/office/drawing/2014/main" id="{01886AA1-E17C-6939-48F4-5235A2E52206}"/>
              </a:ext>
            </a:extLst>
          </p:cNvPr>
          <p:cNvSpPr/>
          <p:nvPr/>
        </p:nvSpPr>
        <p:spPr>
          <a:xfrm>
            <a:off x="8564582" y="3988103"/>
            <a:ext cx="1421394" cy="239866"/>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80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20C517-BC57-2D48-99C7-1D0CFF9546F5}"/>
              </a:ext>
            </a:extLst>
          </p:cNvPr>
          <p:cNvSpPr>
            <a:spLocks noGrp="1"/>
          </p:cNvSpPr>
          <p:nvPr>
            <p:ph type="body" sz="quarter" idx="12"/>
          </p:nvPr>
        </p:nvSpPr>
        <p:spPr/>
        <p:txBody>
          <a:bodyPr/>
          <a:lstStyle/>
          <a:p>
            <a:r>
              <a:rPr lang="en-US" sz="3500" dirty="0"/>
              <a:t>Click on Resource Page and then the Unit for more drop downs…</a:t>
            </a:r>
          </a:p>
        </p:txBody>
      </p:sp>
      <p:pic>
        <p:nvPicPr>
          <p:cNvPr id="8" name="Picture 7">
            <a:extLst>
              <a:ext uri="{FF2B5EF4-FFF2-40B4-BE49-F238E27FC236}">
                <a16:creationId xmlns:a16="http://schemas.microsoft.com/office/drawing/2014/main" id="{F27F5CA4-D204-D4EF-1336-D16C9EF9F1E5}"/>
              </a:ext>
            </a:extLst>
          </p:cNvPr>
          <p:cNvPicPr>
            <a:picLocks noChangeAspect="1"/>
          </p:cNvPicPr>
          <p:nvPr/>
        </p:nvPicPr>
        <p:blipFill>
          <a:blip r:embed="rId2"/>
          <a:stretch>
            <a:fillRect/>
          </a:stretch>
        </p:blipFill>
        <p:spPr>
          <a:xfrm>
            <a:off x="5600422" y="180767"/>
            <a:ext cx="5854278" cy="6620606"/>
          </a:xfrm>
          <a:prstGeom prst="rect">
            <a:avLst/>
          </a:prstGeom>
        </p:spPr>
      </p:pic>
      <p:cxnSp>
        <p:nvCxnSpPr>
          <p:cNvPr id="9" name="Straight Arrow Connector 8">
            <a:extLst>
              <a:ext uri="{FF2B5EF4-FFF2-40B4-BE49-F238E27FC236}">
                <a16:creationId xmlns:a16="http://schemas.microsoft.com/office/drawing/2014/main" id="{153F129D-0E1C-344F-AE46-7E5068946510}"/>
              </a:ext>
            </a:extLst>
          </p:cNvPr>
          <p:cNvCxnSpPr>
            <a:cxnSpLocks/>
          </p:cNvCxnSpPr>
          <p:nvPr/>
        </p:nvCxnSpPr>
        <p:spPr>
          <a:xfrm>
            <a:off x="5060888" y="2822213"/>
            <a:ext cx="539534"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Rectangle 9">
            <a:extLst>
              <a:ext uri="{FF2B5EF4-FFF2-40B4-BE49-F238E27FC236}">
                <a16:creationId xmlns:a16="http://schemas.microsoft.com/office/drawing/2014/main" id="{C2BD1B0B-59E3-9E48-FDCB-F879BEA7EB64}"/>
              </a:ext>
            </a:extLst>
          </p:cNvPr>
          <p:cNvSpPr/>
          <p:nvPr/>
        </p:nvSpPr>
        <p:spPr>
          <a:xfrm>
            <a:off x="5743887" y="2688417"/>
            <a:ext cx="1216505" cy="2298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Brace 10">
            <a:extLst>
              <a:ext uri="{FF2B5EF4-FFF2-40B4-BE49-F238E27FC236}">
                <a16:creationId xmlns:a16="http://schemas.microsoft.com/office/drawing/2014/main" id="{B2C94E85-CD37-9EBB-2EAF-B4D80BBCB105}"/>
              </a:ext>
            </a:extLst>
          </p:cNvPr>
          <p:cNvSpPr/>
          <p:nvPr/>
        </p:nvSpPr>
        <p:spPr>
          <a:xfrm>
            <a:off x="5295136" y="3572551"/>
            <a:ext cx="610572" cy="1587923"/>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3" name="Picture 12" descr="A cartoon character with bananas&#10;&#10;AI-generated content may be incorrect.">
            <a:extLst>
              <a:ext uri="{FF2B5EF4-FFF2-40B4-BE49-F238E27FC236}">
                <a16:creationId xmlns:a16="http://schemas.microsoft.com/office/drawing/2014/main" id="{F0C75C9F-A722-FE81-19AB-3274317D64E6}"/>
              </a:ext>
            </a:extLst>
          </p:cNvPr>
          <p:cNvPicPr>
            <a:picLocks noChangeAspect="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50634" y="5217101"/>
            <a:ext cx="2868238" cy="1640899"/>
          </a:xfrm>
          <a:prstGeom prst="rect">
            <a:avLst/>
          </a:prstGeom>
        </p:spPr>
      </p:pic>
    </p:spTree>
    <p:extLst>
      <p:ext uri="{BB962C8B-B14F-4D97-AF65-F5344CB8AC3E}">
        <p14:creationId xmlns:p14="http://schemas.microsoft.com/office/powerpoint/2010/main" val="400142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8D36D-446D-1873-CCA2-C97CE89E647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469D2E7-C599-081C-7FCA-7A636D39DD56}"/>
              </a:ext>
            </a:extLst>
          </p:cNvPr>
          <p:cNvSpPr>
            <a:spLocks noGrp="1"/>
          </p:cNvSpPr>
          <p:nvPr>
            <p:ph type="body" sz="quarter" idx="12"/>
          </p:nvPr>
        </p:nvSpPr>
        <p:spPr>
          <a:xfrm>
            <a:off x="569756" y="146278"/>
            <a:ext cx="11015662" cy="1280160"/>
          </a:xfrm>
        </p:spPr>
        <p:txBody>
          <a:bodyPr/>
          <a:lstStyle/>
          <a:p>
            <a:r>
              <a:rPr lang="en-US" sz="3200" dirty="0"/>
              <a:t>Other Training Resources</a:t>
            </a:r>
          </a:p>
        </p:txBody>
      </p:sp>
      <p:grpSp>
        <p:nvGrpSpPr>
          <p:cNvPr id="8" name="Group 7">
            <a:extLst>
              <a:ext uri="{FF2B5EF4-FFF2-40B4-BE49-F238E27FC236}">
                <a16:creationId xmlns:a16="http://schemas.microsoft.com/office/drawing/2014/main" id="{5A83ED7F-E5C1-414C-C41F-282ACFF32DB6}"/>
              </a:ext>
            </a:extLst>
          </p:cNvPr>
          <p:cNvGrpSpPr/>
          <p:nvPr/>
        </p:nvGrpSpPr>
        <p:grpSpPr>
          <a:xfrm>
            <a:off x="678703" y="1107430"/>
            <a:ext cx="6652294" cy="2321569"/>
            <a:chOff x="388686" y="2320013"/>
            <a:chExt cx="11015662" cy="3205871"/>
          </a:xfrm>
        </p:grpSpPr>
        <p:pic>
          <p:nvPicPr>
            <p:cNvPr id="5" name="Picture 4">
              <a:extLst>
                <a:ext uri="{FF2B5EF4-FFF2-40B4-BE49-F238E27FC236}">
                  <a16:creationId xmlns:a16="http://schemas.microsoft.com/office/drawing/2014/main" id="{CC2E91C7-935A-5050-5156-69F3381CF324}"/>
                </a:ext>
              </a:extLst>
            </p:cNvPr>
            <p:cNvPicPr>
              <a:picLocks noChangeAspect="1"/>
            </p:cNvPicPr>
            <p:nvPr/>
          </p:nvPicPr>
          <p:blipFill>
            <a:blip r:embed="rId3"/>
            <a:stretch>
              <a:fillRect/>
            </a:stretch>
          </p:blipFill>
          <p:spPr>
            <a:xfrm>
              <a:off x="388686" y="2320013"/>
              <a:ext cx="11015662" cy="3205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F52AE3A1-FA53-31F5-DE39-58F77C7C5EC7}"/>
                </a:ext>
              </a:extLst>
            </p:cNvPr>
            <p:cNvSpPr/>
            <p:nvPr/>
          </p:nvSpPr>
          <p:spPr>
            <a:xfrm>
              <a:off x="9732475" y="2426329"/>
              <a:ext cx="968721" cy="3802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DB97F9A-2981-59BC-28B0-03F0B549002A}"/>
                </a:ext>
              </a:extLst>
            </p:cNvPr>
            <p:cNvSpPr txBox="1"/>
            <p:nvPr/>
          </p:nvSpPr>
          <p:spPr>
            <a:xfrm>
              <a:off x="8615052" y="2426329"/>
              <a:ext cx="2086146" cy="435255"/>
            </a:xfrm>
            <a:prstGeom prst="rect">
              <a:avLst/>
            </a:prstGeom>
            <a:noFill/>
          </p:spPr>
          <p:txBody>
            <a:bodyPr wrap="square" rtlCol="0">
              <a:spAutoFit/>
            </a:bodyPr>
            <a:lstStyle/>
            <a:p>
              <a:r>
                <a:rPr lang="en-US" sz="1000" b="1" dirty="0">
                  <a:solidFill>
                    <a:schemeClr val="tx2"/>
                  </a:solidFill>
                </a:rPr>
                <a:t>Student Name</a:t>
              </a:r>
            </a:p>
          </p:txBody>
        </p:sp>
      </p:grpSp>
      <p:sp>
        <p:nvSpPr>
          <p:cNvPr id="9" name="TextBox 8">
            <a:extLst>
              <a:ext uri="{FF2B5EF4-FFF2-40B4-BE49-F238E27FC236}">
                <a16:creationId xmlns:a16="http://schemas.microsoft.com/office/drawing/2014/main" id="{E3E29C09-EB59-7974-7B06-B24A1B0999BE}"/>
              </a:ext>
            </a:extLst>
          </p:cNvPr>
          <p:cNvSpPr txBox="1"/>
          <p:nvPr/>
        </p:nvSpPr>
        <p:spPr>
          <a:xfrm>
            <a:off x="1762389" y="3543873"/>
            <a:ext cx="5613454" cy="2677656"/>
          </a:xfrm>
          <a:prstGeom prst="rect">
            <a:avLst/>
          </a:prstGeom>
          <a:noFill/>
        </p:spPr>
        <p:txBody>
          <a:bodyPr wrap="square" rtlCol="0">
            <a:spAutoFit/>
          </a:bodyPr>
          <a:lstStyle/>
          <a:p>
            <a:endParaRPr lang="en-US" dirty="0"/>
          </a:p>
          <a:p>
            <a:r>
              <a:rPr lang="en-US" sz="2400" b="1" dirty="0">
                <a:solidFill>
                  <a:srgbClr val="00ABCA"/>
                </a:solidFill>
              </a:rPr>
              <a:t>REMEMBER:</a:t>
            </a:r>
          </a:p>
          <a:p>
            <a:endParaRPr lang="en-US" dirty="0"/>
          </a:p>
          <a:p>
            <a:r>
              <a:rPr lang="en-US" dirty="0"/>
              <a:t>In Unit 1 online training you learned about other online courses available on the MidSOUTH online training website</a:t>
            </a:r>
          </a:p>
          <a:p>
            <a:endParaRPr lang="en-US" dirty="0"/>
          </a:p>
          <a:p>
            <a:r>
              <a:rPr lang="en-US" dirty="0"/>
              <a:t>These are incredible resources on a variety of topics available as additional tools in your FSW toolkit! </a:t>
            </a:r>
          </a:p>
        </p:txBody>
      </p:sp>
      <p:pic>
        <p:nvPicPr>
          <p:cNvPr id="16" name="Picture 15" descr="A light bulb with rays of light coming out of it">
            <a:extLst>
              <a:ext uri="{FF2B5EF4-FFF2-40B4-BE49-F238E27FC236}">
                <a16:creationId xmlns:a16="http://schemas.microsoft.com/office/drawing/2014/main" id="{9A22D0EA-9BE2-DFF3-D06E-08FDB1BCF65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2910" y="2349209"/>
            <a:ext cx="2525900" cy="2525900"/>
          </a:xfrm>
          <a:prstGeom prst="rect">
            <a:avLst/>
          </a:prstGeom>
        </p:spPr>
      </p:pic>
      <p:pic>
        <p:nvPicPr>
          <p:cNvPr id="10" name="Picture 9">
            <a:extLst>
              <a:ext uri="{FF2B5EF4-FFF2-40B4-BE49-F238E27FC236}">
                <a16:creationId xmlns:a16="http://schemas.microsoft.com/office/drawing/2014/main" id="{3C21263B-7FE7-0E51-941D-13F81F10C366}"/>
              </a:ext>
            </a:extLst>
          </p:cNvPr>
          <p:cNvPicPr>
            <a:picLocks noChangeAspect="1"/>
          </p:cNvPicPr>
          <p:nvPr/>
        </p:nvPicPr>
        <p:blipFill>
          <a:blip r:embed="rId6"/>
          <a:stretch>
            <a:fillRect/>
          </a:stretch>
        </p:blipFill>
        <p:spPr>
          <a:xfrm>
            <a:off x="8540432" y="813345"/>
            <a:ext cx="3153933" cy="5617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Left Brace 1">
            <a:extLst>
              <a:ext uri="{FF2B5EF4-FFF2-40B4-BE49-F238E27FC236}">
                <a16:creationId xmlns:a16="http://schemas.microsoft.com/office/drawing/2014/main" id="{0B5BA58A-0FF6-B49D-C186-030CC4087269}"/>
              </a:ext>
            </a:extLst>
          </p:cNvPr>
          <p:cNvSpPr/>
          <p:nvPr/>
        </p:nvSpPr>
        <p:spPr>
          <a:xfrm>
            <a:off x="7527398" y="3444513"/>
            <a:ext cx="1254420" cy="2336008"/>
          </a:xfrm>
          <a:prstGeom prst="lef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A8B9AE9-BA9B-6206-78BD-B1715DA1C4CF}"/>
              </a:ext>
            </a:extLst>
          </p:cNvPr>
          <p:cNvSpPr/>
          <p:nvPr/>
        </p:nvSpPr>
        <p:spPr>
          <a:xfrm>
            <a:off x="8884733" y="3198413"/>
            <a:ext cx="2706717" cy="757953"/>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F9A6F26-6FCC-B20B-345E-7DDB0CFD885B}"/>
              </a:ext>
            </a:extLst>
          </p:cNvPr>
          <p:cNvSpPr/>
          <p:nvPr/>
        </p:nvSpPr>
        <p:spPr>
          <a:xfrm>
            <a:off x="8878701" y="4435514"/>
            <a:ext cx="2706717" cy="1609141"/>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31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42441" y="829999"/>
            <a:ext cx="8243823" cy="4635500"/>
          </a:xfrm>
          <a:prstGeom prst="rect">
            <a:avLst/>
          </a:prstGeom>
        </p:spPr>
        <p:txBody>
          <a:bodyPr wrap="square" lIns="0" tIns="0" rIns="0" bIns="0" rtlCol="0" anchor="t">
            <a:spAutoFit/>
          </a:bodyPr>
          <a:lstStyle/>
          <a:p>
            <a:pPr>
              <a:lnSpc>
                <a:spcPts val="2552"/>
              </a:lnSpc>
            </a:pPr>
            <a:endParaRPr lang="en-US" sz="1600" dirty="0">
              <a:solidFill>
                <a:srgbClr val="4C1A27"/>
              </a:solidFill>
              <a:latin typeface="Glacial Indifference"/>
              <a:ea typeface="Glacial Indifference"/>
              <a:cs typeface="Glacial Indifference"/>
              <a:sym typeface="Glacial Indifference"/>
            </a:endParaRPr>
          </a:p>
          <a:p>
            <a:pPr>
              <a:lnSpc>
                <a:spcPts val="2803"/>
              </a:lnSpc>
            </a:pPr>
            <a:r>
              <a:rPr lang="en-US" sz="1933" b="1" dirty="0">
                <a:solidFill>
                  <a:srgbClr val="4C1A27"/>
                </a:solidFill>
                <a:latin typeface="Glacial Indifference Bold"/>
                <a:ea typeface="Glacial Indifference Bold"/>
                <a:cs typeface="Glacial Indifference Bold"/>
                <a:sym typeface="Glacial Indifference Bold"/>
              </a:rPr>
              <a:t>Classroom Schedule:</a:t>
            </a:r>
          </a:p>
          <a:p>
            <a:pPr marL="451285" lvl="1" indent="-285750">
              <a:lnSpc>
                <a:spcPts val="2223"/>
              </a:lnSpc>
              <a:buFont typeface="Arial" panose="020B0604020202020204" pitchFamily="34" charset="0"/>
              <a:buChar char="•"/>
            </a:pPr>
            <a:r>
              <a:rPr lang="en-US" sz="1600" b="1" dirty="0">
                <a:solidFill>
                  <a:srgbClr val="4C1A27"/>
                </a:solidFill>
                <a:latin typeface="Glacial Indifference"/>
                <a:ea typeface="Glacial Indifference"/>
                <a:cs typeface="Glacial Indifference"/>
                <a:sym typeface="Glacial Indifference"/>
              </a:rPr>
              <a:t>Units 2 - 5 </a:t>
            </a:r>
            <a:r>
              <a:rPr lang="en-US" sz="1600" dirty="0">
                <a:solidFill>
                  <a:srgbClr val="4C1A27"/>
                </a:solidFill>
                <a:latin typeface="Glacial Indifference"/>
                <a:ea typeface="Glacial Indifference"/>
                <a:cs typeface="Glacial Indifference"/>
                <a:sym typeface="Glacial Indifference"/>
              </a:rPr>
              <a:t>Online: 2 </a:t>
            </a:r>
            <a:r>
              <a:rPr lang="en-US" sz="1600" dirty="0" err="1">
                <a:solidFill>
                  <a:srgbClr val="4C1A27"/>
                </a:solidFill>
                <a:latin typeface="Glacial Indifference"/>
                <a:ea typeface="Glacial Indifference"/>
                <a:cs typeface="Glacial Indifference"/>
                <a:sym typeface="Glacial Indifference"/>
              </a:rPr>
              <a:t>hrs</a:t>
            </a:r>
            <a:r>
              <a:rPr lang="en-US" sz="1600" dirty="0">
                <a:solidFill>
                  <a:srgbClr val="4C1A27"/>
                </a:solidFill>
                <a:latin typeface="Glacial Indifference"/>
                <a:ea typeface="Glacial Indifference"/>
                <a:cs typeface="Glacial Indifference"/>
                <a:sym typeface="Glacial Indifference"/>
              </a:rPr>
              <a:t> each</a:t>
            </a:r>
          </a:p>
          <a:p>
            <a:pPr marL="444086" lvl="1" indent="-285750">
              <a:lnSpc>
                <a:spcPts val="2127"/>
              </a:lnSpc>
              <a:buFont typeface="Arial" panose="020B0604020202020204" pitchFamily="34" charset="0"/>
              <a:buChar char="•"/>
            </a:pPr>
            <a:r>
              <a:rPr lang="en-US" sz="1600" b="1" dirty="0">
                <a:solidFill>
                  <a:srgbClr val="4C1A27"/>
                </a:solidFill>
                <a:latin typeface="Glacial Indifference"/>
                <a:ea typeface="Glacial Indifference"/>
                <a:cs typeface="Glacial Indifference"/>
                <a:sym typeface="Glacial Indifference"/>
              </a:rPr>
              <a:t>Units 2 - 5 </a:t>
            </a:r>
            <a:r>
              <a:rPr lang="en-US" sz="1600" dirty="0">
                <a:solidFill>
                  <a:srgbClr val="4C1A27"/>
                </a:solidFill>
                <a:latin typeface="Glacial Indifference"/>
                <a:ea typeface="Glacial Indifference"/>
                <a:cs typeface="Glacial Indifference"/>
                <a:sym typeface="Glacial Indifference"/>
              </a:rPr>
              <a:t>Classroom: 18 hours each</a:t>
            </a:r>
          </a:p>
          <a:p>
            <a:pPr marL="444086" lvl="1" indent="-285750">
              <a:lnSpc>
                <a:spcPts val="2127"/>
              </a:lnSpc>
              <a:buFont typeface="Arial" panose="020B0604020202020204" pitchFamily="34" charset="0"/>
              <a:buChar char="•"/>
            </a:pPr>
            <a:r>
              <a:rPr lang="en-US" sz="1600" b="1" dirty="0">
                <a:solidFill>
                  <a:srgbClr val="4C1A27"/>
                </a:solidFill>
                <a:latin typeface="Glacial Indifference"/>
                <a:ea typeface="Glacial Indifference"/>
                <a:cs typeface="Glacial Indifference"/>
                <a:sym typeface="Glacial Indifference"/>
              </a:rPr>
              <a:t>Unit 6 </a:t>
            </a:r>
            <a:r>
              <a:rPr lang="en-US" sz="1600" dirty="0">
                <a:solidFill>
                  <a:srgbClr val="4C1A27"/>
                </a:solidFill>
                <a:latin typeface="Glacial Indifference"/>
                <a:ea typeface="Glacial Indifference"/>
                <a:cs typeface="Glacial Indifference"/>
                <a:sym typeface="Glacial Indifference"/>
              </a:rPr>
              <a:t>Online: 4 hours</a:t>
            </a:r>
            <a:endParaRPr lang="en-US" sz="1600" b="1" dirty="0">
              <a:solidFill>
                <a:srgbClr val="4C1A27"/>
              </a:solidFill>
              <a:latin typeface="Glacial Indifference"/>
              <a:ea typeface="Glacial Indifference"/>
              <a:cs typeface="Glacial Indifference"/>
              <a:sym typeface="Glacial Indifference"/>
            </a:endParaRPr>
          </a:p>
          <a:p>
            <a:pPr marL="444086" lvl="1" indent="-285750">
              <a:lnSpc>
                <a:spcPts val="2127"/>
              </a:lnSpc>
              <a:buFont typeface="Arial" panose="020B0604020202020204" pitchFamily="34" charset="0"/>
              <a:buChar char="•"/>
            </a:pPr>
            <a:r>
              <a:rPr lang="en-US" sz="1600" b="1" dirty="0">
                <a:solidFill>
                  <a:srgbClr val="4C1A27"/>
                </a:solidFill>
                <a:latin typeface="Glacial Indifference"/>
                <a:ea typeface="Glacial Indifference"/>
                <a:cs typeface="Glacial Indifference"/>
                <a:sym typeface="Glacial Indifference"/>
              </a:rPr>
              <a:t>Unit 6 </a:t>
            </a:r>
            <a:r>
              <a:rPr lang="en-US" sz="1600" dirty="0">
                <a:solidFill>
                  <a:srgbClr val="4C1A27"/>
                </a:solidFill>
                <a:latin typeface="Glacial Indifference"/>
                <a:ea typeface="Glacial Indifference"/>
                <a:cs typeface="Glacial Indifference"/>
                <a:sym typeface="Glacial Indifference"/>
              </a:rPr>
              <a:t>Classroom: 12 hours</a:t>
            </a:r>
          </a:p>
          <a:p>
            <a:pPr indent="-298864">
              <a:lnSpc>
                <a:spcPts val="2127"/>
              </a:lnSpc>
            </a:pPr>
            <a:endParaRPr lang="en-US" sz="1930" b="1" dirty="0">
              <a:solidFill>
                <a:srgbClr val="4C1A27"/>
              </a:solidFill>
              <a:latin typeface="Glacial Indifference"/>
              <a:ea typeface="Glacial Indifference"/>
              <a:cs typeface="Glacial Indifference"/>
              <a:sym typeface="Glacial Indifference"/>
            </a:endParaRPr>
          </a:p>
          <a:p>
            <a:pPr indent="-298864">
              <a:lnSpc>
                <a:spcPts val="2127"/>
              </a:lnSpc>
            </a:pPr>
            <a:endParaRPr lang="en-US" sz="1930" b="1" dirty="0">
              <a:solidFill>
                <a:srgbClr val="4C1A27"/>
              </a:solidFill>
              <a:latin typeface="Glacial Indifference"/>
              <a:ea typeface="Glacial Indifference"/>
              <a:cs typeface="Glacial Indifference"/>
              <a:sym typeface="Glacial Indifference"/>
            </a:endParaRPr>
          </a:p>
          <a:p>
            <a:pPr indent="-298864">
              <a:lnSpc>
                <a:spcPts val="2127"/>
              </a:lnSpc>
            </a:pPr>
            <a:r>
              <a:rPr lang="en-US" sz="1930" b="1" dirty="0">
                <a:solidFill>
                  <a:srgbClr val="4C1A27"/>
                </a:solidFill>
                <a:latin typeface="Glacial Indifference"/>
                <a:ea typeface="Glacial Indifference"/>
                <a:cs typeface="Glacial Indifference"/>
                <a:sym typeface="Glacial Indifference"/>
              </a:rPr>
              <a:t>Weekly Overview of Training Model:</a:t>
            </a:r>
          </a:p>
          <a:p>
            <a:pPr marL="172729" lvl="1">
              <a:lnSpc>
                <a:spcPts val="2320"/>
              </a:lnSpc>
            </a:pPr>
            <a:endParaRPr lang="en-US" sz="1600" dirty="0">
              <a:solidFill>
                <a:srgbClr val="4C1A27"/>
              </a:solidFill>
              <a:latin typeface="Glacial Indifference"/>
              <a:ea typeface="Glacial Indifference"/>
              <a:cs typeface="Glacial Indifference"/>
              <a:sym typeface="Glacial Indifference"/>
            </a:endParaRPr>
          </a:p>
          <a:p>
            <a:pPr marL="458479" lvl="1" indent="-285750">
              <a:lnSpc>
                <a:spcPts val="2320"/>
              </a:lnSpc>
              <a:buFont typeface="Arial" panose="020B0604020202020204" pitchFamily="34" charset="0"/>
              <a:buChar char="•"/>
            </a:pPr>
            <a:r>
              <a:rPr lang="en-US" sz="1600" b="1" dirty="0">
                <a:solidFill>
                  <a:srgbClr val="4C1A27"/>
                </a:solidFill>
                <a:latin typeface="Glacial Indifference"/>
                <a:ea typeface="Glacial Indifference"/>
                <a:cs typeface="Glacial Indifference"/>
                <a:sym typeface="Glacial Indifference"/>
              </a:rPr>
              <a:t>Week 1: </a:t>
            </a:r>
            <a:r>
              <a:rPr lang="en-US" sz="1600" dirty="0">
                <a:solidFill>
                  <a:srgbClr val="4C1A27"/>
                </a:solidFill>
                <a:latin typeface="Glacial Indifference"/>
                <a:ea typeface="Glacial Indifference"/>
                <a:cs typeface="Glacial Indifference"/>
                <a:sym typeface="Glacial Indifference"/>
              </a:rPr>
              <a:t>Unit 2: Foundational Practice Values for Child Welfare Professionals </a:t>
            </a:r>
          </a:p>
          <a:p>
            <a:pPr marL="458479" lvl="1" indent="-285750">
              <a:lnSpc>
                <a:spcPts val="2320"/>
              </a:lnSpc>
              <a:buFont typeface="Arial" panose="020B0604020202020204" pitchFamily="34" charset="0"/>
              <a:buChar char="•"/>
            </a:pPr>
            <a:r>
              <a:rPr lang="en-US" sz="1600" b="1" dirty="0">
                <a:solidFill>
                  <a:srgbClr val="4C1A27"/>
                </a:solidFill>
                <a:latin typeface="Glacial Indifference"/>
                <a:ea typeface="Glacial Indifference"/>
                <a:cs typeface="Glacial Indifference"/>
                <a:sym typeface="Glacial Indifference"/>
              </a:rPr>
              <a:t>Week 2: </a:t>
            </a:r>
            <a:r>
              <a:rPr lang="en-US" sz="1600" dirty="0">
                <a:solidFill>
                  <a:srgbClr val="4C1A27"/>
                </a:solidFill>
                <a:latin typeface="Glacial Indifference"/>
                <a:ea typeface="Glacial Indifference"/>
                <a:cs typeface="Glacial Indifference"/>
                <a:sym typeface="Glacial Indifference"/>
              </a:rPr>
              <a:t>Unit 3: Dynamics of Child Maltreatment - Identification and Legal Issues </a:t>
            </a:r>
          </a:p>
          <a:p>
            <a:pPr marL="458479" lvl="1" indent="-285750">
              <a:lnSpc>
                <a:spcPts val="2320"/>
              </a:lnSpc>
              <a:buFont typeface="Arial" panose="020B0604020202020204" pitchFamily="34" charset="0"/>
              <a:buChar char="•"/>
            </a:pPr>
            <a:r>
              <a:rPr lang="en-US" sz="1600" b="1" dirty="0">
                <a:solidFill>
                  <a:srgbClr val="4C1A27"/>
                </a:solidFill>
                <a:latin typeface="Glacial Indifference"/>
                <a:ea typeface="Glacial Indifference"/>
                <a:cs typeface="Glacial Indifference"/>
                <a:sym typeface="Glacial Indifference"/>
              </a:rPr>
              <a:t>Week 3: </a:t>
            </a:r>
            <a:r>
              <a:rPr lang="en-US" sz="1600" dirty="0">
                <a:solidFill>
                  <a:srgbClr val="4C1A27"/>
                </a:solidFill>
                <a:latin typeface="Glacial Indifference"/>
                <a:ea typeface="Glacial Indifference"/>
                <a:cs typeface="Glacial Indifference"/>
                <a:sym typeface="Glacial Indifference"/>
              </a:rPr>
              <a:t>No Classroom - OJT Week</a:t>
            </a:r>
          </a:p>
          <a:p>
            <a:pPr marL="458479" lvl="1" indent="-285750">
              <a:lnSpc>
                <a:spcPts val="2320"/>
              </a:lnSpc>
              <a:buFont typeface="Arial" panose="020B0604020202020204" pitchFamily="34" charset="0"/>
              <a:buChar char="•"/>
            </a:pPr>
            <a:r>
              <a:rPr lang="en-US" sz="1600" b="1" dirty="0">
                <a:solidFill>
                  <a:srgbClr val="4C1A27"/>
                </a:solidFill>
                <a:latin typeface="Glacial Indifference"/>
                <a:ea typeface="Glacial Indifference"/>
                <a:cs typeface="Glacial Indifference"/>
                <a:sym typeface="Glacial Indifference"/>
              </a:rPr>
              <a:t>Week 4: </a:t>
            </a:r>
            <a:r>
              <a:rPr lang="en-US" sz="1600" dirty="0">
                <a:solidFill>
                  <a:srgbClr val="4C1A27"/>
                </a:solidFill>
                <a:latin typeface="Glacial Indifference"/>
                <a:ea typeface="Glacial Indifference"/>
                <a:cs typeface="Glacial Indifference"/>
                <a:sym typeface="Glacial Indifference"/>
              </a:rPr>
              <a:t>Unit 4: Assessment Strategies and Preparing for On-call Duties</a:t>
            </a:r>
          </a:p>
          <a:p>
            <a:pPr marL="458479" lvl="1" indent="-285750">
              <a:lnSpc>
                <a:spcPts val="2320"/>
              </a:lnSpc>
              <a:buFont typeface="Arial" panose="020B0604020202020204" pitchFamily="34" charset="0"/>
              <a:buChar char="•"/>
            </a:pPr>
            <a:r>
              <a:rPr lang="en-US" sz="1600" b="1" dirty="0">
                <a:solidFill>
                  <a:srgbClr val="4C1A27"/>
                </a:solidFill>
                <a:latin typeface="Glacial Indifference"/>
                <a:ea typeface="Glacial Indifference"/>
                <a:cs typeface="Glacial Indifference"/>
                <a:sym typeface="Glacial Indifference"/>
              </a:rPr>
              <a:t>Week 5: </a:t>
            </a:r>
            <a:r>
              <a:rPr lang="en-US" sz="1600" dirty="0">
                <a:solidFill>
                  <a:srgbClr val="4C1A27"/>
                </a:solidFill>
                <a:latin typeface="Glacial Indifference"/>
                <a:ea typeface="Glacial Indifference"/>
                <a:cs typeface="Glacial Indifference"/>
                <a:sym typeface="Glacial Indifference"/>
              </a:rPr>
              <a:t>No Classroom - OJT Week</a:t>
            </a:r>
          </a:p>
          <a:p>
            <a:pPr marL="458479" lvl="1" indent="-285750">
              <a:lnSpc>
                <a:spcPts val="2320"/>
              </a:lnSpc>
              <a:buFont typeface="Arial" panose="020B0604020202020204" pitchFamily="34" charset="0"/>
              <a:buChar char="•"/>
            </a:pPr>
            <a:r>
              <a:rPr lang="en-US" sz="1600" b="1" dirty="0">
                <a:solidFill>
                  <a:srgbClr val="4C1A27"/>
                </a:solidFill>
                <a:latin typeface="Glacial Indifference"/>
                <a:ea typeface="Glacial Indifference"/>
                <a:cs typeface="Glacial Indifference"/>
                <a:sym typeface="Glacial Indifference"/>
              </a:rPr>
              <a:t>Week 6: </a:t>
            </a:r>
            <a:r>
              <a:rPr lang="en-US" sz="1600" dirty="0">
                <a:solidFill>
                  <a:srgbClr val="4C1A27"/>
                </a:solidFill>
                <a:latin typeface="Glacial Indifference"/>
                <a:ea typeface="Glacial Indifference"/>
                <a:cs typeface="Glacial Indifference"/>
                <a:sym typeface="Glacial Indifference"/>
              </a:rPr>
              <a:t>Unit 5 &amp; Unit 6: Engaging Families &amp; Recruitment, Retention, Resource/Adoption</a:t>
            </a:r>
          </a:p>
        </p:txBody>
      </p:sp>
      <p:grpSp>
        <p:nvGrpSpPr>
          <p:cNvPr id="3" name="Group 3"/>
          <p:cNvGrpSpPr/>
          <p:nvPr/>
        </p:nvGrpSpPr>
        <p:grpSpPr>
          <a:xfrm>
            <a:off x="342898" y="606794"/>
            <a:ext cx="2846746" cy="5411029"/>
            <a:chOff x="0" y="0"/>
            <a:chExt cx="5693492" cy="10822057"/>
          </a:xfrm>
        </p:grpSpPr>
        <p:grpSp>
          <p:nvGrpSpPr>
            <p:cNvPr id="4" name="Group 4"/>
            <p:cNvGrpSpPr/>
            <p:nvPr/>
          </p:nvGrpSpPr>
          <p:grpSpPr>
            <a:xfrm>
              <a:off x="0" y="0"/>
              <a:ext cx="5693492" cy="10822057"/>
              <a:chOff x="0" y="0"/>
              <a:chExt cx="1201941" cy="2284622"/>
            </a:xfrm>
          </p:grpSpPr>
          <p:sp>
            <p:nvSpPr>
              <p:cNvPr id="5" name="Freeform 5"/>
              <p:cNvSpPr/>
              <p:nvPr/>
            </p:nvSpPr>
            <p:spPr>
              <a:xfrm>
                <a:off x="0" y="0"/>
                <a:ext cx="1201941" cy="2284622"/>
              </a:xfrm>
              <a:custGeom>
                <a:avLst/>
                <a:gdLst/>
                <a:ahLst/>
                <a:cxnLst/>
                <a:rect l="l" t="t" r="r" b="b"/>
                <a:pathLst>
                  <a:path w="1201941" h="2284622">
                    <a:moveTo>
                      <a:pt x="1077481" y="2284622"/>
                    </a:moveTo>
                    <a:lnTo>
                      <a:pt x="124460" y="2284622"/>
                    </a:lnTo>
                    <a:cubicBezTo>
                      <a:pt x="55880" y="2284622"/>
                      <a:pt x="0" y="2228742"/>
                      <a:pt x="0" y="2160162"/>
                    </a:cubicBezTo>
                    <a:lnTo>
                      <a:pt x="0" y="124460"/>
                    </a:lnTo>
                    <a:cubicBezTo>
                      <a:pt x="0" y="55880"/>
                      <a:pt x="55880" y="0"/>
                      <a:pt x="124460" y="0"/>
                    </a:cubicBezTo>
                    <a:lnTo>
                      <a:pt x="1077481" y="0"/>
                    </a:lnTo>
                    <a:cubicBezTo>
                      <a:pt x="1146061" y="0"/>
                      <a:pt x="1201941" y="55880"/>
                      <a:pt x="1201941" y="124460"/>
                    </a:cubicBezTo>
                    <a:lnTo>
                      <a:pt x="1201941" y="2160162"/>
                    </a:lnTo>
                    <a:cubicBezTo>
                      <a:pt x="1201941" y="2228742"/>
                      <a:pt x="1146061" y="2284622"/>
                      <a:pt x="1077481" y="2284622"/>
                    </a:cubicBezTo>
                    <a:close/>
                  </a:path>
                </a:pathLst>
              </a:custGeom>
              <a:solidFill>
                <a:srgbClr val="245D7A"/>
              </a:solidFill>
            </p:spPr>
            <p:txBody>
              <a:bodyPr/>
              <a:lstStyle/>
              <a:p>
                <a:endParaRPr lang="en-US" sz="1200"/>
              </a:p>
            </p:txBody>
          </p:sp>
        </p:grpSp>
        <p:sp>
          <p:nvSpPr>
            <p:cNvPr id="6" name="Freeform 6"/>
            <p:cNvSpPr/>
            <p:nvPr/>
          </p:nvSpPr>
          <p:spPr>
            <a:xfrm>
              <a:off x="895333" y="5879081"/>
              <a:ext cx="3902826" cy="3878433"/>
            </a:xfrm>
            <a:custGeom>
              <a:avLst/>
              <a:gdLst/>
              <a:ahLst/>
              <a:cxnLst/>
              <a:rect l="l" t="t" r="r" b="b"/>
              <a:pathLst>
                <a:path w="3902826" h="3878433">
                  <a:moveTo>
                    <a:pt x="0" y="0"/>
                  </a:moveTo>
                  <a:lnTo>
                    <a:pt x="3902826" y="0"/>
                  </a:lnTo>
                  <a:lnTo>
                    <a:pt x="3902826" y="3878433"/>
                  </a:lnTo>
                  <a:lnTo>
                    <a:pt x="0" y="38784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7" name="TextBox 7"/>
            <p:cNvSpPr txBox="1"/>
            <p:nvPr/>
          </p:nvSpPr>
          <p:spPr>
            <a:xfrm>
              <a:off x="330050" y="1324472"/>
              <a:ext cx="4998456" cy="2960042"/>
            </a:xfrm>
            <a:prstGeom prst="rect">
              <a:avLst/>
            </a:prstGeom>
          </p:spPr>
          <p:txBody>
            <a:bodyPr wrap="square" lIns="0" tIns="0" rIns="0" bIns="0" rtlCol="0" anchor="t">
              <a:spAutoFit/>
            </a:bodyPr>
            <a:lstStyle/>
            <a:p>
              <a:pPr>
                <a:lnSpc>
                  <a:spcPts val="2333"/>
                </a:lnSpc>
              </a:pPr>
              <a:r>
                <a:rPr lang="en-US" sz="2333" b="1" dirty="0">
                  <a:solidFill>
                    <a:srgbClr val="FFFFFF"/>
                  </a:solidFill>
                  <a:latin typeface="Glacial Indifference Bold"/>
                  <a:ea typeface="Glacial Indifference Bold"/>
                  <a:cs typeface="Glacial Indifference Bold"/>
                  <a:sym typeface="Glacial Indifference Bold"/>
                </a:rPr>
                <a:t>FOUNDATIONS TRAINING SCHEDULE:</a:t>
              </a:r>
            </a:p>
            <a:p>
              <a:pPr>
                <a:lnSpc>
                  <a:spcPts val="2333"/>
                </a:lnSpc>
              </a:pPr>
              <a:endParaRPr lang="en-US" sz="2333" b="1" dirty="0">
                <a:solidFill>
                  <a:srgbClr val="FFFFFF"/>
                </a:solidFill>
                <a:latin typeface="Glacial Indifference Bold"/>
                <a:ea typeface="Glacial Indifference Bold"/>
                <a:cs typeface="Glacial Indifference Bold"/>
                <a:sym typeface="Glacial Indifference Bold"/>
              </a:endParaRPr>
            </a:p>
            <a:p>
              <a:pPr>
                <a:lnSpc>
                  <a:spcPts val="2333"/>
                </a:lnSpc>
              </a:pPr>
              <a:r>
                <a:rPr lang="en-US" sz="2333" b="1" dirty="0">
                  <a:solidFill>
                    <a:srgbClr val="FFFFFF"/>
                  </a:solidFill>
                  <a:latin typeface="Glacial Indifference Bold"/>
                  <a:ea typeface="Glacial Indifference Bold"/>
                  <a:cs typeface="Glacial Indifference Bold"/>
                  <a:sym typeface="Glacial Indifference Bold"/>
                </a:rPr>
                <a:t>84 HOURS TOTAL</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313" y="566872"/>
            <a:ext cx="3013543" cy="5411029"/>
            <a:chOff x="1597813" y="-303985"/>
            <a:chExt cx="1272366" cy="2284622"/>
          </a:xfrm>
        </p:grpSpPr>
        <p:sp>
          <p:nvSpPr>
            <p:cNvPr id="3" name="Freeform 3"/>
            <p:cNvSpPr/>
            <p:nvPr/>
          </p:nvSpPr>
          <p:spPr>
            <a:xfrm>
              <a:off x="1597813" y="-303985"/>
              <a:ext cx="1272366" cy="2284622"/>
            </a:xfrm>
            <a:custGeom>
              <a:avLst/>
              <a:gdLst/>
              <a:ahLst/>
              <a:cxnLst/>
              <a:rect l="l" t="t" r="r" b="b"/>
              <a:pathLst>
                <a:path w="1272366" h="2284622">
                  <a:moveTo>
                    <a:pt x="1147905" y="2284622"/>
                  </a:moveTo>
                  <a:lnTo>
                    <a:pt x="124460" y="2284622"/>
                  </a:lnTo>
                  <a:cubicBezTo>
                    <a:pt x="55880" y="2284622"/>
                    <a:pt x="0" y="2228742"/>
                    <a:pt x="0" y="2160162"/>
                  </a:cubicBezTo>
                  <a:lnTo>
                    <a:pt x="0" y="124460"/>
                  </a:lnTo>
                  <a:cubicBezTo>
                    <a:pt x="0" y="55880"/>
                    <a:pt x="55880" y="0"/>
                    <a:pt x="124460" y="0"/>
                  </a:cubicBezTo>
                  <a:lnTo>
                    <a:pt x="1147906" y="0"/>
                  </a:lnTo>
                  <a:cubicBezTo>
                    <a:pt x="1216486" y="0"/>
                    <a:pt x="1272366" y="55880"/>
                    <a:pt x="1272366" y="124460"/>
                  </a:cubicBezTo>
                  <a:lnTo>
                    <a:pt x="1272366" y="2160162"/>
                  </a:lnTo>
                  <a:cubicBezTo>
                    <a:pt x="1272366" y="2228742"/>
                    <a:pt x="1216486" y="2284622"/>
                    <a:pt x="1147906" y="2284622"/>
                  </a:cubicBezTo>
                  <a:close/>
                </a:path>
              </a:pathLst>
            </a:custGeom>
            <a:solidFill>
              <a:srgbClr val="245D7A"/>
            </a:solidFill>
          </p:spPr>
          <p:txBody>
            <a:bodyPr/>
            <a:lstStyle/>
            <a:p>
              <a:endParaRPr lang="en-US" sz="1200" dirty="0"/>
            </a:p>
          </p:txBody>
        </p:sp>
      </p:grpSp>
      <p:sp>
        <p:nvSpPr>
          <p:cNvPr id="4" name="TextBox 4"/>
          <p:cNvSpPr txBox="1"/>
          <p:nvPr/>
        </p:nvSpPr>
        <p:spPr>
          <a:xfrm>
            <a:off x="3902044" y="802542"/>
            <a:ext cx="7876619" cy="5447645"/>
          </a:xfrm>
          <a:prstGeom prst="rect">
            <a:avLst/>
          </a:prstGeom>
        </p:spPr>
        <p:txBody>
          <a:bodyPr wrap="square" lIns="0" tIns="0" rIns="0" bIns="0" rtlCol="0" anchor="t">
            <a:spAutoFit/>
          </a:bodyPr>
          <a:lstStyle/>
          <a:p>
            <a:r>
              <a:rPr lang="en-US" sz="2400" b="1" dirty="0">
                <a:solidFill>
                  <a:srgbClr val="4C1A27"/>
                </a:solidFill>
                <a:latin typeface="Glacial Indifference Bold"/>
                <a:ea typeface="Glacial Indifference Bold"/>
                <a:cs typeface="Glacial Indifference Bold"/>
                <a:sym typeface="Glacial Indifference Bold"/>
              </a:rPr>
              <a:t>Complete prior to attending Concentrations</a:t>
            </a:r>
          </a:p>
          <a:p>
            <a:endParaRPr lang="en-US" sz="1000" b="1" dirty="0">
              <a:solidFill>
                <a:srgbClr val="4C1A27"/>
              </a:solidFill>
              <a:latin typeface="Glacial Indifference Bold"/>
              <a:ea typeface="Glacial Indifference Bold"/>
              <a:cs typeface="Glacial Indifference Bold"/>
              <a:sym typeface="Glacial Indifference Bold"/>
            </a:endParaRPr>
          </a:p>
          <a:p>
            <a:pPr marL="0" lvl="1" indent="-251895">
              <a:buFont typeface="Arial"/>
              <a:buChar char="•"/>
            </a:pPr>
            <a:r>
              <a:rPr lang="en-US" sz="2000" dirty="0">
                <a:solidFill>
                  <a:srgbClr val="4C1A27"/>
                </a:solidFill>
                <a:latin typeface="Glacial Indifference"/>
                <a:ea typeface="Glacial Indifference"/>
                <a:cs typeface="Glacial Indifference"/>
                <a:sym typeface="Glacial Indifference"/>
              </a:rPr>
              <a:t>Unit 7 (Online) </a:t>
            </a:r>
          </a:p>
          <a:p>
            <a:endParaRPr lang="en-US" sz="2000" dirty="0">
              <a:solidFill>
                <a:srgbClr val="4C1A27"/>
              </a:solidFill>
              <a:latin typeface="Glacial Indifference"/>
              <a:ea typeface="Glacial Indifference"/>
              <a:cs typeface="Glacial Indifference"/>
              <a:sym typeface="Glacial Indifference"/>
            </a:endParaRPr>
          </a:p>
          <a:p>
            <a:endParaRPr lang="en-US" sz="2000" dirty="0">
              <a:solidFill>
                <a:srgbClr val="4C1A27"/>
              </a:solidFill>
              <a:latin typeface="Glacial Indifference"/>
              <a:ea typeface="Glacial Indifference"/>
              <a:cs typeface="Glacial Indifference"/>
              <a:sym typeface="Glacial Indifference"/>
            </a:endParaRPr>
          </a:p>
          <a:p>
            <a:r>
              <a:rPr lang="en-US" sz="2400" b="1" dirty="0">
                <a:solidFill>
                  <a:srgbClr val="4C1A27"/>
                </a:solidFill>
                <a:latin typeface="Glacial Indifference Bold"/>
                <a:ea typeface="Glacial Indifference Bold"/>
                <a:cs typeface="Glacial Indifference Bold"/>
                <a:sym typeface="Glacial Indifference Bold"/>
              </a:rPr>
              <a:t>Complete online trainings as you attend each concentration</a:t>
            </a:r>
          </a:p>
          <a:p>
            <a:endParaRPr lang="en-US" sz="1000" b="1" dirty="0">
              <a:solidFill>
                <a:srgbClr val="4C1A27"/>
              </a:solidFill>
              <a:latin typeface="Glacial Indifference Bold"/>
              <a:ea typeface="Glacial Indifference Bold"/>
              <a:cs typeface="Glacial Indifference Bold"/>
              <a:sym typeface="Glacial Indifference Bold"/>
            </a:endParaRPr>
          </a:p>
          <a:p>
            <a:pPr marL="0" lvl="1" indent="-251895">
              <a:buFont typeface="Arial"/>
              <a:buChar char="•"/>
            </a:pPr>
            <a:r>
              <a:rPr lang="en-US" sz="2000" dirty="0">
                <a:solidFill>
                  <a:srgbClr val="4C1A27"/>
                </a:solidFill>
                <a:latin typeface="Glacial Indifference"/>
                <a:ea typeface="Glacial Indifference"/>
                <a:cs typeface="Glacial Indifference"/>
                <a:sym typeface="Glacial Indifference"/>
              </a:rPr>
              <a:t>Investigations Concentration </a:t>
            </a:r>
          </a:p>
          <a:p>
            <a:pPr marL="0" lvl="1" indent="-251895">
              <a:buFont typeface="Arial"/>
              <a:buChar char="•"/>
            </a:pPr>
            <a:r>
              <a:rPr lang="en-US" sz="2000" dirty="0">
                <a:solidFill>
                  <a:srgbClr val="4C1A27"/>
                </a:solidFill>
                <a:latin typeface="Glacial Indifference"/>
                <a:ea typeface="Glacial Indifference"/>
                <a:cs typeface="Glacial Indifference"/>
                <a:sym typeface="Glacial Indifference"/>
              </a:rPr>
              <a:t>In-Home Concentration</a:t>
            </a:r>
          </a:p>
          <a:p>
            <a:pPr marL="0" lvl="1" indent="-251895">
              <a:buFont typeface="Arial"/>
              <a:buChar char="•"/>
            </a:pPr>
            <a:r>
              <a:rPr lang="en-US" sz="2000" dirty="0">
                <a:solidFill>
                  <a:srgbClr val="4C1A27"/>
                </a:solidFill>
                <a:latin typeface="Glacial Indifference"/>
                <a:ea typeface="Glacial Indifference"/>
                <a:cs typeface="Glacial Indifference"/>
                <a:sym typeface="Glacial Indifference"/>
              </a:rPr>
              <a:t>Out-of-Home Concentration</a:t>
            </a:r>
          </a:p>
          <a:p>
            <a:r>
              <a:rPr lang="en-US" sz="2400" b="1" dirty="0">
                <a:solidFill>
                  <a:srgbClr val="4C1A27"/>
                </a:solidFill>
                <a:latin typeface="Glacial Indifference Bold"/>
                <a:ea typeface="Glacial Indifference Bold"/>
                <a:cs typeface="Glacial Indifference Bold"/>
                <a:sym typeface="Glacial Indifference Bold"/>
              </a:rPr>
              <a:t> </a:t>
            </a:r>
          </a:p>
          <a:p>
            <a:endParaRPr lang="en-US" sz="2400" b="1" dirty="0">
              <a:solidFill>
                <a:srgbClr val="4C1A27"/>
              </a:solidFill>
              <a:latin typeface="Glacial Indifference Bold"/>
              <a:ea typeface="Glacial Indifference Bold"/>
              <a:cs typeface="Glacial Indifference Bold"/>
              <a:sym typeface="Glacial Indifference Bold"/>
            </a:endParaRPr>
          </a:p>
          <a:p>
            <a:r>
              <a:rPr lang="en-US" sz="2400" b="1" dirty="0">
                <a:solidFill>
                  <a:srgbClr val="4C1A27"/>
                </a:solidFill>
                <a:latin typeface="Glacial Indifference Bold"/>
                <a:ea typeface="Glacial Indifference Bold"/>
                <a:cs typeface="Glacial Indifference Bold"/>
                <a:sym typeface="Glacial Indifference Bold"/>
              </a:rPr>
              <a:t>Classroom Sessions (5 days each):</a:t>
            </a:r>
          </a:p>
          <a:p>
            <a:endParaRPr lang="en-US" sz="1000" b="1" dirty="0">
              <a:solidFill>
                <a:srgbClr val="4C1A27"/>
              </a:solidFill>
              <a:latin typeface="Glacial Indifference Bold"/>
              <a:ea typeface="Glacial Indifference Bold"/>
              <a:cs typeface="Glacial Indifference Bold"/>
              <a:sym typeface="Glacial Indifference Bold"/>
            </a:endParaRPr>
          </a:p>
          <a:p>
            <a:pPr marL="0" lvl="1" indent="-251895">
              <a:buFont typeface="Arial"/>
              <a:buChar char="•"/>
            </a:pPr>
            <a:r>
              <a:rPr lang="en-US" sz="2000" dirty="0">
                <a:solidFill>
                  <a:srgbClr val="4C1A27"/>
                </a:solidFill>
                <a:latin typeface="Glacial Indifference"/>
                <a:ea typeface="Glacial Indifference"/>
                <a:cs typeface="Glacial Indifference"/>
                <a:sym typeface="Glacial Indifference"/>
              </a:rPr>
              <a:t>Investigations Concentration </a:t>
            </a:r>
          </a:p>
          <a:p>
            <a:pPr marL="0" lvl="1" indent="-251895">
              <a:buFont typeface="Arial"/>
              <a:buChar char="•"/>
            </a:pPr>
            <a:r>
              <a:rPr lang="en-US" sz="2000" dirty="0">
                <a:solidFill>
                  <a:srgbClr val="4C1A27"/>
                </a:solidFill>
                <a:latin typeface="Glacial Indifference"/>
                <a:ea typeface="Glacial Indifference"/>
                <a:cs typeface="Glacial Indifference"/>
                <a:sym typeface="Glacial Indifference"/>
              </a:rPr>
              <a:t>In-Home Concentration</a:t>
            </a:r>
          </a:p>
          <a:p>
            <a:pPr marL="0" lvl="1" indent="-251895">
              <a:buFont typeface="Arial"/>
              <a:buChar char="•"/>
            </a:pPr>
            <a:r>
              <a:rPr lang="en-US" sz="2000" dirty="0">
                <a:solidFill>
                  <a:srgbClr val="4C1A27"/>
                </a:solidFill>
                <a:latin typeface="Glacial Indifference"/>
                <a:ea typeface="Glacial Indifference"/>
                <a:cs typeface="Glacial Indifference"/>
                <a:sym typeface="Glacial Indifference"/>
              </a:rPr>
              <a:t>Out-of-Home Concentration</a:t>
            </a:r>
          </a:p>
        </p:txBody>
      </p:sp>
      <p:sp>
        <p:nvSpPr>
          <p:cNvPr id="5" name="TextBox 5"/>
          <p:cNvSpPr txBox="1"/>
          <p:nvPr/>
        </p:nvSpPr>
        <p:spPr>
          <a:xfrm>
            <a:off x="413337" y="1184311"/>
            <a:ext cx="2848519" cy="1474763"/>
          </a:xfrm>
          <a:prstGeom prst="rect">
            <a:avLst/>
          </a:prstGeom>
        </p:spPr>
        <p:txBody>
          <a:bodyPr lIns="0" tIns="0" rIns="0" bIns="0" rtlCol="0" anchor="t">
            <a:spAutoFit/>
          </a:bodyPr>
          <a:lstStyle/>
          <a:p>
            <a:pPr>
              <a:lnSpc>
                <a:spcPts val="2333"/>
              </a:lnSpc>
            </a:pPr>
            <a:r>
              <a:rPr lang="en-US" sz="2333" b="1" dirty="0">
                <a:solidFill>
                  <a:srgbClr val="FFFFFF"/>
                </a:solidFill>
                <a:latin typeface="Glacial Indifference Bold"/>
                <a:ea typeface="Glacial Indifference Bold"/>
                <a:cs typeface="Glacial Indifference Bold"/>
                <a:sym typeface="Glacial Indifference Bold"/>
              </a:rPr>
              <a:t>CONCENTRATIONS </a:t>
            </a:r>
          </a:p>
          <a:p>
            <a:pPr>
              <a:lnSpc>
                <a:spcPts val="2333"/>
              </a:lnSpc>
            </a:pPr>
            <a:r>
              <a:rPr lang="en-US" sz="2333" b="1" dirty="0">
                <a:solidFill>
                  <a:srgbClr val="FFFFFF"/>
                </a:solidFill>
                <a:latin typeface="Glacial Indifference Bold"/>
                <a:ea typeface="Glacial Indifference Bold"/>
                <a:cs typeface="Glacial Indifference Bold"/>
                <a:sym typeface="Glacial Indifference Bold"/>
              </a:rPr>
              <a:t>TRAINING SCHEDULE: </a:t>
            </a:r>
          </a:p>
          <a:p>
            <a:pPr>
              <a:lnSpc>
                <a:spcPts val="2333"/>
              </a:lnSpc>
            </a:pPr>
            <a:endParaRPr lang="en-US" sz="2333" b="1" dirty="0">
              <a:solidFill>
                <a:srgbClr val="FFFFFF"/>
              </a:solidFill>
              <a:latin typeface="Glacial Indifference Bold"/>
              <a:ea typeface="Glacial Indifference Bold"/>
              <a:cs typeface="Glacial Indifference Bold"/>
              <a:sym typeface="Glacial Indifference Bold"/>
            </a:endParaRPr>
          </a:p>
          <a:p>
            <a:pPr>
              <a:lnSpc>
                <a:spcPts val="2333"/>
              </a:lnSpc>
            </a:pPr>
            <a:r>
              <a:rPr lang="en-US" sz="2333" b="1" dirty="0">
                <a:solidFill>
                  <a:srgbClr val="FFFFFF"/>
                </a:solidFill>
                <a:latin typeface="Glacial Indifference Bold"/>
                <a:ea typeface="Glacial Indifference Bold"/>
                <a:cs typeface="Glacial Indifference Bold"/>
                <a:sym typeface="Glacial Indifference Bold"/>
              </a:rPr>
              <a:t>30 HOURS EACH</a:t>
            </a:r>
          </a:p>
        </p:txBody>
      </p:sp>
      <p:sp>
        <p:nvSpPr>
          <p:cNvPr id="7" name="Freeform 6"/>
          <p:cNvSpPr/>
          <p:nvPr/>
        </p:nvSpPr>
        <p:spPr>
          <a:xfrm>
            <a:off x="754644" y="3429000"/>
            <a:ext cx="1951413" cy="1939217"/>
          </a:xfrm>
          <a:custGeom>
            <a:avLst/>
            <a:gdLst/>
            <a:ahLst/>
            <a:cxnLst/>
            <a:rect l="l" t="t" r="r" b="b"/>
            <a:pathLst>
              <a:path w="2927119" h="2908825">
                <a:moveTo>
                  <a:pt x="0" y="0"/>
                </a:moveTo>
                <a:lnTo>
                  <a:pt x="2927119" y="0"/>
                </a:lnTo>
                <a:lnTo>
                  <a:pt x="2927119" y="2908825"/>
                </a:lnTo>
                <a:lnTo>
                  <a:pt x="0" y="29088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vident Change PPT Template SUI">
  <a:themeElements>
    <a:clrScheme name="MidSOUTH">
      <a:dk1>
        <a:srgbClr val="262627"/>
      </a:dk1>
      <a:lt1>
        <a:sysClr val="window" lastClr="FFFFFF"/>
      </a:lt1>
      <a:dk2>
        <a:srgbClr val="6E2639"/>
      </a:dk2>
      <a:lt2>
        <a:srgbClr val="A7A9AC"/>
      </a:lt2>
      <a:accent1>
        <a:srgbClr val="7B7B7B"/>
      </a:accent1>
      <a:accent2>
        <a:srgbClr val="537A49"/>
      </a:accent2>
      <a:accent3>
        <a:srgbClr val="A14228"/>
      </a:accent3>
      <a:accent4>
        <a:srgbClr val="6E2639"/>
      </a:accent4>
      <a:accent5>
        <a:srgbClr val="D4AA9F"/>
      </a:accent5>
      <a:accent6>
        <a:srgbClr val="69A128"/>
      </a:accent6>
      <a:hlink>
        <a:srgbClr val="0070C0"/>
      </a:hlink>
      <a:folHlink>
        <a:srgbClr val="0070C0"/>
      </a:folHlink>
    </a:clrScheme>
    <a:fontScheme name="Custom 1">
      <a:majorFont>
        <a:latin typeface="Myriad pro"/>
        <a:ea typeface=""/>
        <a:cs typeface=""/>
      </a:majorFont>
      <a:minorFont>
        <a:latin typeface="Myriad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goe UI PPT Template" id="{3394FC3D-3EDD-400F-AB79-8184CC7C9390}" vid="{C680BFCE-0FCA-4C19-A8BD-A254C217E8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E869F5F-7CE2-4DF4-8A4D-4DEC622FF2AA}">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12809</TotalTime>
  <Words>2064</Words>
  <Application>Microsoft Office PowerPoint</Application>
  <PresentationFormat>Widescreen</PresentationFormat>
  <Paragraphs>318</Paragraphs>
  <Slides>46</Slides>
  <Notes>24</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46</vt:i4>
      </vt:variant>
    </vt:vector>
  </HeadingPairs>
  <TitlesOfParts>
    <vt:vector size="65" baseType="lpstr">
      <vt:lpstr>Aileron Heavy</vt:lpstr>
      <vt:lpstr>Aileron Regular</vt:lpstr>
      <vt:lpstr>Aileron Regular Bold</vt:lpstr>
      <vt:lpstr>Arial</vt:lpstr>
      <vt:lpstr>Brandon Grotesque Black</vt:lpstr>
      <vt:lpstr>Calibri</vt:lpstr>
      <vt:lpstr>Calibri (MS) Bold</vt:lpstr>
      <vt:lpstr>Courier New</vt:lpstr>
      <vt:lpstr>Glacial Indifference</vt:lpstr>
      <vt:lpstr>Glacial Indifference Bold</vt:lpstr>
      <vt:lpstr>Myriad Pro</vt:lpstr>
      <vt:lpstr>Myriad Pro</vt:lpstr>
      <vt:lpstr>Rockwell</vt:lpstr>
      <vt:lpstr>Segoe UI</vt:lpstr>
      <vt:lpstr>Tahoma</vt:lpstr>
      <vt:lpstr>Times New Roman</vt:lpstr>
      <vt:lpstr>Wingdings</vt:lpstr>
      <vt:lpstr>Evident Change PPT Template SUI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Guidelines for Effective Communication </vt:lpstr>
      <vt:lpstr>PowerPoint Presentation</vt:lpstr>
      <vt:lpstr>PowerPoint Presentation</vt:lpstr>
      <vt:lpstr>PowerPoint Presentation</vt:lpstr>
      <vt:lpstr>PowerPoint Presentation</vt:lpstr>
      <vt:lpstr>PowerPoint Presentation</vt:lpstr>
      <vt:lpstr>   Mission: The “Why”       - Tells us why we do what we do.     Practice Model/Values: The “What”      - Tell us what we need to do in order to            fulfill the Mission.      Safety Organized Practice: The “How”      - Provides us with tools and techniques            to use every day to ensure the safety            of children. </vt:lpstr>
      <vt:lpstr>PowerPoint Presentation</vt:lpstr>
      <vt:lpstr>PowerPoint Presentation</vt:lpstr>
      <vt:lpstr>At One Table:   A framework for guiding child welfare practice</vt:lpstr>
      <vt:lpstr>PowerPoint Presentation</vt:lpstr>
      <vt:lpstr>DCFS Mission Statement</vt:lpstr>
      <vt:lpstr>PowerPoint Presentation</vt:lpstr>
      <vt:lpstr>PowerPoint Presentation</vt:lpstr>
      <vt:lpstr>PowerPoint Presentation</vt:lpstr>
      <vt:lpstr>PowerPoint Presentation</vt:lpstr>
      <vt:lpstr>DCFS Priorities</vt:lpstr>
      <vt:lpstr>Three Goals of the SOP Approach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Stephanie N. Clowers</dc:creator>
  <cp:lastModifiedBy>Stephanie N. Clowers</cp:lastModifiedBy>
  <cp:revision>31</cp:revision>
  <cp:lastPrinted>2025-03-27T17:07:54Z</cp:lastPrinted>
  <dcterms:created xsi:type="dcterms:W3CDTF">2021-05-21T17:51:30Z</dcterms:created>
  <dcterms:modified xsi:type="dcterms:W3CDTF">2025-06-04T18:07:14Z</dcterms:modified>
</cp:coreProperties>
</file>