
<file path=[Content_Types].xml><?xml version="1.0" encoding="utf-8"?>
<Types xmlns="http://schemas.openxmlformats.org/package/2006/content-types">
  <Default Extension="1" ContentType="image/jpeg"/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877" r:id="rId2"/>
  </p:sldMasterIdLst>
  <p:notesMasterIdLst>
    <p:notesMasterId r:id="rId71"/>
  </p:notesMasterIdLst>
  <p:handoutMasterIdLst>
    <p:handoutMasterId r:id="rId72"/>
  </p:handoutMasterIdLst>
  <p:sldIdLst>
    <p:sldId id="372" r:id="rId3"/>
    <p:sldId id="376" r:id="rId4"/>
    <p:sldId id="427" r:id="rId5"/>
    <p:sldId id="428" r:id="rId6"/>
    <p:sldId id="429" r:id="rId7"/>
    <p:sldId id="430" r:id="rId8"/>
    <p:sldId id="443" r:id="rId9"/>
    <p:sldId id="432" r:id="rId10"/>
    <p:sldId id="433" r:id="rId11"/>
    <p:sldId id="434" r:id="rId12"/>
    <p:sldId id="435" r:id="rId13"/>
    <p:sldId id="436" r:id="rId14"/>
    <p:sldId id="437" r:id="rId15"/>
    <p:sldId id="438" r:id="rId16"/>
    <p:sldId id="439" r:id="rId17"/>
    <p:sldId id="440" r:id="rId18"/>
    <p:sldId id="442" r:id="rId19"/>
    <p:sldId id="324" r:id="rId20"/>
    <p:sldId id="330" r:id="rId21"/>
    <p:sldId id="358" r:id="rId22"/>
    <p:sldId id="281" r:id="rId23"/>
    <p:sldId id="369" r:id="rId24"/>
    <p:sldId id="374" r:id="rId25"/>
    <p:sldId id="385" r:id="rId26"/>
    <p:sldId id="373" r:id="rId27"/>
    <p:sldId id="393" r:id="rId28"/>
    <p:sldId id="386" r:id="rId29"/>
    <p:sldId id="394" r:id="rId30"/>
    <p:sldId id="387" r:id="rId31"/>
    <p:sldId id="392" r:id="rId32"/>
    <p:sldId id="426" r:id="rId33"/>
    <p:sldId id="377" r:id="rId34"/>
    <p:sldId id="398" r:id="rId35"/>
    <p:sldId id="397" r:id="rId36"/>
    <p:sldId id="379" r:id="rId37"/>
    <p:sldId id="380" r:id="rId38"/>
    <p:sldId id="368" r:id="rId39"/>
    <p:sldId id="400" r:id="rId40"/>
    <p:sldId id="399" r:id="rId41"/>
    <p:sldId id="355" r:id="rId42"/>
    <p:sldId id="388" r:id="rId43"/>
    <p:sldId id="389" r:id="rId44"/>
    <p:sldId id="402" r:id="rId45"/>
    <p:sldId id="401" r:id="rId46"/>
    <p:sldId id="403" r:id="rId47"/>
    <p:sldId id="404" r:id="rId48"/>
    <p:sldId id="405" r:id="rId49"/>
    <p:sldId id="406" r:id="rId50"/>
    <p:sldId id="407" r:id="rId51"/>
    <p:sldId id="408" r:id="rId52"/>
    <p:sldId id="409" r:id="rId53"/>
    <p:sldId id="410" r:id="rId54"/>
    <p:sldId id="411" r:id="rId55"/>
    <p:sldId id="412" r:id="rId56"/>
    <p:sldId id="413" r:id="rId57"/>
    <p:sldId id="414" r:id="rId58"/>
    <p:sldId id="415" r:id="rId59"/>
    <p:sldId id="416" r:id="rId60"/>
    <p:sldId id="378" r:id="rId61"/>
    <p:sldId id="417" r:id="rId62"/>
    <p:sldId id="418" r:id="rId63"/>
    <p:sldId id="419" r:id="rId64"/>
    <p:sldId id="420" r:id="rId65"/>
    <p:sldId id="421" r:id="rId66"/>
    <p:sldId id="422" r:id="rId67"/>
    <p:sldId id="423" r:id="rId68"/>
    <p:sldId id="424" r:id="rId69"/>
    <p:sldId id="425" r:id="rId70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A3CB"/>
    <a:srgbClr val="D5410B"/>
    <a:srgbClr val="245D7A"/>
    <a:srgbClr val="4C1A27"/>
    <a:srgbClr val="FFBF00"/>
    <a:srgbClr val="E4E3DC"/>
    <a:srgbClr val="99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9DCAF9ED-07DC-4A11-8D7F-57B35C25682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4" autoAdjust="0"/>
    <p:restoredTop sz="89941" autoAdjust="0"/>
  </p:normalViewPr>
  <p:slideViewPr>
    <p:cSldViewPr snapToGrid="0">
      <p:cViewPr varScale="1">
        <p:scale>
          <a:sx n="60" d="100"/>
          <a:sy n="60" d="100"/>
        </p:scale>
        <p:origin x="72" y="1446"/>
      </p:cViewPr>
      <p:guideLst>
        <p:guide pos="3840"/>
        <p:guide orient="horz" pos="216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2" d="100"/>
          <a:sy n="82" d="100"/>
        </p:scale>
        <p:origin x="2994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D1AD882-0C0A-4DFB-AE1F-EA382D92BCFA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476D807-3D58-481E-B594-F4F1A5CF02C2}">
      <dgm:prSet phldrT="[Text]" custT="1"/>
      <dgm:spPr>
        <a:solidFill>
          <a:srgbClr val="245D7A"/>
        </a:solidFill>
      </dgm:spPr>
      <dgm:t>
        <a:bodyPr/>
        <a:lstStyle/>
        <a:p>
          <a:r>
            <a: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Identify the problem</a:t>
          </a:r>
        </a:p>
        <a:p>
          <a:r>
            <a: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(Investigation)</a:t>
          </a:r>
        </a:p>
      </dgm:t>
    </dgm:pt>
    <dgm:pt modelId="{8AF54B61-B561-4FC4-A6A8-8469DFF62DD8}" type="parTrans" cxnId="{5931EF5D-E60A-4BE0-AF99-9A84340E4BE8}">
      <dgm:prSet/>
      <dgm:spPr/>
      <dgm:t>
        <a:bodyPr/>
        <a:lstStyle/>
        <a:p>
          <a:endParaRPr lang="en-US"/>
        </a:p>
      </dgm:t>
    </dgm:pt>
    <dgm:pt modelId="{489448D6-1C56-4FB8-9A04-7B3B961511AA}" type="sibTrans" cxnId="{5931EF5D-E60A-4BE0-AF99-9A84340E4BE8}">
      <dgm:prSet/>
      <dgm:spPr/>
      <dgm:t>
        <a:bodyPr/>
        <a:lstStyle/>
        <a:p>
          <a:endParaRPr lang="en-US"/>
        </a:p>
      </dgm:t>
    </dgm:pt>
    <dgm:pt modelId="{67354B07-8AD5-49E3-A20F-FFB20105F36C}">
      <dgm:prSet phldrT="[Text]" custT="1"/>
      <dgm:spPr/>
      <dgm:t>
        <a:bodyPr/>
        <a:lstStyle/>
        <a:p>
          <a:r>
            <a: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Is there Maltreatment?</a:t>
          </a:r>
        </a:p>
      </dgm:t>
    </dgm:pt>
    <dgm:pt modelId="{AA592DC0-27F9-44AB-99D9-06483383CA20}" type="parTrans" cxnId="{11A3BFC0-51BD-48B4-9A5B-77DB78DAFD91}">
      <dgm:prSet/>
      <dgm:spPr/>
      <dgm:t>
        <a:bodyPr/>
        <a:lstStyle/>
        <a:p>
          <a:endParaRPr lang="en-US"/>
        </a:p>
      </dgm:t>
    </dgm:pt>
    <dgm:pt modelId="{3C0C753C-045B-4E10-B41C-CFF7D408158F}" type="sibTrans" cxnId="{11A3BFC0-51BD-48B4-9A5B-77DB78DAFD91}">
      <dgm:prSet/>
      <dgm:spPr/>
      <dgm:t>
        <a:bodyPr/>
        <a:lstStyle/>
        <a:p>
          <a:endParaRPr lang="en-US"/>
        </a:p>
      </dgm:t>
    </dgm:pt>
    <dgm:pt modelId="{F556B387-94F3-4684-B84D-0CEF931675E2}">
      <dgm:prSet phldrT="[Text]" custT="1"/>
      <dgm:spPr/>
      <dgm:t>
        <a:bodyPr/>
        <a:lstStyle/>
        <a:p>
          <a:r>
            <a: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If so, Plan?</a:t>
          </a:r>
        </a:p>
      </dgm:t>
    </dgm:pt>
    <dgm:pt modelId="{E890C71F-443D-45DB-98AC-D69AB1D205C7}" type="parTrans" cxnId="{E711FEDC-146A-4473-ADE8-AB86EA71B779}">
      <dgm:prSet/>
      <dgm:spPr/>
      <dgm:t>
        <a:bodyPr/>
        <a:lstStyle/>
        <a:p>
          <a:endParaRPr lang="en-US"/>
        </a:p>
      </dgm:t>
    </dgm:pt>
    <dgm:pt modelId="{3D318904-900B-4488-8B25-DF698A7FD0C0}" type="sibTrans" cxnId="{E711FEDC-146A-4473-ADE8-AB86EA71B779}">
      <dgm:prSet/>
      <dgm:spPr/>
      <dgm:t>
        <a:bodyPr/>
        <a:lstStyle/>
        <a:p>
          <a:endParaRPr lang="en-US"/>
        </a:p>
      </dgm:t>
    </dgm:pt>
    <dgm:pt modelId="{DF442C83-3426-4B88-9C01-7DD705638713}" type="pres">
      <dgm:prSet presAssocID="{2D1AD882-0C0A-4DFB-AE1F-EA382D92BCFA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0FB6B209-C228-4B25-B6EF-EC7C28A2438D}" type="pres">
      <dgm:prSet presAssocID="{4476D807-3D58-481E-B594-F4F1A5CF02C2}" presName="root1" presStyleCnt="0"/>
      <dgm:spPr/>
    </dgm:pt>
    <dgm:pt modelId="{C670A75C-E3D8-4474-82DD-7DE3FADE152F}" type="pres">
      <dgm:prSet presAssocID="{4476D807-3D58-481E-B594-F4F1A5CF02C2}" presName="LevelOneTextNode" presStyleLbl="node0" presStyleIdx="0" presStyleCnt="1" custScaleY="142859">
        <dgm:presLayoutVars>
          <dgm:chPref val="3"/>
        </dgm:presLayoutVars>
      </dgm:prSet>
      <dgm:spPr/>
    </dgm:pt>
    <dgm:pt modelId="{4D6F02F5-D9A9-4715-AFEA-B2C821EE8CB9}" type="pres">
      <dgm:prSet presAssocID="{4476D807-3D58-481E-B594-F4F1A5CF02C2}" presName="level2hierChild" presStyleCnt="0"/>
      <dgm:spPr/>
    </dgm:pt>
    <dgm:pt modelId="{A233DA3A-3789-44BE-93EA-891EECA2E01C}" type="pres">
      <dgm:prSet presAssocID="{AA592DC0-27F9-44AB-99D9-06483383CA20}" presName="conn2-1" presStyleLbl="parChTrans1D2" presStyleIdx="0" presStyleCnt="2"/>
      <dgm:spPr/>
    </dgm:pt>
    <dgm:pt modelId="{F7CDB820-7438-4198-8515-917A4C1111FF}" type="pres">
      <dgm:prSet presAssocID="{AA592DC0-27F9-44AB-99D9-06483383CA20}" presName="connTx" presStyleLbl="parChTrans1D2" presStyleIdx="0" presStyleCnt="2"/>
      <dgm:spPr/>
    </dgm:pt>
    <dgm:pt modelId="{D3B421ED-B3EC-487F-ACFC-58B809D82F26}" type="pres">
      <dgm:prSet presAssocID="{67354B07-8AD5-49E3-A20F-FFB20105F36C}" presName="root2" presStyleCnt="0"/>
      <dgm:spPr/>
    </dgm:pt>
    <dgm:pt modelId="{389560F6-8A30-4705-AE48-06FBF1F1FE43}" type="pres">
      <dgm:prSet presAssocID="{67354B07-8AD5-49E3-A20F-FFB20105F36C}" presName="LevelTwoTextNode" presStyleLbl="node2" presStyleIdx="0" presStyleCnt="2">
        <dgm:presLayoutVars>
          <dgm:chPref val="3"/>
        </dgm:presLayoutVars>
      </dgm:prSet>
      <dgm:spPr/>
    </dgm:pt>
    <dgm:pt modelId="{9F150BC3-AB00-43BD-9CBA-6CEA3BC19A41}" type="pres">
      <dgm:prSet presAssocID="{67354B07-8AD5-49E3-A20F-FFB20105F36C}" presName="level3hierChild" presStyleCnt="0"/>
      <dgm:spPr/>
    </dgm:pt>
    <dgm:pt modelId="{9AE60C73-D8C9-469F-A520-6279E25ABF3B}" type="pres">
      <dgm:prSet presAssocID="{E890C71F-443D-45DB-98AC-D69AB1D205C7}" presName="conn2-1" presStyleLbl="parChTrans1D2" presStyleIdx="1" presStyleCnt="2"/>
      <dgm:spPr/>
    </dgm:pt>
    <dgm:pt modelId="{32464FDE-D467-4D8F-AAE3-89452B51A764}" type="pres">
      <dgm:prSet presAssocID="{E890C71F-443D-45DB-98AC-D69AB1D205C7}" presName="connTx" presStyleLbl="parChTrans1D2" presStyleIdx="1" presStyleCnt="2"/>
      <dgm:spPr/>
    </dgm:pt>
    <dgm:pt modelId="{3036CC01-5594-46D2-B46C-069F780C415B}" type="pres">
      <dgm:prSet presAssocID="{F556B387-94F3-4684-B84D-0CEF931675E2}" presName="root2" presStyleCnt="0"/>
      <dgm:spPr/>
    </dgm:pt>
    <dgm:pt modelId="{718B4844-18EE-422D-B906-A01AA216EC4B}" type="pres">
      <dgm:prSet presAssocID="{F556B387-94F3-4684-B84D-0CEF931675E2}" presName="LevelTwoTextNode" presStyleLbl="node2" presStyleIdx="1" presStyleCnt="2">
        <dgm:presLayoutVars>
          <dgm:chPref val="3"/>
        </dgm:presLayoutVars>
      </dgm:prSet>
      <dgm:spPr/>
    </dgm:pt>
    <dgm:pt modelId="{4BCF5EA1-009E-4BA3-8C41-9C251D10A9F1}" type="pres">
      <dgm:prSet presAssocID="{F556B387-94F3-4684-B84D-0CEF931675E2}" presName="level3hierChild" presStyleCnt="0"/>
      <dgm:spPr/>
    </dgm:pt>
  </dgm:ptLst>
  <dgm:cxnLst>
    <dgm:cxn modelId="{E0943D2F-B3B0-4905-83FF-B616EACDA02F}" type="presOf" srcId="{AA592DC0-27F9-44AB-99D9-06483383CA20}" destId="{F7CDB820-7438-4198-8515-917A4C1111FF}" srcOrd="1" destOrd="0" presId="urn:microsoft.com/office/officeart/2005/8/layout/hierarchy2"/>
    <dgm:cxn modelId="{5D413632-C637-45D3-8C32-F3B644319783}" type="presOf" srcId="{F556B387-94F3-4684-B84D-0CEF931675E2}" destId="{718B4844-18EE-422D-B906-A01AA216EC4B}" srcOrd="0" destOrd="0" presId="urn:microsoft.com/office/officeart/2005/8/layout/hierarchy2"/>
    <dgm:cxn modelId="{5931EF5D-E60A-4BE0-AF99-9A84340E4BE8}" srcId="{2D1AD882-0C0A-4DFB-AE1F-EA382D92BCFA}" destId="{4476D807-3D58-481E-B594-F4F1A5CF02C2}" srcOrd="0" destOrd="0" parTransId="{8AF54B61-B561-4FC4-A6A8-8469DFF62DD8}" sibTransId="{489448D6-1C56-4FB8-9A04-7B3B961511AA}"/>
    <dgm:cxn modelId="{A89F6D75-4FEC-42B1-833A-E181F158177B}" type="presOf" srcId="{AA592DC0-27F9-44AB-99D9-06483383CA20}" destId="{A233DA3A-3789-44BE-93EA-891EECA2E01C}" srcOrd="0" destOrd="0" presId="urn:microsoft.com/office/officeart/2005/8/layout/hierarchy2"/>
    <dgm:cxn modelId="{E0BEC68B-D461-4480-8932-5C405383E3A5}" type="presOf" srcId="{4476D807-3D58-481E-B594-F4F1A5CF02C2}" destId="{C670A75C-E3D8-4474-82DD-7DE3FADE152F}" srcOrd="0" destOrd="0" presId="urn:microsoft.com/office/officeart/2005/8/layout/hierarchy2"/>
    <dgm:cxn modelId="{59FA68A5-A578-4CF8-93D0-D972F08BD1E4}" type="presOf" srcId="{E890C71F-443D-45DB-98AC-D69AB1D205C7}" destId="{9AE60C73-D8C9-469F-A520-6279E25ABF3B}" srcOrd="0" destOrd="0" presId="urn:microsoft.com/office/officeart/2005/8/layout/hierarchy2"/>
    <dgm:cxn modelId="{11A3BFC0-51BD-48B4-9A5B-77DB78DAFD91}" srcId="{4476D807-3D58-481E-B594-F4F1A5CF02C2}" destId="{67354B07-8AD5-49E3-A20F-FFB20105F36C}" srcOrd="0" destOrd="0" parTransId="{AA592DC0-27F9-44AB-99D9-06483383CA20}" sibTransId="{3C0C753C-045B-4E10-B41C-CFF7D408158F}"/>
    <dgm:cxn modelId="{F8E65DC7-C075-4460-AA83-2906D565666B}" type="presOf" srcId="{2D1AD882-0C0A-4DFB-AE1F-EA382D92BCFA}" destId="{DF442C83-3426-4B88-9C01-7DD705638713}" srcOrd="0" destOrd="0" presId="urn:microsoft.com/office/officeart/2005/8/layout/hierarchy2"/>
    <dgm:cxn modelId="{E711FEDC-146A-4473-ADE8-AB86EA71B779}" srcId="{4476D807-3D58-481E-B594-F4F1A5CF02C2}" destId="{F556B387-94F3-4684-B84D-0CEF931675E2}" srcOrd="1" destOrd="0" parTransId="{E890C71F-443D-45DB-98AC-D69AB1D205C7}" sibTransId="{3D318904-900B-4488-8B25-DF698A7FD0C0}"/>
    <dgm:cxn modelId="{CDFE17E0-1D9B-4784-9E03-78106F2348E8}" type="presOf" srcId="{67354B07-8AD5-49E3-A20F-FFB20105F36C}" destId="{389560F6-8A30-4705-AE48-06FBF1F1FE43}" srcOrd="0" destOrd="0" presId="urn:microsoft.com/office/officeart/2005/8/layout/hierarchy2"/>
    <dgm:cxn modelId="{0DA2F3F3-A417-4494-B860-63439ABA49FE}" type="presOf" srcId="{E890C71F-443D-45DB-98AC-D69AB1D205C7}" destId="{32464FDE-D467-4D8F-AAE3-89452B51A764}" srcOrd="1" destOrd="0" presId="urn:microsoft.com/office/officeart/2005/8/layout/hierarchy2"/>
    <dgm:cxn modelId="{5351DF6B-13C7-4379-A1F9-6FA3609B2A3D}" type="presParOf" srcId="{DF442C83-3426-4B88-9C01-7DD705638713}" destId="{0FB6B209-C228-4B25-B6EF-EC7C28A2438D}" srcOrd="0" destOrd="0" presId="urn:microsoft.com/office/officeart/2005/8/layout/hierarchy2"/>
    <dgm:cxn modelId="{37AB9152-B9AF-4CAE-9379-F059856C6770}" type="presParOf" srcId="{0FB6B209-C228-4B25-B6EF-EC7C28A2438D}" destId="{C670A75C-E3D8-4474-82DD-7DE3FADE152F}" srcOrd="0" destOrd="0" presId="urn:microsoft.com/office/officeart/2005/8/layout/hierarchy2"/>
    <dgm:cxn modelId="{3C5DC553-4F69-4C2D-BDC4-686D80C4106E}" type="presParOf" srcId="{0FB6B209-C228-4B25-B6EF-EC7C28A2438D}" destId="{4D6F02F5-D9A9-4715-AFEA-B2C821EE8CB9}" srcOrd="1" destOrd="0" presId="urn:microsoft.com/office/officeart/2005/8/layout/hierarchy2"/>
    <dgm:cxn modelId="{A4A83B0B-7782-49FE-B294-8134D1E2AA1E}" type="presParOf" srcId="{4D6F02F5-D9A9-4715-AFEA-B2C821EE8CB9}" destId="{A233DA3A-3789-44BE-93EA-891EECA2E01C}" srcOrd="0" destOrd="0" presId="urn:microsoft.com/office/officeart/2005/8/layout/hierarchy2"/>
    <dgm:cxn modelId="{471D7081-842D-4CE9-A56D-9674F01A0E9D}" type="presParOf" srcId="{A233DA3A-3789-44BE-93EA-891EECA2E01C}" destId="{F7CDB820-7438-4198-8515-917A4C1111FF}" srcOrd="0" destOrd="0" presId="urn:microsoft.com/office/officeart/2005/8/layout/hierarchy2"/>
    <dgm:cxn modelId="{75003063-2E77-4268-A537-2D76F1097EE2}" type="presParOf" srcId="{4D6F02F5-D9A9-4715-AFEA-B2C821EE8CB9}" destId="{D3B421ED-B3EC-487F-ACFC-58B809D82F26}" srcOrd="1" destOrd="0" presId="urn:microsoft.com/office/officeart/2005/8/layout/hierarchy2"/>
    <dgm:cxn modelId="{57BBCF7F-C350-4D72-A304-1DE2BD683E85}" type="presParOf" srcId="{D3B421ED-B3EC-487F-ACFC-58B809D82F26}" destId="{389560F6-8A30-4705-AE48-06FBF1F1FE43}" srcOrd="0" destOrd="0" presId="urn:microsoft.com/office/officeart/2005/8/layout/hierarchy2"/>
    <dgm:cxn modelId="{BA302D03-FA26-4916-8229-549E93DF5E26}" type="presParOf" srcId="{D3B421ED-B3EC-487F-ACFC-58B809D82F26}" destId="{9F150BC3-AB00-43BD-9CBA-6CEA3BC19A41}" srcOrd="1" destOrd="0" presId="urn:microsoft.com/office/officeart/2005/8/layout/hierarchy2"/>
    <dgm:cxn modelId="{8986AF23-7F8D-4B04-AD23-ACD2831B7465}" type="presParOf" srcId="{4D6F02F5-D9A9-4715-AFEA-B2C821EE8CB9}" destId="{9AE60C73-D8C9-469F-A520-6279E25ABF3B}" srcOrd="2" destOrd="0" presId="urn:microsoft.com/office/officeart/2005/8/layout/hierarchy2"/>
    <dgm:cxn modelId="{300DBB6B-6BAC-4FB1-9CCF-E09F862BB12E}" type="presParOf" srcId="{9AE60C73-D8C9-469F-A520-6279E25ABF3B}" destId="{32464FDE-D467-4D8F-AAE3-89452B51A764}" srcOrd="0" destOrd="0" presId="urn:microsoft.com/office/officeart/2005/8/layout/hierarchy2"/>
    <dgm:cxn modelId="{5DFE0178-7EAB-4774-A9E1-33254B6AB3FC}" type="presParOf" srcId="{4D6F02F5-D9A9-4715-AFEA-B2C821EE8CB9}" destId="{3036CC01-5594-46D2-B46C-069F780C415B}" srcOrd="3" destOrd="0" presId="urn:microsoft.com/office/officeart/2005/8/layout/hierarchy2"/>
    <dgm:cxn modelId="{246A540A-8260-479F-92B6-604569957F61}" type="presParOf" srcId="{3036CC01-5594-46D2-B46C-069F780C415B}" destId="{718B4844-18EE-422D-B906-A01AA216EC4B}" srcOrd="0" destOrd="0" presId="urn:microsoft.com/office/officeart/2005/8/layout/hierarchy2"/>
    <dgm:cxn modelId="{BC02BDDD-413B-46C8-9D5A-78C15FEDF57C}" type="presParOf" srcId="{3036CC01-5594-46D2-B46C-069F780C415B}" destId="{4BCF5EA1-009E-4BA3-8C41-9C251D10A9F1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D1AD882-0C0A-4DFB-AE1F-EA382D92BCFA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476D807-3D58-481E-B594-F4F1A5CF02C2}">
      <dgm:prSet phldrT="[Text]" custT="1"/>
      <dgm:spPr>
        <a:solidFill>
          <a:srgbClr val="245D7A"/>
        </a:solidFill>
      </dgm:spPr>
      <dgm:t>
        <a:bodyPr/>
        <a:lstStyle/>
        <a:p>
          <a:r>
            <a: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Assess Situation</a:t>
          </a:r>
        </a:p>
        <a:p>
          <a:r>
            <a: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(CANS/FAST)</a:t>
          </a:r>
        </a:p>
      </dgm:t>
    </dgm:pt>
    <dgm:pt modelId="{8AF54B61-B561-4FC4-A6A8-8469DFF62DD8}" type="parTrans" cxnId="{5931EF5D-E60A-4BE0-AF99-9A84340E4BE8}">
      <dgm:prSet/>
      <dgm:spPr/>
      <dgm:t>
        <a:bodyPr/>
        <a:lstStyle/>
        <a:p>
          <a:endParaRPr lang="en-US"/>
        </a:p>
      </dgm:t>
    </dgm:pt>
    <dgm:pt modelId="{489448D6-1C56-4FB8-9A04-7B3B961511AA}" type="sibTrans" cxnId="{5931EF5D-E60A-4BE0-AF99-9A84340E4BE8}">
      <dgm:prSet/>
      <dgm:spPr/>
      <dgm:t>
        <a:bodyPr/>
        <a:lstStyle/>
        <a:p>
          <a:endParaRPr lang="en-US"/>
        </a:p>
      </dgm:t>
    </dgm:pt>
    <dgm:pt modelId="{F556B387-94F3-4684-B84D-0CEF931675E2}">
      <dgm:prSet phldrT="[Text]" custT="1"/>
      <dgm:spPr/>
      <dgm:t>
        <a:bodyPr/>
        <a:lstStyle/>
        <a:p>
          <a:r>
            <a: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What are Needs/Strengths?</a:t>
          </a:r>
        </a:p>
      </dgm:t>
    </dgm:pt>
    <dgm:pt modelId="{3D318904-900B-4488-8B25-DF698A7FD0C0}" type="sibTrans" cxnId="{E711FEDC-146A-4473-ADE8-AB86EA71B779}">
      <dgm:prSet/>
      <dgm:spPr/>
      <dgm:t>
        <a:bodyPr/>
        <a:lstStyle/>
        <a:p>
          <a:endParaRPr lang="en-US"/>
        </a:p>
      </dgm:t>
    </dgm:pt>
    <dgm:pt modelId="{E890C71F-443D-45DB-98AC-D69AB1D205C7}" type="parTrans" cxnId="{E711FEDC-146A-4473-ADE8-AB86EA71B779}">
      <dgm:prSet/>
      <dgm:spPr/>
      <dgm:t>
        <a:bodyPr/>
        <a:lstStyle/>
        <a:p>
          <a:endParaRPr lang="en-US"/>
        </a:p>
      </dgm:t>
    </dgm:pt>
    <dgm:pt modelId="{67354B07-8AD5-49E3-A20F-FFB20105F36C}">
      <dgm:prSet phldrT="[Text]" custT="1"/>
      <dgm:spPr/>
      <dgm:t>
        <a:bodyPr/>
        <a:lstStyle/>
        <a:p>
          <a:r>
            <a: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Why Is there Maltreatment?</a:t>
          </a:r>
        </a:p>
      </dgm:t>
    </dgm:pt>
    <dgm:pt modelId="{3C0C753C-045B-4E10-B41C-CFF7D408158F}" type="sibTrans" cxnId="{11A3BFC0-51BD-48B4-9A5B-77DB78DAFD91}">
      <dgm:prSet/>
      <dgm:spPr/>
      <dgm:t>
        <a:bodyPr/>
        <a:lstStyle/>
        <a:p>
          <a:endParaRPr lang="en-US"/>
        </a:p>
      </dgm:t>
    </dgm:pt>
    <dgm:pt modelId="{AA592DC0-27F9-44AB-99D9-06483383CA20}" type="parTrans" cxnId="{11A3BFC0-51BD-48B4-9A5B-77DB78DAFD91}">
      <dgm:prSet/>
      <dgm:spPr/>
      <dgm:t>
        <a:bodyPr/>
        <a:lstStyle/>
        <a:p>
          <a:endParaRPr lang="en-US"/>
        </a:p>
      </dgm:t>
    </dgm:pt>
    <dgm:pt modelId="{DF442C83-3426-4B88-9C01-7DD705638713}" type="pres">
      <dgm:prSet presAssocID="{2D1AD882-0C0A-4DFB-AE1F-EA382D92BCFA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0FB6B209-C228-4B25-B6EF-EC7C28A2438D}" type="pres">
      <dgm:prSet presAssocID="{4476D807-3D58-481E-B594-F4F1A5CF02C2}" presName="root1" presStyleCnt="0"/>
      <dgm:spPr/>
    </dgm:pt>
    <dgm:pt modelId="{C670A75C-E3D8-4474-82DD-7DE3FADE152F}" type="pres">
      <dgm:prSet presAssocID="{4476D807-3D58-481E-B594-F4F1A5CF02C2}" presName="LevelOneTextNode" presStyleLbl="node0" presStyleIdx="0" presStyleCnt="1" custScaleX="105574" custScaleY="131853">
        <dgm:presLayoutVars>
          <dgm:chPref val="3"/>
        </dgm:presLayoutVars>
      </dgm:prSet>
      <dgm:spPr/>
    </dgm:pt>
    <dgm:pt modelId="{4D6F02F5-D9A9-4715-AFEA-B2C821EE8CB9}" type="pres">
      <dgm:prSet presAssocID="{4476D807-3D58-481E-B594-F4F1A5CF02C2}" presName="level2hierChild" presStyleCnt="0"/>
      <dgm:spPr/>
    </dgm:pt>
    <dgm:pt modelId="{A233DA3A-3789-44BE-93EA-891EECA2E01C}" type="pres">
      <dgm:prSet presAssocID="{AA592DC0-27F9-44AB-99D9-06483383CA20}" presName="conn2-1" presStyleLbl="parChTrans1D2" presStyleIdx="0" presStyleCnt="2"/>
      <dgm:spPr/>
    </dgm:pt>
    <dgm:pt modelId="{F7CDB820-7438-4198-8515-917A4C1111FF}" type="pres">
      <dgm:prSet presAssocID="{AA592DC0-27F9-44AB-99D9-06483383CA20}" presName="connTx" presStyleLbl="parChTrans1D2" presStyleIdx="0" presStyleCnt="2"/>
      <dgm:spPr/>
    </dgm:pt>
    <dgm:pt modelId="{D3B421ED-B3EC-487F-ACFC-58B809D82F26}" type="pres">
      <dgm:prSet presAssocID="{67354B07-8AD5-49E3-A20F-FFB20105F36C}" presName="root2" presStyleCnt="0"/>
      <dgm:spPr/>
    </dgm:pt>
    <dgm:pt modelId="{389560F6-8A30-4705-AE48-06FBF1F1FE43}" type="pres">
      <dgm:prSet presAssocID="{67354B07-8AD5-49E3-A20F-FFB20105F36C}" presName="LevelTwoTextNode" presStyleLbl="node2" presStyleIdx="0" presStyleCnt="2">
        <dgm:presLayoutVars>
          <dgm:chPref val="3"/>
        </dgm:presLayoutVars>
      </dgm:prSet>
      <dgm:spPr/>
    </dgm:pt>
    <dgm:pt modelId="{9F150BC3-AB00-43BD-9CBA-6CEA3BC19A41}" type="pres">
      <dgm:prSet presAssocID="{67354B07-8AD5-49E3-A20F-FFB20105F36C}" presName="level3hierChild" presStyleCnt="0"/>
      <dgm:spPr/>
    </dgm:pt>
    <dgm:pt modelId="{9AE60C73-D8C9-469F-A520-6279E25ABF3B}" type="pres">
      <dgm:prSet presAssocID="{E890C71F-443D-45DB-98AC-D69AB1D205C7}" presName="conn2-1" presStyleLbl="parChTrans1D2" presStyleIdx="1" presStyleCnt="2"/>
      <dgm:spPr/>
    </dgm:pt>
    <dgm:pt modelId="{32464FDE-D467-4D8F-AAE3-89452B51A764}" type="pres">
      <dgm:prSet presAssocID="{E890C71F-443D-45DB-98AC-D69AB1D205C7}" presName="connTx" presStyleLbl="parChTrans1D2" presStyleIdx="1" presStyleCnt="2"/>
      <dgm:spPr/>
    </dgm:pt>
    <dgm:pt modelId="{3036CC01-5594-46D2-B46C-069F780C415B}" type="pres">
      <dgm:prSet presAssocID="{F556B387-94F3-4684-B84D-0CEF931675E2}" presName="root2" presStyleCnt="0"/>
      <dgm:spPr/>
    </dgm:pt>
    <dgm:pt modelId="{718B4844-18EE-422D-B906-A01AA216EC4B}" type="pres">
      <dgm:prSet presAssocID="{F556B387-94F3-4684-B84D-0CEF931675E2}" presName="LevelTwoTextNode" presStyleLbl="node2" presStyleIdx="1" presStyleCnt="2" custScaleX="102345">
        <dgm:presLayoutVars>
          <dgm:chPref val="3"/>
        </dgm:presLayoutVars>
      </dgm:prSet>
      <dgm:spPr/>
    </dgm:pt>
    <dgm:pt modelId="{4BCF5EA1-009E-4BA3-8C41-9C251D10A9F1}" type="pres">
      <dgm:prSet presAssocID="{F556B387-94F3-4684-B84D-0CEF931675E2}" presName="level3hierChild" presStyleCnt="0"/>
      <dgm:spPr/>
    </dgm:pt>
  </dgm:ptLst>
  <dgm:cxnLst>
    <dgm:cxn modelId="{E0943D2F-B3B0-4905-83FF-B616EACDA02F}" type="presOf" srcId="{AA592DC0-27F9-44AB-99D9-06483383CA20}" destId="{F7CDB820-7438-4198-8515-917A4C1111FF}" srcOrd="1" destOrd="0" presId="urn:microsoft.com/office/officeart/2005/8/layout/hierarchy2"/>
    <dgm:cxn modelId="{5D413632-C637-45D3-8C32-F3B644319783}" type="presOf" srcId="{F556B387-94F3-4684-B84D-0CEF931675E2}" destId="{718B4844-18EE-422D-B906-A01AA216EC4B}" srcOrd="0" destOrd="0" presId="urn:microsoft.com/office/officeart/2005/8/layout/hierarchy2"/>
    <dgm:cxn modelId="{5931EF5D-E60A-4BE0-AF99-9A84340E4BE8}" srcId="{2D1AD882-0C0A-4DFB-AE1F-EA382D92BCFA}" destId="{4476D807-3D58-481E-B594-F4F1A5CF02C2}" srcOrd="0" destOrd="0" parTransId="{8AF54B61-B561-4FC4-A6A8-8469DFF62DD8}" sibTransId="{489448D6-1C56-4FB8-9A04-7B3B961511AA}"/>
    <dgm:cxn modelId="{A89F6D75-4FEC-42B1-833A-E181F158177B}" type="presOf" srcId="{AA592DC0-27F9-44AB-99D9-06483383CA20}" destId="{A233DA3A-3789-44BE-93EA-891EECA2E01C}" srcOrd="0" destOrd="0" presId="urn:microsoft.com/office/officeart/2005/8/layout/hierarchy2"/>
    <dgm:cxn modelId="{E0BEC68B-D461-4480-8932-5C405383E3A5}" type="presOf" srcId="{4476D807-3D58-481E-B594-F4F1A5CF02C2}" destId="{C670A75C-E3D8-4474-82DD-7DE3FADE152F}" srcOrd="0" destOrd="0" presId="urn:microsoft.com/office/officeart/2005/8/layout/hierarchy2"/>
    <dgm:cxn modelId="{59FA68A5-A578-4CF8-93D0-D972F08BD1E4}" type="presOf" srcId="{E890C71F-443D-45DB-98AC-D69AB1D205C7}" destId="{9AE60C73-D8C9-469F-A520-6279E25ABF3B}" srcOrd="0" destOrd="0" presId="urn:microsoft.com/office/officeart/2005/8/layout/hierarchy2"/>
    <dgm:cxn modelId="{11A3BFC0-51BD-48B4-9A5B-77DB78DAFD91}" srcId="{4476D807-3D58-481E-B594-F4F1A5CF02C2}" destId="{67354B07-8AD5-49E3-A20F-FFB20105F36C}" srcOrd="0" destOrd="0" parTransId="{AA592DC0-27F9-44AB-99D9-06483383CA20}" sibTransId="{3C0C753C-045B-4E10-B41C-CFF7D408158F}"/>
    <dgm:cxn modelId="{F8E65DC7-C075-4460-AA83-2906D565666B}" type="presOf" srcId="{2D1AD882-0C0A-4DFB-AE1F-EA382D92BCFA}" destId="{DF442C83-3426-4B88-9C01-7DD705638713}" srcOrd="0" destOrd="0" presId="urn:microsoft.com/office/officeart/2005/8/layout/hierarchy2"/>
    <dgm:cxn modelId="{E711FEDC-146A-4473-ADE8-AB86EA71B779}" srcId="{4476D807-3D58-481E-B594-F4F1A5CF02C2}" destId="{F556B387-94F3-4684-B84D-0CEF931675E2}" srcOrd="1" destOrd="0" parTransId="{E890C71F-443D-45DB-98AC-D69AB1D205C7}" sibTransId="{3D318904-900B-4488-8B25-DF698A7FD0C0}"/>
    <dgm:cxn modelId="{CDFE17E0-1D9B-4784-9E03-78106F2348E8}" type="presOf" srcId="{67354B07-8AD5-49E3-A20F-FFB20105F36C}" destId="{389560F6-8A30-4705-AE48-06FBF1F1FE43}" srcOrd="0" destOrd="0" presId="urn:microsoft.com/office/officeart/2005/8/layout/hierarchy2"/>
    <dgm:cxn modelId="{0DA2F3F3-A417-4494-B860-63439ABA49FE}" type="presOf" srcId="{E890C71F-443D-45DB-98AC-D69AB1D205C7}" destId="{32464FDE-D467-4D8F-AAE3-89452B51A764}" srcOrd="1" destOrd="0" presId="urn:microsoft.com/office/officeart/2005/8/layout/hierarchy2"/>
    <dgm:cxn modelId="{5351DF6B-13C7-4379-A1F9-6FA3609B2A3D}" type="presParOf" srcId="{DF442C83-3426-4B88-9C01-7DD705638713}" destId="{0FB6B209-C228-4B25-B6EF-EC7C28A2438D}" srcOrd="0" destOrd="0" presId="urn:microsoft.com/office/officeart/2005/8/layout/hierarchy2"/>
    <dgm:cxn modelId="{37AB9152-B9AF-4CAE-9379-F059856C6770}" type="presParOf" srcId="{0FB6B209-C228-4B25-B6EF-EC7C28A2438D}" destId="{C670A75C-E3D8-4474-82DD-7DE3FADE152F}" srcOrd="0" destOrd="0" presId="urn:microsoft.com/office/officeart/2005/8/layout/hierarchy2"/>
    <dgm:cxn modelId="{3C5DC553-4F69-4C2D-BDC4-686D80C4106E}" type="presParOf" srcId="{0FB6B209-C228-4B25-B6EF-EC7C28A2438D}" destId="{4D6F02F5-D9A9-4715-AFEA-B2C821EE8CB9}" srcOrd="1" destOrd="0" presId="urn:microsoft.com/office/officeart/2005/8/layout/hierarchy2"/>
    <dgm:cxn modelId="{A4A83B0B-7782-49FE-B294-8134D1E2AA1E}" type="presParOf" srcId="{4D6F02F5-D9A9-4715-AFEA-B2C821EE8CB9}" destId="{A233DA3A-3789-44BE-93EA-891EECA2E01C}" srcOrd="0" destOrd="0" presId="urn:microsoft.com/office/officeart/2005/8/layout/hierarchy2"/>
    <dgm:cxn modelId="{471D7081-842D-4CE9-A56D-9674F01A0E9D}" type="presParOf" srcId="{A233DA3A-3789-44BE-93EA-891EECA2E01C}" destId="{F7CDB820-7438-4198-8515-917A4C1111FF}" srcOrd="0" destOrd="0" presId="urn:microsoft.com/office/officeart/2005/8/layout/hierarchy2"/>
    <dgm:cxn modelId="{75003063-2E77-4268-A537-2D76F1097EE2}" type="presParOf" srcId="{4D6F02F5-D9A9-4715-AFEA-B2C821EE8CB9}" destId="{D3B421ED-B3EC-487F-ACFC-58B809D82F26}" srcOrd="1" destOrd="0" presId="urn:microsoft.com/office/officeart/2005/8/layout/hierarchy2"/>
    <dgm:cxn modelId="{57BBCF7F-C350-4D72-A304-1DE2BD683E85}" type="presParOf" srcId="{D3B421ED-B3EC-487F-ACFC-58B809D82F26}" destId="{389560F6-8A30-4705-AE48-06FBF1F1FE43}" srcOrd="0" destOrd="0" presId="urn:microsoft.com/office/officeart/2005/8/layout/hierarchy2"/>
    <dgm:cxn modelId="{BA302D03-FA26-4916-8229-549E93DF5E26}" type="presParOf" srcId="{D3B421ED-B3EC-487F-ACFC-58B809D82F26}" destId="{9F150BC3-AB00-43BD-9CBA-6CEA3BC19A41}" srcOrd="1" destOrd="0" presId="urn:microsoft.com/office/officeart/2005/8/layout/hierarchy2"/>
    <dgm:cxn modelId="{8986AF23-7F8D-4B04-AD23-ACD2831B7465}" type="presParOf" srcId="{4D6F02F5-D9A9-4715-AFEA-B2C821EE8CB9}" destId="{9AE60C73-D8C9-469F-A520-6279E25ABF3B}" srcOrd="2" destOrd="0" presId="urn:microsoft.com/office/officeart/2005/8/layout/hierarchy2"/>
    <dgm:cxn modelId="{300DBB6B-6BAC-4FB1-9CCF-E09F862BB12E}" type="presParOf" srcId="{9AE60C73-D8C9-469F-A520-6279E25ABF3B}" destId="{32464FDE-D467-4D8F-AAE3-89452B51A764}" srcOrd="0" destOrd="0" presId="urn:microsoft.com/office/officeart/2005/8/layout/hierarchy2"/>
    <dgm:cxn modelId="{5DFE0178-7EAB-4774-A9E1-33254B6AB3FC}" type="presParOf" srcId="{4D6F02F5-D9A9-4715-AFEA-B2C821EE8CB9}" destId="{3036CC01-5594-46D2-B46C-069F780C415B}" srcOrd="3" destOrd="0" presId="urn:microsoft.com/office/officeart/2005/8/layout/hierarchy2"/>
    <dgm:cxn modelId="{246A540A-8260-479F-92B6-604569957F61}" type="presParOf" srcId="{3036CC01-5594-46D2-B46C-069F780C415B}" destId="{718B4844-18EE-422D-B906-A01AA216EC4B}" srcOrd="0" destOrd="0" presId="urn:microsoft.com/office/officeart/2005/8/layout/hierarchy2"/>
    <dgm:cxn modelId="{BC02BDDD-413B-46C8-9D5A-78C15FEDF57C}" type="presParOf" srcId="{3036CC01-5594-46D2-B46C-069F780C415B}" destId="{4BCF5EA1-009E-4BA3-8C41-9C251D10A9F1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D1AD882-0C0A-4DFB-AE1F-EA382D92BCFA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476D807-3D58-481E-B594-F4F1A5CF02C2}">
      <dgm:prSet phldrT="[Text]" custT="1"/>
      <dgm:spPr>
        <a:solidFill>
          <a:srgbClr val="245D7A"/>
        </a:solidFill>
      </dgm:spPr>
      <dgm:t>
        <a:bodyPr/>
        <a:lstStyle/>
        <a:p>
          <a:r>
            <a: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Reassess</a:t>
          </a:r>
        </a:p>
      </dgm:t>
    </dgm:pt>
    <dgm:pt modelId="{8AF54B61-B561-4FC4-A6A8-8469DFF62DD8}" type="parTrans" cxnId="{5931EF5D-E60A-4BE0-AF99-9A84340E4BE8}">
      <dgm:prSet/>
      <dgm:spPr/>
      <dgm:t>
        <a:bodyPr/>
        <a:lstStyle/>
        <a:p>
          <a:endParaRPr lang="en-US"/>
        </a:p>
      </dgm:t>
    </dgm:pt>
    <dgm:pt modelId="{489448D6-1C56-4FB8-9A04-7B3B961511AA}" type="sibTrans" cxnId="{5931EF5D-E60A-4BE0-AF99-9A84340E4BE8}">
      <dgm:prSet/>
      <dgm:spPr/>
      <dgm:t>
        <a:bodyPr/>
        <a:lstStyle/>
        <a:p>
          <a:endParaRPr lang="en-US"/>
        </a:p>
      </dgm:t>
    </dgm:pt>
    <dgm:pt modelId="{F556B387-94F3-4684-B84D-0CEF931675E2}">
      <dgm:prSet phldrT="[Text]" custT="1"/>
      <dgm:spPr/>
      <dgm:t>
        <a:bodyPr/>
        <a:lstStyle/>
        <a:p>
          <a:r>
            <a: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How Are We Doing?</a:t>
          </a:r>
        </a:p>
      </dgm:t>
    </dgm:pt>
    <dgm:pt modelId="{3D318904-900B-4488-8B25-DF698A7FD0C0}" type="sibTrans" cxnId="{E711FEDC-146A-4473-ADE8-AB86EA71B779}">
      <dgm:prSet/>
      <dgm:spPr/>
      <dgm:t>
        <a:bodyPr/>
        <a:lstStyle/>
        <a:p>
          <a:endParaRPr lang="en-US"/>
        </a:p>
      </dgm:t>
    </dgm:pt>
    <dgm:pt modelId="{E890C71F-443D-45DB-98AC-D69AB1D205C7}" type="parTrans" cxnId="{E711FEDC-146A-4473-ADE8-AB86EA71B779}">
      <dgm:prSet/>
      <dgm:spPr/>
      <dgm:t>
        <a:bodyPr/>
        <a:lstStyle/>
        <a:p>
          <a:endParaRPr lang="en-US"/>
        </a:p>
      </dgm:t>
    </dgm:pt>
    <dgm:pt modelId="{67354B07-8AD5-49E3-A20F-FFB20105F36C}">
      <dgm:prSet phldrT="[Text]" custT="1"/>
      <dgm:spPr/>
      <dgm:t>
        <a:bodyPr/>
        <a:lstStyle/>
        <a:p>
          <a:r>
            <a:rPr lang="en-US" sz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Staffings</a:t>
          </a:r>
          <a:r>
            <a: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/Court Hearings</a:t>
          </a:r>
        </a:p>
      </dgm:t>
    </dgm:pt>
    <dgm:pt modelId="{3C0C753C-045B-4E10-B41C-CFF7D408158F}" type="sibTrans" cxnId="{11A3BFC0-51BD-48B4-9A5B-77DB78DAFD91}">
      <dgm:prSet/>
      <dgm:spPr/>
      <dgm:t>
        <a:bodyPr/>
        <a:lstStyle/>
        <a:p>
          <a:endParaRPr lang="en-US"/>
        </a:p>
      </dgm:t>
    </dgm:pt>
    <dgm:pt modelId="{AA592DC0-27F9-44AB-99D9-06483383CA20}" type="parTrans" cxnId="{11A3BFC0-51BD-48B4-9A5B-77DB78DAFD91}">
      <dgm:prSet/>
      <dgm:spPr/>
      <dgm:t>
        <a:bodyPr/>
        <a:lstStyle/>
        <a:p>
          <a:endParaRPr lang="en-US"/>
        </a:p>
      </dgm:t>
    </dgm:pt>
    <dgm:pt modelId="{DF442C83-3426-4B88-9C01-7DD705638713}" type="pres">
      <dgm:prSet presAssocID="{2D1AD882-0C0A-4DFB-AE1F-EA382D92BCFA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0FB6B209-C228-4B25-B6EF-EC7C28A2438D}" type="pres">
      <dgm:prSet presAssocID="{4476D807-3D58-481E-B594-F4F1A5CF02C2}" presName="root1" presStyleCnt="0"/>
      <dgm:spPr/>
    </dgm:pt>
    <dgm:pt modelId="{C670A75C-E3D8-4474-82DD-7DE3FADE152F}" type="pres">
      <dgm:prSet presAssocID="{4476D807-3D58-481E-B594-F4F1A5CF02C2}" presName="LevelOneTextNode" presStyleLbl="node0" presStyleIdx="0" presStyleCnt="1">
        <dgm:presLayoutVars>
          <dgm:chPref val="3"/>
        </dgm:presLayoutVars>
      </dgm:prSet>
      <dgm:spPr/>
    </dgm:pt>
    <dgm:pt modelId="{4D6F02F5-D9A9-4715-AFEA-B2C821EE8CB9}" type="pres">
      <dgm:prSet presAssocID="{4476D807-3D58-481E-B594-F4F1A5CF02C2}" presName="level2hierChild" presStyleCnt="0"/>
      <dgm:spPr/>
    </dgm:pt>
    <dgm:pt modelId="{A233DA3A-3789-44BE-93EA-891EECA2E01C}" type="pres">
      <dgm:prSet presAssocID="{AA592DC0-27F9-44AB-99D9-06483383CA20}" presName="conn2-1" presStyleLbl="parChTrans1D2" presStyleIdx="0" presStyleCnt="2"/>
      <dgm:spPr/>
    </dgm:pt>
    <dgm:pt modelId="{F7CDB820-7438-4198-8515-917A4C1111FF}" type="pres">
      <dgm:prSet presAssocID="{AA592DC0-27F9-44AB-99D9-06483383CA20}" presName="connTx" presStyleLbl="parChTrans1D2" presStyleIdx="0" presStyleCnt="2"/>
      <dgm:spPr/>
    </dgm:pt>
    <dgm:pt modelId="{D3B421ED-B3EC-487F-ACFC-58B809D82F26}" type="pres">
      <dgm:prSet presAssocID="{67354B07-8AD5-49E3-A20F-FFB20105F36C}" presName="root2" presStyleCnt="0"/>
      <dgm:spPr/>
    </dgm:pt>
    <dgm:pt modelId="{389560F6-8A30-4705-AE48-06FBF1F1FE43}" type="pres">
      <dgm:prSet presAssocID="{67354B07-8AD5-49E3-A20F-FFB20105F36C}" presName="LevelTwoTextNode" presStyleLbl="node2" presStyleIdx="0" presStyleCnt="2">
        <dgm:presLayoutVars>
          <dgm:chPref val="3"/>
        </dgm:presLayoutVars>
      </dgm:prSet>
      <dgm:spPr/>
    </dgm:pt>
    <dgm:pt modelId="{9F150BC3-AB00-43BD-9CBA-6CEA3BC19A41}" type="pres">
      <dgm:prSet presAssocID="{67354B07-8AD5-49E3-A20F-FFB20105F36C}" presName="level3hierChild" presStyleCnt="0"/>
      <dgm:spPr/>
    </dgm:pt>
    <dgm:pt modelId="{9AE60C73-D8C9-469F-A520-6279E25ABF3B}" type="pres">
      <dgm:prSet presAssocID="{E890C71F-443D-45DB-98AC-D69AB1D205C7}" presName="conn2-1" presStyleLbl="parChTrans1D2" presStyleIdx="1" presStyleCnt="2"/>
      <dgm:spPr/>
    </dgm:pt>
    <dgm:pt modelId="{32464FDE-D467-4D8F-AAE3-89452B51A764}" type="pres">
      <dgm:prSet presAssocID="{E890C71F-443D-45DB-98AC-D69AB1D205C7}" presName="connTx" presStyleLbl="parChTrans1D2" presStyleIdx="1" presStyleCnt="2"/>
      <dgm:spPr/>
    </dgm:pt>
    <dgm:pt modelId="{3036CC01-5594-46D2-B46C-069F780C415B}" type="pres">
      <dgm:prSet presAssocID="{F556B387-94F3-4684-B84D-0CEF931675E2}" presName="root2" presStyleCnt="0"/>
      <dgm:spPr/>
    </dgm:pt>
    <dgm:pt modelId="{718B4844-18EE-422D-B906-A01AA216EC4B}" type="pres">
      <dgm:prSet presAssocID="{F556B387-94F3-4684-B84D-0CEF931675E2}" presName="LevelTwoTextNode" presStyleLbl="node2" presStyleIdx="1" presStyleCnt="2">
        <dgm:presLayoutVars>
          <dgm:chPref val="3"/>
        </dgm:presLayoutVars>
      </dgm:prSet>
      <dgm:spPr/>
    </dgm:pt>
    <dgm:pt modelId="{4BCF5EA1-009E-4BA3-8C41-9C251D10A9F1}" type="pres">
      <dgm:prSet presAssocID="{F556B387-94F3-4684-B84D-0CEF931675E2}" presName="level3hierChild" presStyleCnt="0"/>
      <dgm:spPr/>
    </dgm:pt>
  </dgm:ptLst>
  <dgm:cxnLst>
    <dgm:cxn modelId="{E0943D2F-B3B0-4905-83FF-B616EACDA02F}" type="presOf" srcId="{AA592DC0-27F9-44AB-99D9-06483383CA20}" destId="{F7CDB820-7438-4198-8515-917A4C1111FF}" srcOrd="1" destOrd="0" presId="urn:microsoft.com/office/officeart/2005/8/layout/hierarchy2"/>
    <dgm:cxn modelId="{5D413632-C637-45D3-8C32-F3B644319783}" type="presOf" srcId="{F556B387-94F3-4684-B84D-0CEF931675E2}" destId="{718B4844-18EE-422D-B906-A01AA216EC4B}" srcOrd="0" destOrd="0" presId="urn:microsoft.com/office/officeart/2005/8/layout/hierarchy2"/>
    <dgm:cxn modelId="{5931EF5D-E60A-4BE0-AF99-9A84340E4BE8}" srcId="{2D1AD882-0C0A-4DFB-AE1F-EA382D92BCFA}" destId="{4476D807-3D58-481E-B594-F4F1A5CF02C2}" srcOrd="0" destOrd="0" parTransId="{8AF54B61-B561-4FC4-A6A8-8469DFF62DD8}" sibTransId="{489448D6-1C56-4FB8-9A04-7B3B961511AA}"/>
    <dgm:cxn modelId="{A89F6D75-4FEC-42B1-833A-E181F158177B}" type="presOf" srcId="{AA592DC0-27F9-44AB-99D9-06483383CA20}" destId="{A233DA3A-3789-44BE-93EA-891EECA2E01C}" srcOrd="0" destOrd="0" presId="urn:microsoft.com/office/officeart/2005/8/layout/hierarchy2"/>
    <dgm:cxn modelId="{E0BEC68B-D461-4480-8932-5C405383E3A5}" type="presOf" srcId="{4476D807-3D58-481E-B594-F4F1A5CF02C2}" destId="{C670A75C-E3D8-4474-82DD-7DE3FADE152F}" srcOrd="0" destOrd="0" presId="urn:microsoft.com/office/officeart/2005/8/layout/hierarchy2"/>
    <dgm:cxn modelId="{59FA68A5-A578-4CF8-93D0-D972F08BD1E4}" type="presOf" srcId="{E890C71F-443D-45DB-98AC-D69AB1D205C7}" destId="{9AE60C73-D8C9-469F-A520-6279E25ABF3B}" srcOrd="0" destOrd="0" presId="urn:microsoft.com/office/officeart/2005/8/layout/hierarchy2"/>
    <dgm:cxn modelId="{11A3BFC0-51BD-48B4-9A5B-77DB78DAFD91}" srcId="{4476D807-3D58-481E-B594-F4F1A5CF02C2}" destId="{67354B07-8AD5-49E3-A20F-FFB20105F36C}" srcOrd="0" destOrd="0" parTransId="{AA592DC0-27F9-44AB-99D9-06483383CA20}" sibTransId="{3C0C753C-045B-4E10-B41C-CFF7D408158F}"/>
    <dgm:cxn modelId="{F8E65DC7-C075-4460-AA83-2906D565666B}" type="presOf" srcId="{2D1AD882-0C0A-4DFB-AE1F-EA382D92BCFA}" destId="{DF442C83-3426-4B88-9C01-7DD705638713}" srcOrd="0" destOrd="0" presId="urn:microsoft.com/office/officeart/2005/8/layout/hierarchy2"/>
    <dgm:cxn modelId="{E711FEDC-146A-4473-ADE8-AB86EA71B779}" srcId="{4476D807-3D58-481E-B594-F4F1A5CF02C2}" destId="{F556B387-94F3-4684-B84D-0CEF931675E2}" srcOrd="1" destOrd="0" parTransId="{E890C71F-443D-45DB-98AC-D69AB1D205C7}" sibTransId="{3D318904-900B-4488-8B25-DF698A7FD0C0}"/>
    <dgm:cxn modelId="{CDFE17E0-1D9B-4784-9E03-78106F2348E8}" type="presOf" srcId="{67354B07-8AD5-49E3-A20F-FFB20105F36C}" destId="{389560F6-8A30-4705-AE48-06FBF1F1FE43}" srcOrd="0" destOrd="0" presId="urn:microsoft.com/office/officeart/2005/8/layout/hierarchy2"/>
    <dgm:cxn modelId="{0DA2F3F3-A417-4494-B860-63439ABA49FE}" type="presOf" srcId="{E890C71F-443D-45DB-98AC-D69AB1D205C7}" destId="{32464FDE-D467-4D8F-AAE3-89452B51A764}" srcOrd="1" destOrd="0" presId="urn:microsoft.com/office/officeart/2005/8/layout/hierarchy2"/>
    <dgm:cxn modelId="{5351DF6B-13C7-4379-A1F9-6FA3609B2A3D}" type="presParOf" srcId="{DF442C83-3426-4B88-9C01-7DD705638713}" destId="{0FB6B209-C228-4B25-B6EF-EC7C28A2438D}" srcOrd="0" destOrd="0" presId="urn:microsoft.com/office/officeart/2005/8/layout/hierarchy2"/>
    <dgm:cxn modelId="{37AB9152-B9AF-4CAE-9379-F059856C6770}" type="presParOf" srcId="{0FB6B209-C228-4B25-B6EF-EC7C28A2438D}" destId="{C670A75C-E3D8-4474-82DD-7DE3FADE152F}" srcOrd="0" destOrd="0" presId="urn:microsoft.com/office/officeart/2005/8/layout/hierarchy2"/>
    <dgm:cxn modelId="{3C5DC553-4F69-4C2D-BDC4-686D80C4106E}" type="presParOf" srcId="{0FB6B209-C228-4B25-B6EF-EC7C28A2438D}" destId="{4D6F02F5-D9A9-4715-AFEA-B2C821EE8CB9}" srcOrd="1" destOrd="0" presId="urn:microsoft.com/office/officeart/2005/8/layout/hierarchy2"/>
    <dgm:cxn modelId="{A4A83B0B-7782-49FE-B294-8134D1E2AA1E}" type="presParOf" srcId="{4D6F02F5-D9A9-4715-AFEA-B2C821EE8CB9}" destId="{A233DA3A-3789-44BE-93EA-891EECA2E01C}" srcOrd="0" destOrd="0" presId="urn:microsoft.com/office/officeart/2005/8/layout/hierarchy2"/>
    <dgm:cxn modelId="{471D7081-842D-4CE9-A56D-9674F01A0E9D}" type="presParOf" srcId="{A233DA3A-3789-44BE-93EA-891EECA2E01C}" destId="{F7CDB820-7438-4198-8515-917A4C1111FF}" srcOrd="0" destOrd="0" presId="urn:microsoft.com/office/officeart/2005/8/layout/hierarchy2"/>
    <dgm:cxn modelId="{75003063-2E77-4268-A537-2D76F1097EE2}" type="presParOf" srcId="{4D6F02F5-D9A9-4715-AFEA-B2C821EE8CB9}" destId="{D3B421ED-B3EC-487F-ACFC-58B809D82F26}" srcOrd="1" destOrd="0" presId="urn:microsoft.com/office/officeart/2005/8/layout/hierarchy2"/>
    <dgm:cxn modelId="{57BBCF7F-C350-4D72-A304-1DE2BD683E85}" type="presParOf" srcId="{D3B421ED-B3EC-487F-ACFC-58B809D82F26}" destId="{389560F6-8A30-4705-AE48-06FBF1F1FE43}" srcOrd="0" destOrd="0" presId="urn:microsoft.com/office/officeart/2005/8/layout/hierarchy2"/>
    <dgm:cxn modelId="{BA302D03-FA26-4916-8229-549E93DF5E26}" type="presParOf" srcId="{D3B421ED-B3EC-487F-ACFC-58B809D82F26}" destId="{9F150BC3-AB00-43BD-9CBA-6CEA3BC19A41}" srcOrd="1" destOrd="0" presId="urn:microsoft.com/office/officeart/2005/8/layout/hierarchy2"/>
    <dgm:cxn modelId="{8986AF23-7F8D-4B04-AD23-ACD2831B7465}" type="presParOf" srcId="{4D6F02F5-D9A9-4715-AFEA-B2C821EE8CB9}" destId="{9AE60C73-D8C9-469F-A520-6279E25ABF3B}" srcOrd="2" destOrd="0" presId="urn:microsoft.com/office/officeart/2005/8/layout/hierarchy2"/>
    <dgm:cxn modelId="{300DBB6B-6BAC-4FB1-9CCF-E09F862BB12E}" type="presParOf" srcId="{9AE60C73-D8C9-469F-A520-6279E25ABF3B}" destId="{32464FDE-D467-4D8F-AAE3-89452B51A764}" srcOrd="0" destOrd="0" presId="urn:microsoft.com/office/officeart/2005/8/layout/hierarchy2"/>
    <dgm:cxn modelId="{5DFE0178-7EAB-4774-A9E1-33254B6AB3FC}" type="presParOf" srcId="{4D6F02F5-D9A9-4715-AFEA-B2C821EE8CB9}" destId="{3036CC01-5594-46D2-B46C-069F780C415B}" srcOrd="3" destOrd="0" presId="urn:microsoft.com/office/officeart/2005/8/layout/hierarchy2"/>
    <dgm:cxn modelId="{246A540A-8260-479F-92B6-604569957F61}" type="presParOf" srcId="{3036CC01-5594-46D2-B46C-069F780C415B}" destId="{718B4844-18EE-422D-B906-A01AA216EC4B}" srcOrd="0" destOrd="0" presId="urn:microsoft.com/office/officeart/2005/8/layout/hierarchy2"/>
    <dgm:cxn modelId="{BC02BDDD-413B-46C8-9D5A-78C15FEDF57C}" type="presParOf" srcId="{3036CC01-5594-46D2-B46C-069F780C415B}" destId="{4BCF5EA1-009E-4BA3-8C41-9C251D10A9F1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2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247FAB3-DD1C-47C6-B5C8-2283636DD7F9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F6C9E47-0990-4004-B7A7-145833D55F4E}">
      <dgm:prSet phldrT="[Text]"/>
      <dgm:spPr/>
      <dgm:t>
        <a:bodyPr/>
        <a:lstStyle/>
        <a:p>
          <a:r>
            <a: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For every child in Foster Care </a:t>
          </a:r>
          <a:br>
            <a: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</a:br>
          <a:r>
            <a:rPr lang="en-US" dirty="0">
              <a:solidFill>
                <a:srgbClr val="52A3CB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(Out-of-Home)</a:t>
          </a:r>
          <a:br>
            <a: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</a:br>
          <a:r>
            <a: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Cases </a:t>
          </a:r>
        </a:p>
      </dgm:t>
    </dgm:pt>
    <dgm:pt modelId="{159FA4E1-4652-4551-A003-75F3854D7601}" type="parTrans" cxnId="{CB60EB64-24BF-4CF6-91E1-0BB94AB5EC0D}">
      <dgm:prSet/>
      <dgm:spPr/>
      <dgm:t>
        <a:bodyPr/>
        <a:lstStyle/>
        <a:p>
          <a:endParaRPr lang="en-US"/>
        </a:p>
      </dgm:t>
    </dgm:pt>
    <dgm:pt modelId="{9B79B1C0-1170-4F7C-A6BC-ABDB9785E2BF}" type="sibTrans" cxnId="{CB60EB64-24BF-4CF6-91E1-0BB94AB5EC0D}">
      <dgm:prSet/>
      <dgm:spPr/>
      <dgm:t>
        <a:bodyPr/>
        <a:lstStyle/>
        <a:p>
          <a:endParaRPr lang="en-US"/>
        </a:p>
      </dgm:t>
    </dgm:pt>
    <dgm:pt modelId="{A413F073-0084-4606-84D6-80573C3AAB2D}">
      <dgm:prSet phldrT="[Text]"/>
      <dgm:spPr/>
      <dgm:t>
        <a:bodyPr/>
        <a:lstStyle/>
        <a:p>
          <a:r>
            <a:rPr lang="en-US" dirty="0">
              <a:solidFill>
                <a:srgbClr val="52A3CB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1. </a:t>
          </a:r>
          <a:r>
            <a: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AR CANS for Birth-4 years</a:t>
          </a:r>
        </a:p>
      </dgm:t>
    </dgm:pt>
    <dgm:pt modelId="{6C5F8A9B-FDFF-4111-BFB2-23A9443C06C8}" type="parTrans" cxnId="{9A3759F9-A253-443A-BA7C-BF80F9E9738F}">
      <dgm:prSet/>
      <dgm:spPr/>
      <dgm:t>
        <a:bodyPr/>
        <a:lstStyle/>
        <a:p>
          <a:endParaRPr lang="en-US"/>
        </a:p>
      </dgm:t>
    </dgm:pt>
    <dgm:pt modelId="{72276755-C158-4B6E-BE9F-566075428EE8}" type="sibTrans" cxnId="{9A3759F9-A253-443A-BA7C-BF80F9E9738F}">
      <dgm:prSet/>
      <dgm:spPr/>
      <dgm:t>
        <a:bodyPr/>
        <a:lstStyle/>
        <a:p>
          <a:endParaRPr lang="en-US"/>
        </a:p>
      </dgm:t>
    </dgm:pt>
    <dgm:pt modelId="{0C3A8BDF-3953-4368-A5AA-5B758F3324C0}">
      <dgm:prSet phldrT="[Text]"/>
      <dgm:spPr/>
      <dgm:t>
        <a:bodyPr/>
        <a:lstStyle/>
        <a:p>
          <a:r>
            <a:rPr lang="en-US" dirty="0">
              <a:solidFill>
                <a:srgbClr val="52A3CB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2. </a:t>
          </a:r>
          <a:r>
            <a: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AR CANS for Children &amp; Youth 5 years and Older</a:t>
          </a:r>
        </a:p>
      </dgm:t>
    </dgm:pt>
    <dgm:pt modelId="{D9E79937-1135-4640-ABAE-FB62A2BDE8AA}" type="parTrans" cxnId="{397F8466-D265-4BFD-8F91-78C5A8BFAA75}">
      <dgm:prSet/>
      <dgm:spPr/>
      <dgm:t>
        <a:bodyPr/>
        <a:lstStyle/>
        <a:p>
          <a:endParaRPr lang="en-US"/>
        </a:p>
      </dgm:t>
    </dgm:pt>
    <dgm:pt modelId="{B06E7BA4-C0CB-4C24-B321-5BD16A00694F}" type="sibTrans" cxnId="{397F8466-D265-4BFD-8F91-78C5A8BFAA75}">
      <dgm:prSet/>
      <dgm:spPr/>
      <dgm:t>
        <a:bodyPr/>
        <a:lstStyle/>
        <a:p>
          <a:endParaRPr lang="en-US"/>
        </a:p>
      </dgm:t>
    </dgm:pt>
    <dgm:pt modelId="{F75ADF15-8C6B-4855-8BA3-7AFD5E7AFFEE}" type="pres">
      <dgm:prSet presAssocID="{8247FAB3-DD1C-47C6-B5C8-2283636DD7F9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280E7206-8CB0-42EB-AC83-8D1261FF08B2}" type="pres">
      <dgm:prSet presAssocID="{FF6C9E47-0990-4004-B7A7-145833D55F4E}" presName="root1" presStyleCnt="0"/>
      <dgm:spPr/>
    </dgm:pt>
    <dgm:pt modelId="{0B7E7530-56BE-4D08-977A-0462B760B91F}" type="pres">
      <dgm:prSet presAssocID="{FF6C9E47-0990-4004-B7A7-145833D55F4E}" presName="LevelOneTextNode" presStyleLbl="node0" presStyleIdx="0" presStyleCnt="1">
        <dgm:presLayoutVars>
          <dgm:chPref val="3"/>
        </dgm:presLayoutVars>
      </dgm:prSet>
      <dgm:spPr/>
    </dgm:pt>
    <dgm:pt modelId="{338F0235-B0E7-4CD5-AC6F-F2F1DD48EEA1}" type="pres">
      <dgm:prSet presAssocID="{FF6C9E47-0990-4004-B7A7-145833D55F4E}" presName="level2hierChild" presStyleCnt="0"/>
      <dgm:spPr/>
    </dgm:pt>
    <dgm:pt modelId="{86808B9F-4BC4-4E51-BA7C-84884CC49390}" type="pres">
      <dgm:prSet presAssocID="{6C5F8A9B-FDFF-4111-BFB2-23A9443C06C8}" presName="conn2-1" presStyleLbl="parChTrans1D2" presStyleIdx="0" presStyleCnt="2"/>
      <dgm:spPr/>
    </dgm:pt>
    <dgm:pt modelId="{47DDDDAA-5EFE-4572-8494-34D3D4FA9FDF}" type="pres">
      <dgm:prSet presAssocID="{6C5F8A9B-FDFF-4111-BFB2-23A9443C06C8}" presName="connTx" presStyleLbl="parChTrans1D2" presStyleIdx="0" presStyleCnt="2"/>
      <dgm:spPr/>
    </dgm:pt>
    <dgm:pt modelId="{FE3DF3BC-D728-4288-87EE-7A7C7EAB4386}" type="pres">
      <dgm:prSet presAssocID="{A413F073-0084-4606-84D6-80573C3AAB2D}" presName="root2" presStyleCnt="0"/>
      <dgm:spPr/>
    </dgm:pt>
    <dgm:pt modelId="{92788C2B-4F54-47FD-A536-BC1FF61A9C6C}" type="pres">
      <dgm:prSet presAssocID="{A413F073-0084-4606-84D6-80573C3AAB2D}" presName="LevelTwoTextNode" presStyleLbl="node2" presStyleIdx="0" presStyleCnt="2">
        <dgm:presLayoutVars>
          <dgm:chPref val="3"/>
        </dgm:presLayoutVars>
      </dgm:prSet>
      <dgm:spPr/>
    </dgm:pt>
    <dgm:pt modelId="{A3B2FAF2-7A1F-4CF0-AD81-F37BC13294E0}" type="pres">
      <dgm:prSet presAssocID="{A413F073-0084-4606-84D6-80573C3AAB2D}" presName="level3hierChild" presStyleCnt="0"/>
      <dgm:spPr/>
    </dgm:pt>
    <dgm:pt modelId="{2EE06E14-B153-4C1A-A8B5-03B5B87C1EA9}" type="pres">
      <dgm:prSet presAssocID="{D9E79937-1135-4640-ABAE-FB62A2BDE8AA}" presName="conn2-1" presStyleLbl="parChTrans1D2" presStyleIdx="1" presStyleCnt="2"/>
      <dgm:spPr/>
    </dgm:pt>
    <dgm:pt modelId="{62195D3A-6390-42D6-80EE-D121541468E4}" type="pres">
      <dgm:prSet presAssocID="{D9E79937-1135-4640-ABAE-FB62A2BDE8AA}" presName="connTx" presStyleLbl="parChTrans1D2" presStyleIdx="1" presStyleCnt="2"/>
      <dgm:spPr/>
    </dgm:pt>
    <dgm:pt modelId="{477A91AA-C1D9-4848-891F-5CF1725F33D5}" type="pres">
      <dgm:prSet presAssocID="{0C3A8BDF-3953-4368-A5AA-5B758F3324C0}" presName="root2" presStyleCnt="0"/>
      <dgm:spPr/>
    </dgm:pt>
    <dgm:pt modelId="{1F1C3102-D8D5-4C3C-BF88-3D0C3B970C8A}" type="pres">
      <dgm:prSet presAssocID="{0C3A8BDF-3953-4368-A5AA-5B758F3324C0}" presName="LevelTwoTextNode" presStyleLbl="node2" presStyleIdx="1" presStyleCnt="2">
        <dgm:presLayoutVars>
          <dgm:chPref val="3"/>
        </dgm:presLayoutVars>
      </dgm:prSet>
      <dgm:spPr/>
    </dgm:pt>
    <dgm:pt modelId="{0EF16589-5E19-44A8-AF19-58E90670AD4D}" type="pres">
      <dgm:prSet presAssocID="{0C3A8BDF-3953-4368-A5AA-5B758F3324C0}" presName="level3hierChild" presStyleCnt="0"/>
      <dgm:spPr/>
    </dgm:pt>
  </dgm:ptLst>
  <dgm:cxnLst>
    <dgm:cxn modelId="{2D71CC00-F068-4234-AF20-04A24C000509}" type="presOf" srcId="{FF6C9E47-0990-4004-B7A7-145833D55F4E}" destId="{0B7E7530-56BE-4D08-977A-0462B760B91F}" srcOrd="0" destOrd="0" presId="urn:microsoft.com/office/officeart/2005/8/layout/hierarchy2"/>
    <dgm:cxn modelId="{81DC1701-074D-4381-8584-D15A8DDDD2FF}" type="presOf" srcId="{0C3A8BDF-3953-4368-A5AA-5B758F3324C0}" destId="{1F1C3102-D8D5-4C3C-BF88-3D0C3B970C8A}" srcOrd="0" destOrd="0" presId="urn:microsoft.com/office/officeart/2005/8/layout/hierarchy2"/>
    <dgm:cxn modelId="{5ECBEB02-F7BF-4459-9B03-AD9E6DAC254B}" type="presOf" srcId="{6C5F8A9B-FDFF-4111-BFB2-23A9443C06C8}" destId="{86808B9F-4BC4-4E51-BA7C-84884CC49390}" srcOrd="0" destOrd="0" presId="urn:microsoft.com/office/officeart/2005/8/layout/hierarchy2"/>
    <dgm:cxn modelId="{92848308-8519-4730-9DE0-1A2C7A977C8C}" type="presOf" srcId="{D9E79937-1135-4640-ABAE-FB62A2BDE8AA}" destId="{2EE06E14-B153-4C1A-A8B5-03B5B87C1EA9}" srcOrd="0" destOrd="0" presId="urn:microsoft.com/office/officeart/2005/8/layout/hierarchy2"/>
    <dgm:cxn modelId="{CB60EB64-24BF-4CF6-91E1-0BB94AB5EC0D}" srcId="{8247FAB3-DD1C-47C6-B5C8-2283636DD7F9}" destId="{FF6C9E47-0990-4004-B7A7-145833D55F4E}" srcOrd="0" destOrd="0" parTransId="{159FA4E1-4652-4551-A003-75F3854D7601}" sibTransId="{9B79B1C0-1170-4F7C-A6BC-ABDB9785E2BF}"/>
    <dgm:cxn modelId="{397F8466-D265-4BFD-8F91-78C5A8BFAA75}" srcId="{FF6C9E47-0990-4004-B7A7-145833D55F4E}" destId="{0C3A8BDF-3953-4368-A5AA-5B758F3324C0}" srcOrd="1" destOrd="0" parTransId="{D9E79937-1135-4640-ABAE-FB62A2BDE8AA}" sibTransId="{B06E7BA4-C0CB-4C24-B321-5BD16A00694F}"/>
    <dgm:cxn modelId="{B4CD0C9B-5B18-471A-ABC0-ED547FAE331A}" type="presOf" srcId="{6C5F8A9B-FDFF-4111-BFB2-23A9443C06C8}" destId="{47DDDDAA-5EFE-4572-8494-34D3D4FA9FDF}" srcOrd="1" destOrd="0" presId="urn:microsoft.com/office/officeart/2005/8/layout/hierarchy2"/>
    <dgm:cxn modelId="{4DBBFCB5-595A-45D7-AA7D-06965B300B27}" type="presOf" srcId="{8247FAB3-DD1C-47C6-B5C8-2283636DD7F9}" destId="{F75ADF15-8C6B-4855-8BA3-7AFD5E7AFFEE}" srcOrd="0" destOrd="0" presId="urn:microsoft.com/office/officeart/2005/8/layout/hierarchy2"/>
    <dgm:cxn modelId="{A34AFFE3-3139-4D81-9276-BFF447DF2360}" type="presOf" srcId="{A413F073-0084-4606-84D6-80573C3AAB2D}" destId="{92788C2B-4F54-47FD-A536-BC1FF61A9C6C}" srcOrd="0" destOrd="0" presId="urn:microsoft.com/office/officeart/2005/8/layout/hierarchy2"/>
    <dgm:cxn modelId="{A86BAEE5-12AB-44B9-84FC-710DEB4067E3}" type="presOf" srcId="{D9E79937-1135-4640-ABAE-FB62A2BDE8AA}" destId="{62195D3A-6390-42D6-80EE-D121541468E4}" srcOrd="1" destOrd="0" presId="urn:microsoft.com/office/officeart/2005/8/layout/hierarchy2"/>
    <dgm:cxn modelId="{9A3759F9-A253-443A-BA7C-BF80F9E9738F}" srcId="{FF6C9E47-0990-4004-B7A7-145833D55F4E}" destId="{A413F073-0084-4606-84D6-80573C3AAB2D}" srcOrd="0" destOrd="0" parTransId="{6C5F8A9B-FDFF-4111-BFB2-23A9443C06C8}" sibTransId="{72276755-C158-4B6E-BE9F-566075428EE8}"/>
    <dgm:cxn modelId="{7344154A-84E3-4535-B429-801BAF52DE13}" type="presParOf" srcId="{F75ADF15-8C6B-4855-8BA3-7AFD5E7AFFEE}" destId="{280E7206-8CB0-42EB-AC83-8D1261FF08B2}" srcOrd="0" destOrd="0" presId="urn:microsoft.com/office/officeart/2005/8/layout/hierarchy2"/>
    <dgm:cxn modelId="{C79F9A40-D68E-427C-9512-7CB10CEA8990}" type="presParOf" srcId="{280E7206-8CB0-42EB-AC83-8D1261FF08B2}" destId="{0B7E7530-56BE-4D08-977A-0462B760B91F}" srcOrd="0" destOrd="0" presId="urn:microsoft.com/office/officeart/2005/8/layout/hierarchy2"/>
    <dgm:cxn modelId="{18100758-DB0C-42DB-9D20-3101D2617CB4}" type="presParOf" srcId="{280E7206-8CB0-42EB-AC83-8D1261FF08B2}" destId="{338F0235-B0E7-4CD5-AC6F-F2F1DD48EEA1}" srcOrd="1" destOrd="0" presId="urn:microsoft.com/office/officeart/2005/8/layout/hierarchy2"/>
    <dgm:cxn modelId="{E04262CA-FF51-4A7E-93FB-04FC648B955D}" type="presParOf" srcId="{338F0235-B0E7-4CD5-AC6F-F2F1DD48EEA1}" destId="{86808B9F-4BC4-4E51-BA7C-84884CC49390}" srcOrd="0" destOrd="0" presId="urn:microsoft.com/office/officeart/2005/8/layout/hierarchy2"/>
    <dgm:cxn modelId="{0DD6F77F-EECB-45AD-95B7-7B6C6D591097}" type="presParOf" srcId="{86808B9F-4BC4-4E51-BA7C-84884CC49390}" destId="{47DDDDAA-5EFE-4572-8494-34D3D4FA9FDF}" srcOrd="0" destOrd="0" presId="urn:microsoft.com/office/officeart/2005/8/layout/hierarchy2"/>
    <dgm:cxn modelId="{93E92526-4F9F-401D-BFE5-E08D74907F8F}" type="presParOf" srcId="{338F0235-B0E7-4CD5-AC6F-F2F1DD48EEA1}" destId="{FE3DF3BC-D728-4288-87EE-7A7C7EAB4386}" srcOrd="1" destOrd="0" presId="urn:microsoft.com/office/officeart/2005/8/layout/hierarchy2"/>
    <dgm:cxn modelId="{F8A99208-7D35-4C75-BCAF-D5362C39E91C}" type="presParOf" srcId="{FE3DF3BC-D728-4288-87EE-7A7C7EAB4386}" destId="{92788C2B-4F54-47FD-A536-BC1FF61A9C6C}" srcOrd="0" destOrd="0" presId="urn:microsoft.com/office/officeart/2005/8/layout/hierarchy2"/>
    <dgm:cxn modelId="{8B4BA4F6-3EE5-4DB2-AE71-75F7459B95AA}" type="presParOf" srcId="{FE3DF3BC-D728-4288-87EE-7A7C7EAB4386}" destId="{A3B2FAF2-7A1F-4CF0-AD81-F37BC13294E0}" srcOrd="1" destOrd="0" presId="urn:microsoft.com/office/officeart/2005/8/layout/hierarchy2"/>
    <dgm:cxn modelId="{B74DF313-3163-4B26-9B48-373CD34C4BDF}" type="presParOf" srcId="{338F0235-B0E7-4CD5-AC6F-F2F1DD48EEA1}" destId="{2EE06E14-B153-4C1A-A8B5-03B5B87C1EA9}" srcOrd="2" destOrd="0" presId="urn:microsoft.com/office/officeart/2005/8/layout/hierarchy2"/>
    <dgm:cxn modelId="{8B73425B-73A7-441C-87E7-3FA3ABEF9076}" type="presParOf" srcId="{2EE06E14-B153-4C1A-A8B5-03B5B87C1EA9}" destId="{62195D3A-6390-42D6-80EE-D121541468E4}" srcOrd="0" destOrd="0" presId="urn:microsoft.com/office/officeart/2005/8/layout/hierarchy2"/>
    <dgm:cxn modelId="{35545D9F-A9ED-478B-B601-17B1844A1CD4}" type="presParOf" srcId="{338F0235-B0E7-4CD5-AC6F-F2F1DD48EEA1}" destId="{477A91AA-C1D9-4848-891F-5CF1725F33D5}" srcOrd="3" destOrd="0" presId="urn:microsoft.com/office/officeart/2005/8/layout/hierarchy2"/>
    <dgm:cxn modelId="{5E312D3B-4A7D-4D2D-A6D6-F6B5279ECFE4}" type="presParOf" srcId="{477A91AA-C1D9-4848-891F-5CF1725F33D5}" destId="{1F1C3102-D8D5-4C3C-BF88-3D0C3B970C8A}" srcOrd="0" destOrd="0" presId="urn:microsoft.com/office/officeart/2005/8/layout/hierarchy2"/>
    <dgm:cxn modelId="{FADC7104-52A7-42BC-917E-610698F5244F}" type="presParOf" srcId="{477A91AA-C1D9-4848-891F-5CF1725F33D5}" destId="{0EF16589-5E19-44A8-AF19-58E90670AD4D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247FAB3-DD1C-47C6-B5C8-2283636DD7F9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F6C9E47-0990-4004-B7A7-145833D55F4E}">
      <dgm:prSet phldrT="[Text]"/>
      <dgm:spPr/>
      <dgm:t>
        <a:bodyPr/>
        <a:lstStyle/>
        <a:p>
          <a:r>
            <a: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For Protective Services </a:t>
          </a:r>
          <a:br>
            <a: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</a:br>
          <a:r>
            <a:rPr lang="en-US" dirty="0">
              <a:solidFill>
                <a:srgbClr val="52A3CB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(In-Home)</a:t>
          </a:r>
          <a:br>
            <a: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</a:br>
          <a:r>
            <a: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Cases</a:t>
          </a:r>
        </a:p>
      </dgm:t>
    </dgm:pt>
    <dgm:pt modelId="{159FA4E1-4652-4551-A003-75F3854D7601}" type="parTrans" cxnId="{CB60EB64-24BF-4CF6-91E1-0BB94AB5EC0D}">
      <dgm:prSet/>
      <dgm:spPr/>
      <dgm:t>
        <a:bodyPr/>
        <a:lstStyle/>
        <a:p>
          <a:endParaRPr lang="en-US"/>
        </a:p>
      </dgm:t>
    </dgm:pt>
    <dgm:pt modelId="{9B79B1C0-1170-4F7C-A6BC-ABDB9785E2BF}" type="sibTrans" cxnId="{CB60EB64-24BF-4CF6-91E1-0BB94AB5EC0D}">
      <dgm:prSet/>
      <dgm:spPr/>
      <dgm:t>
        <a:bodyPr/>
        <a:lstStyle/>
        <a:p>
          <a:endParaRPr lang="en-US"/>
        </a:p>
      </dgm:t>
    </dgm:pt>
    <dgm:pt modelId="{0C3A8BDF-3953-4368-A5AA-5B758F3324C0}">
      <dgm:prSet phldrT="[Text]"/>
      <dgm:spPr/>
      <dgm:t>
        <a:bodyPr/>
        <a:lstStyle/>
        <a:p>
          <a:r>
            <a:rPr lang="en-US" dirty="0">
              <a:solidFill>
                <a:srgbClr val="52A3CB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3. </a:t>
          </a:r>
          <a:r>
            <a:rPr lang="en-US" dirty="0">
              <a:solidFill>
                <a:srgbClr val="E4E3DC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AR FAST</a:t>
          </a:r>
        </a:p>
      </dgm:t>
    </dgm:pt>
    <dgm:pt modelId="{D9E79937-1135-4640-ABAE-FB62A2BDE8AA}" type="parTrans" cxnId="{397F8466-D265-4BFD-8F91-78C5A8BFAA75}">
      <dgm:prSet/>
      <dgm:spPr/>
      <dgm:t>
        <a:bodyPr/>
        <a:lstStyle/>
        <a:p>
          <a:endParaRPr lang="en-US"/>
        </a:p>
      </dgm:t>
    </dgm:pt>
    <dgm:pt modelId="{B06E7BA4-C0CB-4C24-B321-5BD16A00694F}" type="sibTrans" cxnId="{397F8466-D265-4BFD-8F91-78C5A8BFAA75}">
      <dgm:prSet/>
      <dgm:spPr/>
      <dgm:t>
        <a:bodyPr/>
        <a:lstStyle/>
        <a:p>
          <a:endParaRPr lang="en-US"/>
        </a:p>
      </dgm:t>
    </dgm:pt>
    <dgm:pt modelId="{F75ADF15-8C6B-4855-8BA3-7AFD5E7AFFEE}" type="pres">
      <dgm:prSet presAssocID="{8247FAB3-DD1C-47C6-B5C8-2283636DD7F9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280E7206-8CB0-42EB-AC83-8D1261FF08B2}" type="pres">
      <dgm:prSet presAssocID="{FF6C9E47-0990-4004-B7A7-145833D55F4E}" presName="root1" presStyleCnt="0"/>
      <dgm:spPr/>
    </dgm:pt>
    <dgm:pt modelId="{0B7E7530-56BE-4D08-977A-0462B760B91F}" type="pres">
      <dgm:prSet presAssocID="{FF6C9E47-0990-4004-B7A7-145833D55F4E}" presName="LevelOneTextNode" presStyleLbl="node0" presStyleIdx="0" presStyleCnt="1">
        <dgm:presLayoutVars>
          <dgm:chPref val="3"/>
        </dgm:presLayoutVars>
      </dgm:prSet>
      <dgm:spPr/>
    </dgm:pt>
    <dgm:pt modelId="{338F0235-B0E7-4CD5-AC6F-F2F1DD48EEA1}" type="pres">
      <dgm:prSet presAssocID="{FF6C9E47-0990-4004-B7A7-145833D55F4E}" presName="level2hierChild" presStyleCnt="0"/>
      <dgm:spPr/>
    </dgm:pt>
    <dgm:pt modelId="{2EE06E14-B153-4C1A-A8B5-03B5B87C1EA9}" type="pres">
      <dgm:prSet presAssocID="{D9E79937-1135-4640-ABAE-FB62A2BDE8AA}" presName="conn2-1" presStyleLbl="parChTrans1D2" presStyleIdx="0" presStyleCnt="1"/>
      <dgm:spPr/>
    </dgm:pt>
    <dgm:pt modelId="{62195D3A-6390-42D6-80EE-D121541468E4}" type="pres">
      <dgm:prSet presAssocID="{D9E79937-1135-4640-ABAE-FB62A2BDE8AA}" presName="connTx" presStyleLbl="parChTrans1D2" presStyleIdx="0" presStyleCnt="1"/>
      <dgm:spPr/>
    </dgm:pt>
    <dgm:pt modelId="{477A91AA-C1D9-4848-891F-5CF1725F33D5}" type="pres">
      <dgm:prSet presAssocID="{0C3A8BDF-3953-4368-A5AA-5B758F3324C0}" presName="root2" presStyleCnt="0"/>
      <dgm:spPr/>
    </dgm:pt>
    <dgm:pt modelId="{1F1C3102-D8D5-4C3C-BF88-3D0C3B970C8A}" type="pres">
      <dgm:prSet presAssocID="{0C3A8BDF-3953-4368-A5AA-5B758F3324C0}" presName="LevelTwoTextNode" presStyleLbl="node2" presStyleIdx="0" presStyleCnt="1">
        <dgm:presLayoutVars>
          <dgm:chPref val="3"/>
        </dgm:presLayoutVars>
      </dgm:prSet>
      <dgm:spPr/>
    </dgm:pt>
    <dgm:pt modelId="{0EF16589-5E19-44A8-AF19-58E90670AD4D}" type="pres">
      <dgm:prSet presAssocID="{0C3A8BDF-3953-4368-A5AA-5B758F3324C0}" presName="level3hierChild" presStyleCnt="0"/>
      <dgm:spPr/>
    </dgm:pt>
  </dgm:ptLst>
  <dgm:cxnLst>
    <dgm:cxn modelId="{2D71CC00-F068-4234-AF20-04A24C000509}" type="presOf" srcId="{FF6C9E47-0990-4004-B7A7-145833D55F4E}" destId="{0B7E7530-56BE-4D08-977A-0462B760B91F}" srcOrd="0" destOrd="0" presId="urn:microsoft.com/office/officeart/2005/8/layout/hierarchy2"/>
    <dgm:cxn modelId="{81DC1701-074D-4381-8584-D15A8DDDD2FF}" type="presOf" srcId="{0C3A8BDF-3953-4368-A5AA-5B758F3324C0}" destId="{1F1C3102-D8D5-4C3C-BF88-3D0C3B970C8A}" srcOrd="0" destOrd="0" presId="urn:microsoft.com/office/officeart/2005/8/layout/hierarchy2"/>
    <dgm:cxn modelId="{92848308-8519-4730-9DE0-1A2C7A977C8C}" type="presOf" srcId="{D9E79937-1135-4640-ABAE-FB62A2BDE8AA}" destId="{2EE06E14-B153-4C1A-A8B5-03B5B87C1EA9}" srcOrd="0" destOrd="0" presId="urn:microsoft.com/office/officeart/2005/8/layout/hierarchy2"/>
    <dgm:cxn modelId="{CB60EB64-24BF-4CF6-91E1-0BB94AB5EC0D}" srcId="{8247FAB3-DD1C-47C6-B5C8-2283636DD7F9}" destId="{FF6C9E47-0990-4004-B7A7-145833D55F4E}" srcOrd="0" destOrd="0" parTransId="{159FA4E1-4652-4551-A003-75F3854D7601}" sibTransId="{9B79B1C0-1170-4F7C-A6BC-ABDB9785E2BF}"/>
    <dgm:cxn modelId="{397F8466-D265-4BFD-8F91-78C5A8BFAA75}" srcId="{FF6C9E47-0990-4004-B7A7-145833D55F4E}" destId="{0C3A8BDF-3953-4368-A5AA-5B758F3324C0}" srcOrd="0" destOrd="0" parTransId="{D9E79937-1135-4640-ABAE-FB62A2BDE8AA}" sibTransId="{B06E7BA4-C0CB-4C24-B321-5BD16A00694F}"/>
    <dgm:cxn modelId="{4DBBFCB5-595A-45D7-AA7D-06965B300B27}" type="presOf" srcId="{8247FAB3-DD1C-47C6-B5C8-2283636DD7F9}" destId="{F75ADF15-8C6B-4855-8BA3-7AFD5E7AFFEE}" srcOrd="0" destOrd="0" presId="urn:microsoft.com/office/officeart/2005/8/layout/hierarchy2"/>
    <dgm:cxn modelId="{A86BAEE5-12AB-44B9-84FC-710DEB4067E3}" type="presOf" srcId="{D9E79937-1135-4640-ABAE-FB62A2BDE8AA}" destId="{62195D3A-6390-42D6-80EE-D121541468E4}" srcOrd="1" destOrd="0" presId="urn:microsoft.com/office/officeart/2005/8/layout/hierarchy2"/>
    <dgm:cxn modelId="{7344154A-84E3-4535-B429-801BAF52DE13}" type="presParOf" srcId="{F75ADF15-8C6B-4855-8BA3-7AFD5E7AFFEE}" destId="{280E7206-8CB0-42EB-AC83-8D1261FF08B2}" srcOrd="0" destOrd="0" presId="urn:microsoft.com/office/officeart/2005/8/layout/hierarchy2"/>
    <dgm:cxn modelId="{C79F9A40-D68E-427C-9512-7CB10CEA8990}" type="presParOf" srcId="{280E7206-8CB0-42EB-AC83-8D1261FF08B2}" destId="{0B7E7530-56BE-4D08-977A-0462B760B91F}" srcOrd="0" destOrd="0" presId="urn:microsoft.com/office/officeart/2005/8/layout/hierarchy2"/>
    <dgm:cxn modelId="{18100758-DB0C-42DB-9D20-3101D2617CB4}" type="presParOf" srcId="{280E7206-8CB0-42EB-AC83-8D1261FF08B2}" destId="{338F0235-B0E7-4CD5-AC6F-F2F1DD48EEA1}" srcOrd="1" destOrd="0" presId="urn:microsoft.com/office/officeart/2005/8/layout/hierarchy2"/>
    <dgm:cxn modelId="{B74DF313-3163-4B26-9B48-373CD34C4BDF}" type="presParOf" srcId="{338F0235-B0E7-4CD5-AC6F-F2F1DD48EEA1}" destId="{2EE06E14-B153-4C1A-A8B5-03B5B87C1EA9}" srcOrd="0" destOrd="0" presId="urn:microsoft.com/office/officeart/2005/8/layout/hierarchy2"/>
    <dgm:cxn modelId="{8B73425B-73A7-441C-87E7-3FA3ABEF9076}" type="presParOf" srcId="{2EE06E14-B153-4C1A-A8B5-03B5B87C1EA9}" destId="{62195D3A-6390-42D6-80EE-D121541468E4}" srcOrd="0" destOrd="0" presId="urn:microsoft.com/office/officeart/2005/8/layout/hierarchy2"/>
    <dgm:cxn modelId="{35545D9F-A9ED-478B-B601-17B1844A1CD4}" type="presParOf" srcId="{338F0235-B0E7-4CD5-AC6F-F2F1DD48EEA1}" destId="{477A91AA-C1D9-4848-891F-5CF1725F33D5}" srcOrd="1" destOrd="0" presId="urn:microsoft.com/office/officeart/2005/8/layout/hierarchy2"/>
    <dgm:cxn modelId="{5E312D3B-4A7D-4D2D-A6D6-F6B5279ECFE4}" type="presParOf" srcId="{477A91AA-C1D9-4848-891F-5CF1725F33D5}" destId="{1F1C3102-D8D5-4C3C-BF88-3D0C3B970C8A}" srcOrd="0" destOrd="0" presId="urn:microsoft.com/office/officeart/2005/8/layout/hierarchy2"/>
    <dgm:cxn modelId="{FADC7104-52A7-42BC-917E-610698F5244F}" type="presParOf" srcId="{477A91AA-C1D9-4848-891F-5CF1725F33D5}" destId="{0EF16589-5E19-44A8-AF19-58E90670AD4D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70A75C-E3D8-4474-82DD-7DE3FADE152F}">
      <dsp:nvSpPr>
        <dsp:cNvPr id="0" name=""/>
        <dsp:cNvSpPr/>
      </dsp:nvSpPr>
      <dsp:spPr>
        <a:xfrm>
          <a:off x="2072" y="221235"/>
          <a:ext cx="1147811" cy="819875"/>
        </a:xfrm>
        <a:prstGeom prst="roundRect">
          <a:avLst>
            <a:gd name="adj" fmla="val 10000"/>
          </a:avLst>
        </a:prstGeom>
        <a:solidFill>
          <a:srgbClr val="245D7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Identify the problem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(Investigation)</a:t>
          </a:r>
        </a:p>
      </dsp:txBody>
      <dsp:txXfrm>
        <a:off x="26085" y="245248"/>
        <a:ext cx="1099785" cy="771849"/>
      </dsp:txXfrm>
    </dsp:sp>
    <dsp:sp modelId="{A233DA3A-3789-44BE-93EA-891EECA2E01C}">
      <dsp:nvSpPr>
        <dsp:cNvPr id="0" name=""/>
        <dsp:cNvSpPr/>
      </dsp:nvSpPr>
      <dsp:spPr>
        <a:xfrm rot="19457599">
          <a:off x="1096739" y="425258"/>
          <a:ext cx="565413" cy="81834"/>
        </a:xfrm>
        <a:custGeom>
          <a:avLst/>
          <a:gdLst/>
          <a:ahLst/>
          <a:cxnLst/>
          <a:rect l="0" t="0" r="0" b="0"/>
          <a:pathLst>
            <a:path>
              <a:moveTo>
                <a:pt x="0" y="40917"/>
              </a:moveTo>
              <a:lnTo>
                <a:pt x="565413" y="4091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365310" y="452040"/>
        <a:ext cx="28270" cy="28270"/>
      </dsp:txXfrm>
    </dsp:sp>
    <dsp:sp modelId="{389560F6-8A30-4705-AE48-06FBF1F1FE43}">
      <dsp:nvSpPr>
        <dsp:cNvPr id="0" name=""/>
        <dsp:cNvSpPr/>
      </dsp:nvSpPr>
      <dsp:spPr>
        <a:xfrm>
          <a:off x="1609008" y="14225"/>
          <a:ext cx="1147811" cy="5739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Is there Maltreatment?</a:t>
          </a:r>
        </a:p>
      </dsp:txBody>
      <dsp:txXfrm>
        <a:off x="1625817" y="31034"/>
        <a:ext cx="1114193" cy="540287"/>
      </dsp:txXfrm>
    </dsp:sp>
    <dsp:sp modelId="{9AE60C73-D8C9-469F-A520-6279E25ABF3B}">
      <dsp:nvSpPr>
        <dsp:cNvPr id="0" name=""/>
        <dsp:cNvSpPr/>
      </dsp:nvSpPr>
      <dsp:spPr>
        <a:xfrm rot="2142401">
          <a:off x="1096739" y="755254"/>
          <a:ext cx="565413" cy="81834"/>
        </a:xfrm>
        <a:custGeom>
          <a:avLst/>
          <a:gdLst/>
          <a:ahLst/>
          <a:cxnLst/>
          <a:rect l="0" t="0" r="0" b="0"/>
          <a:pathLst>
            <a:path>
              <a:moveTo>
                <a:pt x="0" y="40917"/>
              </a:moveTo>
              <a:lnTo>
                <a:pt x="565413" y="4091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365310" y="782035"/>
        <a:ext cx="28270" cy="28270"/>
      </dsp:txXfrm>
    </dsp:sp>
    <dsp:sp modelId="{718B4844-18EE-422D-B906-A01AA216EC4B}">
      <dsp:nvSpPr>
        <dsp:cNvPr id="0" name=""/>
        <dsp:cNvSpPr/>
      </dsp:nvSpPr>
      <dsp:spPr>
        <a:xfrm>
          <a:off x="1609008" y="674216"/>
          <a:ext cx="1147811" cy="5739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If so, Plan?</a:t>
          </a:r>
        </a:p>
      </dsp:txBody>
      <dsp:txXfrm>
        <a:off x="1625817" y="691025"/>
        <a:ext cx="1114193" cy="54028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70A75C-E3D8-4474-82DD-7DE3FADE152F}">
      <dsp:nvSpPr>
        <dsp:cNvPr id="0" name=""/>
        <dsp:cNvSpPr/>
      </dsp:nvSpPr>
      <dsp:spPr>
        <a:xfrm>
          <a:off x="682" y="526319"/>
          <a:ext cx="1222726" cy="763541"/>
        </a:xfrm>
        <a:prstGeom prst="roundRect">
          <a:avLst>
            <a:gd name="adj" fmla="val 10000"/>
          </a:avLst>
        </a:prstGeom>
        <a:solidFill>
          <a:srgbClr val="245D7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Assess Situation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(CANS/FAST)</a:t>
          </a:r>
        </a:p>
      </dsp:txBody>
      <dsp:txXfrm>
        <a:off x="23045" y="548682"/>
        <a:ext cx="1178000" cy="718815"/>
      </dsp:txXfrm>
    </dsp:sp>
    <dsp:sp modelId="{A233DA3A-3789-44BE-93EA-891EECA2E01C}">
      <dsp:nvSpPr>
        <dsp:cNvPr id="0" name=""/>
        <dsp:cNvSpPr/>
      </dsp:nvSpPr>
      <dsp:spPr>
        <a:xfrm rot="19457599">
          <a:off x="1169784" y="712907"/>
          <a:ext cx="570516" cy="57392"/>
        </a:xfrm>
        <a:custGeom>
          <a:avLst/>
          <a:gdLst/>
          <a:ahLst/>
          <a:cxnLst/>
          <a:rect l="0" t="0" r="0" b="0"/>
          <a:pathLst>
            <a:path>
              <a:moveTo>
                <a:pt x="0" y="28696"/>
              </a:moveTo>
              <a:lnTo>
                <a:pt x="570516" y="2869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440780" y="727340"/>
        <a:ext cx="28525" cy="28525"/>
      </dsp:txXfrm>
    </dsp:sp>
    <dsp:sp modelId="{389560F6-8A30-4705-AE48-06FBF1F1FE43}">
      <dsp:nvSpPr>
        <dsp:cNvPr id="0" name=""/>
        <dsp:cNvSpPr/>
      </dsp:nvSpPr>
      <dsp:spPr>
        <a:xfrm>
          <a:off x="1686677" y="285574"/>
          <a:ext cx="1158170" cy="5790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Why Is there Maltreatment?</a:t>
          </a:r>
        </a:p>
      </dsp:txBody>
      <dsp:txXfrm>
        <a:off x="1703638" y="302535"/>
        <a:ext cx="1124248" cy="545163"/>
      </dsp:txXfrm>
    </dsp:sp>
    <dsp:sp modelId="{9AE60C73-D8C9-469F-A520-6279E25ABF3B}">
      <dsp:nvSpPr>
        <dsp:cNvPr id="0" name=""/>
        <dsp:cNvSpPr/>
      </dsp:nvSpPr>
      <dsp:spPr>
        <a:xfrm rot="2142401">
          <a:off x="1169784" y="1045881"/>
          <a:ext cx="570516" cy="57392"/>
        </a:xfrm>
        <a:custGeom>
          <a:avLst/>
          <a:gdLst/>
          <a:ahLst/>
          <a:cxnLst/>
          <a:rect l="0" t="0" r="0" b="0"/>
          <a:pathLst>
            <a:path>
              <a:moveTo>
                <a:pt x="0" y="28696"/>
              </a:moveTo>
              <a:lnTo>
                <a:pt x="570516" y="2869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440780" y="1060314"/>
        <a:ext cx="28525" cy="28525"/>
      </dsp:txXfrm>
    </dsp:sp>
    <dsp:sp modelId="{718B4844-18EE-422D-B906-A01AA216EC4B}">
      <dsp:nvSpPr>
        <dsp:cNvPr id="0" name=""/>
        <dsp:cNvSpPr/>
      </dsp:nvSpPr>
      <dsp:spPr>
        <a:xfrm>
          <a:off x="1686677" y="951521"/>
          <a:ext cx="1185329" cy="5790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What are Needs/Strengths?</a:t>
          </a:r>
        </a:p>
      </dsp:txBody>
      <dsp:txXfrm>
        <a:off x="1703638" y="968482"/>
        <a:ext cx="1151407" cy="54516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70A75C-E3D8-4474-82DD-7DE3FADE152F}">
      <dsp:nvSpPr>
        <dsp:cNvPr id="0" name=""/>
        <dsp:cNvSpPr/>
      </dsp:nvSpPr>
      <dsp:spPr>
        <a:xfrm>
          <a:off x="1959" y="622538"/>
          <a:ext cx="1142208" cy="571104"/>
        </a:xfrm>
        <a:prstGeom prst="roundRect">
          <a:avLst>
            <a:gd name="adj" fmla="val 10000"/>
          </a:avLst>
        </a:prstGeom>
        <a:solidFill>
          <a:srgbClr val="245D7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Reassess</a:t>
          </a:r>
        </a:p>
      </dsp:txBody>
      <dsp:txXfrm>
        <a:off x="18686" y="639265"/>
        <a:ext cx="1108754" cy="537650"/>
      </dsp:txXfrm>
    </dsp:sp>
    <dsp:sp modelId="{A233DA3A-3789-44BE-93EA-891EECA2E01C}">
      <dsp:nvSpPr>
        <dsp:cNvPr id="0" name=""/>
        <dsp:cNvSpPr/>
      </dsp:nvSpPr>
      <dsp:spPr>
        <a:xfrm rot="19457599">
          <a:off x="1091282" y="715597"/>
          <a:ext cx="562653" cy="56601"/>
        </a:xfrm>
        <a:custGeom>
          <a:avLst/>
          <a:gdLst/>
          <a:ahLst/>
          <a:cxnLst/>
          <a:rect l="0" t="0" r="0" b="0"/>
          <a:pathLst>
            <a:path>
              <a:moveTo>
                <a:pt x="0" y="28300"/>
              </a:moveTo>
              <a:lnTo>
                <a:pt x="562653" y="2830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358542" y="729832"/>
        <a:ext cx="28132" cy="28132"/>
      </dsp:txXfrm>
    </dsp:sp>
    <dsp:sp modelId="{389560F6-8A30-4705-AE48-06FBF1F1FE43}">
      <dsp:nvSpPr>
        <dsp:cNvPr id="0" name=""/>
        <dsp:cNvSpPr/>
      </dsp:nvSpPr>
      <dsp:spPr>
        <a:xfrm>
          <a:off x="1601050" y="294154"/>
          <a:ext cx="1142208" cy="5711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Staffings</a:t>
          </a:r>
          <a:r>
            <a:rPr lang="en-US" sz="12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/Court Hearings</a:t>
          </a:r>
        </a:p>
      </dsp:txBody>
      <dsp:txXfrm>
        <a:off x="1617777" y="310881"/>
        <a:ext cx="1108754" cy="537650"/>
      </dsp:txXfrm>
    </dsp:sp>
    <dsp:sp modelId="{9AE60C73-D8C9-469F-A520-6279E25ABF3B}">
      <dsp:nvSpPr>
        <dsp:cNvPr id="0" name=""/>
        <dsp:cNvSpPr/>
      </dsp:nvSpPr>
      <dsp:spPr>
        <a:xfrm rot="2142401">
          <a:off x="1091282" y="1043982"/>
          <a:ext cx="562653" cy="56601"/>
        </a:xfrm>
        <a:custGeom>
          <a:avLst/>
          <a:gdLst/>
          <a:ahLst/>
          <a:cxnLst/>
          <a:rect l="0" t="0" r="0" b="0"/>
          <a:pathLst>
            <a:path>
              <a:moveTo>
                <a:pt x="0" y="28300"/>
              </a:moveTo>
              <a:lnTo>
                <a:pt x="562653" y="2830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358542" y="1058217"/>
        <a:ext cx="28132" cy="28132"/>
      </dsp:txXfrm>
    </dsp:sp>
    <dsp:sp modelId="{718B4844-18EE-422D-B906-A01AA216EC4B}">
      <dsp:nvSpPr>
        <dsp:cNvPr id="0" name=""/>
        <dsp:cNvSpPr/>
      </dsp:nvSpPr>
      <dsp:spPr>
        <a:xfrm>
          <a:off x="1601050" y="950923"/>
          <a:ext cx="1142208" cy="5711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How Are We Doing?</a:t>
          </a:r>
        </a:p>
      </dsp:txBody>
      <dsp:txXfrm>
        <a:off x="1617777" y="967650"/>
        <a:ext cx="1108754" cy="53765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7E7530-56BE-4D08-977A-0462B760B91F}">
      <dsp:nvSpPr>
        <dsp:cNvPr id="0" name=""/>
        <dsp:cNvSpPr/>
      </dsp:nvSpPr>
      <dsp:spPr>
        <a:xfrm>
          <a:off x="1395" y="1035626"/>
          <a:ext cx="2968854" cy="14844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For every child in Foster Care </a:t>
          </a:r>
          <a:br>
            <a:rPr lang="en-US" sz="24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</a:br>
          <a:r>
            <a:rPr lang="en-US" sz="2400" kern="1200" dirty="0">
              <a:solidFill>
                <a:srgbClr val="52A3CB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(Out-of-Home)</a:t>
          </a:r>
          <a:br>
            <a:rPr lang="en-US" sz="24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</a:br>
          <a:r>
            <a:rPr lang="en-US" sz="24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Cases </a:t>
          </a:r>
        </a:p>
      </dsp:txBody>
      <dsp:txXfrm>
        <a:off x="44872" y="1079103"/>
        <a:ext cx="2881900" cy="1397473"/>
      </dsp:txXfrm>
    </dsp:sp>
    <dsp:sp modelId="{86808B9F-4BC4-4E51-BA7C-84884CC49390}">
      <dsp:nvSpPr>
        <dsp:cNvPr id="0" name=""/>
        <dsp:cNvSpPr/>
      </dsp:nvSpPr>
      <dsp:spPr>
        <a:xfrm rot="19457599">
          <a:off x="2832790" y="1313494"/>
          <a:ext cx="1462462" cy="75146"/>
        </a:xfrm>
        <a:custGeom>
          <a:avLst/>
          <a:gdLst/>
          <a:ahLst/>
          <a:cxnLst/>
          <a:rect l="0" t="0" r="0" b="0"/>
          <a:pathLst>
            <a:path>
              <a:moveTo>
                <a:pt x="0" y="37573"/>
              </a:moveTo>
              <a:lnTo>
                <a:pt x="1462462" y="3757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527459" y="1314506"/>
        <a:ext cx="73123" cy="73123"/>
      </dsp:txXfrm>
    </dsp:sp>
    <dsp:sp modelId="{92788C2B-4F54-47FD-A536-BC1FF61A9C6C}">
      <dsp:nvSpPr>
        <dsp:cNvPr id="0" name=""/>
        <dsp:cNvSpPr/>
      </dsp:nvSpPr>
      <dsp:spPr>
        <a:xfrm>
          <a:off x="4157792" y="182081"/>
          <a:ext cx="2968854" cy="14844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rgbClr val="52A3CB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1. </a:t>
          </a:r>
          <a:r>
            <a:rPr lang="en-US" sz="24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AR CANS for Birth-4 years</a:t>
          </a:r>
        </a:p>
      </dsp:txBody>
      <dsp:txXfrm>
        <a:off x="4201269" y="225558"/>
        <a:ext cx="2881900" cy="1397473"/>
      </dsp:txXfrm>
    </dsp:sp>
    <dsp:sp modelId="{2EE06E14-B153-4C1A-A8B5-03B5B87C1EA9}">
      <dsp:nvSpPr>
        <dsp:cNvPr id="0" name=""/>
        <dsp:cNvSpPr/>
      </dsp:nvSpPr>
      <dsp:spPr>
        <a:xfrm rot="2142401">
          <a:off x="2832790" y="2167040"/>
          <a:ext cx="1462462" cy="75146"/>
        </a:xfrm>
        <a:custGeom>
          <a:avLst/>
          <a:gdLst/>
          <a:ahLst/>
          <a:cxnLst/>
          <a:rect l="0" t="0" r="0" b="0"/>
          <a:pathLst>
            <a:path>
              <a:moveTo>
                <a:pt x="0" y="37573"/>
              </a:moveTo>
              <a:lnTo>
                <a:pt x="1462462" y="3757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527459" y="2168051"/>
        <a:ext cx="73123" cy="73123"/>
      </dsp:txXfrm>
    </dsp:sp>
    <dsp:sp modelId="{1F1C3102-D8D5-4C3C-BF88-3D0C3B970C8A}">
      <dsp:nvSpPr>
        <dsp:cNvPr id="0" name=""/>
        <dsp:cNvSpPr/>
      </dsp:nvSpPr>
      <dsp:spPr>
        <a:xfrm>
          <a:off x="4157792" y="1889172"/>
          <a:ext cx="2968854" cy="14844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rgbClr val="52A3CB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2. </a:t>
          </a:r>
          <a:r>
            <a:rPr lang="en-US" sz="24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AR CANS for Children &amp; Youth 5 years and Older</a:t>
          </a:r>
        </a:p>
      </dsp:txBody>
      <dsp:txXfrm>
        <a:off x="4201269" y="1932649"/>
        <a:ext cx="2881900" cy="139747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7E7530-56BE-4D08-977A-0462B760B91F}">
      <dsp:nvSpPr>
        <dsp:cNvPr id="0" name=""/>
        <dsp:cNvSpPr/>
      </dsp:nvSpPr>
      <dsp:spPr>
        <a:xfrm>
          <a:off x="1395" y="1035626"/>
          <a:ext cx="2968854" cy="14844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For Protective Services </a:t>
          </a:r>
          <a:br>
            <a:rPr lang="en-US" sz="24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</a:br>
          <a:r>
            <a:rPr lang="en-US" sz="2400" kern="1200" dirty="0">
              <a:solidFill>
                <a:srgbClr val="52A3CB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(In-Home)</a:t>
          </a:r>
          <a:br>
            <a:rPr lang="en-US" sz="24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</a:br>
          <a:r>
            <a:rPr lang="en-US" sz="24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Cases</a:t>
          </a:r>
        </a:p>
      </dsp:txBody>
      <dsp:txXfrm>
        <a:off x="44872" y="1079103"/>
        <a:ext cx="2881900" cy="1397473"/>
      </dsp:txXfrm>
    </dsp:sp>
    <dsp:sp modelId="{2EE06E14-B153-4C1A-A8B5-03B5B87C1EA9}">
      <dsp:nvSpPr>
        <dsp:cNvPr id="0" name=""/>
        <dsp:cNvSpPr/>
      </dsp:nvSpPr>
      <dsp:spPr>
        <a:xfrm>
          <a:off x="2970250" y="1740267"/>
          <a:ext cx="1187541" cy="75146"/>
        </a:xfrm>
        <a:custGeom>
          <a:avLst/>
          <a:gdLst/>
          <a:ahLst/>
          <a:cxnLst/>
          <a:rect l="0" t="0" r="0" b="0"/>
          <a:pathLst>
            <a:path>
              <a:moveTo>
                <a:pt x="0" y="37573"/>
              </a:moveTo>
              <a:lnTo>
                <a:pt x="1187541" y="3757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534332" y="1748151"/>
        <a:ext cx="59377" cy="59377"/>
      </dsp:txXfrm>
    </dsp:sp>
    <dsp:sp modelId="{1F1C3102-D8D5-4C3C-BF88-3D0C3B970C8A}">
      <dsp:nvSpPr>
        <dsp:cNvPr id="0" name=""/>
        <dsp:cNvSpPr/>
      </dsp:nvSpPr>
      <dsp:spPr>
        <a:xfrm>
          <a:off x="4157792" y="1035626"/>
          <a:ext cx="2968854" cy="14844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rgbClr val="52A3CB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3. </a:t>
          </a:r>
          <a:r>
            <a:rPr lang="en-US" sz="2400" kern="1200" dirty="0">
              <a:solidFill>
                <a:srgbClr val="E4E3DC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AR FAST</a:t>
          </a:r>
        </a:p>
      </dsp:txBody>
      <dsp:txXfrm>
        <a:off x="4201269" y="1079103"/>
        <a:ext cx="2881900" cy="13974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5DD71D7-55AC-46BD-81B3-09AB2F9EFBD8}" type="datetimeFigureOut">
              <a:rPr lang="en-US" smtClean="0"/>
              <a:t>6/20/2025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840BD58-3BFF-4EAF-BB8B-AC67FE801E4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5943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F89424F-BB59-4F4E-9822-4CA3E770FFD2}" type="datetimeFigureOut">
              <a:rPr lang="en-US" smtClean="0"/>
              <a:t>6/20/2025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3"/>
            <a:ext cx="5608320" cy="313753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8322CDD-9D6C-4F63-9EC2-6482266241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0265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322CDD-9D6C-4F63-9EC2-64822662410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9455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8ECB1B-6741-849E-ED55-18E2DEDB04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F1C786-4B50-948A-2F40-098E56A1E0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24F75D-B6BC-7250-99E9-B79CDFAF8A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FE81E1-6387-C5E9-B8A0-549B3B9E2B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322CDD-9D6C-4F63-9EC2-648226624108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9262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679A5D-ED8F-7958-6492-E807AA00F8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D85DD3-C179-45A0-6059-35A0FABBDF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2C4864-E86C-B863-FBBD-B497CFE5C6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0A09C7-8E69-29C5-1599-506C36CB01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322CDD-9D6C-4F63-9EC2-648226624108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55729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5DF759-AB57-72D0-6414-F67C79D115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DCB153-E915-DD35-47C3-EA41C26DC1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588F1AB-A004-3C55-FD78-822D527426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43C62F-4FF8-50BB-3CDF-0992804479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322CDD-9D6C-4F63-9EC2-648226624108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5581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A260D4-523C-B108-0D87-3A633EF4B9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0CB9FF-3BB9-B5D7-47F7-618D0D245D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533496-813C-B739-51C3-6861B2F415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3265EA-CB9C-5F80-6650-AACE374CAA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322CDD-9D6C-4F63-9EC2-648226624108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03643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6226E5-6C30-2C92-9933-D4F631B365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A877D9-F48A-7967-10C0-448D3D5572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437ADA-F620-267A-8FED-894E5D6291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Inform participants that they will go more in depth with the Reunification Assessment during concentrations training.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CA18D1-5CE7-0EDA-C477-579BBE8B7B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322CDD-9D6C-4F63-9EC2-648226624108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31942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017D4F-B9C9-B937-9297-640C0BBA69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0D7C63-1E43-6E3B-EC1B-4E08B55D7E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36F0EB-A045-B559-D1BA-5AEBFC5CE5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00C172-C49E-924B-3482-E185C3D5AB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322CDD-9D6C-4F63-9EC2-648226624108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69173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4A2010-2892-F012-7AB3-82DDFF3261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82F3F7-0C27-62BA-943B-01D4BED6A1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C99083-6652-BBA0-8475-533A86A0A9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Participants will access the practice site in the lab by directly clicking on the app on their lab desktop computer.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A73B69-F3B3-DF78-A517-FA30D616CB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322CDD-9D6C-4F63-9EC2-648226624108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634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B4366D-0D72-6528-07BC-4BED1D2803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FC14D0-67B6-32FE-2673-45FF03639F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EA5864-ACAF-7A72-60D8-35E59DCF77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r>
              <a:rPr lang="en-US" b="1" u="sng" dirty="0"/>
              <a:t>Trainer Instructions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Begin the count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Call STOP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FFD832-CB3F-C85A-E3B5-A49331442E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322CDD-9D6C-4F63-9EC2-648226624108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5075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322CDD-9D6C-4F63-9EC2-648226624108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57816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4C1A2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Reaction is not always a bad thing – imagine a child running into a busy street….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322CDD-9D6C-4F63-9EC2-648226624108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045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Welcome and Introductions Script here</a:t>
            </a:r>
          </a:p>
          <a:p>
            <a:endParaRPr lang="en-US" dirty="0"/>
          </a:p>
          <a:p>
            <a:r>
              <a:rPr lang="en-US" dirty="0"/>
              <a:t>Name</a:t>
            </a:r>
          </a:p>
          <a:p>
            <a:r>
              <a:rPr lang="en-US" dirty="0"/>
              <a:t>Position</a:t>
            </a:r>
          </a:p>
          <a:p>
            <a:r>
              <a:rPr lang="en-US" dirty="0"/>
              <a:t>County</a:t>
            </a:r>
          </a:p>
          <a:p>
            <a:r>
              <a:rPr lang="en-US" dirty="0"/>
              <a:t>Supervisor</a:t>
            </a:r>
          </a:p>
          <a:p>
            <a:r>
              <a:rPr lang="en-US" dirty="0"/>
              <a:t>Field Trainer</a:t>
            </a:r>
          </a:p>
          <a:p>
            <a:r>
              <a:rPr lang="en-US" dirty="0"/>
              <a:t>Something unique about yourself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322CDD-9D6C-4F63-9EC2-64822662410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2214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Title slide sample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322CDD-9D6C-4F63-9EC2-648226624108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5740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22CDD-9D6C-4F63-9EC2-648226624108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0007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322CDD-9D6C-4F63-9EC2-648226624108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072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322CDD-9D6C-4F63-9EC2-648226624108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94230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Group Activity Time Sample Slide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322CDD-9D6C-4F63-9EC2-648226624108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54118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322CDD-9D6C-4F63-9EC2-648226624108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93581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322CDD-9D6C-4F63-9EC2-648226624108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5395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322CDD-9D6C-4F63-9EC2-648226624108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284763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Individual Activity Time Sample Slide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322CDD-9D6C-4F63-9EC2-648226624108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55621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Group Activity Time Sample Slide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322CDD-9D6C-4F63-9EC2-648226624108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83689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322CDD-9D6C-4F63-9EC2-64822662410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59601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trainer will open two video links from the MidSOUTH staff site and have them ready to show. </a:t>
            </a:r>
            <a:r>
              <a:rPr lang="en-US" altLang="en-US" dirty="0"/>
              <a:t>During the videos, please have participants jot down a few ideas that “jump out at you” from the video to share with the class afterward.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322CDD-9D6C-4F63-9EC2-648226624108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071206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r>
              <a:rPr lang="en-US" b="1" u="sng" dirty="0"/>
              <a:t>Trainer Instructions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Begin the count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Call STOP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322CDD-9D6C-4F63-9EC2-648226624108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022720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322CDD-9D6C-4F63-9EC2-648226624108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146203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322CDD-9D6C-4F63-9EC2-648226624108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04932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Optional Knowledge check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322CDD-9D6C-4F63-9EC2-648226624108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8474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322CDD-9D6C-4F63-9EC2-648226624108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038485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322CDD-9D6C-4F63-9EC2-648226624108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32284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322CDD-9D6C-4F63-9EC2-648226624108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5893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Optional Knowledge check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322CDD-9D6C-4F63-9EC2-648226624108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802201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322CDD-9D6C-4F63-9EC2-648226624108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49291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2A9211-864B-D968-6F8B-D73E9D8B35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7513EE-285A-9150-A123-6A84E1DD46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39C33C-C6F0-85FC-C17C-97F95CD720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93B67C-CD89-3464-8CA1-11EDF094A0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322CDD-9D6C-4F63-9EC2-64822662410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52143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Individual Activity Time Sample Slide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322CDD-9D6C-4F63-9EC2-648226624108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635574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Dr. Lyons’ example is a suicidal youth. Obviously an actively suicidal youth would be a 3 – need for immediate action. But the absence of suicidal ideation isn’t a strength. We are not going to build a plan around the fact that this youth is not suicidal. So, the relationship between strengths and needs in the CANS/FAST is not linear.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322CDD-9D6C-4F63-9EC2-648226624108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764527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Individual Activity Time Sample Slide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322CDD-9D6C-4F63-9EC2-648226624108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07048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Optional Knowledge check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322CDD-9D6C-4F63-9EC2-648226624108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41184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Optional Knowledge check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322CDD-9D6C-4F63-9EC2-648226624108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55373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Optional Knowledge check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322CDD-9D6C-4F63-9EC2-648226624108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92869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Optional Knowledge check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322CDD-9D6C-4F63-9EC2-648226624108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88621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Optional Knowledge check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322CDD-9D6C-4F63-9EC2-648226624108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71340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Optional Knowledge check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322CDD-9D6C-4F63-9EC2-648226624108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83348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Optional Knowledge check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322CDD-9D6C-4F63-9EC2-648226624108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1774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9E2EE2-0FA5-6B10-ED31-6BE7688F0B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E046B2-16AA-E54C-FD7F-55F8B144F3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D6520F-24C8-A8C0-3141-9A54EEAC09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268193-4748-30D2-DAF6-23B0504875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322CDD-9D6C-4F63-9EC2-64822662410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13811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Optional Knowledge check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322CDD-9D6C-4F63-9EC2-648226624108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44031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322CDD-9D6C-4F63-9EC2-648226624108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59601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322CDD-9D6C-4F63-9EC2-648226624108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721577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322CDD-9D6C-4F63-9EC2-648226624108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5682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Optional Knowledge check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322CDD-9D6C-4F63-9EC2-648226624108}" type="slidenum">
              <a:rPr lang="en-US" smtClean="0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034229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Optional Knowledge check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322CDD-9D6C-4F63-9EC2-648226624108}" type="slidenum">
              <a:rPr lang="en-US" smtClean="0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96437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Optional Knowledge check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322CDD-9D6C-4F63-9EC2-648226624108}" type="slidenum">
              <a:rPr lang="en-US" smtClean="0"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388695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Optional Knowledge check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322CDD-9D6C-4F63-9EC2-648226624108}" type="slidenum">
              <a:rPr lang="en-US" smtClean="0"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95994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Break Slide Option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322CDD-9D6C-4F63-9EC2-648226624108}" type="slidenum">
              <a:rPr lang="en-US" smtClean="0"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749461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/>
              <a:t>During the video, please jot down a few ideas that “jump out at you” from the video to share with the class afterward.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322CDD-9D6C-4F63-9EC2-648226624108}" type="slidenum">
              <a:rPr lang="en-US" smtClean="0"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6236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BFA1D0-F7FD-FBE3-E1F0-9434AF789A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6798655-B698-C300-2837-8B7E7113AE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203B8B-3655-CAAD-F052-E160D546B4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36716D-DA36-F31E-D45E-9C56563A90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322CDD-9D6C-4F63-9EC2-64822662410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192523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Group Activity Time Sample Slide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322CDD-9D6C-4F63-9EC2-648226624108}" type="slidenum">
              <a:rPr lang="en-US" smtClean="0"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7040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Group Activity Time Sample Slide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322CDD-9D6C-4F63-9EC2-648226624108}" type="slidenum">
              <a:rPr lang="en-US" smtClean="0"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67281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22CDD-9D6C-4F63-9EC2-648226624108}" type="slidenum">
              <a:rPr lang="en-US" smtClean="0"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282421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322CDD-9D6C-4F63-9EC2-648226624108}" type="slidenum">
              <a:rPr lang="en-US" smtClean="0"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30182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322CDD-9D6C-4F63-9EC2-648226624108}" type="slidenum">
              <a:rPr lang="en-US" smtClean="0"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68903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322CDD-9D6C-4F63-9EC2-648226624108}" type="slidenum">
              <a:rPr lang="en-US" smtClean="0"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8932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1135AB-C0C0-594A-5378-9A6B675674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E098C0-C9EB-8642-86FE-22ED35E1A0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F1D127-5D35-D1EF-126A-7359258DBB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Title slide sample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3E1DDA-2F36-E1EB-7D1F-1AC42AF306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322CDD-9D6C-4F63-9EC2-648226624108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8574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0CC548-40DB-E5D6-2D9C-0342EB5626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2B50F7-E3E6-3548-C515-9DD2991263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C5AF12-4EFE-E751-57A1-C12618214A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38FFB7-E14B-91A0-67C8-423DA8BFFD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322CDD-9D6C-4F63-9EC2-648226624108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2639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0E6BF5-F91B-FE85-5587-BBBE73D2D9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B88690-15D7-CA68-FB2F-67718C97DB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AE9BCB-CE8C-4A92-4A42-888F8BB5E8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85590C-2B12-DC79-E81B-69E1C7ABF4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322CDD-9D6C-4F63-9EC2-648226624108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2062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AC511-DD7B-453D-8D2D-6E7BEDB666EE}" type="datetimeFigureOut">
              <a:rPr lang="en-US" smtClean="0"/>
              <a:t>6/20/2025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B07A33A5-2374-4C2C-A21D-97633F588794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156F78B-BCE1-8323-A20D-A0CD39214DF3}"/>
              </a:ext>
            </a:extLst>
          </p:cNvPr>
          <p:cNvSpPr/>
          <p:nvPr userDrawn="1"/>
        </p:nvSpPr>
        <p:spPr>
          <a:xfrm>
            <a:off x="0" y="5888736"/>
            <a:ext cx="12192000" cy="109728"/>
          </a:xfrm>
          <a:prstGeom prst="rect">
            <a:avLst/>
          </a:prstGeom>
          <a:ln>
            <a:noFill/>
          </a:ln>
          <a:effectLst>
            <a:outerShdw blurRad="25400" dist="25400" dir="54000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C6F3711-5750-B75A-F608-CC8CBE7250FD}"/>
              </a:ext>
            </a:extLst>
          </p:cNvPr>
          <p:cNvSpPr/>
          <p:nvPr userDrawn="1"/>
        </p:nvSpPr>
        <p:spPr>
          <a:xfrm>
            <a:off x="0" y="5888736"/>
            <a:ext cx="12192000" cy="109728"/>
          </a:xfrm>
          <a:prstGeom prst="rect">
            <a:avLst/>
          </a:prstGeom>
          <a:ln>
            <a:noFill/>
          </a:ln>
          <a:effectLst>
            <a:innerShdw blurRad="25400" dist="12700" dir="16200000">
              <a:schemeClr val="accent1">
                <a:lumMod val="50000"/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1024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015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994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0067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ECFAC511-DD7B-453D-8D2D-6E7BEDB666EE}" type="datetimeFigureOut">
              <a:rPr lang="en-US" smtClean="0"/>
              <a:t>6/20/2025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B07A33A5-2374-4C2C-A21D-97633F588794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2C7164F-D7F4-B8EF-E702-4B25CCBBCE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7753739" y="283"/>
            <a:ext cx="4435717" cy="685628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75EEF39-7C8A-B667-66B6-82ECFE960814}"/>
              </a:ext>
            </a:extLst>
          </p:cNvPr>
          <p:cNvSpPr/>
          <p:nvPr userDrawn="1"/>
        </p:nvSpPr>
        <p:spPr>
          <a:xfrm>
            <a:off x="7707084" y="0"/>
            <a:ext cx="54864" cy="6858000"/>
          </a:xfrm>
          <a:prstGeom prst="rect">
            <a:avLst/>
          </a:prstGeom>
          <a:ln>
            <a:noFill/>
          </a:ln>
          <a:effectLst>
            <a:outerShdw blurRad="25400" dist="254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32BA0C7-1CA5-2C8E-A5EF-358C3ACFFACC}"/>
              </a:ext>
            </a:extLst>
          </p:cNvPr>
          <p:cNvSpPr/>
          <p:nvPr userDrawn="1"/>
        </p:nvSpPr>
        <p:spPr>
          <a:xfrm>
            <a:off x="7707084" y="0"/>
            <a:ext cx="54864" cy="6858000"/>
          </a:xfrm>
          <a:prstGeom prst="rect">
            <a:avLst/>
          </a:prstGeom>
          <a:ln>
            <a:noFill/>
          </a:ln>
          <a:effectLst>
            <a:innerShdw blurRad="25400" dist="127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9773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56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51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762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4141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CD69F6C-292A-D6D1-343A-C1C76E29D5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7753739" y="283"/>
            <a:ext cx="4435717" cy="685628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B98449E-1DE4-28F5-1497-438664461559}"/>
              </a:ext>
            </a:extLst>
          </p:cNvPr>
          <p:cNvSpPr/>
          <p:nvPr userDrawn="1"/>
        </p:nvSpPr>
        <p:spPr>
          <a:xfrm>
            <a:off x="7707084" y="0"/>
            <a:ext cx="54864" cy="6858000"/>
          </a:xfrm>
          <a:prstGeom prst="rect">
            <a:avLst/>
          </a:prstGeom>
          <a:ln>
            <a:noFill/>
          </a:ln>
          <a:effectLst>
            <a:outerShdw blurRad="25400" dist="254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CA34650-3FAA-226D-5611-A916815A63F4}"/>
              </a:ext>
            </a:extLst>
          </p:cNvPr>
          <p:cNvSpPr/>
          <p:nvPr userDrawn="1"/>
        </p:nvSpPr>
        <p:spPr>
          <a:xfrm>
            <a:off x="7707084" y="0"/>
            <a:ext cx="54864" cy="6858000"/>
          </a:xfrm>
          <a:prstGeom prst="rect">
            <a:avLst/>
          </a:prstGeom>
          <a:ln>
            <a:noFill/>
          </a:ln>
          <a:effectLst>
            <a:innerShdw blurRad="25400" dist="127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847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9033457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06E0AF-8088-33B7-B1C1-5EC7A628D307}"/>
              </a:ext>
            </a:extLst>
          </p:cNvPr>
          <p:cNvSpPr/>
          <p:nvPr userDrawn="1"/>
        </p:nvSpPr>
        <p:spPr>
          <a:xfrm>
            <a:off x="0" y="6257036"/>
            <a:ext cx="12192000" cy="54864"/>
          </a:xfrm>
          <a:prstGeom prst="rect">
            <a:avLst/>
          </a:prstGeom>
          <a:ln>
            <a:noFill/>
          </a:ln>
          <a:effectLst>
            <a:outerShdw blurRad="25400" dist="25400" dir="54000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3249EE-59C4-2DC1-2629-0AA0EEA83F72}"/>
              </a:ext>
            </a:extLst>
          </p:cNvPr>
          <p:cNvSpPr/>
          <p:nvPr userDrawn="1"/>
        </p:nvSpPr>
        <p:spPr>
          <a:xfrm>
            <a:off x="0" y="6257036"/>
            <a:ext cx="12192000" cy="54864"/>
          </a:xfrm>
          <a:prstGeom prst="rect">
            <a:avLst/>
          </a:prstGeom>
          <a:ln>
            <a:noFill/>
          </a:ln>
          <a:effectLst>
            <a:innerShdw blurRad="25400" dist="12700" dir="16200000">
              <a:schemeClr val="accent1">
                <a:lumMod val="50000"/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939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microsoft.com/office/2007/relationships/hdphoto" Target="../media/hdphoto2.wdp"/><Relationship Id="rId9" Type="http://schemas.openxmlformats.org/officeDocument/2006/relationships/image" Target="../media/image9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microsoft.com/office/2007/relationships/hdphoto" Target="../media/hdphoto2.wdp"/><Relationship Id="rId9" Type="http://schemas.openxmlformats.org/officeDocument/2006/relationships/image" Target="../media/image9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Relationship Id="rId9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4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1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rawpixel.com/search/welcome%20in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svg"/></Relationships>
</file>

<file path=ppt/slides/_rels/slide22.xml.rels><?xml version="1.0" encoding="UTF-8" standalone="yes"?>
<Relationships xmlns="http://schemas.openxmlformats.org/package/2006/relationships"><Relationship Id="rId13" Type="http://schemas.microsoft.com/office/2007/relationships/diagramDrawing" Target="../diagrams/drawing1.xml"/><Relationship Id="rId18" Type="http://schemas.microsoft.com/office/2007/relationships/diagramDrawing" Target="../diagrams/drawing2.xml"/><Relationship Id="rId26" Type="http://schemas.openxmlformats.org/officeDocument/2006/relationships/image" Target="../media/image12.png"/><Relationship Id="rId3" Type="http://schemas.openxmlformats.org/officeDocument/2006/relationships/image" Target="../media/image2.png"/><Relationship Id="rId21" Type="http://schemas.openxmlformats.org/officeDocument/2006/relationships/diagramQuickStyle" Target="../diagrams/quickStyle3.xml"/><Relationship Id="rId7" Type="http://schemas.openxmlformats.org/officeDocument/2006/relationships/image" Target="../media/image4.png"/><Relationship Id="rId12" Type="http://schemas.openxmlformats.org/officeDocument/2006/relationships/diagramColors" Target="../diagrams/colors1.xml"/><Relationship Id="rId17" Type="http://schemas.openxmlformats.org/officeDocument/2006/relationships/diagramColors" Target="../diagrams/colors2.xml"/><Relationship Id="rId25" Type="http://schemas.openxmlformats.org/officeDocument/2006/relationships/image" Target="../media/image11.svg"/><Relationship Id="rId33" Type="http://schemas.openxmlformats.org/officeDocument/2006/relationships/image" Target="../media/image32.svg"/><Relationship Id="rId2" Type="http://schemas.openxmlformats.org/officeDocument/2006/relationships/notesSlide" Target="../notesSlides/notesSlide22.xml"/><Relationship Id="rId16" Type="http://schemas.openxmlformats.org/officeDocument/2006/relationships/diagramQuickStyle" Target="../diagrams/quickStyle2.xml"/><Relationship Id="rId20" Type="http://schemas.openxmlformats.org/officeDocument/2006/relationships/diagramLayout" Target="../diagrams/layout3.xml"/><Relationship Id="rId29" Type="http://schemas.openxmlformats.org/officeDocument/2006/relationships/image" Target="../media/image15.svg"/><Relationship Id="rId1" Type="http://schemas.openxmlformats.org/officeDocument/2006/relationships/slideLayout" Target="../slideLayouts/slideLayout4.xml"/><Relationship Id="rId6" Type="http://schemas.microsoft.com/office/2007/relationships/hdphoto" Target="../media/hdphoto3.wdp"/><Relationship Id="rId11" Type="http://schemas.openxmlformats.org/officeDocument/2006/relationships/diagramQuickStyle" Target="../diagrams/quickStyle1.xml"/><Relationship Id="rId24" Type="http://schemas.openxmlformats.org/officeDocument/2006/relationships/image" Target="../media/image10.png"/><Relationship Id="rId32" Type="http://schemas.openxmlformats.org/officeDocument/2006/relationships/image" Target="../media/image31.png"/><Relationship Id="rId5" Type="http://schemas.openxmlformats.org/officeDocument/2006/relationships/image" Target="../media/image28.png"/><Relationship Id="rId15" Type="http://schemas.openxmlformats.org/officeDocument/2006/relationships/diagramLayout" Target="../diagrams/layout2.xml"/><Relationship Id="rId23" Type="http://schemas.microsoft.com/office/2007/relationships/diagramDrawing" Target="../diagrams/drawing3.xml"/><Relationship Id="rId28" Type="http://schemas.openxmlformats.org/officeDocument/2006/relationships/image" Target="../media/image14.png"/><Relationship Id="rId10" Type="http://schemas.openxmlformats.org/officeDocument/2006/relationships/diagramLayout" Target="../diagrams/layout1.xml"/><Relationship Id="rId19" Type="http://schemas.openxmlformats.org/officeDocument/2006/relationships/diagramData" Target="../diagrams/data3.xml"/><Relationship Id="rId31" Type="http://schemas.openxmlformats.org/officeDocument/2006/relationships/image" Target="../media/image30.svg"/><Relationship Id="rId4" Type="http://schemas.microsoft.com/office/2007/relationships/hdphoto" Target="../media/hdphoto1.wdp"/><Relationship Id="rId9" Type="http://schemas.openxmlformats.org/officeDocument/2006/relationships/diagramData" Target="../diagrams/data1.xml"/><Relationship Id="rId14" Type="http://schemas.openxmlformats.org/officeDocument/2006/relationships/diagramData" Target="../diagrams/data2.xml"/><Relationship Id="rId22" Type="http://schemas.openxmlformats.org/officeDocument/2006/relationships/diagramColors" Target="../diagrams/colors3.xml"/><Relationship Id="rId27" Type="http://schemas.openxmlformats.org/officeDocument/2006/relationships/image" Target="../media/image13.svg"/><Relationship Id="rId30" Type="http://schemas.openxmlformats.org/officeDocument/2006/relationships/image" Target="../media/image29.png"/><Relationship Id="rId8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pixabay.com/en/members-group-people-team-teamwork-42918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interest.co.uk/pin/215469163399087874/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microsoft.com/office/2007/relationships/hdphoto" Target="../media/hdphoto2.wdp"/><Relationship Id="rId9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interest.co.uk/pin/215469163399087874/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microsoft.com/office/2007/relationships/hdphoto" Target="../media/hdphoto2.wdp"/><Relationship Id="rId9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microsoft.com/office/2007/relationships/hdphoto" Target="../media/hdphoto2.wdp"/><Relationship Id="rId9" Type="http://schemas.openxmlformats.org/officeDocument/2006/relationships/hyperlink" Target="http://pixabay.com/en/members-group-people-team-teamwork-42918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microsoft.com/office/2007/relationships/hdphoto" Target="../media/hdphoto2.wdp"/><Relationship Id="rId9" Type="http://schemas.openxmlformats.org/officeDocument/2006/relationships/image" Target="../media/image9.sv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microsoft.com/office/2007/relationships/hdphoto" Target="../media/hdphoto2.wdp"/><Relationship Id="rId9" Type="http://schemas.openxmlformats.org/officeDocument/2006/relationships/hyperlink" Target="https://logos-world.net/youtube-logo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hyperlink" Target="https://www.amnh.org/exhibitions/brain-the-inside-story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microsoft.com/office/2007/relationships/hdphoto" Target="../media/hdphoto2.wdp"/><Relationship Id="rId9" Type="http://schemas.openxmlformats.org/officeDocument/2006/relationships/image" Target="../media/image9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microsoft.com/office/2007/relationships/diagramDrawing" Target="../diagrams/drawing5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5.xml"/><Relationship Id="rId5" Type="http://schemas.openxmlformats.org/officeDocument/2006/relationships/diagramQuickStyle" Target="../diagrams/quickStyle4.xml"/><Relationship Id="rId10" Type="http://schemas.openxmlformats.org/officeDocument/2006/relationships/diagramQuickStyle" Target="../diagrams/quickStyle5.xml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5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Relationship Id="rId9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41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32.svg"/><Relationship Id="rId2" Type="http://schemas.openxmlformats.org/officeDocument/2006/relationships/notesSlide" Target="../notesSlides/notesSlide39.xml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svg"/><Relationship Id="rId11" Type="http://schemas.openxmlformats.org/officeDocument/2006/relationships/image" Target="../media/image31.png"/><Relationship Id="rId5" Type="http://schemas.openxmlformats.org/officeDocument/2006/relationships/image" Target="../media/image12.png"/><Relationship Id="rId15" Type="http://schemas.openxmlformats.org/officeDocument/2006/relationships/image" Target="../media/image43.png"/><Relationship Id="rId10" Type="http://schemas.openxmlformats.org/officeDocument/2006/relationships/image" Target="../media/image30.svg"/><Relationship Id="rId4" Type="http://schemas.openxmlformats.org/officeDocument/2006/relationships/image" Target="../media/image11.svg"/><Relationship Id="rId9" Type="http://schemas.openxmlformats.org/officeDocument/2006/relationships/image" Target="../media/image29.png"/><Relationship Id="rId14" Type="http://schemas.openxmlformats.org/officeDocument/2006/relationships/image" Target="../media/image42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microsoft.com/office/2007/relationships/hdphoto" Target="../media/hdphoto2.wdp"/><Relationship Id="rId9" Type="http://schemas.openxmlformats.org/officeDocument/2006/relationships/image" Target="../media/image46.png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microsoft.com/office/2007/relationships/hdphoto" Target="../media/hdphoto2.wdp"/><Relationship Id="rId9" Type="http://schemas.openxmlformats.org/officeDocument/2006/relationships/image" Target="../media/image9.sv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microsoft.com/office/2007/relationships/hdphoto" Target="../media/hdphoto2.wdp"/><Relationship Id="rId9" Type="http://schemas.openxmlformats.org/officeDocument/2006/relationships/image" Target="../media/image9.sv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microsoft.com/office/2007/relationships/hdphoto" Target="../media/hdphoto2.wdp"/><Relationship Id="rId9" Type="http://schemas.openxmlformats.org/officeDocument/2006/relationships/image" Target="../media/image9.sv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microsoft.com/office/2007/relationships/hdphoto" Target="../media/hdphoto2.wdp"/><Relationship Id="rId9" Type="http://schemas.openxmlformats.org/officeDocument/2006/relationships/hyperlink" Target="http://pixabay.com/en/members-group-people-team-teamwork-42918/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focusfitness.net/stock-photos/downloads/fitness-man-obliques-side-bends-stretch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8ctyBHr2HO0?feature=oembed" TargetMode="External"/><Relationship Id="rId4" Type="http://schemas.openxmlformats.org/officeDocument/2006/relationships/image" Target="../media/image72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microsoft.com/office/2007/relationships/hdphoto" Target="../media/hdphoto2.wdp"/><Relationship Id="rId9" Type="http://schemas.openxmlformats.org/officeDocument/2006/relationships/hyperlink" Target="https://www.pinterest.co.uk/pin/215469163399087874/" TargetMode="Externa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sv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8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microsoft.com/office/2007/relationships/hdphoto" Target="../media/hdphoto2.wdp"/><Relationship Id="rId9" Type="http://schemas.openxmlformats.org/officeDocument/2006/relationships/image" Target="../media/image9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E0AC1-6729-E642-7516-049C3B2A63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1342219"/>
          </a:xfrm>
        </p:spPr>
        <p:txBody>
          <a:bodyPr/>
          <a:lstStyle/>
          <a:p>
            <a:r>
              <a:rPr lang="en-US" sz="4800" b="1" dirty="0">
                <a:solidFill>
                  <a:srgbClr val="4C1A2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 CANS/FAST </a:t>
            </a:r>
            <a:br>
              <a:rPr lang="en-US" sz="4800" b="1" dirty="0">
                <a:solidFill>
                  <a:srgbClr val="4C1A2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800" b="1" dirty="0">
                <a:solidFill>
                  <a:srgbClr val="4C1A2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TRAINING </a:t>
            </a:r>
            <a:endParaRPr lang="en-US" sz="4800" dirty="0">
              <a:solidFill>
                <a:srgbClr val="4C1A27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C33A12-67EA-E6E2-B144-3249BC6D4A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49168" y="3180879"/>
            <a:ext cx="7891272" cy="997458"/>
          </a:xfrm>
        </p:spPr>
        <p:txBody>
          <a:bodyPr>
            <a:normAutofit/>
          </a:bodyPr>
          <a:lstStyle/>
          <a:p>
            <a:pPr algn="r"/>
            <a:r>
              <a:rPr lang="en-US" sz="2400" b="1" dirty="0">
                <a:solidFill>
                  <a:srgbClr val="D5410B"/>
                </a:solidFill>
              </a:rPr>
              <a:t>Child and Adolescent Needs and Strengths</a:t>
            </a:r>
            <a:br>
              <a:rPr lang="en-US" sz="2400" b="1" dirty="0">
                <a:solidFill>
                  <a:srgbClr val="D5410B"/>
                </a:solidFill>
              </a:rPr>
            </a:br>
            <a:r>
              <a:rPr lang="en-US" sz="2400" b="1" dirty="0">
                <a:solidFill>
                  <a:srgbClr val="D5410B"/>
                </a:solidFill>
              </a:rPr>
              <a:t>Family Advocacy and Support Tool</a:t>
            </a:r>
          </a:p>
        </p:txBody>
      </p:sp>
      <p:pic>
        <p:nvPicPr>
          <p:cNvPr id="4" name="Picture 3" descr="A close-up of a logo&#10;&#10;Description automatically generated">
            <a:extLst>
              <a:ext uri="{FF2B5EF4-FFF2-40B4-BE49-F238E27FC236}">
                <a16:creationId xmlns:a16="http://schemas.microsoft.com/office/drawing/2014/main" id="{A9C4F537-DED6-7DEA-CB5C-2951F94E19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98" y="0"/>
            <a:ext cx="3404811" cy="11863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81C2127-B9F8-6DD8-D779-3645D83FC9B3}"/>
              </a:ext>
            </a:extLst>
          </p:cNvPr>
          <p:cNvSpPr txBox="1"/>
          <p:nvPr/>
        </p:nvSpPr>
        <p:spPr>
          <a:xfrm>
            <a:off x="478813" y="5425777"/>
            <a:ext cx="112343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en-US" altLang="en-US" sz="1400" b="1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Developed by Arkansas Department of Human Services </a:t>
            </a:r>
            <a:r>
              <a:rPr lang="en-US" altLang="en-US" sz="1400" b="1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</a:t>
            </a:r>
            <a:r>
              <a:rPr lang="en-US" altLang="en-US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1400" b="1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Division of Children and Family Services </a:t>
            </a:r>
            <a:r>
              <a:rPr lang="en-US" altLang="en-US" sz="1400" b="1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</a:t>
            </a:r>
            <a:r>
              <a:rPr lang="en-US" altLang="en-US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400" b="1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Partnership With UA-Little Rock/Midsouth</a:t>
            </a:r>
          </a:p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66F560C-7891-63E3-C350-6C2586E8DB75}"/>
              </a:ext>
            </a:extLst>
          </p:cNvPr>
          <p:cNvSpPr txBox="1">
            <a:spLocks/>
          </p:cNvSpPr>
          <p:nvPr/>
        </p:nvSpPr>
        <p:spPr>
          <a:xfrm>
            <a:off x="1173480" y="2533604"/>
            <a:ext cx="9966960" cy="6472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9600" kern="12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4800" b="1" dirty="0">
                <a:solidFill>
                  <a:srgbClr val="245D7A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ARKANSAS</a:t>
            </a:r>
            <a:endParaRPr lang="en-US" sz="4800" dirty="0">
              <a:solidFill>
                <a:srgbClr val="245D7A"/>
              </a:solidFill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1244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F83719-0EDC-5C15-FBD9-6F0F91EEF7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AEF4F2B4-6155-8623-7936-25E6619809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24629C7-C71B-66C2-7E7B-1B1D11393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F2241F6-1989-AB43-A1B0-1DA7FDC52A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18F2287-D08E-5738-DC74-A39AC796FF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2FB5F47C-F284-D1B5-1513-C28613FC08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BC40AA69-6FEF-E9A6-2DAC-0934E132A5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5EBB9EF7-EBF0-F015-14EF-587A0EA745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FCE4792-90A7-3D50-71EC-8A03482C7E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blipFill dpi="0" rotWithShape="1">
            <a:blip r:embed="rId3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507E36-5C35-8D44-6DA3-3E8F33A3239C}"/>
              </a:ext>
            </a:extLst>
          </p:cNvPr>
          <p:cNvSpPr txBox="1"/>
          <p:nvPr/>
        </p:nvSpPr>
        <p:spPr>
          <a:xfrm>
            <a:off x="284962" y="184187"/>
            <a:ext cx="9439025" cy="1035134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 defTabSz="91440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sz="3600" b="1" cap="all" dirty="0">
                <a:solidFill>
                  <a:srgbClr val="245D7A"/>
                </a:solidFill>
              </a:rPr>
              <a:t>SDM family </a:t>
            </a:r>
          </a:p>
          <a:p>
            <a:pPr defTabSz="91440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sz="3600" b="1" cap="all" dirty="0">
                <a:solidFill>
                  <a:srgbClr val="245D7A"/>
                </a:solidFill>
              </a:rPr>
              <a:t>case plan tool AREAs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D3F30D0-563B-FE99-27E1-5A779B15D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4" y="6229681"/>
            <a:ext cx="457200" cy="457200"/>
            <a:chOff x="11361456" y="6195813"/>
            <a:chExt cx="548640" cy="548640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0A209AAA-855C-AF16-26FE-EF7232DF71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7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8961DBF7-E771-0385-F309-36B9B55640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DDE4C33-5A59-70A2-E2F4-E1CB991CF859}"/>
              </a:ext>
            </a:extLst>
          </p:cNvPr>
          <p:cNvCxnSpPr>
            <a:cxnSpLocks/>
          </p:cNvCxnSpPr>
          <p:nvPr/>
        </p:nvCxnSpPr>
        <p:spPr>
          <a:xfrm>
            <a:off x="294664" y="1275229"/>
            <a:ext cx="7058636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CE18435-BEE5-D394-09A5-9A1CBBE42EA8}"/>
              </a:ext>
            </a:extLst>
          </p:cNvPr>
          <p:cNvSpPr txBox="1"/>
          <p:nvPr/>
        </p:nvSpPr>
        <p:spPr>
          <a:xfrm>
            <a:off x="234930" y="1553097"/>
            <a:ext cx="1090889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The </a:t>
            </a:r>
            <a:r>
              <a:rPr lang="en-US" sz="2800" b="1" dirty="0"/>
              <a:t>Family Case Plan Tool </a:t>
            </a:r>
            <a:r>
              <a:rPr lang="en-US" sz="2800" dirty="0"/>
              <a:t>identifies </a:t>
            </a:r>
            <a:r>
              <a:rPr lang="en-US" sz="2800" b="1" dirty="0">
                <a:solidFill>
                  <a:srgbClr val="D5410B"/>
                </a:solidFill>
              </a:rPr>
              <a:t>Priority Areas</a:t>
            </a:r>
            <a:r>
              <a:rPr lang="en-US" sz="2800" i="1" dirty="0">
                <a:solidFill>
                  <a:srgbClr val="D5410B"/>
                </a:solidFill>
              </a:rPr>
              <a:t> </a:t>
            </a:r>
            <a:r>
              <a:rPr lang="en-US" sz="2800" dirty="0"/>
              <a:t>to address in the Family Case Plan. 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1A513C8A-C58A-25DE-1CE6-E0EDAD0F433F}"/>
              </a:ext>
            </a:extLst>
          </p:cNvPr>
          <p:cNvGraphicFramePr>
            <a:graphicFrameLocks noGrp="1"/>
          </p:cNvGraphicFramePr>
          <p:nvPr/>
        </p:nvGraphicFramePr>
        <p:xfrm>
          <a:off x="234930" y="3288248"/>
          <a:ext cx="8875670" cy="3411293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4697128">
                  <a:extLst>
                    <a:ext uri="{9D8B030D-6E8A-4147-A177-3AD203B41FA5}">
                      <a16:colId xmlns:a16="http://schemas.microsoft.com/office/drawing/2014/main" val="3433357517"/>
                    </a:ext>
                  </a:extLst>
                </a:gridCol>
                <a:gridCol w="4178542">
                  <a:extLst>
                    <a:ext uri="{9D8B030D-6E8A-4147-A177-3AD203B41FA5}">
                      <a16:colId xmlns:a16="http://schemas.microsoft.com/office/drawing/2014/main" val="4044025760"/>
                    </a:ext>
                  </a:extLst>
                </a:gridCol>
              </a:tblGrid>
              <a:tr h="485213">
                <a:tc>
                  <a:txBody>
                    <a:bodyPr/>
                    <a:lstStyle/>
                    <a:p>
                      <a:r>
                        <a:rPr lang="en-US" dirty="0"/>
                        <a:t>CAREGIVER AREAS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5D7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CHILD AREAS</a:t>
                      </a:r>
                    </a:p>
                  </a:txBody>
                  <a:tcPr>
                    <a:solidFill>
                      <a:srgbClr val="245D7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6599522"/>
                  </a:ext>
                </a:extLst>
              </a:tr>
              <a:tr h="2855560">
                <a:tc>
                  <a:txBody>
                    <a:bodyPr/>
                    <a:lstStyle/>
                    <a:p>
                      <a:r>
                        <a:rPr lang="en-US" sz="1200" dirty="0"/>
                        <a:t>SN1. Resource Management/Basic Needs </a:t>
                      </a:r>
                    </a:p>
                    <a:p>
                      <a:r>
                        <a:rPr lang="en-US" sz="1200" dirty="0"/>
                        <a:t>SN2. Physical Health</a:t>
                      </a:r>
                    </a:p>
                    <a:p>
                      <a:r>
                        <a:rPr lang="en-US" sz="1200" dirty="0"/>
                        <a:t>SN3. Parenting Practices</a:t>
                      </a:r>
                    </a:p>
                    <a:p>
                      <a:r>
                        <a:rPr lang="en-US" sz="1200" dirty="0"/>
                        <a:t>SN4. Social Support System</a:t>
                      </a:r>
                    </a:p>
                    <a:p>
                      <a:r>
                        <a:rPr lang="en-US" sz="1200" dirty="0"/>
                        <a:t>SN5. Household and Family Relationships</a:t>
                      </a:r>
                    </a:p>
                    <a:p>
                      <a:r>
                        <a:rPr lang="en-US" sz="1200" dirty="0"/>
                        <a:t>SN6. Intimate Partner Violence</a:t>
                      </a:r>
                    </a:p>
                    <a:p>
                      <a:r>
                        <a:rPr lang="en-US" sz="1200" dirty="0"/>
                        <a:t>SN7. Substance Use</a:t>
                      </a:r>
                    </a:p>
                    <a:p>
                      <a:r>
                        <a:rPr lang="en-US" sz="1200" dirty="0"/>
                        <a:t>SN8. Mental Health</a:t>
                      </a:r>
                    </a:p>
                    <a:p>
                      <a:r>
                        <a:rPr lang="en-US" sz="1200" dirty="0"/>
                        <a:t>SN9. Prior Adverse Experiences/Trauma</a:t>
                      </a:r>
                    </a:p>
                    <a:p>
                      <a:r>
                        <a:rPr lang="en-US" sz="1200" dirty="0"/>
                        <a:t>SN10. Coping Skills</a:t>
                      </a:r>
                    </a:p>
                    <a:p>
                      <a:r>
                        <a:rPr lang="en-US" sz="1200" dirty="0"/>
                        <a:t>SN11. Cognitive/Developmental Abilities</a:t>
                      </a:r>
                    </a:p>
                    <a:p>
                      <a:r>
                        <a:rPr lang="en-US" sz="1200" dirty="0"/>
                        <a:t>SN12. Other Identified Caregiver Strength or Need (not covered in SN1 – SN11)</a:t>
                      </a:r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CSN1. Emotional/Behavioral Health</a:t>
                      </a:r>
                    </a:p>
                    <a:p>
                      <a:r>
                        <a:rPr lang="en-US" sz="1200" dirty="0"/>
                        <a:t>CSN2. Trauma</a:t>
                      </a:r>
                    </a:p>
                    <a:p>
                      <a:r>
                        <a:rPr lang="en-US" sz="1200" dirty="0"/>
                        <a:t>CSN3. Child Development</a:t>
                      </a:r>
                    </a:p>
                    <a:p>
                      <a:r>
                        <a:rPr lang="en-US" sz="1200" dirty="0"/>
                        <a:t>CSN4. Education</a:t>
                      </a:r>
                    </a:p>
                    <a:p>
                      <a:r>
                        <a:rPr lang="en-US" sz="1200" dirty="0"/>
                        <a:t>CSN5. Social Relationships</a:t>
                      </a:r>
                    </a:p>
                    <a:p>
                      <a:r>
                        <a:rPr lang="en-US" sz="1200" dirty="0"/>
                        <a:t>CSN6. Physical Health</a:t>
                      </a:r>
                    </a:p>
                    <a:p>
                      <a:r>
                        <a:rPr lang="en-US" sz="1200" dirty="0"/>
                        <a:t>CSN7. Alcohol/Drugs</a:t>
                      </a:r>
                    </a:p>
                    <a:p>
                      <a:r>
                        <a:rPr lang="en-US" sz="1200" dirty="0"/>
                        <a:t>CSN8. Delinquent Behavior</a:t>
                      </a:r>
                    </a:p>
                    <a:p>
                      <a:r>
                        <a:rPr lang="en-US" sz="1200" dirty="0"/>
                        <a:t>CSN9. Family of Origin Relationships</a:t>
                      </a:r>
                    </a:p>
                    <a:p>
                      <a:r>
                        <a:rPr lang="en-US" sz="1200" dirty="0"/>
                        <a:t>CSN10. Relationship With Substitute Care Provider (if child is in care)</a:t>
                      </a:r>
                    </a:p>
                    <a:p>
                      <a:r>
                        <a:rPr lang="en-US" sz="1200" dirty="0"/>
                        <a:t>CSN11. Transitional Youth Services (if age 14 or older)</a:t>
                      </a:r>
                    </a:p>
                    <a:p>
                      <a:r>
                        <a:rPr lang="en-US" sz="1200" dirty="0"/>
                        <a:t>CSN12. Other Identified Child Strength or Need (not covered in CSN1 – CSN11)</a:t>
                      </a:r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494707733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66E2A68E-52AF-B46A-A848-937C9DD7CBBB}"/>
              </a:ext>
            </a:extLst>
          </p:cNvPr>
          <p:cNvSpPr txBox="1"/>
          <p:nvPr/>
        </p:nvSpPr>
        <p:spPr>
          <a:xfrm>
            <a:off x="9350704" y="3513751"/>
            <a:ext cx="275882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/>
              <a:t>Each of the assessment's areas </a:t>
            </a:r>
            <a:r>
              <a:rPr lang="en-US" b="1" dirty="0">
                <a:solidFill>
                  <a:srgbClr val="D5410B"/>
                </a:solidFill>
              </a:rPr>
              <a:t>represents a significant area of family functioning </a:t>
            </a:r>
            <a:r>
              <a:rPr lang="en-US" dirty="0"/>
              <a:t>that may support or impede a family’s ability to maintain a child’s safety, permanency, and </a:t>
            </a:r>
          </a:p>
          <a:p>
            <a:pPr algn="r"/>
            <a:r>
              <a:rPr lang="en-US" dirty="0"/>
              <a:t>well-being.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BD5C3B-EED9-50D6-114D-3D68473723D4}"/>
              </a:ext>
            </a:extLst>
          </p:cNvPr>
          <p:cNvSpPr txBox="1"/>
          <p:nvPr/>
        </p:nvSpPr>
        <p:spPr>
          <a:xfrm>
            <a:off x="107590" y="2864871"/>
            <a:ext cx="99508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The items of the Family Case Plan Tool include </a:t>
            </a:r>
            <a:r>
              <a:rPr lang="en-US" b="1" dirty="0">
                <a:solidFill>
                  <a:srgbClr val="D5410B"/>
                </a:solidFill>
              </a:rPr>
              <a:t>Caregiver Areas </a:t>
            </a:r>
            <a:r>
              <a:rPr lang="en-US" dirty="0"/>
              <a:t>and </a:t>
            </a:r>
            <a:r>
              <a:rPr lang="en-US" b="1" dirty="0">
                <a:solidFill>
                  <a:srgbClr val="D5410B"/>
                </a:solidFill>
              </a:rPr>
              <a:t>Child Areas</a:t>
            </a:r>
            <a:r>
              <a:rPr lang="en-US" dirty="0"/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17107593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32B1BB-3B78-35C9-F98C-876B33C25C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6F2ED66B-A7FD-A92A-71A0-7F913F2546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604E51D-447F-40AB-6D84-08FA33D067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7B527A7-54FB-A9C9-61B6-EC76A583C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5A50A04-158F-A699-13DC-2F16B15F1A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B3F061ED-E965-AFC3-42D5-0C43411A9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8ADD0C82-8AC9-17DA-D5A6-885B806D22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A0C87252-2F18-87E4-BFCF-74665B9F54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E8BF074-1B35-22F1-B81D-B004AB25C9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blipFill dpi="0" rotWithShape="1">
            <a:blip r:embed="rId3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68ACA4-702B-D284-9770-02C20EF6CE5C}"/>
              </a:ext>
            </a:extLst>
          </p:cNvPr>
          <p:cNvSpPr txBox="1"/>
          <p:nvPr/>
        </p:nvSpPr>
        <p:spPr>
          <a:xfrm>
            <a:off x="284962" y="184187"/>
            <a:ext cx="9439025" cy="1035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sz="3600" b="1" cap="all" dirty="0">
                <a:solidFill>
                  <a:srgbClr val="245D7A"/>
                </a:solidFill>
              </a:rPr>
              <a:t>SDM family case plan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EB0D13C-C044-2798-0A49-2AD6AFB735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4" y="6229681"/>
            <a:ext cx="457200" cy="457200"/>
            <a:chOff x="11361456" y="6195813"/>
            <a:chExt cx="548640" cy="548640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54D9B9FA-2FA4-F5D4-FF40-057FB343D1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7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97F6ED25-8EB3-859F-969E-B7BC87168D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21DFF5E-2CDB-8AC1-C312-064D8649DD23}"/>
              </a:ext>
            </a:extLst>
          </p:cNvPr>
          <p:cNvCxnSpPr>
            <a:cxnSpLocks/>
          </p:cNvCxnSpPr>
          <p:nvPr/>
        </p:nvCxnSpPr>
        <p:spPr>
          <a:xfrm>
            <a:off x="294664" y="1275229"/>
            <a:ext cx="7058636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A5D022D-2ACA-F933-89A1-E7754F7AE8C9}"/>
              </a:ext>
            </a:extLst>
          </p:cNvPr>
          <p:cNvSpPr txBox="1"/>
          <p:nvPr/>
        </p:nvSpPr>
        <p:spPr>
          <a:xfrm>
            <a:off x="282794" y="1679902"/>
            <a:ext cx="405612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The </a:t>
            </a:r>
            <a:r>
              <a:rPr lang="en-US" b="1" i="1" dirty="0"/>
              <a:t>ultimate goal </a:t>
            </a:r>
            <a:r>
              <a:rPr lang="en-US" dirty="0"/>
              <a:t>for the FSW is to use the information gathered with the </a:t>
            </a:r>
            <a:r>
              <a:rPr lang="en-US" b="1" dirty="0"/>
              <a:t>Family Case plan tool </a:t>
            </a:r>
            <a:r>
              <a:rPr lang="en-US" dirty="0"/>
              <a:t>to create a </a:t>
            </a:r>
            <a:r>
              <a:rPr lang="en-US" b="1" dirty="0">
                <a:solidFill>
                  <a:srgbClr val="D5410B"/>
                </a:solidFill>
              </a:rPr>
              <a:t>Family Case Plan </a:t>
            </a:r>
            <a:r>
              <a:rPr lang="en-US" dirty="0"/>
              <a:t>with the family. </a:t>
            </a:r>
          </a:p>
          <a:p>
            <a:endParaRPr lang="en-US" dirty="0">
              <a:solidFill>
                <a:srgbClr val="245D7A"/>
              </a:solidFill>
            </a:endParaRPr>
          </a:p>
          <a:p>
            <a:endParaRPr lang="en-US" dirty="0">
              <a:solidFill>
                <a:srgbClr val="245D7A"/>
              </a:solidFill>
            </a:endParaRPr>
          </a:p>
          <a:p>
            <a:r>
              <a:rPr lang="en-US" b="1" dirty="0">
                <a:solidFill>
                  <a:srgbClr val="245D7A"/>
                </a:solidFill>
              </a:rPr>
              <a:t>The family case plan should be written with: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D5410B"/>
                </a:solidFill>
              </a:rPr>
              <a:t>Measurable goals</a:t>
            </a:r>
            <a:endParaRPr lang="en-US" dirty="0">
              <a:solidFill>
                <a:srgbClr val="D5410B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D5410B"/>
                </a:solidFill>
              </a:rPr>
              <a:t>Behaviorally specific objectives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Objectives that incorporate the </a:t>
            </a:r>
            <a:r>
              <a:rPr lang="en-US" b="1" dirty="0">
                <a:solidFill>
                  <a:srgbClr val="D5410B"/>
                </a:solidFill>
              </a:rPr>
              <a:t>caregiver’s priority strengths </a:t>
            </a:r>
            <a:r>
              <a:rPr lang="en-US" dirty="0"/>
              <a:t>and</a:t>
            </a:r>
            <a:r>
              <a:rPr lang="en-US" b="1" dirty="0"/>
              <a:t> </a:t>
            </a:r>
            <a:r>
              <a:rPr lang="en-US" dirty="0"/>
              <a:t>must</a:t>
            </a:r>
            <a:r>
              <a:rPr lang="en-US" b="1" dirty="0"/>
              <a:t> </a:t>
            </a:r>
            <a:r>
              <a:rPr lang="en-US" dirty="0"/>
              <a:t>address</a:t>
            </a:r>
            <a:r>
              <a:rPr lang="en-US" b="1" dirty="0"/>
              <a:t> </a:t>
            </a:r>
            <a:r>
              <a:rPr lang="en-US" b="1" dirty="0">
                <a:solidFill>
                  <a:srgbClr val="D5410B"/>
                </a:solidFill>
              </a:rPr>
              <a:t>the caregiver’s priority needs.</a:t>
            </a:r>
          </a:p>
        </p:txBody>
      </p:sp>
      <p:pic>
        <p:nvPicPr>
          <p:cNvPr id="4" name="Picture 3" descr="A close-up of a case plan&#10;&#10;AI-generated content may be incorrect.">
            <a:extLst>
              <a:ext uri="{FF2B5EF4-FFF2-40B4-BE49-F238E27FC236}">
                <a16:creationId xmlns:a16="http://schemas.microsoft.com/office/drawing/2014/main" id="{997E11F7-FC02-C366-6F8F-D5D9F2C8EE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517" y="1499345"/>
            <a:ext cx="6599679" cy="50926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2D3829-DC4F-3D4F-C1D6-1AAEE88BFFDD}"/>
              </a:ext>
            </a:extLst>
          </p:cNvPr>
          <p:cNvSpPr txBox="1"/>
          <p:nvPr/>
        </p:nvSpPr>
        <p:spPr>
          <a:xfrm>
            <a:off x="8249085" y="1230452"/>
            <a:ext cx="298400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50" dirty="0">
                <a:solidFill>
                  <a:srgbClr val="245D7A"/>
                </a:solidFill>
              </a:rPr>
              <a:t>Family Case Plan Example</a:t>
            </a:r>
          </a:p>
        </p:txBody>
      </p:sp>
    </p:spTree>
    <p:extLst>
      <p:ext uri="{BB962C8B-B14F-4D97-AF65-F5344CB8AC3E}">
        <p14:creationId xmlns:p14="http://schemas.microsoft.com/office/powerpoint/2010/main" val="28722521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B1C0CE-C30C-6EB5-32AC-4D29C827D8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85BDD112-D87D-2DAD-94AC-C023AD23D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FC3DC80-3896-2ED1-4748-065778663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6E0FFE2-1ED9-78BC-5550-6E1F306449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793E086-C00B-B859-8FBF-BD8FE2930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AEFB82B2-7835-C2D9-FABC-C172553E6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C16C984-5795-C70F-6EE1-53447AD858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800BDA9D-7D86-95BB-42FA-35785C0935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F70E68D-C72F-C7C1-9BD5-6CE54E671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blipFill dpi="0" rotWithShape="1">
            <a:blip r:embed="rId3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3B0B06-6C72-73E2-108A-56A09C6B70ED}"/>
              </a:ext>
            </a:extLst>
          </p:cNvPr>
          <p:cNvSpPr txBox="1"/>
          <p:nvPr/>
        </p:nvSpPr>
        <p:spPr>
          <a:xfrm>
            <a:off x="210190" y="184187"/>
            <a:ext cx="8250659" cy="1035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sz="3600" b="1" cap="all" dirty="0">
                <a:solidFill>
                  <a:srgbClr val="245D7A"/>
                </a:solidFill>
              </a:rPr>
              <a:t>SDM risk </a:t>
            </a:r>
            <a:r>
              <a:rPr lang="en-US" sz="3600" b="1" cap="all" dirty="0" err="1">
                <a:solidFill>
                  <a:srgbClr val="245D7A"/>
                </a:solidFill>
              </a:rPr>
              <a:t>ReAssessment</a:t>
            </a:r>
            <a:endParaRPr lang="en-US" sz="3600" b="1" cap="all" dirty="0">
              <a:solidFill>
                <a:srgbClr val="245D7A"/>
              </a:solidFill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65B1348-B1B4-3809-2E8B-3ED36ABC64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4" y="6229681"/>
            <a:ext cx="457200" cy="457200"/>
            <a:chOff x="11361456" y="6195813"/>
            <a:chExt cx="548640" cy="548640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3E88E232-E14C-D119-A98A-3EDF6F2031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7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A04AC16A-09F3-54E3-84A5-DAE1E40BD1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6" name="Graphic 5" descr="Cloud thought bubble">
            <a:extLst>
              <a:ext uri="{FF2B5EF4-FFF2-40B4-BE49-F238E27FC236}">
                <a16:creationId xmlns:a16="http://schemas.microsoft.com/office/drawing/2014/main" id="{80626565-CE5C-DEA8-633A-AD67164513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887946" flipH="1">
            <a:off x="121113" y="3710320"/>
            <a:ext cx="4299701" cy="37183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282EB66-7115-DF46-5497-125CB830D77D}"/>
              </a:ext>
            </a:extLst>
          </p:cNvPr>
          <p:cNvSpPr txBox="1"/>
          <p:nvPr/>
        </p:nvSpPr>
        <p:spPr>
          <a:xfrm rot="1214677">
            <a:off x="868618" y="4745718"/>
            <a:ext cx="31847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This Risk Reassessment </a:t>
            </a:r>
            <a:r>
              <a:rPr lang="en-US" sz="1600" i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evaluates whether the caregiver's behaviors and actions have changed as a result of the Family Case Plan.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6857FDF-E27D-B543-376F-6707590C924F}"/>
              </a:ext>
            </a:extLst>
          </p:cNvPr>
          <p:cNvCxnSpPr>
            <a:cxnSpLocks/>
          </p:cNvCxnSpPr>
          <p:nvPr/>
        </p:nvCxnSpPr>
        <p:spPr>
          <a:xfrm>
            <a:off x="294664" y="1275229"/>
            <a:ext cx="7058636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5-Point Star 7">
            <a:extLst>
              <a:ext uri="{FF2B5EF4-FFF2-40B4-BE49-F238E27FC236}">
                <a16:creationId xmlns:a16="http://schemas.microsoft.com/office/drawing/2014/main" id="{B2B6BBDB-E8AD-A03E-61AB-A68641CB068F}"/>
              </a:ext>
            </a:extLst>
          </p:cNvPr>
          <p:cNvSpPr/>
          <p:nvPr/>
        </p:nvSpPr>
        <p:spPr>
          <a:xfrm rot="19213310" flipH="1">
            <a:off x="2420249" y="4214048"/>
            <a:ext cx="483666" cy="456256"/>
          </a:xfrm>
          <a:prstGeom prst="star5">
            <a:avLst/>
          </a:prstGeom>
          <a:solidFill>
            <a:schemeClr val="accent2"/>
          </a:solidFill>
          <a:ln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accent2"/>
              </a:solidFill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EFC3160E-9B2C-5A5B-1A8B-1E8186682136}"/>
              </a:ext>
            </a:extLst>
          </p:cNvPr>
          <p:cNvGraphicFramePr>
            <a:graphicFrameLocks noGrp="1"/>
          </p:cNvGraphicFramePr>
          <p:nvPr/>
        </p:nvGraphicFramePr>
        <p:xfrm>
          <a:off x="5263551" y="2003242"/>
          <a:ext cx="6801109" cy="4683639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1570882">
                  <a:extLst>
                    <a:ext uri="{9D8B030D-6E8A-4147-A177-3AD203B41FA5}">
                      <a16:colId xmlns:a16="http://schemas.microsoft.com/office/drawing/2014/main" val="2136967216"/>
                    </a:ext>
                  </a:extLst>
                </a:gridCol>
                <a:gridCol w="1093509">
                  <a:extLst>
                    <a:ext uri="{9D8B030D-6E8A-4147-A177-3AD203B41FA5}">
                      <a16:colId xmlns:a16="http://schemas.microsoft.com/office/drawing/2014/main" val="4128316093"/>
                    </a:ext>
                  </a:extLst>
                </a:gridCol>
                <a:gridCol w="509048">
                  <a:extLst>
                    <a:ext uri="{9D8B030D-6E8A-4147-A177-3AD203B41FA5}">
                      <a16:colId xmlns:a16="http://schemas.microsoft.com/office/drawing/2014/main" val="1038094029"/>
                    </a:ext>
                  </a:extLst>
                </a:gridCol>
                <a:gridCol w="1121789">
                  <a:extLst>
                    <a:ext uri="{9D8B030D-6E8A-4147-A177-3AD203B41FA5}">
                      <a16:colId xmlns:a16="http://schemas.microsoft.com/office/drawing/2014/main" val="1667900305"/>
                    </a:ext>
                  </a:extLst>
                </a:gridCol>
                <a:gridCol w="1187778">
                  <a:extLst>
                    <a:ext uri="{9D8B030D-6E8A-4147-A177-3AD203B41FA5}">
                      <a16:colId xmlns:a16="http://schemas.microsoft.com/office/drawing/2014/main" val="2117398194"/>
                    </a:ext>
                  </a:extLst>
                </a:gridCol>
                <a:gridCol w="1318103">
                  <a:extLst>
                    <a:ext uri="{9D8B030D-6E8A-4147-A177-3AD203B41FA5}">
                      <a16:colId xmlns:a16="http://schemas.microsoft.com/office/drawing/2014/main" val="2549075514"/>
                    </a:ext>
                  </a:extLst>
                </a:gridCol>
              </a:tblGrid>
              <a:tr h="1103131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>
                              <a:lumMod val="90000"/>
                            </a:schemeClr>
                          </a:solidFill>
                        </a:rPr>
                        <a:t>2 Main Sections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5D7A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>
                              <a:lumMod val="90000"/>
                            </a:schemeClr>
                          </a:solidFill>
                        </a:rPr>
                        <a:t>Scored Risk Level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5D7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>
                              <a:lumMod val="90000"/>
                            </a:schemeClr>
                          </a:solidFill>
                        </a:rPr>
                        <a:t>Overrides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5D7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8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>
                              <a:lumMod val="90000"/>
                            </a:schemeClr>
                          </a:solidFill>
                        </a:rPr>
                        <a:t>Final Risk Level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5D7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5047395"/>
                  </a:ext>
                </a:extLst>
              </a:tr>
              <a:tr h="951420">
                <a:tc rowSpan="2">
                  <a:txBody>
                    <a:bodyPr/>
                    <a:lstStyle/>
                    <a:p>
                      <a:pPr lvl="0"/>
                      <a:r>
                        <a:rPr lang="en-US" sz="1400" b="1" kern="1200" dirty="0">
                          <a:solidFill>
                            <a:srgbClr val="245D7A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R1-R4: </a:t>
                      </a:r>
                      <a:r>
                        <a:rPr lang="en-US" sz="1400" b="0" kern="12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Based on conditions present at the time of the referral, that resulted in the case opening.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r>
                        <a:rPr lang="en-US" sz="1400" b="1" kern="1200" dirty="0">
                          <a:solidFill>
                            <a:srgbClr val="245D7A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Low-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rgbClr val="245D7A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0-1</a:t>
                      </a:r>
                    </a:p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endParaRPr lang="en-US" sz="1400" b="1" kern="1200" dirty="0">
                        <a:solidFill>
                          <a:srgbClr val="245D7A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100" b="1" kern="1200" dirty="0">
                          <a:solidFill>
                            <a:srgbClr val="245D7A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Policy Overrides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rgbClr val="245D7A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Incidents or conditions that have occurred since the initial Risk Assessment /Reassessment.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5"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rgbClr val="245D7A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Low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rgbClr val="245D7A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Moderate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rgbClr val="245D7A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High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rgbClr val="245D7A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Very High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2487107"/>
                  </a:ext>
                </a:extLst>
              </a:tr>
              <a:tr h="7032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r>
                        <a:rPr lang="en-US" sz="1400" b="1" kern="1200" dirty="0">
                          <a:solidFill>
                            <a:srgbClr val="245D7A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Moderate-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rgbClr val="245D7A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2-4</a:t>
                      </a:r>
                    </a:p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endParaRPr lang="en-US" sz="1400" b="1" kern="1200" dirty="0">
                        <a:solidFill>
                          <a:srgbClr val="245D7A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4182225"/>
                  </a:ext>
                </a:extLst>
              </a:tr>
              <a:tr h="370742">
                <a:tc rowSpan="3">
                  <a:txBody>
                    <a:bodyPr/>
                    <a:lstStyle/>
                    <a:p>
                      <a:pPr lvl="0"/>
                      <a:r>
                        <a:rPr lang="en-US" sz="1400" b="1" kern="1200" dirty="0">
                          <a:solidFill>
                            <a:srgbClr val="245D7A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R5-R10: </a:t>
                      </a:r>
                      <a:r>
                        <a:rPr lang="en-US" sz="1400" b="0" i="0" u="none" strike="noStrike" kern="12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Case observations that pertain to the period since the last assessment or reassessment. </a:t>
                      </a:r>
                      <a:endParaRPr lang="en-US" sz="1400" b="0" kern="1200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lvl="0"/>
                      <a:endParaRPr lang="en-US" sz="1400" b="0" kern="1200" dirty="0">
                        <a:solidFill>
                          <a:srgbClr val="245D7A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3">
                  <a:txBody>
                    <a:bodyPr/>
                    <a:lstStyle/>
                    <a:p>
                      <a:pPr algn="l"/>
                      <a:r>
                        <a:rPr lang="en-US" sz="1000" b="1" kern="1200" dirty="0">
                          <a:solidFill>
                            <a:srgbClr val="245D7A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Discretionary Overrides</a:t>
                      </a:r>
                    </a:p>
                    <a:p>
                      <a:pPr algn="ctr"/>
                      <a:r>
                        <a:rPr lang="en-US" sz="1000" b="1" kern="1200" dirty="0">
                          <a:solidFill>
                            <a:srgbClr val="245D7A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  <a:p>
                      <a:pPr algn="ctr"/>
                      <a:r>
                        <a:rPr lang="en-US" sz="11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Only used 5% of the time</a:t>
                      </a:r>
                      <a:endParaRPr lang="en-US" sz="11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r>
                        <a:rPr lang="en-US" sz="1100" dirty="0"/>
                        <a:t>Used when facts indicate that the risk score does not accurately portray the family’s </a:t>
                      </a:r>
                      <a:r>
                        <a:rPr lang="en-US" sz="1100" i="1" dirty="0"/>
                        <a:t>actual</a:t>
                      </a:r>
                      <a:r>
                        <a:rPr lang="en-US" sz="1100" dirty="0"/>
                        <a:t> risk level.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8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0180204"/>
                  </a:ext>
                </a:extLst>
              </a:tr>
              <a:tr h="6684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r>
                        <a:rPr lang="en-US" sz="1400" b="1" kern="1200" dirty="0">
                          <a:solidFill>
                            <a:srgbClr val="245D7A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High- 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r>
                        <a:rPr lang="en-US" sz="1400" b="1" kern="1200" dirty="0">
                          <a:solidFill>
                            <a:srgbClr val="245D7A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5-7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6215698"/>
                  </a:ext>
                </a:extLst>
              </a:tr>
              <a:tr h="886658">
                <a:tc vMerge="1">
                  <a:txBody>
                    <a:bodyPr/>
                    <a:lstStyle/>
                    <a:p>
                      <a:pPr lvl="0"/>
                      <a:endParaRPr lang="en-US" sz="1400" b="0" kern="1200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r>
                        <a:rPr lang="en-US" sz="1400" b="1" kern="1200" dirty="0">
                          <a:solidFill>
                            <a:srgbClr val="245D7A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Very High- 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r>
                        <a:rPr lang="en-US" sz="1400" b="1" kern="1200" dirty="0">
                          <a:solidFill>
                            <a:srgbClr val="245D7A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8+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050" b="1" kern="1200" dirty="0">
                        <a:solidFill>
                          <a:srgbClr val="245D7A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628650" marR="0" lvl="1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100" kern="1200" dirty="0">
                        <a:solidFill>
                          <a:srgbClr val="245D7A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600" kern="1200" dirty="0">
                        <a:solidFill>
                          <a:srgbClr val="245D7A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606802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B3885A0C-89D0-A2E0-93DB-167DDD36E59D}"/>
              </a:ext>
            </a:extLst>
          </p:cNvPr>
          <p:cNvSpPr txBox="1"/>
          <p:nvPr/>
        </p:nvSpPr>
        <p:spPr>
          <a:xfrm>
            <a:off x="210190" y="1412818"/>
            <a:ext cx="705863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A </a:t>
            </a:r>
            <a:r>
              <a:rPr lang="en-US" sz="2000" b="1" dirty="0">
                <a:solidFill>
                  <a:srgbClr val="D5410B"/>
                </a:solidFill>
              </a:rPr>
              <a:t>Risk Reassessment </a:t>
            </a:r>
            <a:r>
              <a:rPr lang="en-US" sz="2000" dirty="0"/>
              <a:t>must be completed every </a:t>
            </a:r>
            <a:r>
              <a:rPr lang="en-US" sz="2000" b="1" dirty="0">
                <a:solidFill>
                  <a:srgbClr val="D5410B"/>
                </a:solidFill>
              </a:rPr>
              <a:t>90 days </a:t>
            </a:r>
            <a:r>
              <a:rPr lang="en-US" sz="2000" dirty="0"/>
              <a:t>for cases in which: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1705C9-EF97-D264-FADA-0089622338B6}"/>
              </a:ext>
            </a:extLst>
          </p:cNvPr>
          <p:cNvSpPr txBox="1"/>
          <p:nvPr/>
        </p:nvSpPr>
        <p:spPr>
          <a:xfrm>
            <a:off x="156690" y="2344051"/>
            <a:ext cx="497952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All children </a:t>
            </a:r>
            <a:r>
              <a:rPr lang="en-US" sz="2000" b="1" dirty="0">
                <a:solidFill>
                  <a:srgbClr val="D5410B"/>
                </a:solidFill>
              </a:rPr>
              <a:t>remain in the home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 child </a:t>
            </a:r>
            <a:r>
              <a:rPr lang="en-US" sz="2000" b="1" dirty="0">
                <a:solidFill>
                  <a:srgbClr val="D5410B"/>
                </a:solidFill>
              </a:rPr>
              <a:t>has been returned home</a:t>
            </a:r>
            <a:r>
              <a:rPr lang="en-US" sz="2000" dirty="0"/>
              <a:t>, and family maintenance services are being provided</a:t>
            </a:r>
          </a:p>
        </p:txBody>
      </p:sp>
    </p:spTree>
    <p:extLst>
      <p:ext uri="{BB962C8B-B14F-4D97-AF65-F5344CB8AC3E}">
        <p14:creationId xmlns:p14="http://schemas.microsoft.com/office/powerpoint/2010/main" val="2966917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58503C5-D2AF-431F-CD15-F8A940548F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A6FAF84E-5087-B03B-F40C-D195D6DB9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D8DE1FC-3507-6B19-71AA-5B07AAE2D0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3D581E3-22E4-B3B4-23C7-DD56C4ABD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7F02160-1B7F-E807-2C43-F83426DBE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F75BF1A9-C0C3-5DB1-3669-94C9B12645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BB61D4F8-3AE4-A140-A8B9-B38D054F54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77B2A22D-6DDD-D870-8CD0-D615C6DC91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B927830-BE16-03BB-D735-3E58B736D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blipFill dpi="0" rotWithShape="1">
            <a:blip r:embed="rId3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6EFBBB-E3D5-512E-F6E1-34A974252860}"/>
              </a:ext>
            </a:extLst>
          </p:cNvPr>
          <p:cNvSpPr txBox="1"/>
          <p:nvPr/>
        </p:nvSpPr>
        <p:spPr>
          <a:xfrm>
            <a:off x="284962" y="184187"/>
            <a:ext cx="9439025" cy="1035134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 defTabSz="91440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sz="3600" b="1" cap="all" dirty="0">
                <a:solidFill>
                  <a:srgbClr val="245D7A"/>
                </a:solidFill>
              </a:rPr>
              <a:t>SDM risk </a:t>
            </a:r>
          </a:p>
          <a:p>
            <a:pPr defTabSz="91440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sz="3600" b="1" cap="all" dirty="0" err="1">
                <a:solidFill>
                  <a:srgbClr val="245D7A"/>
                </a:solidFill>
              </a:rPr>
              <a:t>ReAssessment</a:t>
            </a:r>
            <a:r>
              <a:rPr lang="en-US" sz="3600" b="1" cap="all" dirty="0">
                <a:solidFill>
                  <a:srgbClr val="245D7A"/>
                </a:solidFill>
              </a:rPr>
              <a:t> Items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8796237-E694-4CB7-CA9D-FBD66EFAD6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4" y="6229681"/>
            <a:ext cx="457200" cy="457200"/>
            <a:chOff x="11361456" y="6195813"/>
            <a:chExt cx="548640" cy="548640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37A4DB01-3A18-252D-296E-44CC4CCAE5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7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147070CF-DD20-4D4C-5D7C-F78EB83505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AEC520D-72F1-6C17-E39D-611DCBF1F5E9}"/>
              </a:ext>
            </a:extLst>
          </p:cNvPr>
          <p:cNvCxnSpPr>
            <a:cxnSpLocks/>
          </p:cNvCxnSpPr>
          <p:nvPr/>
        </p:nvCxnSpPr>
        <p:spPr>
          <a:xfrm>
            <a:off x="294664" y="1275229"/>
            <a:ext cx="7058636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E015011-0205-4CBF-BF29-B8DDFCAD6B84}"/>
              </a:ext>
            </a:extLst>
          </p:cNvPr>
          <p:cNvSpPr txBox="1"/>
          <p:nvPr/>
        </p:nvSpPr>
        <p:spPr>
          <a:xfrm>
            <a:off x="7510538" y="903855"/>
            <a:ext cx="464043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dirty="0"/>
              <a:t>The </a:t>
            </a:r>
            <a:r>
              <a:rPr lang="en-US" sz="1600" b="1" dirty="0">
                <a:solidFill>
                  <a:srgbClr val="D5410B"/>
                </a:solidFill>
              </a:rPr>
              <a:t>Risk Reassessment </a:t>
            </a:r>
            <a:r>
              <a:rPr lang="en-US" sz="1600" dirty="0"/>
              <a:t>combines </a:t>
            </a:r>
            <a:r>
              <a:rPr lang="en-US" sz="1600" b="1" dirty="0"/>
              <a:t>items</a:t>
            </a:r>
            <a:r>
              <a:rPr lang="en-US" sz="1600" dirty="0"/>
              <a:t> from the </a:t>
            </a:r>
            <a:r>
              <a:rPr lang="en-US" sz="1600" i="1" dirty="0"/>
              <a:t>initial</a:t>
            </a:r>
            <a:r>
              <a:rPr lang="en-US" sz="1600" b="1" dirty="0"/>
              <a:t> Risk Assessment </a:t>
            </a:r>
            <a:r>
              <a:rPr lang="en-US" sz="1600" dirty="0"/>
              <a:t>with additional </a:t>
            </a:r>
            <a:r>
              <a:rPr lang="en-US" sz="1600" b="1" dirty="0"/>
              <a:t>items</a:t>
            </a:r>
            <a:r>
              <a:rPr lang="en-US" sz="1600" dirty="0"/>
              <a:t> that evaluate a family’s progress toward Family Case Plan goals. </a:t>
            </a:r>
          </a:p>
          <a:p>
            <a:pPr algn="r"/>
            <a:endParaRPr lang="en-US" sz="1600" dirty="0"/>
          </a:p>
          <a:p>
            <a:pPr algn="r"/>
            <a:r>
              <a:rPr lang="en-US" sz="1600" b="1" dirty="0">
                <a:solidFill>
                  <a:srgbClr val="D5410B"/>
                </a:solidFill>
              </a:rPr>
              <a:t>10 items </a:t>
            </a:r>
            <a:r>
              <a:rPr lang="en-US" sz="1600" dirty="0"/>
              <a:t>that are included in the </a:t>
            </a:r>
            <a:r>
              <a:rPr lang="en-US" sz="1600" b="1" dirty="0"/>
              <a:t>Risk Reassessment</a:t>
            </a:r>
            <a:r>
              <a:rPr lang="en-US" sz="1600" dirty="0"/>
              <a:t>, and they are accompanied by definitions. 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54D675D9-FC75-4E8D-73E9-193B923469FA}"/>
              </a:ext>
            </a:extLst>
          </p:cNvPr>
          <p:cNvGraphicFramePr>
            <a:graphicFrameLocks noGrp="1"/>
          </p:cNvGraphicFramePr>
          <p:nvPr/>
        </p:nvGraphicFramePr>
        <p:xfrm>
          <a:off x="294664" y="1767960"/>
          <a:ext cx="7011827" cy="4053847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2770546">
                  <a:extLst>
                    <a:ext uri="{9D8B030D-6E8A-4147-A177-3AD203B41FA5}">
                      <a16:colId xmlns:a16="http://schemas.microsoft.com/office/drawing/2014/main" val="3433357517"/>
                    </a:ext>
                  </a:extLst>
                </a:gridCol>
                <a:gridCol w="4241281">
                  <a:extLst>
                    <a:ext uri="{9D8B030D-6E8A-4147-A177-3AD203B41FA5}">
                      <a16:colId xmlns:a16="http://schemas.microsoft.com/office/drawing/2014/main" val="4044025760"/>
                    </a:ext>
                  </a:extLst>
                </a:gridCol>
              </a:tblGrid>
              <a:tr h="421693">
                <a:tc rowSpan="2">
                  <a:txBody>
                    <a:bodyPr/>
                    <a:lstStyle/>
                    <a:p>
                      <a:r>
                        <a:rPr lang="en-US" dirty="0"/>
                        <a:t>R1-R4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5D7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R5-R10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5D7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6599522"/>
                  </a:ext>
                </a:extLst>
              </a:tr>
              <a:tr h="417757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5D7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The following case observations pertain to the period since the last assessment or reassessment. 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5D7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7018505"/>
                  </a:ext>
                </a:extLst>
              </a:tr>
              <a:tr h="3174954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200" b="1" dirty="0"/>
                        <a:t>R1. </a:t>
                      </a:r>
                      <a:r>
                        <a:rPr lang="en-US" sz="1200" dirty="0"/>
                        <a:t>Prior investigations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200" b="1" dirty="0"/>
                        <a:t>R2. </a:t>
                      </a:r>
                      <a:r>
                        <a:rPr lang="en-US" sz="1200" dirty="0"/>
                        <a:t>Household previously received ongoing child protection services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200" b="1" dirty="0"/>
                        <a:t>R3. </a:t>
                      </a:r>
                      <a:r>
                        <a:rPr lang="en-US" sz="1200" dirty="0"/>
                        <a:t>Primary caregiver has a history of abuse or neglect as a child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200" b="1" dirty="0"/>
                        <a:t>R4. </a:t>
                      </a:r>
                      <a:r>
                        <a:rPr lang="en-US" sz="1200" dirty="0"/>
                        <a:t>Current or historical characteristics of children in the household </a:t>
                      </a:r>
                    </a:p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200" b="1" dirty="0"/>
                        <a:t>R5. </a:t>
                      </a:r>
                      <a:r>
                        <a:rPr lang="en-US" sz="1200" dirty="0"/>
                        <a:t>New investigation of abuse or neglect since the initial risk assessment or the last reassessment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200" b="1" dirty="0"/>
                        <a:t>R6. </a:t>
                      </a:r>
                      <a:r>
                        <a:rPr lang="en-US" sz="1200" dirty="0"/>
                        <a:t>Primary or secondary caregiver alcohol and/or drug misuse since the last assessment or reassessment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200" b="1" dirty="0"/>
                        <a:t>R7. </a:t>
                      </a:r>
                      <a:r>
                        <a:rPr lang="en-US" sz="1200" dirty="0"/>
                        <a:t>Adult relationships in the home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200" b="1" dirty="0"/>
                        <a:t>R8. </a:t>
                      </a:r>
                      <a:r>
                        <a:rPr lang="en-US" sz="1200" dirty="0"/>
                        <a:t>Primary caregiver mental health since the last assessment or reassessment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200" b="1" dirty="0"/>
                        <a:t>R9. </a:t>
                      </a:r>
                      <a:r>
                        <a:rPr lang="en-US" sz="1200" dirty="0"/>
                        <a:t>Primary caregiver provides physical care of the child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200" b="1" dirty="0"/>
                        <a:t>R10. </a:t>
                      </a:r>
                      <a:r>
                        <a:rPr lang="en-US" sz="1200" dirty="0"/>
                        <a:t>Caregiver’s progress with family case plan goals (as indicated by behavioral change)</a:t>
                      </a:r>
                    </a:p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4707733"/>
                  </a:ext>
                </a:extLst>
              </a:tr>
            </a:tbl>
          </a:graphicData>
        </a:graphic>
      </p:graphicFrame>
      <p:pic>
        <p:nvPicPr>
          <p:cNvPr id="2" name="Graphic 1" descr="Cloud thought bubble">
            <a:extLst>
              <a:ext uri="{FF2B5EF4-FFF2-40B4-BE49-F238E27FC236}">
                <a16:creationId xmlns:a16="http://schemas.microsoft.com/office/drawing/2014/main" id="{9F483C3F-FD69-5A88-C2CC-B9E58C5F72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828318">
            <a:off x="8039816" y="3737086"/>
            <a:ext cx="4299701" cy="37183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35854F-8685-5D36-C517-6E916F6F82E5}"/>
              </a:ext>
            </a:extLst>
          </p:cNvPr>
          <p:cNvSpPr txBox="1"/>
          <p:nvPr/>
        </p:nvSpPr>
        <p:spPr>
          <a:xfrm rot="21192457">
            <a:off x="8333013" y="4890502"/>
            <a:ext cx="30558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If any </a:t>
            </a:r>
            <a:r>
              <a:rPr lang="en-US" sz="1200" b="1" i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overrides</a:t>
            </a:r>
            <a:r>
              <a:rPr lang="en-US" sz="1200" i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apply, total the score of the risk items and determine the final risk level. </a:t>
            </a:r>
          </a:p>
          <a:p>
            <a:pPr algn="ctr"/>
            <a:endParaRPr lang="en-US" sz="1200" i="1" dirty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1200" i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If </a:t>
            </a:r>
            <a:r>
              <a:rPr lang="en-US" sz="1200" b="1" i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none</a:t>
            </a:r>
            <a:r>
              <a:rPr lang="en-US" sz="1200" i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apply, the score and final risk level are the same.</a:t>
            </a:r>
            <a:endParaRPr lang="en-US" sz="1200" b="1" i="1" dirty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5-Point Star 7">
            <a:extLst>
              <a:ext uri="{FF2B5EF4-FFF2-40B4-BE49-F238E27FC236}">
                <a16:creationId xmlns:a16="http://schemas.microsoft.com/office/drawing/2014/main" id="{84CCB7F0-BFAF-4957-8309-1DD27AA21E44}"/>
              </a:ext>
            </a:extLst>
          </p:cNvPr>
          <p:cNvSpPr/>
          <p:nvPr/>
        </p:nvSpPr>
        <p:spPr>
          <a:xfrm rot="20921923" flipH="1">
            <a:off x="9461427" y="4296382"/>
            <a:ext cx="483666" cy="456256"/>
          </a:xfrm>
          <a:prstGeom prst="star5">
            <a:avLst/>
          </a:prstGeom>
          <a:solidFill>
            <a:schemeClr val="accent2"/>
          </a:solidFill>
          <a:ln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0B3BC4-699F-6285-A2D4-F9CAF2035A42}"/>
              </a:ext>
            </a:extLst>
          </p:cNvPr>
          <p:cNvSpPr txBox="1"/>
          <p:nvPr/>
        </p:nvSpPr>
        <p:spPr>
          <a:xfrm>
            <a:off x="7679909" y="3012801"/>
            <a:ext cx="45120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10000"/>
                  </a:schemeClr>
                </a:solidFill>
              </a:rPr>
              <a:t>The</a:t>
            </a:r>
            <a:r>
              <a:rPr lang="en-US" sz="1600" b="1" dirty="0">
                <a:solidFill>
                  <a:srgbClr val="D5410B"/>
                </a:solidFill>
              </a:rPr>
              <a:t> Recommended Decision 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</a:rPr>
              <a:t>is based on the </a:t>
            </a:r>
            <a:r>
              <a:rPr lang="en-US" sz="1600" b="1" dirty="0">
                <a:solidFill>
                  <a:schemeClr val="bg1">
                    <a:lumMod val="10000"/>
                  </a:schemeClr>
                </a:solidFill>
              </a:rPr>
              <a:t>Scored Risk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B5DCFB-F6D2-0D81-0E48-4492B120F380}"/>
              </a:ext>
            </a:extLst>
          </p:cNvPr>
          <p:cNvSpPr txBox="1"/>
          <p:nvPr/>
        </p:nvSpPr>
        <p:spPr>
          <a:xfrm>
            <a:off x="141070" y="6004809"/>
            <a:ext cx="736946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i="1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Note: </a:t>
            </a:r>
            <a:r>
              <a:rPr lang="en-US" sz="1400" i="1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first 4 items are scored the same way as the first four items on the initial risk assessment </a:t>
            </a:r>
            <a:r>
              <a:rPr lang="en-US" sz="1400" b="1" i="1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UNLESS new information has become available regarding the conditions that existed at the time of the initial risk assessment. </a:t>
            </a:r>
          </a:p>
        </p:txBody>
      </p:sp>
    </p:spTree>
    <p:extLst>
      <p:ext uri="{BB962C8B-B14F-4D97-AF65-F5344CB8AC3E}">
        <p14:creationId xmlns:p14="http://schemas.microsoft.com/office/powerpoint/2010/main" val="3131390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CE2351-BF40-777B-1A8D-C60D857051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BD16EE25-2B43-DE75-5543-D7DFBEA88E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C736805-9397-05D1-7030-C4DB77B453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B783A2A-79AD-22FF-D9F3-31B902BF3F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2C05A1C-64F1-2842-2857-7604491468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271BC136-813B-9133-AA67-6BF121A759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0DCDFA6E-471A-2621-7CF4-11D3A55B3F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C749DF28-7A9E-D685-2019-FC1BBDFD0A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BAB4577-362D-85A5-30A8-76647C2257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blipFill dpi="0" rotWithShape="1">
            <a:blip r:embed="rId3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1EB452-8C2C-9BF3-B86D-3A8B9B9DEA0F}"/>
              </a:ext>
            </a:extLst>
          </p:cNvPr>
          <p:cNvSpPr txBox="1"/>
          <p:nvPr/>
        </p:nvSpPr>
        <p:spPr>
          <a:xfrm>
            <a:off x="210190" y="184187"/>
            <a:ext cx="9092836" cy="1035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sz="3200" b="1" cap="all" dirty="0">
                <a:solidFill>
                  <a:srgbClr val="4C1A27"/>
                </a:solidFill>
              </a:rPr>
              <a:t>SDM Reunification Assessment 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4A725E6-6B50-B8E5-68CC-F82699EF3E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4" y="6229681"/>
            <a:ext cx="457200" cy="457200"/>
            <a:chOff x="11361456" y="6195813"/>
            <a:chExt cx="548640" cy="548640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3EC1ADC4-23D6-2D13-9BB7-861B5F6198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7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FC7CA161-5D69-2053-EFC7-8804E78853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FE03E19-9A7C-226B-B15A-C7F112D3D07A}"/>
              </a:ext>
            </a:extLst>
          </p:cNvPr>
          <p:cNvCxnSpPr>
            <a:cxnSpLocks/>
          </p:cNvCxnSpPr>
          <p:nvPr/>
        </p:nvCxnSpPr>
        <p:spPr>
          <a:xfrm>
            <a:off x="294664" y="1275229"/>
            <a:ext cx="7058636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B409686-B39A-B993-DD0D-80CE078685EF}"/>
              </a:ext>
            </a:extLst>
          </p:cNvPr>
          <p:cNvGraphicFramePr>
            <a:graphicFrameLocks noGrp="1"/>
          </p:cNvGraphicFramePr>
          <p:nvPr/>
        </p:nvGraphicFramePr>
        <p:xfrm>
          <a:off x="294878" y="1403508"/>
          <a:ext cx="7346893" cy="4969719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7346893">
                  <a:extLst>
                    <a:ext uri="{9D8B030D-6E8A-4147-A177-3AD203B41FA5}">
                      <a16:colId xmlns:a16="http://schemas.microsoft.com/office/drawing/2014/main" val="2136967216"/>
                    </a:ext>
                  </a:extLst>
                </a:gridCol>
              </a:tblGrid>
              <a:tr h="422164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5 Main Sections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245D7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5047395"/>
                  </a:ext>
                </a:extLst>
              </a:tr>
              <a:tr h="591030"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Section 1: Reunification Safety Assessment- 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Safety Threats and Safety Decision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3684215"/>
                  </a:ext>
                </a:extLst>
              </a:tr>
              <a:tr h="844329">
                <a:tc>
                  <a:txBody>
                    <a:bodyPr/>
                    <a:lstStyle/>
                    <a:p>
                      <a:pPr lvl="0"/>
                      <a:r>
                        <a:rPr lang="en-US" sz="1800" b="1" kern="1200" dirty="0">
                          <a:solidFill>
                            <a:srgbClr val="245D7A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Section 2: Family Case Plan Progress- </a:t>
                      </a:r>
                      <a:r>
                        <a:rPr lang="en-US" sz="1800" b="0" kern="1200" dirty="0">
                          <a:solidFill>
                            <a:srgbClr val="245D7A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Caregiver’s behavior change, progress with family case plan goals since the last assessment/reassessment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0180204"/>
                  </a:ext>
                </a:extLst>
              </a:tr>
              <a:tr h="844329"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Section 3: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Family Time Assessment- 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Caregiver’s success with the planned frequency of family time with each child in care, as well as the quality of family time. 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3127777"/>
                  </a:ext>
                </a:extLst>
              </a:tr>
              <a:tr h="536455">
                <a:tc>
                  <a:txBody>
                    <a:bodyPr/>
                    <a:lstStyle/>
                    <a:p>
                      <a:pPr lvl="0"/>
                      <a:r>
                        <a:rPr lang="en-US" sz="1800" b="1" kern="1200" dirty="0">
                          <a:solidFill>
                            <a:srgbClr val="245D7A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Section 4: Reunification Guidelines And Recommendation-  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016165"/>
                  </a:ext>
                </a:extLst>
              </a:tr>
              <a:tr h="1507184">
                <a:tc>
                  <a:txBody>
                    <a:bodyPr/>
                    <a:lstStyle/>
                    <a:p>
                      <a:pPr lvl="0"/>
                      <a:r>
                        <a:rPr lang="en-US" sz="1800" b="1" kern="1200" dirty="0">
                          <a:solidFill>
                            <a:srgbClr val="245D7A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Section 5: Post-Reunification Service Intensity Recommendation- </a:t>
                      </a:r>
                      <a:r>
                        <a:rPr lang="en-US" sz="1800" b="0" kern="1200" dirty="0">
                          <a:solidFill>
                            <a:srgbClr val="245D7A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post-reunification service intensity recommendation is displayed to help determine the level of in-home intervention/services post-reunification. 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8288711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49D899B8-6941-970E-CF0F-CFDF28B14A82}"/>
              </a:ext>
            </a:extLst>
          </p:cNvPr>
          <p:cNvSpPr txBox="1"/>
          <p:nvPr/>
        </p:nvSpPr>
        <p:spPr>
          <a:xfrm>
            <a:off x="7979256" y="1092314"/>
            <a:ext cx="397593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200" dirty="0">
                <a:effectLst/>
                <a:ea typeface="Aptos" panose="020B0004020202020204" pitchFamily="34" charset="0"/>
              </a:rPr>
              <a:t>DCFS requires a Family Case Plan review at least every </a:t>
            </a:r>
            <a:r>
              <a:rPr lang="en-US" sz="3200" b="1" dirty="0">
                <a:solidFill>
                  <a:srgbClr val="D5410B"/>
                </a:solidFill>
                <a:effectLst/>
                <a:ea typeface="Aptos" panose="020B0004020202020204" pitchFamily="34" charset="0"/>
              </a:rPr>
              <a:t>90 days</a:t>
            </a:r>
            <a:r>
              <a:rPr lang="en-US" sz="3200" dirty="0">
                <a:effectLst/>
                <a:ea typeface="Aptos" panose="020B0004020202020204" pitchFamily="34" charset="0"/>
              </a:rPr>
              <a:t>. </a:t>
            </a:r>
          </a:p>
          <a:p>
            <a:pPr algn="r"/>
            <a:endParaRPr lang="en-US" sz="3200" dirty="0">
              <a:ea typeface="Aptos" panose="020B0004020202020204" pitchFamily="34" charset="0"/>
            </a:endParaRPr>
          </a:p>
          <a:p>
            <a:pPr algn="r"/>
            <a:r>
              <a:rPr lang="en-US" sz="3200" dirty="0">
                <a:effectLst/>
                <a:ea typeface="Aptos" panose="020B0004020202020204" pitchFamily="34" charset="0"/>
              </a:rPr>
              <a:t>Each review should begin with an </a:t>
            </a:r>
          </a:p>
          <a:p>
            <a:pPr algn="r"/>
            <a:r>
              <a:rPr lang="en-US" sz="3200" b="1" dirty="0">
                <a:solidFill>
                  <a:srgbClr val="D5410B"/>
                </a:solidFill>
                <a:effectLst/>
                <a:ea typeface="Aptos" panose="020B0004020202020204" pitchFamily="34" charset="0"/>
              </a:rPr>
              <a:t>SDM Reunification Assessment </a:t>
            </a:r>
            <a:endParaRPr lang="en-US" sz="3200" b="1" dirty="0">
              <a:solidFill>
                <a:srgbClr val="D5410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9230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2FCBB7-C07F-297F-25A7-CCA09BD766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A894B-1A64-06EA-3D6B-12EAC5F39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2265" y="77517"/>
            <a:ext cx="4167369" cy="3043121"/>
          </a:xfrm>
        </p:spPr>
        <p:txBody>
          <a:bodyPr>
            <a:normAutofit fontScale="90000"/>
          </a:bodyPr>
          <a:lstStyle/>
          <a:p>
            <a:r>
              <a:rPr lang="en-US" sz="4400" b="0" dirty="0">
                <a:solidFill>
                  <a:srgbClr val="245D7A"/>
                </a:solidFill>
              </a:rPr>
              <a:t>How does the </a:t>
            </a:r>
            <a:r>
              <a:rPr lang="en-US" sz="4400" u="sng" dirty="0">
                <a:solidFill>
                  <a:srgbClr val="D5410B"/>
                </a:solidFill>
              </a:rPr>
              <a:t>Reunification Assessment </a:t>
            </a:r>
            <a:br>
              <a:rPr lang="en-US" sz="4400" b="0" u="sng" dirty="0">
                <a:solidFill>
                  <a:srgbClr val="52A3CB"/>
                </a:solidFill>
              </a:rPr>
            </a:br>
            <a:r>
              <a:rPr lang="en-US" sz="4400" b="0" dirty="0">
                <a:solidFill>
                  <a:srgbClr val="245D7A"/>
                </a:solidFill>
              </a:rPr>
              <a:t>help guide decision making?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ABDE02-81DF-6469-E970-974F3CEA2073}"/>
              </a:ext>
            </a:extLst>
          </p:cNvPr>
          <p:cNvSpPr txBox="1"/>
          <p:nvPr/>
        </p:nvSpPr>
        <p:spPr>
          <a:xfrm>
            <a:off x="757501" y="2155860"/>
            <a:ext cx="6905088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52A3CB"/>
                </a:solidFill>
              </a:rPr>
              <a:t>Reunify</a:t>
            </a:r>
            <a:r>
              <a:rPr lang="en-US" sz="3000" dirty="0">
                <a:solidFill>
                  <a:srgbClr val="245D7A"/>
                </a:solidFill>
              </a:rPr>
              <a:t> with the removal household or another household with a legal right to care.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C90485-2F7B-E200-96A6-B543AD92C372}"/>
              </a:ext>
            </a:extLst>
          </p:cNvPr>
          <p:cNvSpPr txBox="1"/>
          <p:nvPr/>
        </p:nvSpPr>
        <p:spPr>
          <a:xfrm>
            <a:off x="757501" y="3965755"/>
            <a:ext cx="63184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52A3CB"/>
                </a:solidFill>
              </a:rPr>
              <a:t>Remain</a:t>
            </a:r>
            <a:r>
              <a:rPr lang="en-US" sz="3000" b="1" dirty="0">
                <a:solidFill>
                  <a:srgbClr val="245D7A"/>
                </a:solidFill>
              </a:rPr>
              <a:t> </a:t>
            </a:r>
            <a:r>
              <a:rPr lang="en-US" sz="3000" b="1" dirty="0">
                <a:solidFill>
                  <a:srgbClr val="52A3CB"/>
                </a:solidFill>
              </a:rPr>
              <a:t>in care</a:t>
            </a:r>
            <a:r>
              <a:rPr lang="en-US" sz="3000" dirty="0">
                <a:solidFill>
                  <a:srgbClr val="245D7A"/>
                </a:solidFill>
              </a:rPr>
              <a:t> while reunification services continue.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78FE3A-5275-1B7B-13C4-2E795486A995}"/>
              </a:ext>
            </a:extLst>
          </p:cNvPr>
          <p:cNvSpPr txBox="1"/>
          <p:nvPr/>
        </p:nvSpPr>
        <p:spPr>
          <a:xfrm>
            <a:off x="757503" y="5362702"/>
            <a:ext cx="68074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52A3CB"/>
                </a:solidFill>
              </a:rPr>
              <a:t>Transition to a concurrent goal </a:t>
            </a:r>
            <a:r>
              <a:rPr lang="en-US" sz="3000" dirty="0">
                <a:solidFill>
                  <a:srgbClr val="245D7A"/>
                </a:solidFill>
              </a:rPr>
              <a:t>for permanency</a:t>
            </a:r>
          </a:p>
        </p:txBody>
      </p:sp>
      <p:pic>
        <p:nvPicPr>
          <p:cNvPr id="16" name="Graphic 15" descr="Badge 1 with solid fill">
            <a:extLst>
              <a:ext uri="{FF2B5EF4-FFF2-40B4-BE49-F238E27FC236}">
                <a16:creationId xmlns:a16="http://schemas.microsoft.com/office/drawing/2014/main" id="{36717919-F105-27DC-E851-4A4373F591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170" y="2115192"/>
            <a:ext cx="646331" cy="646331"/>
          </a:xfrm>
          <a:prstGeom prst="rect">
            <a:avLst/>
          </a:prstGeom>
        </p:spPr>
      </p:pic>
      <p:pic>
        <p:nvPicPr>
          <p:cNvPr id="18" name="Graphic 17" descr="Badge with solid fill">
            <a:extLst>
              <a:ext uri="{FF2B5EF4-FFF2-40B4-BE49-F238E27FC236}">
                <a16:creationId xmlns:a16="http://schemas.microsoft.com/office/drawing/2014/main" id="{3FA53C84-925C-DC2F-3AFD-9E0A37ACC5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171" y="4019992"/>
            <a:ext cx="646331" cy="646331"/>
          </a:xfrm>
          <a:prstGeom prst="rect">
            <a:avLst/>
          </a:prstGeom>
        </p:spPr>
      </p:pic>
      <p:pic>
        <p:nvPicPr>
          <p:cNvPr id="20" name="Graphic 19" descr="Badge 3 with solid fill">
            <a:extLst>
              <a:ext uri="{FF2B5EF4-FFF2-40B4-BE49-F238E27FC236}">
                <a16:creationId xmlns:a16="http://schemas.microsoft.com/office/drawing/2014/main" id="{D18B30AC-AAC0-3FA5-56B8-449A97C992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171" y="5480563"/>
            <a:ext cx="646331" cy="6463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173D25-B077-43C0-6108-4CCB24E9F789}"/>
              </a:ext>
            </a:extLst>
          </p:cNvPr>
          <p:cNvSpPr txBox="1"/>
          <p:nvPr/>
        </p:nvSpPr>
        <p:spPr>
          <a:xfrm>
            <a:off x="111170" y="161300"/>
            <a:ext cx="745377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245D7A"/>
                </a:solidFill>
              </a:rPr>
              <a:t>Helps to assess whether children in care who have a reunification goal should:</a:t>
            </a:r>
          </a:p>
        </p:txBody>
      </p:sp>
      <p:pic>
        <p:nvPicPr>
          <p:cNvPr id="10" name="Picture 9" descr="A person with her hand on her chin&#10;&#10;AI-generated content may be incorrect.">
            <a:extLst>
              <a:ext uri="{FF2B5EF4-FFF2-40B4-BE49-F238E27FC236}">
                <a16:creationId xmlns:a16="http://schemas.microsoft.com/office/drawing/2014/main" id="{73B0D2F7-A5F7-8DAB-563C-81E0807FC36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35" t="4587" r="25549"/>
          <a:stretch>
            <a:fillRect/>
          </a:stretch>
        </p:blipFill>
        <p:spPr>
          <a:xfrm>
            <a:off x="9062136" y="2312377"/>
            <a:ext cx="3018693" cy="4545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212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1D300A-B9D5-8C90-05D5-24C72A1907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DB7650-F26E-D3E4-9A28-0FED98CA7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E6E58A-AE7C-0269-5DED-B86F6DFC19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5672D2-373A-BA58-7F36-FF4FAFDA69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5EFF2EF-CE87-848F-7ADD-ED603BF630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FD5C57F-2584-ABA3-6A7E-7CCF21CA86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312A6B82-38AD-551F-FC2D-3828B74A0D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CD70F88A-6A9D-5544-0E43-73CEDE3B96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40CB05-3B88-5448-2832-92CE4E7BD6D2}"/>
              </a:ext>
            </a:extLst>
          </p:cNvPr>
          <p:cNvSpPr txBox="1"/>
          <p:nvPr/>
        </p:nvSpPr>
        <p:spPr>
          <a:xfrm>
            <a:off x="245087" y="3012478"/>
            <a:ext cx="5500570" cy="21128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indent="0" eaLnBrk="1" hangingPunct="1">
              <a:buFont typeface="Wingdings" pitchFamily="2" charset="2"/>
              <a:buNone/>
            </a:pPr>
            <a:r>
              <a:rPr lang="en-US" altLang="en-US" sz="7000" b="1" dirty="0">
                <a:solidFill>
                  <a:srgbClr val="D5410B"/>
                </a:solidFill>
              </a:rPr>
              <a:t>DCS Practice in CHRIS Lab</a:t>
            </a:r>
          </a:p>
          <a:p>
            <a:pPr marL="0" indent="0" algn="ctr" eaLnBrk="1" hangingPunct="1">
              <a:buFont typeface="Wingdings" pitchFamily="2" charset="2"/>
              <a:buNone/>
            </a:pPr>
            <a:endParaRPr lang="en-US" sz="300" b="1" cap="all" dirty="0">
              <a:blipFill dpi="0" rotWithShape="1">
                <a:blip r:embed="rId5"/>
                <a:srcRect/>
                <a:tile tx="6350" ty="-127000" sx="65000" sy="64000" flip="none" algn="tl"/>
              </a:blipFill>
              <a:latin typeface="+mj-lt"/>
              <a:ea typeface="+mj-ea"/>
              <a:cs typeface="+mj-cs"/>
            </a:endParaRPr>
          </a:p>
          <a:p>
            <a:pPr defTabSz="91440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endParaRPr lang="en-US" sz="1000" b="1" cap="all" dirty="0">
              <a:blipFill dpi="0" rotWithShape="1">
                <a:blip r:embed="rId5"/>
                <a:srcRect/>
                <a:tile tx="6350" ty="-127000" sx="65000" sy="64000" flip="none" algn="tl"/>
              </a:blipFill>
              <a:latin typeface="+mj-lt"/>
              <a:ea typeface="+mj-ea"/>
              <a:cs typeface="+mj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4AF6C705-45BC-E43F-2E20-D4EE71873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2598"/>
            <a:ext cx="6095695" cy="6857997"/>
          </a:xfrm>
          <a:custGeom>
            <a:avLst/>
            <a:gdLst>
              <a:gd name="connsiteX0" fmla="*/ 3435036 w 6095695"/>
              <a:gd name="connsiteY0" fmla="*/ 0 h 6857997"/>
              <a:gd name="connsiteX1" fmla="*/ 4198562 w 6095695"/>
              <a:gd name="connsiteY1" fmla="*/ 0 h 6857997"/>
              <a:gd name="connsiteX2" fmla="*/ 4365987 w 6095695"/>
              <a:gd name="connsiteY2" fmla="*/ 128761 h 6857997"/>
              <a:gd name="connsiteX3" fmla="*/ 6095695 w 6095695"/>
              <a:gd name="connsiteY3" fmla="*/ 3718209 h 6857997"/>
              <a:gd name="connsiteX4" fmla="*/ 4860911 w 6095695"/>
              <a:gd name="connsiteY4" fmla="*/ 6845880 h 6857997"/>
              <a:gd name="connsiteX5" fmla="*/ 4849107 w 6095695"/>
              <a:gd name="connsiteY5" fmla="*/ 6857997 h 6857997"/>
              <a:gd name="connsiteX6" fmla="*/ 4253869 w 6095695"/>
              <a:gd name="connsiteY6" fmla="*/ 6857997 h 6857997"/>
              <a:gd name="connsiteX7" fmla="*/ 4409441 w 6095695"/>
              <a:gd name="connsiteY7" fmla="*/ 6719623 h 6857997"/>
              <a:gd name="connsiteX8" fmla="*/ 5679794 w 6095695"/>
              <a:gd name="connsiteY8" fmla="*/ 3718209 h 6857997"/>
              <a:gd name="connsiteX9" fmla="*/ 3591563 w 6095695"/>
              <a:gd name="connsiteY9" fmla="*/ 88079 h 6857997"/>
              <a:gd name="connsiteX10" fmla="*/ 0 w 6095695"/>
              <a:gd name="connsiteY10" fmla="*/ 0 h 6857997"/>
              <a:gd name="connsiteX11" fmla="*/ 3177466 w 6095695"/>
              <a:gd name="connsiteY11" fmla="*/ 0 h 6857997"/>
              <a:gd name="connsiteX12" fmla="*/ 3353291 w 6095695"/>
              <a:gd name="connsiteY12" fmla="*/ 88129 h 6857997"/>
              <a:gd name="connsiteX13" fmla="*/ 5560965 w 6095695"/>
              <a:gd name="connsiteY13" fmla="*/ 3718209 h 6857997"/>
              <a:gd name="connsiteX14" fmla="*/ 4325417 w 6095695"/>
              <a:gd name="connsiteY14" fmla="*/ 6637392 h 6857997"/>
              <a:gd name="connsiteX15" fmla="*/ 4077394 w 6095695"/>
              <a:gd name="connsiteY15" fmla="*/ 6857997 h 6857997"/>
              <a:gd name="connsiteX16" fmla="*/ 0 w 6095695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  <a:blipFill dpi="0" rotWithShape="1">
            <a:blip r:embed="rId7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9BDFB300-81D9-2B49-DF3A-03016715C5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010" b="2915"/>
          <a:stretch>
            <a:fillRect/>
          </a:stretch>
        </p:blipFill>
        <p:spPr>
          <a:xfrm>
            <a:off x="6743048" y="254750"/>
            <a:ext cx="4451256" cy="63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7667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415EC08-042B-1BDB-E46C-E8F40B393B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eggs with faces drawn on them&#10;&#10;AI-generated content may be incorrect.">
            <a:extLst>
              <a:ext uri="{FF2B5EF4-FFF2-40B4-BE49-F238E27FC236}">
                <a16:creationId xmlns:a16="http://schemas.microsoft.com/office/drawing/2014/main" id="{7CC36832-FE43-A160-D443-D5B9E90385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5B4327C-643A-766C-7F31-64215B10E31C}"/>
              </a:ext>
            </a:extLst>
          </p:cNvPr>
          <p:cNvSpPr txBox="1"/>
          <p:nvPr/>
        </p:nvSpPr>
        <p:spPr>
          <a:xfrm>
            <a:off x="6579909" y="-94268"/>
            <a:ext cx="61213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</a:rPr>
              <a:t>BREAK TIME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2450FD-89CE-B35F-A584-9C8CD142A7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611" y="5599217"/>
            <a:ext cx="1133954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6905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049A7D3-684C-4C59-A4B6-7B308A6AD3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7B1087B-C592-40E7-B532-60B453A2F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4AE7447-E8F8-4A0F-9E3D-94842BFF88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5981F80-69EE-4E2B-82A8-47FDFD7720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6CE0473-0B07-47EE-A016-EBD87F2C8C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DD0D1E4-DFCA-4DF0-9D37-571A5F529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0680B5D0-24EC-465A-A0E6-C4DF951E00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88952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0BF1B50-A83E-4ED6-A2AA-C943C1F89F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928117"/>
            <a:ext cx="10351008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F31E8B2-210B-4B90-83BB-3B180732EF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85470" y="1110053"/>
            <a:ext cx="3386371" cy="4580301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3C7E03-8805-7CF0-A6A8-1075A58D9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4795" y="1221582"/>
            <a:ext cx="3386371" cy="1783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is </a:t>
            </a:r>
            <a:r>
              <a:rPr lang="en-US" sz="4000" u="sng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your</a:t>
            </a:r>
            <a:r>
              <a:rPr lang="en-US" sz="4000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definition of planning?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B387409-2B98-40F8-A65F-EF7CF989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5780565"/>
            <a:ext cx="10351008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9E5F284-A588-4AE7-A36D-1C93E4FD0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6920" y="5257800"/>
            <a:ext cx="1080904" cy="1080902"/>
            <a:chOff x="9685338" y="4460675"/>
            <a:chExt cx="1080904" cy="1080902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45D7D540-5CF2-4FC1-BE53-277CC22C0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916C9AA0-DC0C-49A1-ACDF-10BD6D7399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0FD99860-6863-62ED-A73A-A69A7E06BF01}"/>
              </a:ext>
            </a:extLst>
          </p:cNvPr>
          <p:cNvSpPr txBox="1"/>
          <p:nvPr/>
        </p:nvSpPr>
        <p:spPr>
          <a:xfrm>
            <a:off x="748786" y="1555455"/>
            <a:ext cx="713533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500" b="1" dirty="0">
                <a:solidFill>
                  <a:schemeClr val="bg1">
                    <a:lumMod val="10000"/>
                  </a:schemeClr>
                </a:solidFill>
              </a:rPr>
              <a:t>Planning</a:t>
            </a:r>
            <a:r>
              <a:rPr lang="en-US" sz="2500" b="1" dirty="0">
                <a:solidFill>
                  <a:srgbClr val="52A3CB"/>
                </a:solidFill>
              </a:rPr>
              <a:t> </a:t>
            </a:r>
            <a:r>
              <a:rPr lang="en-US" sz="2500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 a thoughtful process of determining a method to achieve a goal or solve a problem. 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 involves gathering information, evaluating the outcomes information, defining and planning for obstacles, prioritizing, and assigning activities, timeframes, and methods. </a:t>
            </a:r>
          </a:p>
        </p:txBody>
      </p:sp>
      <p:pic>
        <p:nvPicPr>
          <p:cNvPr id="5" name="Graphic 4" descr="Pencils with note paper and pencil sharpener">
            <a:extLst>
              <a:ext uri="{FF2B5EF4-FFF2-40B4-BE49-F238E27FC236}">
                <a16:creationId xmlns:a16="http://schemas.microsoft.com/office/drawing/2014/main" id="{E16BC531-2E5B-8F71-3C35-7740FA071E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347889" y="2742224"/>
            <a:ext cx="2461531" cy="24615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0B627A-08E9-BC7D-9D98-279674E77A41}"/>
              </a:ext>
            </a:extLst>
          </p:cNvPr>
          <p:cNvSpPr txBox="1"/>
          <p:nvPr/>
        </p:nvSpPr>
        <p:spPr>
          <a:xfrm>
            <a:off x="748786" y="4391816"/>
            <a:ext cx="680227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/>
              <a:t>Planning</a:t>
            </a:r>
            <a:r>
              <a:rPr lang="en-US" sz="2500" dirty="0"/>
              <a:t> </a:t>
            </a:r>
            <a:r>
              <a:rPr lang="en-US" sz="2500" i="1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also </a:t>
            </a:r>
            <a:r>
              <a:rPr lang="en-US" sz="2500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includes a provision for monitoring and follow-up of the plan that is developed.</a:t>
            </a:r>
          </a:p>
          <a:p>
            <a:endParaRPr lang="en-US" dirty="0"/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D1BA3911-A4E8-17E4-A31D-A82A9C8162D3}"/>
              </a:ext>
            </a:extLst>
          </p:cNvPr>
          <p:cNvSpPr/>
          <p:nvPr/>
        </p:nvSpPr>
        <p:spPr>
          <a:xfrm>
            <a:off x="1214231" y="2592204"/>
            <a:ext cx="195658" cy="166349"/>
          </a:xfrm>
          <a:prstGeom prst="flowChartConnector">
            <a:avLst/>
          </a:prstGeom>
          <a:solidFill>
            <a:srgbClr val="99CC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45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16DBFAD4-B5FC-442B-A283-381B01B19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9B649DC7-8769-4383-A6F2-8F366BA7A1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0C67FD53-2686-4E0E-BA49-976F78F9A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E009DD9B-5EE2-4C0D-8B2B-351C8C102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720DB99-7745-4E75-9D96-AAB6D55C5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464119"/>
            <a:ext cx="10222992" cy="80683"/>
          </a:xfrm>
          <a:prstGeom prst="rect">
            <a:avLst/>
          </a:prstGeom>
          <a:blipFill dpi="0" rotWithShape="1">
            <a:blip r:embed="rId5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68803C4-E159-4360-B7BB-74205C8F78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601952"/>
            <a:ext cx="10222992" cy="1385874"/>
          </a:xfrm>
          <a:prstGeom prst="rect">
            <a:avLst/>
          </a:prstGeom>
          <a:blipFill dpi="0" rotWithShape="1">
            <a:blip r:embed="rId5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04B0465-3B07-49BF-BEA7-D814762462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2038655"/>
            <a:ext cx="10222992" cy="80683"/>
          </a:xfrm>
          <a:prstGeom prst="rect">
            <a:avLst/>
          </a:prstGeom>
          <a:blipFill dpi="0" rotWithShape="1">
            <a:blip r:embed="rId5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3C7E03-8805-7CF0-A6A8-1075A58D9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is </a:t>
            </a:r>
            <a:r>
              <a:rPr lang="en-US" sz="4400" u="sng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your</a:t>
            </a:r>
            <a:r>
              <a:rPr lang="en-US" sz="4400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definition of Reacting?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49B7FFA5-14CB-4A4F-9BCC-CA3AA5D9D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01725" y="6229681"/>
            <a:ext cx="457200" cy="457200"/>
          </a:xfrm>
          <a:prstGeom prst="ellipse">
            <a:avLst/>
          </a:prstGeom>
          <a:blipFill dpi="0" rotWithShape="1"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04E48745-7512-4EC2-9E20-9092D121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0918" y="6258874"/>
            <a:ext cx="398813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0D9D65-EEE9-8F06-BB1C-AC1A848B4CA5}"/>
              </a:ext>
            </a:extLst>
          </p:cNvPr>
          <p:cNvSpPr txBox="1">
            <a:spLocks/>
          </p:cNvSpPr>
          <p:nvPr/>
        </p:nvSpPr>
        <p:spPr>
          <a:xfrm>
            <a:off x="905256" y="3412751"/>
            <a:ext cx="10222992" cy="7786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</a:pPr>
            <a:r>
              <a:rPr lang="en-US" sz="2200" b="1" i="1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Reacting</a:t>
            </a:r>
            <a:r>
              <a:rPr lang="en-US" sz="2200" dirty="0"/>
              <a:t> </a:t>
            </a:r>
            <a:r>
              <a:rPr lang="en-US" sz="2200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families experiencing abuse or neglect may not result in actions that decrease the risk of harm or help them move toward solutions.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FDC6E2C-306C-426C-8BF1-C95478751267}"/>
              </a:ext>
            </a:extLst>
          </p:cNvPr>
          <p:cNvSpPr txBox="1">
            <a:spLocks/>
          </p:cNvSpPr>
          <p:nvPr/>
        </p:nvSpPr>
        <p:spPr>
          <a:xfrm>
            <a:off x="905256" y="2376723"/>
            <a:ext cx="10222992" cy="7786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/>
              <a:t>Reacting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 responding without fully evaluating or thinking about the situation before acting. It often involves emotion and is determined by others' demands.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0CC47CD-4EA0-8D1F-AF75-347A96A2E58E}"/>
              </a:ext>
            </a:extLst>
          </p:cNvPr>
          <p:cNvSpPr txBox="1">
            <a:spLocks/>
          </p:cNvSpPr>
          <p:nvPr/>
        </p:nvSpPr>
        <p:spPr>
          <a:xfrm>
            <a:off x="905256" y="4470699"/>
            <a:ext cx="11037173" cy="173507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2600" b="1" dirty="0"/>
              <a:t>Planning</a:t>
            </a:r>
            <a:r>
              <a:rPr lang="en-US" sz="2600" dirty="0"/>
              <a:t> </a:t>
            </a:r>
            <a:r>
              <a:rPr lang="en-US" sz="2600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 gathering adequate information and thinking about the desired outcomes based on the information available at the time. </a:t>
            </a:r>
          </a:p>
          <a:p>
            <a:pPr lvl="1">
              <a:lnSpc>
                <a:spcPct val="120000"/>
              </a:lnSpc>
            </a:pPr>
            <a:r>
              <a:rPr lang="en-US" sz="2400" b="1" i="1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Plans</a:t>
            </a:r>
            <a:r>
              <a:rPr lang="en-US" sz="2400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change as more information is gathered. The more information, the better the chance of making a plan that will work.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2357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and black text&#10;&#10;Description automatically generated">
            <a:extLst>
              <a:ext uri="{FF2B5EF4-FFF2-40B4-BE49-F238E27FC236}">
                <a16:creationId xmlns:a16="http://schemas.microsoft.com/office/drawing/2014/main" id="{8D5E60D3-908A-A156-0FDB-A404C2270B2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BFBF9"/>
              </a:clrFrom>
              <a:clrTo>
                <a:srgbClr val="FBFB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522513" y="-928151"/>
            <a:ext cx="12714514" cy="847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3908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501EBB4D-E42B-468D-B801-D16CF43EC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7FBF63C-B061-4F66-8609-FED8EFFDA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D893CC27-5C56-4F6F-9B94-413AE08B92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76D64082-5099-45DC-84A9-81EA54822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A9E39E47-E101-4CE1-883E-6C6528BECE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2830CD01-B213-47C9-81AD-433E08F7DA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8" name="Rectangle 57">
            <a:extLst>
              <a:ext uri="{FF2B5EF4-FFF2-40B4-BE49-F238E27FC236}">
                <a16:creationId xmlns:a16="http://schemas.microsoft.com/office/drawing/2014/main" id="{D3942243-EB87-47B0-A725-FB513F644A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7620" y="-1"/>
            <a:ext cx="1220724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51EA2B2F-0614-4D69-B22A-E70BCFCAD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57367"/>
            <a:ext cx="12192000" cy="2610464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3C7E03-8805-7CF0-A6A8-1075A58D9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4705" y="509512"/>
            <a:ext cx="5462585" cy="945879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US" sz="8800" dirty="0">
                <a:solidFill>
                  <a:srgbClr val="4C1A27"/>
                </a:solidFill>
              </a:rPr>
              <a:t>Planning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74F14128-2B23-48F2-BD56-EA0849FAC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45590" y="5111496"/>
            <a:ext cx="1080904" cy="1080902"/>
            <a:chOff x="9685338" y="4460675"/>
            <a:chExt cx="1080904" cy="1080902"/>
          </a:xfrm>
        </p:grpSpPr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1E646914-1486-4A28-BF54-E138E8A7A2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DD627D15-B201-4E06-B8F9-73B6A6D1E0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" name="Arrow: Down 2">
            <a:extLst>
              <a:ext uri="{FF2B5EF4-FFF2-40B4-BE49-F238E27FC236}">
                <a16:creationId xmlns:a16="http://schemas.microsoft.com/office/drawing/2014/main" id="{D4B185B2-D790-8FD9-D1DE-DAB37F96CD01}"/>
              </a:ext>
            </a:extLst>
          </p:cNvPr>
          <p:cNvSpPr/>
          <p:nvPr/>
        </p:nvSpPr>
        <p:spPr>
          <a:xfrm>
            <a:off x="5116219" y="1547149"/>
            <a:ext cx="1959559" cy="2594435"/>
          </a:xfrm>
          <a:prstGeom prst="downArrow">
            <a:avLst/>
          </a:prstGeom>
          <a:solidFill>
            <a:srgbClr val="D5410B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20D19F8-F056-3A3A-0A8F-E5358FB42C19}"/>
              </a:ext>
            </a:extLst>
          </p:cNvPr>
          <p:cNvSpPr txBox="1">
            <a:spLocks/>
          </p:cNvSpPr>
          <p:nvPr/>
        </p:nvSpPr>
        <p:spPr>
          <a:xfrm>
            <a:off x="2687863" y="4496162"/>
            <a:ext cx="6816273" cy="14468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dirty="0">
                <a:solidFill>
                  <a:srgbClr val="52A3C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Gathering and evaluating information</a:t>
            </a:r>
          </a:p>
        </p:txBody>
      </p:sp>
    </p:spTree>
    <p:extLst>
      <p:ext uri="{BB962C8B-B14F-4D97-AF65-F5344CB8AC3E}">
        <p14:creationId xmlns:p14="http://schemas.microsoft.com/office/powerpoint/2010/main" val="4230160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 descr="A brushstroke">
            <a:extLst>
              <a:ext uri="{FF2B5EF4-FFF2-40B4-BE49-F238E27FC236}">
                <a16:creationId xmlns:a16="http://schemas.microsoft.com/office/drawing/2014/main" id="{9816DCF9-2D14-C5F8-8C51-517C9385CD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468" t="34193" r="8915" b="29351"/>
          <a:stretch/>
        </p:blipFill>
        <p:spPr>
          <a:xfrm>
            <a:off x="0" y="-278251"/>
            <a:ext cx="6685506" cy="313182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26628" y="555539"/>
            <a:ext cx="5569372" cy="1286827"/>
          </a:xfrm>
        </p:spPr>
        <p:txBody>
          <a:bodyPr>
            <a:noAutofit/>
          </a:bodyPr>
          <a:lstStyle/>
          <a:p>
            <a:r>
              <a:rPr lang="en-US" sz="11500" dirty="0">
                <a:solidFill>
                  <a:srgbClr val="245D7A"/>
                </a:solidFill>
              </a:rPr>
              <a:t>Scenario</a:t>
            </a:r>
            <a:endParaRPr lang="en-US" sz="6000" dirty="0">
              <a:solidFill>
                <a:srgbClr val="245D7A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34DCE-0B6D-FEDA-8474-6CF2B525D1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0671" y="2399345"/>
            <a:ext cx="11503659" cy="95131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DCFS has been working with a mother who has two children in foster care. She has a history of drug and alcohol use.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CAF87B-75C3-FCB2-13D6-840D1ED49D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80671" y="5011456"/>
            <a:ext cx="11687811" cy="10394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DCFS sent mother a written reminder of the staffing. It is 10 minutes after the scheduled start time and mother is not there.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449B450-EB77-70E2-99F1-F664673C3D89}"/>
              </a:ext>
            </a:extLst>
          </p:cNvPr>
          <p:cNvSpPr txBox="1">
            <a:spLocks/>
          </p:cNvSpPr>
          <p:nvPr/>
        </p:nvSpPr>
        <p:spPr>
          <a:xfrm>
            <a:off x="280671" y="3572408"/>
            <a:ext cx="11776710" cy="12172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children came into care after she left them for 3 weeks with a friend who could not take care of them and who did not know when or if she would return. All of you are at the 2nd case staffing (approximately 6 months into the case). </a:t>
            </a:r>
            <a:br>
              <a:rPr lang="en-US" sz="2800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sz="2800" dirty="0">
              <a:solidFill>
                <a:srgbClr val="D5410B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6761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F85E0883-9001-4D4E-9C91-E8D165DAF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4AEEF45-F5C8-4322-9C98-33BB7A5A29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185E4386-A445-455A-91C4-16DE5DA9FC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5118BA95-03E7-41B7-B442-0AF8C0A7FF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8" y="0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59D8741-EAD6-41B1-A882-70D70FC358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1035" y="1679569"/>
            <a:ext cx="3498864" cy="3498858"/>
          </a:xfrm>
          <a:prstGeom prst="ellipse">
            <a:avLst/>
          </a:prstGeom>
          <a:blipFill dpi="0" rotWithShape="1"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400000"/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/>
            <a:tile tx="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5444F36-3103-4D11-A25F-C054D4606D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6134" y="1864667"/>
            <a:ext cx="3128666" cy="3128662"/>
          </a:xfrm>
          <a:prstGeom prst="ellipse">
            <a:avLst/>
          </a:prstGeom>
          <a:noFill/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5775B5-369B-4404-B3B3-04767B977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1034" y="2676088"/>
            <a:ext cx="3462135" cy="1902674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b="1" dirty="0">
                <a:solidFill>
                  <a:srgbClr val="E4E3DC"/>
                </a:solidFill>
              </a:rPr>
              <a:t>Steps in the planning </a:t>
            </a:r>
            <a:br>
              <a:rPr lang="en-US" sz="4000" b="1" dirty="0">
                <a:solidFill>
                  <a:srgbClr val="E4E3DC"/>
                </a:solidFill>
              </a:rPr>
            </a:br>
            <a:r>
              <a:rPr lang="en-US" sz="4000" b="1" dirty="0">
                <a:solidFill>
                  <a:srgbClr val="E4E3DC"/>
                </a:solidFill>
              </a:rPr>
              <a:t>Process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D9B3EAD-A2B3-42C4-927C-3455E3E69E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02277" y="3388659"/>
            <a:ext cx="3657600" cy="80683"/>
          </a:xfrm>
          <a:prstGeom prst="rect">
            <a:avLst/>
          </a:prstGeom>
          <a:blipFill dpi="0" rotWithShape="1">
            <a:blip r:embed="rId7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5B7E6B00-1FC5-C5DA-E1CC-2779582E52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81757837"/>
              </p:ext>
            </p:extLst>
          </p:nvPr>
        </p:nvGraphicFramePr>
        <p:xfrm>
          <a:off x="5485217" y="29424"/>
          <a:ext cx="2758892" cy="1262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FBFB0F06-862D-AC83-3C2E-C038D3081C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04350706"/>
              </p:ext>
            </p:extLst>
          </p:nvPr>
        </p:nvGraphicFramePr>
        <p:xfrm>
          <a:off x="5402800" y="1150120"/>
          <a:ext cx="2872689" cy="18161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pSp>
        <p:nvGrpSpPr>
          <p:cNvPr id="13" name="Group 12">
            <a:extLst>
              <a:ext uri="{FF2B5EF4-FFF2-40B4-BE49-F238E27FC236}">
                <a16:creationId xmlns:a16="http://schemas.microsoft.com/office/drawing/2014/main" id="{3E02427C-F4D4-CD6C-31E1-0B5A27B7CD7B}"/>
              </a:ext>
            </a:extLst>
          </p:cNvPr>
          <p:cNvGrpSpPr/>
          <p:nvPr/>
        </p:nvGrpSpPr>
        <p:grpSpPr>
          <a:xfrm>
            <a:off x="5452103" y="2630570"/>
            <a:ext cx="1223752" cy="874629"/>
            <a:chOff x="174" y="330020"/>
            <a:chExt cx="1297080" cy="64854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5B889C7C-BD27-E60E-C4B5-E2814084B331}"/>
                </a:ext>
              </a:extLst>
            </p:cNvPr>
            <p:cNvSpPr/>
            <p:nvPr/>
          </p:nvSpPr>
          <p:spPr>
            <a:xfrm>
              <a:off x="174" y="330020"/>
              <a:ext cx="1297080" cy="648540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Rectangle: Rounded Corners 4">
              <a:extLst>
                <a:ext uri="{FF2B5EF4-FFF2-40B4-BE49-F238E27FC236}">
                  <a16:creationId xmlns:a16="http://schemas.microsoft.com/office/drawing/2014/main" id="{8044DD99-1B4E-2C8C-512A-989C970C7A41}"/>
                </a:ext>
              </a:extLst>
            </p:cNvPr>
            <p:cNvSpPr txBox="1"/>
            <p:nvPr/>
          </p:nvSpPr>
          <p:spPr>
            <a:xfrm>
              <a:off x="19169" y="349015"/>
              <a:ext cx="1259090" cy="610550"/>
            </a:xfrm>
            <a:prstGeom prst="rect">
              <a:avLst/>
            </a:prstGeom>
            <a:solidFill>
              <a:srgbClr val="245D7A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035" tIns="26035" rIns="26035" bIns="26035" numCol="1" spcCol="1270" anchor="ctr" anchorCtr="0">
              <a:noAutofit/>
            </a:bodyPr>
            <a:lstStyle/>
            <a:p>
              <a:pPr marL="0" lvl="0" indent="0" algn="ctr" defTabSz="1822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Identify goals &amp; behaviors</a:t>
              </a:r>
            </a:p>
          </p:txBody>
        </p:sp>
      </p:grp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077D0D34-01D1-0062-A7D1-356743685B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95363701"/>
              </p:ext>
            </p:extLst>
          </p:nvPr>
        </p:nvGraphicFramePr>
        <p:xfrm>
          <a:off x="5485217" y="4068929"/>
          <a:ext cx="2745218" cy="18161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grpSp>
        <p:nvGrpSpPr>
          <p:cNvPr id="17" name="Group 16">
            <a:extLst>
              <a:ext uri="{FF2B5EF4-FFF2-40B4-BE49-F238E27FC236}">
                <a16:creationId xmlns:a16="http://schemas.microsoft.com/office/drawing/2014/main" id="{6A4890D6-6B2F-214C-C21A-F7B26CF148E1}"/>
              </a:ext>
            </a:extLst>
          </p:cNvPr>
          <p:cNvGrpSpPr/>
          <p:nvPr/>
        </p:nvGrpSpPr>
        <p:grpSpPr>
          <a:xfrm>
            <a:off x="5452103" y="3530816"/>
            <a:ext cx="1223752" cy="874628"/>
            <a:chOff x="174" y="330020"/>
            <a:chExt cx="1297080" cy="648540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7964538C-4BC5-05C6-BA7E-EB482B70A79D}"/>
                </a:ext>
              </a:extLst>
            </p:cNvPr>
            <p:cNvSpPr/>
            <p:nvPr/>
          </p:nvSpPr>
          <p:spPr>
            <a:xfrm>
              <a:off x="174" y="330020"/>
              <a:ext cx="1297080" cy="648540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Rectangle: Rounded Corners 4">
              <a:extLst>
                <a:ext uri="{FF2B5EF4-FFF2-40B4-BE49-F238E27FC236}">
                  <a16:creationId xmlns:a16="http://schemas.microsoft.com/office/drawing/2014/main" id="{14B4CC59-6295-3040-1C13-FE6861CBE069}"/>
                </a:ext>
              </a:extLst>
            </p:cNvPr>
            <p:cNvSpPr txBox="1"/>
            <p:nvPr/>
          </p:nvSpPr>
          <p:spPr>
            <a:xfrm>
              <a:off x="19169" y="349015"/>
              <a:ext cx="1259090" cy="610550"/>
            </a:xfrm>
            <a:prstGeom prst="rect">
              <a:avLst/>
            </a:prstGeom>
            <a:solidFill>
              <a:srgbClr val="245D7A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035" tIns="26035" rIns="26035" bIns="26035" numCol="1" spcCol="1270" anchor="ctr" anchorCtr="0">
              <a:noAutofit/>
            </a:bodyPr>
            <a:lstStyle/>
            <a:p>
              <a:pPr algn="ctr" defTabSz="1822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kern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Identify Intervention Tasks</a:t>
              </a:r>
            </a:p>
          </p:txBody>
        </p:sp>
      </p:grpSp>
      <p:sp>
        <p:nvSpPr>
          <p:cNvPr id="20" name="Right Brace 19">
            <a:extLst>
              <a:ext uri="{FF2B5EF4-FFF2-40B4-BE49-F238E27FC236}">
                <a16:creationId xmlns:a16="http://schemas.microsoft.com/office/drawing/2014/main" id="{9EA73859-D719-D611-D5F6-C25073A873B2}"/>
              </a:ext>
            </a:extLst>
          </p:cNvPr>
          <p:cNvSpPr/>
          <p:nvPr/>
        </p:nvSpPr>
        <p:spPr>
          <a:xfrm>
            <a:off x="6675856" y="3032472"/>
            <a:ext cx="326579" cy="101890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7229F4E-15FE-EE61-8B85-345C6A5A1313}"/>
              </a:ext>
            </a:extLst>
          </p:cNvPr>
          <p:cNvGrpSpPr/>
          <p:nvPr/>
        </p:nvGrpSpPr>
        <p:grpSpPr>
          <a:xfrm>
            <a:off x="7020356" y="3232661"/>
            <a:ext cx="1223752" cy="648540"/>
            <a:chOff x="174" y="330020"/>
            <a:chExt cx="1297080" cy="648540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C99F38D1-408D-11C4-D764-7C52E2F0244C}"/>
                </a:ext>
              </a:extLst>
            </p:cNvPr>
            <p:cNvSpPr/>
            <p:nvPr/>
          </p:nvSpPr>
          <p:spPr>
            <a:xfrm>
              <a:off x="174" y="330020"/>
              <a:ext cx="1297080" cy="648540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0" name="Rectangle: Rounded Corners 4">
              <a:extLst>
                <a:ext uri="{FF2B5EF4-FFF2-40B4-BE49-F238E27FC236}">
                  <a16:creationId xmlns:a16="http://schemas.microsoft.com/office/drawing/2014/main" id="{02F3C1D3-1085-C657-2A13-21D07656A18C}"/>
                </a:ext>
              </a:extLst>
            </p:cNvPr>
            <p:cNvSpPr txBox="1"/>
            <p:nvPr/>
          </p:nvSpPr>
          <p:spPr>
            <a:xfrm>
              <a:off x="19169" y="349015"/>
              <a:ext cx="1259090" cy="6105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035" tIns="26035" rIns="26035" bIns="26035" numCol="1" spcCol="1270" anchor="ctr" anchorCtr="0">
              <a:noAutofit/>
            </a:bodyPr>
            <a:lstStyle/>
            <a:p>
              <a:pPr marL="0" lvl="0" indent="0" algn="ctr" defTabSz="1822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Case Plan</a:t>
              </a:r>
            </a:p>
          </p:txBody>
        </p:sp>
      </p:grp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E9C0C35-8C1D-506D-8421-9B748A3A688F}"/>
              </a:ext>
            </a:extLst>
          </p:cNvPr>
          <p:cNvCxnSpPr>
            <a:cxnSpLocks/>
          </p:cNvCxnSpPr>
          <p:nvPr/>
        </p:nvCxnSpPr>
        <p:spPr>
          <a:xfrm flipH="1">
            <a:off x="5484348" y="5728888"/>
            <a:ext cx="1686804" cy="4852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824924C-7D73-4EC7-CE23-3C3D0984E157}"/>
              </a:ext>
            </a:extLst>
          </p:cNvPr>
          <p:cNvCxnSpPr>
            <a:cxnSpLocks/>
          </p:cNvCxnSpPr>
          <p:nvPr/>
        </p:nvCxnSpPr>
        <p:spPr>
          <a:xfrm flipH="1">
            <a:off x="6879771" y="5728888"/>
            <a:ext cx="275064" cy="3937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239CFA7D-84C4-AE46-A460-688317F02D8A}"/>
              </a:ext>
            </a:extLst>
          </p:cNvPr>
          <p:cNvCxnSpPr>
            <a:cxnSpLocks/>
          </p:cNvCxnSpPr>
          <p:nvPr/>
        </p:nvCxnSpPr>
        <p:spPr>
          <a:xfrm>
            <a:off x="7170028" y="5728862"/>
            <a:ext cx="1053672" cy="3692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6058079F-C023-3917-E0E2-4F5C20C95B51}"/>
              </a:ext>
            </a:extLst>
          </p:cNvPr>
          <p:cNvCxnSpPr>
            <a:cxnSpLocks/>
          </p:cNvCxnSpPr>
          <p:nvPr/>
        </p:nvCxnSpPr>
        <p:spPr>
          <a:xfrm>
            <a:off x="7154835" y="5739811"/>
            <a:ext cx="2718951" cy="2051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9366C87-0B3F-0A54-4CE5-693FF131933A}"/>
              </a:ext>
            </a:extLst>
          </p:cNvPr>
          <p:cNvGrpSpPr/>
          <p:nvPr/>
        </p:nvGrpSpPr>
        <p:grpSpPr>
          <a:xfrm>
            <a:off x="4713902" y="6071950"/>
            <a:ext cx="754129" cy="373848"/>
            <a:chOff x="174" y="330020"/>
            <a:chExt cx="1297080" cy="648540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37DB996A-4697-18DE-4F90-C949A79A8CC4}"/>
                </a:ext>
              </a:extLst>
            </p:cNvPr>
            <p:cNvSpPr/>
            <p:nvPr/>
          </p:nvSpPr>
          <p:spPr>
            <a:xfrm>
              <a:off x="174" y="330020"/>
              <a:ext cx="1297080" cy="648540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1" name="Rectangle: Rounded Corners 4">
              <a:extLst>
                <a:ext uri="{FF2B5EF4-FFF2-40B4-BE49-F238E27FC236}">
                  <a16:creationId xmlns:a16="http://schemas.microsoft.com/office/drawing/2014/main" id="{6FEBB748-57B3-4917-8159-903BE4F0F0A2}"/>
                </a:ext>
              </a:extLst>
            </p:cNvPr>
            <p:cNvSpPr txBox="1"/>
            <p:nvPr/>
          </p:nvSpPr>
          <p:spPr>
            <a:xfrm>
              <a:off x="19169" y="349015"/>
              <a:ext cx="1259090" cy="6105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035" tIns="26035" rIns="26035" bIns="26035" numCol="1" spcCol="1270" anchor="ctr" anchorCtr="0">
              <a:noAutofit/>
            </a:bodyPr>
            <a:lstStyle/>
            <a:p>
              <a:pPr marL="0" lvl="0" indent="0" algn="ctr" defTabSz="1822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 dirty="0"/>
                <a:t>Initial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3404F03-4998-A8DC-ADF3-14920397B644}"/>
              </a:ext>
            </a:extLst>
          </p:cNvPr>
          <p:cNvGrpSpPr/>
          <p:nvPr/>
        </p:nvGrpSpPr>
        <p:grpSpPr>
          <a:xfrm>
            <a:off x="6216577" y="6164248"/>
            <a:ext cx="1114201" cy="373848"/>
            <a:chOff x="174" y="330020"/>
            <a:chExt cx="1297080" cy="648540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DC441DBE-8E10-E1F5-6141-EF6A128E41EC}"/>
                </a:ext>
              </a:extLst>
            </p:cNvPr>
            <p:cNvSpPr/>
            <p:nvPr/>
          </p:nvSpPr>
          <p:spPr>
            <a:xfrm>
              <a:off x="174" y="330020"/>
              <a:ext cx="1297080" cy="648540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4" name="Rectangle: Rounded Corners 4">
              <a:extLst>
                <a:ext uri="{FF2B5EF4-FFF2-40B4-BE49-F238E27FC236}">
                  <a16:creationId xmlns:a16="http://schemas.microsoft.com/office/drawing/2014/main" id="{B93CF43E-FF40-77AC-1753-05D2C9271F11}"/>
                </a:ext>
              </a:extLst>
            </p:cNvPr>
            <p:cNvSpPr txBox="1"/>
            <p:nvPr/>
          </p:nvSpPr>
          <p:spPr>
            <a:xfrm>
              <a:off x="19169" y="349016"/>
              <a:ext cx="1259090" cy="6105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035" tIns="26035" rIns="26035" bIns="26035" numCol="1" spcCol="1270" anchor="ctr" anchorCtr="0">
              <a:noAutofit/>
            </a:bodyPr>
            <a:lstStyle/>
            <a:p>
              <a:pPr marL="0" lvl="0" indent="0" algn="ctr" defTabSz="1822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 dirty="0"/>
                <a:t>Subsequent</a:t>
              </a:r>
              <a:endParaRPr lang="en-US" sz="1100" kern="12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7E104B1-39FF-3EBC-EDD3-6B1A493C6BBE}"/>
              </a:ext>
            </a:extLst>
          </p:cNvPr>
          <p:cNvGrpSpPr/>
          <p:nvPr/>
        </p:nvGrpSpPr>
        <p:grpSpPr>
          <a:xfrm>
            <a:off x="7909528" y="6125885"/>
            <a:ext cx="1114201" cy="373848"/>
            <a:chOff x="174" y="330020"/>
            <a:chExt cx="1297080" cy="648540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6F2B2944-8C50-155B-89B6-04C0674E8F9A}"/>
                </a:ext>
              </a:extLst>
            </p:cNvPr>
            <p:cNvSpPr/>
            <p:nvPr/>
          </p:nvSpPr>
          <p:spPr>
            <a:xfrm>
              <a:off x="174" y="330020"/>
              <a:ext cx="1297080" cy="648540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7" name="Rectangle: Rounded Corners 4">
              <a:extLst>
                <a:ext uri="{FF2B5EF4-FFF2-40B4-BE49-F238E27FC236}">
                  <a16:creationId xmlns:a16="http://schemas.microsoft.com/office/drawing/2014/main" id="{F02FB50B-C6DC-D86D-7AF2-DD41FA69F074}"/>
                </a:ext>
              </a:extLst>
            </p:cNvPr>
            <p:cNvSpPr txBox="1"/>
            <p:nvPr/>
          </p:nvSpPr>
          <p:spPr>
            <a:xfrm>
              <a:off x="19169" y="349016"/>
              <a:ext cx="1259090" cy="6105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035" tIns="26035" rIns="26035" bIns="26035" numCol="1" spcCol="1270" anchor="ctr" anchorCtr="0">
              <a:noAutofit/>
            </a:bodyPr>
            <a:lstStyle/>
            <a:p>
              <a:pPr marL="0" lvl="0" indent="0" algn="ctr" defTabSz="1822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 dirty="0"/>
                <a:t>Permanency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44E70C7-9A45-7B01-E9A9-6566C05C12B2}"/>
              </a:ext>
            </a:extLst>
          </p:cNvPr>
          <p:cNvGrpSpPr/>
          <p:nvPr/>
        </p:nvGrpSpPr>
        <p:grpSpPr>
          <a:xfrm>
            <a:off x="9922528" y="5790370"/>
            <a:ext cx="1114201" cy="373848"/>
            <a:chOff x="174" y="330020"/>
            <a:chExt cx="1297080" cy="648540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426EA38A-D9B4-1E70-5E30-E03258797393}"/>
                </a:ext>
              </a:extLst>
            </p:cNvPr>
            <p:cNvSpPr/>
            <p:nvPr/>
          </p:nvSpPr>
          <p:spPr>
            <a:xfrm>
              <a:off x="174" y="330020"/>
              <a:ext cx="1297080" cy="648540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0" name="Rectangle: Rounded Corners 4">
              <a:extLst>
                <a:ext uri="{FF2B5EF4-FFF2-40B4-BE49-F238E27FC236}">
                  <a16:creationId xmlns:a16="http://schemas.microsoft.com/office/drawing/2014/main" id="{579D259D-E08F-CAF4-CE80-A06D853EB1A6}"/>
                </a:ext>
              </a:extLst>
            </p:cNvPr>
            <p:cNvSpPr txBox="1"/>
            <p:nvPr/>
          </p:nvSpPr>
          <p:spPr>
            <a:xfrm>
              <a:off x="19169" y="349016"/>
              <a:ext cx="1259090" cy="6105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035" tIns="26035" rIns="26035" bIns="26035" numCol="1" spcCol="1270" anchor="ctr" anchorCtr="0">
              <a:noAutofit/>
            </a:bodyPr>
            <a:lstStyle/>
            <a:p>
              <a:pPr marL="0" lvl="0" indent="0" algn="ctr" defTabSz="1822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 dirty="0"/>
                <a:t>Close</a:t>
              </a:r>
            </a:p>
          </p:txBody>
        </p:sp>
      </p:grp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3A01BFB-4146-7B57-815C-A0D1B6F7BE4F}"/>
              </a:ext>
            </a:extLst>
          </p:cNvPr>
          <p:cNvCxnSpPr>
            <a:cxnSpLocks/>
            <a:stCxn id="30" idx="3"/>
          </p:cNvCxnSpPr>
          <p:nvPr/>
        </p:nvCxnSpPr>
        <p:spPr>
          <a:xfrm flipV="1">
            <a:off x="8226187" y="2088682"/>
            <a:ext cx="2525232" cy="14682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5CCF17B4-B1EB-9710-B066-FDC13189437B}"/>
              </a:ext>
            </a:extLst>
          </p:cNvPr>
          <p:cNvCxnSpPr>
            <a:cxnSpLocks/>
            <a:stCxn id="30" idx="3"/>
          </p:cNvCxnSpPr>
          <p:nvPr/>
        </p:nvCxnSpPr>
        <p:spPr>
          <a:xfrm flipV="1">
            <a:off x="8226187" y="1750254"/>
            <a:ext cx="1353739" cy="18066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oup 56">
            <a:extLst>
              <a:ext uri="{FF2B5EF4-FFF2-40B4-BE49-F238E27FC236}">
                <a16:creationId xmlns:a16="http://schemas.microsoft.com/office/drawing/2014/main" id="{A10103E5-C838-098C-7AFD-ABEB6FA6BEEE}"/>
              </a:ext>
            </a:extLst>
          </p:cNvPr>
          <p:cNvGrpSpPr/>
          <p:nvPr/>
        </p:nvGrpSpPr>
        <p:grpSpPr>
          <a:xfrm>
            <a:off x="9375842" y="1315752"/>
            <a:ext cx="943488" cy="386686"/>
            <a:chOff x="173" y="330020"/>
            <a:chExt cx="1297081" cy="648540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3C3278B4-2975-A136-2553-2866082D63F5}"/>
                </a:ext>
              </a:extLst>
            </p:cNvPr>
            <p:cNvSpPr/>
            <p:nvPr/>
          </p:nvSpPr>
          <p:spPr>
            <a:xfrm>
              <a:off x="174" y="330020"/>
              <a:ext cx="1297080" cy="648540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9" name="Rectangle: Rounded Corners 4">
              <a:extLst>
                <a:ext uri="{FF2B5EF4-FFF2-40B4-BE49-F238E27FC236}">
                  <a16:creationId xmlns:a16="http://schemas.microsoft.com/office/drawing/2014/main" id="{108BEDCB-195D-73DD-17A0-6EEE6268205D}"/>
                </a:ext>
              </a:extLst>
            </p:cNvPr>
            <p:cNvSpPr txBox="1"/>
            <p:nvPr/>
          </p:nvSpPr>
          <p:spPr>
            <a:xfrm>
              <a:off x="173" y="349014"/>
              <a:ext cx="1259090" cy="6105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035" tIns="26035" rIns="26035" bIns="26035" numCol="1" spcCol="1270" anchor="ctr" anchorCtr="0">
              <a:noAutofit/>
            </a:bodyPr>
            <a:lstStyle/>
            <a:p>
              <a:pPr marL="0" lvl="0" indent="0" algn="ctr" defTabSz="1822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Protection</a:t>
              </a:r>
              <a:endParaRPr lang="en-US" sz="1100" kern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C18DCA91-B8D8-4647-128A-5711B111B33E}"/>
              </a:ext>
            </a:extLst>
          </p:cNvPr>
          <p:cNvGrpSpPr/>
          <p:nvPr/>
        </p:nvGrpSpPr>
        <p:grpSpPr>
          <a:xfrm>
            <a:off x="10487430" y="1617689"/>
            <a:ext cx="943488" cy="386686"/>
            <a:chOff x="173" y="330020"/>
            <a:chExt cx="1297081" cy="648540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C75B96A2-0189-F251-38CF-992E65C2FA57}"/>
                </a:ext>
              </a:extLst>
            </p:cNvPr>
            <p:cNvSpPr/>
            <p:nvPr/>
          </p:nvSpPr>
          <p:spPr>
            <a:xfrm>
              <a:off x="174" y="330020"/>
              <a:ext cx="1297080" cy="648540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2" name="Rectangle: Rounded Corners 4">
              <a:extLst>
                <a:ext uri="{FF2B5EF4-FFF2-40B4-BE49-F238E27FC236}">
                  <a16:creationId xmlns:a16="http://schemas.microsoft.com/office/drawing/2014/main" id="{7B938C96-6ED2-09FF-80C6-08E8FDC2BFEF}"/>
                </a:ext>
              </a:extLst>
            </p:cNvPr>
            <p:cNvSpPr txBox="1"/>
            <p:nvPr/>
          </p:nvSpPr>
          <p:spPr>
            <a:xfrm>
              <a:off x="173" y="349014"/>
              <a:ext cx="1259090" cy="6105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035" tIns="26035" rIns="26035" bIns="26035" numCol="1" spcCol="1270" anchor="ctr" anchorCtr="0">
              <a:noAutofit/>
            </a:bodyPr>
            <a:lstStyle/>
            <a:p>
              <a:pPr marL="0" lvl="0" indent="0" algn="ctr" defTabSz="1822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Findings</a:t>
              </a:r>
              <a:endParaRPr lang="en-US" sz="1100" kern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74" name="Graphic 73" descr="Badge 1 with solid fill">
            <a:extLst>
              <a:ext uri="{FF2B5EF4-FFF2-40B4-BE49-F238E27FC236}">
                <a16:creationId xmlns:a16="http://schemas.microsoft.com/office/drawing/2014/main" id="{24F72DEC-9159-793D-E318-8911C5FA1E9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4880121" y="373649"/>
            <a:ext cx="450956" cy="450956"/>
          </a:xfrm>
          <a:prstGeom prst="rect">
            <a:avLst/>
          </a:prstGeom>
        </p:spPr>
      </p:pic>
      <p:pic>
        <p:nvPicPr>
          <p:cNvPr id="76" name="Graphic 75" descr="Badge with solid fill">
            <a:extLst>
              <a:ext uri="{FF2B5EF4-FFF2-40B4-BE49-F238E27FC236}">
                <a16:creationId xmlns:a16="http://schemas.microsoft.com/office/drawing/2014/main" id="{7E2991B2-38CC-6CE5-F2CA-D0537B638E8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4880121" y="1789643"/>
            <a:ext cx="450956" cy="450956"/>
          </a:xfrm>
          <a:prstGeom prst="rect">
            <a:avLst/>
          </a:prstGeom>
        </p:spPr>
      </p:pic>
      <p:pic>
        <p:nvPicPr>
          <p:cNvPr id="78" name="Graphic 77" descr="Badge 3 with solid fill">
            <a:extLst>
              <a:ext uri="{FF2B5EF4-FFF2-40B4-BE49-F238E27FC236}">
                <a16:creationId xmlns:a16="http://schemas.microsoft.com/office/drawing/2014/main" id="{0B113178-47D9-8655-C29E-D85C9DF3F134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4877311" y="2919354"/>
            <a:ext cx="450956" cy="450956"/>
          </a:xfrm>
          <a:prstGeom prst="rect">
            <a:avLst/>
          </a:prstGeom>
        </p:spPr>
      </p:pic>
      <p:pic>
        <p:nvPicPr>
          <p:cNvPr id="80" name="Graphic 79" descr="Badge 4 with solid fill">
            <a:extLst>
              <a:ext uri="{FF2B5EF4-FFF2-40B4-BE49-F238E27FC236}">
                <a16:creationId xmlns:a16="http://schemas.microsoft.com/office/drawing/2014/main" id="{BCDA0BD6-92AD-BECF-3810-251F440D8423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4873918" y="3743959"/>
            <a:ext cx="450955" cy="450955"/>
          </a:xfrm>
          <a:prstGeom prst="rect">
            <a:avLst/>
          </a:prstGeom>
        </p:spPr>
      </p:pic>
      <p:pic>
        <p:nvPicPr>
          <p:cNvPr id="82" name="Graphic 81" descr="Badge 5 with solid fill">
            <a:extLst>
              <a:ext uri="{FF2B5EF4-FFF2-40B4-BE49-F238E27FC236}">
                <a16:creationId xmlns:a16="http://schemas.microsoft.com/office/drawing/2014/main" id="{6A999570-45F1-6167-8AB4-DE3FEA4059C2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4885040" y="4751542"/>
            <a:ext cx="450956" cy="45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049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049A7D3-684C-4C59-A4B6-7B308A6AD3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7B1087B-C592-40E7-B532-60B453A2F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4AE7447-E8F8-4A0F-9E3D-94842BFF88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5981F80-69EE-4E2B-82A8-47FDFD7720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6CE0473-0B07-47EE-A016-EBD87F2C8C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DD0D1E4-DFCA-4DF0-9D37-571A5F529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0680B5D0-24EC-465A-A0E6-C4DF951E00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88952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0BF1B50-A83E-4ED6-A2AA-C943C1F89F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928117"/>
            <a:ext cx="10351008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F31E8B2-210B-4B90-83BB-3B180732EF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85470" y="1110053"/>
            <a:ext cx="3386371" cy="4580301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3C7E03-8805-7CF0-A6A8-1075A58D9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9130" y="2187816"/>
            <a:ext cx="3386371" cy="229565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4C1A27"/>
                </a:solidFill>
              </a:rPr>
              <a:t>Assessment: </a:t>
            </a:r>
            <a:r>
              <a:rPr lang="en-US" sz="2400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critical step in the planning process</a:t>
            </a:r>
            <a:endParaRPr lang="en-US" sz="3600" dirty="0">
              <a:solidFill>
                <a:srgbClr val="D5410B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B387409-2B98-40F8-A65F-EF7CF989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5780565"/>
            <a:ext cx="10351008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9E5F284-A588-4AE7-A36D-1C93E4FD0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6920" y="5257800"/>
            <a:ext cx="1080904" cy="1080902"/>
            <a:chOff x="9685338" y="4460675"/>
            <a:chExt cx="1080904" cy="1080902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45D7D540-5CF2-4FC1-BE53-277CC22C0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916C9AA0-DC0C-49A1-ACDF-10BD6D7399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497D864-75F1-B37A-4010-2FB0AC76D29B}"/>
              </a:ext>
            </a:extLst>
          </p:cNvPr>
          <p:cNvSpPr txBox="1"/>
          <p:nvPr/>
        </p:nvSpPr>
        <p:spPr>
          <a:xfrm>
            <a:off x="872359" y="1422254"/>
            <a:ext cx="70131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If the assessment is </a:t>
            </a:r>
            <a:r>
              <a:rPr lang="en-US" sz="2000" b="1" i="1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faulty</a:t>
            </a:r>
            <a:r>
              <a:rPr lang="en-US" sz="2000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the information used to make the plan is faulty or inadequate.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DFD6AB-1C56-8073-05E6-CA47C3CFC83F}"/>
              </a:ext>
            </a:extLst>
          </p:cNvPr>
          <p:cNvSpPr txBox="1"/>
          <p:nvPr/>
        </p:nvSpPr>
        <p:spPr>
          <a:xfrm>
            <a:off x="872359" y="2256869"/>
            <a:ext cx="70087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If the information is faulty, the plan may look beautiful on paper, but it probably won’t work in the real world.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B1CD48-BE9E-1ACB-49B3-744AF834C71F}"/>
              </a:ext>
            </a:extLst>
          </p:cNvPr>
          <p:cNvSpPr txBox="1"/>
          <p:nvPr/>
        </p:nvSpPr>
        <p:spPr>
          <a:xfrm>
            <a:off x="872359" y="3091484"/>
            <a:ext cx="700875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If assessment does not continue the process of involving the family in the problem-solving process, then the plan may not work.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E00786-7B29-AD50-15C8-DF0462B0CC49}"/>
              </a:ext>
            </a:extLst>
          </p:cNvPr>
          <p:cNvSpPr txBox="1"/>
          <p:nvPr/>
        </p:nvSpPr>
        <p:spPr>
          <a:xfrm>
            <a:off x="872359" y="4207458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You have information to inform the assessment.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A331D8-6740-D74D-38E5-A488AD18DB9A}"/>
              </a:ext>
            </a:extLst>
          </p:cNvPr>
          <p:cNvSpPr txBox="1"/>
          <p:nvPr/>
        </p:nvSpPr>
        <p:spPr>
          <a:xfrm>
            <a:off x="872359" y="4713611"/>
            <a:ext cx="70087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Assessment goes on from the time the report is made to the Hotline until the day the case is closed.</a:t>
            </a:r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3DFE5C39-271A-B431-E648-8AEDA1EC3725}"/>
              </a:ext>
            </a:extLst>
          </p:cNvPr>
          <p:cNvSpPr/>
          <p:nvPr/>
        </p:nvSpPr>
        <p:spPr>
          <a:xfrm>
            <a:off x="642401" y="1534855"/>
            <a:ext cx="163773" cy="159657"/>
          </a:xfrm>
          <a:prstGeom prst="flowChartConnector">
            <a:avLst/>
          </a:prstGeom>
          <a:solidFill>
            <a:srgbClr val="99CC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E4E863D2-66CA-1798-74A0-83DADE9A157E}"/>
              </a:ext>
            </a:extLst>
          </p:cNvPr>
          <p:cNvSpPr/>
          <p:nvPr/>
        </p:nvSpPr>
        <p:spPr>
          <a:xfrm>
            <a:off x="642400" y="2377146"/>
            <a:ext cx="163773" cy="159657"/>
          </a:xfrm>
          <a:prstGeom prst="flowChartConnector">
            <a:avLst/>
          </a:prstGeom>
          <a:solidFill>
            <a:srgbClr val="99CC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099BB1F4-E0F6-785C-D97A-F1C54CC6D757}"/>
              </a:ext>
            </a:extLst>
          </p:cNvPr>
          <p:cNvSpPr/>
          <p:nvPr/>
        </p:nvSpPr>
        <p:spPr>
          <a:xfrm>
            <a:off x="664556" y="3219437"/>
            <a:ext cx="163773" cy="159657"/>
          </a:xfrm>
          <a:prstGeom prst="flowChartConnector">
            <a:avLst/>
          </a:prstGeom>
          <a:solidFill>
            <a:srgbClr val="99CC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5F4A3E10-4814-23A9-1573-A72675858CF8}"/>
              </a:ext>
            </a:extLst>
          </p:cNvPr>
          <p:cNvSpPr/>
          <p:nvPr/>
        </p:nvSpPr>
        <p:spPr>
          <a:xfrm>
            <a:off x="664556" y="4319488"/>
            <a:ext cx="163773" cy="159657"/>
          </a:xfrm>
          <a:prstGeom prst="flowChartConnector">
            <a:avLst/>
          </a:prstGeom>
          <a:solidFill>
            <a:srgbClr val="99CC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F52DD019-8925-E382-BDE5-1E505615B19C}"/>
              </a:ext>
            </a:extLst>
          </p:cNvPr>
          <p:cNvSpPr/>
          <p:nvPr/>
        </p:nvSpPr>
        <p:spPr>
          <a:xfrm>
            <a:off x="664556" y="4853793"/>
            <a:ext cx="163773" cy="159657"/>
          </a:xfrm>
          <a:prstGeom prst="flowChartConnector">
            <a:avLst/>
          </a:prstGeom>
          <a:solidFill>
            <a:srgbClr val="99CC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0201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C5B5E8B-D589-FA10-013A-E12CB49E0877}"/>
              </a:ext>
            </a:extLst>
          </p:cNvPr>
          <p:cNvSpPr txBox="1"/>
          <p:nvPr/>
        </p:nvSpPr>
        <p:spPr>
          <a:xfrm>
            <a:off x="1428644" y="1501099"/>
            <a:ext cx="374230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 eaLnBrk="1" hangingPunct="1">
              <a:buFont typeface="Wingdings" pitchFamily="2" charset="2"/>
              <a:buNone/>
            </a:pPr>
            <a:r>
              <a:rPr lang="en-US" altLang="en-US" sz="8800" b="1" dirty="0">
                <a:solidFill>
                  <a:srgbClr val="D5410B"/>
                </a:solidFill>
              </a:rPr>
              <a:t>CANS</a:t>
            </a:r>
          </a:p>
          <a:p>
            <a:pPr marL="0" indent="0" algn="ctr" eaLnBrk="1" hangingPunct="1">
              <a:buFont typeface="Wingdings" pitchFamily="2" charset="2"/>
              <a:buNone/>
            </a:pPr>
            <a:r>
              <a:rPr lang="en-US" altLang="en-US" sz="2800" b="1" dirty="0">
                <a:solidFill>
                  <a:srgbClr val="52A3C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Child and Adolescent Needs and Strengths</a:t>
            </a:r>
          </a:p>
        </p:txBody>
      </p:sp>
      <p:pic>
        <p:nvPicPr>
          <p:cNvPr id="3" name="Picture 2" descr="A logo with orange circles&#10;&#10;Description automatically generated">
            <a:extLst>
              <a:ext uri="{FF2B5EF4-FFF2-40B4-BE49-F238E27FC236}">
                <a16:creationId xmlns:a16="http://schemas.microsoft.com/office/drawing/2014/main" id="{7358EE9E-8F68-2ABF-9163-9AB2362867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20624" y="3991553"/>
            <a:ext cx="3742304" cy="2912928"/>
          </a:xfrm>
          <a:prstGeom prst="rect">
            <a:avLst/>
          </a:prstGeom>
        </p:spPr>
      </p:pic>
      <p:pic>
        <p:nvPicPr>
          <p:cNvPr id="5" name="Picture 4" descr="A logo with orange circles&#10;&#10;Description automatically generated">
            <a:extLst>
              <a:ext uri="{FF2B5EF4-FFF2-40B4-BE49-F238E27FC236}">
                <a16:creationId xmlns:a16="http://schemas.microsoft.com/office/drawing/2014/main" id="{F5D29A43-51BE-3701-50D4-8F1B151049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flipH="1">
            <a:off x="8470322" y="3991553"/>
            <a:ext cx="3742305" cy="29129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B1BFEC1-BBD4-D46F-3660-2ECB4F2A609E}"/>
              </a:ext>
            </a:extLst>
          </p:cNvPr>
          <p:cNvSpPr txBox="1"/>
          <p:nvPr/>
        </p:nvSpPr>
        <p:spPr>
          <a:xfrm>
            <a:off x="7021054" y="1501098"/>
            <a:ext cx="374230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 eaLnBrk="1" hangingPunct="1">
              <a:buFont typeface="Wingdings" pitchFamily="2" charset="2"/>
              <a:buNone/>
            </a:pPr>
            <a:r>
              <a:rPr lang="en-US" altLang="en-US" sz="8800" b="1" dirty="0">
                <a:solidFill>
                  <a:srgbClr val="D5410B"/>
                </a:solidFill>
              </a:rPr>
              <a:t>FAST</a:t>
            </a:r>
            <a:endParaRPr lang="en-US" altLang="en-US" sz="9600" b="1" dirty="0">
              <a:solidFill>
                <a:srgbClr val="D5410B"/>
              </a:solidFill>
            </a:endParaRPr>
          </a:p>
          <a:p>
            <a:pPr marL="0" indent="0" algn="ctr" eaLnBrk="1" hangingPunct="1">
              <a:buFont typeface="Wingdings" pitchFamily="2" charset="2"/>
              <a:buNone/>
            </a:pPr>
            <a:r>
              <a:rPr lang="en-US" altLang="en-US" sz="2800" b="1" dirty="0">
                <a:solidFill>
                  <a:srgbClr val="52A3C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Family Advocacy &amp; Support Tool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B1FA5F-11A0-A944-9FF6-EACE7C556E24}"/>
              </a:ext>
            </a:extLst>
          </p:cNvPr>
          <p:cNvSpPr txBox="1"/>
          <p:nvPr/>
        </p:nvSpPr>
        <p:spPr>
          <a:xfrm>
            <a:off x="619124" y="152400"/>
            <a:ext cx="109537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 eaLnBrk="1" hangingPunct="1">
              <a:buFont typeface="Wingdings" pitchFamily="2" charset="2"/>
              <a:buNone/>
            </a:pPr>
            <a:r>
              <a:rPr lang="en-US" altLang="en-US" sz="7200" b="1" dirty="0">
                <a:solidFill>
                  <a:srgbClr val="245D7A"/>
                </a:solidFill>
              </a:rPr>
              <a:t>UNDERSTANDING</a:t>
            </a:r>
            <a:endParaRPr lang="en-US" altLang="en-US" sz="8000" b="1" dirty="0">
              <a:solidFill>
                <a:srgbClr val="245D7A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CD91D3-B420-9876-963C-9B6F51A473ED}"/>
              </a:ext>
            </a:extLst>
          </p:cNvPr>
          <p:cNvSpPr txBox="1"/>
          <p:nvPr/>
        </p:nvSpPr>
        <p:spPr>
          <a:xfrm>
            <a:off x="5430480" y="1501098"/>
            <a:ext cx="159057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8800" b="1" dirty="0">
                <a:solidFill>
                  <a:srgbClr val="D5410B"/>
                </a:solidFill>
              </a:rPr>
              <a:t>&amp;</a:t>
            </a:r>
            <a:endParaRPr lang="en-US" sz="8800" dirty="0"/>
          </a:p>
        </p:txBody>
      </p:sp>
    </p:spTree>
    <p:extLst>
      <p:ext uri="{BB962C8B-B14F-4D97-AF65-F5344CB8AC3E}">
        <p14:creationId xmlns:p14="http://schemas.microsoft.com/office/powerpoint/2010/main" val="10817513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2550AE69-AC86-4188-83E5-A856C4F1DC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C4CA156-2C9D-4F0C-B229-88D8B5E17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7361ED3-EBE5-4EFC-8DA3-D0CE4BF2F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5105087-7F16-4C94-837C-C45445116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4F2F3467-E50F-4A91-B27D-E324936A66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678BE03-AC84-4940-A7FD-5B143FE2D6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19A1D830-E73C-47A9-A534-323CEEFF5B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F69FBEC-4C47-4288-962D-3FC20C79F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blipFill dpi="0" rotWithShape="1">
            <a:blip r:embed="rId3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468DA3-5399-FABC-A4D0-F75C8C1D68C2}"/>
              </a:ext>
            </a:extLst>
          </p:cNvPr>
          <p:cNvSpPr txBox="1"/>
          <p:nvPr/>
        </p:nvSpPr>
        <p:spPr>
          <a:xfrm>
            <a:off x="444162" y="-360572"/>
            <a:ext cx="11062037" cy="15798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sz="4800" b="1" cap="all" dirty="0">
                <a:solidFill>
                  <a:srgbClr val="D5410B"/>
                </a:solidFill>
                <a:latin typeface="+mj-lt"/>
                <a:ea typeface="+mj-ea"/>
                <a:cs typeface="+mj-cs"/>
              </a:rPr>
              <a:t>Why cans &amp; Fast?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4F6FC82-E588-4DA0-8096-0C3BD54F1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4" y="6229681"/>
            <a:ext cx="457200" cy="457200"/>
            <a:chOff x="11361456" y="6195813"/>
            <a:chExt cx="548640" cy="548640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E8898E90-044F-45FF-8B4D-CE0F6A630A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7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923BF161-A852-4DA5-BB4C-2DFC336B77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CD0369A-3D5E-54E3-03A0-C97652CD53D7}"/>
              </a:ext>
            </a:extLst>
          </p:cNvPr>
          <p:cNvCxnSpPr>
            <a:cxnSpLocks/>
          </p:cNvCxnSpPr>
          <p:nvPr/>
        </p:nvCxnSpPr>
        <p:spPr>
          <a:xfrm>
            <a:off x="294664" y="1275229"/>
            <a:ext cx="7058636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DF57C912-CD7C-9831-7FB3-483FDF9890D8}"/>
              </a:ext>
            </a:extLst>
          </p:cNvPr>
          <p:cNvSpPr txBox="1"/>
          <p:nvPr/>
        </p:nvSpPr>
        <p:spPr>
          <a:xfrm>
            <a:off x="484580" y="1728234"/>
            <a:ext cx="611405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defRPr/>
            </a:pPr>
            <a:r>
              <a:rPr lang="en-US" sz="2400" b="1" dirty="0">
                <a:solidFill>
                  <a:srgbClr val="245D7A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The CANS/FAST Assessment Model: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 evidence-based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Provides a way to </a:t>
            </a:r>
            <a:r>
              <a:rPr lang="en-US" sz="2400" b="1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track progress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688993E-2366-12DC-8580-8C50F5C1C6AE}"/>
              </a:ext>
            </a:extLst>
          </p:cNvPr>
          <p:cNvSpPr txBox="1"/>
          <p:nvPr/>
        </p:nvSpPr>
        <p:spPr>
          <a:xfrm>
            <a:off x="487165" y="3648441"/>
            <a:ext cx="104354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0" indent="-273050">
              <a:defRPr/>
            </a:pPr>
            <a:r>
              <a:rPr lang="en-US" sz="2400" b="1" dirty="0">
                <a:solidFill>
                  <a:srgbClr val="245D7A"/>
                </a:solidFill>
              </a:rPr>
              <a:t>CANS</a:t>
            </a:r>
            <a:r>
              <a:rPr lang="en-US" sz="2400" dirty="0">
                <a:solidFill>
                  <a:srgbClr val="245D7A"/>
                </a:solidFill>
              </a:rPr>
              <a:t> </a:t>
            </a:r>
            <a:r>
              <a:rPr lang="en-US" sz="2400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will help DCFS </a:t>
            </a:r>
            <a:r>
              <a:rPr lang="en-US" sz="2400" b="1" i="1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identify</a:t>
            </a:r>
            <a:r>
              <a:rPr lang="en-US" sz="2400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gaps and successes in services.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8C7EAE-324D-93AE-B1BD-F35F93092585}"/>
              </a:ext>
            </a:extLst>
          </p:cNvPr>
          <p:cNvSpPr txBox="1"/>
          <p:nvPr/>
        </p:nvSpPr>
        <p:spPr>
          <a:xfrm>
            <a:off x="484580" y="2972971"/>
            <a:ext cx="8756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245D7A"/>
                </a:solidFill>
              </a:rPr>
              <a:t>On </a:t>
            </a:r>
            <a:r>
              <a:rPr lang="en-US" sz="2400" b="1" dirty="0">
                <a:solidFill>
                  <a:srgbClr val="245D7A"/>
                </a:solidFill>
              </a:rPr>
              <a:t>An Individual Case Level </a:t>
            </a:r>
            <a:r>
              <a:rPr lang="en-US" sz="2400" dirty="0">
                <a:solidFill>
                  <a:srgbClr val="245D7A"/>
                </a:solidFill>
              </a:rPr>
              <a:t>and </a:t>
            </a:r>
            <a:r>
              <a:rPr lang="en-US" sz="2400" b="1" dirty="0">
                <a:solidFill>
                  <a:srgbClr val="245D7A"/>
                </a:solidFill>
              </a:rPr>
              <a:t>A</a:t>
            </a:r>
            <a:r>
              <a:rPr lang="en-US" sz="2400" dirty="0">
                <a:solidFill>
                  <a:srgbClr val="245D7A"/>
                </a:solidFill>
              </a:rPr>
              <a:t> </a:t>
            </a:r>
            <a:r>
              <a:rPr lang="en-US" sz="2400" b="1" dirty="0">
                <a:solidFill>
                  <a:srgbClr val="245D7A"/>
                </a:solidFill>
              </a:rPr>
              <a:t>System-Wide Level.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C32B7A-C424-4BEB-1167-5BF93348A3CB}"/>
              </a:ext>
            </a:extLst>
          </p:cNvPr>
          <p:cNvSpPr txBox="1"/>
          <p:nvPr/>
        </p:nvSpPr>
        <p:spPr>
          <a:xfrm>
            <a:off x="484580" y="4302626"/>
            <a:ext cx="1147791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EA0B0"/>
              </a:buClr>
              <a:buSzPct val="80000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45D7A"/>
                </a:solidFill>
                <a:effectLst/>
                <a:uLnTx/>
                <a:uFillTx/>
                <a:ea typeface="+mn-ea"/>
                <a:cs typeface="+mn-cs"/>
              </a:rPr>
              <a:t>CANS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45D7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45D7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will help FSWs to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245D7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prioritize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45D7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child/family needs to address the most imminent needs first.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8A56CE-DA21-9764-8E85-2250F025B745}"/>
              </a:ext>
            </a:extLst>
          </p:cNvPr>
          <p:cNvSpPr txBox="1"/>
          <p:nvPr/>
        </p:nvSpPr>
        <p:spPr>
          <a:xfrm>
            <a:off x="614504" y="5075119"/>
            <a:ext cx="104354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Information from family and providers is essential to this </a:t>
            </a:r>
            <a:r>
              <a:rPr lang="en-US" sz="2400" b="1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prioritization.</a:t>
            </a:r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B84C2D52-1613-5822-2002-43A664AE9C71}"/>
              </a:ext>
            </a:extLst>
          </p:cNvPr>
          <p:cNvSpPr/>
          <p:nvPr/>
        </p:nvSpPr>
        <p:spPr>
          <a:xfrm>
            <a:off x="320807" y="1888763"/>
            <a:ext cx="163773" cy="159657"/>
          </a:xfrm>
          <a:prstGeom prst="flowChartConnector">
            <a:avLst/>
          </a:prstGeom>
          <a:solidFill>
            <a:srgbClr val="99CC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092EF3DF-686D-F2F5-518E-1E400851F008}"/>
              </a:ext>
            </a:extLst>
          </p:cNvPr>
          <p:cNvSpPr/>
          <p:nvPr/>
        </p:nvSpPr>
        <p:spPr>
          <a:xfrm>
            <a:off x="320806" y="3138788"/>
            <a:ext cx="163773" cy="159657"/>
          </a:xfrm>
          <a:prstGeom prst="flowChartConnector">
            <a:avLst/>
          </a:prstGeom>
          <a:solidFill>
            <a:srgbClr val="99CC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DA47C6C8-6B21-3127-83CE-F6129C5294C2}"/>
              </a:ext>
            </a:extLst>
          </p:cNvPr>
          <p:cNvSpPr/>
          <p:nvPr/>
        </p:nvSpPr>
        <p:spPr>
          <a:xfrm>
            <a:off x="320805" y="3784899"/>
            <a:ext cx="163773" cy="159657"/>
          </a:xfrm>
          <a:prstGeom prst="flowChartConnector">
            <a:avLst/>
          </a:prstGeom>
          <a:solidFill>
            <a:srgbClr val="99CC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F6DAEE8B-8C3F-D8E1-0E56-ED7C197B27C6}"/>
              </a:ext>
            </a:extLst>
          </p:cNvPr>
          <p:cNvSpPr/>
          <p:nvPr/>
        </p:nvSpPr>
        <p:spPr>
          <a:xfrm>
            <a:off x="320804" y="4451311"/>
            <a:ext cx="163773" cy="159657"/>
          </a:xfrm>
          <a:prstGeom prst="flowChartConnector">
            <a:avLst/>
          </a:prstGeom>
          <a:solidFill>
            <a:srgbClr val="99CC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768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2550AE69-AC86-4188-83E5-A856C4F1DC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C4CA156-2C9D-4F0C-B229-88D8B5E17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7361ED3-EBE5-4EFC-8DA3-D0CE4BF2F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5105087-7F16-4C94-837C-C45445116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4F2F3467-E50F-4A91-B27D-E324936A66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678BE03-AC84-4940-A7FD-5B143FE2D6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19A1D830-E73C-47A9-A534-323CEEFF5B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F69FBEC-4C47-4288-962D-3FC20C79F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blipFill dpi="0" rotWithShape="1">
            <a:blip r:embed="rId3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468DA3-5399-FABC-A4D0-F75C8C1D68C2}"/>
              </a:ext>
            </a:extLst>
          </p:cNvPr>
          <p:cNvSpPr txBox="1"/>
          <p:nvPr/>
        </p:nvSpPr>
        <p:spPr>
          <a:xfrm>
            <a:off x="444162" y="-360572"/>
            <a:ext cx="11062037" cy="15798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sz="4800" b="1" cap="all" dirty="0">
                <a:solidFill>
                  <a:srgbClr val="D5410B"/>
                </a:solidFill>
                <a:latin typeface="+mj-lt"/>
                <a:ea typeface="+mj-ea"/>
                <a:cs typeface="+mj-cs"/>
              </a:rPr>
              <a:t>Why cans &amp; Fast?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4F6FC82-E588-4DA0-8096-0C3BD54F1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4" y="6229681"/>
            <a:ext cx="457200" cy="457200"/>
            <a:chOff x="11361456" y="6195813"/>
            <a:chExt cx="548640" cy="548640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E8898E90-044F-45FF-8B4D-CE0F6A630A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7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923BF161-A852-4DA5-BB4C-2DFC336B77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CD0369A-3D5E-54E3-03A0-C97652CD53D7}"/>
              </a:ext>
            </a:extLst>
          </p:cNvPr>
          <p:cNvCxnSpPr>
            <a:cxnSpLocks/>
          </p:cNvCxnSpPr>
          <p:nvPr/>
        </p:nvCxnSpPr>
        <p:spPr>
          <a:xfrm>
            <a:off x="294664" y="1275229"/>
            <a:ext cx="7058636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DF57C912-CD7C-9831-7FB3-483FDF9890D8}"/>
              </a:ext>
            </a:extLst>
          </p:cNvPr>
          <p:cNvSpPr txBox="1"/>
          <p:nvPr/>
        </p:nvSpPr>
        <p:spPr>
          <a:xfrm>
            <a:off x="503830" y="1843734"/>
            <a:ext cx="705863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245D7A"/>
                </a:solidFill>
              </a:rPr>
              <a:t>CANS</a:t>
            </a:r>
            <a:r>
              <a:rPr lang="en-US" sz="2800" dirty="0">
                <a:solidFill>
                  <a:srgbClr val="245D7A"/>
                </a:solidFill>
              </a:rPr>
              <a:t> </a:t>
            </a:r>
            <a:r>
              <a:rPr lang="en-US" sz="2800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 being used in Child Welfare agencies in at least 25 states across the country.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688993E-2366-12DC-8580-8C50F5C1C6AE}"/>
              </a:ext>
            </a:extLst>
          </p:cNvPr>
          <p:cNvSpPr txBox="1"/>
          <p:nvPr/>
        </p:nvSpPr>
        <p:spPr>
          <a:xfrm>
            <a:off x="506415" y="4343653"/>
            <a:ext cx="1043545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Providers within Arkansas are beginning to use, i.e., Methodist Children’s Homes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8C7EAE-324D-93AE-B1BD-F35F93092585}"/>
              </a:ext>
            </a:extLst>
          </p:cNvPr>
          <p:cNvSpPr txBox="1"/>
          <p:nvPr/>
        </p:nvSpPr>
        <p:spPr>
          <a:xfrm>
            <a:off x="503829" y="3126971"/>
            <a:ext cx="111388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Arkansas has benefitted from collaborating with other states using the tools to improve successful implementation. </a:t>
            </a:r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B84C2D52-1613-5822-2002-43A664AE9C71}"/>
              </a:ext>
            </a:extLst>
          </p:cNvPr>
          <p:cNvSpPr/>
          <p:nvPr/>
        </p:nvSpPr>
        <p:spPr>
          <a:xfrm>
            <a:off x="340057" y="1985013"/>
            <a:ext cx="163773" cy="159657"/>
          </a:xfrm>
          <a:prstGeom prst="flowChartConnector">
            <a:avLst/>
          </a:prstGeom>
          <a:solidFill>
            <a:srgbClr val="99CC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092EF3DF-686D-F2F5-518E-1E400851F008}"/>
              </a:ext>
            </a:extLst>
          </p:cNvPr>
          <p:cNvSpPr/>
          <p:nvPr/>
        </p:nvSpPr>
        <p:spPr>
          <a:xfrm>
            <a:off x="340056" y="3235038"/>
            <a:ext cx="163773" cy="159657"/>
          </a:xfrm>
          <a:prstGeom prst="flowChartConnector">
            <a:avLst/>
          </a:prstGeom>
          <a:solidFill>
            <a:srgbClr val="99CC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F6DAEE8B-8C3F-D8E1-0E56-ED7C197B27C6}"/>
              </a:ext>
            </a:extLst>
          </p:cNvPr>
          <p:cNvSpPr/>
          <p:nvPr/>
        </p:nvSpPr>
        <p:spPr>
          <a:xfrm>
            <a:off x="340054" y="4547561"/>
            <a:ext cx="163773" cy="159657"/>
          </a:xfrm>
          <a:prstGeom prst="flowChartConnector">
            <a:avLst/>
          </a:prstGeom>
          <a:solidFill>
            <a:srgbClr val="99CC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3195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550AE69-AC86-4188-83E5-A856C4F1DC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C4CA156-2C9D-4F0C-B229-88D8B5E17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7361ED3-EBE5-4EFC-8DA3-D0CE4BF2F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5105087-7F16-4C94-837C-C45445116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F2F3467-E50F-4A91-B27D-E324936A66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678BE03-AC84-4940-A7FD-5B143FE2D6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19A1D830-E73C-47A9-A534-323CEEFF5B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F69FBEC-4C47-4288-962D-3FC20C79F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blipFill dpi="0" rotWithShape="1">
            <a:blip r:embed="rId3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5B5E8B-D589-FA10-013A-E12CB49E0877}"/>
              </a:ext>
            </a:extLst>
          </p:cNvPr>
          <p:cNvSpPr txBox="1"/>
          <p:nvPr/>
        </p:nvSpPr>
        <p:spPr>
          <a:xfrm>
            <a:off x="4501820" y="639133"/>
            <a:ext cx="7372350" cy="1996694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 marL="273050" lvl="1">
              <a:buClr>
                <a:schemeClr val="accent1"/>
              </a:buClr>
              <a:buSzPct val="85000"/>
            </a:pPr>
            <a:r>
              <a:rPr lang="en-US" sz="3200" dirty="0">
                <a:solidFill>
                  <a:srgbClr val="4C1A2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n-US" sz="3200" dirty="0">
                <a:solidFill>
                  <a:srgbClr val="4C1A27"/>
                </a:solidFill>
              </a:rPr>
              <a:t> </a:t>
            </a:r>
            <a:r>
              <a:rPr lang="en-US" sz="3200" b="1" dirty="0">
                <a:solidFill>
                  <a:srgbClr val="D5410B"/>
                </a:solidFill>
              </a:rPr>
              <a:t>CANS</a:t>
            </a:r>
            <a:r>
              <a:rPr lang="en-US" sz="3200" dirty="0">
                <a:solidFill>
                  <a:srgbClr val="4C1A27"/>
                </a:solidFill>
              </a:rPr>
              <a:t> </a:t>
            </a:r>
            <a:r>
              <a:rPr lang="en-US" sz="3200" dirty="0">
                <a:solidFill>
                  <a:srgbClr val="4C1A2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helps Family Service Workers to </a:t>
            </a:r>
            <a:r>
              <a:rPr lang="en-US" sz="3200" b="1" i="1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prioritize</a:t>
            </a:r>
            <a:r>
              <a:rPr lang="en-US" sz="3200" dirty="0">
                <a:solidFill>
                  <a:srgbClr val="4C1A2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or </a:t>
            </a:r>
            <a:r>
              <a:rPr lang="en-US" sz="3200" b="1" dirty="0">
                <a:solidFill>
                  <a:srgbClr val="D5410B"/>
                </a:solidFill>
              </a:rPr>
              <a:t>“triage” </a:t>
            </a:r>
            <a:r>
              <a:rPr lang="en-US" sz="3200" dirty="0">
                <a:solidFill>
                  <a:srgbClr val="4C1A2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family’s service needs to ensure that the safety/risk factors are addressed first.</a:t>
            </a:r>
          </a:p>
        </p:txBody>
      </p:sp>
      <p:pic>
        <p:nvPicPr>
          <p:cNvPr id="4" name="Picture 3" descr="A white and orange circle with a light bulb in the middle&#10;&#10;Description automatically generated">
            <a:extLst>
              <a:ext uri="{FF2B5EF4-FFF2-40B4-BE49-F238E27FC236}">
                <a16:creationId xmlns:a16="http://schemas.microsoft.com/office/drawing/2014/main" id="{9DC56D0A-133A-9EB1-7CD2-D7CAE22AC8B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t="625" r="-1" b="-1"/>
          <a:stretch/>
        </p:blipFill>
        <p:spPr>
          <a:xfrm>
            <a:off x="190490" y="995828"/>
            <a:ext cx="4256782" cy="4230197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54F6FC82-E588-4DA0-8096-0C3BD54F1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4" y="6229681"/>
            <a:ext cx="457200" cy="457200"/>
            <a:chOff x="11361456" y="6195813"/>
            <a:chExt cx="548640" cy="548640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E8898E90-044F-45FF-8B4D-CE0F6A630A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9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923BF161-A852-4DA5-BB4C-2DFC336B77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CB92AF1-2887-A70E-308E-4C999F6ACD06}"/>
              </a:ext>
            </a:extLst>
          </p:cNvPr>
          <p:cNvSpPr txBox="1"/>
          <p:nvPr/>
        </p:nvSpPr>
        <p:spPr>
          <a:xfrm>
            <a:off x="4501820" y="2881095"/>
            <a:ext cx="6808544" cy="299856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273050" lvl="1"/>
            <a:r>
              <a:rPr lang="en-US" sz="3200" dirty="0">
                <a:solidFill>
                  <a:srgbClr val="4C1A2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When safety/risk factors have been addressed, the Division/court can </a:t>
            </a:r>
          </a:p>
          <a:p>
            <a:pPr marL="273050" lvl="1"/>
            <a:r>
              <a:rPr lang="en-US" sz="3200" b="1" dirty="0">
                <a:solidFill>
                  <a:srgbClr val="D5410B"/>
                </a:solidFill>
              </a:rPr>
              <a:t>reevaluate</a:t>
            </a:r>
            <a:r>
              <a:rPr lang="en-US" sz="3200" dirty="0">
                <a:solidFill>
                  <a:srgbClr val="4C1A27"/>
                </a:solidFill>
              </a:rPr>
              <a:t> </a:t>
            </a:r>
            <a:r>
              <a:rPr lang="en-US" sz="3200" dirty="0">
                <a:solidFill>
                  <a:srgbClr val="4C1A2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family situation and determine if the child can </a:t>
            </a:r>
            <a:r>
              <a:rPr lang="en-US" sz="3200" b="1" dirty="0">
                <a:solidFill>
                  <a:srgbClr val="D5410B"/>
                </a:solidFill>
              </a:rPr>
              <a:t>safely</a:t>
            </a:r>
            <a:r>
              <a:rPr lang="en-US" sz="3200" dirty="0">
                <a:solidFill>
                  <a:srgbClr val="4C1A27"/>
                </a:solidFill>
              </a:rPr>
              <a:t> </a:t>
            </a:r>
            <a:r>
              <a:rPr lang="en-US" sz="3200" dirty="0">
                <a:solidFill>
                  <a:srgbClr val="4C1A2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 returned while the Division continues to work with the family.</a:t>
            </a:r>
          </a:p>
        </p:txBody>
      </p:sp>
    </p:spTree>
    <p:extLst>
      <p:ext uri="{BB962C8B-B14F-4D97-AF65-F5344CB8AC3E}">
        <p14:creationId xmlns:p14="http://schemas.microsoft.com/office/powerpoint/2010/main" val="35938135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550AE69-AC86-4188-83E5-A856C4F1DC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C4CA156-2C9D-4F0C-B229-88D8B5E17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7361ED3-EBE5-4EFC-8DA3-D0CE4BF2F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5105087-7F16-4C94-837C-C45445116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F2F3467-E50F-4A91-B27D-E324936A66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678BE03-AC84-4940-A7FD-5B143FE2D6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19A1D830-E73C-47A9-A534-323CEEFF5B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F69FBEC-4C47-4288-962D-3FC20C79F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blipFill dpi="0" rotWithShape="1">
            <a:blip r:embed="rId3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5B5E8B-D589-FA10-013A-E12CB49E0877}"/>
              </a:ext>
            </a:extLst>
          </p:cNvPr>
          <p:cNvSpPr txBox="1"/>
          <p:nvPr/>
        </p:nvSpPr>
        <p:spPr>
          <a:xfrm>
            <a:off x="376874" y="309354"/>
            <a:ext cx="7372350" cy="11267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defRPr/>
            </a:pPr>
            <a:r>
              <a:rPr lang="en-US" sz="3000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n-US" sz="3000" dirty="0">
                <a:solidFill>
                  <a:srgbClr val="245D7A"/>
                </a:solidFill>
              </a:rPr>
              <a:t> </a:t>
            </a:r>
            <a:r>
              <a:rPr lang="en-US" sz="3000" b="1" dirty="0">
                <a:solidFill>
                  <a:srgbClr val="4C1A27"/>
                </a:solidFill>
              </a:rPr>
              <a:t>FAST Assessment</a:t>
            </a:r>
            <a:r>
              <a:rPr lang="en-US" sz="3000" dirty="0">
                <a:solidFill>
                  <a:srgbClr val="4C1A27"/>
                </a:solidFill>
              </a:rPr>
              <a:t> </a:t>
            </a:r>
            <a:r>
              <a:rPr lang="en-US" sz="3000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provides a more in-depth look at our in-home cases</a:t>
            </a:r>
          </a:p>
        </p:txBody>
      </p:sp>
      <p:pic>
        <p:nvPicPr>
          <p:cNvPr id="4" name="Picture 3" descr="A white and orange circle with a light bulb in the middle&#10;&#10;Description automatically generated">
            <a:extLst>
              <a:ext uri="{FF2B5EF4-FFF2-40B4-BE49-F238E27FC236}">
                <a16:creationId xmlns:a16="http://schemas.microsoft.com/office/drawing/2014/main" id="{9DC56D0A-133A-9EB1-7CD2-D7CAE22AC8B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t="625" r="-1" b="-1"/>
          <a:stretch/>
        </p:blipFill>
        <p:spPr>
          <a:xfrm>
            <a:off x="7870516" y="1420352"/>
            <a:ext cx="4256782" cy="4230197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54F6FC82-E588-4DA0-8096-0C3BD54F1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4" y="6229681"/>
            <a:ext cx="457200" cy="457200"/>
            <a:chOff x="11361456" y="6195813"/>
            <a:chExt cx="548640" cy="548640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E8898E90-044F-45FF-8B4D-CE0F6A630A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9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923BF161-A852-4DA5-BB4C-2DFC336B77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CB92AF1-2887-A70E-308E-4C999F6ACD06}"/>
              </a:ext>
            </a:extLst>
          </p:cNvPr>
          <p:cNvSpPr txBox="1"/>
          <p:nvPr/>
        </p:nvSpPr>
        <p:spPr>
          <a:xfrm>
            <a:off x="462012" y="1748057"/>
            <a:ext cx="7058668" cy="25629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1028700" lvl="1" indent="-571500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Ensures that we are addressing family needs </a:t>
            </a:r>
          </a:p>
          <a:p>
            <a:pPr marL="1028700" lvl="1" indent="-571500"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solidFill>
                  <a:srgbClr val="4C1A27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NOT</a:t>
            </a:r>
            <a:r>
              <a:rPr lang="en-US" sz="2800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“putting a band-aid” on the problem, or only addressing the specific reason the case is open (I.E., The ‘true finding’).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A7380D-5CD6-EE93-E892-DC2FD1E27210}"/>
              </a:ext>
            </a:extLst>
          </p:cNvPr>
          <p:cNvSpPr txBox="1"/>
          <p:nvPr/>
        </p:nvSpPr>
        <p:spPr>
          <a:xfrm>
            <a:off x="462012" y="4609374"/>
            <a:ext cx="7058667" cy="186023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defRPr/>
            </a:pPr>
            <a:r>
              <a:rPr lang="en-US" sz="3000" b="1" dirty="0">
                <a:solidFill>
                  <a:srgbClr val="4C1A27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FAST Assessments</a:t>
            </a:r>
            <a:r>
              <a:rPr lang="en-US" sz="3000" b="1" dirty="0">
                <a:solidFill>
                  <a:srgbClr val="245D7A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prevent families from having repeat/multiple involvements with DCFS and prevent children from eventually entering foster care.</a:t>
            </a:r>
          </a:p>
        </p:txBody>
      </p:sp>
    </p:spTree>
    <p:extLst>
      <p:ext uri="{BB962C8B-B14F-4D97-AF65-F5344CB8AC3E}">
        <p14:creationId xmlns:p14="http://schemas.microsoft.com/office/powerpoint/2010/main" val="34686993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550AE69-AC86-4188-83E5-A856C4F1DC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C4CA156-2C9D-4F0C-B229-88D8B5E17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7361ED3-EBE5-4EFC-8DA3-D0CE4BF2F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5105087-7F16-4C94-837C-C45445116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F2F3467-E50F-4A91-B27D-E324936A66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678BE03-AC84-4940-A7FD-5B143FE2D6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19A1D830-E73C-47A9-A534-323CEEFF5B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F69FBEC-4C47-4288-962D-3FC20C79F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blipFill dpi="0" rotWithShape="1">
            <a:blip r:embed="rId3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5B5E8B-D589-FA10-013A-E12CB49E0877}"/>
              </a:ext>
            </a:extLst>
          </p:cNvPr>
          <p:cNvSpPr txBox="1"/>
          <p:nvPr/>
        </p:nvSpPr>
        <p:spPr>
          <a:xfrm>
            <a:off x="149782" y="416859"/>
            <a:ext cx="6536768" cy="22548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800" b="1" dirty="0">
                <a:solidFill>
                  <a:srgbClr val="D5410B"/>
                </a:solidFill>
              </a:rPr>
              <a:t>ULTIMATE GOAL?</a:t>
            </a:r>
            <a:endParaRPr lang="en-US" sz="6600" b="1" cap="all" dirty="0">
              <a:solidFill>
                <a:srgbClr val="D5410B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4F6FC82-E588-4DA0-8096-0C3BD54F1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4" y="6229681"/>
            <a:ext cx="457200" cy="457200"/>
            <a:chOff x="11361456" y="6195813"/>
            <a:chExt cx="548640" cy="548640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E8898E90-044F-45FF-8B4D-CE0F6A630A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7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923BF161-A852-4DA5-BB4C-2DFC336B77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" name="Picture 1" descr="A logo with orange circles&#10;&#10;Description automatically generated">
            <a:extLst>
              <a:ext uri="{FF2B5EF4-FFF2-40B4-BE49-F238E27FC236}">
                <a16:creationId xmlns:a16="http://schemas.microsoft.com/office/drawing/2014/main" id="{1B72A006-0771-2B37-093A-0E2B6C2A0130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149782" y="2894479"/>
            <a:ext cx="5090583" cy="3962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079093-0762-2342-6D59-E4886AA87021}"/>
              </a:ext>
            </a:extLst>
          </p:cNvPr>
          <p:cNvSpPr txBox="1"/>
          <p:nvPr/>
        </p:nvSpPr>
        <p:spPr>
          <a:xfrm>
            <a:off x="5515275" y="2096267"/>
            <a:ext cx="633412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4C1A2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en-US" sz="3200" b="1" dirty="0">
                <a:solidFill>
                  <a:srgbClr val="4C1A2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reduce</a:t>
            </a:r>
            <a:r>
              <a:rPr lang="en-US" sz="3200" dirty="0">
                <a:solidFill>
                  <a:srgbClr val="4C1A2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the number of children in foster care by: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D4D612-7A54-C38C-59C6-A00D608EEE1D}"/>
              </a:ext>
            </a:extLst>
          </p:cNvPr>
          <p:cNvSpPr txBox="1"/>
          <p:nvPr/>
        </p:nvSpPr>
        <p:spPr>
          <a:xfrm>
            <a:off x="5067300" y="3331324"/>
            <a:ext cx="679162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solidFill>
                  <a:srgbClr val="4C1A2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Preventing</a:t>
            </a:r>
            <a:r>
              <a:rPr lang="en-US" sz="2800" dirty="0">
                <a:solidFill>
                  <a:srgbClr val="4C1A2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entry into foster care in the first place (</a:t>
            </a:r>
            <a:r>
              <a:rPr lang="en-US" sz="2800" b="1" dirty="0">
                <a:solidFill>
                  <a:srgbClr val="4C1A2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FAST</a:t>
            </a:r>
            <a:r>
              <a:rPr lang="en-US" sz="2800" dirty="0">
                <a:solidFill>
                  <a:srgbClr val="4C1A2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solidFill>
                  <a:srgbClr val="4C1A2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Shorten</a:t>
            </a:r>
            <a:r>
              <a:rPr lang="en-US" sz="2800" dirty="0">
                <a:solidFill>
                  <a:srgbClr val="4C1A2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the length of stay in foster care by addressing specific safety factors/high-priority needs first (</a:t>
            </a:r>
            <a:r>
              <a:rPr lang="en-US" sz="2800" b="1" dirty="0">
                <a:solidFill>
                  <a:srgbClr val="4C1A2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CANS</a:t>
            </a:r>
            <a:r>
              <a:rPr lang="en-US" sz="2800" dirty="0">
                <a:solidFill>
                  <a:srgbClr val="4C1A2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237313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2550AE69-AC86-4188-83E5-A856C4F1DC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C4CA156-2C9D-4F0C-B229-88D8B5E17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7361ED3-EBE5-4EFC-8DA3-D0CE4BF2F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5105087-7F16-4C94-837C-C45445116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4F2F3467-E50F-4A91-B27D-E324936A66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678BE03-AC84-4940-A7FD-5B143FE2D6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19A1D830-E73C-47A9-A534-323CEEFF5B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F69FBEC-4C47-4288-962D-3FC20C79F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blipFill dpi="0" rotWithShape="1">
            <a:blip r:embed="rId3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468DA3-5399-FABC-A4D0-F75C8C1D68C2}"/>
              </a:ext>
            </a:extLst>
          </p:cNvPr>
          <p:cNvSpPr txBox="1"/>
          <p:nvPr/>
        </p:nvSpPr>
        <p:spPr>
          <a:xfrm>
            <a:off x="210190" y="184187"/>
            <a:ext cx="8250659" cy="1035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sz="3600" b="1" cap="all" dirty="0">
                <a:solidFill>
                  <a:srgbClr val="4C1A27"/>
                </a:solidFill>
                <a:latin typeface="+mj-lt"/>
                <a:ea typeface="+mj-ea"/>
                <a:cs typeface="+mj-cs"/>
              </a:rPr>
              <a:t>SDM Safety Assessment review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4F6FC82-E588-4DA0-8096-0C3BD54F1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4" y="6229681"/>
            <a:ext cx="457200" cy="457200"/>
            <a:chOff x="11361456" y="6195813"/>
            <a:chExt cx="548640" cy="548640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E8898E90-044F-45FF-8B4D-CE0F6A630A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7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923BF161-A852-4DA5-BB4C-2DFC336B77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6" name="Graphic 5" descr="Cloud thought bubble">
            <a:extLst>
              <a:ext uri="{FF2B5EF4-FFF2-40B4-BE49-F238E27FC236}">
                <a16:creationId xmlns:a16="http://schemas.microsoft.com/office/drawing/2014/main" id="{5F5B66DE-6383-6CD7-5278-32E8DCBE569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712054">
            <a:off x="7677998" y="3626191"/>
            <a:ext cx="4774383" cy="39836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8C7EAE-324D-93AE-B1BD-F35F93092585}"/>
              </a:ext>
            </a:extLst>
          </p:cNvPr>
          <p:cNvSpPr txBox="1"/>
          <p:nvPr/>
        </p:nvSpPr>
        <p:spPr>
          <a:xfrm rot="20790947">
            <a:off x="8308055" y="4542177"/>
            <a:ext cx="3184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DCFS will always be the agency to complete Section 3 and beyond in this tool, regardless of which agency is holding the investigation. 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CD0369A-3D5E-54E3-03A0-C97652CD53D7}"/>
              </a:ext>
            </a:extLst>
          </p:cNvPr>
          <p:cNvCxnSpPr>
            <a:cxnSpLocks/>
          </p:cNvCxnSpPr>
          <p:nvPr/>
        </p:nvCxnSpPr>
        <p:spPr>
          <a:xfrm>
            <a:off x="294664" y="1275229"/>
            <a:ext cx="7058636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E645157-694F-875D-5C96-61663209D8A4}"/>
              </a:ext>
            </a:extLst>
          </p:cNvPr>
          <p:cNvGraphicFramePr>
            <a:graphicFrameLocks noGrp="1"/>
          </p:cNvGraphicFramePr>
          <p:nvPr/>
        </p:nvGraphicFramePr>
        <p:xfrm>
          <a:off x="421449" y="3376009"/>
          <a:ext cx="6475206" cy="260604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3376106">
                  <a:extLst>
                    <a:ext uri="{9D8B030D-6E8A-4147-A177-3AD203B41FA5}">
                      <a16:colId xmlns:a16="http://schemas.microsoft.com/office/drawing/2014/main" val="2136967216"/>
                    </a:ext>
                  </a:extLst>
                </a:gridCol>
                <a:gridCol w="3099100">
                  <a:extLst>
                    <a:ext uri="{9D8B030D-6E8A-4147-A177-3AD203B41FA5}">
                      <a16:colId xmlns:a16="http://schemas.microsoft.com/office/drawing/2014/main" val="1667900305"/>
                    </a:ext>
                  </a:extLst>
                </a:gridCol>
              </a:tblGrid>
              <a:tr h="286017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>
                              <a:lumMod val="90000"/>
                            </a:schemeClr>
                          </a:solidFill>
                        </a:rPr>
                        <a:t>4 Main Sections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245D7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>
                              <a:lumMod val="90000"/>
                            </a:schemeClr>
                          </a:solidFill>
                        </a:rPr>
                        <a:t>Decisions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245D7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5047395"/>
                  </a:ext>
                </a:extLst>
              </a:tr>
              <a:tr h="489566">
                <a:tc>
                  <a:txBody>
                    <a:bodyPr/>
                    <a:lstStyle/>
                    <a:p>
                      <a:pPr lvl="0"/>
                      <a:r>
                        <a:rPr lang="en-US" sz="1400" b="1" kern="1200" dirty="0">
                          <a:solidFill>
                            <a:srgbClr val="245D7A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Section 1: </a:t>
                      </a:r>
                      <a:r>
                        <a:rPr lang="en-US" sz="1400" b="0" kern="1200" dirty="0">
                          <a:solidFill>
                            <a:srgbClr val="245D7A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Factors Influencing Child Vulnerability (page 14)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800" kern="1200" dirty="0">
                          <a:solidFill>
                            <a:srgbClr val="245D7A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Safe</a:t>
                      </a:r>
                      <a:endParaRPr lang="en-US" sz="2400" kern="1200" dirty="0">
                        <a:solidFill>
                          <a:srgbClr val="245D7A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3684215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lvl="0"/>
                      <a:r>
                        <a:rPr lang="en-US" sz="1400" b="1" kern="1200" dirty="0">
                          <a:solidFill>
                            <a:srgbClr val="245D7A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Section 2: </a:t>
                      </a:r>
                      <a:r>
                        <a:rPr lang="en-US" sz="1400" b="0" kern="1200" dirty="0">
                          <a:solidFill>
                            <a:srgbClr val="245D7A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Current Safety Threats (pages 7-8)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8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0180204"/>
                  </a:ext>
                </a:extLst>
              </a:tr>
              <a:tr h="482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400" kern="1200" dirty="0">
                          <a:solidFill>
                            <a:srgbClr val="245D7A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Unsafe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7265265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lvl="0"/>
                      <a:r>
                        <a:rPr lang="en-US" sz="1400" b="1" kern="1200" dirty="0">
                          <a:solidFill>
                            <a:srgbClr val="245D7A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Section 3: </a:t>
                      </a:r>
                      <a:r>
                        <a:rPr lang="en-US" sz="1400" b="0" kern="1200" dirty="0">
                          <a:solidFill>
                            <a:srgbClr val="245D7A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Safety- Planning Capacities and Safety Interventions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8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3127777"/>
                  </a:ext>
                </a:extLst>
              </a:tr>
              <a:tr h="5323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>
                          <a:solidFill>
                            <a:srgbClr val="245D7A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Immediate Safety Plan</a:t>
                      </a:r>
                    </a:p>
                    <a:p>
                      <a:pPr algn="ctr"/>
                      <a:endParaRPr lang="en-US" sz="1800" b="1" dirty="0">
                        <a:solidFill>
                          <a:srgbClr val="245D7A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3939596"/>
                  </a:ext>
                </a:extLst>
              </a:tr>
              <a:tr h="464376">
                <a:tc>
                  <a:txBody>
                    <a:bodyPr/>
                    <a:lstStyle/>
                    <a:p>
                      <a:pPr lvl="0"/>
                      <a:r>
                        <a:rPr lang="en-US" sz="1400" b="1" kern="1200" dirty="0">
                          <a:solidFill>
                            <a:srgbClr val="245D7A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Section 4: </a:t>
                      </a:r>
                      <a:r>
                        <a:rPr lang="en-US" sz="1400" b="0" kern="1200" dirty="0">
                          <a:solidFill>
                            <a:srgbClr val="245D7A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Placement Intervention - Safety Decision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016165"/>
                  </a:ext>
                </a:extLst>
              </a:tr>
            </a:tbl>
          </a:graphicData>
        </a:graphic>
      </p:graphicFrame>
      <p:sp>
        <p:nvSpPr>
          <p:cNvPr id="10" name="5-Point Star 7">
            <a:extLst>
              <a:ext uri="{FF2B5EF4-FFF2-40B4-BE49-F238E27FC236}">
                <a16:creationId xmlns:a16="http://schemas.microsoft.com/office/drawing/2014/main" id="{EF3B9E35-6DA8-7B33-9F4A-87CAA2BF83A2}"/>
              </a:ext>
            </a:extLst>
          </p:cNvPr>
          <p:cNvSpPr/>
          <p:nvPr/>
        </p:nvSpPr>
        <p:spPr>
          <a:xfrm rot="19213310" flipH="1">
            <a:off x="9358728" y="4014110"/>
            <a:ext cx="483666" cy="456256"/>
          </a:xfrm>
          <a:prstGeom prst="star5">
            <a:avLst/>
          </a:prstGeom>
          <a:solidFill>
            <a:schemeClr val="accent2"/>
          </a:solidFill>
          <a:ln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D18777-1AA2-80BC-8709-6CB85E503F38}"/>
              </a:ext>
            </a:extLst>
          </p:cNvPr>
          <p:cNvSpPr txBox="1"/>
          <p:nvPr/>
        </p:nvSpPr>
        <p:spPr>
          <a:xfrm>
            <a:off x="210190" y="1540891"/>
            <a:ext cx="90075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>
                    <a:lumMod val="10000"/>
                  </a:schemeClr>
                </a:solidFill>
              </a:rPr>
              <a:t>Family Services Workers (FSWs) must conduct this assessment </a:t>
            </a:r>
            <a:r>
              <a:rPr lang="en-US" sz="2400" b="1" dirty="0">
                <a:solidFill>
                  <a:srgbClr val="D5410B"/>
                </a:solidFill>
              </a:rPr>
              <a:t>immediately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400" b="1" dirty="0">
                <a:solidFill>
                  <a:srgbClr val="D5410B"/>
                </a:solidFill>
              </a:rPr>
              <a:t>upon the first visit to the home.</a:t>
            </a:r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D7F320-EA6C-D2E7-A50C-9ABFBE3F8238}"/>
              </a:ext>
            </a:extLst>
          </p:cNvPr>
          <p:cNvSpPr txBox="1"/>
          <p:nvPr/>
        </p:nvSpPr>
        <p:spPr>
          <a:xfrm rot="20769579">
            <a:off x="8038958" y="5294871"/>
            <a:ext cx="34582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If CACD is involved, DCFS does not always have to agree with potential the Safety Threats Identified by CACD during their investigation.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FC188F-FA13-86A8-A1A4-C9DA8CFEB016}"/>
              </a:ext>
            </a:extLst>
          </p:cNvPr>
          <p:cNvSpPr txBox="1"/>
          <p:nvPr/>
        </p:nvSpPr>
        <p:spPr>
          <a:xfrm>
            <a:off x="230863" y="2566267"/>
            <a:ext cx="87691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Assess the danger of </a:t>
            </a:r>
            <a:r>
              <a:rPr lang="en-US" sz="2400" b="1" dirty="0">
                <a:solidFill>
                  <a:srgbClr val="D5410B"/>
                </a:solidFill>
              </a:rPr>
              <a:t>imminent harm to a child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92840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document&#10;&#10;Description automatically generated">
            <a:extLst>
              <a:ext uri="{FF2B5EF4-FFF2-40B4-BE49-F238E27FC236}">
                <a16:creationId xmlns:a16="http://schemas.microsoft.com/office/drawing/2014/main" id="{3A169CCE-4D23-C573-413F-9661BDA386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8" t="10000" r="5387" b="10833"/>
          <a:stretch/>
        </p:blipFill>
        <p:spPr>
          <a:xfrm>
            <a:off x="3314700" y="0"/>
            <a:ext cx="5257800" cy="6191250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9B6EFAA9-C2CE-D74D-8330-111B12E2BA6C}"/>
              </a:ext>
            </a:extLst>
          </p:cNvPr>
          <p:cNvSpPr/>
          <p:nvPr/>
        </p:nvSpPr>
        <p:spPr>
          <a:xfrm>
            <a:off x="2724150" y="152400"/>
            <a:ext cx="571500" cy="381000"/>
          </a:xfrm>
          <a:prstGeom prst="rightArrow">
            <a:avLst/>
          </a:prstGeom>
          <a:solidFill>
            <a:srgbClr val="D5410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CDC4BEA9-68FB-90B3-630D-B19D9322E5A0}"/>
              </a:ext>
            </a:extLst>
          </p:cNvPr>
          <p:cNvSpPr/>
          <p:nvPr/>
        </p:nvSpPr>
        <p:spPr>
          <a:xfrm>
            <a:off x="2786063" y="2722821"/>
            <a:ext cx="571500" cy="381000"/>
          </a:xfrm>
          <a:prstGeom prst="rightArrow">
            <a:avLst/>
          </a:prstGeom>
          <a:solidFill>
            <a:srgbClr val="D5410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AC011536-1712-5000-03C5-2FEA9A7B1F53}"/>
              </a:ext>
            </a:extLst>
          </p:cNvPr>
          <p:cNvSpPr/>
          <p:nvPr/>
        </p:nvSpPr>
        <p:spPr>
          <a:xfrm>
            <a:off x="2962992" y="3563680"/>
            <a:ext cx="571500" cy="381000"/>
          </a:xfrm>
          <a:prstGeom prst="rightArrow">
            <a:avLst/>
          </a:prstGeom>
          <a:solidFill>
            <a:srgbClr val="D5410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F384FB1B-3404-8098-AE97-A57E8ADF6BF3}"/>
              </a:ext>
            </a:extLst>
          </p:cNvPr>
          <p:cNvSpPr/>
          <p:nvPr/>
        </p:nvSpPr>
        <p:spPr>
          <a:xfrm rot="11030006">
            <a:off x="8286750" y="1257300"/>
            <a:ext cx="571500" cy="381000"/>
          </a:xfrm>
          <a:prstGeom prst="rightArrow">
            <a:avLst/>
          </a:prstGeom>
          <a:solidFill>
            <a:srgbClr val="D5410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5425B190-C724-C988-2EA5-B9ADE80408D1}"/>
              </a:ext>
            </a:extLst>
          </p:cNvPr>
          <p:cNvSpPr/>
          <p:nvPr/>
        </p:nvSpPr>
        <p:spPr>
          <a:xfrm>
            <a:off x="3609754" y="2408274"/>
            <a:ext cx="276446" cy="1015410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 Brace 9">
            <a:extLst>
              <a:ext uri="{FF2B5EF4-FFF2-40B4-BE49-F238E27FC236}">
                <a16:creationId xmlns:a16="http://schemas.microsoft.com/office/drawing/2014/main" id="{4C7D1B77-0292-F390-C9F7-FBD0461D0A01}"/>
              </a:ext>
            </a:extLst>
          </p:cNvPr>
          <p:cNvSpPr/>
          <p:nvPr/>
        </p:nvSpPr>
        <p:spPr>
          <a:xfrm>
            <a:off x="3400425" y="2402958"/>
            <a:ext cx="209329" cy="1020726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639F46-E01E-31DD-7011-3D65B476D64A}"/>
              </a:ext>
            </a:extLst>
          </p:cNvPr>
          <p:cNvSpPr txBox="1"/>
          <p:nvPr/>
        </p:nvSpPr>
        <p:spPr>
          <a:xfrm>
            <a:off x="1248384" y="2572405"/>
            <a:ext cx="18019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/>
              <a:t>Action Levels</a:t>
            </a:r>
          </a:p>
          <a:p>
            <a:pPr algn="ctr"/>
            <a:r>
              <a:rPr lang="en-US" sz="1400" dirty="0"/>
              <a:t>(Ratings)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DE115DC-CB56-6108-3295-C3EAA45DEAFE}"/>
              </a:ext>
            </a:extLst>
          </p:cNvPr>
          <p:cNvSpPr txBox="1"/>
          <p:nvPr/>
        </p:nvSpPr>
        <p:spPr>
          <a:xfrm>
            <a:off x="1790095" y="189011"/>
            <a:ext cx="10995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400" b="1" dirty="0"/>
              <a:t>Domain</a:t>
            </a:r>
            <a:endParaRPr lang="en-US" altLang="en-US" sz="18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FEC10D9-274C-BE3E-0345-D75070CD7560}"/>
              </a:ext>
            </a:extLst>
          </p:cNvPr>
          <p:cNvSpPr txBox="1"/>
          <p:nvPr/>
        </p:nvSpPr>
        <p:spPr>
          <a:xfrm>
            <a:off x="8828238" y="4238908"/>
            <a:ext cx="16649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400" b="1" dirty="0"/>
              <a:t>Item</a:t>
            </a:r>
          </a:p>
          <a:p>
            <a:r>
              <a:rPr lang="en-US" altLang="en-US" sz="1400" b="1" dirty="0"/>
              <a:t>Definitions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DC61CAC-D181-1721-F8D5-CA8DC4CB8A2D}"/>
              </a:ext>
            </a:extLst>
          </p:cNvPr>
          <p:cNvSpPr txBox="1"/>
          <p:nvPr/>
        </p:nvSpPr>
        <p:spPr>
          <a:xfrm>
            <a:off x="8828238" y="1238622"/>
            <a:ext cx="17409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400" b="1" dirty="0"/>
              <a:t>Anchor Definitions</a:t>
            </a: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34E422EC-4F5F-C480-4815-F6968CD96FD9}"/>
              </a:ext>
            </a:extLst>
          </p:cNvPr>
          <p:cNvSpPr/>
          <p:nvPr/>
        </p:nvSpPr>
        <p:spPr>
          <a:xfrm rot="11030006">
            <a:off x="8244641" y="4310018"/>
            <a:ext cx="571500" cy="381000"/>
          </a:xfrm>
          <a:prstGeom prst="rightArrow">
            <a:avLst/>
          </a:prstGeom>
          <a:solidFill>
            <a:srgbClr val="D5410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E1B0CDA-10F8-CF87-382F-EB69A2504704}"/>
              </a:ext>
            </a:extLst>
          </p:cNvPr>
          <p:cNvSpPr txBox="1"/>
          <p:nvPr/>
        </p:nvSpPr>
        <p:spPr>
          <a:xfrm>
            <a:off x="2257979" y="3555484"/>
            <a:ext cx="10995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400" b="1" dirty="0"/>
              <a:t>Item</a:t>
            </a:r>
            <a:endParaRPr lang="en-US" altLang="en-US" sz="18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9C7BAAB-2500-17FF-116E-FFA50F645D00}"/>
              </a:ext>
            </a:extLst>
          </p:cNvPr>
          <p:cNvSpPr txBox="1"/>
          <p:nvPr/>
        </p:nvSpPr>
        <p:spPr>
          <a:xfrm>
            <a:off x="175052" y="5134630"/>
            <a:ext cx="233916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D5410B"/>
                </a:solidFill>
              </a:rPr>
              <a:t>CANS Assessment Dissection </a:t>
            </a:r>
            <a:endParaRPr lang="en-US" sz="2400" dirty="0">
              <a:solidFill>
                <a:srgbClr val="D5410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4587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550AE69-AC86-4188-83E5-A856C4F1DC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C4CA156-2C9D-4F0C-B229-88D8B5E17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7361ED3-EBE5-4EFC-8DA3-D0CE4BF2F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5105087-7F16-4C94-837C-C45445116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F2F3467-E50F-4A91-B27D-E324936A66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D678BE03-AC84-4940-A7FD-5B143FE2D6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9B1B81-985B-24B1-1707-4D30FC397075}"/>
              </a:ext>
            </a:extLst>
          </p:cNvPr>
          <p:cNvSpPr txBox="1"/>
          <p:nvPr/>
        </p:nvSpPr>
        <p:spPr>
          <a:xfrm>
            <a:off x="5905295" y="1484779"/>
            <a:ext cx="6159365" cy="457783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indent="0" algn="ctr" eaLnBrk="1" hangingPunct="1">
              <a:buFont typeface="Wingdings" pitchFamily="2" charset="2"/>
              <a:buNone/>
            </a:pPr>
            <a:r>
              <a:rPr lang="en-US" altLang="en-US" sz="4800" b="1" dirty="0">
                <a:solidFill>
                  <a:srgbClr val="D5410B"/>
                </a:solidFill>
              </a:rPr>
              <a:t>Pause for CANS Videos:</a:t>
            </a:r>
          </a:p>
          <a:p>
            <a:pPr marL="0" indent="0" algn="ctr" eaLnBrk="1" hangingPunct="1">
              <a:buFont typeface="Wingdings" pitchFamily="2" charset="2"/>
              <a:buNone/>
            </a:pPr>
            <a:endParaRPr lang="en-US" altLang="en-US" sz="5400" b="1" dirty="0">
              <a:solidFill>
                <a:srgbClr val="D5410B"/>
              </a:solidFill>
            </a:endParaRPr>
          </a:p>
          <a:p>
            <a:pPr marL="0" indent="0" algn="ctr" eaLnBrk="1" hangingPunct="1">
              <a:buFont typeface="Wingdings" pitchFamily="2" charset="2"/>
              <a:buNone/>
            </a:pPr>
            <a:r>
              <a:rPr lang="en-US" altLang="en-US" sz="3600" b="1" dirty="0">
                <a:solidFill>
                  <a:srgbClr val="52A3CB"/>
                </a:solidFill>
              </a:rPr>
              <a:t> 1- Dr Lyons on CANS </a:t>
            </a:r>
            <a:r>
              <a:rPr lang="en-US" altLang="en-US" sz="3600" b="1">
                <a:solidFill>
                  <a:srgbClr val="52A3CB"/>
                </a:solidFill>
              </a:rPr>
              <a:t>(3:25)</a:t>
            </a:r>
            <a:endParaRPr lang="en-US" altLang="en-US" sz="3600" b="1" dirty="0">
              <a:solidFill>
                <a:srgbClr val="52A3CB"/>
              </a:solidFill>
            </a:endParaRPr>
          </a:p>
          <a:p>
            <a:pPr marL="0" indent="0" algn="ctr" eaLnBrk="1" hangingPunct="1">
              <a:buFont typeface="Wingdings" pitchFamily="2" charset="2"/>
              <a:buNone/>
            </a:pPr>
            <a:endParaRPr lang="en-US" altLang="en-US" sz="3600" b="1" dirty="0">
              <a:solidFill>
                <a:srgbClr val="52A3CB"/>
              </a:solidFill>
            </a:endParaRPr>
          </a:p>
          <a:p>
            <a:pPr marL="0" indent="0" algn="ctr" eaLnBrk="1" hangingPunct="1">
              <a:buFont typeface="Wingdings" pitchFamily="2" charset="2"/>
              <a:buNone/>
            </a:pPr>
            <a:r>
              <a:rPr lang="en-US" altLang="en-US" sz="3600" b="1" dirty="0">
                <a:solidFill>
                  <a:srgbClr val="4C1A27"/>
                </a:solidFill>
              </a:rPr>
              <a:t>2- A Conversation with Dr. John Lyons (8:02)</a:t>
            </a:r>
          </a:p>
          <a:p>
            <a:pPr defTabSz="91440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endParaRPr lang="en-US" sz="300" b="1" cap="all" dirty="0">
              <a:blipFill dpi="0" rotWithShape="1">
                <a:blip r:embed="rId5"/>
                <a:srcRect/>
                <a:tile tx="6350" ty="-127000" sx="65000" sy="64000" flip="none" algn="tl"/>
              </a:blipFill>
              <a:latin typeface="+mj-lt"/>
              <a:ea typeface="+mj-ea"/>
              <a:cs typeface="+mj-cs"/>
            </a:endParaRPr>
          </a:p>
          <a:p>
            <a:pPr defTabSz="91440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endParaRPr lang="en-US" sz="1000" b="1" cap="all" dirty="0">
              <a:blipFill dpi="0" rotWithShape="1">
                <a:blip r:embed="rId5"/>
                <a:srcRect/>
                <a:tile tx="6350" ty="-127000" sx="65000" sy="64000" flip="none" algn="tl"/>
              </a:blipFill>
              <a:latin typeface="+mj-lt"/>
              <a:ea typeface="+mj-ea"/>
              <a:cs typeface="+mj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0060CE1A-A2ED-43AC-857D-05822177F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2598"/>
            <a:ext cx="6095695" cy="6857997"/>
          </a:xfrm>
          <a:custGeom>
            <a:avLst/>
            <a:gdLst>
              <a:gd name="connsiteX0" fmla="*/ 3435036 w 6095695"/>
              <a:gd name="connsiteY0" fmla="*/ 0 h 6857997"/>
              <a:gd name="connsiteX1" fmla="*/ 4198562 w 6095695"/>
              <a:gd name="connsiteY1" fmla="*/ 0 h 6857997"/>
              <a:gd name="connsiteX2" fmla="*/ 4365987 w 6095695"/>
              <a:gd name="connsiteY2" fmla="*/ 128761 h 6857997"/>
              <a:gd name="connsiteX3" fmla="*/ 6095695 w 6095695"/>
              <a:gd name="connsiteY3" fmla="*/ 3718209 h 6857997"/>
              <a:gd name="connsiteX4" fmla="*/ 4860911 w 6095695"/>
              <a:gd name="connsiteY4" fmla="*/ 6845880 h 6857997"/>
              <a:gd name="connsiteX5" fmla="*/ 4849107 w 6095695"/>
              <a:gd name="connsiteY5" fmla="*/ 6857997 h 6857997"/>
              <a:gd name="connsiteX6" fmla="*/ 4253869 w 6095695"/>
              <a:gd name="connsiteY6" fmla="*/ 6857997 h 6857997"/>
              <a:gd name="connsiteX7" fmla="*/ 4409441 w 6095695"/>
              <a:gd name="connsiteY7" fmla="*/ 6719623 h 6857997"/>
              <a:gd name="connsiteX8" fmla="*/ 5679794 w 6095695"/>
              <a:gd name="connsiteY8" fmla="*/ 3718209 h 6857997"/>
              <a:gd name="connsiteX9" fmla="*/ 3591563 w 6095695"/>
              <a:gd name="connsiteY9" fmla="*/ 88079 h 6857997"/>
              <a:gd name="connsiteX10" fmla="*/ 0 w 6095695"/>
              <a:gd name="connsiteY10" fmla="*/ 0 h 6857997"/>
              <a:gd name="connsiteX11" fmla="*/ 3177466 w 6095695"/>
              <a:gd name="connsiteY11" fmla="*/ 0 h 6857997"/>
              <a:gd name="connsiteX12" fmla="*/ 3353291 w 6095695"/>
              <a:gd name="connsiteY12" fmla="*/ 88129 h 6857997"/>
              <a:gd name="connsiteX13" fmla="*/ 5560965 w 6095695"/>
              <a:gd name="connsiteY13" fmla="*/ 3718209 h 6857997"/>
              <a:gd name="connsiteX14" fmla="*/ 4325417 w 6095695"/>
              <a:gd name="connsiteY14" fmla="*/ 6637392 h 6857997"/>
              <a:gd name="connsiteX15" fmla="*/ 4077394 w 6095695"/>
              <a:gd name="connsiteY15" fmla="*/ 6857997 h 6857997"/>
              <a:gd name="connsiteX16" fmla="*/ 0 w 6095695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  <a:blipFill dpi="0" rotWithShape="1">
            <a:blip r:embed="rId7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pic>
        <p:nvPicPr>
          <p:cNvPr id="14" name="Picture 13" descr="A red and white logo with black text&#10;&#10;Description automatically generated">
            <a:extLst>
              <a:ext uri="{FF2B5EF4-FFF2-40B4-BE49-F238E27FC236}">
                <a16:creationId xmlns:a16="http://schemas.microsoft.com/office/drawing/2014/main" id="{74BAE586-7DAA-5C63-17B4-9FBB9893D22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175491" y="2095141"/>
            <a:ext cx="4733364" cy="266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8207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ide view of a person's head&#10;&#10;Description automatically generated">
            <a:extLst>
              <a:ext uri="{FF2B5EF4-FFF2-40B4-BE49-F238E27FC236}">
                <a16:creationId xmlns:a16="http://schemas.microsoft.com/office/drawing/2014/main" id="{13AF7047-D771-BE84-75A0-2BECCDE7C9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b="217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5D10D7-E386-9F00-B283-1AF17AB9FD8D}"/>
              </a:ext>
            </a:extLst>
          </p:cNvPr>
          <p:cNvSpPr txBox="1"/>
          <p:nvPr/>
        </p:nvSpPr>
        <p:spPr>
          <a:xfrm>
            <a:off x="5678906" y="262188"/>
            <a:ext cx="62965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bg1"/>
                </a:solidFill>
              </a:rPr>
              <a:t>BRAIN BOOST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C34802-30A4-4430-14B8-DB5CACB75BED}"/>
              </a:ext>
            </a:extLst>
          </p:cNvPr>
          <p:cNvSpPr txBox="1"/>
          <p:nvPr/>
        </p:nvSpPr>
        <p:spPr>
          <a:xfrm>
            <a:off x="6613676" y="1628223"/>
            <a:ext cx="329932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E4E3DC"/>
                </a:solidFill>
              </a:rPr>
              <a:t>On my count begin moving until I say </a:t>
            </a:r>
            <a:r>
              <a:rPr lang="en-US" sz="3200" b="1" u="sng" dirty="0">
                <a:solidFill>
                  <a:srgbClr val="C00000"/>
                </a:solidFill>
              </a:rPr>
              <a:t>STOP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8EE070-D32E-01C5-5E13-548151D41311}"/>
              </a:ext>
            </a:extLst>
          </p:cNvPr>
          <p:cNvSpPr txBox="1"/>
          <p:nvPr/>
        </p:nvSpPr>
        <p:spPr>
          <a:xfrm>
            <a:off x="6613676" y="3948365"/>
            <a:ext cx="473684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E4E3DC"/>
                </a:solidFill>
              </a:rPr>
              <a:t>Turn to your neighbor and talk about </a:t>
            </a:r>
            <a:r>
              <a:rPr lang="en-US" sz="3200" b="1" u="sng" dirty="0">
                <a:solidFill>
                  <a:srgbClr val="52A3CB"/>
                </a:solidFill>
              </a:rPr>
              <a:t>1</a:t>
            </a:r>
            <a:r>
              <a:rPr lang="en-US" sz="3200" dirty="0">
                <a:solidFill>
                  <a:srgbClr val="4C1A27"/>
                </a:solidFill>
              </a:rPr>
              <a:t> </a:t>
            </a:r>
            <a:r>
              <a:rPr lang="en-US" sz="3200" dirty="0">
                <a:solidFill>
                  <a:srgbClr val="E4E3DC"/>
                </a:solidFill>
              </a:rPr>
              <a:t>thing you learned from the video about the </a:t>
            </a:r>
            <a:r>
              <a:rPr lang="en-US" sz="3200" b="1" dirty="0">
                <a:solidFill>
                  <a:srgbClr val="52A3CB"/>
                </a:solidFill>
              </a:rPr>
              <a:t>CANS/FAST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096DC5-3FFC-9C7F-B58D-7BF8CB8715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9781" y="2814411"/>
            <a:ext cx="1133954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3540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2550AE69-AC86-4188-83E5-A856C4F1DC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C4CA156-2C9D-4F0C-B229-88D8B5E17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7361ED3-EBE5-4EFC-8DA3-D0CE4BF2F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5105087-7F16-4C94-837C-C45445116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4F2F3467-E50F-4A91-B27D-E324936A66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678BE03-AC84-4940-A7FD-5B143FE2D6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19A1D830-E73C-47A9-A534-323CEEFF5B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F69FBEC-4C47-4288-962D-3FC20C79F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blipFill dpi="0" rotWithShape="1">
            <a:blip r:embed="rId3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468DA3-5399-FABC-A4D0-F75C8C1D68C2}"/>
              </a:ext>
            </a:extLst>
          </p:cNvPr>
          <p:cNvSpPr txBox="1"/>
          <p:nvPr/>
        </p:nvSpPr>
        <p:spPr>
          <a:xfrm>
            <a:off x="210190" y="184187"/>
            <a:ext cx="8250659" cy="1035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sz="4800" b="1" cap="all" dirty="0">
                <a:solidFill>
                  <a:srgbClr val="D5410B"/>
                </a:solidFill>
                <a:latin typeface="+mj-lt"/>
                <a:ea typeface="+mj-ea"/>
                <a:cs typeface="+mj-cs"/>
              </a:rPr>
              <a:t>The purpose of cans-Fast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4F6FC82-E588-4DA0-8096-0C3BD54F1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4" y="6229681"/>
            <a:ext cx="457200" cy="457200"/>
            <a:chOff x="11361456" y="6195813"/>
            <a:chExt cx="548640" cy="548640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E8898E90-044F-45FF-8B4D-CE0F6A630A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7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923BF161-A852-4DA5-BB4C-2DFC336B77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CD0369A-3D5E-54E3-03A0-C97652CD53D7}"/>
              </a:ext>
            </a:extLst>
          </p:cNvPr>
          <p:cNvCxnSpPr>
            <a:cxnSpLocks/>
          </p:cNvCxnSpPr>
          <p:nvPr/>
        </p:nvCxnSpPr>
        <p:spPr>
          <a:xfrm>
            <a:off x="294664" y="1275229"/>
            <a:ext cx="7058636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A688993E-2366-12DC-8580-8C50F5C1C6AE}"/>
              </a:ext>
            </a:extLst>
          </p:cNvPr>
          <p:cNvSpPr txBox="1"/>
          <p:nvPr/>
        </p:nvSpPr>
        <p:spPr>
          <a:xfrm>
            <a:off x="643770" y="4834248"/>
            <a:ext cx="1043545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Ratings in a </a:t>
            </a:r>
            <a:r>
              <a:rPr lang="en-US" sz="3200" b="1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CANS-FAST</a:t>
            </a:r>
            <a:r>
              <a:rPr lang="en-US" sz="3200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allow for the creation of a </a:t>
            </a:r>
            <a:r>
              <a:rPr lang="en-US" sz="3200" b="1" i="1" dirty="0">
                <a:solidFill>
                  <a:srgbClr val="4C1A2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collaborative</a:t>
            </a:r>
            <a:r>
              <a:rPr lang="en-US" sz="3200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case plan that is measurable.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8C7EAE-324D-93AE-B1BD-F35F93092585}"/>
              </a:ext>
            </a:extLst>
          </p:cNvPr>
          <p:cNvSpPr txBox="1"/>
          <p:nvPr/>
        </p:nvSpPr>
        <p:spPr>
          <a:xfrm>
            <a:off x="643770" y="3479953"/>
            <a:ext cx="111388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3200" b="1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CANS-FAST</a:t>
            </a:r>
            <a:r>
              <a:rPr lang="en-US" sz="3200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allows for different parties to </a:t>
            </a:r>
            <a:r>
              <a:rPr lang="en-US" sz="3200" b="1" i="1" dirty="0">
                <a:solidFill>
                  <a:srgbClr val="4C1A2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communicate</a:t>
            </a:r>
            <a:r>
              <a:rPr lang="en-US" sz="3200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the shared vision.</a:t>
            </a:r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B84C2D52-1613-5822-2002-43A664AE9C71}"/>
              </a:ext>
            </a:extLst>
          </p:cNvPr>
          <p:cNvSpPr/>
          <p:nvPr/>
        </p:nvSpPr>
        <p:spPr>
          <a:xfrm>
            <a:off x="479997" y="1873260"/>
            <a:ext cx="163773" cy="159657"/>
          </a:xfrm>
          <a:prstGeom prst="flowChartConnector">
            <a:avLst/>
          </a:prstGeom>
          <a:solidFill>
            <a:srgbClr val="99CC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092EF3DF-686D-F2F5-518E-1E400851F008}"/>
              </a:ext>
            </a:extLst>
          </p:cNvPr>
          <p:cNvSpPr/>
          <p:nvPr/>
        </p:nvSpPr>
        <p:spPr>
          <a:xfrm>
            <a:off x="479997" y="3650861"/>
            <a:ext cx="163773" cy="159657"/>
          </a:xfrm>
          <a:prstGeom prst="flowChartConnector">
            <a:avLst/>
          </a:prstGeom>
          <a:solidFill>
            <a:srgbClr val="99CC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F6DAEE8B-8C3F-D8E1-0E56-ED7C197B27C6}"/>
              </a:ext>
            </a:extLst>
          </p:cNvPr>
          <p:cNvSpPr/>
          <p:nvPr/>
        </p:nvSpPr>
        <p:spPr>
          <a:xfrm>
            <a:off x="479997" y="5023310"/>
            <a:ext cx="163773" cy="159657"/>
          </a:xfrm>
          <a:prstGeom prst="flowChartConnector">
            <a:avLst/>
          </a:prstGeom>
          <a:solidFill>
            <a:srgbClr val="99CC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0BADC8-8B06-89A9-C9D4-F255E5F91BF0}"/>
              </a:ext>
            </a:extLst>
          </p:cNvPr>
          <p:cNvSpPr txBox="1"/>
          <p:nvPr/>
        </p:nvSpPr>
        <p:spPr>
          <a:xfrm>
            <a:off x="643770" y="1633216"/>
            <a:ext cx="102229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purpose of the </a:t>
            </a:r>
            <a:r>
              <a:rPr lang="en-US" sz="3200" b="1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CANS-FAST</a:t>
            </a:r>
            <a:r>
              <a:rPr lang="en-US" sz="3200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is to identify and communicate a </a:t>
            </a:r>
            <a:r>
              <a:rPr lang="en-US" sz="3200" b="1" i="1" dirty="0">
                <a:solidFill>
                  <a:srgbClr val="4C1A2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shared vision </a:t>
            </a:r>
            <a:r>
              <a:rPr lang="en-US" sz="3200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 strengths and needs for children and families across different child servicing systems.</a:t>
            </a:r>
          </a:p>
        </p:txBody>
      </p:sp>
    </p:spTree>
    <p:extLst>
      <p:ext uri="{BB962C8B-B14F-4D97-AF65-F5344CB8AC3E}">
        <p14:creationId xmlns:p14="http://schemas.microsoft.com/office/powerpoint/2010/main" val="33047490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2550AE69-AC86-4188-83E5-A856C4F1DC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C4CA156-2C9D-4F0C-B229-88D8B5E17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7361ED3-EBE5-4EFC-8DA3-D0CE4BF2F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5105087-7F16-4C94-837C-C45445116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4F2F3467-E50F-4A91-B27D-E324936A66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678BE03-AC84-4940-A7FD-5B143FE2D6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19A1D830-E73C-47A9-A534-323CEEFF5B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F69FBEC-4C47-4288-962D-3FC20C79F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blipFill dpi="0" rotWithShape="1">
            <a:blip r:embed="rId3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468DA3-5399-FABC-A4D0-F75C8C1D68C2}"/>
              </a:ext>
            </a:extLst>
          </p:cNvPr>
          <p:cNvSpPr txBox="1"/>
          <p:nvPr/>
        </p:nvSpPr>
        <p:spPr>
          <a:xfrm>
            <a:off x="210190" y="184187"/>
            <a:ext cx="8250659" cy="1035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sz="4800" b="1" cap="all" dirty="0">
                <a:solidFill>
                  <a:srgbClr val="D5410B"/>
                </a:solidFill>
                <a:latin typeface="+mj-lt"/>
                <a:ea typeface="+mj-ea"/>
                <a:cs typeface="+mj-cs"/>
              </a:rPr>
              <a:t>The purpose of cans-Fast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4F6FC82-E588-4DA0-8096-0C3BD54F1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4" y="6229681"/>
            <a:ext cx="457200" cy="457200"/>
            <a:chOff x="11361456" y="6195813"/>
            <a:chExt cx="548640" cy="548640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E8898E90-044F-45FF-8B4D-CE0F6A630A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7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923BF161-A852-4DA5-BB4C-2DFC336B77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A688993E-2366-12DC-8580-8C50F5C1C6AE}"/>
              </a:ext>
            </a:extLst>
          </p:cNvPr>
          <p:cNvSpPr txBox="1"/>
          <p:nvPr/>
        </p:nvSpPr>
        <p:spPr>
          <a:xfrm>
            <a:off x="587758" y="3253325"/>
            <a:ext cx="1160424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create more collaboration with families and with other people involved, i.e., Therapists, school, court teams, etc.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 every staffing,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en-US" sz="3200" b="1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“build transparency”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share the </a:t>
            </a:r>
            <a:r>
              <a:rPr lang="en-US" sz="3200" b="1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full picture </a:t>
            </a:r>
            <a:r>
              <a:rPr lang="en-US" sz="3200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 what is going 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share </a:t>
            </a:r>
            <a:r>
              <a:rPr lang="en-US" sz="3200" b="1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strengths</a:t>
            </a:r>
            <a:r>
              <a:rPr lang="en-US" sz="3200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6" name="Graphic 5" descr="Cloud thought bubble">
            <a:extLst>
              <a:ext uri="{FF2B5EF4-FFF2-40B4-BE49-F238E27FC236}">
                <a16:creationId xmlns:a16="http://schemas.microsoft.com/office/drawing/2014/main" id="{5F5B66DE-6383-6CD7-5278-32E8DCBE569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712054">
            <a:off x="8837385" y="4121179"/>
            <a:ext cx="3322454" cy="32009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8C7EAE-324D-93AE-B1BD-F35F93092585}"/>
              </a:ext>
            </a:extLst>
          </p:cNvPr>
          <p:cNvSpPr txBox="1"/>
          <p:nvPr/>
        </p:nvSpPr>
        <p:spPr>
          <a:xfrm rot="20379690">
            <a:off x="8983461" y="4771755"/>
            <a:ext cx="25167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4C1A2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“We can’t manage what we don’t measure.”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CD0369A-3D5E-54E3-03A0-C97652CD53D7}"/>
              </a:ext>
            </a:extLst>
          </p:cNvPr>
          <p:cNvCxnSpPr>
            <a:cxnSpLocks/>
          </p:cNvCxnSpPr>
          <p:nvPr/>
        </p:nvCxnSpPr>
        <p:spPr>
          <a:xfrm>
            <a:off x="294664" y="1275229"/>
            <a:ext cx="7058636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B84C2D52-1613-5822-2002-43A664AE9C71}"/>
              </a:ext>
            </a:extLst>
          </p:cNvPr>
          <p:cNvSpPr/>
          <p:nvPr/>
        </p:nvSpPr>
        <p:spPr>
          <a:xfrm>
            <a:off x="327505" y="1705634"/>
            <a:ext cx="163773" cy="159657"/>
          </a:xfrm>
          <a:prstGeom prst="flowChartConnector">
            <a:avLst/>
          </a:prstGeom>
          <a:solidFill>
            <a:srgbClr val="99CC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F6DAEE8B-8C3F-D8E1-0E56-ED7C197B27C6}"/>
              </a:ext>
            </a:extLst>
          </p:cNvPr>
          <p:cNvSpPr/>
          <p:nvPr/>
        </p:nvSpPr>
        <p:spPr>
          <a:xfrm>
            <a:off x="327506" y="2940796"/>
            <a:ext cx="163773" cy="159657"/>
          </a:xfrm>
          <a:prstGeom prst="flowChartConnector">
            <a:avLst/>
          </a:prstGeom>
          <a:solidFill>
            <a:srgbClr val="99CC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0BADC8-8B06-89A9-C9D4-F255E5F91BF0}"/>
              </a:ext>
            </a:extLst>
          </p:cNvPr>
          <p:cNvSpPr txBox="1"/>
          <p:nvPr/>
        </p:nvSpPr>
        <p:spPr>
          <a:xfrm>
            <a:off x="561883" y="1463125"/>
            <a:ext cx="107579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3200" b="1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CANS-FAST </a:t>
            </a:r>
            <a:r>
              <a:rPr lang="en-US" sz="3200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Assessments are </a:t>
            </a:r>
            <a:r>
              <a:rPr lang="en-US" sz="3200" b="1" i="1" dirty="0">
                <a:solidFill>
                  <a:srgbClr val="4C1A2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outcomes management tools</a:t>
            </a:r>
            <a:r>
              <a:rPr lang="en-US" sz="3200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r>
              <a:rPr lang="en-US" sz="3200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manage needs, we need to be able to measure them.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2BCBF6-E9A1-8EDA-5EE8-76EB1D9E241F}"/>
              </a:ext>
            </a:extLst>
          </p:cNvPr>
          <p:cNvSpPr txBox="1"/>
          <p:nvPr/>
        </p:nvSpPr>
        <p:spPr>
          <a:xfrm>
            <a:off x="561883" y="2728236"/>
            <a:ext cx="11138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  <a:defRPr/>
            </a:pPr>
            <a:r>
              <a:rPr lang="en-US" sz="3200" b="1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Use the CANS-FAST Assessments:</a:t>
            </a:r>
          </a:p>
        </p:txBody>
      </p:sp>
    </p:spTree>
    <p:extLst>
      <p:ext uri="{BB962C8B-B14F-4D97-AF65-F5344CB8AC3E}">
        <p14:creationId xmlns:p14="http://schemas.microsoft.com/office/powerpoint/2010/main" val="650051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B1C2FC2-1215-67F7-82E3-F704289CFB5E}"/>
              </a:ext>
            </a:extLst>
          </p:cNvPr>
          <p:cNvSpPr txBox="1"/>
          <p:nvPr/>
        </p:nvSpPr>
        <p:spPr>
          <a:xfrm>
            <a:off x="408206" y="148011"/>
            <a:ext cx="1137558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all" spc="0" normalizeH="0" baseline="0" noProof="0" dirty="0">
                <a:ln>
                  <a:noFill/>
                </a:ln>
                <a:solidFill>
                  <a:srgbClr val="52A3CB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t>AR DCFS Has </a:t>
            </a:r>
            <a:r>
              <a:rPr kumimoji="0" lang="en-US" sz="4000" b="1" i="0" u="sng" strike="noStrike" kern="1200" cap="all" spc="0" normalizeH="0" baseline="0" noProof="0" dirty="0">
                <a:ln>
                  <a:noFill/>
                </a:ln>
                <a:solidFill>
                  <a:srgbClr val="4C1A27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t>3</a:t>
            </a:r>
            <a:r>
              <a:rPr kumimoji="0" lang="en-US" sz="4000" b="1" i="0" u="none" strike="noStrike" kern="1200" cap="all" spc="0" normalizeH="0" baseline="0" noProof="0" dirty="0">
                <a:ln>
                  <a:noFill/>
                </a:ln>
                <a:solidFill>
                  <a:srgbClr val="52A3CB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t> Child Welfare Assessment Tools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D832E58D-E25C-ECAB-E2F7-7EB5671912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22007444"/>
              </p:ext>
            </p:extLst>
          </p:nvPr>
        </p:nvGraphicFramePr>
        <p:xfrm>
          <a:off x="1165726" y="855897"/>
          <a:ext cx="7128043" cy="35556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0948735F-DE70-961C-96DB-4026913AD04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62276062"/>
              </p:ext>
            </p:extLst>
          </p:nvPr>
        </p:nvGraphicFramePr>
        <p:xfrm>
          <a:off x="1165726" y="3665314"/>
          <a:ext cx="7128043" cy="35556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3731268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550AE69-AC86-4188-83E5-A856C4F1DC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C4CA156-2C9D-4F0C-B229-88D8B5E17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7361ED3-EBE5-4EFC-8DA3-D0CE4BF2F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5105087-7F16-4C94-837C-C45445116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F2F3467-E50F-4A91-B27D-E324936A66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D678BE03-AC84-4940-A7FD-5B143FE2D6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9B1B81-985B-24B1-1707-4D30FC397075}"/>
              </a:ext>
            </a:extLst>
          </p:cNvPr>
          <p:cNvSpPr txBox="1"/>
          <p:nvPr/>
        </p:nvSpPr>
        <p:spPr>
          <a:xfrm>
            <a:off x="6095694" y="1427628"/>
            <a:ext cx="5457825" cy="457783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 lnSpcReduction="20000"/>
          </a:bodyPr>
          <a:lstStyle/>
          <a:p>
            <a:pPr marL="0" indent="0" algn="ctr" eaLnBrk="1" hangingPunct="1">
              <a:buFont typeface="Wingdings" pitchFamily="2" charset="2"/>
              <a:buNone/>
            </a:pPr>
            <a:r>
              <a:rPr lang="en-US" altLang="en-US" sz="35200" b="1" dirty="0">
                <a:solidFill>
                  <a:srgbClr val="D5410B"/>
                </a:solidFill>
              </a:rPr>
              <a:t>WHAT’S </a:t>
            </a:r>
            <a:r>
              <a:rPr lang="en-US" altLang="en-US" sz="35200" b="1" dirty="0">
                <a:solidFill>
                  <a:srgbClr val="52A3CB"/>
                </a:solidFill>
              </a:rPr>
              <a:t>IN THIS </a:t>
            </a:r>
            <a:r>
              <a:rPr lang="en-US" altLang="en-US" sz="35200" b="1" dirty="0">
                <a:solidFill>
                  <a:srgbClr val="245D7A"/>
                </a:solidFill>
              </a:rPr>
              <a:t>FOR </a:t>
            </a:r>
            <a:r>
              <a:rPr lang="en-US" altLang="en-US" sz="35200" b="1" dirty="0">
                <a:solidFill>
                  <a:srgbClr val="4C1A27"/>
                </a:solidFill>
              </a:rPr>
              <a:t>ME?</a:t>
            </a:r>
          </a:p>
          <a:p>
            <a:pPr defTabSz="91440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endParaRPr lang="en-US" sz="3500" b="1" cap="all" dirty="0">
              <a:blipFill dpi="0" rotWithShape="1">
                <a:blip r:embed="rId5"/>
                <a:srcRect/>
                <a:tile tx="6350" ty="-127000" sx="65000" sy="64000" flip="none" algn="tl"/>
              </a:blipFill>
              <a:latin typeface="+mj-lt"/>
              <a:ea typeface="+mj-ea"/>
              <a:cs typeface="+mj-cs"/>
            </a:endParaRPr>
          </a:p>
          <a:p>
            <a:pPr defTabSz="91440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endParaRPr lang="en-US" sz="7200" b="1" cap="all" dirty="0">
              <a:blipFill dpi="0" rotWithShape="1">
                <a:blip r:embed="rId5"/>
                <a:srcRect/>
                <a:tile tx="6350" ty="-127000" sx="65000" sy="64000" flip="none" algn="tl"/>
              </a:blipFill>
              <a:latin typeface="+mj-lt"/>
              <a:ea typeface="+mj-ea"/>
              <a:cs typeface="+mj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0060CE1A-A2ED-43AC-857D-05822177F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2598"/>
            <a:ext cx="6095695" cy="6857997"/>
          </a:xfrm>
          <a:custGeom>
            <a:avLst/>
            <a:gdLst>
              <a:gd name="connsiteX0" fmla="*/ 3435036 w 6095695"/>
              <a:gd name="connsiteY0" fmla="*/ 0 h 6857997"/>
              <a:gd name="connsiteX1" fmla="*/ 4198562 w 6095695"/>
              <a:gd name="connsiteY1" fmla="*/ 0 h 6857997"/>
              <a:gd name="connsiteX2" fmla="*/ 4365987 w 6095695"/>
              <a:gd name="connsiteY2" fmla="*/ 128761 h 6857997"/>
              <a:gd name="connsiteX3" fmla="*/ 6095695 w 6095695"/>
              <a:gd name="connsiteY3" fmla="*/ 3718209 h 6857997"/>
              <a:gd name="connsiteX4" fmla="*/ 4860911 w 6095695"/>
              <a:gd name="connsiteY4" fmla="*/ 6845880 h 6857997"/>
              <a:gd name="connsiteX5" fmla="*/ 4849107 w 6095695"/>
              <a:gd name="connsiteY5" fmla="*/ 6857997 h 6857997"/>
              <a:gd name="connsiteX6" fmla="*/ 4253869 w 6095695"/>
              <a:gd name="connsiteY6" fmla="*/ 6857997 h 6857997"/>
              <a:gd name="connsiteX7" fmla="*/ 4409441 w 6095695"/>
              <a:gd name="connsiteY7" fmla="*/ 6719623 h 6857997"/>
              <a:gd name="connsiteX8" fmla="*/ 5679794 w 6095695"/>
              <a:gd name="connsiteY8" fmla="*/ 3718209 h 6857997"/>
              <a:gd name="connsiteX9" fmla="*/ 3591563 w 6095695"/>
              <a:gd name="connsiteY9" fmla="*/ 88079 h 6857997"/>
              <a:gd name="connsiteX10" fmla="*/ 0 w 6095695"/>
              <a:gd name="connsiteY10" fmla="*/ 0 h 6857997"/>
              <a:gd name="connsiteX11" fmla="*/ 3177466 w 6095695"/>
              <a:gd name="connsiteY11" fmla="*/ 0 h 6857997"/>
              <a:gd name="connsiteX12" fmla="*/ 3353291 w 6095695"/>
              <a:gd name="connsiteY12" fmla="*/ 88129 h 6857997"/>
              <a:gd name="connsiteX13" fmla="*/ 5560965 w 6095695"/>
              <a:gd name="connsiteY13" fmla="*/ 3718209 h 6857997"/>
              <a:gd name="connsiteX14" fmla="*/ 4325417 w 6095695"/>
              <a:gd name="connsiteY14" fmla="*/ 6637392 h 6857997"/>
              <a:gd name="connsiteX15" fmla="*/ 4077394 w 6095695"/>
              <a:gd name="connsiteY15" fmla="*/ 6857997 h 6857997"/>
              <a:gd name="connsiteX16" fmla="*/ 0 w 6095695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  <a:blipFill dpi="0" rotWithShape="1">
            <a:blip r:embed="rId7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pic>
        <p:nvPicPr>
          <p:cNvPr id="5" name="Picture 4" descr="A person in a grey coat&#10;&#10;Description automatically generated">
            <a:extLst>
              <a:ext uri="{FF2B5EF4-FFF2-40B4-BE49-F238E27FC236}">
                <a16:creationId xmlns:a16="http://schemas.microsoft.com/office/drawing/2014/main" id="{44C9B1DB-4D64-A4D0-8387-A1DA531EC2B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4" y="558873"/>
            <a:ext cx="4330020" cy="629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556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A3D0CE2-91FF-49B3-A5D8-181E900D75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8AEBD96-C315-4F53-9D9E-0E20E993E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8916AAA-66F6-4DFA-88ED-7E27CF6B8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137D43F-BAD6-47F1-AA65-AEEA38A2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512C9B2-6B22-4211-A940-FCD7C2CD0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5F7DB84-CDE7-46F8-90DD-9D048A7D5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E8035907-EB9C-4E11-8A9B-D25B0AD8D7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9C69FA7-0958-4ED9-A0DF-E87A0C137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702709" y="3388657"/>
            <a:ext cx="3657600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DB0A998-A5C6-45CB-ACF3-1CF639920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33595" y="1903304"/>
            <a:ext cx="3051394" cy="3051388"/>
            <a:chOff x="7933595" y="1903304"/>
            <a:chExt cx="3051394" cy="3051388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AB5B6FA-7B4F-437A-9C78-144C7DCD1E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33595" y="1903304"/>
              <a:ext cx="3051394" cy="3051388"/>
            </a:xfrm>
            <a:prstGeom prst="ellipse">
              <a:avLst/>
            </a:prstGeom>
            <a:blipFill dpi="0" rotWithShape="1">
              <a:blip r:embed="rId7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aturation sat="400000"/>
                        </a14:imgEffect>
                        <a14:imgEffect>
                          <a14:brightnessContrast bright="-40000" contrast="40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A4199C21-6AE0-4F6F-AA96-6FFF97BB9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95024" y="2064730"/>
              <a:ext cx="2728540" cy="2728536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905AF8D-4141-A4BE-D28E-7AA03F97C395}"/>
              </a:ext>
            </a:extLst>
          </p:cNvPr>
          <p:cNvSpPr txBox="1"/>
          <p:nvPr/>
        </p:nvSpPr>
        <p:spPr>
          <a:xfrm>
            <a:off x="8152174" y="2743024"/>
            <a:ext cx="261044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52A3CB"/>
                </a:solidFill>
              </a:rPr>
              <a:t>CANS-FAST</a:t>
            </a:r>
            <a:r>
              <a:rPr lang="en-US" sz="2800" b="1" dirty="0">
                <a:solidFill>
                  <a:srgbClr val="E4E3DC"/>
                </a:solidFill>
              </a:rPr>
              <a:t> Benefits for a Case Worker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3CEC31-D1AA-F1F1-E959-5BD3011584E3}"/>
              </a:ext>
            </a:extLst>
          </p:cNvPr>
          <p:cNvSpPr txBox="1"/>
          <p:nvPr/>
        </p:nvSpPr>
        <p:spPr>
          <a:xfrm>
            <a:off x="368968" y="830757"/>
            <a:ext cx="712759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defRPr/>
            </a:pPr>
            <a:r>
              <a:rPr lang="en-US" altLang="en-US" sz="2200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Workers can use this approach to work </a:t>
            </a:r>
            <a:r>
              <a:rPr lang="en-US" altLang="en-US" sz="2200" b="1" i="1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smarter</a:t>
            </a:r>
            <a:r>
              <a:rPr lang="en-US" altLang="en-US" sz="2200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rather than </a:t>
            </a:r>
            <a:r>
              <a:rPr lang="en-US" altLang="en-US" sz="2200" b="1" i="1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harder</a:t>
            </a:r>
            <a:r>
              <a:rPr lang="en-US" altLang="en-US" sz="2200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by avoiding problems ahead of time.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9446D6-A8B1-DB2C-DBCB-08AF3FA90617}"/>
              </a:ext>
            </a:extLst>
          </p:cNvPr>
          <p:cNvSpPr txBox="1"/>
          <p:nvPr/>
        </p:nvSpPr>
        <p:spPr>
          <a:xfrm>
            <a:off x="368968" y="1867971"/>
            <a:ext cx="706125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defRPr/>
            </a:pPr>
            <a:r>
              <a:rPr lang="en-US" altLang="en-US" sz="2200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Workers can better </a:t>
            </a:r>
            <a:r>
              <a:rPr lang="en-US" altLang="en-US" sz="2200" b="1" i="1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engage</a:t>
            </a:r>
            <a:r>
              <a:rPr lang="en-US" altLang="en-US" sz="2200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families and youth by creating a </a:t>
            </a:r>
            <a:r>
              <a:rPr lang="en-US" altLang="en-US" sz="2200" b="1" i="1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shared vision </a:t>
            </a:r>
            <a:r>
              <a:rPr lang="en-US" altLang="en-US" sz="2200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where all of our perspectives matter.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BCCA9E-1F28-E8F3-9139-E4148712814B}"/>
              </a:ext>
            </a:extLst>
          </p:cNvPr>
          <p:cNvSpPr txBox="1"/>
          <p:nvPr/>
        </p:nvSpPr>
        <p:spPr>
          <a:xfrm>
            <a:off x="368968" y="2907351"/>
            <a:ext cx="706125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defRPr/>
            </a:pPr>
            <a:r>
              <a:rPr lang="en-US" altLang="en-US" sz="2200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Workers can </a:t>
            </a:r>
            <a:r>
              <a:rPr lang="en-US" altLang="en-US" sz="2200" b="1" i="1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organize</a:t>
            </a:r>
            <a:r>
              <a:rPr lang="en-US" altLang="en-US" sz="2200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personalized case plan.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DA5602-937E-7881-CBA0-5DD0BE5A915C}"/>
              </a:ext>
            </a:extLst>
          </p:cNvPr>
          <p:cNvSpPr txBox="1"/>
          <p:nvPr/>
        </p:nvSpPr>
        <p:spPr>
          <a:xfrm>
            <a:off x="368969" y="3608177"/>
            <a:ext cx="720288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defRPr/>
            </a:pPr>
            <a:r>
              <a:rPr lang="en-US" altLang="en-US" sz="2200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Workers can measure the </a:t>
            </a:r>
            <a:r>
              <a:rPr lang="en-US" altLang="en-US" sz="2200" b="1" i="1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progress</a:t>
            </a:r>
            <a:r>
              <a:rPr lang="en-US" altLang="en-US" sz="2200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children and families based on their </a:t>
            </a:r>
            <a:r>
              <a:rPr lang="en-US" altLang="en-US" sz="2200" b="1" i="1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specific needs</a:t>
            </a:r>
            <a:r>
              <a:rPr lang="en-US" altLang="en-US" sz="2200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altLang="en-US" sz="2200" i="1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731EC2-79EC-4E1E-7D04-A2D3A7937F22}"/>
              </a:ext>
            </a:extLst>
          </p:cNvPr>
          <p:cNvSpPr txBox="1"/>
          <p:nvPr/>
        </p:nvSpPr>
        <p:spPr>
          <a:xfrm>
            <a:off x="371663" y="4644746"/>
            <a:ext cx="712219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defRPr/>
            </a:pPr>
            <a:r>
              <a:rPr lang="en-US" altLang="en-US" sz="2200" b="1" dirty="0">
                <a:solidFill>
                  <a:srgbClr val="52A3C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Workers can use a common language with others in the systems serving children and families. This is where stakeholders come in.</a:t>
            </a:r>
            <a:endParaRPr lang="en-US" altLang="en-US" sz="2200" b="1" dirty="0">
              <a:solidFill>
                <a:srgbClr val="52A3CB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476A63A0-0ADF-8F4B-133C-2FA8A78DF420}"/>
              </a:ext>
            </a:extLst>
          </p:cNvPr>
          <p:cNvSpPr/>
          <p:nvPr/>
        </p:nvSpPr>
        <p:spPr>
          <a:xfrm>
            <a:off x="205195" y="968137"/>
            <a:ext cx="163773" cy="159657"/>
          </a:xfrm>
          <a:prstGeom prst="flowChartConnector">
            <a:avLst/>
          </a:prstGeom>
          <a:solidFill>
            <a:srgbClr val="99CC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lowchart: Connector 15">
            <a:extLst>
              <a:ext uri="{FF2B5EF4-FFF2-40B4-BE49-F238E27FC236}">
                <a16:creationId xmlns:a16="http://schemas.microsoft.com/office/drawing/2014/main" id="{73C7F105-1C13-7797-9774-7377ECFBFDB3}"/>
              </a:ext>
            </a:extLst>
          </p:cNvPr>
          <p:cNvSpPr/>
          <p:nvPr/>
        </p:nvSpPr>
        <p:spPr>
          <a:xfrm>
            <a:off x="205194" y="2016102"/>
            <a:ext cx="163773" cy="159657"/>
          </a:xfrm>
          <a:prstGeom prst="flowChartConnector">
            <a:avLst/>
          </a:prstGeom>
          <a:solidFill>
            <a:srgbClr val="99CC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id="{B7E27F7B-B20D-CD8C-5746-C4CB5016C6DD}"/>
              </a:ext>
            </a:extLst>
          </p:cNvPr>
          <p:cNvSpPr/>
          <p:nvPr/>
        </p:nvSpPr>
        <p:spPr>
          <a:xfrm>
            <a:off x="205193" y="3030384"/>
            <a:ext cx="163773" cy="159657"/>
          </a:xfrm>
          <a:prstGeom prst="flowChartConnector">
            <a:avLst/>
          </a:prstGeom>
          <a:solidFill>
            <a:srgbClr val="99CC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lowchart: Connector 19">
            <a:extLst>
              <a:ext uri="{FF2B5EF4-FFF2-40B4-BE49-F238E27FC236}">
                <a16:creationId xmlns:a16="http://schemas.microsoft.com/office/drawing/2014/main" id="{A9F0900F-D731-6F6A-4DA4-AB46C9D84082}"/>
              </a:ext>
            </a:extLst>
          </p:cNvPr>
          <p:cNvSpPr/>
          <p:nvPr/>
        </p:nvSpPr>
        <p:spPr>
          <a:xfrm>
            <a:off x="205193" y="3749039"/>
            <a:ext cx="163773" cy="159657"/>
          </a:xfrm>
          <a:prstGeom prst="flowChartConnector">
            <a:avLst/>
          </a:prstGeom>
          <a:solidFill>
            <a:srgbClr val="99CC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id="{909E96D4-2D14-96EC-5412-B182DE185E17}"/>
              </a:ext>
            </a:extLst>
          </p:cNvPr>
          <p:cNvSpPr/>
          <p:nvPr/>
        </p:nvSpPr>
        <p:spPr>
          <a:xfrm>
            <a:off x="205193" y="4795035"/>
            <a:ext cx="163773" cy="159657"/>
          </a:xfrm>
          <a:prstGeom prst="flowChartConnector">
            <a:avLst/>
          </a:prstGeom>
          <a:solidFill>
            <a:srgbClr val="99CC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4420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A3D0CE2-91FF-49B3-A5D8-181E900D75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8AEBD96-C315-4F53-9D9E-0E20E993E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8916AAA-66F6-4DFA-88ED-7E27CF6B8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137D43F-BAD6-47F1-AA65-AEEA38A2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512C9B2-6B22-4211-A940-FCD7C2CD0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5F7DB84-CDE7-46F8-90DD-9D048A7D5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E8035907-EB9C-4E11-8A9B-D25B0AD8D7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9C69FA7-0958-4ED9-A0DF-E87A0C137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702709" y="3388657"/>
            <a:ext cx="3657600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DB0A998-A5C6-45CB-ACF3-1CF639920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33595" y="1903304"/>
            <a:ext cx="3051394" cy="3051388"/>
            <a:chOff x="7933595" y="1903304"/>
            <a:chExt cx="3051394" cy="3051388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AB5B6FA-7B4F-437A-9C78-144C7DCD1E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33595" y="1903304"/>
              <a:ext cx="3051394" cy="3051388"/>
            </a:xfrm>
            <a:prstGeom prst="ellipse">
              <a:avLst/>
            </a:prstGeom>
            <a:blipFill dpi="0" rotWithShape="1">
              <a:blip r:embed="rId7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aturation sat="400000"/>
                        </a14:imgEffect>
                        <a14:imgEffect>
                          <a14:brightnessContrast bright="-40000" contrast="40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A4199C21-6AE0-4F6F-AA96-6FFF97BB9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95024" y="2064730"/>
              <a:ext cx="2728540" cy="2728536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905AF8D-4141-A4BE-D28E-7AA03F97C395}"/>
              </a:ext>
            </a:extLst>
          </p:cNvPr>
          <p:cNvSpPr txBox="1"/>
          <p:nvPr/>
        </p:nvSpPr>
        <p:spPr>
          <a:xfrm>
            <a:off x="8152174" y="2743024"/>
            <a:ext cx="261044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52A3CB"/>
                </a:solidFill>
              </a:rPr>
              <a:t>CANS-FAST</a:t>
            </a:r>
            <a:r>
              <a:rPr lang="en-US" sz="2800" b="1" dirty="0">
                <a:solidFill>
                  <a:srgbClr val="E4E3DC"/>
                </a:solidFill>
              </a:rPr>
              <a:t> Benefits for a </a:t>
            </a:r>
            <a:r>
              <a:rPr lang="en-US" altLang="en-US" sz="2800" b="1" dirty="0">
                <a:solidFill>
                  <a:srgbClr val="E4E3DC"/>
                </a:solidFill>
              </a:rPr>
              <a:t>Parent or Guardian</a:t>
            </a:r>
            <a:endParaRPr lang="en-US" sz="2800" b="1" dirty="0">
              <a:solidFill>
                <a:srgbClr val="E4E3DC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3CEC31-D1AA-F1F1-E959-5BD3011584E3}"/>
              </a:ext>
            </a:extLst>
          </p:cNvPr>
          <p:cNvSpPr txBox="1"/>
          <p:nvPr/>
        </p:nvSpPr>
        <p:spPr>
          <a:xfrm>
            <a:off x="411919" y="841722"/>
            <a:ext cx="696027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defRPr/>
            </a:pPr>
            <a:r>
              <a:rPr lang="en-US" altLang="en-US" sz="3600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altLang="en-US" sz="3600" b="1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CANS-FAST</a:t>
            </a:r>
            <a:r>
              <a:rPr lang="en-US" altLang="en-US" sz="3600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helps parents </a:t>
            </a:r>
            <a:r>
              <a:rPr lang="en-US" altLang="en-US" sz="3600" b="1" i="1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understand</a:t>
            </a:r>
            <a:r>
              <a:rPr lang="en-US" altLang="en-US" sz="3600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their child and family better.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9446D6-A8B1-DB2C-DBCB-08AF3FA90617}"/>
              </a:ext>
            </a:extLst>
          </p:cNvPr>
          <p:cNvSpPr txBox="1"/>
          <p:nvPr/>
        </p:nvSpPr>
        <p:spPr>
          <a:xfrm>
            <a:off x="411919" y="2870992"/>
            <a:ext cx="720288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defRPr/>
            </a:pPr>
            <a:r>
              <a:rPr lang="en-US" altLang="en-US" sz="3200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altLang="en-US" sz="3200" b="1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CANS-FAST</a:t>
            </a:r>
            <a:r>
              <a:rPr lang="en-US" altLang="en-US" sz="3200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is an approach where the parent’s </a:t>
            </a:r>
            <a:r>
              <a:rPr lang="en-US" altLang="en-US" sz="3200" b="1" i="1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perspective</a:t>
            </a:r>
            <a:r>
              <a:rPr lang="en-US" altLang="en-US" sz="3200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matters too.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BCCA9E-1F28-E8F3-9139-E4148712814B}"/>
              </a:ext>
            </a:extLst>
          </p:cNvPr>
          <p:cNvSpPr txBox="1"/>
          <p:nvPr/>
        </p:nvSpPr>
        <p:spPr>
          <a:xfrm>
            <a:off x="429794" y="4223154"/>
            <a:ext cx="706125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defRPr/>
            </a:pPr>
            <a:r>
              <a:rPr lang="en-US" altLang="en-US" sz="3200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altLang="en-US" sz="3200" b="1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CANS-FAST</a:t>
            </a:r>
            <a:r>
              <a:rPr lang="en-US" altLang="en-US" sz="3200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helps families and DCFS agree on what they need to work on together.</a:t>
            </a:r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476A63A0-0ADF-8F4B-133C-2FA8A78DF420}"/>
              </a:ext>
            </a:extLst>
          </p:cNvPr>
          <p:cNvSpPr/>
          <p:nvPr/>
        </p:nvSpPr>
        <p:spPr>
          <a:xfrm>
            <a:off x="205193" y="1032305"/>
            <a:ext cx="163773" cy="159657"/>
          </a:xfrm>
          <a:prstGeom prst="flowChartConnector">
            <a:avLst/>
          </a:prstGeom>
          <a:solidFill>
            <a:srgbClr val="99CC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lowchart: Connector 15">
            <a:extLst>
              <a:ext uri="{FF2B5EF4-FFF2-40B4-BE49-F238E27FC236}">
                <a16:creationId xmlns:a16="http://schemas.microsoft.com/office/drawing/2014/main" id="{73C7F105-1C13-7797-9774-7377ECFBFDB3}"/>
              </a:ext>
            </a:extLst>
          </p:cNvPr>
          <p:cNvSpPr/>
          <p:nvPr/>
        </p:nvSpPr>
        <p:spPr>
          <a:xfrm>
            <a:off x="205193" y="3058839"/>
            <a:ext cx="163773" cy="159657"/>
          </a:xfrm>
          <a:prstGeom prst="flowChartConnector">
            <a:avLst/>
          </a:prstGeom>
          <a:solidFill>
            <a:srgbClr val="99CC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id="{B7E27F7B-B20D-CD8C-5746-C4CB5016C6DD}"/>
              </a:ext>
            </a:extLst>
          </p:cNvPr>
          <p:cNvSpPr/>
          <p:nvPr/>
        </p:nvSpPr>
        <p:spPr>
          <a:xfrm>
            <a:off x="205193" y="4380379"/>
            <a:ext cx="163773" cy="159657"/>
          </a:xfrm>
          <a:prstGeom prst="flowChartConnector">
            <a:avLst/>
          </a:prstGeom>
          <a:solidFill>
            <a:srgbClr val="99CC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1790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hands shaking&#10;&#10;Description automatically generated">
            <a:extLst>
              <a:ext uri="{FF2B5EF4-FFF2-40B4-BE49-F238E27FC236}">
                <a16:creationId xmlns:a16="http://schemas.microsoft.com/office/drawing/2014/main" id="{6ED769BD-240C-B1D9-7284-67DBD2F505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0" b="14963"/>
          <a:stretch/>
        </p:blipFill>
        <p:spPr>
          <a:xfrm>
            <a:off x="-193123" y="1844842"/>
            <a:ext cx="12385123" cy="52618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3ACB2E-9D2A-B360-4F81-1D51155E23CB}"/>
              </a:ext>
            </a:extLst>
          </p:cNvPr>
          <p:cNvSpPr txBox="1"/>
          <p:nvPr/>
        </p:nvSpPr>
        <p:spPr>
          <a:xfrm>
            <a:off x="408206" y="1844842"/>
            <a:ext cx="11375588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en-US" sz="3200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benefits do </a:t>
            </a:r>
            <a:r>
              <a:rPr lang="en-US" sz="3200" b="1" u="sng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en-US" sz="3200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see from the </a:t>
            </a:r>
            <a:r>
              <a:rPr lang="en-US" sz="3200" b="1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CANS/FAST?</a:t>
            </a:r>
          </a:p>
          <a:p>
            <a:endParaRPr lang="en-US" cap="all" dirty="0">
              <a:blipFill dpi="0" rotWithShape="1">
                <a:blip r:embed="rId4"/>
                <a:srcRect/>
                <a:tile tx="6350" ty="-127000" sx="65000" sy="64000" flip="none" algn="tl"/>
              </a:blipFill>
              <a:latin typeface="Rockwell Condensed" panose="02060603050405020104"/>
              <a:ea typeface="+mj-ea"/>
              <a:cs typeface="+mj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1C2FC2-1215-67F7-82E3-F704289CFB5E}"/>
              </a:ext>
            </a:extLst>
          </p:cNvPr>
          <p:cNvSpPr txBox="1"/>
          <p:nvPr/>
        </p:nvSpPr>
        <p:spPr>
          <a:xfrm>
            <a:off x="308532" y="490626"/>
            <a:ext cx="115749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dirty="0">
                <a:solidFill>
                  <a:srgbClr val="52A3CB"/>
                </a:solidFill>
              </a:rPr>
              <a:t>CANS-FAST BENEFITS FOR A STAKEHOLDER</a:t>
            </a:r>
            <a:endParaRPr kumimoji="0" lang="en-US" sz="4000" b="1" i="0" u="none" strike="noStrike" kern="1200" spc="0" normalizeH="0" baseline="0" noProof="0" dirty="0">
              <a:ln>
                <a:noFill/>
              </a:ln>
              <a:solidFill>
                <a:srgbClr val="52A3CB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8134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BEAA2F-31DE-CE5C-1569-E10A0B300B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FFD87-3DE1-46D0-F776-3DADD178C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2265" y="77517"/>
            <a:ext cx="4167369" cy="3043121"/>
          </a:xfrm>
        </p:spPr>
        <p:txBody>
          <a:bodyPr>
            <a:normAutofit fontScale="90000"/>
          </a:bodyPr>
          <a:lstStyle/>
          <a:p>
            <a:r>
              <a:rPr lang="en-US" sz="4400" b="0" dirty="0">
                <a:solidFill>
                  <a:srgbClr val="245D7A"/>
                </a:solidFill>
              </a:rPr>
              <a:t>How does the </a:t>
            </a:r>
            <a:r>
              <a:rPr lang="en-US" sz="4400" u="sng" dirty="0">
                <a:solidFill>
                  <a:srgbClr val="D5410B"/>
                </a:solidFill>
              </a:rPr>
              <a:t>safety assessment </a:t>
            </a:r>
            <a:br>
              <a:rPr lang="en-US" sz="4400" b="0" u="sng" dirty="0">
                <a:solidFill>
                  <a:srgbClr val="52A3CB"/>
                </a:solidFill>
              </a:rPr>
            </a:br>
            <a:r>
              <a:rPr lang="en-US" sz="4400" b="0" dirty="0">
                <a:solidFill>
                  <a:srgbClr val="245D7A"/>
                </a:solidFill>
              </a:rPr>
              <a:t>help guide decision making?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44B1B7-A396-358A-3DB0-D9B25DE0BC80}"/>
              </a:ext>
            </a:extLst>
          </p:cNvPr>
          <p:cNvSpPr txBox="1"/>
          <p:nvPr/>
        </p:nvSpPr>
        <p:spPr>
          <a:xfrm>
            <a:off x="757503" y="915772"/>
            <a:ext cx="69050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245D7A"/>
                </a:solidFill>
              </a:rPr>
              <a:t>The child may remain in the placement with no intervention </a:t>
            </a:r>
            <a:r>
              <a:rPr lang="en-US" sz="3200" b="1" dirty="0">
                <a:solidFill>
                  <a:srgbClr val="52A3CB"/>
                </a:solidFill>
              </a:rPr>
              <a:t>(SAFE).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C03DEC-054B-7085-2535-C02096DB6C38}"/>
              </a:ext>
            </a:extLst>
          </p:cNvPr>
          <p:cNvSpPr txBox="1"/>
          <p:nvPr/>
        </p:nvSpPr>
        <p:spPr>
          <a:xfrm>
            <a:off x="757503" y="2797813"/>
            <a:ext cx="63184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245D7A"/>
                </a:solidFill>
              </a:rPr>
              <a:t>If a change in placement must occur </a:t>
            </a:r>
            <a:r>
              <a:rPr lang="en-US" sz="3200" b="1" dirty="0">
                <a:solidFill>
                  <a:srgbClr val="52A3CB"/>
                </a:solidFill>
              </a:rPr>
              <a:t>(UNSAFE)</a:t>
            </a:r>
            <a:r>
              <a:rPr lang="en-US" sz="3200" dirty="0">
                <a:solidFill>
                  <a:srgbClr val="245D7A"/>
                </a:solidFill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016A6A-1025-4745-EC31-6B653498675D}"/>
              </a:ext>
            </a:extLst>
          </p:cNvPr>
          <p:cNvSpPr txBox="1"/>
          <p:nvPr/>
        </p:nvSpPr>
        <p:spPr>
          <a:xfrm>
            <a:off x="757503" y="4325911"/>
            <a:ext cx="706596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245D7A"/>
                </a:solidFill>
              </a:rPr>
              <a:t>Child should remain in placement with safety interventions in place </a:t>
            </a:r>
            <a:r>
              <a:rPr lang="en-US" sz="3200" dirty="0">
                <a:solidFill>
                  <a:srgbClr val="52A3CB"/>
                </a:solidFill>
              </a:rPr>
              <a:t>(</a:t>
            </a:r>
            <a:r>
              <a:rPr lang="en-US" sz="3200" b="1" dirty="0">
                <a:solidFill>
                  <a:srgbClr val="52A3CB"/>
                </a:solidFill>
              </a:rPr>
              <a:t>SAFE WITH IMMEDIATE </a:t>
            </a:r>
          </a:p>
          <a:p>
            <a:r>
              <a:rPr lang="en-US" sz="3200" b="1" dirty="0">
                <a:solidFill>
                  <a:srgbClr val="52A3CB"/>
                </a:solidFill>
              </a:rPr>
              <a:t>SAFETY PLAN</a:t>
            </a:r>
            <a:r>
              <a:rPr lang="en-US" sz="3200" dirty="0">
                <a:solidFill>
                  <a:srgbClr val="52A3CB"/>
                </a:solidFill>
              </a:rPr>
              <a:t>)</a:t>
            </a:r>
            <a:r>
              <a:rPr lang="en-US" sz="3200" dirty="0">
                <a:solidFill>
                  <a:srgbClr val="245D7A"/>
                </a:solidFill>
              </a:rPr>
              <a:t>.</a:t>
            </a:r>
          </a:p>
        </p:txBody>
      </p:sp>
      <p:pic>
        <p:nvPicPr>
          <p:cNvPr id="16" name="Graphic 15" descr="Badge 1 with solid fill">
            <a:extLst>
              <a:ext uri="{FF2B5EF4-FFF2-40B4-BE49-F238E27FC236}">
                <a16:creationId xmlns:a16="http://schemas.microsoft.com/office/drawing/2014/main" id="{2A6B7A1A-EC01-0A9C-8350-06DECA2877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172" y="1054271"/>
            <a:ext cx="646331" cy="646331"/>
          </a:xfrm>
          <a:prstGeom prst="rect">
            <a:avLst/>
          </a:prstGeom>
        </p:spPr>
      </p:pic>
      <p:pic>
        <p:nvPicPr>
          <p:cNvPr id="18" name="Graphic 17" descr="Badge with solid fill">
            <a:extLst>
              <a:ext uri="{FF2B5EF4-FFF2-40B4-BE49-F238E27FC236}">
                <a16:creationId xmlns:a16="http://schemas.microsoft.com/office/drawing/2014/main" id="{6D3CE5E0-453F-D6B2-0DCF-CC61D2AC6D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172" y="2929356"/>
            <a:ext cx="646331" cy="646331"/>
          </a:xfrm>
          <a:prstGeom prst="rect">
            <a:avLst/>
          </a:prstGeom>
        </p:spPr>
      </p:pic>
      <p:pic>
        <p:nvPicPr>
          <p:cNvPr id="20" name="Graphic 19" descr="Badge 3 with solid fill">
            <a:extLst>
              <a:ext uri="{FF2B5EF4-FFF2-40B4-BE49-F238E27FC236}">
                <a16:creationId xmlns:a16="http://schemas.microsoft.com/office/drawing/2014/main" id="{530E4D0C-6C28-1BB6-D414-CBE8660E7D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171" y="4481275"/>
            <a:ext cx="646331" cy="646331"/>
          </a:xfrm>
          <a:prstGeom prst="rect">
            <a:avLst/>
          </a:prstGeom>
        </p:spPr>
      </p:pic>
      <p:pic>
        <p:nvPicPr>
          <p:cNvPr id="21" name="Picture 20" descr="A person in a suit with her hand on her chin&#10;&#10;AI-generated content may be incorrect.">
            <a:extLst>
              <a:ext uri="{FF2B5EF4-FFF2-40B4-BE49-F238E27FC236}">
                <a16:creationId xmlns:a16="http://schemas.microsoft.com/office/drawing/2014/main" id="{44BB27ED-FC81-F462-EAE3-0901DF2387A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090" y="2474646"/>
            <a:ext cx="2587056" cy="4383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2167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C7E03-8805-7CF0-A6A8-1075A58D9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5339" y="1857746"/>
            <a:ext cx="4366661" cy="2099009"/>
          </a:xfrm>
        </p:spPr>
        <p:txBody>
          <a:bodyPr>
            <a:normAutofit fontScale="90000"/>
          </a:bodyPr>
          <a:lstStyle/>
          <a:p>
            <a:r>
              <a:rPr lang="en-US" sz="4400" u="sng" dirty="0">
                <a:solidFill>
                  <a:srgbClr val="52A3CB"/>
                </a:solidFill>
              </a:rPr>
              <a:t>6</a:t>
            </a:r>
            <a:r>
              <a:rPr lang="en-US" sz="4400" dirty="0">
                <a:solidFill>
                  <a:srgbClr val="D5410B"/>
                </a:solidFill>
              </a:rPr>
              <a:t> Key Characteristics of the </a:t>
            </a:r>
            <a:r>
              <a:rPr lang="en-US" sz="4400" dirty="0">
                <a:solidFill>
                  <a:srgbClr val="4C1A27"/>
                </a:solidFill>
              </a:rPr>
              <a:t>cans-fast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F75F46-4910-142F-D1B0-330419FF2141}"/>
              </a:ext>
            </a:extLst>
          </p:cNvPr>
          <p:cNvSpPr txBox="1"/>
          <p:nvPr/>
        </p:nvSpPr>
        <p:spPr>
          <a:xfrm>
            <a:off x="697831" y="638774"/>
            <a:ext cx="3088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45D7A"/>
                </a:solidFill>
              </a:rPr>
              <a:t>Items are included because they might impact service </a:t>
            </a:r>
            <a:r>
              <a:rPr lang="en-US" b="1" dirty="0">
                <a:solidFill>
                  <a:srgbClr val="52A3CB"/>
                </a:solidFill>
              </a:rPr>
              <a:t>[case] planning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6104AD-55CA-11AB-A69D-58A5547D690B}"/>
              </a:ext>
            </a:extLst>
          </p:cNvPr>
          <p:cNvSpPr txBox="1"/>
          <p:nvPr/>
        </p:nvSpPr>
        <p:spPr>
          <a:xfrm>
            <a:off x="4510284" y="638773"/>
            <a:ext cx="2943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45D7A"/>
                </a:solidFill>
              </a:rPr>
              <a:t>Consider </a:t>
            </a:r>
            <a:r>
              <a:rPr lang="en-US" b="1" dirty="0">
                <a:solidFill>
                  <a:srgbClr val="52A3CB"/>
                </a:solidFill>
              </a:rPr>
              <a:t>culture</a:t>
            </a:r>
            <a:r>
              <a:rPr lang="en-US" dirty="0">
                <a:solidFill>
                  <a:srgbClr val="245D7A"/>
                </a:solidFill>
              </a:rPr>
              <a:t> and </a:t>
            </a:r>
            <a:r>
              <a:rPr lang="en-US" b="1" dirty="0">
                <a:solidFill>
                  <a:srgbClr val="52A3CB"/>
                </a:solidFill>
              </a:rPr>
              <a:t>development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232E54-74A7-E81A-D1D7-36046FB7C2CB}"/>
              </a:ext>
            </a:extLst>
          </p:cNvPr>
          <p:cNvSpPr txBox="1"/>
          <p:nvPr/>
        </p:nvSpPr>
        <p:spPr>
          <a:xfrm>
            <a:off x="697831" y="2202429"/>
            <a:ext cx="3088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45D7A"/>
                </a:solidFill>
              </a:rPr>
              <a:t>The level of items translates immediately into </a:t>
            </a:r>
            <a:r>
              <a:rPr lang="en-US" b="1" dirty="0">
                <a:solidFill>
                  <a:srgbClr val="52A3CB"/>
                </a:solidFill>
              </a:rPr>
              <a:t>action levels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4B627A-62BB-D13D-1A11-EF07D616CFF2}"/>
              </a:ext>
            </a:extLst>
          </p:cNvPr>
          <p:cNvSpPr txBox="1"/>
          <p:nvPr/>
        </p:nvSpPr>
        <p:spPr>
          <a:xfrm>
            <a:off x="4510284" y="2202428"/>
            <a:ext cx="30881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45D7A"/>
                </a:solidFill>
              </a:rPr>
              <a:t>It is agnostic as to etiology (</a:t>
            </a:r>
            <a:r>
              <a:rPr lang="en-US" i="1" dirty="0">
                <a:solidFill>
                  <a:srgbClr val="245D7A"/>
                </a:solidFill>
              </a:rPr>
              <a:t>it is not based on the cause</a:t>
            </a:r>
            <a:r>
              <a:rPr lang="en-US" dirty="0">
                <a:solidFill>
                  <a:srgbClr val="245D7A"/>
                </a:solidFill>
              </a:rPr>
              <a:t>)—it is about the </a:t>
            </a:r>
            <a:r>
              <a:rPr lang="en-US" b="1" dirty="0">
                <a:solidFill>
                  <a:srgbClr val="52A3CB"/>
                </a:solidFill>
              </a:rPr>
              <a:t>‘what’ </a:t>
            </a:r>
            <a:r>
              <a:rPr lang="en-US" dirty="0">
                <a:solidFill>
                  <a:srgbClr val="245D7A"/>
                </a:solidFill>
              </a:rPr>
              <a:t>not about the ‘why’ </a:t>
            </a:r>
            <a:r>
              <a:rPr lang="en-US" b="1" dirty="0">
                <a:solidFill>
                  <a:srgbClr val="245D7A"/>
                </a:solidFill>
              </a:rPr>
              <a:t>(2 exceptions: </a:t>
            </a:r>
            <a:r>
              <a:rPr lang="en-US" b="1" dirty="0">
                <a:solidFill>
                  <a:srgbClr val="52A3CB"/>
                </a:solidFill>
              </a:rPr>
              <a:t>trauma and child behavior</a:t>
            </a:r>
            <a:r>
              <a:rPr lang="en-US" b="1" dirty="0">
                <a:solidFill>
                  <a:srgbClr val="245D7A"/>
                </a:solidFill>
              </a:rPr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2134A2-32A3-30C9-64C9-FDF1D9A19397}"/>
              </a:ext>
            </a:extLst>
          </p:cNvPr>
          <p:cNvSpPr txBox="1"/>
          <p:nvPr/>
        </p:nvSpPr>
        <p:spPr>
          <a:xfrm>
            <a:off x="697831" y="4227749"/>
            <a:ext cx="3088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45D7A"/>
                </a:solidFill>
              </a:rPr>
              <a:t>It is about the </a:t>
            </a:r>
            <a:r>
              <a:rPr lang="en-US" b="1" dirty="0">
                <a:solidFill>
                  <a:srgbClr val="52A3CB"/>
                </a:solidFill>
              </a:rPr>
              <a:t>child</a:t>
            </a:r>
            <a:r>
              <a:rPr lang="en-US" dirty="0">
                <a:solidFill>
                  <a:srgbClr val="245D7A"/>
                </a:solidFill>
              </a:rPr>
              <a:t> not about the service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09A6EB-381C-06EE-9454-CAC6DE16FE89}"/>
              </a:ext>
            </a:extLst>
          </p:cNvPr>
          <p:cNvSpPr txBox="1"/>
          <p:nvPr/>
        </p:nvSpPr>
        <p:spPr>
          <a:xfrm>
            <a:off x="4510284" y="4227749"/>
            <a:ext cx="30881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45D7A"/>
                </a:solidFill>
              </a:rPr>
              <a:t>The </a:t>
            </a:r>
            <a:r>
              <a:rPr lang="en-US" b="1" dirty="0">
                <a:solidFill>
                  <a:srgbClr val="52A3CB"/>
                </a:solidFill>
              </a:rPr>
              <a:t>30-day window </a:t>
            </a:r>
            <a:r>
              <a:rPr lang="en-US" dirty="0">
                <a:solidFill>
                  <a:srgbClr val="245D7A"/>
                </a:solidFill>
              </a:rPr>
              <a:t>is to remind us to keep assessments relevant and ‘fresh’</a:t>
            </a:r>
          </a:p>
        </p:txBody>
      </p:sp>
      <p:pic>
        <p:nvPicPr>
          <p:cNvPr id="16" name="Graphic 15" descr="Badge 1 with solid fill">
            <a:extLst>
              <a:ext uri="{FF2B5EF4-FFF2-40B4-BE49-F238E27FC236}">
                <a16:creationId xmlns:a16="http://schemas.microsoft.com/office/drawing/2014/main" id="{1878B186-FD52-5F57-0271-04F5E155D2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172" y="638774"/>
            <a:ext cx="646331" cy="646331"/>
          </a:xfrm>
          <a:prstGeom prst="rect">
            <a:avLst/>
          </a:prstGeom>
        </p:spPr>
      </p:pic>
      <p:pic>
        <p:nvPicPr>
          <p:cNvPr id="18" name="Graphic 17" descr="Badge with solid fill">
            <a:extLst>
              <a:ext uri="{FF2B5EF4-FFF2-40B4-BE49-F238E27FC236}">
                <a16:creationId xmlns:a16="http://schemas.microsoft.com/office/drawing/2014/main" id="{9CF9F658-5677-AC54-8F0E-AAFF0B236F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172" y="2202428"/>
            <a:ext cx="646331" cy="646331"/>
          </a:xfrm>
          <a:prstGeom prst="rect">
            <a:avLst/>
          </a:prstGeom>
        </p:spPr>
      </p:pic>
      <p:pic>
        <p:nvPicPr>
          <p:cNvPr id="20" name="Graphic 19" descr="Badge 3 with solid fill">
            <a:extLst>
              <a:ext uri="{FF2B5EF4-FFF2-40B4-BE49-F238E27FC236}">
                <a16:creationId xmlns:a16="http://schemas.microsoft.com/office/drawing/2014/main" id="{F097812B-078D-C3DE-24BD-6E4EA658FD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172" y="4187412"/>
            <a:ext cx="646331" cy="646331"/>
          </a:xfrm>
          <a:prstGeom prst="rect">
            <a:avLst/>
          </a:prstGeom>
        </p:spPr>
      </p:pic>
      <p:pic>
        <p:nvPicPr>
          <p:cNvPr id="22" name="Graphic 21" descr="Badge 4 with solid fill">
            <a:extLst>
              <a:ext uri="{FF2B5EF4-FFF2-40B4-BE49-F238E27FC236}">
                <a16:creationId xmlns:a16="http://schemas.microsoft.com/office/drawing/2014/main" id="{7B5F5DEC-44FC-C5F8-A3BD-83EC8543A3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968099" y="638774"/>
            <a:ext cx="646330" cy="646330"/>
          </a:xfrm>
          <a:prstGeom prst="rect">
            <a:avLst/>
          </a:prstGeom>
        </p:spPr>
      </p:pic>
      <p:pic>
        <p:nvPicPr>
          <p:cNvPr id="24" name="Graphic 23" descr="Badge 5 with solid fill">
            <a:extLst>
              <a:ext uri="{FF2B5EF4-FFF2-40B4-BE49-F238E27FC236}">
                <a16:creationId xmlns:a16="http://schemas.microsoft.com/office/drawing/2014/main" id="{AA2C0A3E-896F-4614-7E82-11C0A5061DE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968099" y="2202429"/>
            <a:ext cx="646330" cy="646330"/>
          </a:xfrm>
          <a:prstGeom prst="rect">
            <a:avLst/>
          </a:prstGeom>
        </p:spPr>
      </p:pic>
      <p:pic>
        <p:nvPicPr>
          <p:cNvPr id="26" name="Graphic 25" descr="Badge 6 with solid fill">
            <a:extLst>
              <a:ext uri="{FF2B5EF4-FFF2-40B4-BE49-F238E27FC236}">
                <a16:creationId xmlns:a16="http://schemas.microsoft.com/office/drawing/2014/main" id="{61C6AE66-03A8-0710-F928-9FED62B2B90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953179" y="4187412"/>
            <a:ext cx="646330" cy="646330"/>
          </a:xfrm>
          <a:prstGeom prst="rect">
            <a:avLst/>
          </a:prstGeom>
        </p:spPr>
      </p:pic>
      <p:pic>
        <p:nvPicPr>
          <p:cNvPr id="27" name="Picture 2" descr="C:\Users\cmgriffin\AppData\Local\Microsoft\Windows\Temporary Internet Files\Content.IE5\8KONUP1R\Italian_traffic_signs_-_fermarsi_e_dare_precedenza_-_stop.svg[1].p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F9B4543-8F7D-C826-E70B-F9FFC9F0E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5493" y="4827913"/>
            <a:ext cx="148590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22D7CE8-342B-FC81-17B1-52A6C1035BA0}"/>
              </a:ext>
            </a:extLst>
          </p:cNvPr>
          <p:cNvSpPr txBox="1"/>
          <p:nvPr/>
        </p:nvSpPr>
        <p:spPr>
          <a:xfrm>
            <a:off x="9641393" y="5570863"/>
            <a:ext cx="18127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4C1A27"/>
                </a:solidFill>
              </a:rPr>
              <a:t>Click the </a:t>
            </a:r>
            <a:r>
              <a:rPr lang="en-US" sz="1800" b="1" u="sng" dirty="0">
                <a:solidFill>
                  <a:srgbClr val="4C1A27"/>
                </a:solidFill>
              </a:rPr>
              <a:t>Sign</a:t>
            </a:r>
          </a:p>
        </p:txBody>
      </p:sp>
      <p:pic>
        <p:nvPicPr>
          <p:cNvPr id="33" name="Picture 32" descr="Cartoon hand holding a key&#10;&#10;Description automatically generated">
            <a:extLst>
              <a:ext uri="{FF2B5EF4-FFF2-40B4-BE49-F238E27FC236}">
                <a16:creationId xmlns:a16="http://schemas.microsoft.com/office/drawing/2014/main" id="{2292E98D-1A2E-370E-E84A-C78AFAF54CAE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14918" t="27717" r="15791" b="28141"/>
          <a:stretch/>
        </p:blipFill>
        <p:spPr>
          <a:xfrm rot="1169711">
            <a:off x="9496423" y="563045"/>
            <a:ext cx="3236747" cy="2082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949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traffic light with different colored lights&#10;&#10;Description automatically generated">
            <a:extLst>
              <a:ext uri="{FF2B5EF4-FFF2-40B4-BE49-F238E27FC236}">
                <a16:creationId xmlns:a16="http://schemas.microsoft.com/office/drawing/2014/main" id="{772CCCE5-FB9E-9E63-0A4F-C8DD63B916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097" y="0"/>
            <a:ext cx="5297805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E55FBEF-0D47-A2BC-8FE0-8806AB13B2C8}"/>
              </a:ext>
            </a:extLst>
          </p:cNvPr>
          <p:cNvSpPr txBox="1"/>
          <p:nvPr/>
        </p:nvSpPr>
        <p:spPr>
          <a:xfrm>
            <a:off x="5795210" y="1010654"/>
            <a:ext cx="6015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E4E3DC"/>
                </a:solidFill>
              </a:rPr>
              <a:t>0</a:t>
            </a:r>
            <a:endParaRPr lang="en-US" sz="2800" dirty="0">
              <a:solidFill>
                <a:srgbClr val="E4E3DC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04829F-691B-AE0A-FDB4-8CFCCC55057E}"/>
              </a:ext>
            </a:extLst>
          </p:cNvPr>
          <p:cNvSpPr txBox="1"/>
          <p:nvPr/>
        </p:nvSpPr>
        <p:spPr>
          <a:xfrm>
            <a:off x="5795210" y="2413337"/>
            <a:ext cx="6015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E4E3DC"/>
                </a:solidFill>
              </a:rPr>
              <a:t>1</a:t>
            </a:r>
            <a:endParaRPr lang="en-US" sz="2800" dirty="0">
              <a:solidFill>
                <a:srgbClr val="E4E3DC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6A6F27-2909-0DD6-F0E9-7F0009CE9E12}"/>
              </a:ext>
            </a:extLst>
          </p:cNvPr>
          <p:cNvSpPr txBox="1"/>
          <p:nvPr/>
        </p:nvSpPr>
        <p:spPr>
          <a:xfrm>
            <a:off x="5795210" y="3938338"/>
            <a:ext cx="6015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E4E3DC"/>
                </a:solidFill>
              </a:rPr>
              <a:t>2</a:t>
            </a:r>
            <a:endParaRPr lang="en-US" sz="2800" dirty="0">
              <a:solidFill>
                <a:srgbClr val="E4E3DC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9B5C78-5DCA-D391-0D29-1D61DDE25FFB}"/>
              </a:ext>
            </a:extLst>
          </p:cNvPr>
          <p:cNvSpPr txBox="1"/>
          <p:nvPr/>
        </p:nvSpPr>
        <p:spPr>
          <a:xfrm>
            <a:off x="5795210" y="5339514"/>
            <a:ext cx="6015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E4E3DC"/>
                </a:solidFill>
              </a:rPr>
              <a:t>3</a:t>
            </a:r>
            <a:endParaRPr lang="en-US" sz="2800" dirty="0">
              <a:solidFill>
                <a:srgbClr val="E4E3DC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377A61-49F0-2A47-8B69-2C2BCFD23C5F}"/>
              </a:ext>
            </a:extLst>
          </p:cNvPr>
          <p:cNvSpPr txBox="1"/>
          <p:nvPr/>
        </p:nvSpPr>
        <p:spPr>
          <a:xfrm>
            <a:off x="7763300" y="1287653"/>
            <a:ext cx="196320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 Evidence</a:t>
            </a:r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1C8214-D02B-21E0-1A7C-09F1C3CB4748}"/>
              </a:ext>
            </a:extLst>
          </p:cNvPr>
          <p:cNvSpPr txBox="1"/>
          <p:nvPr/>
        </p:nvSpPr>
        <p:spPr>
          <a:xfrm>
            <a:off x="7763300" y="2690336"/>
            <a:ext cx="27282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Watchful Waiting</a:t>
            </a:r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7A5A09-7717-059F-7A6C-517303064B2A}"/>
              </a:ext>
            </a:extLst>
          </p:cNvPr>
          <p:cNvSpPr txBox="1"/>
          <p:nvPr/>
        </p:nvSpPr>
        <p:spPr>
          <a:xfrm>
            <a:off x="7763299" y="4093020"/>
            <a:ext cx="23481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Action Needed</a:t>
            </a:r>
          </a:p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F9E1C4-EF21-AECE-3683-7314AD9D0C75}"/>
              </a:ext>
            </a:extLst>
          </p:cNvPr>
          <p:cNvSpPr txBox="1"/>
          <p:nvPr/>
        </p:nvSpPr>
        <p:spPr>
          <a:xfrm>
            <a:off x="7763299" y="5495703"/>
            <a:ext cx="36586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Immediate</a:t>
            </a:r>
            <a:r>
              <a:rPr lang="en-US" sz="2400" b="1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Action Needed</a:t>
            </a:r>
          </a:p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02E24C-8DCE-0F8A-6958-9DF751D62373}"/>
              </a:ext>
            </a:extLst>
          </p:cNvPr>
          <p:cNvSpPr txBox="1"/>
          <p:nvPr/>
        </p:nvSpPr>
        <p:spPr>
          <a:xfrm>
            <a:off x="1491916" y="1287653"/>
            <a:ext cx="29367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Centerpiece Strength</a:t>
            </a:r>
          </a:p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D6374D3-1719-5BEE-153E-74047E00D01F}"/>
              </a:ext>
            </a:extLst>
          </p:cNvPr>
          <p:cNvSpPr txBox="1"/>
          <p:nvPr/>
        </p:nvSpPr>
        <p:spPr>
          <a:xfrm>
            <a:off x="2197769" y="2690336"/>
            <a:ext cx="22309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Useful Strength</a:t>
            </a:r>
          </a:p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63EC820-D5CD-CBE0-F9A0-341E93CBE039}"/>
              </a:ext>
            </a:extLst>
          </p:cNvPr>
          <p:cNvSpPr txBox="1"/>
          <p:nvPr/>
        </p:nvSpPr>
        <p:spPr>
          <a:xfrm>
            <a:off x="1925054" y="4093019"/>
            <a:ext cx="25036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Potential Strength</a:t>
            </a:r>
          </a:p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8394A94-0066-86DD-9B6E-7A8B2344C2EC}"/>
              </a:ext>
            </a:extLst>
          </p:cNvPr>
          <p:cNvSpPr txBox="1"/>
          <p:nvPr/>
        </p:nvSpPr>
        <p:spPr>
          <a:xfrm>
            <a:off x="2197769" y="5495703"/>
            <a:ext cx="22309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None Identified</a:t>
            </a:r>
          </a:p>
          <a:p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0A50DC2-9B51-C79A-F03B-359CFC735E40}"/>
              </a:ext>
            </a:extLst>
          </p:cNvPr>
          <p:cNvSpPr txBox="1"/>
          <p:nvPr/>
        </p:nvSpPr>
        <p:spPr>
          <a:xfrm>
            <a:off x="7618921" y="351438"/>
            <a:ext cx="39474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52A3CB"/>
                </a:solidFill>
              </a:rPr>
              <a:t>NEEDS RANKING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DEDBD7A-460B-DDF8-C2DE-56518055C560}"/>
              </a:ext>
            </a:extLst>
          </p:cNvPr>
          <p:cNvSpPr txBox="1"/>
          <p:nvPr/>
        </p:nvSpPr>
        <p:spPr>
          <a:xfrm>
            <a:off x="0" y="351438"/>
            <a:ext cx="5119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52A3CB"/>
                </a:solidFill>
              </a:rPr>
              <a:t>STRENGTHS RANKING</a:t>
            </a:r>
          </a:p>
        </p:txBody>
      </p:sp>
    </p:spTree>
    <p:extLst>
      <p:ext uri="{BB962C8B-B14F-4D97-AF65-F5344CB8AC3E}">
        <p14:creationId xmlns:p14="http://schemas.microsoft.com/office/powerpoint/2010/main" val="11427111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A3D0CE2-91FF-49B3-A5D8-181E900D75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8AEBD96-C315-4F53-9D9E-0E20E993E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8916AAA-66F6-4DFA-88ED-7E27CF6B8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137D43F-BAD6-47F1-AA65-AEEA38A2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D512C9B2-6B22-4211-A940-FCD7C2CD0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5F7DB84-CDE7-46F8-90DD-9D048A7D5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E8035907-EB9C-4E11-8A9B-D25B0AD8D7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9C69FA7-0958-4ED9-A0DF-E87A0C137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702709" y="3388657"/>
            <a:ext cx="3657600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DB0A998-A5C6-45CB-ACF3-1CF639920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33595" y="1903304"/>
            <a:ext cx="3051394" cy="3051388"/>
            <a:chOff x="7933595" y="1903304"/>
            <a:chExt cx="3051394" cy="3051388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4AB5B6FA-7B4F-437A-9C78-144C7DCD1E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33595" y="1903304"/>
              <a:ext cx="3051394" cy="3051388"/>
            </a:xfrm>
            <a:prstGeom prst="ellipse">
              <a:avLst/>
            </a:prstGeom>
            <a:blipFill dpi="0" rotWithShape="1">
              <a:blip r:embed="rId7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aturation sat="400000"/>
                        </a14:imgEffect>
                        <a14:imgEffect>
                          <a14:brightnessContrast bright="-40000" contrast="40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A4199C21-6AE0-4F6F-AA96-6FFF97BB9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95024" y="2064730"/>
              <a:ext cx="2728540" cy="2728536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79BA840-3514-D88E-48CF-A673B34A6894}"/>
              </a:ext>
            </a:extLst>
          </p:cNvPr>
          <p:cNvSpPr txBox="1"/>
          <p:nvPr/>
        </p:nvSpPr>
        <p:spPr>
          <a:xfrm>
            <a:off x="7640721" y="2343227"/>
            <a:ext cx="3630445" cy="1543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E4E3DC"/>
                </a:solidFill>
              </a:rPr>
              <a:t>CHANGE IN THINKING</a:t>
            </a:r>
            <a:endParaRPr lang="en-US" sz="1050" dirty="0">
              <a:solidFill>
                <a:srgbClr val="E4E3DC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19EE92-C28B-228B-37D3-7C3BB3836763}"/>
              </a:ext>
            </a:extLst>
          </p:cNvPr>
          <p:cNvSpPr txBox="1"/>
          <p:nvPr/>
        </p:nvSpPr>
        <p:spPr>
          <a:xfrm>
            <a:off x="458675" y="399869"/>
            <a:ext cx="70239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en-US" sz="3600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Strengths/needs are not on opposite ends of a spectrum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4F39ED-4F10-EE09-2521-F3980357BF7C}"/>
              </a:ext>
            </a:extLst>
          </p:cNvPr>
          <p:cNvSpPr txBox="1"/>
          <p:nvPr/>
        </p:nvSpPr>
        <p:spPr>
          <a:xfrm>
            <a:off x="458674" y="1882091"/>
            <a:ext cx="702396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This is a change in some of our linear thinking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857BC4-A2F1-8094-92E1-D7C589942A5F}"/>
              </a:ext>
            </a:extLst>
          </p:cNvPr>
          <p:cNvSpPr txBox="1"/>
          <p:nvPr/>
        </p:nvSpPr>
        <p:spPr>
          <a:xfrm>
            <a:off x="458689" y="3361583"/>
            <a:ext cx="705469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3600" b="1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absence</a:t>
            </a:r>
            <a:r>
              <a:rPr lang="en-US" sz="3600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a </a:t>
            </a:r>
            <a:r>
              <a:rPr lang="en-US" sz="3600" b="1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need</a:t>
            </a:r>
            <a:r>
              <a:rPr lang="en-US" sz="3600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does not </a:t>
            </a:r>
            <a:r>
              <a:rPr lang="en-US" sz="3600" b="1" i="1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equal</a:t>
            </a:r>
            <a:r>
              <a:rPr lang="en-US" sz="3600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strength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315EC5-2892-26E0-B247-2D2E521EA9E3}"/>
              </a:ext>
            </a:extLst>
          </p:cNvPr>
          <p:cNvSpPr txBox="1"/>
          <p:nvPr/>
        </p:nvSpPr>
        <p:spPr>
          <a:xfrm>
            <a:off x="458675" y="4849478"/>
            <a:ext cx="703249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Likewise, the </a:t>
            </a:r>
            <a:r>
              <a:rPr lang="en-US" sz="3600" b="1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absence</a:t>
            </a:r>
            <a:r>
              <a:rPr lang="en-US" sz="3600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a </a:t>
            </a:r>
            <a:r>
              <a:rPr lang="en-US" sz="3600" b="1" i="1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strength</a:t>
            </a:r>
            <a:r>
              <a:rPr lang="en-US" sz="3600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does not </a:t>
            </a:r>
            <a:r>
              <a:rPr lang="en-US" sz="3600" b="1" i="1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equal</a:t>
            </a:r>
            <a:r>
              <a:rPr lang="en-US" sz="3600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3600" b="1" i="1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need</a:t>
            </a:r>
          </a:p>
        </p:txBody>
      </p:sp>
      <p:sp>
        <p:nvSpPr>
          <p:cNvPr id="2" name="Flowchart: Connector 1">
            <a:extLst>
              <a:ext uri="{FF2B5EF4-FFF2-40B4-BE49-F238E27FC236}">
                <a16:creationId xmlns:a16="http://schemas.microsoft.com/office/drawing/2014/main" id="{63CA2DDD-3411-ADD6-634A-E883EB2F84B6}"/>
              </a:ext>
            </a:extLst>
          </p:cNvPr>
          <p:cNvSpPr/>
          <p:nvPr/>
        </p:nvSpPr>
        <p:spPr>
          <a:xfrm>
            <a:off x="549421" y="644747"/>
            <a:ext cx="163773" cy="159657"/>
          </a:xfrm>
          <a:prstGeom prst="flowChartConnector">
            <a:avLst/>
          </a:prstGeom>
          <a:solidFill>
            <a:srgbClr val="99CC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85F488BB-1E0B-9801-21E9-062177E362CD}"/>
              </a:ext>
            </a:extLst>
          </p:cNvPr>
          <p:cNvSpPr/>
          <p:nvPr/>
        </p:nvSpPr>
        <p:spPr>
          <a:xfrm>
            <a:off x="549422" y="3585020"/>
            <a:ext cx="163773" cy="159657"/>
          </a:xfrm>
          <a:prstGeom prst="flowChartConnector">
            <a:avLst/>
          </a:prstGeom>
          <a:solidFill>
            <a:srgbClr val="99CC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DB68D354-2DEC-C907-5C6A-C31C71457DA5}"/>
              </a:ext>
            </a:extLst>
          </p:cNvPr>
          <p:cNvSpPr/>
          <p:nvPr/>
        </p:nvSpPr>
        <p:spPr>
          <a:xfrm>
            <a:off x="561329" y="5098142"/>
            <a:ext cx="163773" cy="159657"/>
          </a:xfrm>
          <a:prstGeom prst="flowChartConnector">
            <a:avLst/>
          </a:prstGeom>
          <a:solidFill>
            <a:srgbClr val="99CC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lowchart: Connector 20">
            <a:extLst>
              <a:ext uri="{FF2B5EF4-FFF2-40B4-BE49-F238E27FC236}">
                <a16:creationId xmlns:a16="http://schemas.microsoft.com/office/drawing/2014/main" id="{F7494C9C-FD0E-2072-0963-B765607E58F1}"/>
              </a:ext>
            </a:extLst>
          </p:cNvPr>
          <p:cNvSpPr/>
          <p:nvPr/>
        </p:nvSpPr>
        <p:spPr>
          <a:xfrm>
            <a:off x="549420" y="2124483"/>
            <a:ext cx="163773" cy="159657"/>
          </a:xfrm>
          <a:prstGeom prst="flowChartConnector">
            <a:avLst/>
          </a:prstGeom>
          <a:solidFill>
            <a:srgbClr val="99CC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A white person with a question mark&#10;&#10;Description automatically generated">
            <a:extLst>
              <a:ext uri="{FF2B5EF4-FFF2-40B4-BE49-F238E27FC236}">
                <a16:creationId xmlns:a16="http://schemas.microsoft.com/office/drawing/2014/main" id="{A274F80D-2518-9C68-D09E-C62AB83DD9E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" r="-1"/>
          <a:stretch/>
        </p:blipFill>
        <p:spPr>
          <a:xfrm>
            <a:off x="8754614" y="3413144"/>
            <a:ext cx="1391589" cy="1434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67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41C3C52-351F-AC22-A191-CAE87050FE69}"/>
              </a:ext>
            </a:extLst>
          </p:cNvPr>
          <p:cNvSpPr/>
          <p:nvPr/>
        </p:nvSpPr>
        <p:spPr>
          <a:xfrm>
            <a:off x="7828547" y="0"/>
            <a:ext cx="4652211" cy="6858000"/>
          </a:xfrm>
          <a:prstGeom prst="rect">
            <a:avLst/>
          </a:prstGeom>
          <a:solidFill>
            <a:srgbClr val="FFBF00"/>
          </a:solidFill>
          <a:ln w="76200"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5B5E8B-D589-FA10-013A-E12CB49E0877}"/>
              </a:ext>
            </a:extLst>
          </p:cNvPr>
          <p:cNvSpPr txBox="1"/>
          <p:nvPr/>
        </p:nvSpPr>
        <p:spPr>
          <a:xfrm>
            <a:off x="154154" y="221038"/>
            <a:ext cx="669399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b="1" dirty="0">
                <a:solidFill>
                  <a:schemeClr val="accent5"/>
                </a:solidFill>
              </a:rPr>
              <a:t>AR CANS-FAST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Model 2" descr="Librarian">
                <a:extLst>
                  <a:ext uri="{FF2B5EF4-FFF2-40B4-BE49-F238E27FC236}">
                    <a16:creationId xmlns:a16="http://schemas.microsoft.com/office/drawing/2014/main" id="{75B6E7BF-A0B2-9837-F3C7-9164EA61C1C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56312638"/>
                  </p:ext>
                </p:extLst>
              </p:nvPr>
            </p:nvGraphicFramePr>
            <p:xfrm>
              <a:off x="8428668" y="183342"/>
              <a:ext cx="2874452" cy="6491315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2874452" cy="6491315"/>
                    </a:xfrm>
                    <a:prstGeom prst="rect">
                      <a:avLst/>
                    </a:prstGeom>
                  </am3d:spPr>
                  <am3d:camera>
                    <am3d:pos x="0" y="0" z="5465505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36566" d="1000000"/>
                    <am3d:preTrans dx="171751" dy="-18006113" dz="-6451871"/>
                    <am3d:scale>
                      <am3d:sx n="1000000" d="1000000"/>
                      <am3d:sy n="1000000" d="1000000"/>
                      <am3d:sz n="1000000" d="1000000"/>
                    </am3d:scale>
                    <am3d:rot ax="521356" ay="-2226542" az="-316105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801420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Model 2" descr="Librarian">
                <a:extLst>
                  <a:ext uri="{FF2B5EF4-FFF2-40B4-BE49-F238E27FC236}">
                    <a16:creationId xmlns:a16="http://schemas.microsoft.com/office/drawing/2014/main" id="{75B6E7BF-A0B2-9837-F3C7-9164EA61C1C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428668" y="183342"/>
                <a:ext cx="2874452" cy="6491315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AB99436E-A1B0-BCF1-8CAC-B2BC01B8B761}"/>
              </a:ext>
            </a:extLst>
          </p:cNvPr>
          <p:cNvSpPr txBox="1"/>
          <p:nvPr/>
        </p:nvSpPr>
        <p:spPr>
          <a:xfrm>
            <a:off x="888880" y="2551836"/>
            <a:ext cx="623235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CANS-FAST </a:t>
            </a:r>
            <a:r>
              <a:rPr lang="en-US" sz="5400" dirty="0">
                <a:solidFill>
                  <a:srgbClr val="52A3C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User Guides And Forms</a:t>
            </a:r>
          </a:p>
        </p:txBody>
      </p:sp>
    </p:spTree>
    <p:extLst>
      <p:ext uri="{BB962C8B-B14F-4D97-AF65-F5344CB8AC3E}">
        <p14:creationId xmlns:p14="http://schemas.microsoft.com/office/powerpoint/2010/main" val="28411511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kids standing together&#10;&#10;Description automatically generated">
            <a:extLst>
              <a:ext uri="{FF2B5EF4-FFF2-40B4-BE49-F238E27FC236}">
                <a16:creationId xmlns:a16="http://schemas.microsoft.com/office/drawing/2014/main" id="{76639F56-A950-BEA9-5A6B-E23521921D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3ACB2E-9D2A-B360-4F81-1D51155E23CB}"/>
              </a:ext>
            </a:extLst>
          </p:cNvPr>
          <p:cNvSpPr txBox="1"/>
          <p:nvPr/>
        </p:nvSpPr>
        <p:spPr>
          <a:xfrm>
            <a:off x="4407135" y="762214"/>
            <a:ext cx="337773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cap="all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Family-Nuclear</a:t>
            </a:r>
          </a:p>
          <a:p>
            <a:pPr algn="ctr"/>
            <a:r>
              <a:rPr lang="en-US" b="1" cap="all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Family-Extended</a:t>
            </a:r>
          </a:p>
          <a:p>
            <a:pPr algn="ctr"/>
            <a:r>
              <a:rPr lang="en-US" b="1" cap="all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Interpersonal</a:t>
            </a:r>
          </a:p>
          <a:p>
            <a:pPr algn="ctr"/>
            <a:r>
              <a:rPr lang="en-US" b="1" cap="all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Educational</a:t>
            </a:r>
          </a:p>
          <a:p>
            <a:pPr algn="ctr"/>
            <a:r>
              <a:rPr lang="en-US" b="1" cap="all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Talents/Interests</a:t>
            </a:r>
          </a:p>
          <a:p>
            <a:pPr algn="ctr"/>
            <a:r>
              <a:rPr lang="en-US" b="1" cap="all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Spiritual/Religious</a:t>
            </a:r>
          </a:p>
          <a:p>
            <a:pPr algn="ctr"/>
            <a:r>
              <a:rPr lang="en-US" b="1" cap="all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Community Life</a:t>
            </a:r>
          </a:p>
          <a:p>
            <a:pPr algn="ctr"/>
            <a:r>
              <a:rPr lang="en-US" b="1" cap="all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Relationship Permanence</a:t>
            </a:r>
          </a:p>
          <a:p>
            <a:pPr algn="ctr"/>
            <a:r>
              <a:rPr lang="en-US" b="1" cap="all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Child Involvement with Care</a:t>
            </a:r>
          </a:p>
          <a:p>
            <a:pPr algn="ctr"/>
            <a:r>
              <a:rPr lang="en-US" b="1" cap="all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Natural Supports</a:t>
            </a:r>
          </a:p>
          <a:p>
            <a:pPr algn="ctr"/>
            <a:r>
              <a:rPr lang="en-US" b="1" cap="all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Adaptability</a:t>
            </a:r>
          </a:p>
          <a:p>
            <a:pPr algn="ctr"/>
            <a:r>
              <a:rPr lang="en-US" b="1" cap="all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Building Relationships</a:t>
            </a:r>
          </a:p>
          <a:p>
            <a:pPr algn="ctr"/>
            <a:r>
              <a:rPr lang="en-US" b="1" cap="all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Resilience</a:t>
            </a:r>
          </a:p>
          <a:p>
            <a:pPr algn="ctr"/>
            <a:r>
              <a:rPr lang="en-US" b="1" cap="all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Resourcefulness</a:t>
            </a:r>
          </a:p>
          <a:p>
            <a:endParaRPr lang="en-US" cap="all" dirty="0">
              <a:blipFill dpi="0" rotWithShape="1">
                <a:blip r:embed="rId4"/>
                <a:srcRect/>
                <a:tile tx="6350" ty="-127000" sx="65000" sy="64000" flip="none" algn="tl"/>
              </a:blipFill>
              <a:latin typeface="Rockwell Condensed" panose="02060603050405020104"/>
              <a:ea typeface="+mj-ea"/>
              <a:cs typeface="+mj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1C2FC2-1215-67F7-82E3-F704289CFB5E}"/>
              </a:ext>
            </a:extLst>
          </p:cNvPr>
          <p:cNvSpPr txBox="1"/>
          <p:nvPr/>
        </p:nvSpPr>
        <p:spPr>
          <a:xfrm>
            <a:off x="2359067" y="0"/>
            <a:ext cx="78267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all" spc="0" normalizeH="0" baseline="0" noProof="0" dirty="0">
                <a:ln>
                  <a:noFill/>
                </a:ln>
                <a:solidFill>
                  <a:srgbClr val="52A3CB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t>Child Strengths </a:t>
            </a:r>
            <a:r>
              <a:rPr kumimoji="0" lang="en-US" sz="3600" b="1" i="0" u="none" strike="noStrike" kern="1200" cap="all" spc="0" normalizeH="0" baseline="0" noProof="0" dirty="0">
                <a:ln>
                  <a:noFill/>
                </a:ln>
                <a:solidFill>
                  <a:srgbClr val="245D7A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t>domain items</a:t>
            </a:r>
          </a:p>
        </p:txBody>
      </p:sp>
    </p:spTree>
    <p:extLst>
      <p:ext uri="{BB962C8B-B14F-4D97-AF65-F5344CB8AC3E}">
        <p14:creationId xmlns:p14="http://schemas.microsoft.com/office/powerpoint/2010/main" val="11303908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73ACB2E-9D2A-B360-4F81-1D51155E23CB}"/>
              </a:ext>
            </a:extLst>
          </p:cNvPr>
          <p:cNvSpPr txBox="1"/>
          <p:nvPr/>
        </p:nvSpPr>
        <p:spPr>
          <a:xfrm>
            <a:off x="3119323" y="891065"/>
            <a:ext cx="3746699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cap="all" dirty="0">
              <a:blipFill dpi="0" rotWithShape="1">
                <a:blip r:embed="rId3"/>
                <a:srcRect/>
                <a:tile tx="6350" ty="-127000" sx="65000" sy="64000" flip="none" algn="tl"/>
              </a:blipFill>
              <a:latin typeface="Rockwell Condensed" panose="02060603050405020104"/>
              <a:ea typeface="+mj-ea"/>
              <a:cs typeface="+mj-cs"/>
            </a:endParaRPr>
          </a:p>
          <a:p>
            <a:r>
              <a:rPr lang="en-US" sz="2000" b="1" cap="all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Family-Nuclear</a:t>
            </a:r>
          </a:p>
          <a:p>
            <a:r>
              <a:rPr lang="en-US" sz="2000" b="1" cap="all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Family Extended</a:t>
            </a:r>
          </a:p>
          <a:p>
            <a:r>
              <a:rPr lang="en-US" sz="2000" b="1" cap="all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Living Situation</a:t>
            </a:r>
          </a:p>
          <a:p>
            <a:r>
              <a:rPr lang="en-US" sz="2000" b="1" cap="all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Sleep</a:t>
            </a:r>
          </a:p>
          <a:p>
            <a:r>
              <a:rPr lang="en-US" sz="2000" b="1" cap="all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Social Functioning-Peer</a:t>
            </a:r>
          </a:p>
          <a:p>
            <a:r>
              <a:rPr lang="en-US" sz="2000" b="1" cap="all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Social Functioning-Adult</a:t>
            </a:r>
          </a:p>
          <a:p>
            <a:r>
              <a:rPr lang="en-US" sz="2000" b="1" cap="all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Sexual Development</a:t>
            </a:r>
          </a:p>
          <a:p>
            <a:endParaRPr lang="en-US" cap="all" dirty="0">
              <a:blipFill dpi="0" rotWithShape="1">
                <a:blip r:embed="rId3"/>
                <a:srcRect/>
                <a:tile tx="6350" ty="-127000" sx="65000" sy="64000" flip="none" algn="tl"/>
              </a:blipFill>
              <a:latin typeface="Rockwell Condensed" panose="02060603050405020104"/>
              <a:ea typeface="+mj-ea"/>
              <a:cs typeface="+mj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1C2FC2-1215-67F7-82E3-F704289CFB5E}"/>
              </a:ext>
            </a:extLst>
          </p:cNvPr>
          <p:cNvSpPr txBox="1"/>
          <p:nvPr/>
        </p:nvSpPr>
        <p:spPr>
          <a:xfrm>
            <a:off x="1869783" y="121624"/>
            <a:ext cx="845243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-US" sz="4000" b="1" i="0" u="none" strike="noStrike" kern="1200" cap="all" spc="0" normalizeH="0" baseline="0" noProof="0" dirty="0">
                <a:ln>
                  <a:noFill/>
                </a:ln>
                <a:solidFill>
                  <a:srgbClr val="52A3CB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t>Life </a:t>
            </a:r>
            <a:r>
              <a:rPr lang="en-US" sz="4000" b="1" cap="all" dirty="0">
                <a:solidFill>
                  <a:srgbClr val="52A3CB"/>
                </a:solidFill>
                <a:latin typeface="Rockwell Condensed" panose="02060603050405020104"/>
              </a:rPr>
              <a:t>Functioning </a:t>
            </a:r>
            <a:r>
              <a:rPr lang="en-US" sz="4000" b="1" cap="all" dirty="0">
                <a:solidFill>
                  <a:srgbClr val="245D7A"/>
                </a:solidFill>
                <a:latin typeface="Rockwell Condensed" panose="02060603050405020104"/>
              </a:rPr>
              <a:t>Domain </a:t>
            </a:r>
            <a:r>
              <a:rPr kumimoji="0" lang="en-US" sz="4000" b="1" i="0" u="none" strike="noStrike" kern="1200" cap="all" spc="0" normalizeH="0" baseline="0" noProof="0" dirty="0">
                <a:ln>
                  <a:noFill/>
                </a:ln>
                <a:solidFill>
                  <a:srgbClr val="245D7A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t>items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25AB97-2B77-A105-2A9C-9901D430AF32}"/>
              </a:ext>
            </a:extLst>
          </p:cNvPr>
          <p:cNvSpPr txBox="1"/>
          <p:nvPr/>
        </p:nvSpPr>
        <p:spPr>
          <a:xfrm>
            <a:off x="6657474" y="1275785"/>
            <a:ext cx="291250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cap="all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Developmental</a:t>
            </a:r>
          </a:p>
          <a:p>
            <a:r>
              <a:rPr lang="en-US" b="1" cap="all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Communication</a:t>
            </a:r>
          </a:p>
          <a:p>
            <a:r>
              <a:rPr lang="en-US" b="1" cap="all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Cultural</a:t>
            </a:r>
          </a:p>
          <a:p>
            <a:r>
              <a:rPr lang="en-US" b="1" cap="all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Legal</a:t>
            </a:r>
          </a:p>
          <a:p>
            <a:r>
              <a:rPr lang="en-US" b="1" cap="all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Medical</a:t>
            </a:r>
          </a:p>
          <a:p>
            <a:r>
              <a:rPr lang="en-US" b="1" cap="all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Physical Health</a:t>
            </a:r>
          </a:p>
          <a:p>
            <a:r>
              <a:rPr lang="en-US" b="1" cap="all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Daily Functioning</a:t>
            </a:r>
          </a:p>
        </p:txBody>
      </p:sp>
      <p:pic>
        <p:nvPicPr>
          <p:cNvPr id="10" name="Picture 9" descr="A cartoon of buildings in a city&#10;&#10;Description automatically generated">
            <a:extLst>
              <a:ext uri="{FF2B5EF4-FFF2-40B4-BE49-F238E27FC236}">
                <a16:creationId xmlns:a16="http://schemas.microsoft.com/office/drawing/2014/main" id="{D3D9E7C8-1191-DE92-7CD0-8090AD04CB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8420"/>
          <a:stretch/>
        </p:blipFill>
        <p:spPr>
          <a:xfrm>
            <a:off x="0" y="722623"/>
            <a:ext cx="12192000" cy="613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4226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73ACB2E-9D2A-B360-4F81-1D51155E23CB}"/>
              </a:ext>
            </a:extLst>
          </p:cNvPr>
          <p:cNvSpPr txBox="1"/>
          <p:nvPr/>
        </p:nvSpPr>
        <p:spPr>
          <a:xfrm>
            <a:off x="4104556" y="1035443"/>
            <a:ext cx="3982887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cap="all" dirty="0">
              <a:blipFill dpi="0" rotWithShape="1">
                <a:blip r:embed="rId3"/>
                <a:srcRect/>
                <a:tile tx="6350" ty="-127000" sx="65000" sy="64000" flip="none" algn="tl"/>
              </a:blipFill>
              <a:latin typeface="Rockwell Condensed" panose="02060603050405020104"/>
              <a:ea typeface="+mj-ea"/>
              <a:cs typeface="+mj-cs"/>
            </a:endParaRPr>
          </a:p>
          <a:p>
            <a:pPr algn="ctr"/>
            <a:r>
              <a:rPr lang="en-US" sz="2800" b="1" cap="all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School Behavior</a:t>
            </a:r>
          </a:p>
          <a:p>
            <a:pPr algn="ctr"/>
            <a:r>
              <a:rPr lang="en-US" sz="2800" b="1" cap="all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School Achievement</a:t>
            </a:r>
          </a:p>
          <a:p>
            <a:pPr algn="ctr"/>
            <a:r>
              <a:rPr lang="en-US" sz="2800" b="1" cap="all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School Attendance</a:t>
            </a:r>
          </a:p>
          <a:p>
            <a:pPr algn="ctr"/>
            <a:r>
              <a:rPr lang="en-US" sz="2800" b="1" cap="all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Special Education</a:t>
            </a:r>
          </a:p>
          <a:p>
            <a:endParaRPr lang="en-US" cap="all" dirty="0">
              <a:blipFill dpi="0" rotWithShape="1">
                <a:blip r:embed="rId3"/>
                <a:srcRect/>
                <a:tile tx="6350" ty="-127000" sx="65000" sy="64000" flip="none" algn="tl"/>
              </a:blipFill>
              <a:latin typeface="Rockwell Condensed" panose="02060603050405020104"/>
              <a:ea typeface="+mj-ea"/>
              <a:cs typeface="+mj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1C2FC2-1215-67F7-82E3-F704289CFB5E}"/>
              </a:ext>
            </a:extLst>
          </p:cNvPr>
          <p:cNvSpPr txBox="1"/>
          <p:nvPr/>
        </p:nvSpPr>
        <p:spPr>
          <a:xfrm>
            <a:off x="2277979" y="266002"/>
            <a:ext cx="76360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dirty="0">
                <a:solidFill>
                  <a:srgbClr val="52A3CB"/>
                </a:solidFill>
              </a:rPr>
              <a:t>SCHOOL </a:t>
            </a:r>
            <a:r>
              <a:rPr lang="en-US" altLang="en-US" sz="4000" b="1" dirty="0">
                <a:solidFill>
                  <a:srgbClr val="245D7A"/>
                </a:solidFill>
              </a:rPr>
              <a:t>DOMAIN ITEMS</a:t>
            </a:r>
            <a:endParaRPr kumimoji="0" lang="en-US" sz="1400" b="1" i="0" u="none" strike="noStrike" kern="1200" spc="0" normalizeH="0" baseline="0" noProof="0" dirty="0">
              <a:ln>
                <a:noFill/>
              </a:ln>
              <a:solidFill>
                <a:srgbClr val="245D7A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  <p:pic>
        <p:nvPicPr>
          <p:cNvPr id="4" name="Picture 3" descr="A group of books on a shelf&#10;&#10;Description automatically generated">
            <a:extLst>
              <a:ext uri="{FF2B5EF4-FFF2-40B4-BE49-F238E27FC236}">
                <a16:creationId xmlns:a16="http://schemas.microsoft.com/office/drawing/2014/main" id="{649EC686-3B5A-3063-69FC-13074F73CA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05323"/>
            <a:ext cx="12192000" cy="345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1780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73ACB2E-9D2A-B360-4F81-1D51155E23CB}"/>
              </a:ext>
            </a:extLst>
          </p:cNvPr>
          <p:cNvSpPr txBox="1"/>
          <p:nvPr/>
        </p:nvSpPr>
        <p:spPr>
          <a:xfrm>
            <a:off x="7747999" y="512048"/>
            <a:ext cx="397493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000" b="1" cap="all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Psychosis</a:t>
            </a:r>
          </a:p>
          <a:p>
            <a:pPr algn="r"/>
            <a:r>
              <a:rPr lang="en-US" sz="2000" b="1" cap="all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Attachment</a:t>
            </a:r>
          </a:p>
          <a:p>
            <a:pPr algn="r"/>
            <a:r>
              <a:rPr lang="en-US" sz="2000" b="1" cap="all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Impulsivity/Hyperactivity</a:t>
            </a:r>
          </a:p>
          <a:p>
            <a:pPr algn="r"/>
            <a:r>
              <a:rPr lang="en-US" sz="2000" b="1" cap="all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Depression</a:t>
            </a:r>
          </a:p>
          <a:p>
            <a:pPr algn="r"/>
            <a:r>
              <a:rPr lang="en-US" sz="2000" b="1" cap="all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Anxiety</a:t>
            </a:r>
            <a:endParaRPr lang="en-US" sz="1600" b="1" cap="all" dirty="0">
              <a:solidFill>
                <a:srgbClr val="D5410B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1C2FC2-1215-67F7-82E3-F704289CFB5E}"/>
              </a:ext>
            </a:extLst>
          </p:cNvPr>
          <p:cNvSpPr txBox="1"/>
          <p:nvPr/>
        </p:nvSpPr>
        <p:spPr>
          <a:xfrm>
            <a:off x="189932" y="50384"/>
            <a:ext cx="411128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dirty="0">
                <a:solidFill>
                  <a:srgbClr val="52A3CB"/>
                </a:solidFill>
              </a:rPr>
              <a:t>CHILD BEHAVIORAL/</a:t>
            </a: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dirty="0">
                <a:solidFill>
                  <a:srgbClr val="52A3CB"/>
                </a:solidFill>
              </a:rPr>
              <a:t>EMOTIONAL NEEDS </a:t>
            </a:r>
            <a:r>
              <a:rPr lang="en-US" altLang="en-US" sz="3200" b="1" dirty="0">
                <a:solidFill>
                  <a:srgbClr val="245D7A"/>
                </a:solidFill>
              </a:rPr>
              <a:t>DOMAIN ITEMS:</a:t>
            </a:r>
            <a:endParaRPr kumimoji="0" lang="en-US" sz="3200" b="1" i="0" u="none" strike="noStrike" kern="1200" spc="0" normalizeH="0" baseline="0" noProof="0" dirty="0">
              <a:ln>
                <a:noFill/>
              </a:ln>
              <a:solidFill>
                <a:srgbClr val="245D7A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  <p:pic>
        <p:nvPicPr>
          <p:cNvPr id="3" name="Picture 2" descr="A child with glasses and a backpack holding a book&#10;&#10;Description automatically generated">
            <a:extLst>
              <a:ext uri="{FF2B5EF4-FFF2-40B4-BE49-F238E27FC236}">
                <a16:creationId xmlns:a16="http://schemas.microsoft.com/office/drawing/2014/main" id="{C9296D90-A952-397C-035C-E76B5E422F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164" y="2912706"/>
            <a:ext cx="2528840" cy="3932877"/>
          </a:xfrm>
          <a:prstGeom prst="rect">
            <a:avLst/>
          </a:prstGeom>
        </p:spPr>
      </p:pic>
      <p:pic>
        <p:nvPicPr>
          <p:cNvPr id="6" name="Picture 5" descr="A child with her hands up&#10;&#10;Description automatically generated">
            <a:extLst>
              <a:ext uri="{FF2B5EF4-FFF2-40B4-BE49-F238E27FC236}">
                <a16:creationId xmlns:a16="http://schemas.microsoft.com/office/drawing/2014/main" id="{4149D132-ED78-27E3-33EA-53E9A1C67A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739" y="2925123"/>
            <a:ext cx="3429469" cy="3932877"/>
          </a:xfrm>
          <a:prstGeom prst="rect">
            <a:avLst/>
          </a:prstGeom>
        </p:spPr>
      </p:pic>
      <p:pic>
        <p:nvPicPr>
          <p:cNvPr id="9" name="Picture 8" descr="A child in a red shirt pointing up&#10;&#10;Description automatically generated">
            <a:extLst>
              <a:ext uri="{FF2B5EF4-FFF2-40B4-BE49-F238E27FC236}">
                <a16:creationId xmlns:a16="http://schemas.microsoft.com/office/drawing/2014/main" id="{3B73FA80-89F1-20D1-FBA5-B91E09C883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168" y="2932807"/>
            <a:ext cx="2541425" cy="3932877"/>
          </a:xfrm>
          <a:prstGeom prst="rect">
            <a:avLst/>
          </a:prstGeom>
        </p:spPr>
      </p:pic>
      <p:pic>
        <p:nvPicPr>
          <p:cNvPr id="12" name="Picture 11" descr="A child holding a book and pointing her fist&#10;&#10;Description automatically generated">
            <a:extLst>
              <a:ext uri="{FF2B5EF4-FFF2-40B4-BE49-F238E27FC236}">
                <a16:creationId xmlns:a16="http://schemas.microsoft.com/office/drawing/2014/main" id="{67D2081F-F34A-9A46-AB7C-2E34290027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455" y="2925123"/>
            <a:ext cx="2985054" cy="3932877"/>
          </a:xfrm>
          <a:prstGeom prst="rect">
            <a:avLst/>
          </a:prstGeom>
        </p:spPr>
      </p:pic>
      <p:pic>
        <p:nvPicPr>
          <p:cNvPr id="14" name="Picture 13" descr="A person covering her face with her hand&#10;&#10;Description automatically generated">
            <a:extLst>
              <a:ext uri="{FF2B5EF4-FFF2-40B4-BE49-F238E27FC236}">
                <a16:creationId xmlns:a16="http://schemas.microsoft.com/office/drawing/2014/main" id="{3C8CF3A2-F345-981F-1A0B-F368E506DBE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525" y="2932806"/>
            <a:ext cx="3119614" cy="3932878"/>
          </a:xfrm>
          <a:prstGeom prst="rect">
            <a:avLst/>
          </a:prstGeom>
        </p:spPr>
      </p:pic>
      <p:pic>
        <p:nvPicPr>
          <p:cNvPr id="18" name="Picture 17" descr="A child pointing to the side&#10;&#10;Description automatically generated">
            <a:extLst>
              <a:ext uri="{FF2B5EF4-FFF2-40B4-BE49-F238E27FC236}">
                <a16:creationId xmlns:a16="http://schemas.microsoft.com/office/drawing/2014/main" id="{5DA9E879-F418-7F6A-424F-4BB47FAE906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409" y="2636783"/>
            <a:ext cx="3723105" cy="42088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06D5B67-9EFF-1A5C-659E-3341E250A88C}"/>
              </a:ext>
            </a:extLst>
          </p:cNvPr>
          <p:cNvSpPr txBox="1"/>
          <p:nvPr/>
        </p:nvSpPr>
        <p:spPr>
          <a:xfrm>
            <a:off x="5483961" y="204272"/>
            <a:ext cx="268328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000" b="1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OPPOSITIONAL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000" b="1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CONDUCT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000" b="1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ADJUSTMENT TO TRAUMA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000" b="1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ANGER CONTROL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000" b="1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SUBSTANCE USE</a:t>
            </a:r>
          </a:p>
        </p:txBody>
      </p:sp>
    </p:spTree>
    <p:extLst>
      <p:ext uri="{BB962C8B-B14F-4D97-AF65-F5344CB8AC3E}">
        <p14:creationId xmlns:p14="http://schemas.microsoft.com/office/powerpoint/2010/main" val="192138245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73ACB2E-9D2A-B360-4F81-1D51155E23CB}"/>
              </a:ext>
            </a:extLst>
          </p:cNvPr>
          <p:cNvSpPr txBox="1"/>
          <p:nvPr/>
        </p:nvSpPr>
        <p:spPr>
          <a:xfrm>
            <a:off x="7747999" y="578714"/>
            <a:ext cx="397493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000" b="1" cap="all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Delinquent Behavior</a:t>
            </a:r>
          </a:p>
          <a:p>
            <a:pPr algn="r"/>
            <a:r>
              <a:rPr lang="en-US" sz="2000" b="1" cap="all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Bullying</a:t>
            </a:r>
          </a:p>
          <a:p>
            <a:pPr algn="r"/>
            <a:r>
              <a:rPr lang="en-US" sz="2000" b="1" cap="all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Intentional Misbehavior</a:t>
            </a:r>
          </a:p>
          <a:p>
            <a:pPr algn="r"/>
            <a:r>
              <a:rPr lang="en-US" sz="2000" b="1" cap="all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Aggressive Behavior</a:t>
            </a:r>
          </a:p>
          <a:p>
            <a:pPr algn="r"/>
            <a:r>
              <a:rPr lang="en-US" sz="2000" b="1" cap="all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Exploited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1C2FC2-1215-67F7-82E3-F704289CFB5E}"/>
              </a:ext>
            </a:extLst>
          </p:cNvPr>
          <p:cNvSpPr txBox="1"/>
          <p:nvPr/>
        </p:nvSpPr>
        <p:spPr>
          <a:xfrm>
            <a:off x="199896" y="532548"/>
            <a:ext cx="411128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dirty="0">
                <a:solidFill>
                  <a:srgbClr val="52A3CB"/>
                </a:solidFill>
              </a:rPr>
              <a:t>CHILD RISK BEHAVIORS </a:t>
            </a:r>
            <a:r>
              <a:rPr lang="en-US" altLang="en-US" sz="3200" b="1" dirty="0">
                <a:solidFill>
                  <a:srgbClr val="245D7A"/>
                </a:solidFill>
              </a:rPr>
              <a:t>DOMAIN ITEMS:</a:t>
            </a:r>
            <a:endParaRPr kumimoji="0" lang="en-US" sz="3200" b="1" i="0" u="none" strike="noStrike" kern="1200" spc="0" normalizeH="0" baseline="0" noProof="0" dirty="0">
              <a:ln>
                <a:noFill/>
              </a:ln>
              <a:solidFill>
                <a:srgbClr val="245D7A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  <p:pic>
        <p:nvPicPr>
          <p:cNvPr id="3" name="Picture 2" descr="A child with glasses and a backpack holding a book&#10;&#10;Description automatically generated">
            <a:extLst>
              <a:ext uri="{FF2B5EF4-FFF2-40B4-BE49-F238E27FC236}">
                <a16:creationId xmlns:a16="http://schemas.microsoft.com/office/drawing/2014/main" id="{C9296D90-A952-397C-035C-E76B5E422F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164" y="2912706"/>
            <a:ext cx="2528840" cy="3932877"/>
          </a:xfrm>
          <a:prstGeom prst="rect">
            <a:avLst/>
          </a:prstGeom>
        </p:spPr>
      </p:pic>
      <p:pic>
        <p:nvPicPr>
          <p:cNvPr id="6" name="Picture 5" descr="A child with her hands up&#10;&#10;Description automatically generated">
            <a:extLst>
              <a:ext uri="{FF2B5EF4-FFF2-40B4-BE49-F238E27FC236}">
                <a16:creationId xmlns:a16="http://schemas.microsoft.com/office/drawing/2014/main" id="{4149D132-ED78-27E3-33EA-53E9A1C67A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739" y="2925123"/>
            <a:ext cx="3429469" cy="3932877"/>
          </a:xfrm>
          <a:prstGeom prst="rect">
            <a:avLst/>
          </a:prstGeom>
        </p:spPr>
      </p:pic>
      <p:pic>
        <p:nvPicPr>
          <p:cNvPr id="9" name="Picture 8" descr="A child in a red shirt pointing up&#10;&#10;Description automatically generated">
            <a:extLst>
              <a:ext uri="{FF2B5EF4-FFF2-40B4-BE49-F238E27FC236}">
                <a16:creationId xmlns:a16="http://schemas.microsoft.com/office/drawing/2014/main" id="{3B73FA80-89F1-20D1-FBA5-B91E09C883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168" y="2932807"/>
            <a:ext cx="2541425" cy="3932877"/>
          </a:xfrm>
          <a:prstGeom prst="rect">
            <a:avLst/>
          </a:prstGeom>
        </p:spPr>
      </p:pic>
      <p:pic>
        <p:nvPicPr>
          <p:cNvPr id="12" name="Picture 11" descr="A child holding a book and pointing her fist&#10;&#10;Description automatically generated">
            <a:extLst>
              <a:ext uri="{FF2B5EF4-FFF2-40B4-BE49-F238E27FC236}">
                <a16:creationId xmlns:a16="http://schemas.microsoft.com/office/drawing/2014/main" id="{67D2081F-F34A-9A46-AB7C-2E34290027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455" y="2925123"/>
            <a:ext cx="2985054" cy="3932877"/>
          </a:xfrm>
          <a:prstGeom prst="rect">
            <a:avLst/>
          </a:prstGeom>
        </p:spPr>
      </p:pic>
      <p:pic>
        <p:nvPicPr>
          <p:cNvPr id="14" name="Picture 13" descr="A person covering her face with her hand&#10;&#10;Description automatically generated">
            <a:extLst>
              <a:ext uri="{FF2B5EF4-FFF2-40B4-BE49-F238E27FC236}">
                <a16:creationId xmlns:a16="http://schemas.microsoft.com/office/drawing/2014/main" id="{3C8CF3A2-F345-981F-1A0B-F368E506DBE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525" y="2932806"/>
            <a:ext cx="3119614" cy="3932878"/>
          </a:xfrm>
          <a:prstGeom prst="rect">
            <a:avLst/>
          </a:prstGeom>
        </p:spPr>
      </p:pic>
      <p:pic>
        <p:nvPicPr>
          <p:cNvPr id="18" name="Picture 17" descr="A child pointing to the side&#10;&#10;Description automatically generated">
            <a:extLst>
              <a:ext uri="{FF2B5EF4-FFF2-40B4-BE49-F238E27FC236}">
                <a16:creationId xmlns:a16="http://schemas.microsoft.com/office/drawing/2014/main" id="{5DA9E879-F418-7F6A-424F-4BB47FAE906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409" y="2636783"/>
            <a:ext cx="3723105" cy="42088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06D5B67-9EFF-1A5C-659E-3341E250A88C}"/>
              </a:ext>
            </a:extLst>
          </p:cNvPr>
          <p:cNvSpPr txBox="1"/>
          <p:nvPr/>
        </p:nvSpPr>
        <p:spPr>
          <a:xfrm>
            <a:off x="5064712" y="142363"/>
            <a:ext cx="2683287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200" b="1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SUICIDE RISK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200" b="1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SELF-INJURIOUS BEHAVIOR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200" b="1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OTHER SELF-HARM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200" b="1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DANGER TO OTHERS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200" b="1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SEXUAL AGGRESSION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200" b="1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RUNAWAY</a:t>
            </a:r>
          </a:p>
        </p:txBody>
      </p:sp>
    </p:spTree>
    <p:extLst>
      <p:ext uri="{BB962C8B-B14F-4D97-AF65-F5344CB8AC3E}">
        <p14:creationId xmlns:p14="http://schemas.microsoft.com/office/powerpoint/2010/main" val="377063226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73ACB2E-9D2A-B360-4F81-1D51155E23CB}"/>
              </a:ext>
            </a:extLst>
          </p:cNvPr>
          <p:cNvSpPr txBox="1"/>
          <p:nvPr/>
        </p:nvSpPr>
        <p:spPr>
          <a:xfrm>
            <a:off x="6358525" y="772839"/>
            <a:ext cx="5601268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200" b="1" cap="all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Witness to Family Violence</a:t>
            </a:r>
          </a:p>
          <a:p>
            <a:pPr algn="r"/>
            <a:r>
              <a:rPr lang="en-US" sz="2200" b="1" cap="all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Witness to Community Violence</a:t>
            </a:r>
          </a:p>
          <a:p>
            <a:pPr algn="r"/>
            <a:r>
              <a:rPr lang="en-US" sz="2200" b="1" cap="all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Witness/Victim to Criminal Activity</a:t>
            </a:r>
          </a:p>
          <a:p>
            <a:pPr algn="r"/>
            <a:r>
              <a:rPr lang="en-US" sz="2200" b="1" cap="all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War/Terrorism</a:t>
            </a:r>
          </a:p>
          <a:p>
            <a:pPr algn="r"/>
            <a:r>
              <a:rPr lang="en-US" sz="2200" b="1" cap="all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Disruption in Caregiver</a:t>
            </a:r>
          </a:p>
          <a:p>
            <a:pPr algn="r"/>
            <a:r>
              <a:rPr lang="en-US" sz="2200" b="1" cap="all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Grief and Loss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1C2FC2-1215-67F7-82E3-F704289CFB5E}"/>
              </a:ext>
            </a:extLst>
          </p:cNvPr>
          <p:cNvSpPr txBox="1"/>
          <p:nvPr/>
        </p:nvSpPr>
        <p:spPr>
          <a:xfrm>
            <a:off x="241970" y="763201"/>
            <a:ext cx="348371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b="1" dirty="0">
                <a:solidFill>
                  <a:srgbClr val="52A3CB"/>
                </a:solidFill>
              </a:rPr>
              <a:t>TRAUMA </a:t>
            </a:r>
            <a:r>
              <a:rPr lang="en-US" altLang="en-US" sz="4400" b="1" dirty="0">
                <a:solidFill>
                  <a:srgbClr val="245D7A"/>
                </a:solidFill>
              </a:rPr>
              <a:t>DOMAIN ITEMS:</a:t>
            </a:r>
            <a:endParaRPr kumimoji="0" lang="en-US" sz="4400" b="1" i="0" u="none" strike="noStrike" kern="1200" spc="0" normalizeH="0" baseline="0" noProof="0" dirty="0">
              <a:ln>
                <a:noFill/>
              </a:ln>
              <a:solidFill>
                <a:srgbClr val="245D7A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06D5B67-9EFF-1A5C-659E-3341E250A88C}"/>
              </a:ext>
            </a:extLst>
          </p:cNvPr>
          <p:cNvSpPr txBox="1"/>
          <p:nvPr/>
        </p:nvSpPr>
        <p:spPr>
          <a:xfrm>
            <a:off x="4150993" y="772839"/>
            <a:ext cx="2683287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200" b="1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SEXUAL ABUSE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200" b="1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PHYSICAL ABUSE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200" b="1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EMOTIONAL ABUSE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200" b="1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NEGLECT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200" b="1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MEDICAL TRAUMA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200" b="1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NATURAL DISASTER</a:t>
            </a:r>
          </a:p>
        </p:txBody>
      </p:sp>
      <p:pic>
        <p:nvPicPr>
          <p:cNvPr id="4" name="Picture 3" descr="A child sitting on the floor with her hands on her face&#10;&#10;Description automatically generated">
            <a:extLst>
              <a:ext uri="{FF2B5EF4-FFF2-40B4-BE49-F238E27FC236}">
                <a16:creationId xmlns:a16="http://schemas.microsoft.com/office/drawing/2014/main" id="{08B3013F-89C7-952B-9A3F-A7DB23FD2D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51"/>
          <a:stretch/>
        </p:blipFill>
        <p:spPr>
          <a:xfrm>
            <a:off x="3483711" y="3961503"/>
            <a:ext cx="4017852" cy="2896497"/>
          </a:xfrm>
          <a:prstGeom prst="rect">
            <a:avLst/>
          </a:prstGeom>
        </p:spPr>
      </p:pic>
      <p:pic>
        <p:nvPicPr>
          <p:cNvPr id="8" name="Picture 7" descr="A young child looking down at a person&#10;&#10;Description automatically generated">
            <a:extLst>
              <a:ext uri="{FF2B5EF4-FFF2-40B4-BE49-F238E27FC236}">
                <a16:creationId xmlns:a16="http://schemas.microsoft.com/office/drawing/2014/main" id="{4C0DD8A3-2E91-7624-574E-C673AE4700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3839"/>
          <a:stretch/>
        </p:blipFill>
        <p:spPr>
          <a:xfrm>
            <a:off x="0" y="3960607"/>
            <a:ext cx="3483711" cy="2897394"/>
          </a:xfrm>
          <a:prstGeom prst="rect">
            <a:avLst/>
          </a:prstGeom>
        </p:spPr>
      </p:pic>
      <p:pic>
        <p:nvPicPr>
          <p:cNvPr id="13" name="Picture 12" descr="A child covering her face with her hands&#10;&#10;Description automatically generated">
            <a:extLst>
              <a:ext uri="{FF2B5EF4-FFF2-40B4-BE49-F238E27FC236}">
                <a16:creationId xmlns:a16="http://schemas.microsoft.com/office/drawing/2014/main" id="{002235B7-698E-F4FF-D4D1-3DFCA4BECA2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148" t="9357" r="11325" b="1089"/>
          <a:stretch/>
        </p:blipFill>
        <p:spPr>
          <a:xfrm>
            <a:off x="7055456" y="3960607"/>
            <a:ext cx="2743200" cy="2897393"/>
          </a:xfrm>
          <a:prstGeom prst="rect">
            <a:avLst/>
          </a:prstGeom>
        </p:spPr>
      </p:pic>
      <p:pic>
        <p:nvPicPr>
          <p:cNvPr id="16" name="Picture 15" descr="A person with afro hair sitting on a couch&#10;&#10;Description automatically generated">
            <a:extLst>
              <a:ext uri="{FF2B5EF4-FFF2-40B4-BE49-F238E27FC236}">
                <a16:creationId xmlns:a16="http://schemas.microsoft.com/office/drawing/2014/main" id="{0FDD4FAA-7062-405A-C154-01F595CABEE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81" r="21450"/>
          <a:stretch/>
        </p:blipFill>
        <p:spPr>
          <a:xfrm>
            <a:off x="9798656" y="3960607"/>
            <a:ext cx="2393344" cy="2897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877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D5C605-9CBC-4A62-20D2-FC71A482D9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C9096FF8-F4AE-AA5E-70EA-4B30DFE12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A2A56AF-567E-A7F5-0749-858A386195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C3C2F57-E69B-60DA-A5AA-C9720D2C5D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E4F1D82-D137-FF19-A82C-9F9D53E482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DB949766-EDC0-2147-35CE-8AFA494D45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51B9AE8E-50D4-2966-9D52-704F46B75A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2BF4C150-D77A-3271-FDD4-BC6BFC6032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194AE65-4143-44F7-19C4-A5F2143B79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blipFill dpi="0" rotWithShape="1">
            <a:blip r:embed="rId3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C70D9C-1BD8-1C5D-12F1-540266B684DA}"/>
              </a:ext>
            </a:extLst>
          </p:cNvPr>
          <p:cNvSpPr txBox="1"/>
          <p:nvPr/>
        </p:nvSpPr>
        <p:spPr>
          <a:xfrm>
            <a:off x="210190" y="184187"/>
            <a:ext cx="8250659" cy="1035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sz="3600" b="1" cap="all" dirty="0">
                <a:solidFill>
                  <a:srgbClr val="4C1A27"/>
                </a:solidFill>
              </a:rPr>
              <a:t>SDM risk Assessment review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847FA36-B3B3-516E-EF19-B105B4738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4" y="6229681"/>
            <a:ext cx="457200" cy="457200"/>
            <a:chOff x="11361456" y="6195813"/>
            <a:chExt cx="548640" cy="548640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52503128-C814-42B6-5B96-526E59061A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7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C44921F7-029C-5C5A-1224-C137AD6825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6" name="Graphic 5" descr="Cloud thought bubble">
            <a:extLst>
              <a:ext uri="{FF2B5EF4-FFF2-40B4-BE49-F238E27FC236}">
                <a16:creationId xmlns:a16="http://schemas.microsoft.com/office/drawing/2014/main" id="{EB2FA9E1-3EFC-9DDF-0F2F-F1D85A7163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712054">
            <a:off x="8137109" y="3741202"/>
            <a:ext cx="4299701" cy="37183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AAB9EE-2434-3DF6-1AC7-270683226192}"/>
              </a:ext>
            </a:extLst>
          </p:cNvPr>
          <p:cNvSpPr txBox="1"/>
          <p:nvPr/>
        </p:nvSpPr>
        <p:spPr>
          <a:xfrm rot="20837458">
            <a:off x="8460389" y="4670183"/>
            <a:ext cx="31847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1600" b="1" i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Risk Level </a:t>
            </a:r>
            <a:r>
              <a:rPr lang="en-US" sz="1600" i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determines the likelihood that the children will face further maltreatment within the </a:t>
            </a:r>
            <a:r>
              <a:rPr lang="en-US" sz="1600" b="1" i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next 6 months to a year </a:t>
            </a:r>
            <a:r>
              <a:rPr lang="en-US" sz="1600" i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while living in a household.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6FF238F-1C80-4A9B-BA39-DB7B463F5590}"/>
              </a:ext>
            </a:extLst>
          </p:cNvPr>
          <p:cNvCxnSpPr>
            <a:cxnSpLocks/>
          </p:cNvCxnSpPr>
          <p:nvPr/>
        </p:nvCxnSpPr>
        <p:spPr>
          <a:xfrm>
            <a:off x="294664" y="1275229"/>
            <a:ext cx="7058636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5-Point Star 7">
            <a:extLst>
              <a:ext uri="{FF2B5EF4-FFF2-40B4-BE49-F238E27FC236}">
                <a16:creationId xmlns:a16="http://schemas.microsoft.com/office/drawing/2014/main" id="{94C18923-80DA-52E1-06C4-C48DA5574AF4}"/>
              </a:ext>
            </a:extLst>
          </p:cNvPr>
          <p:cNvSpPr/>
          <p:nvPr/>
        </p:nvSpPr>
        <p:spPr>
          <a:xfrm rot="19213310" flipH="1">
            <a:off x="9585526" y="4141180"/>
            <a:ext cx="483666" cy="456256"/>
          </a:xfrm>
          <a:prstGeom prst="star5">
            <a:avLst/>
          </a:prstGeom>
          <a:solidFill>
            <a:srgbClr val="D5410B"/>
          </a:solidFill>
          <a:ln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2F5FD5-3B9E-9B1A-C1F8-52F3A7C281B4}"/>
              </a:ext>
            </a:extLst>
          </p:cNvPr>
          <p:cNvSpPr txBox="1"/>
          <p:nvPr/>
        </p:nvSpPr>
        <p:spPr>
          <a:xfrm>
            <a:off x="210190" y="1397674"/>
            <a:ext cx="554406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245D7A"/>
                </a:solidFill>
              </a:rPr>
              <a:t>The Risk Assessment must be completed:</a:t>
            </a:r>
            <a:endParaRPr lang="en-US" sz="3600" b="1" dirty="0">
              <a:solidFill>
                <a:srgbClr val="245D7A"/>
              </a:solidFill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90E8306-631F-4EEE-5812-7818C15EE94F}"/>
              </a:ext>
            </a:extLst>
          </p:cNvPr>
          <p:cNvGraphicFramePr>
            <a:graphicFrameLocks noGrp="1"/>
          </p:cNvGraphicFramePr>
          <p:nvPr/>
        </p:nvGraphicFramePr>
        <p:xfrm>
          <a:off x="180997" y="3137249"/>
          <a:ext cx="7287063" cy="344424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1804821">
                  <a:extLst>
                    <a:ext uri="{9D8B030D-6E8A-4147-A177-3AD203B41FA5}">
                      <a16:colId xmlns:a16="http://schemas.microsoft.com/office/drawing/2014/main" val="2136967216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4128316093"/>
                    </a:ext>
                  </a:extLst>
                </a:gridCol>
                <a:gridCol w="1211676">
                  <a:extLst>
                    <a:ext uri="{9D8B030D-6E8A-4147-A177-3AD203B41FA5}">
                      <a16:colId xmlns:a16="http://schemas.microsoft.com/office/drawing/2014/main" val="1667900305"/>
                    </a:ext>
                  </a:extLst>
                </a:gridCol>
                <a:gridCol w="1490284">
                  <a:extLst>
                    <a:ext uri="{9D8B030D-6E8A-4147-A177-3AD203B41FA5}">
                      <a16:colId xmlns:a16="http://schemas.microsoft.com/office/drawing/2014/main" val="2117398194"/>
                    </a:ext>
                  </a:extLst>
                </a:gridCol>
                <a:gridCol w="1357882">
                  <a:extLst>
                    <a:ext uri="{9D8B030D-6E8A-4147-A177-3AD203B41FA5}">
                      <a16:colId xmlns:a16="http://schemas.microsoft.com/office/drawing/2014/main" val="2549075514"/>
                    </a:ext>
                  </a:extLst>
                </a:gridCol>
              </a:tblGrid>
              <a:tr h="529595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>
                              <a:lumMod val="90000"/>
                            </a:schemeClr>
                          </a:solidFill>
                        </a:rPr>
                        <a:t>2 Main Sections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245D7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>
                              <a:lumMod val="90000"/>
                            </a:schemeClr>
                          </a:solidFill>
                        </a:rPr>
                        <a:t>Final Risk Level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245D7A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>
                              <a:lumMod val="90000"/>
                            </a:schemeClr>
                          </a:solidFill>
                        </a:rPr>
                        <a:t>Recommended </a:t>
                      </a:r>
                    </a:p>
                    <a:p>
                      <a:r>
                        <a:rPr lang="en-US" sz="1800" dirty="0">
                          <a:solidFill>
                            <a:schemeClr val="bg1">
                              <a:lumMod val="90000"/>
                            </a:schemeClr>
                          </a:solidFill>
                        </a:rPr>
                        <a:t>Decisions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245D7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8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>
                              <a:lumMod val="90000"/>
                            </a:schemeClr>
                          </a:solidFill>
                        </a:rPr>
                        <a:t>Action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245D7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5047395"/>
                  </a:ext>
                </a:extLst>
              </a:tr>
              <a:tr h="378282">
                <a:tc rowSpan="3">
                  <a:txBody>
                    <a:bodyPr/>
                    <a:lstStyle/>
                    <a:p>
                      <a:pPr lvl="0"/>
                      <a:r>
                        <a:rPr lang="en-US" sz="1400" b="1" kern="1200" dirty="0">
                          <a:solidFill>
                            <a:srgbClr val="245D7A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Section 1: </a:t>
                      </a:r>
                      <a:r>
                        <a:rPr lang="en-US" sz="1400" b="0" kern="1200" dirty="0">
                          <a:solidFill>
                            <a:srgbClr val="245D7A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Factors Influencing Child Vulnerability (page 14)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 rowSpan="5">
                  <a:txBody>
                    <a:bodyPr/>
                    <a:lstStyle/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1" kern="1200" dirty="0">
                          <a:solidFill>
                            <a:srgbClr val="245D7A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Low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1" kern="1200" dirty="0">
                          <a:solidFill>
                            <a:srgbClr val="245D7A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Moderate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1" kern="1200" dirty="0">
                          <a:solidFill>
                            <a:srgbClr val="245D7A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High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1" kern="1200" dirty="0">
                          <a:solidFill>
                            <a:srgbClr val="245D7A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Very High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rgbClr val="245D7A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Safe</a:t>
                      </a:r>
                      <a:endParaRPr lang="en-US" sz="1050" b="1" kern="1200" dirty="0">
                        <a:solidFill>
                          <a:srgbClr val="245D7A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 not open a case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rgbClr val="245D7A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Refer to services. 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2487107"/>
                  </a:ext>
                </a:extLst>
              </a:tr>
              <a:tr h="6682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100" kern="1200" dirty="0">
                        <a:solidFill>
                          <a:srgbClr val="245D7A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Refer to supportive service 	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100" kern="1200" dirty="0">
                        <a:solidFill>
                          <a:srgbClr val="245D7A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9586"/>
                  </a:ext>
                </a:extLst>
              </a:tr>
              <a:tr h="189289"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rgbClr val="245D7A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Safe with Immediate Safety Plan</a:t>
                      </a:r>
                      <a:endParaRPr lang="en-US" sz="1200" b="1" kern="1200" dirty="0">
                        <a:solidFill>
                          <a:srgbClr val="245D7A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Refer to protective service 	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100" kern="1200" dirty="0">
                        <a:solidFill>
                          <a:srgbClr val="245D7A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rgbClr val="245D7A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 not open a case.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3684215"/>
                  </a:ext>
                </a:extLst>
              </a:tr>
              <a:tr h="479009">
                <a:tc rowSpan="2">
                  <a:txBody>
                    <a:bodyPr/>
                    <a:lstStyle/>
                    <a:p>
                      <a:pPr lvl="0"/>
                      <a:r>
                        <a:rPr lang="en-US" sz="1400" b="1" kern="1200" dirty="0">
                          <a:solidFill>
                            <a:srgbClr val="245D7A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Section 2: </a:t>
                      </a:r>
                      <a:r>
                        <a:rPr lang="en-US" sz="1400" b="0" kern="1200" dirty="0">
                          <a:solidFill>
                            <a:srgbClr val="245D7A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Current Safety Threats (pages 7-8)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lvl="0"/>
                      <a:endParaRPr lang="en-US" sz="1400" b="0" kern="1200" dirty="0">
                        <a:solidFill>
                          <a:srgbClr val="245D7A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8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8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0180204"/>
                  </a:ext>
                </a:extLst>
              </a:tr>
              <a:tr h="668298">
                <a:tc vMerge="1">
                  <a:txBody>
                    <a:bodyPr/>
                    <a:lstStyle/>
                    <a:p>
                      <a:pPr lvl="0"/>
                      <a:endParaRPr lang="en-US" sz="1400" b="0" kern="1200" dirty="0">
                        <a:solidFill>
                          <a:srgbClr val="245D7A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endParaRPr lang="en-US" sz="1400" b="0" kern="1200" dirty="0">
                        <a:solidFill>
                          <a:srgbClr val="245D7A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rgbClr val="245D7A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Unsafe</a:t>
                      </a:r>
                      <a:endParaRPr lang="en-US" sz="1050" b="1" kern="1200" dirty="0">
                        <a:solidFill>
                          <a:srgbClr val="245D7A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Refer to foster care services 	</a:t>
                      </a:r>
                    </a:p>
                    <a:p>
                      <a:pPr marL="628650" marR="0" lvl="1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100" kern="1200" dirty="0">
                        <a:solidFill>
                          <a:srgbClr val="245D7A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628650" marR="0" lvl="1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100" kern="1200" dirty="0">
                        <a:solidFill>
                          <a:srgbClr val="245D7A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5342241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7443B146-3675-D327-79FF-A57B2E8A5F58}"/>
              </a:ext>
            </a:extLst>
          </p:cNvPr>
          <p:cNvSpPr txBox="1"/>
          <p:nvPr/>
        </p:nvSpPr>
        <p:spPr>
          <a:xfrm>
            <a:off x="5308351" y="1464002"/>
            <a:ext cx="615967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Within the first </a:t>
            </a:r>
            <a:r>
              <a:rPr lang="en-US" sz="2000" b="1" dirty="0">
                <a:solidFill>
                  <a:srgbClr val="D5410B"/>
                </a:solidFill>
              </a:rPr>
              <a:t>30 days </a:t>
            </a:r>
            <a:r>
              <a:rPr lang="en-US" sz="2000" dirty="0"/>
              <a:t>of ANY DCFS involvement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D5410B"/>
                </a:solidFill>
              </a:rPr>
              <a:t>Before</a:t>
            </a:r>
            <a:r>
              <a:rPr lang="en-US" sz="2000" dirty="0"/>
              <a:t> any decision to open or not open any new investigation cases or DR referrals. </a:t>
            </a:r>
          </a:p>
        </p:txBody>
      </p:sp>
    </p:spTree>
    <p:extLst>
      <p:ext uri="{BB962C8B-B14F-4D97-AF65-F5344CB8AC3E}">
        <p14:creationId xmlns:p14="http://schemas.microsoft.com/office/powerpoint/2010/main" val="1195522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73ACB2E-9D2A-B360-4F81-1D51155E23CB}"/>
              </a:ext>
            </a:extLst>
          </p:cNvPr>
          <p:cNvSpPr txBox="1"/>
          <p:nvPr/>
        </p:nvSpPr>
        <p:spPr>
          <a:xfrm>
            <a:off x="6590732" y="995180"/>
            <a:ext cx="5297807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000" b="1" cap="all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Empathy with Children</a:t>
            </a:r>
          </a:p>
          <a:p>
            <a:pPr algn="r"/>
            <a:r>
              <a:rPr lang="en-US" sz="2000" b="1" cap="all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Boundaries</a:t>
            </a:r>
          </a:p>
          <a:p>
            <a:pPr algn="r"/>
            <a:r>
              <a:rPr lang="en-US" sz="2000" b="1" cap="all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Involvement</a:t>
            </a:r>
          </a:p>
          <a:p>
            <a:pPr algn="r"/>
            <a:r>
              <a:rPr lang="en-US" sz="2000" b="1" cap="all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Posttraumatic Reactions</a:t>
            </a:r>
          </a:p>
          <a:p>
            <a:pPr algn="r"/>
            <a:r>
              <a:rPr lang="en-US" sz="2000" b="1" cap="all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Knowledge of Family/Child Needs</a:t>
            </a:r>
          </a:p>
          <a:p>
            <a:pPr algn="r"/>
            <a:r>
              <a:rPr lang="en-US" sz="2000" b="1" cap="all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Knowledge of Service Options</a:t>
            </a:r>
          </a:p>
          <a:p>
            <a:pPr algn="r"/>
            <a:r>
              <a:rPr lang="en-US" sz="2000" b="1" cap="all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Ability to Listen</a:t>
            </a:r>
          </a:p>
          <a:p>
            <a:pPr algn="r"/>
            <a:r>
              <a:rPr lang="en-US" sz="2000" b="1" cap="all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Ability to Communicate</a:t>
            </a:r>
          </a:p>
          <a:p>
            <a:pPr algn="r"/>
            <a:r>
              <a:rPr lang="en-US" sz="2000" b="1" cap="all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Satisfaction with Services Arrangement</a:t>
            </a:r>
          </a:p>
          <a:p>
            <a:pPr algn="r"/>
            <a:endParaRPr lang="en-US" sz="2000" b="1" cap="all" dirty="0">
              <a:solidFill>
                <a:srgbClr val="D5410B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1C2FC2-1215-67F7-82E3-F704289CFB5E}"/>
              </a:ext>
            </a:extLst>
          </p:cNvPr>
          <p:cNvSpPr txBox="1"/>
          <p:nvPr/>
        </p:nvSpPr>
        <p:spPr>
          <a:xfrm>
            <a:off x="646463" y="164183"/>
            <a:ext cx="75670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b="1" dirty="0">
                <a:solidFill>
                  <a:srgbClr val="52A3CB"/>
                </a:solidFill>
              </a:rPr>
              <a:t>PERMANENCY PLANNING - CAREGIVER STRENGTHS &amp; NEEDS </a:t>
            </a:r>
            <a:r>
              <a:rPr lang="en-US" altLang="en-US" sz="2400" b="1" dirty="0">
                <a:solidFill>
                  <a:srgbClr val="245D7A"/>
                </a:solidFill>
              </a:rPr>
              <a:t>DOMAIN ITEMS:</a:t>
            </a:r>
            <a:endParaRPr kumimoji="0" lang="en-US" sz="4800" b="1" i="0" u="none" strike="noStrike" kern="1200" spc="0" normalizeH="0" baseline="0" noProof="0" dirty="0">
              <a:ln>
                <a:noFill/>
              </a:ln>
              <a:solidFill>
                <a:srgbClr val="245D7A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06D5B67-9EFF-1A5C-659E-3341E250A88C}"/>
              </a:ext>
            </a:extLst>
          </p:cNvPr>
          <p:cNvSpPr txBox="1"/>
          <p:nvPr/>
        </p:nvSpPr>
        <p:spPr>
          <a:xfrm>
            <a:off x="646463" y="1587117"/>
            <a:ext cx="529780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000" b="1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SUPERVISION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000" b="1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PARENTING SKILLS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000" b="1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KNOWLEDGE OF CHILD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000" b="1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KNOWLEDGE OF RIGHTS &amp; RESPONSIBILITIES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000" b="1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ORGANIZATION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000" b="1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SOCIAL RESOURCES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000" b="1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RESIDENTIAL STABILITY</a:t>
            </a:r>
          </a:p>
        </p:txBody>
      </p:sp>
      <p:pic>
        <p:nvPicPr>
          <p:cNvPr id="3" name="Picture 2" descr="A cartoon of a family walking&#10;&#10;Description automatically generated">
            <a:extLst>
              <a:ext uri="{FF2B5EF4-FFF2-40B4-BE49-F238E27FC236}">
                <a16:creationId xmlns:a16="http://schemas.microsoft.com/office/drawing/2014/main" id="{DD37FEC3-F51D-6BEA-C531-ABF396AA59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8902" y="3833886"/>
            <a:ext cx="5412923" cy="2652980"/>
          </a:xfrm>
          <a:prstGeom prst="rect">
            <a:avLst/>
          </a:prstGeom>
        </p:spPr>
      </p:pic>
      <p:pic>
        <p:nvPicPr>
          <p:cNvPr id="6" name="Picture 5" descr="A group of people lying in a tent&#10;&#10;Description automatically generated">
            <a:extLst>
              <a:ext uri="{FF2B5EF4-FFF2-40B4-BE49-F238E27FC236}">
                <a16:creationId xmlns:a16="http://schemas.microsoft.com/office/drawing/2014/main" id="{1888120C-2D62-B07E-4E0B-88AA515F51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04443">
            <a:off x="8093436" y="3983963"/>
            <a:ext cx="5579920" cy="2991993"/>
          </a:xfrm>
          <a:prstGeom prst="rect">
            <a:avLst/>
          </a:prstGeom>
        </p:spPr>
      </p:pic>
      <p:pic>
        <p:nvPicPr>
          <p:cNvPr id="14" name="Picture 13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6699A89D-46D3-1F96-0DEC-7BF92EE02E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2668" y="4473055"/>
            <a:ext cx="2980036" cy="242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99961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73ACB2E-9D2A-B360-4F81-1D51155E23CB}"/>
              </a:ext>
            </a:extLst>
          </p:cNvPr>
          <p:cNvSpPr txBox="1"/>
          <p:nvPr/>
        </p:nvSpPr>
        <p:spPr>
          <a:xfrm>
            <a:off x="5753358" y="1371673"/>
            <a:ext cx="5851502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200" b="1" cap="all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Employment/Educational Functioning</a:t>
            </a:r>
          </a:p>
          <a:p>
            <a:pPr algn="r"/>
            <a:r>
              <a:rPr lang="en-US" sz="2200" b="1" cap="all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Educational Attainment</a:t>
            </a:r>
          </a:p>
          <a:p>
            <a:pPr algn="r"/>
            <a:r>
              <a:rPr lang="en-US" sz="2200" b="1" cap="all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Legal</a:t>
            </a:r>
          </a:p>
          <a:p>
            <a:pPr algn="r"/>
            <a:r>
              <a:rPr lang="en-US" sz="2200" b="1" cap="all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Financial Resources</a:t>
            </a:r>
          </a:p>
          <a:p>
            <a:pPr algn="r"/>
            <a:r>
              <a:rPr lang="en-US" sz="2200" b="1" cap="all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Transportation</a:t>
            </a:r>
          </a:p>
          <a:p>
            <a:pPr algn="r"/>
            <a:r>
              <a:rPr lang="en-US" sz="2200" b="1" cap="all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Safety</a:t>
            </a:r>
          </a:p>
          <a:p>
            <a:pPr algn="r"/>
            <a:r>
              <a:rPr lang="en-US" sz="2200" b="1" cap="all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Marital/Partner Violence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1C2FC2-1215-67F7-82E3-F704289CFB5E}"/>
              </a:ext>
            </a:extLst>
          </p:cNvPr>
          <p:cNvSpPr txBox="1"/>
          <p:nvPr/>
        </p:nvSpPr>
        <p:spPr>
          <a:xfrm>
            <a:off x="510139" y="224948"/>
            <a:ext cx="77034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b="1" dirty="0">
                <a:solidFill>
                  <a:srgbClr val="52A3CB"/>
                </a:solidFill>
              </a:rPr>
              <a:t>PERMANENCY PLANNING - CAREGIVER STRENGTHS &amp; NEEDS </a:t>
            </a:r>
            <a:r>
              <a:rPr lang="en-US" altLang="en-US" sz="2400" b="1" dirty="0">
                <a:solidFill>
                  <a:srgbClr val="245D7A"/>
                </a:solidFill>
              </a:rPr>
              <a:t>DOMAIN ITEMS:</a:t>
            </a:r>
            <a:endParaRPr kumimoji="0" lang="en-US" sz="4800" b="1" i="0" u="none" strike="noStrike" kern="1200" spc="0" normalizeH="0" baseline="0" noProof="0" dirty="0">
              <a:ln>
                <a:noFill/>
              </a:ln>
              <a:solidFill>
                <a:srgbClr val="245D7A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06D5B67-9EFF-1A5C-659E-3341E250A88C}"/>
              </a:ext>
            </a:extLst>
          </p:cNvPr>
          <p:cNvSpPr txBox="1"/>
          <p:nvPr/>
        </p:nvSpPr>
        <p:spPr>
          <a:xfrm>
            <a:off x="587140" y="1373003"/>
            <a:ext cx="4825782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200" b="1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PHYSICAL HEALTH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200" b="1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MENTAL HEALTH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200" b="1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SUBSTANCE USE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200" b="1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DEVELOPMENTAL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200" b="1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ACCESSIBILITY TO CHILD CARE ARRANGEMENT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200" b="1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FAMILY STRESS </a:t>
            </a:r>
          </a:p>
        </p:txBody>
      </p:sp>
      <p:pic>
        <p:nvPicPr>
          <p:cNvPr id="2" name="Picture 1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559AA3CB-DC11-DF6F-9F66-58EAD3A83E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2668" y="4473055"/>
            <a:ext cx="2980036" cy="2424744"/>
          </a:xfrm>
          <a:prstGeom prst="rect">
            <a:avLst/>
          </a:prstGeom>
        </p:spPr>
      </p:pic>
      <p:pic>
        <p:nvPicPr>
          <p:cNvPr id="3" name="Picture 2" descr="A cartoon of a family walking&#10;&#10;Description automatically generated">
            <a:extLst>
              <a:ext uri="{FF2B5EF4-FFF2-40B4-BE49-F238E27FC236}">
                <a16:creationId xmlns:a16="http://schemas.microsoft.com/office/drawing/2014/main" id="{C1CECB83-AC3A-9282-B2ED-DC0837A9CB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8902" y="3833886"/>
            <a:ext cx="5412923" cy="2652980"/>
          </a:xfrm>
          <a:prstGeom prst="rect">
            <a:avLst/>
          </a:prstGeom>
        </p:spPr>
      </p:pic>
      <p:pic>
        <p:nvPicPr>
          <p:cNvPr id="5" name="Picture 4" descr="A group of people lying in a tent&#10;&#10;Description automatically generated">
            <a:extLst>
              <a:ext uri="{FF2B5EF4-FFF2-40B4-BE49-F238E27FC236}">
                <a16:creationId xmlns:a16="http://schemas.microsoft.com/office/drawing/2014/main" id="{2056BEEB-3E04-62D6-117E-7A0DEE9A07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44850">
            <a:off x="7922227" y="4030632"/>
            <a:ext cx="5579920" cy="2991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47779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2550AE69-AC86-4188-83E5-A856C4F1DC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C4CA156-2C9D-4F0C-B229-88D8B5E17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7361ED3-EBE5-4EFC-8DA3-D0CE4BF2F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5105087-7F16-4C94-837C-C45445116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4F2F3467-E50F-4A91-B27D-E324936A66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678BE03-AC84-4940-A7FD-5B143FE2D6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19A1D830-E73C-47A9-A534-323CEEFF5B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F69FBEC-4C47-4288-962D-3FC20C79F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blipFill dpi="0" rotWithShape="1">
            <a:blip r:embed="rId3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468DA3-5399-FABC-A4D0-F75C8C1D68C2}"/>
              </a:ext>
            </a:extLst>
          </p:cNvPr>
          <p:cNvSpPr txBox="1"/>
          <p:nvPr/>
        </p:nvSpPr>
        <p:spPr>
          <a:xfrm>
            <a:off x="210190" y="184187"/>
            <a:ext cx="8250659" cy="1035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sz="4800" b="1" cap="all" dirty="0">
                <a:solidFill>
                  <a:srgbClr val="4C1A27"/>
                </a:solidFill>
                <a:latin typeface="+mj-lt"/>
                <a:ea typeface="+mj-ea"/>
                <a:cs typeface="+mj-cs"/>
              </a:rPr>
              <a:t>Modules for CANS (0-4)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4F6FC82-E588-4DA0-8096-0C3BD54F1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4" y="6229681"/>
            <a:ext cx="457200" cy="457200"/>
            <a:chOff x="11361456" y="6195813"/>
            <a:chExt cx="548640" cy="548640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E8898E90-044F-45FF-8B4D-CE0F6A630A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7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923BF161-A852-4DA5-BB4C-2DFC336B77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6" name="Graphic 5" descr="Cloud thought bubble">
            <a:extLst>
              <a:ext uri="{FF2B5EF4-FFF2-40B4-BE49-F238E27FC236}">
                <a16:creationId xmlns:a16="http://schemas.microsoft.com/office/drawing/2014/main" id="{5F5B66DE-6383-6CD7-5278-32E8DCBE569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712054">
            <a:off x="8137109" y="3741202"/>
            <a:ext cx="4299701" cy="37183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8C7EAE-324D-93AE-B1BD-F35F93092585}"/>
              </a:ext>
            </a:extLst>
          </p:cNvPr>
          <p:cNvSpPr txBox="1"/>
          <p:nvPr/>
        </p:nvSpPr>
        <p:spPr>
          <a:xfrm rot="20379690">
            <a:off x="8496731" y="4721409"/>
            <a:ext cx="31847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Modules are completed only if selected Items are given a ‘1’, ‘2’, or ‘3’ rating .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CD0369A-3D5E-54E3-03A0-C97652CD53D7}"/>
              </a:ext>
            </a:extLst>
          </p:cNvPr>
          <p:cNvCxnSpPr>
            <a:cxnSpLocks/>
          </p:cNvCxnSpPr>
          <p:nvPr/>
        </p:nvCxnSpPr>
        <p:spPr>
          <a:xfrm>
            <a:off x="294664" y="1275229"/>
            <a:ext cx="7058636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E645157-694F-875D-5C96-61663209D8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5960404"/>
              </p:ext>
            </p:extLst>
          </p:nvPr>
        </p:nvGraphicFramePr>
        <p:xfrm>
          <a:off x="473041" y="2081918"/>
          <a:ext cx="8128000" cy="228600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00566002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136967216"/>
                    </a:ext>
                  </a:extLst>
                </a:gridCol>
              </a:tblGrid>
              <a:tr h="495345">
                <a:tc rowSpan="4">
                  <a:txBody>
                    <a:bodyPr/>
                    <a:lstStyle/>
                    <a:p>
                      <a:pPr algn="ctr"/>
                      <a:r>
                        <a:rPr lang="en-US" sz="4000" u="sng" dirty="0">
                          <a:solidFill>
                            <a:schemeClr val="accent2"/>
                          </a:solidFill>
                        </a:rPr>
                        <a:t>MODULES</a:t>
                      </a:r>
                    </a:p>
                    <a:p>
                      <a:pPr algn="ctr"/>
                      <a:endParaRPr lang="en-US" sz="2000" dirty="0">
                        <a:solidFill>
                          <a:schemeClr val="bg1">
                            <a:lumMod val="10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n-US" sz="28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Complete any specific module </a:t>
                      </a:r>
                      <a:r>
                        <a:rPr lang="en-US" sz="2800" u="sng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ONLY</a:t>
                      </a:r>
                      <a:r>
                        <a:rPr lang="en-US" sz="28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if indicated on the initial page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en-US" sz="18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¹ Developmental Needs (DD) Module</a:t>
                      </a:r>
                    </a:p>
                    <a:p>
                      <a:endParaRPr lang="en-US" sz="18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3684215"/>
                  </a:ext>
                </a:extLst>
              </a:tr>
              <a:tr h="49534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30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en-US" sz="18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Acculturation Module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0180204"/>
                  </a:ext>
                </a:extLst>
              </a:tr>
              <a:tr h="49534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30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en-US" sz="18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Sexual Abuse Module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3127777"/>
                  </a:ext>
                </a:extLst>
              </a:tr>
              <a:tr h="49534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30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r>
                        <a:rPr lang="en-US" sz="18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Substance User Disorder (SUD) Module-Caregiver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016165"/>
                  </a:ext>
                </a:extLst>
              </a:tr>
            </a:tbl>
          </a:graphicData>
        </a:graphic>
      </p:graphicFrame>
      <p:sp>
        <p:nvSpPr>
          <p:cNvPr id="10" name="5-Point Star 7">
            <a:extLst>
              <a:ext uri="{FF2B5EF4-FFF2-40B4-BE49-F238E27FC236}">
                <a16:creationId xmlns:a16="http://schemas.microsoft.com/office/drawing/2014/main" id="{EF3B9E35-6DA8-7B33-9F4A-87CAA2BF83A2}"/>
              </a:ext>
            </a:extLst>
          </p:cNvPr>
          <p:cNvSpPr/>
          <p:nvPr/>
        </p:nvSpPr>
        <p:spPr>
          <a:xfrm rot="19213310" flipH="1">
            <a:off x="9515473" y="4161594"/>
            <a:ext cx="483666" cy="456256"/>
          </a:xfrm>
          <a:prstGeom prst="star5">
            <a:avLst/>
          </a:prstGeom>
          <a:solidFill>
            <a:schemeClr val="accent2"/>
          </a:solidFill>
          <a:ln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317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2550AE69-AC86-4188-83E5-A856C4F1DC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C4CA156-2C9D-4F0C-B229-88D8B5E17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7361ED3-EBE5-4EFC-8DA3-D0CE4BF2F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5105087-7F16-4C94-837C-C45445116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4F2F3467-E50F-4A91-B27D-E324936A66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678BE03-AC84-4940-A7FD-5B143FE2D6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19A1D830-E73C-47A9-A534-323CEEFF5B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F69FBEC-4C47-4288-962D-3FC20C79F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blipFill dpi="0" rotWithShape="1">
            <a:blip r:embed="rId3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468DA3-5399-FABC-A4D0-F75C8C1D68C2}"/>
              </a:ext>
            </a:extLst>
          </p:cNvPr>
          <p:cNvSpPr txBox="1"/>
          <p:nvPr/>
        </p:nvSpPr>
        <p:spPr>
          <a:xfrm>
            <a:off x="210190" y="184187"/>
            <a:ext cx="8250659" cy="1035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sz="4800" b="1" cap="all" dirty="0">
                <a:solidFill>
                  <a:srgbClr val="4C1A27"/>
                </a:solidFill>
                <a:latin typeface="+mj-lt"/>
                <a:ea typeface="+mj-ea"/>
                <a:cs typeface="+mj-cs"/>
              </a:rPr>
              <a:t>Modules for CANS (0-4)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4F6FC82-E588-4DA0-8096-0C3BD54F1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4" y="6229681"/>
            <a:ext cx="457200" cy="457200"/>
            <a:chOff x="11361456" y="6195813"/>
            <a:chExt cx="548640" cy="548640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E8898E90-044F-45FF-8B4D-CE0F6A630A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7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923BF161-A852-4DA5-BB4C-2DFC336B77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6" name="Graphic 5" descr="Cloud thought bubble">
            <a:extLst>
              <a:ext uri="{FF2B5EF4-FFF2-40B4-BE49-F238E27FC236}">
                <a16:creationId xmlns:a16="http://schemas.microsoft.com/office/drawing/2014/main" id="{5F5B66DE-6383-6CD7-5278-32E8DCBE569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1424251">
            <a:off x="8482018" y="4457876"/>
            <a:ext cx="4078928" cy="35274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8C7EAE-324D-93AE-B1BD-F35F93092585}"/>
              </a:ext>
            </a:extLst>
          </p:cNvPr>
          <p:cNvSpPr txBox="1"/>
          <p:nvPr/>
        </p:nvSpPr>
        <p:spPr>
          <a:xfrm rot="21076069">
            <a:off x="8725646" y="5258768"/>
            <a:ext cx="31847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Modules are completed only if selected Items are given a 1, 2, or 3 rating EXCEPT for the “Transition Age Module” and the “Sexual Abuse Module”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CD0369A-3D5E-54E3-03A0-C97652CD53D7}"/>
              </a:ext>
            </a:extLst>
          </p:cNvPr>
          <p:cNvCxnSpPr>
            <a:cxnSpLocks/>
          </p:cNvCxnSpPr>
          <p:nvPr/>
        </p:nvCxnSpPr>
        <p:spPr>
          <a:xfrm>
            <a:off x="294664" y="1275229"/>
            <a:ext cx="7058636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E645157-694F-875D-5C96-61663209D8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9622973"/>
              </p:ext>
            </p:extLst>
          </p:nvPr>
        </p:nvGraphicFramePr>
        <p:xfrm>
          <a:off x="324515" y="1577008"/>
          <a:ext cx="8128000" cy="417594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00566002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136967216"/>
                    </a:ext>
                  </a:extLst>
                </a:gridCol>
              </a:tblGrid>
              <a:tr h="495345">
                <a:tc rowSpan="7">
                  <a:txBody>
                    <a:bodyPr/>
                    <a:lstStyle/>
                    <a:p>
                      <a:pPr algn="ctr"/>
                      <a:r>
                        <a:rPr lang="en-US" sz="4000" u="sng" dirty="0">
                          <a:solidFill>
                            <a:schemeClr val="accent1"/>
                          </a:solidFill>
                        </a:rPr>
                        <a:t>MODULES</a:t>
                      </a:r>
                    </a:p>
                    <a:p>
                      <a:pPr algn="ctr"/>
                      <a:endParaRPr lang="en-US" sz="2000" dirty="0">
                        <a:solidFill>
                          <a:schemeClr val="bg1">
                            <a:lumMod val="10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n-US" sz="28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Complete any specific module </a:t>
                      </a:r>
                      <a:r>
                        <a:rPr lang="en-US" sz="2800" u="sng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ONLY</a:t>
                      </a:r>
                      <a:r>
                        <a:rPr lang="en-US" sz="28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if indicated on the initial page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en-US" sz="18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¹ Transition Age Module-Triggered by DOB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3684215"/>
                  </a:ext>
                </a:extLst>
              </a:tr>
              <a:tr h="49534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baseline="30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en-US" sz="18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Developmental Needs (DD) Module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0180204"/>
                  </a:ext>
                </a:extLst>
              </a:tr>
              <a:tr h="49534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30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en-US" sz="18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Acculturation Module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3127777"/>
                  </a:ext>
                </a:extLst>
              </a:tr>
              <a:tr h="49534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30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r>
                        <a:rPr lang="en-US" sz="18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Substance User Disorder (SUD) Module-Caregiver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016165"/>
                  </a:ext>
                </a:extLst>
              </a:tr>
              <a:tr h="495345">
                <a:tc vMerge="1"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>
                            <a:lumMod val="10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30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r>
                        <a:rPr lang="en-US" sz="18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Runaway Module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4021505"/>
                  </a:ext>
                </a:extLst>
              </a:tr>
              <a:tr h="495345">
                <a:tc vMerge="1"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>
                            <a:lumMod val="10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30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r>
                        <a:rPr lang="en-US" sz="18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Sexual Abuse Module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9668899"/>
                  </a:ext>
                </a:extLst>
              </a:tr>
              <a:tr h="452325">
                <a:tc vMerge="1"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>
                            <a:lumMod val="10000"/>
                          </a:schemeClr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baseline="300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  <a:r>
                        <a:rPr lang="en-US" sz="18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Substance User Disorder (SUD) Module-Caregiver</a:t>
                      </a:r>
                    </a:p>
                    <a:p>
                      <a:pPr algn="ctr"/>
                      <a:endParaRPr lang="en-US" sz="18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0874232"/>
                  </a:ext>
                </a:extLst>
              </a:tr>
            </a:tbl>
          </a:graphicData>
        </a:graphic>
      </p:graphicFrame>
      <p:sp>
        <p:nvSpPr>
          <p:cNvPr id="10" name="5-Point Star 7">
            <a:extLst>
              <a:ext uri="{FF2B5EF4-FFF2-40B4-BE49-F238E27FC236}">
                <a16:creationId xmlns:a16="http://schemas.microsoft.com/office/drawing/2014/main" id="{EF3B9E35-6DA8-7B33-9F4A-87CAA2BF83A2}"/>
              </a:ext>
            </a:extLst>
          </p:cNvPr>
          <p:cNvSpPr/>
          <p:nvPr/>
        </p:nvSpPr>
        <p:spPr>
          <a:xfrm rot="19213310" flipH="1">
            <a:off x="10017433" y="4716921"/>
            <a:ext cx="483666" cy="456256"/>
          </a:xfrm>
          <a:prstGeom prst="star5">
            <a:avLst/>
          </a:prstGeom>
          <a:solidFill>
            <a:schemeClr val="accent2"/>
          </a:solidFill>
          <a:ln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Arrow: Left 1">
            <a:extLst>
              <a:ext uri="{FF2B5EF4-FFF2-40B4-BE49-F238E27FC236}">
                <a16:creationId xmlns:a16="http://schemas.microsoft.com/office/drawing/2014/main" id="{CC32C37B-CE5E-4D30-1FAF-4C945326C078}"/>
              </a:ext>
            </a:extLst>
          </p:cNvPr>
          <p:cNvSpPr/>
          <p:nvPr/>
        </p:nvSpPr>
        <p:spPr>
          <a:xfrm rot="20558787">
            <a:off x="8247948" y="4335923"/>
            <a:ext cx="998799" cy="126888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Left 3">
            <a:extLst>
              <a:ext uri="{FF2B5EF4-FFF2-40B4-BE49-F238E27FC236}">
                <a16:creationId xmlns:a16="http://schemas.microsoft.com/office/drawing/2014/main" id="{319A0B13-526B-1C9D-3788-4898D3542F21}"/>
              </a:ext>
            </a:extLst>
          </p:cNvPr>
          <p:cNvSpPr/>
          <p:nvPr/>
        </p:nvSpPr>
        <p:spPr>
          <a:xfrm>
            <a:off x="8251756" y="1844493"/>
            <a:ext cx="998799" cy="129271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42E2E9-90D8-BF68-88BE-E3D7D15A3766}"/>
              </a:ext>
            </a:extLst>
          </p:cNvPr>
          <p:cNvSpPr txBox="1"/>
          <p:nvPr/>
        </p:nvSpPr>
        <p:spPr>
          <a:xfrm>
            <a:off x="9250556" y="1595546"/>
            <a:ext cx="264741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b="1" dirty="0">
                <a:solidFill>
                  <a:srgbClr val="52A3CB"/>
                </a:solidFill>
                <a:latin typeface="Tw Cen MT" pitchFamily="34" charset="0"/>
              </a:rPr>
              <a:t>Automatically triggered based on the child’s date of birth (if a child is 14 yrs or older).</a:t>
            </a:r>
            <a:endParaRPr lang="en-US" b="1" dirty="0">
              <a:solidFill>
                <a:srgbClr val="52A3CB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BDB11F-BA90-073C-7863-63A97F6C4629}"/>
              </a:ext>
            </a:extLst>
          </p:cNvPr>
          <p:cNvSpPr txBox="1"/>
          <p:nvPr/>
        </p:nvSpPr>
        <p:spPr>
          <a:xfrm rot="20446859">
            <a:off x="9171514" y="3432059"/>
            <a:ext cx="278195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b="1" dirty="0">
                <a:solidFill>
                  <a:srgbClr val="52A3CB"/>
                </a:solidFill>
                <a:latin typeface="Tw Cen MT" pitchFamily="34" charset="0"/>
              </a:rPr>
              <a:t>Automatically triggered with a rating of “Yes” or “Suspected”</a:t>
            </a:r>
            <a:endParaRPr lang="en-US" b="1" dirty="0">
              <a:solidFill>
                <a:srgbClr val="52A3C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685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550AE69-AC86-4188-83E5-A856C4F1DC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C4CA156-2C9D-4F0C-B229-88D8B5E17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7361ED3-EBE5-4EFC-8DA3-D0CE4BF2F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5105087-7F16-4C94-837C-C45445116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F2F3467-E50F-4A91-B27D-E324936A66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678BE03-AC84-4940-A7FD-5B143FE2D6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19A1D830-E73C-47A9-A534-323CEEFF5B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F69FBEC-4C47-4288-962D-3FC20C79F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blipFill dpi="0" rotWithShape="1">
            <a:blip r:embed="rId3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5B5E8B-D589-FA10-013A-E12CB49E0877}"/>
              </a:ext>
            </a:extLst>
          </p:cNvPr>
          <p:cNvSpPr txBox="1"/>
          <p:nvPr/>
        </p:nvSpPr>
        <p:spPr>
          <a:xfrm>
            <a:off x="571348" y="2840338"/>
            <a:ext cx="5964206" cy="274000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6600" dirty="0">
                <a:solidFill>
                  <a:srgbClr val="52A3CB"/>
                </a:solidFill>
              </a:rPr>
              <a:t>Family Advocacy and Support Tool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4F6FC82-E588-4DA0-8096-0C3BD54F1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4" y="6229681"/>
            <a:ext cx="457200" cy="457200"/>
            <a:chOff x="11361456" y="6195813"/>
            <a:chExt cx="548640" cy="548640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E8898E90-044F-45FF-8B4D-CE0F6A630A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7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923BF161-A852-4DA5-BB4C-2DFC336B77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CB92AF1-2887-A70E-308E-4C999F6ACD06}"/>
              </a:ext>
            </a:extLst>
          </p:cNvPr>
          <p:cNvSpPr txBox="1"/>
          <p:nvPr/>
        </p:nvSpPr>
        <p:spPr>
          <a:xfrm>
            <a:off x="233548" y="1135190"/>
            <a:ext cx="6808544" cy="10151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273050" lvl="1"/>
            <a:r>
              <a:rPr lang="en-US" sz="9600" b="1" dirty="0">
                <a:solidFill>
                  <a:srgbClr val="D5410B"/>
                </a:solidFill>
              </a:rPr>
              <a:t>AR FAST</a:t>
            </a:r>
            <a:endParaRPr lang="en-US" sz="4400" b="1" dirty="0">
              <a:solidFill>
                <a:srgbClr val="D5410B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A logo with orange circles&#10;&#10;Description automatically generated">
            <a:extLst>
              <a:ext uri="{FF2B5EF4-FFF2-40B4-BE49-F238E27FC236}">
                <a16:creationId xmlns:a16="http://schemas.microsoft.com/office/drawing/2014/main" id="{52085585-248E-422F-D3B2-9D2A8645DDDB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6354805" y="2362131"/>
            <a:ext cx="5837195" cy="454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15616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73ACB2E-9D2A-B360-4F81-1D51155E23CB}"/>
              </a:ext>
            </a:extLst>
          </p:cNvPr>
          <p:cNvSpPr txBox="1"/>
          <p:nvPr/>
        </p:nvSpPr>
        <p:spPr>
          <a:xfrm>
            <a:off x="6475616" y="1314144"/>
            <a:ext cx="4927112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200" b="1" cap="all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Family Role Appropriateness</a:t>
            </a:r>
          </a:p>
          <a:p>
            <a:pPr algn="r"/>
            <a:r>
              <a:rPr lang="en-US" sz="2200" b="1" cap="all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Family Safety</a:t>
            </a:r>
          </a:p>
          <a:p>
            <a:pPr algn="r"/>
            <a:r>
              <a:rPr lang="en-US" sz="2200" b="1" cap="all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Financial Resources</a:t>
            </a:r>
          </a:p>
          <a:p>
            <a:pPr algn="r"/>
            <a:r>
              <a:rPr lang="en-US" sz="2200" b="1" cap="all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Residential Stability</a:t>
            </a:r>
          </a:p>
          <a:p>
            <a:pPr algn="r"/>
            <a:r>
              <a:rPr lang="en-US" sz="2200" b="1" cap="all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Home Maintenance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1C2FC2-1215-67F7-82E3-F704289CFB5E}"/>
              </a:ext>
            </a:extLst>
          </p:cNvPr>
          <p:cNvSpPr txBox="1"/>
          <p:nvPr/>
        </p:nvSpPr>
        <p:spPr>
          <a:xfrm>
            <a:off x="278746" y="300697"/>
            <a:ext cx="1087372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52A3CB"/>
                </a:solidFill>
              </a:rPr>
              <a:t>THE FAMILY TOGETHER </a:t>
            </a:r>
            <a:r>
              <a:rPr lang="en-US" sz="4000" b="1" dirty="0">
                <a:solidFill>
                  <a:srgbClr val="245D7A"/>
                </a:solidFill>
              </a:rPr>
              <a:t>DOMAIN ITEMS </a:t>
            </a:r>
            <a:endParaRPr kumimoji="0" lang="en-US" sz="3200" b="1" i="0" u="none" strike="noStrike" kern="1200" spc="0" normalizeH="0" baseline="0" noProof="0" dirty="0">
              <a:ln>
                <a:noFill/>
              </a:ln>
              <a:solidFill>
                <a:srgbClr val="245D7A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06D5B67-9EFF-1A5C-659E-3341E250A88C}"/>
              </a:ext>
            </a:extLst>
          </p:cNvPr>
          <p:cNvSpPr txBox="1"/>
          <p:nvPr/>
        </p:nvSpPr>
        <p:spPr>
          <a:xfrm>
            <a:off x="789272" y="1203727"/>
            <a:ext cx="5034012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200" b="1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PARENTAL/CAREGIVER COLLABORATION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200" b="1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RELATIONSHIPS AMONG SIBLINGS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200" b="1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EXTENDED FAMILY RELATIONSHIPS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200" b="1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FAMILY CONFLICT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200" b="1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FAMILY COMMUNICATION</a:t>
            </a:r>
          </a:p>
        </p:txBody>
      </p:sp>
      <p:pic>
        <p:nvPicPr>
          <p:cNvPr id="2" name="Picture 1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559AA3CB-DC11-DF6F-9F66-58EAD3A83E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2668" y="4473055"/>
            <a:ext cx="2980036" cy="2424744"/>
          </a:xfrm>
          <a:prstGeom prst="rect">
            <a:avLst/>
          </a:prstGeom>
        </p:spPr>
      </p:pic>
      <p:pic>
        <p:nvPicPr>
          <p:cNvPr id="3" name="Picture 2" descr="A cartoon of a family walking&#10;&#10;Description automatically generated">
            <a:extLst>
              <a:ext uri="{FF2B5EF4-FFF2-40B4-BE49-F238E27FC236}">
                <a16:creationId xmlns:a16="http://schemas.microsoft.com/office/drawing/2014/main" id="{C1CECB83-AC3A-9282-B2ED-DC0837A9CB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8902" y="3833886"/>
            <a:ext cx="5412923" cy="2652980"/>
          </a:xfrm>
          <a:prstGeom prst="rect">
            <a:avLst/>
          </a:prstGeom>
        </p:spPr>
      </p:pic>
      <p:pic>
        <p:nvPicPr>
          <p:cNvPr id="5" name="Picture 4" descr="A group of people lying in a tent&#10;&#10;Description automatically generated">
            <a:extLst>
              <a:ext uri="{FF2B5EF4-FFF2-40B4-BE49-F238E27FC236}">
                <a16:creationId xmlns:a16="http://schemas.microsoft.com/office/drawing/2014/main" id="{2056BEEB-3E04-62D6-117E-7A0DEE9A07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44850">
            <a:off x="7922227" y="4030632"/>
            <a:ext cx="5579920" cy="2991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40304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73ACB2E-9D2A-B360-4F81-1D51155E23CB}"/>
              </a:ext>
            </a:extLst>
          </p:cNvPr>
          <p:cNvSpPr txBox="1"/>
          <p:nvPr/>
        </p:nvSpPr>
        <p:spPr>
          <a:xfrm>
            <a:off x="6096000" y="967689"/>
            <a:ext cx="5601268" cy="381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200" b="1" cap="all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Knowledge of Child</a:t>
            </a:r>
          </a:p>
          <a:p>
            <a:pPr algn="r"/>
            <a:r>
              <a:rPr lang="en-US" sz="2200" b="1" cap="all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Organization</a:t>
            </a:r>
          </a:p>
          <a:p>
            <a:pPr algn="r"/>
            <a:r>
              <a:rPr lang="en-US" sz="2200" b="1" cap="all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Physical Health</a:t>
            </a:r>
          </a:p>
          <a:p>
            <a:pPr algn="r"/>
            <a:r>
              <a:rPr lang="en-US" sz="2200" b="1" cap="all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Developmental</a:t>
            </a:r>
          </a:p>
          <a:p>
            <a:pPr algn="r"/>
            <a:r>
              <a:rPr lang="en-US" sz="2200" b="1" cap="all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Accessibility to Child Care Services</a:t>
            </a:r>
          </a:p>
          <a:p>
            <a:pPr algn="r"/>
            <a:r>
              <a:rPr lang="en-US" sz="2200" b="1" cap="all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Family Stress</a:t>
            </a:r>
          </a:p>
          <a:p>
            <a:pPr algn="r"/>
            <a:r>
              <a:rPr lang="en-US" sz="2200" b="1" cap="all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Educational Attainment</a:t>
            </a:r>
          </a:p>
          <a:p>
            <a:pPr algn="r"/>
            <a:r>
              <a:rPr lang="en-US" sz="2200" b="1" cap="all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Legal</a:t>
            </a:r>
          </a:p>
          <a:p>
            <a:pPr algn="r"/>
            <a:r>
              <a:rPr lang="en-US" sz="2200" b="1" cap="all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Transportation</a:t>
            </a:r>
          </a:p>
          <a:p>
            <a:pPr algn="r"/>
            <a:r>
              <a:rPr lang="en-US" sz="2200" b="1" cap="all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Safety</a:t>
            </a:r>
          </a:p>
          <a:p>
            <a:pPr algn="r"/>
            <a:endParaRPr lang="en-US" sz="2200" b="1" cap="all" dirty="0">
              <a:solidFill>
                <a:srgbClr val="D5410B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1C2FC2-1215-67F7-82E3-F704289CFB5E}"/>
              </a:ext>
            </a:extLst>
          </p:cNvPr>
          <p:cNvSpPr txBox="1"/>
          <p:nvPr/>
        </p:nvSpPr>
        <p:spPr>
          <a:xfrm>
            <a:off x="452386" y="133731"/>
            <a:ext cx="1044074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52A3CB"/>
                </a:solidFill>
              </a:rPr>
              <a:t>CAREGIVER STATUS </a:t>
            </a:r>
            <a:r>
              <a:rPr lang="en-US" sz="4000" b="1" dirty="0">
                <a:solidFill>
                  <a:srgbClr val="245D7A"/>
                </a:solidFill>
              </a:rPr>
              <a:t>DOMAIN ITEMS </a:t>
            </a:r>
            <a:endParaRPr kumimoji="0" lang="en-US" sz="3200" b="1" i="0" u="none" strike="noStrike" kern="1200" spc="0" normalizeH="0" baseline="0" noProof="0" dirty="0">
              <a:ln>
                <a:noFill/>
              </a:ln>
              <a:solidFill>
                <a:srgbClr val="245D7A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06D5B67-9EFF-1A5C-659E-3341E250A88C}"/>
              </a:ext>
            </a:extLst>
          </p:cNvPr>
          <p:cNvSpPr txBox="1"/>
          <p:nvPr/>
        </p:nvSpPr>
        <p:spPr>
          <a:xfrm>
            <a:off x="601226" y="995180"/>
            <a:ext cx="5297807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200" b="1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EMPATHY WITH CHILD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200" b="1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BOUNDARIES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200" b="1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INVOLVEMENT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200" b="1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SUPERVISION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200" b="1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DISCIPLINE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200" b="1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PARTNER RELATIONSHIPS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200" b="1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VOCATIONAL FUNCTIONING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200" b="1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MENTAL HEALTH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200" b="1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ALCOHOL AND/OR DRUG USE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200" b="1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POSTTRAUMATIC REACTIONS</a:t>
            </a:r>
          </a:p>
        </p:txBody>
      </p:sp>
      <p:pic>
        <p:nvPicPr>
          <p:cNvPr id="2" name="Picture 1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559AA3CB-DC11-DF6F-9F66-58EAD3A83E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2668" y="4473055"/>
            <a:ext cx="2980036" cy="2424744"/>
          </a:xfrm>
          <a:prstGeom prst="rect">
            <a:avLst/>
          </a:prstGeom>
        </p:spPr>
      </p:pic>
      <p:pic>
        <p:nvPicPr>
          <p:cNvPr id="3" name="Picture 2" descr="A cartoon of a family walking&#10;&#10;Description automatically generated">
            <a:extLst>
              <a:ext uri="{FF2B5EF4-FFF2-40B4-BE49-F238E27FC236}">
                <a16:creationId xmlns:a16="http://schemas.microsoft.com/office/drawing/2014/main" id="{C1CECB83-AC3A-9282-B2ED-DC0837A9CB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8902" y="3833886"/>
            <a:ext cx="5412923" cy="2652980"/>
          </a:xfrm>
          <a:prstGeom prst="rect">
            <a:avLst/>
          </a:prstGeom>
        </p:spPr>
      </p:pic>
      <p:pic>
        <p:nvPicPr>
          <p:cNvPr id="5" name="Picture 4" descr="A group of people lying in a tent&#10;&#10;Description automatically generated">
            <a:extLst>
              <a:ext uri="{FF2B5EF4-FFF2-40B4-BE49-F238E27FC236}">
                <a16:creationId xmlns:a16="http://schemas.microsoft.com/office/drawing/2014/main" id="{2056BEEB-3E04-62D6-117E-7A0DEE9A07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44850">
            <a:off x="7922227" y="4030632"/>
            <a:ext cx="5579920" cy="2991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35803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73ACB2E-9D2A-B360-4F81-1D51155E23CB}"/>
              </a:ext>
            </a:extLst>
          </p:cNvPr>
          <p:cNvSpPr txBox="1"/>
          <p:nvPr/>
        </p:nvSpPr>
        <p:spPr>
          <a:xfrm>
            <a:off x="4252410" y="3239673"/>
            <a:ext cx="7525704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200" b="1" cap="all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Natural Supports</a:t>
            </a:r>
          </a:p>
          <a:p>
            <a:pPr algn="r"/>
            <a:r>
              <a:rPr lang="en-US" sz="2200" b="1" cap="all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Satisfaction with Youth’s Living Arrangement</a:t>
            </a:r>
          </a:p>
          <a:p>
            <a:pPr algn="r"/>
            <a:r>
              <a:rPr lang="en-US" sz="2200" b="1" cap="all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Satisfaction with Youth’s Educational Arrangement</a:t>
            </a:r>
          </a:p>
          <a:p>
            <a:pPr algn="r"/>
            <a:r>
              <a:rPr lang="en-US" sz="2200" b="1" cap="all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Satisfaction with Services Arrangement</a:t>
            </a:r>
          </a:p>
          <a:p>
            <a:pPr algn="r"/>
            <a:endParaRPr lang="en-US" sz="2200" b="1" cap="all" dirty="0">
              <a:solidFill>
                <a:srgbClr val="D5410B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1C2FC2-1215-67F7-82E3-F704289CFB5E}"/>
              </a:ext>
            </a:extLst>
          </p:cNvPr>
          <p:cNvSpPr txBox="1"/>
          <p:nvPr/>
        </p:nvSpPr>
        <p:spPr>
          <a:xfrm>
            <a:off x="279290" y="124105"/>
            <a:ext cx="1087372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52A3CB"/>
                </a:solidFill>
              </a:rPr>
              <a:t>CAREGIVER ADVOCACY </a:t>
            </a:r>
            <a:r>
              <a:rPr lang="en-US" sz="4000" b="1" dirty="0">
                <a:solidFill>
                  <a:srgbClr val="245D7A"/>
                </a:solidFill>
              </a:rPr>
              <a:t>DOMAIN ITEMS </a:t>
            </a:r>
            <a:endParaRPr kumimoji="0" lang="en-US" sz="3200" b="1" i="0" u="none" strike="noStrike" kern="1200" spc="0" normalizeH="0" baseline="0" noProof="0" dirty="0">
              <a:ln>
                <a:noFill/>
              </a:ln>
              <a:solidFill>
                <a:srgbClr val="245D7A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06D5B67-9EFF-1A5C-659E-3341E250A88C}"/>
              </a:ext>
            </a:extLst>
          </p:cNvPr>
          <p:cNvSpPr txBox="1"/>
          <p:nvPr/>
        </p:nvSpPr>
        <p:spPr>
          <a:xfrm>
            <a:off x="447221" y="1342083"/>
            <a:ext cx="701235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200" b="1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KNOWLEDGE OF SERVICE OPTIONS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200" b="1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KNOWLEDGE OF RIGHTS &amp; RESPONSIBILITIES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200" b="1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ABILITY TO LISTEN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200" b="1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ABILITY TO COMMUNICATE</a:t>
            </a:r>
          </a:p>
        </p:txBody>
      </p:sp>
      <p:pic>
        <p:nvPicPr>
          <p:cNvPr id="6" name="Picture 5" descr="A family playing a game&#10;&#10;Description automatically generated">
            <a:extLst>
              <a:ext uri="{FF2B5EF4-FFF2-40B4-BE49-F238E27FC236}">
                <a16:creationId xmlns:a16="http://schemas.microsoft.com/office/drawing/2014/main" id="{D59A0DD1-3A7D-2811-8E6F-8AB7B1500E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3083" y="2912441"/>
            <a:ext cx="5062717" cy="3821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264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kids standing together&#10;&#10;Description automatically generated">
            <a:extLst>
              <a:ext uri="{FF2B5EF4-FFF2-40B4-BE49-F238E27FC236}">
                <a16:creationId xmlns:a16="http://schemas.microsoft.com/office/drawing/2014/main" id="{76639F56-A950-BEA9-5A6B-E23521921D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9132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3ACB2E-9D2A-B360-4F81-1D51155E23CB}"/>
              </a:ext>
            </a:extLst>
          </p:cNvPr>
          <p:cNvSpPr txBox="1"/>
          <p:nvPr/>
        </p:nvSpPr>
        <p:spPr>
          <a:xfrm>
            <a:off x="4407135" y="1089472"/>
            <a:ext cx="337773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cap="all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Relationship w/ Bio Mother</a:t>
            </a:r>
          </a:p>
          <a:p>
            <a:pPr algn="ctr"/>
            <a:r>
              <a:rPr lang="en-US" b="1" cap="all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Relationship w/ Bio Father</a:t>
            </a:r>
          </a:p>
          <a:p>
            <a:pPr algn="ctr"/>
            <a:r>
              <a:rPr lang="en-US" b="1" cap="all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Relationship w/ Primary Caregiver</a:t>
            </a:r>
          </a:p>
          <a:p>
            <a:pPr algn="ctr"/>
            <a:r>
              <a:rPr lang="en-US" b="1" cap="all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Relationship with other Adult Family Members</a:t>
            </a:r>
          </a:p>
          <a:p>
            <a:pPr algn="ctr"/>
            <a:r>
              <a:rPr lang="en-US" b="1" cap="all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Health Status</a:t>
            </a:r>
          </a:p>
          <a:p>
            <a:pPr algn="ctr"/>
            <a:r>
              <a:rPr lang="en-US" b="1" cap="all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Mental Health Status</a:t>
            </a:r>
          </a:p>
          <a:p>
            <a:pPr algn="ctr"/>
            <a:r>
              <a:rPr lang="en-US" b="1" cap="all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Adjustment to Trauma</a:t>
            </a:r>
          </a:p>
          <a:p>
            <a:pPr algn="ctr"/>
            <a:r>
              <a:rPr lang="en-US" b="1" cap="all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Cognitive Skills</a:t>
            </a:r>
          </a:p>
          <a:p>
            <a:pPr algn="ctr"/>
            <a:r>
              <a:rPr lang="en-US" b="1" cap="all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Self-Regulation Skills</a:t>
            </a:r>
          </a:p>
          <a:p>
            <a:pPr algn="ctr"/>
            <a:r>
              <a:rPr lang="en-US" b="1" cap="all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Interpersonal Skills</a:t>
            </a:r>
          </a:p>
          <a:p>
            <a:pPr algn="ctr"/>
            <a:r>
              <a:rPr lang="en-US" b="1" cap="all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Educational Status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1C2FC2-1215-67F7-82E3-F704289CFB5E}"/>
              </a:ext>
            </a:extLst>
          </p:cNvPr>
          <p:cNvSpPr txBox="1"/>
          <p:nvPr/>
        </p:nvSpPr>
        <p:spPr>
          <a:xfrm>
            <a:off x="2397568" y="192506"/>
            <a:ext cx="782679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all" spc="0" normalizeH="0" baseline="0" noProof="0" dirty="0">
                <a:ln>
                  <a:noFill/>
                </a:ln>
                <a:solidFill>
                  <a:srgbClr val="52A3CB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t>Youth Status </a:t>
            </a:r>
            <a:r>
              <a:rPr kumimoji="0" lang="en-US" sz="4000" b="1" i="0" u="none" strike="noStrike" kern="1200" cap="all" spc="0" normalizeH="0" baseline="0" noProof="0" dirty="0">
                <a:ln>
                  <a:noFill/>
                </a:ln>
                <a:solidFill>
                  <a:srgbClr val="245D7A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t>domain items</a:t>
            </a:r>
          </a:p>
        </p:txBody>
      </p:sp>
    </p:spTree>
    <p:extLst>
      <p:ext uri="{BB962C8B-B14F-4D97-AF65-F5344CB8AC3E}">
        <p14:creationId xmlns:p14="http://schemas.microsoft.com/office/powerpoint/2010/main" val="324782203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tretching his arms&#10;&#10;Description automatically generated">
            <a:extLst>
              <a:ext uri="{FF2B5EF4-FFF2-40B4-BE49-F238E27FC236}">
                <a16:creationId xmlns:a16="http://schemas.microsoft.com/office/drawing/2014/main" id="{431836A1-2413-FF1C-7490-FB1B133602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7830" b="7900"/>
          <a:stretch/>
        </p:blipFill>
        <p:spPr>
          <a:xfrm>
            <a:off x="-2345711" y="10"/>
            <a:ext cx="12191980" cy="68579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C5B5E8B-D589-FA10-013A-E12CB49E0877}"/>
              </a:ext>
            </a:extLst>
          </p:cNvPr>
          <p:cNvSpPr txBox="1"/>
          <p:nvPr/>
        </p:nvSpPr>
        <p:spPr>
          <a:xfrm>
            <a:off x="5192704" y="1006739"/>
            <a:ext cx="6162472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500" b="1" dirty="0">
                <a:solidFill>
                  <a:srgbClr val="D5410B"/>
                </a:solidFill>
              </a:rPr>
              <a:t>BREAK </a:t>
            </a:r>
          </a:p>
          <a:p>
            <a:pPr algn="ctr"/>
            <a:r>
              <a:rPr lang="en-US" sz="11500" b="1" dirty="0">
                <a:solidFill>
                  <a:srgbClr val="245D7A"/>
                </a:solidFill>
              </a:rPr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18049799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2C50B2-D96D-791E-7898-AAAF7C1292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001B8-5024-8331-C8F4-4A0859A55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585" y="114932"/>
            <a:ext cx="4167369" cy="2382083"/>
          </a:xfrm>
        </p:spPr>
        <p:txBody>
          <a:bodyPr>
            <a:normAutofit fontScale="90000"/>
          </a:bodyPr>
          <a:lstStyle/>
          <a:p>
            <a:r>
              <a:rPr lang="en-US" sz="4400" b="0" dirty="0">
                <a:solidFill>
                  <a:srgbClr val="245D7A"/>
                </a:solidFill>
              </a:rPr>
              <a:t>How does the </a:t>
            </a:r>
            <a:br>
              <a:rPr lang="en-US" sz="4400" b="0" dirty="0">
                <a:solidFill>
                  <a:srgbClr val="245D7A"/>
                </a:solidFill>
              </a:rPr>
            </a:br>
            <a:r>
              <a:rPr lang="en-US" sz="4400" u="sng" dirty="0">
                <a:solidFill>
                  <a:srgbClr val="D5410B"/>
                </a:solidFill>
              </a:rPr>
              <a:t>Risk Assessment </a:t>
            </a:r>
            <a:br>
              <a:rPr lang="en-US" sz="4400" b="0" u="sng" dirty="0">
                <a:solidFill>
                  <a:srgbClr val="52A3CB"/>
                </a:solidFill>
              </a:rPr>
            </a:br>
            <a:r>
              <a:rPr lang="en-US" sz="4400" b="0" dirty="0">
                <a:solidFill>
                  <a:srgbClr val="245D7A"/>
                </a:solidFill>
              </a:rPr>
              <a:t>help guide decision making?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7F1F9E-328A-C25E-9F5C-1D0E8616900F}"/>
              </a:ext>
            </a:extLst>
          </p:cNvPr>
          <p:cNvSpPr txBox="1"/>
          <p:nvPr/>
        </p:nvSpPr>
        <p:spPr>
          <a:xfrm>
            <a:off x="870726" y="576799"/>
            <a:ext cx="64436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245D7A"/>
                </a:solidFill>
              </a:rPr>
              <a:t>Determines whether a case should be </a:t>
            </a:r>
            <a:r>
              <a:rPr lang="en-US" sz="4800" b="1" dirty="0">
                <a:solidFill>
                  <a:srgbClr val="52A3CB"/>
                </a:solidFill>
              </a:rPr>
              <a:t>opened</a:t>
            </a:r>
            <a:r>
              <a:rPr lang="en-US" sz="4800" dirty="0">
                <a:solidFill>
                  <a:srgbClr val="245D7A"/>
                </a:solidFill>
              </a:rPr>
              <a:t>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EEE95B-64D6-1CA7-F201-262088298FEA}"/>
              </a:ext>
            </a:extLst>
          </p:cNvPr>
          <p:cNvSpPr txBox="1"/>
          <p:nvPr/>
        </p:nvSpPr>
        <p:spPr>
          <a:xfrm>
            <a:off x="870726" y="3429000"/>
            <a:ext cx="631843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245D7A"/>
                </a:solidFill>
              </a:rPr>
              <a:t>Determines whether the family should be referred to other </a:t>
            </a:r>
            <a:r>
              <a:rPr lang="en-US" sz="4800" b="1" dirty="0">
                <a:solidFill>
                  <a:srgbClr val="52A3CB"/>
                </a:solidFill>
              </a:rPr>
              <a:t>prevention services</a:t>
            </a:r>
            <a:r>
              <a:rPr lang="en-US" sz="4800" b="1" dirty="0">
                <a:solidFill>
                  <a:srgbClr val="245D7A"/>
                </a:solidFill>
              </a:rPr>
              <a:t>.</a:t>
            </a:r>
          </a:p>
        </p:txBody>
      </p:sp>
      <p:pic>
        <p:nvPicPr>
          <p:cNvPr id="16" name="Graphic 15" descr="Badge 1 with solid fill">
            <a:extLst>
              <a:ext uri="{FF2B5EF4-FFF2-40B4-BE49-F238E27FC236}">
                <a16:creationId xmlns:a16="http://schemas.microsoft.com/office/drawing/2014/main" id="{D87EEE5D-4AF9-E3D8-218C-2A9253A89A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170" y="657344"/>
            <a:ext cx="646331" cy="646331"/>
          </a:xfrm>
          <a:prstGeom prst="rect">
            <a:avLst/>
          </a:prstGeom>
        </p:spPr>
      </p:pic>
      <p:pic>
        <p:nvPicPr>
          <p:cNvPr id="18" name="Graphic 17" descr="Badge with solid fill">
            <a:extLst>
              <a:ext uri="{FF2B5EF4-FFF2-40B4-BE49-F238E27FC236}">
                <a16:creationId xmlns:a16="http://schemas.microsoft.com/office/drawing/2014/main" id="{66DDE44B-1298-C143-D82A-14272C9997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4682" y="3429000"/>
            <a:ext cx="646331" cy="646331"/>
          </a:xfrm>
          <a:prstGeom prst="rect">
            <a:avLst/>
          </a:prstGeom>
        </p:spPr>
      </p:pic>
      <p:pic>
        <p:nvPicPr>
          <p:cNvPr id="6" name="Picture 5" descr="A person in a suit with his finger on his mouth&#10;&#10;AI-generated content may be incorrect.">
            <a:extLst>
              <a:ext uri="{FF2B5EF4-FFF2-40B4-BE49-F238E27FC236}">
                <a16:creationId xmlns:a16="http://schemas.microsoft.com/office/drawing/2014/main" id="{4A8EEA24-D4F3-0EB4-E005-FF6C7E23F8B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3370" y="1934223"/>
            <a:ext cx="3916504" cy="495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50354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&quot;Whodunnit&quot; Awareness Test - Shamash Alidina">
            <a:hlinkClick r:id="" action="ppaction://media"/>
            <a:extLst>
              <a:ext uri="{FF2B5EF4-FFF2-40B4-BE49-F238E27FC236}">
                <a16:creationId xmlns:a16="http://schemas.microsoft.com/office/drawing/2014/main" id="{820EC6E0-53BC-E222-EAC2-D5B7B56BB80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774929" y="192506"/>
            <a:ext cx="10642142" cy="6012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310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3B1FA5F-11A0-A944-9FF6-EACE7C556E24}"/>
              </a:ext>
            </a:extLst>
          </p:cNvPr>
          <p:cNvSpPr txBox="1"/>
          <p:nvPr/>
        </p:nvSpPr>
        <p:spPr>
          <a:xfrm>
            <a:off x="619124" y="193929"/>
            <a:ext cx="109537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 eaLnBrk="1" hangingPunct="1">
              <a:buFont typeface="Wingdings" pitchFamily="2" charset="2"/>
              <a:buNone/>
            </a:pPr>
            <a:r>
              <a:rPr lang="en-US" altLang="en-US" sz="4400" b="1" dirty="0">
                <a:solidFill>
                  <a:srgbClr val="D5410B"/>
                </a:solidFill>
              </a:rPr>
              <a:t>COLLABORATION AND TEAMWORK</a:t>
            </a:r>
            <a:endParaRPr lang="en-US" altLang="en-US" sz="5400" b="1" dirty="0">
              <a:solidFill>
                <a:srgbClr val="D5410B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BFD5A5-A2CB-21FA-868C-427F327F106A}"/>
              </a:ext>
            </a:extLst>
          </p:cNvPr>
          <p:cNvSpPr txBox="1"/>
          <p:nvPr/>
        </p:nvSpPr>
        <p:spPr>
          <a:xfrm>
            <a:off x="619124" y="1358650"/>
            <a:ext cx="79348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It’s easy to miss what you are </a:t>
            </a:r>
            <a:r>
              <a:rPr lang="en-US" sz="2400" b="1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NOT</a:t>
            </a:r>
            <a:r>
              <a:rPr lang="en-US" sz="2400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looking for.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5DAAC3-9E0D-A1A0-455F-3E816FA53F88}"/>
              </a:ext>
            </a:extLst>
          </p:cNvPr>
          <p:cNvSpPr txBox="1"/>
          <p:nvPr/>
        </p:nvSpPr>
        <p:spPr>
          <a:xfrm>
            <a:off x="619124" y="1971337"/>
            <a:ext cx="103225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shared vision approach helps DCFS to </a:t>
            </a:r>
            <a:r>
              <a:rPr lang="en-US" sz="2400" b="1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NOT</a:t>
            </a:r>
            <a:r>
              <a:rPr lang="en-US" sz="2400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miss important details when working with families.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ED9B414-4925-C746-B69B-3AF05160A56A}"/>
              </a:ext>
            </a:extLst>
          </p:cNvPr>
          <p:cNvSpPr txBox="1"/>
          <p:nvPr/>
        </p:nvSpPr>
        <p:spPr>
          <a:xfrm>
            <a:off x="619124" y="2953356"/>
            <a:ext cx="109537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DCFS assessments will be better if they gather information from multiple sources. </a:t>
            </a:r>
            <a:r>
              <a:rPr lang="en-US" sz="2400" b="1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This means YOU!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D57D42-6DB6-F88B-587F-281751A6D144}"/>
              </a:ext>
            </a:extLst>
          </p:cNvPr>
          <p:cNvSpPr txBox="1"/>
          <p:nvPr/>
        </p:nvSpPr>
        <p:spPr>
          <a:xfrm>
            <a:off x="619124" y="3935375"/>
            <a:ext cx="83218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 need your help to really do the </a:t>
            </a:r>
            <a:r>
              <a:rPr lang="en-US" sz="2400" b="1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CANS-FAST</a:t>
            </a:r>
            <a:r>
              <a:rPr lang="en-US" sz="2400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correctly.</a:t>
            </a:r>
          </a:p>
        </p:txBody>
      </p:sp>
      <p:pic>
        <p:nvPicPr>
          <p:cNvPr id="17" name="Picture 16" descr="A group of hands reaching out&#10;&#10;Description automatically generated">
            <a:extLst>
              <a:ext uri="{FF2B5EF4-FFF2-40B4-BE49-F238E27FC236}">
                <a16:creationId xmlns:a16="http://schemas.microsoft.com/office/drawing/2014/main" id="{3D9751C7-A5F2-5AF3-D31E-1E23E02066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124" y="4625070"/>
            <a:ext cx="10411326" cy="2502437"/>
          </a:xfrm>
          <a:prstGeom prst="rect">
            <a:avLst/>
          </a:prstGeom>
        </p:spPr>
      </p:pic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id="{81717DAA-8583-6453-4078-098FA2DB6B8C}"/>
              </a:ext>
            </a:extLst>
          </p:cNvPr>
          <p:cNvSpPr/>
          <p:nvPr/>
        </p:nvSpPr>
        <p:spPr>
          <a:xfrm>
            <a:off x="706322" y="3088040"/>
            <a:ext cx="163773" cy="159657"/>
          </a:xfrm>
          <a:prstGeom prst="flowChartConnector">
            <a:avLst/>
          </a:prstGeom>
          <a:solidFill>
            <a:srgbClr val="99CC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lowchart: Connector 18">
            <a:extLst>
              <a:ext uri="{FF2B5EF4-FFF2-40B4-BE49-F238E27FC236}">
                <a16:creationId xmlns:a16="http://schemas.microsoft.com/office/drawing/2014/main" id="{8BA820E1-B6CA-FEAB-AC01-C3F824ED7A1F}"/>
              </a:ext>
            </a:extLst>
          </p:cNvPr>
          <p:cNvSpPr/>
          <p:nvPr/>
        </p:nvSpPr>
        <p:spPr>
          <a:xfrm>
            <a:off x="711831" y="1483518"/>
            <a:ext cx="163773" cy="159657"/>
          </a:xfrm>
          <a:prstGeom prst="flowChartConnector">
            <a:avLst/>
          </a:prstGeom>
          <a:solidFill>
            <a:srgbClr val="99CC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lowchart: Connector 19">
            <a:extLst>
              <a:ext uri="{FF2B5EF4-FFF2-40B4-BE49-F238E27FC236}">
                <a16:creationId xmlns:a16="http://schemas.microsoft.com/office/drawing/2014/main" id="{BD4F4F31-44BE-AB43-CD39-9EB2879BB43F}"/>
              </a:ext>
            </a:extLst>
          </p:cNvPr>
          <p:cNvSpPr/>
          <p:nvPr/>
        </p:nvSpPr>
        <p:spPr>
          <a:xfrm>
            <a:off x="706323" y="2109818"/>
            <a:ext cx="163773" cy="159657"/>
          </a:xfrm>
          <a:prstGeom prst="flowChartConnector">
            <a:avLst/>
          </a:prstGeom>
          <a:solidFill>
            <a:srgbClr val="99CC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lowchart: Connector 21">
            <a:extLst>
              <a:ext uri="{FF2B5EF4-FFF2-40B4-BE49-F238E27FC236}">
                <a16:creationId xmlns:a16="http://schemas.microsoft.com/office/drawing/2014/main" id="{F00F5FCA-ED92-87D2-DF13-22FC5D228119}"/>
              </a:ext>
            </a:extLst>
          </p:cNvPr>
          <p:cNvSpPr/>
          <p:nvPr/>
        </p:nvSpPr>
        <p:spPr>
          <a:xfrm>
            <a:off x="716558" y="4086379"/>
            <a:ext cx="163773" cy="159657"/>
          </a:xfrm>
          <a:prstGeom prst="flowChartConnector">
            <a:avLst/>
          </a:prstGeom>
          <a:solidFill>
            <a:srgbClr val="99CC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81935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550AE69-AC86-4188-83E5-A856C4F1DC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C4CA156-2C9D-4F0C-B229-88D8B5E17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7361ED3-EBE5-4EFC-8DA3-D0CE4BF2F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5105087-7F16-4C94-837C-C45445116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F2F3467-E50F-4A91-B27D-E324936A66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678BE03-AC84-4940-A7FD-5B143FE2D6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19A1D830-E73C-47A9-A534-323CEEFF5B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F69FBEC-4C47-4288-962D-3FC20C79F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blipFill dpi="0" rotWithShape="1">
            <a:blip r:embed="rId3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5B5E8B-D589-FA10-013A-E12CB49E0877}"/>
              </a:ext>
            </a:extLst>
          </p:cNvPr>
          <p:cNvSpPr txBox="1"/>
          <p:nvPr/>
        </p:nvSpPr>
        <p:spPr>
          <a:xfrm>
            <a:off x="136358" y="-1"/>
            <a:ext cx="4967650" cy="25197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defTabSz="914400"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D5410B"/>
                </a:solidFill>
              </a:rPr>
              <a:t>EFFECTIVE COMMUNICATION WITH FAMILIES USING THE CANS</a:t>
            </a:r>
            <a:endParaRPr lang="en-US" sz="3200" b="1" dirty="0">
              <a:solidFill>
                <a:srgbClr val="D5410B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4F6FC82-E588-4DA0-8096-0C3BD54F1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4" y="6229681"/>
            <a:ext cx="457200" cy="457200"/>
            <a:chOff x="11361456" y="6195813"/>
            <a:chExt cx="548640" cy="548640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E8898E90-044F-45FF-8B4D-CE0F6A630A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7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923BF161-A852-4DA5-BB4C-2DFC336B77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E3079093-0762-2342-6D59-E4886AA87021}"/>
              </a:ext>
            </a:extLst>
          </p:cNvPr>
          <p:cNvSpPr txBox="1"/>
          <p:nvPr/>
        </p:nvSpPr>
        <p:spPr>
          <a:xfrm>
            <a:off x="5432865" y="1216328"/>
            <a:ext cx="633412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sz="4000" dirty="0">
                <a:solidFill>
                  <a:srgbClr val="4C1A2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Read </a:t>
            </a:r>
            <a:r>
              <a:rPr lang="en-US" sz="4000" b="1" dirty="0">
                <a:solidFill>
                  <a:srgbClr val="4C1A2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pages 19-20 </a:t>
            </a:r>
            <a:r>
              <a:rPr lang="en-US" sz="4000" dirty="0">
                <a:solidFill>
                  <a:srgbClr val="4C1A2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 your Participant Manual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5B362E-5315-E71A-435B-769156800100}"/>
              </a:ext>
            </a:extLst>
          </p:cNvPr>
          <p:cNvSpPr txBox="1"/>
          <p:nvPr/>
        </p:nvSpPr>
        <p:spPr>
          <a:xfrm>
            <a:off x="5432865" y="2944241"/>
            <a:ext cx="6334124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sz="4000" dirty="0">
                <a:solidFill>
                  <a:srgbClr val="4C1A2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Choose </a:t>
            </a:r>
            <a:r>
              <a:rPr lang="en-US" sz="4000" b="1" dirty="0">
                <a:solidFill>
                  <a:srgbClr val="4C1A2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 key points </a:t>
            </a:r>
            <a:r>
              <a:rPr lang="en-US" sz="4000" dirty="0">
                <a:solidFill>
                  <a:srgbClr val="4C1A2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from this reading you see as important and prepare to share them with the group.</a:t>
            </a:r>
          </a:p>
        </p:txBody>
      </p:sp>
      <p:pic>
        <p:nvPicPr>
          <p:cNvPr id="5" name="Picture 4" descr="A white and orange circle with a light bulb in the middle&#10;&#10;Description automatically generated">
            <a:extLst>
              <a:ext uri="{FF2B5EF4-FFF2-40B4-BE49-F238E27FC236}">
                <a16:creationId xmlns:a16="http://schemas.microsoft.com/office/drawing/2014/main" id="{32C2E2FE-7A5A-982E-B55C-16E5F79902A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t="625" r="-1" b="-1"/>
          <a:stretch/>
        </p:blipFill>
        <p:spPr>
          <a:xfrm>
            <a:off x="136358" y="2670091"/>
            <a:ext cx="4062919" cy="4037545"/>
          </a:xfrm>
          <a:prstGeom prst="rect">
            <a:avLst/>
          </a:prstGeom>
        </p:spPr>
      </p:pic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A4709EA6-A8A4-CC92-F977-B1CBC2FD7A5C}"/>
              </a:ext>
            </a:extLst>
          </p:cNvPr>
          <p:cNvSpPr/>
          <p:nvPr/>
        </p:nvSpPr>
        <p:spPr>
          <a:xfrm>
            <a:off x="5523377" y="1505292"/>
            <a:ext cx="163773" cy="159657"/>
          </a:xfrm>
          <a:prstGeom prst="flowChartConnector">
            <a:avLst/>
          </a:prstGeom>
          <a:solidFill>
            <a:srgbClr val="99CC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DA7D4E5C-B69D-7B27-335E-A5E7C038966A}"/>
              </a:ext>
            </a:extLst>
          </p:cNvPr>
          <p:cNvSpPr/>
          <p:nvPr/>
        </p:nvSpPr>
        <p:spPr>
          <a:xfrm>
            <a:off x="5543032" y="3236499"/>
            <a:ext cx="163773" cy="159657"/>
          </a:xfrm>
          <a:prstGeom prst="flowChartConnector">
            <a:avLst/>
          </a:prstGeom>
          <a:solidFill>
            <a:srgbClr val="99CC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0933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 descr="A brushstroke">
            <a:extLst>
              <a:ext uri="{FF2B5EF4-FFF2-40B4-BE49-F238E27FC236}">
                <a16:creationId xmlns:a16="http://schemas.microsoft.com/office/drawing/2014/main" id="{9816DCF9-2D14-C5F8-8C51-517C9385CD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468" t="34193" r="8915" b="29351"/>
          <a:stretch/>
        </p:blipFill>
        <p:spPr>
          <a:xfrm>
            <a:off x="0" y="-278251"/>
            <a:ext cx="6685506" cy="313182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26628" y="485750"/>
            <a:ext cx="5569372" cy="1286827"/>
          </a:xfrm>
        </p:spPr>
        <p:txBody>
          <a:bodyPr>
            <a:noAutofit/>
          </a:bodyPr>
          <a:lstStyle/>
          <a:p>
            <a:r>
              <a:rPr lang="en-US" sz="6000" dirty="0">
                <a:solidFill>
                  <a:srgbClr val="245D7A"/>
                </a:solidFill>
              </a:rPr>
              <a:t>Practice SCENARIO</a:t>
            </a:r>
            <a:endParaRPr lang="en-US" sz="3200" dirty="0">
              <a:solidFill>
                <a:srgbClr val="245D7A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34DCE-0B6D-FEDA-8474-6CF2B525D1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0671" y="2465224"/>
            <a:ext cx="11503659" cy="95131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Sarah Padgett Scenario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CAF87B-75C3-FCB2-13D6-840D1ED49D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80671" y="5120592"/>
            <a:ext cx="11687811" cy="103941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b="1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 mention = No evidence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449B450-EB77-70E2-99F1-F664673C3D89}"/>
              </a:ext>
            </a:extLst>
          </p:cNvPr>
          <p:cNvSpPr txBox="1">
            <a:spLocks/>
          </p:cNvSpPr>
          <p:nvPr/>
        </p:nvSpPr>
        <p:spPr>
          <a:xfrm>
            <a:off x="280671" y="3416535"/>
            <a:ext cx="11776710" cy="12172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dirty="0">
                <a:solidFill>
                  <a:srgbClr val="D5410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Difficulties with scenarios and vignettes when scoring – if you don’t have all the information and cannot get it.</a:t>
            </a:r>
          </a:p>
        </p:txBody>
      </p:sp>
    </p:spTree>
    <p:extLst>
      <p:ext uri="{BB962C8B-B14F-4D97-AF65-F5344CB8AC3E}">
        <p14:creationId xmlns:p14="http://schemas.microsoft.com/office/powerpoint/2010/main" val="388913557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A169CCE-4D23-C573-413F-9661BDA386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8" b="4518"/>
          <a:stretch/>
        </p:blipFill>
        <p:spPr>
          <a:xfrm>
            <a:off x="3314700" y="0"/>
            <a:ext cx="5257800" cy="6191250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CDC4BEA9-68FB-90B3-630D-B19D9322E5A0}"/>
              </a:ext>
            </a:extLst>
          </p:cNvPr>
          <p:cNvSpPr/>
          <p:nvPr/>
        </p:nvSpPr>
        <p:spPr>
          <a:xfrm>
            <a:off x="2650998" y="2993555"/>
            <a:ext cx="571500" cy="381000"/>
          </a:xfrm>
          <a:prstGeom prst="rightArrow">
            <a:avLst/>
          </a:prstGeom>
          <a:solidFill>
            <a:srgbClr val="D5410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F384FB1B-3404-8098-AE97-A57E8ADF6BF3}"/>
              </a:ext>
            </a:extLst>
          </p:cNvPr>
          <p:cNvSpPr/>
          <p:nvPr/>
        </p:nvSpPr>
        <p:spPr>
          <a:xfrm rot="10052173">
            <a:off x="8362233" y="562279"/>
            <a:ext cx="571500" cy="381000"/>
          </a:xfrm>
          <a:prstGeom prst="rightArrow">
            <a:avLst/>
          </a:prstGeom>
          <a:solidFill>
            <a:srgbClr val="D5410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5425B190-C724-C988-2EA5-B9ADE80408D1}"/>
              </a:ext>
            </a:extLst>
          </p:cNvPr>
          <p:cNvSpPr/>
          <p:nvPr/>
        </p:nvSpPr>
        <p:spPr>
          <a:xfrm>
            <a:off x="3560090" y="2679008"/>
            <a:ext cx="276446" cy="1015410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 Brace 9">
            <a:extLst>
              <a:ext uri="{FF2B5EF4-FFF2-40B4-BE49-F238E27FC236}">
                <a16:creationId xmlns:a16="http://schemas.microsoft.com/office/drawing/2014/main" id="{4C7D1B77-0292-F390-C9F7-FBD0461D0A01}"/>
              </a:ext>
            </a:extLst>
          </p:cNvPr>
          <p:cNvSpPr/>
          <p:nvPr/>
        </p:nvSpPr>
        <p:spPr>
          <a:xfrm>
            <a:off x="3284803" y="2673692"/>
            <a:ext cx="209329" cy="1020726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639F46-E01E-31DD-7011-3D65B476D64A}"/>
              </a:ext>
            </a:extLst>
          </p:cNvPr>
          <p:cNvSpPr txBox="1"/>
          <p:nvPr/>
        </p:nvSpPr>
        <p:spPr>
          <a:xfrm>
            <a:off x="1087681" y="2852014"/>
            <a:ext cx="18019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/>
              <a:t>Action Levels</a:t>
            </a:r>
          </a:p>
          <a:p>
            <a:pPr algn="ctr"/>
            <a:r>
              <a:rPr lang="en-US" sz="1400" dirty="0"/>
              <a:t>(Ratings)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FEC10D9-274C-BE3E-0345-D75070CD7560}"/>
              </a:ext>
            </a:extLst>
          </p:cNvPr>
          <p:cNvSpPr txBox="1"/>
          <p:nvPr/>
        </p:nvSpPr>
        <p:spPr>
          <a:xfrm>
            <a:off x="8708316" y="2746621"/>
            <a:ext cx="239600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000" dirty="0">
                <a:solidFill>
                  <a:srgbClr val="245D7A"/>
                </a:solidFill>
              </a:rPr>
              <a:t>Don’t get bogged down in the individual Anchor Definitions.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DC61CAC-D181-1721-F8D5-CA8DC4CB8A2D}"/>
              </a:ext>
            </a:extLst>
          </p:cNvPr>
          <p:cNvSpPr txBox="1"/>
          <p:nvPr/>
        </p:nvSpPr>
        <p:spPr>
          <a:xfrm>
            <a:off x="8647983" y="1156725"/>
            <a:ext cx="228564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000" dirty="0">
                <a:solidFill>
                  <a:srgbClr val="245D7A"/>
                </a:solidFill>
              </a:rPr>
              <a:t>Understand the meaning of the Item and the Action Levels.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E1B0CDA-10F8-CF87-382F-EB69A2504704}"/>
              </a:ext>
            </a:extLst>
          </p:cNvPr>
          <p:cNvSpPr txBox="1"/>
          <p:nvPr/>
        </p:nvSpPr>
        <p:spPr>
          <a:xfrm rot="20807276">
            <a:off x="8897356" y="414707"/>
            <a:ext cx="10995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400" b="1" dirty="0"/>
              <a:t>Item</a:t>
            </a:r>
            <a:endParaRPr lang="en-US" altLang="en-US" sz="18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9C7BAAB-2500-17FF-116E-FFA50F645D00}"/>
              </a:ext>
            </a:extLst>
          </p:cNvPr>
          <p:cNvSpPr txBox="1"/>
          <p:nvPr/>
        </p:nvSpPr>
        <p:spPr>
          <a:xfrm>
            <a:off x="78802" y="4990921"/>
            <a:ext cx="233916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D5410B"/>
                </a:solidFill>
              </a:rPr>
              <a:t>Tips When Scoring a CANS-FAST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AF8ECFD2-8695-6848-4DFB-0EC068561A75}"/>
              </a:ext>
            </a:extLst>
          </p:cNvPr>
          <p:cNvSpPr/>
          <p:nvPr/>
        </p:nvSpPr>
        <p:spPr>
          <a:xfrm rot="10800000">
            <a:off x="8164427" y="2943928"/>
            <a:ext cx="571500" cy="381000"/>
          </a:xfrm>
          <a:prstGeom prst="rightArrow">
            <a:avLst/>
          </a:prstGeom>
          <a:solidFill>
            <a:srgbClr val="D5410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31903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EFEC10D9-274C-BE3E-0345-D75070CD7560}"/>
              </a:ext>
            </a:extLst>
          </p:cNvPr>
          <p:cNvSpPr txBox="1"/>
          <p:nvPr/>
        </p:nvSpPr>
        <p:spPr>
          <a:xfrm>
            <a:off x="7707228" y="2806647"/>
            <a:ext cx="404934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000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There is a section of the new case plan for </a:t>
            </a:r>
            <a:r>
              <a:rPr lang="en-US" altLang="en-US" sz="2000" b="1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“additional or court-ordered services,”</a:t>
            </a:r>
            <a:r>
              <a:rPr lang="en-US" altLang="en-US" sz="2000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which we can use for any service requested by the court or a party to the case- but cannot be directly linked to a CANS-identified need (such as a paternity/DNA test).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DC61CAC-D181-1721-F8D5-CA8DC4CB8A2D}"/>
              </a:ext>
            </a:extLst>
          </p:cNvPr>
          <p:cNvSpPr txBox="1"/>
          <p:nvPr/>
        </p:nvSpPr>
        <p:spPr>
          <a:xfrm>
            <a:off x="7707228" y="1483972"/>
            <a:ext cx="392019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000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Arkansas is the first state to directly link the </a:t>
            </a:r>
            <a:r>
              <a:rPr lang="en-US" altLang="en-US" sz="2000" b="1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CANS assessment </a:t>
            </a:r>
            <a:r>
              <a:rPr lang="en-US" altLang="en-US" sz="2000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the </a:t>
            </a:r>
            <a:r>
              <a:rPr lang="en-US" altLang="en-US" sz="2000" b="1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Case Plan.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9C7BAAB-2500-17FF-116E-FFA50F645D00}"/>
              </a:ext>
            </a:extLst>
          </p:cNvPr>
          <p:cNvSpPr txBox="1"/>
          <p:nvPr/>
        </p:nvSpPr>
        <p:spPr>
          <a:xfrm>
            <a:off x="176773" y="3605927"/>
            <a:ext cx="2339163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D5410B"/>
                </a:solidFill>
              </a:rPr>
              <a:t>AR Case Plan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E11F39-541F-AF6C-58FE-23EB14FD81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9608" y="259328"/>
            <a:ext cx="4982936" cy="593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18937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2550AE69-AC86-4188-83E5-A856C4F1DC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C4CA156-2C9D-4F0C-B229-88D8B5E17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7361ED3-EBE5-4EFC-8DA3-D0CE4BF2F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5105087-7F16-4C94-837C-C45445116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4F2F3467-E50F-4A91-B27D-E324936A66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678BE03-AC84-4940-A7FD-5B143FE2D6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19A1D830-E73C-47A9-A534-323CEEFF5B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F69FBEC-4C47-4288-962D-3FC20C79F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blipFill dpi="0" rotWithShape="1">
            <a:blip r:embed="rId3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468DA3-5399-FABC-A4D0-F75C8C1D68C2}"/>
              </a:ext>
            </a:extLst>
          </p:cNvPr>
          <p:cNvSpPr txBox="1"/>
          <p:nvPr/>
        </p:nvSpPr>
        <p:spPr>
          <a:xfrm>
            <a:off x="444162" y="-360572"/>
            <a:ext cx="11062037" cy="15798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sz="4800" b="1" cap="all" dirty="0">
                <a:solidFill>
                  <a:srgbClr val="D5410B"/>
                </a:solidFill>
                <a:latin typeface="+mj-lt"/>
                <a:ea typeface="+mj-ea"/>
                <a:cs typeface="+mj-cs"/>
              </a:rPr>
              <a:t>CANS-FAST: Informed Case Planning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4F6FC82-E588-4DA0-8096-0C3BD54F1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4" y="6229681"/>
            <a:ext cx="457200" cy="457200"/>
            <a:chOff x="11361456" y="6195813"/>
            <a:chExt cx="548640" cy="548640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E8898E90-044F-45FF-8B4D-CE0F6A630A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7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923BF161-A852-4DA5-BB4C-2DFC336B77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CD0369A-3D5E-54E3-03A0-C97652CD53D7}"/>
              </a:ext>
            </a:extLst>
          </p:cNvPr>
          <p:cNvCxnSpPr>
            <a:cxnSpLocks/>
          </p:cNvCxnSpPr>
          <p:nvPr/>
        </p:nvCxnSpPr>
        <p:spPr>
          <a:xfrm>
            <a:off x="294664" y="1275229"/>
            <a:ext cx="7058636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DF57C912-CD7C-9831-7FB3-483FDF9890D8}"/>
              </a:ext>
            </a:extLst>
          </p:cNvPr>
          <p:cNvSpPr txBox="1"/>
          <p:nvPr/>
        </p:nvSpPr>
        <p:spPr>
          <a:xfrm>
            <a:off x="508987" y="1471263"/>
            <a:ext cx="106317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EA0B0"/>
              </a:buClr>
              <a:buSzPct val="80000"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245D7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Identify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45D7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CANS-FAST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245D7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Need items with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45D7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action levels 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245D7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45D7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‘2’ 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245D7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45D7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‘3’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245D7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688993E-2366-12DC-8580-8C50F5C1C6AE}"/>
              </a:ext>
            </a:extLst>
          </p:cNvPr>
          <p:cNvSpPr txBox="1"/>
          <p:nvPr/>
        </p:nvSpPr>
        <p:spPr>
          <a:xfrm>
            <a:off x="508987" y="3375792"/>
            <a:ext cx="1115438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EA0B0"/>
              </a:buClr>
              <a:buSzPct val="80000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45D7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Prioritize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245D7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these needs with the child and family to develop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45D7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short-term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245D7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45D7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long-term goals.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8C7EAE-324D-93AE-B1BD-F35F93092585}"/>
              </a:ext>
            </a:extLst>
          </p:cNvPr>
          <p:cNvSpPr txBox="1"/>
          <p:nvPr/>
        </p:nvSpPr>
        <p:spPr>
          <a:xfrm>
            <a:off x="508987" y="2266003"/>
            <a:ext cx="111096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Identify </a:t>
            </a:r>
            <a:r>
              <a:rPr lang="en-US" sz="3200" b="1" i="1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Need Items </a:t>
            </a:r>
            <a:r>
              <a:rPr lang="en-US" sz="3200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that may need </a:t>
            </a:r>
            <a:r>
              <a:rPr lang="en-US" sz="3200" b="1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preventive services </a:t>
            </a:r>
            <a:r>
              <a:rPr lang="en-US" sz="3200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with a Watchful status of 1.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C32B7A-C424-4BEB-1167-5BF93348A3CB}"/>
              </a:ext>
            </a:extLst>
          </p:cNvPr>
          <p:cNvSpPr txBox="1"/>
          <p:nvPr/>
        </p:nvSpPr>
        <p:spPr>
          <a:xfrm>
            <a:off x="508987" y="4662537"/>
            <a:ext cx="1147791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EA0B0"/>
              </a:buClr>
              <a:buSzPct val="80000"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245D7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Identify action steps that support the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45D7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short-term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245D7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45D7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long-term goals.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8A56CE-DA21-9764-8E85-2250F025B745}"/>
              </a:ext>
            </a:extLst>
          </p:cNvPr>
          <p:cNvSpPr txBox="1"/>
          <p:nvPr/>
        </p:nvSpPr>
        <p:spPr>
          <a:xfrm>
            <a:off x="1723928" y="6034882"/>
            <a:ext cx="88981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Collaborate and partner with the child and family.</a:t>
            </a:r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B84C2D52-1613-5822-2002-43A664AE9C71}"/>
              </a:ext>
            </a:extLst>
          </p:cNvPr>
          <p:cNvSpPr/>
          <p:nvPr/>
        </p:nvSpPr>
        <p:spPr>
          <a:xfrm>
            <a:off x="345213" y="1681855"/>
            <a:ext cx="163773" cy="159657"/>
          </a:xfrm>
          <a:prstGeom prst="flowChartConnector">
            <a:avLst/>
          </a:prstGeom>
          <a:solidFill>
            <a:srgbClr val="99CC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092EF3DF-686D-F2F5-518E-1E400851F008}"/>
              </a:ext>
            </a:extLst>
          </p:cNvPr>
          <p:cNvSpPr/>
          <p:nvPr/>
        </p:nvSpPr>
        <p:spPr>
          <a:xfrm>
            <a:off x="345212" y="2455502"/>
            <a:ext cx="163773" cy="159657"/>
          </a:xfrm>
          <a:prstGeom prst="flowChartConnector">
            <a:avLst/>
          </a:prstGeom>
          <a:solidFill>
            <a:srgbClr val="99CC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DA47C6C8-6B21-3127-83CE-F6129C5294C2}"/>
              </a:ext>
            </a:extLst>
          </p:cNvPr>
          <p:cNvSpPr/>
          <p:nvPr/>
        </p:nvSpPr>
        <p:spPr>
          <a:xfrm>
            <a:off x="345211" y="3578236"/>
            <a:ext cx="163773" cy="159657"/>
          </a:xfrm>
          <a:prstGeom prst="flowChartConnector">
            <a:avLst/>
          </a:prstGeom>
          <a:solidFill>
            <a:srgbClr val="99CC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F6DAEE8B-8C3F-D8E1-0E56-ED7C197B27C6}"/>
              </a:ext>
            </a:extLst>
          </p:cNvPr>
          <p:cNvSpPr/>
          <p:nvPr/>
        </p:nvSpPr>
        <p:spPr>
          <a:xfrm>
            <a:off x="345211" y="4865419"/>
            <a:ext cx="163773" cy="159657"/>
          </a:xfrm>
          <a:prstGeom prst="flowChartConnector">
            <a:avLst/>
          </a:prstGeom>
          <a:solidFill>
            <a:srgbClr val="99CC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92947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2550AE69-AC86-4188-83E5-A856C4F1DC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C4CA156-2C9D-4F0C-B229-88D8B5E17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7361ED3-EBE5-4EFC-8DA3-D0CE4BF2F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5105087-7F16-4C94-837C-C45445116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4F2F3467-E50F-4A91-B27D-E324936A66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678BE03-AC84-4940-A7FD-5B143FE2D6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19A1D830-E73C-47A9-A534-323CEEFF5B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F69FBEC-4C47-4288-962D-3FC20C79F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blipFill dpi="0" rotWithShape="1">
            <a:blip r:embed="rId3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468DA3-5399-FABC-A4D0-F75C8C1D68C2}"/>
              </a:ext>
            </a:extLst>
          </p:cNvPr>
          <p:cNvSpPr txBox="1"/>
          <p:nvPr/>
        </p:nvSpPr>
        <p:spPr>
          <a:xfrm>
            <a:off x="444162" y="-360572"/>
            <a:ext cx="11062037" cy="15798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sz="4800" b="1" cap="all" dirty="0">
                <a:solidFill>
                  <a:srgbClr val="D5410B"/>
                </a:solidFill>
                <a:latin typeface="+mj-lt"/>
                <a:ea typeface="+mj-ea"/>
                <a:cs typeface="+mj-cs"/>
              </a:rPr>
              <a:t>CANS-FAST: Informed Case Planning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4F6FC82-E588-4DA0-8096-0C3BD54F1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4" y="6229681"/>
            <a:ext cx="457200" cy="457200"/>
            <a:chOff x="11361456" y="6195813"/>
            <a:chExt cx="548640" cy="548640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E8898E90-044F-45FF-8B4D-CE0F6A630A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7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923BF161-A852-4DA5-BB4C-2DFC336B77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CD0369A-3D5E-54E3-03A0-C97652CD53D7}"/>
              </a:ext>
            </a:extLst>
          </p:cNvPr>
          <p:cNvCxnSpPr>
            <a:cxnSpLocks/>
          </p:cNvCxnSpPr>
          <p:nvPr/>
        </p:nvCxnSpPr>
        <p:spPr>
          <a:xfrm>
            <a:off x="294664" y="1275229"/>
            <a:ext cx="7058636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DF57C912-CD7C-9831-7FB3-483FDF9890D8}"/>
              </a:ext>
            </a:extLst>
          </p:cNvPr>
          <p:cNvSpPr txBox="1"/>
          <p:nvPr/>
        </p:nvSpPr>
        <p:spPr>
          <a:xfrm>
            <a:off x="484577" y="1635802"/>
            <a:ext cx="1063173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EA0B0"/>
              </a:buClr>
              <a:buSzPct val="80000"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245D7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Identify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45D7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CANS-FAST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245D7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245D7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Strength Items 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245D7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with a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45D7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‘0’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245D7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or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45D7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‘1’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245D7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for strengths-based case planning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8C7EAE-324D-93AE-B1BD-F35F93092585}"/>
              </a:ext>
            </a:extLst>
          </p:cNvPr>
          <p:cNvSpPr txBox="1"/>
          <p:nvPr/>
        </p:nvSpPr>
        <p:spPr>
          <a:xfrm>
            <a:off x="484576" y="3044304"/>
            <a:ext cx="112141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Strength items with </a:t>
            </a:r>
            <a:r>
              <a:rPr lang="en-US" sz="3200" b="1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‘2’ </a:t>
            </a:r>
            <a:r>
              <a:rPr lang="en-US" sz="3200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 </a:t>
            </a:r>
            <a:r>
              <a:rPr lang="en-US" sz="3200" b="1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‘3’ </a:t>
            </a:r>
            <a:r>
              <a:rPr lang="en-US" sz="3200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are those attributes and </a:t>
            </a:r>
            <a:r>
              <a:rPr lang="en-US" sz="3200" b="1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skills that can be built</a:t>
            </a:r>
            <a:r>
              <a:rPr lang="en-US" sz="3200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C32B7A-C424-4BEB-1167-5BF93348A3CB}"/>
              </a:ext>
            </a:extLst>
          </p:cNvPr>
          <p:cNvSpPr txBox="1"/>
          <p:nvPr/>
        </p:nvSpPr>
        <p:spPr>
          <a:xfrm>
            <a:off x="485872" y="4332562"/>
            <a:ext cx="1147791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EA0B0"/>
              </a:buClr>
              <a:buSzPct val="80000"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245D7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Identify action steps that support the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45D7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short-term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245D7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45D7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long-term goals.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8A56CE-DA21-9764-8E85-2250F025B745}"/>
              </a:ext>
            </a:extLst>
          </p:cNvPr>
          <p:cNvSpPr txBox="1"/>
          <p:nvPr/>
        </p:nvSpPr>
        <p:spPr>
          <a:xfrm>
            <a:off x="1442725" y="5882056"/>
            <a:ext cx="87154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Collaborate and partner with the child and family.</a:t>
            </a:r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B84C2D52-1613-5822-2002-43A664AE9C71}"/>
              </a:ext>
            </a:extLst>
          </p:cNvPr>
          <p:cNvSpPr/>
          <p:nvPr/>
        </p:nvSpPr>
        <p:spPr>
          <a:xfrm>
            <a:off x="320805" y="1855348"/>
            <a:ext cx="163773" cy="159657"/>
          </a:xfrm>
          <a:prstGeom prst="flowChartConnector">
            <a:avLst/>
          </a:prstGeom>
          <a:solidFill>
            <a:srgbClr val="99CC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092EF3DF-686D-F2F5-518E-1E400851F008}"/>
              </a:ext>
            </a:extLst>
          </p:cNvPr>
          <p:cNvSpPr/>
          <p:nvPr/>
        </p:nvSpPr>
        <p:spPr>
          <a:xfrm>
            <a:off x="320804" y="3269342"/>
            <a:ext cx="163773" cy="159657"/>
          </a:xfrm>
          <a:prstGeom prst="flowChartConnector">
            <a:avLst/>
          </a:prstGeom>
          <a:solidFill>
            <a:srgbClr val="99CC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DA47C6C8-6B21-3127-83CE-F6129C5294C2}"/>
              </a:ext>
            </a:extLst>
          </p:cNvPr>
          <p:cNvSpPr/>
          <p:nvPr/>
        </p:nvSpPr>
        <p:spPr>
          <a:xfrm>
            <a:off x="320804" y="4559585"/>
            <a:ext cx="163773" cy="159657"/>
          </a:xfrm>
          <a:prstGeom prst="flowChartConnector">
            <a:avLst/>
          </a:prstGeom>
          <a:solidFill>
            <a:srgbClr val="99CC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2700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049A7D3-684C-4C59-A4B6-7B308A6AD3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7B1087B-C592-40E7-B532-60B453A2F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4AE7447-E8F8-4A0F-9E3D-94842BFF88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5981F80-69EE-4E2B-82A8-47FDFD7720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6CE0473-0B07-47EE-A016-EBD87F2C8C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DD0D1E4-DFCA-4DF0-9D37-571A5F529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0680B5D0-24EC-465A-A0E6-C4DF951E00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88952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0BF1B50-A83E-4ED6-A2AA-C943C1F89F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928117"/>
            <a:ext cx="10351008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F31E8B2-210B-4B90-83BB-3B180732EF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85470" y="1110053"/>
            <a:ext cx="3386371" cy="4580301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3C7E03-8805-7CF0-A6A8-1075A58D9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8902" y="1676078"/>
            <a:ext cx="3386371" cy="1860419"/>
          </a:xfr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>
              <a:lnSpc>
                <a:spcPct val="80000"/>
              </a:lnSpc>
            </a:pPr>
            <a:r>
              <a:rPr kumimoji="0" lang="en-US" altLang="en-US" sz="4000" i="0" u="none" strike="noStrike" kern="1200" cap="none" normalizeH="0" baseline="0" noProof="0" dirty="0">
                <a:ln/>
                <a:solidFill>
                  <a:srgbClr val="D5410B"/>
                </a:solidFill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CANS CERTIFICATION</a:t>
            </a:r>
            <a:endParaRPr lang="en-US" sz="4000" cap="none" dirty="0">
              <a:ln/>
              <a:solidFill>
                <a:srgbClr val="D5410B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B387409-2B98-40F8-A65F-EF7CF989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5780565"/>
            <a:ext cx="10351008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9E5F284-A588-4AE7-A36D-1C93E4FD0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6920" y="5257800"/>
            <a:ext cx="1080904" cy="1080902"/>
            <a:chOff x="9685338" y="4460675"/>
            <a:chExt cx="1080904" cy="1080902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45D7D540-5CF2-4FC1-BE53-277CC22C0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916C9AA0-DC0C-49A1-ACDF-10BD6D7399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0FD99860-6863-62ED-A73A-A69A7E06BF01}"/>
              </a:ext>
            </a:extLst>
          </p:cNvPr>
          <p:cNvSpPr txBox="1"/>
          <p:nvPr/>
        </p:nvSpPr>
        <p:spPr>
          <a:xfrm>
            <a:off x="1014920" y="1179842"/>
            <a:ext cx="670233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Workers must be </a:t>
            </a:r>
            <a:r>
              <a:rPr lang="en-US" sz="3600" b="1" i="1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certified before </a:t>
            </a:r>
            <a:r>
              <a:rPr lang="en-US" sz="3600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they can complete a </a:t>
            </a:r>
            <a:r>
              <a:rPr lang="en-US" sz="3600" b="1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CANS/FAST or </a:t>
            </a:r>
            <a:r>
              <a:rPr lang="en-US" sz="3600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3600" b="1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Case Plan.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0B627A-08E9-BC7D-9D98-279674E77A41}"/>
              </a:ext>
            </a:extLst>
          </p:cNvPr>
          <p:cNvSpPr txBox="1"/>
          <p:nvPr/>
        </p:nvSpPr>
        <p:spPr>
          <a:xfrm>
            <a:off x="914976" y="4627226"/>
            <a:ext cx="68022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Workers must recertify </a:t>
            </a:r>
            <a:r>
              <a:rPr lang="en-US" sz="3600" b="1" u="sng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every year</a:t>
            </a:r>
            <a:r>
              <a:rPr lang="en-US" sz="3600" b="1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2B8177-E1DF-9621-DE30-20475AAA61A0}"/>
              </a:ext>
            </a:extLst>
          </p:cNvPr>
          <p:cNvSpPr txBox="1"/>
          <p:nvPr/>
        </p:nvSpPr>
        <p:spPr>
          <a:xfrm>
            <a:off x="925450" y="3265990"/>
            <a:ext cx="713533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Workers must score a </a:t>
            </a:r>
            <a:r>
              <a:rPr lang="en-US" sz="3600" b="1" u="sng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70% </a:t>
            </a:r>
            <a:r>
              <a:rPr lang="en-US" sz="3600" dirty="0">
                <a:solidFill>
                  <a:srgbClr val="245D7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certify.</a:t>
            </a:r>
          </a:p>
        </p:txBody>
      </p:sp>
      <p:pic>
        <p:nvPicPr>
          <p:cNvPr id="9" name="Picture 8" descr="A clipboard with a check mark and objects&#10;&#10;Description automatically generated">
            <a:extLst>
              <a:ext uri="{FF2B5EF4-FFF2-40B4-BE49-F238E27FC236}">
                <a16:creationId xmlns:a16="http://schemas.microsoft.com/office/drawing/2014/main" id="{032537D9-E2CA-3820-B1A2-FAB1EB7FE9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81224" y="3119223"/>
            <a:ext cx="3993511" cy="1996756"/>
          </a:xfrm>
          <a:prstGeom prst="rect">
            <a:avLst/>
          </a:prstGeom>
        </p:spPr>
      </p:pic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C1B077E6-CF15-A4E0-3870-0AB9508B74D0}"/>
              </a:ext>
            </a:extLst>
          </p:cNvPr>
          <p:cNvSpPr/>
          <p:nvPr/>
        </p:nvSpPr>
        <p:spPr>
          <a:xfrm>
            <a:off x="1061642" y="1408047"/>
            <a:ext cx="195658" cy="166349"/>
          </a:xfrm>
          <a:prstGeom prst="flowChartConnector">
            <a:avLst/>
          </a:prstGeom>
          <a:solidFill>
            <a:srgbClr val="99CC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B5F641B0-E03E-FA08-28C1-026970DCBB63}"/>
              </a:ext>
            </a:extLst>
          </p:cNvPr>
          <p:cNvSpPr/>
          <p:nvPr/>
        </p:nvSpPr>
        <p:spPr>
          <a:xfrm>
            <a:off x="1014920" y="3508586"/>
            <a:ext cx="195658" cy="166349"/>
          </a:xfrm>
          <a:prstGeom prst="flowChartConnector">
            <a:avLst/>
          </a:prstGeom>
          <a:solidFill>
            <a:srgbClr val="99CC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06F1EC4F-B9DA-210D-F829-506A957154F0}"/>
              </a:ext>
            </a:extLst>
          </p:cNvPr>
          <p:cNvSpPr/>
          <p:nvPr/>
        </p:nvSpPr>
        <p:spPr>
          <a:xfrm>
            <a:off x="1014920" y="4835247"/>
            <a:ext cx="195658" cy="166349"/>
          </a:xfrm>
          <a:prstGeom prst="flowChartConnector">
            <a:avLst/>
          </a:prstGeom>
          <a:solidFill>
            <a:srgbClr val="99CC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7401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42C31A9-7B3D-52FF-A81C-17C92F0C6B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BA7BC956-29A5-0391-A8AA-6CAFB57B19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BDA251D6-9B5A-74BD-90A1-F6F892B24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70A83969-80A1-FA10-BFB0-06F4D9100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6FC5AFB1-1010-C830-FB35-E642123A8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F0EACEAF-EAEA-5864-1BD7-D198FD636C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04C8E4A4-C7D5-9B61-CF1D-29F7F9C570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8" name="Rectangle 57">
            <a:extLst>
              <a:ext uri="{FF2B5EF4-FFF2-40B4-BE49-F238E27FC236}">
                <a16:creationId xmlns:a16="http://schemas.microsoft.com/office/drawing/2014/main" id="{E07C5081-D609-D489-153B-9D606E00DA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7620" y="-1"/>
            <a:ext cx="1220724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70EEF543-61FD-5A1F-61CF-7FF5E0223B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57367"/>
            <a:ext cx="12192000" cy="2610464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E2BFA3-1092-F843-083F-2EFC4F5FF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5" y="3024771"/>
            <a:ext cx="8095300" cy="3569007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80000"/>
              </a:lnSpc>
            </a:pPr>
            <a:r>
              <a:rPr lang="en-US" sz="8800" dirty="0">
                <a:solidFill>
                  <a:srgbClr val="4C1A27"/>
                </a:solidFill>
              </a:rPr>
              <a:t>ACTIVITY: </a:t>
            </a:r>
            <a:r>
              <a:rPr lang="en-US" sz="8800" dirty="0">
                <a:solidFill>
                  <a:srgbClr val="52A3CB"/>
                </a:solidFill>
              </a:rPr>
              <a:t>Safety Threat Scenarios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3E78FD9C-EF55-5F54-CC06-B0C282A117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45590" y="5111496"/>
            <a:ext cx="1080904" cy="1080902"/>
            <a:chOff x="9685338" y="4460675"/>
            <a:chExt cx="1080904" cy="1080902"/>
          </a:xfrm>
        </p:grpSpPr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B119FED3-F4B3-DBD3-9A9E-82832088C5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38B0112F-1EEE-6E74-5786-AD9F8A5178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4520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19C82C-AED2-2C74-91C7-AA7ADB79B7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E1859828-3F70-0157-6C2D-6E69E9FDAB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27DF83D-3EB8-9984-CBF3-02F895557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F519C91-57D2-7838-FC2E-F7AFA12CA0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C9145FD-FBA0-CDF1-F0FA-AF7CD0B7E0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0F8E9C29-87D7-BDD2-9349-E166285480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45F8C5F4-E753-DE21-458E-F49D46B6D5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078C8425-2E28-9CA7-2EDE-9D5563B58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5DC2565-61E4-A244-11B0-10CBD7DEF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blipFill dpi="0" rotWithShape="1">
            <a:blip r:embed="rId3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6D9FD5-A6D8-A651-6D92-2A7E981C25DD}"/>
              </a:ext>
            </a:extLst>
          </p:cNvPr>
          <p:cNvSpPr txBox="1"/>
          <p:nvPr/>
        </p:nvSpPr>
        <p:spPr>
          <a:xfrm>
            <a:off x="210190" y="184187"/>
            <a:ext cx="8250659" cy="1035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sz="3600" b="1" cap="all" dirty="0">
                <a:solidFill>
                  <a:srgbClr val="245D7A"/>
                </a:solidFill>
              </a:rPr>
              <a:t>SDM family case plan tool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1934A02-BAAD-B7FF-36BB-9444EA9E5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4" y="6229681"/>
            <a:ext cx="457200" cy="457200"/>
            <a:chOff x="11361456" y="6195813"/>
            <a:chExt cx="548640" cy="548640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5F04B2E5-2DBD-225D-7B4E-A506807651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7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8CA20DB3-DBB2-75EB-BDC1-8915C8895F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6" name="Graphic 5" descr="Cloud thought bubble">
            <a:extLst>
              <a:ext uri="{FF2B5EF4-FFF2-40B4-BE49-F238E27FC236}">
                <a16:creationId xmlns:a16="http://schemas.microsoft.com/office/drawing/2014/main" id="{556D5D8F-715C-76C7-3E98-877FD496EC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712054">
            <a:off x="8119692" y="3810009"/>
            <a:ext cx="4299701" cy="37183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EADDB58-BD6F-C14F-2237-8C457C8946F5}"/>
              </a:ext>
            </a:extLst>
          </p:cNvPr>
          <p:cNvSpPr txBox="1"/>
          <p:nvPr/>
        </p:nvSpPr>
        <p:spPr>
          <a:xfrm rot="20379690">
            <a:off x="8496731" y="4875297"/>
            <a:ext cx="318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Helps determine frequency of DCFS contact.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76B14D9-F671-C8A6-EFC5-3F1AE84E8D90}"/>
              </a:ext>
            </a:extLst>
          </p:cNvPr>
          <p:cNvCxnSpPr>
            <a:cxnSpLocks/>
          </p:cNvCxnSpPr>
          <p:nvPr/>
        </p:nvCxnSpPr>
        <p:spPr>
          <a:xfrm>
            <a:off x="294664" y="1275229"/>
            <a:ext cx="7058636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5-Point Star 7">
            <a:extLst>
              <a:ext uri="{FF2B5EF4-FFF2-40B4-BE49-F238E27FC236}">
                <a16:creationId xmlns:a16="http://schemas.microsoft.com/office/drawing/2014/main" id="{F466F57C-21AE-F97B-9370-C652621F9BBB}"/>
              </a:ext>
            </a:extLst>
          </p:cNvPr>
          <p:cNvSpPr/>
          <p:nvPr/>
        </p:nvSpPr>
        <p:spPr>
          <a:xfrm rot="19213310" flipH="1">
            <a:off x="9515472" y="4437992"/>
            <a:ext cx="483666" cy="456256"/>
          </a:xfrm>
          <a:prstGeom prst="star5">
            <a:avLst/>
          </a:prstGeom>
          <a:solidFill>
            <a:schemeClr val="accent2"/>
          </a:solidFill>
          <a:ln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accent2"/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AE0A57A-A9ED-10C7-0D06-81B7F6BDE0E8}"/>
              </a:ext>
            </a:extLst>
          </p:cNvPr>
          <p:cNvGraphicFramePr>
            <a:graphicFrameLocks noGrp="1"/>
          </p:cNvGraphicFramePr>
          <p:nvPr/>
        </p:nvGraphicFramePr>
        <p:xfrm>
          <a:off x="387628" y="4217979"/>
          <a:ext cx="6965672" cy="182880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3329613">
                  <a:extLst>
                    <a:ext uri="{9D8B030D-6E8A-4147-A177-3AD203B41FA5}">
                      <a16:colId xmlns:a16="http://schemas.microsoft.com/office/drawing/2014/main" val="2136967216"/>
                    </a:ext>
                  </a:extLst>
                </a:gridCol>
                <a:gridCol w="3636059">
                  <a:extLst>
                    <a:ext uri="{9D8B030D-6E8A-4147-A177-3AD203B41FA5}">
                      <a16:colId xmlns:a16="http://schemas.microsoft.com/office/drawing/2014/main" val="3793015313"/>
                    </a:ext>
                  </a:extLst>
                </a:gridCol>
              </a:tblGrid>
              <a:tr h="315646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>
                              <a:lumMod val="90000"/>
                            </a:schemeClr>
                          </a:solidFill>
                        </a:rPr>
                        <a:t>2 Main Sections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245D7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>
                              <a:lumMod val="90000"/>
                            </a:schemeClr>
                          </a:solidFill>
                        </a:rPr>
                        <a:t>Priority Needs And Strengths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245D7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5047395"/>
                  </a:ext>
                </a:extLst>
              </a:tr>
              <a:tr h="365760">
                <a:tc rowSpan="2">
                  <a:txBody>
                    <a:bodyPr/>
                    <a:lstStyle/>
                    <a:p>
                      <a:pPr lvl="0"/>
                      <a:r>
                        <a:rPr lang="en-US" sz="1400" b="1" kern="1200" dirty="0">
                          <a:solidFill>
                            <a:srgbClr val="245D7A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Section 1: </a:t>
                      </a:r>
                      <a:r>
                        <a:rPr lang="en-US" sz="1400" b="0" kern="1200" dirty="0">
                          <a:solidFill>
                            <a:srgbClr val="245D7A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Caregiver Strengths And Needs Assessment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400" b="0" kern="1200" dirty="0">
                          <a:solidFill>
                            <a:srgbClr val="245D7A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Caregiver NEEDS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3684215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400" b="0" kern="1200" dirty="0">
                          <a:solidFill>
                            <a:srgbClr val="245D7A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Caregiver STRENGTHS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9065432"/>
                  </a:ext>
                </a:extLst>
              </a:tr>
              <a:tr h="365760">
                <a:tc rowSpan="2">
                  <a:txBody>
                    <a:bodyPr/>
                    <a:lstStyle/>
                    <a:p>
                      <a:pPr lvl="0"/>
                      <a:r>
                        <a:rPr lang="en-US" sz="1400" b="1" kern="1200" dirty="0">
                          <a:solidFill>
                            <a:srgbClr val="245D7A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Section 2: </a:t>
                      </a:r>
                      <a:r>
                        <a:rPr lang="en-US" sz="1400" b="0" kern="1200" dirty="0">
                          <a:solidFill>
                            <a:srgbClr val="245D7A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Child Strengths And Needs Assessment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400" b="0" kern="1200" dirty="0">
                          <a:solidFill>
                            <a:srgbClr val="245D7A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Child NEEDS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0180204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400" b="0" kern="1200" dirty="0">
                          <a:solidFill>
                            <a:srgbClr val="245D7A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Child STRENGTHS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4796573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F1B91167-900A-1B8F-C2E8-4D35BDE07431}"/>
              </a:ext>
            </a:extLst>
          </p:cNvPr>
          <p:cNvSpPr txBox="1"/>
          <p:nvPr/>
        </p:nvSpPr>
        <p:spPr>
          <a:xfrm>
            <a:off x="387628" y="1592442"/>
            <a:ext cx="397335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245D7A"/>
                </a:solidFill>
              </a:rPr>
              <a:t>Family Services Workers (FSWs) must complete this Assessment: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A7B658-A2EF-8E0D-E5C3-5C5BBD980748}"/>
              </a:ext>
            </a:extLst>
          </p:cNvPr>
          <p:cNvSpPr txBox="1"/>
          <p:nvPr/>
        </p:nvSpPr>
        <p:spPr>
          <a:xfrm>
            <a:off x="4974548" y="1740359"/>
            <a:ext cx="642717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For every referral that is promoted to a case </a:t>
            </a:r>
            <a:r>
              <a:rPr lang="en-US" sz="2400" b="1" dirty="0">
                <a:solidFill>
                  <a:srgbClr val="D5410B"/>
                </a:solidFill>
              </a:rPr>
              <a:t>within the first 30 days</a:t>
            </a:r>
            <a:r>
              <a:rPr lang="en-US" sz="2400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D5410B"/>
                </a:solidFill>
              </a:rPr>
              <a:t>Prior</a:t>
            </a:r>
            <a:r>
              <a:rPr lang="en-US" sz="2400" dirty="0">
                <a:solidFill>
                  <a:srgbClr val="D5410B"/>
                </a:solidFill>
              </a:rPr>
              <a:t> </a:t>
            </a:r>
            <a:r>
              <a:rPr lang="en-US" sz="2400" b="1" dirty="0">
                <a:solidFill>
                  <a:srgbClr val="D5410B"/>
                </a:solidFill>
              </a:rPr>
              <a:t>to the initial Family Case Plan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D5410B"/>
                </a:solidFill>
              </a:rPr>
              <a:t>Reviewed every 90 days </a:t>
            </a:r>
            <a:r>
              <a:rPr lang="en-US" sz="2400" dirty="0"/>
              <a:t>to inform the Family Case Plan update</a:t>
            </a:r>
          </a:p>
        </p:txBody>
      </p:sp>
    </p:spTree>
    <p:extLst>
      <p:ext uri="{BB962C8B-B14F-4D97-AF65-F5344CB8AC3E}">
        <p14:creationId xmlns:p14="http://schemas.microsoft.com/office/powerpoint/2010/main" val="1853260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700E05-EC18-520D-AF68-6AAFA0DDBF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384DF-BCA4-28A1-0E23-BAA797BDB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2265" y="77517"/>
            <a:ext cx="4167369" cy="3043121"/>
          </a:xfrm>
        </p:spPr>
        <p:txBody>
          <a:bodyPr>
            <a:normAutofit fontScale="90000"/>
          </a:bodyPr>
          <a:lstStyle/>
          <a:p>
            <a:r>
              <a:rPr lang="en-US" sz="4400" b="0" dirty="0">
                <a:solidFill>
                  <a:srgbClr val="245D7A"/>
                </a:solidFill>
              </a:rPr>
              <a:t>How does the </a:t>
            </a:r>
            <a:r>
              <a:rPr lang="en-US" sz="4400" u="sng" dirty="0">
                <a:solidFill>
                  <a:srgbClr val="D5410B"/>
                </a:solidFill>
              </a:rPr>
              <a:t>Family Case Plan Tool </a:t>
            </a:r>
            <a:br>
              <a:rPr lang="en-US" sz="4400" b="0" u="sng" dirty="0">
                <a:solidFill>
                  <a:srgbClr val="52A3CB"/>
                </a:solidFill>
              </a:rPr>
            </a:br>
            <a:r>
              <a:rPr lang="en-US" sz="4400" b="0" dirty="0">
                <a:solidFill>
                  <a:srgbClr val="245D7A"/>
                </a:solidFill>
              </a:rPr>
              <a:t>help guide decision making?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9CEEF7-4357-5EAC-3894-1EBD3F54D9C4}"/>
              </a:ext>
            </a:extLst>
          </p:cNvPr>
          <p:cNvSpPr txBox="1"/>
          <p:nvPr/>
        </p:nvSpPr>
        <p:spPr>
          <a:xfrm>
            <a:off x="738517" y="1229178"/>
            <a:ext cx="69050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52A3CB"/>
                </a:solidFill>
              </a:rPr>
              <a:t>Identify</a:t>
            </a:r>
            <a:r>
              <a:rPr lang="en-US" sz="3000" b="1" dirty="0">
                <a:solidFill>
                  <a:srgbClr val="245D7A"/>
                </a:solidFill>
              </a:rPr>
              <a:t> </a:t>
            </a:r>
            <a:r>
              <a:rPr lang="en-US" sz="3000" b="1" dirty="0">
                <a:solidFill>
                  <a:srgbClr val="52A3CB"/>
                </a:solidFill>
              </a:rPr>
              <a:t>critical family strengths and needs</a:t>
            </a:r>
            <a:r>
              <a:rPr lang="en-US" sz="3000" b="1" dirty="0">
                <a:solidFill>
                  <a:srgbClr val="245D7A"/>
                </a:solidFill>
              </a:rPr>
              <a:t> </a:t>
            </a:r>
            <a:r>
              <a:rPr lang="en-US" sz="3000" dirty="0">
                <a:solidFill>
                  <a:srgbClr val="245D7A"/>
                </a:solidFill>
              </a:rPr>
              <a:t>that should be addressed in the Family Case Plan.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49FB5F-B346-7DD9-A145-F57A0EA3BE94}"/>
              </a:ext>
            </a:extLst>
          </p:cNvPr>
          <p:cNvSpPr txBox="1"/>
          <p:nvPr/>
        </p:nvSpPr>
        <p:spPr>
          <a:xfrm>
            <a:off x="757500" y="3135832"/>
            <a:ext cx="63184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245D7A"/>
                </a:solidFill>
              </a:rPr>
              <a:t>Help with </a:t>
            </a:r>
            <a:r>
              <a:rPr lang="en-US" sz="3000" b="1" dirty="0">
                <a:solidFill>
                  <a:srgbClr val="52A3CB"/>
                </a:solidFill>
              </a:rPr>
              <a:t>planning effective interventions </a:t>
            </a:r>
            <a:r>
              <a:rPr lang="en-US" sz="3000" dirty="0">
                <a:solidFill>
                  <a:srgbClr val="245D7A"/>
                </a:solidFill>
              </a:rPr>
              <a:t>with the family.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4FE58B-25FE-7FC4-D8AA-B23756AD3F56}"/>
              </a:ext>
            </a:extLst>
          </p:cNvPr>
          <p:cNvSpPr txBox="1"/>
          <p:nvPr/>
        </p:nvSpPr>
        <p:spPr>
          <a:xfrm>
            <a:off x="738517" y="4580821"/>
            <a:ext cx="68074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52A3CB"/>
                </a:solidFill>
              </a:rPr>
              <a:t>Identify critical family needs that prevent safety </a:t>
            </a:r>
            <a:r>
              <a:rPr lang="en-US" sz="3000" dirty="0">
                <a:solidFill>
                  <a:srgbClr val="245D7A"/>
                </a:solidFill>
              </a:rPr>
              <a:t>in the family and conditions related to worries about possible future harm.</a:t>
            </a:r>
          </a:p>
        </p:txBody>
      </p:sp>
      <p:pic>
        <p:nvPicPr>
          <p:cNvPr id="16" name="Graphic 15" descr="Badge 1 with solid fill">
            <a:extLst>
              <a:ext uri="{FF2B5EF4-FFF2-40B4-BE49-F238E27FC236}">
                <a16:creationId xmlns:a16="http://schemas.microsoft.com/office/drawing/2014/main" id="{2996E515-0621-A538-2CA7-701B01D97C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680" y="1344594"/>
            <a:ext cx="646331" cy="646331"/>
          </a:xfrm>
          <a:prstGeom prst="rect">
            <a:avLst/>
          </a:prstGeom>
        </p:spPr>
      </p:pic>
      <p:pic>
        <p:nvPicPr>
          <p:cNvPr id="18" name="Graphic 17" descr="Badge with solid fill">
            <a:extLst>
              <a:ext uri="{FF2B5EF4-FFF2-40B4-BE49-F238E27FC236}">
                <a16:creationId xmlns:a16="http://schemas.microsoft.com/office/drawing/2014/main" id="{6162B2A7-919B-B1A0-FAEA-32D857962F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169" y="3282725"/>
            <a:ext cx="646331" cy="646331"/>
          </a:xfrm>
          <a:prstGeom prst="rect">
            <a:avLst/>
          </a:prstGeom>
        </p:spPr>
      </p:pic>
      <p:pic>
        <p:nvPicPr>
          <p:cNvPr id="20" name="Graphic 19" descr="Badge 3 with solid fill">
            <a:extLst>
              <a:ext uri="{FF2B5EF4-FFF2-40B4-BE49-F238E27FC236}">
                <a16:creationId xmlns:a16="http://schemas.microsoft.com/office/drawing/2014/main" id="{B7C4CFFC-DBE0-DC51-87E2-E88613590D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169" y="5036050"/>
            <a:ext cx="646331" cy="6463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7690A6-0EBE-67FC-BFA2-50234685E401}"/>
              </a:ext>
            </a:extLst>
          </p:cNvPr>
          <p:cNvSpPr txBox="1"/>
          <p:nvPr/>
        </p:nvSpPr>
        <p:spPr>
          <a:xfrm>
            <a:off x="71840" y="278569"/>
            <a:ext cx="76110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245D7A"/>
                </a:solidFill>
              </a:rPr>
              <a:t>This Tool Is Used With Caregivers To:</a:t>
            </a:r>
          </a:p>
        </p:txBody>
      </p:sp>
    </p:spTree>
    <p:extLst>
      <p:ext uri="{BB962C8B-B14F-4D97-AF65-F5344CB8AC3E}">
        <p14:creationId xmlns:p14="http://schemas.microsoft.com/office/powerpoint/2010/main" val="56391225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Custom 1">
      <a:dk1>
        <a:srgbClr val="333333"/>
      </a:dk1>
      <a:lt1>
        <a:srgbClr val="EEEEEE"/>
      </a:lt1>
      <a:dk2>
        <a:srgbClr val="4C1A27"/>
      </a:dk2>
      <a:lt2>
        <a:srgbClr val="A7A9AC"/>
      </a:lt2>
      <a:accent1>
        <a:srgbClr val="98344F"/>
      </a:accent1>
      <a:accent2>
        <a:srgbClr val="6E2639"/>
      </a:accent2>
      <a:accent3>
        <a:srgbClr val="FFBF00"/>
      </a:accent3>
      <a:accent4>
        <a:srgbClr val="99CC33"/>
      </a:accent4>
      <a:accent5>
        <a:srgbClr val="D5410B"/>
      </a:accent5>
      <a:accent6>
        <a:srgbClr val="52A3CB"/>
      </a:accent6>
      <a:hlink>
        <a:srgbClr val="245D7A"/>
      </a:hlink>
      <a:folHlink>
        <a:srgbClr val="D5410B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RedLineBusiness_16x9">
      <a:dk1>
        <a:srgbClr val="514A40"/>
      </a:dk1>
      <a:lt1>
        <a:sysClr val="window" lastClr="FFFFFF"/>
      </a:lt1>
      <a:dk2>
        <a:srgbClr val="000000"/>
      </a:dk2>
      <a:lt2>
        <a:srgbClr val="F9F7F3"/>
      </a:lt2>
      <a:accent1>
        <a:srgbClr val="A85229"/>
      </a:accent1>
      <a:accent2>
        <a:srgbClr val="98916E"/>
      </a:accent2>
      <a:accent3>
        <a:srgbClr val="C9A645"/>
      </a:accent3>
      <a:accent4>
        <a:srgbClr val="76A7B2"/>
      </a:accent4>
      <a:accent5>
        <a:srgbClr val="82A670"/>
      </a:accent5>
      <a:accent6>
        <a:srgbClr val="896170"/>
      </a:accent6>
      <a:hlink>
        <a:srgbClr val="A85229"/>
      </a:hlink>
      <a:folHlink>
        <a:srgbClr val="98916E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RedLineBusiness_16x9">
      <a:dk1>
        <a:srgbClr val="514A40"/>
      </a:dk1>
      <a:lt1>
        <a:sysClr val="window" lastClr="FFFFFF"/>
      </a:lt1>
      <a:dk2>
        <a:srgbClr val="000000"/>
      </a:dk2>
      <a:lt2>
        <a:srgbClr val="F9F7F3"/>
      </a:lt2>
      <a:accent1>
        <a:srgbClr val="A85229"/>
      </a:accent1>
      <a:accent2>
        <a:srgbClr val="98916E"/>
      </a:accent2>
      <a:accent3>
        <a:srgbClr val="C9A645"/>
      </a:accent3>
      <a:accent4>
        <a:srgbClr val="76A7B2"/>
      </a:accent4>
      <a:accent5>
        <a:srgbClr val="82A670"/>
      </a:accent5>
      <a:accent6>
        <a:srgbClr val="896170"/>
      </a:accent6>
      <a:hlink>
        <a:srgbClr val="A85229"/>
      </a:hlink>
      <a:folHlink>
        <a:srgbClr val="98916E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8F180B1C-2212-497F-A259-C959ADD048C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4191</Words>
  <Application>Microsoft Office PowerPoint</Application>
  <PresentationFormat>Widescreen</PresentationFormat>
  <Paragraphs>670</Paragraphs>
  <Slides>68</Slides>
  <Notes>65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9" baseType="lpstr">
      <vt:lpstr>Aptos</vt:lpstr>
      <vt:lpstr>Arial</vt:lpstr>
      <vt:lpstr>Calibri</vt:lpstr>
      <vt:lpstr>Cambria</vt:lpstr>
      <vt:lpstr>Rockwell</vt:lpstr>
      <vt:lpstr>Rockwell Condensed</vt:lpstr>
      <vt:lpstr>Rockwell Extra Bold</vt:lpstr>
      <vt:lpstr>Tw Cen MT</vt:lpstr>
      <vt:lpstr>Wingdings</vt:lpstr>
      <vt:lpstr>Wingdings 2</vt:lpstr>
      <vt:lpstr>Wood Type</vt:lpstr>
      <vt:lpstr>AR CANS/FAST  TRAINING </vt:lpstr>
      <vt:lpstr>PowerPoint Presentation</vt:lpstr>
      <vt:lpstr>PowerPoint Presentation</vt:lpstr>
      <vt:lpstr>How does the safety assessment  help guide decision making?</vt:lpstr>
      <vt:lpstr>PowerPoint Presentation</vt:lpstr>
      <vt:lpstr>How does the  Risk Assessment  help guide decision making?</vt:lpstr>
      <vt:lpstr>ACTIVITY: Safety Threat Scenarios</vt:lpstr>
      <vt:lpstr>PowerPoint Presentation</vt:lpstr>
      <vt:lpstr>How does the Family Case Plan Tool  help guide decision making?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does the Reunification Assessment  help guide decision making?</vt:lpstr>
      <vt:lpstr>PowerPoint Presentation</vt:lpstr>
      <vt:lpstr>PowerPoint Presentation</vt:lpstr>
      <vt:lpstr>What is your definition of planning? </vt:lpstr>
      <vt:lpstr>What is your definition of Reacting?</vt:lpstr>
      <vt:lpstr>Planning</vt:lpstr>
      <vt:lpstr>Scenario</vt:lpstr>
      <vt:lpstr>Steps in the planning  Process</vt:lpstr>
      <vt:lpstr>Assessment: critical step in the planning process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6 Key Characteristics of the cans-fast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Practice SCENARIO</vt:lpstr>
      <vt:lpstr>PowerPoint Presentation</vt:lpstr>
      <vt:lpstr>PowerPoint Presentation</vt:lpstr>
      <vt:lpstr>PowerPoint Presentation</vt:lpstr>
      <vt:lpstr>PowerPoint Presentation</vt:lpstr>
      <vt:lpstr>CANS CERTIFICATION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2017-05-17T19:47:19Z</dcterms:created>
  <dcterms:modified xsi:type="dcterms:W3CDTF">2025-06-20T18:29:31Z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TC030310239991</vt:lpwstr>
  </property>
</Properties>
</file>