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4" r:id="rId1"/>
    <p:sldMasterId id="2147483936" r:id="rId2"/>
  </p:sldMasterIdLst>
  <p:notesMasterIdLst>
    <p:notesMasterId r:id="rId40"/>
  </p:notesMasterIdLst>
  <p:handoutMasterIdLst>
    <p:handoutMasterId r:id="rId41"/>
  </p:handoutMasterIdLst>
  <p:sldIdLst>
    <p:sldId id="256" r:id="rId3"/>
    <p:sldId id="324" r:id="rId4"/>
    <p:sldId id="368" r:id="rId5"/>
    <p:sldId id="289" r:id="rId6"/>
    <p:sldId id="297" r:id="rId7"/>
    <p:sldId id="325" r:id="rId8"/>
    <p:sldId id="382" r:id="rId9"/>
    <p:sldId id="278" r:id="rId10"/>
    <p:sldId id="384" r:id="rId11"/>
    <p:sldId id="281" r:id="rId12"/>
    <p:sldId id="308" r:id="rId13"/>
    <p:sldId id="383" r:id="rId14"/>
    <p:sldId id="285" r:id="rId15"/>
    <p:sldId id="286" r:id="rId16"/>
    <p:sldId id="306" r:id="rId17"/>
    <p:sldId id="307" r:id="rId18"/>
    <p:sldId id="287" r:id="rId19"/>
    <p:sldId id="385" r:id="rId20"/>
    <p:sldId id="386" r:id="rId21"/>
    <p:sldId id="291" r:id="rId22"/>
    <p:sldId id="293" r:id="rId23"/>
    <p:sldId id="387" r:id="rId24"/>
    <p:sldId id="296" r:id="rId25"/>
    <p:sldId id="389" r:id="rId26"/>
    <p:sldId id="388" r:id="rId27"/>
    <p:sldId id="391" r:id="rId28"/>
    <p:sldId id="299" r:id="rId29"/>
    <p:sldId id="300" r:id="rId30"/>
    <p:sldId id="301" r:id="rId31"/>
    <p:sldId id="392" r:id="rId32"/>
    <p:sldId id="390" r:id="rId33"/>
    <p:sldId id="302" r:id="rId34"/>
    <p:sldId id="393" r:id="rId35"/>
    <p:sldId id="394" r:id="rId36"/>
    <p:sldId id="303" r:id="rId37"/>
    <p:sldId id="304" r:id="rId38"/>
    <p:sldId id="396" r:id="rId39"/>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1933"/>
    <a:srgbClr val="B27C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73411" autoAdjust="0"/>
  </p:normalViewPr>
  <p:slideViewPr>
    <p:cSldViewPr>
      <p:cViewPr varScale="1">
        <p:scale>
          <a:sx n="63" d="100"/>
          <a:sy n="63" d="100"/>
        </p:scale>
        <p:origin x="1602" y="72"/>
      </p:cViewPr>
      <p:guideLst>
        <p:guide orient="horz" pos="2160"/>
        <p:guide pos="3839"/>
      </p:guideLst>
    </p:cSldViewPr>
  </p:slideViewPr>
  <p:outlineViewPr>
    <p:cViewPr>
      <p:scale>
        <a:sx n="33" d="100"/>
        <a:sy n="33" d="100"/>
      </p:scale>
      <p:origin x="0" y="-9810"/>
    </p:cViewPr>
  </p:outlineViewPr>
  <p:notesTextViewPr>
    <p:cViewPr>
      <p:scale>
        <a:sx n="100" d="100"/>
        <a:sy n="100" d="100"/>
      </p:scale>
      <p:origin x="0" y="0"/>
    </p:cViewPr>
  </p:notesTextViewPr>
  <p:notesViewPr>
    <p:cSldViewPr showGuides="1">
      <p:cViewPr varScale="1">
        <p:scale>
          <a:sx n="85" d="100"/>
          <a:sy n="85" d="100"/>
        </p:scale>
        <p:origin x="384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D65175-9ED7-4D52-A813-B02FCDF90CF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20987D1-8BFA-459E-ACD4-27EB401122BA}">
      <dgm:prSet>
        <dgm:style>
          <a:lnRef idx="2">
            <a:schemeClr val="accent6"/>
          </a:lnRef>
          <a:fillRef idx="1">
            <a:schemeClr val="lt1"/>
          </a:fillRef>
          <a:effectRef idx="0">
            <a:schemeClr val="accent6"/>
          </a:effectRef>
          <a:fontRef idx="minor">
            <a:schemeClr val="dk1"/>
          </a:fontRef>
        </dgm:style>
      </dgm:prSet>
      <dgm:spPr>
        <a:xfrm>
          <a:off x="0" y="64611"/>
          <a:ext cx="6797675" cy="1007370"/>
        </a:xfrm>
        <a:prstGeom prst="roundRect">
          <a:avLst/>
        </a:prstGeom>
        <a:solidFill>
          <a:schemeClr val="accent2"/>
        </a:solidFill>
        <a:ln w="28575"/>
      </dgm:spPr>
      <dgm:t>
        <a:bodyPr/>
        <a:lstStyle/>
        <a:p>
          <a:pPr algn="ctr">
            <a:buNone/>
          </a:pPr>
          <a:r>
            <a:rPr lang="en-US" dirty="0">
              <a:solidFill>
                <a:sysClr val="window" lastClr="FFFFFF"/>
              </a:solidFill>
              <a:latin typeface="Calibri" panose="020F0502020204030204"/>
              <a:ea typeface="+mn-ea"/>
              <a:cs typeface="+mn-cs"/>
            </a:rPr>
            <a:t>Abandonment</a:t>
          </a:r>
        </a:p>
      </dgm:t>
    </dgm:pt>
    <dgm:pt modelId="{AC2A11D1-5689-4493-98E8-961BC7F3B48E}" type="parTrans" cxnId="{EF64B8F2-014A-40A0-B6E0-222B97CE596D}">
      <dgm:prSet/>
      <dgm:spPr/>
      <dgm:t>
        <a:bodyPr/>
        <a:lstStyle/>
        <a:p>
          <a:endParaRPr lang="en-US"/>
        </a:p>
      </dgm:t>
    </dgm:pt>
    <dgm:pt modelId="{E4BBE595-48AE-4E38-8C94-0063C9744E3D}" type="sibTrans" cxnId="{EF64B8F2-014A-40A0-B6E0-222B97CE596D}">
      <dgm:prSet/>
      <dgm:spPr/>
      <dgm:t>
        <a:bodyPr/>
        <a:lstStyle/>
        <a:p>
          <a:endParaRPr lang="en-US"/>
        </a:p>
      </dgm:t>
    </dgm:pt>
    <dgm:pt modelId="{133AFA82-0090-4755-972F-D8C4A2141E7E}">
      <dgm:prSet>
        <dgm:style>
          <a:lnRef idx="2">
            <a:schemeClr val="accent6"/>
          </a:lnRef>
          <a:fillRef idx="1">
            <a:schemeClr val="lt1"/>
          </a:fillRef>
          <a:effectRef idx="0">
            <a:schemeClr val="accent6"/>
          </a:effectRef>
          <a:fontRef idx="minor">
            <a:schemeClr val="dk1"/>
          </a:fontRef>
        </dgm:style>
      </dgm:prSet>
      <dgm:spPr>
        <a:xfrm>
          <a:off x="0" y="1192941"/>
          <a:ext cx="6797675" cy="1007370"/>
        </a:xfrm>
        <a:prstGeom prst="roundRect">
          <a:avLst/>
        </a:prstGeom>
        <a:solidFill>
          <a:schemeClr val="accent2"/>
        </a:solidFill>
        <a:ln w="28575"/>
      </dgm:spPr>
      <dgm:t>
        <a:bodyPr/>
        <a:lstStyle/>
        <a:p>
          <a:pPr algn="ctr">
            <a:buNone/>
          </a:pPr>
          <a:r>
            <a:rPr lang="en-US" dirty="0">
              <a:solidFill>
                <a:sysClr val="window" lastClr="FFFFFF"/>
              </a:solidFill>
              <a:latin typeface="Calibri" panose="020F0502020204030204"/>
              <a:ea typeface="+mn-ea"/>
              <a:cs typeface="+mn-cs"/>
            </a:rPr>
            <a:t>Abuse</a:t>
          </a:r>
        </a:p>
      </dgm:t>
    </dgm:pt>
    <dgm:pt modelId="{7A06B3F5-47AA-456F-AA2C-030B0829F5D7}" type="parTrans" cxnId="{F744A60B-352B-4905-9551-497C870D4FD8}">
      <dgm:prSet/>
      <dgm:spPr/>
      <dgm:t>
        <a:bodyPr/>
        <a:lstStyle/>
        <a:p>
          <a:endParaRPr lang="en-US"/>
        </a:p>
      </dgm:t>
    </dgm:pt>
    <dgm:pt modelId="{481EFD27-C065-4F5F-8837-14D300F2CA84}" type="sibTrans" cxnId="{F744A60B-352B-4905-9551-497C870D4FD8}">
      <dgm:prSet/>
      <dgm:spPr/>
      <dgm:t>
        <a:bodyPr/>
        <a:lstStyle/>
        <a:p>
          <a:endParaRPr lang="en-US"/>
        </a:p>
      </dgm:t>
    </dgm:pt>
    <dgm:pt modelId="{A0A4D86D-BDC2-4E28-B6B2-1F63D93BFDDD}">
      <dgm:prSet>
        <dgm:style>
          <a:lnRef idx="2">
            <a:schemeClr val="accent6"/>
          </a:lnRef>
          <a:fillRef idx="1">
            <a:schemeClr val="lt1"/>
          </a:fillRef>
          <a:effectRef idx="0">
            <a:schemeClr val="accent6"/>
          </a:effectRef>
          <a:fontRef idx="minor">
            <a:schemeClr val="dk1"/>
          </a:fontRef>
        </dgm:style>
      </dgm:prSet>
      <dgm:spPr>
        <a:xfrm>
          <a:off x="0" y="2321271"/>
          <a:ext cx="6797675" cy="1007370"/>
        </a:xfrm>
        <a:prstGeom prst="roundRect">
          <a:avLst/>
        </a:prstGeom>
        <a:solidFill>
          <a:schemeClr val="accent2"/>
        </a:solidFill>
        <a:ln w="28575"/>
      </dgm:spPr>
      <dgm:t>
        <a:bodyPr/>
        <a:lstStyle/>
        <a:p>
          <a:pPr algn="ctr">
            <a:buNone/>
          </a:pPr>
          <a:r>
            <a:rPr lang="en-US" dirty="0">
              <a:solidFill>
                <a:sysClr val="window" lastClr="FFFFFF"/>
              </a:solidFill>
              <a:latin typeface="Calibri" panose="020F0502020204030204"/>
              <a:ea typeface="+mn-ea"/>
              <a:cs typeface="+mn-cs"/>
            </a:rPr>
            <a:t>Neglect</a:t>
          </a:r>
        </a:p>
      </dgm:t>
    </dgm:pt>
    <dgm:pt modelId="{6CC4A737-2D8D-496A-8653-9B3A4F85A370}" type="parTrans" cxnId="{8AC98CDD-33AB-41B5-87A0-38D3FC9787F2}">
      <dgm:prSet/>
      <dgm:spPr/>
      <dgm:t>
        <a:bodyPr/>
        <a:lstStyle/>
        <a:p>
          <a:endParaRPr lang="en-US"/>
        </a:p>
      </dgm:t>
    </dgm:pt>
    <dgm:pt modelId="{4366A30A-9D59-46DE-9B2C-384DF9F3F4D1}" type="sibTrans" cxnId="{8AC98CDD-33AB-41B5-87A0-38D3FC9787F2}">
      <dgm:prSet/>
      <dgm:spPr/>
      <dgm:t>
        <a:bodyPr/>
        <a:lstStyle/>
        <a:p>
          <a:endParaRPr lang="en-US"/>
        </a:p>
      </dgm:t>
    </dgm:pt>
    <dgm:pt modelId="{0857DB63-1711-44E9-961E-754972EEE795}">
      <dgm:prSet>
        <dgm:style>
          <a:lnRef idx="2">
            <a:schemeClr val="accent6"/>
          </a:lnRef>
          <a:fillRef idx="1">
            <a:schemeClr val="lt1"/>
          </a:fillRef>
          <a:effectRef idx="0">
            <a:schemeClr val="accent6"/>
          </a:effectRef>
          <a:fontRef idx="minor">
            <a:schemeClr val="dk1"/>
          </a:fontRef>
        </dgm:style>
      </dgm:prSet>
      <dgm:spPr>
        <a:xfrm>
          <a:off x="0" y="3449601"/>
          <a:ext cx="6797675" cy="1007370"/>
        </a:xfrm>
        <a:prstGeom prst="roundRect">
          <a:avLst/>
        </a:prstGeom>
        <a:solidFill>
          <a:schemeClr val="accent2"/>
        </a:solidFill>
        <a:ln w="28575"/>
      </dgm:spPr>
      <dgm:t>
        <a:bodyPr/>
        <a:lstStyle/>
        <a:p>
          <a:pPr algn="ctr">
            <a:buNone/>
          </a:pPr>
          <a:r>
            <a:rPr lang="en-US" dirty="0">
              <a:solidFill>
                <a:sysClr val="window" lastClr="FFFFFF"/>
              </a:solidFill>
              <a:latin typeface="Calibri" panose="020F0502020204030204"/>
              <a:ea typeface="+mn-ea"/>
              <a:cs typeface="+mn-cs"/>
            </a:rPr>
            <a:t>Sexual Abuse</a:t>
          </a:r>
        </a:p>
      </dgm:t>
    </dgm:pt>
    <dgm:pt modelId="{0AF4C3E1-4094-49B4-B1FF-1BCADBE49CBE}" type="parTrans" cxnId="{836FD94B-C380-4068-8EA9-24521C310294}">
      <dgm:prSet/>
      <dgm:spPr/>
      <dgm:t>
        <a:bodyPr/>
        <a:lstStyle/>
        <a:p>
          <a:endParaRPr lang="en-US"/>
        </a:p>
      </dgm:t>
    </dgm:pt>
    <dgm:pt modelId="{9280F16D-DEA7-40B7-B9B2-4DD6A5D8F2D6}" type="sibTrans" cxnId="{836FD94B-C380-4068-8EA9-24521C310294}">
      <dgm:prSet/>
      <dgm:spPr/>
      <dgm:t>
        <a:bodyPr/>
        <a:lstStyle/>
        <a:p>
          <a:endParaRPr lang="en-US"/>
        </a:p>
      </dgm:t>
    </dgm:pt>
    <dgm:pt modelId="{5B574593-DDDE-4CDD-A65F-7F0B1F46244F}">
      <dgm:prSet>
        <dgm:style>
          <a:lnRef idx="2">
            <a:schemeClr val="accent6"/>
          </a:lnRef>
          <a:fillRef idx="1">
            <a:schemeClr val="lt1"/>
          </a:fillRef>
          <a:effectRef idx="0">
            <a:schemeClr val="accent6"/>
          </a:effectRef>
          <a:fontRef idx="minor">
            <a:schemeClr val="dk1"/>
          </a:fontRef>
        </dgm:style>
      </dgm:prSet>
      <dgm:spPr>
        <a:xfrm>
          <a:off x="0" y="4577931"/>
          <a:ext cx="6797675" cy="1007370"/>
        </a:xfrm>
        <a:prstGeom prst="roundRect">
          <a:avLst/>
        </a:prstGeom>
        <a:solidFill>
          <a:schemeClr val="accent2"/>
        </a:solidFill>
        <a:ln w="28575"/>
      </dgm:spPr>
      <dgm:t>
        <a:bodyPr/>
        <a:lstStyle/>
        <a:p>
          <a:pPr algn="ctr">
            <a:buNone/>
          </a:pPr>
          <a:r>
            <a:rPr lang="en-US" dirty="0">
              <a:solidFill>
                <a:sysClr val="window" lastClr="FFFFFF"/>
              </a:solidFill>
              <a:latin typeface="Calibri" panose="020F0502020204030204"/>
              <a:ea typeface="+mn-ea"/>
              <a:cs typeface="+mn-cs"/>
            </a:rPr>
            <a:t>Sexual Exploitation</a:t>
          </a:r>
        </a:p>
      </dgm:t>
    </dgm:pt>
    <dgm:pt modelId="{2C552E29-5A7E-4BAD-B91D-0EA45F94FC05}" type="parTrans" cxnId="{4661B460-7AA9-4504-B90A-D353DE3108EF}">
      <dgm:prSet/>
      <dgm:spPr/>
      <dgm:t>
        <a:bodyPr/>
        <a:lstStyle/>
        <a:p>
          <a:endParaRPr lang="en-US"/>
        </a:p>
      </dgm:t>
    </dgm:pt>
    <dgm:pt modelId="{B54BE855-AE9D-4925-AB4C-BEC9600F4D25}" type="sibTrans" cxnId="{4661B460-7AA9-4504-B90A-D353DE3108EF}">
      <dgm:prSet/>
      <dgm:spPr/>
      <dgm:t>
        <a:bodyPr/>
        <a:lstStyle/>
        <a:p>
          <a:endParaRPr lang="en-US"/>
        </a:p>
      </dgm:t>
    </dgm:pt>
    <dgm:pt modelId="{FAB55BBB-2B09-4091-A65F-B9661ACA60E8}" type="pres">
      <dgm:prSet presAssocID="{9BD65175-9ED7-4D52-A813-B02FCDF90CF9}" presName="linear" presStyleCnt="0">
        <dgm:presLayoutVars>
          <dgm:animLvl val="lvl"/>
          <dgm:resizeHandles val="exact"/>
        </dgm:presLayoutVars>
      </dgm:prSet>
      <dgm:spPr/>
    </dgm:pt>
    <dgm:pt modelId="{5131CFA5-B1BE-4555-8C35-E54F59434F97}" type="pres">
      <dgm:prSet presAssocID="{520987D1-8BFA-459E-ACD4-27EB401122BA}" presName="parentText" presStyleLbl="node1" presStyleIdx="0" presStyleCnt="5">
        <dgm:presLayoutVars>
          <dgm:chMax val="0"/>
          <dgm:bulletEnabled val="1"/>
        </dgm:presLayoutVars>
      </dgm:prSet>
      <dgm:spPr/>
    </dgm:pt>
    <dgm:pt modelId="{0F6F51FE-0AC5-4B0F-8010-94E905C8BF8E}" type="pres">
      <dgm:prSet presAssocID="{E4BBE595-48AE-4E38-8C94-0063C9744E3D}" presName="spacer" presStyleCnt="0"/>
      <dgm:spPr/>
    </dgm:pt>
    <dgm:pt modelId="{0E4E01BA-85BC-4660-9683-679DB8176DC8}" type="pres">
      <dgm:prSet presAssocID="{133AFA82-0090-4755-972F-D8C4A2141E7E}" presName="parentText" presStyleLbl="node1" presStyleIdx="1" presStyleCnt="5">
        <dgm:presLayoutVars>
          <dgm:chMax val="0"/>
          <dgm:bulletEnabled val="1"/>
        </dgm:presLayoutVars>
      </dgm:prSet>
      <dgm:spPr/>
    </dgm:pt>
    <dgm:pt modelId="{D2F74E4A-2225-4D80-837C-DD8555AB0A0F}" type="pres">
      <dgm:prSet presAssocID="{481EFD27-C065-4F5F-8837-14D300F2CA84}" presName="spacer" presStyleCnt="0"/>
      <dgm:spPr/>
    </dgm:pt>
    <dgm:pt modelId="{A200621F-79A9-406C-B52E-3E2361C10456}" type="pres">
      <dgm:prSet presAssocID="{A0A4D86D-BDC2-4E28-B6B2-1F63D93BFDDD}" presName="parentText" presStyleLbl="node1" presStyleIdx="2" presStyleCnt="5">
        <dgm:presLayoutVars>
          <dgm:chMax val="0"/>
          <dgm:bulletEnabled val="1"/>
        </dgm:presLayoutVars>
      </dgm:prSet>
      <dgm:spPr/>
    </dgm:pt>
    <dgm:pt modelId="{730C0D6A-AF78-4547-AAF7-3F79D751C8B5}" type="pres">
      <dgm:prSet presAssocID="{4366A30A-9D59-46DE-9B2C-384DF9F3F4D1}" presName="spacer" presStyleCnt="0"/>
      <dgm:spPr/>
    </dgm:pt>
    <dgm:pt modelId="{214FAB82-227A-4824-8F9E-BBFF96BCB339}" type="pres">
      <dgm:prSet presAssocID="{0857DB63-1711-44E9-961E-754972EEE795}" presName="parentText" presStyleLbl="node1" presStyleIdx="3" presStyleCnt="5">
        <dgm:presLayoutVars>
          <dgm:chMax val="0"/>
          <dgm:bulletEnabled val="1"/>
        </dgm:presLayoutVars>
      </dgm:prSet>
      <dgm:spPr/>
    </dgm:pt>
    <dgm:pt modelId="{CDCC8DB9-2705-4E49-B579-EB99ECE55618}" type="pres">
      <dgm:prSet presAssocID="{9280F16D-DEA7-40B7-B9B2-4DD6A5D8F2D6}" presName="spacer" presStyleCnt="0"/>
      <dgm:spPr/>
    </dgm:pt>
    <dgm:pt modelId="{99FD7C62-E304-4DFC-BA77-CC3BF878B5DE}" type="pres">
      <dgm:prSet presAssocID="{5B574593-DDDE-4CDD-A65F-7F0B1F46244F}" presName="parentText" presStyleLbl="node1" presStyleIdx="4" presStyleCnt="5">
        <dgm:presLayoutVars>
          <dgm:chMax val="0"/>
          <dgm:bulletEnabled val="1"/>
        </dgm:presLayoutVars>
      </dgm:prSet>
      <dgm:spPr/>
    </dgm:pt>
  </dgm:ptLst>
  <dgm:cxnLst>
    <dgm:cxn modelId="{F744A60B-352B-4905-9551-497C870D4FD8}" srcId="{9BD65175-9ED7-4D52-A813-B02FCDF90CF9}" destId="{133AFA82-0090-4755-972F-D8C4A2141E7E}" srcOrd="1" destOrd="0" parTransId="{7A06B3F5-47AA-456F-AA2C-030B0829F5D7}" sibTransId="{481EFD27-C065-4F5F-8837-14D300F2CA84}"/>
    <dgm:cxn modelId="{4661B460-7AA9-4504-B90A-D353DE3108EF}" srcId="{9BD65175-9ED7-4D52-A813-B02FCDF90CF9}" destId="{5B574593-DDDE-4CDD-A65F-7F0B1F46244F}" srcOrd="4" destOrd="0" parTransId="{2C552E29-5A7E-4BAD-B91D-0EA45F94FC05}" sibTransId="{B54BE855-AE9D-4925-AB4C-BEC9600F4D25}"/>
    <dgm:cxn modelId="{55D78749-1EF5-4BE1-A1CD-BB09638CEBC1}" type="presOf" srcId="{A0A4D86D-BDC2-4E28-B6B2-1F63D93BFDDD}" destId="{A200621F-79A9-406C-B52E-3E2361C10456}" srcOrd="0" destOrd="0" presId="urn:microsoft.com/office/officeart/2005/8/layout/vList2"/>
    <dgm:cxn modelId="{8A1AD86B-7162-4D99-8936-0B20937846E6}" type="presOf" srcId="{133AFA82-0090-4755-972F-D8C4A2141E7E}" destId="{0E4E01BA-85BC-4660-9683-679DB8176DC8}" srcOrd="0" destOrd="0" presId="urn:microsoft.com/office/officeart/2005/8/layout/vList2"/>
    <dgm:cxn modelId="{836FD94B-C380-4068-8EA9-24521C310294}" srcId="{9BD65175-9ED7-4D52-A813-B02FCDF90CF9}" destId="{0857DB63-1711-44E9-961E-754972EEE795}" srcOrd="3" destOrd="0" parTransId="{0AF4C3E1-4094-49B4-B1FF-1BCADBE49CBE}" sibTransId="{9280F16D-DEA7-40B7-B9B2-4DD6A5D8F2D6}"/>
    <dgm:cxn modelId="{AB696A73-D611-435E-9D73-8556B1E3F848}" type="presOf" srcId="{5B574593-DDDE-4CDD-A65F-7F0B1F46244F}" destId="{99FD7C62-E304-4DFC-BA77-CC3BF878B5DE}" srcOrd="0" destOrd="0" presId="urn:microsoft.com/office/officeart/2005/8/layout/vList2"/>
    <dgm:cxn modelId="{35EE8F7B-71D5-471A-A188-C4B938395276}" type="presOf" srcId="{0857DB63-1711-44E9-961E-754972EEE795}" destId="{214FAB82-227A-4824-8F9E-BBFF96BCB339}" srcOrd="0" destOrd="0" presId="urn:microsoft.com/office/officeart/2005/8/layout/vList2"/>
    <dgm:cxn modelId="{D20DC49C-710D-4D8C-87AC-9E976ABAA8E1}" type="presOf" srcId="{9BD65175-9ED7-4D52-A813-B02FCDF90CF9}" destId="{FAB55BBB-2B09-4091-A65F-B9661ACA60E8}" srcOrd="0" destOrd="0" presId="urn:microsoft.com/office/officeart/2005/8/layout/vList2"/>
    <dgm:cxn modelId="{8AC98CDD-33AB-41B5-87A0-38D3FC9787F2}" srcId="{9BD65175-9ED7-4D52-A813-B02FCDF90CF9}" destId="{A0A4D86D-BDC2-4E28-B6B2-1F63D93BFDDD}" srcOrd="2" destOrd="0" parTransId="{6CC4A737-2D8D-496A-8653-9B3A4F85A370}" sibTransId="{4366A30A-9D59-46DE-9B2C-384DF9F3F4D1}"/>
    <dgm:cxn modelId="{EF64B8F2-014A-40A0-B6E0-222B97CE596D}" srcId="{9BD65175-9ED7-4D52-A813-B02FCDF90CF9}" destId="{520987D1-8BFA-459E-ACD4-27EB401122BA}" srcOrd="0" destOrd="0" parTransId="{AC2A11D1-5689-4493-98E8-961BC7F3B48E}" sibTransId="{E4BBE595-48AE-4E38-8C94-0063C9744E3D}"/>
    <dgm:cxn modelId="{35373AF5-4166-4B55-A4EA-DE30442AFC1E}" type="presOf" srcId="{520987D1-8BFA-459E-ACD4-27EB401122BA}" destId="{5131CFA5-B1BE-4555-8C35-E54F59434F97}" srcOrd="0" destOrd="0" presId="urn:microsoft.com/office/officeart/2005/8/layout/vList2"/>
    <dgm:cxn modelId="{3272AADB-0931-427F-90B0-BCB687085765}" type="presParOf" srcId="{FAB55BBB-2B09-4091-A65F-B9661ACA60E8}" destId="{5131CFA5-B1BE-4555-8C35-E54F59434F97}" srcOrd="0" destOrd="0" presId="urn:microsoft.com/office/officeart/2005/8/layout/vList2"/>
    <dgm:cxn modelId="{ECA63462-BE90-451F-AB3F-ECADFF4B6DFB}" type="presParOf" srcId="{FAB55BBB-2B09-4091-A65F-B9661ACA60E8}" destId="{0F6F51FE-0AC5-4B0F-8010-94E905C8BF8E}" srcOrd="1" destOrd="0" presId="urn:microsoft.com/office/officeart/2005/8/layout/vList2"/>
    <dgm:cxn modelId="{3EFA2FE3-AB07-478D-924C-3B8B483970B3}" type="presParOf" srcId="{FAB55BBB-2B09-4091-A65F-B9661ACA60E8}" destId="{0E4E01BA-85BC-4660-9683-679DB8176DC8}" srcOrd="2" destOrd="0" presId="urn:microsoft.com/office/officeart/2005/8/layout/vList2"/>
    <dgm:cxn modelId="{09D8C0D9-609B-4188-B1DD-74FDA8F0AD02}" type="presParOf" srcId="{FAB55BBB-2B09-4091-A65F-B9661ACA60E8}" destId="{D2F74E4A-2225-4D80-837C-DD8555AB0A0F}" srcOrd="3" destOrd="0" presId="urn:microsoft.com/office/officeart/2005/8/layout/vList2"/>
    <dgm:cxn modelId="{1DCD200B-9F19-4CB6-A261-FE9AB9D23D83}" type="presParOf" srcId="{FAB55BBB-2B09-4091-A65F-B9661ACA60E8}" destId="{A200621F-79A9-406C-B52E-3E2361C10456}" srcOrd="4" destOrd="0" presId="urn:microsoft.com/office/officeart/2005/8/layout/vList2"/>
    <dgm:cxn modelId="{F299FD8B-384A-4637-9C16-A8D32EEB3FBE}" type="presParOf" srcId="{FAB55BBB-2B09-4091-A65F-B9661ACA60E8}" destId="{730C0D6A-AF78-4547-AAF7-3F79D751C8B5}" srcOrd="5" destOrd="0" presId="urn:microsoft.com/office/officeart/2005/8/layout/vList2"/>
    <dgm:cxn modelId="{05173674-FCEF-4155-9EBA-8F53537447A5}" type="presParOf" srcId="{FAB55BBB-2B09-4091-A65F-B9661ACA60E8}" destId="{214FAB82-227A-4824-8F9E-BBFF96BCB339}" srcOrd="6" destOrd="0" presId="urn:microsoft.com/office/officeart/2005/8/layout/vList2"/>
    <dgm:cxn modelId="{7AD943B5-2735-4D70-80D0-C1CA01BCD58F}" type="presParOf" srcId="{FAB55BBB-2B09-4091-A65F-B9661ACA60E8}" destId="{CDCC8DB9-2705-4E49-B579-EB99ECE55618}" srcOrd="7" destOrd="0" presId="urn:microsoft.com/office/officeart/2005/8/layout/vList2"/>
    <dgm:cxn modelId="{F6B1BDB5-793E-4433-8EA1-7BDA78ADC420}" type="presParOf" srcId="{FAB55BBB-2B09-4091-A65F-B9661ACA60E8}" destId="{99FD7C62-E304-4DFC-BA77-CC3BF878B5D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1CFA5-B1BE-4555-8C35-E54F59434F97}">
      <dsp:nvSpPr>
        <dsp:cNvPr id="0" name=""/>
        <dsp:cNvSpPr/>
      </dsp:nvSpPr>
      <dsp:spPr>
        <a:xfrm>
          <a:off x="0" y="64611"/>
          <a:ext cx="6797675" cy="1007370"/>
        </a:xfrm>
        <a:prstGeom prst="roundRect">
          <a:avLst/>
        </a:prstGeom>
        <a:solidFill>
          <a:schemeClr val="accent2"/>
        </a:solidFill>
        <a:ln w="285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ysClr val="window" lastClr="FFFFFF"/>
              </a:solidFill>
              <a:latin typeface="Calibri" panose="020F0502020204030204"/>
              <a:ea typeface="+mn-ea"/>
              <a:cs typeface="+mn-cs"/>
            </a:rPr>
            <a:t>Abandonment</a:t>
          </a:r>
        </a:p>
      </dsp:txBody>
      <dsp:txXfrm>
        <a:off x="49176" y="113787"/>
        <a:ext cx="6699323" cy="909018"/>
      </dsp:txXfrm>
    </dsp:sp>
    <dsp:sp modelId="{0E4E01BA-85BC-4660-9683-679DB8176DC8}">
      <dsp:nvSpPr>
        <dsp:cNvPr id="0" name=""/>
        <dsp:cNvSpPr/>
      </dsp:nvSpPr>
      <dsp:spPr>
        <a:xfrm>
          <a:off x="0" y="1192941"/>
          <a:ext cx="6797675" cy="1007370"/>
        </a:xfrm>
        <a:prstGeom prst="roundRect">
          <a:avLst/>
        </a:prstGeom>
        <a:solidFill>
          <a:schemeClr val="accent2"/>
        </a:solidFill>
        <a:ln w="285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ysClr val="window" lastClr="FFFFFF"/>
              </a:solidFill>
              <a:latin typeface="Calibri" panose="020F0502020204030204"/>
              <a:ea typeface="+mn-ea"/>
              <a:cs typeface="+mn-cs"/>
            </a:rPr>
            <a:t>Abuse</a:t>
          </a:r>
        </a:p>
      </dsp:txBody>
      <dsp:txXfrm>
        <a:off x="49176" y="1242117"/>
        <a:ext cx="6699323" cy="909018"/>
      </dsp:txXfrm>
    </dsp:sp>
    <dsp:sp modelId="{A200621F-79A9-406C-B52E-3E2361C10456}">
      <dsp:nvSpPr>
        <dsp:cNvPr id="0" name=""/>
        <dsp:cNvSpPr/>
      </dsp:nvSpPr>
      <dsp:spPr>
        <a:xfrm>
          <a:off x="0" y="2321271"/>
          <a:ext cx="6797675" cy="1007370"/>
        </a:xfrm>
        <a:prstGeom prst="roundRect">
          <a:avLst/>
        </a:prstGeom>
        <a:solidFill>
          <a:schemeClr val="accent2"/>
        </a:solidFill>
        <a:ln w="285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ysClr val="window" lastClr="FFFFFF"/>
              </a:solidFill>
              <a:latin typeface="Calibri" panose="020F0502020204030204"/>
              <a:ea typeface="+mn-ea"/>
              <a:cs typeface="+mn-cs"/>
            </a:rPr>
            <a:t>Neglect</a:t>
          </a:r>
        </a:p>
      </dsp:txBody>
      <dsp:txXfrm>
        <a:off x="49176" y="2370447"/>
        <a:ext cx="6699323" cy="909018"/>
      </dsp:txXfrm>
    </dsp:sp>
    <dsp:sp modelId="{214FAB82-227A-4824-8F9E-BBFF96BCB339}">
      <dsp:nvSpPr>
        <dsp:cNvPr id="0" name=""/>
        <dsp:cNvSpPr/>
      </dsp:nvSpPr>
      <dsp:spPr>
        <a:xfrm>
          <a:off x="0" y="3449601"/>
          <a:ext cx="6797675" cy="1007370"/>
        </a:xfrm>
        <a:prstGeom prst="roundRect">
          <a:avLst/>
        </a:prstGeom>
        <a:solidFill>
          <a:schemeClr val="accent2"/>
        </a:solidFill>
        <a:ln w="285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ysClr val="window" lastClr="FFFFFF"/>
              </a:solidFill>
              <a:latin typeface="Calibri" panose="020F0502020204030204"/>
              <a:ea typeface="+mn-ea"/>
              <a:cs typeface="+mn-cs"/>
            </a:rPr>
            <a:t>Sexual Abuse</a:t>
          </a:r>
        </a:p>
      </dsp:txBody>
      <dsp:txXfrm>
        <a:off x="49176" y="3498777"/>
        <a:ext cx="6699323" cy="909018"/>
      </dsp:txXfrm>
    </dsp:sp>
    <dsp:sp modelId="{99FD7C62-E304-4DFC-BA77-CC3BF878B5DE}">
      <dsp:nvSpPr>
        <dsp:cNvPr id="0" name=""/>
        <dsp:cNvSpPr/>
      </dsp:nvSpPr>
      <dsp:spPr>
        <a:xfrm>
          <a:off x="0" y="4577931"/>
          <a:ext cx="6797675" cy="1007370"/>
        </a:xfrm>
        <a:prstGeom prst="roundRect">
          <a:avLst/>
        </a:prstGeom>
        <a:solidFill>
          <a:schemeClr val="accent2"/>
        </a:solidFill>
        <a:ln w="28575"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ysClr val="window" lastClr="FFFFFF"/>
              </a:solidFill>
              <a:latin typeface="Calibri" panose="020F0502020204030204"/>
              <a:ea typeface="+mn-ea"/>
              <a:cs typeface="+mn-cs"/>
            </a:rPr>
            <a:t>Sexual Exploitation</a:t>
          </a:r>
        </a:p>
      </dsp:txBody>
      <dsp:txXfrm>
        <a:off x="49176" y="4627107"/>
        <a:ext cx="6699323" cy="9090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EA74EB7-856E-45FD-83F0-5F7C6F3E4372}" type="datetimeFigureOut">
              <a:rPr lang="en-US"/>
              <a:t>5/21/2025</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4886E15-F82A-4596-A46C-375C6D3981E1}" type="slidenum">
              <a:rPr/>
              <a:t>‹#›</a:t>
            </a:fld>
            <a:endParaRPr dirty="0"/>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61B0E40-8125-41F8-BB6C-139D8D531A4F}" type="datetimeFigureOut">
              <a:rPr lang="en-US"/>
              <a:t>5/21/2025</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F105DB2-FD3E-441D-8B7E-7AE83ECE27B3}" type="slidenum">
              <a:rPr/>
              <a:t>‹#›</a:t>
            </a:fld>
            <a:endParaRPr dirty="0"/>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a:t>
            </a:fld>
            <a:endParaRPr lang="en-US" dirty="0"/>
          </a:p>
        </p:txBody>
      </p:sp>
    </p:spTree>
    <p:extLst>
      <p:ext uri="{BB962C8B-B14F-4D97-AF65-F5344CB8AC3E}">
        <p14:creationId xmlns:p14="http://schemas.microsoft.com/office/powerpoint/2010/main" val="788336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a:t>
            </a:r>
          </a:p>
          <a:p>
            <a:endParaRPr lang="en-US" dirty="0"/>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10</a:t>
            </a:fld>
            <a:endParaRPr lang="en-US" dirty="0"/>
          </a:p>
        </p:txBody>
      </p:sp>
    </p:spTree>
    <p:extLst>
      <p:ext uri="{BB962C8B-B14F-4D97-AF65-F5344CB8AC3E}">
        <p14:creationId xmlns:p14="http://schemas.microsoft.com/office/powerpoint/2010/main" val="199657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Bullet 1 continued: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or services through force, fraud, or coercion for the purpose of subjugation to involuntary servitude, peonage, debt bondage, or slavery.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t>Bullet 2 continued: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that has the capacity to interfere with normal physiological functions</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11</a:t>
            </a:fld>
            <a:endParaRPr lang="en-US" dirty="0"/>
          </a:p>
        </p:txBody>
      </p:sp>
    </p:spTree>
    <p:extLst>
      <p:ext uri="{BB962C8B-B14F-4D97-AF65-F5344CB8AC3E}">
        <p14:creationId xmlns:p14="http://schemas.microsoft.com/office/powerpoint/2010/main" val="305780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Discuss &amp; list the noted forms of abuse for the class: </a:t>
            </a:r>
          </a:p>
          <a:p>
            <a:endParaRPr lang="en-US" dirty="0"/>
          </a:p>
          <a:p>
            <a:r>
              <a:rPr lang="en-US" dirty="0"/>
              <a:t>Any of the following intentional or knowing acts with physical injury and without justifiable cause:</a:t>
            </a:r>
          </a:p>
          <a:p>
            <a:r>
              <a:rPr lang="en-US" dirty="0"/>
              <a:t>- throwing, kicking, burning, biting, or cutting a child; </a:t>
            </a:r>
          </a:p>
          <a:p>
            <a:r>
              <a:rPr lang="en-US" dirty="0"/>
              <a:t>- striking a child with a closed fist; </a:t>
            </a:r>
          </a:p>
          <a:p>
            <a:r>
              <a:rPr lang="en-US" dirty="0"/>
              <a:t>- shaking a child; or </a:t>
            </a:r>
          </a:p>
          <a:p>
            <a:r>
              <a:rPr lang="en-US" dirty="0"/>
              <a:t>- striking a child on the face or head.</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What may ne considered justifiable cause?</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12</a:t>
            </a:fld>
            <a:endParaRPr lang="en-US" dirty="0"/>
          </a:p>
        </p:txBody>
      </p:sp>
    </p:spTree>
    <p:extLst>
      <p:ext uri="{BB962C8B-B14F-4D97-AF65-F5344CB8AC3E}">
        <p14:creationId xmlns:p14="http://schemas.microsoft.com/office/powerpoint/2010/main" val="132817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Discuss with the class that giving a child:</a:t>
            </a:r>
          </a:p>
          <a:p>
            <a:r>
              <a:rPr lang="en-US" dirty="0"/>
              <a:t>- alcohol excludes alcohol given to a child during a recognized and established religious ceremony or service; AND</a:t>
            </a:r>
          </a:p>
          <a:p>
            <a:r>
              <a:rPr lang="en-US" dirty="0"/>
              <a:t>- over the counter drugs is considered abuse if given to the child purposely with the intention of overdose OR over the counter drugs that are inappropriate for the child that has detrimental impact. </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13</a:t>
            </a:fld>
            <a:endParaRPr lang="en-US" dirty="0"/>
          </a:p>
        </p:txBody>
      </p:sp>
    </p:spTree>
    <p:extLst>
      <p:ext uri="{BB962C8B-B14F-4D97-AF65-F5344CB8AC3E}">
        <p14:creationId xmlns:p14="http://schemas.microsoft.com/office/powerpoint/2010/main" val="2860417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a:t>
            </a:r>
            <a:r>
              <a:rPr lang="en-US" dirty="0">
                <a:solidFill>
                  <a:srgbClr val="FF0000"/>
                </a:solidFill>
              </a:rPr>
              <a:t> MSBP Maltreatment. What is MSBP Maltreatment?</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14</a:t>
            </a:fld>
            <a:endParaRPr lang="en-US" dirty="0"/>
          </a:p>
        </p:txBody>
      </p:sp>
    </p:spTree>
    <p:extLst>
      <p:ext uri="{BB962C8B-B14F-4D97-AF65-F5344CB8AC3E}">
        <p14:creationId xmlns:p14="http://schemas.microsoft.com/office/powerpoint/2010/main" val="341663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with the class the exceptions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physical discipline of a child when it is reasonable and moderate and is inflicted by a parent or guardian for purposes of restraining or correcting a child. </a:t>
            </a:r>
          </a:p>
          <a:p>
            <a:r>
              <a:rPr lang="en-US" dirty="0"/>
              <a:t>- when a child suffers transient pain or minor temporary marks as a result of an appropriate restraint.</a:t>
            </a:r>
          </a:p>
          <a:p>
            <a:endParaRPr lang="en-US" dirty="0"/>
          </a:p>
          <a:p>
            <a:endParaRPr lang="en-US" dirty="0"/>
          </a:p>
          <a:p>
            <a:r>
              <a:rPr lang="en-US" dirty="0"/>
              <a:t>ASK THE CLASS: How do you determine reasonable /  moderate physical discipline and appropriate restraint? </a:t>
            </a:r>
          </a:p>
        </p:txBody>
      </p:sp>
      <p:sp>
        <p:nvSpPr>
          <p:cNvPr id="4" name="Slide Number Placeholder 3"/>
          <p:cNvSpPr>
            <a:spLocks noGrp="1"/>
          </p:cNvSpPr>
          <p:nvPr>
            <p:ph type="sldNum" sz="quarter" idx="5"/>
          </p:nvPr>
        </p:nvSpPr>
        <p:spPr/>
        <p:txBody>
          <a:bodyPr/>
          <a:lstStyle/>
          <a:p>
            <a:fld id="{BF105DB2-FD3E-441D-8B7E-7AE83ECE27B3}" type="slidenum">
              <a:rPr lang="en-US" smtClean="0"/>
              <a:t>15</a:t>
            </a:fld>
            <a:endParaRPr lang="en-US" dirty="0"/>
          </a:p>
        </p:txBody>
      </p:sp>
    </p:spTree>
    <p:extLst>
      <p:ext uri="{BB962C8B-B14F-4D97-AF65-F5344CB8AC3E}">
        <p14:creationId xmlns:p14="http://schemas.microsoft.com/office/powerpoint/2010/main" val="2927087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and moderate physical discipline inflicted by a parent or a guardian does not include any act that is likely to cause, and which does cause, injury more serious than transient pain or minor temporary marks. The age, size, and condition of the child and the location of the injury and the frequency or recurrence of injuries shall be considered when determining whether the physical discipline is reasonable or moderate.</a:t>
            </a:r>
          </a:p>
        </p:txBody>
      </p:sp>
      <p:sp>
        <p:nvSpPr>
          <p:cNvPr id="4" name="Slide Number Placeholder 3"/>
          <p:cNvSpPr>
            <a:spLocks noGrp="1"/>
          </p:cNvSpPr>
          <p:nvPr>
            <p:ph type="sldNum" sz="quarter" idx="5"/>
          </p:nvPr>
        </p:nvSpPr>
        <p:spPr/>
        <p:txBody>
          <a:bodyPr/>
          <a:lstStyle/>
          <a:p>
            <a:fld id="{BF105DB2-FD3E-441D-8B7E-7AE83ECE27B3}" type="slidenum">
              <a:rPr lang="en-US" smtClean="0"/>
              <a:t>16</a:t>
            </a:fld>
            <a:endParaRPr lang="en-US" dirty="0"/>
          </a:p>
        </p:txBody>
      </p:sp>
    </p:spTree>
    <p:extLst>
      <p:ext uri="{BB962C8B-B14F-4D97-AF65-F5344CB8AC3E}">
        <p14:creationId xmlns:p14="http://schemas.microsoft.com/office/powerpoint/2010/main" val="2114092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See if the class can guess and list what is considered appropriate restraint rules &amp; guidelines:</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Abuse does not include when a child suffers transient pain or minor temporary marks as a result of an appropriate restraint if:</a:t>
            </a:r>
          </a:p>
          <a:p>
            <a:pPr marL="914400" lvl="2" indent="0">
              <a:buFont typeface="Arial" panose="020B0604020202020204" pitchFamily="34" charset="0"/>
              <a:buNone/>
            </a:pPr>
            <a:endParaRPr lang="en-US" sz="1400" dirty="0"/>
          </a:p>
          <a:p>
            <a:pPr marL="1200150" lvl="2" indent="-285750">
              <a:buFont typeface="Arial" panose="020B0604020202020204" pitchFamily="34" charset="0"/>
              <a:buChar char="•"/>
            </a:pPr>
            <a:r>
              <a:rPr lang="en-US" sz="1400" dirty="0"/>
              <a:t>Restrainer is employee of licensed agency;</a:t>
            </a:r>
          </a:p>
          <a:p>
            <a:pPr marL="1200150" lvl="2" indent="-285750">
              <a:buFont typeface="Arial" panose="020B0604020202020204" pitchFamily="34" charset="0"/>
              <a:buChar char="•"/>
            </a:pPr>
            <a:r>
              <a:rPr lang="en-US" sz="1400" dirty="0"/>
              <a:t>Restrainer is acting in her/her official capacity while on duty;</a:t>
            </a:r>
          </a:p>
          <a:p>
            <a:pPr marL="1200150" lvl="2" indent="-285750">
              <a:buFont typeface="Arial" panose="020B0604020202020204" pitchFamily="34" charset="0"/>
              <a:buChar char="•"/>
            </a:pPr>
            <a:r>
              <a:rPr lang="en-US" sz="1400" dirty="0"/>
              <a:t> The agency has policy regarding restraints;</a:t>
            </a:r>
          </a:p>
          <a:p>
            <a:pPr marL="1200150" lvl="2" indent="-285750">
              <a:buFont typeface="Arial" panose="020B0604020202020204" pitchFamily="34" charset="0"/>
              <a:buChar char="•"/>
            </a:pPr>
            <a:r>
              <a:rPr lang="en-US" sz="1400" dirty="0"/>
              <a:t>Child is in danger of hurting self or others;</a:t>
            </a:r>
          </a:p>
          <a:p>
            <a:pPr marL="1200150" lvl="2" indent="-285750">
              <a:buFont typeface="Arial" panose="020B0604020202020204" pitchFamily="34" charset="0"/>
              <a:buChar char="•"/>
            </a:pPr>
            <a:r>
              <a:rPr lang="en-US" sz="1400" dirty="0"/>
              <a:t>There are no other alternatives;</a:t>
            </a:r>
          </a:p>
          <a:p>
            <a:pPr marL="1200150" lvl="2" indent="-285750">
              <a:buFont typeface="Arial" panose="020B0604020202020204" pitchFamily="34" charset="0"/>
              <a:buChar char="•"/>
            </a:pPr>
            <a:r>
              <a:rPr lang="en-US" sz="1400" dirty="0"/>
              <a:t> The Restrainer has been trained properly; and</a:t>
            </a:r>
          </a:p>
          <a:p>
            <a:pPr marL="1200150" lvl="2" indent="-285750">
              <a:buFont typeface="Arial" panose="020B0604020202020204" pitchFamily="34" charset="0"/>
              <a:buChar char="•"/>
            </a:pPr>
            <a:r>
              <a:rPr lang="en-US" sz="1400" dirty="0"/>
              <a:t>Restraint is for reasonable period of time</a:t>
            </a:r>
          </a:p>
          <a:p>
            <a:pPr marL="1200150" lvl="2" indent="-285750">
              <a:buFont typeface="Arial" panose="020B0604020202020204" pitchFamily="34" charset="0"/>
              <a:buChar char="•"/>
            </a:pPr>
            <a:r>
              <a:rPr lang="en-US" sz="1400" dirty="0"/>
              <a:t>Restraint used complies with training, policy &amp; procedures</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17</a:t>
            </a:fld>
            <a:endParaRPr lang="en-US" dirty="0"/>
          </a:p>
        </p:txBody>
      </p:sp>
    </p:spTree>
    <p:extLst>
      <p:ext uri="{BB962C8B-B14F-4D97-AF65-F5344CB8AC3E}">
        <p14:creationId xmlns:p14="http://schemas.microsoft.com/office/powerpoint/2010/main" val="3819593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effectLst/>
              </a:rPr>
              <a:t>Parents or guardians are held responsible by law to take care of their children’s basic needs. If the caretakers do not see that children’s basic needs are met, this is called neglect. </a:t>
            </a:r>
          </a:p>
          <a:p>
            <a:endParaRPr lang="en-US" sz="1400" b="0" i="0" dirty="0">
              <a:effectLst/>
            </a:endParaRPr>
          </a:p>
          <a:p>
            <a:r>
              <a:rPr lang="en-US" sz="1400" dirty="0">
                <a:ea typeface="Verdana" panose="020B0604030504040204" pitchFamily="34" charset="0"/>
              </a:rPr>
              <a:t>Neglect means acts or any person who is entrusted with the child’s care by a parent, guardian, custodian, or foster parent or any person who entrusted with the care child’s care by a parent, guardian, custodian, or foster parent that constitute one (1) of the following: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3921976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a:t>
            </a:r>
          </a:p>
          <a:p>
            <a:endParaRPr lang="en-US" dirty="0"/>
          </a:p>
          <a:p>
            <a:r>
              <a:rPr lang="en-US" dirty="0"/>
              <a:t>Discuss the caveat for the second bullet point on parents providing food, clothing, shelter, or medical treatment - </a:t>
            </a:r>
          </a:p>
          <a:p>
            <a:r>
              <a:rPr lang="en-US" dirty="0"/>
              <a:t>“except when the failure or refusal is caused primarily by the financial inability of the person legally responsible and no services for relief have been offered.”</a:t>
            </a:r>
          </a:p>
        </p:txBody>
      </p:sp>
      <p:sp>
        <p:nvSpPr>
          <p:cNvPr id="4" name="Slide Number Placeholder 3"/>
          <p:cNvSpPr>
            <a:spLocks noGrp="1"/>
          </p:cNvSpPr>
          <p:nvPr>
            <p:ph type="sldNum" sz="quarter" idx="5"/>
          </p:nvPr>
        </p:nvSpPr>
        <p:spPr/>
        <p:txBody>
          <a:bodyPr/>
          <a:lstStyle/>
          <a:p>
            <a:fld id="{BF105DB2-FD3E-441D-8B7E-7AE83ECE27B3}" type="slidenum">
              <a:rPr lang="en-US" smtClean="0"/>
              <a:t>19</a:t>
            </a:fld>
            <a:endParaRPr lang="en-US" dirty="0"/>
          </a:p>
        </p:txBody>
      </p:sp>
    </p:spTree>
    <p:extLst>
      <p:ext uri="{BB962C8B-B14F-4D97-AF65-F5344CB8AC3E}">
        <p14:creationId xmlns:p14="http://schemas.microsoft.com/office/powerpoint/2010/main" val="207094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Inform the participants that all definitions can be found in the PUB – 357. </a:t>
            </a:r>
          </a:p>
        </p:txBody>
      </p:sp>
      <p:sp>
        <p:nvSpPr>
          <p:cNvPr id="4" name="Slide Number Placeholder 3"/>
          <p:cNvSpPr>
            <a:spLocks noGrp="1"/>
          </p:cNvSpPr>
          <p:nvPr>
            <p:ph type="sldNum" sz="quarter" idx="5"/>
          </p:nvPr>
        </p:nvSpPr>
        <p:spPr/>
        <p:txBody>
          <a:bodyPr/>
          <a:lstStyle/>
          <a:p>
            <a:fld id="{68322CDD-9D6C-4F63-9EC2-648226624108}" type="slidenum">
              <a:rPr lang="en-US" smtClean="0"/>
              <a:t>2</a:t>
            </a:fld>
            <a:endParaRPr lang="en-US" dirty="0"/>
          </a:p>
        </p:txBody>
      </p:sp>
    </p:spTree>
    <p:extLst>
      <p:ext uri="{BB962C8B-B14F-4D97-AF65-F5344CB8AC3E}">
        <p14:creationId xmlns:p14="http://schemas.microsoft.com/office/powerpoint/2010/main" val="2165781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a:t>
            </a:r>
          </a:p>
          <a:p>
            <a:endParaRPr lang="en-US" dirty="0"/>
          </a:p>
          <a:p>
            <a:r>
              <a:rPr lang="en-US" dirty="0"/>
              <a:t>ASK CLASS &amp; DISCUSS – What does policy mean by irremediable inability?</a:t>
            </a:r>
          </a:p>
        </p:txBody>
      </p:sp>
      <p:sp>
        <p:nvSpPr>
          <p:cNvPr id="4" name="Slide Number Placeholder 3"/>
          <p:cNvSpPr>
            <a:spLocks noGrp="1"/>
          </p:cNvSpPr>
          <p:nvPr>
            <p:ph type="sldNum" sz="quarter" idx="5"/>
          </p:nvPr>
        </p:nvSpPr>
        <p:spPr/>
        <p:txBody>
          <a:bodyPr/>
          <a:lstStyle/>
          <a:p>
            <a:fld id="{BF105DB2-FD3E-441D-8B7E-7AE83ECE27B3}" type="slidenum">
              <a:rPr lang="en-US" smtClean="0"/>
              <a:t>20</a:t>
            </a:fld>
            <a:endParaRPr lang="en-US" dirty="0"/>
          </a:p>
        </p:txBody>
      </p:sp>
    </p:spTree>
    <p:extLst>
      <p:ext uri="{BB962C8B-B14F-4D97-AF65-F5344CB8AC3E}">
        <p14:creationId xmlns:p14="http://schemas.microsoft.com/office/powerpoint/2010/main" val="3578260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ea typeface="Verdana" panose="020B0604030504040204" pitchFamily="34" charset="0"/>
              </a:rPr>
              <a:t>Other forms of Neglect:</a:t>
            </a:r>
          </a:p>
          <a:p>
            <a:pPr marL="285750" indent="-285750">
              <a:buFont typeface="Arial" panose="020B0604020202020204" pitchFamily="34" charset="0"/>
              <a:buChar char="•"/>
            </a:pPr>
            <a:endParaRPr lang="en-US" sz="1400" dirty="0">
              <a:ea typeface="Verdana" panose="020B0604030504040204" pitchFamily="34" charset="0"/>
            </a:endParaRPr>
          </a:p>
          <a:p>
            <a:pPr marL="285750" indent="-285750">
              <a:buFont typeface="Arial" panose="020B0604020202020204" pitchFamily="34" charset="0"/>
              <a:buChar char="•"/>
            </a:pPr>
            <a:r>
              <a:rPr lang="en-US" sz="1400" dirty="0">
                <a:ea typeface="Verdana" panose="020B0604030504040204" pitchFamily="34" charset="0"/>
              </a:rPr>
              <a:t>An act or omission by the child’s parent, custodian, or guardian resulting in the child being habitually and without justification absent from school; </a:t>
            </a:r>
          </a:p>
          <a:p>
            <a:pPr marL="285750" indent="-285750">
              <a:buFont typeface="Arial" panose="020B0604020202020204" pitchFamily="34" charset="0"/>
              <a:buChar char="•"/>
            </a:pPr>
            <a:r>
              <a:rPr lang="en-US" sz="1400" dirty="0">
                <a:ea typeface="Verdana" panose="020B0604030504040204" pitchFamily="34" charset="0"/>
              </a:rPr>
              <a:t> Causing a child to be born with an illegal substance present in the child’s bodily fluids or bodily substances as a result of the pregnant mother knowingly using an illegal substance before the birth of the child; or </a:t>
            </a:r>
          </a:p>
          <a:p>
            <a:pPr marL="285750" indent="-285750">
              <a:buFont typeface="Arial" panose="020B0604020202020204" pitchFamily="34" charset="0"/>
              <a:buChar char="•"/>
            </a:pPr>
            <a:r>
              <a:rPr lang="en-US" sz="1400" dirty="0">
                <a:ea typeface="Verdana" panose="020B0604030504040204" pitchFamily="34" charset="0"/>
              </a:rPr>
              <a:t>At the time of the birth of a child, the presence of an illegal substance in the mother’s bodily fluids or bodily substances as a result of the pregnant mother knowingly using an illegal substance before the birth of the child.</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21</a:t>
            </a:fld>
            <a:endParaRPr lang="en-US" dirty="0"/>
          </a:p>
        </p:txBody>
      </p:sp>
    </p:spTree>
    <p:extLst>
      <p:ext uri="{BB962C8B-B14F-4D97-AF65-F5344CB8AC3E}">
        <p14:creationId xmlns:p14="http://schemas.microsoft.com/office/powerpoint/2010/main" val="3270179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2005 Regular Session of the 85th General Assembly of the Arkansas Legislature expanded the legal definition of child neglect in the state of Arkansas. Under the provisions of Act 1176, the term “neglect” was expanded to include the following: </a:t>
            </a:r>
          </a:p>
          <a:p>
            <a:pPr marL="0" indent="0">
              <a:buNone/>
            </a:pPr>
            <a:endParaRPr lang="en-US" sz="1400" dirty="0"/>
          </a:p>
          <a:p>
            <a:pPr lvl="1"/>
            <a:r>
              <a:rPr lang="en-US" sz="1400" dirty="0"/>
              <a:t>The causing of a newborn child to be born with: </a:t>
            </a:r>
          </a:p>
          <a:p>
            <a:pPr lvl="2"/>
            <a:r>
              <a:rPr lang="en-US" sz="1400" dirty="0"/>
              <a:t>An illegal substance present in the newborn’s bodily fluids or bodily substances as a result of the pregnant mother’s knowingly using an illegal substance before the birth of the child; or </a:t>
            </a:r>
          </a:p>
          <a:p>
            <a:pPr lvl="2"/>
            <a:r>
              <a:rPr lang="en-US" sz="1400" dirty="0"/>
              <a:t>A health problem as a result of the pregnant mother’s use before birth of an illegal substance. </a:t>
            </a:r>
          </a:p>
          <a:p>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2061871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Take a moment to review the 2023 Garrett Law Referral report with the class. Pick out key points that you would like them to notate for that come from the report. </a:t>
            </a:r>
          </a:p>
          <a:p>
            <a:r>
              <a:rPr lang="en-US" dirty="0"/>
              <a:t>https://www.arkleg.state.ar.us/Home/FTPDocument?path=%2FAssembly%2FMeeting+Attachments%2F550%2F26235%2FEXHIBIT+D6+-+Garretts+Law+Summary+-+SFY2023.pdf</a:t>
            </a:r>
          </a:p>
        </p:txBody>
      </p:sp>
      <p:sp>
        <p:nvSpPr>
          <p:cNvPr id="4" name="Slide Number Placeholder 3"/>
          <p:cNvSpPr>
            <a:spLocks noGrp="1"/>
          </p:cNvSpPr>
          <p:nvPr>
            <p:ph type="sldNum" sz="quarter" idx="5"/>
          </p:nvPr>
        </p:nvSpPr>
        <p:spPr/>
        <p:txBody>
          <a:bodyPr/>
          <a:lstStyle/>
          <a:p>
            <a:fld id="{BF105DB2-FD3E-441D-8B7E-7AE83ECE27B3}" type="slidenum">
              <a:rPr lang="en-US" smtClean="0"/>
              <a:t>23</a:t>
            </a:fld>
            <a:endParaRPr lang="en-US" dirty="0"/>
          </a:p>
        </p:txBody>
      </p:sp>
    </p:spTree>
    <p:extLst>
      <p:ext uri="{BB962C8B-B14F-4D97-AF65-F5344CB8AC3E}">
        <p14:creationId xmlns:p14="http://schemas.microsoft.com/office/powerpoint/2010/main" val="171499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a:t>
            </a:r>
          </a:p>
          <a:p>
            <a:endParaRPr lang="en-US" dirty="0"/>
          </a:p>
          <a:p>
            <a:endParaRPr lang="en-US" dirty="0"/>
          </a:p>
          <a:p>
            <a:r>
              <a:rPr lang="en-US" dirty="0"/>
              <a:t>ANSWER: There is one exception</a:t>
            </a:r>
          </a:p>
          <a:p>
            <a:endParaRPr lang="en-US" dirty="0"/>
          </a:p>
          <a:p>
            <a:r>
              <a:rPr lang="en-US" dirty="0"/>
              <a:t>PUB 357, page 17 -  “</a:t>
            </a:r>
            <a:r>
              <a:rPr lang="en-US" b="1" i="1" dirty="0">
                <a:effectLst/>
              </a:rPr>
              <a:t>except when the failure or refusal is caused primarily by the financial inability of the person legally responsible and no services for relief have been offered”. </a:t>
            </a:r>
            <a:r>
              <a:rPr lang="en-US" dirty="0">
                <a:effectLst/>
              </a:rPr>
              <a:t>Therefore, if the neglect allegations are pertaining to food, clothing, shelter, or medical treatment, there is an exception.</a:t>
            </a:r>
          </a:p>
          <a:p>
            <a:endParaRPr lang="en-US" dirty="0">
              <a:effectLst/>
            </a:endParaRPr>
          </a:p>
          <a:p>
            <a:r>
              <a:rPr lang="en-US" dirty="0">
                <a:effectLst/>
              </a:rPr>
              <a:t>**IF THE CLASS SEEMS RESTLESS – FEEL FREE TO TAKE A BREAK AT THIS POINT BEFORE CONTINUING THE POWERPOINT.</a:t>
            </a:r>
          </a:p>
          <a:p>
            <a:br>
              <a:rPr lang="en-US" dirty="0">
                <a:effectLst/>
              </a:rPr>
            </a:br>
            <a:endParaRPr lang="en-US" dirty="0"/>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24</a:t>
            </a:fld>
            <a:endParaRPr lang="en-US" dirty="0"/>
          </a:p>
        </p:txBody>
      </p:sp>
    </p:spTree>
    <p:extLst>
      <p:ext uri="{BB962C8B-B14F-4D97-AF65-F5344CB8AC3E}">
        <p14:creationId xmlns:p14="http://schemas.microsoft.com/office/powerpoint/2010/main" val="3807693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40C28"/>
                </a:solidFill>
                <a:effectLst/>
              </a:rPr>
              <a:t>Sexual abuse is defined as sexual intercourse, sexual activity, or sexual contact by forcible compulsion</a:t>
            </a:r>
            <a:r>
              <a:rPr lang="en-US" sz="1400" b="0" i="0" dirty="0">
                <a:solidFill>
                  <a:srgbClr val="202124"/>
                </a:solidFill>
                <a:effectLst/>
              </a:rPr>
              <a:t>. Attempted sexual intercourse, sexual activity, or sexual contact by forcible compulsion:</a:t>
            </a:r>
            <a:endParaRPr lang="en-US" sz="14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405740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a:t>
            </a:r>
          </a:p>
          <a:p>
            <a:endParaRPr lang="en-US" dirty="0"/>
          </a:p>
          <a:p>
            <a:r>
              <a:rPr lang="en-US" dirty="0"/>
              <a:t>Discuss with the class that as of August 1, 2023, ACT 364 adds “grooming” to the definition of “Sexual Abuse”.</a:t>
            </a:r>
          </a:p>
          <a:p>
            <a:pPr marL="914400" lvl="2" indent="-182563">
              <a:buFont typeface="Courier New" panose="02070309020205020404" pitchFamily="49" charset="0"/>
              <a:buChar char="o"/>
            </a:pPr>
            <a:endParaRPr lang="en-US" dirty="0"/>
          </a:p>
          <a:p>
            <a:pPr marL="914400" lvl="2" indent="-182563">
              <a:buFont typeface="Courier New" panose="02070309020205020404" pitchFamily="49" charset="0"/>
              <a:buChar char="o"/>
            </a:pPr>
            <a:r>
              <a:rPr lang="en-US" dirty="0"/>
              <a:t>Grooming means to knowingly disseminate to a child 13 or younger with or without consideration a visual or print medium depicting sexually explicit content with the purpose to entice, induce, or groom the child to engage in the following with a person: sexual intercourse, sexually explicit conduct, or deviant sexual activity. </a:t>
            </a:r>
          </a:p>
          <a:p>
            <a:pPr marL="914400" lvl="2" indent="-182563">
              <a:buFont typeface="Courier New" panose="02070309020205020404" pitchFamily="49" charset="0"/>
              <a:buChar char="o"/>
            </a:pPr>
            <a:r>
              <a:rPr lang="en-US" dirty="0"/>
              <a:t>Not limited to an act that takes place in the physical presence of a child</a:t>
            </a:r>
          </a:p>
          <a:p>
            <a:pPr marL="914400" lvl="2" indent="-182563">
              <a:buFont typeface="Courier New" panose="02070309020205020404" pitchFamily="49" charset="0"/>
              <a:buChar char="o"/>
            </a:pPr>
            <a:r>
              <a:rPr lang="en-US" dirty="0"/>
              <a:t>Affirmative defense that the actor is not more than 3 years older than the victim</a:t>
            </a: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26</a:t>
            </a:fld>
            <a:endParaRPr lang="en-US" dirty="0"/>
          </a:p>
        </p:txBody>
      </p:sp>
    </p:spTree>
    <p:extLst>
      <p:ext uri="{BB962C8B-B14F-4D97-AF65-F5344CB8AC3E}">
        <p14:creationId xmlns:p14="http://schemas.microsoft.com/office/powerpoint/2010/main" val="1334644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27</a:t>
            </a:fld>
            <a:endParaRPr lang="en-US" dirty="0"/>
          </a:p>
        </p:txBody>
      </p:sp>
    </p:spTree>
    <p:extLst>
      <p:ext uri="{BB962C8B-B14F-4D97-AF65-F5344CB8AC3E}">
        <p14:creationId xmlns:p14="http://schemas.microsoft.com/office/powerpoint/2010/main" val="169742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28</a:t>
            </a:fld>
            <a:endParaRPr lang="en-US" dirty="0"/>
          </a:p>
        </p:txBody>
      </p:sp>
    </p:spTree>
    <p:extLst>
      <p:ext uri="{BB962C8B-B14F-4D97-AF65-F5344CB8AC3E}">
        <p14:creationId xmlns:p14="http://schemas.microsoft.com/office/powerpoint/2010/main" val="1178446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29</a:t>
            </a:fld>
            <a:endParaRPr lang="en-US" dirty="0"/>
          </a:p>
        </p:txBody>
      </p:sp>
    </p:spTree>
    <p:extLst>
      <p:ext uri="{BB962C8B-B14F-4D97-AF65-F5344CB8AC3E}">
        <p14:creationId xmlns:p14="http://schemas.microsoft.com/office/powerpoint/2010/main" val="191294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941322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a:t>
            </a:r>
          </a:p>
          <a:p>
            <a:endParaRPr lang="en-US" dirty="0"/>
          </a:p>
          <a:p>
            <a:endParaRPr lang="en-US" dirty="0"/>
          </a:p>
          <a:p>
            <a:r>
              <a:rPr lang="en-US" dirty="0"/>
              <a:t>ANSWER:</a:t>
            </a:r>
          </a:p>
          <a:p>
            <a:r>
              <a:rPr lang="en-US" dirty="0"/>
              <a:t>Defense and Affirmative Defense Exceptions. Pursuant to 12-18-804, for any act or omission of child maltreatment that would be a criminal offense or an act of delinquency, any defense or affirmative defense, including the burden of proof regarding the affirmative defense, that would apply to the criminal offense or delinquent act is also cognizable in a child maltreatment proceeding with the exception of: a statute of limitation; lack of capacity as a result of mental disease or defect under § 5-2-312; and affirmative defenses under §§ 5-1-112 — 5-1-114. </a:t>
            </a:r>
          </a:p>
          <a:p>
            <a:endParaRPr lang="en-US" dirty="0"/>
          </a:p>
          <a:p>
            <a:r>
              <a:rPr lang="en-US" dirty="0"/>
              <a:t>For example, if a teacher and a student have a sexual relationship, an affirmative defense may apply. If the teacher engages in sexual intercourse or deviate sexual activity with a student less than 21 years of age and the teacher uses his or her position of trust or authority over the victim, then the conduct would fall under the definition of sexual abuse. However, if the teacher was no more than 3 years older than the student, then the affirmative defense would apply. </a:t>
            </a:r>
          </a:p>
          <a:p>
            <a:endParaRPr lang="en-US" dirty="0"/>
          </a:p>
          <a:p>
            <a:r>
              <a:rPr lang="en-US" dirty="0"/>
              <a:t>Staff must consult with local OCC attorney regarding possible defense and affirmative defense exceptions.</a:t>
            </a:r>
          </a:p>
        </p:txBody>
      </p:sp>
      <p:sp>
        <p:nvSpPr>
          <p:cNvPr id="4" name="Slide Number Placeholder 3"/>
          <p:cNvSpPr>
            <a:spLocks noGrp="1"/>
          </p:cNvSpPr>
          <p:nvPr>
            <p:ph type="sldNum" sz="quarter" idx="5"/>
          </p:nvPr>
        </p:nvSpPr>
        <p:spPr/>
        <p:txBody>
          <a:bodyPr/>
          <a:lstStyle/>
          <a:p>
            <a:fld id="{BF105DB2-FD3E-441D-8B7E-7AE83ECE27B3}" type="slidenum">
              <a:rPr lang="en-US" smtClean="0"/>
              <a:t>30</a:t>
            </a:fld>
            <a:endParaRPr lang="en-US" dirty="0"/>
          </a:p>
        </p:txBody>
      </p:sp>
    </p:spTree>
    <p:extLst>
      <p:ext uri="{BB962C8B-B14F-4D97-AF65-F5344CB8AC3E}">
        <p14:creationId xmlns:p14="http://schemas.microsoft.com/office/powerpoint/2010/main" val="3614302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270313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32</a:t>
            </a:fld>
            <a:endParaRPr lang="en-US" dirty="0"/>
          </a:p>
        </p:txBody>
      </p:sp>
    </p:spTree>
    <p:extLst>
      <p:ext uri="{BB962C8B-B14F-4D97-AF65-F5344CB8AC3E}">
        <p14:creationId xmlns:p14="http://schemas.microsoft.com/office/powerpoint/2010/main" val="3935286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33</a:t>
            </a:fld>
            <a:endParaRPr lang="en-US" dirty="0"/>
          </a:p>
        </p:txBody>
      </p:sp>
    </p:spTree>
    <p:extLst>
      <p:ext uri="{BB962C8B-B14F-4D97-AF65-F5344CB8AC3E}">
        <p14:creationId xmlns:p14="http://schemas.microsoft.com/office/powerpoint/2010/main" val="2335431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654975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35</a:t>
            </a:fld>
            <a:endParaRPr lang="en-US" dirty="0"/>
          </a:p>
        </p:txBody>
      </p:sp>
    </p:spTree>
    <p:extLst>
      <p:ext uri="{BB962C8B-B14F-4D97-AF65-F5344CB8AC3E}">
        <p14:creationId xmlns:p14="http://schemas.microsoft.com/office/powerpoint/2010/main" val="3196849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36</a:t>
            </a:fld>
            <a:endParaRPr lang="en-US" dirty="0"/>
          </a:p>
        </p:txBody>
      </p:sp>
    </p:spTree>
    <p:extLst>
      <p:ext uri="{BB962C8B-B14F-4D97-AF65-F5344CB8AC3E}">
        <p14:creationId xmlns:p14="http://schemas.microsoft.com/office/powerpoint/2010/main" val="2286178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373772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05DB2-FD3E-441D-8B7E-7AE83ECE27B3}" type="slidenum">
              <a:rPr lang="en-US" smtClean="0"/>
              <a:t>4</a:t>
            </a:fld>
            <a:endParaRPr lang="en-US" dirty="0"/>
          </a:p>
        </p:txBody>
      </p:sp>
    </p:spTree>
    <p:extLst>
      <p:ext uri="{BB962C8B-B14F-4D97-AF65-F5344CB8AC3E}">
        <p14:creationId xmlns:p14="http://schemas.microsoft.com/office/powerpoint/2010/main" val="289651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See if the participants can list the acts that are considered severe maltreatment. </a:t>
            </a:r>
          </a:p>
          <a:p>
            <a:endParaRPr lang="en-US" dirty="0"/>
          </a:p>
          <a:p>
            <a:r>
              <a:rPr lang="en-US" dirty="0"/>
              <a:t>The following acts are noted as severe maltreatment:</a:t>
            </a:r>
          </a:p>
          <a:p>
            <a:pPr marL="285750" indent="-285750">
              <a:buFont typeface="Arial" panose="020B0604020202020204" pitchFamily="34" charset="0"/>
              <a:buChar char="•"/>
            </a:pPr>
            <a:r>
              <a:rPr lang="en-US" sz="1400" dirty="0">
                <a:ea typeface="Verdana" panose="020B0604030504040204" pitchFamily="34" charset="0"/>
              </a:rPr>
              <a:t>Sexual abuse</a:t>
            </a:r>
          </a:p>
          <a:p>
            <a:pPr marL="285750" indent="-285750">
              <a:buFont typeface="Arial" panose="020B0604020202020204" pitchFamily="34" charset="0"/>
              <a:buChar char="•"/>
            </a:pPr>
            <a:r>
              <a:rPr lang="en-US" sz="1400" dirty="0">
                <a:ea typeface="Verdana" panose="020B0604030504040204" pitchFamily="34" charset="0"/>
              </a:rPr>
              <a:t>Sexual exploitation</a:t>
            </a:r>
          </a:p>
          <a:p>
            <a:pPr marL="285750" indent="-285750">
              <a:buFont typeface="Arial" panose="020B0604020202020204" pitchFamily="34" charset="0"/>
              <a:buChar char="•"/>
            </a:pPr>
            <a:r>
              <a:rPr lang="en-US" sz="1400" dirty="0">
                <a:ea typeface="Verdana" panose="020B0604030504040204" pitchFamily="34" charset="0"/>
              </a:rPr>
              <a:t>Acts, or omissions which may or do result in death</a:t>
            </a:r>
          </a:p>
          <a:p>
            <a:pPr marL="285750" indent="-285750">
              <a:buFont typeface="Arial" panose="020B0604020202020204" pitchFamily="34" charset="0"/>
              <a:buChar char="•"/>
            </a:pPr>
            <a:r>
              <a:rPr lang="en-US" sz="1400" dirty="0">
                <a:ea typeface="Verdana" panose="020B0604030504040204" pitchFamily="34" charset="0"/>
              </a:rPr>
              <a:t>Abuse involving the use of a deadly weapon</a:t>
            </a:r>
          </a:p>
          <a:p>
            <a:pPr marL="285750" indent="-285750">
              <a:buFont typeface="Arial" panose="020B0604020202020204" pitchFamily="34" charset="0"/>
              <a:buChar char="•"/>
            </a:pPr>
            <a:r>
              <a:rPr lang="en-US" sz="1400" dirty="0">
                <a:ea typeface="Verdana" panose="020B0604030504040204" pitchFamily="34" charset="0"/>
              </a:rPr>
              <a:t>Bone fractures</a:t>
            </a:r>
          </a:p>
          <a:p>
            <a:pPr marL="285750" indent="-285750">
              <a:buFont typeface="Arial" panose="020B0604020202020204" pitchFamily="34" charset="0"/>
              <a:buChar char="•"/>
            </a:pPr>
            <a:r>
              <a:rPr lang="en-US" sz="1400" dirty="0">
                <a:ea typeface="Verdana" panose="020B0604030504040204" pitchFamily="34" charset="0"/>
              </a:rPr>
              <a:t>Internal injuries</a:t>
            </a:r>
          </a:p>
          <a:p>
            <a:pPr marL="285750" indent="-285750">
              <a:buFont typeface="Arial" panose="020B0604020202020204" pitchFamily="34" charset="0"/>
              <a:buChar char="•"/>
            </a:pPr>
            <a:r>
              <a:rPr lang="en-US" sz="1400" dirty="0">
                <a:ea typeface="Verdana" panose="020B0604030504040204" pitchFamily="34" charset="0"/>
              </a:rPr>
              <a:t>Brain Damage/Skull Fracture</a:t>
            </a:r>
          </a:p>
          <a:p>
            <a:pPr marL="285750" indent="-285750">
              <a:buFont typeface="Arial" panose="020B0604020202020204" pitchFamily="34" charset="0"/>
              <a:buChar char="•"/>
            </a:pPr>
            <a:r>
              <a:rPr lang="en-US" sz="1400" dirty="0"/>
              <a:t>Burns</a:t>
            </a:r>
          </a:p>
          <a:p>
            <a:pPr marL="285750" indent="-285750">
              <a:buFont typeface="Arial" panose="020B0604020202020204" pitchFamily="34" charset="0"/>
              <a:buChar char="•"/>
            </a:pPr>
            <a:r>
              <a:rPr lang="en-US" sz="1400" dirty="0"/>
              <a:t>Immersions</a:t>
            </a:r>
          </a:p>
          <a:p>
            <a:pPr marL="285750" indent="-285750">
              <a:buFont typeface="Arial" panose="020B0604020202020204" pitchFamily="34" charset="0"/>
              <a:buChar char="•"/>
            </a:pPr>
            <a:r>
              <a:rPr lang="en-US" sz="1400" dirty="0"/>
              <a:t>Suffocation</a:t>
            </a:r>
          </a:p>
          <a:p>
            <a:pPr marL="285750" indent="-285750">
              <a:buFont typeface="Arial" panose="020B0604020202020204" pitchFamily="34" charset="0"/>
              <a:buChar char="•"/>
            </a:pPr>
            <a:r>
              <a:rPr lang="en-US" sz="1400" dirty="0"/>
              <a:t>Abandonment</a:t>
            </a:r>
          </a:p>
          <a:p>
            <a:pPr marL="285750" indent="-285750">
              <a:buFont typeface="Arial" panose="020B0604020202020204" pitchFamily="34" charset="0"/>
              <a:buChar char="•"/>
            </a:pPr>
            <a:r>
              <a:rPr lang="en-US" sz="1400" dirty="0"/>
              <a:t>Medical diagnosis of failure to thrive</a:t>
            </a:r>
          </a:p>
          <a:p>
            <a:pPr marL="285750" indent="-285750">
              <a:buFont typeface="Arial" panose="020B0604020202020204" pitchFamily="34" charset="0"/>
              <a:buChar char="•"/>
            </a:pPr>
            <a:r>
              <a:rPr lang="en-US" sz="1400" dirty="0"/>
              <a:t>Subdural Hematoma</a:t>
            </a:r>
          </a:p>
          <a:p>
            <a:pPr marL="285750" indent="-285750">
              <a:buFont typeface="Arial" panose="020B0604020202020204" pitchFamily="34" charset="0"/>
              <a:buChar char="•"/>
            </a:pPr>
            <a:r>
              <a:rPr lang="en-US" sz="1400" dirty="0"/>
              <a:t>Mental Injury </a:t>
            </a:r>
          </a:p>
          <a:p>
            <a:pPr marL="285750" indent="-285750">
              <a:buFont typeface="Arial" panose="020B0604020202020204" pitchFamily="34" charset="0"/>
              <a:buChar char="•"/>
            </a:pPr>
            <a:r>
              <a:rPr lang="en-US" sz="1400" dirty="0"/>
              <a:t>Human Trafficking</a:t>
            </a:r>
          </a:p>
          <a:p>
            <a:pPr marL="285750" indent="-285750">
              <a:buFont typeface="Arial" panose="020B0604020202020204" pitchFamily="34" charset="0"/>
              <a:buChar char="•"/>
            </a:pPr>
            <a:endParaRPr lang="en-US" sz="1400" dirty="0">
              <a:ea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BF105DB2-FD3E-441D-8B7E-7AE83ECE27B3}" type="slidenum">
              <a:rPr lang="en-US" smtClean="0"/>
              <a:t>5</a:t>
            </a:fld>
            <a:endParaRPr lang="en-US" dirty="0"/>
          </a:p>
        </p:txBody>
      </p:sp>
    </p:spTree>
    <p:extLst>
      <p:ext uri="{BB962C8B-B14F-4D97-AF65-F5344CB8AC3E}">
        <p14:creationId xmlns:p14="http://schemas.microsoft.com/office/powerpoint/2010/main" val="561224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investigator can only make a true finding as to one (1) or more of the five (5) categories of child maltreatment and only then if the investigator finds that each of the elements for the applicable child maltreatment category type are established by a preponderance of the evidence. “Preponderance of the evidence” is a legal standard of proof that means that it is “more likely than not” that child maltreatment occurred based on all the evidence that the investigator is able to collect during the given investigation</a:t>
            </a:r>
          </a:p>
        </p:txBody>
      </p:sp>
      <p:sp>
        <p:nvSpPr>
          <p:cNvPr id="4" name="Slide Number Placeholder 3"/>
          <p:cNvSpPr>
            <a:spLocks noGrp="1"/>
          </p:cNvSpPr>
          <p:nvPr>
            <p:ph type="sldNum" sz="quarter" idx="5"/>
          </p:nvPr>
        </p:nvSpPr>
        <p:spPr/>
        <p:txBody>
          <a:bodyPr/>
          <a:lstStyle/>
          <a:p>
            <a:fld id="{BF105DB2-FD3E-441D-8B7E-7AE83ECE27B3}" type="slidenum">
              <a:rPr lang="en-US" smtClean="0"/>
              <a:t>6</a:t>
            </a:fld>
            <a:endParaRPr lang="en-US" dirty="0"/>
          </a:p>
        </p:txBody>
      </p:sp>
    </p:spTree>
    <p:extLst>
      <p:ext uri="{BB962C8B-B14F-4D97-AF65-F5344CB8AC3E}">
        <p14:creationId xmlns:p14="http://schemas.microsoft.com/office/powerpoint/2010/main" val="169935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1786591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Based on the definition above, unless an exception applies, an investigator may determine that an allegation of abandonment is true if the preponderance of the evidence establishes each of the elements for at least one type of abandonment:</a:t>
            </a:r>
          </a:p>
          <a:p>
            <a:pPr lvl="2"/>
            <a:r>
              <a:rPr lang="en-US" sz="1400" dirty="0"/>
              <a:t>A/O intends for this to go on indefinitely;</a:t>
            </a:r>
          </a:p>
          <a:p>
            <a:pPr lvl="2"/>
            <a:r>
              <a:rPr lang="en-US" sz="1400" dirty="0"/>
              <a:t>A/O fails to support or maintain contact without just cause; or</a:t>
            </a:r>
          </a:p>
          <a:p>
            <a:pPr lvl="2"/>
            <a:r>
              <a:rPr lang="en-US" sz="1400" dirty="0"/>
              <a:t>A/O articulated intent to forego parental responsibility.</a:t>
            </a:r>
          </a:p>
          <a:p>
            <a:endParaRPr lang="en-US" sz="1400" dirty="0"/>
          </a:p>
          <a:p>
            <a:endParaRPr lang="en-US" sz="1400" dirty="0"/>
          </a:p>
          <a:p>
            <a:r>
              <a:rPr lang="en-US" sz="1400" b="1" u="sng" dirty="0"/>
              <a:t>Discuss the two exceptions with the class: married minor exception and disrupted adoption exception. </a:t>
            </a:r>
          </a:p>
          <a:p>
            <a:endParaRPr lang="en-US" sz="1400" dirty="0"/>
          </a:p>
          <a:p>
            <a:r>
              <a:rPr lang="en-US" sz="1400" dirty="0"/>
              <a:t>A/O = Alleged Offender</a:t>
            </a:r>
          </a:p>
        </p:txBody>
      </p:sp>
      <p:sp>
        <p:nvSpPr>
          <p:cNvPr id="4" name="Slide Number Placeholder 3"/>
          <p:cNvSpPr>
            <a:spLocks noGrp="1"/>
          </p:cNvSpPr>
          <p:nvPr>
            <p:ph type="sldNum" sz="quarter" idx="5"/>
          </p:nvPr>
        </p:nvSpPr>
        <p:spPr/>
        <p:txBody>
          <a:bodyPr/>
          <a:lstStyle/>
          <a:p>
            <a:fld id="{BF105DB2-FD3E-441D-8B7E-7AE83ECE27B3}" type="slidenum">
              <a:rPr lang="en-US" smtClean="0"/>
              <a:t>8</a:t>
            </a:fld>
            <a:endParaRPr lang="en-US" dirty="0"/>
          </a:p>
        </p:txBody>
      </p:sp>
    </p:spTree>
    <p:extLst>
      <p:ext uri="{BB962C8B-B14F-4D97-AF65-F5344CB8AC3E}">
        <p14:creationId xmlns:p14="http://schemas.microsoft.com/office/powerpoint/2010/main" val="542570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Trainer note:</a:t>
            </a:r>
          </a:p>
          <a:p>
            <a:endParaRPr lang="en-US" sz="1400" dirty="0"/>
          </a:p>
          <a:p>
            <a:pPr marL="0" indent="0">
              <a:buNone/>
            </a:pPr>
            <a:r>
              <a:rPr lang="en-US" sz="1400" dirty="0"/>
              <a:t>Abuse means any of the following acts or omissions by </a:t>
            </a:r>
          </a:p>
          <a:p>
            <a:pPr lvl="2"/>
            <a:r>
              <a:rPr lang="en-US" sz="1400" dirty="0"/>
              <a:t>A parent, guardian, custodian, foster parent; OR </a:t>
            </a:r>
          </a:p>
          <a:p>
            <a:pPr lvl="2"/>
            <a:r>
              <a:rPr lang="en-US" sz="1400" dirty="0"/>
              <a:t>Person 18 years of age or older living in the same home with a child (related or unrelated); OR</a:t>
            </a:r>
          </a:p>
          <a:p>
            <a:pPr lvl="2"/>
            <a:r>
              <a:rPr lang="en-US" sz="1400" dirty="0"/>
              <a:t>Any person that is entrusted with the child’s care including, but not limited to an agent or employee of a public or private school, a </a:t>
            </a:r>
            <a:r>
              <a:rPr lang="en-US" sz="1400" i="1" dirty="0"/>
              <a:t>significant other </a:t>
            </a:r>
            <a:r>
              <a:rPr lang="en-US" sz="1400" dirty="0"/>
              <a:t>of the child’s parent, or any person legally responsible for child’s welfare.</a:t>
            </a:r>
          </a:p>
          <a:p>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322CDD-9D6C-4F63-9EC2-648226624108}" type="slidenum">
              <a:rPr kumimoji="0" lang="en-US" sz="1200" b="0" i="0" u="none" strike="noStrike" kern="1200" cap="none" spc="0" normalizeH="0" baseline="0" noProof="0" smtClean="0">
                <a:ln>
                  <a:noFill/>
                </a:ln>
                <a:solidFill>
                  <a:srgbClr val="514A40"/>
                </a:solidFill>
                <a:effectLst/>
                <a:uLnTx/>
                <a:uFillTx/>
                <a:latin typeface="Cambr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514A40"/>
              </a:solidFill>
              <a:effectLst/>
              <a:uLnTx/>
              <a:uFillTx/>
              <a:latin typeface="Cambria"/>
              <a:ea typeface="+mn-ea"/>
              <a:cs typeface="+mn-cs"/>
            </a:endParaRPr>
          </a:p>
        </p:txBody>
      </p:sp>
    </p:spTree>
    <p:extLst>
      <p:ext uri="{BB962C8B-B14F-4D97-AF65-F5344CB8AC3E}">
        <p14:creationId xmlns:p14="http://schemas.microsoft.com/office/powerpoint/2010/main" val="24508536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594" y="1346947"/>
            <a:ext cx="1022033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594" y="4299697"/>
            <a:ext cx="1022033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594" y="1484779"/>
            <a:ext cx="10220330"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6702" y="4068923"/>
            <a:ext cx="1080623"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286" y="1432223"/>
            <a:ext cx="9964364" cy="3035808"/>
          </a:xfrm>
        </p:spPr>
        <p:txBody>
          <a:bodyPr anchor="ctr">
            <a:noAutofit/>
          </a:bodyPr>
          <a:lstStyle>
            <a:lvl1pPr algn="l">
              <a:lnSpc>
                <a:spcPct val="80000"/>
              </a:lnSpc>
              <a:defRPr sz="9597"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569" y="4389120"/>
            <a:ext cx="7889217" cy="1069848"/>
          </a:xfrm>
        </p:spPr>
        <p:txBody>
          <a:bodyPr>
            <a:normAutofit/>
          </a:bodyPr>
          <a:lstStyle>
            <a:lvl1pPr marL="0" indent="0" algn="l">
              <a:buNone/>
              <a:defRPr sz="2199">
                <a:solidFill>
                  <a:schemeClr val="tx1"/>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a:xfrm>
            <a:off x="9590235" y="4289334"/>
            <a:ext cx="1193557" cy="640080"/>
          </a:xfrm>
        </p:spPr>
        <p:txBody>
          <a:bodyPr/>
          <a:lstStyle>
            <a:lvl1pPr>
              <a:defRPr sz="2799"/>
            </a:lvl1pPr>
          </a:lstStyle>
          <a:p>
            <a:fld id="{DF28FB93-0A08-4E7D-8E63-9EFA29F1E093}" type="slidenum">
              <a:rPr lang="en-US" smtClean="0"/>
              <a:pPr/>
              <a:t>‹#›</a:t>
            </a:fld>
            <a:endParaRPr lang="en-US" dirty="0"/>
          </a:p>
        </p:txBody>
      </p:sp>
      <p:sp>
        <p:nvSpPr>
          <p:cNvPr id="13" name="Rectangle 12">
            <a:extLst>
              <a:ext uri="{FF2B5EF4-FFF2-40B4-BE49-F238E27FC236}">
                <a16:creationId xmlns:a16="http://schemas.microsoft.com/office/drawing/2014/main" id="{F156F78B-BCE1-8323-A20D-A0CD39214DF3}"/>
              </a:ext>
            </a:extLst>
          </p:cNvPr>
          <p:cNvSpPr/>
          <p:nvPr/>
        </p:nvSpPr>
        <p:spPr>
          <a:xfrm>
            <a:off x="0" y="5888736"/>
            <a:ext cx="12188825"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Rectangle 13">
            <a:extLst>
              <a:ext uri="{FF2B5EF4-FFF2-40B4-BE49-F238E27FC236}">
                <a16:creationId xmlns:a16="http://schemas.microsoft.com/office/drawing/2014/main" id="{CC6F3711-5750-B75A-F608-CC8CBE7250FD}"/>
              </a:ext>
            </a:extLst>
          </p:cNvPr>
          <p:cNvSpPr/>
          <p:nvPr/>
        </p:nvSpPr>
        <p:spPr>
          <a:xfrm>
            <a:off x="0" y="5888736"/>
            <a:ext cx="12188825"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8241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41393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533400"/>
            <a:ext cx="255203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522" y="533400"/>
            <a:ext cx="750374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9286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594" y="1346947"/>
            <a:ext cx="1022033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594" y="4299697"/>
            <a:ext cx="1022033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594" y="1484779"/>
            <a:ext cx="10220330"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6702" y="4068923"/>
            <a:ext cx="1080623"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286" y="1432223"/>
            <a:ext cx="9964364" cy="3035808"/>
          </a:xfrm>
        </p:spPr>
        <p:txBody>
          <a:bodyPr anchor="ctr">
            <a:noAutofit/>
          </a:bodyPr>
          <a:lstStyle>
            <a:lvl1pPr algn="l">
              <a:lnSpc>
                <a:spcPct val="80000"/>
              </a:lnSpc>
              <a:defRPr sz="9597"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569" y="4389120"/>
            <a:ext cx="7889217" cy="1069848"/>
          </a:xfrm>
        </p:spPr>
        <p:txBody>
          <a:bodyPr>
            <a:normAutofit/>
          </a:bodyPr>
          <a:lstStyle>
            <a:lvl1pPr marL="0" indent="0" algn="l">
              <a:buNone/>
              <a:defRPr sz="2199">
                <a:solidFill>
                  <a:schemeClr val="tx1"/>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FAC511-DD7B-453D-8D2D-6E7BEDB666EE}" type="datetimeFigureOut">
              <a:rPr lang="en-US" smtClean="0"/>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0235" y="4289334"/>
            <a:ext cx="1193557" cy="640080"/>
          </a:xfrm>
        </p:spPr>
        <p:txBody>
          <a:bodyPr/>
          <a:lstStyle>
            <a:lvl1pPr>
              <a:defRPr sz="2799"/>
            </a:lvl1pPr>
          </a:lstStyle>
          <a:p>
            <a:fld id="{B07A33A5-2374-4C2C-A21D-97633F588794}" type="slidenum">
              <a:rPr lang="en-US" smtClean="0"/>
              <a:t>‹#›</a:t>
            </a:fld>
            <a:endParaRPr lang="en-US"/>
          </a:p>
        </p:txBody>
      </p:sp>
      <p:sp>
        <p:nvSpPr>
          <p:cNvPr id="13" name="Rectangle 12">
            <a:extLst>
              <a:ext uri="{FF2B5EF4-FFF2-40B4-BE49-F238E27FC236}">
                <a16:creationId xmlns:a16="http://schemas.microsoft.com/office/drawing/2014/main" id="{F156F78B-BCE1-8323-A20D-A0CD39214DF3}"/>
              </a:ext>
            </a:extLst>
          </p:cNvPr>
          <p:cNvSpPr/>
          <p:nvPr userDrawn="1"/>
        </p:nvSpPr>
        <p:spPr>
          <a:xfrm>
            <a:off x="0" y="5888736"/>
            <a:ext cx="12188825"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Rectangle 13">
            <a:extLst>
              <a:ext uri="{FF2B5EF4-FFF2-40B4-BE49-F238E27FC236}">
                <a16:creationId xmlns:a16="http://schemas.microsoft.com/office/drawing/2014/main" id="{CC6F3711-5750-B75A-F608-CC8CBE7250FD}"/>
              </a:ext>
            </a:extLst>
          </p:cNvPr>
          <p:cNvSpPr/>
          <p:nvPr userDrawn="1"/>
        </p:nvSpPr>
        <p:spPr>
          <a:xfrm>
            <a:off x="0" y="5888736"/>
            <a:ext cx="12188825"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2407863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5526734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88825"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6564" y="1225296"/>
            <a:ext cx="9278743" cy="3520440"/>
          </a:xfrm>
        </p:spPr>
        <p:txBody>
          <a:bodyPr anchor="ctr">
            <a:normAutofit/>
          </a:bodyPr>
          <a:lstStyle>
            <a:lvl1pPr>
              <a:lnSpc>
                <a:spcPct val="80000"/>
              </a:lnSpc>
              <a:defRPr sz="7998" b="0"/>
            </a:lvl1pPr>
          </a:lstStyle>
          <a:p>
            <a:r>
              <a:rPr lang="en-US"/>
              <a:t>Click to edit Master title style</a:t>
            </a:r>
            <a:endParaRPr lang="en-US" dirty="0"/>
          </a:p>
        </p:txBody>
      </p:sp>
      <p:sp>
        <p:nvSpPr>
          <p:cNvPr id="3" name="Text Placeholder 2"/>
          <p:cNvSpPr>
            <a:spLocks noGrp="1"/>
          </p:cNvSpPr>
          <p:nvPr>
            <p:ph type="body" idx="1"/>
          </p:nvPr>
        </p:nvSpPr>
        <p:spPr>
          <a:xfrm>
            <a:off x="2165210" y="5020056"/>
            <a:ext cx="9050203" cy="1066800"/>
          </a:xfrm>
        </p:spPr>
        <p:txBody>
          <a:bodyPr anchor="t">
            <a:normAutofit/>
          </a:bodyPr>
          <a:lstStyle>
            <a:lvl1pPr marL="0" indent="0">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1430" y="6272785"/>
            <a:ext cx="2643620" cy="365125"/>
          </a:xfrm>
        </p:spPr>
        <p:txBody>
          <a:bodyPr/>
          <a:lstStyle/>
          <a:p>
            <a:fld id="{ECFAC511-DD7B-453D-8D2D-6E7BEDB666EE}" type="datetimeFigureOut">
              <a:rPr lang="en-US" smtClean="0"/>
              <a:t>5/21/2025</a:t>
            </a:fld>
            <a:endParaRPr lang="en-US"/>
          </a:p>
        </p:txBody>
      </p:sp>
      <p:sp>
        <p:nvSpPr>
          <p:cNvPr id="5" name="Footer Placeholder 4"/>
          <p:cNvSpPr>
            <a:spLocks noGrp="1"/>
          </p:cNvSpPr>
          <p:nvPr>
            <p:ph type="ftr" sz="quarter" idx="11"/>
          </p:nvPr>
        </p:nvSpPr>
        <p:spPr>
          <a:xfrm>
            <a:off x="2182140" y="6272785"/>
            <a:ext cx="6326000" cy="365125"/>
          </a:xfrm>
        </p:spPr>
        <p:txBody>
          <a:bodyPr/>
          <a:lstStyle/>
          <a:p>
            <a:endParaRPr lang="en-US"/>
          </a:p>
        </p:txBody>
      </p:sp>
      <p:grpSp>
        <p:nvGrpSpPr>
          <p:cNvPr id="8" name="Group 7"/>
          <p:cNvGrpSpPr/>
          <p:nvPr/>
        </p:nvGrpSpPr>
        <p:grpSpPr>
          <a:xfrm>
            <a:off x="897165" y="2325848"/>
            <a:ext cx="1080623"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482" y="2506133"/>
            <a:ext cx="1187989" cy="720332"/>
          </a:xfrm>
        </p:spPr>
        <p:txBody>
          <a:bodyPr/>
          <a:lstStyle>
            <a:lvl1pPr>
              <a:defRPr sz="2799"/>
            </a:lvl1pPr>
          </a:lstStyle>
          <a:p>
            <a:fld id="{B07A33A5-2374-4C2C-A21D-97633F588794}" type="slidenum">
              <a:rPr lang="en-US" smtClean="0"/>
              <a:t>‹#›</a:t>
            </a:fld>
            <a:endParaRPr lang="en-US"/>
          </a:p>
        </p:txBody>
      </p:sp>
      <p:pic>
        <p:nvPicPr>
          <p:cNvPr id="11" name="Picture 10">
            <a:extLst>
              <a:ext uri="{FF2B5EF4-FFF2-40B4-BE49-F238E27FC236}">
                <a16:creationId xmlns:a16="http://schemas.microsoft.com/office/drawing/2014/main" id="{C2C7164F-D7F4-B8EF-E702-4B25CCBBCEF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hidden">
          <a:xfrm>
            <a:off x="7751720" y="283"/>
            <a:ext cx="4434562" cy="6856286"/>
          </a:xfrm>
          <a:prstGeom prst="rect">
            <a:avLst/>
          </a:prstGeom>
        </p:spPr>
      </p:pic>
      <p:sp>
        <p:nvSpPr>
          <p:cNvPr id="12" name="Rectangle 11">
            <a:extLst>
              <a:ext uri="{FF2B5EF4-FFF2-40B4-BE49-F238E27FC236}">
                <a16:creationId xmlns:a16="http://schemas.microsoft.com/office/drawing/2014/main" id="{375EEF39-7C8A-B667-66B6-82ECFE960814}"/>
              </a:ext>
            </a:extLst>
          </p:cNvPr>
          <p:cNvSpPr/>
          <p:nvPr userDrawn="1"/>
        </p:nvSpPr>
        <p:spPr>
          <a:xfrm>
            <a:off x="7705077" y="0"/>
            <a:ext cx="54850"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3" name="Rectangle 12">
            <a:extLst>
              <a:ext uri="{FF2B5EF4-FFF2-40B4-BE49-F238E27FC236}">
                <a16:creationId xmlns:a16="http://schemas.microsoft.com/office/drawing/2014/main" id="{532BA0C7-1CA5-2C8E-A5EF-358C3ACFFACC}"/>
              </a:ext>
            </a:extLst>
          </p:cNvPr>
          <p:cNvSpPr/>
          <p:nvPr userDrawn="1"/>
        </p:nvSpPr>
        <p:spPr>
          <a:xfrm>
            <a:off x="7705077" y="0"/>
            <a:ext cx="54850"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108249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569" y="2194560"/>
            <a:ext cx="4753642" cy="39776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2567" y="2194560"/>
            <a:ext cx="4753642" cy="39776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396575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522" y="2048256"/>
            <a:ext cx="4753642" cy="640080"/>
          </a:xfrm>
        </p:spPr>
        <p:txBody>
          <a:bodyPr anchor="ctr">
            <a:normAutofit/>
          </a:bodyPr>
          <a:lstStyle>
            <a:lvl1pPr marL="0" indent="0">
              <a:buNone/>
              <a:defRPr sz="1999" b="1">
                <a:solidFill>
                  <a:schemeClr val="accent1">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569" y="2743200"/>
            <a:ext cx="4753642" cy="32918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2567" y="2048256"/>
            <a:ext cx="4753642" cy="640080"/>
          </a:xfrm>
        </p:spPr>
        <p:txBody>
          <a:bodyPr anchor="ctr">
            <a:normAutofit/>
          </a:bodyPr>
          <a:lstStyle>
            <a:lvl1pPr marL="0" indent="0">
              <a:buNone/>
              <a:defRPr sz="1999" b="1">
                <a:solidFill>
                  <a:schemeClr val="accent1">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2567" y="2743200"/>
            <a:ext cx="4753642" cy="32918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48763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866482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1490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1578" y="1"/>
            <a:ext cx="388724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7413" y="685800"/>
            <a:ext cx="3199567" cy="1737360"/>
          </a:xfrm>
        </p:spPr>
        <p:txBody>
          <a:bodyPr anchor="b">
            <a:normAutofit/>
          </a:bodyPr>
          <a:lstStyle>
            <a:lvl1pPr>
              <a:defRPr sz="3199" b="1"/>
            </a:lvl1pPr>
          </a:lstStyle>
          <a:p>
            <a:r>
              <a:rPr lang="en-US"/>
              <a:t>Click to edit Master title style</a:t>
            </a:r>
            <a:endParaRPr lang="en-US" dirty="0"/>
          </a:p>
        </p:txBody>
      </p:sp>
      <p:sp>
        <p:nvSpPr>
          <p:cNvPr id="3" name="Content Placeholder 2"/>
          <p:cNvSpPr>
            <a:spLocks noGrp="1"/>
          </p:cNvSpPr>
          <p:nvPr>
            <p:ph idx="1"/>
          </p:nvPr>
        </p:nvSpPr>
        <p:spPr>
          <a:xfrm>
            <a:off x="837982" y="685800"/>
            <a:ext cx="6709948" cy="5020056"/>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7413" y="2423160"/>
            <a:ext cx="3199567"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398756" y="6229681"/>
            <a:ext cx="457081"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2" name="Picture 11">
            <a:extLst>
              <a:ext uri="{FF2B5EF4-FFF2-40B4-BE49-F238E27FC236}">
                <a16:creationId xmlns:a16="http://schemas.microsoft.com/office/drawing/2014/main" id="{7CD69F6C-292A-D6D1-343A-C1C76E29D5C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hidden">
          <a:xfrm>
            <a:off x="7751720" y="283"/>
            <a:ext cx="4434562" cy="6856286"/>
          </a:xfrm>
          <a:prstGeom prst="rect">
            <a:avLst/>
          </a:prstGeom>
        </p:spPr>
      </p:pic>
      <p:sp>
        <p:nvSpPr>
          <p:cNvPr id="13" name="Rectangle 12">
            <a:extLst>
              <a:ext uri="{FF2B5EF4-FFF2-40B4-BE49-F238E27FC236}">
                <a16:creationId xmlns:a16="http://schemas.microsoft.com/office/drawing/2014/main" id="{9B98449E-1DE4-28F5-1497-438664461559}"/>
              </a:ext>
            </a:extLst>
          </p:cNvPr>
          <p:cNvSpPr/>
          <p:nvPr userDrawn="1"/>
        </p:nvSpPr>
        <p:spPr>
          <a:xfrm>
            <a:off x="7705077" y="0"/>
            <a:ext cx="54850"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Rectangle 13">
            <a:extLst>
              <a:ext uri="{FF2B5EF4-FFF2-40B4-BE49-F238E27FC236}">
                <a16:creationId xmlns:a16="http://schemas.microsoft.com/office/drawing/2014/main" id="{8CA34650-3FAA-226D-5611-A916815A63F4}"/>
              </a:ext>
            </a:extLst>
          </p:cNvPr>
          <p:cNvSpPr/>
          <p:nvPr userDrawn="1"/>
        </p:nvSpPr>
        <p:spPr>
          <a:xfrm>
            <a:off x="7705077" y="0"/>
            <a:ext cx="54850"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179574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35463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1578" y="1"/>
            <a:ext cx="388724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7413" y="685800"/>
            <a:ext cx="3199567" cy="1737360"/>
          </a:xfrm>
        </p:spPr>
        <p:txBody>
          <a:bodyPr anchor="b">
            <a:normAutofit/>
          </a:bodyPr>
          <a:lstStyle>
            <a:lvl1pPr>
              <a:defRPr sz="3199"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1578" cy="6858000"/>
          </a:xfrm>
          <a:solidFill>
            <a:schemeClr val="tx2">
              <a:lumMod val="20000"/>
              <a:lumOff val="80000"/>
            </a:schemeClr>
          </a:solidFill>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547413" y="2423160"/>
            <a:ext cx="3199567"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grpSp>
        <p:nvGrpSpPr>
          <p:cNvPr id="8" name="Group 7"/>
          <p:cNvGrpSpPr>
            <a:grpSpLocks noChangeAspect="1"/>
          </p:cNvGrpSpPr>
          <p:nvPr/>
        </p:nvGrpSpPr>
        <p:grpSpPr>
          <a:xfrm>
            <a:off x="11398756" y="6229681"/>
            <a:ext cx="457081"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1072054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19920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533400"/>
            <a:ext cx="255203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522" y="533400"/>
            <a:ext cx="750374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8289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88825"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6564" y="1225296"/>
            <a:ext cx="9278743" cy="3520440"/>
          </a:xfrm>
        </p:spPr>
        <p:txBody>
          <a:bodyPr anchor="ctr">
            <a:normAutofit/>
          </a:bodyPr>
          <a:lstStyle>
            <a:lvl1pPr>
              <a:lnSpc>
                <a:spcPct val="80000"/>
              </a:lnSpc>
              <a:defRPr sz="7998" b="0"/>
            </a:lvl1pPr>
          </a:lstStyle>
          <a:p>
            <a:r>
              <a:rPr lang="en-US"/>
              <a:t>Click to edit Master title style</a:t>
            </a:r>
            <a:endParaRPr lang="en-US" dirty="0"/>
          </a:p>
        </p:txBody>
      </p:sp>
      <p:sp>
        <p:nvSpPr>
          <p:cNvPr id="3" name="Text Placeholder 2"/>
          <p:cNvSpPr>
            <a:spLocks noGrp="1"/>
          </p:cNvSpPr>
          <p:nvPr>
            <p:ph type="body" idx="1"/>
          </p:nvPr>
        </p:nvSpPr>
        <p:spPr>
          <a:xfrm>
            <a:off x="2165210" y="5020056"/>
            <a:ext cx="9050203" cy="1066800"/>
          </a:xfrm>
        </p:spPr>
        <p:txBody>
          <a:bodyPr anchor="t">
            <a:normAutofit/>
          </a:bodyPr>
          <a:lstStyle>
            <a:lvl1pPr marL="0" indent="0">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1430" y="6272785"/>
            <a:ext cx="2643620" cy="365125"/>
          </a:xfrm>
        </p:spPr>
        <p:txBody>
          <a:bodyPr/>
          <a:lstStyle/>
          <a:p>
            <a:fld id="{8E36636D-D922-432D-A958-524484B5923D}" type="datetimeFigureOut">
              <a:rPr lang="en-US" smtClean="0"/>
              <a:pPr/>
              <a:t>5/21/2025</a:t>
            </a:fld>
            <a:endParaRPr lang="en-US" dirty="0"/>
          </a:p>
        </p:txBody>
      </p:sp>
      <p:sp>
        <p:nvSpPr>
          <p:cNvPr id="5" name="Footer Placeholder 4"/>
          <p:cNvSpPr>
            <a:spLocks noGrp="1"/>
          </p:cNvSpPr>
          <p:nvPr>
            <p:ph type="ftr" sz="quarter" idx="11"/>
          </p:nvPr>
        </p:nvSpPr>
        <p:spPr>
          <a:xfrm>
            <a:off x="2182140" y="6272785"/>
            <a:ext cx="6326000" cy="365125"/>
          </a:xfrm>
        </p:spPr>
        <p:txBody>
          <a:bodyPr/>
          <a:lstStyle/>
          <a:p>
            <a:r>
              <a:rPr lang="en-US" dirty="0"/>
              <a:t>Add a footer</a:t>
            </a:r>
          </a:p>
        </p:txBody>
      </p:sp>
      <p:grpSp>
        <p:nvGrpSpPr>
          <p:cNvPr id="8" name="Group 7"/>
          <p:cNvGrpSpPr/>
          <p:nvPr/>
        </p:nvGrpSpPr>
        <p:grpSpPr>
          <a:xfrm>
            <a:off x="897165" y="2325848"/>
            <a:ext cx="1080623"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482" y="2506133"/>
            <a:ext cx="1187989" cy="720332"/>
          </a:xfrm>
        </p:spPr>
        <p:txBody>
          <a:bodyPr/>
          <a:lstStyle>
            <a:lvl1pPr>
              <a:defRPr sz="2799"/>
            </a:lvl1pPr>
          </a:lstStyle>
          <a:p>
            <a:fld id="{DF28FB93-0A08-4E7D-8E63-9EFA29F1E093}" type="slidenum">
              <a:rPr lang="en-US" smtClean="0"/>
              <a:pPr/>
              <a:t>‹#›</a:t>
            </a:fld>
            <a:endParaRPr lang="en-US" dirty="0"/>
          </a:p>
        </p:txBody>
      </p:sp>
      <p:pic>
        <p:nvPicPr>
          <p:cNvPr id="11" name="Picture 10">
            <a:extLst>
              <a:ext uri="{FF2B5EF4-FFF2-40B4-BE49-F238E27FC236}">
                <a16:creationId xmlns:a16="http://schemas.microsoft.com/office/drawing/2014/main" id="{C2C7164F-D7F4-B8EF-E702-4B25CCBBCE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hidden">
          <a:xfrm>
            <a:off x="7751720" y="283"/>
            <a:ext cx="4434562" cy="6856286"/>
          </a:xfrm>
          <a:prstGeom prst="rect">
            <a:avLst/>
          </a:prstGeom>
        </p:spPr>
      </p:pic>
      <p:sp>
        <p:nvSpPr>
          <p:cNvPr id="12" name="Rectangle 11">
            <a:extLst>
              <a:ext uri="{FF2B5EF4-FFF2-40B4-BE49-F238E27FC236}">
                <a16:creationId xmlns:a16="http://schemas.microsoft.com/office/drawing/2014/main" id="{375EEF39-7C8A-B667-66B6-82ECFE960814}"/>
              </a:ext>
            </a:extLst>
          </p:cNvPr>
          <p:cNvSpPr/>
          <p:nvPr/>
        </p:nvSpPr>
        <p:spPr>
          <a:xfrm>
            <a:off x="7705077" y="0"/>
            <a:ext cx="54850"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3" name="Rectangle 12">
            <a:extLst>
              <a:ext uri="{FF2B5EF4-FFF2-40B4-BE49-F238E27FC236}">
                <a16:creationId xmlns:a16="http://schemas.microsoft.com/office/drawing/2014/main" id="{532BA0C7-1CA5-2C8E-A5EF-358C3ACFFACC}"/>
              </a:ext>
            </a:extLst>
          </p:cNvPr>
          <p:cNvSpPr/>
          <p:nvPr/>
        </p:nvSpPr>
        <p:spPr>
          <a:xfrm>
            <a:off x="7705077" y="0"/>
            <a:ext cx="54850"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12700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569" y="2194560"/>
            <a:ext cx="4753642" cy="39776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2567" y="2194560"/>
            <a:ext cx="4753642" cy="39776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7737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522" y="2048256"/>
            <a:ext cx="4753642" cy="640080"/>
          </a:xfrm>
        </p:spPr>
        <p:txBody>
          <a:bodyPr anchor="ctr">
            <a:normAutofit/>
          </a:bodyPr>
          <a:lstStyle>
            <a:lvl1pPr marL="0" indent="0">
              <a:buNone/>
              <a:defRPr sz="1999" b="1">
                <a:solidFill>
                  <a:schemeClr val="accent1">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569" y="2743200"/>
            <a:ext cx="4753642" cy="32918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2567" y="2048256"/>
            <a:ext cx="4753642" cy="640080"/>
          </a:xfrm>
        </p:spPr>
        <p:txBody>
          <a:bodyPr anchor="ctr">
            <a:normAutofit/>
          </a:bodyPr>
          <a:lstStyle>
            <a:lvl1pPr marL="0" indent="0">
              <a:buNone/>
              <a:defRPr sz="1999" b="1">
                <a:solidFill>
                  <a:schemeClr val="accent1">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2567" y="2743200"/>
            <a:ext cx="4753642" cy="3291840"/>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6490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19779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grpSp>
        <p:nvGrpSpPr>
          <p:cNvPr id="5" name="bottom graphic">
            <a:extLst>
              <a:ext uri="{FF2B5EF4-FFF2-40B4-BE49-F238E27FC236}">
                <a16:creationId xmlns:a16="http://schemas.microsoft.com/office/drawing/2014/main" id="{DEAD45B4-5FCD-381D-BA34-1C2B34D1937E}"/>
              </a:ext>
            </a:extLst>
          </p:cNvPr>
          <p:cNvGrpSpPr/>
          <p:nvPr userDrawn="1"/>
        </p:nvGrpSpPr>
        <p:grpSpPr>
          <a:xfrm>
            <a:off x="0" y="6309360"/>
            <a:ext cx="12190231" cy="548640"/>
            <a:chOff x="0" y="6309360"/>
            <a:chExt cx="12190231" cy="548640"/>
          </a:xfrm>
        </p:grpSpPr>
        <p:sp>
          <p:nvSpPr>
            <p:cNvPr id="6" name="Rectangle 5">
              <a:extLst>
                <a:ext uri="{FF2B5EF4-FFF2-40B4-BE49-F238E27FC236}">
                  <a16:creationId xmlns:a16="http://schemas.microsoft.com/office/drawing/2014/main" id="{80E52966-49A9-F6D4-F709-F7DFEF4B41BC}"/>
                </a:ext>
              </a:extLst>
            </p:cNvPr>
            <p:cNvSpPr/>
            <p:nvPr/>
          </p:nvSpPr>
          <p:spPr>
            <a:xfrm>
              <a:off x="0" y="6400800"/>
              <a:ext cx="12188825" cy="457200"/>
            </a:xfrm>
            <a:prstGeom prst="rect">
              <a:avLst/>
            </a:prstGeom>
            <a:solidFill>
              <a:schemeClr val="tx1"/>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7" name="Rectangle 6">
              <a:extLst>
                <a:ext uri="{FF2B5EF4-FFF2-40B4-BE49-F238E27FC236}">
                  <a16:creationId xmlns:a16="http://schemas.microsoft.com/office/drawing/2014/main" id="{97999ECD-4711-5087-80AC-D666277CADC1}"/>
                </a:ext>
              </a:extLst>
            </p:cNvPr>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ctangle 7">
              <a:extLst>
                <a:ext uri="{FF2B5EF4-FFF2-40B4-BE49-F238E27FC236}">
                  <a16:creationId xmlns:a16="http://schemas.microsoft.com/office/drawing/2014/main" id="{77549400-7CBF-291B-5E1A-027C1CD9D06F}"/>
                </a:ext>
              </a:extLst>
            </p:cNvPr>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Tree>
    <p:extLst>
      <p:ext uri="{BB962C8B-B14F-4D97-AF65-F5344CB8AC3E}">
        <p14:creationId xmlns:p14="http://schemas.microsoft.com/office/powerpoint/2010/main" val="355834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1578" y="1"/>
            <a:ext cx="388724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7413" y="685800"/>
            <a:ext cx="3199567" cy="1737360"/>
          </a:xfrm>
        </p:spPr>
        <p:txBody>
          <a:bodyPr anchor="b">
            <a:normAutofit/>
          </a:bodyPr>
          <a:lstStyle>
            <a:lvl1pPr>
              <a:defRPr sz="3199" b="1"/>
            </a:lvl1pPr>
          </a:lstStyle>
          <a:p>
            <a:r>
              <a:rPr lang="en-US"/>
              <a:t>Click to edit Master title style</a:t>
            </a:r>
            <a:endParaRPr lang="en-US" dirty="0"/>
          </a:p>
        </p:txBody>
      </p:sp>
      <p:sp>
        <p:nvSpPr>
          <p:cNvPr id="3" name="Content Placeholder 2"/>
          <p:cNvSpPr>
            <a:spLocks noGrp="1"/>
          </p:cNvSpPr>
          <p:nvPr>
            <p:ph idx="1"/>
          </p:nvPr>
        </p:nvSpPr>
        <p:spPr>
          <a:xfrm>
            <a:off x="837982" y="685800"/>
            <a:ext cx="6709948" cy="5020056"/>
          </a:xfrm>
        </p:spPr>
        <p:txBody>
          <a:bodyPr/>
          <a:lstStyle>
            <a:lvl1pPr>
              <a:defRPr sz="1999"/>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7413" y="2423160"/>
            <a:ext cx="3199567"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5/21/2025</a:t>
            </a:fld>
            <a:endParaRPr lang="en-US" dirty="0"/>
          </a:p>
        </p:txBody>
      </p:sp>
      <p:sp>
        <p:nvSpPr>
          <p:cNvPr id="6" name="Footer Placeholder 5"/>
          <p:cNvSpPr>
            <a:spLocks noGrp="1"/>
          </p:cNvSpPr>
          <p:nvPr>
            <p:ph type="ftr" sz="quarter" idx="11"/>
          </p:nvPr>
        </p:nvSpPr>
        <p:spPr/>
        <p:txBody>
          <a:bodyPr/>
          <a:lstStyle/>
          <a:p>
            <a:r>
              <a:rPr lang="en-US" dirty="0"/>
              <a:t>Add a footer</a:t>
            </a:r>
          </a:p>
        </p:txBody>
      </p:sp>
      <p:grpSp>
        <p:nvGrpSpPr>
          <p:cNvPr id="9" name="Group 8"/>
          <p:cNvGrpSpPr>
            <a:grpSpLocks noChangeAspect="1"/>
          </p:cNvGrpSpPr>
          <p:nvPr/>
        </p:nvGrpSpPr>
        <p:grpSpPr>
          <a:xfrm>
            <a:off x="11398756" y="6229681"/>
            <a:ext cx="457081"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pic>
        <p:nvPicPr>
          <p:cNvPr id="12" name="Picture 11">
            <a:extLst>
              <a:ext uri="{FF2B5EF4-FFF2-40B4-BE49-F238E27FC236}">
                <a16:creationId xmlns:a16="http://schemas.microsoft.com/office/drawing/2014/main" id="{7CD69F6C-292A-D6D1-343A-C1C76E29D5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hidden">
          <a:xfrm>
            <a:off x="7751720" y="283"/>
            <a:ext cx="4434562" cy="6856286"/>
          </a:xfrm>
          <a:prstGeom prst="rect">
            <a:avLst/>
          </a:prstGeom>
        </p:spPr>
      </p:pic>
      <p:sp>
        <p:nvSpPr>
          <p:cNvPr id="13" name="Rectangle 12">
            <a:extLst>
              <a:ext uri="{FF2B5EF4-FFF2-40B4-BE49-F238E27FC236}">
                <a16:creationId xmlns:a16="http://schemas.microsoft.com/office/drawing/2014/main" id="{9B98449E-1DE4-28F5-1497-438664461559}"/>
              </a:ext>
            </a:extLst>
          </p:cNvPr>
          <p:cNvSpPr/>
          <p:nvPr/>
        </p:nvSpPr>
        <p:spPr>
          <a:xfrm>
            <a:off x="7705077" y="0"/>
            <a:ext cx="54850"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Rectangle 13">
            <a:extLst>
              <a:ext uri="{FF2B5EF4-FFF2-40B4-BE49-F238E27FC236}">
                <a16:creationId xmlns:a16="http://schemas.microsoft.com/office/drawing/2014/main" id="{8CA34650-3FAA-226D-5611-A916815A63F4}"/>
              </a:ext>
            </a:extLst>
          </p:cNvPr>
          <p:cNvSpPr/>
          <p:nvPr/>
        </p:nvSpPr>
        <p:spPr>
          <a:xfrm>
            <a:off x="7705077" y="0"/>
            <a:ext cx="54850"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268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1578" y="1"/>
            <a:ext cx="388724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7413" y="685800"/>
            <a:ext cx="3199567" cy="1737360"/>
          </a:xfrm>
        </p:spPr>
        <p:txBody>
          <a:bodyPr anchor="b">
            <a:normAutofit/>
          </a:bodyPr>
          <a:lstStyle>
            <a:lvl1pPr>
              <a:defRPr sz="3199"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1578" cy="6858000"/>
          </a:xfrm>
          <a:solidFill>
            <a:schemeClr val="tx2">
              <a:lumMod val="20000"/>
              <a:lumOff val="80000"/>
            </a:schemeClr>
          </a:solidFill>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4" name="Text Placeholder 3"/>
          <p:cNvSpPr>
            <a:spLocks noGrp="1"/>
          </p:cNvSpPr>
          <p:nvPr>
            <p:ph type="body" sz="half" idx="2"/>
          </p:nvPr>
        </p:nvSpPr>
        <p:spPr>
          <a:xfrm>
            <a:off x="8547413" y="2423160"/>
            <a:ext cx="3199567"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5/21/2025</a:t>
            </a:fld>
            <a:endParaRPr lang="en-US" dirty="0"/>
          </a:p>
        </p:txBody>
      </p:sp>
      <p:grpSp>
        <p:nvGrpSpPr>
          <p:cNvPr id="8" name="Group 7"/>
          <p:cNvGrpSpPr>
            <a:grpSpLocks noChangeAspect="1"/>
          </p:cNvGrpSpPr>
          <p:nvPr/>
        </p:nvGrpSpPr>
        <p:grpSpPr>
          <a:xfrm>
            <a:off x="11398756" y="6229681"/>
            <a:ext cx="457081"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356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569" y="484632"/>
            <a:ext cx="10055781"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569" y="2121408"/>
            <a:ext cx="10055781"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2350" y="6272785"/>
            <a:ext cx="3272700" cy="365125"/>
          </a:xfrm>
          <a:prstGeom prst="rect">
            <a:avLst/>
          </a:prstGeom>
        </p:spPr>
        <p:txBody>
          <a:bodyPr vert="horz" lIns="91440" tIns="45720" rIns="91440" bIns="45720" rtlCol="0" anchor="ctr"/>
          <a:lstStyle>
            <a:lvl1pPr algn="r">
              <a:defRPr sz="1100">
                <a:solidFill>
                  <a:schemeClr val="tx2"/>
                </a:solidFill>
              </a:defRPr>
            </a:lvl1pPr>
          </a:lstStyle>
          <a:p>
            <a:fld id="{8E36636D-D922-432D-A958-524484B5923D}" type="datetimeFigureOut">
              <a:rPr lang="en-US" smtClean="0"/>
              <a:pPr/>
              <a:t>5/21/2025</a:t>
            </a:fld>
            <a:endParaRPr lang="en-US" dirty="0"/>
          </a:p>
        </p:txBody>
      </p:sp>
      <p:sp>
        <p:nvSpPr>
          <p:cNvPr id="5" name="Footer Placeholder 4"/>
          <p:cNvSpPr>
            <a:spLocks noGrp="1"/>
          </p:cNvSpPr>
          <p:nvPr>
            <p:ph type="ftr" sz="quarter" idx="3"/>
          </p:nvPr>
        </p:nvSpPr>
        <p:spPr>
          <a:xfrm>
            <a:off x="1087853" y="6272785"/>
            <a:ext cx="6326000" cy="365125"/>
          </a:xfrm>
          <a:prstGeom prst="rect">
            <a:avLst/>
          </a:prstGeom>
        </p:spPr>
        <p:txBody>
          <a:bodyPr vert="horz" lIns="91440" tIns="45720" rIns="91440" bIns="45720" rtlCol="0" anchor="ctr"/>
          <a:lstStyle>
            <a:lvl1pPr algn="l">
              <a:defRPr sz="1100">
                <a:solidFill>
                  <a:schemeClr val="tx2"/>
                </a:solidFill>
              </a:defRPr>
            </a:lvl1pPr>
          </a:lstStyle>
          <a:p>
            <a:r>
              <a:rPr lang="en-US" dirty="0"/>
              <a:t>Add a footer</a:t>
            </a:r>
          </a:p>
        </p:txBody>
      </p:sp>
      <p:grpSp>
        <p:nvGrpSpPr>
          <p:cNvPr id="7" name="Group 6"/>
          <p:cNvGrpSpPr>
            <a:grpSpLocks noChangeAspect="1"/>
          </p:cNvGrpSpPr>
          <p:nvPr/>
        </p:nvGrpSpPr>
        <p:grpSpPr>
          <a:xfrm>
            <a:off x="11398756" y="6229681"/>
            <a:ext cx="457081"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08183" y="6272785"/>
            <a:ext cx="639913"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F28FB93-0A08-4E7D-8E63-9EFA29F1E093}" type="slidenum">
              <a:rPr lang="en-US" smtClean="0"/>
              <a:pPr/>
              <a:t>‹#›</a:t>
            </a:fld>
            <a:endParaRPr lang="en-US" dirty="0"/>
          </a:p>
        </p:txBody>
      </p:sp>
      <p:sp>
        <p:nvSpPr>
          <p:cNvPr id="10" name="Rectangle 9">
            <a:extLst>
              <a:ext uri="{FF2B5EF4-FFF2-40B4-BE49-F238E27FC236}">
                <a16:creationId xmlns:a16="http://schemas.microsoft.com/office/drawing/2014/main" id="{C006E0AF-8088-33B7-B1C1-5EC7A628D307}"/>
              </a:ext>
            </a:extLst>
          </p:cNvPr>
          <p:cNvSpPr/>
          <p:nvPr/>
        </p:nvSpPr>
        <p:spPr>
          <a:xfrm>
            <a:off x="0" y="6257036"/>
            <a:ext cx="12188825"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Rectangle 10">
            <a:extLst>
              <a:ext uri="{FF2B5EF4-FFF2-40B4-BE49-F238E27FC236}">
                <a16:creationId xmlns:a16="http://schemas.microsoft.com/office/drawing/2014/main" id="{3C3249EE-59C4-2DC1-2629-0AA0EEA83F72}"/>
              </a:ext>
            </a:extLst>
          </p:cNvPr>
          <p:cNvSpPr/>
          <p:nvPr/>
        </p:nvSpPr>
        <p:spPr>
          <a:xfrm>
            <a:off x="0" y="6257036"/>
            <a:ext cx="12188825"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64725866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5398"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25" indent="-182825" algn="l" defTabSz="914126" rtl="0" eaLnBrk="1" latinLnBrk="0" hangingPunct="1">
        <a:lnSpc>
          <a:spcPct val="90000"/>
        </a:lnSpc>
        <a:spcBef>
          <a:spcPts val="1200"/>
        </a:spcBef>
        <a:buClr>
          <a:schemeClr val="accent1">
            <a:lumMod val="75000"/>
          </a:schemeClr>
        </a:buClr>
        <a:buSzPct val="85000"/>
        <a:buFont typeface="Wingdings" pitchFamily="2" charset="2"/>
        <a:buChar char="§"/>
        <a:defRPr sz="1999" kern="1200">
          <a:solidFill>
            <a:schemeClr val="tx1"/>
          </a:solidFill>
          <a:latin typeface="+mn-lt"/>
          <a:ea typeface="+mn-ea"/>
          <a:cs typeface="+mn-cs"/>
        </a:defRPr>
      </a:lvl1pPr>
      <a:lvl2pPr marL="457063"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799" kern="1200">
          <a:solidFill>
            <a:schemeClr val="tx1"/>
          </a:solidFill>
          <a:latin typeface="+mn-lt"/>
          <a:ea typeface="+mn-ea"/>
          <a:cs typeface="+mn-cs"/>
        </a:defRPr>
      </a:lvl2pPr>
      <a:lvl3pPr marL="731301"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538"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79776"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59952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89943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19934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49925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569" y="484632"/>
            <a:ext cx="10055781"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569" y="2121408"/>
            <a:ext cx="10055781"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2350" y="6272785"/>
            <a:ext cx="3272700" cy="365125"/>
          </a:xfrm>
          <a:prstGeom prst="rect">
            <a:avLst/>
          </a:prstGeom>
        </p:spPr>
        <p:txBody>
          <a:bodyPr vert="horz" lIns="91440" tIns="45720" rIns="91440" bIns="45720" rtlCol="0" anchor="ctr"/>
          <a:lstStyle>
            <a:lvl1pPr algn="r">
              <a:defRPr sz="1100">
                <a:solidFill>
                  <a:schemeClr val="tx2"/>
                </a:solidFill>
              </a:defRPr>
            </a:lvl1pPr>
          </a:lstStyle>
          <a:p>
            <a:endParaRPr lang="en-US" dirty="0"/>
          </a:p>
        </p:txBody>
      </p:sp>
      <p:sp>
        <p:nvSpPr>
          <p:cNvPr id="5" name="Footer Placeholder 4"/>
          <p:cNvSpPr>
            <a:spLocks noGrp="1"/>
          </p:cNvSpPr>
          <p:nvPr>
            <p:ph type="ftr" sz="quarter" idx="3"/>
          </p:nvPr>
        </p:nvSpPr>
        <p:spPr>
          <a:xfrm>
            <a:off x="1087853" y="6272785"/>
            <a:ext cx="6326000"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398756" y="6229681"/>
            <a:ext cx="457081"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08183" y="6272785"/>
            <a:ext cx="639913"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31375A4-56A4-47D6-9801-1991572033F7}" type="slidenum">
              <a:rPr lang="en-US" smtClean="0"/>
              <a:pPr/>
              <a:t>‹#›</a:t>
            </a:fld>
            <a:endParaRPr lang="en-US" dirty="0"/>
          </a:p>
        </p:txBody>
      </p:sp>
      <p:sp>
        <p:nvSpPr>
          <p:cNvPr id="10" name="Rectangle 9">
            <a:extLst>
              <a:ext uri="{FF2B5EF4-FFF2-40B4-BE49-F238E27FC236}">
                <a16:creationId xmlns:a16="http://schemas.microsoft.com/office/drawing/2014/main" id="{C006E0AF-8088-33B7-B1C1-5EC7A628D307}"/>
              </a:ext>
            </a:extLst>
          </p:cNvPr>
          <p:cNvSpPr/>
          <p:nvPr userDrawn="1"/>
        </p:nvSpPr>
        <p:spPr>
          <a:xfrm>
            <a:off x="0" y="6257036"/>
            <a:ext cx="12188825"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Rectangle 10">
            <a:extLst>
              <a:ext uri="{FF2B5EF4-FFF2-40B4-BE49-F238E27FC236}">
                <a16:creationId xmlns:a16="http://schemas.microsoft.com/office/drawing/2014/main" id="{3C3249EE-59C4-2DC1-2629-0AA0EEA83F72}"/>
              </a:ext>
            </a:extLst>
          </p:cNvPr>
          <p:cNvSpPr/>
          <p:nvPr userDrawn="1"/>
        </p:nvSpPr>
        <p:spPr>
          <a:xfrm>
            <a:off x="0" y="6257036"/>
            <a:ext cx="12188825"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37540772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lvl1pPr algn="l" defTabSz="914126" rtl="0" eaLnBrk="1" latinLnBrk="0" hangingPunct="1">
        <a:lnSpc>
          <a:spcPct val="90000"/>
        </a:lnSpc>
        <a:spcBef>
          <a:spcPct val="0"/>
        </a:spcBef>
        <a:buNone/>
        <a:defRPr sz="5398"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25" indent="-182825" algn="l" defTabSz="914126" rtl="0" eaLnBrk="1" latinLnBrk="0" hangingPunct="1">
        <a:lnSpc>
          <a:spcPct val="90000"/>
        </a:lnSpc>
        <a:spcBef>
          <a:spcPts val="1200"/>
        </a:spcBef>
        <a:buClr>
          <a:schemeClr val="accent1">
            <a:lumMod val="75000"/>
          </a:schemeClr>
        </a:buClr>
        <a:buSzPct val="85000"/>
        <a:buFont typeface="Wingdings" pitchFamily="2" charset="2"/>
        <a:buChar char="§"/>
        <a:defRPr sz="1999" kern="1200">
          <a:solidFill>
            <a:schemeClr val="tx1"/>
          </a:solidFill>
          <a:latin typeface="+mn-lt"/>
          <a:ea typeface="+mn-ea"/>
          <a:cs typeface="+mn-cs"/>
        </a:defRPr>
      </a:lvl1pPr>
      <a:lvl2pPr marL="457063"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799" kern="1200">
          <a:solidFill>
            <a:schemeClr val="tx1"/>
          </a:solidFill>
          <a:latin typeface="+mn-lt"/>
          <a:ea typeface="+mn-ea"/>
          <a:cs typeface="+mn-cs"/>
        </a:defRPr>
      </a:lvl2pPr>
      <a:lvl3pPr marL="731301"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538"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79776" indent="-182825"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59952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89943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19934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499250" indent="-228531" algn="l" defTabSz="914126"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www.pinclipart.com/pindetail/JTmJhm_knowledge-check-how-to-report-an-incident-clipart/" TargetMode="External"/><Relationship Id="rId5" Type="http://schemas.microsoft.com/office/2007/relationships/hdphoto" Target="../media/hdphoto7.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hyperlink" Target="https://www.arkleg.state.ar.us/Home/FTPDocument?path=%2FAssembly%2FMeeting+Attachments%2F550%2F26235%2FEXHIBIT+D6+-+Garretts+Law+Summary+-+SFY2023.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hyperlink" Target="https://www.pinclipart.com/pindetail/JTmJhm_knowledge-check-how-to-report-an-incident-clipart/" TargetMode="External"/><Relationship Id="rId5" Type="http://schemas.microsoft.com/office/2007/relationships/hdphoto" Target="../media/hdphoto7.wdp"/><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www.pinclipart.com/pindetail/JTmJhm_knowledge-check-how-to-report-an-incident-clipart/" TargetMode="External"/><Relationship Id="rId5" Type="http://schemas.microsoft.com/office/2007/relationships/hdphoto" Target="../media/hdphoto7.wdp"/><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Legal Definitions of Child Maltreatment </a:t>
            </a:r>
          </a:p>
        </p:txBody>
      </p:sp>
      <p:sp>
        <p:nvSpPr>
          <p:cNvPr id="3" name="Subtitle 2"/>
          <p:cNvSpPr>
            <a:spLocks noGrp="1"/>
          </p:cNvSpPr>
          <p:nvPr>
            <p:ph type="subTitle" idx="1"/>
          </p:nvPr>
        </p:nvSpPr>
        <p:spPr>
          <a:xfrm>
            <a:off x="9371012" y="6248400"/>
            <a:ext cx="2510243" cy="411480"/>
          </a:xfrm>
        </p:spPr>
        <p:txBody>
          <a:bodyPr/>
          <a:lstStyle/>
          <a:p>
            <a:r>
              <a:rPr lang="en-US" dirty="0"/>
              <a:t>Updated 3-2024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2: Abuse</a:t>
            </a:r>
          </a:p>
        </p:txBody>
      </p:sp>
      <p:sp>
        <p:nvSpPr>
          <p:cNvPr id="3" name="Content Placeholder 2"/>
          <p:cNvSpPr>
            <a:spLocks noGrp="1"/>
          </p:cNvSpPr>
          <p:nvPr>
            <p:ph idx="1"/>
          </p:nvPr>
        </p:nvSpPr>
        <p:spPr/>
        <p:txBody>
          <a:bodyPr>
            <a:normAutofit/>
          </a:bodyPr>
          <a:lstStyle/>
          <a:p>
            <a:r>
              <a:rPr lang="en-US" sz="2400" dirty="0"/>
              <a:t>Extreme or repeated cruelty to a child;</a:t>
            </a:r>
          </a:p>
          <a:p>
            <a:r>
              <a:rPr lang="en-US" sz="2400" dirty="0"/>
              <a:t>Creating a realistic and serious threat of death, permanent or temporary disfigurement, or impairment of any bodily organ;</a:t>
            </a:r>
          </a:p>
          <a:p>
            <a:r>
              <a:rPr lang="en-US" sz="2400" dirty="0"/>
              <a:t>Injury to child’s intellectual, emotional, or psychological development;</a:t>
            </a:r>
          </a:p>
          <a:p>
            <a:r>
              <a:rPr lang="en-US" sz="2400" dirty="0"/>
              <a:t>Any injury that is at variance with history given;</a:t>
            </a:r>
          </a:p>
          <a:p>
            <a:r>
              <a:rPr lang="en-US" sz="2400" dirty="0"/>
              <a:t>Any non accidental physical injury;</a:t>
            </a:r>
          </a:p>
        </p:txBody>
      </p:sp>
    </p:spTree>
    <p:extLst>
      <p:ext uri="{BB962C8B-B14F-4D97-AF65-F5344CB8AC3E}">
        <p14:creationId xmlns:p14="http://schemas.microsoft.com/office/powerpoint/2010/main" val="15596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2: Abuse</a:t>
            </a:r>
          </a:p>
        </p:txBody>
      </p:sp>
      <p:sp>
        <p:nvSpPr>
          <p:cNvPr id="3" name="Content Placeholder 2"/>
          <p:cNvSpPr>
            <a:spLocks noGrp="1"/>
          </p:cNvSpPr>
          <p:nvPr>
            <p:ph idx="1"/>
          </p:nvPr>
        </p:nvSpPr>
        <p:spPr>
          <a:xfrm>
            <a:off x="1069569" y="2273808"/>
            <a:ext cx="10055781" cy="4050792"/>
          </a:xfrm>
        </p:spPr>
        <p:txBody>
          <a:bodyPr>
            <a:normAutofit/>
          </a:bodyPr>
          <a:lstStyle/>
          <a:p>
            <a:r>
              <a:rPr lang="en-US" sz="2400" dirty="0"/>
              <a:t>Recruiting, harboring, transporting, or obtaining a child for labor </a:t>
            </a:r>
          </a:p>
          <a:p>
            <a:r>
              <a:rPr lang="en-US" sz="2400" dirty="0"/>
              <a:t>Giving a child or permitting a child to consume or inhale a poisonous or noxious substance not prescribed by a physician;</a:t>
            </a:r>
          </a:p>
          <a:p>
            <a:r>
              <a:rPr lang="en-US" sz="2400" dirty="0"/>
              <a:t>Female genital mutilation.</a:t>
            </a:r>
          </a:p>
          <a:p>
            <a:endParaRPr lang="en-US" sz="2400" dirty="0"/>
          </a:p>
          <a:p>
            <a:pPr marL="0" indent="0">
              <a:buNone/>
            </a:pPr>
            <a:endParaRPr lang="en-US" sz="2400" dirty="0"/>
          </a:p>
        </p:txBody>
      </p:sp>
    </p:spTree>
    <p:extLst>
      <p:ext uri="{BB962C8B-B14F-4D97-AF65-F5344CB8AC3E}">
        <p14:creationId xmlns:p14="http://schemas.microsoft.com/office/powerpoint/2010/main" val="246161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2: Abuse</a:t>
            </a:r>
          </a:p>
        </p:txBody>
      </p:sp>
      <p:sp>
        <p:nvSpPr>
          <p:cNvPr id="3" name="Content Placeholder 2"/>
          <p:cNvSpPr>
            <a:spLocks noGrp="1"/>
          </p:cNvSpPr>
          <p:nvPr>
            <p:ph idx="1"/>
          </p:nvPr>
        </p:nvSpPr>
        <p:spPr/>
        <p:txBody>
          <a:bodyPr>
            <a:normAutofit/>
          </a:bodyPr>
          <a:lstStyle/>
          <a:p>
            <a:r>
              <a:rPr lang="en-US" sz="2400" dirty="0"/>
              <a:t>Any of the following intentional or knowing acts, with or without physical injury: </a:t>
            </a:r>
          </a:p>
          <a:p>
            <a:pPr lvl="2"/>
            <a:r>
              <a:rPr lang="en-US" sz="2400" dirty="0"/>
              <a:t>striking a child the face or head; </a:t>
            </a:r>
          </a:p>
          <a:p>
            <a:pPr lvl="2"/>
            <a:r>
              <a:rPr lang="en-US" sz="2400" dirty="0"/>
              <a:t>shaking a child three (3) years of age or younger; </a:t>
            </a:r>
          </a:p>
          <a:p>
            <a:pPr lvl="2"/>
            <a:r>
              <a:rPr lang="en-US" sz="2400" dirty="0"/>
              <a:t>interfering with a child’s breathing; </a:t>
            </a:r>
          </a:p>
          <a:p>
            <a:pPr lvl="2"/>
            <a:r>
              <a:rPr lang="en-US" sz="2400" dirty="0"/>
              <a:t>pinching, biting, or striking a child in the genital area; </a:t>
            </a:r>
          </a:p>
          <a:p>
            <a:pPr lvl="2"/>
            <a:r>
              <a:rPr lang="en-US" sz="2400" dirty="0"/>
              <a:t>tying a child to a fixed or heavy object or binding or tying a child’s limbs together; </a:t>
            </a:r>
          </a:p>
          <a:p>
            <a:endParaRPr lang="en-US" sz="2400" dirty="0"/>
          </a:p>
          <a:p>
            <a:pPr marL="0" indent="0">
              <a:buNone/>
            </a:pPr>
            <a:endParaRPr lang="en-US" sz="2400" dirty="0"/>
          </a:p>
        </p:txBody>
      </p:sp>
    </p:spTree>
    <p:extLst>
      <p:ext uri="{BB962C8B-B14F-4D97-AF65-F5344CB8AC3E}">
        <p14:creationId xmlns:p14="http://schemas.microsoft.com/office/powerpoint/2010/main" val="47557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2: Abuse</a:t>
            </a:r>
          </a:p>
        </p:txBody>
      </p:sp>
      <p:sp>
        <p:nvSpPr>
          <p:cNvPr id="3" name="Content Placeholder 2"/>
          <p:cNvSpPr>
            <a:spLocks noGrp="1"/>
          </p:cNvSpPr>
          <p:nvPr>
            <p:ph idx="1"/>
          </p:nvPr>
        </p:nvSpPr>
        <p:spPr/>
        <p:txBody>
          <a:bodyPr>
            <a:normAutofit/>
          </a:bodyPr>
          <a:lstStyle/>
          <a:p>
            <a:r>
              <a:rPr lang="en-US" sz="2400" dirty="0"/>
              <a:t>Giving a child or permitting a child to consume or inhale a substance not prescribed by a physician that has the capacity to alter the mood of a child, including but not limited to;</a:t>
            </a:r>
          </a:p>
          <a:p>
            <a:pPr lvl="2"/>
            <a:r>
              <a:rPr lang="en-US" sz="2400" dirty="0"/>
              <a:t>Marijuana</a:t>
            </a:r>
          </a:p>
          <a:p>
            <a:pPr lvl="2"/>
            <a:r>
              <a:rPr lang="en-US" sz="2400" dirty="0"/>
              <a:t>Alcohol (except for religious reasons)</a:t>
            </a:r>
          </a:p>
          <a:p>
            <a:pPr lvl="2"/>
            <a:r>
              <a:rPr lang="en-US" sz="2400" dirty="0"/>
              <a:t>Narcotics;</a:t>
            </a:r>
          </a:p>
          <a:p>
            <a:pPr lvl="2"/>
            <a:r>
              <a:rPr lang="en-US" sz="2400" dirty="0"/>
              <a:t>Over-the-counter drugs</a:t>
            </a:r>
          </a:p>
        </p:txBody>
      </p:sp>
    </p:spTree>
    <p:extLst>
      <p:ext uri="{BB962C8B-B14F-4D97-AF65-F5344CB8AC3E}">
        <p14:creationId xmlns:p14="http://schemas.microsoft.com/office/powerpoint/2010/main" val="376584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2: Abuse</a:t>
            </a:r>
          </a:p>
        </p:txBody>
      </p:sp>
      <p:sp>
        <p:nvSpPr>
          <p:cNvPr id="3" name="Content Placeholder 2"/>
          <p:cNvSpPr>
            <a:spLocks noGrp="1"/>
          </p:cNvSpPr>
          <p:nvPr>
            <p:ph idx="1"/>
          </p:nvPr>
        </p:nvSpPr>
        <p:spPr/>
        <p:txBody>
          <a:bodyPr>
            <a:normAutofit/>
          </a:bodyPr>
          <a:lstStyle/>
          <a:p>
            <a:r>
              <a:rPr lang="en-US" sz="2400" dirty="0"/>
              <a:t>Exposing a child to chemicals that have the capacity to interfere with normal physiological function, including chemicals used or generated during the manufacture of methamphetamine;</a:t>
            </a:r>
          </a:p>
          <a:p>
            <a:r>
              <a:rPr lang="en-US" sz="2400" dirty="0"/>
              <a:t>Subjecting a child to Munchausen’s Syndrome by Proxy or a Factitious Illness by Proxy if the incident is reported and confirmed by medical personnel.</a:t>
            </a:r>
          </a:p>
        </p:txBody>
      </p:sp>
    </p:spTree>
    <p:extLst>
      <p:ext uri="{BB962C8B-B14F-4D97-AF65-F5344CB8AC3E}">
        <p14:creationId xmlns:p14="http://schemas.microsoft.com/office/powerpoint/2010/main" val="399583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CATERGORY 2: Abuse </a:t>
            </a:r>
            <a:br>
              <a:rPr lang="en-US" dirty="0"/>
            </a:br>
            <a:r>
              <a:rPr lang="en-US" dirty="0">
                <a:solidFill>
                  <a:schemeClr val="accent6"/>
                </a:solidFill>
              </a:rPr>
              <a:t>knowledge check</a:t>
            </a:r>
          </a:p>
        </p:txBody>
      </p:sp>
      <p:sp>
        <p:nvSpPr>
          <p:cNvPr id="3" name="Content Placeholder 2"/>
          <p:cNvSpPr>
            <a:spLocks noGrp="1"/>
          </p:cNvSpPr>
          <p:nvPr>
            <p:ph type="body" sz="half" idx="2"/>
          </p:nvPr>
        </p:nvSpPr>
        <p:spPr/>
        <p:txBody>
          <a:bodyPr/>
          <a:lstStyle/>
          <a:p>
            <a:endParaRPr lang="en-US" dirty="0"/>
          </a:p>
          <a:p>
            <a:pPr algn="ctr" defTabSz="914126">
              <a:lnSpc>
                <a:spcPct val="80000"/>
              </a:lnSpc>
              <a:spcBef>
                <a:spcPct val="0"/>
              </a:spcBef>
              <a:spcAft>
                <a:spcPts val="600"/>
              </a:spcAft>
            </a:pPr>
            <a:endParaRPr lang="en-US" sz="2000" b="1" cap="all" dirty="0">
              <a:solidFill>
                <a:schemeClr val="accent6"/>
              </a:solidFill>
              <a:latin typeface="+mj-lt"/>
              <a:ea typeface="+mj-ea"/>
              <a:cs typeface="+mj-cs"/>
            </a:endParaRPr>
          </a:p>
          <a:p>
            <a:pPr algn="ctr" defTabSz="914126">
              <a:lnSpc>
                <a:spcPct val="80000"/>
              </a:lnSpc>
              <a:spcBef>
                <a:spcPct val="0"/>
              </a:spcBef>
              <a:spcAft>
                <a:spcPts val="600"/>
              </a:spcAft>
            </a:pPr>
            <a:endParaRPr lang="en-US" sz="2400" b="1" cap="all" dirty="0">
              <a:solidFill>
                <a:schemeClr val="accent6"/>
              </a:solidFill>
              <a:latin typeface="+mj-lt"/>
              <a:ea typeface="+mj-ea"/>
              <a:cs typeface="+mj-cs"/>
            </a:endParaRPr>
          </a:p>
          <a:p>
            <a:pPr algn="ctr" defTabSz="914126">
              <a:lnSpc>
                <a:spcPct val="80000"/>
              </a:lnSpc>
              <a:spcBef>
                <a:spcPct val="0"/>
              </a:spcBef>
              <a:spcAft>
                <a:spcPts val="600"/>
              </a:spcAft>
            </a:pPr>
            <a:r>
              <a:rPr lang="en-US" sz="2400" b="1" cap="all" dirty="0">
                <a:solidFill>
                  <a:schemeClr val="accent6"/>
                </a:solidFill>
                <a:latin typeface="+mj-lt"/>
                <a:ea typeface="+mj-ea"/>
                <a:cs typeface="+mj-cs"/>
              </a:rPr>
              <a:t>Question: </a:t>
            </a:r>
            <a:r>
              <a:rPr lang="en-US" sz="2400" b="1" cap="all" dirty="0">
                <a:blipFill dpi="0" rotWithShape="1">
                  <a:blip r:embed="rId3"/>
                  <a:srcRect/>
                  <a:tile tx="6350" ty="-127000" sx="65000" sy="64000" flip="none" algn="tl"/>
                </a:blipFill>
                <a:latin typeface="+mj-lt"/>
                <a:ea typeface="+mj-ea"/>
                <a:cs typeface="+mj-cs"/>
              </a:rPr>
              <a:t>What are the two exceptions listed in the PUB 357 for abuse?</a:t>
            </a:r>
          </a:p>
          <a:p>
            <a:pPr marL="0" indent="0">
              <a:buNone/>
            </a:pPr>
            <a:endParaRPr lang="en-US" dirty="0"/>
          </a:p>
        </p:txBody>
      </p:sp>
      <p:pic>
        <p:nvPicPr>
          <p:cNvPr id="8" name="Picture Placeholder 7" descr="A blue silhouette of a person's head with gears in the brain&#10;&#10;Description automatically generated">
            <a:extLst>
              <a:ext uri="{FF2B5EF4-FFF2-40B4-BE49-F238E27FC236}">
                <a16:creationId xmlns:a16="http://schemas.microsoft.com/office/drawing/2014/main" id="{3AA0D00C-5118-9B73-EDB9-9F546F9A6F20}"/>
              </a:ext>
            </a:extLst>
          </p:cNvPr>
          <p:cNvPicPr>
            <a:picLocks noGrp="1" noChangeAspect="1"/>
          </p:cNvPicPr>
          <p:nvPr>
            <p:ph type="pic" idx="1"/>
          </p:nvPr>
        </p:nvPicPr>
        <p:blipFill rotWithShape="1">
          <a:blip r:embed="rId4">
            <a:extLst>
              <a:ext uri="{BEBA8EAE-BF5A-486C-A8C5-ECC9F3942E4B}">
                <a14:imgProps xmlns:a14="http://schemas.microsoft.com/office/drawing/2010/main">
                  <a14:imgLayer r:embed="rId5">
                    <a14:imgEffect>
                      <a14:artisticWatercolorSponge/>
                    </a14:imgEffect>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3715" r="3715"/>
          <a:stretch/>
        </p:blipFill>
        <p:spPr>
          <a:xfrm>
            <a:off x="0" y="0"/>
            <a:ext cx="8301038"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77981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Category 2: abuse</a:t>
            </a:r>
            <a:br>
              <a:rPr lang="en-US" dirty="0"/>
            </a:br>
            <a:r>
              <a:rPr lang="en-US" dirty="0">
                <a:solidFill>
                  <a:schemeClr val="accent6"/>
                </a:solidFill>
              </a:rPr>
              <a:t>Reasonable and Moderate?</a:t>
            </a:r>
          </a:p>
        </p:txBody>
      </p:sp>
      <p:sp>
        <p:nvSpPr>
          <p:cNvPr id="3" name="Content Placeholder 2"/>
          <p:cNvSpPr>
            <a:spLocks noGrp="1"/>
          </p:cNvSpPr>
          <p:nvPr>
            <p:ph idx="1"/>
          </p:nvPr>
        </p:nvSpPr>
        <p:spPr>
          <a:xfrm>
            <a:off x="1066521" y="2341626"/>
            <a:ext cx="10055781" cy="4050792"/>
          </a:xfrm>
        </p:spPr>
        <p:txBody>
          <a:bodyPr>
            <a:normAutofit/>
          </a:bodyPr>
          <a:lstStyle/>
          <a:p>
            <a:r>
              <a:rPr lang="en-US" sz="2400" dirty="0"/>
              <a:t>Age, size and condition of the child</a:t>
            </a:r>
          </a:p>
          <a:p>
            <a:r>
              <a:rPr lang="en-US" sz="2400" dirty="0"/>
              <a:t>Location of the injury</a:t>
            </a:r>
          </a:p>
          <a:p>
            <a:r>
              <a:rPr lang="en-US" sz="2400" dirty="0"/>
              <a:t>Frequency/reoccurrence </a:t>
            </a:r>
          </a:p>
          <a:p>
            <a:r>
              <a:rPr lang="en-US" sz="2400" dirty="0"/>
              <a:t>DOES NOT cause injury more serious than transient pain or minor, temporary marks</a:t>
            </a:r>
          </a:p>
        </p:txBody>
      </p:sp>
    </p:spTree>
    <p:extLst>
      <p:ext uri="{BB962C8B-B14F-4D97-AF65-F5344CB8AC3E}">
        <p14:creationId xmlns:p14="http://schemas.microsoft.com/office/powerpoint/2010/main" val="175903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C277E-4F02-EB64-4B58-819444BE923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 y="0"/>
            <a:ext cx="12188825" cy="6248400"/>
          </a:xfrm>
          <a:prstGeom prst="rect">
            <a:avLst/>
          </a:prstGeom>
        </p:spPr>
      </p:pic>
      <p:sp>
        <p:nvSpPr>
          <p:cNvPr id="2" name="Title 1"/>
          <p:cNvSpPr>
            <a:spLocks noGrp="1"/>
          </p:cNvSpPr>
          <p:nvPr>
            <p:ph type="title"/>
          </p:nvPr>
        </p:nvSpPr>
        <p:spPr>
          <a:xfrm>
            <a:off x="2817812" y="2133600"/>
            <a:ext cx="10055781" cy="1609344"/>
          </a:xfrm>
        </p:spPr>
        <p:txBody>
          <a:bodyPr/>
          <a:lstStyle/>
          <a:p>
            <a:pPr algn="ctr"/>
            <a:r>
              <a:rPr lang="en-US" dirty="0"/>
              <a:t>CATEGORY 2: Abuse</a:t>
            </a:r>
            <a:br>
              <a:rPr lang="en-US" dirty="0"/>
            </a:br>
            <a:r>
              <a:rPr lang="en-US" dirty="0">
                <a:solidFill>
                  <a:schemeClr val="accent6"/>
                </a:solidFill>
              </a:rPr>
              <a:t>IS IT APPROPRIATE?</a:t>
            </a:r>
          </a:p>
        </p:txBody>
      </p:sp>
    </p:spTree>
    <p:extLst>
      <p:ext uri="{BB962C8B-B14F-4D97-AF65-F5344CB8AC3E}">
        <p14:creationId xmlns:p14="http://schemas.microsoft.com/office/powerpoint/2010/main" val="137587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1" name="Rectangle 9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3" name="Rectangle 9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95" name="Group 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96" name="Oval 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97" name="Oval 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pic>
        <p:nvPicPr>
          <p:cNvPr id="4" name="Picture 3">
            <a:extLst>
              <a:ext uri="{FF2B5EF4-FFF2-40B4-BE49-F238E27FC236}">
                <a16:creationId xmlns:a16="http://schemas.microsoft.com/office/drawing/2014/main" id="{AED92A69-BFD0-017C-E525-42343F063ED9}"/>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0" y="0"/>
            <a:ext cx="12188825" cy="6858000"/>
          </a:xfrm>
          <a:prstGeom prst="rect">
            <a:avLst/>
          </a:prstGeom>
        </p:spPr>
      </p:pic>
      <p:sp>
        <p:nvSpPr>
          <p:cNvPr id="99" name="Rectangle 98">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837353"/>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01" name="Rectangle 100">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981429"/>
            <a:ext cx="10220330" cy="2077794"/>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1173174" y="4277582"/>
            <a:ext cx="6020881" cy="1622028"/>
          </a:xfrm>
        </p:spPr>
        <p:txBody>
          <a:bodyPr vert="horz" lIns="91416" tIns="45708" rIns="91416" bIns="45708" rtlCol="0" anchor="ctr">
            <a:normAutofit/>
          </a:bodyPr>
          <a:lstStyle/>
          <a:p>
            <a:pPr>
              <a:lnSpc>
                <a:spcPct val="80000"/>
              </a:lnSpc>
            </a:pPr>
            <a:r>
              <a:rPr lang="en-US" sz="5998" dirty="0">
                <a:blipFill dpi="0" rotWithShape="1">
                  <a:blip r:embed="rId5"/>
                  <a:srcRect/>
                  <a:tile tx="6350" ty="-127000" sx="65000" sy="64000" flip="none" algn="tl"/>
                </a:blipFill>
              </a:rPr>
              <a:t>Category 3:</a:t>
            </a:r>
            <a:br>
              <a:rPr lang="en-US" sz="5998" dirty="0">
                <a:blipFill dpi="0" rotWithShape="1">
                  <a:blip r:embed="rId5"/>
                  <a:srcRect/>
                  <a:tile tx="6350" ty="-127000" sx="65000" sy="64000" flip="none" algn="tl"/>
                </a:blipFill>
              </a:rPr>
            </a:br>
            <a:r>
              <a:rPr lang="en-US" sz="5998" b="0" dirty="0">
                <a:solidFill>
                  <a:schemeClr val="accent6"/>
                </a:solidFill>
              </a:rPr>
              <a:t>NEGLECT</a:t>
            </a:r>
          </a:p>
        </p:txBody>
      </p:sp>
      <p:sp>
        <p:nvSpPr>
          <p:cNvPr id="103" name="Rectangle 102">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6127967"/>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Tree>
    <p:extLst>
      <p:ext uri="{BB962C8B-B14F-4D97-AF65-F5344CB8AC3E}">
        <p14:creationId xmlns:p14="http://schemas.microsoft.com/office/powerpoint/2010/main" val="21731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484632"/>
            <a:ext cx="10055781" cy="1609344"/>
          </a:xfrm>
        </p:spPr>
        <p:txBody>
          <a:bodyPr/>
          <a:lstStyle/>
          <a:p>
            <a:pPr algn="ctr"/>
            <a:r>
              <a:rPr lang="en-US" dirty="0"/>
              <a:t>Category 3: Neglect</a:t>
            </a:r>
          </a:p>
        </p:txBody>
      </p:sp>
      <p:sp>
        <p:nvSpPr>
          <p:cNvPr id="3" name="Content Placeholder 2"/>
          <p:cNvSpPr>
            <a:spLocks noGrp="1"/>
          </p:cNvSpPr>
          <p:nvPr>
            <p:ph idx="1"/>
          </p:nvPr>
        </p:nvSpPr>
        <p:spPr>
          <a:xfrm>
            <a:off x="531812" y="1828800"/>
            <a:ext cx="11048999" cy="4343400"/>
          </a:xfrm>
        </p:spPr>
        <p:txBody>
          <a:bodyPr>
            <a:normAutofit/>
          </a:bodyPr>
          <a:lstStyle/>
          <a:p>
            <a:endParaRPr lang="en-US" sz="2200" dirty="0">
              <a:latin typeface="Verdana" panose="020B0604030504040204" pitchFamily="34" charset="0"/>
              <a:ea typeface="Verdana" panose="020B0604030504040204" pitchFamily="34" charset="0"/>
            </a:endParaRPr>
          </a:p>
          <a:p>
            <a:r>
              <a:rPr lang="en-US" sz="2400" dirty="0">
                <a:ea typeface="Verdana" panose="020B0604030504040204" pitchFamily="34" charset="0"/>
              </a:rPr>
              <a:t>Failure or refusal to:</a:t>
            </a:r>
          </a:p>
          <a:p>
            <a:pPr marL="0" indent="0">
              <a:buNone/>
            </a:pPr>
            <a:endParaRPr lang="en-US" sz="1050" dirty="0">
              <a:ea typeface="Verdana" panose="020B0604030504040204" pitchFamily="34" charset="0"/>
            </a:endParaRPr>
          </a:p>
          <a:p>
            <a:pPr lvl="2"/>
            <a:r>
              <a:rPr lang="en-US" sz="2400" dirty="0">
                <a:ea typeface="Verdana" panose="020B0604030504040204" pitchFamily="34" charset="0"/>
              </a:rPr>
              <a:t>prevent the abuse of the child when the person knows or has reasonable cause to know the child is or has been abused;</a:t>
            </a:r>
          </a:p>
          <a:p>
            <a:pPr lvl="2"/>
            <a:r>
              <a:rPr lang="en-US" sz="2400" dirty="0">
                <a:ea typeface="Verdana" panose="020B0604030504040204" pitchFamily="34" charset="0"/>
              </a:rPr>
              <a:t>provide necessary food, clothing, shelter, or medical treatment;</a:t>
            </a:r>
          </a:p>
          <a:p>
            <a:pPr lvl="2"/>
            <a:r>
              <a:rPr lang="en-US" sz="2400" dirty="0">
                <a:ea typeface="Verdana" panose="020B0604030504040204" pitchFamily="34" charset="0"/>
              </a:rPr>
              <a:t>take reasonable action to protect the child from abandonment, abuse, sexual abuse, sexual exploitation, or neglect when the existence of the condition was known or should have been known;</a:t>
            </a:r>
          </a:p>
        </p:txBody>
      </p:sp>
    </p:spTree>
    <p:extLst>
      <p:ext uri="{BB962C8B-B14F-4D97-AF65-F5344CB8AC3E}">
        <p14:creationId xmlns:p14="http://schemas.microsoft.com/office/powerpoint/2010/main" val="32026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8685212" y="2209800"/>
            <a:ext cx="3199567" cy="1737360"/>
          </a:xfrm>
        </p:spPr>
        <p:txBody>
          <a:bodyPr vert="horz" lIns="91416" tIns="45708" rIns="91416" bIns="45708" rtlCol="0" anchor="ctr">
            <a:noAutofit/>
          </a:bodyPr>
          <a:lstStyle/>
          <a:p>
            <a:pPr>
              <a:lnSpc>
                <a:spcPct val="80000"/>
              </a:lnSpc>
            </a:pPr>
            <a:r>
              <a:rPr lang="en-US" sz="4800" dirty="0">
                <a:blipFill dpi="0" rotWithShape="1">
                  <a:blip r:embed="rId3"/>
                  <a:srcRect/>
                  <a:tile tx="6350" ty="-127000" sx="65000" sy="64000" flip="none" algn="tl"/>
                </a:blipFill>
              </a:rPr>
              <a:t>Learning Objectives</a:t>
            </a:r>
          </a:p>
        </p:txBody>
      </p:sp>
      <p:sp>
        <p:nvSpPr>
          <p:cNvPr id="4" name="TextBox 3">
            <a:extLst>
              <a:ext uri="{FF2B5EF4-FFF2-40B4-BE49-F238E27FC236}">
                <a16:creationId xmlns:a16="http://schemas.microsoft.com/office/drawing/2014/main" id="{0FD99860-6863-62ED-A73A-A69A7E06BF01}"/>
              </a:ext>
            </a:extLst>
          </p:cNvPr>
          <p:cNvSpPr txBox="1"/>
          <p:nvPr/>
        </p:nvSpPr>
        <p:spPr>
          <a:xfrm>
            <a:off x="684212" y="2151727"/>
            <a:ext cx="7086600" cy="2554545"/>
          </a:xfrm>
          <a:prstGeom prst="rect">
            <a:avLst/>
          </a:prstGeom>
          <a:noFill/>
        </p:spPr>
        <p:txBody>
          <a:bodyPr wrap="square">
            <a:spAutoFit/>
          </a:bodyPr>
          <a:lstStyle/>
          <a:p>
            <a:pPr marL="285664" indent="-285664">
              <a:spcAft>
                <a:spcPts val="1200"/>
              </a:spcAft>
              <a:buFont typeface="Arial" panose="020B0604020202020204" pitchFamily="34" charset="0"/>
              <a:buChar char="•"/>
            </a:pPr>
            <a:r>
              <a:rPr lang="en-US" sz="2800" b="1" dirty="0">
                <a:solidFill>
                  <a:schemeClr val="accent6"/>
                </a:solidFill>
              </a:rPr>
              <a:t>Objective 1: </a:t>
            </a:r>
            <a:r>
              <a:rPr lang="en-US" sz="2800" dirty="0">
                <a:ea typeface="Verdana" panose="020B0604030504040204" pitchFamily="34" charset="0"/>
              </a:rPr>
              <a:t>Understanding the legal definitions for child maltreatment. </a:t>
            </a:r>
          </a:p>
          <a:p>
            <a:pPr>
              <a:spcAft>
                <a:spcPts val="1200"/>
              </a:spcAft>
            </a:pPr>
            <a:endParaRPr lang="en-US" sz="2800" dirty="0"/>
          </a:p>
          <a:p>
            <a:pPr marL="285664" indent="-285664">
              <a:spcAft>
                <a:spcPts val="1200"/>
              </a:spcAft>
              <a:buFont typeface="Arial" panose="020B0604020202020204" pitchFamily="34" charset="0"/>
              <a:buChar char="•"/>
            </a:pPr>
            <a:r>
              <a:rPr lang="en-US" sz="2800" b="1" dirty="0">
                <a:solidFill>
                  <a:schemeClr val="accent6"/>
                </a:solidFill>
              </a:rPr>
              <a:t>Objective 2: </a:t>
            </a:r>
            <a:r>
              <a:rPr lang="en-US" sz="2800" dirty="0">
                <a:ea typeface="Verdana" panose="020B0604030504040204" pitchFamily="34" charset="0"/>
              </a:rPr>
              <a:t>Learning the child maltreatment categories. </a:t>
            </a:r>
          </a:p>
        </p:txBody>
      </p:sp>
    </p:spTree>
    <p:extLst>
      <p:ext uri="{BB962C8B-B14F-4D97-AF65-F5344CB8AC3E}">
        <p14:creationId xmlns:p14="http://schemas.microsoft.com/office/powerpoint/2010/main" val="2875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3: Neglect</a:t>
            </a:r>
          </a:p>
        </p:txBody>
      </p:sp>
      <p:sp>
        <p:nvSpPr>
          <p:cNvPr id="3" name="Content Placeholder 2"/>
          <p:cNvSpPr>
            <a:spLocks noGrp="1"/>
          </p:cNvSpPr>
          <p:nvPr>
            <p:ph idx="1"/>
          </p:nvPr>
        </p:nvSpPr>
        <p:spPr/>
        <p:txBody>
          <a:bodyPr>
            <a:normAutofit/>
          </a:bodyPr>
          <a:lstStyle/>
          <a:p>
            <a:r>
              <a:rPr lang="en-US" sz="2400" dirty="0">
                <a:ea typeface="Verdana" panose="020B0604030504040204" pitchFamily="34" charset="0"/>
              </a:rPr>
              <a:t>Failure or </a:t>
            </a:r>
            <a:r>
              <a:rPr lang="en-US" sz="2400" u="sng" dirty="0">
                <a:ea typeface="Verdana" panose="020B0604030504040204" pitchFamily="34" charset="0"/>
              </a:rPr>
              <a:t>irremediable inability </a:t>
            </a:r>
            <a:r>
              <a:rPr lang="en-US" sz="2400" dirty="0">
                <a:ea typeface="Verdana" panose="020B0604030504040204" pitchFamily="34" charset="0"/>
              </a:rPr>
              <a:t>to:</a:t>
            </a:r>
          </a:p>
          <a:p>
            <a:pPr marL="0" indent="0">
              <a:buNone/>
            </a:pPr>
            <a:endParaRPr lang="en-US" sz="800" dirty="0">
              <a:ea typeface="Verdana" panose="020B0604030504040204" pitchFamily="34" charset="0"/>
            </a:endParaRPr>
          </a:p>
          <a:p>
            <a:pPr lvl="2"/>
            <a:r>
              <a:rPr lang="en-US" sz="2400" dirty="0">
                <a:ea typeface="Verdana" panose="020B0604030504040204" pitchFamily="34" charset="0"/>
              </a:rPr>
              <a:t>provide for the essential and necessary physical, mental, or emotional needs of the child, including the failure to provide a shelter that does not pose a risk to the health or safety of the child; </a:t>
            </a:r>
          </a:p>
          <a:p>
            <a:pPr lvl="2"/>
            <a:r>
              <a:rPr lang="en-US" sz="2400" dirty="0">
                <a:ea typeface="Verdana" panose="020B0604030504040204" pitchFamily="34" charset="0"/>
              </a:rPr>
              <a:t>provide for the child’s care and maintenance, proper or necessary support, or medical, surgical, or other necessary care; </a:t>
            </a:r>
          </a:p>
          <a:p>
            <a:pPr lvl="2"/>
            <a:r>
              <a:rPr lang="en-US" sz="2400" dirty="0">
                <a:ea typeface="Verdana" panose="020B0604030504040204" pitchFamily="34" charset="0"/>
              </a:rPr>
              <a:t>although able, to assume responsibility for the care and custody of the child or to participate in a plan to assume such responsibility;</a:t>
            </a:r>
          </a:p>
        </p:txBody>
      </p:sp>
    </p:spTree>
    <p:extLst>
      <p:ext uri="{BB962C8B-B14F-4D97-AF65-F5344CB8AC3E}">
        <p14:creationId xmlns:p14="http://schemas.microsoft.com/office/powerpoint/2010/main" val="261728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3: Neglect </a:t>
            </a:r>
          </a:p>
        </p:txBody>
      </p:sp>
      <p:sp>
        <p:nvSpPr>
          <p:cNvPr id="3" name="Content Placeholder 2"/>
          <p:cNvSpPr>
            <a:spLocks noGrp="1"/>
          </p:cNvSpPr>
          <p:nvPr>
            <p:ph idx="1"/>
          </p:nvPr>
        </p:nvSpPr>
        <p:spPr/>
        <p:txBody>
          <a:bodyPr>
            <a:noAutofit/>
          </a:bodyPr>
          <a:lstStyle/>
          <a:p>
            <a:r>
              <a:rPr lang="en-US" sz="2400" dirty="0">
                <a:ea typeface="Verdana" panose="020B0604030504040204" pitchFamily="34" charset="0"/>
              </a:rPr>
              <a:t>Failure to:</a:t>
            </a:r>
          </a:p>
          <a:p>
            <a:pPr marL="0" indent="0">
              <a:buNone/>
            </a:pPr>
            <a:endParaRPr lang="en-US" sz="1050" dirty="0">
              <a:ea typeface="Verdana" panose="020B0604030504040204" pitchFamily="34" charset="0"/>
            </a:endParaRPr>
          </a:p>
          <a:p>
            <a:pPr lvl="2"/>
            <a:r>
              <a:rPr lang="en-US" sz="2400" dirty="0">
                <a:ea typeface="Verdana" panose="020B0604030504040204" pitchFamily="34" charset="0"/>
              </a:rPr>
              <a:t>appropriately supervise the child that results in the child’s being left alone at an inappropriate age creating a dangerous situation, or, in inappropriate circumstances creating a dangerous situation; </a:t>
            </a:r>
          </a:p>
          <a:p>
            <a:pPr lvl="2"/>
            <a:r>
              <a:rPr lang="en-US" sz="2400" dirty="0">
                <a:ea typeface="Verdana" panose="020B0604030504040204" pitchFamily="34" charset="0"/>
              </a:rPr>
              <a:t>appropriately supervise the child that results in the child’s being placed in inappropriate circumstances creating a dangerous situation; </a:t>
            </a:r>
          </a:p>
          <a:p>
            <a:pPr lvl="2"/>
            <a:r>
              <a:rPr lang="en-US" sz="2400" dirty="0">
                <a:ea typeface="Verdana" panose="020B0604030504040204" pitchFamily="34" charset="0"/>
              </a:rPr>
              <a:t>ensure a child between six (6) years of age and seventeen (17) years of age is enrolled in school or is being legally home schooled;</a:t>
            </a:r>
          </a:p>
        </p:txBody>
      </p:sp>
    </p:spTree>
    <p:extLst>
      <p:ext uri="{BB962C8B-B14F-4D97-AF65-F5344CB8AC3E}">
        <p14:creationId xmlns:p14="http://schemas.microsoft.com/office/powerpoint/2010/main" val="196151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1" name="Rectangle 9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3" name="Rectangle 9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95" name="Group 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96" name="Oval 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97" name="Oval 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pic>
        <p:nvPicPr>
          <p:cNvPr id="5" name="Picture 4" descr="A baby feet in a white blanket&#10;&#10;Description automatically generated">
            <a:extLst>
              <a:ext uri="{FF2B5EF4-FFF2-40B4-BE49-F238E27FC236}">
                <a16:creationId xmlns:a16="http://schemas.microsoft.com/office/drawing/2014/main" id="{D6D281B8-7E49-1AE3-A28E-1E60C1E9DED4}"/>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0" y="0"/>
            <a:ext cx="12188825" cy="6886575"/>
          </a:xfrm>
          <a:prstGeom prst="rect">
            <a:avLst/>
          </a:prstGeom>
        </p:spPr>
      </p:pic>
      <p:sp>
        <p:nvSpPr>
          <p:cNvPr id="99" name="Rectangle 98">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837353"/>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01" name="Rectangle 100">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981429"/>
            <a:ext cx="10220330" cy="2077794"/>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1173174" y="4277582"/>
            <a:ext cx="6020881" cy="1622028"/>
          </a:xfrm>
        </p:spPr>
        <p:txBody>
          <a:bodyPr vert="horz" lIns="91416" tIns="45708" rIns="91416" bIns="45708" rtlCol="0" anchor="ctr">
            <a:normAutofit/>
          </a:bodyPr>
          <a:lstStyle/>
          <a:p>
            <a:pPr>
              <a:lnSpc>
                <a:spcPct val="80000"/>
              </a:lnSpc>
            </a:pPr>
            <a:r>
              <a:rPr lang="en-US" sz="5998" dirty="0">
                <a:blipFill dpi="0" rotWithShape="1">
                  <a:blip r:embed="rId5"/>
                  <a:srcRect/>
                  <a:tile tx="6350" ty="-127000" sx="65000" sy="64000" flip="none" algn="tl"/>
                </a:blipFill>
              </a:rPr>
              <a:t>Summary of</a:t>
            </a:r>
            <a:br>
              <a:rPr lang="en-US" sz="5998" dirty="0">
                <a:blipFill dpi="0" rotWithShape="1">
                  <a:blip r:embed="rId5"/>
                  <a:srcRect/>
                  <a:tile tx="6350" ty="-127000" sx="65000" sy="64000" flip="none" algn="tl"/>
                </a:blipFill>
              </a:rPr>
            </a:br>
            <a:r>
              <a:rPr lang="en-US" sz="5998" b="0" dirty="0">
                <a:solidFill>
                  <a:schemeClr val="accent6"/>
                </a:solidFill>
              </a:rPr>
              <a:t>Garrett’s law</a:t>
            </a:r>
          </a:p>
        </p:txBody>
      </p:sp>
      <p:sp>
        <p:nvSpPr>
          <p:cNvPr id="103" name="Rectangle 102">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6127967"/>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Tree>
    <p:extLst>
      <p:ext uri="{BB962C8B-B14F-4D97-AF65-F5344CB8AC3E}">
        <p14:creationId xmlns:p14="http://schemas.microsoft.com/office/powerpoint/2010/main" val="283740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521" y="512064"/>
            <a:ext cx="10055781" cy="1609344"/>
          </a:xfrm>
        </p:spPr>
        <p:txBody>
          <a:bodyPr/>
          <a:lstStyle/>
          <a:p>
            <a:pPr algn="ctr"/>
            <a:r>
              <a:rPr lang="en-US" dirty="0"/>
              <a:t>Garrett’s Law </a:t>
            </a:r>
          </a:p>
        </p:txBody>
      </p:sp>
      <p:sp>
        <p:nvSpPr>
          <p:cNvPr id="3" name="Content Placeholder 2"/>
          <p:cNvSpPr>
            <a:spLocks noGrp="1"/>
          </p:cNvSpPr>
          <p:nvPr>
            <p:ph idx="1"/>
          </p:nvPr>
        </p:nvSpPr>
        <p:spPr/>
        <p:txBody>
          <a:bodyPr>
            <a:normAutofit/>
          </a:bodyPr>
          <a:lstStyle/>
          <a:p>
            <a:r>
              <a:rPr lang="en-US" sz="2400" dirty="0"/>
              <a:t>Requires initiation of the investigation in 24 hours even though it is not defined as “severe” maltreatment.</a:t>
            </a:r>
          </a:p>
          <a:p>
            <a:pPr marL="0" indent="0">
              <a:buNone/>
            </a:pPr>
            <a:endParaRPr lang="en-US" sz="2400" dirty="0"/>
          </a:p>
          <a:p>
            <a:r>
              <a:rPr lang="en-US" sz="2400" dirty="0"/>
              <a:t>When making the determination, there is now a category of “True but Exempted” for Garrett’s Law cases.</a:t>
            </a:r>
          </a:p>
          <a:p>
            <a:endParaRPr lang="en-US" sz="2400" dirty="0"/>
          </a:p>
          <a:p>
            <a:r>
              <a:rPr lang="en-US" sz="2400" dirty="0"/>
              <a:t>Summary of Garrett’s Law Referrals - State Fiscal Year 2023 </a:t>
            </a:r>
            <a:r>
              <a:rPr lang="en-US" sz="2400" dirty="0">
                <a:hlinkClick r:id="rId3"/>
              </a:rPr>
              <a:t>Annual (state.ar.us)</a:t>
            </a:r>
            <a:endParaRPr lang="en-US" sz="2400" dirty="0"/>
          </a:p>
        </p:txBody>
      </p:sp>
    </p:spTree>
    <p:extLst>
      <p:ext uri="{BB962C8B-B14F-4D97-AF65-F5344CB8AC3E}">
        <p14:creationId xmlns:p14="http://schemas.microsoft.com/office/powerpoint/2010/main" val="102306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CATEGORY 3: neglect </a:t>
            </a:r>
            <a:br>
              <a:rPr lang="en-US" dirty="0"/>
            </a:br>
            <a:r>
              <a:rPr lang="en-US" dirty="0">
                <a:solidFill>
                  <a:schemeClr val="accent6"/>
                </a:solidFill>
              </a:rPr>
              <a:t>knowledge check</a:t>
            </a:r>
          </a:p>
        </p:txBody>
      </p:sp>
      <p:sp>
        <p:nvSpPr>
          <p:cNvPr id="3" name="Content Placeholder 2"/>
          <p:cNvSpPr>
            <a:spLocks noGrp="1"/>
          </p:cNvSpPr>
          <p:nvPr>
            <p:ph type="body" sz="half" idx="2"/>
          </p:nvPr>
        </p:nvSpPr>
        <p:spPr/>
        <p:txBody>
          <a:bodyPr/>
          <a:lstStyle/>
          <a:p>
            <a:endParaRPr lang="en-US" dirty="0"/>
          </a:p>
          <a:p>
            <a:pPr algn="ctr" defTabSz="914126">
              <a:lnSpc>
                <a:spcPct val="80000"/>
              </a:lnSpc>
              <a:spcBef>
                <a:spcPct val="0"/>
              </a:spcBef>
              <a:spcAft>
                <a:spcPts val="600"/>
              </a:spcAft>
            </a:pPr>
            <a:endParaRPr lang="en-US" sz="2000" b="1" cap="all" dirty="0">
              <a:solidFill>
                <a:schemeClr val="accent6"/>
              </a:solidFill>
              <a:latin typeface="+mj-lt"/>
              <a:ea typeface="+mj-ea"/>
              <a:cs typeface="+mj-cs"/>
            </a:endParaRPr>
          </a:p>
          <a:p>
            <a:pPr algn="ctr" defTabSz="914126">
              <a:lnSpc>
                <a:spcPct val="80000"/>
              </a:lnSpc>
              <a:spcBef>
                <a:spcPct val="0"/>
              </a:spcBef>
              <a:spcAft>
                <a:spcPts val="600"/>
              </a:spcAft>
            </a:pPr>
            <a:endParaRPr lang="en-US" sz="2400" b="1" cap="all" dirty="0">
              <a:solidFill>
                <a:schemeClr val="accent6"/>
              </a:solidFill>
              <a:latin typeface="+mj-lt"/>
              <a:ea typeface="+mj-ea"/>
              <a:cs typeface="+mj-cs"/>
            </a:endParaRPr>
          </a:p>
          <a:p>
            <a:pPr algn="ctr" defTabSz="914126">
              <a:lnSpc>
                <a:spcPct val="80000"/>
              </a:lnSpc>
              <a:spcBef>
                <a:spcPct val="0"/>
              </a:spcBef>
              <a:spcAft>
                <a:spcPts val="600"/>
              </a:spcAft>
            </a:pPr>
            <a:r>
              <a:rPr lang="en-US" sz="2400" b="1" cap="all" dirty="0">
                <a:solidFill>
                  <a:schemeClr val="accent6"/>
                </a:solidFill>
                <a:latin typeface="+mj-lt"/>
                <a:ea typeface="+mj-ea"/>
                <a:cs typeface="+mj-cs"/>
              </a:rPr>
              <a:t>Question: </a:t>
            </a:r>
            <a:r>
              <a:rPr lang="en-US" sz="2400" b="1" cap="all" dirty="0">
                <a:blipFill dpi="0" rotWithShape="1">
                  <a:blip r:embed="rId3"/>
                  <a:srcRect/>
                  <a:tile tx="6350" ty="-127000" sx="65000" sy="64000" flip="none" algn="tl"/>
                </a:blipFill>
                <a:latin typeface="+mj-lt"/>
                <a:ea typeface="+mj-ea"/>
                <a:cs typeface="+mj-cs"/>
              </a:rPr>
              <a:t>What exceptions FOR neglect are listed in the PUB 357?</a:t>
            </a:r>
          </a:p>
          <a:p>
            <a:pPr marL="0" indent="0">
              <a:buNone/>
            </a:pPr>
            <a:endParaRPr lang="en-US" dirty="0"/>
          </a:p>
        </p:txBody>
      </p:sp>
      <p:pic>
        <p:nvPicPr>
          <p:cNvPr id="8" name="Picture Placeholder 7" descr="A blue silhouette of a person's head with gears in the brain&#10;&#10;Description automatically generated">
            <a:extLst>
              <a:ext uri="{FF2B5EF4-FFF2-40B4-BE49-F238E27FC236}">
                <a16:creationId xmlns:a16="http://schemas.microsoft.com/office/drawing/2014/main" id="{3AA0D00C-5118-9B73-EDB9-9F546F9A6F20}"/>
              </a:ext>
            </a:extLst>
          </p:cNvPr>
          <p:cNvPicPr>
            <a:picLocks noGrp="1" noChangeAspect="1"/>
          </p:cNvPicPr>
          <p:nvPr>
            <p:ph type="pic" idx="1"/>
          </p:nvPr>
        </p:nvPicPr>
        <p:blipFill rotWithShape="1">
          <a:blip r:embed="rId4">
            <a:extLst>
              <a:ext uri="{BEBA8EAE-BF5A-486C-A8C5-ECC9F3942E4B}">
                <a14:imgProps xmlns:a14="http://schemas.microsoft.com/office/drawing/2010/main">
                  <a14:imgLayer r:embed="rId5">
                    <a14:imgEffect>
                      <a14:artisticWatercolorSponge/>
                    </a14:imgEffect>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3715" r="3715"/>
          <a:stretch/>
        </p:blipFill>
        <p:spPr>
          <a:xfrm>
            <a:off x="0" y="0"/>
            <a:ext cx="8301038"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280168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1" name="Rectangle 9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3" name="Rectangle 9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95" name="Group 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96" name="Oval 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97" name="Oval 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pic>
        <p:nvPicPr>
          <p:cNvPr id="3" name="Picture 2">
            <a:extLst>
              <a:ext uri="{FF2B5EF4-FFF2-40B4-BE49-F238E27FC236}">
                <a16:creationId xmlns:a16="http://schemas.microsoft.com/office/drawing/2014/main" id="{FECDE715-70A0-37D3-38F5-91A210F88677}"/>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 y="0"/>
            <a:ext cx="12188825" cy="6858000"/>
          </a:xfrm>
          <a:prstGeom prst="rect">
            <a:avLst/>
          </a:prstGeom>
        </p:spPr>
      </p:pic>
      <p:sp>
        <p:nvSpPr>
          <p:cNvPr id="99" name="Rectangle 98">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837353"/>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01" name="Rectangle 100">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981429"/>
            <a:ext cx="10220330" cy="2077794"/>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1173174" y="4277582"/>
            <a:ext cx="6020881" cy="1622028"/>
          </a:xfrm>
        </p:spPr>
        <p:txBody>
          <a:bodyPr vert="horz" lIns="91416" tIns="45708" rIns="91416" bIns="45708" rtlCol="0" anchor="ctr">
            <a:normAutofit/>
          </a:bodyPr>
          <a:lstStyle/>
          <a:p>
            <a:pPr>
              <a:lnSpc>
                <a:spcPct val="80000"/>
              </a:lnSpc>
            </a:pPr>
            <a:r>
              <a:rPr lang="en-US" sz="5998" dirty="0">
                <a:blipFill dpi="0" rotWithShape="1">
                  <a:blip r:embed="rId5"/>
                  <a:srcRect/>
                  <a:tile tx="6350" ty="-127000" sx="65000" sy="64000" flip="none" algn="tl"/>
                </a:blipFill>
              </a:rPr>
              <a:t>Category 4:</a:t>
            </a:r>
            <a:br>
              <a:rPr lang="en-US" sz="5998" dirty="0">
                <a:blipFill dpi="0" rotWithShape="1">
                  <a:blip r:embed="rId5"/>
                  <a:srcRect/>
                  <a:tile tx="6350" ty="-127000" sx="65000" sy="64000" flip="none" algn="tl"/>
                </a:blipFill>
              </a:rPr>
            </a:br>
            <a:r>
              <a:rPr lang="en-US" sz="5998" b="0" dirty="0">
                <a:solidFill>
                  <a:schemeClr val="accent6"/>
                </a:solidFill>
              </a:rPr>
              <a:t>Sexual abuse</a:t>
            </a:r>
          </a:p>
        </p:txBody>
      </p:sp>
      <p:sp>
        <p:nvSpPr>
          <p:cNvPr id="103" name="Rectangle 102">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6127967"/>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Tree>
    <p:extLst>
      <p:ext uri="{BB962C8B-B14F-4D97-AF65-F5344CB8AC3E}">
        <p14:creationId xmlns:p14="http://schemas.microsoft.com/office/powerpoint/2010/main" val="39715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4: Sexual Abuse</a:t>
            </a:r>
          </a:p>
        </p:txBody>
      </p:sp>
      <p:sp>
        <p:nvSpPr>
          <p:cNvPr id="3" name="Content Placeholder 2"/>
          <p:cNvSpPr>
            <a:spLocks noGrp="1"/>
          </p:cNvSpPr>
          <p:nvPr>
            <p:ph idx="1"/>
          </p:nvPr>
        </p:nvSpPr>
        <p:spPr/>
        <p:txBody>
          <a:bodyPr>
            <a:normAutofit/>
          </a:bodyPr>
          <a:lstStyle/>
          <a:p>
            <a:r>
              <a:rPr lang="en-US" sz="2400" dirty="0"/>
              <a:t>By a person fourteen (14) years of age or older to a person younger than eighteen (18) years of age:</a:t>
            </a:r>
          </a:p>
          <a:p>
            <a:pPr lvl="3"/>
            <a:r>
              <a:rPr lang="en-US" sz="2400" dirty="0"/>
              <a:t>Actual or attempted sexual intercourse, deviate sexual activity, or sexual contact by forcible compulsion; indecent exposure; or forcing the watching of pornography or live sexual activity;</a:t>
            </a:r>
          </a:p>
          <a:p>
            <a:pPr lvl="2"/>
            <a:endParaRPr lang="en-US" sz="2400" dirty="0"/>
          </a:p>
          <a:p>
            <a:r>
              <a:rPr lang="en-US" sz="2400" dirty="0"/>
              <a:t>By a person eighteen (18) years of age or older to a person not his or her spouse who is younger than fourteen (14) years of age &amp; by a caretaker to a person younger than fourteen (14) years of age: </a:t>
            </a:r>
          </a:p>
          <a:p>
            <a:pPr lvl="3"/>
            <a:r>
              <a:rPr lang="en-US" sz="2400" dirty="0"/>
              <a:t>Grooming;</a:t>
            </a:r>
          </a:p>
        </p:txBody>
      </p:sp>
    </p:spTree>
    <p:extLst>
      <p:ext uri="{BB962C8B-B14F-4D97-AF65-F5344CB8AC3E}">
        <p14:creationId xmlns:p14="http://schemas.microsoft.com/office/powerpoint/2010/main" val="51986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4: Sexual Abuse</a:t>
            </a:r>
          </a:p>
        </p:txBody>
      </p:sp>
      <p:sp>
        <p:nvSpPr>
          <p:cNvPr id="3" name="Content Placeholder 2"/>
          <p:cNvSpPr>
            <a:spLocks noGrp="1"/>
          </p:cNvSpPr>
          <p:nvPr>
            <p:ph idx="1"/>
          </p:nvPr>
        </p:nvSpPr>
        <p:spPr/>
        <p:txBody>
          <a:bodyPr>
            <a:noAutofit/>
          </a:bodyPr>
          <a:lstStyle/>
          <a:p>
            <a:r>
              <a:rPr lang="en-US" sz="2400" dirty="0"/>
              <a:t>By a person eighteen (18) years of age or older to a person not his or her spouse who is younger than fifteen (15) years of age: </a:t>
            </a:r>
          </a:p>
          <a:p>
            <a:pPr lvl="2"/>
            <a:r>
              <a:rPr lang="en-US" sz="2400" dirty="0"/>
              <a:t>Actual or attempt sexual intercourse, deviate sexual activity, or sexual contact; or the solicitation of sexual intercourse, deviate sexual activity, or sexual contact;</a:t>
            </a:r>
          </a:p>
          <a:p>
            <a:pPr marL="0" indent="0">
              <a:buNone/>
            </a:pPr>
            <a:endParaRPr lang="en-US" sz="2400" dirty="0"/>
          </a:p>
          <a:p>
            <a:r>
              <a:rPr lang="en-US" sz="2400" dirty="0"/>
              <a:t>By a person twenty (20) years of age or older to a person not his or her spouse who is younger than sixteen (16) years of age: </a:t>
            </a:r>
          </a:p>
          <a:p>
            <a:pPr lvl="2"/>
            <a:r>
              <a:rPr lang="en-US" sz="2400" dirty="0"/>
              <a:t>Actual or attempt sexual intercourse, deviate sexual activity, or sexual contact; or the solicitation of sexual intercourse, deviate sexual activity, or sexual contact;</a:t>
            </a:r>
          </a:p>
        </p:txBody>
      </p:sp>
    </p:spTree>
    <p:extLst>
      <p:ext uri="{BB962C8B-B14F-4D97-AF65-F5344CB8AC3E}">
        <p14:creationId xmlns:p14="http://schemas.microsoft.com/office/powerpoint/2010/main" val="8642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4: Sexual Abuse</a:t>
            </a:r>
          </a:p>
        </p:txBody>
      </p:sp>
      <p:sp>
        <p:nvSpPr>
          <p:cNvPr id="3" name="Content Placeholder 2"/>
          <p:cNvSpPr>
            <a:spLocks noGrp="1"/>
          </p:cNvSpPr>
          <p:nvPr>
            <p:ph idx="1"/>
          </p:nvPr>
        </p:nvSpPr>
        <p:spPr>
          <a:xfrm>
            <a:off x="1141412" y="1905000"/>
            <a:ext cx="9143538" cy="4419600"/>
          </a:xfrm>
        </p:spPr>
        <p:txBody>
          <a:bodyPr>
            <a:normAutofit/>
          </a:bodyPr>
          <a:lstStyle/>
          <a:p>
            <a:r>
              <a:rPr lang="en-US" sz="2400" dirty="0"/>
              <a:t>By a caretaker to a person younger than eighteen (18) years of age: </a:t>
            </a:r>
          </a:p>
          <a:p>
            <a:pPr lvl="2"/>
            <a:r>
              <a:rPr lang="en-US" sz="2400" dirty="0"/>
              <a:t>actual or attempted sexual intercourse, deviate sexual activity, or sexual contact; </a:t>
            </a:r>
          </a:p>
          <a:p>
            <a:pPr lvl="2"/>
            <a:r>
              <a:rPr lang="en-US" sz="2400" dirty="0"/>
              <a:t>forcing or encouraging the watching of pornography; </a:t>
            </a:r>
          </a:p>
          <a:p>
            <a:pPr lvl="2"/>
            <a:r>
              <a:rPr lang="en-US" sz="2400" dirty="0"/>
              <a:t>forcing, permitting, or encouraging the watching of live sexual activity; </a:t>
            </a:r>
          </a:p>
          <a:p>
            <a:pPr lvl="2"/>
            <a:r>
              <a:rPr lang="en-US" sz="2400" dirty="0"/>
              <a:t>forcing the listening to a phone sex line; </a:t>
            </a:r>
          </a:p>
          <a:p>
            <a:pPr lvl="2"/>
            <a:r>
              <a:rPr lang="en-US" sz="2400" dirty="0"/>
              <a:t>an act of voyeurism; </a:t>
            </a:r>
          </a:p>
          <a:p>
            <a:pPr lvl="2"/>
            <a:r>
              <a:rPr lang="en-US" sz="2400" dirty="0"/>
              <a:t>or the solicitation of sexual intercourse, deviate sexual activity, or sexual contact; </a:t>
            </a:r>
          </a:p>
        </p:txBody>
      </p:sp>
    </p:spTree>
    <p:extLst>
      <p:ext uri="{BB962C8B-B14F-4D97-AF65-F5344CB8AC3E}">
        <p14:creationId xmlns:p14="http://schemas.microsoft.com/office/powerpoint/2010/main" val="186739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4: Sexual Abuse </a:t>
            </a:r>
          </a:p>
        </p:txBody>
      </p:sp>
      <p:sp>
        <p:nvSpPr>
          <p:cNvPr id="3" name="Content Placeholder 2"/>
          <p:cNvSpPr>
            <a:spLocks noGrp="1"/>
          </p:cNvSpPr>
          <p:nvPr>
            <p:ph idx="1"/>
          </p:nvPr>
        </p:nvSpPr>
        <p:spPr/>
        <p:txBody>
          <a:bodyPr>
            <a:normAutofit/>
          </a:bodyPr>
          <a:lstStyle/>
          <a:p>
            <a:r>
              <a:rPr lang="en-US" sz="2400" dirty="0"/>
              <a:t>By a person younger than fourteen (14) years of age to a person younger than eighteen (18) years of age: </a:t>
            </a:r>
          </a:p>
          <a:p>
            <a:pPr lvl="2"/>
            <a:r>
              <a:rPr lang="en-US" sz="2400" dirty="0"/>
              <a:t>Actual or attempted sexual intercourse, deviate sexual activity, or sexual contact by forcible compulsion; or</a:t>
            </a:r>
          </a:p>
          <a:p>
            <a:pPr lvl="2"/>
            <a:endParaRPr lang="en-US" sz="2400" dirty="0"/>
          </a:p>
          <a:p>
            <a:r>
              <a:rPr lang="en-US" sz="2400" dirty="0"/>
              <a:t>By a person eighteen (18) years of age or older to a person who is younger than (18) years of age, the recruiting, harboring, transporting, obtaining, patronizing, or soliciting of a child for the purpose of a commercial sex act.</a:t>
            </a:r>
            <a:endParaRPr lang="en-US" sz="2799" dirty="0"/>
          </a:p>
        </p:txBody>
      </p:sp>
    </p:spTree>
    <p:extLst>
      <p:ext uri="{BB962C8B-B14F-4D97-AF65-F5344CB8AC3E}">
        <p14:creationId xmlns:p14="http://schemas.microsoft.com/office/powerpoint/2010/main" val="8457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 name="Rectangle 8">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1" name="Rectangle 10">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13" name="Group 12">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14" name="Oval 13">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15" name="Oval 14">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sp useBgFill="1">
        <p:nvSpPr>
          <p:cNvPr id="17" name="Rectangle 16">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893"/>
            <a:ext cx="12185778" cy="6856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endParaRPr lang="en-US" sz="1799">
              <a:solidFill>
                <a:srgbClr val="EEEEEE"/>
              </a:solidFill>
              <a:latin typeface="Rockwell" panose="02060603020205020403"/>
            </a:endParaRPr>
          </a:p>
        </p:txBody>
      </p:sp>
      <p:sp>
        <p:nvSpPr>
          <p:cNvPr id="19" name="Rectangle 18">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01223" y="3388668"/>
            <a:ext cx="3656648"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21" name="Group 20">
            <a:extLst>
              <a:ext uri="{FF2B5EF4-FFF2-40B4-BE49-F238E27FC236}">
                <a16:creationId xmlns:a16="http://schemas.microsoft.com/office/drawing/2014/main" id="{FDB0A998-A5C6-45CB-ACF3-1CF6399202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31529" y="1903702"/>
            <a:ext cx="3050599" cy="3050593"/>
            <a:chOff x="7933595" y="1903304"/>
            <a:chExt cx="3051394" cy="3051388"/>
          </a:xfrm>
        </p:grpSpPr>
        <p:sp>
          <p:nvSpPr>
            <p:cNvPr id="22" name="Oval 21">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3595" y="1903304"/>
              <a:ext cx="3051394" cy="3051388"/>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126">
                <a:defRPr/>
              </a:pPr>
              <a:endParaRPr lang="en-US" sz="1999" kern="0" dirty="0">
                <a:solidFill>
                  <a:prstClr val="white"/>
                </a:solidFill>
                <a:latin typeface="Rockwell Extra Bold" pitchFamily="18" charset="0"/>
              </a:endParaRPr>
            </a:p>
          </p:txBody>
        </p:sp>
        <p:sp>
          <p:nvSpPr>
            <p:cNvPr id="23" name="Oval 22">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95024" y="2064730"/>
              <a:ext cx="2728540" cy="2728536"/>
            </a:xfrm>
            <a:prstGeom prst="ellipse">
              <a:avLst/>
            </a:prstGeom>
            <a:noFill/>
            <a:ln w="25400" cap="flat" cmpd="sng" algn="ctr">
              <a:solidFill>
                <a:sysClr val="window" lastClr="FFFFFF"/>
              </a:solidFill>
              <a:prstDash val="solid"/>
            </a:ln>
            <a:effectLst/>
          </p:spPr>
          <p:txBody>
            <a:bodyPr rtlCol="0" anchor="ctr"/>
            <a:lstStyle/>
            <a:p>
              <a:pPr algn="ctr" defTabSz="914126">
                <a:defRPr/>
              </a:pPr>
              <a:endParaRPr lang="en-US" sz="1799" kern="0" dirty="0">
                <a:solidFill>
                  <a:prstClr val="white"/>
                </a:solidFill>
                <a:latin typeface="Calibri"/>
              </a:endParaRPr>
            </a:p>
          </p:txBody>
        </p:sp>
      </p:grpSp>
      <p:sp>
        <p:nvSpPr>
          <p:cNvPr id="5" name="TextBox 4">
            <a:extLst>
              <a:ext uri="{FF2B5EF4-FFF2-40B4-BE49-F238E27FC236}">
                <a16:creationId xmlns:a16="http://schemas.microsoft.com/office/drawing/2014/main" id="{6905AF8D-4141-A4BE-D28E-7AA03F97C395}"/>
              </a:ext>
            </a:extLst>
          </p:cNvPr>
          <p:cNvSpPr txBox="1"/>
          <p:nvPr/>
        </p:nvSpPr>
        <p:spPr>
          <a:xfrm>
            <a:off x="8017207" y="2953265"/>
            <a:ext cx="2971800" cy="954107"/>
          </a:xfrm>
          <a:prstGeom prst="rect">
            <a:avLst/>
          </a:prstGeom>
          <a:noFill/>
        </p:spPr>
        <p:txBody>
          <a:bodyPr wrap="square">
            <a:spAutoFit/>
          </a:bodyPr>
          <a:lstStyle/>
          <a:p>
            <a:pPr algn="ctr" defTabSz="457063"/>
            <a:r>
              <a:rPr lang="en-US" sz="2800" dirty="0">
                <a:solidFill>
                  <a:srgbClr val="52A3CB"/>
                </a:solidFill>
                <a:latin typeface="Rockwell" panose="02060603020205020403"/>
              </a:rPr>
              <a:t>What is Child Maltreatment</a:t>
            </a:r>
          </a:p>
        </p:txBody>
      </p:sp>
      <p:sp>
        <p:nvSpPr>
          <p:cNvPr id="12" name="TextBox 11">
            <a:extLst>
              <a:ext uri="{FF2B5EF4-FFF2-40B4-BE49-F238E27FC236}">
                <a16:creationId xmlns:a16="http://schemas.microsoft.com/office/drawing/2014/main" id="{683405F5-5AC6-C9BF-064A-AE902EFB0605}"/>
              </a:ext>
            </a:extLst>
          </p:cNvPr>
          <p:cNvSpPr txBox="1"/>
          <p:nvPr/>
        </p:nvSpPr>
        <p:spPr>
          <a:xfrm>
            <a:off x="446731" y="1903702"/>
            <a:ext cx="6595753" cy="3539430"/>
          </a:xfrm>
          <a:prstGeom prst="rect">
            <a:avLst/>
          </a:prstGeom>
          <a:noFill/>
        </p:spPr>
        <p:txBody>
          <a:bodyPr wrap="square" rtlCol="0">
            <a:spAutoFit/>
          </a:bodyPr>
          <a:lstStyle/>
          <a:p>
            <a:r>
              <a:rPr lang="en-US" sz="2800" dirty="0">
                <a:ea typeface="Verdana" panose="020B0604030504040204" pitchFamily="34" charset="0"/>
              </a:rPr>
              <a:t>Child maltreatment means abuse, neglect, or abandonment of a child by the caretaker.</a:t>
            </a:r>
          </a:p>
          <a:p>
            <a:endParaRPr lang="en-US" sz="2800" dirty="0">
              <a:ea typeface="Verdana" panose="020B0604030504040204" pitchFamily="34" charset="0"/>
            </a:endParaRPr>
          </a:p>
          <a:p>
            <a:r>
              <a:rPr lang="en-US" sz="2800" dirty="0">
                <a:ea typeface="Verdana" panose="020B0604030504040204" pitchFamily="34" charset="0"/>
              </a:rPr>
              <a:t>Child maltreatment occurs when the caretaker harms the child, lets harm come to the child, or fails to meet the child’s basic needs.</a:t>
            </a:r>
          </a:p>
        </p:txBody>
      </p:sp>
    </p:spTree>
    <p:extLst>
      <p:ext uri="{BB962C8B-B14F-4D97-AF65-F5344CB8AC3E}">
        <p14:creationId xmlns:p14="http://schemas.microsoft.com/office/powerpoint/2010/main" val="666442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CATEGORY 4: sexual abuse</a:t>
            </a:r>
            <a:br>
              <a:rPr lang="en-US" dirty="0"/>
            </a:br>
            <a:r>
              <a:rPr lang="en-US" dirty="0">
                <a:solidFill>
                  <a:schemeClr val="accent6"/>
                </a:solidFill>
              </a:rPr>
              <a:t>knowledge check</a:t>
            </a:r>
          </a:p>
        </p:txBody>
      </p:sp>
      <p:sp>
        <p:nvSpPr>
          <p:cNvPr id="3" name="Content Placeholder 2"/>
          <p:cNvSpPr>
            <a:spLocks noGrp="1"/>
          </p:cNvSpPr>
          <p:nvPr>
            <p:ph type="body" sz="half" idx="2"/>
          </p:nvPr>
        </p:nvSpPr>
        <p:spPr/>
        <p:txBody>
          <a:bodyPr/>
          <a:lstStyle/>
          <a:p>
            <a:endParaRPr lang="en-US" dirty="0"/>
          </a:p>
          <a:p>
            <a:pPr algn="ctr" defTabSz="914126">
              <a:lnSpc>
                <a:spcPct val="80000"/>
              </a:lnSpc>
              <a:spcBef>
                <a:spcPct val="0"/>
              </a:spcBef>
              <a:spcAft>
                <a:spcPts val="600"/>
              </a:spcAft>
            </a:pPr>
            <a:endParaRPr lang="en-US" sz="2000" b="1" cap="all" dirty="0">
              <a:solidFill>
                <a:schemeClr val="accent6"/>
              </a:solidFill>
              <a:latin typeface="+mj-lt"/>
              <a:ea typeface="+mj-ea"/>
              <a:cs typeface="+mj-cs"/>
            </a:endParaRPr>
          </a:p>
          <a:p>
            <a:pPr algn="ctr" defTabSz="914126">
              <a:lnSpc>
                <a:spcPct val="80000"/>
              </a:lnSpc>
              <a:spcBef>
                <a:spcPct val="0"/>
              </a:spcBef>
              <a:spcAft>
                <a:spcPts val="600"/>
              </a:spcAft>
            </a:pPr>
            <a:endParaRPr lang="en-US" sz="2400" b="1" cap="all" dirty="0">
              <a:solidFill>
                <a:schemeClr val="accent6"/>
              </a:solidFill>
              <a:latin typeface="+mj-lt"/>
              <a:ea typeface="+mj-ea"/>
              <a:cs typeface="+mj-cs"/>
            </a:endParaRPr>
          </a:p>
          <a:p>
            <a:pPr algn="ctr" defTabSz="914126">
              <a:lnSpc>
                <a:spcPct val="80000"/>
              </a:lnSpc>
              <a:spcBef>
                <a:spcPct val="0"/>
              </a:spcBef>
              <a:spcAft>
                <a:spcPts val="600"/>
              </a:spcAft>
            </a:pPr>
            <a:r>
              <a:rPr lang="en-US" sz="2400" b="1" cap="all" dirty="0">
                <a:solidFill>
                  <a:schemeClr val="accent6"/>
                </a:solidFill>
                <a:latin typeface="+mj-lt"/>
                <a:ea typeface="+mj-ea"/>
                <a:cs typeface="+mj-cs"/>
              </a:rPr>
              <a:t>Question: </a:t>
            </a:r>
            <a:r>
              <a:rPr lang="en-US" sz="2400" b="1" cap="all" dirty="0">
                <a:blipFill dpi="0" rotWithShape="1">
                  <a:blip r:embed="rId3"/>
                  <a:srcRect/>
                  <a:tile tx="6350" ty="-127000" sx="65000" sy="64000" flip="none" algn="tl"/>
                </a:blipFill>
                <a:latin typeface="+mj-lt"/>
                <a:ea typeface="+mj-ea"/>
                <a:cs typeface="+mj-cs"/>
              </a:rPr>
              <a:t>What is the  exception listed in the pub 357 for sexual abuse?</a:t>
            </a:r>
          </a:p>
          <a:p>
            <a:pPr marL="0" indent="0">
              <a:buNone/>
            </a:pPr>
            <a:endParaRPr lang="en-US" dirty="0"/>
          </a:p>
        </p:txBody>
      </p:sp>
      <p:pic>
        <p:nvPicPr>
          <p:cNvPr id="8" name="Picture Placeholder 7" descr="A blue silhouette of a person's head with gears in the brain&#10;&#10;Description automatically generated">
            <a:extLst>
              <a:ext uri="{FF2B5EF4-FFF2-40B4-BE49-F238E27FC236}">
                <a16:creationId xmlns:a16="http://schemas.microsoft.com/office/drawing/2014/main" id="{3AA0D00C-5118-9B73-EDB9-9F546F9A6F20}"/>
              </a:ext>
            </a:extLst>
          </p:cNvPr>
          <p:cNvPicPr>
            <a:picLocks noGrp="1" noChangeAspect="1"/>
          </p:cNvPicPr>
          <p:nvPr>
            <p:ph type="pic" idx="1"/>
          </p:nvPr>
        </p:nvPicPr>
        <p:blipFill rotWithShape="1">
          <a:blip r:embed="rId4">
            <a:extLst>
              <a:ext uri="{BEBA8EAE-BF5A-486C-A8C5-ECC9F3942E4B}">
                <a14:imgProps xmlns:a14="http://schemas.microsoft.com/office/drawing/2010/main">
                  <a14:imgLayer r:embed="rId5">
                    <a14:imgEffect>
                      <a14:artisticWatercolorSponge/>
                    </a14:imgEffect>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3715" r="3715"/>
          <a:stretch/>
        </p:blipFill>
        <p:spPr>
          <a:xfrm>
            <a:off x="0" y="0"/>
            <a:ext cx="8301038"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25339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1" name="Rectangle 9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3" name="Rectangle 9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95" name="Group 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96" name="Oval 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97" name="Oval 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pic>
        <p:nvPicPr>
          <p:cNvPr id="3" name="Picture 2">
            <a:extLst>
              <a:ext uri="{FF2B5EF4-FFF2-40B4-BE49-F238E27FC236}">
                <a16:creationId xmlns:a16="http://schemas.microsoft.com/office/drawing/2014/main" id="{FECDE715-70A0-37D3-38F5-91A210F88677}"/>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 y="0"/>
            <a:ext cx="12188825" cy="6858000"/>
          </a:xfrm>
          <a:prstGeom prst="rect">
            <a:avLst/>
          </a:prstGeom>
        </p:spPr>
      </p:pic>
      <p:sp>
        <p:nvSpPr>
          <p:cNvPr id="99" name="Rectangle 98">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837353"/>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01" name="Rectangle 100">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981429"/>
            <a:ext cx="10220330" cy="2077794"/>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1173174" y="4277582"/>
            <a:ext cx="6020881" cy="1622028"/>
          </a:xfrm>
        </p:spPr>
        <p:txBody>
          <a:bodyPr vert="horz" lIns="91416" tIns="45708" rIns="91416" bIns="45708" rtlCol="0" anchor="ctr">
            <a:normAutofit/>
          </a:bodyPr>
          <a:lstStyle/>
          <a:p>
            <a:pPr>
              <a:lnSpc>
                <a:spcPct val="80000"/>
              </a:lnSpc>
            </a:pPr>
            <a:r>
              <a:rPr lang="en-US" sz="5998" dirty="0">
                <a:blipFill dpi="0" rotWithShape="1">
                  <a:blip r:embed="rId5"/>
                  <a:srcRect/>
                  <a:tile tx="6350" ty="-127000" sx="65000" sy="64000" flip="none" algn="tl"/>
                </a:blipFill>
              </a:rPr>
              <a:t>Category 5:</a:t>
            </a:r>
            <a:br>
              <a:rPr lang="en-US" sz="5998" dirty="0">
                <a:blipFill dpi="0" rotWithShape="1">
                  <a:blip r:embed="rId5"/>
                  <a:srcRect/>
                  <a:tile tx="6350" ty="-127000" sx="65000" sy="64000" flip="none" algn="tl"/>
                </a:blipFill>
              </a:rPr>
            </a:br>
            <a:r>
              <a:rPr lang="en-US" sz="5998" b="0" dirty="0">
                <a:solidFill>
                  <a:schemeClr val="accent6"/>
                </a:solidFill>
              </a:rPr>
              <a:t>Sexual exploitation</a:t>
            </a:r>
          </a:p>
        </p:txBody>
      </p:sp>
      <p:sp>
        <p:nvSpPr>
          <p:cNvPr id="103" name="Rectangle 102">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6127967"/>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Tree>
    <p:extLst>
      <p:ext uri="{BB962C8B-B14F-4D97-AF65-F5344CB8AC3E}">
        <p14:creationId xmlns:p14="http://schemas.microsoft.com/office/powerpoint/2010/main" val="224162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5: Sexual Exploitation </a:t>
            </a:r>
          </a:p>
        </p:txBody>
      </p:sp>
      <p:sp>
        <p:nvSpPr>
          <p:cNvPr id="3" name="Content Placeholder 2"/>
          <p:cNvSpPr>
            <a:spLocks noGrp="1"/>
          </p:cNvSpPr>
          <p:nvPr>
            <p:ph idx="1"/>
          </p:nvPr>
        </p:nvSpPr>
        <p:spPr/>
        <p:txBody>
          <a:bodyPr>
            <a:normAutofit/>
          </a:bodyPr>
          <a:lstStyle/>
          <a:p>
            <a:pPr marL="0" indent="0">
              <a:buNone/>
            </a:pPr>
            <a:r>
              <a:rPr lang="en-US" sz="2400" dirty="0"/>
              <a:t>Sexual exploitation means:</a:t>
            </a:r>
          </a:p>
          <a:p>
            <a:r>
              <a:rPr lang="en-US" sz="2400" dirty="0"/>
              <a:t>By a person eighteen (18) years of age or older to a child who is not his or her spouse: </a:t>
            </a:r>
          </a:p>
          <a:p>
            <a:pPr lvl="2"/>
            <a:r>
              <a:rPr lang="en-US" sz="2400" dirty="0"/>
              <a:t>Allowing, permitting, or encouraging participation or depiction of the child in prostitution, obscene photography, or obscene filming; </a:t>
            </a:r>
          </a:p>
          <a:p>
            <a:pPr lvl="2"/>
            <a:r>
              <a:rPr lang="en-US" sz="2400" dirty="0"/>
              <a:t>or obscenely depicting, obscenely posing, </a:t>
            </a:r>
          </a:p>
          <a:p>
            <a:pPr lvl="2"/>
            <a:r>
              <a:rPr lang="en-US" sz="2400" dirty="0"/>
              <a:t>or obscenely posturing the child for any use or purpose.</a:t>
            </a:r>
          </a:p>
        </p:txBody>
      </p:sp>
    </p:spTree>
    <p:extLst>
      <p:ext uri="{BB962C8B-B14F-4D97-AF65-F5344CB8AC3E}">
        <p14:creationId xmlns:p14="http://schemas.microsoft.com/office/powerpoint/2010/main" val="342549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5: Sexual Exploitation </a:t>
            </a:r>
          </a:p>
        </p:txBody>
      </p:sp>
      <p:sp>
        <p:nvSpPr>
          <p:cNvPr id="3" name="Content Placeholder 2"/>
          <p:cNvSpPr>
            <a:spLocks noGrp="1"/>
          </p:cNvSpPr>
          <p:nvPr>
            <p:ph idx="1"/>
          </p:nvPr>
        </p:nvSpPr>
        <p:spPr/>
        <p:txBody>
          <a:bodyPr>
            <a:normAutofit/>
          </a:bodyPr>
          <a:lstStyle/>
          <a:p>
            <a:pPr marL="0" indent="0">
              <a:buNone/>
            </a:pPr>
            <a:r>
              <a:rPr lang="en-US" sz="2400" dirty="0"/>
              <a:t>Sexual exploitation means:</a:t>
            </a:r>
          </a:p>
          <a:p>
            <a:r>
              <a:rPr lang="en-US" sz="2600" dirty="0"/>
              <a:t>By a caretaker to a child: </a:t>
            </a:r>
          </a:p>
          <a:p>
            <a:pPr lvl="2"/>
            <a:r>
              <a:rPr lang="en-US" sz="2400" dirty="0"/>
              <a:t>Allowing, permitting, or encouraging participation or depiction of the child in prostitution, obscene photography, or obscene filming; </a:t>
            </a:r>
          </a:p>
          <a:p>
            <a:pPr lvl="2"/>
            <a:r>
              <a:rPr lang="en-US" sz="2400" dirty="0"/>
              <a:t>or obscenely depicting, obscenely posing, </a:t>
            </a:r>
          </a:p>
          <a:p>
            <a:pPr lvl="2"/>
            <a:r>
              <a:rPr lang="en-US" sz="2400" dirty="0"/>
              <a:t>or obscenely posturing the child for any use or purpose. </a:t>
            </a:r>
          </a:p>
        </p:txBody>
      </p:sp>
    </p:spTree>
    <p:extLst>
      <p:ext uri="{BB962C8B-B14F-4D97-AF65-F5344CB8AC3E}">
        <p14:creationId xmlns:p14="http://schemas.microsoft.com/office/powerpoint/2010/main" val="82741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1" name="Rectangle 9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3" name="Rectangle 9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95" name="Group 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96" name="Oval 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97" name="Oval 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pic>
        <p:nvPicPr>
          <p:cNvPr id="11" name="Picture 10" descr="A person and a child sitting on a couch&#10;&#10;Description automatically generated">
            <a:extLst>
              <a:ext uri="{FF2B5EF4-FFF2-40B4-BE49-F238E27FC236}">
                <a16:creationId xmlns:a16="http://schemas.microsoft.com/office/drawing/2014/main" id="{CE44FBFC-3807-259B-501D-2D5CE97C0417}"/>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0" y="0"/>
            <a:ext cx="12188825" cy="6858000"/>
          </a:xfrm>
          <a:prstGeom prst="rect">
            <a:avLst/>
          </a:prstGeom>
        </p:spPr>
      </p:pic>
      <p:sp>
        <p:nvSpPr>
          <p:cNvPr id="99" name="Rectangle 98">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837353"/>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01" name="Rectangle 100">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981429"/>
            <a:ext cx="10220330" cy="2077794"/>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1173174" y="4277582"/>
            <a:ext cx="6020881" cy="1622028"/>
          </a:xfrm>
        </p:spPr>
        <p:txBody>
          <a:bodyPr vert="horz" lIns="91416" tIns="45708" rIns="91416" bIns="45708" rtlCol="0" anchor="ctr">
            <a:normAutofit/>
          </a:bodyPr>
          <a:lstStyle/>
          <a:p>
            <a:pPr>
              <a:lnSpc>
                <a:spcPct val="80000"/>
              </a:lnSpc>
            </a:pPr>
            <a:r>
              <a:rPr lang="en-US" sz="5998" dirty="0">
                <a:blipFill dpi="0" rotWithShape="1">
                  <a:blip r:embed="rId5"/>
                  <a:srcRect/>
                  <a:tile tx="6350" ty="-127000" sx="65000" sy="64000" flip="none" algn="tl"/>
                </a:blipFill>
              </a:rPr>
              <a:t>other</a:t>
            </a:r>
            <a:br>
              <a:rPr lang="en-US" sz="5998" dirty="0">
                <a:blipFill dpi="0" rotWithShape="1">
                  <a:blip r:embed="rId5"/>
                  <a:srcRect/>
                  <a:tile tx="6350" ty="-127000" sx="65000" sy="64000" flip="none" algn="tl"/>
                </a:blipFill>
              </a:rPr>
            </a:br>
            <a:r>
              <a:rPr lang="en-US" sz="5998" b="0" dirty="0">
                <a:solidFill>
                  <a:schemeClr val="accent6"/>
                </a:solidFill>
              </a:rPr>
              <a:t>definitions</a:t>
            </a:r>
          </a:p>
        </p:txBody>
      </p:sp>
      <p:sp>
        <p:nvSpPr>
          <p:cNvPr id="103" name="Rectangle 102">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6127967"/>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Tree>
    <p:extLst>
      <p:ext uri="{BB962C8B-B14F-4D97-AF65-F5344CB8AC3E}">
        <p14:creationId xmlns:p14="http://schemas.microsoft.com/office/powerpoint/2010/main" val="3169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Who is consider an Underage Juvenile Offender?</a:t>
            </a:r>
          </a:p>
        </p:txBody>
      </p:sp>
      <p:sp>
        <p:nvSpPr>
          <p:cNvPr id="3" name="Content Placeholder 2"/>
          <p:cNvSpPr>
            <a:spLocks noGrp="1"/>
          </p:cNvSpPr>
          <p:nvPr>
            <p:ph idx="1"/>
          </p:nvPr>
        </p:nvSpPr>
        <p:spPr>
          <a:xfrm>
            <a:off x="1069569" y="2590800"/>
            <a:ext cx="10055781" cy="3581400"/>
          </a:xfrm>
        </p:spPr>
        <p:txBody>
          <a:bodyPr>
            <a:normAutofit/>
          </a:bodyPr>
          <a:lstStyle/>
          <a:p>
            <a:r>
              <a:rPr lang="en-US" sz="2400" dirty="0"/>
              <a:t>Any child younger than 14-years-old from whom a report of sexual abuse has been determined to be true for sexual abuse to another child. </a:t>
            </a:r>
          </a:p>
        </p:txBody>
      </p:sp>
    </p:spTree>
    <p:extLst>
      <p:ext uri="{BB962C8B-B14F-4D97-AF65-F5344CB8AC3E}">
        <p14:creationId xmlns:p14="http://schemas.microsoft.com/office/powerpoint/2010/main" val="169583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the definition of Sexual Contact?</a:t>
            </a:r>
          </a:p>
        </p:txBody>
      </p:sp>
      <p:sp>
        <p:nvSpPr>
          <p:cNvPr id="3" name="Content Placeholder 2"/>
          <p:cNvSpPr>
            <a:spLocks noGrp="1"/>
          </p:cNvSpPr>
          <p:nvPr>
            <p:ph idx="1"/>
          </p:nvPr>
        </p:nvSpPr>
        <p:spPr>
          <a:xfrm>
            <a:off x="1069569" y="2667000"/>
            <a:ext cx="10055781" cy="3505200"/>
          </a:xfrm>
        </p:spPr>
        <p:txBody>
          <a:bodyPr>
            <a:normAutofit/>
          </a:bodyPr>
          <a:lstStyle/>
          <a:p>
            <a:r>
              <a:rPr lang="en-US" sz="2400" dirty="0"/>
              <a:t>Sexual contact is defined as any act of sexual gratification involving:</a:t>
            </a:r>
          </a:p>
          <a:p>
            <a:pPr lvl="2"/>
            <a:r>
              <a:rPr lang="en-US" sz="2400" dirty="0"/>
              <a:t>Touching, directly or through clothing, of the sex organs, buttocks, or anus of a person or breast of a female;</a:t>
            </a:r>
          </a:p>
          <a:p>
            <a:pPr lvl="2"/>
            <a:r>
              <a:rPr lang="en-US" sz="2400" dirty="0"/>
              <a:t>Encouraging a child to touch the offender in a sexual manner; or</a:t>
            </a:r>
          </a:p>
          <a:p>
            <a:pPr lvl="2"/>
            <a:r>
              <a:rPr lang="en-US" sz="2400" dirty="0"/>
              <a:t>Offender requesting to touch the child in a sexual manner;</a:t>
            </a:r>
          </a:p>
        </p:txBody>
      </p:sp>
    </p:spTree>
    <p:extLst>
      <p:ext uri="{BB962C8B-B14F-4D97-AF65-F5344CB8AC3E}">
        <p14:creationId xmlns:p14="http://schemas.microsoft.com/office/powerpoint/2010/main" val="330898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98755" y="6228952"/>
            <a:ext cx="457081" cy="457081"/>
            <a:chOff x="11361456" y="6195813"/>
            <a:chExt cx="548640" cy="548640"/>
          </a:xfrm>
        </p:grpSpPr>
        <p:sp>
          <p:nvSpPr>
            <p:cNvPr id="19" name="Oval 18">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20" name="Oval 19">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pPr defTabSz="457063"/>
              <a:endParaRPr lang="en-US" sz="1799">
                <a:solidFill>
                  <a:srgbClr val="333333"/>
                </a:solidFill>
                <a:latin typeface="Rockwell" panose="02060603020205020403"/>
              </a:endParaRPr>
            </a:p>
          </p:txBody>
        </p:sp>
      </p:grpSp>
      <p:sp useBgFill="1">
        <p:nvSpPr>
          <p:cNvPr id="22" name="Rectangle 21">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7" y="893"/>
            <a:ext cx="12185778" cy="6856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16" tIns="45708" rIns="91416" bIns="4570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endParaRPr lang="en-US" sz="1799">
              <a:solidFill>
                <a:srgbClr val="EEEEEE"/>
              </a:solidFill>
              <a:latin typeface="Rockwell" panose="02060603020205020403"/>
            </a:endParaRPr>
          </a:p>
        </p:txBody>
      </p:sp>
      <p:sp>
        <p:nvSpPr>
          <p:cNvPr id="24" name="Oval 2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58" y="1680025"/>
            <a:ext cx="3497953" cy="3497947"/>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126">
              <a:defRPr/>
            </a:pPr>
            <a:endParaRPr lang="en-US" sz="1999" kern="0" dirty="0">
              <a:solidFill>
                <a:prstClr val="white"/>
              </a:solidFill>
              <a:latin typeface="Rockwell Extra Bold" pitchFamily="18" charset="0"/>
            </a:endParaRPr>
          </a:p>
        </p:txBody>
      </p:sp>
      <p:sp>
        <p:nvSpPr>
          <p:cNvPr id="26" name="Oval 25">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5809" y="1865075"/>
            <a:ext cx="3127851" cy="3127847"/>
          </a:xfrm>
          <a:prstGeom prst="ellipse">
            <a:avLst/>
          </a:prstGeom>
          <a:noFill/>
          <a:ln w="25400" cap="flat" cmpd="sng" algn="ctr">
            <a:solidFill>
              <a:sysClr val="window" lastClr="FFFFFF"/>
            </a:solidFill>
            <a:prstDash val="solid"/>
          </a:ln>
          <a:effectLst/>
        </p:spPr>
        <p:txBody>
          <a:bodyPr rtlCol="0" anchor="ctr"/>
          <a:lstStyle/>
          <a:p>
            <a:pPr algn="ctr" defTabSz="914126">
              <a:defRPr/>
            </a:pPr>
            <a:endParaRPr lang="en-US" sz="1799" kern="0" dirty="0">
              <a:solidFill>
                <a:prstClr val="white"/>
              </a:solidFill>
              <a:latin typeface="Calibri"/>
            </a:endParaRPr>
          </a:p>
        </p:txBody>
      </p:sp>
      <p:sp>
        <p:nvSpPr>
          <p:cNvPr id="2" name="TextBox 1">
            <a:extLst>
              <a:ext uri="{FF2B5EF4-FFF2-40B4-BE49-F238E27FC236}">
                <a16:creationId xmlns:a16="http://schemas.microsoft.com/office/drawing/2014/main" id="{7C0F84DE-3F30-C354-971F-EFD91F728016}"/>
              </a:ext>
            </a:extLst>
          </p:cNvPr>
          <p:cNvSpPr txBox="1"/>
          <p:nvPr/>
        </p:nvSpPr>
        <p:spPr>
          <a:xfrm>
            <a:off x="1460164" y="2377135"/>
            <a:ext cx="2883333" cy="2103725"/>
          </a:xfrm>
          <a:prstGeom prst="rect">
            <a:avLst/>
          </a:prstGeom>
          <a:noFill/>
        </p:spPr>
        <p:txBody>
          <a:bodyPr vert="horz" lIns="91416" tIns="45708" rIns="91416" bIns="45708" rtlCol="0" anchor="ctr">
            <a:normAutofit/>
          </a:bodyPr>
          <a:lstStyle/>
          <a:p>
            <a:pPr algn="ctr" defTabSz="914126">
              <a:lnSpc>
                <a:spcPct val="90000"/>
              </a:lnSpc>
              <a:spcBef>
                <a:spcPct val="0"/>
              </a:spcBef>
              <a:spcAft>
                <a:spcPts val="600"/>
              </a:spcAft>
            </a:pPr>
            <a:r>
              <a:rPr lang="en-US" sz="3200" cap="all" dirty="0">
                <a:solidFill>
                  <a:srgbClr val="FFFFFF"/>
                </a:solidFill>
                <a:latin typeface="Rockwell Condensed" panose="02060603050405020104"/>
              </a:rPr>
              <a:t>Training material source </a:t>
            </a:r>
          </a:p>
          <a:p>
            <a:pPr algn="ctr" defTabSz="914126">
              <a:lnSpc>
                <a:spcPct val="90000"/>
              </a:lnSpc>
              <a:spcBef>
                <a:spcPct val="0"/>
              </a:spcBef>
              <a:spcAft>
                <a:spcPts val="600"/>
              </a:spcAft>
            </a:pPr>
            <a:endParaRPr lang="en-US" sz="2399" cap="all" dirty="0">
              <a:solidFill>
                <a:srgbClr val="FFFFFF"/>
              </a:solidFill>
              <a:latin typeface="Rockwell Condensed" panose="02060603050405020104"/>
            </a:endParaRPr>
          </a:p>
        </p:txBody>
      </p:sp>
      <p:sp>
        <p:nvSpPr>
          <p:cNvPr id="28" name="Rectangle 2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1364" y="3388670"/>
            <a:ext cx="3656648" cy="80662"/>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3" name="TextBox 2">
            <a:extLst>
              <a:ext uri="{FF2B5EF4-FFF2-40B4-BE49-F238E27FC236}">
                <a16:creationId xmlns:a16="http://schemas.microsoft.com/office/drawing/2014/main" id="{C5DB8D69-913E-8356-16EC-F7C0912C5459}"/>
              </a:ext>
            </a:extLst>
          </p:cNvPr>
          <p:cNvSpPr txBox="1"/>
          <p:nvPr/>
        </p:nvSpPr>
        <p:spPr>
          <a:xfrm>
            <a:off x="5450680" y="2231336"/>
            <a:ext cx="6663531" cy="1883464"/>
          </a:xfrm>
          <a:prstGeom prst="rect">
            <a:avLst/>
          </a:prstGeom>
          <a:noFill/>
        </p:spPr>
        <p:txBody>
          <a:bodyPr wrap="square" rtlCol="0">
            <a:spAutoFit/>
          </a:bodyPr>
          <a:lstStyle/>
          <a:p>
            <a:pPr algn="ctr">
              <a:lnSpc>
                <a:spcPct val="150000"/>
              </a:lnSpc>
            </a:pPr>
            <a:r>
              <a:rPr lang="en-US" sz="2000" dirty="0"/>
              <a:t>Arkansas Department of Human Services </a:t>
            </a:r>
          </a:p>
          <a:p>
            <a:pPr algn="ctr">
              <a:lnSpc>
                <a:spcPct val="150000"/>
              </a:lnSpc>
            </a:pPr>
            <a:r>
              <a:rPr lang="en-US" sz="2000" dirty="0"/>
              <a:t>Division of Children and Family Services</a:t>
            </a:r>
          </a:p>
          <a:p>
            <a:pPr algn="ctr">
              <a:lnSpc>
                <a:spcPct val="150000"/>
              </a:lnSpc>
            </a:pPr>
            <a:r>
              <a:rPr lang="en-US" sz="2000" dirty="0"/>
              <a:t>Child Maltreatment Investigation Determination Guide</a:t>
            </a:r>
          </a:p>
          <a:p>
            <a:pPr algn="ctr">
              <a:lnSpc>
                <a:spcPct val="150000"/>
              </a:lnSpc>
            </a:pPr>
            <a:r>
              <a:rPr lang="en-US" sz="2000" dirty="0"/>
              <a:t>PUB 357, August 2023</a:t>
            </a:r>
          </a:p>
        </p:txBody>
      </p:sp>
    </p:spTree>
    <p:extLst>
      <p:ext uri="{BB962C8B-B14F-4D97-AF65-F5344CB8AC3E}">
        <p14:creationId xmlns:p14="http://schemas.microsoft.com/office/powerpoint/2010/main" val="1070350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WHO IS THE Caretaker?</a:t>
            </a:r>
          </a:p>
        </p:txBody>
      </p:sp>
      <p:sp>
        <p:nvSpPr>
          <p:cNvPr id="3" name="Content Placeholder 2"/>
          <p:cNvSpPr>
            <a:spLocks noGrp="1"/>
          </p:cNvSpPr>
          <p:nvPr>
            <p:ph idx="1"/>
          </p:nvPr>
        </p:nvSpPr>
        <p:spPr>
          <a:xfrm>
            <a:off x="531812" y="2502408"/>
            <a:ext cx="11048999" cy="4050792"/>
          </a:xfrm>
        </p:spPr>
        <p:txBody>
          <a:bodyPr>
            <a:normAutofit/>
          </a:bodyPr>
          <a:lstStyle/>
          <a:p>
            <a:pPr marL="0" indent="0">
              <a:buNone/>
            </a:pPr>
            <a:r>
              <a:rPr lang="en-US" sz="2800" dirty="0">
                <a:ea typeface="Verdana" panose="020B0604030504040204" pitchFamily="34" charset="0"/>
              </a:rPr>
              <a:t>“Caretaker” means a parent, guardian, custodian, resource parent, or any person fourteen (14) years of age or older who is entrusted with a child’s care by a parent, guardian, custodian, or resource parent, including, but not limited to without limitation, an agent or employee of a public or private school, or any person responsible for a child’s welfare, but excluding the spouse of a minor.</a:t>
            </a:r>
          </a:p>
        </p:txBody>
      </p:sp>
    </p:spTree>
    <p:extLst>
      <p:ext uri="{BB962C8B-B14F-4D97-AF65-F5344CB8AC3E}">
        <p14:creationId xmlns:p14="http://schemas.microsoft.com/office/powerpoint/2010/main" val="359125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A6E953-58E3-B270-A56B-935D72D8620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 y="0"/>
            <a:ext cx="12188825" cy="6248400"/>
          </a:xfrm>
          <a:prstGeom prst="rect">
            <a:avLst/>
          </a:prstGeom>
        </p:spPr>
      </p:pic>
      <p:sp>
        <p:nvSpPr>
          <p:cNvPr id="10" name="Rectangle 9">
            <a:extLst>
              <a:ext uri="{FF2B5EF4-FFF2-40B4-BE49-F238E27FC236}">
                <a16:creationId xmlns:a16="http://schemas.microsoft.com/office/drawing/2014/main" id="{8DCC85A8-C3BA-B433-8BAF-4AB0410D0EB2}"/>
              </a:ext>
            </a:extLst>
          </p:cNvPr>
          <p:cNvSpPr/>
          <p:nvPr/>
        </p:nvSpPr>
        <p:spPr>
          <a:xfrm>
            <a:off x="15616" y="4419600"/>
            <a:ext cx="12188825" cy="1600200"/>
          </a:xfrm>
          <a:prstGeom prst="rect">
            <a:avLst/>
          </a:prstGeom>
          <a:solidFill>
            <a:srgbClr val="781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3" y="4419600"/>
            <a:ext cx="12188825" cy="1609344"/>
          </a:xfrm>
        </p:spPr>
        <p:txBody>
          <a:bodyPr/>
          <a:lstStyle/>
          <a:p>
            <a:pPr algn="ctr"/>
            <a:r>
              <a:rPr lang="en-US" dirty="0">
                <a:solidFill>
                  <a:schemeClr val="bg1"/>
                </a:solidFill>
              </a:rPr>
              <a:t>What is considered Severe Maltreatment?</a:t>
            </a:r>
          </a:p>
        </p:txBody>
      </p:sp>
    </p:spTree>
    <p:extLst>
      <p:ext uri="{BB962C8B-B14F-4D97-AF65-F5344CB8AC3E}">
        <p14:creationId xmlns:p14="http://schemas.microsoft.com/office/powerpoint/2010/main" val="135399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0110-37E6-092C-149C-5C31FAD75247}"/>
              </a:ext>
            </a:extLst>
          </p:cNvPr>
          <p:cNvSpPr>
            <a:spLocks noGrp="1"/>
          </p:cNvSpPr>
          <p:nvPr>
            <p:ph type="title"/>
          </p:nvPr>
        </p:nvSpPr>
        <p:spPr>
          <a:xfrm>
            <a:off x="8761412" y="2794476"/>
            <a:ext cx="3199567" cy="1737360"/>
          </a:xfrm>
        </p:spPr>
        <p:txBody>
          <a:bodyPr/>
          <a:lstStyle/>
          <a:p>
            <a:r>
              <a:rPr lang="en-US" dirty="0"/>
              <a:t>The five categories of maltreatment</a:t>
            </a:r>
          </a:p>
        </p:txBody>
      </p:sp>
      <p:graphicFrame>
        <p:nvGraphicFramePr>
          <p:cNvPr id="5" name="Content Placeholder 2">
            <a:extLst>
              <a:ext uri="{FF2B5EF4-FFF2-40B4-BE49-F238E27FC236}">
                <a16:creationId xmlns:a16="http://schemas.microsoft.com/office/drawing/2014/main" id="{548EBE4C-F53B-0030-D5EC-77070079AB90}"/>
              </a:ext>
            </a:extLst>
          </p:cNvPr>
          <p:cNvGraphicFramePr>
            <a:graphicFrameLocks/>
          </p:cNvGraphicFramePr>
          <p:nvPr>
            <p:extLst>
              <p:ext uri="{D42A27DB-BD31-4B8C-83A1-F6EECF244321}">
                <p14:modId xmlns:p14="http://schemas.microsoft.com/office/powerpoint/2010/main" val="2825965220"/>
              </p:ext>
            </p:extLst>
          </p:nvPr>
        </p:nvGraphicFramePr>
        <p:xfrm>
          <a:off x="836612" y="838200"/>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724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1" name="Rectangle 9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3" name="Rectangle 9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95" name="Group 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96" name="Oval 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97" name="Oval 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pic>
        <p:nvPicPr>
          <p:cNvPr id="5" name="Picture 4">
            <a:extLst>
              <a:ext uri="{FF2B5EF4-FFF2-40B4-BE49-F238E27FC236}">
                <a16:creationId xmlns:a16="http://schemas.microsoft.com/office/drawing/2014/main" id="{79933FA5-4093-5A64-67E9-2A2C2425C7FC}"/>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 y="0"/>
            <a:ext cx="12188825" cy="6858000"/>
          </a:xfrm>
          <a:prstGeom prst="rect">
            <a:avLst/>
          </a:prstGeom>
        </p:spPr>
      </p:pic>
      <p:sp>
        <p:nvSpPr>
          <p:cNvPr id="99" name="Rectangle 98">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837353"/>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01" name="Rectangle 100">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981429"/>
            <a:ext cx="10220330" cy="2077794"/>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1173174" y="4277582"/>
            <a:ext cx="6020881" cy="1622028"/>
          </a:xfrm>
        </p:spPr>
        <p:txBody>
          <a:bodyPr vert="horz" lIns="91416" tIns="45708" rIns="91416" bIns="45708" rtlCol="0" anchor="ctr">
            <a:normAutofit/>
          </a:bodyPr>
          <a:lstStyle/>
          <a:p>
            <a:pPr>
              <a:lnSpc>
                <a:spcPct val="80000"/>
              </a:lnSpc>
            </a:pPr>
            <a:r>
              <a:rPr lang="en-US" sz="5998" dirty="0">
                <a:blipFill dpi="0" rotWithShape="1">
                  <a:blip r:embed="rId5"/>
                  <a:srcRect/>
                  <a:tile tx="6350" ty="-127000" sx="65000" sy="64000" flip="none" algn="tl"/>
                </a:blipFill>
              </a:rPr>
              <a:t>Category 1:</a:t>
            </a:r>
            <a:br>
              <a:rPr lang="en-US" sz="5998" dirty="0">
                <a:blipFill dpi="0" rotWithShape="1">
                  <a:blip r:embed="rId5"/>
                  <a:srcRect/>
                  <a:tile tx="6350" ty="-127000" sx="65000" sy="64000" flip="none" algn="tl"/>
                </a:blipFill>
              </a:rPr>
            </a:br>
            <a:r>
              <a:rPr lang="en-US" sz="5998" b="0" dirty="0">
                <a:solidFill>
                  <a:schemeClr val="accent6"/>
                </a:solidFill>
              </a:rPr>
              <a:t>abandonment</a:t>
            </a:r>
          </a:p>
        </p:txBody>
      </p:sp>
      <p:sp>
        <p:nvSpPr>
          <p:cNvPr id="103" name="Rectangle 102">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6127967"/>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Tree>
    <p:extLst>
      <p:ext uri="{BB962C8B-B14F-4D97-AF65-F5344CB8AC3E}">
        <p14:creationId xmlns:p14="http://schemas.microsoft.com/office/powerpoint/2010/main" val="370825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Category 1: Abandonment </a:t>
            </a:r>
          </a:p>
        </p:txBody>
      </p:sp>
      <p:sp>
        <p:nvSpPr>
          <p:cNvPr id="3" name="Content Placeholder 2"/>
          <p:cNvSpPr>
            <a:spLocks noGrp="1"/>
          </p:cNvSpPr>
          <p:nvPr>
            <p:ph idx="1"/>
          </p:nvPr>
        </p:nvSpPr>
        <p:spPr>
          <a:xfrm>
            <a:off x="1331912" y="2667000"/>
            <a:ext cx="9525000" cy="2362200"/>
          </a:xfrm>
        </p:spPr>
        <p:txBody>
          <a:bodyPr>
            <a:noAutofit/>
          </a:bodyPr>
          <a:lstStyle/>
          <a:p>
            <a:r>
              <a:rPr lang="en-US" sz="2400" dirty="0"/>
              <a:t>A parent who fails to provide reasonable support and to maintain regular contact with their child. </a:t>
            </a:r>
          </a:p>
          <a:p>
            <a:pPr marL="0" indent="0">
              <a:buNone/>
            </a:pPr>
            <a:endParaRPr lang="en-US" sz="2400" dirty="0"/>
          </a:p>
        </p:txBody>
      </p:sp>
    </p:spTree>
    <p:extLst>
      <p:ext uri="{BB962C8B-B14F-4D97-AF65-F5344CB8AC3E}">
        <p14:creationId xmlns:p14="http://schemas.microsoft.com/office/powerpoint/2010/main" val="23538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347489"/>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1" name="Rectangle 9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4299470"/>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93" name="Rectangle 9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94" y="1485285"/>
            <a:ext cx="10220330" cy="2742486"/>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grpSp>
        <p:nvGrpSpPr>
          <p:cNvPr id="95" name="Group 9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701" y="4068756"/>
            <a:ext cx="1080623" cy="1080621"/>
            <a:chOff x="9685338" y="4460675"/>
            <a:chExt cx="1080904" cy="1080902"/>
          </a:xfrm>
        </p:grpSpPr>
        <p:sp>
          <p:nvSpPr>
            <p:cNvPr id="96" name="Oval 9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pPr defTabSz="457063"/>
              <a:endParaRPr lang="en-US" sz="1799">
                <a:solidFill>
                  <a:srgbClr val="333333"/>
                </a:solidFill>
                <a:latin typeface="Rockwell" panose="02060603020205020403"/>
              </a:endParaRPr>
            </a:p>
          </p:txBody>
        </p:sp>
        <p:sp>
          <p:nvSpPr>
            <p:cNvPr id="97" name="Oval 9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defTabSz="457063"/>
              <a:endParaRPr lang="en-US" sz="1799">
                <a:solidFill>
                  <a:srgbClr val="333333"/>
                </a:solidFill>
                <a:latin typeface="Rockwell" panose="02060603020205020403"/>
              </a:endParaRPr>
            </a:p>
          </p:txBody>
        </p:sp>
      </p:grpSp>
      <p:pic>
        <p:nvPicPr>
          <p:cNvPr id="5" name="Picture 4">
            <a:extLst>
              <a:ext uri="{FF2B5EF4-FFF2-40B4-BE49-F238E27FC236}">
                <a16:creationId xmlns:a16="http://schemas.microsoft.com/office/drawing/2014/main" id="{20C17052-CCAB-FB08-9DA9-DD23DA62D7F6}"/>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 y="0"/>
            <a:ext cx="12188824" cy="6858000"/>
          </a:xfrm>
          <a:prstGeom prst="rect">
            <a:avLst/>
          </a:prstGeom>
        </p:spPr>
      </p:pic>
      <p:sp>
        <p:nvSpPr>
          <p:cNvPr id="99" name="Rectangle 98">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837353"/>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101" name="Rectangle 100">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3981429"/>
            <a:ext cx="10220330" cy="2077794"/>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
        <p:nvSpPr>
          <p:cNvPr id="2" name="Title 1">
            <a:extLst>
              <a:ext uri="{FF2B5EF4-FFF2-40B4-BE49-F238E27FC236}">
                <a16:creationId xmlns:a16="http://schemas.microsoft.com/office/drawing/2014/main" id="{E73C7E03-8805-7CF0-A6A8-1075A58D9413}"/>
              </a:ext>
            </a:extLst>
          </p:cNvPr>
          <p:cNvSpPr>
            <a:spLocks noGrp="1"/>
          </p:cNvSpPr>
          <p:nvPr>
            <p:ph type="title"/>
          </p:nvPr>
        </p:nvSpPr>
        <p:spPr>
          <a:xfrm>
            <a:off x="1173174" y="4277582"/>
            <a:ext cx="6020881" cy="1622028"/>
          </a:xfrm>
        </p:spPr>
        <p:txBody>
          <a:bodyPr vert="horz" lIns="91416" tIns="45708" rIns="91416" bIns="45708" rtlCol="0" anchor="ctr">
            <a:normAutofit/>
          </a:bodyPr>
          <a:lstStyle/>
          <a:p>
            <a:pPr>
              <a:lnSpc>
                <a:spcPct val="80000"/>
              </a:lnSpc>
            </a:pPr>
            <a:r>
              <a:rPr lang="en-US" sz="5998" dirty="0">
                <a:blipFill dpi="0" rotWithShape="1">
                  <a:blip r:embed="rId5"/>
                  <a:srcRect/>
                  <a:tile tx="6350" ty="-127000" sx="65000" sy="64000" flip="none" algn="tl"/>
                </a:blipFill>
              </a:rPr>
              <a:t>Category 2:</a:t>
            </a:r>
            <a:br>
              <a:rPr lang="en-US" sz="5998" dirty="0">
                <a:blipFill dpi="0" rotWithShape="1">
                  <a:blip r:embed="rId5"/>
                  <a:srcRect/>
                  <a:tile tx="6350" ty="-127000" sx="65000" sy="64000" flip="none" algn="tl"/>
                </a:blipFill>
              </a:rPr>
            </a:br>
            <a:r>
              <a:rPr lang="en-US" sz="5998" b="0" dirty="0" err="1">
                <a:solidFill>
                  <a:schemeClr val="accent6"/>
                </a:solidFill>
              </a:rPr>
              <a:t>abUSE</a:t>
            </a:r>
            <a:endParaRPr lang="en-US" sz="5998" b="0" dirty="0">
              <a:solidFill>
                <a:schemeClr val="accent6"/>
              </a:solidFill>
            </a:endParaRPr>
          </a:p>
        </p:txBody>
      </p:sp>
      <p:sp>
        <p:nvSpPr>
          <p:cNvPr id="103" name="Rectangle 102">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247" y="6127967"/>
            <a:ext cx="10220330" cy="8066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srgbClr val="EEEEEE"/>
              </a:solidFill>
              <a:latin typeface="Rockwell" panose="02060603020205020403"/>
            </a:endParaRPr>
          </a:p>
        </p:txBody>
      </p:sp>
    </p:spTree>
    <p:extLst>
      <p:ext uri="{BB962C8B-B14F-4D97-AF65-F5344CB8AC3E}">
        <p14:creationId xmlns:p14="http://schemas.microsoft.com/office/powerpoint/2010/main" val="16421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Custom 1">
      <a:dk1>
        <a:srgbClr val="333333"/>
      </a:dk1>
      <a:lt1>
        <a:srgbClr val="EEEEEE"/>
      </a:lt1>
      <a:dk2>
        <a:srgbClr val="4C1A27"/>
      </a:dk2>
      <a:lt2>
        <a:srgbClr val="A7A9AC"/>
      </a:lt2>
      <a:accent1>
        <a:srgbClr val="98344F"/>
      </a:accent1>
      <a:accent2>
        <a:srgbClr val="6E2639"/>
      </a:accent2>
      <a:accent3>
        <a:srgbClr val="FFBF00"/>
      </a:accent3>
      <a:accent4>
        <a:srgbClr val="99CC33"/>
      </a:accent4>
      <a:accent5>
        <a:srgbClr val="D5410B"/>
      </a:accent5>
      <a:accent6>
        <a:srgbClr val="52A3CB"/>
      </a:accent6>
      <a:hlink>
        <a:srgbClr val="245D7A"/>
      </a:hlink>
      <a:folHlink>
        <a:srgbClr val="D5410B"/>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owerpoint Brand Design and Style Guide Template 1.pptx" id="{93524397-5BD9-456A-AB7A-9E3956E74433}" vid="{BC1CA09F-F0C1-4828-9E49-60EE83698F51}"/>
    </a:ext>
  </a:extLst>
</a:theme>
</file>

<file path=ppt/theme/theme2.xml><?xml version="1.0" encoding="utf-8"?>
<a:theme xmlns:a="http://schemas.openxmlformats.org/drawingml/2006/main" name="1_Wood Type">
  <a:themeElements>
    <a:clrScheme name="Custom 1">
      <a:dk1>
        <a:srgbClr val="333333"/>
      </a:dk1>
      <a:lt1>
        <a:srgbClr val="EEEEEE"/>
      </a:lt1>
      <a:dk2>
        <a:srgbClr val="4C1A27"/>
      </a:dk2>
      <a:lt2>
        <a:srgbClr val="A7A9AC"/>
      </a:lt2>
      <a:accent1>
        <a:srgbClr val="98344F"/>
      </a:accent1>
      <a:accent2>
        <a:srgbClr val="6E2639"/>
      </a:accent2>
      <a:accent3>
        <a:srgbClr val="FFBF00"/>
      </a:accent3>
      <a:accent4>
        <a:srgbClr val="99CC33"/>
      </a:accent4>
      <a:accent5>
        <a:srgbClr val="D5410B"/>
      </a:accent5>
      <a:accent6>
        <a:srgbClr val="52A3CB"/>
      </a:accent6>
      <a:hlink>
        <a:srgbClr val="245D7A"/>
      </a:hlink>
      <a:folHlink>
        <a:srgbClr val="D5410B"/>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owerpoint Brand Design and Style Guide Template 1.pptx" id="{93524397-5BD9-456A-AB7A-9E3956E74433}" vid="{BC1CA09F-F0C1-4828-9E49-60EE83698F51}"/>
    </a:ext>
  </a:extLst>
</a:theme>
</file>

<file path=ppt/theme/theme3.xml><?xml version="1.0" encoding="utf-8"?>
<a:theme xmlns:a="http://schemas.openxmlformats.org/drawingml/2006/main" name="Office Theme">
  <a:themeElements>
    <a:clrScheme name="StripedBorder_16x9">
      <a:dk1>
        <a:srgbClr val="404040"/>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StripedBorder_16x9">
      <a:dk1>
        <a:srgbClr val="404040"/>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8340</TotalTime>
  <Words>3402</Words>
  <Application>Microsoft Office PowerPoint</Application>
  <PresentationFormat>Custom</PresentationFormat>
  <Paragraphs>312</Paragraphs>
  <Slides>37</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Calibri</vt:lpstr>
      <vt:lpstr>Cambria</vt:lpstr>
      <vt:lpstr>Courier New</vt:lpstr>
      <vt:lpstr>Euphemia</vt:lpstr>
      <vt:lpstr>Rockwell</vt:lpstr>
      <vt:lpstr>Rockwell Condensed</vt:lpstr>
      <vt:lpstr>Rockwell Extra Bold</vt:lpstr>
      <vt:lpstr>Verdana</vt:lpstr>
      <vt:lpstr>Wingdings</vt:lpstr>
      <vt:lpstr>Wood Type</vt:lpstr>
      <vt:lpstr>1_Wood Type</vt:lpstr>
      <vt:lpstr>Legal Definitions of Child Maltreatment </vt:lpstr>
      <vt:lpstr>Learning Objectives</vt:lpstr>
      <vt:lpstr>PowerPoint Presentation</vt:lpstr>
      <vt:lpstr>WHO IS THE Caretaker?</vt:lpstr>
      <vt:lpstr>What is considered Severe Maltreatment?</vt:lpstr>
      <vt:lpstr>The five categories of maltreatment</vt:lpstr>
      <vt:lpstr>Category 1: abandonment</vt:lpstr>
      <vt:lpstr>Category 1: Abandonment </vt:lpstr>
      <vt:lpstr>Category 2: abUSE</vt:lpstr>
      <vt:lpstr>Category 2: Abuse</vt:lpstr>
      <vt:lpstr>CATEGORY 2: Abuse</vt:lpstr>
      <vt:lpstr>CATEGORY 2: Abuse</vt:lpstr>
      <vt:lpstr>Category 2: Abuse</vt:lpstr>
      <vt:lpstr>Category 2: Abuse</vt:lpstr>
      <vt:lpstr>CATERGORY 2: Abuse  knowledge check</vt:lpstr>
      <vt:lpstr>Category 2: abuse Reasonable and Moderate?</vt:lpstr>
      <vt:lpstr>CATEGORY 2: Abuse IS IT APPROPRIATE?</vt:lpstr>
      <vt:lpstr>Category 3: NEGLECT</vt:lpstr>
      <vt:lpstr>Category 3: Neglect</vt:lpstr>
      <vt:lpstr>Category 3: Neglect</vt:lpstr>
      <vt:lpstr>Category 3: Neglect </vt:lpstr>
      <vt:lpstr>Summary of Garrett’s law</vt:lpstr>
      <vt:lpstr>Garrett’s Law </vt:lpstr>
      <vt:lpstr>CATEGORY 3: neglect  knowledge check</vt:lpstr>
      <vt:lpstr>Category 4: Sexual abuse</vt:lpstr>
      <vt:lpstr>Category 4: Sexual Abuse</vt:lpstr>
      <vt:lpstr>Category 4: Sexual Abuse</vt:lpstr>
      <vt:lpstr>Category 4: Sexual Abuse</vt:lpstr>
      <vt:lpstr>Category 4: Sexual Abuse </vt:lpstr>
      <vt:lpstr>CATEGORY 4: sexual abuse knowledge check</vt:lpstr>
      <vt:lpstr>Category 5: Sexual exploitation</vt:lpstr>
      <vt:lpstr>Category 5: Sexual Exploitation </vt:lpstr>
      <vt:lpstr>Category 5: Sexual Exploitation </vt:lpstr>
      <vt:lpstr>other definitions</vt:lpstr>
      <vt:lpstr>Who is consider an Underage Juvenile Offender?</vt:lpstr>
      <vt:lpstr>What is the definition of Sexual Contact?</vt:lpstr>
      <vt:lpstr>PowerPoint Presentation</vt:lpstr>
    </vt:vector>
  </TitlesOfParts>
  <Company>MidSOUTH Training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Definitions of Child Maltreatment</dc:title>
  <dc:creator>Irving, Karen L.</dc:creator>
  <cp:lastModifiedBy>Stephanie N. Clowers</cp:lastModifiedBy>
  <cp:revision>66</cp:revision>
  <cp:lastPrinted>2021-03-12T21:46:54Z</cp:lastPrinted>
  <dcterms:created xsi:type="dcterms:W3CDTF">2017-11-28T20:57:05Z</dcterms:created>
  <dcterms:modified xsi:type="dcterms:W3CDTF">2025-05-21T18:34:08Z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