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7" r:id="rId1"/>
  </p:sldMasterIdLst>
  <p:notesMasterIdLst>
    <p:notesMasterId r:id="rId12"/>
  </p:notesMasterIdLst>
  <p:sldIdLst>
    <p:sldId id="265" r:id="rId2"/>
    <p:sldId id="277" r:id="rId3"/>
    <p:sldId id="275" r:id="rId4"/>
    <p:sldId id="276" r:id="rId5"/>
    <p:sldId id="273" r:id="rId6"/>
    <p:sldId id="269" r:id="rId7"/>
    <p:sldId id="272" r:id="rId8"/>
    <p:sldId id="270" r:id="rId9"/>
    <p:sldId id="267" r:id="rId10"/>
    <p:sldId id="268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9007" autoAdjust="0"/>
  </p:normalViewPr>
  <p:slideViewPr>
    <p:cSldViewPr snapToGrid="0">
      <p:cViewPr varScale="1">
        <p:scale>
          <a:sx n="76" d="100"/>
          <a:sy n="76" d="100"/>
        </p:scale>
        <p:origin x="19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EF616-59E7-4986-A040-A3644D94071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7DB97-3B0C-43B4-9F1E-BDECD0ECA8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Conference with the DRT (Differential Response Team) Supervisor </a:t>
          </a:r>
        </a:p>
      </dgm:t>
    </dgm:pt>
    <dgm:pt modelId="{1355F274-0485-4287-8141-BF5CC619C692}" type="parTrans" cxnId="{6459054A-5CE3-4406-BBE2-7A74E729E53A}">
      <dgm:prSet/>
      <dgm:spPr/>
      <dgm:t>
        <a:bodyPr/>
        <a:lstStyle/>
        <a:p>
          <a:endParaRPr lang="en-US"/>
        </a:p>
      </dgm:t>
    </dgm:pt>
    <dgm:pt modelId="{A2BC9820-1DF1-469B-9D4F-070D2A63761C}" type="sibTrans" cxnId="{6459054A-5CE3-4406-BBE2-7A74E729E5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C333E9-0991-488A-9BAD-42277335E5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Within 24 hours, document all activities in the Division Information Management System (CHRIS)</a:t>
          </a:r>
        </a:p>
      </dgm:t>
    </dgm:pt>
    <dgm:pt modelId="{89763D79-DA06-4611-A270-4410CB422FCE}" type="parTrans" cxnId="{F4DB1141-0A76-4EF9-87C7-FB2B389C34D8}">
      <dgm:prSet/>
      <dgm:spPr/>
      <dgm:t>
        <a:bodyPr/>
        <a:lstStyle/>
        <a:p>
          <a:endParaRPr lang="en-US"/>
        </a:p>
      </dgm:t>
    </dgm:pt>
    <dgm:pt modelId="{4683D607-5EED-487B-AD00-681F1103BB57}" type="sibTrans" cxnId="{F4DB1141-0A76-4EF9-87C7-FB2B389C34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7FBD13-9C02-4511-A7CB-F2B2D83F38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Within 5 days, visit all other household members</a:t>
          </a:r>
        </a:p>
      </dgm:t>
    </dgm:pt>
    <dgm:pt modelId="{7A230A5F-58F6-4FE8-9718-352AFD1DE989}" type="parTrans" cxnId="{40229611-6465-4FAE-BAA7-E28298116BFE}">
      <dgm:prSet/>
      <dgm:spPr/>
      <dgm:t>
        <a:bodyPr/>
        <a:lstStyle/>
        <a:p>
          <a:endParaRPr lang="en-US"/>
        </a:p>
      </dgm:t>
    </dgm:pt>
    <dgm:pt modelId="{C2F1B768-1B3C-41E0-95B0-179208BFE217}" type="sibTrans" cxnId="{40229611-6465-4FAE-BAA7-E28298116B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66CA82-B360-43A5-A44F-D6CC409489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Within 14 days, complete the Family Assessment and the Family Plan and conduct subsequent home visits</a:t>
          </a:r>
        </a:p>
      </dgm:t>
    </dgm:pt>
    <dgm:pt modelId="{6652123F-AF6F-425F-A626-ECAA69D88B2E}" type="parTrans" cxnId="{0F815BC8-EECD-43C2-9839-D7A00546A4F5}">
      <dgm:prSet/>
      <dgm:spPr/>
      <dgm:t>
        <a:bodyPr/>
        <a:lstStyle/>
        <a:p>
          <a:endParaRPr lang="en-US"/>
        </a:p>
      </dgm:t>
    </dgm:pt>
    <dgm:pt modelId="{034FA06D-9EC6-4FC3-8893-BD10AC7ADE9E}" type="sibTrans" cxnId="{0F815BC8-EECD-43C2-9839-D7A00546A4F5}">
      <dgm:prSet/>
      <dgm:spPr/>
      <dgm:t>
        <a:bodyPr/>
        <a:lstStyle/>
        <a:p>
          <a:endParaRPr lang="en-US"/>
        </a:p>
      </dgm:t>
    </dgm:pt>
    <dgm:pt modelId="{644D5EFD-4C4A-4163-9221-AD7C6D12EFC0}" type="pres">
      <dgm:prSet presAssocID="{260EF616-59E7-4986-A040-A3644D940713}" presName="root" presStyleCnt="0">
        <dgm:presLayoutVars>
          <dgm:dir/>
          <dgm:resizeHandles val="exact"/>
        </dgm:presLayoutVars>
      </dgm:prSet>
      <dgm:spPr/>
    </dgm:pt>
    <dgm:pt modelId="{CBD560FF-B0A2-4854-9B87-5EB5CBF3DC4B}" type="pres">
      <dgm:prSet presAssocID="{260EF616-59E7-4986-A040-A3644D940713}" presName="container" presStyleCnt="0">
        <dgm:presLayoutVars>
          <dgm:dir/>
          <dgm:resizeHandles val="exact"/>
        </dgm:presLayoutVars>
      </dgm:prSet>
      <dgm:spPr/>
    </dgm:pt>
    <dgm:pt modelId="{3C178D34-52F1-4100-A02F-59B6E03CF0F5}" type="pres">
      <dgm:prSet presAssocID="{05D7DB97-3B0C-43B4-9F1E-BDECD0ECA84F}" presName="compNode" presStyleCnt="0"/>
      <dgm:spPr/>
    </dgm:pt>
    <dgm:pt modelId="{58230CC8-D558-44BA-A777-18DB75FE5BD9}" type="pres">
      <dgm:prSet presAssocID="{05D7DB97-3B0C-43B4-9F1E-BDECD0ECA84F}" presName="iconBgRect" presStyleLbl="bgShp" presStyleIdx="0" presStyleCnt="4"/>
      <dgm:spPr>
        <a:solidFill>
          <a:schemeClr val="accent6"/>
        </a:solidFill>
      </dgm:spPr>
    </dgm:pt>
    <dgm:pt modelId="{5B06E806-7D70-460A-8BC8-BD1A731F04B9}" type="pres">
      <dgm:prSet presAssocID="{05D7DB97-3B0C-43B4-9F1E-BDECD0ECA8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DCA9B90-F69D-4D13-B79E-F319A74295A2}" type="pres">
      <dgm:prSet presAssocID="{05D7DB97-3B0C-43B4-9F1E-BDECD0ECA84F}" presName="spaceRect" presStyleCnt="0"/>
      <dgm:spPr/>
    </dgm:pt>
    <dgm:pt modelId="{E1FF264C-55EE-4BBB-AF68-4B0F5E3632C3}" type="pres">
      <dgm:prSet presAssocID="{05D7DB97-3B0C-43B4-9F1E-BDECD0ECA84F}" presName="textRect" presStyleLbl="revTx" presStyleIdx="0" presStyleCnt="4">
        <dgm:presLayoutVars>
          <dgm:chMax val="1"/>
          <dgm:chPref val="1"/>
        </dgm:presLayoutVars>
      </dgm:prSet>
      <dgm:spPr/>
    </dgm:pt>
    <dgm:pt modelId="{250EF08C-6320-4409-BB61-1D5B0097C3B0}" type="pres">
      <dgm:prSet presAssocID="{A2BC9820-1DF1-469B-9D4F-070D2A63761C}" presName="sibTrans" presStyleLbl="sibTrans2D1" presStyleIdx="0" presStyleCnt="0"/>
      <dgm:spPr/>
    </dgm:pt>
    <dgm:pt modelId="{1006E9B0-51BA-41F9-A73F-7031DD1DFB82}" type="pres">
      <dgm:prSet presAssocID="{93C333E9-0991-488A-9BAD-42277335E50B}" presName="compNode" presStyleCnt="0"/>
      <dgm:spPr/>
    </dgm:pt>
    <dgm:pt modelId="{6F8C3B65-1681-4CC7-B021-BF586BA0806F}" type="pres">
      <dgm:prSet presAssocID="{93C333E9-0991-488A-9BAD-42277335E50B}" presName="iconBgRect" presStyleLbl="bgShp" presStyleIdx="1" presStyleCnt="4"/>
      <dgm:spPr>
        <a:solidFill>
          <a:schemeClr val="accent6"/>
        </a:solidFill>
      </dgm:spPr>
    </dgm:pt>
    <dgm:pt modelId="{755A1696-1306-4398-8130-B465271B8903}" type="pres">
      <dgm:prSet presAssocID="{93C333E9-0991-488A-9BAD-42277335E5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2CB152C-7540-4B98-86E0-CC0B6EAF0E67}" type="pres">
      <dgm:prSet presAssocID="{93C333E9-0991-488A-9BAD-42277335E50B}" presName="spaceRect" presStyleCnt="0"/>
      <dgm:spPr/>
    </dgm:pt>
    <dgm:pt modelId="{1533F520-6D6B-454E-B226-4F323ADDD9FA}" type="pres">
      <dgm:prSet presAssocID="{93C333E9-0991-488A-9BAD-42277335E50B}" presName="textRect" presStyleLbl="revTx" presStyleIdx="1" presStyleCnt="4">
        <dgm:presLayoutVars>
          <dgm:chMax val="1"/>
          <dgm:chPref val="1"/>
        </dgm:presLayoutVars>
      </dgm:prSet>
      <dgm:spPr/>
    </dgm:pt>
    <dgm:pt modelId="{B32B949A-708E-49E2-A804-86D83DBE88AE}" type="pres">
      <dgm:prSet presAssocID="{4683D607-5EED-487B-AD00-681F1103BB57}" presName="sibTrans" presStyleLbl="sibTrans2D1" presStyleIdx="0" presStyleCnt="0"/>
      <dgm:spPr/>
    </dgm:pt>
    <dgm:pt modelId="{5F76914F-5BB7-4EB4-B676-42642023AD64}" type="pres">
      <dgm:prSet presAssocID="{0D7FBD13-9C02-4511-A7CB-F2B2D83F38AF}" presName="compNode" presStyleCnt="0"/>
      <dgm:spPr/>
    </dgm:pt>
    <dgm:pt modelId="{CAF09D3F-9FBE-4385-9BA5-23B39C8F9663}" type="pres">
      <dgm:prSet presAssocID="{0D7FBD13-9C02-4511-A7CB-F2B2D83F38AF}" presName="iconBgRect" presStyleLbl="bgShp" presStyleIdx="2" presStyleCnt="4"/>
      <dgm:spPr>
        <a:solidFill>
          <a:schemeClr val="accent6"/>
        </a:solidFill>
      </dgm:spPr>
    </dgm:pt>
    <dgm:pt modelId="{1402C446-AD24-41D0-85F6-B11B44A96D03}" type="pres">
      <dgm:prSet presAssocID="{0D7FBD13-9C02-4511-A7CB-F2B2D83F38A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9EB540F-D958-4335-99C6-134EA6988A73}" type="pres">
      <dgm:prSet presAssocID="{0D7FBD13-9C02-4511-A7CB-F2B2D83F38AF}" presName="spaceRect" presStyleCnt="0"/>
      <dgm:spPr/>
    </dgm:pt>
    <dgm:pt modelId="{80AE385A-4C23-4916-9218-B59087C6E897}" type="pres">
      <dgm:prSet presAssocID="{0D7FBD13-9C02-4511-A7CB-F2B2D83F38AF}" presName="textRect" presStyleLbl="revTx" presStyleIdx="2" presStyleCnt="4">
        <dgm:presLayoutVars>
          <dgm:chMax val="1"/>
          <dgm:chPref val="1"/>
        </dgm:presLayoutVars>
      </dgm:prSet>
      <dgm:spPr/>
    </dgm:pt>
    <dgm:pt modelId="{29791981-E405-4192-A41E-07BBF8183443}" type="pres">
      <dgm:prSet presAssocID="{C2F1B768-1B3C-41E0-95B0-179208BFE217}" presName="sibTrans" presStyleLbl="sibTrans2D1" presStyleIdx="0" presStyleCnt="0"/>
      <dgm:spPr/>
    </dgm:pt>
    <dgm:pt modelId="{FCA43FAC-10A2-4AE2-9FB7-257FB4F2DEF4}" type="pres">
      <dgm:prSet presAssocID="{5B66CA82-B360-43A5-A44F-D6CC4094894A}" presName="compNode" presStyleCnt="0"/>
      <dgm:spPr/>
    </dgm:pt>
    <dgm:pt modelId="{A9B888D3-41C5-45EA-98AB-5098DBF3BA13}" type="pres">
      <dgm:prSet presAssocID="{5B66CA82-B360-43A5-A44F-D6CC4094894A}" presName="iconBgRect" presStyleLbl="bgShp" presStyleIdx="3" presStyleCnt="4"/>
      <dgm:spPr>
        <a:solidFill>
          <a:schemeClr val="accent6"/>
        </a:solidFill>
      </dgm:spPr>
    </dgm:pt>
    <dgm:pt modelId="{0B99F1E7-5B7E-4E18-93F5-834C6BF3CE7C}" type="pres">
      <dgm:prSet presAssocID="{5B66CA82-B360-43A5-A44F-D6CC409489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9B968AA7-71FF-4CEB-B3D5-BBB99FDBC171}" type="pres">
      <dgm:prSet presAssocID="{5B66CA82-B360-43A5-A44F-D6CC4094894A}" presName="spaceRect" presStyleCnt="0"/>
      <dgm:spPr/>
    </dgm:pt>
    <dgm:pt modelId="{FC431419-2D30-4E48-BA75-7540F93F19D9}" type="pres">
      <dgm:prSet presAssocID="{5B66CA82-B360-43A5-A44F-D6CC4094894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0229611-6465-4FAE-BAA7-E28298116BFE}" srcId="{260EF616-59E7-4986-A040-A3644D940713}" destId="{0D7FBD13-9C02-4511-A7CB-F2B2D83F38AF}" srcOrd="2" destOrd="0" parTransId="{7A230A5F-58F6-4FE8-9718-352AFD1DE989}" sibTransId="{C2F1B768-1B3C-41E0-95B0-179208BFE217}"/>
    <dgm:cxn modelId="{7E874537-CF8D-4274-A411-43315165C5F5}" type="presOf" srcId="{0D7FBD13-9C02-4511-A7CB-F2B2D83F38AF}" destId="{80AE385A-4C23-4916-9218-B59087C6E897}" srcOrd="0" destOrd="0" presId="urn:microsoft.com/office/officeart/2018/2/layout/IconCircleList"/>
    <dgm:cxn modelId="{9423E660-D1E1-4FA9-BF2A-1B505F2CAC20}" type="presOf" srcId="{5B66CA82-B360-43A5-A44F-D6CC4094894A}" destId="{FC431419-2D30-4E48-BA75-7540F93F19D9}" srcOrd="0" destOrd="0" presId="urn:microsoft.com/office/officeart/2018/2/layout/IconCircleList"/>
    <dgm:cxn modelId="{F4DB1141-0A76-4EF9-87C7-FB2B389C34D8}" srcId="{260EF616-59E7-4986-A040-A3644D940713}" destId="{93C333E9-0991-488A-9BAD-42277335E50B}" srcOrd="1" destOrd="0" parTransId="{89763D79-DA06-4611-A270-4410CB422FCE}" sibTransId="{4683D607-5EED-487B-AD00-681F1103BB57}"/>
    <dgm:cxn modelId="{6459054A-5CE3-4406-BBE2-7A74E729E53A}" srcId="{260EF616-59E7-4986-A040-A3644D940713}" destId="{05D7DB97-3B0C-43B4-9F1E-BDECD0ECA84F}" srcOrd="0" destOrd="0" parTransId="{1355F274-0485-4287-8141-BF5CC619C692}" sibTransId="{A2BC9820-1DF1-469B-9D4F-070D2A63761C}"/>
    <dgm:cxn modelId="{A5ABEF6C-2EA5-4AF9-A0AB-31C1AC1B1E24}" type="presOf" srcId="{260EF616-59E7-4986-A040-A3644D940713}" destId="{644D5EFD-4C4A-4163-9221-AD7C6D12EFC0}" srcOrd="0" destOrd="0" presId="urn:microsoft.com/office/officeart/2018/2/layout/IconCircleList"/>
    <dgm:cxn modelId="{3E8FB070-92D1-4A0B-94F0-C2705A81FABE}" type="presOf" srcId="{05D7DB97-3B0C-43B4-9F1E-BDECD0ECA84F}" destId="{E1FF264C-55EE-4BBB-AF68-4B0F5E3632C3}" srcOrd="0" destOrd="0" presId="urn:microsoft.com/office/officeart/2018/2/layout/IconCircleList"/>
    <dgm:cxn modelId="{0C602FB2-BED7-4F39-9983-0225AB42D5EC}" type="presOf" srcId="{A2BC9820-1DF1-469B-9D4F-070D2A63761C}" destId="{250EF08C-6320-4409-BB61-1D5B0097C3B0}" srcOrd="0" destOrd="0" presId="urn:microsoft.com/office/officeart/2018/2/layout/IconCircleList"/>
    <dgm:cxn modelId="{3D5E16B3-6633-4143-9FC8-ED95A03A49FB}" type="presOf" srcId="{C2F1B768-1B3C-41E0-95B0-179208BFE217}" destId="{29791981-E405-4192-A41E-07BBF8183443}" srcOrd="0" destOrd="0" presId="urn:microsoft.com/office/officeart/2018/2/layout/IconCircleList"/>
    <dgm:cxn modelId="{53AFC6B6-E240-4514-ABE3-02A76D53FBA1}" type="presOf" srcId="{4683D607-5EED-487B-AD00-681F1103BB57}" destId="{B32B949A-708E-49E2-A804-86D83DBE88AE}" srcOrd="0" destOrd="0" presId="urn:microsoft.com/office/officeart/2018/2/layout/IconCircleList"/>
    <dgm:cxn modelId="{0F815BC8-EECD-43C2-9839-D7A00546A4F5}" srcId="{260EF616-59E7-4986-A040-A3644D940713}" destId="{5B66CA82-B360-43A5-A44F-D6CC4094894A}" srcOrd="3" destOrd="0" parTransId="{6652123F-AF6F-425F-A626-ECAA69D88B2E}" sibTransId="{034FA06D-9EC6-4FC3-8893-BD10AC7ADE9E}"/>
    <dgm:cxn modelId="{F1901CFC-B39D-4DF9-BA9B-E6E3BA300395}" type="presOf" srcId="{93C333E9-0991-488A-9BAD-42277335E50B}" destId="{1533F520-6D6B-454E-B226-4F323ADDD9FA}" srcOrd="0" destOrd="0" presId="urn:microsoft.com/office/officeart/2018/2/layout/IconCircleList"/>
    <dgm:cxn modelId="{DEA0CD7C-6926-469C-BF4C-026582CD37BD}" type="presParOf" srcId="{644D5EFD-4C4A-4163-9221-AD7C6D12EFC0}" destId="{CBD560FF-B0A2-4854-9B87-5EB5CBF3DC4B}" srcOrd="0" destOrd="0" presId="urn:microsoft.com/office/officeart/2018/2/layout/IconCircleList"/>
    <dgm:cxn modelId="{1A801562-000B-4721-8525-DFA567D57D52}" type="presParOf" srcId="{CBD560FF-B0A2-4854-9B87-5EB5CBF3DC4B}" destId="{3C178D34-52F1-4100-A02F-59B6E03CF0F5}" srcOrd="0" destOrd="0" presId="urn:microsoft.com/office/officeart/2018/2/layout/IconCircleList"/>
    <dgm:cxn modelId="{33FE8FAB-2023-4D81-96CA-DFE2D2655CA4}" type="presParOf" srcId="{3C178D34-52F1-4100-A02F-59B6E03CF0F5}" destId="{58230CC8-D558-44BA-A777-18DB75FE5BD9}" srcOrd="0" destOrd="0" presId="urn:microsoft.com/office/officeart/2018/2/layout/IconCircleList"/>
    <dgm:cxn modelId="{C6D20252-9C52-40C2-9D9A-C224419BF69D}" type="presParOf" srcId="{3C178D34-52F1-4100-A02F-59B6E03CF0F5}" destId="{5B06E806-7D70-460A-8BC8-BD1A731F04B9}" srcOrd="1" destOrd="0" presId="urn:microsoft.com/office/officeart/2018/2/layout/IconCircleList"/>
    <dgm:cxn modelId="{519E351D-607B-401B-A06C-453E997EE3C6}" type="presParOf" srcId="{3C178D34-52F1-4100-A02F-59B6E03CF0F5}" destId="{6DCA9B90-F69D-4D13-B79E-F319A74295A2}" srcOrd="2" destOrd="0" presId="urn:microsoft.com/office/officeart/2018/2/layout/IconCircleList"/>
    <dgm:cxn modelId="{8D10A16F-F6B2-4F1C-B190-E92FAC3CAE9D}" type="presParOf" srcId="{3C178D34-52F1-4100-A02F-59B6E03CF0F5}" destId="{E1FF264C-55EE-4BBB-AF68-4B0F5E3632C3}" srcOrd="3" destOrd="0" presId="urn:microsoft.com/office/officeart/2018/2/layout/IconCircleList"/>
    <dgm:cxn modelId="{C40D15C1-B0B3-44B9-80B6-CFEBD57A2E75}" type="presParOf" srcId="{CBD560FF-B0A2-4854-9B87-5EB5CBF3DC4B}" destId="{250EF08C-6320-4409-BB61-1D5B0097C3B0}" srcOrd="1" destOrd="0" presId="urn:microsoft.com/office/officeart/2018/2/layout/IconCircleList"/>
    <dgm:cxn modelId="{F7A70300-7B28-420F-A9C3-85B9A07AF6AB}" type="presParOf" srcId="{CBD560FF-B0A2-4854-9B87-5EB5CBF3DC4B}" destId="{1006E9B0-51BA-41F9-A73F-7031DD1DFB82}" srcOrd="2" destOrd="0" presId="urn:microsoft.com/office/officeart/2018/2/layout/IconCircleList"/>
    <dgm:cxn modelId="{E3685BF3-77E5-4D7F-B106-DA46B58DB59C}" type="presParOf" srcId="{1006E9B0-51BA-41F9-A73F-7031DD1DFB82}" destId="{6F8C3B65-1681-4CC7-B021-BF586BA0806F}" srcOrd="0" destOrd="0" presId="urn:microsoft.com/office/officeart/2018/2/layout/IconCircleList"/>
    <dgm:cxn modelId="{A3647F5D-17AA-4326-8137-1A547ADA5DF9}" type="presParOf" srcId="{1006E9B0-51BA-41F9-A73F-7031DD1DFB82}" destId="{755A1696-1306-4398-8130-B465271B8903}" srcOrd="1" destOrd="0" presId="urn:microsoft.com/office/officeart/2018/2/layout/IconCircleList"/>
    <dgm:cxn modelId="{28387A6C-644F-4AB7-BF54-0223A4EA9123}" type="presParOf" srcId="{1006E9B0-51BA-41F9-A73F-7031DD1DFB82}" destId="{32CB152C-7540-4B98-86E0-CC0B6EAF0E67}" srcOrd="2" destOrd="0" presId="urn:microsoft.com/office/officeart/2018/2/layout/IconCircleList"/>
    <dgm:cxn modelId="{5332C5CB-48ED-4772-837A-5A1BEEF6CF0E}" type="presParOf" srcId="{1006E9B0-51BA-41F9-A73F-7031DD1DFB82}" destId="{1533F520-6D6B-454E-B226-4F323ADDD9FA}" srcOrd="3" destOrd="0" presId="urn:microsoft.com/office/officeart/2018/2/layout/IconCircleList"/>
    <dgm:cxn modelId="{604F4208-1165-4A5B-9D9E-FC5D6C2639FB}" type="presParOf" srcId="{CBD560FF-B0A2-4854-9B87-5EB5CBF3DC4B}" destId="{B32B949A-708E-49E2-A804-86D83DBE88AE}" srcOrd="3" destOrd="0" presId="urn:microsoft.com/office/officeart/2018/2/layout/IconCircleList"/>
    <dgm:cxn modelId="{59F4E1A6-9D37-4D6D-9FC0-FC9198136E0B}" type="presParOf" srcId="{CBD560FF-B0A2-4854-9B87-5EB5CBF3DC4B}" destId="{5F76914F-5BB7-4EB4-B676-42642023AD64}" srcOrd="4" destOrd="0" presId="urn:microsoft.com/office/officeart/2018/2/layout/IconCircleList"/>
    <dgm:cxn modelId="{BBE63807-47A7-421C-90A9-0EB6EBFF043E}" type="presParOf" srcId="{5F76914F-5BB7-4EB4-B676-42642023AD64}" destId="{CAF09D3F-9FBE-4385-9BA5-23B39C8F9663}" srcOrd="0" destOrd="0" presId="urn:microsoft.com/office/officeart/2018/2/layout/IconCircleList"/>
    <dgm:cxn modelId="{B95752CD-09DA-446D-9EA0-A85AC68A40CD}" type="presParOf" srcId="{5F76914F-5BB7-4EB4-B676-42642023AD64}" destId="{1402C446-AD24-41D0-85F6-B11B44A96D03}" srcOrd="1" destOrd="0" presId="urn:microsoft.com/office/officeart/2018/2/layout/IconCircleList"/>
    <dgm:cxn modelId="{42442C87-643E-48AA-A524-FD9A73D031F8}" type="presParOf" srcId="{5F76914F-5BB7-4EB4-B676-42642023AD64}" destId="{19EB540F-D958-4335-99C6-134EA6988A73}" srcOrd="2" destOrd="0" presId="urn:microsoft.com/office/officeart/2018/2/layout/IconCircleList"/>
    <dgm:cxn modelId="{4EFFFBD1-8ECD-41E7-AC78-EF8185FCFC3A}" type="presParOf" srcId="{5F76914F-5BB7-4EB4-B676-42642023AD64}" destId="{80AE385A-4C23-4916-9218-B59087C6E897}" srcOrd="3" destOrd="0" presId="urn:microsoft.com/office/officeart/2018/2/layout/IconCircleList"/>
    <dgm:cxn modelId="{E2894AF1-04A9-4EC6-80BB-5CF312BF712D}" type="presParOf" srcId="{CBD560FF-B0A2-4854-9B87-5EB5CBF3DC4B}" destId="{29791981-E405-4192-A41E-07BBF8183443}" srcOrd="5" destOrd="0" presId="urn:microsoft.com/office/officeart/2018/2/layout/IconCircleList"/>
    <dgm:cxn modelId="{08B57CF8-7587-4C85-8A7E-FB09DFE6EB1B}" type="presParOf" srcId="{CBD560FF-B0A2-4854-9B87-5EB5CBF3DC4B}" destId="{FCA43FAC-10A2-4AE2-9FB7-257FB4F2DEF4}" srcOrd="6" destOrd="0" presId="urn:microsoft.com/office/officeart/2018/2/layout/IconCircleList"/>
    <dgm:cxn modelId="{CD5CABB4-9EBE-4FA7-A603-960DF451E3D9}" type="presParOf" srcId="{FCA43FAC-10A2-4AE2-9FB7-257FB4F2DEF4}" destId="{A9B888D3-41C5-45EA-98AB-5098DBF3BA13}" srcOrd="0" destOrd="0" presId="urn:microsoft.com/office/officeart/2018/2/layout/IconCircleList"/>
    <dgm:cxn modelId="{B90EEE3C-BF78-4D21-990B-1906BD05D56C}" type="presParOf" srcId="{FCA43FAC-10A2-4AE2-9FB7-257FB4F2DEF4}" destId="{0B99F1E7-5B7E-4E18-93F5-834C6BF3CE7C}" srcOrd="1" destOrd="0" presId="urn:microsoft.com/office/officeart/2018/2/layout/IconCircleList"/>
    <dgm:cxn modelId="{3AA81B06-9790-4614-B1C6-EB747694D37E}" type="presParOf" srcId="{FCA43FAC-10A2-4AE2-9FB7-257FB4F2DEF4}" destId="{9B968AA7-71FF-4CEB-B3D5-BBB99FDBC171}" srcOrd="2" destOrd="0" presId="urn:microsoft.com/office/officeart/2018/2/layout/IconCircleList"/>
    <dgm:cxn modelId="{A6B343D6-07D6-4C91-9667-B734C5298383}" type="presParOf" srcId="{FCA43FAC-10A2-4AE2-9FB7-257FB4F2DEF4}" destId="{FC431419-2D30-4E48-BA75-7540F93F19D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30CC8-D558-44BA-A777-18DB75FE5BD9}">
      <dsp:nvSpPr>
        <dsp:cNvPr id="0" name=""/>
        <dsp:cNvSpPr/>
      </dsp:nvSpPr>
      <dsp:spPr>
        <a:xfrm>
          <a:off x="251094" y="421382"/>
          <a:ext cx="1355919" cy="1355919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6E806-7D70-460A-8BC8-BD1A731F04B9}">
      <dsp:nvSpPr>
        <dsp:cNvPr id="0" name=""/>
        <dsp:cNvSpPr/>
      </dsp:nvSpPr>
      <dsp:spPr>
        <a:xfrm>
          <a:off x="535837" y="706125"/>
          <a:ext cx="786433" cy="7864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264C-55EE-4BBB-AF68-4B0F5E3632C3}">
      <dsp:nvSpPr>
        <dsp:cNvPr id="0" name=""/>
        <dsp:cNvSpPr/>
      </dsp:nvSpPr>
      <dsp:spPr>
        <a:xfrm>
          <a:off x="1897568" y="421382"/>
          <a:ext cx="3196096" cy="135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Conference with the DRT (Differential Response Team) Supervisor </a:t>
          </a:r>
        </a:p>
      </dsp:txBody>
      <dsp:txXfrm>
        <a:off x="1897568" y="421382"/>
        <a:ext cx="3196096" cy="1355919"/>
      </dsp:txXfrm>
    </dsp:sp>
    <dsp:sp modelId="{6F8C3B65-1681-4CC7-B021-BF586BA0806F}">
      <dsp:nvSpPr>
        <dsp:cNvPr id="0" name=""/>
        <dsp:cNvSpPr/>
      </dsp:nvSpPr>
      <dsp:spPr>
        <a:xfrm>
          <a:off x="5650561" y="421382"/>
          <a:ext cx="1355919" cy="1355919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A1696-1306-4398-8130-B465271B8903}">
      <dsp:nvSpPr>
        <dsp:cNvPr id="0" name=""/>
        <dsp:cNvSpPr/>
      </dsp:nvSpPr>
      <dsp:spPr>
        <a:xfrm>
          <a:off x="5935304" y="706125"/>
          <a:ext cx="786433" cy="7864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3F520-6D6B-454E-B226-4F323ADDD9FA}">
      <dsp:nvSpPr>
        <dsp:cNvPr id="0" name=""/>
        <dsp:cNvSpPr/>
      </dsp:nvSpPr>
      <dsp:spPr>
        <a:xfrm>
          <a:off x="7297035" y="421382"/>
          <a:ext cx="3196096" cy="135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Within 24 hours, document all activities in the Division Information Management System (CHRIS)</a:t>
          </a:r>
        </a:p>
      </dsp:txBody>
      <dsp:txXfrm>
        <a:off x="7297035" y="421382"/>
        <a:ext cx="3196096" cy="1355919"/>
      </dsp:txXfrm>
    </dsp:sp>
    <dsp:sp modelId="{CAF09D3F-9FBE-4385-9BA5-23B39C8F9663}">
      <dsp:nvSpPr>
        <dsp:cNvPr id="0" name=""/>
        <dsp:cNvSpPr/>
      </dsp:nvSpPr>
      <dsp:spPr>
        <a:xfrm>
          <a:off x="251094" y="2505354"/>
          <a:ext cx="1355919" cy="1355919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2C446-AD24-41D0-85F6-B11B44A96D03}">
      <dsp:nvSpPr>
        <dsp:cNvPr id="0" name=""/>
        <dsp:cNvSpPr/>
      </dsp:nvSpPr>
      <dsp:spPr>
        <a:xfrm>
          <a:off x="535837" y="2790097"/>
          <a:ext cx="786433" cy="7864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E385A-4C23-4916-9218-B59087C6E897}">
      <dsp:nvSpPr>
        <dsp:cNvPr id="0" name=""/>
        <dsp:cNvSpPr/>
      </dsp:nvSpPr>
      <dsp:spPr>
        <a:xfrm>
          <a:off x="1897568" y="2505354"/>
          <a:ext cx="3196096" cy="135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Within 5 days, visit all other household members</a:t>
          </a:r>
        </a:p>
      </dsp:txBody>
      <dsp:txXfrm>
        <a:off x="1897568" y="2505354"/>
        <a:ext cx="3196096" cy="1355919"/>
      </dsp:txXfrm>
    </dsp:sp>
    <dsp:sp modelId="{A9B888D3-41C5-45EA-98AB-5098DBF3BA13}">
      <dsp:nvSpPr>
        <dsp:cNvPr id="0" name=""/>
        <dsp:cNvSpPr/>
      </dsp:nvSpPr>
      <dsp:spPr>
        <a:xfrm>
          <a:off x="5650561" y="2505354"/>
          <a:ext cx="1355919" cy="1355919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9F1E7-5B7E-4E18-93F5-834C6BF3CE7C}">
      <dsp:nvSpPr>
        <dsp:cNvPr id="0" name=""/>
        <dsp:cNvSpPr/>
      </dsp:nvSpPr>
      <dsp:spPr>
        <a:xfrm>
          <a:off x="5935304" y="2790097"/>
          <a:ext cx="786433" cy="7864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31419-2D30-4E48-BA75-7540F93F19D9}">
      <dsp:nvSpPr>
        <dsp:cNvPr id="0" name=""/>
        <dsp:cNvSpPr/>
      </dsp:nvSpPr>
      <dsp:spPr>
        <a:xfrm>
          <a:off x="7297035" y="2505354"/>
          <a:ext cx="3196096" cy="135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Within 14 days, complete the Family Assessment and the Family Plan and conduct subsequent home visits</a:t>
          </a:r>
        </a:p>
      </dsp:txBody>
      <dsp:txXfrm>
        <a:off x="7297035" y="2505354"/>
        <a:ext cx="3196096" cy="135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07AFB2-3B27-41B3-806B-EE7FA887130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DF736E-2ADF-4EDC-A4CF-2D4D0B20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F736E-2ADF-4EDC-A4CF-2D4D0B20E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2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2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II-B Review – Prior to sharing the next slide participants should have completed the corresponding activity “What We Do &amp; Why We Do It” in the Participant Manual and discussed the correct answers found in the Answer Key in the Trainer Resources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DR Referral Criteria</a:t>
            </a:r>
          </a:p>
          <a:p>
            <a:endParaRPr lang="en-US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Identifying information for the family members/address or a means to locate;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Alleged perpetrators are parents, birth or adoptive, legal guardians, custodians, or any person standing in loco parentis;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amily has no pending investigations or open cases;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Alleged victims, siblings, or other household members are not currently in DCFS custody or wards of the court;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Protective custody of the children has not been taken/required in the current investigation; and,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Allegations is one of the 13 identified maltreatment types identified in policy 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Conditions for Acceptance (DR)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supervision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food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clothing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shelter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Educational neglect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Environmental neglect 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Lockout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Medical neglect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Human bites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Sprains/Dislocations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Striking a child age seven or older on the face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Striking a child with a closed fist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Throwing a child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F736E-2ADF-4EDC-A4CF-2D4D0B20EE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C8F74-8E74-8A89-FE8A-76749AE34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A5EE5-1BF2-72DE-781C-5B4E597E0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DB7C6-F2B1-50D5-E46D-EE2DA1201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II-B Review – Prior to sharing this slide participants should have completed the corresponding activity “What We Do &amp; Why We Do It” in the Participant Manual and discussed the correct answers found in the Answer Key in the Trainer Resources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DR Referral Criteria</a:t>
            </a:r>
          </a:p>
          <a:p>
            <a:endParaRPr lang="en-US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Identifying information for the family members/address or a means to locate;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Alleged perpetrators are parents, birth or adoptive, legal guardians, custodians, or any person standing in loco parentis;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amily has no pending investigations or open cases;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Alleged victims, siblings, or other household members are not currently in DCFS custody or wards of the court;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Protective custody of the children has not been taken/required in the current investigation; and,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Allegations is one of the 13 identified maltreatment types identified in policy 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Conditions for Acceptance (DR)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supervision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food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clothing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Inadequate shelter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Educational neglect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Environmental neglect 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Lockout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Medical neglect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Human bites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Sprains/Dislocations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Striking a child age seven or older on the face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Striking a child with a closed fist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Throwing a child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4D69C-D69E-431A-0246-E66C6F841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0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E26DA-F0EA-2CE2-03AD-066AFC70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3239F-D494-7C16-A8F6-BB1BF1C59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2DBC7-61DE-3608-CF82-D9AE02B56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9234F-5864-0231-1621-23EE7BC0A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9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D9A5-90BC-A955-A8C4-13157BFC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8CAC3-43B4-2395-9637-876966001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D9406-025C-0029-8A19-923514DC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542D-AB11-709B-2D27-42C3EFBB4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4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F736E-2ADF-4EDC-A4CF-2D4D0B20EE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9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1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4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C511-DD7B-453D-8D2D-6E7BEDB666E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07A33A5-2374-4C2C-A21D-97633F5887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6F78B-BCE1-8323-A20D-A0CD39214DF3}"/>
              </a:ext>
            </a:extLst>
          </p:cNvPr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6F3711-5750-B75A-F608-CC8CBE7250FD}"/>
              </a:ext>
            </a:extLst>
          </p:cNvPr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2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6E0AF-8088-33B7-B1C1-5EC7A628D307}"/>
              </a:ext>
            </a:extLst>
          </p:cNvPr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3249EE-59C4-2DC1-2629-0AA0EEA83F72}"/>
              </a:ext>
            </a:extLst>
          </p:cNvPr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2.wdp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0AC1-6729-E642-7516-049C3B2A6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  <a:latin typeface="+mn-lt"/>
              </a:rPr>
              <a:t>initial Differential Response(DR) In-home visit: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33A12-67EA-E6E2-B144-3249BC6D4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023" y="4468030"/>
            <a:ext cx="7891272" cy="13422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Lots to do and a short time do to it!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A9C4F537-DED6-7DEA-CB5C-2951F94E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8" y="137332"/>
            <a:ext cx="2996249" cy="1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2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68DA3-5399-FABC-A4D0-F75C8C1D68C2}"/>
              </a:ext>
            </a:extLst>
          </p:cNvPr>
          <p:cNvSpPr txBox="1"/>
          <p:nvPr/>
        </p:nvSpPr>
        <p:spPr>
          <a:xfrm>
            <a:off x="294664" y="-361814"/>
            <a:ext cx="11062037" cy="1579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Important timeframes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D0369A-3D5E-54E3-03A0-C97652CD53D7}"/>
              </a:ext>
            </a:extLst>
          </p:cNvPr>
          <p:cNvCxnSpPr>
            <a:cxnSpLocks/>
          </p:cNvCxnSpPr>
          <p:nvPr/>
        </p:nvCxnSpPr>
        <p:spPr>
          <a:xfrm>
            <a:off x="294664" y="1275229"/>
            <a:ext cx="705863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57C912-CD7C-9831-7FB3-483FDF9890D8}"/>
              </a:ext>
            </a:extLst>
          </p:cNvPr>
          <p:cNvSpPr txBox="1"/>
          <p:nvPr/>
        </p:nvSpPr>
        <p:spPr>
          <a:xfrm>
            <a:off x="391968" y="2737876"/>
            <a:ext cx="10497019" cy="3020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first 30 days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complete the plan or get an extension if needed 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first 45 days, if the plan has not progressed complete the plan or get a 2nd extension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 the policy and consult with your supervisor if the plan is not complete within 60 days from the date of the report.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3D3C2-A166-FE13-1623-7E6DD2E52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352" y="139058"/>
            <a:ext cx="3643295" cy="22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6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33B5-22AB-5AF7-526F-819CE1EC2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3D71E-FFAC-E6F9-9407-5950B2007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What We Do &amp; Why We Do It</a:t>
            </a:r>
          </a:p>
        </p:txBody>
      </p:sp>
    </p:spTree>
    <p:extLst>
      <p:ext uri="{BB962C8B-B14F-4D97-AF65-F5344CB8AC3E}">
        <p14:creationId xmlns:p14="http://schemas.microsoft.com/office/powerpoint/2010/main" val="259411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D25E1-1B7B-7F98-7211-936CB3D9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09D5818-F262-8A68-DAE4-7FF68E9BC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A3A446-AEC0-B886-05E3-E75E0FB6F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48C611-4C4A-963C-AD01-5D7A0668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B6BD52-FAB7-7C49-563C-5F558937B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6440769-4CE2-FF8F-3691-359B48FE5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64AF5B-7BF8-F06A-AFA5-534DC4136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DB60215-537B-046C-5A89-C0ABBB95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512AA-B95B-68D8-56E5-88A8CAC07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BEB02-B425-5BB4-C9EB-0BDB489A081E}"/>
              </a:ext>
            </a:extLst>
          </p:cNvPr>
          <p:cNvSpPr txBox="1"/>
          <p:nvPr/>
        </p:nvSpPr>
        <p:spPr>
          <a:xfrm>
            <a:off x="294664" y="-361814"/>
            <a:ext cx="11062037" cy="2183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Exceptions that Prohibit DR Referral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Policy II-B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73E351-026C-BBE6-3C72-F12FCB499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2128C-2636-22FF-7204-3C2691412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033A6AD-B5F5-70DE-0753-FA1E3B86A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83FFA6-81B9-4B27-7D53-C3CBEFDB5C70}"/>
              </a:ext>
            </a:extLst>
          </p:cNvPr>
          <p:cNvCxnSpPr>
            <a:cxnSpLocks/>
          </p:cNvCxnSpPr>
          <p:nvPr/>
        </p:nvCxnSpPr>
        <p:spPr>
          <a:xfrm>
            <a:off x="294664" y="1275229"/>
            <a:ext cx="705863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9C1A80D-98E7-6EAA-D77A-1EB5FFC0E72D}"/>
              </a:ext>
            </a:extLst>
          </p:cNvPr>
          <p:cNvSpPr txBox="1"/>
          <p:nvPr/>
        </p:nvSpPr>
        <p:spPr>
          <a:xfrm>
            <a:off x="294664" y="2142793"/>
            <a:ext cx="113217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A.  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Inadequate Supervision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reports involving a child or children under the 	age of five or a child five years of age and older with a physical or mental 	disability which limits his or her skills in the areas of communication, self-	care, self-direction, and safety will be assigned the investigative pathway.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B.  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Educational Neglect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reports involving a child that was never enrolled in an 	educational program.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C.  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Environmental Neglect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reports involving a child or children under the age 	of three; and those situations in which the hotline assesses an immediate 	danger to the child’s health or physical well-being based upon the severity. 	Division of Children and Family Services 27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	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953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5A334-1126-846E-AD26-6F580A18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B9E875A-E4E3-6AC5-8CDF-519CDD49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A187D8-984A-1E34-782D-03161595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AAE50C-02C5-F99D-8EFE-BF0284BF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714C0-EAC9-CF82-5DC8-44C8676B5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A67BC9-3413-B14A-3499-C7CEABC39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6C05532-5040-A704-6285-3486A38B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6D4C41-3898-FCB0-85C0-3C38E2473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919FCE-9B39-A5F6-5A65-0A4105CA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5213C-1843-B1F9-7C50-8B22A87274F3}"/>
              </a:ext>
            </a:extLst>
          </p:cNvPr>
          <p:cNvSpPr txBox="1"/>
          <p:nvPr/>
        </p:nvSpPr>
        <p:spPr>
          <a:xfrm>
            <a:off x="294664" y="-361814"/>
            <a:ext cx="11062037" cy="2183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DR Referral Exceptions (cont.)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Policy II-B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DB24DD-7572-C0F7-961A-9D848F6B2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211C540-7E28-C62D-B62C-3CA0855E1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78D85CA-6024-6C87-70F7-7147C842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5BCE33-9B97-ED27-9614-FA77C5744821}"/>
              </a:ext>
            </a:extLst>
          </p:cNvPr>
          <p:cNvCxnSpPr>
            <a:cxnSpLocks/>
          </p:cNvCxnSpPr>
          <p:nvPr/>
        </p:nvCxnSpPr>
        <p:spPr>
          <a:xfrm>
            <a:off x="294664" y="1275229"/>
            <a:ext cx="705863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0387D32-4D55-E313-200F-1D6ECE2BD82E}"/>
              </a:ext>
            </a:extLst>
          </p:cNvPr>
          <p:cNvSpPr txBox="1"/>
          <p:nvPr/>
        </p:nvSpPr>
        <p:spPr>
          <a:xfrm>
            <a:off x="294664" y="2142793"/>
            <a:ext cx="1132172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D.  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Lock out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reports involving a child or children under the age of ten; and those situations in 	which the hotline assesses an immediate danger to the child’s health or physical wellbeing 	based upon the severity.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E.  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Medical Neglect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reports involving a child or children under the age of 13 	or a child with a 	severe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medical condition that could become serious enough to cause long-term harm to the 	child if untreated will be assigned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the investigative pathway.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F.  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Reports of human bites, sprains/dislocations, striking a child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age seven or older on the 	face, striking a child with a closed fist, and throwing a child when these allegations 	occurred: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		1) Less than one year ago; and/or,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		2) If the caller to the hotline can verify an injury either through physical signs (e.g., 			scarring), medical information, dated photographs, etc. 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063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B552D-5B62-E2D6-58ED-40FB4F749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E2A855C-F734-EF42-E9F4-328DF8BC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3C9786-BE8F-D3B5-5D63-288B15E65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E2103-232C-D3DA-8167-94DA490BA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13992E-1405-D6C0-9CF1-DDD77AB3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0DC2805-37BF-F672-E830-00A67DEBD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F91968-CC4C-D5A6-4662-D583DE052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CE048AE-E1E1-70E2-B8EC-F6A04E7AF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0903B8-3278-CEC1-F968-5CBBCA968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0DA63-B8DA-32D2-B401-D94BF779B01F}"/>
              </a:ext>
            </a:extLst>
          </p:cNvPr>
          <p:cNvSpPr txBox="1"/>
          <p:nvPr/>
        </p:nvSpPr>
        <p:spPr>
          <a:xfrm>
            <a:off x="294664" y="-361814"/>
            <a:ext cx="11062037" cy="1579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Before you go out be sure to: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5A9A08-D5F6-4232-54D5-B3065D62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370238C-72AF-2F66-9374-E2EE4FDD1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C145479-FC7D-5ECA-FC4F-DEF76CA0F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CCFD9B-A9DE-40E5-96DD-1736DE2C5D90}"/>
              </a:ext>
            </a:extLst>
          </p:cNvPr>
          <p:cNvCxnSpPr>
            <a:cxnSpLocks/>
          </p:cNvCxnSpPr>
          <p:nvPr/>
        </p:nvCxnSpPr>
        <p:spPr>
          <a:xfrm>
            <a:off x="294664" y="1275229"/>
            <a:ext cx="705863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51C8377-2193-96D4-5B37-48001451AC56}"/>
              </a:ext>
            </a:extLst>
          </p:cNvPr>
          <p:cNvSpPr txBox="1"/>
          <p:nvPr/>
        </p:nvSpPr>
        <p:spPr>
          <a:xfrm>
            <a:off x="452353" y="2277551"/>
            <a:ext cx="10497019" cy="3482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 collaterals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a CLEAR search 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Familiarize yourself with DCO Records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a search in the Division Information Management System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household members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the family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939A0-B5D8-4840-2A98-E5C3DA350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1062" y="313586"/>
            <a:ext cx="4486274" cy="2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6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68DA3-5399-FABC-A4D0-F75C8C1D68C2}"/>
              </a:ext>
            </a:extLst>
          </p:cNvPr>
          <p:cNvSpPr txBox="1"/>
          <p:nvPr/>
        </p:nvSpPr>
        <p:spPr>
          <a:xfrm>
            <a:off x="294664" y="-361814"/>
            <a:ext cx="11062037" cy="1579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First Home Visit (72-Hours)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D0369A-3D5E-54E3-03A0-C97652CD53D7}"/>
              </a:ext>
            </a:extLst>
          </p:cNvPr>
          <p:cNvCxnSpPr>
            <a:cxnSpLocks/>
          </p:cNvCxnSpPr>
          <p:nvPr/>
        </p:nvCxnSpPr>
        <p:spPr>
          <a:xfrm>
            <a:off x="294664" y="1275229"/>
            <a:ext cx="705863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57C912-CD7C-9831-7FB3-483FDF9890D8}"/>
              </a:ext>
            </a:extLst>
          </p:cNvPr>
          <p:cNvSpPr txBox="1"/>
          <p:nvPr/>
        </p:nvSpPr>
        <p:spPr>
          <a:xfrm>
            <a:off x="333076" y="1703721"/>
            <a:ext cx="11258560" cy="430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Upon meeting the family, explain what Differential Response (DR) is to the family and your requirement to assess for worries about safety and potential need for services. 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sure to obtain the full names and birth dates of all household members, relationships of household members, and any children not listed in the report. 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 information on non-custodial parent(s)</a:t>
            </a:r>
          </a:p>
          <a:p>
            <a:pPr marL="1257300" lvl="2" indent="-342900" defTabSz="466344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Full name </a:t>
            </a:r>
          </a:p>
          <a:p>
            <a:pPr marL="1257300" lvl="2" indent="-342900" defTabSz="466344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Birthdate </a:t>
            </a:r>
          </a:p>
          <a:p>
            <a:pPr marL="1257300" lvl="2" indent="-342900" defTabSz="466344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Address(es)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the health and safety of the family and children at the residence </a:t>
            </a:r>
          </a:p>
        </p:txBody>
      </p:sp>
    </p:spTree>
    <p:extLst>
      <p:ext uri="{BB962C8B-B14F-4D97-AF65-F5344CB8AC3E}">
        <p14:creationId xmlns:p14="http://schemas.microsoft.com/office/powerpoint/2010/main" val="282326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1D08F-AAA4-26CC-795E-1C3A7B85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804" y="1128692"/>
            <a:ext cx="3757409" cy="4988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ED8F3-F662-E5C2-96C4-12982F564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24" y="1145945"/>
            <a:ext cx="3293463" cy="4958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5FB8C-298B-0D3F-E144-50AC76096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1" y="1120066"/>
            <a:ext cx="3989893" cy="2451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9A2BB-0B49-680F-AE86-438278EA8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02" y="3605844"/>
            <a:ext cx="3989893" cy="2502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C02C12-E64B-490D-79CE-CCE7E01321D9}"/>
              </a:ext>
            </a:extLst>
          </p:cNvPr>
          <p:cNvSpPr txBox="1"/>
          <p:nvPr/>
        </p:nvSpPr>
        <p:spPr>
          <a:xfrm>
            <a:off x="1985818" y="138908"/>
            <a:ext cx="8220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6E1E42"/>
              </a:buClr>
            </a:pPr>
            <a:r>
              <a:rPr lang="en-US" sz="2400" dirty="0">
                <a:solidFill>
                  <a:srgbClr val="000000"/>
                </a:solidFill>
                <a:latin typeface="Rockwell" panose="02060603020205020403" pitchFamily="18" charset="0"/>
              </a:rPr>
              <a:t>Take and review the following forms/publications: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E5670-5545-CBD9-9BFC-D2134F1C1589}"/>
              </a:ext>
            </a:extLst>
          </p:cNvPr>
          <p:cNvSpPr txBox="1"/>
          <p:nvPr/>
        </p:nvSpPr>
        <p:spPr>
          <a:xfrm>
            <a:off x="9603336" y="776613"/>
            <a:ext cx="1402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6E1E42"/>
              </a:buClr>
            </a:pPr>
            <a:r>
              <a:rPr lang="en-US" sz="1800" b="1" dirty="0">
                <a:solidFill>
                  <a:schemeClr val="accent6"/>
                </a:solidFill>
                <a:latin typeface="Rockwell" panose="02060603020205020403" pitchFamily="18" charset="0"/>
              </a:rPr>
              <a:t>CFS-100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8B785-6C40-4227-BCA5-7E0C305EDC4E}"/>
              </a:ext>
            </a:extLst>
          </p:cNvPr>
          <p:cNvSpPr txBox="1"/>
          <p:nvPr/>
        </p:nvSpPr>
        <p:spPr>
          <a:xfrm>
            <a:off x="5444200" y="761826"/>
            <a:ext cx="1402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6E1E42"/>
              </a:buClr>
            </a:pPr>
            <a:r>
              <a:rPr lang="en-US" sz="1800" b="1" dirty="0">
                <a:solidFill>
                  <a:schemeClr val="accent6"/>
                </a:solidFill>
                <a:latin typeface="Rockwell" panose="02060603020205020403" pitchFamily="18" charset="0"/>
              </a:rPr>
              <a:t>CFS-0081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4F917E-4769-08A3-30E6-B13530D2B0DF}"/>
              </a:ext>
            </a:extLst>
          </p:cNvPr>
          <p:cNvSpPr txBox="1"/>
          <p:nvPr/>
        </p:nvSpPr>
        <p:spPr>
          <a:xfrm>
            <a:off x="1834379" y="750130"/>
            <a:ext cx="1227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6E1E42"/>
              </a:buClr>
            </a:pPr>
            <a:r>
              <a:rPr lang="en-US" sz="1800" b="1" dirty="0">
                <a:solidFill>
                  <a:schemeClr val="accent6"/>
                </a:solidFill>
                <a:latin typeface="Rockwell" panose="02060603020205020403" pitchFamily="18" charset="0"/>
              </a:rPr>
              <a:t>PUB-85</a:t>
            </a:r>
          </a:p>
        </p:txBody>
      </p:sp>
    </p:spTree>
    <p:extLst>
      <p:ext uri="{BB962C8B-B14F-4D97-AF65-F5344CB8AC3E}">
        <p14:creationId xmlns:p14="http://schemas.microsoft.com/office/powerpoint/2010/main" val="300067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68DA3-5399-FABC-A4D0-F75C8C1D68C2}"/>
              </a:ext>
            </a:extLst>
          </p:cNvPr>
          <p:cNvSpPr txBox="1"/>
          <p:nvPr/>
        </p:nvSpPr>
        <p:spPr>
          <a:xfrm>
            <a:off x="294664" y="-361814"/>
            <a:ext cx="11062037" cy="1579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After the visit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D0369A-3D5E-54E3-03A0-C97652CD53D7}"/>
              </a:ext>
            </a:extLst>
          </p:cNvPr>
          <p:cNvCxnSpPr>
            <a:cxnSpLocks/>
          </p:cNvCxnSpPr>
          <p:nvPr/>
        </p:nvCxnSpPr>
        <p:spPr>
          <a:xfrm>
            <a:off x="294664" y="1275229"/>
            <a:ext cx="705863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extBox 27">
            <a:extLst>
              <a:ext uri="{FF2B5EF4-FFF2-40B4-BE49-F238E27FC236}">
                <a16:creationId xmlns:a16="http://schemas.microsoft.com/office/drawing/2014/main" id="{E1BCA535-C4D3-C581-0F7D-E1C4F232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588012"/>
              </p:ext>
            </p:extLst>
          </p:nvPr>
        </p:nvGraphicFramePr>
        <p:xfrm>
          <a:off x="612474" y="1947019"/>
          <a:ext cx="10744227" cy="428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8119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68DA3-5399-FABC-A4D0-F75C8C1D68C2}"/>
              </a:ext>
            </a:extLst>
          </p:cNvPr>
          <p:cNvSpPr txBox="1"/>
          <p:nvPr/>
        </p:nvSpPr>
        <p:spPr>
          <a:xfrm>
            <a:off x="294664" y="-361814"/>
            <a:ext cx="11062037" cy="1579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600" b="1" cap="all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working the case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D0369A-3D5E-54E3-03A0-C97652CD53D7}"/>
              </a:ext>
            </a:extLst>
          </p:cNvPr>
          <p:cNvCxnSpPr>
            <a:cxnSpLocks/>
          </p:cNvCxnSpPr>
          <p:nvPr/>
        </p:nvCxnSpPr>
        <p:spPr>
          <a:xfrm>
            <a:off x="294664" y="1275229"/>
            <a:ext cx="705863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57C912-CD7C-9831-7FB3-483FDF9890D8}"/>
              </a:ext>
            </a:extLst>
          </p:cNvPr>
          <p:cNvSpPr txBox="1"/>
          <p:nvPr/>
        </p:nvSpPr>
        <p:spPr>
          <a:xfrm>
            <a:off x="255606" y="1947020"/>
            <a:ext cx="10497019" cy="4676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Assessment be 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sure to do it </a:t>
            </a:r>
            <a:r>
              <a:rPr lang="en-US" sz="2400" b="1" u="sng" kern="1200" dirty="0">
                <a:latin typeface="+mn-lt"/>
                <a:ea typeface="+mn-ea"/>
                <a:cs typeface="+mn-cs"/>
              </a:rPr>
              <a:t>WITH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the family </a:t>
            </a:r>
          </a:p>
          <a:p>
            <a:pPr marL="800100" lvl="1" indent="-342900" defTabSz="466344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Initiate and provide the services </a:t>
            </a:r>
          </a:p>
          <a:p>
            <a:pPr marL="800100" lvl="1" indent="-342900" defTabSz="466344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Identity formal and informal supports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Visit the family at minimum </a:t>
            </a:r>
            <a:r>
              <a:rPr lang="en-US" sz="2400" b="1" kern="1200" dirty="0">
                <a:latin typeface="+mn-lt"/>
                <a:ea typeface="+mn-ea"/>
                <a:cs typeface="+mn-cs"/>
              </a:rPr>
              <a:t>2 times per week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Develop Community Partnerships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Collaborate with the family to develop an Aftercare plan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Be sure to </a:t>
            </a:r>
            <a:r>
              <a:rPr lang="en-US" sz="2400" b="1" u="sng" kern="1200" dirty="0">
                <a:latin typeface="+mn-lt"/>
                <a:ea typeface="+mn-ea"/>
                <a:cs typeface="+mn-cs"/>
              </a:rPr>
              <a:t>document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the entire process </a:t>
            </a:r>
          </a:p>
          <a:p>
            <a:pPr marL="342900" indent="-342900" defTabSz="46634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7EF5C-3985-51C0-2E8D-FEEB62BA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269" y="79550"/>
            <a:ext cx="3679785" cy="23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8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1">
      <a:dk1>
        <a:srgbClr val="333333"/>
      </a:dk1>
      <a:lt1>
        <a:srgbClr val="EEEEEE"/>
      </a:lt1>
      <a:dk2>
        <a:srgbClr val="4C1A27"/>
      </a:dk2>
      <a:lt2>
        <a:srgbClr val="A7A9AC"/>
      </a:lt2>
      <a:accent1>
        <a:srgbClr val="98344F"/>
      </a:accent1>
      <a:accent2>
        <a:srgbClr val="6E2639"/>
      </a:accent2>
      <a:accent3>
        <a:srgbClr val="FFBF00"/>
      </a:accent3>
      <a:accent4>
        <a:srgbClr val="99CC33"/>
      </a:accent4>
      <a:accent5>
        <a:srgbClr val="D5410B"/>
      </a:accent5>
      <a:accent6>
        <a:srgbClr val="52A3CB"/>
      </a:accent6>
      <a:hlink>
        <a:srgbClr val="245D7A"/>
      </a:hlink>
      <a:folHlink>
        <a:srgbClr val="D5410B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1702</TotalTime>
  <Words>1048</Words>
  <Application>Microsoft Office PowerPoint</Application>
  <PresentationFormat>Widescreen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initial Differential Response(DR) In-home visit:</vt:lpstr>
      <vt:lpstr>Activity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UALR MidSOUTH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Differential Response In-home visit:</dc:title>
  <dc:creator>Jalexsia N. Gooden</dc:creator>
  <cp:lastModifiedBy>Stephanie N. Clowers</cp:lastModifiedBy>
  <cp:revision>23</cp:revision>
  <dcterms:created xsi:type="dcterms:W3CDTF">2024-04-22T13:21:01Z</dcterms:created>
  <dcterms:modified xsi:type="dcterms:W3CDTF">2024-10-29T21:21:51Z</dcterms:modified>
</cp:coreProperties>
</file>