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5" r:id="rId2"/>
    <p:sldId id="376" r:id="rId3"/>
    <p:sldId id="377" r:id="rId4"/>
    <p:sldId id="378" r:id="rId5"/>
    <p:sldId id="37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5" d="100"/>
          <a:sy n="105" d="100"/>
        </p:scale>
        <p:origin x="7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33986F-DE09-43AB-9BA3-3A16BAA70454}" type="datetimeFigureOut">
              <a:rPr lang="en-US" smtClean="0"/>
              <a:t>10/30/2024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F820F6-A4CB-46CF-8096-09A5D7438397}" type="slidenum">
              <a:rPr lang="en-US" smtClean="0"/>
              <a:t>‹#›</a:t>
            </a:fld>
            <a:endParaRPr lang="en-US"/>
          </a:p>
        </p:txBody>
      </p:sp>
    </p:spTree>
    <p:extLst>
      <p:ext uri="{BB962C8B-B14F-4D97-AF65-F5344CB8AC3E}">
        <p14:creationId xmlns:p14="http://schemas.microsoft.com/office/powerpoint/2010/main" val="1773814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the participants to Unit 8 – Investigations.</a:t>
            </a:r>
          </a:p>
          <a:p>
            <a:endParaRPr lang="en-US" dirty="0"/>
          </a:p>
          <a:p>
            <a:pPr marL="0" marR="0">
              <a:spcBef>
                <a:spcPts val="0"/>
              </a:spcBef>
              <a:spcAft>
                <a:spcPts val="0"/>
              </a:spcAft>
            </a:pPr>
            <a:r>
              <a:rPr lang="en-US" dirty="0"/>
              <a:t>Introduce yourself to the class.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322CDD-9D6C-4F63-9EC2-648226624108}" type="slidenum">
              <a:rPr kumimoji="0" lang="en-US" sz="12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241221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take a few minutes to introduce themselves to the people at their table. Unless the class is very small, do not do introductions around the room.</a:t>
            </a:r>
          </a:p>
          <a:p>
            <a:r>
              <a:rPr lang="en-US" dirty="0"/>
              <a:t>Explain that participants will introduce themselves to the class, providing the name they wish to be called, their pronouns (if comfortable), and the information about their current posting, as detailed below. </a:t>
            </a:r>
          </a:p>
          <a:p>
            <a:endParaRPr lang="en-US" dirty="0"/>
          </a:p>
          <a:p>
            <a:r>
              <a:rPr lang="en-US" dirty="0"/>
              <a:t>Break the ice with the class in whatever way you feel comfortable. Ice breaker ideas: </a:t>
            </a:r>
          </a:p>
          <a:p>
            <a:r>
              <a:rPr lang="en-US" dirty="0"/>
              <a:t>Name That Tune </a:t>
            </a:r>
          </a:p>
          <a:p>
            <a:r>
              <a:rPr lang="en-US" dirty="0"/>
              <a:t>Peak v. Pit </a:t>
            </a:r>
          </a:p>
          <a:p>
            <a:r>
              <a:rPr lang="en-US" dirty="0"/>
              <a:t>Two Truths and a Lie </a:t>
            </a:r>
          </a:p>
          <a:p>
            <a:r>
              <a:rPr lang="en-US" dirty="0"/>
              <a:t>Myth v. Fact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DF736E-2ADF-4EDC-A4CF-2D4D0B20EEE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8069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Training Agenda: </a:t>
            </a:r>
            <a:r>
              <a:rPr lang="en-US" sz="1800" b="0" dirty="0">
                <a:solidFill>
                  <a:srgbClr val="000000"/>
                </a:solidFill>
                <a:effectLst/>
                <a:latin typeface="Times New Roman" panose="02020603050405020304" pitchFamily="18" charset="0"/>
                <a:ea typeface="Calibri" panose="020F0502020204030204" pitchFamily="34" charset="0"/>
              </a:rPr>
              <a:t>R</a:t>
            </a:r>
            <a:r>
              <a:rPr lang="en-US" sz="1800" dirty="0">
                <a:solidFill>
                  <a:srgbClr val="000000"/>
                </a:solidFill>
                <a:effectLst/>
                <a:latin typeface="Times New Roman" panose="02020603050405020304" pitchFamily="18" charset="0"/>
                <a:ea typeface="Calibri" panose="020F0502020204030204" pitchFamily="34" charset="0"/>
              </a:rPr>
              <a:t>eview the training Agenda </a:t>
            </a:r>
            <a:r>
              <a:rPr lang="en-US" sz="1800" dirty="0">
                <a:solidFill>
                  <a:srgbClr val="000000"/>
                </a:solidFill>
                <a:effectLst/>
                <a:highlight>
                  <a:srgbClr val="FFFF00"/>
                </a:highlight>
                <a:latin typeface="Times New Roman" panose="02020603050405020304" pitchFamily="18" charset="0"/>
                <a:ea typeface="Calibri" panose="020F0502020204030204" pitchFamily="34" charset="0"/>
              </a:rPr>
              <a:t>(pg. 1 of Participant Manual)</a:t>
            </a:r>
            <a:r>
              <a:rPr lang="en-US" sz="1800" dirty="0">
                <a:solidFill>
                  <a:srgbClr val="000000"/>
                </a:solidFill>
                <a:effectLst/>
                <a:latin typeface="Times New Roman" panose="02020603050405020304" pitchFamily="18" charset="0"/>
                <a:ea typeface="Calibri" panose="020F0502020204030204" pitchFamily="34" charset="0"/>
              </a:rPr>
              <a:t> and ask participants if they have any questions regarding the materials that will be covered.</a:t>
            </a:r>
          </a:p>
          <a:p>
            <a:endParaRPr lang="en-US" b="1" dirty="0"/>
          </a:p>
          <a:p>
            <a:r>
              <a:rPr lang="en-US" b="1" dirty="0"/>
              <a:t>DCFS Cell Phone Policy: </a:t>
            </a:r>
            <a:r>
              <a:rPr lang="en-US" dirty="0"/>
              <a:t>Ensure that all participants have silenced their agency cell phones and placed them in the designated pocket holder hanging on the wall in the classroom. This is a DCFS requirement to protect our learning time. All agency cell phones can be retrieved during the breaks and returned to the pocket holder. Personal cell phones may remain at your tables but should be silenced and only utilized in case of emergency during training.  </a:t>
            </a:r>
          </a:p>
          <a:p>
            <a:endParaRPr lang="en-US" dirty="0"/>
          </a:p>
          <a:p>
            <a:r>
              <a:rPr lang="en-US" b="1" dirty="0"/>
              <a:t>Attendance Tracking: </a:t>
            </a:r>
            <a:r>
              <a:rPr lang="en-US" dirty="0"/>
              <a:t>Attendance will be taken at the beginning of training. Participants must sign in at the beginning of the day and again after returning from lunch. Emphasize the importance of all participants engaging in their own learning. </a:t>
            </a:r>
          </a:p>
          <a:p>
            <a:endParaRPr lang="en-US" dirty="0"/>
          </a:p>
          <a:p>
            <a:r>
              <a:rPr lang="en-US" b="1" dirty="0"/>
              <a:t>Class Format: </a:t>
            </a:r>
            <a:r>
              <a:rPr lang="en-US" dirty="0"/>
              <a:t>Daily schedule: 9:00 am until 4:00 pm with a 1-hour lunch break (1-hour, 15 minute lunch break). Lecture/Activities for 50-60 minutes with a 10 -15-minute break. </a:t>
            </a:r>
          </a:p>
          <a:p>
            <a:endParaRPr lang="en-US" dirty="0"/>
          </a:p>
          <a:p>
            <a:r>
              <a:rPr lang="en-US" b="1" dirty="0"/>
              <a:t>Agenda:</a:t>
            </a:r>
            <a:r>
              <a:rPr lang="en-US" dirty="0"/>
              <a:t> Give a brief overview of the content to be covered today in the morning and afternoon. Direct participants to the copy of the agenda in their Participant’s Manual. Participants will submit a copy of their agenda for their travel reimbursement.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Rockwell" panose="02060603020205020403"/>
                <a:ea typeface="+mn-ea"/>
                <a:cs typeface="+mn-cs"/>
              </a:rPr>
              <a:t>Confidentiality Limits </a:t>
            </a:r>
            <a:r>
              <a:rPr kumimoji="0" lang="en-US" sz="1200" b="0" i="0" u="none" strike="noStrike" kern="1200" cap="none" spc="0" normalizeH="0" baseline="0" noProof="0" dirty="0">
                <a:ln>
                  <a:noFill/>
                </a:ln>
                <a:solidFill>
                  <a:srgbClr val="333333"/>
                </a:solidFill>
                <a:effectLst/>
                <a:uLnTx/>
                <a:uFillTx/>
                <a:latin typeface="Rockwell" panose="02060603020205020403"/>
                <a:ea typeface="+mn-ea"/>
                <a:cs typeface="+mn-cs"/>
              </a:rPr>
              <a:t>- </a:t>
            </a:r>
            <a:r>
              <a:rPr lang="en-US" sz="1200" spc="-30" dirty="0">
                <a:solidFill>
                  <a:srgbClr val="700000"/>
                </a:solidFill>
                <a:effectLst/>
                <a:latin typeface="Times New Roman" panose="02020603050405020304" pitchFamily="18" charset="0"/>
                <a:ea typeface="Calibri" panose="020F0502020204030204" pitchFamily="34" charset="0"/>
                <a:cs typeface="Times New Roman" panose="02020603050405020304" pitchFamily="18" charset="0"/>
              </a:rPr>
              <a:t>The Vegas Rule has exceptions. A couple of examples of this are if a participant discloses something that violates DCFS policy, the Arkansas Child Maltreatment Act, or makes a disclosure to self-harm or harm to someone else these things must be reported.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33333"/>
              </a:solidFill>
              <a:effectLst/>
              <a:uLnTx/>
              <a:uFillTx/>
              <a:latin typeface="Rockwell" panose="02060603020205020403"/>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322CDD-9D6C-4F63-9EC2-648226624108}" type="slidenum">
              <a:rPr kumimoji="0" lang="en-US" sz="12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936649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60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Prior to the class starting prepare a giant sticky note on the wall to write down and update shared agreements as needed. </a:t>
            </a:r>
          </a:p>
          <a:p>
            <a:pPr marL="0" marR="0">
              <a:lnSpc>
                <a:spcPct val="107000"/>
              </a:lnSpc>
              <a:spcBef>
                <a:spcPts val="600"/>
              </a:spcBef>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60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When discussing the shared agreements, if the “Vegas Rule” is brought up as an agreement please inform participants of the limitations to confidentiality.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spc="-30" dirty="0">
                <a:solidFill>
                  <a:srgbClr val="700000"/>
                </a:solidFill>
                <a:effectLst/>
                <a:latin typeface="Times New Roman" panose="02020603050405020304" pitchFamily="18" charset="0"/>
                <a:ea typeface="Calibri" panose="020F0502020204030204" pitchFamily="34" charset="0"/>
                <a:cs typeface="Times New Roman" panose="02020603050405020304" pitchFamily="18" charset="0"/>
              </a:rPr>
              <a:t>Limitations To Confidentiality – The Vegas Rule has exceptions. A couple of examples of this are if a participant discloses something that violates DCFS policy, the Arkansas Child Maltreatment Act, or makes a disclosure to self-harm or harm to someone else these things must be reported.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l">
              <a:buFont typeface="+mj-lt"/>
              <a:buNone/>
            </a:pPr>
            <a:endParaRPr lang="en-US" b="0" i="0" dirty="0">
              <a:solidFill>
                <a:srgbClr val="222222"/>
              </a:solidFill>
              <a:effectLst/>
              <a:latin typeface="Arial" panose="020B0604020202020204" pitchFamily="34" charset="0"/>
            </a:endParaRPr>
          </a:p>
          <a:p>
            <a:pPr algn="l">
              <a:buFont typeface="+mj-lt"/>
              <a:buAutoNum type="arabicPeriod"/>
            </a:pPr>
            <a:r>
              <a:rPr lang="en-US" b="0" i="0" dirty="0">
                <a:solidFill>
                  <a:srgbClr val="222222"/>
                </a:solidFill>
                <a:effectLst/>
                <a:latin typeface="Arial" panose="020B0604020202020204" pitchFamily="34" charset="0"/>
              </a:rPr>
              <a:t> How do we treat each other in the classroom?</a:t>
            </a:r>
          </a:p>
          <a:p>
            <a:pPr marL="742950" lvl="1" indent="-285750" algn="l">
              <a:buFont typeface="+mj-lt"/>
              <a:buAutoNum type="arabicPeriod"/>
            </a:pPr>
            <a:r>
              <a:rPr lang="en-US" b="0" i="1" dirty="0">
                <a:solidFill>
                  <a:srgbClr val="222222"/>
                </a:solidFill>
                <a:effectLst/>
                <a:latin typeface="Arial" panose="020B0604020202020204" pitchFamily="34" charset="0"/>
              </a:rPr>
              <a:t>get specific about what "respectful" or "kind" means in this context</a:t>
            </a:r>
            <a:endParaRPr lang="en-US" b="0" i="0" dirty="0">
              <a:solidFill>
                <a:srgbClr val="222222"/>
              </a:solidFill>
              <a:effectLst/>
              <a:latin typeface="Arial" panose="020B0604020202020204" pitchFamily="34" charset="0"/>
            </a:endParaRPr>
          </a:p>
          <a:p>
            <a:pPr marL="742950" lvl="1" indent="-285750" algn="l">
              <a:buFont typeface="+mj-lt"/>
              <a:buAutoNum type="arabicPeriod"/>
            </a:pPr>
            <a:r>
              <a:rPr lang="en-US" b="0" i="1" dirty="0">
                <a:solidFill>
                  <a:srgbClr val="222222"/>
                </a:solidFill>
                <a:effectLst/>
                <a:latin typeface="Arial" panose="020B0604020202020204" pitchFamily="34" charset="0"/>
              </a:rPr>
              <a:t>I also introduce the "platinum rule"--"treat others as THEY want to be treated" so that way we can have dialogue about how to respect each others' support and learning needs</a:t>
            </a:r>
          </a:p>
          <a:p>
            <a:pPr marL="457200" lvl="1" indent="0" algn="l">
              <a:buFont typeface="+mj-lt"/>
              <a:buNone/>
            </a:pPr>
            <a:endParaRPr lang="en-US" b="0" i="0" dirty="0">
              <a:solidFill>
                <a:srgbClr val="222222"/>
              </a:solidFill>
              <a:effectLst/>
              <a:latin typeface="Arial" panose="020B0604020202020204" pitchFamily="34" charset="0"/>
            </a:endParaRPr>
          </a:p>
          <a:p>
            <a:pPr algn="l">
              <a:buFont typeface="+mj-lt"/>
              <a:buAutoNum type="arabicPeriod"/>
            </a:pPr>
            <a:r>
              <a:rPr lang="en-US" b="0" i="0" dirty="0">
                <a:solidFill>
                  <a:srgbClr val="222222"/>
                </a:solidFill>
                <a:effectLst/>
                <a:latin typeface="Arial" panose="020B0604020202020204" pitchFamily="34" charset="0"/>
              </a:rPr>
              <a:t> How do we handle differences of opinion?</a:t>
            </a:r>
          </a:p>
          <a:p>
            <a:pPr marL="742950" lvl="1" indent="-285750" algn="l">
              <a:buFont typeface="+mj-lt"/>
              <a:buAutoNum type="arabicPeriod"/>
            </a:pPr>
            <a:r>
              <a:rPr lang="en-US" b="0" i="1" dirty="0">
                <a:solidFill>
                  <a:srgbClr val="222222"/>
                </a:solidFill>
                <a:effectLst/>
                <a:latin typeface="Arial" panose="020B0604020202020204" pitchFamily="34" charset="0"/>
              </a:rPr>
              <a:t>good opportunity to plug/mention the multicultural guidelines</a:t>
            </a:r>
            <a:endParaRPr lang="en-US" b="0" i="0" dirty="0">
              <a:solidFill>
                <a:srgbClr val="222222"/>
              </a:solidFill>
              <a:effectLst/>
              <a:latin typeface="Arial" panose="020B0604020202020204" pitchFamily="34" charset="0"/>
            </a:endParaRPr>
          </a:p>
          <a:p>
            <a:pPr marL="742950" lvl="1" indent="-285750" algn="l">
              <a:buFont typeface="+mj-lt"/>
              <a:buAutoNum type="arabicPeriod"/>
            </a:pPr>
            <a:r>
              <a:rPr lang="en-US" b="0" i="1" dirty="0">
                <a:solidFill>
                  <a:srgbClr val="222222"/>
                </a:solidFill>
                <a:effectLst/>
                <a:latin typeface="Arial" panose="020B0604020202020204" pitchFamily="34" charset="0"/>
              </a:rPr>
              <a:t>also, good point to introduce the gradients of agreement</a:t>
            </a:r>
            <a:endParaRPr lang="en-US" b="0" i="0" dirty="0">
              <a:solidFill>
                <a:srgbClr val="222222"/>
              </a:solidFill>
              <a:effectLst/>
              <a:latin typeface="Arial" panose="020B0604020202020204" pitchFamily="34" charset="0"/>
            </a:endParaRPr>
          </a:p>
          <a:p>
            <a:pPr marL="742950" lvl="1" indent="-285750" algn="l">
              <a:buFont typeface="+mj-lt"/>
              <a:buAutoNum type="arabicPeriod"/>
            </a:pPr>
            <a:r>
              <a:rPr lang="en-US" b="0" i="1" dirty="0">
                <a:solidFill>
                  <a:srgbClr val="222222"/>
                </a:solidFill>
                <a:effectLst/>
                <a:latin typeface="Arial" panose="020B0604020202020204" pitchFamily="34" charset="0"/>
              </a:rPr>
              <a:t>Ideally, want to tease out and discuss the difference between disagreements about values (which are fine!) and disagreements about fact/policy/non-negotiable, non-opinion information</a:t>
            </a:r>
          </a:p>
          <a:p>
            <a:pPr marL="457200" lvl="1" indent="0" algn="l">
              <a:buFont typeface="+mj-lt"/>
              <a:buNone/>
            </a:pPr>
            <a:endParaRPr lang="en-US" b="0" i="0" dirty="0">
              <a:solidFill>
                <a:srgbClr val="222222"/>
              </a:solidFill>
              <a:effectLst/>
              <a:latin typeface="Arial" panose="020B0604020202020204" pitchFamily="34" charset="0"/>
            </a:endParaRPr>
          </a:p>
          <a:p>
            <a:pPr algn="l">
              <a:buFont typeface="+mj-lt"/>
              <a:buAutoNum type="arabicPeriod"/>
            </a:pPr>
            <a:r>
              <a:rPr lang="en-US" b="0" i="0" dirty="0">
                <a:solidFill>
                  <a:srgbClr val="222222"/>
                </a:solidFill>
                <a:effectLst/>
                <a:latin typeface="Arial" panose="020B0604020202020204" pitchFamily="34" charset="0"/>
              </a:rPr>
              <a:t> How do we show each other that we’re listening/paying attention?</a:t>
            </a:r>
          </a:p>
          <a:p>
            <a:pPr marL="742950" lvl="1" indent="-285750" algn="l">
              <a:buFont typeface="+mj-lt"/>
              <a:buAutoNum type="arabicPeriod"/>
            </a:pPr>
            <a:r>
              <a:rPr lang="en-US" b="0" i="1" dirty="0">
                <a:solidFill>
                  <a:srgbClr val="222222"/>
                </a:solidFill>
                <a:effectLst/>
                <a:latin typeface="Arial" panose="020B0604020202020204" pitchFamily="34" charset="0"/>
              </a:rPr>
              <a:t>great point to clarify fidget use in the classroom--I am all for it as long as both you and the people around you are able to focus</a:t>
            </a:r>
            <a:endParaRPr lang="en-US" b="0" i="0" dirty="0">
              <a:solidFill>
                <a:srgbClr val="222222"/>
              </a:solidFill>
              <a:effectLst/>
              <a:latin typeface="Arial" panose="020B0604020202020204" pitchFamily="34" charset="0"/>
            </a:endParaRPr>
          </a:p>
          <a:p>
            <a:pPr marL="742950" lvl="1" indent="-285750" algn="l">
              <a:buFont typeface="+mj-lt"/>
              <a:buAutoNum type="arabicPeriod"/>
            </a:pPr>
            <a:r>
              <a:rPr lang="en-US" b="0" i="1" dirty="0">
                <a:solidFill>
                  <a:srgbClr val="222222"/>
                </a:solidFill>
                <a:effectLst/>
                <a:latin typeface="Arial" panose="020B0604020202020204" pitchFamily="34" charset="0"/>
              </a:rPr>
              <a:t>this is also a good chance for me to address what happens if I feel like they're distracted in the classroom (usually I handle it one-on-one afterwards, unless we're working in small groups and there's a good time for me to deal with it quietly)</a:t>
            </a:r>
          </a:p>
          <a:p>
            <a:pPr marL="457200" lvl="1" indent="0" algn="l">
              <a:buFont typeface="+mj-lt"/>
              <a:buNone/>
            </a:pPr>
            <a:endParaRPr lang="en-US" b="0" i="0" dirty="0">
              <a:solidFill>
                <a:srgbClr val="222222"/>
              </a:solidFill>
              <a:effectLst/>
              <a:latin typeface="Arial" panose="020B0604020202020204" pitchFamily="34" charset="0"/>
            </a:endParaRPr>
          </a:p>
          <a:p>
            <a:pPr algn="l">
              <a:buFont typeface="+mj-lt"/>
              <a:buAutoNum type="arabicPeriod"/>
            </a:pPr>
            <a:r>
              <a:rPr lang="en-US" b="0" i="0" dirty="0">
                <a:solidFill>
                  <a:srgbClr val="222222"/>
                </a:solidFill>
                <a:effectLst/>
                <a:latin typeface="Arial" panose="020B0604020202020204" pitchFamily="34" charset="0"/>
              </a:rPr>
              <a:t> How do I get the large group’s attention?</a:t>
            </a:r>
          </a:p>
          <a:p>
            <a:pPr marL="742950" lvl="1" indent="-285750" algn="l">
              <a:buFont typeface="+mj-lt"/>
              <a:buAutoNum type="arabicPeriod"/>
            </a:pPr>
            <a:r>
              <a:rPr lang="en-US" b="0" i="1" dirty="0">
                <a:solidFill>
                  <a:srgbClr val="222222"/>
                </a:solidFill>
                <a:effectLst/>
                <a:latin typeface="Arial" panose="020B0604020202020204" pitchFamily="34" charset="0"/>
              </a:rPr>
              <a:t>There is a world where I just force my classes to do some of the things I think are fun from child classroom management, but that world is not this one</a:t>
            </a:r>
            <a:endParaRPr lang="en-US" b="0" i="0" dirty="0">
              <a:solidFill>
                <a:srgbClr val="222222"/>
              </a:solidFill>
              <a:effectLst/>
              <a:latin typeface="Arial" panose="020B0604020202020204" pitchFamily="34" charset="0"/>
            </a:endParaRPr>
          </a:p>
          <a:p>
            <a:pPr marL="742950" lvl="1" indent="-285750" algn="l">
              <a:buFont typeface="+mj-lt"/>
              <a:buAutoNum type="arabicPeriod"/>
            </a:pPr>
            <a:r>
              <a:rPr lang="en-US" b="0" i="1" dirty="0">
                <a:solidFill>
                  <a:srgbClr val="222222"/>
                </a:solidFill>
                <a:effectLst/>
                <a:latin typeface="Arial" panose="020B0604020202020204" pitchFamily="34" charset="0"/>
              </a:rPr>
              <a:t>helps me avoid having to yell over people all the time!</a:t>
            </a:r>
          </a:p>
          <a:p>
            <a:pPr marL="457200" lvl="1" indent="0" algn="l">
              <a:buFont typeface="+mj-lt"/>
              <a:buNone/>
            </a:pPr>
            <a:endParaRPr lang="en-US" b="0" i="0" dirty="0">
              <a:solidFill>
                <a:srgbClr val="222222"/>
              </a:solidFill>
              <a:effectLst/>
              <a:latin typeface="Arial" panose="020B0604020202020204" pitchFamily="34" charset="0"/>
            </a:endParaRPr>
          </a:p>
          <a:p>
            <a:pPr algn="l">
              <a:buFont typeface="+mj-lt"/>
              <a:buAutoNum type="arabicPeriod"/>
            </a:pPr>
            <a:r>
              <a:rPr lang="en-US" b="0" i="0" dirty="0">
                <a:solidFill>
                  <a:srgbClr val="222222"/>
                </a:solidFill>
                <a:effectLst/>
                <a:latin typeface="Arial" panose="020B0604020202020204" pitchFamily="34" charset="0"/>
              </a:rPr>
              <a:t> How do we address side conversations?</a:t>
            </a:r>
          </a:p>
          <a:p>
            <a:pPr marL="742950" lvl="1" indent="-285750" algn="l">
              <a:buFont typeface="+mj-lt"/>
              <a:buAutoNum type="arabicPeriod"/>
            </a:pPr>
            <a:r>
              <a:rPr lang="en-US" b="0" i="1" dirty="0">
                <a:solidFill>
                  <a:srgbClr val="222222"/>
                </a:solidFill>
                <a:effectLst/>
                <a:latin typeface="Arial" panose="020B0604020202020204" pitchFamily="34" charset="0"/>
              </a:rPr>
              <a:t>This one is kind of specific to me because I get REALLY distracted if I'm trying to lecture/give instructions and people are having side talk</a:t>
            </a:r>
            <a:endParaRPr lang="en-US" b="0" i="0" dirty="0">
              <a:solidFill>
                <a:srgbClr val="222222"/>
              </a:solidFill>
              <a:effectLst/>
              <a:latin typeface="Arial" panose="020B0604020202020204" pitchFamily="34" charset="0"/>
            </a:endParaRPr>
          </a:p>
          <a:p>
            <a:pPr marL="742950" lvl="1" indent="-285750" algn="l">
              <a:buFont typeface="+mj-lt"/>
              <a:buAutoNum type="arabicPeriod"/>
            </a:pPr>
            <a:r>
              <a:rPr lang="en-US" b="0" i="1" dirty="0">
                <a:solidFill>
                  <a:srgbClr val="222222"/>
                </a:solidFill>
                <a:effectLst/>
                <a:latin typeface="Arial" panose="020B0604020202020204" pitchFamily="34" charset="0"/>
              </a:rPr>
              <a:t>I usually just set up that (a) if they're confused about something, they should ask the large group because they're probably not the only one confused and (b) if they have a story that's relevant/pertains to the topic, I </a:t>
            </a:r>
            <a:r>
              <a:rPr lang="en-US" b="0" i="1" dirty="0" err="1">
                <a:solidFill>
                  <a:srgbClr val="222222"/>
                </a:solidFill>
                <a:effectLst/>
                <a:latin typeface="Arial" panose="020B0604020202020204" pitchFamily="34" charset="0"/>
              </a:rPr>
              <a:t>wanna</a:t>
            </a:r>
            <a:r>
              <a:rPr lang="en-US" b="0" i="1" dirty="0">
                <a:solidFill>
                  <a:srgbClr val="222222"/>
                </a:solidFill>
                <a:effectLst/>
                <a:latin typeface="Arial" panose="020B0604020202020204" pitchFamily="34" charset="0"/>
              </a:rPr>
              <a:t> hear about it!! I'm nosy!! (and also it's a great learning tool to link actual practice with the theory they get in class!)</a:t>
            </a:r>
          </a:p>
          <a:p>
            <a:pPr marL="457200" lvl="1" indent="0" algn="l">
              <a:buFont typeface="+mj-lt"/>
              <a:buNone/>
            </a:pPr>
            <a:endParaRPr lang="en-US" b="0" i="0" dirty="0">
              <a:solidFill>
                <a:srgbClr val="222222"/>
              </a:solidFill>
              <a:effectLst/>
              <a:latin typeface="Arial" panose="020B0604020202020204" pitchFamily="34" charset="0"/>
            </a:endParaRPr>
          </a:p>
          <a:p>
            <a:pPr algn="l">
              <a:buFont typeface="+mj-lt"/>
              <a:buAutoNum type="arabicPeriod"/>
            </a:pPr>
            <a:r>
              <a:rPr lang="en-US" b="0" i="0" dirty="0">
                <a:solidFill>
                  <a:srgbClr val="222222"/>
                </a:solidFill>
                <a:effectLst/>
                <a:latin typeface="Arial" panose="020B0604020202020204" pitchFamily="34" charset="0"/>
              </a:rPr>
              <a:t> How do we approach confidentiality in the classroom?</a:t>
            </a:r>
          </a:p>
          <a:p>
            <a:pPr marL="742950" lvl="1" indent="-285750" algn="l">
              <a:buFont typeface="+mj-lt"/>
              <a:buAutoNum type="arabicPeriod"/>
            </a:pPr>
            <a:r>
              <a:rPr lang="en-US" b="0" i="1" dirty="0">
                <a:solidFill>
                  <a:srgbClr val="222222"/>
                </a:solidFill>
                <a:effectLst/>
                <a:latin typeface="Arial" panose="020B0604020202020204" pitchFamily="34" charset="0"/>
              </a:rPr>
              <a:t>I generally try to get them to agree to take the GENERAL stories/examples and the information, but leave the identifying details, names, etc.</a:t>
            </a:r>
          </a:p>
          <a:p>
            <a:pPr marL="742950" lvl="1" indent="-285750" algn="l">
              <a:buFont typeface="+mj-lt"/>
              <a:buAutoNum type="arabicPeriod"/>
            </a:pPr>
            <a:endParaRPr lang="en-US" b="0" i="0" dirty="0">
              <a:solidFill>
                <a:srgbClr val="222222"/>
              </a:solidFill>
              <a:effectLst/>
              <a:latin typeface="Arial" panose="020B0604020202020204" pitchFamily="34" charset="0"/>
            </a:endParaRPr>
          </a:p>
          <a:p>
            <a:pPr algn="l">
              <a:buFont typeface="+mj-lt"/>
              <a:buAutoNum type="arabicPeriod"/>
            </a:pPr>
            <a:r>
              <a:rPr lang="en-US" b="0" i="0" dirty="0">
                <a:solidFill>
                  <a:srgbClr val="222222"/>
                </a:solidFill>
                <a:effectLst/>
                <a:latin typeface="Arial" panose="020B0604020202020204" pitchFamily="34" charset="0"/>
              </a:rPr>
              <a:t> How do we deal with interruptions (phone/email)?</a:t>
            </a:r>
          </a:p>
          <a:p>
            <a:pPr marL="742950" lvl="1" indent="-285750" algn="l">
              <a:buFont typeface="+mj-lt"/>
              <a:buAutoNum type="arabicPeriod"/>
            </a:pPr>
            <a:r>
              <a:rPr lang="en-US" b="0" i="1" dirty="0">
                <a:solidFill>
                  <a:srgbClr val="222222"/>
                </a:solidFill>
                <a:effectLst/>
                <a:latin typeface="Arial" panose="020B0604020202020204" pitchFamily="34" charset="0"/>
              </a:rPr>
              <a:t>Good time to get everyone on the same page about not using those during class time/how to handle phone calls you need to step out to take</a:t>
            </a:r>
            <a:endParaRPr lang="en-US" b="0" i="0" dirty="0">
              <a:solidFill>
                <a:srgbClr val="222222"/>
              </a:solidFill>
              <a:effectLst/>
              <a:latin typeface="Arial" panose="020B0604020202020204" pitchFamily="34" charset="0"/>
            </a:endParaRPr>
          </a:p>
          <a:p>
            <a:pPr marL="742950" lvl="1" indent="-285750" algn="l">
              <a:buFont typeface="+mj-lt"/>
              <a:buAutoNum type="arabicPeriod"/>
            </a:pPr>
            <a:r>
              <a:rPr lang="en-US" b="0" i="1" dirty="0">
                <a:solidFill>
                  <a:srgbClr val="222222"/>
                </a:solidFill>
                <a:effectLst/>
                <a:latin typeface="Arial" panose="020B0604020202020204" pitchFamily="34" charset="0"/>
              </a:rPr>
              <a:t>Also, I usually like to pick a timekeeper (for that week only or for all of Foundations) here to remind me about breaks on the hour; I feel like that's a good way to hold me accountable for actively creating space for them to check email/phones </a:t>
            </a:r>
            <a:endParaRPr lang="en-US" b="0" i="0" dirty="0">
              <a:solidFill>
                <a:srgbClr val="222222"/>
              </a:solidFill>
              <a:effectLst/>
              <a:latin typeface="Arial" panose="020B0604020202020204" pitchFamily="34" charset="0"/>
            </a:endParaRPr>
          </a:p>
          <a:p>
            <a:pPr algn="l"/>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End by asking if there are any other expectations we want to set for each other.</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322CDD-9D6C-4F63-9EC2-648226624108}" type="slidenum">
              <a:rPr kumimoji="0" lang="en-US" sz="12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2529358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655378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FAC511-DD7B-453D-8D2D-6E7BEDB666EE}"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07A33A5-2374-4C2C-A21D-97633F588794}" type="slidenum">
              <a:rPr lang="en-US" smtClean="0"/>
              <a:t>‹#›</a:t>
            </a:fld>
            <a:endParaRPr lang="en-US"/>
          </a:p>
        </p:txBody>
      </p:sp>
      <p:sp>
        <p:nvSpPr>
          <p:cNvPr id="13" name="Rectangle 12">
            <a:extLst>
              <a:ext uri="{FF2B5EF4-FFF2-40B4-BE49-F238E27FC236}">
                <a16:creationId xmlns:a16="http://schemas.microsoft.com/office/drawing/2014/main" id="{F156F78B-BCE1-8323-A20D-A0CD39214DF3}"/>
              </a:ext>
            </a:extLst>
          </p:cNvPr>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C6F3711-5750-B75A-F608-CC8CBE7250FD}"/>
              </a:ext>
            </a:extLst>
          </p:cNvPr>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72084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31375A4-56A4-47D6-9801-1991572033F7}" type="slidenum">
              <a:rPr lang="en-US" smtClean="0"/>
              <a:pPr/>
              <a:t>‹#›</a:t>
            </a:fld>
            <a:endParaRPr lang="en-US" dirty="0"/>
          </a:p>
        </p:txBody>
      </p:sp>
      <p:sp>
        <p:nvSpPr>
          <p:cNvPr id="10" name="Rectangle 9">
            <a:extLst>
              <a:ext uri="{FF2B5EF4-FFF2-40B4-BE49-F238E27FC236}">
                <a16:creationId xmlns:a16="http://schemas.microsoft.com/office/drawing/2014/main" id="{C006E0AF-8088-33B7-B1C1-5EC7A628D307}"/>
              </a:ext>
            </a:extLst>
          </p:cNvPr>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C3249EE-59C4-2DC1-2629-0AA0EEA83F72}"/>
              </a:ext>
            </a:extLst>
          </p:cNvPr>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9298950"/>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dt="0"/>
  <p:txStyles>
    <p:titleStyle>
      <a:lvl1pPr algn="l" defTabSz="914400" rtl="0" eaLnBrk="1" latinLnBrk="0" hangingPunct="1">
        <a:lnSpc>
          <a:spcPct val="90000"/>
        </a:lnSpc>
        <a:spcBef>
          <a:spcPct val="0"/>
        </a:spcBef>
        <a:buNone/>
        <a:defRPr sz="540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1"/><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rawpixel.com/search/welcome%20i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 Id="rId9" Type="http://schemas.openxmlformats.org/officeDocument/2006/relationships/hyperlink" Target="https://businessgrowthcentre.org.au/training-to-boost-busines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 Id="rId9" Type="http://schemas.openxmlformats.org/officeDocument/2006/relationships/hyperlink" Target="https://businessgrowthcentre.org.au/training-to-boost-busine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0AC1-6729-E642-7516-049C3B2A63D4}"/>
              </a:ext>
            </a:extLst>
          </p:cNvPr>
          <p:cNvSpPr>
            <a:spLocks noGrp="1"/>
          </p:cNvSpPr>
          <p:nvPr>
            <p:ph type="ctrTitle"/>
          </p:nvPr>
        </p:nvSpPr>
        <p:spPr/>
        <p:txBody>
          <a:bodyPr/>
          <a:lstStyle/>
          <a:p>
            <a:r>
              <a:rPr lang="en-US" sz="5400" b="1" dirty="0">
                <a:solidFill>
                  <a:schemeClr val="accent2"/>
                </a:solidFill>
                <a:latin typeface="+mn-lt"/>
              </a:rPr>
              <a:t>Unit 8 - Investigations</a:t>
            </a:r>
            <a:endParaRPr lang="en-US" sz="5400" dirty="0"/>
          </a:p>
        </p:txBody>
      </p:sp>
      <p:sp>
        <p:nvSpPr>
          <p:cNvPr id="3" name="Subtitle 2">
            <a:extLst>
              <a:ext uri="{FF2B5EF4-FFF2-40B4-BE49-F238E27FC236}">
                <a16:creationId xmlns:a16="http://schemas.microsoft.com/office/drawing/2014/main" id="{25C33A12-67EA-E6E2-B144-3249BC6D4A6A}"/>
              </a:ext>
            </a:extLst>
          </p:cNvPr>
          <p:cNvSpPr>
            <a:spLocks noGrp="1"/>
          </p:cNvSpPr>
          <p:nvPr>
            <p:ph type="subTitle" idx="1"/>
          </p:nvPr>
        </p:nvSpPr>
        <p:spPr>
          <a:xfrm>
            <a:off x="946023" y="4468030"/>
            <a:ext cx="7891272" cy="1342219"/>
          </a:xfrm>
        </p:spPr>
        <p:txBody>
          <a:bodyPr>
            <a:normAutofit/>
          </a:bodyPr>
          <a:lstStyle/>
          <a:p>
            <a:r>
              <a:rPr lang="en-US" sz="4400" b="1" dirty="0">
                <a:solidFill>
                  <a:schemeClr val="accent6"/>
                </a:solidFill>
              </a:rPr>
              <a:t>Day 1</a:t>
            </a:r>
          </a:p>
        </p:txBody>
      </p:sp>
      <p:pic>
        <p:nvPicPr>
          <p:cNvPr id="4" name="Picture 3" descr="A close-up of a logo&#10;&#10;Description automatically generated">
            <a:extLst>
              <a:ext uri="{FF2B5EF4-FFF2-40B4-BE49-F238E27FC236}">
                <a16:creationId xmlns:a16="http://schemas.microsoft.com/office/drawing/2014/main" id="{A9C4F537-DED6-7DEA-CB5C-2951F94E19AD}"/>
              </a:ext>
            </a:extLst>
          </p:cNvPr>
          <p:cNvPicPr>
            <a:picLocks noChangeAspect="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859758" y="137332"/>
            <a:ext cx="2996249" cy="1043989"/>
          </a:xfrm>
          <a:prstGeom prst="rect">
            <a:avLst/>
          </a:prstGeom>
        </p:spPr>
      </p:pic>
    </p:spTree>
    <p:extLst>
      <p:ext uri="{BB962C8B-B14F-4D97-AF65-F5344CB8AC3E}">
        <p14:creationId xmlns:p14="http://schemas.microsoft.com/office/powerpoint/2010/main" val="2513124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and black text&#10;&#10;Description automatically generated">
            <a:extLst>
              <a:ext uri="{FF2B5EF4-FFF2-40B4-BE49-F238E27FC236}">
                <a16:creationId xmlns:a16="http://schemas.microsoft.com/office/drawing/2014/main" id="{8D5E60D3-908A-A156-0FDB-A404C2270B24}"/>
              </a:ext>
            </a:extLst>
          </p:cNvPr>
          <p:cNvPicPr>
            <a:picLocks noChangeAspect="1"/>
          </p:cNvPicPr>
          <p:nvPr/>
        </p:nvPicPr>
        <p:blipFill>
          <a:blip r:embed="rId3">
            <a:clrChange>
              <a:clrFrom>
                <a:srgbClr val="FBFBF9"/>
              </a:clrFrom>
              <a:clrTo>
                <a:srgbClr val="FBFBF9">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2100" y="-1096375"/>
            <a:ext cx="12776200" cy="8512143"/>
          </a:xfrm>
          <a:prstGeom prst="rect">
            <a:avLst/>
          </a:prstGeom>
        </p:spPr>
      </p:pic>
    </p:spTree>
    <p:extLst>
      <p:ext uri="{BB962C8B-B14F-4D97-AF65-F5344CB8AC3E}">
        <p14:creationId xmlns:p14="http://schemas.microsoft.com/office/powerpoint/2010/main" val="2741390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DBE66C-EDA9-F45A-6E84-D28B54CFC5A1}"/>
              </a:ext>
            </a:extLst>
          </p:cNvPr>
          <p:cNvPicPr>
            <a:picLocks noChangeAspect="1"/>
          </p:cNvPicPr>
          <p:nvPr/>
        </p:nvPicPr>
        <p:blipFill>
          <a:blip r:embed="rId3"/>
          <a:stretch>
            <a:fillRect/>
          </a:stretch>
        </p:blipFill>
        <p:spPr>
          <a:xfrm>
            <a:off x="0" y="0"/>
            <a:ext cx="12192000" cy="6268720"/>
          </a:xfrm>
          <a:prstGeom prst="rect">
            <a:avLst/>
          </a:prstGeom>
        </p:spPr>
      </p:pic>
    </p:spTree>
    <p:extLst>
      <p:ext uri="{BB962C8B-B14F-4D97-AF65-F5344CB8AC3E}">
        <p14:creationId xmlns:p14="http://schemas.microsoft.com/office/powerpoint/2010/main" val="2364023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EEEEE"/>
              </a:solidFill>
              <a:effectLst/>
              <a:uLnTx/>
              <a:uFillTx/>
              <a:latin typeface="Rockwell" panose="02060603020205020403"/>
              <a:ea typeface="+mn-ea"/>
              <a:cs typeface="+mn-cs"/>
            </a:endParaRPr>
          </a:p>
        </p:txBody>
      </p:sp>
      <p:sp>
        <p:nvSpPr>
          <p:cNvPr id="27" name="Rectangle 26">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EEEEE"/>
              </a:solidFill>
              <a:effectLst/>
              <a:uLnTx/>
              <a:uFillTx/>
              <a:latin typeface="Rockwell" panose="02060603020205020403"/>
              <a:ea typeface="+mn-ea"/>
              <a:cs typeface="+mn-cs"/>
            </a:endParaRPr>
          </a:p>
        </p:txBody>
      </p:sp>
      <p:sp>
        <p:nvSpPr>
          <p:cNvPr id="29" name="Rectangle 28">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EEEEE"/>
              </a:solidFill>
              <a:effectLst/>
              <a:uLnTx/>
              <a:uFillTx/>
              <a:latin typeface="Rockwell" panose="02060603020205020403"/>
              <a:ea typeface="+mn-ea"/>
              <a:cs typeface="+mn-cs"/>
            </a:endParaRPr>
          </a:p>
        </p:txBody>
      </p:sp>
      <p:grpSp>
        <p:nvGrpSpPr>
          <p:cNvPr id="31" name="Group 30">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2" name="Oval 31">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Rockwell" panose="02060603020205020403"/>
                <a:ea typeface="+mn-ea"/>
                <a:cs typeface="+mn-cs"/>
              </a:endParaRPr>
            </a:p>
          </p:txBody>
        </p:sp>
        <p:sp>
          <p:nvSpPr>
            <p:cNvPr id="33" name="Oval 32">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Rockwell" panose="02060603020205020403"/>
                <a:ea typeface="+mn-ea"/>
                <a:cs typeface="+mn-cs"/>
              </a:endParaRPr>
            </a:p>
          </p:txBody>
        </p:sp>
      </p:grpSp>
      <p:sp useBgFill="1">
        <p:nvSpPr>
          <p:cNvPr id="35" name="Rectangle 34">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EEEEE"/>
              </a:solidFill>
              <a:effectLst/>
              <a:uLnTx/>
              <a:uFillTx/>
              <a:latin typeface="Rockwell" panose="02060603020205020403"/>
              <a:ea typeface="+mn-ea"/>
              <a:cs typeface="+mn-cs"/>
            </a:endParaRPr>
          </a:p>
        </p:txBody>
      </p:sp>
      <p:sp>
        <p:nvSpPr>
          <p:cNvPr id="37" name="Rectangle 36">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EEEEE"/>
              </a:solidFill>
              <a:effectLst/>
              <a:uLnTx/>
              <a:uFillTx/>
              <a:latin typeface="Rockwell" panose="02060603020205020403"/>
              <a:ea typeface="+mn-ea"/>
              <a:cs typeface="+mn-cs"/>
            </a:endParaRPr>
          </a:p>
        </p:txBody>
      </p:sp>
      <p:sp>
        <p:nvSpPr>
          <p:cNvPr id="3" name="TextBox 2">
            <a:extLst>
              <a:ext uri="{FF2B5EF4-FFF2-40B4-BE49-F238E27FC236}">
                <a16:creationId xmlns:a16="http://schemas.microsoft.com/office/drawing/2014/main" id="{7B468DA3-5399-FABC-A4D0-F75C8C1D68C2}"/>
              </a:ext>
            </a:extLst>
          </p:cNvPr>
          <p:cNvSpPr txBox="1"/>
          <p:nvPr/>
        </p:nvSpPr>
        <p:spPr>
          <a:xfrm>
            <a:off x="444162" y="-360572"/>
            <a:ext cx="11062037" cy="1579893"/>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80000"/>
              </a:lnSpc>
              <a:spcBef>
                <a:spcPct val="0"/>
              </a:spcBef>
              <a:spcAft>
                <a:spcPts val="600"/>
              </a:spcAft>
              <a:buClr>
                <a:srgbClr val="98344F">
                  <a:lumMod val="75000"/>
                </a:srgbClr>
              </a:buClr>
              <a:buSzPct val="85000"/>
              <a:buFontTx/>
              <a:buNone/>
              <a:tabLst/>
              <a:defRPr/>
            </a:pPr>
            <a:r>
              <a:rPr kumimoji="0" lang="en-US" sz="4000" b="1" i="0" u="none" strike="noStrike" kern="1200" cap="all" spc="0" normalizeH="0" baseline="0" noProof="0" dirty="0">
                <a:ln>
                  <a:noFill/>
                </a:ln>
                <a:blipFill dpi="0" rotWithShape="1">
                  <a:blip r:embed="rId5"/>
                  <a:srcRect/>
                  <a:tile tx="6350" ty="-127000" sx="65000" sy="64000" flip="none" algn="tl"/>
                </a:blipFill>
                <a:effectLst/>
                <a:uLnTx/>
                <a:uFillTx/>
                <a:latin typeface="Rockwell Condensed" panose="02060603050405020104"/>
                <a:ea typeface="+mn-ea"/>
                <a:cs typeface="+mn-cs"/>
              </a:rPr>
              <a:t>Housekeeping &amp; guidelines</a:t>
            </a:r>
          </a:p>
        </p:txBody>
      </p:sp>
      <p:grpSp>
        <p:nvGrpSpPr>
          <p:cNvPr id="39" name="Group 38">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40" name="Oval 39">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1" name="Oval 40">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cxnSp>
        <p:nvCxnSpPr>
          <p:cNvPr id="22" name="Straight Connector 21">
            <a:extLst>
              <a:ext uri="{FF2B5EF4-FFF2-40B4-BE49-F238E27FC236}">
                <a16:creationId xmlns:a16="http://schemas.microsoft.com/office/drawing/2014/main" id="{2CD0369A-3D5E-54E3-03A0-C97652CD53D7}"/>
              </a:ext>
            </a:extLst>
          </p:cNvPr>
          <p:cNvCxnSpPr>
            <a:cxnSpLocks/>
          </p:cNvCxnSpPr>
          <p:nvPr/>
        </p:nvCxnSpPr>
        <p:spPr>
          <a:xfrm>
            <a:off x="294664" y="1275229"/>
            <a:ext cx="7058636"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F57C912-CD7C-9831-7FB3-483FDF9890D8}"/>
              </a:ext>
            </a:extLst>
          </p:cNvPr>
          <p:cNvSpPr txBox="1"/>
          <p:nvPr/>
        </p:nvSpPr>
        <p:spPr>
          <a:xfrm>
            <a:off x="1223033" y="2435991"/>
            <a:ext cx="4167120" cy="5273303"/>
          </a:xfrm>
          <a:prstGeom prst="rect">
            <a:avLst/>
          </a:prstGeom>
          <a:noFill/>
        </p:spPr>
        <p:txBody>
          <a:bodyPr wrap="square">
            <a:spAutoFit/>
          </a:bodyPr>
          <a:lstStyle/>
          <a:p>
            <a:pPr marL="342900" marR="0" lvl="0" indent="-342900" algn="l" defTabSz="466344"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latin typeface="Rockwell" panose="02060603020205020403"/>
                <a:ea typeface="+mn-ea"/>
                <a:cs typeface="+mn-cs"/>
              </a:rPr>
              <a:t>Training Agenda</a:t>
            </a:r>
          </a:p>
          <a:p>
            <a:pPr marL="342900" marR="0" lvl="0" indent="-342900" algn="l" defTabSz="466344"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latin typeface="Rockwell" panose="02060603020205020403"/>
                <a:ea typeface="+mn-ea"/>
                <a:cs typeface="+mn-cs"/>
              </a:rPr>
              <a:t>DCFS Cell Phone Policy</a:t>
            </a:r>
          </a:p>
          <a:p>
            <a:pPr marL="342900" marR="0" lvl="0" indent="-342900" algn="l" defTabSz="466344"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latin typeface="Rockwell" panose="02060603020205020403"/>
                <a:ea typeface="+mn-ea"/>
                <a:cs typeface="+mn-cs"/>
              </a:rPr>
              <a:t>Attendance Tracking </a:t>
            </a:r>
          </a:p>
          <a:p>
            <a:pPr marL="342900" marR="0" lvl="0" indent="-342900" algn="l" defTabSz="466344"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latin typeface="Rockwell" panose="02060603020205020403"/>
                <a:ea typeface="+mn-ea"/>
                <a:cs typeface="+mn-cs"/>
              </a:rPr>
              <a:t>Class Format</a:t>
            </a:r>
          </a:p>
          <a:p>
            <a:pPr marL="342900" marR="0" lvl="0" indent="-342900" algn="l" defTabSz="466344"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latin typeface="Rockwell" panose="02060603020205020403"/>
                <a:ea typeface="+mn-ea"/>
                <a:cs typeface="+mn-cs"/>
              </a:rPr>
              <a:t>Agenda</a:t>
            </a:r>
          </a:p>
          <a:p>
            <a:pPr marL="342900" marR="0" lvl="0" indent="-342900" algn="l" defTabSz="466344"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latin typeface="Rockwell" panose="02060603020205020403"/>
                <a:ea typeface="+mn-ea"/>
                <a:cs typeface="+mn-cs"/>
              </a:rPr>
              <a:t>Ticket Out</a:t>
            </a:r>
          </a:p>
          <a:p>
            <a:pPr marL="342900" marR="0" lvl="0" indent="-342900" algn="l" defTabSz="466344"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latin typeface="Rockwell" panose="02060603020205020403"/>
                <a:ea typeface="+mn-ea"/>
                <a:cs typeface="+mn-cs"/>
              </a:rPr>
              <a:t>Confidentiality Limits</a:t>
            </a:r>
          </a:p>
          <a:p>
            <a:pPr marL="0" marR="0" lvl="0" indent="0" algn="l" defTabSz="466344" rtl="0" eaLnBrk="1" fontAlgn="auto" latinLnBrk="0" hangingPunct="1">
              <a:lnSpc>
                <a:spcPct val="12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srgbClr val="333333"/>
              </a:solidFill>
              <a:effectLst/>
              <a:uLnTx/>
              <a:uFillTx/>
              <a:latin typeface="Rockwell" panose="02060603020205020403"/>
              <a:ea typeface="+mn-ea"/>
              <a:cs typeface="+mn-cs"/>
            </a:endParaRPr>
          </a:p>
          <a:p>
            <a:pPr marL="342900" marR="0" lvl="0" indent="-342900" algn="l" defTabSz="466344" rtl="0" eaLnBrk="1" fontAlgn="auto" latinLnBrk="0" hangingPunct="1">
              <a:lnSpc>
                <a:spcPct val="120000"/>
              </a:lnSpc>
              <a:spcBef>
                <a:spcPts val="0"/>
              </a:spcBef>
              <a:spcAft>
                <a:spcPts val="12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33333"/>
              </a:solidFill>
              <a:effectLst/>
              <a:uLnTx/>
              <a:uFillTx/>
              <a:latin typeface="Rockwell" panose="02060603020205020403"/>
              <a:ea typeface="+mn-ea"/>
              <a:cs typeface="+mn-cs"/>
            </a:endParaRPr>
          </a:p>
        </p:txBody>
      </p:sp>
      <p:sp>
        <p:nvSpPr>
          <p:cNvPr id="38" name="TextBox 37">
            <a:extLst>
              <a:ext uri="{FF2B5EF4-FFF2-40B4-BE49-F238E27FC236}">
                <a16:creationId xmlns:a16="http://schemas.microsoft.com/office/drawing/2014/main" id="{A688993E-2366-12DC-8580-8C50F5C1C6AE}"/>
              </a:ext>
            </a:extLst>
          </p:cNvPr>
          <p:cNvSpPr txBox="1"/>
          <p:nvPr/>
        </p:nvSpPr>
        <p:spPr>
          <a:xfrm>
            <a:off x="6205010" y="2960779"/>
            <a:ext cx="4525109" cy="1690784"/>
          </a:xfrm>
          <a:prstGeom prst="rect">
            <a:avLst/>
          </a:prstGeom>
          <a:noFill/>
        </p:spPr>
        <p:txBody>
          <a:bodyPr wrap="square">
            <a:spAutoFit/>
          </a:bodyPr>
          <a:lstStyle/>
          <a:p>
            <a:pPr marL="342900" marR="0" lvl="0" indent="-342900" algn="l" defTabSz="466344"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latin typeface="Rockwell" panose="02060603020205020403"/>
                <a:ea typeface="+mn-ea"/>
                <a:cs typeface="+mn-cs"/>
              </a:rPr>
              <a:t>Time-Keeper</a:t>
            </a:r>
          </a:p>
          <a:p>
            <a:pPr marL="342900" marR="0" lvl="0" indent="-342900" algn="l" defTabSz="466344"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latin typeface="Rockwell" panose="02060603020205020403"/>
                <a:ea typeface="+mn-ea"/>
                <a:cs typeface="+mn-cs"/>
              </a:rPr>
              <a:t>Brain Breaks</a:t>
            </a:r>
          </a:p>
          <a:p>
            <a:pPr marL="342900" marR="0" lvl="0" indent="-342900" algn="l" defTabSz="466344"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latin typeface="Rockwell" panose="02060603020205020403"/>
                <a:ea typeface="+mn-ea"/>
                <a:cs typeface="+mn-cs"/>
              </a:rPr>
              <a:t>Parking Lot</a:t>
            </a:r>
          </a:p>
        </p:txBody>
      </p:sp>
      <p:pic>
        <p:nvPicPr>
          <p:cNvPr id="43" name="Picture 42" descr="A group of people sitting around a large white sign&#10;&#10;Description automatically generated">
            <a:extLst>
              <a:ext uri="{FF2B5EF4-FFF2-40B4-BE49-F238E27FC236}">
                <a16:creationId xmlns:a16="http://schemas.microsoft.com/office/drawing/2014/main" id="{6DE71910-E8DF-F0F9-84A5-0E073D30630E}"/>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343797" y="341123"/>
            <a:ext cx="3142930" cy="2113620"/>
          </a:xfrm>
          <a:prstGeom prst="rect">
            <a:avLst/>
          </a:prstGeom>
          <a:ln w="76200">
            <a:solidFill>
              <a:schemeClr val="accent2"/>
            </a:solidFill>
          </a:ln>
        </p:spPr>
      </p:pic>
    </p:spTree>
    <p:extLst>
      <p:ext uri="{BB962C8B-B14F-4D97-AF65-F5344CB8AC3E}">
        <p14:creationId xmlns:p14="http://schemas.microsoft.com/office/powerpoint/2010/main" val="2546895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EEEEE"/>
              </a:solidFill>
              <a:effectLst/>
              <a:uLnTx/>
              <a:uFillTx/>
              <a:latin typeface="Rockwell" panose="02060603020205020403"/>
              <a:ea typeface="+mn-ea"/>
              <a:cs typeface="+mn-cs"/>
            </a:endParaRPr>
          </a:p>
        </p:txBody>
      </p:sp>
      <p:sp>
        <p:nvSpPr>
          <p:cNvPr id="27" name="Rectangle 26">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EEEEE"/>
              </a:solidFill>
              <a:effectLst/>
              <a:uLnTx/>
              <a:uFillTx/>
              <a:latin typeface="Rockwell" panose="02060603020205020403"/>
              <a:ea typeface="+mn-ea"/>
              <a:cs typeface="+mn-cs"/>
            </a:endParaRPr>
          </a:p>
        </p:txBody>
      </p:sp>
      <p:sp>
        <p:nvSpPr>
          <p:cNvPr id="29" name="Rectangle 28">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EEEEE"/>
              </a:solidFill>
              <a:effectLst/>
              <a:uLnTx/>
              <a:uFillTx/>
              <a:latin typeface="Rockwell" panose="02060603020205020403"/>
              <a:ea typeface="+mn-ea"/>
              <a:cs typeface="+mn-cs"/>
            </a:endParaRPr>
          </a:p>
        </p:txBody>
      </p:sp>
      <p:grpSp>
        <p:nvGrpSpPr>
          <p:cNvPr id="31" name="Group 30">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2" name="Oval 31">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Rockwell" panose="02060603020205020403"/>
                <a:ea typeface="+mn-ea"/>
                <a:cs typeface="+mn-cs"/>
              </a:endParaRPr>
            </a:p>
          </p:txBody>
        </p:sp>
        <p:sp>
          <p:nvSpPr>
            <p:cNvPr id="33" name="Oval 32">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Rockwell" panose="02060603020205020403"/>
                <a:ea typeface="+mn-ea"/>
                <a:cs typeface="+mn-cs"/>
              </a:endParaRPr>
            </a:p>
          </p:txBody>
        </p:sp>
      </p:grpSp>
      <p:sp useBgFill="1">
        <p:nvSpPr>
          <p:cNvPr id="35" name="Rectangle 34">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EEEEE"/>
              </a:solidFill>
              <a:effectLst/>
              <a:uLnTx/>
              <a:uFillTx/>
              <a:latin typeface="Rockwell" panose="02060603020205020403"/>
              <a:ea typeface="+mn-ea"/>
              <a:cs typeface="+mn-cs"/>
            </a:endParaRPr>
          </a:p>
        </p:txBody>
      </p:sp>
      <p:sp>
        <p:nvSpPr>
          <p:cNvPr id="37" name="Rectangle 36">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EEEEE"/>
              </a:solidFill>
              <a:effectLst/>
              <a:uLnTx/>
              <a:uFillTx/>
              <a:latin typeface="Rockwell" panose="02060603020205020403"/>
              <a:ea typeface="+mn-ea"/>
              <a:cs typeface="+mn-cs"/>
            </a:endParaRPr>
          </a:p>
        </p:txBody>
      </p:sp>
      <p:sp>
        <p:nvSpPr>
          <p:cNvPr id="3" name="TextBox 2">
            <a:extLst>
              <a:ext uri="{FF2B5EF4-FFF2-40B4-BE49-F238E27FC236}">
                <a16:creationId xmlns:a16="http://schemas.microsoft.com/office/drawing/2014/main" id="{7B468DA3-5399-FABC-A4D0-F75C8C1D68C2}"/>
              </a:ext>
            </a:extLst>
          </p:cNvPr>
          <p:cNvSpPr txBox="1"/>
          <p:nvPr/>
        </p:nvSpPr>
        <p:spPr>
          <a:xfrm>
            <a:off x="444162" y="-360572"/>
            <a:ext cx="11062037" cy="1579893"/>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80000"/>
              </a:lnSpc>
              <a:spcBef>
                <a:spcPct val="0"/>
              </a:spcBef>
              <a:spcAft>
                <a:spcPts val="600"/>
              </a:spcAft>
              <a:buClr>
                <a:srgbClr val="98344F">
                  <a:lumMod val="75000"/>
                </a:srgbClr>
              </a:buClr>
              <a:buSzPct val="85000"/>
              <a:buFontTx/>
              <a:buNone/>
              <a:tabLst/>
              <a:defRPr/>
            </a:pPr>
            <a:r>
              <a:rPr kumimoji="0" lang="en-US" sz="4000" b="1" i="0" u="none" strike="noStrike" kern="1200" cap="all" spc="0" normalizeH="0" baseline="0" noProof="0" dirty="0">
                <a:ln>
                  <a:noFill/>
                </a:ln>
                <a:blipFill dpi="0" rotWithShape="1">
                  <a:blip r:embed="rId5"/>
                  <a:srcRect/>
                  <a:tile tx="6350" ty="-127000" sx="65000" sy="64000" flip="none" algn="tl"/>
                </a:blipFill>
                <a:effectLst/>
                <a:uLnTx/>
                <a:uFillTx/>
                <a:latin typeface="Rockwell Condensed" panose="02060603050405020104"/>
                <a:ea typeface="+mn-ea"/>
                <a:cs typeface="+mn-cs"/>
              </a:rPr>
              <a:t>shared Agreements Examples</a:t>
            </a:r>
          </a:p>
        </p:txBody>
      </p:sp>
      <p:grpSp>
        <p:nvGrpSpPr>
          <p:cNvPr id="39" name="Group 38">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40" name="Oval 39">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1" name="Oval 40">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cxnSp>
        <p:nvCxnSpPr>
          <p:cNvPr id="22" name="Straight Connector 21">
            <a:extLst>
              <a:ext uri="{FF2B5EF4-FFF2-40B4-BE49-F238E27FC236}">
                <a16:creationId xmlns:a16="http://schemas.microsoft.com/office/drawing/2014/main" id="{2CD0369A-3D5E-54E3-03A0-C97652CD53D7}"/>
              </a:ext>
            </a:extLst>
          </p:cNvPr>
          <p:cNvCxnSpPr>
            <a:cxnSpLocks/>
          </p:cNvCxnSpPr>
          <p:nvPr/>
        </p:nvCxnSpPr>
        <p:spPr>
          <a:xfrm>
            <a:off x="294664" y="1275229"/>
            <a:ext cx="7058636"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F57C912-CD7C-9831-7FB3-483FDF9890D8}"/>
              </a:ext>
            </a:extLst>
          </p:cNvPr>
          <p:cNvSpPr txBox="1"/>
          <p:nvPr/>
        </p:nvSpPr>
        <p:spPr>
          <a:xfrm>
            <a:off x="1223033" y="2275867"/>
            <a:ext cx="6130267" cy="3482043"/>
          </a:xfrm>
          <a:prstGeom prst="rect">
            <a:avLst/>
          </a:prstGeom>
          <a:noFill/>
        </p:spPr>
        <p:txBody>
          <a:bodyPr wrap="square">
            <a:spAutoFit/>
          </a:bodyPr>
          <a:lstStyle/>
          <a:p>
            <a:pPr marL="342900" marR="0" lvl="0" indent="-342900" algn="l" defTabSz="466344"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latin typeface="Rockwell" panose="02060603020205020403"/>
                <a:ea typeface="+mn-ea"/>
                <a:cs typeface="+mn-cs"/>
              </a:rPr>
              <a:t>Share the Floor </a:t>
            </a:r>
          </a:p>
          <a:p>
            <a:pPr marL="342900" marR="0" lvl="0" indent="-342900" algn="l" defTabSz="466344"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latin typeface="Rockwell" panose="02060603020205020403"/>
                <a:ea typeface="+mn-ea"/>
                <a:cs typeface="+mn-cs"/>
              </a:rPr>
              <a:t>Disagree respectfully</a:t>
            </a:r>
          </a:p>
          <a:p>
            <a:pPr marL="342900" marR="0" lvl="0" indent="-342900" algn="l" defTabSz="466344"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latin typeface="Rockwell" panose="02060603020205020403"/>
                <a:ea typeface="+mn-ea"/>
                <a:cs typeface="+mn-cs"/>
              </a:rPr>
              <a:t>Listen and Engage</a:t>
            </a:r>
          </a:p>
          <a:p>
            <a:pPr marL="342900" marR="0" lvl="0" indent="-342900" algn="l" defTabSz="466344"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latin typeface="Rockwell" panose="02060603020205020403"/>
                <a:ea typeface="+mn-ea"/>
                <a:cs typeface="+mn-cs"/>
              </a:rPr>
              <a:t>Sidebar Conversations</a:t>
            </a:r>
          </a:p>
          <a:p>
            <a:pPr marL="342900" marR="0" lvl="0" indent="-342900" algn="l" defTabSz="466344"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latin typeface="Rockwell" panose="02060603020205020403"/>
                <a:ea typeface="+mn-ea"/>
                <a:cs typeface="+mn-cs"/>
              </a:rPr>
              <a:t>Maintain Confidentiality</a:t>
            </a:r>
          </a:p>
          <a:p>
            <a:pPr marL="342900" marR="0" lvl="0" indent="-342900" algn="l" defTabSz="466344"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latin typeface="Rockwell" panose="02060603020205020403"/>
                <a:ea typeface="+mn-ea"/>
                <a:cs typeface="+mn-cs"/>
              </a:rPr>
              <a:t>Addressing Triggers</a:t>
            </a:r>
          </a:p>
        </p:txBody>
      </p:sp>
      <p:pic>
        <p:nvPicPr>
          <p:cNvPr id="43" name="Picture 42" descr="A group of people sitting around a large white sign&#10;&#10;Description automatically generated">
            <a:extLst>
              <a:ext uri="{FF2B5EF4-FFF2-40B4-BE49-F238E27FC236}">
                <a16:creationId xmlns:a16="http://schemas.microsoft.com/office/drawing/2014/main" id="{6DE71910-E8DF-F0F9-84A5-0E073D30630E}"/>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343797" y="341123"/>
            <a:ext cx="3142930" cy="2113620"/>
          </a:xfrm>
          <a:prstGeom prst="rect">
            <a:avLst/>
          </a:prstGeom>
          <a:ln w="76200">
            <a:solidFill>
              <a:schemeClr val="accent2"/>
            </a:solidFill>
          </a:ln>
        </p:spPr>
      </p:pic>
    </p:spTree>
    <p:extLst>
      <p:ext uri="{BB962C8B-B14F-4D97-AF65-F5344CB8AC3E}">
        <p14:creationId xmlns:p14="http://schemas.microsoft.com/office/powerpoint/2010/main" val="843884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Custom 1">
      <a:dk1>
        <a:srgbClr val="333333"/>
      </a:dk1>
      <a:lt1>
        <a:srgbClr val="EEEEEE"/>
      </a:lt1>
      <a:dk2>
        <a:srgbClr val="4C1A27"/>
      </a:dk2>
      <a:lt2>
        <a:srgbClr val="A7A9AC"/>
      </a:lt2>
      <a:accent1>
        <a:srgbClr val="98344F"/>
      </a:accent1>
      <a:accent2>
        <a:srgbClr val="6E2639"/>
      </a:accent2>
      <a:accent3>
        <a:srgbClr val="FFBF00"/>
      </a:accent3>
      <a:accent4>
        <a:srgbClr val="99CC33"/>
      </a:accent4>
      <a:accent5>
        <a:srgbClr val="D5410B"/>
      </a:accent5>
      <a:accent6>
        <a:srgbClr val="52A3CB"/>
      </a:accent6>
      <a:hlink>
        <a:srgbClr val="245D7A"/>
      </a:hlink>
      <a:folHlink>
        <a:srgbClr val="D5410B"/>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442</TotalTime>
  <Words>1075</Words>
  <Application>Microsoft Office PowerPoint</Application>
  <PresentationFormat>Widescreen</PresentationFormat>
  <Paragraphs>80</Paragraphs>
  <Slides>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Aptos</vt:lpstr>
      <vt:lpstr>Arial</vt:lpstr>
      <vt:lpstr>Calibri</vt:lpstr>
      <vt:lpstr>Cambria</vt:lpstr>
      <vt:lpstr>Rockwell</vt:lpstr>
      <vt:lpstr>Rockwell Condensed</vt:lpstr>
      <vt:lpstr>Rockwell Extra Bold</vt:lpstr>
      <vt:lpstr>Times New Roman</vt:lpstr>
      <vt:lpstr>Wingdings</vt:lpstr>
      <vt:lpstr>Wood Type</vt:lpstr>
      <vt:lpstr>Unit 8 - Investigations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Ashrael Wordlaw</dc:creator>
  <cp:lastModifiedBy>Stephanie N. Clowers</cp:lastModifiedBy>
  <cp:revision>4</cp:revision>
  <dcterms:created xsi:type="dcterms:W3CDTF">2024-10-24T12:47:32Z</dcterms:created>
  <dcterms:modified xsi:type="dcterms:W3CDTF">2024-10-30T15:11:00Z</dcterms:modified>
</cp:coreProperties>
</file>