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9"/>
  </p:notesMasterIdLst>
  <p:handoutMasterIdLst>
    <p:handoutMasterId r:id="rId60"/>
  </p:handoutMasterIdLst>
  <p:sldIdLst>
    <p:sldId id="256" r:id="rId3"/>
    <p:sldId id="262" r:id="rId4"/>
    <p:sldId id="257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  <p:sldId id="335" r:id="rId54"/>
    <p:sldId id="336" r:id="rId55"/>
    <p:sldId id="337" r:id="rId56"/>
    <p:sldId id="338" r:id="rId57"/>
    <p:sldId id="339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21" autoAdjust="0"/>
  </p:normalViewPr>
  <p:slideViewPr>
    <p:cSldViewPr snapToGrid="0" showGuides="1">
      <p:cViewPr varScale="1">
        <p:scale>
          <a:sx n="110" d="100"/>
          <a:sy n="110" d="100"/>
        </p:scale>
        <p:origin x="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84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1</a:t>
            </a:r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2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3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4</a:t>
            </a:r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5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3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You can type your own categories and points values in this game board.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slides we’ve provided.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a points box to go to that question,</a:t>
            </a:r>
            <a:r>
              <a:rPr lang="en-US" sz="1600" baseline="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then </a:t>
            </a: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to</a:t>
            </a:r>
            <a:r>
              <a:rPr lang="en-US" sz="1600" baseline="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move to the answer slide</a:t>
            </a: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the left triangle to return to this game board slide. </a:t>
            </a: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3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372166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4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4 divider slide</a:t>
            </a:r>
          </a:p>
        </p:txBody>
      </p:sp>
    </p:spTree>
    <p:extLst>
      <p:ext uri="{BB962C8B-B14F-4D97-AF65-F5344CB8AC3E}">
        <p14:creationId xmlns:p14="http://schemas.microsoft.com/office/powerpoint/2010/main" val="73065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4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4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10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4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96086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5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5 divider slide</a:t>
            </a:r>
          </a:p>
        </p:txBody>
      </p:sp>
    </p:spTree>
    <p:extLst>
      <p:ext uri="{BB962C8B-B14F-4D97-AF65-F5344CB8AC3E}">
        <p14:creationId xmlns:p14="http://schemas.microsoft.com/office/powerpoint/2010/main" val="97196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5 Questions">
    <p:bg>
      <p:bgPr>
        <a:solidFill>
          <a:schemeClr val="bg2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5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06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5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9335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1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1 divider slide</a:t>
            </a:r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1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left triangle to return to the game board slide.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1</a:t>
            </a:r>
          </a:p>
        </p:txBody>
      </p:sp>
      <p:sp>
        <p:nvSpPr>
          <p:cNvPr id="14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2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1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31960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2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2 divider slide</a:t>
            </a:r>
          </a:p>
        </p:txBody>
      </p:sp>
    </p:spTree>
    <p:extLst>
      <p:ext uri="{BB962C8B-B14F-4D97-AF65-F5344CB8AC3E}">
        <p14:creationId xmlns:p14="http://schemas.microsoft.com/office/powerpoint/2010/main" val="131711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2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2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9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2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50375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3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3 divider slide</a:t>
            </a:r>
          </a:p>
        </p:txBody>
      </p:sp>
    </p:spTree>
    <p:extLst>
      <p:ext uri="{BB962C8B-B14F-4D97-AF65-F5344CB8AC3E}">
        <p14:creationId xmlns:p14="http://schemas.microsoft.com/office/powerpoint/2010/main" val="201598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3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3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6" r:id="rId3"/>
    <p:sldLayoutId id="2147483668" r:id="rId4"/>
    <p:sldLayoutId id="2147483662" r:id="rId5"/>
    <p:sldLayoutId id="2147483669" r:id="rId6"/>
    <p:sldLayoutId id="2147483670" r:id="rId7"/>
    <p:sldLayoutId id="2147483663" r:id="rId8"/>
    <p:sldLayoutId id="2147483671" r:id="rId9"/>
    <p:sldLayoutId id="2147483672" r:id="rId10"/>
    <p:sldLayoutId id="2147483664" r:id="rId11"/>
    <p:sldLayoutId id="2147483673" r:id="rId12"/>
    <p:sldLayoutId id="2147483674" r:id="rId13"/>
    <p:sldLayoutId id="2147483665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2.xml"/><Relationship Id="rId18" Type="http://schemas.openxmlformats.org/officeDocument/2006/relationships/slide" Target="slide33.xml"/><Relationship Id="rId26" Type="http://schemas.openxmlformats.org/officeDocument/2006/relationships/slide" Target="slide51.xml"/><Relationship Id="rId3" Type="http://schemas.openxmlformats.org/officeDocument/2006/relationships/slideLayout" Target="../slideLayouts/slideLayout1.xml"/><Relationship Id="rId21" Type="http://schemas.openxmlformats.org/officeDocument/2006/relationships/slide" Target="slide40.xml"/><Relationship Id="rId7" Type="http://schemas.openxmlformats.org/officeDocument/2006/relationships/slide" Target="slide9.xml"/><Relationship Id="rId12" Type="http://schemas.openxmlformats.org/officeDocument/2006/relationships/slide" Target="slide20.xml"/><Relationship Id="rId17" Type="http://schemas.openxmlformats.org/officeDocument/2006/relationships/slide" Target="slide31.xml"/><Relationship Id="rId25" Type="http://schemas.openxmlformats.org/officeDocument/2006/relationships/slide" Target="slide49.xml"/><Relationship Id="rId2" Type="http://schemas.openxmlformats.org/officeDocument/2006/relationships/audio" Target="../media/media1.mp3"/><Relationship Id="rId16" Type="http://schemas.openxmlformats.org/officeDocument/2006/relationships/slide" Target="slide29.xml"/><Relationship Id="rId20" Type="http://schemas.openxmlformats.org/officeDocument/2006/relationships/slide" Target="slide38.xml"/><Relationship Id="rId29" Type="http://schemas.openxmlformats.org/officeDocument/2006/relationships/image" Target="../media/image1.png"/><Relationship Id="rId1" Type="http://schemas.microsoft.com/office/2007/relationships/media" Target="../media/media1.mp3"/><Relationship Id="rId6" Type="http://schemas.openxmlformats.org/officeDocument/2006/relationships/slide" Target="slide7.xml"/><Relationship Id="rId11" Type="http://schemas.openxmlformats.org/officeDocument/2006/relationships/slide" Target="slide18.xml"/><Relationship Id="rId24" Type="http://schemas.openxmlformats.org/officeDocument/2006/relationships/slide" Target="slide47.xml"/><Relationship Id="rId5" Type="http://schemas.openxmlformats.org/officeDocument/2006/relationships/slide" Target="slide5.xml"/><Relationship Id="rId15" Type="http://schemas.openxmlformats.org/officeDocument/2006/relationships/slide" Target="slide27.xml"/><Relationship Id="rId23" Type="http://schemas.openxmlformats.org/officeDocument/2006/relationships/slide" Target="slide44.xml"/><Relationship Id="rId28" Type="http://schemas.openxmlformats.org/officeDocument/2006/relationships/slide" Target="slide55.xml"/><Relationship Id="rId10" Type="http://schemas.openxmlformats.org/officeDocument/2006/relationships/slide" Target="slide16.xml"/><Relationship Id="rId19" Type="http://schemas.openxmlformats.org/officeDocument/2006/relationships/slide" Target="slide36.xml"/><Relationship Id="rId4" Type="http://schemas.openxmlformats.org/officeDocument/2006/relationships/slide" Target="slide3.xml"/><Relationship Id="rId9" Type="http://schemas.openxmlformats.org/officeDocument/2006/relationships/slide" Target="slide14.xml"/><Relationship Id="rId14" Type="http://schemas.openxmlformats.org/officeDocument/2006/relationships/slide" Target="slide25.xml"/><Relationship Id="rId22" Type="http://schemas.openxmlformats.org/officeDocument/2006/relationships/slide" Target="slide42.xml"/><Relationship Id="rId27" Type="http://schemas.openxmlformats.org/officeDocument/2006/relationships/slide" Target="slide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Placeholder 6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Questions, Questions</a:t>
            </a:r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>
                <a:hlinkClick r:id="rId4" action="ppaction://hlinksldjump"/>
              </a:rPr>
              <a:t>10</a:t>
            </a:r>
            <a:endParaRPr lang="en-US" dirty="0"/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>
                <a:hlinkClick r:id="rId5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>
                <a:hlinkClick r:id="rId6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>
                <a:hlinkClick r:id="rId7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>
                <a:hlinkClick r:id="rId8" action="ppaction://hlinksldjump"/>
              </a:rPr>
              <a:t>50</a:t>
            </a:r>
            <a:endParaRPr lang="en-US" dirty="0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Occupational Functions</a:t>
            </a:r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hlinkClick r:id="rId9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>
                <a:hlinkClick r:id="rId10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>
                <a:hlinkClick r:id="rId11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>
                <a:hlinkClick r:id="rId12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>
                <a:hlinkClick r:id="rId13" action="ppaction://hlinksldjump"/>
              </a:rPr>
              <a:t>50</a:t>
            </a:r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Interviewing Children</a:t>
            </a:r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>
                <a:hlinkClick r:id="rId14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>
                <a:hlinkClick r:id="rId15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>
                <a:hlinkClick r:id="rId16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>
                <a:hlinkClick r:id="rId17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>
                <a:hlinkClick r:id="rId18" action="ppaction://hlinksldjump"/>
              </a:rPr>
              <a:t>50</a:t>
            </a:r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Cognitive Distortions</a:t>
            </a:r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>
                <a:hlinkClick r:id="rId19" action="ppaction://hlinksldjump"/>
              </a:rPr>
              <a:t>10</a:t>
            </a:r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>
                <a:hlinkClick r:id="rId20" action="ppaction://hlinksldjump"/>
              </a:rPr>
              <a:t>20</a:t>
            </a:r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>
                <a:hlinkClick r:id="rId21" action="ppaction://hlinksldjump"/>
              </a:rPr>
              <a:t>30</a:t>
            </a:r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>
                <a:hlinkClick r:id="rId22" action="ppaction://hlinksldjump"/>
              </a:rPr>
              <a:t>40</a:t>
            </a:r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hlinkClick r:id="rId23" action="ppaction://hlinksldjump"/>
              </a:rPr>
              <a:t>50</a:t>
            </a:r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Grab Bag</a:t>
            </a:r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>
                <a:hlinkClick r:id="rId24" action="ppaction://hlinksldjump"/>
              </a:rPr>
              <a:t>10</a:t>
            </a:r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>
                <a:hlinkClick r:id="rId25" action="ppaction://hlinksldjump"/>
              </a:rPr>
              <a:t>20</a:t>
            </a:r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>
                <a:hlinkClick r:id="rId26" action="ppaction://hlinksldjump"/>
              </a:rPr>
              <a:t>30</a:t>
            </a:r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>
                <a:hlinkClick r:id="rId27" action="ppaction://hlinksldjump"/>
              </a:rPr>
              <a:t>40</a:t>
            </a:r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>
                <a:hlinkClick r:id="rId28" action="ppaction://hlinksldjump"/>
              </a:rPr>
              <a:t>50</a:t>
            </a:r>
            <a:endParaRPr lang="en-US" dirty="0"/>
          </a:p>
        </p:txBody>
      </p:sp>
      <p:pic>
        <p:nvPicPr>
          <p:cNvPr id="2" name="Jeopardy-theme-song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9"/>
          <a:stretch>
            <a:fillRect/>
          </a:stretch>
        </p:blipFill>
        <p:spPr>
          <a:xfrm>
            <a:off x="89021" y="62569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20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an Active Listening response?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289134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Judging, criticizing and placing blame are all verbal responses that violate which basic social work value?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409080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Maintaining a nonjudgmental attitude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Accepting the client where they are at the time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63202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 questions follow</a:t>
            </a:r>
          </a:p>
        </p:txBody>
      </p:sp>
    </p:spTree>
    <p:extLst>
      <p:ext uri="{BB962C8B-B14F-4D97-AF65-F5344CB8AC3E}">
        <p14:creationId xmlns:p14="http://schemas.microsoft.com/office/powerpoint/2010/main" val="3782962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number one safety strategy for dealing with unreasonable people is what?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4035999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listening?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0033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Any interaction between a worker (or other DCFS personnel) and a client or provider is known as this.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72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 contact.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572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Engaging the family, assessing the family, planning and evaluating are all aspects of what type of interview?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125265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 casework interview?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103114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 questions follow</a:t>
            </a:r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Asking questions of culture, allowing extra time and using an interpreter when meeting with a family where English is not their primary language are examples of what type of assessment?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701383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 culturally humble assessment.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6612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This type of writing maintains a focus on safety, permanency, well being and progress towards needed changes in the family’s behavior, supports recommendations to the court, and is written in a 3</a:t>
            </a:r>
            <a:r>
              <a:rPr lang="en-US" baseline="30000" dirty="0"/>
              <a:t>rd</a:t>
            </a:r>
            <a:r>
              <a:rPr lang="en-US" dirty="0"/>
              <a:t> person format.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970436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documentation.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41600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3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03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Making efforts to demonstrate respect and willingness to consider a family’s perspective in order to join them in a mutual problem solving effort is critical to what?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3648209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the Engagement (or rapport building) stage.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292369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do the following have in common when interviewing children?</a:t>
            </a:r>
          </a:p>
          <a:p>
            <a:endParaRPr lang="en-US" dirty="0"/>
          </a:p>
          <a:p>
            <a:pPr marL="457200" lvl="4" indent="-457200">
              <a:buFont typeface="Arial" panose="020B0604020202020204" pitchFamily="34" charset="0"/>
              <a:buChar char="•"/>
            </a:pPr>
            <a:r>
              <a:rPr lang="en-US" dirty="0"/>
              <a:t>Leading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Tag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Stacked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“Why” questions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512111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are types of questions to avoid when interviewing children.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140239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Preparation, introduction/engagement, fact finding and closure most accurately describe what type of interview?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341784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“If we meet up in a year, and things are better, what would that look like? is a form of what kind of question?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child maltreatment investigation?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426601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two types of interviews performed by Family Service workers are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2772405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are Investigative and Casework interviews.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4226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12803" y="2117558"/>
            <a:ext cx="8885530" cy="1748666"/>
          </a:xfrm>
        </p:spPr>
        <p:txBody>
          <a:bodyPr/>
          <a:lstStyle/>
          <a:p>
            <a:r>
              <a:rPr lang="en-US" dirty="0"/>
              <a:t>What type of interview would these strategies be beneficial?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mix of open-ended and closed ended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Clarifying responses, probing and reflecting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Encouraging the person to talk freely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Using the funnel </a:t>
            </a:r>
            <a:r>
              <a:rPr lang="en-US" dirty="0" err="1"/>
              <a:t>appoach</a:t>
            </a:r>
            <a:endParaRPr lang="en-US" dirty="0"/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437208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all types of interviews (casework or investigation).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212346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4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79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 had to go see that meth mom, you know the one with the purple and red hair.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24669180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labeling. 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254065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She NEVER comes to visits on time. 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0773137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magnification.</a:t>
            </a:r>
          </a:p>
          <a:p>
            <a:r>
              <a:rPr lang="en-US" dirty="0"/>
              <a:t>OR overgeneralization 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28369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082311" y="2047212"/>
            <a:ext cx="5242515" cy="2001892"/>
          </a:xfrm>
        </p:spPr>
        <p:txBody>
          <a:bodyPr/>
          <a:lstStyle/>
          <a:p>
            <a:r>
              <a:rPr lang="en-US" dirty="0"/>
              <a:t>What is the Preferred Future question?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23291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She’s having a great time while her kids are in care. She doesn’t want those kids back.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42462331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mind-reading. </a:t>
            </a:r>
          </a:p>
          <a:p>
            <a:r>
              <a:rPr lang="en-US" dirty="0"/>
              <a:t>Or fortune telling.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766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Something we tend to do once we have assigned a meaning or interpretation to a communication or behavior.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11624074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stop looking for any alternative explanation.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24461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If she admits to smoking weed, then I know she is drinking and doing other drugs too.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28065628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all or nothing thinking.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46692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5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259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Nonverbal, para-verbal and verbal all describe various forms of this.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460700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communication.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1189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Appropriate eye contact, warmth and concern in voice, body leaning forward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1382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Allowing space for person to gather their thoughts, but that also may create tension is…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7583985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are behaviors that enhance effective communication.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8546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Messages that are framed in terms of “should” and “ought” that often result in the client “shutting down” and becoming defensive.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18634312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Moralizing or Sermonizing?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20607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Your inflection, pacing and pitch are all parts of which form of communication.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24015231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para-verbal communication.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44021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primary concern of all child welfare work.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9786992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the safety of the children.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50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8052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silence?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290675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“If you were you to rank yourself on a scale of 0-10 with 10 being no problem at all and 1 being dangerous, What do you think it would take to move you up by one? So you are closer to 10?”  What form of a question is this?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21092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is a scaling question.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70061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Paying attention, providing feedback, deferring judgement and responding appropriately are all components of what?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0920601"/>
      </p:ext>
    </p:extLst>
  </p:cSld>
  <p:clrMapOvr>
    <a:masterClrMapping/>
  </p:clrMapOvr>
</p:sld>
</file>

<file path=ppt/theme/theme1.xml><?xml version="1.0" encoding="utf-8"?>
<a:theme xmlns:a="http://schemas.openxmlformats.org/drawingml/2006/main" name="Game Board Colorful 16x9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ameBoardColorful_16x9.potx" id="{98C88DC9-98CC-4C0C-8A35-B3A047044276}" vid="{FD87E919-AD65-4324-B175-BCA884E59E92}"/>
    </a:ext>
  </a:extLst>
</a:theme>
</file>

<file path=ppt/theme/theme2.xml><?xml version="1.0" encoding="utf-8"?>
<a:theme xmlns:a="http://schemas.openxmlformats.org/drawingml/2006/main" name="Office Theme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63151B4-AA19-4907-9168-9B66268D5F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 show game (multicolor categories, widescreen)</Template>
  <TotalTime>0</TotalTime>
  <Words>912</Words>
  <Application>Microsoft Office PowerPoint</Application>
  <PresentationFormat>Widescreen</PresentationFormat>
  <Paragraphs>198</Paragraphs>
  <Slides>56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Corbel</vt:lpstr>
      <vt:lpstr>Game Board Colorful 16x9</vt:lpstr>
      <vt:lpstr>PowerPoint Presentation</vt:lpstr>
      <vt:lpstr>Category 1 questions follow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2 questions follow</vt:lpstr>
      <vt:lpstr>Category 2</vt:lpstr>
      <vt:lpstr>Category 2</vt:lpstr>
      <vt:lpstr>PowerPoint Presentation</vt:lpstr>
      <vt:lpstr>Category 2</vt:lpstr>
      <vt:lpstr>Category 2</vt:lpstr>
      <vt:lpstr>Category 2</vt:lpstr>
      <vt:lpstr>Category 2</vt:lpstr>
      <vt:lpstr>Category 2</vt:lpstr>
      <vt:lpstr>Category 2</vt:lpstr>
      <vt:lpstr>Category 2</vt:lpstr>
      <vt:lpstr>Category 3 questions follow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4 questions follow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5 questions follow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2017-06-29T17:02:22Z</dcterms:created>
  <dcterms:modified xsi:type="dcterms:W3CDTF">2024-01-02T19:41:22Z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TC040012069991</vt:lpwstr>
  </property>
</Properties>
</file>