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74" r:id="rId2"/>
    <p:sldId id="363" r:id="rId3"/>
    <p:sldId id="364" r:id="rId4"/>
    <p:sldId id="256" r:id="rId5"/>
    <p:sldId id="257" r:id="rId6"/>
    <p:sldId id="307" r:id="rId7"/>
    <p:sldId id="267" r:id="rId8"/>
    <p:sldId id="308" r:id="rId9"/>
    <p:sldId id="355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60" r:id="rId20"/>
    <p:sldId id="320" r:id="rId21"/>
    <p:sldId id="321" r:id="rId22"/>
    <p:sldId id="322" r:id="rId23"/>
    <p:sldId id="356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71" r:id="rId40"/>
    <p:sldId id="340" r:id="rId41"/>
    <p:sldId id="341" r:id="rId42"/>
    <p:sldId id="358" r:id="rId43"/>
    <p:sldId id="343" r:id="rId44"/>
    <p:sldId id="344" r:id="rId45"/>
    <p:sldId id="345" r:id="rId46"/>
    <p:sldId id="346" r:id="rId47"/>
    <p:sldId id="347" r:id="rId48"/>
    <p:sldId id="348" r:id="rId49"/>
    <p:sldId id="372" r:id="rId50"/>
    <p:sldId id="373" r:id="rId51"/>
    <p:sldId id="349" r:id="rId52"/>
    <p:sldId id="350" r:id="rId53"/>
    <p:sldId id="353" r:id="rId54"/>
    <p:sldId id="377" r:id="rId55"/>
    <p:sldId id="366" r:id="rId56"/>
    <p:sldId id="368" r:id="rId57"/>
    <p:sldId id="370" r:id="rId58"/>
    <p:sldId id="375" r:id="rId59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9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9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9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9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9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9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9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9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9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7125" autoAdjust="0"/>
  </p:normalViewPr>
  <p:slideViewPr>
    <p:cSldViewPr>
      <p:cViewPr varScale="1">
        <p:scale>
          <a:sx n="74" d="100"/>
          <a:sy n="74" d="100"/>
        </p:scale>
        <p:origin x="21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44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B5AAB8-14E9-487A-ACA0-90FFF08188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19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1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1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D44450-F526-46FD-8566-A7C7871B97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52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A61EE4-ADBA-4D12-A75A-818954B01DF9}" type="slidenum">
              <a:rPr lang="en-US"/>
              <a:pPr/>
              <a:t>4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62108-6448-4BFE-88C8-B8EA48274C86}" type="slidenum">
              <a:rPr lang="en-US"/>
              <a:pPr/>
              <a:t>13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9B6599-734A-4ECE-BD9F-E1CDE0F95056}" type="slidenum">
              <a:rPr lang="en-US"/>
              <a:pPr/>
              <a:t>14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76259-7B32-401F-9D28-19A11AD099B1}" type="slidenum">
              <a:rPr lang="en-US"/>
              <a:pPr/>
              <a:t>15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9A60A-48C9-45B2-BB70-170D4C5EC238}" type="slidenum">
              <a:rPr lang="en-US"/>
              <a:pPr/>
              <a:t>16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plan/staffing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7C147C-665A-420E-B270-93C9218FC7DD}" type="slidenum">
              <a:rPr lang="en-US"/>
              <a:pPr/>
              <a:t>17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plan/staffing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0E8AC-9B21-4A1F-B2B8-AAF15675D38F}" type="slidenum">
              <a:rPr lang="en-US"/>
              <a:pPr/>
              <a:t>18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plan/staffing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4450-F526-46FD-8566-A7C7871B971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11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63C059-3461-4334-AAB5-AD5C79EA1984}" type="slidenum">
              <a:rPr lang="en-US"/>
              <a:pPr/>
              <a:t>20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plan/staffing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CF5C3-1242-4F45-B837-2524D5D34340}" type="slidenum">
              <a:rPr lang="en-US"/>
              <a:pPr/>
              <a:t>21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1F19B1-26F4-4BE6-9AF5-7339D76CF721}" type="slidenum">
              <a:rPr lang="en-US"/>
              <a:pPr/>
              <a:t>22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B330E9-5D78-483E-8704-4EBDDEF7F333}" type="slidenum">
              <a:rPr lang="en-US"/>
              <a:pPr/>
              <a:t>5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 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4450-F526-46FD-8566-A7C7871B97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57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3297C-A874-4D03-98AD-019A1E209327}" type="slidenum">
              <a:rPr lang="en-US"/>
              <a:pPr/>
              <a:t>24</a:t>
            </a:fld>
            <a:endParaRPr lang="en-US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plan ???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ACD4D-58AF-42D4-BDE1-0671728C628B}" type="slidenum">
              <a:rPr lang="en-US"/>
              <a:pPr/>
              <a:t>25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4A54B-97E4-4A8D-9D02-C816288EE2E6}" type="slidenum">
              <a:rPr lang="en-US"/>
              <a:pPr/>
              <a:t>26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BECD10-6821-4683-920B-1D2CE2C752A0}" type="slidenum">
              <a:rPr lang="en-US"/>
              <a:pPr/>
              <a:t>27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1C568B-2A53-4E02-8BDC-E3E289700846}" type="slidenum">
              <a:rPr lang="en-US"/>
              <a:pPr/>
              <a:t>28</a:t>
            </a:fld>
            <a:endParaRPr lang="en-US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136CE-4348-4B38-BABF-13A53928F1F0}" type="slidenum">
              <a:rPr lang="en-US"/>
              <a:pPr/>
              <a:t>29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7C0044-604A-4F9A-8EBD-2B4D55FD7E2C}" type="slidenum">
              <a:rPr lang="en-US"/>
              <a:pPr/>
              <a:t>30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FDF625-8AEC-48C5-8FE7-9D712B02B497}" type="slidenum">
              <a:rPr lang="en-US"/>
              <a:pPr/>
              <a:t>31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0CAA6-057D-45F9-9D76-A5AAD1B3ED64}" type="slidenum">
              <a:rPr lang="en-US"/>
              <a:pPr/>
              <a:t>32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154D36-A7C0-4650-B16D-036857C1D066}" type="slidenum">
              <a:rPr lang="en-US"/>
              <a:pPr/>
              <a:t>6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612DD7-84DB-4A9A-A10B-C9D36A956E7B}" type="slidenum">
              <a:rPr lang="en-US"/>
              <a:pPr/>
              <a:t>33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0BB6A-C74B-4BD8-9ED2-52639ADC49A7}" type="slidenum">
              <a:rPr lang="en-US"/>
              <a:pPr/>
              <a:t>34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of a case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D20504-E4DB-433B-9B4D-07D3D5D80D99}" type="slidenum">
              <a:rPr lang="en-US"/>
              <a:pPr/>
              <a:t>35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8DEBC-AAEF-466A-8C05-F938647E43FF}" type="slidenum">
              <a:rPr lang="en-US"/>
              <a:pPr/>
              <a:t>36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EE10E-681E-4BDD-BCAC-6F06314736D6}" type="slidenum">
              <a:rPr lang="en-US"/>
              <a:pPr/>
              <a:t>37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2F223-0695-4F74-9674-F469014BF5FA}" type="slidenum">
              <a:rPr lang="en-US"/>
              <a:pPr/>
              <a:t>38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D44450-F526-46FD-8566-A7C7871B971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655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B163AD-BDF7-489F-ACBF-3E27A688F4A0}" type="slidenum">
              <a:rPr lang="en-US"/>
              <a:pPr/>
              <a:t>40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53C157-9775-4378-BD9F-CC74B04E481B}" type="slidenum">
              <a:rPr lang="en-US"/>
              <a:pPr/>
              <a:t>41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C89160-72A5-4034-9216-6A53B0DD541F}" type="slidenum">
              <a:rPr lang="en-US"/>
              <a:pPr/>
              <a:t>42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E1614-8C15-4DE8-A068-BDE0D31EC5CE}" type="slidenum">
              <a:rPr lang="en-US"/>
              <a:pPr/>
              <a:t>7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00267-F0FF-42C4-882C-871299323FF2}" type="slidenum">
              <a:rPr lang="en-US"/>
              <a:pPr/>
              <a:t>43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27B33B-17E6-4DCB-9129-EF0F9109F0F7}" type="slidenum">
              <a:rPr lang="en-US"/>
              <a:pPr/>
              <a:t>44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OOH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E59197-A4F4-41E1-8347-9EE0802EA0FF}" type="slidenum">
              <a:rPr lang="en-US"/>
              <a:pPr/>
              <a:t>45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E7DB1-6D18-4F35-8D3A-6F6C04323157}" type="slidenum">
              <a:rPr lang="en-US"/>
              <a:pPr/>
              <a:t>46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09BF58-A02D-4B6D-A197-F2A48BF754C1}" type="slidenum">
              <a:rPr lang="en-US"/>
              <a:pPr/>
              <a:t>47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medical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65286-58F1-41A4-82EC-5A5C020E72F6}" type="slidenum">
              <a:rPr lang="en-US"/>
              <a:pPr/>
              <a:t>48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B5EEB1-0D5C-4222-A36E-CB9D9CD0F712}" type="slidenum">
              <a:rPr lang="en-US"/>
              <a:pPr/>
              <a:t>49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04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379AA-0F8B-43BE-878C-90AC2E4E6C3F}" type="slidenum">
              <a:rPr lang="en-US"/>
              <a:pPr/>
              <a:t>50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667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4A44B-DA60-47C5-8733-94E8103565AE}" type="slidenum">
              <a:rPr lang="en-US"/>
              <a:pPr/>
              <a:t>51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B1589D-3263-46B6-9362-23278A962DA0}" type="slidenum">
              <a:rPr lang="en-US"/>
              <a:pPr/>
              <a:t>52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F5381-7C81-40B4-8E7A-936579198E6B}" type="slidenum">
              <a:rPr lang="en-US"/>
              <a:pPr/>
              <a:t>8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57915-0785-4204-B5E4-0C69FDEC987E}" type="slidenum">
              <a:rPr lang="en-US"/>
              <a:pPr/>
              <a:t>53</a:t>
            </a:fld>
            <a:endParaRPr lang="en-US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67B986-5810-45FF-B02C-8DCDD9C85894}" type="slidenum">
              <a:rPr lang="en-US"/>
              <a:pPr/>
              <a:t>54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9943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A61EE4-ADBA-4D12-A75A-818954B01DF9}" type="slidenum">
              <a:rPr lang="en-US"/>
              <a:pPr/>
              <a:t>58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3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EDE2A2-B526-4F85-B6F0-E47786A69837}" type="slidenum">
              <a:rPr lang="en-US"/>
              <a:pPr/>
              <a:t>9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BFBED-5DC7-42EB-A06F-CB8652DB0373}" type="slidenum">
              <a:rPr lang="en-US"/>
              <a:pPr/>
              <a:t>10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D48222-8AF2-4227-A933-A0698DDA1E12}" type="slidenum">
              <a:rPr lang="en-US"/>
              <a:pPr/>
              <a:t>11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EEFF9-3B24-4F2B-9922-0BF09F568AC2}" type="slidenum">
              <a:rPr lang="en-US"/>
              <a:pPr/>
              <a:t>12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legal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0394A-2A26-4F9B-96EF-D4EE699BA0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31402-DC19-425E-9B88-5092D4397B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FBC94-7519-45AD-AA4E-EB4A8B4A4A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91D8F-9A70-4120-AD29-AF36961C1F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0D1FC-90E3-416B-8267-A11C06BC67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E6E0B1-4900-4837-81F0-598F4C6C62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6B083-A160-466E-BFB7-27873554C0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1CC94-9E07-47BA-AE43-4FE516EA5E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C3271-ABBC-421A-9A6D-57E804E329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A6277-BE28-46D6-9DD4-4E0A570023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7A101-CA0B-4210-8FD5-965BA3A662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8A9ECD-B8F5-47F2-AD70-C05B2369C9E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2.xml"/><Relationship Id="rId3" Type="http://schemas.openxmlformats.org/officeDocument/2006/relationships/slide" Target="slide7.xml"/><Relationship Id="rId21" Type="http://schemas.openxmlformats.org/officeDocument/2006/relationships/slide" Target="slide41.xml"/><Relationship Id="rId7" Type="http://schemas.openxmlformats.org/officeDocument/2006/relationships/slide" Target="slide15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1.xml"/><Relationship Id="rId2" Type="http://schemas.openxmlformats.org/officeDocument/2006/relationships/notesSlide" Target="../notesSlides/notesSlide1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29" Type="http://schemas.openxmlformats.org/officeDocument/2006/relationships/slide" Target="slide5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1.xml"/><Relationship Id="rId24" Type="http://schemas.openxmlformats.org/officeDocument/2006/relationships/slide" Target="slide47.xml"/><Relationship Id="rId5" Type="http://schemas.openxmlformats.org/officeDocument/2006/relationships/slide" Target="slide11.xml"/><Relationship Id="rId15" Type="http://schemas.openxmlformats.org/officeDocument/2006/relationships/slide" Target="slide29.xml"/><Relationship Id="rId23" Type="http://schemas.openxmlformats.org/officeDocument/2006/relationships/slide" Target="slide45.xml"/><Relationship Id="rId28" Type="http://schemas.openxmlformats.org/officeDocument/2006/relationships/slide" Target="slide5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20.xml"/><Relationship Id="rId14" Type="http://schemas.openxmlformats.org/officeDocument/2006/relationships/slide" Target="slide27.xml"/><Relationship Id="rId22" Type="http://schemas.openxmlformats.org/officeDocument/2006/relationships/slide" Target="slide43.xml"/><Relationship Id="rId27" Type="http://schemas.openxmlformats.org/officeDocument/2006/relationships/slide" Target="slide5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26" Type="http://schemas.openxmlformats.org/officeDocument/2006/relationships/slide" Target="slide52.xml"/><Relationship Id="rId3" Type="http://schemas.openxmlformats.org/officeDocument/2006/relationships/slide" Target="slide7.xml"/><Relationship Id="rId21" Type="http://schemas.openxmlformats.org/officeDocument/2006/relationships/slide" Target="slide41.xml"/><Relationship Id="rId7" Type="http://schemas.openxmlformats.org/officeDocument/2006/relationships/slide" Target="slide15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1.xml"/><Relationship Id="rId2" Type="http://schemas.openxmlformats.org/officeDocument/2006/relationships/notesSlide" Target="../notesSlides/notesSlide52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1.xml"/><Relationship Id="rId24" Type="http://schemas.openxmlformats.org/officeDocument/2006/relationships/slide" Target="slide47.xml"/><Relationship Id="rId5" Type="http://schemas.openxmlformats.org/officeDocument/2006/relationships/slide" Target="slide11.xml"/><Relationship Id="rId15" Type="http://schemas.openxmlformats.org/officeDocument/2006/relationships/slide" Target="slide29.xml"/><Relationship Id="rId23" Type="http://schemas.openxmlformats.org/officeDocument/2006/relationships/slide" Target="slide45.xml"/><Relationship Id="rId28" Type="http://schemas.openxmlformats.org/officeDocument/2006/relationships/slide" Target="slide5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9.xml"/><Relationship Id="rId9" Type="http://schemas.openxmlformats.org/officeDocument/2006/relationships/slide" Target="slide20.xml"/><Relationship Id="rId14" Type="http://schemas.openxmlformats.org/officeDocument/2006/relationships/slide" Target="slide27.xml"/><Relationship Id="rId22" Type="http://schemas.openxmlformats.org/officeDocument/2006/relationships/slide" Target="slide43.xml"/><Relationship Id="rId27" Type="http://schemas.openxmlformats.org/officeDocument/2006/relationships/slide" Target="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Jeopardy - 2008-2015">
            <a:hlinkClick r:id="" action="ppaction://media"/>
            <a:extLst>
              <a:ext uri="{FF2B5EF4-FFF2-40B4-BE49-F238E27FC236}">
                <a16:creationId xmlns:a16="http://schemas.microsoft.com/office/drawing/2014/main" id="{D44EE7AA-9E6C-4035-EB4C-CFE4354AE8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11" end="29128"/>
                  <p14:fade out="2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52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8274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772400" cy="33528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Circuit Court?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(Juvenile Division)</a:t>
            </a:r>
            <a:br>
              <a:rPr lang="en-US" b="1" dirty="0">
                <a:solidFill>
                  <a:srgbClr val="FFC000"/>
                </a:solidFill>
              </a:rPr>
            </a:b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Click="0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4038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5400" b="1" dirty="0">
                <a:solidFill>
                  <a:srgbClr val="FFC000"/>
                </a:solidFill>
              </a:rPr>
              <a:t>Charge or claim of an act by petition which must be proven for the petition to be granted.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89CE6335-C5A8-71B0-D775-3E11D532A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33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52400" y="1905000"/>
            <a:ext cx="8839200" cy="2514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C000"/>
                </a:solidFill>
              </a:rPr>
              <a:t>What is an allegation?</a:t>
            </a:r>
          </a:p>
        </p:txBody>
      </p:sp>
      <p:sp>
        <p:nvSpPr>
          <p:cNvPr id="2" name="AutoShape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04554A-415C-D2E7-5FBC-8B7CE7A75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000"/>
                </a:solidFill>
              </a:rPr>
              <a:t>When a child is removed from the home, a court’s decision about whether reasonable efforts were made to prevent removal must be made no later than ____.</a:t>
            </a:r>
            <a:br>
              <a:rPr lang="en-US" dirty="0">
                <a:solidFill>
                  <a:srgbClr val="FFC000"/>
                </a:solidFill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E5AFF3D3-A38D-C083-4B36-070A2E5B1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674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371600" y="990600"/>
            <a:ext cx="6019800" cy="39624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60 days from removal?</a:t>
            </a:r>
          </a:p>
        </p:txBody>
      </p:sp>
    </p:spTree>
  </p:cSld>
  <p:clrMapOvr>
    <a:masterClrMapping/>
  </p:clrMapOvr>
  <p:transition advClick="0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4648200"/>
          </a:xfrm>
        </p:spPr>
        <p:txBody>
          <a:bodyPr/>
          <a:lstStyle/>
          <a:p>
            <a:pPr lvl="0">
              <a:spcBef>
                <a:spcPct val="50000"/>
              </a:spcBef>
            </a:pPr>
            <a:br>
              <a:rPr lang="en-US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5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+mn-cs"/>
              </a:rPr>
              <a:t>This is to be written with the families’ input and given to them at the time of the first staffing.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C7248EC6-539C-FD87-D58E-B8A180CF1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4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23622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a Case Plan?</a:t>
            </a:r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676400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The two assessment tools used for in-home and out of home service cases. </a:t>
            </a:r>
          </a:p>
        </p:txBody>
      </p:sp>
      <p:pic>
        <p:nvPicPr>
          <p:cNvPr id="4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69BADE56-F466-BB16-93A3-7BD3ED0D9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3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57200" y="431800"/>
            <a:ext cx="8229600" cy="53340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the CANS </a:t>
            </a:r>
            <a:r>
              <a:rPr lang="en-US" sz="5400" b="1">
                <a:solidFill>
                  <a:srgbClr val="FFC000"/>
                </a:solidFill>
              </a:rPr>
              <a:t>and the FAST?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Click="0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6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spcBef>
                <a:spcPct val="50000"/>
              </a:spcBef>
            </a:pPr>
            <a:br>
              <a:rPr lang="en-US" b="1" kern="1200" dirty="0">
                <a:solidFill>
                  <a:srgbClr val="FF9933"/>
                </a:solidFill>
                <a:latin typeface="Times New Roman" pitchFamily="18" charset="0"/>
                <a:ea typeface="+mn-ea"/>
                <a:cs typeface="+mn-cs"/>
              </a:rPr>
            </a:br>
            <a:br>
              <a:rPr lang="en-US" b="1" kern="1200" dirty="0">
                <a:solidFill>
                  <a:srgbClr val="FF9933"/>
                </a:solidFill>
                <a:latin typeface="Times New Roman" pitchFamily="18" charset="0"/>
                <a:ea typeface="+mn-ea"/>
                <a:cs typeface="+mn-cs"/>
              </a:rPr>
            </a:br>
            <a:br>
              <a:rPr lang="en-US" b="1" kern="1200" dirty="0">
                <a:solidFill>
                  <a:srgbClr val="FF9933"/>
                </a:solidFill>
                <a:latin typeface="Times New Roman" pitchFamily="18" charset="0"/>
                <a:ea typeface="+mn-ea"/>
                <a:cs typeface="+mn-cs"/>
              </a:rPr>
            </a:br>
            <a:br>
              <a:rPr lang="en-US" b="1" kern="1200" dirty="0">
                <a:solidFill>
                  <a:srgbClr val="FF9933"/>
                </a:solidFill>
                <a:latin typeface="Times New Roman" pitchFamily="18" charset="0"/>
                <a:ea typeface="+mn-ea"/>
                <a:cs typeface="+mn-cs"/>
              </a:rPr>
            </a:br>
            <a:br>
              <a:rPr lang="en-US" b="1" kern="1200" dirty="0">
                <a:solidFill>
                  <a:srgbClr val="FF9933"/>
                </a:solidFill>
                <a:latin typeface="Times New Roman" pitchFamily="18" charset="0"/>
                <a:ea typeface="+mn-ea"/>
                <a:cs typeface="+mn-cs"/>
              </a:rPr>
            </a:br>
            <a:br>
              <a:rPr lang="en-US" sz="5400" b="1" kern="1200" dirty="0">
                <a:solidFill>
                  <a:srgbClr val="FF9933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sz="54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+mn-cs"/>
              </a:rPr>
              <a:t>This is to be done within thirty (30) days of  opening a case.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5ECD4359-F9A1-F42C-52DE-5D074598DD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09800"/>
            <a:ext cx="7772400" cy="121920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dirty="0">
                <a:solidFill>
                  <a:srgbClr val="FFC000"/>
                </a:solidFill>
              </a:rPr>
              <a:t>Choose a category.  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FFC000"/>
                </a:solidFill>
              </a:rPr>
              <a:t>You will be given the answer.  </a:t>
            </a:r>
            <a:br>
              <a:rPr lang="en-US" sz="4000" dirty="0">
                <a:solidFill>
                  <a:srgbClr val="FFC000"/>
                </a:solidFill>
              </a:rPr>
            </a:br>
            <a:r>
              <a:rPr lang="en-US" sz="4000" dirty="0">
                <a:solidFill>
                  <a:srgbClr val="FFC000"/>
                </a:solidFill>
              </a:rPr>
              <a:t>You must give the correct question.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/>
            </a:br>
            <a:r>
              <a:rPr lang="en-US" sz="2000" dirty="0">
                <a:solidFill>
                  <a:srgbClr val="FFFF00"/>
                </a:solidFill>
                <a:hlinkClick r:id="" action="ppaction://hlinkshowjump?jump=nextslide"/>
              </a:rPr>
              <a:t>Click to begin.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9711" y="381000"/>
            <a:ext cx="830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JEOPARDY RULES</a:t>
            </a: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52578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an initial staffing? </a:t>
            </a:r>
          </a:p>
        </p:txBody>
      </p:sp>
    </p:spTree>
  </p:cSld>
  <p:clrMapOvr>
    <a:masterClrMapping/>
  </p:clrMapOvr>
  <p:transition advClick="0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4191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C000"/>
                </a:solidFill>
              </a:rPr>
              <a:t>The client’s case plan can be found here.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BEE7FCB7-8DAC-880B-8108-EBABE8945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7772400" cy="43434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CHRIS (Children’s Reporting Information System?</a:t>
            </a:r>
          </a:p>
        </p:txBody>
      </p:sp>
    </p:spTree>
  </p:cSld>
  <p:clrMapOvr>
    <a:masterClrMapping/>
  </p:clrMapOvr>
  <p:transition advClick="0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676400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C000"/>
                </a:solidFill>
              </a:rPr>
              <a:t>This is used to ensure compliance with a family case plan. </a:t>
            </a:r>
          </a:p>
        </p:txBody>
      </p:sp>
      <p:pic>
        <p:nvPicPr>
          <p:cNvPr id="4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2116409C-CEB3-27C4-B0FB-DE4B367AB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72400" cy="2822575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a 30-Day Petition?</a:t>
            </a:r>
          </a:p>
        </p:txBody>
      </p:sp>
    </p:spTree>
  </p:cSld>
  <p:clrMapOvr>
    <a:masterClrMapping/>
  </p:clrMapOvr>
  <p:transition advClick="0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41148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These are low- to moderate-risk allegations that the Hotline accepts.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3CE029DA-B714-FF69-E8FB-5B85C755C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39624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Differential Response (DR)?</a:t>
            </a:r>
          </a:p>
        </p:txBody>
      </p:sp>
    </p:spTree>
  </p:cSld>
  <p:clrMapOvr>
    <a:masterClrMapping/>
  </p:clrMapOvr>
  <p:transition advClick="0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40386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This is conducted by the hotline worker to determine if the allegation meet the legal criteria for maltreatment.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7D497A2F-254E-A14D-DBBC-D1A3F2305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41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62000" y="1676400"/>
            <a:ext cx="7772400" cy="29718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an initial screening?</a:t>
            </a:r>
          </a:p>
        </p:txBody>
      </p:sp>
    </p:spTree>
  </p:cSld>
  <p:clrMapOvr>
    <a:masterClrMapping/>
  </p:clrMapOvr>
  <p:transition advClick="0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3810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The act of terminating a child’s legal rights with relation to his or her natural caregivers. 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DD8194D6-E9C8-A3D1-E14A-21A805B49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48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b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b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b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b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b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r>
              <a:rPr lang="en-US" sz="8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Choose a point value</a:t>
            </a:r>
            <a:br>
              <a:rPr lang="en-US" sz="8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br>
              <a:rPr lang="en-US" sz="8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</a:br>
            <a:r>
              <a:rPr lang="en-US" sz="28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Arial Black"/>
              </a:rPr>
              <a:t>Click here to view the categories!</a:t>
            </a:r>
            <a:endParaRPr lang="en-US" sz="2800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62000" y="1905000"/>
            <a:ext cx="7772400" cy="22860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adoption?</a:t>
            </a:r>
          </a:p>
        </p:txBody>
      </p:sp>
    </p:spTree>
  </p:cSld>
  <p:clrMapOvr>
    <a:masterClrMapping/>
  </p:clrMapOvr>
  <p:transition advClick="0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33400" y="2438400"/>
            <a:ext cx="7924800" cy="1447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C000"/>
                </a:solidFill>
              </a:rPr>
              <a:t>This hearing is held no later than 12 months after the child enters care. It requires a special court report and documentation of reasonable efforts for reunification or to justify a recommendation for other living arrangements. 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A4A12A77-9440-8CD0-25CD-181664128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28133" y="1752600"/>
            <a:ext cx="7772400" cy="30480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a Permanency Planning Hearing (PPH)?</a:t>
            </a:r>
          </a:p>
        </p:txBody>
      </p:sp>
    </p:spTree>
  </p:cSld>
  <p:clrMapOvr>
    <a:masterClrMapping/>
  </p:clrMapOvr>
  <p:transition advClick="0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5257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Protective custody of a child in imminent danger when there is not time to petition the court and receive an emergency order. 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B8544ED8-A33F-7FBB-C540-E18C29713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219200" y="685800"/>
            <a:ext cx="6858000" cy="47244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Immediate Protective Custody? (or 72-hour hold)</a:t>
            </a:r>
          </a:p>
        </p:txBody>
      </p:sp>
    </p:spTree>
  </p:cSld>
  <p:clrMapOvr>
    <a:masterClrMapping/>
  </p:clrMapOvr>
  <p:transition advClick="0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4495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It is a good idea to have this available with items during visits. 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777E38E8-862D-1AAF-F9B2-99C6FE82A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14400" y="1447800"/>
            <a:ext cx="7467600" cy="38100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a Family Time Box?</a:t>
            </a:r>
          </a:p>
        </p:txBody>
      </p:sp>
    </p:spTree>
  </p:cSld>
  <p:clrMapOvr>
    <a:masterClrMapping/>
  </p:clrMapOvr>
  <p:transition advClick="0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4419600"/>
          </a:xfrm>
        </p:spPr>
        <p:txBody>
          <a:bodyPr/>
          <a:lstStyle/>
          <a:p>
            <a:pPr>
              <a:spcBef>
                <a:spcPct val="50000"/>
              </a:spcBef>
            </a:pPr>
            <a:br>
              <a:rPr lang="en-US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The preferred location for a visit between a child(</a:t>
            </a:r>
            <a:r>
              <a:rPr lang="en-US" sz="5400" b="1" dirty="0" err="1">
                <a:solidFill>
                  <a:srgbClr val="FFC000"/>
                </a:solidFill>
              </a:rPr>
              <a:t>ren</a:t>
            </a:r>
            <a:r>
              <a:rPr lang="en-US" sz="5400" b="1" dirty="0">
                <a:solidFill>
                  <a:srgbClr val="FFC000"/>
                </a:solidFill>
              </a:rPr>
              <a:t>) and parent(s).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841CCF-1452-F13C-85CA-F5D39A280D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Jeopardy - Daily Double Sound Effect">
            <a:hlinkClick r:id="" action="ppaction://media"/>
            <a:extLst>
              <a:ext uri="{FF2B5EF4-FFF2-40B4-BE49-F238E27FC236}">
                <a16:creationId xmlns:a16="http://schemas.microsoft.com/office/drawing/2014/main" id="{0DF5AE46-996F-561F-958D-414971B83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91000" y="5524500"/>
            <a:ext cx="609600" cy="609600"/>
          </a:xfrm>
          <a:prstGeom prst="rect">
            <a:avLst/>
          </a:prstGeom>
        </p:spPr>
      </p:pic>
      <p:pic>
        <p:nvPicPr>
          <p:cNvPr id="4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429DCE0D-8979-57DA-49DA-6DB3CD54FB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9190" y="532380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62000" y="838200"/>
            <a:ext cx="7772400" cy="44196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the parent’s home  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(or most home-like setting)?</a:t>
            </a:r>
          </a:p>
        </p:txBody>
      </p:sp>
    </p:spTree>
  </p:cSld>
  <p:clrMapOvr>
    <a:masterClrMapping/>
  </p:clrMapOvr>
  <p:transition advClick="0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362200"/>
            <a:ext cx="7772400" cy="1905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C000"/>
                </a:solidFill>
              </a:rPr>
              <a:t>14 years of age</a:t>
            </a:r>
          </a:p>
        </p:txBody>
      </p:sp>
      <p:pic>
        <p:nvPicPr>
          <p:cNvPr id="4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6E325B03-6603-151E-5C4B-3871F16C5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617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AutoShape 8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2286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C000"/>
                </a:solidFill>
                <a:latin typeface="Garamond" pitchFamily="18" charset="0"/>
                <a:hlinkClick r:id="rId3" action="ppaction://hlinksldjump"/>
              </a:rPr>
              <a:t>200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138" name="AutoShape 9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3429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4" action="ppaction://hlinksldjump"/>
              </a:rPr>
              <a:t>300</a:t>
            </a:r>
            <a:endParaRPr lang="en-US" sz="3600" b="1" dirty="0">
              <a:hlinkClick r:id="rId4" action="ppaction://hlinksldjump"/>
            </a:endParaRPr>
          </a:p>
        </p:txBody>
      </p:sp>
      <p:sp>
        <p:nvSpPr>
          <p:cNvPr id="2139" name="AutoShape 9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4572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5" action="ppaction://hlinksldjump"/>
              </a:rPr>
              <a:t>400</a:t>
            </a:r>
            <a:endParaRPr lang="en-US" sz="3600" b="1" dirty="0">
              <a:hlinkClick r:id="rId5" action="ppaction://hlinksldjump"/>
            </a:endParaRPr>
          </a:p>
        </p:txBody>
      </p:sp>
      <p:sp>
        <p:nvSpPr>
          <p:cNvPr id="2140" name="AutoShape 9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5715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6" action="ppaction://hlinksldjump"/>
              </a:rPr>
              <a:t>500</a:t>
            </a:r>
            <a:endParaRPr lang="en-US" sz="3600" b="1" dirty="0"/>
          </a:p>
        </p:txBody>
      </p:sp>
      <p:sp>
        <p:nvSpPr>
          <p:cNvPr id="2149" name="AutoShape 10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1143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C000"/>
                </a:solidFill>
                <a:latin typeface="Garamond" pitchFamily="18" charset="0"/>
                <a:hlinkClick r:id="rId7" action="ppaction://hlinksldjump"/>
              </a:rPr>
              <a:t>100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150" name="AutoShape 10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2286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8" action="ppaction://hlinksldjump"/>
              </a:rPr>
              <a:t>200</a:t>
            </a:r>
            <a:endParaRPr lang="en-US" sz="3600" b="1">
              <a:hlinkClick r:id="rId8" action="ppaction://hlinksldjump"/>
            </a:endParaRPr>
          </a:p>
        </p:txBody>
      </p:sp>
      <p:sp>
        <p:nvSpPr>
          <p:cNvPr id="2151" name="AutoShape 103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3429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0" action="ppaction://hlinksldjump"/>
              </a:rPr>
              <a:t>300</a:t>
            </a:r>
            <a:endParaRPr lang="en-US" sz="3600" b="1" dirty="0"/>
          </a:p>
        </p:txBody>
      </p:sp>
      <p:sp>
        <p:nvSpPr>
          <p:cNvPr id="2152" name="AutoShape 10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4572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1" action="ppaction://hlinksldjump"/>
              </a:rPr>
              <a:t>400</a:t>
            </a:r>
            <a:endParaRPr lang="en-US" sz="3600" b="1" dirty="0"/>
          </a:p>
        </p:txBody>
      </p:sp>
      <p:sp>
        <p:nvSpPr>
          <p:cNvPr id="2153" name="AutoShape 10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5715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2" action="ppaction://hlinksldjump"/>
              </a:rPr>
              <a:t>500</a:t>
            </a:r>
            <a:endParaRPr lang="en-US" sz="3600" b="1" dirty="0"/>
          </a:p>
        </p:txBody>
      </p:sp>
      <p:sp>
        <p:nvSpPr>
          <p:cNvPr id="2154" name="AutoShape 106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1143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3" action="ppaction://hlinksldjump"/>
              </a:rPr>
              <a:t>100</a:t>
            </a:r>
            <a:endParaRPr lang="en-US" sz="3600" b="1"/>
          </a:p>
        </p:txBody>
      </p:sp>
      <p:sp>
        <p:nvSpPr>
          <p:cNvPr id="2155" name="AutoShape 107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2286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4" action="ppaction://hlinksldjump"/>
              </a:rPr>
              <a:t>200</a:t>
            </a:r>
            <a:endParaRPr lang="en-US" sz="3600" b="1" dirty="0"/>
          </a:p>
        </p:txBody>
      </p:sp>
      <p:sp>
        <p:nvSpPr>
          <p:cNvPr id="2156" name="AutoShape 108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3429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5" action="ppaction://hlinksldjump"/>
              </a:rPr>
              <a:t>300</a:t>
            </a:r>
            <a:endParaRPr lang="en-US" sz="3600" b="1" dirty="0"/>
          </a:p>
        </p:txBody>
      </p:sp>
      <p:sp>
        <p:nvSpPr>
          <p:cNvPr id="2157" name="AutoShape 109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4572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6" action="ppaction://hlinksldjump"/>
              </a:rPr>
              <a:t>400</a:t>
            </a:r>
            <a:endParaRPr lang="en-US" sz="3600" b="1"/>
          </a:p>
        </p:txBody>
      </p:sp>
      <p:sp>
        <p:nvSpPr>
          <p:cNvPr id="2158" name="AutoShape 110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5715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7" action="ppaction://hlinksldjump"/>
              </a:rPr>
              <a:t>500</a:t>
            </a:r>
            <a:endParaRPr lang="en-US" sz="3600" b="1"/>
          </a:p>
        </p:txBody>
      </p:sp>
      <p:sp>
        <p:nvSpPr>
          <p:cNvPr id="2159" name="AutoShape 111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1143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8" action="ppaction://hlinksldjump"/>
              </a:rPr>
              <a:t>100</a:t>
            </a:r>
            <a:endParaRPr lang="en-US" sz="3600" b="1" dirty="0"/>
          </a:p>
        </p:txBody>
      </p:sp>
      <p:sp>
        <p:nvSpPr>
          <p:cNvPr id="2160" name="AutoShape 112">
            <a:hlinkClick r:id="rId1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2286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9" action="ppaction://hlinksldjump"/>
              </a:rPr>
              <a:t>200</a:t>
            </a:r>
            <a:endParaRPr lang="en-US" sz="3600" b="1" dirty="0"/>
          </a:p>
        </p:txBody>
      </p:sp>
      <p:sp>
        <p:nvSpPr>
          <p:cNvPr id="2161" name="AutoShape 113">
            <a:hlinkClick r:id="rId2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3429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20" action="ppaction://hlinksldjump"/>
              </a:rPr>
              <a:t>300</a:t>
            </a:r>
            <a:endParaRPr lang="en-US" sz="3600" b="1" dirty="0"/>
          </a:p>
        </p:txBody>
      </p:sp>
      <p:sp>
        <p:nvSpPr>
          <p:cNvPr id="2162" name="AutoShape 114">
            <a:hlinkClick r:id="rId2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4572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1" action="ppaction://hlinksldjump"/>
              </a:rPr>
              <a:t>400</a:t>
            </a:r>
            <a:endParaRPr lang="en-US" sz="3600" b="1"/>
          </a:p>
        </p:txBody>
      </p:sp>
      <p:sp>
        <p:nvSpPr>
          <p:cNvPr id="2163" name="AutoShape 115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5715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2" action="ppaction://hlinksldjump"/>
              </a:rPr>
              <a:t>500</a:t>
            </a:r>
            <a:endParaRPr lang="en-US" sz="3600" b="1"/>
          </a:p>
        </p:txBody>
      </p:sp>
      <p:sp>
        <p:nvSpPr>
          <p:cNvPr id="2164" name="AutoShape 116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1143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23" action="ppaction://hlinksldjump"/>
              </a:rPr>
              <a:t>100</a:t>
            </a:r>
            <a:endParaRPr lang="en-US" sz="3600" b="1" dirty="0"/>
          </a:p>
        </p:txBody>
      </p:sp>
      <p:sp>
        <p:nvSpPr>
          <p:cNvPr id="2165" name="AutoShape 117">
            <a:hlinkClick r:id="rId2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2286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4" action="ppaction://hlinksldjump"/>
              </a:rPr>
              <a:t>200</a:t>
            </a:r>
            <a:endParaRPr lang="en-US" sz="3600" b="1"/>
          </a:p>
        </p:txBody>
      </p:sp>
      <p:sp>
        <p:nvSpPr>
          <p:cNvPr id="2166" name="AutoShape 118">
            <a:hlinkClick r:id="rId2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3429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5" action="ppaction://hlinksldjump"/>
              </a:rPr>
              <a:t>300</a:t>
            </a:r>
            <a:endParaRPr lang="en-US" sz="3600" b="1"/>
          </a:p>
        </p:txBody>
      </p:sp>
      <p:sp>
        <p:nvSpPr>
          <p:cNvPr id="2167" name="AutoShape 119">
            <a:hlinkClick r:id="rId2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4572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7" action="ppaction://hlinksldjump"/>
              </a:rPr>
              <a:t>400</a:t>
            </a:r>
            <a:endParaRPr lang="en-US" sz="3600" b="1"/>
          </a:p>
        </p:txBody>
      </p:sp>
      <p:sp>
        <p:nvSpPr>
          <p:cNvPr id="2168" name="AutoShape 120">
            <a:hlinkClick r:id="rId2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5715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500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88" name="AutoShape 40">
            <a:hlinkClick r:id="rId2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1143000"/>
            <a:ext cx="1828800" cy="1143000"/>
          </a:xfrm>
          <a:prstGeom prst="actionButtonBlank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9900"/>
                </a:solidFill>
                <a:latin typeface="Garamond" pitchFamily="18" charset="0"/>
                <a:hlinkClick r:id="" action="ppaction://hlinkshowjump?jump=nextslide"/>
              </a:rPr>
              <a:t>100</a:t>
            </a:r>
            <a:endParaRPr lang="en-US" sz="3600" b="1" dirty="0">
              <a:solidFill>
                <a:srgbClr val="FF9900"/>
              </a:solidFill>
            </a:endParaRPr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0" y="0"/>
            <a:ext cx="1828800" cy="1143000"/>
          </a:xfrm>
          <a:prstGeom prst="rect">
            <a:avLst/>
          </a:prstGeom>
          <a:solidFill>
            <a:srgbClr val="3366FF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600" b="1" dirty="0">
                <a:solidFill>
                  <a:srgbClr val="FFC000"/>
                </a:solidFill>
              </a:rPr>
              <a:t>LEGAL</a:t>
            </a:r>
          </a:p>
        </p:txBody>
      </p:sp>
      <p:sp>
        <p:nvSpPr>
          <p:cNvPr id="2145" name="Rectangle 97"/>
          <p:cNvSpPr>
            <a:spLocks noChangeArrowheads="1"/>
          </p:cNvSpPr>
          <p:nvPr/>
        </p:nvSpPr>
        <p:spPr bwMode="auto">
          <a:xfrm>
            <a:off x="1828800" y="0"/>
            <a:ext cx="1828800" cy="1143000"/>
          </a:xfrm>
          <a:prstGeom prst="rect">
            <a:avLst/>
          </a:prstGeom>
          <a:solidFill>
            <a:srgbClr val="3366FF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rgbClr val="FFC000"/>
                </a:solidFill>
              </a:rPr>
              <a:t>CASE PLANS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&amp;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STAFFINGS</a:t>
            </a:r>
          </a:p>
        </p:txBody>
      </p:sp>
      <p:sp>
        <p:nvSpPr>
          <p:cNvPr id="2146" name="Rectangle 98"/>
          <p:cNvSpPr>
            <a:spLocks noChangeArrowheads="1"/>
          </p:cNvSpPr>
          <p:nvPr/>
        </p:nvSpPr>
        <p:spPr bwMode="auto">
          <a:xfrm>
            <a:off x="3657600" y="0"/>
            <a:ext cx="1828800" cy="1143000"/>
          </a:xfrm>
          <a:prstGeom prst="rect">
            <a:avLst/>
          </a:prstGeom>
          <a:solidFill>
            <a:srgbClr val="3366FF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rgbClr val="FFC000"/>
                </a:solidFill>
                <a:hlinkClick r:id="rId29" action="ppaction://hlinksldjump"/>
              </a:rPr>
              <a:t>THE LIFE </a:t>
            </a:r>
          </a:p>
          <a:p>
            <a:r>
              <a:rPr lang="en-US" sz="2000" b="1" dirty="0">
                <a:solidFill>
                  <a:srgbClr val="FFC000"/>
                </a:solidFill>
                <a:hlinkClick r:id="rId29" action="ppaction://hlinksldjump"/>
              </a:rPr>
              <a:t>OF A </a:t>
            </a:r>
          </a:p>
          <a:p>
            <a:r>
              <a:rPr lang="en-US" sz="2000" b="1" dirty="0">
                <a:solidFill>
                  <a:srgbClr val="FFC000"/>
                </a:solidFill>
                <a:hlinkClick r:id="rId29" action="ppaction://hlinksldjump"/>
              </a:rPr>
              <a:t>CASE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2147" name="Rectangle 99"/>
          <p:cNvSpPr>
            <a:spLocks noChangeArrowheads="1"/>
          </p:cNvSpPr>
          <p:nvPr/>
        </p:nvSpPr>
        <p:spPr bwMode="auto">
          <a:xfrm>
            <a:off x="5486400" y="0"/>
            <a:ext cx="1828800" cy="1143000"/>
          </a:xfrm>
          <a:prstGeom prst="rect">
            <a:avLst/>
          </a:prstGeom>
          <a:solidFill>
            <a:srgbClr val="3366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rgbClr val="FFC000"/>
                </a:solidFill>
              </a:rPr>
              <a:t>OUT-OF-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HOME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PLACEMENTS</a:t>
            </a:r>
          </a:p>
        </p:txBody>
      </p:sp>
      <p:sp>
        <p:nvSpPr>
          <p:cNvPr id="2148" name="Rectangle 100"/>
          <p:cNvSpPr>
            <a:spLocks noChangeArrowheads="1"/>
          </p:cNvSpPr>
          <p:nvPr/>
        </p:nvSpPr>
        <p:spPr bwMode="auto">
          <a:xfrm>
            <a:off x="7315200" y="0"/>
            <a:ext cx="1828800" cy="1143000"/>
          </a:xfrm>
          <a:prstGeom prst="rect">
            <a:avLst/>
          </a:prstGeom>
          <a:solidFill>
            <a:srgbClr val="3366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 dirty="0">
                <a:solidFill>
                  <a:srgbClr val="FFC000"/>
                </a:solidFill>
              </a:rPr>
              <a:t>CHILD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HEALTH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ISSUES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53533" y="990600"/>
            <a:ext cx="7772400" cy="42672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the age a child is eligible for Transitional Youth Services?</a:t>
            </a:r>
          </a:p>
        </p:txBody>
      </p:sp>
    </p:spTree>
  </p:cSld>
  <p:clrMapOvr>
    <a:masterClrMapping/>
  </p:clrMapOvr>
  <p:transition advClick="0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1000" y="457200"/>
            <a:ext cx="8534400" cy="60198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sz="5400" b="1" dirty="0">
                <a:solidFill>
                  <a:srgbClr val="FFC000"/>
                </a:solidFill>
              </a:rPr>
              <a:t>To accept the reality of the loss and to adjust to the new environment without the lost person are two concepts in ____.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928337CD-A78D-4819-EEF2-8353D6AFD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5833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AutoShape 2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45720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are the Four Tasks of Mourning?</a:t>
            </a:r>
          </a:p>
        </p:txBody>
      </p:sp>
    </p:spTree>
  </p:cSld>
  <p:clrMapOvr>
    <a:masterClrMapping/>
  </p:clrMapOvr>
  <p:transition advClick="0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3124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DCFS PUB-30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6630A948-690B-1E89-615A-E166A16FF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18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772400" cy="35052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the Resource Parent Handbook?</a:t>
            </a:r>
          </a:p>
        </p:txBody>
      </p:sp>
    </p:spTree>
  </p:cSld>
  <p:clrMapOvr>
    <a:masterClrMapping/>
  </p:clrMapOvr>
  <p:transition advClick="0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3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772400" cy="5562600"/>
          </a:xfrm>
        </p:spPr>
        <p:txBody>
          <a:bodyPr/>
          <a:lstStyle/>
          <a:p>
            <a:pPr>
              <a:spcBef>
                <a:spcPct val="50000"/>
              </a:spcBef>
            </a:pPr>
            <a:br>
              <a:rPr lang="en-US" b="1" dirty="0">
                <a:solidFill>
                  <a:srgbClr val="FFC000"/>
                </a:solidFill>
              </a:rPr>
            </a:br>
            <a:r>
              <a:rPr lang="en-US" sz="6000" b="1" dirty="0">
                <a:solidFill>
                  <a:srgbClr val="FFC000"/>
                </a:solidFill>
              </a:rPr>
              <a:t>A child entering care needs an initial physical within _____ for all cases of severe maltreatment.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14DA61C3-7237-6E8D-0732-39D2200B8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74397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33778" y="1905000"/>
            <a:ext cx="7772400" cy="19050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24 hours? </a:t>
            </a:r>
          </a:p>
        </p:txBody>
      </p:sp>
    </p:spTree>
  </p:cSld>
  <p:clrMapOvr>
    <a:masterClrMapping/>
  </p:clrMapOvr>
  <p:transition advClick="0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57200" y="2286000"/>
            <a:ext cx="8001000" cy="1447800"/>
          </a:xfrm>
        </p:spPr>
        <p:txBody>
          <a:bodyPr/>
          <a:lstStyle/>
          <a:p>
            <a:pPr>
              <a:spcBef>
                <a:spcPct val="50000"/>
              </a:spcBef>
            </a:pPr>
            <a:br>
              <a:rPr lang="en-US" sz="4800" b="1" dirty="0">
                <a:solidFill>
                  <a:srgbClr val="FFC000"/>
                </a:solidFill>
              </a:rPr>
            </a:br>
            <a:r>
              <a:rPr lang="en-US" sz="4800" b="1" dirty="0">
                <a:solidFill>
                  <a:srgbClr val="FFC000"/>
                </a:solidFill>
              </a:rPr>
              <a:t>Children with this disorder have a difficult time forming emotional attachments to others, show a decreased ability to experience positive emotion, and may react violently when held, cuddled, or comforted. 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0B757740-4FB1-F302-C9D5-BB27E8831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91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36576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RAD (Reactive Attachment Disorder)?</a:t>
            </a:r>
          </a:p>
        </p:txBody>
      </p:sp>
    </p:spTree>
  </p:cSld>
  <p:clrMapOvr>
    <a:masterClrMapping/>
  </p:clrMapOvr>
  <p:transition advClick="0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3886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This packet is given to all resource parents and contains the child’s medical records.</a:t>
            </a: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B3190F26-8B82-2434-A65C-1E2DE8386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3069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937125" y="2863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613569"/>
            <a:ext cx="8686800" cy="5113337"/>
          </a:xfrm>
        </p:spPr>
        <p:txBody>
          <a:bodyPr/>
          <a:lstStyle/>
          <a:p>
            <a:pPr lvl="0">
              <a:spcBef>
                <a:spcPct val="50000"/>
              </a:spcBef>
            </a:pPr>
            <a:r>
              <a:rPr lang="en-US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800" b="1" kern="1200" dirty="0">
                <a:solidFill>
                  <a:srgbClr val="FFC000"/>
                </a:solidFill>
                <a:latin typeface="Times New Roman" pitchFamily="18" charset="0"/>
                <a:ea typeface="+mn-ea"/>
                <a:cs typeface="+mn-cs"/>
              </a:rPr>
              <a:t>This Act gives legal authority for DHS to take children into protective custody. It also establishes people who are required to report suspected maltreatment.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7D9769BB-FC20-EA66-C581-940DBCFB8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3397" y="59396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AutoShape 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2819400"/>
          </a:xfrm>
        </p:spPr>
        <p:txBody>
          <a:bodyPr/>
          <a:lstStyle/>
          <a:p>
            <a:r>
              <a:rPr lang="en-US" sz="6000" b="1" dirty="0">
                <a:solidFill>
                  <a:srgbClr val="FFC000"/>
                </a:solidFill>
              </a:rPr>
              <a:t>What is the medical passport?</a:t>
            </a:r>
          </a:p>
        </p:txBody>
      </p:sp>
    </p:spTree>
    <p:extLst>
      <p:ext uri="{BB962C8B-B14F-4D97-AF65-F5344CB8AC3E}">
        <p14:creationId xmlns:p14="http://schemas.microsoft.com/office/powerpoint/2010/main" val="1135556668"/>
      </p:ext>
    </p:extLst>
  </p:cSld>
  <p:clrMapOvr>
    <a:masterClrMapping/>
  </p:clrMapOvr>
  <p:transition advClick="0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4800" y="609600"/>
            <a:ext cx="8382000" cy="4572000"/>
          </a:xfrm>
        </p:spPr>
        <p:txBody>
          <a:bodyPr/>
          <a:lstStyle/>
          <a:p>
            <a:pPr>
              <a:spcBef>
                <a:spcPct val="50000"/>
              </a:spcBef>
            </a:pPr>
            <a:br>
              <a:rPr lang="en-US" b="1" dirty="0">
                <a:solidFill>
                  <a:srgbClr val="FFC000"/>
                </a:solidFill>
              </a:rPr>
            </a:br>
            <a:br>
              <a:rPr lang="en-US" b="1" dirty="0">
                <a:solidFill>
                  <a:srgbClr val="FFC000"/>
                </a:solidFill>
              </a:rPr>
            </a:br>
            <a:br>
              <a:rPr lang="en-US" b="1" dirty="0">
                <a:solidFill>
                  <a:srgbClr val="FFC000"/>
                </a:solidFill>
              </a:rPr>
            </a:br>
            <a:br>
              <a:rPr lang="en-US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This exam is to be completed within 60 days on all children entering resource (foster) care.</a:t>
            </a:r>
            <a:br>
              <a:rPr lang="en-US" b="1" dirty="0">
                <a:solidFill>
                  <a:srgbClr val="FFC000"/>
                </a:solidFill>
              </a:rPr>
            </a:br>
            <a:br>
              <a:rPr lang="en-US" b="1" dirty="0">
                <a:solidFill>
                  <a:srgbClr val="FFC000"/>
                </a:solidFill>
              </a:rPr>
            </a:br>
            <a:endParaRPr lang="en-US" b="1" u="sng" dirty="0">
              <a:solidFill>
                <a:srgbClr val="FFC000"/>
              </a:solidFill>
              <a:hlinkClick r:id="" action="ppaction://hlinkshowjump?jump=nextslide"/>
            </a:endParaRP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138FEF3E-A52B-200C-C428-E1CFC7397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43434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the PACE Exam?</a:t>
            </a:r>
            <a:br>
              <a:rPr lang="en-US" sz="5400" b="1" dirty="0">
                <a:solidFill>
                  <a:srgbClr val="FFC000"/>
                </a:solidFill>
              </a:rPr>
            </a:br>
            <a:r>
              <a:rPr lang="en-US" sz="5400" b="1" dirty="0">
                <a:solidFill>
                  <a:srgbClr val="FFC000"/>
                </a:solidFill>
              </a:rPr>
              <a:t>(Project for Adolescent and Child Evaluations)</a:t>
            </a:r>
          </a:p>
        </p:txBody>
      </p:sp>
    </p:spTree>
  </p:cSld>
  <p:clrMapOvr>
    <a:masterClrMapping/>
  </p:clrMapOvr>
  <p:transition advClick="0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54102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</a:rPr>
              <a:t>A child that appears undernourished, is often irritable, does not smile, has a decreased interest in a toy, and vomits a lot may have _____.</a:t>
            </a:r>
            <a:br>
              <a:rPr lang="en-US" sz="1600" dirty="0"/>
            </a:br>
            <a:endParaRPr lang="en-US" sz="5400" b="1" dirty="0">
              <a:solidFill>
                <a:srgbClr val="FFC000"/>
              </a:solidFill>
            </a:endParaRPr>
          </a:p>
        </p:txBody>
      </p:sp>
      <p:pic>
        <p:nvPicPr>
          <p:cNvPr id="3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2F09F829-0D99-1064-C5D1-0BD6C8EDD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833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28194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Who is Failure-To-Thrive (FTT)?</a:t>
            </a:r>
            <a:br>
              <a:rPr lang="en-US" sz="1600" dirty="0"/>
            </a:b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79872"/>
      </p:ext>
    </p:extLst>
  </p:cSld>
  <p:clrMapOvr>
    <a:masterClrMapping/>
  </p:clrMapOvr>
  <p:transition advClick="0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2" y="4038600"/>
            <a:ext cx="9115778" cy="2819400"/>
          </a:xfrm>
        </p:spPr>
        <p:txBody>
          <a:bodyPr/>
          <a:lstStyle/>
          <a:p>
            <a:endParaRPr lang="en-US" i="1" dirty="0">
              <a:hlinkClick r:id="" action="ppaction://hlinkshowjump?jump=nextslide"/>
            </a:endParaRPr>
          </a:p>
          <a:p>
            <a:pPr algn="ctr">
              <a:buNone/>
            </a:pPr>
            <a:r>
              <a:rPr lang="en-US" sz="6000" b="1" i="1" u="sng" dirty="0">
                <a:solidFill>
                  <a:srgbClr val="FFC000"/>
                </a:solidFill>
                <a:hlinkClick r:id="" action="ppaction://hlinkshowjump?jump=nextslide"/>
              </a:rPr>
              <a:t>MAKE YOUR WAGER!!</a:t>
            </a:r>
          </a:p>
          <a:p>
            <a:endParaRPr lang="en-US" dirty="0">
              <a:hlinkClick r:id="" action="ppaction://hlinkshowjump?jump=nextslid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577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5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066800"/>
            <a:ext cx="7772400" cy="4953000"/>
          </a:xfrm>
        </p:spPr>
        <p:txBody>
          <a:bodyPr/>
          <a:lstStyle/>
          <a:p>
            <a:pPr marL="0" lvl="0" indent="0" algn="ctr">
              <a:spcBef>
                <a:spcPct val="50000"/>
              </a:spcBef>
              <a:buNone/>
            </a:pPr>
            <a:r>
              <a:rPr lang="en-US" sz="5400" b="1" kern="1200" dirty="0">
                <a:solidFill>
                  <a:srgbClr val="FFC000"/>
                </a:solidFill>
                <a:latin typeface="Times New Roman" pitchFamily="18" charset="0"/>
              </a:rPr>
              <a:t>The current policy regarding when to cancel a visit if a parent tests positive for a drug screening?</a:t>
            </a:r>
          </a:p>
          <a:p>
            <a:endParaRPr lang="en-US" dirty="0"/>
          </a:p>
        </p:txBody>
      </p:sp>
      <p:pic>
        <p:nvPicPr>
          <p:cNvPr id="4" name="Jeopardy - 1997 - Think Music">
            <a:hlinkClick r:id="" action="ppaction://media"/>
            <a:extLst>
              <a:ext uri="{FF2B5EF4-FFF2-40B4-BE49-F238E27FC236}">
                <a16:creationId xmlns:a16="http://schemas.microsoft.com/office/drawing/2014/main" id="{DFB2D2F9-BB51-63E7-86AE-8956A7150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00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644"/>
            <a:ext cx="7772400" cy="6705600"/>
          </a:xfrm>
        </p:spPr>
        <p:txBody>
          <a:bodyPr/>
          <a:lstStyle/>
          <a:p>
            <a:pPr marL="0" lvl="0" indent="0" algn="ctr">
              <a:spcBef>
                <a:spcPct val="50000"/>
              </a:spcBef>
              <a:buNone/>
            </a:pPr>
            <a:r>
              <a:rPr lang="en-US" sz="5400" b="1" kern="1200" dirty="0">
                <a:solidFill>
                  <a:srgbClr val="FFC000"/>
                </a:solidFill>
                <a:latin typeface="Times New Roman" pitchFamily="18" charset="0"/>
              </a:rPr>
              <a:t>What is whether or not the parent has behavior indicating impairment of parenting capacity or if there’s a court order specifying withholding due to a positive screening?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AutoShape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86B5668-E080-C362-59B9-CCCF1EE4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53229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AutoShape 89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2286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C000"/>
                </a:solidFill>
                <a:latin typeface="Garamond" pitchFamily="18" charset="0"/>
                <a:hlinkClick r:id="rId3" action="ppaction://hlinksldjump"/>
              </a:rPr>
              <a:t>200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138" name="AutoShape 9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3429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4" action="ppaction://hlinksldjump"/>
              </a:rPr>
              <a:t>300</a:t>
            </a:r>
            <a:endParaRPr lang="en-US" sz="3600" b="1" dirty="0">
              <a:hlinkClick r:id="rId4" action="ppaction://hlinksldjump"/>
            </a:endParaRPr>
          </a:p>
        </p:txBody>
      </p:sp>
      <p:sp>
        <p:nvSpPr>
          <p:cNvPr id="2139" name="AutoShape 9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4572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5" action="ppaction://hlinksldjump"/>
              </a:rPr>
              <a:t>400</a:t>
            </a:r>
            <a:endParaRPr lang="en-US" sz="3600" b="1" dirty="0">
              <a:hlinkClick r:id="rId5" action="ppaction://hlinksldjump"/>
            </a:endParaRPr>
          </a:p>
        </p:txBody>
      </p:sp>
      <p:sp>
        <p:nvSpPr>
          <p:cNvPr id="2140" name="AutoShape 9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5715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6" action="ppaction://hlinksldjump"/>
              </a:rPr>
              <a:t>500</a:t>
            </a:r>
            <a:endParaRPr lang="en-US" sz="3600" b="1" dirty="0"/>
          </a:p>
        </p:txBody>
      </p:sp>
      <p:sp>
        <p:nvSpPr>
          <p:cNvPr id="2149" name="AutoShape 10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1143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C000"/>
                </a:solidFill>
                <a:latin typeface="Garamond" pitchFamily="18" charset="0"/>
                <a:hlinkClick r:id="rId7" action="ppaction://hlinksldjump"/>
              </a:rPr>
              <a:t>100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2150" name="AutoShape 102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2286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8" action="ppaction://hlinksldjump"/>
              </a:rPr>
              <a:t>200</a:t>
            </a:r>
            <a:endParaRPr lang="en-US" sz="3600" b="1" dirty="0">
              <a:hlinkClick r:id="rId8" action="ppaction://hlinksldjump"/>
            </a:endParaRPr>
          </a:p>
        </p:txBody>
      </p:sp>
      <p:sp>
        <p:nvSpPr>
          <p:cNvPr id="2151" name="AutoShape 103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3429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0" action="ppaction://hlinksldjump"/>
              </a:rPr>
              <a:t>300</a:t>
            </a:r>
            <a:endParaRPr lang="en-US" sz="3600" b="1" dirty="0"/>
          </a:p>
        </p:txBody>
      </p:sp>
      <p:sp>
        <p:nvSpPr>
          <p:cNvPr id="2152" name="AutoShape 104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828800" y="4572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1" action="ppaction://hlinksldjump"/>
              </a:rPr>
              <a:t>400</a:t>
            </a:r>
            <a:endParaRPr lang="en-US" sz="3600" b="1" dirty="0"/>
          </a:p>
        </p:txBody>
      </p:sp>
      <p:sp>
        <p:nvSpPr>
          <p:cNvPr id="2153" name="AutoShape 10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828800" y="5715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2" action="ppaction://hlinksldjump"/>
              </a:rPr>
              <a:t>500</a:t>
            </a:r>
            <a:endParaRPr lang="en-US" sz="3600" b="1" dirty="0"/>
          </a:p>
        </p:txBody>
      </p:sp>
      <p:sp>
        <p:nvSpPr>
          <p:cNvPr id="2154" name="AutoShape 106">
            <a:hlinkClick r:id="rId1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1143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3" action="ppaction://hlinksldjump"/>
              </a:rPr>
              <a:t>100</a:t>
            </a:r>
            <a:endParaRPr lang="en-US" sz="3600" b="1"/>
          </a:p>
        </p:txBody>
      </p:sp>
      <p:sp>
        <p:nvSpPr>
          <p:cNvPr id="2155" name="AutoShape 107">
            <a:hlinkClick r:id="rId1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2286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4" action="ppaction://hlinksldjump"/>
              </a:rPr>
              <a:t>200</a:t>
            </a:r>
            <a:endParaRPr lang="en-US" sz="3600" b="1" dirty="0"/>
          </a:p>
        </p:txBody>
      </p:sp>
      <p:sp>
        <p:nvSpPr>
          <p:cNvPr id="2156" name="AutoShape 108">
            <a:hlinkClick r:id="rId1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3429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5" action="ppaction://hlinksldjump"/>
              </a:rPr>
              <a:t>300</a:t>
            </a:r>
            <a:endParaRPr lang="en-US" sz="3600" b="1"/>
          </a:p>
        </p:txBody>
      </p:sp>
      <p:sp>
        <p:nvSpPr>
          <p:cNvPr id="2157" name="AutoShape 109">
            <a:hlinkClick r:id="rId1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4572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6" action="ppaction://hlinksldjump"/>
              </a:rPr>
              <a:t>400</a:t>
            </a:r>
            <a:endParaRPr lang="en-US" sz="3600" b="1"/>
          </a:p>
        </p:txBody>
      </p:sp>
      <p:sp>
        <p:nvSpPr>
          <p:cNvPr id="2158" name="AutoShape 110">
            <a:hlinkClick r:id="rId1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657600" y="5715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7" action="ppaction://hlinksldjump"/>
              </a:rPr>
              <a:t>500</a:t>
            </a:r>
            <a:endParaRPr lang="en-US" sz="3600" b="1"/>
          </a:p>
        </p:txBody>
      </p:sp>
      <p:sp>
        <p:nvSpPr>
          <p:cNvPr id="2159" name="AutoShape 111">
            <a:hlinkClick r:id="rId1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1143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18" action="ppaction://hlinksldjump"/>
              </a:rPr>
              <a:t>100</a:t>
            </a:r>
            <a:endParaRPr lang="en-US" sz="3600" b="1" dirty="0"/>
          </a:p>
        </p:txBody>
      </p:sp>
      <p:sp>
        <p:nvSpPr>
          <p:cNvPr id="2160" name="AutoShape 112">
            <a:hlinkClick r:id="rId1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2286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19" action="ppaction://hlinksldjump"/>
              </a:rPr>
              <a:t>200</a:t>
            </a:r>
            <a:endParaRPr lang="en-US" sz="3600" b="1"/>
          </a:p>
        </p:txBody>
      </p:sp>
      <p:sp>
        <p:nvSpPr>
          <p:cNvPr id="2161" name="AutoShape 113">
            <a:hlinkClick r:id="rId2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3429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0" action="ppaction://hlinksldjump"/>
              </a:rPr>
              <a:t>300</a:t>
            </a:r>
            <a:endParaRPr lang="en-US" sz="3600" b="1"/>
          </a:p>
        </p:txBody>
      </p:sp>
      <p:sp>
        <p:nvSpPr>
          <p:cNvPr id="2162" name="AutoShape 114">
            <a:hlinkClick r:id="rId2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4572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21" action="ppaction://hlinksldjump"/>
              </a:rPr>
              <a:t>400</a:t>
            </a:r>
            <a:endParaRPr lang="en-US" sz="3600" b="1" dirty="0"/>
          </a:p>
        </p:txBody>
      </p:sp>
      <p:sp>
        <p:nvSpPr>
          <p:cNvPr id="2163" name="AutoShape 115">
            <a:hlinkClick r:id="rId2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486400" y="5715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2" action="ppaction://hlinksldjump"/>
              </a:rPr>
              <a:t>500</a:t>
            </a:r>
            <a:endParaRPr lang="en-US" sz="3600" b="1"/>
          </a:p>
        </p:txBody>
      </p:sp>
      <p:sp>
        <p:nvSpPr>
          <p:cNvPr id="2164" name="AutoShape 116">
            <a:hlinkClick r:id="rId2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1143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chemeClr val="bg1"/>
                </a:solidFill>
                <a:latin typeface="Garamond" pitchFamily="18" charset="0"/>
                <a:hlinkClick r:id="rId23" action="ppaction://hlinksldjump"/>
              </a:rPr>
              <a:t>100</a:t>
            </a:r>
            <a:endParaRPr lang="en-US" sz="3600" b="1" dirty="0"/>
          </a:p>
        </p:txBody>
      </p:sp>
      <p:sp>
        <p:nvSpPr>
          <p:cNvPr id="2165" name="AutoShape 117">
            <a:hlinkClick r:id="rId2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2286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4" action="ppaction://hlinksldjump"/>
              </a:rPr>
              <a:t>200</a:t>
            </a:r>
            <a:endParaRPr lang="en-US" sz="3600" b="1"/>
          </a:p>
        </p:txBody>
      </p:sp>
      <p:sp>
        <p:nvSpPr>
          <p:cNvPr id="2166" name="AutoShape 118">
            <a:hlinkClick r:id="rId2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3429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5" action="ppaction://hlinksldjump"/>
              </a:rPr>
              <a:t>300</a:t>
            </a:r>
            <a:endParaRPr lang="en-US" sz="3600" b="1"/>
          </a:p>
        </p:txBody>
      </p:sp>
      <p:sp>
        <p:nvSpPr>
          <p:cNvPr id="2167" name="AutoShape 119">
            <a:hlinkClick r:id="rId2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4572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7" action="ppaction://hlinksldjump"/>
              </a:rPr>
              <a:t>400</a:t>
            </a:r>
            <a:endParaRPr lang="en-US" sz="3600" b="1"/>
          </a:p>
        </p:txBody>
      </p:sp>
      <p:sp>
        <p:nvSpPr>
          <p:cNvPr id="2168" name="AutoShape 120">
            <a:hlinkClick r:id="rId2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5715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>
                <a:solidFill>
                  <a:schemeClr val="bg1"/>
                </a:solidFill>
                <a:latin typeface="Garamond" pitchFamily="18" charset="0"/>
                <a:hlinkClick r:id="rId27" action="ppaction://hlinksldjump"/>
              </a:rPr>
              <a:t>500</a:t>
            </a:r>
            <a:endParaRPr lang="en-US" sz="3600" b="1"/>
          </a:p>
        </p:txBody>
      </p:sp>
      <p:sp>
        <p:nvSpPr>
          <p:cNvPr id="2088" name="AutoShape 40">
            <a:hlinkClick r:id="rId2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1143000"/>
            <a:ext cx="1828800" cy="1143000"/>
          </a:xfrm>
          <a:prstGeom prst="actionButtonBlank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3600" b="1" dirty="0">
                <a:solidFill>
                  <a:srgbClr val="FF9900"/>
                </a:solidFill>
                <a:latin typeface="Garamond" pitchFamily="18" charset="0"/>
                <a:hlinkClick r:id="" action="ppaction://hlinkshowjump?jump=nextslide"/>
              </a:rPr>
              <a:t>100</a:t>
            </a:r>
            <a:endParaRPr lang="en-US" sz="3600" b="1" dirty="0">
              <a:solidFill>
                <a:srgbClr val="FF9900"/>
              </a:solidFill>
            </a:endParaRPr>
          </a:p>
        </p:txBody>
      </p:sp>
      <p:sp>
        <p:nvSpPr>
          <p:cNvPr id="2106" name="Rectangle 58"/>
          <p:cNvSpPr>
            <a:spLocks noChangeArrowheads="1"/>
          </p:cNvSpPr>
          <p:nvPr/>
        </p:nvSpPr>
        <p:spPr bwMode="auto">
          <a:xfrm>
            <a:off x="0" y="0"/>
            <a:ext cx="182880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600" b="1" dirty="0">
                <a:solidFill>
                  <a:srgbClr val="FFC000"/>
                </a:solidFill>
              </a:rPr>
              <a:t>LEGAL</a:t>
            </a:r>
          </a:p>
        </p:txBody>
      </p:sp>
      <p:sp>
        <p:nvSpPr>
          <p:cNvPr id="2145" name="Rectangle 97"/>
          <p:cNvSpPr>
            <a:spLocks noChangeArrowheads="1"/>
          </p:cNvSpPr>
          <p:nvPr/>
        </p:nvSpPr>
        <p:spPr bwMode="auto">
          <a:xfrm>
            <a:off x="1828800" y="0"/>
            <a:ext cx="182880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rgbClr val="FFC000"/>
                </a:solidFill>
              </a:rPr>
              <a:t>CASE PLANS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&amp;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STAFFINGS</a:t>
            </a:r>
          </a:p>
        </p:txBody>
      </p:sp>
      <p:sp>
        <p:nvSpPr>
          <p:cNvPr id="2146" name="Rectangle 98"/>
          <p:cNvSpPr>
            <a:spLocks noChangeArrowheads="1"/>
          </p:cNvSpPr>
          <p:nvPr/>
        </p:nvSpPr>
        <p:spPr bwMode="auto">
          <a:xfrm>
            <a:off x="3657600" y="0"/>
            <a:ext cx="1828800" cy="1143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rgbClr val="FFC000"/>
                </a:solidFill>
              </a:rPr>
              <a:t>THE LIFE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OF A 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CASE</a:t>
            </a:r>
          </a:p>
        </p:txBody>
      </p:sp>
      <p:sp>
        <p:nvSpPr>
          <p:cNvPr id="2147" name="Rectangle 99"/>
          <p:cNvSpPr>
            <a:spLocks noChangeArrowheads="1"/>
          </p:cNvSpPr>
          <p:nvPr/>
        </p:nvSpPr>
        <p:spPr bwMode="auto">
          <a:xfrm>
            <a:off x="5486400" y="0"/>
            <a:ext cx="1828800" cy="114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rgbClr val="FFC000"/>
                </a:solidFill>
              </a:rPr>
              <a:t>OUT-OF-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HOME</a:t>
            </a:r>
          </a:p>
          <a:p>
            <a:r>
              <a:rPr lang="en-US" sz="2000" b="1" dirty="0">
                <a:solidFill>
                  <a:srgbClr val="FFC000"/>
                </a:solidFill>
              </a:rPr>
              <a:t>PLACEMENTS</a:t>
            </a:r>
          </a:p>
        </p:txBody>
      </p:sp>
      <p:sp>
        <p:nvSpPr>
          <p:cNvPr id="2148" name="Rectangle 100"/>
          <p:cNvSpPr>
            <a:spLocks noChangeArrowheads="1"/>
          </p:cNvSpPr>
          <p:nvPr/>
        </p:nvSpPr>
        <p:spPr bwMode="auto">
          <a:xfrm>
            <a:off x="7315200" y="0"/>
            <a:ext cx="1828800" cy="114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 dirty="0">
                <a:solidFill>
                  <a:srgbClr val="FFC000"/>
                </a:solidFill>
              </a:rPr>
              <a:t>CHILD 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HEALTH</a:t>
            </a:r>
          </a:p>
          <a:p>
            <a:r>
              <a:rPr lang="en-US" sz="2400" b="1" dirty="0">
                <a:solidFill>
                  <a:srgbClr val="FFC000"/>
                </a:solidFill>
              </a:rPr>
              <a:t>ISSUES</a:t>
            </a:r>
          </a:p>
        </p:txBody>
      </p:sp>
    </p:spTree>
    <p:extLst>
      <p:ext uri="{BB962C8B-B14F-4D97-AF65-F5344CB8AC3E}">
        <p14:creationId xmlns:p14="http://schemas.microsoft.com/office/powerpoint/2010/main" val="4639725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447800" y="316865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5427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4752975" y="25558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5428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1447800" y="1676400"/>
            <a:ext cx="6705600" cy="2895600"/>
          </a:xfrm>
        </p:spPr>
        <p:txBody>
          <a:bodyPr/>
          <a:lstStyle/>
          <a:p>
            <a:r>
              <a:rPr lang="en-US" sz="5400" b="1" dirty="0">
                <a:solidFill>
                  <a:srgbClr val="FFC000"/>
                </a:solidFill>
              </a:rPr>
              <a:t>What is the Child Maltreatment Act?</a:t>
            </a:r>
            <a:endParaRPr lang="en-US" sz="5400" b="1" dirty="0">
              <a:solidFill>
                <a:srgbClr val="FFC000"/>
              </a:solidFill>
              <a:hlinkClick r:id="rId3" action="ppaction://hlinksldjump"/>
            </a:endParaRPr>
          </a:p>
        </p:txBody>
      </p:sp>
    </p:spTree>
  </p:cSld>
  <p:clrMapOvr>
    <a:masterClrMapping/>
  </p:clrMapOvr>
  <p:transition advClick="0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447800" y="3170238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3600">
              <a:solidFill>
                <a:schemeClr val="bg1"/>
              </a:solidFill>
            </a:endParaRPr>
          </a:p>
        </p:txBody>
      </p:sp>
      <p:sp>
        <p:nvSpPr>
          <p:cNvPr id="13315" name="AutoShape 3">
            <a:hlinkClick r:id="" action="ppaction://noaction" highlightClick="1"/>
            <a:hlinkHover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0" y="6172200"/>
            <a:ext cx="1143000" cy="685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549775" y="30527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260350" y="428178"/>
            <a:ext cx="87629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+mn-lt"/>
              </a:rPr>
              <a:t>Legal proceeding to free a child from caregiver’s claim. Caregiver no </a:t>
            </a:r>
            <a:r>
              <a:rPr lang="en-US" sz="4800" b="1">
                <a:solidFill>
                  <a:srgbClr val="FFC000"/>
                </a:solidFill>
                <a:latin typeface="+mn-lt"/>
              </a:rPr>
              <a:t>longer has </a:t>
            </a:r>
            <a:r>
              <a:rPr lang="en-US" sz="4800" b="1" dirty="0">
                <a:solidFill>
                  <a:srgbClr val="FFC000"/>
                </a:solidFill>
                <a:latin typeface="+mn-lt"/>
              </a:rPr>
              <a:t>rights or contact with the child. Agency no longer has to work with the caregivers. Agency should be given right to consent for adoption. </a:t>
            </a:r>
          </a:p>
        </p:txBody>
      </p:sp>
      <p:pic>
        <p:nvPicPr>
          <p:cNvPr id="4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E0347DFF-04F9-EE3B-2B62-E40DE5CB7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798" y="59440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24800" y="5791200"/>
            <a:ext cx="1219200" cy="1066800"/>
          </a:xfrm>
          <a:prstGeom prst="actionButtonHome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44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3352800"/>
          </a:xfrm>
        </p:spPr>
        <p:txBody>
          <a:bodyPr/>
          <a:lstStyle/>
          <a:p>
            <a:pPr marL="342900" lvl="0" indent="-342900"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  <a:ea typeface="+mn-ea"/>
                <a:cs typeface="+mn-cs"/>
              </a:rPr>
              <a:t>What </a:t>
            </a:r>
            <a:r>
              <a:rPr lang="en-US" sz="5400" b="1">
                <a:solidFill>
                  <a:srgbClr val="FFC000"/>
                </a:solidFill>
                <a:ea typeface="+mn-ea"/>
                <a:cs typeface="+mn-cs"/>
              </a:rPr>
              <a:t>is Termination of Parental Rights (TPR)?</a:t>
            </a:r>
            <a:endParaRPr lang="en-US" sz="5400" b="1" dirty="0">
              <a:solidFill>
                <a:srgbClr val="FFC0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ransition advClick="0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85800"/>
            <a:ext cx="7772400" cy="487680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The name of the AR court that handles all juvenile matters including FINS, adoption, delinquency and dependent/neglect cases.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4BD58-29BC-1CCA-3AE9-446E5F2BA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220" y="0"/>
            <a:ext cx="9147220" cy="6857999"/>
          </a:xfrm>
          <a:prstGeom prst="rect">
            <a:avLst/>
          </a:prstGeom>
        </p:spPr>
      </p:pic>
      <p:pic>
        <p:nvPicPr>
          <p:cNvPr id="4" name="Jeopardy - Daily Double Sound Effect">
            <a:hlinkClick r:id="" action="ppaction://media"/>
            <a:extLst>
              <a:ext uri="{FF2B5EF4-FFF2-40B4-BE49-F238E27FC236}">
                <a16:creationId xmlns:a16="http://schemas.microsoft.com/office/drawing/2014/main" id="{7743E9D8-528B-802D-E763-53CE9C8ED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5590" y="5867400"/>
            <a:ext cx="609600" cy="609600"/>
          </a:xfrm>
          <a:prstGeom prst="rect">
            <a:avLst/>
          </a:prstGeom>
        </p:spPr>
      </p:pic>
      <p:pic>
        <p:nvPicPr>
          <p:cNvPr id="5" name="03 Jeopardy Think Music201067-fffe78b4-05f1-48bb-8490-404c447fbf7c">
            <a:hlinkClick r:id="" action="ppaction://media"/>
            <a:extLst>
              <a:ext uri="{FF2B5EF4-FFF2-40B4-BE49-F238E27FC236}">
                <a16:creationId xmlns:a16="http://schemas.microsoft.com/office/drawing/2014/main" id="{54CC9C75-82A4-9F17-4F82-72291A044E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4795" y="60385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C000"/>
      </a:hlink>
      <a:folHlink>
        <a:srgbClr val="D6D6F4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4180</TotalTime>
  <Words>1024</Words>
  <Application>Microsoft Office PowerPoint</Application>
  <PresentationFormat>On-screen Show (4:3)</PresentationFormat>
  <Paragraphs>218</Paragraphs>
  <Slides>58</Slides>
  <Notes>52</Notes>
  <HiddenSlides>1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 Black</vt:lpstr>
      <vt:lpstr>Garamond</vt:lpstr>
      <vt:lpstr>Impact</vt:lpstr>
      <vt:lpstr>Times New Roman</vt:lpstr>
      <vt:lpstr>Default Design</vt:lpstr>
      <vt:lpstr>PowerPoint Presentation</vt:lpstr>
      <vt:lpstr>     Choose a category.   You will be given the answer.   You must give the correct question.  Click to begin.  </vt:lpstr>
      <vt:lpstr>      Choose a point value  Click here to view the categories!</vt:lpstr>
      <vt:lpstr>PowerPoint Presentation</vt:lpstr>
      <vt:lpstr> This Act gives legal authority for DHS to take children into protective custody. It also establishes people who are required to report suspected maltreatment.</vt:lpstr>
      <vt:lpstr>What is the Child Maltreatment Act?</vt:lpstr>
      <vt:lpstr>PowerPoint Presentation</vt:lpstr>
      <vt:lpstr>What is Termination of Parental Rights (TPR)?</vt:lpstr>
      <vt:lpstr>The name of the AR court that handles all juvenile matters including FINS, adoption, delinquency and dependent/neglect cases.</vt:lpstr>
      <vt:lpstr>What is Circuit Court? (Juvenile Division) </vt:lpstr>
      <vt:lpstr> Charge or claim of an act by petition which must be proven for the petition to be granted.</vt:lpstr>
      <vt:lpstr>What is an allegation?</vt:lpstr>
      <vt:lpstr>When a child is removed from the home, a court’s decision about whether reasonable efforts were made to prevent removal must be made no later than ____. </vt:lpstr>
      <vt:lpstr>What is 60 days from removal?</vt:lpstr>
      <vt:lpstr> This is to be written with the families’ input and given to them at the time of the first staffing.</vt:lpstr>
      <vt:lpstr>What is a Case Plan?</vt:lpstr>
      <vt:lpstr>PowerPoint Presentation</vt:lpstr>
      <vt:lpstr>What is  the CANS and the FAST?</vt:lpstr>
      <vt:lpstr>      This is to be done within thirty (30) days of  opening a case.</vt:lpstr>
      <vt:lpstr>What an initial staffing? </vt:lpstr>
      <vt:lpstr>The client’s case plan can be found here.</vt:lpstr>
      <vt:lpstr>What is CHRIS (Children’s Reporting Information System?</vt:lpstr>
      <vt:lpstr>PowerPoint Presentation</vt:lpstr>
      <vt:lpstr>What is a 30-Day Petition?</vt:lpstr>
      <vt:lpstr>These are low- to moderate-risk allegations that the Hotline accepts.</vt:lpstr>
      <vt:lpstr>What is Differential Response (DR)?</vt:lpstr>
      <vt:lpstr>This is conducted by the hotline worker to determine if the allegation meet the legal criteria for maltreatment.</vt:lpstr>
      <vt:lpstr>What is an initial screening?</vt:lpstr>
      <vt:lpstr>The act of terminating a child’s legal rights with relation to his or her natural caregivers. </vt:lpstr>
      <vt:lpstr>What is adoption?</vt:lpstr>
      <vt:lpstr>This hearing is held no later than 12 months after the child enters care. It requires a special court report and documentation of reasonable efforts for reunification or to justify a recommendation for other living arrangements. </vt:lpstr>
      <vt:lpstr>What is a Permanency Planning Hearing (PPH)?</vt:lpstr>
      <vt:lpstr>Protective custody of a child in imminent danger when there is not time to petition the court and receive an emergency order. </vt:lpstr>
      <vt:lpstr>What is Immediate Protective Custody? (or 72-hour hold)</vt:lpstr>
      <vt:lpstr>It is a good idea to have this available with items during visits. </vt:lpstr>
      <vt:lpstr>What is a Family Time Box?</vt:lpstr>
      <vt:lpstr> The preferred location for a visit between a child(ren) and parent(s).</vt:lpstr>
      <vt:lpstr>What is the parent’s home   (or most home-like setting)?</vt:lpstr>
      <vt:lpstr>PowerPoint Presentation</vt:lpstr>
      <vt:lpstr>What is the age a child is eligible for Transitional Youth Services?</vt:lpstr>
      <vt:lpstr> To accept the reality of the loss and to adjust to the new environment without the lost person are two concepts in ____.</vt:lpstr>
      <vt:lpstr>What are the Four Tasks of Mourning?</vt:lpstr>
      <vt:lpstr>DCFS PUB-30</vt:lpstr>
      <vt:lpstr>What is the Resource Parent Handbook?</vt:lpstr>
      <vt:lpstr> A child entering care needs an initial physical within _____ for all cases of severe maltreatment.</vt:lpstr>
      <vt:lpstr>What is 24 hours? </vt:lpstr>
      <vt:lpstr> Children with this disorder have a difficult time forming emotional attachments to others, show a decreased ability to experience positive emotion, and may react violently when held, cuddled, or comforted. </vt:lpstr>
      <vt:lpstr>What is RAD (Reactive Attachment Disorder)?</vt:lpstr>
      <vt:lpstr>This packet is given to all resource parents and contains the child’s medical records.</vt:lpstr>
      <vt:lpstr>What is the medical passport?</vt:lpstr>
      <vt:lpstr>    This exam is to be completed within 60 days on all children entering resource (foster) care.  </vt:lpstr>
      <vt:lpstr>What is the PACE Exam? (Project for Adolescent and Child Evaluations)</vt:lpstr>
      <vt:lpstr>A child that appears undernourished, is often irritable, does not smile, has a decreased interest in a toy, and vomits a lot may have _____. </vt:lpstr>
      <vt:lpstr>Who is Failure-To-Thrive (FTT)? </vt:lpstr>
      <vt:lpstr>PowerPoint Presentation</vt:lpstr>
      <vt:lpstr>PowerPoint Presentation</vt:lpstr>
      <vt:lpstr>PowerPoint Presentation</vt:lpstr>
      <vt:lpstr>PowerPoint Presentation</vt:lpstr>
    </vt:vector>
  </TitlesOfParts>
  <Company>Grant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Grant County High School</dc:creator>
  <cp:lastModifiedBy>Zhane Gibbs</cp:lastModifiedBy>
  <cp:revision>379</cp:revision>
  <cp:lastPrinted>2023-11-09T19:30:06Z</cp:lastPrinted>
  <dcterms:created xsi:type="dcterms:W3CDTF">1998-08-19T17:45:48Z</dcterms:created>
  <dcterms:modified xsi:type="dcterms:W3CDTF">2024-05-07T20:11:42Z</dcterms:modified>
</cp:coreProperties>
</file>