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5" r:id="rId4"/>
    <p:sldMasterId id="2147483877" r:id="rId5"/>
  </p:sldMasterIdLst>
  <p:notesMasterIdLst>
    <p:notesMasterId r:id="rId47"/>
  </p:notesMasterIdLst>
  <p:sldIdLst>
    <p:sldId id="387" r:id="rId6"/>
    <p:sldId id="257" r:id="rId7"/>
    <p:sldId id="378" r:id="rId8"/>
    <p:sldId id="258" r:id="rId9"/>
    <p:sldId id="402" r:id="rId10"/>
    <p:sldId id="390" r:id="rId11"/>
    <p:sldId id="385" r:id="rId12"/>
    <p:sldId id="265" r:id="rId13"/>
    <p:sldId id="269" r:id="rId14"/>
    <p:sldId id="279" r:id="rId15"/>
    <p:sldId id="290" r:id="rId16"/>
    <p:sldId id="287" r:id="rId17"/>
    <p:sldId id="310" r:id="rId18"/>
    <p:sldId id="312" r:id="rId19"/>
    <p:sldId id="382" r:id="rId20"/>
    <p:sldId id="277" r:id="rId21"/>
    <p:sldId id="383" r:id="rId22"/>
    <p:sldId id="271" r:id="rId23"/>
    <p:sldId id="403" r:id="rId24"/>
    <p:sldId id="294" r:id="rId25"/>
    <p:sldId id="292" r:id="rId26"/>
    <p:sldId id="396" r:id="rId27"/>
    <p:sldId id="338" r:id="rId28"/>
    <p:sldId id="349" r:id="rId29"/>
    <p:sldId id="343" r:id="rId30"/>
    <p:sldId id="351" r:id="rId31"/>
    <p:sldId id="341" r:id="rId32"/>
    <p:sldId id="399" r:id="rId33"/>
    <p:sldId id="355" r:id="rId34"/>
    <p:sldId id="394" r:id="rId35"/>
    <p:sldId id="393" r:id="rId36"/>
    <p:sldId id="388" r:id="rId37"/>
    <p:sldId id="360" r:id="rId38"/>
    <p:sldId id="380" r:id="rId39"/>
    <p:sldId id="372" r:id="rId40"/>
    <p:sldId id="369" r:id="rId41"/>
    <p:sldId id="370" r:id="rId42"/>
    <p:sldId id="374" r:id="rId43"/>
    <p:sldId id="376" r:id="rId44"/>
    <p:sldId id="397" r:id="rId45"/>
    <p:sldId id="392" r:id="rId4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410B"/>
    <a:srgbClr val="52A3CB"/>
    <a:srgbClr val="245D7A"/>
    <a:srgbClr val="6E2639"/>
    <a:srgbClr val="D6D6D6"/>
    <a:srgbClr val="EDEEEE"/>
    <a:srgbClr val="4C1A27"/>
    <a:srgbClr val="DDFF99"/>
    <a:srgbClr val="99CC33"/>
    <a:srgbClr val="465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84097" autoAdjust="0"/>
  </p:normalViewPr>
  <p:slideViewPr>
    <p:cSldViewPr>
      <p:cViewPr varScale="1">
        <p:scale>
          <a:sx n="93" d="100"/>
          <a:sy n="93" d="100"/>
        </p:scale>
        <p:origin x="208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0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6" tIns="46588" rIns="93176" bIns="46588" rtlCol="0"/>
          <a:lstStyle>
            <a:lvl1pPr algn="r">
              <a:defRPr sz="1200"/>
            </a:lvl1pPr>
          </a:lstStyle>
          <a:p>
            <a:fld id="{5677284E-C46E-48BB-B257-C24699CE22DF}" type="datetimeFigureOut">
              <a:rPr lang="en-US" smtClean="0"/>
              <a:t>2/16/2024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6" tIns="46588" rIns="93176" bIns="46588" rtlCol="0" anchor="b"/>
          <a:lstStyle>
            <a:lvl1pPr algn="r">
              <a:defRPr sz="1200"/>
            </a:lvl1pPr>
          </a:lstStyle>
          <a:p>
            <a:fld id="{BEC47805-6348-467E-B65A-6DECC14C1CA1}" type="slidenum">
              <a:rPr lang="en-US" smtClean="0"/>
              <a:t>‹#›</a:t>
            </a:fld>
            <a:endParaRPr lang="en-US"/>
          </a:p>
        </p:txBody>
      </p:sp>
    </p:spTree>
    <p:extLst>
      <p:ext uri="{BB962C8B-B14F-4D97-AF65-F5344CB8AC3E}">
        <p14:creationId xmlns:p14="http://schemas.microsoft.com/office/powerpoint/2010/main" val="209993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cbi.nlm.nih.gov/pmc/articles/PMC7384708/#REF2"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webmd.com/balance/massage-therapy-styles-and-health-benefits" TargetMode="External"/><Relationship Id="rId3" Type="http://schemas.openxmlformats.org/officeDocument/2006/relationships/hyperlink" Target="https://www.webmd.com/balance/guide/cupping-therapy" TargetMode="External"/><Relationship Id="rId7" Type="http://schemas.openxmlformats.org/officeDocument/2006/relationships/hyperlink" Target="https://www.webmd.com/heart/anatomy-picture-of-blood"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webmd.com/arthritis/about-inflammation" TargetMode="External"/><Relationship Id="rId5" Type="http://schemas.openxmlformats.org/officeDocument/2006/relationships/hyperlink" Target="https://www.webmd.com/skin-problems-and-treatments/picture-of-the-skin" TargetMode="External"/><Relationship Id="rId10" Type="http://schemas.openxmlformats.org/officeDocument/2006/relationships/hyperlink" Target="https://www.webmd.com/beauty/cosmetic-procedures-overview-skin" TargetMode="External"/><Relationship Id="rId4" Type="http://schemas.openxmlformats.org/officeDocument/2006/relationships/hyperlink" Target="https://www.webmd.com/balance/what-is-alternative-medicine" TargetMode="External"/><Relationship Id="rId9" Type="http://schemas.openxmlformats.org/officeDocument/2006/relationships/hyperlink" Target="https://www.webmd.com/balance/cupping-therapy"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solidFill>
                  <a:schemeClr val="bg1">
                    <a:lumMod val="10000"/>
                  </a:schemeClr>
                </a:solidFill>
              </a:rPr>
              <a:t>Adapted</a:t>
            </a:r>
            <a:r>
              <a:rPr lang="en-US" baseline="0" dirty="0">
                <a:solidFill>
                  <a:schemeClr val="bg1">
                    <a:lumMod val="10000"/>
                  </a:schemeClr>
                </a:solidFill>
              </a:rPr>
              <a:t> from “Do Right By Kids” Monroe County Department of Human Services  </a:t>
            </a:r>
            <a:endParaRPr lang="en-US" dirty="0">
              <a:solidFill>
                <a:schemeClr val="bg1">
                  <a:lumMod val="10000"/>
                </a:schemeClr>
              </a:solidFill>
            </a:endParaRPr>
          </a:p>
        </p:txBody>
      </p:sp>
      <p:sp>
        <p:nvSpPr>
          <p:cNvPr id="4" name="Slide Number Placeholder 3"/>
          <p:cNvSpPr>
            <a:spLocks noGrp="1"/>
          </p:cNvSpPr>
          <p:nvPr>
            <p:ph type="sldNum" sz="quarter" idx="10"/>
          </p:nvPr>
        </p:nvSpPr>
        <p:spPr/>
        <p:txBody>
          <a:bodyPr/>
          <a:lstStyle/>
          <a:p>
            <a:fld id="{68322CDD-9D6C-4F63-9EC2-648226624108}" type="slidenum">
              <a:rPr lang="en-US" smtClean="0"/>
              <a:t>1</a:t>
            </a:fld>
            <a:endParaRPr lang="en-US" dirty="0"/>
          </a:p>
        </p:txBody>
      </p:sp>
    </p:spTree>
    <p:extLst>
      <p:ext uri="{BB962C8B-B14F-4D97-AF65-F5344CB8AC3E}">
        <p14:creationId xmlns:p14="http://schemas.microsoft.com/office/powerpoint/2010/main" val="45804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10</a:t>
            </a:fld>
            <a:endParaRPr lang="en-US"/>
          </a:p>
        </p:txBody>
      </p:sp>
    </p:spTree>
    <p:extLst>
      <p:ext uri="{BB962C8B-B14F-4D97-AF65-F5344CB8AC3E}">
        <p14:creationId xmlns:p14="http://schemas.microsoft.com/office/powerpoint/2010/main" val="30934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11</a:t>
            </a:fld>
            <a:endParaRPr lang="en-US"/>
          </a:p>
        </p:txBody>
      </p:sp>
    </p:spTree>
    <p:extLst>
      <p:ext uri="{BB962C8B-B14F-4D97-AF65-F5344CB8AC3E}">
        <p14:creationId xmlns:p14="http://schemas.microsoft.com/office/powerpoint/2010/main" val="329880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One on top of the other.</a:t>
            </a:r>
          </a:p>
          <a:p>
            <a:pPr marL="171448" indent="-171448" defTabSz="914388">
              <a:buFont typeface="Arial" panose="020B0604020202020204" pitchFamily="34" charset="0"/>
              <a:buChar char="•"/>
              <a:defRPr/>
            </a:pPr>
            <a:r>
              <a:rPr lang="en-US" altLang="en-US" dirty="0">
                <a:solidFill>
                  <a:schemeClr val="tx1">
                    <a:lumMod val="95000"/>
                    <a:lumOff val="5000"/>
                  </a:schemeClr>
                </a:solidFill>
                <a:latin typeface="Arial" panose="020B0604020202020204" pitchFamily="34" charset="0"/>
              </a:rPr>
              <a:t>Pinch marks consist of two centrally placed vertical reddish cluster of petechiae, surrounded by contusion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12</a:t>
            </a:fld>
            <a:endParaRPr lang="en-US"/>
          </a:p>
        </p:txBody>
      </p:sp>
    </p:spTree>
    <p:extLst>
      <p:ext uri="{BB962C8B-B14F-4D97-AF65-F5344CB8AC3E}">
        <p14:creationId xmlns:p14="http://schemas.microsoft.com/office/powerpoint/2010/main" val="2251594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94" indent="-457194">
              <a:buFont typeface="Arial" panose="020B0604020202020204" pitchFamily="34" charset="0"/>
              <a:buChar char="•"/>
            </a:pPr>
            <a:r>
              <a:rPr lang="en-US" altLang="en-US" dirty="0"/>
              <a:t>What is the history? Abuse? Neglect - lack of supervision?</a:t>
            </a:r>
          </a:p>
          <a:p>
            <a:pPr marL="457194" indent="-457194">
              <a:buFont typeface="Arial" panose="020B0604020202020204" pitchFamily="34" charset="0"/>
              <a:buChar char="•"/>
            </a:pPr>
            <a:r>
              <a:rPr lang="en-US" altLang="en-US" dirty="0"/>
              <a:t>Bite marks on back, abdomen, chest, and arm</a:t>
            </a:r>
          </a:p>
          <a:p>
            <a:pPr marL="457194" indent="-457194">
              <a:buFont typeface="Arial" panose="020B0604020202020204" pitchFamily="34" charset="0"/>
              <a:buChar char="•"/>
            </a:pPr>
            <a:r>
              <a:rPr lang="en-US" altLang="en-US" dirty="0"/>
              <a:t>Fun fact: </a:t>
            </a:r>
            <a:r>
              <a:rPr lang="en-US" b="0" i="0" dirty="0">
                <a:solidFill>
                  <a:schemeClr val="tx1"/>
                </a:solidFill>
                <a:effectLst/>
                <a:latin typeface="Google Sans"/>
              </a:rPr>
              <a:t>A typical human mouth contains billions of bacteria and human bites present a high risk of infection. Human bites can be fatal without the proper medical attention.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13</a:t>
            </a:fld>
            <a:endParaRPr lang="en-US"/>
          </a:p>
        </p:txBody>
      </p:sp>
    </p:spTree>
    <p:extLst>
      <p:ext uri="{BB962C8B-B14F-4D97-AF65-F5344CB8AC3E}">
        <p14:creationId xmlns:p14="http://schemas.microsoft.com/office/powerpoint/2010/main" val="1947504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b="0" i="0" dirty="0">
                <a:solidFill>
                  <a:schemeClr val="tx1"/>
                </a:solidFill>
                <a:effectLst/>
                <a:latin typeface="Google Sans"/>
              </a:rPr>
              <a:t> MYTH: Dog mouths are cleaner than human mouths. </a:t>
            </a:r>
          </a:p>
          <a:p>
            <a:pPr marL="171448" indent="-171448">
              <a:buFont typeface="Arial" panose="020B0604020202020204" pitchFamily="34" charset="0"/>
              <a:buChar char="•"/>
            </a:pPr>
            <a:r>
              <a:rPr lang="en-US" b="0" i="0" dirty="0">
                <a:solidFill>
                  <a:schemeClr val="tx1"/>
                </a:solidFill>
                <a:effectLst/>
                <a:latin typeface="Google Sans"/>
              </a:rPr>
              <a:t>FACT: Both humans and dogs have mouths that are full of bacteria, and both contain around the same number of bacteria.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BEC47805-6348-467E-B65A-6DECC14C1CA1}" type="slidenum">
              <a:rPr lang="en-US" smtClean="0"/>
              <a:t>14</a:t>
            </a:fld>
            <a:endParaRPr lang="en-US"/>
          </a:p>
        </p:txBody>
      </p:sp>
    </p:spTree>
    <p:extLst>
      <p:ext uri="{BB962C8B-B14F-4D97-AF65-F5344CB8AC3E}">
        <p14:creationId xmlns:p14="http://schemas.microsoft.com/office/powerpoint/2010/main" val="661333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15</a:t>
            </a:fld>
            <a:endParaRPr lang="en-US"/>
          </a:p>
        </p:txBody>
      </p:sp>
    </p:spTree>
    <p:extLst>
      <p:ext uri="{BB962C8B-B14F-4D97-AF65-F5344CB8AC3E}">
        <p14:creationId xmlns:p14="http://schemas.microsoft.com/office/powerpoint/2010/main" val="1861559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16</a:t>
            </a:fld>
            <a:endParaRPr lang="en-US"/>
          </a:p>
        </p:txBody>
      </p:sp>
    </p:spTree>
    <p:extLst>
      <p:ext uri="{BB962C8B-B14F-4D97-AF65-F5344CB8AC3E}">
        <p14:creationId xmlns:p14="http://schemas.microsoft.com/office/powerpoint/2010/main" val="474272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17</a:t>
            </a:fld>
            <a:endParaRPr lang="en-US"/>
          </a:p>
        </p:txBody>
      </p:sp>
    </p:spTree>
    <p:extLst>
      <p:ext uri="{BB962C8B-B14F-4D97-AF65-F5344CB8AC3E}">
        <p14:creationId xmlns:p14="http://schemas.microsoft.com/office/powerpoint/2010/main" val="818087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31762">
              <a:buFont typeface="Arial" panose="020B0604020202020204" pitchFamily="34" charset="0"/>
              <a:buChar char="•"/>
            </a:pPr>
            <a:r>
              <a:rPr lang="en-US" altLang="en-US" dirty="0">
                <a:solidFill>
                  <a:schemeClr val="tx1"/>
                </a:solidFill>
                <a:latin typeface="Arial" panose="020B0604020202020204" pitchFamily="34" charset="0"/>
              </a:rPr>
              <a:t>NOT an Abuse indicator </a:t>
            </a:r>
          </a:p>
          <a:p>
            <a:pPr marL="171448" indent="-171448" defTabSz="931762">
              <a:buFont typeface="Arial" panose="020B0604020202020204" pitchFamily="34" charset="0"/>
              <a:buChar char="•"/>
            </a:pPr>
            <a:r>
              <a:rPr lang="en-US" b="0" i="0" dirty="0">
                <a:solidFill>
                  <a:schemeClr val="tx1"/>
                </a:solidFill>
                <a:effectLst/>
                <a:latin typeface="Google Sans"/>
              </a:rPr>
              <a:t>Mongolian spots (MS) are congenital birthmarks most commonly displayed over the lumbosacral area. They are bluish-green to black in color and oval to irregular in shape. They are most commonly found in individuals of African or Asian ethnic background</a:t>
            </a:r>
          </a:p>
          <a:p>
            <a:pPr marL="171448" indent="-171448" defTabSz="931762">
              <a:buFont typeface="Arial" panose="020B0604020202020204" pitchFamily="34" charset="0"/>
              <a:buChar char="•"/>
            </a:pPr>
            <a:r>
              <a:rPr lang="en-US" altLang="en-US" dirty="0">
                <a:solidFill>
                  <a:schemeClr val="tx1"/>
                </a:solidFill>
                <a:latin typeface="Arial" panose="020B0604020202020204" pitchFamily="34" charset="0"/>
              </a:rPr>
              <a:t>Bottom Left Picture: 11-month-old biracial child Mongolian spots on lighter skin </a:t>
            </a:r>
          </a:p>
          <a:p>
            <a:pPr marL="628642" lvl="1" indent="-171448" defTabSz="931762">
              <a:buFont typeface="Arial" panose="020B0604020202020204" pitchFamily="34" charset="0"/>
              <a:buChar char="•"/>
            </a:pPr>
            <a:r>
              <a:rPr lang="en-US" altLang="en-US" dirty="0">
                <a:solidFill>
                  <a:schemeClr val="tx1"/>
                </a:solidFill>
                <a:latin typeface="Arial" panose="020B0604020202020204" pitchFamily="34" charset="0"/>
              </a:rPr>
              <a:t>Reported to the hotline by a new daycare employee for bruising on his buttocks. Child was healthy and happy, mother stated this discoloration was present from birth. Staff determined discoloration was a Mongolian spot. </a:t>
            </a:r>
          </a:p>
        </p:txBody>
      </p:sp>
      <p:sp>
        <p:nvSpPr>
          <p:cNvPr id="4" name="Slide Number Placeholder 3"/>
          <p:cNvSpPr>
            <a:spLocks noGrp="1"/>
          </p:cNvSpPr>
          <p:nvPr>
            <p:ph type="sldNum" sz="quarter" idx="5"/>
          </p:nvPr>
        </p:nvSpPr>
        <p:spPr/>
        <p:txBody>
          <a:bodyPr/>
          <a:lstStyle/>
          <a:p>
            <a:fld id="{BEC47805-6348-467E-B65A-6DECC14C1CA1}" type="slidenum">
              <a:rPr lang="en-US" smtClean="0"/>
              <a:t>18</a:t>
            </a:fld>
            <a:endParaRPr lang="en-US"/>
          </a:p>
        </p:txBody>
      </p:sp>
    </p:spTree>
    <p:extLst>
      <p:ext uri="{BB962C8B-B14F-4D97-AF65-F5344CB8AC3E}">
        <p14:creationId xmlns:p14="http://schemas.microsoft.com/office/powerpoint/2010/main" val="381326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F780E-9706-0F58-EE5C-F89F07682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CC77B-B9C2-A0EF-FC99-CC3988BF9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5EACCE-5326-E729-9016-D1F392D57116}"/>
              </a:ext>
            </a:extLst>
          </p:cNvPr>
          <p:cNvSpPr>
            <a:spLocks noGrp="1"/>
          </p:cNvSpPr>
          <p:nvPr>
            <p:ph type="body" idx="1"/>
          </p:nvPr>
        </p:nvSpPr>
        <p:spPr/>
        <p:txBody>
          <a:bodyPr/>
          <a:lstStyle/>
          <a:p>
            <a:pPr defTabSz="914388">
              <a:defRPr/>
            </a:pPr>
            <a:r>
              <a:rPr lang="en-US" altLang="en-US" dirty="0">
                <a:solidFill>
                  <a:schemeClr val="tx1"/>
                </a:solidFill>
                <a:latin typeface="Arial" panose="020B0604020202020204" pitchFamily="34" charset="0"/>
              </a:rPr>
              <a:t>Video link: https://youtu.be/32pBNsweXyk?feature=shared</a:t>
            </a:r>
          </a:p>
          <a:p>
            <a:endParaRPr lang="en-US"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solidFill>
                  <a:schemeClr val="tx1"/>
                </a:solidFill>
                <a:latin typeface="Arial" panose="020B0604020202020204" pitchFamily="34" charset="0"/>
              </a:rPr>
              <a:t>How would you verify that this is a Mongolian Spot (or Birthmark)? </a:t>
            </a:r>
          </a:p>
          <a:p>
            <a:endParaRPr lang="en-US" dirty="0"/>
          </a:p>
        </p:txBody>
      </p:sp>
      <p:sp>
        <p:nvSpPr>
          <p:cNvPr id="4" name="Slide Number Placeholder 3">
            <a:extLst>
              <a:ext uri="{FF2B5EF4-FFF2-40B4-BE49-F238E27FC236}">
                <a16:creationId xmlns:a16="http://schemas.microsoft.com/office/drawing/2014/main" id="{81A29FA8-3E01-B377-9A25-6F05F3DF764A}"/>
              </a:ext>
            </a:extLst>
          </p:cNvPr>
          <p:cNvSpPr>
            <a:spLocks noGrp="1"/>
          </p:cNvSpPr>
          <p:nvPr>
            <p:ph type="sldNum" sz="quarter" idx="5"/>
          </p:nvPr>
        </p:nvSpPr>
        <p:spPr/>
        <p:txBody>
          <a:bodyPr/>
          <a:lstStyle/>
          <a:p>
            <a:fld id="{BEC47805-6348-467E-B65A-6DECC14C1CA1}" type="slidenum">
              <a:rPr lang="en-US" smtClean="0"/>
              <a:t>19</a:t>
            </a:fld>
            <a:endParaRPr lang="en-US"/>
          </a:p>
        </p:txBody>
      </p:sp>
    </p:spTree>
    <p:extLst>
      <p:ext uri="{BB962C8B-B14F-4D97-AF65-F5344CB8AC3E}">
        <p14:creationId xmlns:p14="http://schemas.microsoft.com/office/powerpoint/2010/main" val="400483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a:t>
            </a:fld>
            <a:endParaRPr lang="en-US"/>
          </a:p>
        </p:txBody>
      </p:sp>
    </p:spTree>
    <p:extLst>
      <p:ext uri="{BB962C8B-B14F-4D97-AF65-F5344CB8AC3E}">
        <p14:creationId xmlns:p14="http://schemas.microsoft.com/office/powerpoint/2010/main" val="3807537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2000"/>
              </a:spcBef>
              <a:spcAft>
                <a:spcPts val="2000"/>
              </a:spcAft>
            </a:pPr>
            <a:endParaRPr lang="en-US" b="0" i="0" dirty="0">
              <a:solidFill>
                <a:srgbClr val="212121"/>
              </a:solidFill>
              <a:effectLst/>
              <a:latin typeface="Cambria" panose="02040503050406030204" pitchFamily="18" charset="0"/>
            </a:endParaRPr>
          </a:p>
          <a:p>
            <a:pPr algn="l">
              <a:spcBef>
                <a:spcPts val="2000"/>
              </a:spcBef>
              <a:spcAft>
                <a:spcPts val="2000"/>
              </a:spcAft>
            </a:pPr>
            <a:r>
              <a:rPr lang="en-US" b="0" i="0" dirty="0">
                <a:solidFill>
                  <a:srgbClr val="212121"/>
                </a:solidFill>
                <a:effectLst/>
                <a:latin typeface="Cambria" panose="02040503050406030204" pitchFamily="18" charset="0"/>
              </a:rPr>
              <a:t>Mechanism: Coining. For this particular child, it’s called </a:t>
            </a:r>
            <a:r>
              <a:rPr lang="en-US" b="0" i="0" dirty="0">
                <a:solidFill>
                  <a:srgbClr val="E8EAED"/>
                </a:solidFill>
                <a:effectLst/>
                <a:latin typeface="Google Sans"/>
              </a:rPr>
              <a:t>Cao Gio </a:t>
            </a:r>
            <a:endParaRPr lang="en-US" b="0" i="0" dirty="0">
              <a:solidFill>
                <a:srgbClr val="212121"/>
              </a:solidFill>
              <a:effectLst/>
              <a:latin typeface="Cambria" panose="02040503050406030204" pitchFamily="18" charset="0"/>
            </a:endParaRPr>
          </a:p>
          <a:p>
            <a:pPr algn="l">
              <a:spcBef>
                <a:spcPts val="2000"/>
              </a:spcBef>
              <a:spcAft>
                <a:spcPts val="2000"/>
              </a:spcAft>
            </a:pPr>
            <a:r>
              <a:rPr lang="en-US" b="0" i="0" dirty="0">
                <a:solidFill>
                  <a:srgbClr val="212121"/>
                </a:solidFill>
                <a:effectLst/>
                <a:latin typeface="Cambria" panose="02040503050406030204" pitchFamily="18" charset="0"/>
              </a:rPr>
              <a:t>From the National Institute of Health: https://www.ncbi.nlm.nih.gov/pmc/articles/PMC7384708/</a:t>
            </a:r>
          </a:p>
          <a:p>
            <a:pPr algn="l">
              <a:spcBef>
                <a:spcPts val="2000"/>
              </a:spcBef>
              <a:spcAft>
                <a:spcPts val="2000"/>
              </a:spcAft>
            </a:pPr>
            <a:endParaRPr lang="en-US" b="0" i="0" dirty="0">
              <a:solidFill>
                <a:srgbClr val="212121"/>
              </a:solidFill>
              <a:effectLst/>
              <a:latin typeface="Cambria" panose="02040503050406030204" pitchFamily="18" charset="0"/>
            </a:endParaRPr>
          </a:p>
          <a:p>
            <a:pPr algn="l">
              <a:spcBef>
                <a:spcPts val="2000"/>
              </a:spcBef>
              <a:spcAft>
                <a:spcPts val="2000"/>
              </a:spcAft>
            </a:pPr>
            <a:r>
              <a:rPr lang="en-US" b="0" i="0" dirty="0">
                <a:solidFill>
                  <a:srgbClr val="212121"/>
                </a:solidFill>
                <a:effectLst/>
                <a:latin typeface="Cambria" panose="02040503050406030204" pitchFamily="18" charset="0"/>
              </a:rPr>
              <a:t>Coining originated in Southeast Asia. Coining is performed using either a coin or a similarly shaped object, such as a spoon [</a:t>
            </a:r>
            <a:r>
              <a:rPr lang="en-US" b="0" i="0" u="sng" dirty="0">
                <a:solidFill>
                  <a:srgbClr val="376FAA"/>
                </a:solidFill>
                <a:effectLst/>
                <a:latin typeface="Cambria" panose="02040503050406030204" pitchFamily="18" charset="0"/>
                <a:hlinkClick r:id="rId3"/>
              </a:rPr>
              <a:t>2</a:t>
            </a:r>
            <a:r>
              <a:rPr lang="en-US" b="0" i="0" dirty="0">
                <a:solidFill>
                  <a:srgbClr val="212121"/>
                </a:solidFill>
                <a:effectLst/>
                <a:latin typeface="Cambria" panose="02040503050406030204" pitchFamily="18" charset="0"/>
              </a:rPr>
              <a:t>]. Prior to vigorously rubbing the instrument on the affected area, lubricant is applied. Our patient had Tiger Balm, an ointment used for pain relief, applied prior to the coining procedure. The coining treatment then begins by pressing a smooth, rounded edge into the flesh enough to contact the fascial layer, but not so hard that it causes pain or discomfort. Stroking, beginning at the center line, is repeated in one direction until significant petechiae, preferably without extensive ecchymoses, appears. Coining is continued at adjacent stroke lines until the area to be treated is covered, taking approximately five to seven minutes [</a:t>
            </a:r>
            <a:r>
              <a:rPr lang="en-US" b="0" i="0" u="sng" dirty="0">
                <a:solidFill>
                  <a:srgbClr val="376FAA"/>
                </a:solidFill>
                <a:effectLst/>
                <a:latin typeface="Cambria" panose="02040503050406030204" pitchFamily="18" charset="0"/>
                <a:hlinkClick r:id="rId3"/>
              </a:rPr>
              <a:t>2</a:t>
            </a:r>
            <a:r>
              <a:rPr lang="en-US" b="0" i="0" dirty="0">
                <a:solidFill>
                  <a:srgbClr val="212121"/>
                </a:solidFill>
                <a:effectLst/>
                <a:latin typeface="Cambria" panose="02040503050406030204" pitchFamily="18" charset="0"/>
              </a:rPr>
              <a:t>]. The forceful rubbing experienced during coining by the patient is considered to be necessary to promote the resolution of symptoms. Therefore, the procedure tends to be painful. However, these symptoms usually resolve shortly after the procedure has been completed. The vigorous rubbing usually results in macular erythema, petechiae, and/or raised ecchymoses at the sites of treatment. </a:t>
            </a:r>
          </a:p>
          <a:p>
            <a:pPr marL="171448" indent="-171448" defTabSz="914388">
              <a:buFont typeface="Arial" panose="020B0604020202020204" pitchFamily="34" charset="0"/>
              <a:buChar char="•"/>
              <a:defRPr/>
            </a:pPr>
            <a:endParaRPr lang="en-US" altLang="en-US" dirty="0">
              <a:latin typeface="Arial" panose="020B0604020202020204" pitchFamily="34" charset="0"/>
            </a:endParaRPr>
          </a:p>
          <a:p>
            <a:pPr marL="171448" indent="-171448" defTabSz="914388">
              <a:buFont typeface="Arial" panose="020B0604020202020204" pitchFamily="34" charset="0"/>
              <a:buChar char="•"/>
              <a:defRPr/>
            </a:pPr>
            <a:r>
              <a:rPr lang="en-US" altLang="en-US" dirty="0">
                <a:latin typeface="Arial" panose="020B0604020202020204" pitchFamily="34" charset="0"/>
              </a:rPr>
              <a:t>Can also be mistaken for a burn. </a:t>
            </a:r>
          </a:p>
          <a:p>
            <a:pPr marL="171448" indent="-171448" defTabSz="914388">
              <a:buFont typeface="Arial" panose="020B0604020202020204" pitchFamily="34" charset="0"/>
              <a:buChar char="•"/>
              <a:defRPr/>
            </a:pPr>
            <a:r>
              <a:rPr lang="en-US" altLang="en-US" dirty="0">
                <a:latin typeface="Arial" panose="020B0604020202020204" pitchFamily="34" charset="0"/>
              </a:rPr>
              <a:t>Hot oil may be used as lubricant on the skin </a:t>
            </a:r>
          </a:p>
          <a:p>
            <a:pPr marL="171448" indent="-171448" defTabSz="914388">
              <a:buFont typeface="Arial" panose="020B0604020202020204" pitchFamily="34" charset="0"/>
              <a:buChar char="•"/>
              <a:defRPr/>
            </a:pPr>
            <a:r>
              <a:rPr lang="en-US" altLang="en-US" dirty="0">
                <a:latin typeface="Arial" panose="020B0604020202020204" pitchFamily="34" charset="0"/>
              </a:rPr>
              <a:t>The parents may need counseling about treatment that is acceptable in their community. </a:t>
            </a:r>
          </a:p>
          <a:p>
            <a:pPr marL="171448" indent="-171448" defTabSz="914388">
              <a:buFont typeface="Arial" panose="020B0604020202020204" pitchFamily="34" charset="0"/>
              <a:buChar char="•"/>
              <a:defRPr/>
            </a:pPr>
            <a:r>
              <a:rPr lang="en-US" dirty="0">
                <a:solidFill>
                  <a:schemeClr val="tx1"/>
                </a:solidFill>
              </a:rPr>
              <a:t>Failure to follow recommended medical treatments should result in a report of medical neglect. </a:t>
            </a:r>
          </a:p>
        </p:txBody>
      </p:sp>
      <p:sp>
        <p:nvSpPr>
          <p:cNvPr id="4" name="Slide Number Placeholder 3"/>
          <p:cNvSpPr>
            <a:spLocks noGrp="1"/>
          </p:cNvSpPr>
          <p:nvPr>
            <p:ph type="sldNum" sz="quarter" idx="5"/>
          </p:nvPr>
        </p:nvSpPr>
        <p:spPr/>
        <p:txBody>
          <a:bodyPr/>
          <a:lstStyle/>
          <a:p>
            <a:fld id="{BEC47805-6348-467E-B65A-6DECC14C1CA1}" type="slidenum">
              <a:rPr lang="en-US" smtClean="0"/>
              <a:t>20</a:t>
            </a:fld>
            <a:endParaRPr lang="en-US"/>
          </a:p>
        </p:txBody>
      </p:sp>
    </p:spTree>
    <p:extLst>
      <p:ext uri="{BB962C8B-B14F-4D97-AF65-F5344CB8AC3E}">
        <p14:creationId xmlns:p14="http://schemas.microsoft.com/office/powerpoint/2010/main" val="2081870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B1B1B"/>
                </a:solidFill>
                <a:effectLst/>
                <a:latin typeface="Source Sans Pro" panose="020B0503030403020204" pitchFamily="34" charset="0"/>
              </a:rPr>
              <a:t>From wedmd.com </a:t>
            </a:r>
            <a:endParaRPr lang="en-US" b="0" i="0" u="none" strike="noStrike" dirty="0">
              <a:solidFill>
                <a:srgbClr val="3557FF"/>
              </a:solidFill>
              <a:effectLst/>
              <a:latin typeface="Source Sans Pro" panose="020B0503030403020204" pitchFamily="34" charset="0"/>
              <a:hlinkClick r:id="rId3"/>
            </a:endParaRPr>
          </a:p>
          <a:p>
            <a:pPr algn="l"/>
            <a:r>
              <a:rPr lang="en-US" b="0" i="0" u="none" strike="noStrike" dirty="0">
                <a:solidFill>
                  <a:srgbClr val="3557FF"/>
                </a:solidFill>
                <a:effectLst/>
                <a:latin typeface="Source Sans Pro" panose="020B0503030403020204" pitchFamily="34" charset="0"/>
                <a:hlinkClick r:id="rId3"/>
              </a:rPr>
              <a:t>Cupping therapy</a:t>
            </a:r>
            <a:r>
              <a:rPr lang="en-US" b="0" i="0" dirty="0">
                <a:solidFill>
                  <a:srgbClr val="1B1B1B"/>
                </a:solidFill>
                <a:effectLst/>
                <a:latin typeface="Source Sans Pro" panose="020B0503030403020204" pitchFamily="34" charset="0"/>
              </a:rPr>
              <a:t> is an ancient form of </a:t>
            </a:r>
            <a:r>
              <a:rPr lang="en-US" b="0" i="0" u="none" strike="noStrike" dirty="0">
                <a:solidFill>
                  <a:srgbClr val="3557FF"/>
                </a:solidFill>
                <a:effectLst/>
                <a:latin typeface="Source Sans Pro" panose="020B0503030403020204" pitchFamily="34" charset="0"/>
                <a:hlinkClick r:id="rId4"/>
              </a:rPr>
              <a:t>alternative medicine</a:t>
            </a:r>
            <a:r>
              <a:rPr lang="en-US" b="0" i="0" dirty="0">
                <a:solidFill>
                  <a:srgbClr val="1B1B1B"/>
                </a:solidFill>
                <a:effectLst/>
                <a:latin typeface="Source Sans Pro" panose="020B0503030403020204" pitchFamily="34" charset="0"/>
              </a:rPr>
              <a:t> in which a therapist puts special cups on your </a:t>
            </a:r>
            <a:r>
              <a:rPr lang="en-US" b="0" i="0" u="none" strike="noStrike" dirty="0">
                <a:solidFill>
                  <a:srgbClr val="3557FF"/>
                </a:solidFill>
                <a:effectLst/>
                <a:latin typeface="Source Sans Pro" panose="020B0503030403020204" pitchFamily="34" charset="0"/>
                <a:hlinkClick r:id="rId5"/>
              </a:rPr>
              <a:t>skin</a:t>
            </a:r>
            <a:r>
              <a:rPr lang="en-US" b="0" i="0" dirty="0">
                <a:solidFill>
                  <a:srgbClr val="1B1B1B"/>
                </a:solidFill>
                <a:effectLst/>
                <a:latin typeface="Source Sans Pro" panose="020B0503030403020204" pitchFamily="34" charset="0"/>
              </a:rPr>
              <a:t> for a few minutes to create suction. People get it for many purposes, including to help with pain, </a:t>
            </a:r>
            <a:r>
              <a:rPr lang="en-US" b="0" i="0" u="none" strike="noStrike" dirty="0">
                <a:solidFill>
                  <a:srgbClr val="3557FF"/>
                </a:solidFill>
                <a:effectLst/>
                <a:latin typeface="Source Sans Pro" panose="020B0503030403020204" pitchFamily="34" charset="0"/>
                <a:hlinkClick r:id="rId6"/>
              </a:rPr>
              <a:t>inflammation</a:t>
            </a:r>
            <a:r>
              <a:rPr lang="en-US" b="0" i="0" dirty="0">
                <a:solidFill>
                  <a:srgbClr val="1B1B1B"/>
                </a:solidFill>
                <a:effectLst/>
                <a:latin typeface="Source Sans Pro" panose="020B0503030403020204" pitchFamily="34" charset="0"/>
              </a:rPr>
              <a:t>, </a:t>
            </a:r>
            <a:r>
              <a:rPr lang="en-US" b="0" i="0" u="none" strike="noStrike" dirty="0">
                <a:solidFill>
                  <a:srgbClr val="3557FF"/>
                </a:solidFill>
                <a:effectLst/>
                <a:latin typeface="Source Sans Pro" panose="020B0503030403020204" pitchFamily="34" charset="0"/>
                <a:hlinkClick r:id="rId7"/>
              </a:rPr>
              <a:t>blood</a:t>
            </a:r>
            <a:r>
              <a:rPr lang="en-US" b="0" i="0" dirty="0">
                <a:solidFill>
                  <a:srgbClr val="1B1B1B"/>
                </a:solidFill>
                <a:effectLst/>
                <a:latin typeface="Source Sans Pro" panose="020B0503030403020204" pitchFamily="34" charset="0"/>
              </a:rPr>
              <a:t> flow, relaxation and well-being, and as a type of deep-tissue </a:t>
            </a:r>
            <a:r>
              <a:rPr lang="en-US" b="0" i="0" u="none" strike="noStrike" dirty="0">
                <a:solidFill>
                  <a:srgbClr val="3557FF"/>
                </a:solidFill>
                <a:effectLst/>
                <a:latin typeface="Source Sans Pro" panose="020B0503030403020204" pitchFamily="34" charset="0"/>
                <a:hlinkClick r:id="rId8"/>
              </a:rPr>
              <a:t>massage</a:t>
            </a:r>
            <a:r>
              <a:rPr lang="en-US" b="0" i="0" dirty="0">
                <a:solidFill>
                  <a:srgbClr val="1B1B1B"/>
                </a:solidFill>
                <a:effectLst/>
                <a:latin typeface="Source Sans Pro" panose="020B0503030403020204" pitchFamily="34" charset="0"/>
              </a:rPr>
              <a:t>.</a:t>
            </a:r>
          </a:p>
          <a:p>
            <a:pPr algn="l"/>
            <a:endParaRPr lang="en-US" b="0" i="0" u="none" strike="noStrike" dirty="0">
              <a:solidFill>
                <a:srgbClr val="3557FF"/>
              </a:solidFill>
              <a:effectLst/>
              <a:latin typeface="Source Sans Pro" panose="020B0503030403020204" pitchFamily="34" charset="0"/>
              <a:hlinkClick r:id="rId9"/>
            </a:endParaRPr>
          </a:p>
          <a:p>
            <a:pPr algn="l"/>
            <a:r>
              <a:rPr lang="en-US" b="0" i="0" u="none" strike="noStrike" dirty="0">
                <a:solidFill>
                  <a:srgbClr val="3557FF"/>
                </a:solidFill>
                <a:effectLst/>
                <a:latin typeface="Source Sans Pro" panose="020B0503030403020204" pitchFamily="34" charset="0"/>
                <a:hlinkClick r:id="rId9"/>
              </a:rPr>
              <a:t>Cupping therapy</a:t>
            </a:r>
            <a:r>
              <a:rPr lang="en-US" b="0" i="0" dirty="0">
                <a:solidFill>
                  <a:srgbClr val="1B1B1B"/>
                </a:solidFill>
                <a:effectLst/>
                <a:latin typeface="Source Sans Pro" panose="020B0503030403020204" pitchFamily="34" charset="0"/>
              </a:rPr>
              <a:t> dates back to ancient Egyptian, Chinese, and Middle Eastern cultures. One of the oldest medical textbooks in the world, the </a:t>
            </a:r>
            <a:r>
              <a:rPr lang="en-US" b="0" i="1" dirty="0" err="1">
                <a:solidFill>
                  <a:srgbClr val="1B1B1B"/>
                </a:solidFill>
                <a:effectLst/>
                <a:latin typeface="Source Sans Pro" panose="020B0503030403020204" pitchFamily="34" charset="0"/>
              </a:rPr>
              <a:t>Ebers</a:t>
            </a:r>
            <a:r>
              <a:rPr lang="en-US" b="0" i="1" dirty="0">
                <a:solidFill>
                  <a:srgbClr val="1B1B1B"/>
                </a:solidFill>
                <a:effectLst/>
                <a:latin typeface="Source Sans Pro" panose="020B0503030403020204" pitchFamily="34" charset="0"/>
              </a:rPr>
              <a:t> Papyrus</a:t>
            </a:r>
            <a:r>
              <a:rPr lang="en-US" b="0" i="0" dirty="0">
                <a:solidFill>
                  <a:srgbClr val="1B1B1B"/>
                </a:solidFill>
                <a:effectLst/>
                <a:latin typeface="Source Sans Pro" panose="020B0503030403020204" pitchFamily="34" charset="0"/>
              </a:rPr>
              <a:t>, describes how the ancient Egyptians used cupping therapy in 1,550 B.C.  Cupping can be dry or wet. During both types of cupping, a flammable substance is put on the skin such as alcohol, herbs, or paper in a cup and set on fire. As the fire goes out, the cup is put upside down on your </a:t>
            </a:r>
            <a:r>
              <a:rPr lang="en-US" b="0" i="0" u="none" strike="noStrike" dirty="0">
                <a:solidFill>
                  <a:srgbClr val="3557FF"/>
                </a:solidFill>
                <a:effectLst/>
                <a:latin typeface="Source Sans Pro" panose="020B0503030403020204" pitchFamily="34" charset="0"/>
                <a:hlinkClick r:id="rId10"/>
              </a:rPr>
              <a:t>skin</a:t>
            </a:r>
            <a:r>
              <a:rPr lang="en-US" b="0" i="0" dirty="0">
                <a:solidFill>
                  <a:srgbClr val="1B1B1B"/>
                </a:solidFill>
                <a:effectLst/>
                <a:latin typeface="Source Sans Pro" panose="020B0503030403020204" pitchFamily="34" charset="0"/>
              </a:rPr>
              <a:t>.</a:t>
            </a:r>
          </a:p>
          <a:p>
            <a:pPr marL="171448" indent="-171448" defTabSz="914388">
              <a:buFont typeface="Arial" panose="020B0604020202020204" pitchFamily="34" charset="0"/>
              <a:buChar char="•"/>
              <a:defRPr/>
            </a:pPr>
            <a:endParaRPr lang="en-US" altLang="en-US" dirty="0">
              <a:latin typeface="Arial" panose="020B0604020202020204" pitchFamily="34" charset="0"/>
            </a:endParaRPr>
          </a:p>
          <a:p>
            <a:pPr marL="171448" indent="-171448" defTabSz="914388">
              <a:buFont typeface="Arial" panose="020B0604020202020204" pitchFamily="34" charset="0"/>
              <a:buChar char="•"/>
              <a:defRPr/>
            </a:pPr>
            <a:r>
              <a:rPr lang="en-US" altLang="en-US" dirty="0">
                <a:latin typeface="Arial" panose="020B0604020202020204" pitchFamily="34" charset="0"/>
              </a:rPr>
              <a:t>Should this behavior be substantiated as abuse?</a:t>
            </a:r>
          </a:p>
          <a:p>
            <a:pPr marL="171448" indent="-171448" defTabSz="914388">
              <a:buFont typeface="Arial" panose="020B0604020202020204" pitchFamily="34" charset="0"/>
              <a:buChar char="•"/>
              <a:defRPr/>
            </a:pPr>
            <a:r>
              <a:rPr lang="en-US" altLang="en-US" dirty="0">
                <a:latin typeface="Arial" panose="020B0604020202020204" pitchFamily="34" charset="0"/>
              </a:rPr>
              <a:t>Results of heating a cup or glass and applying it to the skin. A vacuum is created as the heated air cools, leaving round circular burns. </a:t>
            </a:r>
          </a:p>
          <a:p>
            <a:pPr marL="171448" indent="-171448" defTabSz="914388">
              <a:buFont typeface="Arial" panose="020B0604020202020204" pitchFamily="34" charset="0"/>
              <a:buChar char="•"/>
              <a:defRPr/>
            </a:pPr>
            <a:r>
              <a:rPr lang="en-US" altLang="en-US" dirty="0">
                <a:latin typeface="Arial" panose="020B0604020202020204" pitchFamily="34" charset="0"/>
              </a:rPr>
              <a:t>Folk medicine treatments should not result in burns or abrasions. If they do, it should be reported as suspected abuse, and parents will receive counseling about acceptable treatment methods within their community</a:t>
            </a:r>
          </a:p>
          <a:p>
            <a:pPr defTabSz="914388">
              <a:defRPr/>
            </a:pPr>
            <a:endParaRPr lang="en-US" altLang="en-US" dirty="0">
              <a:solidFill>
                <a:srgbClr val="245D7A"/>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21</a:t>
            </a:fld>
            <a:endParaRPr lang="en-US"/>
          </a:p>
        </p:txBody>
      </p:sp>
    </p:spTree>
    <p:extLst>
      <p:ext uri="{BB962C8B-B14F-4D97-AF65-F5344CB8AC3E}">
        <p14:creationId xmlns:p14="http://schemas.microsoft.com/office/powerpoint/2010/main" val="2376707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short break! Feel free to choose one of  your favorite grounding techniques to manage any overwhelming emotions that may have come up during this presentation. </a:t>
            </a:r>
          </a:p>
        </p:txBody>
      </p:sp>
      <p:sp>
        <p:nvSpPr>
          <p:cNvPr id="4" name="Slide Number Placeholder 3"/>
          <p:cNvSpPr>
            <a:spLocks noGrp="1"/>
          </p:cNvSpPr>
          <p:nvPr>
            <p:ph type="sldNum" sz="quarter" idx="5"/>
          </p:nvPr>
        </p:nvSpPr>
        <p:spPr/>
        <p:txBody>
          <a:bodyPr/>
          <a:lstStyle/>
          <a:p>
            <a:fld id="{BEC47805-6348-467E-B65A-6DECC14C1CA1}" type="slidenum">
              <a:rPr lang="en-US" smtClean="0"/>
              <a:t>22</a:t>
            </a:fld>
            <a:endParaRPr lang="en-US"/>
          </a:p>
        </p:txBody>
      </p:sp>
    </p:spTree>
    <p:extLst>
      <p:ext uri="{BB962C8B-B14F-4D97-AF65-F5344CB8AC3E}">
        <p14:creationId xmlns:p14="http://schemas.microsoft.com/office/powerpoint/2010/main" val="3063059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23</a:t>
            </a:fld>
            <a:endParaRPr lang="en-US"/>
          </a:p>
        </p:txBody>
      </p:sp>
    </p:spTree>
    <p:extLst>
      <p:ext uri="{BB962C8B-B14F-4D97-AF65-F5344CB8AC3E}">
        <p14:creationId xmlns:p14="http://schemas.microsoft.com/office/powerpoint/2010/main" val="1248524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t>The young girl stated that her stepmother would discipline her with a lit cigarette. </a:t>
            </a:r>
          </a:p>
        </p:txBody>
      </p:sp>
      <p:sp>
        <p:nvSpPr>
          <p:cNvPr id="4" name="Slide Number Placeholder 3"/>
          <p:cNvSpPr>
            <a:spLocks noGrp="1"/>
          </p:cNvSpPr>
          <p:nvPr>
            <p:ph type="sldNum" sz="quarter" idx="5"/>
          </p:nvPr>
        </p:nvSpPr>
        <p:spPr/>
        <p:txBody>
          <a:bodyPr/>
          <a:lstStyle/>
          <a:p>
            <a:fld id="{BEC47805-6348-467E-B65A-6DECC14C1CA1}" type="slidenum">
              <a:rPr lang="en-US" smtClean="0"/>
              <a:t>24</a:t>
            </a:fld>
            <a:endParaRPr lang="en-US"/>
          </a:p>
        </p:txBody>
      </p:sp>
    </p:spTree>
    <p:extLst>
      <p:ext uri="{BB962C8B-B14F-4D97-AF65-F5344CB8AC3E}">
        <p14:creationId xmlns:p14="http://schemas.microsoft.com/office/powerpoint/2010/main" val="4129987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altLang="en-US" dirty="0"/>
              <a:t>What is the history? </a:t>
            </a:r>
          </a:p>
          <a:p>
            <a:pPr marL="171448" indent="-171448">
              <a:buFont typeface="Arial" panose="020B0604020202020204" pitchFamily="34" charset="0"/>
              <a:buChar char="•"/>
            </a:pPr>
            <a:r>
              <a:rPr lang="en-US" altLang="en-US" dirty="0"/>
              <a:t>How likely is the history? </a:t>
            </a:r>
          </a:p>
          <a:p>
            <a:pPr marL="171448" indent="-171448">
              <a:buFont typeface="Arial" panose="020B0604020202020204" pitchFamily="34" charset="0"/>
              <a:buChar char="•"/>
            </a:pPr>
            <a:r>
              <a:rPr lang="en-US" altLang="en-US" dirty="0"/>
              <a:t>While these incidents were ruled accidental, burns to the lower extremities can often be warning signs of child abuse</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25</a:t>
            </a:fld>
            <a:endParaRPr lang="en-US"/>
          </a:p>
        </p:txBody>
      </p:sp>
    </p:spTree>
    <p:extLst>
      <p:ext uri="{BB962C8B-B14F-4D97-AF65-F5344CB8AC3E}">
        <p14:creationId xmlns:p14="http://schemas.microsoft.com/office/powerpoint/2010/main" val="3872315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Taken to emergency room by foster mother</a:t>
            </a:r>
          </a:p>
          <a:p>
            <a:pPr marL="171448" indent="-171448">
              <a:buFont typeface="Arial" panose="020B0604020202020204" pitchFamily="34" charset="0"/>
              <a:buChar char="•"/>
            </a:pPr>
            <a:r>
              <a:rPr lang="en-US" dirty="0">
                <a:solidFill>
                  <a:schemeClr val="tx1"/>
                </a:solidFill>
              </a:rPr>
              <a:t>Each time she would return from visitation with bio mother, she’d have a new injury/bruise. </a:t>
            </a:r>
          </a:p>
          <a:p>
            <a:pPr marL="171448" indent="-171448">
              <a:buFont typeface="Arial" panose="020B0604020202020204" pitchFamily="34" charset="0"/>
              <a:buChar char="•"/>
            </a:pPr>
            <a:r>
              <a:rPr lang="en-US" dirty="0">
                <a:solidFill>
                  <a:schemeClr val="tx1"/>
                </a:solidFill>
              </a:rPr>
              <a:t>Multiple patterned burns on face, chest, and arms. </a:t>
            </a:r>
          </a:p>
          <a:p>
            <a:pPr marL="171448" indent="-171448">
              <a:buFont typeface="Arial" panose="020B0604020202020204" pitchFamily="34" charset="0"/>
              <a:buChar char="•"/>
            </a:pPr>
            <a:r>
              <a:rPr lang="en-US" dirty="0">
                <a:solidFill>
                  <a:schemeClr val="tx1"/>
                </a:solidFill>
              </a:rPr>
              <a:t>Bruising on upper back and healed bruises on buttocks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26</a:t>
            </a:fld>
            <a:endParaRPr lang="en-US"/>
          </a:p>
        </p:txBody>
      </p:sp>
    </p:spTree>
    <p:extLst>
      <p:ext uri="{BB962C8B-B14F-4D97-AF65-F5344CB8AC3E}">
        <p14:creationId xmlns:p14="http://schemas.microsoft.com/office/powerpoint/2010/main" val="896090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94" indent="-457194">
              <a:buFont typeface="Arial" panose="020B0604020202020204" pitchFamily="34" charset="0"/>
              <a:buChar char="•"/>
            </a:pPr>
            <a:r>
              <a:rPr lang="en-US" altLang="en-US" dirty="0"/>
              <a:t>What is the history? Accidental</a:t>
            </a:r>
          </a:p>
          <a:p>
            <a:pPr marL="457194" indent="-457194">
              <a:buFont typeface="Arial" panose="020B0604020202020204" pitchFamily="34" charset="0"/>
              <a:buChar char="•"/>
            </a:pPr>
            <a:r>
              <a:rPr lang="en-US" altLang="en-US" dirty="0"/>
              <a:t>How likely is the history?</a:t>
            </a:r>
          </a:p>
          <a:p>
            <a:pPr marL="457194" indent="-457194">
              <a:buFont typeface="Arial" panose="020B0604020202020204" pitchFamily="34" charset="0"/>
              <a:buChar char="•"/>
            </a:pPr>
            <a:r>
              <a:rPr lang="en-US" altLang="en-US" dirty="0"/>
              <a:t>Rushed to the emergency room with a [patterned burn on the abdomen. </a:t>
            </a:r>
          </a:p>
          <a:p>
            <a:pPr marL="457194" indent="-457194">
              <a:buFont typeface="Arial" panose="020B0604020202020204" pitchFamily="34" charset="0"/>
              <a:buChar char="•"/>
            </a:pPr>
            <a:r>
              <a:rPr lang="en-US" altLang="en-US" dirty="0" err="1"/>
              <a:t>Hx</a:t>
            </a:r>
            <a:r>
              <a:rPr lang="en-US" altLang="en-US" dirty="0"/>
              <a:t> given by mother: Child fell off a rocking chair and landed on a heated floor grill.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27</a:t>
            </a:fld>
            <a:endParaRPr lang="en-US"/>
          </a:p>
        </p:txBody>
      </p:sp>
    </p:spTree>
    <p:extLst>
      <p:ext uri="{BB962C8B-B14F-4D97-AF65-F5344CB8AC3E}">
        <p14:creationId xmlns:p14="http://schemas.microsoft.com/office/powerpoint/2010/main" val="1543451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94" indent="-457194">
              <a:buFont typeface="Arial" panose="020B0604020202020204" pitchFamily="34" charset="0"/>
              <a:buChar char="•"/>
            </a:pPr>
            <a:r>
              <a:rPr lang="en-US" altLang="en-US" dirty="0"/>
              <a:t>Upon investigation of the home, it was discovered that the grill and rocker were placed as described. The grill was in fact hot enough to cause such a burn. </a:t>
            </a:r>
          </a:p>
          <a:p>
            <a:pPr marL="457194" indent="-457194">
              <a:buFont typeface="Arial" panose="020B0604020202020204" pitchFamily="34" charset="0"/>
              <a:buChar char="•"/>
            </a:pPr>
            <a:r>
              <a:rPr lang="en-US" altLang="en-US" dirty="0"/>
              <a:t>Incident was ruled accidental.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28</a:t>
            </a:fld>
            <a:endParaRPr lang="en-US"/>
          </a:p>
        </p:txBody>
      </p:sp>
    </p:spTree>
    <p:extLst>
      <p:ext uri="{BB962C8B-B14F-4D97-AF65-F5344CB8AC3E}">
        <p14:creationId xmlns:p14="http://schemas.microsoft.com/office/powerpoint/2010/main" val="2781923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8">
              <a:defRPr/>
            </a:pPr>
            <a:r>
              <a:rPr lang="en-US" altLang="en-US" dirty="0">
                <a:latin typeface="Arial" panose="020B0604020202020204" pitchFamily="34" charset="0"/>
              </a:rPr>
              <a:t>Child was in the care of her mother’s paramour. </a:t>
            </a:r>
          </a:p>
          <a:p>
            <a:pPr defTabSz="914388">
              <a:defRPr/>
            </a:pPr>
            <a:r>
              <a:rPr lang="en-US" altLang="en-US" dirty="0">
                <a:latin typeface="Arial" panose="020B0604020202020204" pitchFamily="34" charset="0"/>
              </a:rPr>
              <a:t>History given did not match the injuries. Her legs were flexed at the time of the injury or was protected by his hand as he dipped her.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29</a:t>
            </a:fld>
            <a:endParaRPr lang="en-US"/>
          </a:p>
        </p:txBody>
      </p:sp>
    </p:spTree>
    <p:extLst>
      <p:ext uri="{BB962C8B-B14F-4D97-AF65-F5344CB8AC3E}">
        <p14:creationId xmlns:p14="http://schemas.microsoft.com/office/powerpoint/2010/main" val="219659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3</a:t>
            </a:fld>
            <a:endParaRPr lang="en-US"/>
          </a:p>
        </p:txBody>
      </p:sp>
    </p:spTree>
    <p:extLst>
      <p:ext uri="{BB962C8B-B14F-4D97-AF65-F5344CB8AC3E}">
        <p14:creationId xmlns:p14="http://schemas.microsoft.com/office/powerpoint/2010/main" val="1582230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30</a:t>
            </a:fld>
            <a:endParaRPr lang="en-US"/>
          </a:p>
        </p:txBody>
      </p:sp>
    </p:spTree>
    <p:extLst>
      <p:ext uri="{BB962C8B-B14F-4D97-AF65-F5344CB8AC3E}">
        <p14:creationId xmlns:p14="http://schemas.microsoft.com/office/powerpoint/2010/main" val="1423041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Medical professionals noted that a fracture of this type could have only occurred by a direct blow.</a:t>
            </a:r>
          </a:p>
          <a:p>
            <a:pPr marL="171448" indent="-171448">
              <a:buFont typeface="Arial" panose="020B0604020202020204" pitchFamily="34" charset="0"/>
              <a:buChar char="•"/>
            </a:pPr>
            <a:r>
              <a:rPr lang="en-US" dirty="0">
                <a:solidFill>
                  <a:schemeClr val="tx1"/>
                </a:solidFill>
              </a:rPr>
              <a:t>Fractures of any long limb bones are always highly suspicious for abuse, unless the history is precise in explaining the incident. </a:t>
            </a:r>
          </a:p>
        </p:txBody>
      </p:sp>
      <p:sp>
        <p:nvSpPr>
          <p:cNvPr id="4" name="Slide Number Placeholder 3"/>
          <p:cNvSpPr>
            <a:spLocks noGrp="1"/>
          </p:cNvSpPr>
          <p:nvPr>
            <p:ph type="sldNum" sz="quarter" idx="5"/>
          </p:nvPr>
        </p:nvSpPr>
        <p:spPr/>
        <p:txBody>
          <a:bodyPr/>
          <a:lstStyle/>
          <a:p>
            <a:fld id="{BEC47805-6348-467E-B65A-6DECC14C1CA1}" type="slidenum">
              <a:rPr lang="en-US" smtClean="0"/>
              <a:t>31</a:t>
            </a:fld>
            <a:endParaRPr lang="en-US"/>
          </a:p>
        </p:txBody>
      </p:sp>
    </p:spTree>
    <p:extLst>
      <p:ext uri="{BB962C8B-B14F-4D97-AF65-F5344CB8AC3E}">
        <p14:creationId xmlns:p14="http://schemas.microsoft.com/office/powerpoint/2010/main" val="3288519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88">
              <a:defRPr/>
            </a:pPr>
            <a:r>
              <a:rPr lang="en-US" dirty="0"/>
              <a:t>Video: https://youtu.be/0lmE8UCKfoU?feature=shared</a:t>
            </a:r>
          </a:p>
          <a:p>
            <a:pPr defTabSz="914388">
              <a:defRPr/>
            </a:pPr>
            <a:r>
              <a:rPr lang="en-US" dirty="0"/>
              <a:t>Before we begin, lets discuss a few grounding techniques to prepare ourselves for some of the things that we may experience in the field. </a:t>
            </a:r>
          </a:p>
          <a:p>
            <a:pPr marL="171448" indent="-171448" defTabSz="914388">
              <a:buFont typeface="Arial" panose="020B0604020202020204" pitchFamily="34" charset="0"/>
              <a:buChar char="•"/>
              <a:defRPr/>
            </a:pPr>
            <a:r>
              <a:rPr lang="en-US" dirty="0">
                <a:solidFill>
                  <a:schemeClr val="bg1">
                    <a:lumMod val="10000"/>
                  </a:schemeClr>
                </a:solidFill>
              </a:rPr>
              <a:t>Grounding techniques are important skills for assessors and all other behavioral health service providers who interact with traumatized clients.</a:t>
            </a:r>
          </a:p>
          <a:p>
            <a:pPr marL="171448" indent="-171448">
              <a:buFont typeface="Arial" panose="020B0604020202020204" pitchFamily="34" charset="0"/>
              <a:buChar char="•"/>
            </a:pPr>
            <a:r>
              <a:rPr lang="en-US" dirty="0">
                <a:solidFill>
                  <a:schemeClr val="bg1">
                    <a:lumMod val="10000"/>
                  </a:schemeClr>
                </a:solidFill>
              </a:rPr>
              <a:t>These techniques can be used to assist the worker in coping with overwhelming emotions. </a:t>
            </a:r>
          </a:p>
          <a:p>
            <a:pPr marL="171448" indent="-171448" defTabSz="914388">
              <a:buFont typeface="Arial" panose="020B0604020202020204" pitchFamily="34" charset="0"/>
              <a:buChar char="•"/>
              <a:defRPr/>
            </a:pPr>
            <a:r>
              <a:rPr lang="en-US" dirty="0">
                <a:solidFill>
                  <a:schemeClr val="bg1">
                    <a:lumMod val="10000"/>
                  </a:schemeClr>
                </a:solidFill>
              </a:rPr>
              <a:t>Knowledge of grounding can help you defuse an escalating situation or calm a client who is triggered by the assessment process.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tx1"/>
                </a:solidFill>
                <a:latin typeface="Arial" panose="020B0604020202020204" pitchFamily="34" charset="0"/>
              </a:rPr>
              <a:t>Trainer Note: the video clip does have a few places where the audio cuts off a little early.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32</a:t>
            </a:fld>
            <a:endParaRPr lang="en-US"/>
          </a:p>
        </p:txBody>
      </p:sp>
    </p:spTree>
    <p:extLst>
      <p:ext uri="{BB962C8B-B14F-4D97-AF65-F5344CB8AC3E}">
        <p14:creationId xmlns:p14="http://schemas.microsoft.com/office/powerpoint/2010/main" val="1693374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lphaUcPeriod"/>
            </a:pPr>
            <a:r>
              <a:rPr lang="en-US" sz="1200" b="1" u="sng" dirty="0">
                <a:solidFill>
                  <a:srgbClr val="6E2639"/>
                </a:solidFill>
              </a:rPr>
              <a:t>Neglect</a:t>
            </a:r>
            <a:r>
              <a:rPr lang="en-US" sz="1200" dirty="0">
                <a:solidFill>
                  <a:srgbClr val="6E2639"/>
                </a:solidFill>
              </a:rPr>
              <a:t>-</a:t>
            </a:r>
          </a:p>
          <a:p>
            <a:pPr marL="628650" lvl="1" indent="-171450">
              <a:buFont typeface="Arial" panose="020B0604020202020204" pitchFamily="34" charset="0"/>
              <a:buChar char="•"/>
            </a:pPr>
            <a:r>
              <a:rPr lang="en-US" sz="1200" dirty="0">
                <a:solidFill>
                  <a:srgbClr val="6E2639"/>
                </a:solidFill>
              </a:rPr>
              <a:t>Varies in degree.</a:t>
            </a:r>
          </a:p>
          <a:p>
            <a:pPr marL="628650" lvl="1" indent="-171450">
              <a:buFont typeface="Arial" panose="020B0604020202020204" pitchFamily="34" charset="0"/>
              <a:buChar char="•"/>
            </a:pPr>
            <a:r>
              <a:rPr lang="en-US" sz="1200" dirty="0">
                <a:solidFill>
                  <a:srgbClr val="6E2639"/>
                </a:solidFill>
              </a:rPr>
              <a:t>Harm by neglect has not yet been quantified.</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sz="1200" b="0" u="none" dirty="0">
              <a:solidFill>
                <a:srgbClr val="6E2639"/>
              </a:solidFill>
            </a:endParaRP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200" b="1" u="none" dirty="0">
                <a:solidFill>
                  <a:srgbClr val="6E2639"/>
                </a:solidFill>
              </a:rPr>
              <a:t>B. </a:t>
            </a:r>
            <a:r>
              <a:rPr lang="en-US" sz="1200" b="1" u="sng" dirty="0">
                <a:solidFill>
                  <a:srgbClr val="6E2639"/>
                </a:solidFill>
              </a:rPr>
              <a:t>Abandonment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dirty="0">
                <a:solidFill>
                  <a:srgbClr val="6E2639"/>
                </a:solidFill>
              </a:rPr>
              <a:t>Can also consist of emotional abandonment (when the caregiver completely withdraws from nurturing), refusal of parental custody, or lack of supervision.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none" dirty="0">
              <a:solidFill>
                <a:srgbClr val="6E2639"/>
              </a:solidFill>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dirty="0">
                <a:solidFill>
                  <a:srgbClr val="6E2639"/>
                </a:solidFill>
              </a:rPr>
              <a:t>C. </a:t>
            </a:r>
            <a:r>
              <a:rPr lang="en-US" sz="1200" b="1" u="sng" dirty="0">
                <a:solidFill>
                  <a:srgbClr val="6E2639"/>
                </a:solidFill>
              </a:rPr>
              <a:t>Nonorganic Failure To Thrive</a:t>
            </a:r>
            <a:r>
              <a:rPr lang="en-US" sz="1200" b="1" dirty="0">
                <a:solidFill>
                  <a:srgbClr val="6E2639"/>
                </a:solidFill>
              </a:rPr>
              <a:t>- </a:t>
            </a:r>
            <a:endParaRPr lang="en-US" sz="1200" dirty="0">
              <a:solidFill>
                <a:srgbClr val="6E2639"/>
              </a:solidFill>
            </a:endParaRPr>
          </a:p>
          <a:p>
            <a:pPr marL="628650" lvl="1" indent="-171450">
              <a:buFont typeface="Arial" panose="020B0604020202020204" pitchFamily="34" charset="0"/>
              <a:buChar char="•"/>
            </a:pPr>
            <a:r>
              <a:rPr lang="en-US" dirty="0"/>
              <a:t>Could relate to child abuse or neglect in some cases.</a:t>
            </a:r>
          </a:p>
          <a:p>
            <a:pPr marL="628650" lvl="1" indent="-171450">
              <a:buFont typeface="Arial" panose="020B0604020202020204" pitchFamily="34" charset="0"/>
              <a:buChar char="•"/>
            </a:pPr>
            <a:r>
              <a:rPr lang="en-US" dirty="0"/>
              <a:t>Physical/Intellectual Disabilities with a disturbed caregiver-infant relationship.</a:t>
            </a:r>
          </a:p>
          <a:p>
            <a:pPr marL="628650" lvl="1" indent="-171450">
              <a:buFont typeface="Arial" panose="020B0604020202020204" pitchFamily="34" charset="0"/>
              <a:buChar char="•"/>
            </a:pPr>
            <a:r>
              <a:rPr lang="en-US" dirty="0"/>
              <a:t>Children are usually slow to develop/learn, physically small, or may have flattened emotional responses- even to pain.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33</a:t>
            </a:fld>
            <a:endParaRPr lang="en-US"/>
          </a:p>
        </p:txBody>
      </p:sp>
    </p:spTree>
    <p:extLst>
      <p:ext uri="{BB962C8B-B14F-4D97-AF65-F5344CB8AC3E}">
        <p14:creationId xmlns:p14="http://schemas.microsoft.com/office/powerpoint/2010/main" val="2748438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34</a:t>
            </a:fld>
            <a:endParaRPr lang="en-US"/>
          </a:p>
        </p:txBody>
      </p:sp>
    </p:spTree>
    <p:extLst>
      <p:ext uri="{BB962C8B-B14F-4D97-AF65-F5344CB8AC3E}">
        <p14:creationId xmlns:p14="http://schemas.microsoft.com/office/powerpoint/2010/main" val="2451160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Growth chart- FTT does not show a normal growth curve</a:t>
            </a:r>
          </a:p>
          <a:p>
            <a:r>
              <a:rPr lang="en-US" altLang="en-US" dirty="0">
                <a:latin typeface="Arial" panose="020B0604020202020204" pitchFamily="34" charset="0"/>
              </a:rPr>
              <a:t>“Small babies may be below 50th% but still show a curve</a:t>
            </a:r>
            <a:endParaRPr lang="en-US" altLang="en-US" dirty="0"/>
          </a:p>
          <a:p>
            <a:r>
              <a:rPr lang="en-US" b="0" i="0" dirty="0">
                <a:solidFill>
                  <a:srgbClr val="000000"/>
                </a:solidFill>
                <a:effectLst/>
                <a:latin typeface="Arial" panose="020B0604020202020204" pitchFamily="34" charset="0"/>
              </a:rPr>
              <a:t>These are the current standard growth charts for boys and girls, ages 0-24 months</a:t>
            </a:r>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35</a:t>
            </a:fld>
            <a:endParaRPr lang="en-US"/>
          </a:p>
        </p:txBody>
      </p:sp>
    </p:spTree>
    <p:extLst>
      <p:ext uri="{BB962C8B-B14F-4D97-AF65-F5344CB8AC3E}">
        <p14:creationId xmlns:p14="http://schemas.microsoft.com/office/powerpoint/2010/main" val="3101685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Admitted in cardiac arrest after being found unresponsive at home</a:t>
            </a:r>
          </a:p>
          <a:p>
            <a:pPr marL="171448" indent="-171448">
              <a:buFont typeface="Arial" panose="020B0604020202020204" pitchFamily="34" charset="0"/>
              <a:buChar char="•"/>
            </a:pPr>
            <a:r>
              <a:rPr lang="en-US" dirty="0">
                <a:solidFill>
                  <a:schemeClr val="tx1"/>
                </a:solidFill>
              </a:rPr>
              <a:t>Physical and emotional neglect and repeated physical abuse</a:t>
            </a:r>
          </a:p>
          <a:p>
            <a:pPr marL="171448" indent="-171448">
              <a:buFont typeface="Arial" panose="020B0604020202020204" pitchFamily="34" charset="0"/>
              <a:buChar char="•"/>
            </a:pPr>
            <a:r>
              <a:rPr lang="en-US" dirty="0">
                <a:solidFill>
                  <a:schemeClr val="tx1"/>
                </a:solidFill>
              </a:rPr>
              <a:t>Lack of muscle and fat tissue</a:t>
            </a:r>
          </a:p>
          <a:p>
            <a:pPr marL="171448" indent="-171448">
              <a:buFont typeface="Arial" panose="020B0604020202020204" pitchFamily="34" charset="0"/>
              <a:buChar char="•"/>
            </a:pPr>
            <a:r>
              <a:rPr lang="en-US" dirty="0">
                <a:solidFill>
                  <a:schemeClr val="tx1"/>
                </a:solidFill>
              </a:rPr>
              <a:t>Severe malnutrition including electrolyte imbalance, liver dysfunction, anemia, and vitamin deficiency. </a:t>
            </a:r>
          </a:p>
          <a:p>
            <a:pPr marL="171448" indent="-171448">
              <a:buFont typeface="Arial" panose="020B0604020202020204" pitchFamily="34" charset="0"/>
              <a:buChar char="•"/>
            </a:pPr>
            <a:r>
              <a:rPr lang="en-US" dirty="0">
                <a:solidFill>
                  <a:schemeClr val="tx1"/>
                </a:solidFill>
              </a:rPr>
              <a:t>Animal scratch marks on legs</a:t>
            </a:r>
          </a:p>
        </p:txBody>
      </p:sp>
      <p:sp>
        <p:nvSpPr>
          <p:cNvPr id="4" name="Slide Number Placeholder 3"/>
          <p:cNvSpPr>
            <a:spLocks noGrp="1"/>
          </p:cNvSpPr>
          <p:nvPr>
            <p:ph type="sldNum" sz="quarter" idx="5"/>
          </p:nvPr>
        </p:nvSpPr>
        <p:spPr/>
        <p:txBody>
          <a:bodyPr/>
          <a:lstStyle/>
          <a:p>
            <a:fld id="{BEC47805-6348-467E-B65A-6DECC14C1CA1}" type="slidenum">
              <a:rPr lang="en-US" smtClean="0"/>
              <a:t>36</a:t>
            </a:fld>
            <a:endParaRPr lang="en-US"/>
          </a:p>
        </p:txBody>
      </p:sp>
    </p:spTree>
    <p:extLst>
      <p:ext uri="{BB962C8B-B14F-4D97-AF65-F5344CB8AC3E}">
        <p14:creationId xmlns:p14="http://schemas.microsoft.com/office/powerpoint/2010/main" val="2945379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Required a gastrostomy tube feedings and oral motor therapy</a:t>
            </a:r>
          </a:p>
          <a:p>
            <a:pPr marL="171448" indent="-171448">
              <a:buFont typeface="Arial" panose="020B0604020202020204" pitchFamily="34" charset="0"/>
              <a:buChar char="•"/>
            </a:pPr>
            <a:r>
              <a:rPr lang="en-US" dirty="0">
                <a:solidFill>
                  <a:schemeClr val="tx1"/>
                </a:solidFill>
              </a:rPr>
              <a:t>He was fearful of caregivers, had angry outbursts during playtime therapies, and frequent nightmares</a:t>
            </a:r>
          </a:p>
          <a:p>
            <a:pPr marL="171448" indent="-171448">
              <a:buFont typeface="Arial" panose="020B0604020202020204" pitchFamily="34" charset="0"/>
              <a:buChar char="•"/>
            </a:pPr>
            <a:r>
              <a:rPr lang="en-US" dirty="0">
                <a:solidFill>
                  <a:schemeClr val="tx1"/>
                </a:solidFill>
              </a:rPr>
              <a:t>Relatives so overwhelmed while caring for him and his 3 siblings that they put him in an attic room and ignored him, except for periodic meals and beatings</a:t>
            </a:r>
          </a:p>
          <a:p>
            <a:pPr marL="171448" indent="-171448">
              <a:buFont typeface="Arial" panose="020B0604020202020204" pitchFamily="34" charset="0"/>
              <a:buChar char="•"/>
            </a:pPr>
            <a:r>
              <a:rPr lang="en-US" dirty="0">
                <a:solidFill>
                  <a:schemeClr val="tx1"/>
                </a:solidFill>
              </a:rPr>
              <a:t>Placed in foster home </a:t>
            </a:r>
          </a:p>
          <a:p>
            <a:pPr marL="171448" indent="-171448">
              <a:buFont typeface="Arial" panose="020B0604020202020204" pitchFamily="34" charset="0"/>
              <a:buChar char="•"/>
            </a:pPr>
            <a:r>
              <a:rPr lang="en-US" dirty="0">
                <a:solidFill>
                  <a:schemeClr val="tx1"/>
                </a:solidFill>
              </a:rPr>
              <a:t>Child was subsequently placed in foster care and faced several Foster home changes due to his behavioral issues</a:t>
            </a:r>
          </a:p>
          <a:p>
            <a:endParaRPr lang="en-US" dirty="0"/>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37</a:t>
            </a:fld>
            <a:endParaRPr lang="en-US"/>
          </a:p>
        </p:txBody>
      </p:sp>
    </p:spTree>
    <p:extLst>
      <p:ext uri="{BB962C8B-B14F-4D97-AF65-F5344CB8AC3E}">
        <p14:creationId xmlns:p14="http://schemas.microsoft.com/office/powerpoint/2010/main" val="3220747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tx1"/>
                </a:solidFill>
              </a:rPr>
              <a:t>A second child with cerebral palsy was also found dead, with evidence of severe malnutrition in this same foster home</a:t>
            </a:r>
          </a:p>
          <a:p>
            <a:pPr marL="171448" indent="-171448">
              <a:buFont typeface="Arial" panose="020B0604020202020204" pitchFamily="34" charset="0"/>
              <a:buChar char="•"/>
            </a:pPr>
            <a:r>
              <a:rPr lang="en-US" dirty="0">
                <a:solidFill>
                  <a:schemeClr val="tx1"/>
                </a:solidFill>
              </a:rPr>
              <a:t>Both children with cerebral palsy were kept in a secluded room all day</a:t>
            </a:r>
          </a:p>
          <a:p>
            <a:pPr marL="171448" indent="-171448">
              <a:buFont typeface="Arial" panose="020B0604020202020204" pitchFamily="34" charset="0"/>
              <a:buChar char="•"/>
            </a:pPr>
            <a:r>
              <a:rPr lang="en-US" dirty="0">
                <a:solidFill>
                  <a:schemeClr val="tx1"/>
                </a:solidFill>
              </a:rPr>
              <a:t>Foster father admitted that children were poorly fed, also locked child in a closet. </a:t>
            </a:r>
          </a:p>
        </p:txBody>
      </p:sp>
      <p:sp>
        <p:nvSpPr>
          <p:cNvPr id="4" name="Slide Number Placeholder 3"/>
          <p:cNvSpPr>
            <a:spLocks noGrp="1"/>
          </p:cNvSpPr>
          <p:nvPr>
            <p:ph type="sldNum" sz="quarter" idx="5"/>
          </p:nvPr>
        </p:nvSpPr>
        <p:spPr/>
        <p:txBody>
          <a:bodyPr/>
          <a:lstStyle/>
          <a:p>
            <a:fld id="{BEC47805-6348-467E-B65A-6DECC14C1CA1}" type="slidenum">
              <a:rPr lang="en-US" smtClean="0"/>
              <a:t>38</a:t>
            </a:fld>
            <a:endParaRPr lang="en-US"/>
          </a:p>
        </p:txBody>
      </p:sp>
    </p:spTree>
    <p:extLst>
      <p:ext uri="{BB962C8B-B14F-4D97-AF65-F5344CB8AC3E}">
        <p14:creationId xmlns:p14="http://schemas.microsoft.com/office/powerpoint/2010/main" val="4033914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marR="0" lvl="0" indent="-171448" algn="l" defTabSz="91438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latin typeface="Arial" panose="020B0604020202020204" pitchFamily="34" charset="0"/>
              </a:rPr>
              <a:t>New foster parent had no experience in feeding children with limitations, successfully assisted child with gaining weight. </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39</a:t>
            </a:fld>
            <a:endParaRPr lang="en-US"/>
          </a:p>
        </p:txBody>
      </p:sp>
    </p:spTree>
    <p:extLst>
      <p:ext uri="{BB962C8B-B14F-4D97-AF65-F5344CB8AC3E}">
        <p14:creationId xmlns:p14="http://schemas.microsoft.com/office/powerpoint/2010/main" val="942691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4</a:t>
            </a:fld>
            <a:endParaRPr lang="en-US"/>
          </a:p>
        </p:txBody>
      </p:sp>
    </p:spTree>
    <p:extLst>
      <p:ext uri="{BB962C8B-B14F-4D97-AF65-F5344CB8AC3E}">
        <p14:creationId xmlns:p14="http://schemas.microsoft.com/office/powerpoint/2010/main" val="3204052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C47805-6348-467E-B65A-6DECC14C1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523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chemeClr val="bg1">
                    <a:lumMod val="10000"/>
                  </a:schemeClr>
                </a:solidFill>
              </a:rPr>
              <a:t>Practice using grounding techniques when you feel overwhelming emotion or exhaustion. </a:t>
            </a:r>
          </a:p>
          <a:p>
            <a:r>
              <a:rPr lang="en-US" dirty="0">
                <a:solidFill>
                  <a:schemeClr val="bg1">
                    <a:lumMod val="10000"/>
                  </a:schemeClr>
                </a:solidFill>
              </a:rPr>
              <a:t>As a group, lets all practice the 5-4-3-2-1 technique to wind down after that presentation and send us off to break!</a:t>
            </a: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41</a:t>
            </a:fld>
            <a:endParaRPr lang="en-US"/>
          </a:p>
        </p:txBody>
      </p:sp>
    </p:spTree>
    <p:extLst>
      <p:ext uri="{BB962C8B-B14F-4D97-AF65-F5344CB8AC3E}">
        <p14:creationId xmlns:p14="http://schemas.microsoft.com/office/powerpoint/2010/main" val="40859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C47805-6348-467E-B65A-6DECC14C1CA1}" type="slidenum">
              <a:rPr lang="en-US" smtClean="0"/>
              <a:t>5</a:t>
            </a:fld>
            <a:endParaRPr lang="en-US"/>
          </a:p>
        </p:txBody>
      </p:sp>
    </p:spTree>
    <p:extLst>
      <p:ext uri="{BB962C8B-B14F-4D97-AF65-F5344CB8AC3E}">
        <p14:creationId xmlns:p14="http://schemas.microsoft.com/office/powerpoint/2010/main" val="4210304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dirty="0">
                <a:solidFill>
                  <a:schemeClr val="bg1">
                    <a:lumMod val="10000"/>
                  </a:schemeClr>
                </a:solidFill>
              </a:rPr>
              <a:t>Source: https://americanspcc.org/emotional-child-abuse/ </a:t>
            </a:r>
          </a:p>
          <a:p>
            <a:pPr marL="171448" indent="-171448">
              <a:buFont typeface="Arial" panose="020B0604020202020204" pitchFamily="34" charset="0"/>
              <a:buChar char="•"/>
            </a:pPr>
            <a:r>
              <a:rPr lang="en-US" b="0" i="0" dirty="0">
                <a:solidFill>
                  <a:schemeClr val="bg1">
                    <a:lumMod val="10000"/>
                  </a:schemeClr>
                </a:solidFill>
                <a:effectLst/>
                <a:latin typeface="Google Sans"/>
              </a:rPr>
              <a:t>An “indiscriminate attachment" refers to the tendency of an individual to form attachments to any available caregiver or source of support, regardless of the quality of the attachment or the suitability of the caregiver as a source of support.</a:t>
            </a:r>
            <a:endParaRPr lang="en-US" dirty="0">
              <a:solidFill>
                <a:schemeClr val="bg1">
                  <a:lumMod val="10000"/>
                </a:schemeClr>
              </a:solidFill>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6</a:t>
            </a:fld>
            <a:endParaRPr lang="en-US"/>
          </a:p>
        </p:txBody>
      </p:sp>
    </p:spTree>
    <p:extLst>
      <p:ext uri="{BB962C8B-B14F-4D97-AF65-F5344CB8AC3E}">
        <p14:creationId xmlns:p14="http://schemas.microsoft.com/office/powerpoint/2010/main" val="2160015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322CDD-9D6C-4F63-9EC2-648226624108}" type="slidenum">
              <a:rPr lang="en-US" smtClean="0"/>
              <a:t>7</a:t>
            </a:fld>
            <a:endParaRPr lang="en-US" dirty="0"/>
          </a:p>
        </p:txBody>
      </p:sp>
    </p:spTree>
    <p:extLst>
      <p:ext uri="{BB962C8B-B14F-4D97-AF65-F5344CB8AC3E}">
        <p14:creationId xmlns:p14="http://schemas.microsoft.com/office/powerpoint/2010/main" val="12925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8</a:t>
            </a:fld>
            <a:endParaRPr lang="en-US"/>
          </a:p>
        </p:txBody>
      </p:sp>
    </p:spTree>
    <p:extLst>
      <p:ext uri="{BB962C8B-B14F-4D97-AF65-F5344CB8AC3E}">
        <p14:creationId xmlns:p14="http://schemas.microsoft.com/office/powerpoint/2010/main" val="60595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defTabSz="931762">
              <a:buFont typeface="Arial" panose="020B0604020202020204" pitchFamily="34" charset="0"/>
              <a:buChar char="•"/>
            </a:pPr>
            <a:r>
              <a:rPr lang="en-US" altLang="en-US" dirty="0">
                <a:solidFill>
                  <a:schemeClr val="tx1">
                    <a:lumMod val="95000"/>
                    <a:lumOff val="5000"/>
                  </a:schemeClr>
                </a:solidFill>
                <a:latin typeface="Arial" panose="020B0604020202020204" pitchFamily="34" charset="0"/>
              </a:rPr>
              <a:t>How would you describe these injuries?</a:t>
            </a:r>
            <a:endParaRPr lang="en-US" altLang="en-US" dirty="0">
              <a:solidFill>
                <a:schemeClr val="tx1">
                  <a:lumMod val="95000"/>
                  <a:lumOff val="5000"/>
                </a:schemeClr>
              </a:solidFill>
            </a:endParaRPr>
          </a:p>
          <a:p>
            <a:endParaRPr lang="en-US" dirty="0"/>
          </a:p>
        </p:txBody>
      </p:sp>
      <p:sp>
        <p:nvSpPr>
          <p:cNvPr id="4" name="Slide Number Placeholder 3"/>
          <p:cNvSpPr>
            <a:spLocks noGrp="1"/>
          </p:cNvSpPr>
          <p:nvPr>
            <p:ph type="sldNum" sz="quarter" idx="5"/>
          </p:nvPr>
        </p:nvSpPr>
        <p:spPr/>
        <p:txBody>
          <a:bodyPr/>
          <a:lstStyle/>
          <a:p>
            <a:fld id="{BEC47805-6348-467E-B65A-6DECC14C1CA1}" type="slidenum">
              <a:rPr lang="en-US" smtClean="0"/>
              <a:t>9</a:t>
            </a:fld>
            <a:endParaRPr lang="en-US"/>
          </a:p>
        </p:txBody>
      </p:sp>
    </p:spTree>
    <p:extLst>
      <p:ext uri="{BB962C8B-B14F-4D97-AF65-F5344CB8AC3E}">
        <p14:creationId xmlns:p14="http://schemas.microsoft.com/office/powerpoint/2010/main" val="305727164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a:xfrm>
            <a:off x="812805" y="6272785"/>
            <a:ext cx="4745736" cy="365125"/>
          </a:xfrm>
        </p:spPr>
        <p:txBody>
          <a:bodyPr/>
          <a:lstStyle/>
          <a:p>
            <a:pPr>
              <a:defRPr/>
            </a:pPr>
            <a:endParaRPr lang="en-US" alt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B1F28F3A-CF0B-4C20-9C28-6968D118A007}" type="slidenum">
              <a:rPr lang="en-US" altLang="en-US" smtClean="0"/>
              <a:pPr/>
              <a:t>‹#›</a:t>
            </a:fld>
            <a:endParaRPr lang="en-US" altLang="en-US"/>
          </a:p>
        </p:txBody>
      </p:sp>
    </p:spTree>
    <p:extLst>
      <p:ext uri="{BB962C8B-B14F-4D97-AF65-F5344CB8AC3E}">
        <p14:creationId xmlns:p14="http://schemas.microsoft.com/office/powerpoint/2010/main" val="111790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9F68A3AB-D72A-4860-BDF9-DBABC00715A0}" type="slidenum">
              <a:rPr lang="en-US" altLang="en-US" smtClean="0"/>
              <a:pPr/>
              <a:t>‹#›</a:t>
            </a:fld>
            <a:endParaRPr lang="en-US" altLang="en-US"/>
          </a:p>
        </p:txBody>
      </p:sp>
    </p:spTree>
    <p:extLst>
      <p:ext uri="{BB962C8B-B14F-4D97-AF65-F5344CB8AC3E}">
        <p14:creationId xmlns:p14="http://schemas.microsoft.com/office/powerpoint/2010/main" val="76286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E7924F0B-98B5-43CC-AD1A-0D64226D17A8}" type="slidenum">
              <a:rPr lang="en-US" altLang="en-US" smtClean="0"/>
              <a:pPr/>
              <a:t>‹#›</a:t>
            </a:fld>
            <a:endParaRPr lang="en-US" altLang="en-US"/>
          </a:p>
        </p:txBody>
      </p:sp>
    </p:spTree>
    <p:extLst>
      <p:ext uri="{BB962C8B-B14F-4D97-AF65-F5344CB8AC3E}">
        <p14:creationId xmlns:p14="http://schemas.microsoft.com/office/powerpoint/2010/main" val="3205156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9969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4068923"/>
            <a:ext cx="810678"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FAC511-DD7B-453D-8D2D-6E7BEDB666EE}" type="datetimeFigureOut">
              <a:rPr lang="en-US" smtClean="0"/>
              <a:t>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194550" y="4289334"/>
            <a:ext cx="895401" cy="640080"/>
          </a:xfrm>
        </p:spPr>
        <p:txBody>
          <a:bodyPr/>
          <a:lstStyle>
            <a:lvl1pPr>
              <a:defRPr sz="2100"/>
            </a:lvl1pPr>
          </a:lstStyle>
          <a:p>
            <a:fld id="{B07A33A5-2374-4C2C-A21D-97633F588794}" type="slidenum">
              <a:rPr lang="en-US" smtClean="0"/>
              <a:t>‹#›</a:t>
            </a:fld>
            <a:endParaRPr lang="en-US"/>
          </a:p>
        </p:txBody>
      </p:sp>
      <p:sp>
        <p:nvSpPr>
          <p:cNvPr id="13" name="Rectangle 12">
            <a:extLst>
              <a:ext uri="{FF2B5EF4-FFF2-40B4-BE49-F238E27FC236}">
                <a16:creationId xmlns:a16="http://schemas.microsoft.com/office/drawing/2014/main" id="{F156F78B-BCE1-8323-A20D-A0CD39214DF3}"/>
              </a:ext>
            </a:extLst>
          </p:cNvPr>
          <p:cNvSpPr/>
          <p:nvPr userDrawn="1"/>
        </p:nvSpPr>
        <p:spPr>
          <a:xfrm>
            <a:off x="0" y="5888736"/>
            <a:ext cx="9144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CC6F3711-5750-B75A-F608-CC8CBE7250FD}"/>
              </a:ext>
            </a:extLst>
          </p:cNvPr>
          <p:cNvSpPr/>
          <p:nvPr userDrawn="1"/>
        </p:nvSpPr>
        <p:spPr>
          <a:xfrm>
            <a:off x="0" y="5888736"/>
            <a:ext cx="9144000" cy="109728"/>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43102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2" name="Picture 11">
            <a:extLst>
              <a:ext uri="{FF2B5EF4-FFF2-40B4-BE49-F238E27FC236}">
                <a16:creationId xmlns:a16="http://schemas.microsoft.com/office/drawing/2014/main" id="{7CD69F6C-292A-D6D1-343A-C1C76E29D5C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bwMode="hidden">
          <a:xfrm>
            <a:off x="5815305" y="283"/>
            <a:ext cx="3326788" cy="6856286"/>
          </a:xfrm>
          <a:prstGeom prst="rect">
            <a:avLst/>
          </a:prstGeom>
        </p:spPr>
      </p:pic>
      <p:sp>
        <p:nvSpPr>
          <p:cNvPr id="13" name="Rectangle 12">
            <a:extLst>
              <a:ext uri="{FF2B5EF4-FFF2-40B4-BE49-F238E27FC236}">
                <a16:creationId xmlns:a16="http://schemas.microsoft.com/office/drawing/2014/main" id="{9B98449E-1DE4-28F5-1497-438664461559}"/>
              </a:ext>
            </a:extLst>
          </p:cNvPr>
          <p:cNvSpPr/>
          <p:nvPr userDrawn="1"/>
        </p:nvSpPr>
        <p:spPr>
          <a:xfrm>
            <a:off x="5780313" y="0"/>
            <a:ext cx="41148"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CA34650-3FAA-226D-5611-A916815A63F4}"/>
              </a:ext>
            </a:extLst>
          </p:cNvPr>
          <p:cNvSpPr/>
          <p:nvPr userDrawn="1"/>
        </p:nvSpPr>
        <p:spPr>
          <a:xfrm>
            <a:off x="5780313" y="0"/>
            <a:ext cx="41148"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5984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973B5630-4264-48FE-AF7B-8AD089612B94}" type="slidenum">
              <a:rPr lang="en-US" altLang="en-US" smtClean="0"/>
              <a:pPr/>
              <a:t>‹#›</a:t>
            </a:fld>
            <a:endParaRPr lang="en-US" altLang="en-US"/>
          </a:p>
        </p:txBody>
      </p:sp>
    </p:spTree>
    <p:extLst>
      <p:ext uri="{BB962C8B-B14F-4D97-AF65-F5344CB8AC3E}">
        <p14:creationId xmlns:p14="http://schemas.microsoft.com/office/powerpoint/2010/main" val="801362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pPr>
              <a:defRPr/>
            </a:pPr>
            <a:endParaRPr lang="en-US" alt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pPr>
              <a:defRPr/>
            </a:pPr>
            <a:endParaRPr lang="en-US" alt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81B997EE-E4E7-4641-9F9B-060F03C489D4}" type="slidenum">
              <a:rPr lang="en-US" altLang="en-US" smtClean="0"/>
              <a:pPr/>
              <a:t>‹#›</a:t>
            </a:fld>
            <a:endParaRPr lang="en-US" altLang="en-US"/>
          </a:p>
        </p:txBody>
      </p:sp>
    </p:spTree>
    <p:extLst>
      <p:ext uri="{BB962C8B-B14F-4D97-AF65-F5344CB8AC3E}">
        <p14:creationId xmlns:p14="http://schemas.microsoft.com/office/powerpoint/2010/main" val="1821694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B9480229-580E-461F-BA38-FD0792CCF7A1}" type="slidenum">
              <a:rPr lang="en-US" altLang="en-US" smtClean="0"/>
              <a:pPr/>
              <a:t>‹#›</a:t>
            </a:fld>
            <a:endParaRPr lang="en-US" altLang="en-US"/>
          </a:p>
        </p:txBody>
      </p:sp>
    </p:spTree>
    <p:extLst>
      <p:ext uri="{BB962C8B-B14F-4D97-AF65-F5344CB8AC3E}">
        <p14:creationId xmlns:p14="http://schemas.microsoft.com/office/powerpoint/2010/main" val="160139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34431ADE-458C-4428-8BC7-4B203D90FF73}" type="slidenum">
              <a:rPr lang="en-US" altLang="en-US" smtClean="0"/>
              <a:pPr/>
              <a:t>‹#›</a:t>
            </a:fld>
            <a:endParaRPr lang="en-US" altLang="en-US"/>
          </a:p>
        </p:txBody>
      </p:sp>
    </p:spTree>
    <p:extLst>
      <p:ext uri="{BB962C8B-B14F-4D97-AF65-F5344CB8AC3E}">
        <p14:creationId xmlns:p14="http://schemas.microsoft.com/office/powerpoint/2010/main" val="205801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endParaRPr lang="en-US" alt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endParaRPr lang="en-US" altLang="en-US"/>
          </a:p>
        </p:txBody>
      </p:sp>
      <p:sp>
        <p:nvSpPr>
          <p:cNvPr id="5" name="Slide Number Placeholder 4"/>
          <p:cNvSpPr>
            <a:spLocks noGrp="1"/>
          </p:cNvSpPr>
          <p:nvPr>
            <p:ph type="sldNum" sz="quarter" idx="12"/>
          </p:nvPr>
        </p:nvSpPr>
        <p:spPr/>
        <p:txBody>
          <a:bodyPr/>
          <a:lstStyle/>
          <a:p>
            <a:fld id="{9B693853-7C65-479A-96FD-2C21F39595C7}" type="slidenum">
              <a:rPr lang="en-US" altLang="en-US" smtClean="0"/>
              <a:pPr/>
              <a:t>‹#›</a:t>
            </a:fld>
            <a:endParaRPr lang="en-US" altLang="en-US"/>
          </a:p>
        </p:txBody>
      </p:sp>
    </p:spTree>
    <p:extLst>
      <p:ext uri="{BB962C8B-B14F-4D97-AF65-F5344CB8AC3E}">
        <p14:creationId xmlns:p14="http://schemas.microsoft.com/office/powerpoint/2010/main" val="1700333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58976323-283B-4EBA-B1BB-6DF998B4A812}" type="slidenum">
              <a:rPr lang="en-US" altLang="en-US" smtClean="0"/>
              <a:pPr/>
              <a:t>‹#›</a:t>
            </a:fld>
            <a:endParaRPr lang="en-US" altLang="en-US"/>
          </a:p>
        </p:txBody>
      </p:sp>
    </p:spTree>
    <p:extLst>
      <p:ext uri="{BB962C8B-B14F-4D97-AF65-F5344CB8AC3E}">
        <p14:creationId xmlns:p14="http://schemas.microsoft.com/office/powerpoint/2010/main" val="3934878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pPr>
              <a:defRPr/>
            </a:pPr>
            <a:endParaRPr lang="en-US" altLang="en-US"/>
          </a:p>
        </p:txBody>
      </p:sp>
      <p:sp>
        <p:nvSpPr>
          <p:cNvPr id="10" name="Footer Placeholder 9"/>
          <p:cNvSpPr>
            <a:spLocks noGrp="1"/>
          </p:cNvSpPr>
          <p:nvPr>
            <p:ph type="ftr" sz="quarter" idx="11"/>
          </p:nvPr>
        </p:nvSpPr>
        <p:spPr/>
        <p:txBody>
          <a:bodyPr/>
          <a:lstStyle/>
          <a:p>
            <a:pPr>
              <a:defRPr/>
            </a:pPr>
            <a:endParaRPr lang="en-US" altLang="en-US"/>
          </a:p>
        </p:txBody>
      </p:sp>
      <p:sp>
        <p:nvSpPr>
          <p:cNvPr id="11" name="Slide Number Placeholder 10"/>
          <p:cNvSpPr>
            <a:spLocks noGrp="1"/>
          </p:cNvSpPr>
          <p:nvPr>
            <p:ph type="sldNum" sz="quarter" idx="12"/>
          </p:nvPr>
        </p:nvSpPr>
        <p:spPr/>
        <p:txBody>
          <a:bodyPr/>
          <a:lstStyle/>
          <a:p>
            <a:fld id="{76ACD1C9-3D68-4742-8767-1C4374461B4D}" type="slidenum">
              <a:rPr lang="en-US" altLang="en-US" smtClean="0"/>
              <a:pPr/>
              <a:t>‹#›</a:t>
            </a:fld>
            <a:endParaRPr lang="en-US" altLang="en-US"/>
          </a:p>
        </p:txBody>
      </p:sp>
    </p:spTree>
    <p:extLst>
      <p:ext uri="{BB962C8B-B14F-4D97-AF65-F5344CB8AC3E}">
        <p14:creationId xmlns:p14="http://schemas.microsoft.com/office/powerpoint/2010/main" val="320369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pPr>
              <a:defRPr/>
            </a:pPr>
            <a:endParaRPr lang="en-US" altLang="en-US"/>
          </a:p>
        </p:txBody>
      </p:sp>
      <p:sp>
        <p:nvSpPr>
          <p:cNvPr id="10" name="Slide Number Placeholder 9"/>
          <p:cNvSpPr>
            <a:spLocks noGrp="1"/>
          </p:cNvSpPr>
          <p:nvPr>
            <p:ph type="sldNum" sz="quarter" idx="12"/>
          </p:nvPr>
        </p:nvSpPr>
        <p:spPr/>
        <p:txBody>
          <a:bodyPr/>
          <a:lstStyle/>
          <a:p>
            <a:fld id="{760B5A81-6D22-4B6C-8C3E-7305BF1CCDAC}" type="slidenum">
              <a:rPr lang="en-US" altLang="en-US" smtClean="0"/>
              <a:pPr/>
              <a:t>‹#›</a:t>
            </a:fld>
            <a:endParaRPr lang="en-US" altLang="en-US"/>
          </a:p>
        </p:txBody>
      </p:sp>
    </p:spTree>
    <p:extLst>
      <p:ext uri="{BB962C8B-B14F-4D97-AF65-F5344CB8AC3E}">
        <p14:creationId xmlns:p14="http://schemas.microsoft.com/office/powerpoint/2010/main" val="278373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endParaRPr lang="en-US" alt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en-US" alt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F6DB3DE5-B5A2-41D5-819F-C0FA5286E402}" type="slidenum">
              <a:rPr lang="en-US" altLang="en-US" smtClean="0"/>
              <a:pPr/>
              <a:t>‹#›</a:t>
            </a:fld>
            <a:endParaRPr lang="en-US" altLang="en-US"/>
          </a:p>
        </p:txBody>
      </p:sp>
    </p:spTree>
    <p:extLst>
      <p:ext uri="{BB962C8B-B14F-4D97-AF65-F5344CB8AC3E}">
        <p14:creationId xmlns:p14="http://schemas.microsoft.com/office/powerpoint/2010/main" val="296576532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484632"/>
            <a:ext cx="75438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2386" y="2121408"/>
            <a:ext cx="75438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3318" y="6272785"/>
            <a:ext cx="2455164" cy="365125"/>
          </a:xfrm>
          <a:prstGeom prst="rect">
            <a:avLst/>
          </a:prstGeom>
        </p:spPr>
        <p:txBody>
          <a:bodyPr vert="horz" lIns="91440" tIns="45720" rIns="91440" bIns="45720" rtlCol="0" anchor="ctr"/>
          <a:lstStyle>
            <a:lvl1pPr algn="r">
              <a:defRPr sz="825">
                <a:solidFill>
                  <a:schemeClr val="tx2"/>
                </a:solidFill>
              </a:defRPr>
            </a:lvl1pPr>
          </a:lstStyle>
          <a:p>
            <a:endParaRPr lang="en-US" dirty="0"/>
          </a:p>
        </p:txBody>
      </p:sp>
      <p:sp>
        <p:nvSpPr>
          <p:cNvPr id="5" name="Footer Placeholder 4"/>
          <p:cNvSpPr>
            <a:spLocks noGrp="1"/>
          </p:cNvSpPr>
          <p:nvPr>
            <p:ph type="ftr" sz="quarter" idx="3"/>
          </p:nvPr>
        </p:nvSpPr>
        <p:spPr>
          <a:xfrm>
            <a:off x="816102" y="6272785"/>
            <a:ext cx="4745736" cy="365125"/>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6229681"/>
            <a:ext cx="3429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050" b="1">
                <a:solidFill>
                  <a:srgbClr val="FFFFFF"/>
                </a:solidFill>
                <a:latin typeface="+mj-lt"/>
              </a:defRPr>
            </a:lvl1pPr>
          </a:lstStyle>
          <a:p>
            <a:fld id="{E31375A4-56A4-47D6-9801-1991572033F7}" type="slidenum">
              <a:rPr lang="en-US" smtClean="0"/>
              <a:pPr/>
              <a:t>‹#›</a:t>
            </a:fld>
            <a:endParaRPr lang="en-US" dirty="0"/>
          </a:p>
        </p:txBody>
      </p:sp>
      <p:sp>
        <p:nvSpPr>
          <p:cNvPr id="10" name="Rectangle 9">
            <a:extLst>
              <a:ext uri="{FF2B5EF4-FFF2-40B4-BE49-F238E27FC236}">
                <a16:creationId xmlns:a16="http://schemas.microsoft.com/office/drawing/2014/main" id="{C006E0AF-8088-33B7-B1C1-5EC7A628D307}"/>
              </a:ext>
            </a:extLst>
          </p:cNvPr>
          <p:cNvSpPr/>
          <p:nvPr userDrawn="1"/>
        </p:nvSpPr>
        <p:spPr>
          <a:xfrm>
            <a:off x="0" y="6257036"/>
            <a:ext cx="9144000"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3C3249EE-59C4-2DC1-2629-0AA0EEA83F72}"/>
              </a:ext>
            </a:extLst>
          </p:cNvPr>
          <p:cNvSpPr/>
          <p:nvPr userDrawn="1"/>
        </p:nvSpPr>
        <p:spPr>
          <a:xfrm>
            <a:off x="0" y="6257036"/>
            <a:ext cx="9144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333939767"/>
      </p:ext>
    </p:extLst>
  </p:cSld>
  <p:clrMap bg1="lt1" tx1="dk1" bg2="lt2" tx2="dk2" accent1="accent1" accent2="accent2" accent3="accent3" accent4="accent4" accent5="accent5" accent6="accent6" hlink="hlink" folHlink="folHlink"/>
  <p:sldLayoutIdLst>
    <p:sldLayoutId id="2147483878" r:id="rId1"/>
    <p:sldLayoutId id="214748388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400" kern="1200" cap="all" baseline="0">
          <a:blipFill>
            <a:blip r:embed="rId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courses.lumenlearning.com/wm-abnormalpsych/chapter/perspectives-on-personality-disorders/" TargetMode="External"/><Relationship Id="rId5" Type="http://schemas.openxmlformats.org/officeDocument/2006/relationships/image" Target="../media/image7.jp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video" Target="https://www.youtube.com/embed/32pBNsweXyk?feature=oembed" TargetMode="Externa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32.jp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38.jpg"/><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video" Target="https://www.youtube.com/embed/0lmE8UCKfoU?feature=oembed" TargetMode="Externa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46.jpg"/><Relationship Id="rId4" Type="http://schemas.openxmlformats.org/officeDocument/2006/relationships/image" Target="../media/image45.jpg"/></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53.jpg"/><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ww.mediawiki.org/wiki/File:Warning_icon.svg" TargetMode="External"/><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5791200" y="2895600"/>
            <a:ext cx="3724564" cy="1205423"/>
          </a:xfrm>
        </p:spPr>
        <p:txBody>
          <a:bodyPr anchor="b">
            <a:noAutofit/>
          </a:bodyPr>
          <a:lstStyle/>
          <a:p>
            <a:br>
              <a:rPr lang="en-US" sz="2800" b="1" dirty="0">
                <a:solidFill>
                  <a:srgbClr val="52A3CB"/>
                </a:solidFill>
                <a:latin typeface="+mn-lt"/>
              </a:rPr>
            </a:br>
            <a:br>
              <a:rPr lang="en-US" sz="2800" b="1" dirty="0">
                <a:solidFill>
                  <a:srgbClr val="52A3CB"/>
                </a:solidFill>
                <a:latin typeface="+mn-lt"/>
              </a:rPr>
            </a:br>
            <a:r>
              <a:rPr lang="en-US" sz="3600" b="1" dirty="0">
                <a:solidFill>
                  <a:srgbClr val="D5410B"/>
                </a:solidFill>
                <a:latin typeface="+mn-lt"/>
              </a:rPr>
              <a:t>Indicators </a:t>
            </a:r>
            <a:br>
              <a:rPr lang="en-US" sz="3600" b="1" dirty="0">
                <a:solidFill>
                  <a:srgbClr val="D5410B"/>
                </a:solidFill>
                <a:latin typeface="+mn-lt"/>
              </a:rPr>
            </a:br>
            <a:r>
              <a:rPr lang="en-US" sz="3600" b="1" dirty="0">
                <a:solidFill>
                  <a:srgbClr val="D5410B"/>
                </a:solidFill>
                <a:latin typeface="+mn-lt"/>
              </a:rPr>
              <a:t>of Abuse &amp; Neglect</a:t>
            </a:r>
            <a:endParaRPr lang="en-US" sz="2800" b="1" dirty="0">
              <a:solidFill>
                <a:srgbClr val="D5410B"/>
              </a:solidFill>
              <a:latin typeface="+mn-lt"/>
            </a:endParaRPr>
          </a:p>
        </p:txBody>
      </p:sp>
      <p:sp>
        <p:nvSpPr>
          <p:cNvPr id="24" name="Freeform: Shape 23">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5302"/>
            <a:ext cx="4571771" cy="5143498"/>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lt1"/>
              </a:solidFill>
            </a:endParaRPr>
          </a:p>
        </p:txBody>
      </p:sp>
      <p:pic>
        <p:nvPicPr>
          <p:cNvPr id="16" name="Picture 15" descr="A close-up of a young child&#10;&#10;Description automatically generated">
            <a:extLst>
              <a:ext uri="{FF2B5EF4-FFF2-40B4-BE49-F238E27FC236}">
                <a16:creationId xmlns:a16="http://schemas.microsoft.com/office/drawing/2014/main" id="{F2F63A97-A790-F788-DC5C-B8C55B91B29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8557" r="12556" b="-1"/>
          <a:stretch/>
        </p:blipFill>
        <p:spPr>
          <a:xfrm>
            <a:off x="-432307" y="0"/>
            <a:ext cx="5714999" cy="6858000"/>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pic>
        <p:nvPicPr>
          <p:cNvPr id="4" name="Picture 3" descr="A close-up of a logo&#10;&#10;Description automatically generated">
            <a:extLst>
              <a:ext uri="{FF2B5EF4-FFF2-40B4-BE49-F238E27FC236}">
                <a16:creationId xmlns:a16="http://schemas.microsoft.com/office/drawing/2014/main" id="{031AEB78-9A94-AAE1-0C52-AD562571D2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2600" y="5542026"/>
            <a:ext cx="3428772" cy="1194694"/>
          </a:xfrm>
          <a:prstGeom prst="rect">
            <a:avLst/>
          </a:prstGeom>
        </p:spPr>
      </p:pic>
      <p:sp>
        <p:nvSpPr>
          <p:cNvPr id="6" name="Arc 5">
            <a:extLst>
              <a:ext uri="{FF2B5EF4-FFF2-40B4-BE49-F238E27FC236}">
                <a16:creationId xmlns:a16="http://schemas.microsoft.com/office/drawing/2014/main" id="{5ACE7CC5-02B6-FC6B-F366-F29F8BCA264C}"/>
              </a:ext>
            </a:extLst>
          </p:cNvPr>
          <p:cNvSpPr/>
          <p:nvPr/>
        </p:nvSpPr>
        <p:spPr>
          <a:xfrm rot="21384689">
            <a:off x="-1194402" y="-533400"/>
            <a:ext cx="6665124" cy="8305800"/>
          </a:xfrm>
          <a:prstGeom prst="arc">
            <a:avLst>
              <a:gd name="adj1" fmla="val 16181811"/>
              <a:gd name="adj2" fmla="val 3556773"/>
            </a:avLst>
          </a:prstGeom>
          <a:ln w="76200">
            <a:solidFill>
              <a:srgbClr val="52A3CB"/>
            </a:solidFill>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03250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B45E6C-F145-E46A-AFC4-3DB83E3392EE}"/>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578" name="Picture 2">
            <a:extLst>
              <a:ext uri="{FF2B5EF4-FFF2-40B4-BE49-F238E27FC236}">
                <a16:creationId xmlns:a16="http://schemas.microsoft.com/office/drawing/2014/main" id="{C3C22535-2170-7A27-0C8F-B48CB24FE0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9" t="1667" r="2750" b="3334"/>
          <a:stretch/>
        </p:blipFill>
        <p:spPr bwMode="auto">
          <a:xfrm>
            <a:off x="457200" y="745435"/>
            <a:ext cx="5455653" cy="5361589"/>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7C7C581-1204-44E8-2AC6-EB1094CB9D49}"/>
              </a:ext>
            </a:extLst>
          </p:cNvPr>
          <p:cNvSpPr>
            <a:spLocks noGrp="1"/>
          </p:cNvSpPr>
          <p:nvPr>
            <p:ph type="title"/>
          </p:nvPr>
        </p:nvSpPr>
        <p:spPr>
          <a:xfrm>
            <a:off x="6435421" y="990600"/>
            <a:ext cx="2400300" cy="21183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6" name="Text Placeholder 5">
            <a:extLst>
              <a:ext uri="{FF2B5EF4-FFF2-40B4-BE49-F238E27FC236}">
                <a16:creationId xmlns:a16="http://schemas.microsoft.com/office/drawing/2014/main" id="{5EC80F8D-BA95-9610-A41C-3DB7E4888608}"/>
              </a:ext>
            </a:extLst>
          </p:cNvPr>
          <p:cNvSpPr>
            <a:spLocks noGrp="1"/>
          </p:cNvSpPr>
          <p:nvPr>
            <p:ph type="body" sz="half" idx="2"/>
          </p:nvPr>
        </p:nvSpPr>
        <p:spPr/>
        <p:txBody>
          <a:bodyPr/>
          <a:lstStyle/>
          <a:p>
            <a:pPr marL="285750" indent="-285750">
              <a:buFont typeface="Arial" panose="020B0604020202020204" pitchFamily="34" charset="0"/>
              <a:buChar char="•"/>
            </a:pPr>
            <a:r>
              <a:rPr lang="en-US" sz="2400" dirty="0">
                <a:solidFill>
                  <a:schemeClr val="tx1"/>
                </a:solidFill>
              </a:rPr>
              <a:t>Mechanism: hand slap</a:t>
            </a:r>
          </a:p>
          <a:p>
            <a:pPr marL="285750" indent="-285750">
              <a:buFont typeface="Arial" panose="020B0604020202020204" pitchFamily="34" charset="0"/>
              <a:buChar char="•"/>
            </a:pPr>
            <a:r>
              <a:rPr lang="en-US" sz="2400" dirty="0">
                <a:solidFill>
                  <a:schemeClr val="tx1"/>
                </a:solidFill>
              </a:rPr>
              <a:t>Imprint lines from human fingers</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AF8403-072A-31E6-3F6F-7E2E915BB6FD}"/>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890" name="Picture 2">
            <a:extLst>
              <a:ext uri="{FF2B5EF4-FFF2-40B4-BE49-F238E27FC236}">
                <a16:creationId xmlns:a16="http://schemas.microsoft.com/office/drawing/2014/main" id="{039F0629-8A71-EF92-7FDD-861B038546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 t="18381" r="2500" b="7674"/>
          <a:stretch/>
        </p:blipFill>
        <p:spPr bwMode="auto">
          <a:xfrm rot="5400000">
            <a:off x="-81062" y="1605062"/>
            <a:ext cx="6607220" cy="3701896"/>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061E57A-ABDE-3233-621A-49C403F39A7A}"/>
              </a:ext>
            </a:extLst>
          </p:cNvPr>
          <p:cNvSpPr>
            <a:spLocks noGrp="1"/>
          </p:cNvSpPr>
          <p:nvPr>
            <p:ph type="title"/>
          </p:nvPr>
        </p:nvSpPr>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BEFACB9D-4B2F-4B94-BAA0-066872524823}"/>
              </a:ext>
            </a:extLst>
          </p:cNvPr>
          <p:cNvSpPr>
            <a:spLocks noGrp="1"/>
          </p:cNvSpPr>
          <p:nvPr>
            <p:ph type="body" sz="half" idx="2"/>
          </p:nvPr>
        </p:nvSpPr>
        <p:spPr>
          <a:xfrm>
            <a:off x="6254777" y="2421172"/>
            <a:ext cx="2813023" cy="3751028"/>
          </a:xfrm>
        </p:spPr>
        <p:txBody>
          <a:bodyPr>
            <a:normAutofit fontScale="92500" lnSpcReduction="10000"/>
          </a:bodyPr>
          <a:lstStyle/>
          <a:p>
            <a:pPr marL="285750" indent="-285750">
              <a:buFont typeface="Arial" panose="020B0604020202020204" pitchFamily="34" charset="0"/>
              <a:buChar char="•"/>
            </a:pPr>
            <a:r>
              <a:rPr lang="en-US" sz="2600" dirty="0">
                <a:solidFill>
                  <a:schemeClr val="tx1"/>
                </a:solidFill>
              </a:rPr>
              <a:t>Mechanism: Pool cue stick</a:t>
            </a:r>
          </a:p>
          <a:p>
            <a:pPr marL="285750" indent="-285750">
              <a:buFont typeface="Arial" panose="020B0604020202020204" pitchFamily="34" charset="0"/>
              <a:buChar char="•"/>
            </a:pPr>
            <a:r>
              <a:rPr lang="en-US" sz="2600" dirty="0">
                <a:solidFill>
                  <a:schemeClr val="tx1"/>
                </a:solidFill>
              </a:rPr>
              <a:t>Parallel lines with lighter spot in the center</a:t>
            </a:r>
          </a:p>
          <a:p>
            <a:pPr marL="285750" indent="-285750">
              <a:buFont typeface="Arial" panose="020B0604020202020204" pitchFamily="34" charset="0"/>
              <a:buChar char="•"/>
            </a:pPr>
            <a:r>
              <a:rPr lang="en-US" sz="2600" dirty="0">
                <a:solidFill>
                  <a:schemeClr val="tx1"/>
                </a:solidFill>
              </a:rPr>
              <a:t>Other diffuse areas of bruising that do not show distinct pattern</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23CE4-3A5A-6885-31DD-F50C8D18A96E}"/>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aby with a rash on its back&#10;&#10;Description automatically generated">
            <a:extLst>
              <a:ext uri="{FF2B5EF4-FFF2-40B4-BE49-F238E27FC236}">
                <a16:creationId xmlns:a16="http://schemas.microsoft.com/office/drawing/2014/main" id="{6FEBA09C-2554-7CCE-8C95-A294D67F76A2}"/>
              </a:ext>
            </a:extLst>
          </p:cNvPr>
          <p:cNvPicPr>
            <a:picLocks noChangeAspect="1"/>
          </p:cNvPicPr>
          <p:nvPr/>
        </p:nvPicPr>
        <p:blipFill rotWithShape="1">
          <a:blip r:embed="rId3">
            <a:extLst>
              <a:ext uri="{28A0092B-C50C-407E-A947-70E740481C1C}">
                <a14:useLocalDpi xmlns:a14="http://schemas.microsoft.com/office/drawing/2010/main" val="0"/>
              </a:ext>
            </a:extLst>
          </a:blip>
          <a:srcRect l="5543" t="8929" r="5765" b="1786"/>
          <a:stretch/>
        </p:blipFill>
        <p:spPr>
          <a:xfrm>
            <a:off x="266144" y="1524000"/>
            <a:ext cx="5608319" cy="3505200"/>
          </a:xfrm>
          <a:prstGeom prst="rect">
            <a:avLst/>
          </a:prstGeom>
          <a:effectLst>
            <a:softEdge rad="50800"/>
          </a:effectLst>
        </p:spPr>
      </p:pic>
      <p:sp>
        <p:nvSpPr>
          <p:cNvPr id="2" name="Title 1">
            <a:extLst>
              <a:ext uri="{FF2B5EF4-FFF2-40B4-BE49-F238E27FC236}">
                <a16:creationId xmlns:a16="http://schemas.microsoft.com/office/drawing/2014/main" id="{D68E8CB0-8FD4-3E34-7F05-8F7746D152EC}"/>
              </a:ext>
            </a:extLst>
          </p:cNvPr>
          <p:cNvSpPr>
            <a:spLocks noGrp="1"/>
          </p:cNvSpPr>
          <p:nvPr>
            <p:ph type="title"/>
          </p:nvPr>
        </p:nvSpPr>
        <p:spPr>
          <a:xfrm>
            <a:off x="6457950" y="914400"/>
            <a:ext cx="2400300" cy="20421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5" name="Text Placeholder 4">
            <a:extLst>
              <a:ext uri="{FF2B5EF4-FFF2-40B4-BE49-F238E27FC236}">
                <a16:creationId xmlns:a16="http://schemas.microsoft.com/office/drawing/2014/main" id="{FF2F16D5-27C7-6914-8D86-E62FA0D782AF}"/>
              </a:ext>
            </a:extLst>
          </p:cNvPr>
          <p:cNvSpPr>
            <a:spLocks noGrp="1"/>
          </p:cNvSpPr>
          <p:nvPr>
            <p:ph type="body" sz="half" idx="2"/>
          </p:nvPr>
        </p:nvSpPr>
        <p:spPr>
          <a:xfrm>
            <a:off x="6248400" y="2441050"/>
            <a:ext cx="2895600" cy="3291840"/>
          </a:xfrm>
        </p:spPr>
        <p:txBody>
          <a:bodyPr/>
          <a:lstStyle/>
          <a:p>
            <a:pPr marL="285750" indent="-285750">
              <a:buFont typeface="Arial" panose="020B0604020202020204" pitchFamily="34" charset="0"/>
              <a:buChar char="•"/>
            </a:pPr>
            <a:r>
              <a:rPr lang="en-US" sz="2400" dirty="0">
                <a:solidFill>
                  <a:schemeClr val="tx1"/>
                </a:solidFill>
              </a:rPr>
              <a:t>4 m/o boy</a:t>
            </a:r>
          </a:p>
          <a:p>
            <a:pPr marL="285750" indent="-285750">
              <a:buFont typeface="Arial" panose="020B0604020202020204" pitchFamily="34" charset="0"/>
              <a:buChar char="•"/>
            </a:pPr>
            <a:r>
              <a:rPr lang="en-US" sz="2400" dirty="0">
                <a:solidFill>
                  <a:schemeClr val="tx1"/>
                </a:solidFill>
              </a:rPr>
              <a:t>Multiple pinch marks on the back and arms</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3F453C-2D7D-DAAC-148D-D48A7E22F656}"/>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hild with red prints on it&#10;&#10;Description automatically generated with medium confidence">
            <a:extLst>
              <a:ext uri="{FF2B5EF4-FFF2-40B4-BE49-F238E27FC236}">
                <a16:creationId xmlns:a16="http://schemas.microsoft.com/office/drawing/2014/main" id="{A8AB5401-08C8-5F6F-BC6F-9E73A3DA1EF6}"/>
              </a:ext>
            </a:extLst>
          </p:cNvPr>
          <p:cNvPicPr>
            <a:picLocks noChangeAspect="1"/>
          </p:cNvPicPr>
          <p:nvPr/>
        </p:nvPicPr>
        <p:blipFill rotWithShape="1">
          <a:blip r:embed="rId3">
            <a:extLst>
              <a:ext uri="{28A0092B-C50C-407E-A947-70E740481C1C}">
                <a14:useLocalDpi xmlns:a14="http://schemas.microsoft.com/office/drawing/2010/main" val="0"/>
              </a:ext>
            </a:extLst>
          </a:blip>
          <a:srcRect l="3102" t="3122" r="3845" b="3210"/>
          <a:stretch/>
        </p:blipFill>
        <p:spPr>
          <a:xfrm>
            <a:off x="372379" y="533400"/>
            <a:ext cx="5608318" cy="5608318"/>
          </a:xfrm>
          <a:prstGeom prst="rect">
            <a:avLst/>
          </a:prstGeom>
          <a:effectLst>
            <a:softEdge rad="63500"/>
          </a:effectLst>
        </p:spPr>
      </p:pic>
      <p:sp>
        <p:nvSpPr>
          <p:cNvPr id="2" name="Title 1">
            <a:extLst>
              <a:ext uri="{FF2B5EF4-FFF2-40B4-BE49-F238E27FC236}">
                <a16:creationId xmlns:a16="http://schemas.microsoft.com/office/drawing/2014/main" id="{BAD9553E-6F97-6C47-C027-38E5282B20D0}"/>
              </a:ext>
            </a:extLst>
          </p:cNvPr>
          <p:cNvSpPr>
            <a:spLocks noGrp="1"/>
          </p:cNvSpPr>
          <p:nvPr>
            <p:ph type="title"/>
          </p:nvPr>
        </p:nvSpPr>
        <p:spPr>
          <a:xfrm>
            <a:off x="6496050" y="762000"/>
            <a:ext cx="2400300" cy="14325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EEBC0A74-E72A-F46E-8156-458B5CA0D4CC}"/>
              </a:ext>
            </a:extLst>
          </p:cNvPr>
          <p:cNvSpPr>
            <a:spLocks noGrp="1"/>
          </p:cNvSpPr>
          <p:nvPr>
            <p:ph type="body" sz="half" idx="2"/>
          </p:nvPr>
        </p:nvSpPr>
        <p:spPr>
          <a:xfrm>
            <a:off x="6248400" y="2423160"/>
            <a:ext cx="2895600" cy="3291840"/>
          </a:xfrm>
        </p:spPr>
        <p:txBody>
          <a:bodyPr/>
          <a:lstStyle/>
          <a:p>
            <a:pPr marL="285750" indent="-285750">
              <a:buFont typeface="Arial" panose="020B0604020202020204" pitchFamily="34" charset="0"/>
              <a:buChar char="•"/>
            </a:pPr>
            <a:r>
              <a:rPr lang="en-US" sz="2400" dirty="0">
                <a:solidFill>
                  <a:schemeClr val="tx1"/>
                </a:solidFill>
              </a:rPr>
              <a:t>15 m/o boy </a:t>
            </a:r>
          </a:p>
          <a:p>
            <a:pPr marL="285750" indent="-285750">
              <a:buFont typeface="Arial" panose="020B0604020202020204" pitchFamily="34" charset="0"/>
              <a:buChar char="•"/>
            </a:pPr>
            <a:r>
              <a:rPr lang="en-US" sz="2400" dirty="0">
                <a:solidFill>
                  <a:schemeClr val="tx1"/>
                </a:solidFill>
              </a:rPr>
              <a:t>Mechanism: Human mouth</a:t>
            </a:r>
          </a:p>
          <a:p>
            <a:pPr marL="285750" indent="-285750">
              <a:buFont typeface="Arial" panose="020B0604020202020204" pitchFamily="34" charset="0"/>
              <a:buChar char="•"/>
            </a:pPr>
            <a:r>
              <a:rPr lang="en-US" sz="2400" dirty="0">
                <a:solidFill>
                  <a:schemeClr val="tx1"/>
                </a:solidFill>
              </a:rPr>
              <a:t>Multiple Teeth/mouth patterns on back</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3786AA-74A8-7EB8-4D63-0D90C5FD2F84}"/>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322" name="Picture 2">
            <a:extLst>
              <a:ext uri="{FF2B5EF4-FFF2-40B4-BE49-F238E27FC236}">
                <a16:creationId xmlns:a16="http://schemas.microsoft.com/office/drawing/2014/main" id="{2740AA18-E4BE-EA59-7E98-56D280A0CD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7" t="1666" r="1786" b="3334"/>
          <a:stretch/>
        </p:blipFill>
        <p:spPr bwMode="auto">
          <a:xfrm>
            <a:off x="355601" y="419100"/>
            <a:ext cx="5491748" cy="6019800"/>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2F63DE4-F4C6-3D71-103C-270A9127FE50}"/>
              </a:ext>
            </a:extLst>
          </p:cNvPr>
          <p:cNvSpPr>
            <a:spLocks noGrp="1"/>
          </p:cNvSpPr>
          <p:nvPr>
            <p:ph type="title"/>
          </p:nvPr>
        </p:nvSpPr>
        <p:spPr>
          <a:xfrm>
            <a:off x="6457950" y="762000"/>
            <a:ext cx="2400300" cy="1508760"/>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FE863A24-321B-E0EB-7A5A-43F6A54CCF8D}"/>
              </a:ext>
            </a:extLst>
          </p:cNvPr>
          <p:cNvSpPr>
            <a:spLocks noGrp="1"/>
          </p:cNvSpPr>
          <p:nvPr>
            <p:ph type="body" sz="half" idx="2"/>
          </p:nvPr>
        </p:nvSpPr>
        <p:spPr>
          <a:xfrm>
            <a:off x="6248399" y="2423160"/>
            <a:ext cx="2772611" cy="3291840"/>
          </a:xfrm>
        </p:spPr>
        <p:txBody>
          <a:bodyPr/>
          <a:lstStyle/>
          <a:p>
            <a:pPr marL="285750" indent="-285750">
              <a:buFont typeface="Arial" panose="020B0604020202020204" pitchFamily="34" charset="0"/>
              <a:buChar char="•"/>
            </a:pPr>
            <a:r>
              <a:rPr lang="en-US" sz="2400" dirty="0">
                <a:solidFill>
                  <a:schemeClr val="tx1"/>
                </a:solidFill>
              </a:rPr>
              <a:t>8 y/o boy</a:t>
            </a:r>
          </a:p>
          <a:p>
            <a:pPr marL="285750" indent="-285750">
              <a:buFont typeface="Arial" panose="020B0604020202020204" pitchFamily="34" charset="0"/>
              <a:buChar char="•"/>
            </a:pPr>
            <a:r>
              <a:rPr lang="en-US" sz="2400" dirty="0">
                <a:solidFill>
                  <a:schemeClr val="tx1"/>
                </a:solidFill>
              </a:rPr>
              <a:t>Mechanism: Dog bite</a:t>
            </a:r>
          </a:p>
          <a:p>
            <a:pPr marL="285750" indent="-285750">
              <a:buFont typeface="Arial" panose="020B0604020202020204" pitchFamily="34" charset="0"/>
              <a:buChar char="•"/>
            </a:pPr>
            <a:r>
              <a:rPr lang="en-US" sz="2400" dirty="0">
                <a:solidFill>
                  <a:schemeClr val="tx1"/>
                </a:solidFill>
              </a:rPr>
              <a:t>Prominent canine puncture wounds</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111CB-E672-21E8-F207-E91F100FD925}"/>
              </a:ext>
            </a:extLst>
          </p:cNvPr>
          <p:cNvSpPr>
            <a:spLocks noGrp="1"/>
          </p:cNvSpPr>
          <p:nvPr>
            <p:ph type="title"/>
          </p:nvPr>
        </p:nvSpPr>
        <p:spPr>
          <a:xfrm>
            <a:off x="6096000" y="1447800"/>
            <a:ext cx="2895600" cy="2727960"/>
          </a:xfrm>
        </p:spPr>
        <p:txBody>
          <a:bodyPr>
            <a:noAutofit/>
          </a:bodyPr>
          <a:lstStyle/>
          <a:p>
            <a:r>
              <a:rPr lang="en-US" sz="4000" dirty="0">
                <a:solidFill>
                  <a:srgbClr val="52A3CB"/>
                </a:solidFill>
              </a:rPr>
              <a:t>Physical Indicators Of Sexual Abuse</a:t>
            </a:r>
          </a:p>
        </p:txBody>
      </p:sp>
      <p:graphicFrame>
        <p:nvGraphicFramePr>
          <p:cNvPr id="8" name="Table 8">
            <a:extLst>
              <a:ext uri="{FF2B5EF4-FFF2-40B4-BE49-F238E27FC236}">
                <a16:creationId xmlns:a16="http://schemas.microsoft.com/office/drawing/2014/main" id="{CF07CDDA-E6EF-8196-C88F-3AD456A2F38A}"/>
              </a:ext>
            </a:extLst>
          </p:cNvPr>
          <p:cNvGraphicFramePr>
            <a:graphicFrameLocks noGrp="1"/>
          </p:cNvGraphicFramePr>
          <p:nvPr>
            <p:ph idx="1"/>
            <p:extLst>
              <p:ext uri="{D42A27DB-BD31-4B8C-83A1-F6EECF244321}">
                <p14:modId xmlns:p14="http://schemas.microsoft.com/office/powerpoint/2010/main" val="2581017438"/>
              </p:ext>
            </p:extLst>
          </p:nvPr>
        </p:nvGraphicFramePr>
        <p:xfrm>
          <a:off x="76200" y="111739"/>
          <a:ext cx="5638800" cy="6501276"/>
        </p:xfrm>
        <a:graphic>
          <a:graphicData uri="http://schemas.openxmlformats.org/drawingml/2006/table">
            <a:tbl>
              <a:tblPr firstRow="1" bandRow="1">
                <a:tableStyleId>{5C22544A-7EE6-4342-B048-85BDC9FD1C3A}</a:tableStyleId>
              </a:tblPr>
              <a:tblGrid>
                <a:gridCol w="2344511">
                  <a:extLst>
                    <a:ext uri="{9D8B030D-6E8A-4147-A177-3AD203B41FA5}">
                      <a16:colId xmlns:a16="http://schemas.microsoft.com/office/drawing/2014/main" val="2778585509"/>
                    </a:ext>
                  </a:extLst>
                </a:gridCol>
                <a:gridCol w="3294289">
                  <a:extLst>
                    <a:ext uri="{9D8B030D-6E8A-4147-A177-3AD203B41FA5}">
                      <a16:colId xmlns:a16="http://schemas.microsoft.com/office/drawing/2014/main" val="428080143"/>
                    </a:ext>
                  </a:extLst>
                </a:gridCol>
              </a:tblGrid>
              <a:tr h="4487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solidFill>
                          <a:latin typeface="+mn-lt"/>
                        </a:rPr>
                        <a:t>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ctr"/>
                      <a:r>
                        <a:rPr lang="en-US" sz="1800" b="1" cap="none" spc="0" dirty="0">
                          <a:solidFill>
                            <a:schemeClr val="tx1"/>
                          </a:solidFill>
                        </a:rPr>
                        <a:t>Example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847323558"/>
                  </a:ext>
                </a:extLst>
              </a:tr>
              <a:tr h="13928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rgbClr val="6E2639"/>
                          </a:solidFill>
                          <a:effectLst/>
                          <a:latin typeface="+mn-lt"/>
                          <a:ea typeface="Calibri" panose="020F0502020204030204" pitchFamily="34" charset="0"/>
                          <a:cs typeface="Times New Roman" panose="02020603050405020304" pitchFamily="18" charset="0"/>
                        </a:rPr>
                        <a:t>Pain, Soreness, &amp; Itching</a:t>
                      </a:r>
                    </a:p>
                    <a:p>
                      <a:endParaRPr lang="en-US" sz="1200" dirty="0">
                        <a:solidFill>
                          <a:srgbClr val="6E2639"/>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457200" algn="l"/>
                        </a:tabLst>
                        <a:defRPr/>
                      </a:pPr>
                      <a:r>
                        <a:rPr kumimoji="0" lang="en-US" sz="1200" b="0" i="0" u="none" strike="noStrike" kern="100" cap="none" spc="0" normalizeH="0" baseline="0" noProof="0" dirty="0">
                          <a:ln>
                            <a:noFill/>
                          </a:ln>
                          <a:solidFill>
                            <a:srgbClr val="6E2639"/>
                          </a:solidFill>
                          <a:effectLst/>
                          <a:uLnTx/>
                          <a:uFillTx/>
                          <a:latin typeface="+mn-lt"/>
                          <a:ea typeface="Calibri" panose="020F0502020204030204" pitchFamily="34" charset="0"/>
                          <a:cs typeface="Arial" panose="020B0604020202020204" pitchFamily="34" charset="0"/>
                        </a:rPr>
                        <a:t>Pain or soreness in genital area, including rectum</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457200" algn="l"/>
                        </a:tabLst>
                        <a:defRPr/>
                      </a:pPr>
                      <a:r>
                        <a:rPr kumimoji="0" lang="en-US" sz="1200" b="0" i="0" u="none" strike="noStrike" kern="100" cap="none" spc="0" normalizeH="0" baseline="0" noProof="0" dirty="0">
                          <a:ln>
                            <a:noFill/>
                          </a:ln>
                          <a:solidFill>
                            <a:srgbClr val="6E2639"/>
                          </a:solidFill>
                          <a:effectLst/>
                          <a:uLnTx/>
                          <a:uFillTx/>
                          <a:latin typeface="+mn-lt"/>
                          <a:ea typeface="Calibri" panose="020F0502020204030204" pitchFamily="34" charset="0"/>
                          <a:cs typeface="Arial" panose="020B0604020202020204" pitchFamily="34" charset="0"/>
                        </a:rPr>
                        <a:t>Redness or soreness of vagina, penis, and rectum</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457200" algn="l"/>
                        </a:tabLst>
                        <a:defRPr/>
                      </a:pPr>
                      <a:r>
                        <a:rPr kumimoji="0" lang="en-US" sz="1200" b="0" i="0" u="none" strike="noStrike" kern="100" cap="none" spc="0" normalizeH="0" baseline="0" noProof="0" dirty="0">
                          <a:ln>
                            <a:noFill/>
                          </a:ln>
                          <a:solidFill>
                            <a:srgbClr val="6E2639"/>
                          </a:solidFill>
                          <a:effectLst/>
                          <a:uLnTx/>
                          <a:uFillTx/>
                          <a:latin typeface="+mn-lt"/>
                          <a:ea typeface="Calibri" panose="020F0502020204030204" pitchFamily="34" charset="0"/>
                          <a:cs typeface="Arial" panose="020B0604020202020204" pitchFamily="34" charset="0"/>
                        </a:rPr>
                        <a:t>Lower abdominal pain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tab pos="457200" algn="l"/>
                        </a:tabLst>
                        <a:defRPr/>
                      </a:pPr>
                      <a:r>
                        <a:rPr kumimoji="0" lang="en-US" sz="1200" b="0" i="0" u="none" strike="noStrike" kern="100" cap="none" spc="0" normalizeH="0" baseline="0" noProof="0" dirty="0">
                          <a:ln>
                            <a:noFill/>
                          </a:ln>
                          <a:solidFill>
                            <a:srgbClr val="6E2639"/>
                          </a:solidFill>
                          <a:effectLst/>
                          <a:uLnTx/>
                          <a:uFillTx/>
                          <a:latin typeface="+mn-lt"/>
                          <a:ea typeface="Calibri" panose="020F0502020204030204" pitchFamily="34" charset="0"/>
                          <a:cs typeface="Arial" panose="020B0604020202020204" pitchFamily="34" charset="0"/>
                        </a:rPr>
                        <a:t>Difficulty walking or sitting due to discomfort in the genital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5663600"/>
                  </a:ext>
                </a:extLst>
              </a:tr>
              <a:tr h="1204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rgbClr val="6E2639"/>
                          </a:solidFill>
                          <a:effectLst/>
                          <a:latin typeface="+mn-lt"/>
                          <a:ea typeface="Calibri" panose="020F0502020204030204" pitchFamily="34" charset="0"/>
                          <a:cs typeface="Times New Roman" panose="02020603050405020304" pitchFamily="18" charset="0"/>
                        </a:rPr>
                        <a:t>Lesions &amp; Discharge</a:t>
                      </a:r>
                      <a:endParaRPr lang="en-US" sz="1400" b="1" dirty="0">
                        <a:solidFill>
                          <a:srgbClr val="6E2639"/>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Sores or bumps on skin of and around genitals </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Unusual sores or bumps on lips or around mouth </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Discharge from the vagina or rectum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132342587"/>
                  </a:ext>
                </a:extLst>
              </a:tr>
              <a:tr h="1771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00" dirty="0">
                          <a:solidFill>
                            <a:srgbClr val="6E2639"/>
                          </a:solidFill>
                          <a:effectLst/>
                          <a:latin typeface="+mn-lt"/>
                          <a:ea typeface="Calibri" panose="020F0502020204030204" pitchFamily="34" charset="0"/>
                          <a:cs typeface="Times New Roman" panose="02020603050405020304" pitchFamily="18" charset="0"/>
                        </a:rPr>
                        <a:t>Bruises, Burning in Urination</a:t>
                      </a:r>
                    </a:p>
                    <a:p>
                      <a:endParaRPr lang="en-US" sz="1200" dirty="0">
                        <a:solidFill>
                          <a:srgbClr val="6E2639"/>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Bleeding from the vagina or rectum</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Blood in the urine or stool</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Stained or bloody underclothing</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Complaining of burning around the vagina or rectum</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Going to the bathroom more frequently</a:t>
                      </a:r>
                    </a:p>
                    <a:p>
                      <a:pPr marL="342900" marR="0" lvl="0" indent="-342900">
                        <a:lnSpc>
                          <a:spcPct val="107000"/>
                        </a:lnSpc>
                        <a:spcBef>
                          <a:spcPts val="0"/>
                        </a:spcBef>
                        <a:spcAft>
                          <a:spcPts val="0"/>
                        </a:spcAft>
                        <a:buFont typeface="Wingdings" panose="05000000000000000000" pitchFamily="2" charset="2"/>
                        <a:buChar char=""/>
                        <a:tabLst>
                          <a:tab pos="457200" algn="l"/>
                        </a:tabLst>
                      </a:pPr>
                      <a:r>
                        <a:rPr lang="en-US" sz="1200" kern="100" dirty="0">
                          <a:solidFill>
                            <a:srgbClr val="6E2639"/>
                          </a:solidFill>
                          <a:effectLst/>
                          <a:latin typeface="+mn-lt"/>
                          <a:ea typeface="Calibri" panose="020F0502020204030204" pitchFamily="34" charset="0"/>
                          <a:cs typeface="Arial" panose="020B0604020202020204" pitchFamily="34" charset="0"/>
                        </a:rPr>
                        <a:t>Diagnosis of repeated urinary tract infections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14647508"/>
                  </a:ext>
                </a:extLst>
              </a:tr>
              <a:tr h="1143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E2639"/>
                          </a:solidFill>
                          <a:latin typeface="+mn-lt"/>
                        </a:rPr>
                        <a:t>Diagnosis of a sexually transmitted infection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5750" lvl="0" indent="-285750" algn="l">
                        <a:buFont typeface="Wingdings" panose="05000000000000000000" pitchFamily="2" charset="2"/>
                        <a:buChar char="§"/>
                      </a:pPr>
                      <a:r>
                        <a:rPr lang="en-US" sz="1200" dirty="0">
                          <a:solidFill>
                            <a:srgbClr val="6E2639"/>
                          </a:solidFill>
                          <a:latin typeface="+mn-lt"/>
                          <a:cs typeface="Arial" panose="020B0604020202020204" pitchFamily="34" charset="0"/>
                        </a:rPr>
                        <a:t>Symptoms related to gonorrhea, syphilis, chlamydia, trichomoniasis, genital herpes, venereal warts, or HIV in young children</a:t>
                      </a:r>
                    </a:p>
                    <a:p>
                      <a:pPr marL="285750" lvl="0" indent="-285750" algn="l">
                        <a:buFont typeface="Wingdings" panose="05000000000000000000" pitchFamily="2" charset="2"/>
                        <a:buChar char="§"/>
                      </a:pPr>
                      <a:r>
                        <a:rPr lang="en-US" sz="1200" dirty="0">
                          <a:solidFill>
                            <a:srgbClr val="6E2639"/>
                          </a:solidFill>
                          <a:latin typeface="+mn-lt"/>
                          <a:cs typeface="Arial" panose="020B0604020202020204" pitchFamily="34" charset="0"/>
                        </a:rPr>
                        <a:t>Could be common in pre-teens and teens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36893999"/>
                  </a:ext>
                </a:extLst>
              </a:tr>
              <a:tr h="439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latin typeface="+mn-lt"/>
                        </a:rPr>
                        <a:t>Pregnancy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rgbClr val="6E2639"/>
                          </a:solidFill>
                          <a:latin typeface="+mn-lt"/>
                          <a:cs typeface="Arial" panose="020B0604020202020204" pitchFamily="34" charset="0"/>
                        </a:rPr>
                        <a:t>Could be common in pre-teens and teens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37527933"/>
                  </a:ext>
                </a:extLst>
              </a:tr>
            </a:tbl>
          </a:graphicData>
        </a:graphic>
      </p:graphicFrame>
    </p:spTree>
    <p:extLst>
      <p:ext uri="{BB962C8B-B14F-4D97-AF65-F5344CB8AC3E}">
        <p14:creationId xmlns:p14="http://schemas.microsoft.com/office/powerpoint/2010/main" val="355998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A656C0-B74F-46CC-308B-958334FC77B8}"/>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a:extLst>
              <a:ext uri="{FF2B5EF4-FFF2-40B4-BE49-F238E27FC236}">
                <a16:creationId xmlns:a16="http://schemas.microsoft.com/office/drawing/2014/main" id="{84436BD4-97AA-C5CC-4709-0DF21BC612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3" t="1269" r="3846" b="6683"/>
          <a:stretch/>
        </p:blipFill>
        <p:spPr>
          <a:xfrm>
            <a:off x="228600" y="1371599"/>
            <a:ext cx="5895111" cy="4090485"/>
          </a:xfrm>
          <a:prstGeom prst="rect">
            <a:avLst/>
          </a:prstGeom>
          <a:effectLst>
            <a:softEdge rad="88900"/>
          </a:effectLst>
        </p:spPr>
      </p:pic>
      <p:sp>
        <p:nvSpPr>
          <p:cNvPr id="2" name="Title 1">
            <a:extLst>
              <a:ext uri="{FF2B5EF4-FFF2-40B4-BE49-F238E27FC236}">
                <a16:creationId xmlns:a16="http://schemas.microsoft.com/office/drawing/2014/main" id="{8959A45F-D557-7A4C-E794-7DDEC5E950BA}"/>
              </a:ext>
            </a:extLst>
          </p:cNvPr>
          <p:cNvSpPr>
            <a:spLocks noGrp="1"/>
          </p:cNvSpPr>
          <p:nvPr>
            <p:ph type="title"/>
          </p:nvPr>
        </p:nvSpPr>
        <p:spPr>
          <a:xfrm>
            <a:off x="6457950" y="762000"/>
            <a:ext cx="2400300" cy="21183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7" name="Text Placeholder 6">
            <a:extLst>
              <a:ext uri="{FF2B5EF4-FFF2-40B4-BE49-F238E27FC236}">
                <a16:creationId xmlns:a16="http://schemas.microsoft.com/office/drawing/2014/main" id="{DAF8E602-7D55-E0B4-9DEE-DF77EA50FF62}"/>
              </a:ext>
            </a:extLst>
          </p:cNvPr>
          <p:cNvSpPr>
            <a:spLocks noGrp="1"/>
          </p:cNvSpPr>
          <p:nvPr>
            <p:ph type="body" sz="half" idx="2"/>
          </p:nvPr>
        </p:nvSpPr>
        <p:spPr>
          <a:xfrm>
            <a:off x="6199806" y="2423160"/>
            <a:ext cx="2944194" cy="3291840"/>
          </a:xfrm>
        </p:spPr>
        <p:txBody>
          <a:bodyPr/>
          <a:lstStyle/>
          <a:p>
            <a:pPr marL="342900" indent="-342900">
              <a:buFont typeface="Arial" panose="020B0604020202020204" pitchFamily="34" charset="0"/>
              <a:buChar char="•"/>
            </a:pPr>
            <a:r>
              <a:rPr lang="en-US" sz="2400" dirty="0">
                <a:solidFill>
                  <a:schemeClr val="tx1"/>
                </a:solidFill>
              </a:rPr>
              <a:t>Body part: penis</a:t>
            </a:r>
          </a:p>
          <a:p>
            <a:pPr marL="342900" indent="-342900">
              <a:buFont typeface="Arial" panose="020B0604020202020204" pitchFamily="34" charset="0"/>
              <a:buChar char="•"/>
            </a:pPr>
            <a:r>
              <a:rPr lang="en-US" sz="2400" dirty="0">
                <a:solidFill>
                  <a:schemeClr val="tx1"/>
                </a:solidFill>
              </a:rPr>
              <a:t>Mechanism: pinch</a:t>
            </a:r>
          </a:p>
          <a:p>
            <a:pPr marL="342900" indent="-342900">
              <a:buFont typeface="Arial" panose="020B0604020202020204" pitchFamily="34" charset="0"/>
              <a:buChar char="•"/>
            </a:pPr>
            <a:r>
              <a:rPr lang="en-US" sz="2400" dirty="0">
                <a:solidFill>
                  <a:schemeClr val="tx1"/>
                </a:solidFill>
              </a:rPr>
              <a:t>Reason: punishment for toilet training mistake</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68A489C-0C38-DD98-B18B-B51F0698CC0F}"/>
              </a:ext>
            </a:extLst>
          </p:cNvPr>
          <p:cNvGraphicFramePr>
            <a:graphicFrameLocks noGrp="1"/>
          </p:cNvGraphicFramePr>
          <p:nvPr>
            <p:extLst>
              <p:ext uri="{D42A27DB-BD31-4B8C-83A1-F6EECF244321}">
                <p14:modId xmlns:p14="http://schemas.microsoft.com/office/powerpoint/2010/main" val="3611452219"/>
              </p:ext>
            </p:extLst>
          </p:nvPr>
        </p:nvGraphicFramePr>
        <p:xfrm>
          <a:off x="123569" y="533400"/>
          <a:ext cx="5638799" cy="5924504"/>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4197659788"/>
                    </a:ext>
                  </a:extLst>
                </a:gridCol>
                <a:gridCol w="3505199">
                  <a:extLst>
                    <a:ext uri="{9D8B030D-6E8A-4147-A177-3AD203B41FA5}">
                      <a16:colId xmlns:a16="http://schemas.microsoft.com/office/drawing/2014/main" val="2283698983"/>
                    </a:ext>
                  </a:extLst>
                </a:gridCol>
              </a:tblGrid>
              <a:tr h="614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solidFill>
                        </a:rPr>
                        <a:t>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solidFill>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138373"/>
                  </a:ext>
                </a:extLst>
              </a:tr>
              <a:tr h="1409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Excessive Modesty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5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Child very comfortable with nudity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Unwilling to change for gym class or participate in physical education class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Extreme fear of being touched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Unwilling to submit to physical examination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50000"/>
                      </a:schemeClr>
                    </a:solidFill>
                  </a:tcPr>
                </a:tc>
                <a:extLst>
                  <a:ext uri="{0D108BD9-81ED-4DB2-BD59-A6C34878D82A}">
                    <a16:rowId xmlns:a16="http://schemas.microsoft.com/office/drawing/2014/main" val="851235992"/>
                  </a:ext>
                </a:extLst>
              </a:tr>
              <a:tr h="1901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Behavioral Extremes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0000"/>
                      </a:schemeClr>
                    </a:solidFill>
                  </a:tcPr>
                </a:tc>
                <a:tc>
                  <a:txBody>
                    <a:bodyPr/>
                    <a:lstStyle/>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Aggressive towards other children</a:t>
                      </a:r>
                    </a:p>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Poor peer relationships </a:t>
                      </a:r>
                    </a:p>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Overly passive and submissive (e.g., submits readily to genital examination during which most children would show reluctance or embarrassment)</a:t>
                      </a:r>
                    </a:p>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General fearfulness </a:t>
                      </a:r>
                    </a:p>
                    <a:p>
                      <a:pPr marL="285750" lvl="0" indent="-285750">
                        <a:buFont typeface="Wingdings" panose="05000000000000000000" pitchFamily="2" charset="2"/>
                        <a:buChar char="§"/>
                      </a:pPr>
                      <a:r>
                        <a:rPr lang="en-US" sz="1400" dirty="0">
                          <a:solidFill>
                            <a:srgbClr val="6E2639"/>
                          </a:solidFill>
                          <a:latin typeface="+mn-lt"/>
                          <a:cs typeface="Arial" panose="020B0604020202020204" pitchFamily="34" charset="0"/>
                        </a:rPr>
                        <a:t>Manifestations of low self-esteem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alpha val="70000"/>
                      </a:schemeClr>
                    </a:solidFill>
                  </a:tcPr>
                </a:tc>
                <a:extLst>
                  <a:ext uri="{0D108BD9-81ED-4DB2-BD59-A6C34878D82A}">
                    <a16:rowId xmlns:a16="http://schemas.microsoft.com/office/drawing/2014/main" val="752337741"/>
                  </a:ext>
                </a:extLst>
              </a:tr>
              <a:tr h="1712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Sexual Behavior More Advanced than Normal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5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Has sophisticated or unusual knowledge of sexual behaviors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Tries to force other children to engage in sexual practices with them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Demonstrates seductive or promiscuous sexual behavior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6E2639"/>
                          </a:solidFill>
                          <a:effectLst/>
                          <a:uLnTx/>
                          <a:uFillTx/>
                          <a:latin typeface="+mn-lt"/>
                          <a:ea typeface="+mn-ea"/>
                          <a:cs typeface="Arial" panose="020B0604020202020204" pitchFamily="34" charset="0"/>
                        </a:rPr>
                        <a:t>Engages in prostitution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50000"/>
                      </a:schemeClr>
                    </a:solidFill>
                  </a:tcPr>
                </a:tc>
                <a:extLst>
                  <a:ext uri="{0D108BD9-81ED-4DB2-BD59-A6C34878D82A}">
                    <a16:rowId xmlns:a16="http://schemas.microsoft.com/office/drawing/2014/main" val="2488350748"/>
                  </a:ext>
                </a:extLst>
              </a:tr>
            </a:tbl>
          </a:graphicData>
        </a:graphic>
      </p:graphicFrame>
      <p:sp>
        <p:nvSpPr>
          <p:cNvPr id="5" name="Title 4">
            <a:extLst>
              <a:ext uri="{FF2B5EF4-FFF2-40B4-BE49-F238E27FC236}">
                <a16:creationId xmlns:a16="http://schemas.microsoft.com/office/drawing/2014/main" id="{FAB9E0E3-4121-5E4B-B50E-4F775D53E58D}"/>
              </a:ext>
            </a:extLst>
          </p:cNvPr>
          <p:cNvSpPr>
            <a:spLocks noGrp="1"/>
          </p:cNvSpPr>
          <p:nvPr>
            <p:ph type="title"/>
          </p:nvPr>
        </p:nvSpPr>
        <p:spPr>
          <a:xfrm>
            <a:off x="6019800" y="1219200"/>
            <a:ext cx="3000631" cy="3642360"/>
          </a:xfrm>
        </p:spPr>
        <p:txBody>
          <a:bodyPr>
            <a:normAutofit/>
          </a:bodyPr>
          <a:lstStyle/>
          <a:p>
            <a:r>
              <a:rPr lang="en-US" sz="4000" dirty="0">
                <a:solidFill>
                  <a:srgbClr val="52A3CB"/>
                </a:solidFill>
              </a:rPr>
              <a:t>Behavioral Indicators Of Sexual Abuse</a:t>
            </a:r>
            <a:br>
              <a:rPr lang="en-US" sz="4000" dirty="0"/>
            </a:br>
            <a:endParaRPr lang="en-US" sz="4000" dirty="0"/>
          </a:p>
        </p:txBody>
      </p:sp>
    </p:spTree>
    <p:extLst>
      <p:ext uri="{BB962C8B-B14F-4D97-AF65-F5344CB8AC3E}">
        <p14:creationId xmlns:p14="http://schemas.microsoft.com/office/powerpoint/2010/main" val="145496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4F03C5-B6B3-CFD5-2AA5-1D0073E9895C}"/>
              </a:ext>
            </a:extLst>
          </p:cNvPr>
          <p:cNvSpPr/>
          <p:nvPr/>
        </p:nvSpPr>
        <p:spPr>
          <a:xfrm rot="16200000">
            <a:off x="4156739" y="1900924"/>
            <a:ext cx="6914082" cy="3060441"/>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73FBDA-B67B-BDCA-AF6B-C45589593104}"/>
              </a:ext>
            </a:extLst>
          </p:cNvPr>
          <p:cNvSpPr>
            <a:spLocks noGrp="1"/>
          </p:cNvSpPr>
          <p:nvPr>
            <p:ph type="title"/>
          </p:nvPr>
        </p:nvSpPr>
        <p:spPr>
          <a:xfrm>
            <a:off x="6413630" y="914400"/>
            <a:ext cx="2400300" cy="1447506"/>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FAD935F7-6D3D-7A2B-3EE8-EE78FE44B6F4}"/>
              </a:ext>
            </a:extLst>
          </p:cNvPr>
          <p:cNvSpPr>
            <a:spLocks noGrp="1"/>
          </p:cNvSpPr>
          <p:nvPr>
            <p:ph type="body" sz="half" idx="2"/>
          </p:nvPr>
        </p:nvSpPr>
        <p:spPr>
          <a:xfrm>
            <a:off x="6172200" y="2514600"/>
            <a:ext cx="3048000" cy="3291840"/>
          </a:xfrm>
        </p:spPr>
        <p:txBody>
          <a:bodyPr>
            <a:normAutofit/>
          </a:bodyPr>
          <a:lstStyle/>
          <a:p>
            <a:pPr marL="342900" indent="-342900">
              <a:buFont typeface="Arial" panose="020B0604020202020204" pitchFamily="34" charset="0"/>
              <a:buChar char="•"/>
            </a:pPr>
            <a:r>
              <a:rPr lang="en-US" sz="2400" dirty="0">
                <a:solidFill>
                  <a:schemeClr val="tx1"/>
                </a:solidFill>
              </a:rPr>
              <a:t>Mechanism: birthmark</a:t>
            </a:r>
          </a:p>
          <a:p>
            <a:pPr marL="285750" indent="-285750">
              <a:buFont typeface="Arial" panose="020B0604020202020204" pitchFamily="34" charset="0"/>
              <a:buChar char="•"/>
            </a:pPr>
            <a:r>
              <a:rPr lang="en-US" sz="2400" dirty="0">
                <a:solidFill>
                  <a:schemeClr val="tx1"/>
                </a:solidFill>
              </a:rPr>
              <a:t>Mongolian spots Grey/Blue/Green marks on different parts of body</a:t>
            </a:r>
            <a:r>
              <a:rPr lang="en-US" sz="2400" dirty="0">
                <a:solidFill>
                  <a:srgbClr val="6E2639"/>
                </a:solidFill>
              </a:rPr>
              <a:t>. </a:t>
            </a:r>
          </a:p>
        </p:txBody>
      </p:sp>
      <p:pic>
        <p:nvPicPr>
          <p:cNvPr id="7" name="Picture 6" descr="A close-up of a naked baby's butt&#10;&#10;Description automatically generated">
            <a:extLst>
              <a:ext uri="{FF2B5EF4-FFF2-40B4-BE49-F238E27FC236}">
                <a16:creationId xmlns:a16="http://schemas.microsoft.com/office/drawing/2014/main" id="{9A782B59-D544-E25F-BC76-BC7D2693EC54}"/>
              </a:ext>
            </a:extLst>
          </p:cNvPr>
          <p:cNvPicPr>
            <a:picLocks noChangeAspect="1"/>
          </p:cNvPicPr>
          <p:nvPr/>
        </p:nvPicPr>
        <p:blipFill rotWithShape="1">
          <a:blip r:embed="rId3">
            <a:extLst>
              <a:ext uri="{28A0092B-C50C-407E-A947-70E740481C1C}">
                <a14:useLocalDpi xmlns:a14="http://schemas.microsoft.com/office/drawing/2010/main" val="0"/>
              </a:ext>
            </a:extLst>
          </a:blip>
          <a:srcRect l="5562" t="4499" r="3748" b="2853"/>
          <a:stretch/>
        </p:blipFill>
        <p:spPr>
          <a:xfrm>
            <a:off x="97570" y="4344248"/>
            <a:ext cx="3157662" cy="2493569"/>
          </a:xfrm>
          <a:prstGeom prst="rect">
            <a:avLst/>
          </a:prstGeom>
          <a:effectLst>
            <a:softEdge rad="88900"/>
          </a:effectLst>
        </p:spPr>
      </p:pic>
      <p:pic>
        <p:nvPicPr>
          <p:cNvPr id="6" name="Picture 5">
            <a:extLst>
              <a:ext uri="{FF2B5EF4-FFF2-40B4-BE49-F238E27FC236}">
                <a16:creationId xmlns:a16="http://schemas.microsoft.com/office/drawing/2014/main" id="{34322FC4-595F-1626-BB39-B6018FE7B4C6}"/>
              </a:ext>
            </a:extLst>
          </p:cNvPr>
          <p:cNvPicPr>
            <a:picLocks noChangeAspect="1"/>
          </p:cNvPicPr>
          <p:nvPr/>
        </p:nvPicPr>
        <p:blipFill rotWithShape="1">
          <a:blip r:embed="rId4">
            <a:extLst>
              <a:ext uri="{28A0092B-C50C-407E-A947-70E740481C1C}">
                <a14:useLocalDpi xmlns:a14="http://schemas.microsoft.com/office/drawing/2010/main" val="0"/>
              </a:ext>
            </a:extLst>
          </a:blip>
          <a:srcRect l="5300" t="2183" r="2674" b="7821"/>
          <a:stretch/>
        </p:blipFill>
        <p:spPr>
          <a:xfrm>
            <a:off x="2667000" y="2345658"/>
            <a:ext cx="3289941" cy="2073942"/>
          </a:xfrm>
          <a:prstGeom prst="rect">
            <a:avLst/>
          </a:prstGeom>
          <a:effectLst>
            <a:softEdge rad="114300"/>
          </a:effectLst>
        </p:spPr>
      </p:pic>
      <p:pic>
        <p:nvPicPr>
          <p:cNvPr id="8" name="Picture 2">
            <a:extLst>
              <a:ext uri="{FF2B5EF4-FFF2-40B4-BE49-F238E27FC236}">
                <a16:creationId xmlns:a16="http://schemas.microsoft.com/office/drawing/2014/main" id="{6DB1D278-3C5A-39D7-65A1-93EB6F5F27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0" r="2600" b="5694"/>
          <a:stretch/>
        </p:blipFill>
        <p:spPr bwMode="auto">
          <a:xfrm>
            <a:off x="0" y="80419"/>
            <a:ext cx="3255231" cy="2357235"/>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E43327E-0E5D-162A-AA76-4BA6B0C2CD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CA608-94F6-F5D3-1B69-A7F73531072C}"/>
              </a:ext>
            </a:extLst>
          </p:cNvPr>
          <p:cNvSpPr>
            <a:spLocks noGrp="1"/>
          </p:cNvSpPr>
          <p:nvPr>
            <p:ph type="title"/>
          </p:nvPr>
        </p:nvSpPr>
        <p:spPr>
          <a:xfrm>
            <a:off x="1087596" y="381000"/>
            <a:ext cx="6960870" cy="686072"/>
          </a:xfrm>
        </p:spPr>
        <p:txBody>
          <a:bodyPr>
            <a:noAutofit/>
          </a:bodyPr>
          <a:lstStyle/>
          <a:p>
            <a:pPr algn="ctr"/>
            <a:r>
              <a:rPr lang="en-US" sz="4400" dirty="0">
                <a:solidFill>
                  <a:srgbClr val="52A3CB"/>
                </a:solidFill>
              </a:rPr>
              <a:t>BRUISE OR Mongolian spot? </a:t>
            </a:r>
          </a:p>
        </p:txBody>
      </p:sp>
      <p:pic>
        <p:nvPicPr>
          <p:cNvPr id="3" name="Online Media 2" title="Congenital Dermal Melanosis (Mongolian Spots)">
            <a:hlinkClick r:id="" action="ppaction://media"/>
            <a:extLst>
              <a:ext uri="{FF2B5EF4-FFF2-40B4-BE49-F238E27FC236}">
                <a16:creationId xmlns:a16="http://schemas.microsoft.com/office/drawing/2014/main" id="{D93B6DB4-1DD5-AE34-9D29-F1BDB19CFD8B}"/>
              </a:ext>
            </a:extLst>
          </p:cNvPr>
          <p:cNvPicPr>
            <a:picLocks noRot="1" noChangeAspect="1"/>
          </p:cNvPicPr>
          <p:nvPr>
            <a:videoFile r:link="rId1"/>
          </p:nvPr>
        </p:nvPicPr>
        <p:blipFill>
          <a:blip r:embed="rId4"/>
          <a:stretch>
            <a:fillRect/>
          </a:stretch>
        </p:blipFill>
        <p:spPr>
          <a:xfrm>
            <a:off x="104454" y="1067072"/>
            <a:ext cx="9045539" cy="5110101"/>
          </a:xfrm>
          <a:prstGeom prst="rect">
            <a:avLst/>
          </a:prstGeom>
        </p:spPr>
      </p:pic>
    </p:spTree>
    <p:extLst>
      <p:ext uri="{BB962C8B-B14F-4D97-AF65-F5344CB8AC3E}">
        <p14:creationId xmlns:p14="http://schemas.microsoft.com/office/powerpoint/2010/main" val="285953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1C6D20-A707-7FE0-D069-F1C517ACAC70}"/>
              </a:ext>
            </a:extLst>
          </p:cNvPr>
          <p:cNvSpPr/>
          <p:nvPr/>
        </p:nvSpPr>
        <p:spPr>
          <a:xfrm>
            <a:off x="0" y="4895612"/>
            <a:ext cx="9144000" cy="1962388"/>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a:extLst>
              <a:ext uri="{FF2B5EF4-FFF2-40B4-BE49-F238E27FC236}">
                <a16:creationId xmlns:a16="http://schemas.microsoft.com/office/drawing/2014/main" id="{EE68861B-27F6-A7DE-A106-5AB5A00C3D64}"/>
              </a:ext>
            </a:extLst>
          </p:cNvPr>
          <p:cNvSpPr>
            <a:spLocks noGrp="1" noChangeArrowheads="1"/>
          </p:cNvSpPr>
          <p:nvPr>
            <p:ph type="title"/>
          </p:nvPr>
        </p:nvSpPr>
        <p:spPr>
          <a:xfrm>
            <a:off x="1878330" y="1371600"/>
            <a:ext cx="6960870" cy="3154679"/>
          </a:xfrm>
        </p:spPr>
        <p:txBody>
          <a:bodyPr>
            <a:noAutofit/>
          </a:bodyPr>
          <a:lstStyle/>
          <a:p>
            <a:r>
              <a:rPr lang="en-US" altLang="en-US" sz="5400" b="1" dirty="0">
                <a:solidFill>
                  <a:schemeClr val="accent1"/>
                </a:solidFill>
                <a:latin typeface="+mn-lt"/>
              </a:rPr>
              <a:t>MidSOUTH Training Academy</a:t>
            </a:r>
          </a:p>
        </p:txBody>
      </p:sp>
      <p:sp>
        <p:nvSpPr>
          <p:cNvPr id="2" name="TextBox 1">
            <a:extLst>
              <a:ext uri="{FF2B5EF4-FFF2-40B4-BE49-F238E27FC236}">
                <a16:creationId xmlns:a16="http://schemas.microsoft.com/office/drawing/2014/main" id="{942C2769-5217-36BE-E24C-8E5EE8B03C94}"/>
              </a:ext>
            </a:extLst>
          </p:cNvPr>
          <p:cNvSpPr txBox="1"/>
          <p:nvPr/>
        </p:nvSpPr>
        <p:spPr>
          <a:xfrm>
            <a:off x="1914144" y="838200"/>
            <a:ext cx="4181856" cy="461665"/>
          </a:xfrm>
          <a:prstGeom prst="rect">
            <a:avLst/>
          </a:prstGeom>
          <a:noFill/>
        </p:spPr>
        <p:txBody>
          <a:bodyPr wrap="square" rtlCol="0">
            <a:spAutoFit/>
          </a:bodyPr>
          <a:lstStyle/>
          <a:p>
            <a:r>
              <a:rPr lang="en-US" sz="2400" b="1" u="sng" dirty="0">
                <a:latin typeface="Segoe Script" panose="030B0504020000000003" pitchFamily="66" charset="0"/>
                <a:cs typeface="Dreaming Outloud Script Pro" panose="020B0604020202020204" pitchFamily="66" charset="0"/>
              </a:rPr>
              <a:t>Presented to you by…</a:t>
            </a:r>
          </a:p>
        </p:txBody>
      </p:sp>
      <p:cxnSp>
        <p:nvCxnSpPr>
          <p:cNvPr id="4" name="Straight Connector 3">
            <a:extLst>
              <a:ext uri="{FF2B5EF4-FFF2-40B4-BE49-F238E27FC236}">
                <a16:creationId xmlns:a16="http://schemas.microsoft.com/office/drawing/2014/main" id="{141074D4-4E61-DBE0-7EE4-216B9EFA8D5C}"/>
              </a:ext>
            </a:extLst>
          </p:cNvPr>
          <p:cNvCxnSpPr/>
          <p:nvPr/>
        </p:nvCxnSpPr>
        <p:spPr>
          <a:xfrm>
            <a:off x="0" y="4876800"/>
            <a:ext cx="9144000" cy="0"/>
          </a:xfrm>
          <a:prstGeom prst="line">
            <a:avLst/>
          </a:prstGeom>
          <a:ln w="57150">
            <a:solidFill>
              <a:srgbClr val="6E2639"/>
            </a:solidFill>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2B4C538F-1BDD-2058-7F59-DC1566337919}"/>
              </a:ext>
            </a:extLst>
          </p:cNvPr>
          <p:cNvSpPr/>
          <p:nvPr/>
        </p:nvSpPr>
        <p:spPr>
          <a:xfrm>
            <a:off x="457200" y="2408210"/>
            <a:ext cx="915670" cy="898585"/>
          </a:xfrm>
          <a:prstGeom prst="flowChartConnector">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02E3ED28-A6D8-4733-61F2-D4AC4FEDD5C1}"/>
              </a:ext>
            </a:extLst>
          </p:cNvPr>
          <p:cNvSpPr/>
          <p:nvPr/>
        </p:nvSpPr>
        <p:spPr>
          <a:xfrm>
            <a:off x="292100" y="2209803"/>
            <a:ext cx="1245870" cy="1295397"/>
          </a:xfrm>
          <a:prstGeom prst="flowChartConnector">
            <a:avLst/>
          </a:prstGeom>
          <a:noFill/>
          <a:ln w="79375" cmpd="sng">
            <a:solidFill>
              <a:srgbClr val="52A3CB"/>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77DD8F7-92E9-0764-7222-B78E487B239F}"/>
              </a:ext>
            </a:extLst>
          </p:cNvPr>
          <p:cNvSpPr>
            <a:spLocks noGrp="1"/>
          </p:cNvSpPr>
          <p:nvPr>
            <p:ph type="body" idx="1"/>
          </p:nvPr>
        </p:nvSpPr>
        <p:spPr/>
        <p:txBody>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0C4EB1-E6F2-145D-E60A-765E0A46E0C8}"/>
              </a:ext>
            </a:extLst>
          </p:cNvPr>
          <p:cNvSpPr/>
          <p:nvPr/>
        </p:nvSpPr>
        <p:spPr>
          <a:xfrm rot="16200000">
            <a:off x="4201059" y="1971141"/>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986" name="Picture 2">
            <a:extLst>
              <a:ext uri="{FF2B5EF4-FFF2-40B4-BE49-F238E27FC236}">
                <a16:creationId xmlns:a16="http://schemas.microsoft.com/office/drawing/2014/main" id="{90D35CAC-6814-9226-23BE-A0D39E25CC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4" r="3607" b="4999"/>
          <a:stretch/>
        </p:blipFill>
        <p:spPr bwMode="auto">
          <a:xfrm>
            <a:off x="117798" y="83525"/>
            <a:ext cx="4086194" cy="4015741"/>
          </a:xfrm>
          <a:prstGeom prst="rect">
            <a:avLst/>
          </a:prstGeom>
          <a:noFill/>
          <a:ln w="38100">
            <a:no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19C1C9C-8E58-A190-EC03-027E7A7E147A}"/>
              </a:ext>
            </a:extLst>
          </p:cNvPr>
          <p:cNvSpPr>
            <a:spLocks noGrp="1"/>
          </p:cNvSpPr>
          <p:nvPr>
            <p:ph type="title"/>
          </p:nvPr>
        </p:nvSpPr>
        <p:spPr>
          <a:xfrm>
            <a:off x="6457950" y="304800"/>
            <a:ext cx="2400300" cy="1554186"/>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C3B9118C-9775-78BE-2126-8EEDF377A6E1}"/>
              </a:ext>
            </a:extLst>
          </p:cNvPr>
          <p:cNvSpPr>
            <a:spLocks noGrp="1"/>
          </p:cNvSpPr>
          <p:nvPr>
            <p:ph type="body" sz="half" idx="2"/>
          </p:nvPr>
        </p:nvSpPr>
        <p:spPr>
          <a:xfrm>
            <a:off x="6219390" y="2133600"/>
            <a:ext cx="3093989" cy="4358640"/>
          </a:xfrm>
        </p:spPr>
        <p:txBody>
          <a:bodyPr>
            <a:normAutofit fontScale="85000" lnSpcReduction="10000"/>
          </a:bodyPr>
          <a:lstStyle/>
          <a:p>
            <a:pPr marL="285750" indent="-285750">
              <a:buFont typeface="Arial" panose="020B0604020202020204" pitchFamily="34" charset="0"/>
              <a:buChar char="•"/>
            </a:pPr>
            <a:r>
              <a:rPr lang="en-US" sz="2800" b="1" dirty="0">
                <a:solidFill>
                  <a:schemeClr val="tx1"/>
                </a:solidFill>
              </a:rPr>
              <a:t>Folk Medicine Practice</a:t>
            </a:r>
          </a:p>
          <a:p>
            <a:pPr marL="285750" indent="-285750">
              <a:buFont typeface="Arial" panose="020B0604020202020204" pitchFamily="34" charset="0"/>
              <a:buChar char="•"/>
            </a:pPr>
            <a:r>
              <a:rPr lang="en-US" sz="2800" dirty="0">
                <a:solidFill>
                  <a:schemeClr val="tx1"/>
                </a:solidFill>
              </a:rPr>
              <a:t>Vietnamese child </a:t>
            </a:r>
          </a:p>
          <a:p>
            <a:pPr marL="285750" indent="-285750">
              <a:buFont typeface="Arial" panose="020B0604020202020204" pitchFamily="34" charset="0"/>
              <a:buChar char="•"/>
            </a:pPr>
            <a:r>
              <a:rPr lang="en-US" sz="2800" dirty="0">
                <a:solidFill>
                  <a:schemeClr val="tx1"/>
                </a:solidFill>
              </a:rPr>
              <a:t>Mechanism: Coining aka Cao Gio  (Vietnamese)</a:t>
            </a:r>
          </a:p>
          <a:p>
            <a:pPr marL="285750" indent="-285750">
              <a:buFont typeface="Arial" panose="020B0604020202020204" pitchFamily="34" charset="0"/>
              <a:buChar char="•"/>
            </a:pPr>
            <a:r>
              <a:rPr lang="en-US" sz="2800" dirty="0">
                <a:solidFill>
                  <a:schemeClr val="tx1"/>
                </a:solidFill>
              </a:rPr>
              <a:t>Coin repeatedly rubbed against skin, causing friction-type bruise</a:t>
            </a:r>
          </a:p>
          <a:p>
            <a:endParaRPr lang="en-US" dirty="0"/>
          </a:p>
        </p:txBody>
      </p:sp>
      <p:pic>
        <p:nvPicPr>
          <p:cNvPr id="5" name="Picture 4" descr="A back of a person with a rash on his back&#10;&#10;Description automatically generated">
            <a:extLst>
              <a:ext uri="{FF2B5EF4-FFF2-40B4-BE49-F238E27FC236}">
                <a16:creationId xmlns:a16="http://schemas.microsoft.com/office/drawing/2014/main" id="{16D16570-B0D5-EF06-8F7F-41694B3F5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311" y="4230334"/>
            <a:ext cx="3273511" cy="2456793"/>
          </a:xfrm>
          <a:prstGeom prst="rect">
            <a:avLst/>
          </a:prstGeom>
          <a:ln w="38100">
            <a:noFill/>
          </a:ln>
          <a:effectLst>
            <a:softEdge rad="0"/>
          </a:effectLst>
        </p:spPr>
      </p:pic>
      <p:sp>
        <p:nvSpPr>
          <p:cNvPr id="7" name="Arrow: Right 6">
            <a:extLst>
              <a:ext uri="{FF2B5EF4-FFF2-40B4-BE49-F238E27FC236}">
                <a16:creationId xmlns:a16="http://schemas.microsoft.com/office/drawing/2014/main" id="{8B72F3F0-B268-6B7D-867A-661B2AB5A95D}"/>
              </a:ext>
            </a:extLst>
          </p:cNvPr>
          <p:cNvSpPr/>
          <p:nvPr/>
        </p:nvSpPr>
        <p:spPr>
          <a:xfrm>
            <a:off x="838200" y="4431971"/>
            <a:ext cx="1997466" cy="2053515"/>
          </a:xfrm>
          <a:prstGeom prst="rightArrow">
            <a:avLst/>
          </a:prstGeom>
          <a:ln>
            <a:solidFill>
              <a:srgbClr val="52A3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B0884C1-5F51-C654-56CD-0E180F00EAE4}"/>
              </a:ext>
            </a:extLst>
          </p:cNvPr>
          <p:cNvSpPr/>
          <p:nvPr/>
        </p:nvSpPr>
        <p:spPr>
          <a:xfrm rot="10800000">
            <a:off x="4087381" y="1198025"/>
            <a:ext cx="1941944" cy="1848017"/>
          </a:xfrm>
          <a:prstGeom prst="rightArrow">
            <a:avLst/>
          </a:prstGeom>
          <a:ln>
            <a:solidFill>
              <a:srgbClr val="52A3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0F9D89A-1196-AEC5-605B-C1CC5D6DC244}"/>
              </a:ext>
            </a:extLst>
          </p:cNvPr>
          <p:cNvSpPr txBox="1"/>
          <p:nvPr/>
        </p:nvSpPr>
        <p:spPr>
          <a:xfrm>
            <a:off x="4668000" y="1660369"/>
            <a:ext cx="1382011" cy="923330"/>
          </a:xfrm>
          <a:prstGeom prst="rect">
            <a:avLst/>
          </a:prstGeom>
          <a:noFill/>
          <a:ln w="38100">
            <a:noFill/>
          </a:ln>
        </p:spPr>
        <p:txBody>
          <a:bodyPr wrap="square">
            <a:spAutoFit/>
          </a:bodyPr>
          <a:lstStyle/>
          <a:p>
            <a:pPr algn="r"/>
            <a:r>
              <a:rPr lang="en-US" dirty="0">
                <a:solidFill>
                  <a:schemeClr val="bg1"/>
                </a:solidFill>
              </a:rPr>
              <a:t>Severe Example Of Coining </a:t>
            </a:r>
          </a:p>
        </p:txBody>
      </p:sp>
      <p:sp>
        <p:nvSpPr>
          <p:cNvPr id="4" name="TextBox 3">
            <a:extLst>
              <a:ext uri="{FF2B5EF4-FFF2-40B4-BE49-F238E27FC236}">
                <a16:creationId xmlns:a16="http://schemas.microsoft.com/office/drawing/2014/main" id="{19D31AC2-899F-E9BA-4D5E-6FAE93E7704E}"/>
              </a:ext>
            </a:extLst>
          </p:cNvPr>
          <p:cNvSpPr txBox="1"/>
          <p:nvPr/>
        </p:nvSpPr>
        <p:spPr>
          <a:xfrm>
            <a:off x="838200" y="4997063"/>
            <a:ext cx="1371600" cy="923330"/>
          </a:xfrm>
          <a:prstGeom prst="rect">
            <a:avLst/>
          </a:prstGeom>
          <a:noFill/>
          <a:ln w="38100">
            <a:noFill/>
          </a:ln>
        </p:spPr>
        <p:txBody>
          <a:bodyPr wrap="square" rtlCol="0">
            <a:spAutoFit/>
          </a:bodyPr>
          <a:lstStyle/>
          <a:p>
            <a:r>
              <a:rPr lang="en-US" dirty="0">
                <a:solidFill>
                  <a:schemeClr val="bg1"/>
                </a:solidFill>
              </a:rPr>
              <a:t>Mild Example Of Coining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5D7AE7-7221-F597-0438-930A6012FECD}"/>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38" name="Picture 2">
            <a:extLst>
              <a:ext uri="{FF2B5EF4-FFF2-40B4-BE49-F238E27FC236}">
                <a16:creationId xmlns:a16="http://schemas.microsoft.com/office/drawing/2014/main" id="{9F834444-BA48-55FD-2399-E524281DB1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 t="3333" r="1667" b="5000"/>
          <a:stretch/>
        </p:blipFill>
        <p:spPr bwMode="auto">
          <a:xfrm>
            <a:off x="84029" y="35650"/>
            <a:ext cx="3799870" cy="3603325"/>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2901C176-D0F8-4E3E-CB2C-E32C6D179EF1}"/>
              </a:ext>
            </a:extLst>
          </p:cNvPr>
          <p:cNvSpPr>
            <a:spLocks noGrp="1"/>
          </p:cNvSpPr>
          <p:nvPr>
            <p:ph type="title"/>
          </p:nvPr>
        </p:nvSpPr>
        <p:spPr>
          <a:xfrm>
            <a:off x="6457950" y="685800"/>
            <a:ext cx="2400300" cy="15849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6" name="Text Placeholder 5">
            <a:extLst>
              <a:ext uri="{FF2B5EF4-FFF2-40B4-BE49-F238E27FC236}">
                <a16:creationId xmlns:a16="http://schemas.microsoft.com/office/drawing/2014/main" id="{07D1371A-E222-5E96-D19D-83456052957D}"/>
              </a:ext>
            </a:extLst>
          </p:cNvPr>
          <p:cNvSpPr>
            <a:spLocks noGrp="1"/>
          </p:cNvSpPr>
          <p:nvPr>
            <p:ph type="body" sz="half" idx="2"/>
          </p:nvPr>
        </p:nvSpPr>
        <p:spPr>
          <a:xfrm>
            <a:off x="6245087" y="2438400"/>
            <a:ext cx="2895600" cy="4587240"/>
          </a:xfrm>
        </p:spPr>
        <p:txBody>
          <a:bodyPr>
            <a:normAutofit fontScale="92500" lnSpcReduction="20000"/>
          </a:bodyPr>
          <a:lstStyle/>
          <a:p>
            <a:pPr marL="285750" indent="-285750">
              <a:buFont typeface="Arial" panose="020B0604020202020204" pitchFamily="34" charset="0"/>
              <a:buChar char="•"/>
            </a:pPr>
            <a:r>
              <a:rPr lang="en-US" sz="2400" dirty="0">
                <a:solidFill>
                  <a:schemeClr val="tx1"/>
                </a:solidFill>
              </a:rPr>
              <a:t>Teenager </a:t>
            </a:r>
          </a:p>
          <a:p>
            <a:pPr marL="285750" indent="-285750">
              <a:buFont typeface="Arial" panose="020B0604020202020204" pitchFamily="34" charset="0"/>
              <a:buChar char="•"/>
            </a:pPr>
            <a:r>
              <a:rPr lang="en-US" sz="2400" b="1" dirty="0">
                <a:solidFill>
                  <a:schemeClr val="tx1"/>
                </a:solidFill>
              </a:rPr>
              <a:t>Folk Medicine Practice</a:t>
            </a:r>
          </a:p>
          <a:p>
            <a:pPr marL="285750" indent="-285750">
              <a:buFont typeface="Arial" panose="020B0604020202020204" pitchFamily="34" charset="0"/>
              <a:buChar char="•"/>
            </a:pPr>
            <a:r>
              <a:rPr lang="en-US" sz="2400" dirty="0">
                <a:solidFill>
                  <a:schemeClr val="tx1"/>
                </a:solidFill>
              </a:rPr>
              <a:t>Mechanism: Cupping</a:t>
            </a:r>
          </a:p>
          <a:p>
            <a:pPr marL="285750" indent="-285750">
              <a:buFont typeface="Arial" panose="020B0604020202020204" pitchFamily="34" charset="0"/>
              <a:buChar char="•"/>
            </a:pPr>
            <a:r>
              <a:rPr lang="en-US" sz="2400" dirty="0">
                <a:solidFill>
                  <a:schemeClr val="tx1"/>
                </a:solidFill>
              </a:rPr>
              <a:t>During cupping, the alcohol used to flame the cup splashed on teenager’s skin and ignited</a:t>
            </a:r>
          </a:p>
          <a:p>
            <a:r>
              <a:rPr lang="en-US" sz="2400" dirty="0">
                <a:solidFill>
                  <a:schemeClr val="tx1"/>
                </a:solidFill>
              </a:rPr>
              <a:t>(Which caused the burns on mid-backside and arm)</a:t>
            </a:r>
          </a:p>
        </p:txBody>
      </p:sp>
      <p:pic>
        <p:nvPicPr>
          <p:cNvPr id="5" name="Picture 4" descr="A person receiving a cupping treatment&#10;&#10;Description automatically generated">
            <a:extLst>
              <a:ext uri="{FF2B5EF4-FFF2-40B4-BE49-F238E27FC236}">
                <a16:creationId xmlns:a16="http://schemas.microsoft.com/office/drawing/2014/main" id="{A463C830-BC19-E329-064D-301276591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015" y="3576271"/>
            <a:ext cx="3858249" cy="3281729"/>
          </a:xfrm>
          <a:prstGeom prst="rect">
            <a:avLst/>
          </a:prstGeom>
          <a:effectLst>
            <a:softEdge rad="63500"/>
          </a:effectLst>
        </p:spPr>
      </p:pic>
      <p:sp>
        <p:nvSpPr>
          <p:cNvPr id="7" name="Arrow: Right 6">
            <a:extLst>
              <a:ext uri="{FF2B5EF4-FFF2-40B4-BE49-F238E27FC236}">
                <a16:creationId xmlns:a16="http://schemas.microsoft.com/office/drawing/2014/main" id="{24930E4D-8B68-BF92-1FA8-C2C67BB992EA}"/>
              </a:ext>
            </a:extLst>
          </p:cNvPr>
          <p:cNvSpPr/>
          <p:nvPr/>
        </p:nvSpPr>
        <p:spPr>
          <a:xfrm>
            <a:off x="533400" y="4498075"/>
            <a:ext cx="1997466" cy="2053515"/>
          </a:xfrm>
          <a:prstGeom prst="rightArrow">
            <a:avLst/>
          </a:prstGeom>
          <a:ln>
            <a:solidFill>
              <a:srgbClr val="52A3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56E1D40-CCD3-E861-766D-E971562E9BEE}"/>
              </a:ext>
            </a:extLst>
          </p:cNvPr>
          <p:cNvSpPr/>
          <p:nvPr/>
        </p:nvSpPr>
        <p:spPr>
          <a:xfrm rot="10800000">
            <a:off x="3565134" y="1158080"/>
            <a:ext cx="1997466" cy="2053515"/>
          </a:xfrm>
          <a:prstGeom prst="rightArrow">
            <a:avLst/>
          </a:prstGeom>
          <a:ln>
            <a:solidFill>
              <a:srgbClr val="52A3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dirty="0">
              <a:solidFill>
                <a:schemeClr val="bg1">
                  <a:lumMod val="95000"/>
                </a:schemeClr>
              </a:solidFill>
            </a:endParaRPr>
          </a:p>
        </p:txBody>
      </p:sp>
      <p:sp>
        <p:nvSpPr>
          <p:cNvPr id="10" name="TextBox 9">
            <a:extLst>
              <a:ext uri="{FF2B5EF4-FFF2-40B4-BE49-F238E27FC236}">
                <a16:creationId xmlns:a16="http://schemas.microsoft.com/office/drawing/2014/main" id="{261A0E75-1F0E-25BC-18BF-3CCC7CD4E03B}"/>
              </a:ext>
            </a:extLst>
          </p:cNvPr>
          <p:cNvSpPr txBox="1"/>
          <p:nvPr/>
        </p:nvSpPr>
        <p:spPr>
          <a:xfrm>
            <a:off x="3962400" y="1723173"/>
            <a:ext cx="1471631" cy="923330"/>
          </a:xfrm>
          <a:prstGeom prst="rect">
            <a:avLst/>
          </a:prstGeom>
          <a:noFill/>
        </p:spPr>
        <p:txBody>
          <a:bodyPr wrap="square">
            <a:spAutoFit/>
          </a:bodyPr>
          <a:lstStyle/>
          <a:p>
            <a:pPr algn="r"/>
            <a:r>
              <a:rPr lang="en-US" dirty="0">
                <a:solidFill>
                  <a:schemeClr val="bg1">
                    <a:lumMod val="95000"/>
                  </a:schemeClr>
                </a:solidFill>
              </a:rPr>
              <a:t>Severe Example Of Cupping </a:t>
            </a:r>
          </a:p>
        </p:txBody>
      </p:sp>
      <p:sp>
        <p:nvSpPr>
          <p:cNvPr id="12" name="TextBox 11">
            <a:extLst>
              <a:ext uri="{FF2B5EF4-FFF2-40B4-BE49-F238E27FC236}">
                <a16:creationId xmlns:a16="http://schemas.microsoft.com/office/drawing/2014/main" id="{B6D7EC64-F936-B376-C7CE-E888EBEDA886}"/>
              </a:ext>
            </a:extLst>
          </p:cNvPr>
          <p:cNvSpPr txBox="1"/>
          <p:nvPr/>
        </p:nvSpPr>
        <p:spPr>
          <a:xfrm>
            <a:off x="609600" y="5201666"/>
            <a:ext cx="1828800" cy="646331"/>
          </a:xfrm>
          <a:prstGeom prst="rect">
            <a:avLst/>
          </a:prstGeom>
          <a:noFill/>
        </p:spPr>
        <p:txBody>
          <a:bodyPr wrap="square">
            <a:spAutoFit/>
          </a:bodyPr>
          <a:lstStyle/>
          <a:p>
            <a:r>
              <a:rPr lang="en-US" dirty="0">
                <a:solidFill>
                  <a:schemeClr val="bg1">
                    <a:lumMod val="95000"/>
                  </a:schemeClr>
                </a:solidFill>
              </a:rPr>
              <a:t>Mild Example Of Cupping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8A82E-BCB4-C518-EC35-127E06390EBD}"/>
              </a:ext>
            </a:extLst>
          </p:cNvPr>
          <p:cNvSpPr>
            <a:spLocks noGrp="1"/>
          </p:cNvSpPr>
          <p:nvPr>
            <p:ph type="title"/>
          </p:nvPr>
        </p:nvSpPr>
        <p:spPr>
          <a:xfrm>
            <a:off x="685800" y="484632"/>
            <a:ext cx="7772400" cy="582168"/>
          </a:xfrm>
        </p:spPr>
        <p:txBody>
          <a:bodyPr>
            <a:noAutofit/>
          </a:bodyPr>
          <a:lstStyle/>
          <a:p>
            <a:pPr algn="ctr"/>
            <a:r>
              <a:rPr lang="en-US" sz="8000" dirty="0">
                <a:solidFill>
                  <a:srgbClr val="D5410B"/>
                </a:solidFill>
              </a:rPr>
              <a:t>GROUNDING BREAK</a:t>
            </a:r>
          </a:p>
        </p:txBody>
      </p:sp>
      <p:pic>
        <p:nvPicPr>
          <p:cNvPr id="7" name="RPReplay_Final1702337488">
            <a:hlinkClick r:id="" action="ppaction://media"/>
            <a:extLst>
              <a:ext uri="{FF2B5EF4-FFF2-40B4-BE49-F238E27FC236}">
                <a16:creationId xmlns:a16="http://schemas.microsoft.com/office/drawing/2014/main" id="{7E90D238-E82F-34D4-263B-8B2CF6844C85}"/>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8861" b="12658"/>
          <a:stretch/>
        </p:blipFill>
        <p:spPr>
          <a:xfrm>
            <a:off x="685800" y="1219199"/>
            <a:ext cx="7772400" cy="5181601"/>
          </a:xfrm>
        </p:spPr>
      </p:pic>
    </p:spTree>
    <p:extLst>
      <p:ext uri="{BB962C8B-B14F-4D97-AF65-F5344CB8AC3E}">
        <p14:creationId xmlns:p14="http://schemas.microsoft.com/office/powerpoint/2010/main" val="105126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0D61B65-EF37-E09C-640A-4E2683E0CD64}"/>
              </a:ext>
            </a:extLst>
          </p:cNvPr>
          <p:cNvSpPr>
            <a:spLocks noGrp="1" noChangeArrowheads="1"/>
          </p:cNvSpPr>
          <p:nvPr>
            <p:ph type="ctrTitle"/>
          </p:nvPr>
        </p:nvSpPr>
        <p:spPr>
          <a:xfrm>
            <a:off x="685800" y="2055930"/>
            <a:ext cx="6069268" cy="1373070"/>
          </a:xfrm>
        </p:spPr>
        <p:txBody>
          <a:bodyPr/>
          <a:lstStyle/>
          <a:p>
            <a:r>
              <a:rPr lang="en-US" altLang="en-US" sz="9600" b="1" dirty="0"/>
              <a:t>Burns</a:t>
            </a:r>
          </a:p>
        </p:txBody>
      </p:sp>
      <p:sp>
        <p:nvSpPr>
          <p:cNvPr id="2" name="Subtitle 1">
            <a:extLst>
              <a:ext uri="{FF2B5EF4-FFF2-40B4-BE49-F238E27FC236}">
                <a16:creationId xmlns:a16="http://schemas.microsoft.com/office/drawing/2014/main" id="{EC7EA636-3454-5A4A-CE28-EB54F1022A5F}"/>
              </a:ext>
            </a:extLst>
          </p:cNvPr>
          <p:cNvSpPr>
            <a:spLocks noGrp="1"/>
          </p:cNvSpPr>
          <p:nvPr>
            <p:ph type="subTitle" idx="1"/>
          </p:nvPr>
        </p:nvSpPr>
        <p:spPr>
          <a:xfrm>
            <a:off x="646967" y="3373871"/>
            <a:ext cx="6108101" cy="588530"/>
          </a:xfrm>
        </p:spPr>
        <p:txBody>
          <a:bodyPr>
            <a:normAutofit/>
          </a:bodyPr>
          <a:lstStyle/>
          <a:p>
            <a:r>
              <a:rPr lang="en-US" sz="3200" dirty="0">
                <a:solidFill>
                  <a:srgbClr val="52A3CB"/>
                </a:solidFill>
              </a:rPr>
              <a:t>Accidental &amp; Intentional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FB9F04-14DC-A6CB-3919-154F23A9E89C}"/>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706" name="Picture 2">
            <a:extLst>
              <a:ext uri="{FF2B5EF4-FFF2-40B4-BE49-F238E27FC236}">
                <a16:creationId xmlns:a16="http://schemas.microsoft.com/office/drawing/2014/main" id="{B41DBDAF-D697-CFF8-B2B5-BAB3F0A015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6" t="2000" r="2104" b="5999"/>
          <a:stretch/>
        </p:blipFill>
        <p:spPr bwMode="auto">
          <a:xfrm>
            <a:off x="762000" y="0"/>
            <a:ext cx="4704521" cy="3657600"/>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DF35CD2-7B2C-B73F-3FCF-FB857E3F8BF9}"/>
              </a:ext>
            </a:extLst>
          </p:cNvPr>
          <p:cNvSpPr>
            <a:spLocks noGrp="1"/>
          </p:cNvSpPr>
          <p:nvPr>
            <p:ph type="title"/>
          </p:nvPr>
        </p:nvSpPr>
        <p:spPr>
          <a:xfrm>
            <a:off x="6457950" y="994661"/>
            <a:ext cx="2400300" cy="14325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26E498EB-0093-DEE0-6AC1-9964F2FCEC25}"/>
              </a:ext>
            </a:extLst>
          </p:cNvPr>
          <p:cNvSpPr>
            <a:spLocks noGrp="1"/>
          </p:cNvSpPr>
          <p:nvPr>
            <p:ph type="body" sz="half" idx="2"/>
          </p:nvPr>
        </p:nvSpPr>
        <p:spPr>
          <a:xfrm>
            <a:off x="6248400" y="2514600"/>
            <a:ext cx="2895600" cy="3291840"/>
          </a:xfrm>
        </p:spPr>
        <p:txBody>
          <a:bodyPr/>
          <a:lstStyle/>
          <a:p>
            <a:pPr marL="285750" indent="-285750">
              <a:buFont typeface="Arial" panose="020B0604020202020204" pitchFamily="34" charset="0"/>
              <a:buChar char="•"/>
            </a:pPr>
            <a:r>
              <a:rPr lang="en-US" sz="2400" dirty="0">
                <a:solidFill>
                  <a:schemeClr val="tx1"/>
                </a:solidFill>
              </a:rPr>
              <a:t>4 y/o Girl</a:t>
            </a:r>
          </a:p>
          <a:p>
            <a:pPr marL="285750" indent="-285750">
              <a:buFont typeface="Arial" panose="020B0604020202020204" pitchFamily="34" charset="0"/>
              <a:buChar char="•"/>
            </a:pPr>
            <a:r>
              <a:rPr lang="en-US" sz="2400" dirty="0">
                <a:solidFill>
                  <a:schemeClr val="tx1"/>
                </a:solidFill>
              </a:rPr>
              <a:t>Cigarette burn</a:t>
            </a:r>
          </a:p>
          <a:p>
            <a:pPr marL="285750" indent="-285750">
              <a:buFont typeface="Arial" panose="020B0604020202020204" pitchFamily="34" charset="0"/>
              <a:buChar char="•"/>
            </a:pPr>
            <a:r>
              <a:rPr lang="en-US" sz="2400" dirty="0">
                <a:solidFill>
                  <a:schemeClr val="tx1"/>
                </a:solidFill>
              </a:rPr>
              <a:t>Mechanism: Lit cigarette </a:t>
            </a:r>
          </a:p>
          <a:p>
            <a:pPr marL="285750" indent="-285750">
              <a:buFont typeface="Arial" panose="020B0604020202020204" pitchFamily="34" charset="0"/>
              <a:buChar char="•"/>
            </a:pPr>
            <a:r>
              <a:rPr lang="en-US" sz="2400" dirty="0">
                <a:solidFill>
                  <a:schemeClr val="tx1"/>
                </a:solidFill>
              </a:rPr>
              <a:t>Old and new burns </a:t>
            </a:r>
          </a:p>
          <a:p>
            <a:endParaRPr lang="en-US" dirty="0"/>
          </a:p>
        </p:txBody>
      </p:sp>
      <p:pic>
        <p:nvPicPr>
          <p:cNvPr id="8" name="Picture 7" descr="A close-up of a planet&#10;&#10;Description automatically generated">
            <a:extLst>
              <a:ext uri="{FF2B5EF4-FFF2-40B4-BE49-F238E27FC236}">
                <a16:creationId xmlns:a16="http://schemas.microsoft.com/office/drawing/2014/main" id="{E81C8AFF-B5D6-62B4-29DF-DF2C555C4138}"/>
              </a:ext>
            </a:extLst>
          </p:cNvPr>
          <p:cNvPicPr>
            <a:picLocks noChangeAspect="1"/>
          </p:cNvPicPr>
          <p:nvPr/>
        </p:nvPicPr>
        <p:blipFill rotWithShape="1">
          <a:blip r:embed="rId4">
            <a:extLst>
              <a:ext uri="{28A0092B-C50C-407E-A947-70E740481C1C}">
                <a14:useLocalDpi xmlns:a14="http://schemas.microsoft.com/office/drawing/2010/main" val="0"/>
              </a:ext>
            </a:extLst>
          </a:blip>
          <a:srcRect l="2631" t="4587" r="2631" b="5896"/>
          <a:stretch/>
        </p:blipFill>
        <p:spPr>
          <a:xfrm>
            <a:off x="762000" y="3707372"/>
            <a:ext cx="4603506" cy="3162660"/>
          </a:xfrm>
          <a:prstGeom prst="rect">
            <a:avLst/>
          </a:prstGeom>
          <a:effectLst>
            <a:softEdge rad="508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F8A91D-01AB-0E9B-4665-1B60BC458122}"/>
              </a:ext>
            </a:extLst>
          </p:cNvPr>
          <p:cNvSpPr/>
          <p:nvPr/>
        </p:nvSpPr>
        <p:spPr>
          <a:xfrm rot="16200000">
            <a:off x="4239159" y="1933041"/>
            <a:ext cx="68378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562" name="Picture 2">
            <a:extLst>
              <a:ext uri="{FF2B5EF4-FFF2-40B4-BE49-F238E27FC236}">
                <a16:creationId xmlns:a16="http://schemas.microsoft.com/office/drawing/2014/main" id="{169C5179-E8E8-F371-2B1E-F7E28498CA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9" t="1666" r="11162" b="7000"/>
          <a:stretch/>
        </p:blipFill>
        <p:spPr bwMode="auto">
          <a:xfrm>
            <a:off x="101181" y="1078230"/>
            <a:ext cx="5948536" cy="4865370"/>
          </a:xfrm>
          <a:prstGeom prst="rect">
            <a:avLst/>
          </a:prstGeom>
          <a:noFill/>
          <a:ln>
            <a:noFill/>
          </a:ln>
          <a:effectLst>
            <a:softEdge rad="88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342D107-A16B-6092-9A56-393408954E55}"/>
              </a:ext>
            </a:extLst>
          </p:cNvPr>
          <p:cNvSpPr>
            <a:spLocks noGrp="1"/>
          </p:cNvSpPr>
          <p:nvPr>
            <p:ph type="title"/>
          </p:nvPr>
        </p:nvSpPr>
        <p:spPr>
          <a:xfrm>
            <a:off x="6457950" y="6858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6" name="Text Placeholder 5">
            <a:extLst>
              <a:ext uri="{FF2B5EF4-FFF2-40B4-BE49-F238E27FC236}">
                <a16:creationId xmlns:a16="http://schemas.microsoft.com/office/drawing/2014/main" id="{4B64622F-F756-76AC-A63B-D30B13D3A5E3}"/>
              </a:ext>
            </a:extLst>
          </p:cNvPr>
          <p:cNvSpPr>
            <a:spLocks noGrp="1"/>
          </p:cNvSpPr>
          <p:nvPr>
            <p:ph type="body" sz="half" idx="2"/>
          </p:nvPr>
        </p:nvSpPr>
        <p:spPr>
          <a:xfrm>
            <a:off x="6172200" y="2438400"/>
            <a:ext cx="3126106" cy="3901440"/>
          </a:xfrm>
        </p:spPr>
        <p:txBody>
          <a:bodyPr>
            <a:normAutofit/>
          </a:bodyPr>
          <a:lstStyle/>
          <a:p>
            <a:pPr marL="285750" indent="-285750">
              <a:buFont typeface="Arial" panose="020B0604020202020204" pitchFamily="34" charset="0"/>
              <a:buChar char="•"/>
            </a:pPr>
            <a:r>
              <a:rPr lang="en-US" sz="2400" dirty="0">
                <a:solidFill>
                  <a:schemeClr val="tx1"/>
                </a:solidFill>
              </a:rPr>
              <a:t>4 y/o girl</a:t>
            </a:r>
          </a:p>
          <a:p>
            <a:pPr marL="285750" indent="-285750">
              <a:buFont typeface="Arial" panose="020B0604020202020204" pitchFamily="34" charset="0"/>
              <a:buChar char="•"/>
            </a:pPr>
            <a:r>
              <a:rPr lang="en-US" sz="2400" dirty="0">
                <a:solidFill>
                  <a:schemeClr val="tx1"/>
                </a:solidFill>
              </a:rPr>
              <a:t>Isolated plantar foot burn </a:t>
            </a:r>
          </a:p>
          <a:p>
            <a:pPr marL="285750" indent="-285750">
              <a:buFont typeface="Arial" panose="020B0604020202020204" pitchFamily="34" charset="0"/>
              <a:buChar char="•"/>
            </a:pPr>
            <a:r>
              <a:rPr lang="en-US" sz="2400" dirty="0" err="1">
                <a:solidFill>
                  <a:schemeClr val="tx1"/>
                </a:solidFill>
              </a:rPr>
              <a:t>Hx</a:t>
            </a:r>
            <a:r>
              <a:rPr lang="en-US" sz="2400" dirty="0">
                <a:solidFill>
                  <a:schemeClr val="tx1"/>
                </a:solidFill>
              </a:rPr>
              <a:t> given: Stepped barefoot onto hot coals wile camping</a:t>
            </a:r>
          </a:p>
          <a:p>
            <a:pPr marL="285750" indent="-285750">
              <a:buFont typeface="Arial" panose="020B0604020202020204" pitchFamily="34" charset="0"/>
              <a:buChar char="•"/>
            </a:pPr>
            <a:r>
              <a:rPr lang="en-US" sz="2400" b="1" dirty="0">
                <a:solidFill>
                  <a:schemeClr val="tx1"/>
                </a:solidFill>
              </a:rPr>
              <a:t>Accidental</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850A16-C04B-7A23-69EE-80D34635D19A}"/>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754" name="Picture 2">
            <a:extLst>
              <a:ext uri="{FF2B5EF4-FFF2-40B4-BE49-F238E27FC236}">
                <a16:creationId xmlns:a16="http://schemas.microsoft.com/office/drawing/2014/main" id="{80F9D922-CB77-E8F6-871D-4C2D9018794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555" t="3333" r="12844"/>
          <a:stretch/>
        </p:blipFill>
        <p:spPr bwMode="auto">
          <a:xfrm>
            <a:off x="1586261" y="-24063"/>
            <a:ext cx="3298845" cy="4251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2E31F3-CEB4-B378-D8E4-ED6F7AD2A491}"/>
              </a:ext>
            </a:extLst>
          </p:cNvPr>
          <p:cNvSpPr>
            <a:spLocks noGrp="1"/>
          </p:cNvSpPr>
          <p:nvPr>
            <p:ph type="title"/>
          </p:nvPr>
        </p:nvSpPr>
        <p:spPr>
          <a:xfrm>
            <a:off x="6457950" y="777240"/>
            <a:ext cx="2400300" cy="14325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5" name="Text Placeholder 4">
            <a:extLst>
              <a:ext uri="{FF2B5EF4-FFF2-40B4-BE49-F238E27FC236}">
                <a16:creationId xmlns:a16="http://schemas.microsoft.com/office/drawing/2014/main" id="{C3CF123C-9ED9-85C0-255A-3DF7AB4016A6}"/>
              </a:ext>
            </a:extLst>
          </p:cNvPr>
          <p:cNvSpPr>
            <a:spLocks noGrp="1"/>
          </p:cNvSpPr>
          <p:nvPr>
            <p:ph type="body" sz="half" idx="2"/>
          </p:nvPr>
        </p:nvSpPr>
        <p:spPr>
          <a:xfrm>
            <a:off x="6246494" y="2385060"/>
            <a:ext cx="2897505" cy="3787140"/>
          </a:xfrm>
        </p:spPr>
        <p:txBody>
          <a:bodyPr>
            <a:normAutofit/>
          </a:bodyPr>
          <a:lstStyle/>
          <a:p>
            <a:pPr marL="285750" indent="-285750">
              <a:buFont typeface="Arial" panose="020B0604020202020204" pitchFamily="34" charset="0"/>
              <a:buChar char="•"/>
            </a:pPr>
            <a:r>
              <a:rPr lang="en-US" sz="2400" dirty="0">
                <a:solidFill>
                  <a:schemeClr val="tx1"/>
                </a:solidFill>
              </a:rPr>
              <a:t>30 m/o girl</a:t>
            </a:r>
          </a:p>
          <a:p>
            <a:pPr marL="285750" indent="-285750">
              <a:buFont typeface="Arial" panose="020B0604020202020204" pitchFamily="34" charset="0"/>
              <a:buChar char="•"/>
            </a:pPr>
            <a:r>
              <a:rPr lang="en-US" sz="2400" dirty="0">
                <a:solidFill>
                  <a:schemeClr val="tx1"/>
                </a:solidFill>
              </a:rPr>
              <a:t>Mechanism: Burns from blow dryer</a:t>
            </a:r>
          </a:p>
          <a:p>
            <a:pPr marL="285750" indent="-285750">
              <a:buFont typeface="Arial" panose="020B0604020202020204" pitchFamily="34" charset="0"/>
              <a:buChar char="•"/>
            </a:pPr>
            <a:r>
              <a:rPr lang="en-US" sz="2400" dirty="0" err="1">
                <a:solidFill>
                  <a:schemeClr val="tx1"/>
                </a:solidFill>
              </a:rPr>
              <a:t>Hx</a:t>
            </a:r>
            <a:r>
              <a:rPr lang="en-US" sz="2400" dirty="0">
                <a:solidFill>
                  <a:schemeClr val="tx1"/>
                </a:solidFill>
              </a:rPr>
              <a:t> given: bio parent reported “Child clumsy and moved too much”</a:t>
            </a:r>
          </a:p>
          <a:p>
            <a:endParaRPr lang="en-US" dirty="0"/>
          </a:p>
        </p:txBody>
      </p:sp>
      <p:pic>
        <p:nvPicPr>
          <p:cNvPr id="11" name="Picture 10" descr="A close-up of a scar on a person's arm&#10;&#10;Description automatically generated">
            <a:extLst>
              <a:ext uri="{FF2B5EF4-FFF2-40B4-BE49-F238E27FC236}">
                <a16:creationId xmlns:a16="http://schemas.microsoft.com/office/drawing/2014/main" id="{750F039C-ECB1-020C-29AD-180A1E8DF639}"/>
              </a:ext>
            </a:extLst>
          </p:cNvPr>
          <p:cNvPicPr>
            <a:picLocks noChangeAspect="1"/>
          </p:cNvPicPr>
          <p:nvPr/>
        </p:nvPicPr>
        <p:blipFill rotWithShape="1">
          <a:blip r:embed="rId5">
            <a:extLst>
              <a:ext uri="{28A0092B-C50C-407E-A947-70E740481C1C}">
                <a14:useLocalDpi xmlns:a14="http://schemas.microsoft.com/office/drawing/2010/main" val="0"/>
              </a:ext>
            </a:extLst>
          </a:blip>
          <a:srcRect l="4546" t="2705" r="3661" b="5865"/>
          <a:stretch/>
        </p:blipFill>
        <p:spPr>
          <a:xfrm>
            <a:off x="1600200" y="4199128"/>
            <a:ext cx="3221691" cy="2658871"/>
          </a:xfrm>
          <a:prstGeom prst="rect">
            <a:avLst/>
          </a:prstGeom>
          <a:effectLst>
            <a:softEdge rad="508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29713A-172B-3843-8EEF-79E4E922AB77}"/>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514" name="Picture 2">
            <a:extLst>
              <a:ext uri="{FF2B5EF4-FFF2-40B4-BE49-F238E27FC236}">
                <a16:creationId xmlns:a16="http://schemas.microsoft.com/office/drawing/2014/main" id="{6F25CEBA-CE08-547A-7043-8C2A66727B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69" t="1666" r="4301" b="3334"/>
          <a:stretch/>
        </p:blipFill>
        <p:spPr bwMode="auto">
          <a:xfrm>
            <a:off x="762000" y="48839"/>
            <a:ext cx="4606765" cy="6732961"/>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BAE0F2-4AAB-6DF2-3956-5E9A15412FFB}"/>
              </a:ext>
            </a:extLst>
          </p:cNvPr>
          <p:cNvSpPr>
            <a:spLocks noGrp="1"/>
          </p:cNvSpPr>
          <p:nvPr>
            <p:ph type="title"/>
          </p:nvPr>
        </p:nvSpPr>
        <p:spPr>
          <a:xfrm>
            <a:off x="6457950" y="6096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7" name="Text Placeholder 6">
            <a:extLst>
              <a:ext uri="{FF2B5EF4-FFF2-40B4-BE49-F238E27FC236}">
                <a16:creationId xmlns:a16="http://schemas.microsoft.com/office/drawing/2014/main" id="{6396A562-8492-1570-F774-1E69F1128498}"/>
              </a:ext>
            </a:extLst>
          </p:cNvPr>
          <p:cNvSpPr>
            <a:spLocks noGrp="1"/>
          </p:cNvSpPr>
          <p:nvPr>
            <p:ph type="body" sz="half" idx="2"/>
          </p:nvPr>
        </p:nvSpPr>
        <p:spPr>
          <a:xfrm>
            <a:off x="6248401" y="2423160"/>
            <a:ext cx="2795976" cy="3291840"/>
          </a:xfrm>
        </p:spPr>
        <p:txBody>
          <a:bodyPr>
            <a:normAutofit/>
          </a:bodyPr>
          <a:lstStyle/>
          <a:p>
            <a:pPr marL="342900" indent="-342900">
              <a:buFont typeface="Arial" panose="020B0604020202020204" pitchFamily="34" charset="0"/>
              <a:buChar char="•"/>
            </a:pPr>
            <a:r>
              <a:rPr lang="en-US" sz="2400" dirty="0">
                <a:solidFill>
                  <a:schemeClr val="tx1"/>
                </a:solidFill>
              </a:rPr>
              <a:t>18 m/o Boy</a:t>
            </a:r>
          </a:p>
          <a:p>
            <a:pPr marL="342900" indent="-342900">
              <a:buFont typeface="Arial" panose="020B0604020202020204" pitchFamily="34" charset="0"/>
              <a:buChar char="•"/>
            </a:pPr>
            <a:r>
              <a:rPr lang="en-US" sz="2400" dirty="0">
                <a:solidFill>
                  <a:schemeClr val="tx1"/>
                </a:solidFill>
              </a:rPr>
              <a:t>Patterned burn to abdomen</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29713A-172B-3843-8EEF-79E4E922AB77}"/>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grate on a floor&#10;&#10;Description automatically generated">
            <a:extLst>
              <a:ext uri="{FF2B5EF4-FFF2-40B4-BE49-F238E27FC236}">
                <a16:creationId xmlns:a16="http://schemas.microsoft.com/office/drawing/2014/main" id="{8A503FF1-08D2-0F13-7550-700EFEFDB7D6}"/>
              </a:ext>
            </a:extLst>
          </p:cNvPr>
          <p:cNvPicPr>
            <a:picLocks noChangeAspect="1"/>
          </p:cNvPicPr>
          <p:nvPr/>
        </p:nvPicPr>
        <p:blipFill rotWithShape="1">
          <a:blip r:embed="rId3">
            <a:extLst>
              <a:ext uri="{28A0092B-C50C-407E-A947-70E740481C1C}">
                <a14:useLocalDpi xmlns:a14="http://schemas.microsoft.com/office/drawing/2010/main" val="0"/>
              </a:ext>
            </a:extLst>
          </a:blip>
          <a:srcRect l="1869" t="4848" r="2841" b="8597"/>
          <a:stretch/>
        </p:blipFill>
        <p:spPr>
          <a:xfrm>
            <a:off x="401718" y="3539625"/>
            <a:ext cx="5140165" cy="3318375"/>
          </a:xfrm>
          <a:prstGeom prst="rect">
            <a:avLst/>
          </a:prstGeom>
          <a:effectLst>
            <a:softEdge rad="76200"/>
          </a:effectLst>
        </p:spPr>
      </p:pic>
      <p:pic>
        <p:nvPicPr>
          <p:cNvPr id="5" name="Picture 4" descr="A close-up of a vent&#10;&#10;Description automatically generated">
            <a:extLst>
              <a:ext uri="{FF2B5EF4-FFF2-40B4-BE49-F238E27FC236}">
                <a16:creationId xmlns:a16="http://schemas.microsoft.com/office/drawing/2014/main" id="{9C2D1A2B-F712-0DAD-856A-FFED0A100E8B}"/>
              </a:ext>
            </a:extLst>
          </p:cNvPr>
          <p:cNvPicPr>
            <a:picLocks noChangeAspect="1"/>
          </p:cNvPicPr>
          <p:nvPr/>
        </p:nvPicPr>
        <p:blipFill rotWithShape="1">
          <a:blip r:embed="rId4">
            <a:extLst>
              <a:ext uri="{28A0092B-C50C-407E-A947-70E740481C1C}">
                <a14:useLocalDpi xmlns:a14="http://schemas.microsoft.com/office/drawing/2010/main" val="0"/>
              </a:ext>
            </a:extLst>
          </a:blip>
          <a:srcRect l="-1" t="3104" r="139" b="13378"/>
          <a:stretch/>
        </p:blipFill>
        <p:spPr>
          <a:xfrm>
            <a:off x="401718" y="304800"/>
            <a:ext cx="5019038" cy="2895600"/>
          </a:xfrm>
          <a:prstGeom prst="rect">
            <a:avLst/>
          </a:prstGeom>
          <a:effectLst>
            <a:softEdge rad="38100"/>
          </a:effectLst>
        </p:spPr>
      </p:pic>
      <p:sp>
        <p:nvSpPr>
          <p:cNvPr id="2" name="Title 1">
            <a:extLst>
              <a:ext uri="{FF2B5EF4-FFF2-40B4-BE49-F238E27FC236}">
                <a16:creationId xmlns:a16="http://schemas.microsoft.com/office/drawing/2014/main" id="{5FBAE0F2-4AAB-6DF2-3956-5E9A15412FFB}"/>
              </a:ext>
            </a:extLst>
          </p:cNvPr>
          <p:cNvSpPr>
            <a:spLocks noGrp="1"/>
          </p:cNvSpPr>
          <p:nvPr>
            <p:ph type="title"/>
          </p:nvPr>
        </p:nvSpPr>
        <p:spPr>
          <a:xfrm>
            <a:off x="6457950" y="609600"/>
            <a:ext cx="2400300" cy="1508760"/>
          </a:xfrm>
        </p:spPr>
        <p:txBody>
          <a:bodyPr>
            <a:normAutofit/>
          </a:bodyPr>
          <a:lstStyle/>
          <a:p>
            <a:r>
              <a:rPr lang="en-US" sz="4800" dirty="0">
                <a:solidFill>
                  <a:srgbClr val="D5410B"/>
                </a:solidFill>
              </a:rPr>
              <a:t>What Do You See?</a:t>
            </a:r>
            <a:endParaRPr lang="en-US" dirty="0">
              <a:solidFill>
                <a:srgbClr val="D5410B"/>
              </a:solidFill>
            </a:endParaRPr>
          </a:p>
        </p:txBody>
      </p:sp>
      <p:sp>
        <p:nvSpPr>
          <p:cNvPr id="7" name="Text Placeholder 6">
            <a:extLst>
              <a:ext uri="{FF2B5EF4-FFF2-40B4-BE49-F238E27FC236}">
                <a16:creationId xmlns:a16="http://schemas.microsoft.com/office/drawing/2014/main" id="{6396A562-8492-1570-F774-1E69F1128498}"/>
              </a:ext>
            </a:extLst>
          </p:cNvPr>
          <p:cNvSpPr>
            <a:spLocks noGrp="1"/>
          </p:cNvSpPr>
          <p:nvPr>
            <p:ph type="body" sz="half" idx="2"/>
          </p:nvPr>
        </p:nvSpPr>
        <p:spPr>
          <a:xfrm>
            <a:off x="6248401" y="2423160"/>
            <a:ext cx="2795976" cy="3291840"/>
          </a:xfrm>
        </p:spPr>
        <p:txBody>
          <a:bodyPr>
            <a:normAutofit/>
          </a:bodyPr>
          <a:lstStyle/>
          <a:p>
            <a:pPr marL="342900" indent="-342900">
              <a:buFont typeface="Arial" panose="020B0604020202020204" pitchFamily="34" charset="0"/>
              <a:buChar char="•"/>
            </a:pPr>
            <a:r>
              <a:rPr lang="en-US" sz="2400" dirty="0">
                <a:solidFill>
                  <a:schemeClr val="tx1"/>
                </a:solidFill>
              </a:rPr>
              <a:t>Same 18 m/o Boy</a:t>
            </a:r>
          </a:p>
          <a:p>
            <a:pPr marL="342900" indent="-342900">
              <a:buFont typeface="Arial" panose="020B0604020202020204" pitchFamily="34" charset="0"/>
              <a:buChar char="•"/>
            </a:pPr>
            <a:r>
              <a:rPr lang="en-US" sz="2400" dirty="0">
                <a:solidFill>
                  <a:schemeClr val="tx1"/>
                </a:solidFill>
              </a:rPr>
              <a:t>Mechanism: Heated Floor Grill </a:t>
            </a:r>
          </a:p>
          <a:p>
            <a:pPr marL="342900" indent="-342900">
              <a:buFont typeface="Arial" panose="020B0604020202020204" pitchFamily="34" charset="0"/>
              <a:buChar char="•"/>
            </a:pPr>
            <a:r>
              <a:rPr lang="en-US" sz="2400" b="1" dirty="0">
                <a:solidFill>
                  <a:schemeClr val="tx1"/>
                </a:solidFill>
              </a:rPr>
              <a:t>Accidental</a:t>
            </a:r>
          </a:p>
          <a:p>
            <a:endParaRPr lang="en-US" dirty="0"/>
          </a:p>
        </p:txBody>
      </p:sp>
    </p:spTree>
    <p:extLst>
      <p:ext uri="{BB962C8B-B14F-4D97-AF65-F5344CB8AC3E}">
        <p14:creationId xmlns:p14="http://schemas.microsoft.com/office/powerpoint/2010/main" val="413893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98718E-58BB-F02D-0F4C-F22115D0D3D7}"/>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8850" name="Picture 2">
            <a:extLst>
              <a:ext uri="{FF2B5EF4-FFF2-40B4-BE49-F238E27FC236}">
                <a16:creationId xmlns:a16="http://schemas.microsoft.com/office/drawing/2014/main" id="{69AC3C00-8464-B3BE-0C5C-D8F023AE96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52" t="2266" r="1904" b="20001"/>
          <a:stretch/>
        </p:blipFill>
        <p:spPr bwMode="auto">
          <a:xfrm>
            <a:off x="914400" y="66062"/>
            <a:ext cx="4413717" cy="4201138"/>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ose-up of a person's feet with a sore on them&#10;&#10;Description automatically generated">
            <a:extLst>
              <a:ext uri="{FF2B5EF4-FFF2-40B4-BE49-F238E27FC236}">
                <a16:creationId xmlns:a16="http://schemas.microsoft.com/office/drawing/2014/main" id="{37C02F60-E35D-9191-1622-56C3619B8EE6}"/>
              </a:ext>
            </a:extLst>
          </p:cNvPr>
          <p:cNvPicPr>
            <a:picLocks noChangeAspect="1"/>
          </p:cNvPicPr>
          <p:nvPr/>
        </p:nvPicPr>
        <p:blipFill rotWithShape="1">
          <a:blip r:embed="rId4">
            <a:extLst>
              <a:ext uri="{28A0092B-C50C-407E-A947-70E740481C1C}">
                <a14:useLocalDpi xmlns:a14="http://schemas.microsoft.com/office/drawing/2010/main" val="0"/>
              </a:ext>
            </a:extLst>
          </a:blip>
          <a:srcRect l="2988" t="3403" r="4396" b="9873"/>
          <a:stretch/>
        </p:blipFill>
        <p:spPr>
          <a:xfrm>
            <a:off x="3429000" y="4314033"/>
            <a:ext cx="2705100" cy="2268794"/>
          </a:xfrm>
          <a:prstGeom prst="rect">
            <a:avLst/>
          </a:prstGeom>
          <a:effectLst>
            <a:softEdge rad="50800"/>
          </a:effectLst>
        </p:spPr>
      </p:pic>
      <p:pic>
        <p:nvPicPr>
          <p:cNvPr id="19" name="Picture 18" descr="Close-up of a baby's legs&#10;&#10;Description automatically generated">
            <a:extLst>
              <a:ext uri="{FF2B5EF4-FFF2-40B4-BE49-F238E27FC236}">
                <a16:creationId xmlns:a16="http://schemas.microsoft.com/office/drawing/2014/main" id="{0E23B032-9450-5B9C-1C48-DCFE376317A6}"/>
              </a:ext>
            </a:extLst>
          </p:cNvPr>
          <p:cNvPicPr>
            <a:picLocks noChangeAspect="1"/>
          </p:cNvPicPr>
          <p:nvPr/>
        </p:nvPicPr>
        <p:blipFill rotWithShape="1">
          <a:blip r:embed="rId5">
            <a:extLst>
              <a:ext uri="{28A0092B-C50C-407E-A947-70E740481C1C}">
                <a14:useLocalDpi xmlns:a14="http://schemas.microsoft.com/office/drawing/2010/main" val="0"/>
              </a:ext>
            </a:extLst>
          </a:blip>
          <a:srcRect l="2718" t="3731" r="4891" b="6709"/>
          <a:stretch/>
        </p:blipFill>
        <p:spPr>
          <a:xfrm>
            <a:off x="152400" y="4323720"/>
            <a:ext cx="3200400" cy="2259107"/>
          </a:xfrm>
          <a:prstGeom prst="rect">
            <a:avLst/>
          </a:prstGeom>
          <a:effectLst>
            <a:softEdge rad="88900"/>
          </a:effectLst>
        </p:spPr>
      </p:pic>
      <p:sp>
        <p:nvSpPr>
          <p:cNvPr id="2" name="Title 1">
            <a:extLst>
              <a:ext uri="{FF2B5EF4-FFF2-40B4-BE49-F238E27FC236}">
                <a16:creationId xmlns:a16="http://schemas.microsoft.com/office/drawing/2014/main" id="{314C7786-F1B8-4A79-EB3C-2BD3D4EF49C5}"/>
              </a:ext>
            </a:extLst>
          </p:cNvPr>
          <p:cNvSpPr>
            <a:spLocks noGrp="1"/>
          </p:cNvSpPr>
          <p:nvPr>
            <p:ph type="title"/>
          </p:nvPr>
        </p:nvSpPr>
        <p:spPr>
          <a:xfrm>
            <a:off x="6457950" y="762000"/>
            <a:ext cx="2400300" cy="1508760"/>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042820EA-51F4-4ECF-4F47-124D42D1C0EE}"/>
              </a:ext>
            </a:extLst>
          </p:cNvPr>
          <p:cNvSpPr>
            <a:spLocks noGrp="1"/>
          </p:cNvSpPr>
          <p:nvPr>
            <p:ph type="body" sz="half" idx="2"/>
          </p:nvPr>
        </p:nvSpPr>
        <p:spPr>
          <a:xfrm>
            <a:off x="6248400" y="2423160"/>
            <a:ext cx="2895600" cy="3901440"/>
          </a:xfrm>
        </p:spPr>
        <p:txBody>
          <a:bodyPr>
            <a:normAutofit fontScale="92500" lnSpcReduction="20000"/>
          </a:bodyPr>
          <a:lstStyle/>
          <a:p>
            <a:pPr marL="285750" indent="-285750">
              <a:buFont typeface="Arial" panose="020B0604020202020204" pitchFamily="34" charset="0"/>
              <a:buChar char="•"/>
            </a:pPr>
            <a:r>
              <a:rPr lang="en-US" sz="2400" dirty="0">
                <a:solidFill>
                  <a:schemeClr val="tx1"/>
                </a:solidFill>
              </a:rPr>
              <a:t>20 m/o girl</a:t>
            </a:r>
          </a:p>
          <a:p>
            <a:pPr marL="285750" indent="-285750">
              <a:buFont typeface="Arial" panose="020B0604020202020204" pitchFamily="34" charset="0"/>
              <a:buChar char="•"/>
            </a:pPr>
            <a:r>
              <a:rPr lang="en-US" sz="2400" dirty="0" err="1">
                <a:solidFill>
                  <a:schemeClr val="tx1"/>
                </a:solidFill>
              </a:rPr>
              <a:t>Hx</a:t>
            </a:r>
            <a:r>
              <a:rPr lang="en-US" sz="2400" dirty="0">
                <a:solidFill>
                  <a:schemeClr val="tx1"/>
                </a:solidFill>
              </a:rPr>
              <a:t> given: Caregiver stated “she was sitting in 4 inches of bath water, when she turned hot water on”</a:t>
            </a:r>
          </a:p>
          <a:p>
            <a:pPr marL="285750" indent="-285750">
              <a:buFont typeface="Arial" panose="020B0604020202020204" pitchFamily="34" charset="0"/>
              <a:buChar char="•"/>
            </a:pPr>
            <a:r>
              <a:rPr lang="en-US" sz="2400" dirty="0">
                <a:solidFill>
                  <a:schemeClr val="tx1"/>
                </a:solidFill>
              </a:rPr>
              <a:t>Mechanism: immersion burn</a:t>
            </a:r>
          </a:p>
          <a:p>
            <a:pPr marL="285750" indent="-285750">
              <a:buFont typeface="Arial" panose="020B0604020202020204" pitchFamily="34" charset="0"/>
              <a:buChar char="•"/>
            </a:pPr>
            <a:r>
              <a:rPr lang="en-US" sz="2400" dirty="0">
                <a:solidFill>
                  <a:schemeClr val="tx1"/>
                </a:solidFill>
              </a:rPr>
              <a:t>Stocking glove sign</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7912BE-8DFD-78D9-A718-5E17A686A94D}"/>
              </a:ext>
            </a:extLst>
          </p:cNvPr>
          <p:cNvSpPr>
            <a:spLocks noGrp="1"/>
          </p:cNvSpPr>
          <p:nvPr>
            <p:ph type="title"/>
          </p:nvPr>
        </p:nvSpPr>
        <p:spPr>
          <a:xfrm>
            <a:off x="5943600" y="1676400"/>
            <a:ext cx="3048000" cy="2281428"/>
          </a:xfrm>
        </p:spPr>
        <p:txBody>
          <a:bodyPr>
            <a:noAutofit/>
          </a:bodyPr>
          <a:lstStyle/>
          <a:p>
            <a:r>
              <a:rPr lang="en-US" sz="4000" dirty="0">
                <a:solidFill>
                  <a:srgbClr val="52A3CB"/>
                </a:solidFill>
              </a:rPr>
              <a:t>Behavioral Indicators of Physical Abuse</a:t>
            </a:r>
          </a:p>
        </p:txBody>
      </p:sp>
      <p:graphicFrame>
        <p:nvGraphicFramePr>
          <p:cNvPr id="7" name="Table 7">
            <a:extLst>
              <a:ext uri="{FF2B5EF4-FFF2-40B4-BE49-F238E27FC236}">
                <a16:creationId xmlns:a16="http://schemas.microsoft.com/office/drawing/2014/main" id="{0F1368AB-B605-C67C-6839-22B4D6E01C22}"/>
              </a:ext>
            </a:extLst>
          </p:cNvPr>
          <p:cNvGraphicFramePr>
            <a:graphicFrameLocks noGrp="1"/>
          </p:cNvGraphicFramePr>
          <p:nvPr>
            <p:extLst>
              <p:ext uri="{D42A27DB-BD31-4B8C-83A1-F6EECF244321}">
                <p14:modId xmlns:p14="http://schemas.microsoft.com/office/powerpoint/2010/main" val="3465390383"/>
              </p:ext>
            </p:extLst>
          </p:nvPr>
        </p:nvGraphicFramePr>
        <p:xfrm>
          <a:off x="228600" y="152399"/>
          <a:ext cx="5334000" cy="6542075"/>
        </p:xfrm>
        <a:graphic>
          <a:graphicData uri="http://schemas.openxmlformats.org/drawingml/2006/table">
            <a:tbl>
              <a:tblPr firstRow="1" bandRow="1">
                <a:tableStyleId>{5C22544A-7EE6-4342-B048-85BDC9FD1C3A}</a:tableStyleId>
              </a:tblPr>
              <a:tblGrid>
                <a:gridCol w="1826712">
                  <a:extLst>
                    <a:ext uri="{9D8B030D-6E8A-4147-A177-3AD203B41FA5}">
                      <a16:colId xmlns:a16="http://schemas.microsoft.com/office/drawing/2014/main" val="70315921"/>
                    </a:ext>
                  </a:extLst>
                </a:gridCol>
                <a:gridCol w="3507288">
                  <a:extLst>
                    <a:ext uri="{9D8B030D-6E8A-4147-A177-3AD203B41FA5}">
                      <a16:colId xmlns:a16="http://schemas.microsoft.com/office/drawing/2014/main" val="528583314"/>
                    </a:ext>
                  </a:extLst>
                </a:gridCol>
              </a:tblGrid>
              <a:tr h="310068">
                <a:tc>
                  <a:txBody>
                    <a:bodyPr/>
                    <a:lstStyle/>
                    <a:p>
                      <a:pPr algn="ctr"/>
                      <a:r>
                        <a:rPr lang="en-US" sz="1600" dirty="0">
                          <a:solidFill>
                            <a:schemeClr val="tx1">
                              <a:lumMod val="95000"/>
                              <a:lumOff val="5000"/>
                            </a:schemeClr>
                          </a:solidFill>
                          <a:latin typeface="+mn-lt"/>
                        </a:rPr>
                        <a:t>Indicator</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algn="ctr"/>
                      <a:r>
                        <a:rPr lang="en-US" sz="1600" dirty="0">
                          <a:solidFill>
                            <a:schemeClr val="tx1">
                              <a:lumMod val="95000"/>
                              <a:lumOff val="5000"/>
                            </a:schemeClr>
                          </a:solidFill>
                          <a:latin typeface="+mn-lt"/>
                        </a:rPr>
                        <a:t>Example</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602631721"/>
                  </a:ext>
                </a:extLst>
              </a:tr>
              <a:tr h="914410">
                <a:tc>
                  <a:txBody>
                    <a:bodyPr/>
                    <a:lstStyle/>
                    <a:p>
                      <a:r>
                        <a:rPr lang="en-US" sz="1400" b="1" dirty="0">
                          <a:solidFill>
                            <a:srgbClr val="6E2639"/>
                          </a:solidFill>
                          <a:latin typeface="+mn-lt"/>
                          <a:cs typeface="Arial" panose="020B0604020202020204" pitchFamily="34" charset="0"/>
                        </a:rPr>
                        <a:t>Fear of going home</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Child says he/she is afraid to</a:t>
                      </a:r>
                      <a:r>
                        <a:rPr lang="en-US" sz="1400" baseline="0" dirty="0">
                          <a:solidFill>
                            <a:srgbClr val="6E2639"/>
                          </a:solidFill>
                          <a:latin typeface="+mn-lt"/>
                          <a:cs typeface="Arial" panose="020B0604020202020204" pitchFamily="34" charset="0"/>
                        </a:rPr>
                        <a:t> go home because of fear of corporal punishment by parent </a:t>
                      </a: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636177651"/>
                  </a:ext>
                </a:extLst>
              </a:tr>
              <a:tr h="1083519">
                <a:tc>
                  <a:txBody>
                    <a:bodyPr/>
                    <a:lstStyle/>
                    <a:p>
                      <a:r>
                        <a:rPr lang="en-US" sz="1400" b="1" dirty="0">
                          <a:solidFill>
                            <a:srgbClr val="6E2639"/>
                          </a:solidFill>
                          <a:latin typeface="+mn-lt"/>
                          <a:cs typeface="Arial" panose="020B0604020202020204" pitchFamily="34" charset="0"/>
                        </a:rPr>
                        <a:t>Reports injury by parents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6D6"/>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Reports frequent injury from</a:t>
                      </a:r>
                      <a:r>
                        <a:rPr lang="en-US" sz="1400" baseline="0" dirty="0">
                          <a:solidFill>
                            <a:srgbClr val="6E2639"/>
                          </a:solidFill>
                          <a:latin typeface="+mn-lt"/>
                          <a:cs typeface="Arial" panose="020B0604020202020204" pitchFamily="34" charset="0"/>
                        </a:rPr>
                        <a:t> corporal punishment by parent</a:t>
                      </a:r>
                    </a:p>
                    <a:p>
                      <a:pPr marL="285750" indent="-285750">
                        <a:buFont typeface="Wingdings" panose="05000000000000000000" pitchFamily="2" charset="2"/>
                        <a:buChar char="§"/>
                      </a:pPr>
                      <a:r>
                        <a:rPr lang="en-US" sz="1400" baseline="0" dirty="0">
                          <a:solidFill>
                            <a:srgbClr val="6E2639"/>
                          </a:solidFill>
                          <a:latin typeface="+mn-lt"/>
                          <a:cs typeface="Arial" panose="020B0604020202020204" pitchFamily="34" charset="0"/>
                        </a:rPr>
                        <a:t>Often blames self (e.g., “I was bad, so I was punished”)</a:t>
                      </a: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2749858596"/>
                  </a:ext>
                </a:extLst>
              </a:tr>
              <a:tr h="1083519">
                <a:tc>
                  <a:txBody>
                    <a:bodyPr/>
                    <a:lstStyle/>
                    <a:p>
                      <a:r>
                        <a:rPr lang="en-US" sz="1400" b="1" dirty="0">
                          <a:solidFill>
                            <a:srgbClr val="6E2639"/>
                          </a:solidFill>
                          <a:latin typeface="+mn-lt"/>
                          <a:cs typeface="Arial" panose="020B0604020202020204" pitchFamily="34" charset="0"/>
                        </a:rPr>
                        <a:t>Wearing clothing</a:t>
                      </a:r>
                      <a:r>
                        <a:rPr lang="en-US" sz="1400" b="1" baseline="0" dirty="0">
                          <a:solidFill>
                            <a:srgbClr val="6E2639"/>
                          </a:solidFill>
                          <a:latin typeface="+mn-lt"/>
                          <a:cs typeface="Arial" panose="020B0604020202020204" pitchFamily="34" charset="0"/>
                        </a:rPr>
                        <a:t> inappropriate to season </a:t>
                      </a:r>
                      <a:endParaRPr lang="en-US" sz="1400" b="1"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Child may</a:t>
                      </a:r>
                      <a:r>
                        <a:rPr lang="en-US" sz="1400" baseline="0" dirty="0">
                          <a:solidFill>
                            <a:srgbClr val="6E2639"/>
                          </a:solidFill>
                          <a:latin typeface="+mn-lt"/>
                          <a:cs typeface="Arial" panose="020B0604020202020204" pitchFamily="34" charset="0"/>
                        </a:rPr>
                        <a:t> wear long sleeves in summer or other clothing inappropriate for the season to hide physical bruises from abuse</a:t>
                      </a: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91044929"/>
                  </a:ext>
                </a:extLst>
              </a:tr>
              <a:tr h="1709282">
                <a:tc>
                  <a:txBody>
                    <a:bodyPr/>
                    <a:lstStyle/>
                    <a:p>
                      <a:r>
                        <a:rPr lang="en-US" sz="1400" b="1" dirty="0">
                          <a:solidFill>
                            <a:srgbClr val="6E2639"/>
                          </a:solidFill>
                          <a:latin typeface="+mn-lt"/>
                          <a:cs typeface="Arial" panose="020B0604020202020204" pitchFamily="34" charset="0"/>
                        </a:rPr>
                        <a:t>Exhibits an extreme variety of behaviors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rgbClr val="6E2639"/>
                          </a:solidFill>
                          <a:latin typeface="+mn-lt"/>
                          <a:cs typeface="Arial" panose="020B0604020202020204" pitchFamily="34" charset="0"/>
                        </a:rPr>
                        <a:t>Extreme</a:t>
                      </a:r>
                      <a:r>
                        <a:rPr lang="en-US" sz="1400" baseline="0" dirty="0">
                          <a:solidFill>
                            <a:srgbClr val="6E2639"/>
                          </a:solidFill>
                          <a:latin typeface="+mn-lt"/>
                          <a:cs typeface="Arial" panose="020B0604020202020204" pitchFamily="34" charset="0"/>
                        </a:rPr>
                        <a:t> mood changes </a:t>
                      </a:r>
                      <a:endParaRPr lang="en-US" sz="1400" dirty="0">
                        <a:solidFill>
                          <a:srgbClr val="6E2639"/>
                        </a:solidFill>
                        <a:latin typeface="+mn-lt"/>
                        <a:cs typeface="Arial" panose="020B0604020202020204" pitchFamily="34" charset="0"/>
                      </a:endParaRPr>
                    </a:p>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Unusually aggressive or withdrawn from peers</a:t>
                      </a:r>
                    </a:p>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Apprehensive when other children cry</a:t>
                      </a:r>
                    </a:p>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Hostile to parents, adults or other adults</a:t>
                      </a:r>
                    </a:p>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Wary of contacts with parents or other adults</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803786270"/>
                  </a:ext>
                </a:extLst>
              </a:tr>
              <a:tr h="311690">
                <a:tc>
                  <a:txBody>
                    <a:bodyPr/>
                    <a:lstStyle/>
                    <a:p>
                      <a:r>
                        <a:rPr lang="en-US" sz="1400" b="1" dirty="0">
                          <a:solidFill>
                            <a:srgbClr val="6E2639"/>
                          </a:solidFill>
                          <a:latin typeface="+mn-lt"/>
                          <a:cs typeface="Arial" panose="020B0604020202020204" pitchFamily="34" charset="0"/>
                        </a:rPr>
                        <a:t>Habit disorders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Self-injurious behaviors</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74130339"/>
                  </a:ext>
                </a:extLst>
              </a:tr>
              <a:tr h="407082">
                <a:tc>
                  <a:txBody>
                    <a:bodyPr/>
                    <a:lstStyle/>
                    <a:p>
                      <a:r>
                        <a:rPr lang="en-US" sz="1400" b="1" dirty="0">
                          <a:solidFill>
                            <a:srgbClr val="6E2639"/>
                          </a:solidFill>
                          <a:latin typeface="+mn-lt"/>
                          <a:cs typeface="Arial" panose="020B0604020202020204" pitchFamily="34" charset="0"/>
                        </a:rPr>
                        <a:t>Runaway attempts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Child runs away</a:t>
                      </a:r>
                      <a:r>
                        <a:rPr lang="en-US" sz="1400" baseline="0" dirty="0">
                          <a:solidFill>
                            <a:srgbClr val="6E2639"/>
                          </a:solidFill>
                          <a:latin typeface="+mn-lt"/>
                          <a:cs typeface="Arial" panose="020B0604020202020204" pitchFamily="34" charset="0"/>
                        </a:rPr>
                        <a:t> from home</a:t>
                      </a:r>
                      <a:endParaRPr lang="en-US" sz="1400"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0000"/>
                      </a:schemeClr>
                    </a:solidFill>
                  </a:tcPr>
                </a:tc>
                <a:extLst>
                  <a:ext uri="{0D108BD9-81ED-4DB2-BD59-A6C34878D82A}">
                    <a16:rowId xmlns:a16="http://schemas.microsoft.com/office/drawing/2014/main" val="3718744455"/>
                  </a:ext>
                </a:extLst>
              </a:tr>
              <a:tr h="428831">
                <a:tc>
                  <a:txBody>
                    <a:bodyPr/>
                    <a:lstStyle/>
                    <a:p>
                      <a:r>
                        <a:rPr lang="en-US" sz="1400" b="1" dirty="0">
                          <a:solidFill>
                            <a:srgbClr val="6E2639"/>
                          </a:solidFill>
                          <a:latin typeface="+mn-lt"/>
                          <a:cs typeface="Arial" panose="020B0604020202020204" pitchFamily="34" charset="0"/>
                        </a:rPr>
                        <a:t>Suicide attempts</a:t>
                      </a:r>
                      <a:r>
                        <a:rPr lang="en-US" sz="1400" b="1" baseline="0" dirty="0">
                          <a:solidFill>
                            <a:srgbClr val="6E2639"/>
                          </a:solidFill>
                          <a:latin typeface="+mn-lt"/>
                          <a:cs typeface="Arial" panose="020B0604020202020204" pitchFamily="34" charset="0"/>
                        </a:rPr>
                        <a:t> </a:t>
                      </a:r>
                      <a:endParaRPr lang="en-US" sz="1400" b="1" dirty="0">
                        <a:solidFill>
                          <a:srgbClr val="6E2639"/>
                        </a:solidFill>
                        <a:latin typeface="+mn-lt"/>
                        <a:cs typeface="Arial" panose="020B0604020202020204" pitchFamily="34" charset="0"/>
                      </a:endParaRP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
                      </a:pPr>
                      <a:r>
                        <a:rPr lang="en-US" sz="1400" dirty="0">
                          <a:solidFill>
                            <a:srgbClr val="6E2639"/>
                          </a:solidFill>
                          <a:latin typeface="+mn-lt"/>
                          <a:cs typeface="Arial" panose="020B0604020202020204" pitchFamily="34" charset="0"/>
                        </a:rPr>
                        <a:t>Child threatens or attempts suicide </a:t>
                      </a:r>
                    </a:p>
                  </a:txBody>
                  <a:tcPr marL="74472" marR="74472" marT="37236" marB="372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2920713"/>
                  </a:ext>
                </a:extLst>
              </a:tr>
            </a:tbl>
          </a:graphicData>
        </a:graphic>
      </p:graphicFrame>
    </p:spTree>
    <p:extLst>
      <p:ext uri="{BB962C8B-B14F-4D97-AF65-F5344CB8AC3E}">
        <p14:creationId xmlns:p14="http://schemas.microsoft.com/office/powerpoint/2010/main" val="95902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A73497-91BE-9505-668C-0E144BC9ABD8}"/>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D56888-1E88-E66F-15D6-424CB2D2C546}"/>
              </a:ext>
            </a:extLst>
          </p:cNvPr>
          <p:cNvSpPr>
            <a:spLocks noGrp="1"/>
          </p:cNvSpPr>
          <p:nvPr>
            <p:ph type="title"/>
          </p:nvPr>
        </p:nvSpPr>
        <p:spPr/>
        <p:txBody>
          <a:bodyPr/>
          <a:lstStyle/>
          <a:p>
            <a:r>
              <a:rPr kumimoji="0" lang="en-US" sz="4800" b="0" i="0" u="none" strike="noStrike" kern="1200" cap="all" spc="0" normalizeH="0" baseline="0" noProof="0" dirty="0">
                <a:ln>
                  <a:noFill/>
                </a:ln>
                <a:solidFill>
                  <a:srgbClr val="D5410B"/>
                </a:solidFill>
                <a:effectLst/>
                <a:uLnTx/>
                <a:uFillTx/>
                <a:latin typeface="Rockwell Condensed" panose="02060603050405020104"/>
                <a:ea typeface="+mj-ea"/>
                <a:cs typeface="+mj-cs"/>
              </a:rPr>
              <a:t>What Do You See?</a:t>
            </a:r>
            <a:endParaRPr lang="en-US" dirty="0"/>
          </a:p>
        </p:txBody>
      </p:sp>
      <p:sp>
        <p:nvSpPr>
          <p:cNvPr id="4" name="Text Placeholder 3">
            <a:extLst>
              <a:ext uri="{FF2B5EF4-FFF2-40B4-BE49-F238E27FC236}">
                <a16:creationId xmlns:a16="http://schemas.microsoft.com/office/drawing/2014/main" id="{2AF3DE70-2130-5172-1067-B4BAE6C8BA9D}"/>
              </a:ext>
            </a:extLst>
          </p:cNvPr>
          <p:cNvSpPr>
            <a:spLocks noGrp="1"/>
          </p:cNvSpPr>
          <p:nvPr>
            <p:ph type="body" sz="half" idx="2"/>
          </p:nvPr>
        </p:nvSpPr>
        <p:spPr>
          <a:xfrm>
            <a:off x="6133963" y="2423160"/>
            <a:ext cx="2971800" cy="3596640"/>
          </a:xfrm>
        </p:spPr>
        <p:txBody>
          <a:bodyPr>
            <a:normAutofit/>
          </a:bodyPr>
          <a:lstStyle/>
          <a:p>
            <a:pPr marL="342900" indent="-342900">
              <a:buFont typeface="Arial" panose="020B0604020202020204" pitchFamily="34" charset="0"/>
              <a:buChar char="•"/>
            </a:pPr>
            <a:r>
              <a:rPr lang="en-US" sz="2400" dirty="0">
                <a:solidFill>
                  <a:schemeClr val="tx1"/>
                </a:solidFill>
              </a:rPr>
              <a:t>Multiple fractures of the skull</a:t>
            </a:r>
          </a:p>
          <a:p>
            <a:pPr marL="342900" indent="-342900">
              <a:buFont typeface="Arial" panose="020B0604020202020204" pitchFamily="34" charset="0"/>
              <a:buChar char="•"/>
            </a:pPr>
            <a:r>
              <a:rPr lang="en-US" sz="2400" dirty="0">
                <a:solidFill>
                  <a:schemeClr val="tx1"/>
                </a:solidFill>
              </a:rPr>
              <a:t>Two fracture on the same side of the skull</a:t>
            </a:r>
          </a:p>
          <a:p>
            <a:pPr marL="342900" indent="-342900">
              <a:buFont typeface="Arial" panose="020B0604020202020204" pitchFamily="34" charset="0"/>
              <a:buChar char="•"/>
            </a:pPr>
            <a:r>
              <a:rPr lang="en-US" sz="2400" dirty="0">
                <a:solidFill>
                  <a:schemeClr val="tx1"/>
                </a:solidFill>
              </a:rPr>
              <a:t>Extends to base of the skull</a:t>
            </a:r>
          </a:p>
        </p:txBody>
      </p:sp>
      <p:pic>
        <p:nvPicPr>
          <p:cNvPr id="13" name="Content Placeholder 12" descr="A group of small objects in the sky&#10;&#10;Description automatically generated">
            <a:extLst>
              <a:ext uri="{FF2B5EF4-FFF2-40B4-BE49-F238E27FC236}">
                <a16:creationId xmlns:a16="http://schemas.microsoft.com/office/drawing/2014/main" id="{75632086-3EE8-A4D3-6985-1CB0D47717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400" y="3657600"/>
            <a:ext cx="3902726" cy="2971800"/>
          </a:xfrm>
          <a:effectLst>
            <a:softEdge rad="101600"/>
          </a:effectLst>
        </p:spPr>
      </p:pic>
      <p:pic>
        <p:nvPicPr>
          <p:cNvPr id="15" name="Picture 14" descr="X-ray of a skull with arrows pointing at the side&#10;&#10;Description automatically generated">
            <a:extLst>
              <a:ext uri="{FF2B5EF4-FFF2-40B4-BE49-F238E27FC236}">
                <a16:creationId xmlns:a16="http://schemas.microsoft.com/office/drawing/2014/main" id="{ECD07614-DAAE-6ABA-A4CA-CFF7D2666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52400"/>
            <a:ext cx="4235824" cy="3429000"/>
          </a:xfrm>
          <a:prstGeom prst="rect">
            <a:avLst/>
          </a:prstGeom>
          <a:effectLst>
            <a:softEdge rad="88900"/>
          </a:effectLst>
        </p:spPr>
      </p:pic>
    </p:spTree>
    <p:extLst>
      <p:ext uri="{BB962C8B-B14F-4D97-AF65-F5344CB8AC3E}">
        <p14:creationId xmlns:p14="http://schemas.microsoft.com/office/powerpoint/2010/main" val="1126966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EC7AB-A416-54DC-9C1E-C2626B291595}"/>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9D826F-A92C-3CDB-FBE7-8FB31A0BD571}"/>
              </a:ext>
            </a:extLst>
          </p:cNvPr>
          <p:cNvSpPr>
            <a:spLocks noGrp="1"/>
          </p:cNvSpPr>
          <p:nvPr>
            <p:ph type="title"/>
          </p:nvPr>
        </p:nvSpPr>
        <p:spPr/>
        <p:txBody>
          <a:bodyPr/>
          <a:lstStyle/>
          <a:p>
            <a:r>
              <a:rPr kumimoji="0" lang="en-US" sz="4800" b="0" i="0" u="none" strike="noStrike" kern="1200" cap="all" spc="0" normalizeH="0" baseline="0" noProof="0" dirty="0">
                <a:ln>
                  <a:noFill/>
                </a:ln>
                <a:solidFill>
                  <a:srgbClr val="D5410B"/>
                </a:solidFill>
                <a:effectLst/>
                <a:uLnTx/>
                <a:uFillTx/>
                <a:latin typeface="Rockwell Condensed" panose="02060603050405020104"/>
                <a:ea typeface="+mj-ea"/>
                <a:cs typeface="+mj-cs"/>
              </a:rPr>
              <a:t>What Do You See?</a:t>
            </a:r>
            <a:endParaRPr lang="en-US" dirty="0"/>
          </a:p>
        </p:txBody>
      </p:sp>
      <p:pic>
        <p:nvPicPr>
          <p:cNvPr id="7" name="Content Placeholder 6" descr="X-ray of a human leg&#10;&#10;Description automatically generated">
            <a:extLst>
              <a:ext uri="{FF2B5EF4-FFF2-40B4-BE49-F238E27FC236}">
                <a16:creationId xmlns:a16="http://schemas.microsoft.com/office/drawing/2014/main" id="{5A7B516E-3EBF-9DF0-5E02-5AAE408E157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84026"/>
            <a:ext cx="4191000" cy="6489947"/>
          </a:xfrm>
          <a:effectLst>
            <a:softEdge rad="101600"/>
          </a:effectLst>
        </p:spPr>
      </p:pic>
      <p:sp>
        <p:nvSpPr>
          <p:cNvPr id="4" name="Text Placeholder 3">
            <a:extLst>
              <a:ext uri="{FF2B5EF4-FFF2-40B4-BE49-F238E27FC236}">
                <a16:creationId xmlns:a16="http://schemas.microsoft.com/office/drawing/2014/main" id="{829493E2-5DD6-C9FB-9035-88ACD9ADD3E5}"/>
              </a:ext>
            </a:extLst>
          </p:cNvPr>
          <p:cNvSpPr>
            <a:spLocks noGrp="1"/>
          </p:cNvSpPr>
          <p:nvPr>
            <p:ph type="body" sz="half" idx="2"/>
          </p:nvPr>
        </p:nvSpPr>
        <p:spPr>
          <a:xfrm>
            <a:off x="6210300" y="2514600"/>
            <a:ext cx="2895600" cy="3291840"/>
          </a:xfrm>
        </p:spPr>
        <p:txBody>
          <a:bodyPr>
            <a:normAutofit/>
          </a:bodyPr>
          <a:lstStyle/>
          <a:p>
            <a:pPr marL="285750" indent="-285750">
              <a:buFont typeface="Arial" panose="020B0604020202020204" pitchFamily="34" charset="0"/>
              <a:buChar char="•"/>
            </a:pPr>
            <a:r>
              <a:rPr lang="en-US" sz="2400" dirty="0">
                <a:solidFill>
                  <a:schemeClr val="tx1"/>
                </a:solidFill>
              </a:rPr>
              <a:t>6 w/o infant</a:t>
            </a:r>
          </a:p>
          <a:p>
            <a:pPr marL="285750" indent="-285750">
              <a:buFont typeface="Arial" panose="020B0604020202020204" pitchFamily="34" charset="0"/>
              <a:buChar char="•"/>
            </a:pPr>
            <a:r>
              <a:rPr lang="en-US" sz="2400" dirty="0">
                <a:solidFill>
                  <a:schemeClr val="tx1"/>
                </a:solidFill>
              </a:rPr>
              <a:t>Mechanism: A sharp, clean transverse fracture of the humerus. </a:t>
            </a:r>
          </a:p>
        </p:txBody>
      </p:sp>
    </p:spTree>
    <p:extLst>
      <p:ext uri="{BB962C8B-B14F-4D97-AF65-F5344CB8AC3E}">
        <p14:creationId xmlns:p14="http://schemas.microsoft.com/office/powerpoint/2010/main" val="2816542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D90F-DFC6-A2E6-D274-6482CFE63F32}"/>
              </a:ext>
            </a:extLst>
          </p:cNvPr>
          <p:cNvSpPr>
            <a:spLocks noGrp="1"/>
          </p:cNvSpPr>
          <p:nvPr>
            <p:ph type="title"/>
          </p:nvPr>
        </p:nvSpPr>
        <p:spPr>
          <a:xfrm>
            <a:off x="1087596" y="381000"/>
            <a:ext cx="6960870" cy="686072"/>
          </a:xfrm>
        </p:spPr>
        <p:txBody>
          <a:bodyPr>
            <a:noAutofit/>
          </a:bodyPr>
          <a:lstStyle/>
          <a:p>
            <a:r>
              <a:rPr lang="en-US" sz="4400" dirty="0">
                <a:solidFill>
                  <a:srgbClr val="52A3CB"/>
                </a:solidFill>
              </a:rPr>
              <a:t>13 Useful Grounding Techniques </a:t>
            </a:r>
          </a:p>
        </p:txBody>
      </p:sp>
      <p:pic>
        <p:nvPicPr>
          <p:cNvPr id="5" name="Online Media 4" title="13 Grounding Techniques That ACTUALLY work!">
            <a:hlinkClick r:id="" action="ppaction://media"/>
            <a:extLst>
              <a:ext uri="{FF2B5EF4-FFF2-40B4-BE49-F238E27FC236}">
                <a16:creationId xmlns:a16="http://schemas.microsoft.com/office/drawing/2014/main" id="{58A96E72-8BC0-1E6D-B566-5544C287F5E2}"/>
              </a:ext>
            </a:extLst>
          </p:cNvPr>
          <p:cNvPicPr>
            <a:picLocks noGrp="1" noRot="1" noChangeAspect="1"/>
          </p:cNvPicPr>
          <p:nvPr>
            <p:ph idx="4294967295"/>
            <a:videoFile r:link="rId1"/>
          </p:nvPr>
        </p:nvPicPr>
        <p:blipFill>
          <a:blip r:embed="rId4"/>
          <a:stretch>
            <a:fillRect/>
          </a:stretch>
        </p:blipFill>
        <p:spPr>
          <a:xfrm>
            <a:off x="50010" y="1371600"/>
            <a:ext cx="9036042" cy="5105400"/>
          </a:xfrm>
          <a:prstGeom prst="rect">
            <a:avLst/>
          </a:prstGeom>
        </p:spPr>
      </p:pic>
    </p:spTree>
    <p:extLst>
      <p:ext uri="{BB962C8B-B14F-4D97-AF65-F5344CB8AC3E}">
        <p14:creationId xmlns:p14="http://schemas.microsoft.com/office/powerpoint/2010/main" val="248156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F0C0DA8D-6E42-CFA4-28C6-BAC74CA52C5D}"/>
              </a:ext>
            </a:extLst>
          </p:cNvPr>
          <p:cNvSpPr>
            <a:spLocks noGrp="1" noChangeArrowheads="1"/>
          </p:cNvSpPr>
          <p:nvPr>
            <p:ph type="title"/>
          </p:nvPr>
        </p:nvSpPr>
        <p:spPr>
          <a:xfrm>
            <a:off x="5891022" y="1676400"/>
            <a:ext cx="3252978" cy="2362200"/>
          </a:xfrm>
        </p:spPr>
        <p:txBody>
          <a:bodyPr>
            <a:noAutofit/>
          </a:bodyPr>
          <a:lstStyle/>
          <a:p>
            <a:r>
              <a:rPr lang="en-US" altLang="en-US" sz="3800" b="1" dirty="0">
                <a:solidFill>
                  <a:srgbClr val="52A3CB"/>
                </a:solidFill>
              </a:rPr>
              <a:t>Neglect, Abandonment, &amp; Failure to Thrive (FTT)</a:t>
            </a:r>
          </a:p>
        </p:txBody>
      </p:sp>
      <p:sp>
        <p:nvSpPr>
          <p:cNvPr id="2" name="Content Placeholder 1">
            <a:extLst>
              <a:ext uri="{FF2B5EF4-FFF2-40B4-BE49-F238E27FC236}">
                <a16:creationId xmlns:a16="http://schemas.microsoft.com/office/drawing/2014/main" id="{33A53152-7949-4C3E-45E1-9919BBEA89CA}"/>
              </a:ext>
            </a:extLst>
          </p:cNvPr>
          <p:cNvSpPr>
            <a:spLocks noGrp="1"/>
          </p:cNvSpPr>
          <p:nvPr>
            <p:ph idx="1"/>
          </p:nvPr>
        </p:nvSpPr>
        <p:spPr>
          <a:xfrm>
            <a:off x="228600" y="838200"/>
            <a:ext cx="5311607" cy="5791200"/>
          </a:xfrm>
        </p:spPr>
        <p:txBody>
          <a:bodyPr>
            <a:noAutofit/>
          </a:bodyPr>
          <a:lstStyle/>
          <a:p>
            <a:pPr marL="342900" indent="-342900">
              <a:buFont typeface="+mj-lt"/>
              <a:buAutoNum type="alphaUcPeriod"/>
            </a:pPr>
            <a:r>
              <a:rPr lang="en-US" sz="2800" b="1" u="sng" dirty="0">
                <a:solidFill>
                  <a:srgbClr val="D5410B"/>
                </a:solidFill>
              </a:rPr>
              <a:t>Neglect</a:t>
            </a:r>
            <a:r>
              <a:rPr lang="en-US" sz="2800" dirty="0">
                <a:solidFill>
                  <a:srgbClr val="D5410B"/>
                </a:solidFill>
              </a:rPr>
              <a:t>- </a:t>
            </a:r>
            <a:r>
              <a:rPr lang="en-US" sz="2800" dirty="0">
                <a:solidFill>
                  <a:srgbClr val="6E2639"/>
                </a:solidFill>
              </a:rPr>
              <a:t>The failure of the caregiver to provide the basic needs of their child.</a:t>
            </a:r>
            <a:endParaRPr lang="en-US" sz="2800" b="1" u="sng" dirty="0">
              <a:solidFill>
                <a:srgbClr val="6E2639"/>
              </a:solidFill>
            </a:endParaRPr>
          </a:p>
          <a:p>
            <a:pPr marL="342900" indent="-342900">
              <a:buFont typeface="+mj-lt"/>
              <a:buAutoNum type="alphaUcPeriod"/>
            </a:pPr>
            <a:r>
              <a:rPr lang="en-US" sz="2800" b="1" u="sng" dirty="0">
                <a:solidFill>
                  <a:srgbClr val="D5410B"/>
                </a:solidFill>
              </a:rPr>
              <a:t>Abandonment</a:t>
            </a:r>
            <a:r>
              <a:rPr lang="en-US" sz="2800" b="1" dirty="0">
                <a:solidFill>
                  <a:srgbClr val="D5410B"/>
                </a:solidFill>
              </a:rPr>
              <a:t>-</a:t>
            </a:r>
            <a:r>
              <a:rPr lang="en-US" sz="2800" b="1" dirty="0">
                <a:solidFill>
                  <a:srgbClr val="6E2639"/>
                </a:solidFill>
              </a:rPr>
              <a:t> </a:t>
            </a:r>
            <a:r>
              <a:rPr lang="en-US" sz="2800" dirty="0">
                <a:solidFill>
                  <a:srgbClr val="6E2639"/>
                </a:solidFill>
              </a:rPr>
              <a:t>The caregiver’s rejection of the child and the parental role. </a:t>
            </a:r>
          </a:p>
          <a:p>
            <a:pPr marL="342900" indent="-342900">
              <a:buFont typeface="+mj-lt"/>
              <a:buAutoNum type="alphaUcPeriod"/>
            </a:pPr>
            <a:r>
              <a:rPr lang="en-US" sz="2800" b="1" u="sng" dirty="0">
                <a:solidFill>
                  <a:srgbClr val="D5410B"/>
                </a:solidFill>
              </a:rPr>
              <a:t>Nonorganic Failure To Thrive</a:t>
            </a:r>
            <a:r>
              <a:rPr lang="en-US" sz="2800" b="1" dirty="0">
                <a:solidFill>
                  <a:srgbClr val="D5410B"/>
                </a:solidFill>
              </a:rPr>
              <a:t>- </a:t>
            </a:r>
            <a:r>
              <a:rPr lang="en-US" sz="2800" dirty="0">
                <a:solidFill>
                  <a:srgbClr val="6E2639"/>
                </a:solidFill>
              </a:rPr>
              <a:t>Parental skills, expectations, and home environment are intertwined with the child's developmental capabilities </a:t>
            </a:r>
            <a:endParaRPr lang="en-US" sz="2800" dirty="0">
              <a:solidFill>
                <a:srgbClr val="245D7A"/>
              </a:solidFill>
            </a:endParaRPr>
          </a:p>
          <a:p>
            <a:endParaRPr lang="en-US" sz="2800" dirty="0">
              <a:solidFill>
                <a:srgbClr val="245D7A"/>
              </a:solidFill>
            </a:endParaRPr>
          </a:p>
          <a:p>
            <a:pPr marL="457200" lvl="1" indent="0">
              <a:buNone/>
            </a:pPr>
            <a:endParaRPr lang="en-US" sz="2800" dirty="0">
              <a:solidFill>
                <a:srgbClr val="245D7A"/>
              </a:solidFill>
            </a:endParaRPr>
          </a:p>
          <a:p>
            <a:pPr lvl="1"/>
            <a:endParaRPr lang="en-US" sz="2800" dirty="0">
              <a:solidFill>
                <a:srgbClr val="245D7A"/>
              </a:solidFill>
            </a:endParaRPr>
          </a:p>
          <a:p>
            <a:endParaRPr lang="en-US" sz="2800" dirty="0">
              <a:solidFill>
                <a:srgbClr val="245D7A"/>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319A-2F61-BBD4-165B-032EAF5CA393}"/>
              </a:ext>
            </a:extLst>
          </p:cNvPr>
          <p:cNvSpPr>
            <a:spLocks noGrp="1"/>
          </p:cNvSpPr>
          <p:nvPr>
            <p:ph type="title"/>
          </p:nvPr>
        </p:nvSpPr>
        <p:spPr>
          <a:xfrm>
            <a:off x="5943600" y="1828800"/>
            <a:ext cx="3124200" cy="2743200"/>
          </a:xfrm>
        </p:spPr>
        <p:txBody>
          <a:bodyPr>
            <a:noAutofit/>
          </a:bodyPr>
          <a:lstStyle/>
          <a:p>
            <a:r>
              <a:rPr kumimoji="0" lang="en-US" sz="4000" i="0" u="none" strike="noStrike" kern="1200" spc="0" normalizeH="0" baseline="0" noProof="0" dirty="0">
                <a:ln>
                  <a:noFill/>
                </a:ln>
                <a:solidFill>
                  <a:srgbClr val="52A3CB"/>
                </a:solidFill>
                <a:effectLst/>
                <a:uLnTx/>
                <a:uFillTx/>
                <a:cs typeface="Arial" panose="020B0604020202020204" pitchFamily="34" charset="0"/>
              </a:rPr>
              <a:t>Behavioral &amp; Physical Indicators Of Neglect</a:t>
            </a:r>
            <a:endParaRPr lang="en-US" sz="4000" dirty="0">
              <a:solidFill>
                <a:srgbClr val="52A3CB"/>
              </a:solidFill>
              <a:cs typeface="Arial" panose="020B0604020202020204" pitchFamily="34" charset="0"/>
            </a:endParaRPr>
          </a:p>
        </p:txBody>
      </p:sp>
      <p:graphicFrame>
        <p:nvGraphicFramePr>
          <p:cNvPr id="4" name="Table 4">
            <a:extLst>
              <a:ext uri="{FF2B5EF4-FFF2-40B4-BE49-F238E27FC236}">
                <a16:creationId xmlns:a16="http://schemas.microsoft.com/office/drawing/2014/main" id="{F1263F19-B00B-3334-2199-22E639E12757}"/>
              </a:ext>
            </a:extLst>
          </p:cNvPr>
          <p:cNvGraphicFramePr>
            <a:graphicFrameLocks noGrp="1"/>
          </p:cNvGraphicFramePr>
          <p:nvPr>
            <p:ph idx="1"/>
            <p:extLst>
              <p:ext uri="{D42A27DB-BD31-4B8C-83A1-F6EECF244321}">
                <p14:modId xmlns:p14="http://schemas.microsoft.com/office/powerpoint/2010/main" val="1993739279"/>
              </p:ext>
            </p:extLst>
          </p:nvPr>
        </p:nvGraphicFramePr>
        <p:xfrm>
          <a:off x="76200" y="119346"/>
          <a:ext cx="5638800" cy="6469698"/>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892511683"/>
                    </a:ext>
                  </a:extLst>
                </a:gridCol>
                <a:gridCol w="3505200">
                  <a:extLst>
                    <a:ext uri="{9D8B030D-6E8A-4147-A177-3AD203B41FA5}">
                      <a16:colId xmlns:a16="http://schemas.microsoft.com/office/drawing/2014/main" val="107663026"/>
                    </a:ext>
                  </a:extLst>
                </a:gridCol>
              </a:tblGrid>
              <a:tr h="3378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lumMod val="50000"/>
                            </a:schemeClr>
                          </a:solidFill>
                        </a:rPr>
                        <a:t>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cap="none" spc="0" dirty="0">
                          <a:solidFill>
                            <a:schemeClr val="tx1">
                              <a:lumMod val="50000"/>
                            </a:schemeClr>
                          </a:solidFill>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87826095"/>
                  </a:ext>
                </a:extLst>
              </a:tr>
              <a:tr h="1150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Child is not getting</a:t>
                      </a:r>
                      <a:r>
                        <a:rPr lang="en-US" sz="1400" b="1" cap="none" spc="0" baseline="0" dirty="0">
                          <a:solidFill>
                            <a:srgbClr val="6E2639"/>
                          </a:solidFill>
                        </a:rPr>
                        <a:t> enough food </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Child appears malnourished</a:t>
                      </a:r>
                      <a:r>
                        <a:rPr lang="en-US" sz="1200" cap="none" spc="0" baseline="0" dirty="0">
                          <a:solidFill>
                            <a:srgbClr val="6E2639"/>
                          </a:solidFill>
                        </a:rPr>
                        <a:t> </a:t>
                      </a:r>
                    </a:p>
                    <a:p>
                      <a:pPr marL="285750" indent="-285750">
                        <a:buFont typeface="Wingdings" panose="05000000000000000000" pitchFamily="2" charset="2"/>
                        <a:buChar char="§"/>
                      </a:pPr>
                      <a:r>
                        <a:rPr lang="en-US" sz="1200" cap="none" spc="0" baseline="0" dirty="0">
                          <a:solidFill>
                            <a:srgbClr val="6E2639"/>
                          </a:solidFill>
                        </a:rPr>
                        <a:t>Child begging, stealing food</a:t>
                      </a:r>
                    </a:p>
                    <a:p>
                      <a:pPr marL="285750" indent="-285750">
                        <a:buFont typeface="Wingdings" panose="05000000000000000000" pitchFamily="2" charset="2"/>
                        <a:buChar char="§"/>
                      </a:pPr>
                      <a:r>
                        <a:rPr lang="en-US" sz="1200" cap="none" spc="0" baseline="0" dirty="0">
                          <a:solidFill>
                            <a:srgbClr val="6E2639"/>
                          </a:solidFill>
                        </a:rPr>
                        <a:t>Consistently acts hungry or complains of hunger</a:t>
                      </a:r>
                    </a:p>
                    <a:p>
                      <a:pPr marL="285750" indent="-285750">
                        <a:buFont typeface="Wingdings" panose="05000000000000000000" pitchFamily="2" charset="2"/>
                        <a:buChar char="§"/>
                      </a:pPr>
                      <a:r>
                        <a:rPr lang="en-US" sz="1200" cap="none" spc="0" baseline="0" dirty="0">
                          <a:solidFill>
                            <a:srgbClr val="6E2639"/>
                          </a:solidFill>
                        </a:rPr>
                        <a:t>Constant fatigue, listlessness, falling asleep in class </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extLst>
                  <a:ext uri="{0D108BD9-81ED-4DB2-BD59-A6C34878D82A}">
                    <a16:rowId xmlns:a16="http://schemas.microsoft.com/office/drawing/2014/main" val="5299182"/>
                  </a:ext>
                </a:extLst>
              </a:tr>
              <a:tr h="403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Child</a:t>
                      </a:r>
                      <a:r>
                        <a:rPr lang="en-US" sz="1400" b="1" cap="none" spc="0" baseline="0" dirty="0">
                          <a:solidFill>
                            <a:srgbClr val="6E2639"/>
                          </a:solidFill>
                        </a:rPr>
                        <a:t> appears poorly cared for </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69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Ha</a:t>
                      </a:r>
                      <a:r>
                        <a:rPr lang="en-US" sz="1200" cap="none" spc="0" baseline="0" dirty="0">
                          <a:solidFill>
                            <a:srgbClr val="6E2639"/>
                          </a:solidFill>
                        </a:rPr>
                        <a:t>s poor hygiene (skin, teeth, ears, hair)</a:t>
                      </a:r>
                    </a:p>
                    <a:p>
                      <a:pPr marL="285750" indent="-285750">
                        <a:buFont typeface="Wingdings" panose="05000000000000000000" pitchFamily="2" charset="2"/>
                        <a:buChar char="§"/>
                      </a:pPr>
                      <a:r>
                        <a:rPr lang="en-US" sz="1200" cap="none" spc="0" baseline="0" dirty="0">
                          <a:solidFill>
                            <a:srgbClr val="6E2639"/>
                          </a:solidFill>
                        </a:rPr>
                        <a:t>Clothes are frequently dirty or torn</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69000"/>
                      </a:schemeClr>
                    </a:solidFill>
                  </a:tcPr>
                </a:tc>
                <a:extLst>
                  <a:ext uri="{0D108BD9-81ED-4DB2-BD59-A6C34878D82A}">
                    <a16:rowId xmlns:a16="http://schemas.microsoft.com/office/drawing/2014/main" val="171497115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Lack</a:t>
                      </a:r>
                      <a:r>
                        <a:rPr lang="en-US" sz="1400" b="1" cap="none" spc="0" baseline="0" dirty="0">
                          <a:solidFill>
                            <a:srgbClr val="6E2639"/>
                          </a:solidFill>
                        </a:rPr>
                        <a:t> of medical/dental care</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cap="none" spc="0" dirty="0">
                          <a:solidFill>
                            <a:srgbClr val="6E2639"/>
                          </a:solidFill>
                        </a:rPr>
                        <a:t>Unattended</a:t>
                      </a:r>
                      <a:r>
                        <a:rPr lang="en-US" sz="1200" cap="none" spc="0" baseline="0" dirty="0">
                          <a:solidFill>
                            <a:srgbClr val="6E2639"/>
                          </a:solidFill>
                        </a:rPr>
                        <a:t> physical problems or medical/dental needs</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extLst>
                  <a:ext uri="{0D108BD9-81ED-4DB2-BD59-A6C34878D82A}">
                    <a16:rowId xmlns:a16="http://schemas.microsoft.com/office/drawing/2014/main" val="2906095741"/>
                  </a:ext>
                </a:extLst>
              </a:tr>
              <a:tr h="1501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Lack</a:t>
                      </a:r>
                      <a:r>
                        <a:rPr lang="en-US" sz="1400" b="1" cap="none" spc="0" baseline="0" dirty="0">
                          <a:solidFill>
                            <a:srgbClr val="6E2639"/>
                          </a:solidFill>
                        </a:rPr>
                        <a:t> of adult supervision </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0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Child being left home alone</a:t>
                      </a:r>
                      <a:r>
                        <a:rPr lang="en-US" sz="1200" cap="none" spc="0" baseline="0" dirty="0">
                          <a:solidFill>
                            <a:srgbClr val="6E2639"/>
                          </a:solidFill>
                        </a:rPr>
                        <a:t> without supervision, especially in dangerous activities or for long periods of time </a:t>
                      </a:r>
                    </a:p>
                    <a:p>
                      <a:pPr marL="285750" indent="-285750">
                        <a:buFont typeface="Wingdings" panose="05000000000000000000" pitchFamily="2" charset="2"/>
                        <a:buChar char="§"/>
                      </a:pPr>
                      <a:r>
                        <a:rPr lang="en-US" sz="1200" cap="none" spc="0" baseline="0" dirty="0">
                          <a:solidFill>
                            <a:srgbClr val="6E2639"/>
                          </a:solidFill>
                        </a:rPr>
                        <a:t> The child states there is no caretaker</a:t>
                      </a:r>
                    </a:p>
                    <a:p>
                      <a:pPr marL="285750" indent="-285750">
                        <a:buFont typeface="Wingdings" panose="05000000000000000000" pitchFamily="2" charset="2"/>
                        <a:buChar char="§"/>
                      </a:pPr>
                      <a:r>
                        <a:rPr lang="en-US" sz="1200" cap="none" spc="0" baseline="0" dirty="0">
                          <a:solidFill>
                            <a:srgbClr val="6E2639"/>
                          </a:solidFill>
                        </a:rPr>
                        <a:t>Extended stays at schools; child arrives early and stays late </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0000"/>
                      </a:schemeClr>
                    </a:solidFill>
                  </a:tcPr>
                </a:tc>
                <a:extLst>
                  <a:ext uri="{0D108BD9-81ED-4DB2-BD59-A6C34878D82A}">
                    <a16:rowId xmlns:a16="http://schemas.microsoft.com/office/drawing/2014/main" val="3549588768"/>
                  </a:ext>
                </a:extLst>
              </a:tr>
              <a:tr h="798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Behavioral extremes </a:t>
                      </a: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Compliant/passive, overly adaptive behavior</a:t>
                      </a:r>
                    </a:p>
                    <a:p>
                      <a:pPr marL="285750" indent="-285750">
                        <a:buFont typeface="Wingdings" panose="05000000000000000000" pitchFamily="2" charset="2"/>
                        <a:buChar char="§"/>
                      </a:pPr>
                      <a:r>
                        <a:rPr lang="en-US" sz="1200" cap="none" spc="0" dirty="0">
                          <a:solidFill>
                            <a:srgbClr val="6E2639"/>
                          </a:solidFill>
                        </a:rPr>
                        <a:t>Overly</a:t>
                      </a:r>
                      <a:r>
                        <a:rPr lang="en-US" sz="1200" cap="none" spc="0" baseline="0" dirty="0">
                          <a:solidFill>
                            <a:srgbClr val="6E2639"/>
                          </a:solidFill>
                        </a:rPr>
                        <a:t> adult or infantile for age</a:t>
                      </a:r>
                    </a:p>
                    <a:p>
                      <a:pPr marL="285750" indent="-285750">
                        <a:buFont typeface="Wingdings" panose="05000000000000000000" pitchFamily="2" charset="2"/>
                        <a:buChar char="§"/>
                      </a:pPr>
                      <a:r>
                        <a:rPr lang="en-US" sz="1200" cap="none" spc="0" baseline="0" dirty="0">
                          <a:solidFill>
                            <a:srgbClr val="6E2639"/>
                          </a:solidFill>
                        </a:rPr>
                        <a:t>Delinquency </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70000"/>
                      </a:schemeClr>
                    </a:solidFill>
                  </a:tcPr>
                </a:tc>
                <a:extLst>
                  <a:ext uri="{0D108BD9-81ED-4DB2-BD59-A6C34878D82A}">
                    <a16:rowId xmlns:a16="http://schemas.microsoft.com/office/drawing/2014/main" val="3278715514"/>
                  </a:ext>
                </a:extLst>
              </a:tr>
              <a:tr h="9743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cap="none" spc="0" dirty="0">
                          <a:solidFill>
                            <a:srgbClr val="6E2639"/>
                          </a:solidFill>
                        </a:rPr>
                        <a:t>Child is showing a delay in normal development</a:t>
                      </a:r>
                      <a:r>
                        <a:rPr lang="en-US" sz="1400" b="1" cap="none" spc="0" baseline="0" dirty="0">
                          <a:solidFill>
                            <a:srgbClr val="6E2639"/>
                          </a:solidFill>
                        </a:rPr>
                        <a:t> </a:t>
                      </a:r>
                      <a:endParaRPr lang="en-US" sz="1400" b="1" cap="none" spc="0" dirty="0">
                        <a:solidFill>
                          <a:srgbClr val="6E2639"/>
                        </a:solidFill>
                      </a:endParaRPr>
                    </a:p>
                    <a:p>
                      <a:endParaRPr lang="en-US"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0000"/>
                      </a:schemeClr>
                    </a:solidFill>
                  </a:tcPr>
                </a:tc>
                <a:tc>
                  <a:txBody>
                    <a:bodyPr/>
                    <a:lstStyle/>
                    <a:p>
                      <a:pPr marL="285750" indent="-285750">
                        <a:buFont typeface="Wingdings" panose="05000000000000000000" pitchFamily="2" charset="2"/>
                        <a:buChar char="§"/>
                      </a:pPr>
                      <a:r>
                        <a:rPr lang="en-US" sz="1200" cap="none" spc="0" dirty="0">
                          <a:solidFill>
                            <a:srgbClr val="6E2639"/>
                          </a:solidFill>
                        </a:rPr>
                        <a:t>Failure to thrive – physically or emotionally</a:t>
                      </a:r>
                    </a:p>
                    <a:p>
                      <a:pPr marL="285750" indent="-285750">
                        <a:buFont typeface="Wingdings" panose="05000000000000000000" pitchFamily="2" charset="2"/>
                        <a:buChar char="§"/>
                      </a:pPr>
                      <a:r>
                        <a:rPr lang="en-US" sz="1200" cap="none" spc="0" dirty="0">
                          <a:solidFill>
                            <a:srgbClr val="6E2639"/>
                          </a:solidFill>
                        </a:rPr>
                        <a:t>Measurable lag in physical growth</a:t>
                      </a:r>
                    </a:p>
                    <a:p>
                      <a:pPr marL="285750" indent="-285750">
                        <a:buFont typeface="Wingdings" panose="05000000000000000000" pitchFamily="2" charset="2"/>
                        <a:buChar char="§"/>
                      </a:pPr>
                      <a:r>
                        <a:rPr lang="en-US" sz="1200" cap="none" spc="0" dirty="0">
                          <a:solidFill>
                            <a:srgbClr val="6E2639"/>
                          </a:solidFill>
                        </a:rPr>
                        <a:t>Measurable</a:t>
                      </a:r>
                      <a:r>
                        <a:rPr lang="en-US" sz="1200" cap="none" spc="0" baseline="0" dirty="0">
                          <a:solidFill>
                            <a:srgbClr val="6E2639"/>
                          </a:solidFill>
                        </a:rPr>
                        <a:t> lag mental/emotional development </a:t>
                      </a:r>
                      <a:endParaRPr lang="en-US" sz="1200" cap="none" spc="0" dirty="0">
                        <a:solidFill>
                          <a:srgbClr val="6E263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alpha val="70000"/>
                      </a:schemeClr>
                    </a:solidFill>
                  </a:tcPr>
                </a:tc>
                <a:extLst>
                  <a:ext uri="{0D108BD9-81ED-4DB2-BD59-A6C34878D82A}">
                    <a16:rowId xmlns:a16="http://schemas.microsoft.com/office/drawing/2014/main" val="3279632089"/>
                  </a:ext>
                </a:extLst>
              </a:tr>
            </a:tbl>
          </a:graphicData>
        </a:graphic>
      </p:graphicFrame>
    </p:spTree>
    <p:extLst>
      <p:ext uri="{BB962C8B-B14F-4D97-AF65-F5344CB8AC3E}">
        <p14:creationId xmlns:p14="http://schemas.microsoft.com/office/powerpoint/2010/main" val="4129231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9D14D11B-3D16-91BC-B01A-A778168331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7" r="957"/>
          <a:stretch/>
        </p:blipFill>
        <p:spPr bwMode="auto">
          <a:xfrm>
            <a:off x="304800" y="1219200"/>
            <a:ext cx="8402034" cy="515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5C460850-931B-03F1-B3F0-036A64049FCF}"/>
              </a:ext>
            </a:extLst>
          </p:cNvPr>
          <p:cNvSpPr>
            <a:spLocks noGrp="1"/>
          </p:cNvSpPr>
          <p:nvPr>
            <p:ph type="title"/>
          </p:nvPr>
        </p:nvSpPr>
        <p:spPr>
          <a:xfrm>
            <a:off x="495300" y="14111"/>
            <a:ext cx="7772400" cy="1609344"/>
          </a:xfrm>
        </p:spPr>
        <p:txBody>
          <a:bodyPr>
            <a:normAutofit/>
          </a:bodyPr>
          <a:lstStyle/>
          <a:p>
            <a:r>
              <a:rPr lang="en-US" sz="4800" dirty="0">
                <a:solidFill>
                  <a:srgbClr val="52A3CB"/>
                </a:solidFill>
              </a:rPr>
              <a:t>Failure To Thrive Growth Chart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FB0717-5B07-6AE9-D751-AE3C2AEC9D52}"/>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2667977-6CBA-D6E8-63D6-13BF62994D0A}"/>
              </a:ext>
            </a:extLst>
          </p:cNvPr>
          <p:cNvSpPr>
            <a:spLocks noGrp="1"/>
          </p:cNvSpPr>
          <p:nvPr>
            <p:ph type="title"/>
          </p:nvPr>
        </p:nvSpPr>
        <p:spPr>
          <a:xfrm>
            <a:off x="6477000" y="533400"/>
            <a:ext cx="2400300" cy="2137411"/>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7" name="Text Placeholder 6">
            <a:extLst>
              <a:ext uri="{FF2B5EF4-FFF2-40B4-BE49-F238E27FC236}">
                <a16:creationId xmlns:a16="http://schemas.microsoft.com/office/drawing/2014/main" id="{CC817C8B-54BF-2C51-A44C-E0076DC5E8BA}"/>
              </a:ext>
            </a:extLst>
          </p:cNvPr>
          <p:cNvSpPr>
            <a:spLocks noGrp="1"/>
          </p:cNvSpPr>
          <p:nvPr>
            <p:ph type="body" sz="half" idx="2"/>
          </p:nvPr>
        </p:nvSpPr>
        <p:spPr>
          <a:xfrm>
            <a:off x="6210300" y="2287336"/>
            <a:ext cx="2933700" cy="3580063"/>
          </a:xfrm>
        </p:spPr>
        <p:txBody>
          <a:bodyPr>
            <a:normAutofit fontScale="92500" lnSpcReduction="10000"/>
          </a:bodyPr>
          <a:lstStyle/>
          <a:p>
            <a:pPr marL="342900" indent="-342900">
              <a:buFont typeface="Arial" panose="020B0604020202020204" pitchFamily="34" charset="0"/>
              <a:buChar char="•"/>
            </a:pPr>
            <a:r>
              <a:rPr lang="en-US" sz="2600" dirty="0">
                <a:solidFill>
                  <a:schemeClr val="tx1"/>
                </a:solidFill>
              </a:rPr>
              <a:t>2.5 y/o boy</a:t>
            </a:r>
          </a:p>
          <a:p>
            <a:pPr marL="342900" indent="-342900">
              <a:buFont typeface="Arial" panose="020B0604020202020204" pitchFamily="34" charset="0"/>
              <a:buChar char="•"/>
            </a:pPr>
            <a:r>
              <a:rPr lang="en-US" sz="2600" dirty="0">
                <a:solidFill>
                  <a:schemeClr val="tx1"/>
                </a:solidFill>
              </a:rPr>
              <a:t>Had multiple bruises, abrasions, and bite marks</a:t>
            </a:r>
          </a:p>
          <a:p>
            <a:pPr marL="342900" indent="-342900">
              <a:buFont typeface="Arial" panose="020B0604020202020204" pitchFamily="34" charset="0"/>
              <a:buChar char="•"/>
            </a:pPr>
            <a:r>
              <a:rPr lang="en-US" sz="2600" dirty="0">
                <a:solidFill>
                  <a:schemeClr val="tx1"/>
                </a:solidFill>
              </a:rPr>
              <a:t>Chronic physical abuse</a:t>
            </a:r>
          </a:p>
          <a:p>
            <a:pPr marL="342900" indent="-342900">
              <a:buFont typeface="Arial" panose="020B0604020202020204" pitchFamily="34" charset="0"/>
              <a:buChar char="•"/>
            </a:pPr>
            <a:r>
              <a:rPr lang="en-US" sz="2600" dirty="0">
                <a:solidFill>
                  <a:schemeClr val="tx1"/>
                </a:solidFill>
              </a:rPr>
              <a:t>Severe malnutrition</a:t>
            </a:r>
          </a:p>
          <a:p>
            <a:endParaRPr lang="en-US" dirty="0"/>
          </a:p>
        </p:txBody>
      </p:sp>
      <p:pic>
        <p:nvPicPr>
          <p:cNvPr id="10" name="Picture 9" descr="A child lying on a bed with medical equipment&#10;&#10;Description automatically generated">
            <a:extLst>
              <a:ext uri="{FF2B5EF4-FFF2-40B4-BE49-F238E27FC236}">
                <a16:creationId xmlns:a16="http://schemas.microsoft.com/office/drawing/2014/main" id="{7B93E9AE-451A-842A-63EA-45D8B135BCE1}"/>
              </a:ext>
            </a:extLst>
          </p:cNvPr>
          <p:cNvPicPr>
            <a:picLocks noChangeAspect="1"/>
          </p:cNvPicPr>
          <p:nvPr/>
        </p:nvPicPr>
        <p:blipFill rotWithShape="1">
          <a:blip r:embed="rId3">
            <a:extLst>
              <a:ext uri="{28A0092B-C50C-407E-A947-70E740481C1C}">
                <a14:useLocalDpi xmlns:a14="http://schemas.microsoft.com/office/drawing/2010/main" val="0"/>
              </a:ext>
            </a:extLst>
          </a:blip>
          <a:srcRect l="2128" t="2828" r="2086" b="7673"/>
          <a:stretch/>
        </p:blipFill>
        <p:spPr>
          <a:xfrm>
            <a:off x="304800" y="216923"/>
            <a:ext cx="5488408" cy="3860444"/>
          </a:xfrm>
          <a:prstGeom prst="rect">
            <a:avLst/>
          </a:prstGeom>
          <a:effectLst>
            <a:softEdge rad="63500"/>
          </a:effectLst>
        </p:spPr>
      </p:pic>
      <p:pic>
        <p:nvPicPr>
          <p:cNvPr id="12" name="Picture 11" descr="A person holding a leg&#10;&#10;Description automatically generated">
            <a:extLst>
              <a:ext uri="{FF2B5EF4-FFF2-40B4-BE49-F238E27FC236}">
                <a16:creationId xmlns:a16="http://schemas.microsoft.com/office/drawing/2014/main" id="{4D2370E2-80A7-6A4B-7F2E-CC8B90E7A8A7}"/>
              </a:ext>
            </a:extLst>
          </p:cNvPr>
          <p:cNvPicPr>
            <a:picLocks noChangeAspect="1"/>
          </p:cNvPicPr>
          <p:nvPr/>
        </p:nvPicPr>
        <p:blipFill rotWithShape="1">
          <a:blip r:embed="rId4">
            <a:extLst>
              <a:ext uri="{28A0092B-C50C-407E-A947-70E740481C1C}">
                <a14:useLocalDpi xmlns:a14="http://schemas.microsoft.com/office/drawing/2010/main" val="0"/>
              </a:ext>
            </a:extLst>
          </a:blip>
          <a:srcRect r="2697" b="8651"/>
          <a:stretch/>
        </p:blipFill>
        <p:spPr>
          <a:xfrm>
            <a:off x="304800" y="4189663"/>
            <a:ext cx="2475798" cy="2133601"/>
          </a:xfrm>
          <a:prstGeom prst="rect">
            <a:avLst/>
          </a:prstGeom>
          <a:effectLst>
            <a:softEdge rad="63500"/>
          </a:effectLst>
        </p:spPr>
      </p:pic>
      <p:pic>
        <p:nvPicPr>
          <p:cNvPr id="14" name="Picture 13" descr="A close-up of a person's back&#10;&#10;Description automatically generated">
            <a:extLst>
              <a:ext uri="{FF2B5EF4-FFF2-40B4-BE49-F238E27FC236}">
                <a16:creationId xmlns:a16="http://schemas.microsoft.com/office/drawing/2014/main" id="{0DAD6DB2-C617-0B39-ABBB-F56BBD397613}"/>
              </a:ext>
            </a:extLst>
          </p:cNvPr>
          <p:cNvPicPr>
            <a:picLocks noChangeAspect="1"/>
          </p:cNvPicPr>
          <p:nvPr/>
        </p:nvPicPr>
        <p:blipFill rotWithShape="1">
          <a:blip r:embed="rId5">
            <a:extLst>
              <a:ext uri="{28A0092B-C50C-407E-A947-70E740481C1C}">
                <a14:useLocalDpi xmlns:a14="http://schemas.microsoft.com/office/drawing/2010/main" val="0"/>
              </a:ext>
            </a:extLst>
          </a:blip>
          <a:srcRect l="3785" t="3263" r="2569" b="5389"/>
          <a:stretch/>
        </p:blipFill>
        <p:spPr>
          <a:xfrm>
            <a:off x="2857500" y="4189663"/>
            <a:ext cx="2933700" cy="2133601"/>
          </a:xfrm>
          <a:prstGeom prst="rect">
            <a:avLst/>
          </a:prstGeom>
          <a:effectLst>
            <a:softEdge rad="381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529C3-7DDD-8937-CB09-D01E412BC287}"/>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up of a young child with a tube on his nose&#10;&#10;Description automatically generated">
            <a:extLst>
              <a:ext uri="{FF2B5EF4-FFF2-40B4-BE49-F238E27FC236}">
                <a16:creationId xmlns:a16="http://schemas.microsoft.com/office/drawing/2014/main" id="{2146C430-13C9-3248-596E-1A12587D9123}"/>
              </a:ext>
            </a:extLst>
          </p:cNvPr>
          <p:cNvPicPr>
            <a:picLocks noChangeAspect="1"/>
          </p:cNvPicPr>
          <p:nvPr/>
        </p:nvPicPr>
        <p:blipFill rotWithShape="1">
          <a:blip r:embed="rId3">
            <a:extLst>
              <a:ext uri="{28A0092B-C50C-407E-A947-70E740481C1C}">
                <a14:useLocalDpi xmlns:a14="http://schemas.microsoft.com/office/drawing/2010/main" val="0"/>
              </a:ext>
            </a:extLst>
          </a:blip>
          <a:srcRect l="3036" t="1639" r="8431" b="8679"/>
          <a:stretch/>
        </p:blipFill>
        <p:spPr>
          <a:xfrm>
            <a:off x="3267075" y="67899"/>
            <a:ext cx="2828925" cy="4176033"/>
          </a:xfrm>
          <a:prstGeom prst="rect">
            <a:avLst/>
          </a:prstGeom>
          <a:effectLst>
            <a:softEdge rad="63500"/>
          </a:effectLst>
        </p:spPr>
      </p:pic>
      <p:pic>
        <p:nvPicPr>
          <p:cNvPr id="13" name="Picture 12" descr="A child with a blurry face&#10;&#10;Description automatically generated">
            <a:extLst>
              <a:ext uri="{FF2B5EF4-FFF2-40B4-BE49-F238E27FC236}">
                <a16:creationId xmlns:a16="http://schemas.microsoft.com/office/drawing/2014/main" id="{FE425CEC-E4D6-B03D-8330-13E63EF2A898}"/>
              </a:ext>
            </a:extLst>
          </p:cNvPr>
          <p:cNvPicPr>
            <a:picLocks noChangeAspect="1"/>
          </p:cNvPicPr>
          <p:nvPr/>
        </p:nvPicPr>
        <p:blipFill rotWithShape="1">
          <a:blip r:embed="rId4">
            <a:extLst>
              <a:ext uri="{28A0092B-C50C-407E-A947-70E740481C1C}">
                <a14:useLocalDpi xmlns:a14="http://schemas.microsoft.com/office/drawing/2010/main" val="0"/>
              </a:ext>
            </a:extLst>
          </a:blip>
          <a:srcRect l="2517" t="3748" r="6899" b="6282"/>
          <a:stretch/>
        </p:blipFill>
        <p:spPr>
          <a:xfrm>
            <a:off x="76200" y="3784847"/>
            <a:ext cx="3114675" cy="3073153"/>
          </a:xfrm>
          <a:prstGeom prst="rect">
            <a:avLst/>
          </a:prstGeom>
          <a:effectLst>
            <a:softEdge rad="50800"/>
          </a:effectLst>
        </p:spPr>
      </p:pic>
      <p:sp>
        <p:nvSpPr>
          <p:cNvPr id="3" name="Title 2">
            <a:extLst>
              <a:ext uri="{FF2B5EF4-FFF2-40B4-BE49-F238E27FC236}">
                <a16:creationId xmlns:a16="http://schemas.microsoft.com/office/drawing/2014/main" id="{F739090E-43B5-68D3-F505-676EDF463CBD}"/>
              </a:ext>
            </a:extLst>
          </p:cNvPr>
          <p:cNvSpPr>
            <a:spLocks noGrp="1"/>
          </p:cNvSpPr>
          <p:nvPr>
            <p:ph type="title"/>
          </p:nvPr>
        </p:nvSpPr>
        <p:spPr>
          <a:xfrm>
            <a:off x="6457950" y="609600"/>
            <a:ext cx="2400300" cy="1393960"/>
          </a:xfrm>
        </p:spPr>
        <p:txBody>
          <a:bodyPr>
            <a:noAutofit/>
          </a:bodyPr>
          <a:lstStyle/>
          <a:p>
            <a:r>
              <a:rPr lang="en-US" sz="4800" dirty="0">
                <a:solidFill>
                  <a:srgbClr val="D5410B"/>
                </a:solidFill>
              </a:rPr>
              <a:t>What Do You See?</a:t>
            </a:r>
          </a:p>
        </p:txBody>
      </p:sp>
      <p:sp>
        <p:nvSpPr>
          <p:cNvPr id="5" name="Text Placeholder 4">
            <a:extLst>
              <a:ext uri="{FF2B5EF4-FFF2-40B4-BE49-F238E27FC236}">
                <a16:creationId xmlns:a16="http://schemas.microsoft.com/office/drawing/2014/main" id="{F2C3B5FB-AAE4-78C5-E544-21B1D0CFB9B6}"/>
              </a:ext>
            </a:extLst>
          </p:cNvPr>
          <p:cNvSpPr>
            <a:spLocks noGrp="1"/>
          </p:cNvSpPr>
          <p:nvPr>
            <p:ph type="body" sz="half" idx="2"/>
          </p:nvPr>
        </p:nvSpPr>
        <p:spPr>
          <a:xfrm>
            <a:off x="6221895" y="2209800"/>
            <a:ext cx="2895601" cy="4358640"/>
          </a:xfrm>
        </p:spPr>
        <p:txBody>
          <a:bodyPr>
            <a:normAutofit fontScale="92500" lnSpcReduction="10000"/>
          </a:bodyPr>
          <a:lstStyle/>
          <a:p>
            <a:pPr marL="457200" indent="-457200">
              <a:buFont typeface="Arial" panose="020B0604020202020204" pitchFamily="34" charset="0"/>
              <a:buChar char="•"/>
            </a:pPr>
            <a:r>
              <a:rPr lang="en-US" sz="2400" dirty="0">
                <a:solidFill>
                  <a:schemeClr val="tx1"/>
                </a:solidFill>
              </a:rPr>
              <a:t>Same child 1 month after hospitalization</a:t>
            </a:r>
          </a:p>
          <a:p>
            <a:pPr marL="457200" indent="-457200">
              <a:buFont typeface="Arial" panose="020B0604020202020204" pitchFamily="34" charset="0"/>
              <a:buChar char="•"/>
            </a:pPr>
            <a:r>
              <a:rPr lang="en-US" sz="2400" dirty="0">
                <a:solidFill>
                  <a:schemeClr val="tx1"/>
                </a:solidFill>
              </a:rPr>
              <a:t>Intensive interventions / therapies</a:t>
            </a:r>
          </a:p>
          <a:p>
            <a:pPr marL="457200" indent="-457200">
              <a:buFont typeface="Arial" panose="020B0604020202020204" pitchFamily="34" charset="0"/>
              <a:buChar char="•"/>
            </a:pPr>
            <a:r>
              <a:rPr lang="en-US" sz="2400" dirty="0">
                <a:solidFill>
                  <a:schemeClr val="tx1"/>
                </a:solidFill>
              </a:rPr>
              <a:t>Speech &amp; Motor skill delay</a:t>
            </a:r>
          </a:p>
          <a:p>
            <a:pPr marL="457200" indent="-457200">
              <a:buFont typeface="Arial" panose="020B0604020202020204" pitchFamily="34" charset="0"/>
              <a:buChar char="•"/>
            </a:pPr>
            <a:r>
              <a:rPr lang="en-US" sz="2400" dirty="0">
                <a:solidFill>
                  <a:schemeClr val="tx1"/>
                </a:solidFill>
              </a:rPr>
              <a:t>Placed in home of relatives at </a:t>
            </a:r>
            <a:r>
              <a:rPr lang="en-US" sz="2400">
                <a:solidFill>
                  <a:schemeClr val="tx1"/>
                </a:solidFill>
              </a:rPr>
              <a:t>15 months - </a:t>
            </a:r>
            <a:r>
              <a:rPr lang="en-US" sz="2400" dirty="0">
                <a:solidFill>
                  <a:schemeClr val="tx1"/>
                </a:solidFill>
              </a:rPr>
              <a:t>unsuccessful</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DC597-F6EA-99AB-C1D5-30250162599A}"/>
              </a:ext>
            </a:extLst>
          </p:cNvPr>
          <p:cNvSpPr/>
          <p:nvPr/>
        </p:nvSpPr>
        <p:spPr>
          <a:xfrm rot="16200000">
            <a:off x="4214007" y="1958193"/>
            <a:ext cx="6888186"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6258" name="Picture 2">
            <a:extLst>
              <a:ext uri="{FF2B5EF4-FFF2-40B4-BE49-F238E27FC236}">
                <a16:creationId xmlns:a16="http://schemas.microsoft.com/office/drawing/2014/main" id="{9F86C520-BB68-F079-1366-C8A113D48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3" t="3333" r="1373" b="5001"/>
          <a:stretch/>
        </p:blipFill>
        <p:spPr bwMode="auto">
          <a:xfrm>
            <a:off x="2562325" y="24829"/>
            <a:ext cx="3527959" cy="3404171"/>
          </a:xfrm>
          <a:prstGeom prst="rect">
            <a:avLst/>
          </a:prstGeom>
          <a:noFill/>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hugging another person&#10;&#10;Description automatically generated">
            <a:extLst>
              <a:ext uri="{FF2B5EF4-FFF2-40B4-BE49-F238E27FC236}">
                <a16:creationId xmlns:a16="http://schemas.microsoft.com/office/drawing/2014/main" id="{5A395CB8-89C3-1864-444B-E332CC7D6A6B}"/>
              </a:ext>
            </a:extLst>
          </p:cNvPr>
          <p:cNvPicPr>
            <a:picLocks noChangeAspect="1"/>
          </p:cNvPicPr>
          <p:nvPr/>
        </p:nvPicPr>
        <p:blipFill rotWithShape="1">
          <a:blip r:embed="rId4">
            <a:extLst>
              <a:ext uri="{28A0092B-C50C-407E-A947-70E740481C1C}">
                <a14:useLocalDpi xmlns:a14="http://schemas.microsoft.com/office/drawing/2010/main" val="0"/>
              </a:ext>
            </a:extLst>
          </a:blip>
          <a:srcRect l="3572" t="3709" b="7270"/>
          <a:stretch/>
        </p:blipFill>
        <p:spPr>
          <a:xfrm>
            <a:off x="76200" y="3563992"/>
            <a:ext cx="3657600" cy="3251200"/>
          </a:xfrm>
          <a:prstGeom prst="rect">
            <a:avLst/>
          </a:prstGeom>
          <a:effectLst>
            <a:softEdge rad="38100"/>
          </a:effectLst>
        </p:spPr>
      </p:pic>
      <p:sp>
        <p:nvSpPr>
          <p:cNvPr id="3" name="Title 2">
            <a:extLst>
              <a:ext uri="{FF2B5EF4-FFF2-40B4-BE49-F238E27FC236}">
                <a16:creationId xmlns:a16="http://schemas.microsoft.com/office/drawing/2014/main" id="{154AD5A9-9C71-8D5B-FE05-AA41E2F39D65}"/>
              </a:ext>
            </a:extLst>
          </p:cNvPr>
          <p:cNvSpPr>
            <a:spLocks noGrp="1"/>
          </p:cNvSpPr>
          <p:nvPr>
            <p:ph type="title"/>
          </p:nvPr>
        </p:nvSpPr>
        <p:spPr>
          <a:xfrm>
            <a:off x="6457950" y="678827"/>
            <a:ext cx="2400300" cy="1508760"/>
          </a:xfrm>
        </p:spPr>
        <p:txBody>
          <a:bodyPr>
            <a:noAutofit/>
          </a:bodyPr>
          <a:lstStyle/>
          <a:p>
            <a:r>
              <a:rPr lang="en-US" sz="4800" dirty="0">
                <a:solidFill>
                  <a:srgbClr val="D5410B"/>
                </a:solidFill>
              </a:rPr>
              <a:t>What Do You See?</a:t>
            </a:r>
          </a:p>
        </p:txBody>
      </p:sp>
      <p:sp>
        <p:nvSpPr>
          <p:cNvPr id="7" name="Text Placeholder 6">
            <a:extLst>
              <a:ext uri="{FF2B5EF4-FFF2-40B4-BE49-F238E27FC236}">
                <a16:creationId xmlns:a16="http://schemas.microsoft.com/office/drawing/2014/main" id="{14B624AA-0F3A-735B-71B7-27ABB10C977E}"/>
              </a:ext>
            </a:extLst>
          </p:cNvPr>
          <p:cNvSpPr>
            <a:spLocks noGrp="1"/>
          </p:cNvSpPr>
          <p:nvPr>
            <p:ph type="body" sz="half" idx="2"/>
          </p:nvPr>
        </p:nvSpPr>
        <p:spPr>
          <a:xfrm>
            <a:off x="6233160" y="2417062"/>
            <a:ext cx="2910840" cy="3602737"/>
          </a:xfrm>
        </p:spPr>
        <p:txBody>
          <a:bodyPr>
            <a:normAutofit fontScale="92500" lnSpcReduction="10000"/>
          </a:bodyPr>
          <a:lstStyle/>
          <a:p>
            <a:pPr marL="285750" indent="-285750">
              <a:buFont typeface="Arial" panose="020B0604020202020204" pitchFamily="34" charset="0"/>
              <a:buChar char="•"/>
            </a:pPr>
            <a:r>
              <a:rPr lang="en-US" sz="2600" dirty="0">
                <a:solidFill>
                  <a:schemeClr val="tx1"/>
                </a:solidFill>
              </a:rPr>
              <a:t>11 y/o boy</a:t>
            </a:r>
          </a:p>
          <a:p>
            <a:pPr marL="285750" indent="-285750">
              <a:buFont typeface="Arial" panose="020B0604020202020204" pitchFamily="34" charset="0"/>
              <a:buChar char="•"/>
            </a:pPr>
            <a:r>
              <a:rPr lang="en-US" sz="2600" dirty="0">
                <a:solidFill>
                  <a:schemeClr val="tx1"/>
                </a:solidFill>
              </a:rPr>
              <a:t>Cerebral palsy</a:t>
            </a:r>
          </a:p>
          <a:p>
            <a:pPr marL="285750" indent="-285750">
              <a:buFont typeface="Arial" panose="020B0604020202020204" pitchFamily="34" charset="0"/>
              <a:buChar char="•"/>
            </a:pPr>
            <a:r>
              <a:rPr lang="en-US" sz="2600" dirty="0">
                <a:solidFill>
                  <a:schemeClr val="tx1"/>
                </a:solidFill>
              </a:rPr>
              <a:t>In foster care</a:t>
            </a:r>
          </a:p>
          <a:p>
            <a:pPr marL="285750" indent="-285750">
              <a:buFont typeface="Arial" panose="020B0604020202020204" pitchFamily="34" charset="0"/>
              <a:buChar char="•"/>
            </a:pPr>
            <a:r>
              <a:rPr lang="en-US" sz="2600" dirty="0">
                <a:solidFill>
                  <a:schemeClr val="tx1"/>
                </a:solidFill>
              </a:rPr>
              <a:t>Severe malnutrition </a:t>
            </a:r>
          </a:p>
          <a:p>
            <a:pPr marL="285750" indent="-285750">
              <a:buFont typeface="Arial" panose="020B0604020202020204" pitchFamily="34" charset="0"/>
              <a:buChar char="•"/>
            </a:pPr>
            <a:r>
              <a:rPr lang="en-US" sz="2600" dirty="0" err="1">
                <a:solidFill>
                  <a:schemeClr val="tx1"/>
                </a:solidFill>
              </a:rPr>
              <a:t>Hx</a:t>
            </a:r>
            <a:r>
              <a:rPr lang="en-US" sz="2600" dirty="0">
                <a:solidFill>
                  <a:schemeClr val="tx1"/>
                </a:solidFill>
              </a:rPr>
              <a:t> given: Child was difficult to feed due to condition</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66EF6F-ECCE-8C9C-16D7-58551EE2F202}"/>
              </a:ext>
            </a:extLst>
          </p:cNvPr>
          <p:cNvSpPr/>
          <p:nvPr/>
        </p:nvSpPr>
        <p:spPr>
          <a:xfrm rot="16200000">
            <a:off x="4229100" y="1943100"/>
            <a:ext cx="6858000"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hild with no shirt&#10;&#10;Description automatically generated">
            <a:extLst>
              <a:ext uri="{FF2B5EF4-FFF2-40B4-BE49-F238E27FC236}">
                <a16:creationId xmlns:a16="http://schemas.microsoft.com/office/drawing/2014/main" id="{FC102F07-3DD5-B051-399C-97472B20C3F7}"/>
              </a:ext>
            </a:extLst>
          </p:cNvPr>
          <p:cNvPicPr>
            <a:picLocks noChangeAspect="1"/>
          </p:cNvPicPr>
          <p:nvPr/>
        </p:nvPicPr>
        <p:blipFill rotWithShape="1">
          <a:blip r:embed="rId3">
            <a:extLst>
              <a:ext uri="{28A0092B-C50C-407E-A947-70E740481C1C}">
                <a14:useLocalDpi xmlns:a14="http://schemas.microsoft.com/office/drawing/2010/main" val="0"/>
              </a:ext>
            </a:extLst>
          </a:blip>
          <a:srcRect l="3797" t="3745" r="5087" b="10127"/>
          <a:stretch/>
        </p:blipFill>
        <p:spPr>
          <a:xfrm>
            <a:off x="455295" y="191375"/>
            <a:ext cx="2106183" cy="2018425"/>
          </a:xfrm>
          <a:prstGeom prst="rect">
            <a:avLst/>
          </a:prstGeom>
          <a:effectLst>
            <a:softEdge rad="63500"/>
          </a:effectLst>
        </p:spPr>
      </p:pic>
      <p:pic>
        <p:nvPicPr>
          <p:cNvPr id="5" name="Picture 4" descr="A child sitting in a crib&#10;&#10;Description automatically generated">
            <a:extLst>
              <a:ext uri="{FF2B5EF4-FFF2-40B4-BE49-F238E27FC236}">
                <a16:creationId xmlns:a16="http://schemas.microsoft.com/office/drawing/2014/main" id="{A3C5CF5A-302D-A2F5-F00E-BF4F689154CA}"/>
              </a:ext>
            </a:extLst>
          </p:cNvPr>
          <p:cNvPicPr>
            <a:picLocks noChangeAspect="1"/>
          </p:cNvPicPr>
          <p:nvPr/>
        </p:nvPicPr>
        <p:blipFill rotWithShape="1">
          <a:blip r:embed="rId4">
            <a:extLst>
              <a:ext uri="{28A0092B-C50C-407E-A947-70E740481C1C}">
                <a14:useLocalDpi xmlns:a14="http://schemas.microsoft.com/office/drawing/2010/main" val="0"/>
              </a:ext>
            </a:extLst>
          </a:blip>
          <a:srcRect l="3176" t="4999" r="2002" b="5001"/>
          <a:stretch/>
        </p:blipFill>
        <p:spPr>
          <a:xfrm>
            <a:off x="2704353" y="144624"/>
            <a:ext cx="3324972" cy="2065176"/>
          </a:xfrm>
          <a:prstGeom prst="rect">
            <a:avLst/>
          </a:prstGeom>
          <a:effectLst>
            <a:softEdge rad="63500"/>
          </a:effectLst>
        </p:spPr>
      </p:pic>
      <p:sp>
        <p:nvSpPr>
          <p:cNvPr id="2" name="Title 1">
            <a:extLst>
              <a:ext uri="{FF2B5EF4-FFF2-40B4-BE49-F238E27FC236}">
                <a16:creationId xmlns:a16="http://schemas.microsoft.com/office/drawing/2014/main" id="{00CD50C6-C254-E620-C474-338B34769526}"/>
              </a:ext>
            </a:extLst>
          </p:cNvPr>
          <p:cNvSpPr>
            <a:spLocks noGrp="1"/>
          </p:cNvSpPr>
          <p:nvPr>
            <p:ph type="title"/>
          </p:nvPr>
        </p:nvSpPr>
        <p:spPr>
          <a:xfrm>
            <a:off x="6457950" y="762000"/>
            <a:ext cx="2400300" cy="1447800"/>
          </a:xfrm>
        </p:spPr>
        <p:txBody>
          <a:bodyPr>
            <a:noAutofit/>
          </a:bodyPr>
          <a:lstStyle/>
          <a:p>
            <a:r>
              <a:rPr lang="en-US" sz="4800" dirty="0">
                <a:solidFill>
                  <a:srgbClr val="D5410B"/>
                </a:solidFill>
              </a:rPr>
              <a:t>What Do You See?</a:t>
            </a:r>
          </a:p>
        </p:txBody>
      </p:sp>
      <p:sp>
        <p:nvSpPr>
          <p:cNvPr id="6" name="Text Placeholder 5">
            <a:extLst>
              <a:ext uri="{FF2B5EF4-FFF2-40B4-BE49-F238E27FC236}">
                <a16:creationId xmlns:a16="http://schemas.microsoft.com/office/drawing/2014/main" id="{4CD5BC2A-7AF3-78FE-CF2D-30D66CBCAFB2}"/>
              </a:ext>
            </a:extLst>
          </p:cNvPr>
          <p:cNvSpPr>
            <a:spLocks noGrp="1"/>
          </p:cNvSpPr>
          <p:nvPr>
            <p:ph type="body" sz="half" idx="2"/>
          </p:nvPr>
        </p:nvSpPr>
        <p:spPr>
          <a:xfrm>
            <a:off x="6248399" y="2423160"/>
            <a:ext cx="2895601" cy="3291840"/>
          </a:xfrm>
        </p:spPr>
        <p:txBody>
          <a:bodyPr>
            <a:normAutofit/>
          </a:bodyPr>
          <a:lstStyle/>
          <a:p>
            <a:pPr marL="457200" indent="-457200">
              <a:buFont typeface="Arial" panose="020B0604020202020204" pitchFamily="34" charset="0"/>
              <a:buChar char="•"/>
            </a:pPr>
            <a:r>
              <a:rPr lang="en-US" sz="2400" dirty="0">
                <a:solidFill>
                  <a:schemeClr val="tx1"/>
                </a:solidFill>
              </a:rPr>
              <a:t>Child recovered rapidly while in new placement home </a:t>
            </a:r>
          </a:p>
          <a:p>
            <a:endParaRPr lang="en-US" dirty="0"/>
          </a:p>
        </p:txBody>
      </p:sp>
      <p:pic>
        <p:nvPicPr>
          <p:cNvPr id="7" name="Picture 2">
            <a:extLst>
              <a:ext uri="{FF2B5EF4-FFF2-40B4-BE49-F238E27FC236}">
                <a16:creationId xmlns:a16="http://schemas.microsoft.com/office/drawing/2014/main" id="{3409B078-3560-3035-8498-10EA36B332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3" t="1667" r="7025" b="4267"/>
          <a:stretch/>
        </p:blipFill>
        <p:spPr bwMode="auto">
          <a:xfrm>
            <a:off x="1608483" y="2209800"/>
            <a:ext cx="3067878" cy="455660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EC1D874-04AD-60E9-3733-7A805C1DF5A0}"/>
              </a:ext>
            </a:extLst>
          </p:cNvPr>
          <p:cNvSpPr>
            <a:spLocks noGrp="1" noChangeArrowheads="1"/>
          </p:cNvSpPr>
          <p:nvPr>
            <p:ph type="title"/>
          </p:nvPr>
        </p:nvSpPr>
        <p:spPr>
          <a:xfrm>
            <a:off x="5943600" y="2396406"/>
            <a:ext cx="3352800" cy="1061704"/>
          </a:xfrm>
        </p:spPr>
        <p:txBody>
          <a:bodyPr>
            <a:noAutofit/>
          </a:bodyPr>
          <a:lstStyle/>
          <a:p>
            <a:r>
              <a:rPr lang="en-US" altLang="en-US" dirty="0">
                <a:solidFill>
                  <a:srgbClr val="52A3CB"/>
                </a:solidFill>
              </a:rPr>
              <a:t>Physical Indicators of Abuse</a:t>
            </a:r>
          </a:p>
        </p:txBody>
      </p:sp>
      <p:sp>
        <p:nvSpPr>
          <p:cNvPr id="4099" name="Rectangle 3">
            <a:extLst>
              <a:ext uri="{FF2B5EF4-FFF2-40B4-BE49-F238E27FC236}">
                <a16:creationId xmlns:a16="http://schemas.microsoft.com/office/drawing/2014/main" id="{6172E7C2-FB80-EF0D-AA68-919B7C12DB99}"/>
              </a:ext>
            </a:extLst>
          </p:cNvPr>
          <p:cNvSpPr>
            <a:spLocks noGrp="1" noChangeArrowheads="1"/>
          </p:cNvSpPr>
          <p:nvPr>
            <p:ph idx="1"/>
          </p:nvPr>
        </p:nvSpPr>
        <p:spPr>
          <a:xfrm>
            <a:off x="228600" y="857250"/>
            <a:ext cx="5410200" cy="5143500"/>
          </a:xfrm>
        </p:spPr>
        <p:txBody>
          <a:bodyPr>
            <a:noAutofit/>
          </a:bodyPr>
          <a:lstStyle/>
          <a:p>
            <a:pPr>
              <a:lnSpc>
                <a:spcPct val="120000"/>
              </a:lnSpc>
              <a:spcBef>
                <a:spcPts val="0"/>
              </a:spcBef>
              <a:spcAft>
                <a:spcPts val="1200"/>
              </a:spcAft>
            </a:pPr>
            <a:r>
              <a:rPr lang="en-US" sz="1800" dirty="0">
                <a:solidFill>
                  <a:srgbClr val="6E2639"/>
                </a:solidFill>
              </a:rPr>
              <a:t>Bruises, welts, and bite marks</a:t>
            </a:r>
          </a:p>
          <a:p>
            <a:pPr>
              <a:lnSpc>
                <a:spcPct val="120000"/>
              </a:lnSpc>
              <a:spcBef>
                <a:spcPts val="0"/>
              </a:spcBef>
              <a:spcAft>
                <a:spcPts val="1200"/>
              </a:spcAft>
            </a:pPr>
            <a:r>
              <a:rPr lang="en-US" altLang="en-US" sz="1800" dirty="0">
                <a:solidFill>
                  <a:srgbClr val="6E2639"/>
                </a:solidFill>
              </a:rPr>
              <a:t>Injuries that do not reflect the history provided by the  Caregiver.</a:t>
            </a:r>
            <a:endParaRPr lang="en-US" sz="1800" dirty="0">
              <a:solidFill>
                <a:srgbClr val="6E2639"/>
              </a:solidFill>
            </a:endParaRPr>
          </a:p>
          <a:p>
            <a:pPr>
              <a:lnSpc>
                <a:spcPct val="120000"/>
              </a:lnSpc>
              <a:spcBef>
                <a:spcPts val="0"/>
              </a:spcBef>
              <a:spcAft>
                <a:spcPts val="1200"/>
              </a:spcAft>
            </a:pPr>
            <a:r>
              <a:rPr lang="en-US" sz="1800" dirty="0">
                <a:solidFill>
                  <a:srgbClr val="6E2639"/>
                </a:solidFill>
              </a:rPr>
              <a:t>Clustered bruises, forming patterns that reflect the shape of an item (patterned injuries). </a:t>
            </a:r>
          </a:p>
          <a:p>
            <a:pPr>
              <a:lnSpc>
                <a:spcPct val="120000"/>
              </a:lnSpc>
              <a:spcBef>
                <a:spcPts val="0"/>
              </a:spcBef>
              <a:spcAft>
                <a:spcPts val="1200"/>
              </a:spcAft>
            </a:pPr>
            <a:r>
              <a:rPr lang="en-US" sz="1800" dirty="0">
                <a:solidFill>
                  <a:srgbClr val="6E2639"/>
                </a:solidFill>
              </a:rPr>
              <a:t>Injuries in the form of a hand on several different surface areas of skin</a:t>
            </a:r>
          </a:p>
          <a:p>
            <a:pPr>
              <a:lnSpc>
                <a:spcPct val="120000"/>
              </a:lnSpc>
              <a:spcBef>
                <a:spcPts val="0"/>
              </a:spcBef>
              <a:spcAft>
                <a:spcPts val="1200"/>
              </a:spcAft>
            </a:pPr>
            <a:r>
              <a:rPr lang="en-US" sz="1800" dirty="0">
                <a:solidFill>
                  <a:srgbClr val="6E2639"/>
                </a:solidFill>
              </a:rPr>
              <a:t>Injuries on both eyes or cheeks </a:t>
            </a:r>
          </a:p>
          <a:p>
            <a:pPr>
              <a:lnSpc>
                <a:spcPct val="120000"/>
              </a:lnSpc>
              <a:spcBef>
                <a:spcPts val="0"/>
              </a:spcBef>
              <a:spcAft>
                <a:spcPts val="1200"/>
              </a:spcAft>
            </a:pPr>
            <a:r>
              <a:rPr lang="en-US" sz="1800" dirty="0">
                <a:solidFill>
                  <a:srgbClr val="6E2639"/>
                </a:solidFill>
              </a:rPr>
              <a:t>Injuries on the torso, back, buttocks, and thighs</a:t>
            </a:r>
          </a:p>
          <a:p>
            <a:pPr>
              <a:lnSpc>
                <a:spcPct val="120000"/>
              </a:lnSpc>
              <a:spcBef>
                <a:spcPts val="0"/>
              </a:spcBef>
              <a:spcAft>
                <a:spcPts val="1200"/>
              </a:spcAft>
            </a:pPr>
            <a:r>
              <a:rPr lang="en-US" sz="1800" dirty="0">
                <a:solidFill>
                  <a:srgbClr val="6E2639"/>
                </a:solidFill>
              </a:rPr>
              <a:t>Bruises/Injuries that are in various stages of healing</a:t>
            </a:r>
          </a:p>
          <a:p>
            <a:endParaRPr lang="en-US" altLang="en-US" sz="5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2000"/>
                                  </p:stCondLst>
                                  <p:childTnLst>
                                    <p:set>
                                      <p:cBhvr>
                                        <p:cTn id="11" dur="1" fill="hold">
                                          <p:stCondLst>
                                            <p:cond delay="0"/>
                                          </p:stCondLst>
                                        </p:cTn>
                                        <p:tgtEl>
                                          <p:spTgt spid="4099">
                                            <p:txEl>
                                              <p:pRg st="0" end="0"/>
                                            </p:txEl>
                                          </p:spTgt>
                                        </p:tgtEl>
                                        <p:attrNameLst>
                                          <p:attrName>style.visibility</p:attrName>
                                        </p:attrNameLst>
                                      </p:cBhvr>
                                      <p:to>
                                        <p:strVal val="visible"/>
                                      </p:to>
                                    </p:set>
                                    <p:anim calcmode="lin" valueType="num">
                                      <p:cBhvr additive="base">
                                        <p:cTn id="12" dur="500" fill="hold"/>
                                        <p:tgtEl>
                                          <p:spTgt spid="409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09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0" end="0"/>
                                            </p:txEl>
                                          </p:spTgt>
                                        </p:tgtEl>
                                        <p:attrNameLst>
                                          <p:attrName>ppt_c</p:attrName>
                                        </p:attrNameLst>
                                      </p:cBhvr>
                                      <p:to>
                                        <a:srgbClr val="B2B2B2"/>
                                      </p:to>
                                    </p:animClr>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800"/>
                                  </p:stCondLst>
                                  <p:childTnLst>
                                    <p:set>
                                      <p:cBhvr>
                                        <p:cTn id="17" dur="1" fill="hold">
                                          <p:stCondLst>
                                            <p:cond delay="0"/>
                                          </p:stCondLst>
                                        </p:cTn>
                                        <p:tgtEl>
                                          <p:spTgt spid="4099">
                                            <p:txEl>
                                              <p:pRg st="1" end="1"/>
                                            </p:txEl>
                                          </p:spTgt>
                                        </p:tgtEl>
                                        <p:attrNameLst>
                                          <p:attrName>style.visibility</p:attrName>
                                        </p:attrNameLst>
                                      </p:cBhvr>
                                      <p:to>
                                        <p:strVal val="visible"/>
                                      </p:to>
                                    </p:set>
                                    <p:anim calcmode="lin" valueType="num">
                                      <p:cBhvr additive="base">
                                        <p:cTn id="18" dur="500" fill="hold"/>
                                        <p:tgtEl>
                                          <p:spTgt spid="409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09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1" end="1"/>
                                            </p:txEl>
                                          </p:spTgt>
                                        </p:tgtEl>
                                        <p:attrNameLst>
                                          <p:attrName>ppt_c</p:attrName>
                                        </p:attrNameLst>
                                      </p:cBhvr>
                                      <p:to>
                                        <a:srgbClr val="B2B2B2"/>
                                      </p:to>
                                    </p:animClr>
                                  </p:sub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2000"/>
                                  </p:stCondLst>
                                  <p:childTnLst>
                                    <p:set>
                                      <p:cBhvr>
                                        <p:cTn id="23" dur="1" fill="hold">
                                          <p:stCondLst>
                                            <p:cond delay="0"/>
                                          </p:stCondLst>
                                        </p:cTn>
                                        <p:tgtEl>
                                          <p:spTgt spid="4099">
                                            <p:txEl>
                                              <p:pRg st="2" end="2"/>
                                            </p:txEl>
                                          </p:spTgt>
                                        </p:tgtEl>
                                        <p:attrNameLst>
                                          <p:attrName>style.visibility</p:attrName>
                                        </p:attrNameLst>
                                      </p:cBhvr>
                                      <p:to>
                                        <p:strVal val="visible"/>
                                      </p:to>
                                    </p:set>
                                    <p:anim calcmode="lin" valueType="num">
                                      <p:cBhvr additive="base">
                                        <p:cTn id="24" dur="500" fill="hold"/>
                                        <p:tgtEl>
                                          <p:spTgt spid="409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09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2" end="2"/>
                                            </p:txEl>
                                          </p:spTgt>
                                        </p:tgtEl>
                                        <p:attrNameLst>
                                          <p:attrName>ppt_c</p:attrName>
                                        </p:attrNameLst>
                                      </p:cBhvr>
                                      <p:to>
                                        <a:srgbClr val="B2B2B2"/>
                                      </p:to>
                                    </p:animClr>
                                  </p:sub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2000"/>
                                  </p:stCondLst>
                                  <p:childTnLst>
                                    <p:set>
                                      <p:cBhvr>
                                        <p:cTn id="29" dur="1" fill="hold">
                                          <p:stCondLst>
                                            <p:cond delay="0"/>
                                          </p:stCondLst>
                                        </p:cTn>
                                        <p:tgtEl>
                                          <p:spTgt spid="4099">
                                            <p:txEl>
                                              <p:pRg st="3" end="3"/>
                                            </p:txEl>
                                          </p:spTgt>
                                        </p:tgtEl>
                                        <p:attrNameLst>
                                          <p:attrName>style.visibility</p:attrName>
                                        </p:attrNameLst>
                                      </p:cBhvr>
                                      <p:to>
                                        <p:strVal val="visible"/>
                                      </p:to>
                                    </p:set>
                                    <p:anim calcmode="lin" valueType="num">
                                      <p:cBhvr additive="base">
                                        <p:cTn id="30" dur="500" fill="hold"/>
                                        <p:tgtEl>
                                          <p:spTgt spid="409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099">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3" end="3"/>
                                            </p:txEl>
                                          </p:spTgt>
                                        </p:tgtEl>
                                        <p:attrNameLst>
                                          <p:attrName>ppt_c</p:attrName>
                                        </p:attrNameLst>
                                      </p:cBhvr>
                                      <p:to>
                                        <a:srgbClr val="B2B2B2"/>
                                      </p:to>
                                    </p:animClr>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1800"/>
                                  </p:stCondLst>
                                  <p:childTnLst>
                                    <p:set>
                                      <p:cBhvr>
                                        <p:cTn id="35" dur="1" fill="hold">
                                          <p:stCondLst>
                                            <p:cond delay="0"/>
                                          </p:stCondLst>
                                        </p:cTn>
                                        <p:tgtEl>
                                          <p:spTgt spid="4099">
                                            <p:txEl>
                                              <p:pRg st="4" end="4"/>
                                            </p:txEl>
                                          </p:spTgt>
                                        </p:tgtEl>
                                        <p:attrNameLst>
                                          <p:attrName>style.visibility</p:attrName>
                                        </p:attrNameLst>
                                      </p:cBhvr>
                                      <p:to>
                                        <p:strVal val="visible"/>
                                      </p:to>
                                    </p:set>
                                    <p:anim calcmode="lin" valueType="num">
                                      <p:cBhvr additive="base">
                                        <p:cTn id="36" dur="600" fill="hold"/>
                                        <p:tgtEl>
                                          <p:spTgt spid="4099">
                                            <p:txEl>
                                              <p:pRg st="4" end="4"/>
                                            </p:txEl>
                                          </p:spTgt>
                                        </p:tgtEl>
                                        <p:attrNameLst>
                                          <p:attrName>ppt_x</p:attrName>
                                        </p:attrNameLst>
                                      </p:cBhvr>
                                      <p:tavLst>
                                        <p:tav tm="0">
                                          <p:val>
                                            <p:strVal val="0-#ppt_w/2"/>
                                          </p:val>
                                        </p:tav>
                                        <p:tav tm="100000">
                                          <p:val>
                                            <p:strVal val="#ppt_x"/>
                                          </p:val>
                                        </p:tav>
                                      </p:tavLst>
                                    </p:anim>
                                    <p:anim calcmode="lin" valueType="num">
                                      <p:cBhvr additive="base">
                                        <p:cTn id="37" dur="600" fill="hold"/>
                                        <p:tgtEl>
                                          <p:spTgt spid="4099">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4" end="4"/>
                                            </p:txEl>
                                          </p:spTgt>
                                        </p:tgtEl>
                                        <p:attrNameLst>
                                          <p:attrName>ppt_c</p:attrName>
                                        </p:attrNameLst>
                                      </p:cBhvr>
                                      <p:to>
                                        <a:srgbClr val="B2B2B2"/>
                                      </p:to>
                                    </p:animClr>
                                  </p:sub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1600"/>
                                  </p:stCondLst>
                                  <p:childTnLst>
                                    <p:set>
                                      <p:cBhvr>
                                        <p:cTn id="41" dur="1" fill="hold">
                                          <p:stCondLst>
                                            <p:cond delay="0"/>
                                          </p:stCondLst>
                                        </p:cTn>
                                        <p:tgtEl>
                                          <p:spTgt spid="4099">
                                            <p:txEl>
                                              <p:pRg st="5" end="5"/>
                                            </p:txEl>
                                          </p:spTgt>
                                        </p:tgtEl>
                                        <p:attrNameLst>
                                          <p:attrName>style.visibility</p:attrName>
                                        </p:attrNameLst>
                                      </p:cBhvr>
                                      <p:to>
                                        <p:strVal val="visible"/>
                                      </p:to>
                                    </p:set>
                                    <p:anim calcmode="lin" valueType="num">
                                      <p:cBhvr additive="base">
                                        <p:cTn id="42" dur="500" fill="hold"/>
                                        <p:tgtEl>
                                          <p:spTgt spid="4099">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4099">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5" end="5"/>
                                            </p:txEl>
                                          </p:spTgt>
                                        </p:tgtEl>
                                        <p:attrNameLst>
                                          <p:attrName>ppt_c</p:attrName>
                                        </p:attrNameLst>
                                      </p:cBhvr>
                                      <p:to>
                                        <a:srgbClr val="B2B2B2"/>
                                      </p:to>
                                    </p:animClr>
                                  </p:sub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1600"/>
                                  </p:stCondLst>
                                  <p:childTnLst>
                                    <p:set>
                                      <p:cBhvr>
                                        <p:cTn id="47" dur="1" fill="hold">
                                          <p:stCondLst>
                                            <p:cond delay="0"/>
                                          </p:stCondLst>
                                        </p:cTn>
                                        <p:tgtEl>
                                          <p:spTgt spid="4099">
                                            <p:txEl>
                                              <p:pRg st="6" end="6"/>
                                            </p:txEl>
                                          </p:spTgt>
                                        </p:tgtEl>
                                        <p:attrNameLst>
                                          <p:attrName>style.visibility</p:attrName>
                                        </p:attrNameLst>
                                      </p:cBhvr>
                                      <p:to>
                                        <p:strVal val="visible"/>
                                      </p:to>
                                    </p:set>
                                    <p:anim calcmode="lin" valueType="num">
                                      <p:cBhvr additive="base">
                                        <p:cTn id="48" dur="500" fill="hold"/>
                                        <p:tgtEl>
                                          <p:spTgt spid="4099">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4099">
                                            <p:txEl>
                                              <p:pRg st="6" end="6"/>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099">
                                            <p:txEl>
                                              <p:pRg st="6" end="6"/>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4099" grpId="0" uiExpand="1" build="p" bldLvl="5"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1C6D20-A707-7FE0-D069-F1C517ACAC70}"/>
              </a:ext>
            </a:extLst>
          </p:cNvPr>
          <p:cNvSpPr/>
          <p:nvPr/>
        </p:nvSpPr>
        <p:spPr>
          <a:xfrm>
            <a:off x="0" y="4895612"/>
            <a:ext cx="9144000" cy="1962388"/>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098" name="Rectangle 2">
            <a:extLst>
              <a:ext uri="{FF2B5EF4-FFF2-40B4-BE49-F238E27FC236}">
                <a16:creationId xmlns:a16="http://schemas.microsoft.com/office/drawing/2014/main" id="{EE68861B-27F6-A7DE-A106-5AB5A00C3D64}"/>
              </a:ext>
            </a:extLst>
          </p:cNvPr>
          <p:cNvSpPr>
            <a:spLocks noGrp="1" noChangeArrowheads="1"/>
          </p:cNvSpPr>
          <p:nvPr>
            <p:ph type="title"/>
          </p:nvPr>
        </p:nvSpPr>
        <p:spPr>
          <a:xfrm>
            <a:off x="1878330" y="1371600"/>
            <a:ext cx="6960870" cy="3154679"/>
          </a:xfrm>
        </p:spPr>
        <p:txBody>
          <a:bodyPr>
            <a:noAutofit/>
          </a:bodyPr>
          <a:lstStyle/>
          <a:p>
            <a:pPr>
              <a:lnSpc>
                <a:spcPct val="100000"/>
              </a:lnSpc>
            </a:pPr>
            <a:r>
              <a:rPr lang="en-US" altLang="en-US" sz="6000" b="1" dirty="0">
                <a:solidFill>
                  <a:schemeClr val="accent1"/>
                </a:solidFill>
                <a:latin typeface="+mn-lt"/>
              </a:rPr>
              <a:t>Sources:</a:t>
            </a:r>
            <a:br>
              <a:rPr lang="en-US" altLang="en-US" sz="6000" b="1" dirty="0">
                <a:solidFill>
                  <a:schemeClr val="accent1"/>
                </a:solidFill>
                <a:latin typeface="+mn-lt"/>
              </a:rPr>
            </a:br>
            <a:br>
              <a:rPr lang="en-US" altLang="en-US" sz="1400" u="sng" dirty="0">
                <a:solidFill>
                  <a:schemeClr val="tx1"/>
                </a:solidFill>
                <a:latin typeface="+mn-lt"/>
              </a:rPr>
            </a:br>
            <a:r>
              <a:rPr lang="en-US" altLang="en-US" sz="1800" dirty="0">
                <a:solidFill>
                  <a:schemeClr val="tx1"/>
                </a:solidFill>
                <a:latin typeface="+mn-lt"/>
              </a:rPr>
              <a:t>American Academy of Pediatrics</a:t>
            </a:r>
            <a:br>
              <a:rPr lang="en-US" altLang="en-US" sz="1800" dirty="0">
                <a:solidFill>
                  <a:schemeClr val="tx1"/>
                </a:solidFill>
                <a:latin typeface="+mn-lt"/>
              </a:rPr>
            </a:br>
            <a:r>
              <a:rPr lang="en-US" altLang="en-US" sz="1800" dirty="0">
                <a:solidFill>
                  <a:schemeClr val="tx1"/>
                </a:solidFill>
                <a:latin typeface="+mn-lt"/>
              </a:rPr>
              <a:t>George Washington Medical School</a:t>
            </a:r>
            <a:br>
              <a:rPr lang="en-US" altLang="en-US" sz="1800" dirty="0">
                <a:solidFill>
                  <a:schemeClr val="tx1"/>
                </a:solidFill>
                <a:latin typeface="+mn-lt"/>
              </a:rPr>
            </a:br>
            <a:r>
              <a:rPr lang="en-US" altLang="en-US" sz="1800" dirty="0">
                <a:solidFill>
                  <a:schemeClr val="tx1"/>
                </a:solidFill>
                <a:latin typeface="+mn-lt"/>
              </a:rPr>
              <a:t>WebMD</a:t>
            </a:r>
            <a:br>
              <a:rPr lang="en-US" altLang="en-US" sz="1800" dirty="0">
                <a:solidFill>
                  <a:schemeClr val="tx1"/>
                </a:solidFill>
                <a:latin typeface="+mn-lt"/>
              </a:rPr>
            </a:br>
            <a:r>
              <a:rPr lang="en-US" sz="1800" b="0" i="0" dirty="0">
                <a:solidFill>
                  <a:srgbClr val="212121"/>
                </a:solidFill>
                <a:effectLst/>
                <a:latin typeface="+mn-lt"/>
              </a:rPr>
              <a:t>National Institute of Health:</a:t>
            </a:r>
            <a:br>
              <a:rPr lang="en-US" altLang="en-US" sz="1800" dirty="0">
                <a:solidFill>
                  <a:schemeClr val="tx1"/>
                </a:solidFill>
                <a:latin typeface="+mn-lt"/>
              </a:rPr>
            </a:br>
            <a:r>
              <a:rPr lang="en-US" altLang="en-US" sz="1800" dirty="0">
                <a:solidFill>
                  <a:schemeClr val="tx1"/>
                </a:solidFill>
                <a:latin typeface="+mn-lt"/>
              </a:rPr>
              <a:t>Original material purchased by MidSOUTH for training purposes</a:t>
            </a:r>
            <a:br>
              <a:rPr lang="en-US" altLang="en-US" sz="1800" dirty="0">
                <a:solidFill>
                  <a:schemeClr val="tx1"/>
                </a:solidFill>
                <a:latin typeface="+mn-lt"/>
              </a:rPr>
            </a:br>
            <a:r>
              <a:rPr lang="en-US" altLang="en-US" sz="1800" dirty="0">
                <a:solidFill>
                  <a:schemeClr val="tx1"/>
                </a:solidFill>
                <a:latin typeface="+mn-lt"/>
              </a:rPr>
              <a:t>Child Maltreatment: A Clinical Guide and Reference (2</a:t>
            </a:r>
            <a:r>
              <a:rPr lang="en-US" altLang="en-US" sz="1800" baseline="30000" dirty="0">
                <a:solidFill>
                  <a:schemeClr val="tx1"/>
                </a:solidFill>
                <a:latin typeface="+mn-lt"/>
              </a:rPr>
              <a:t>nd</a:t>
            </a:r>
            <a:r>
              <a:rPr lang="en-US" altLang="en-US" sz="1800" dirty="0">
                <a:solidFill>
                  <a:schemeClr val="tx1"/>
                </a:solidFill>
                <a:latin typeface="+mn-lt"/>
              </a:rPr>
              <a:t> and 3</a:t>
            </a:r>
            <a:r>
              <a:rPr lang="en-US" altLang="en-US" sz="1800" baseline="30000" dirty="0">
                <a:solidFill>
                  <a:schemeClr val="tx1"/>
                </a:solidFill>
                <a:latin typeface="+mn-lt"/>
              </a:rPr>
              <a:t>rd</a:t>
            </a:r>
            <a:r>
              <a:rPr lang="en-US" altLang="en-US" sz="1800" dirty="0">
                <a:solidFill>
                  <a:schemeClr val="tx1"/>
                </a:solidFill>
                <a:latin typeface="+mn-lt"/>
              </a:rPr>
              <a:t> Edition) – J.A. Monteleone &amp; A.E. Brodeur</a:t>
            </a:r>
            <a:br>
              <a:rPr lang="en-US" altLang="en-US" sz="1800" dirty="0">
                <a:solidFill>
                  <a:schemeClr val="tx1"/>
                </a:solidFill>
                <a:latin typeface="+mn-lt"/>
              </a:rPr>
            </a:br>
            <a:endParaRPr lang="en-US" altLang="en-US" sz="6000" dirty="0">
              <a:solidFill>
                <a:schemeClr val="accent1"/>
              </a:solidFill>
              <a:latin typeface="+mn-lt"/>
            </a:endParaRPr>
          </a:p>
        </p:txBody>
      </p:sp>
      <p:sp>
        <p:nvSpPr>
          <p:cNvPr id="3075" name="Rectangle 3">
            <a:extLst>
              <a:ext uri="{FF2B5EF4-FFF2-40B4-BE49-F238E27FC236}">
                <a16:creationId xmlns:a16="http://schemas.microsoft.com/office/drawing/2014/main" id="{BD71D218-27D4-7733-D254-D959CF4DF8EB}"/>
              </a:ext>
            </a:extLst>
          </p:cNvPr>
          <p:cNvSpPr>
            <a:spLocks noGrp="1" noChangeArrowheads="1"/>
          </p:cNvSpPr>
          <p:nvPr>
            <p:ph type="body" idx="1"/>
          </p:nvPr>
        </p:nvSpPr>
        <p:spPr>
          <a:xfrm>
            <a:off x="1624330" y="4953000"/>
            <a:ext cx="6789420" cy="1905000"/>
          </a:xfrm>
        </p:spPr>
        <p:txBody>
          <a:bodyPr>
            <a:noAutofit/>
          </a:bodyPr>
          <a:lstStyle/>
          <a:p>
            <a:pPr>
              <a:lnSpc>
                <a:spcPct val="100000"/>
              </a:lnSpc>
            </a:pPr>
            <a:endParaRPr lang="en-US" altLang="en-US" sz="1400" dirty="0">
              <a:solidFill>
                <a:schemeClr val="tx1"/>
              </a:solidFill>
            </a:endParaRPr>
          </a:p>
        </p:txBody>
      </p:sp>
      <p:cxnSp>
        <p:nvCxnSpPr>
          <p:cNvPr id="4" name="Straight Connector 3">
            <a:extLst>
              <a:ext uri="{FF2B5EF4-FFF2-40B4-BE49-F238E27FC236}">
                <a16:creationId xmlns:a16="http://schemas.microsoft.com/office/drawing/2014/main" id="{141074D4-4E61-DBE0-7EE4-216B9EFA8D5C}"/>
              </a:ext>
            </a:extLst>
          </p:cNvPr>
          <p:cNvCxnSpPr/>
          <p:nvPr/>
        </p:nvCxnSpPr>
        <p:spPr>
          <a:xfrm>
            <a:off x="0" y="4876800"/>
            <a:ext cx="9144000" cy="0"/>
          </a:xfrm>
          <a:prstGeom prst="line">
            <a:avLst/>
          </a:prstGeom>
          <a:ln w="57150">
            <a:solidFill>
              <a:srgbClr val="6E2639"/>
            </a:solidFill>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2B4C538F-1BDD-2058-7F59-DC1566337919}"/>
              </a:ext>
            </a:extLst>
          </p:cNvPr>
          <p:cNvSpPr/>
          <p:nvPr/>
        </p:nvSpPr>
        <p:spPr>
          <a:xfrm>
            <a:off x="457200" y="2408210"/>
            <a:ext cx="915670" cy="898585"/>
          </a:xfrm>
          <a:prstGeom prst="flowChartConnector">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 name="Flowchart: Connector 5">
            <a:extLst>
              <a:ext uri="{FF2B5EF4-FFF2-40B4-BE49-F238E27FC236}">
                <a16:creationId xmlns:a16="http://schemas.microsoft.com/office/drawing/2014/main" id="{02E3ED28-A6D8-4733-61F2-D4AC4FEDD5C1}"/>
              </a:ext>
            </a:extLst>
          </p:cNvPr>
          <p:cNvSpPr/>
          <p:nvPr/>
        </p:nvSpPr>
        <p:spPr>
          <a:xfrm>
            <a:off x="292100" y="2209803"/>
            <a:ext cx="1245870" cy="1295397"/>
          </a:xfrm>
          <a:prstGeom prst="flowChartConnector">
            <a:avLst/>
          </a:prstGeom>
          <a:noFill/>
          <a:ln w="79375" cmpd="sng">
            <a:solidFill>
              <a:srgbClr val="52A3CB"/>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147946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075">
                                            <p:txEl>
                                              <p:pRg st="0" end="0"/>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bldLvl="5"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1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32B3BC-D29E-E049-4DD1-5784E8C2382A}"/>
              </a:ext>
            </a:extLst>
          </p:cNvPr>
          <p:cNvSpPr>
            <a:spLocks noGrp="1"/>
          </p:cNvSpPr>
          <p:nvPr>
            <p:ph type="title"/>
          </p:nvPr>
        </p:nvSpPr>
        <p:spPr>
          <a:xfrm>
            <a:off x="5867400" y="1312486"/>
            <a:ext cx="2960370" cy="1737360"/>
          </a:xfrm>
        </p:spPr>
        <p:txBody>
          <a:bodyPr>
            <a:noAutofit/>
          </a:bodyPr>
          <a:lstStyle/>
          <a:p>
            <a:r>
              <a:rPr lang="en-US" sz="4000" b="1" dirty="0">
                <a:solidFill>
                  <a:srgbClr val="D5410B"/>
                </a:solidFill>
              </a:rPr>
              <a:t>Grounding techniques: </a:t>
            </a:r>
          </a:p>
        </p:txBody>
      </p:sp>
      <p:sp>
        <p:nvSpPr>
          <p:cNvPr id="8" name="TextBox 7">
            <a:extLst>
              <a:ext uri="{FF2B5EF4-FFF2-40B4-BE49-F238E27FC236}">
                <a16:creationId xmlns:a16="http://schemas.microsoft.com/office/drawing/2014/main" id="{5103F780-03F8-C1EE-E38D-7711A4E0BB59}"/>
              </a:ext>
            </a:extLst>
          </p:cNvPr>
          <p:cNvSpPr txBox="1"/>
          <p:nvPr/>
        </p:nvSpPr>
        <p:spPr>
          <a:xfrm>
            <a:off x="5943600" y="3049846"/>
            <a:ext cx="3276600" cy="523220"/>
          </a:xfrm>
          <a:prstGeom prst="rect">
            <a:avLst/>
          </a:prstGeom>
          <a:noFill/>
        </p:spPr>
        <p:txBody>
          <a:bodyPr wrap="square" rtlCol="0">
            <a:spAutoFit/>
          </a:bodyPr>
          <a:lstStyle/>
          <a:p>
            <a:r>
              <a:rPr lang="en-US" sz="2800" b="1" i="0" dirty="0">
                <a:solidFill>
                  <a:srgbClr val="52A3CB"/>
                </a:solidFill>
                <a:effectLst/>
                <a:latin typeface="+mj-lt"/>
              </a:rPr>
              <a:t>5-4-3-2-1 Technique</a:t>
            </a:r>
          </a:p>
        </p:txBody>
      </p:sp>
      <p:sp>
        <p:nvSpPr>
          <p:cNvPr id="4" name="TextBox 3">
            <a:extLst>
              <a:ext uri="{FF2B5EF4-FFF2-40B4-BE49-F238E27FC236}">
                <a16:creationId xmlns:a16="http://schemas.microsoft.com/office/drawing/2014/main" id="{7F36B235-DB12-E74F-37BE-8DDA3DEB88A6}"/>
              </a:ext>
            </a:extLst>
          </p:cNvPr>
          <p:cNvSpPr txBox="1"/>
          <p:nvPr/>
        </p:nvSpPr>
        <p:spPr>
          <a:xfrm>
            <a:off x="457200" y="635914"/>
            <a:ext cx="5257800" cy="738664"/>
          </a:xfrm>
          <a:prstGeom prst="rect">
            <a:avLst/>
          </a:prstGeom>
          <a:noFill/>
        </p:spPr>
        <p:txBody>
          <a:bodyPr wrap="square" rtlCol="0">
            <a:spAutoFit/>
          </a:bodyPr>
          <a:lstStyle/>
          <a:p>
            <a:r>
              <a:rPr lang="en-US" sz="1400" dirty="0">
                <a:solidFill>
                  <a:schemeClr val="bg1"/>
                </a:solidFill>
              </a:rPr>
              <a:t>What are </a:t>
            </a:r>
            <a:r>
              <a:rPr lang="en-US" sz="1400" b="1" dirty="0">
                <a:solidFill>
                  <a:srgbClr val="D5410B"/>
                </a:solidFill>
              </a:rPr>
              <a:t>5</a:t>
            </a:r>
            <a:r>
              <a:rPr lang="en-US" sz="1400" dirty="0">
                <a:solidFill>
                  <a:schemeClr val="bg1"/>
                </a:solidFill>
              </a:rPr>
              <a:t> things you can see? Look for small details such as a pattern on the ceiling, the way light reflects off a surface, or an object you never noticed.</a:t>
            </a:r>
          </a:p>
        </p:txBody>
      </p:sp>
      <p:sp>
        <p:nvSpPr>
          <p:cNvPr id="7" name="TextBox 6">
            <a:extLst>
              <a:ext uri="{FF2B5EF4-FFF2-40B4-BE49-F238E27FC236}">
                <a16:creationId xmlns:a16="http://schemas.microsoft.com/office/drawing/2014/main" id="{39BDE41E-87A6-3AAA-C3E5-D558D6836BD0}"/>
              </a:ext>
            </a:extLst>
          </p:cNvPr>
          <p:cNvSpPr txBox="1"/>
          <p:nvPr/>
        </p:nvSpPr>
        <p:spPr>
          <a:xfrm>
            <a:off x="457200" y="1613357"/>
            <a:ext cx="5257800" cy="954107"/>
          </a:xfrm>
          <a:prstGeom prst="rect">
            <a:avLst/>
          </a:prstGeom>
          <a:noFill/>
        </p:spPr>
        <p:txBody>
          <a:bodyPr wrap="square">
            <a:spAutoFit/>
          </a:bodyPr>
          <a:lstStyle/>
          <a:p>
            <a:r>
              <a:rPr lang="en-US" sz="1400" dirty="0">
                <a:solidFill>
                  <a:schemeClr val="bg1"/>
                </a:solidFill>
              </a:rPr>
              <a:t>What are </a:t>
            </a:r>
            <a:r>
              <a:rPr lang="en-US" sz="1400" b="1" dirty="0">
                <a:solidFill>
                  <a:srgbClr val="D5410B"/>
                </a:solidFill>
              </a:rPr>
              <a:t>4</a:t>
            </a:r>
            <a:r>
              <a:rPr lang="en-US" sz="1400" dirty="0"/>
              <a:t> </a:t>
            </a:r>
            <a:r>
              <a:rPr lang="en-US" sz="1400" dirty="0">
                <a:solidFill>
                  <a:schemeClr val="bg1"/>
                </a:solidFill>
              </a:rPr>
              <a:t>things you can feel? Notice the sensation of clothing on your body, the sun on your skin, or the feeling of the chair you are sitting in. Pick up an object and examine its weight, texture, and other physical qualities.</a:t>
            </a:r>
          </a:p>
        </p:txBody>
      </p:sp>
      <p:sp>
        <p:nvSpPr>
          <p:cNvPr id="13" name="TextBox 12">
            <a:extLst>
              <a:ext uri="{FF2B5EF4-FFF2-40B4-BE49-F238E27FC236}">
                <a16:creationId xmlns:a16="http://schemas.microsoft.com/office/drawing/2014/main" id="{19A3BA42-8A05-5FC2-308F-B7F3F96C7C0F}"/>
              </a:ext>
            </a:extLst>
          </p:cNvPr>
          <p:cNvSpPr txBox="1"/>
          <p:nvPr/>
        </p:nvSpPr>
        <p:spPr>
          <a:xfrm>
            <a:off x="457200" y="2806243"/>
            <a:ext cx="5257800" cy="738664"/>
          </a:xfrm>
          <a:prstGeom prst="rect">
            <a:avLst/>
          </a:prstGeom>
          <a:noFill/>
        </p:spPr>
        <p:txBody>
          <a:bodyPr wrap="square">
            <a:spAutoFit/>
          </a:bodyPr>
          <a:lstStyle/>
          <a:p>
            <a:r>
              <a:rPr lang="en-US" sz="1400" dirty="0">
                <a:solidFill>
                  <a:schemeClr val="bg1"/>
                </a:solidFill>
              </a:rPr>
              <a:t>What are</a:t>
            </a:r>
            <a:r>
              <a:rPr lang="en-US" sz="1400" b="1" dirty="0">
                <a:solidFill>
                  <a:schemeClr val="bg1"/>
                </a:solidFill>
              </a:rPr>
              <a:t> </a:t>
            </a:r>
            <a:r>
              <a:rPr lang="en-US" sz="1400" b="1" dirty="0">
                <a:solidFill>
                  <a:srgbClr val="D5410B"/>
                </a:solidFill>
              </a:rPr>
              <a:t>3 </a:t>
            </a:r>
            <a:r>
              <a:rPr lang="en-US" sz="1400" dirty="0">
                <a:solidFill>
                  <a:schemeClr val="bg1"/>
                </a:solidFill>
              </a:rPr>
              <a:t>things you can hear? Pay special attention to the sounds your mind has tuned out, such as a ticking clock, distant traffic, or trees blowing in the wind.</a:t>
            </a:r>
          </a:p>
        </p:txBody>
      </p:sp>
      <p:sp>
        <p:nvSpPr>
          <p:cNvPr id="17" name="TextBox 16">
            <a:extLst>
              <a:ext uri="{FF2B5EF4-FFF2-40B4-BE49-F238E27FC236}">
                <a16:creationId xmlns:a16="http://schemas.microsoft.com/office/drawing/2014/main" id="{B48125FD-1022-6295-7BA0-3FBEDB798FFA}"/>
              </a:ext>
            </a:extLst>
          </p:cNvPr>
          <p:cNvSpPr txBox="1"/>
          <p:nvPr/>
        </p:nvSpPr>
        <p:spPr>
          <a:xfrm>
            <a:off x="457200" y="3783686"/>
            <a:ext cx="5257800" cy="954107"/>
          </a:xfrm>
          <a:prstGeom prst="rect">
            <a:avLst/>
          </a:prstGeom>
          <a:noFill/>
        </p:spPr>
        <p:txBody>
          <a:bodyPr wrap="square">
            <a:spAutoFit/>
          </a:bodyPr>
          <a:lstStyle/>
          <a:p>
            <a:r>
              <a:rPr lang="en-US" sz="1400" dirty="0">
                <a:solidFill>
                  <a:schemeClr val="bg1"/>
                </a:solidFill>
              </a:rPr>
              <a:t>What are</a:t>
            </a:r>
            <a:r>
              <a:rPr lang="en-US" sz="1400" b="1" dirty="0">
                <a:solidFill>
                  <a:schemeClr val="bg1"/>
                </a:solidFill>
              </a:rPr>
              <a:t> </a:t>
            </a:r>
            <a:r>
              <a:rPr lang="en-US" sz="1400" b="1" dirty="0">
                <a:solidFill>
                  <a:srgbClr val="D5410B"/>
                </a:solidFill>
              </a:rPr>
              <a:t>2 </a:t>
            </a:r>
            <a:r>
              <a:rPr lang="en-US" sz="1400" dirty="0">
                <a:solidFill>
                  <a:schemeClr val="bg1"/>
                </a:solidFill>
              </a:rPr>
              <a:t>things you can smell? Try to notice smells in the air around you, like an air freshener or freshly mowed grass. You may also look around for something that has a scent, such as a flower or an unlit candle.</a:t>
            </a:r>
          </a:p>
        </p:txBody>
      </p:sp>
      <p:sp>
        <p:nvSpPr>
          <p:cNvPr id="23" name="TextBox 22">
            <a:extLst>
              <a:ext uri="{FF2B5EF4-FFF2-40B4-BE49-F238E27FC236}">
                <a16:creationId xmlns:a16="http://schemas.microsoft.com/office/drawing/2014/main" id="{D9109F3A-7D74-3B44-46AE-06E079F62C7C}"/>
              </a:ext>
            </a:extLst>
          </p:cNvPr>
          <p:cNvSpPr txBox="1"/>
          <p:nvPr/>
        </p:nvSpPr>
        <p:spPr>
          <a:xfrm>
            <a:off x="457200" y="4976572"/>
            <a:ext cx="5257800" cy="738664"/>
          </a:xfrm>
          <a:prstGeom prst="rect">
            <a:avLst/>
          </a:prstGeom>
          <a:noFill/>
        </p:spPr>
        <p:txBody>
          <a:bodyPr wrap="square">
            <a:spAutoFit/>
          </a:bodyPr>
          <a:lstStyle/>
          <a:p>
            <a:r>
              <a:rPr lang="en-US" sz="1400" dirty="0">
                <a:solidFill>
                  <a:schemeClr val="bg1"/>
                </a:solidFill>
              </a:rPr>
              <a:t>What is </a:t>
            </a:r>
            <a:r>
              <a:rPr lang="en-US" sz="1400" b="1" dirty="0">
                <a:solidFill>
                  <a:srgbClr val="D5410B"/>
                </a:solidFill>
              </a:rPr>
              <a:t>1</a:t>
            </a:r>
            <a:r>
              <a:rPr lang="en-US" sz="1400" dirty="0"/>
              <a:t> </a:t>
            </a:r>
            <a:r>
              <a:rPr lang="en-US" sz="1400" dirty="0">
                <a:solidFill>
                  <a:schemeClr val="bg1"/>
                </a:solidFill>
              </a:rPr>
              <a:t>thing you can taste? Carry gum, candy, or small snacks for this step. Pop one in your mouth and focus your attention closely on the flavors.</a:t>
            </a:r>
          </a:p>
        </p:txBody>
      </p:sp>
      <p:cxnSp>
        <p:nvCxnSpPr>
          <p:cNvPr id="25" name="Straight Arrow Connector 24">
            <a:extLst>
              <a:ext uri="{FF2B5EF4-FFF2-40B4-BE49-F238E27FC236}">
                <a16:creationId xmlns:a16="http://schemas.microsoft.com/office/drawing/2014/main" id="{AE38CD1A-1CAA-C4B8-B774-FCB6C0C82FCF}"/>
              </a:ext>
            </a:extLst>
          </p:cNvPr>
          <p:cNvCxnSpPr>
            <a:cxnSpLocks/>
          </p:cNvCxnSpPr>
          <p:nvPr/>
        </p:nvCxnSpPr>
        <p:spPr>
          <a:xfrm>
            <a:off x="3086100" y="1219200"/>
            <a:ext cx="0" cy="332065"/>
          </a:xfrm>
          <a:prstGeom prst="straightConnector1">
            <a:avLst/>
          </a:prstGeom>
          <a:ln w="38100">
            <a:solidFill>
              <a:srgbClr val="52A3CB"/>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795CE7A-89B3-63EE-713D-50DEE243C107}"/>
              </a:ext>
            </a:extLst>
          </p:cNvPr>
          <p:cNvCxnSpPr>
            <a:cxnSpLocks/>
            <a:stCxn id="7" idx="2"/>
            <a:endCxn id="13" idx="0"/>
          </p:cNvCxnSpPr>
          <p:nvPr/>
        </p:nvCxnSpPr>
        <p:spPr>
          <a:xfrm>
            <a:off x="3086100" y="2567464"/>
            <a:ext cx="0" cy="238779"/>
          </a:xfrm>
          <a:prstGeom prst="straightConnector1">
            <a:avLst/>
          </a:prstGeom>
          <a:ln w="38100">
            <a:solidFill>
              <a:srgbClr val="52A3C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923B0CF-AD1C-3AB4-E456-BC49C9317507}"/>
              </a:ext>
            </a:extLst>
          </p:cNvPr>
          <p:cNvCxnSpPr>
            <a:cxnSpLocks/>
            <a:stCxn id="13" idx="2"/>
          </p:cNvCxnSpPr>
          <p:nvPr/>
        </p:nvCxnSpPr>
        <p:spPr>
          <a:xfrm>
            <a:off x="3086100" y="3544907"/>
            <a:ext cx="0" cy="238779"/>
          </a:xfrm>
          <a:prstGeom prst="straightConnector1">
            <a:avLst/>
          </a:prstGeom>
          <a:ln w="38100">
            <a:solidFill>
              <a:srgbClr val="52A3CB"/>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6E3EC30-FF74-1290-6E65-3F4698406643}"/>
              </a:ext>
            </a:extLst>
          </p:cNvPr>
          <p:cNvCxnSpPr>
            <a:cxnSpLocks/>
            <a:stCxn id="17" idx="2"/>
            <a:endCxn id="23" idx="0"/>
          </p:cNvCxnSpPr>
          <p:nvPr/>
        </p:nvCxnSpPr>
        <p:spPr>
          <a:xfrm>
            <a:off x="3086100" y="4737793"/>
            <a:ext cx="0" cy="238779"/>
          </a:xfrm>
          <a:prstGeom prst="straightConnector1">
            <a:avLst/>
          </a:prstGeom>
          <a:ln w="38100">
            <a:solidFill>
              <a:srgbClr val="52A3CB"/>
            </a:solidFill>
            <a:tailEnd type="triangle"/>
          </a:ln>
        </p:spPr>
        <p:style>
          <a:lnRef idx="1">
            <a:schemeClr val="accent1"/>
          </a:lnRef>
          <a:fillRef idx="0">
            <a:schemeClr val="accent1"/>
          </a:fillRef>
          <a:effectRef idx="0">
            <a:schemeClr val="accent1"/>
          </a:effectRef>
          <a:fontRef idx="minor">
            <a:schemeClr val="tx1"/>
          </a:fontRef>
        </p:style>
      </p:cxnSp>
      <p:pic>
        <p:nvPicPr>
          <p:cNvPr id="39" name="Graphic 38" descr="Eye with solid fill">
            <a:extLst>
              <a:ext uri="{FF2B5EF4-FFF2-40B4-BE49-F238E27FC236}">
                <a16:creationId xmlns:a16="http://schemas.microsoft.com/office/drawing/2014/main" id="{B28D47DC-546A-6B3D-A151-B269E254A6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9" y="773142"/>
            <a:ext cx="416050" cy="416050"/>
          </a:xfrm>
          <a:prstGeom prst="rect">
            <a:avLst/>
          </a:prstGeom>
        </p:spPr>
      </p:pic>
      <p:pic>
        <p:nvPicPr>
          <p:cNvPr id="50" name="Graphic 49" descr="Raised hand with solid fill">
            <a:extLst>
              <a:ext uri="{FF2B5EF4-FFF2-40B4-BE49-F238E27FC236}">
                <a16:creationId xmlns:a16="http://schemas.microsoft.com/office/drawing/2014/main" id="{0CE5AD6D-04A4-CEF1-4863-93AB377C4A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7" y="1861453"/>
            <a:ext cx="457914" cy="457914"/>
          </a:xfrm>
          <a:prstGeom prst="rect">
            <a:avLst/>
          </a:prstGeom>
        </p:spPr>
      </p:pic>
      <p:pic>
        <p:nvPicPr>
          <p:cNvPr id="52" name="Graphic 51" descr="Lips with solid fill">
            <a:extLst>
              <a:ext uri="{FF2B5EF4-FFF2-40B4-BE49-F238E27FC236}">
                <a16:creationId xmlns:a16="http://schemas.microsoft.com/office/drawing/2014/main" id="{56CD4BDE-A76D-7DC4-06C4-C98D06342B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089" y="5116946"/>
            <a:ext cx="457915" cy="457915"/>
          </a:xfrm>
          <a:prstGeom prst="rect">
            <a:avLst/>
          </a:prstGeom>
        </p:spPr>
      </p:pic>
      <p:pic>
        <p:nvPicPr>
          <p:cNvPr id="54" name="Graphic 53" descr="Nose with solid fill">
            <a:extLst>
              <a:ext uri="{FF2B5EF4-FFF2-40B4-BE49-F238E27FC236}">
                <a16:creationId xmlns:a16="http://schemas.microsoft.com/office/drawing/2014/main" id="{BD91DCC6-1DA9-96B6-6B8A-56418D1417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803" y="4032139"/>
            <a:ext cx="457200" cy="457200"/>
          </a:xfrm>
          <a:prstGeom prst="rect">
            <a:avLst/>
          </a:prstGeom>
        </p:spPr>
      </p:pic>
      <p:pic>
        <p:nvPicPr>
          <p:cNvPr id="56" name="Graphic 55" descr="Ear with solid fill">
            <a:extLst>
              <a:ext uri="{FF2B5EF4-FFF2-40B4-BE49-F238E27FC236}">
                <a16:creationId xmlns:a16="http://schemas.microsoft.com/office/drawing/2014/main" id="{AA5B765E-212D-0563-C0E3-C6507A859F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089" y="2946618"/>
            <a:ext cx="457914" cy="457914"/>
          </a:xfrm>
          <a:prstGeom prst="rect">
            <a:avLst/>
          </a:prstGeom>
        </p:spPr>
      </p:pic>
    </p:spTree>
    <p:extLst>
      <p:ext uri="{BB962C8B-B14F-4D97-AF65-F5344CB8AC3E}">
        <p14:creationId xmlns:p14="http://schemas.microsoft.com/office/powerpoint/2010/main" val="294719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Content Placeholder 6" descr="Diagram">
            <a:extLst>
              <a:ext uri="{FF2B5EF4-FFF2-40B4-BE49-F238E27FC236}">
                <a16:creationId xmlns:a16="http://schemas.microsoft.com/office/drawing/2014/main" id="{78347ACE-EBAD-99C1-0B2E-45E35E225AC0}"/>
              </a:ext>
            </a:extLst>
          </p:cNvPr>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tretch/>
        </p:blipFill>
        <p:spPr>
          <a:xfrm>
            <a:off x="304800" y="114300"/>
            <a:ext cx="5121515" cy="662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332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886CE5-A8C9-8642-93A0-98F11E2CA996}"/>
              </a:ext>
            </a:extLst>
          </p:cNvPr>
          <p:cNvSpPr>
            <a:spLocks noGrp="1"/>
          </p:cNvSpPr>
          <p:nvPr>
            <p:ph type="title"/>
          </p:nvPr>
        </p:nvSpPr>
        <p:spPr>
          <a:xfrm>
            <a:off x="6172200" y="2362200"/>
            <a:ext cx="2895600" cy="2209800"/>
          </a:xfrm>
        </p:spPr>
        <p:txBody>
          <a:bodyPr>
            <a:noAutofit/>
          </a:bodyPr>
          <a:lstStyle/>
          <a:p>
            <a:r>
              <a:rPr lang="en-US" sz="4000" dirty="0">
                <a:solidFill>
                  <a:srgbClr val="52A3CB"/>
                </a:solidFill>
              </a:rPr>
              <a:t>indicators of emotional abuse </a:t>
            </a:r>
          </a:p>
        </p:txBody>
      </p:sp>
      <p:graphicFrame>
        <p:nvGraphicFramePr>
          <p:cNvPr id="9" name="Content Placeholder 8">
            <a:extLst>
              <a:ext uri="{FF2B5EF4-FFF2-40B4-BE49-F238E27FC236}">
                <a16:creationId xmlns:a16="http://schemas.microsoft.com/office/drawing/2014/main" id="{5FE9480C-C1C0-E4C7-4D61-144E178A0B4E}"/>
              </a:ext>
            </a:extLst>
          </p:cNvPr>
          <p:cNvGraphicFramePr>
            <a:graphicFrameLocks noGrp="1"/>
          </p:cNvGraphicFramePr>
          <p:nvPr>
            <p:ph idx="1"/>
            <p:extLst>
              <p:ext uri="{D42A27DB-BD31-4B8C-83A1-F6EECF244321}">
                <p14:modId xmlns:p14="http://schemas.microsoft.com/office/powerpoint/2010/main" val="725256389"/>
              </p:ext>
            </p:extLst>
          </p:nvPr>
        </p:nvGraphicFramePr>
        <p:xfrm>
          <a:off x="228600" y="464820"/>
          <a:ext cx="5334000" cy="5928360"/>
        </p:xfrm>
        <a:graphic>
          <a:graphicData uri="http://schemas.openxmlformats.org/drawingml/2006/table">
            <a:tbl>
              <a:tblPr firstRow="1" bandRow="1">
                <a:tableStyleId>{5C22544A-7EE6-4342-B048-85BDC9FD1C3A}</a:tableStyleId>
              </a:tblPr>
              <a:tblGrid>
                <a:gridCol w="1946190">
                  <a:extLst>
                    <a:ext uri="{9D8B030D-6E8A-4147-A177-3AD203B41FA5}">
                      <a16:colId xmlns:a16="http://schemas.microsoft.com/office/drawing/2014/main" val="3379160260"/>
                    </a:ext>
                  </a:extLst>
                </a:gridCol>
                <a:gridCol w="3387810">
                  <a:extLst>
                    <a:ext uri="{9D8B030D-6E8A-4147-A177-3AD203B41FA5}">
                      <a16:colId xmlns:a16="http://schemas.microsoft.com/office/drawing/2014/main" val="388132492"/>
                    </a:ext>
                  </a:extLst>
                </a:gridCol>
              </a:tblGrid>
              <a:tr h="533400">
                <a:tc>
                  <a:txBody>
                    <a:bodyPr/>
                    <a:lstStyle/>
                    <a:p>
                      <a:pPr algn="ctr"/>
                      <a:r>
                        <a:rPr lang="en-US" dirty="0">
                          <a:solidFill>
                            <a:schemeClr val="tx1">
                              <a:lumMod val="50000"/>
                            </a:schemeClr>
                          </a:solidFill>
                        </a:rPr>
                        <a:t>Indicator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EEE"/>
                    </a:solidFill>
                  </a:tcPr>
                </a:tc>
                <a:tc>
                  <a:txBody>
                    <a:bodyPr/>
                    <a:lstStyle/>
                    <a:p>
                      <a:pPr algn="ctr"/>
                      <a:r>
                        <a:rPr lang="en-US" dirty="0">
                          <a:solidFill>
                            <a:schemeClr val="tx1">
                              <a:lumMod val="50000"/>
                            </a:schemeClr>
                          </a:solidFill>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EEE"/>
                    </a:solidFill>
                  </a:tcPr>
                </a:tc>
                <a:extLst>
                  <a:ext uri="{0D108BD9-81ED-4DB2-BD59-A6C34878D82A}">
                    <a16:rowId xmlns:a16="http://schemas.microsoft.com/office/drawing/2014/main" val="1781761076"/>
                  </a:ext>
                </a:extLst>
              </a:tr>
              <a:tr h="1310640">
                <a:tc>
                  <a:txBody>
                    <a:bodyPr/>
                    <a:lstStyle/>
                    <a:p>
                      <a:pPr algn="l"/>
                      <a:r>
                        <a:rPr lang="en-US" sz="1400" b="1" dirty="0">
                          <a:solidFill>
                            <a:srgbClr val="6E2639"/>
                          </a:solidFill>
                        </a:rPr>
                        <a:t>Emotionally Deprived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Parents do not provide the normal experiences producing feelings of being “loved, wanted, secure, and worthy.”</a:t>
                      </a:r>
                    </a:p>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Child makes negative statements about themselves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extLst>
                  <a:ext uri="{0D108BD9-81ED-4DB2-BD59-A6C34878D82A}">
                    <a16:rowId xmlns:a16="http://schemas.microsoft.com/office/drawing/2014/main" val="2366417143"/>
                  </a:ext>
                </a:extLst>
              </a:tr>
              <a:tr h="1584960">
                <a:tc>
                  <a:txBody>
                    <a:bodyPr/>
                    <a:lstStyle/>
                    <a:p>
                      <a:r>
                        <a:rPr lang="en-US" sz="1400" b="1" dirty="0">
                          <a:solidFill>
                            <a:srgbClr val="6E2639"/>
                          </a:solidFill>
                        </a:rPr>
                        <a:t>Physical Signs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EEE"/>
                    </a:solidFill>
                  </a:tcPr>
                </a:tc>
                <a:tc>
                  <a:txBody>
                    <a:bodyPr/>
                    <a:lstStyle/>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Suffers from sleep, speech, or eating disorders</a:t>
                      </a:r>
                    </a:p>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Exhibits little to no verbal or physical communication with others</a:t>
                      </a:r>
                    </a:p>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Engages in self-destructive behaviors</a:t>
                      </a:r>
                    </a:p>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Highly aggressive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EEE"/>
                    </a:solidFill>
                  </a:tcPr>
                </a:tc>
                <a:extLst>
                  <a:ext uri="{0D108BD9-81ED-4DB2-BD59-A6C34878D82A}">
                    <a16:rowId xmlns:a16="http://schemas.microsoft.com/office/drawing/2014/main" val="2282198219"/>
                  </a:ext>
                </a:extLst>
              </a:tr>
              <a:tr h="2026920">
                <a:tc>
                  <a:txBody>
                    <a:bodyPr/>
                    <a:lstStyle/>
                    <a:p>
                      <a:r>
                        <a:rPr lang="en-US" sz="1400" b="1" dirty="0">
                          <a:solidFill>
                            <a:srgbClr val="6E2639"/>
                          </a:solidFill>
                        </a:rPr>
                        <a:t>Socially Limited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tc>
                  <a:txBody>
                    <a:bodyPr/>
                    <a:lstStyle/>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Lag in physical, mental, and emotional development </a:t>
                      </a:r>
                    </a:p>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Overly rigid in conforming to instructions of teachers, doctors, and other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dirty="0">
                          <a:solidFill>
                            <a:srgbClr val="6E2639"/>
                          </a:solidFill>
                          <a:effectLst/>
                          <a:latin typeface="+mn-lt"/>
                          <a:ea typeface="+mn-ea"/>
                          <a:cs typeface="+mn-cs"/>
                        </a:rPr>
                        <a:t>Constantly “seeks out” other adults- such as teachers or neighbors- for attention and affection</a:t>
                      </a:r>
                    </a:p>
                    <a:p>
                      <a:pPr marL="171450" indent="-171450" fontAlgn="base">
                        <a:buFont typeface="Arial" panose="020B0604020202020204" pitchFamily="34" charset="0"/>
                        <a:buChar char="•"/>
                      </a:pPr>
                      <a:r>
                        <a:rPr lang="en-US" sz="1400" b="0" i="0" kern="1200" dirty="0">
                          <a:solidFill>
                            <a:srgbClr val="6E2639"/>
                          </a:solidFill>
                          <a:effectLst/>
                          <a:latin typeface="+mn-lt"/>
                          <a:ea typeface="+mn-ea"/>
                          <a:cs typeface="+mn-cs"/>
                        </a:rPr>
                        <a:t>Clingy and forms indiscriminate attachments.</a:t>
                      </a:r>
                    </a:p>
                    <a:p>
                      <a:pPr marL="171450" indent="-171450">
                        <a:buFont typeface="Arial" panose="020B0604020202020204" pitchFamily="34" charset="0"/>
                        <a:buChar char="•"/>
                      </a:pPr>
                      <a:r>
                        <a:rPr lang="en-US" sz="1400" b="0" i="0" kern="1200" dirty="0">
                          <a:solidFill>
                            <a:srgbClr val="6E2639"/>
                          </a:solidFill>
                          <a:effectLst/>
                          <a:latin typeface="+mn-lt"/>
                          <a:ea typeface="+mn-ea"/>
                          <a:cs typeface="+mn-cs"/>
                        </a:rPr>
                        <a:t>Cruelty towards 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6D6D6"/>
                    </a:solidFill>
                  </a:tcPr>
                </a:tc>
                <a:extLst>
                  <a:ext uri="{0D108BD9-81ED-4DB2-BD59-A6C34878D82A}">
                    <a16:rowId xmlns:a16="http://schemas.microsoft.com/office/drawing/2014/main" val="2816065486"/>
                  </a:ext>
                </a:extLst>
              </a:tr>
            </a:tbl>
          </a:graphicData>
        </a:graphic>
      </p:graphicFrame>
    </p:spTree>
    <p:extLst>
      <p:ext uri="{BB962C8B-B14F-4D97-AF65-F5344CB8AC3E}">
        <p14:creationId xmlns:p14="http://schemas.microsoft.com/office/powerpoint/2010/main" val="2651351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857250"/>
            <a:ext cx="9141714"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 name="Title 1"/>
          <p:cNvSpPr>
            <a:spLocks noGrp="1"/>
          </p:cNvSpPr>
          <p:nvPr>
            <p:ph type="ctrTitle"/>
          </p:nvPr>
        </p:nvSpPr>
        <p:spPr>
          <a:xfrm>
            <a:off x="995146" y="2728086"/>
            <a:ext cx="4918956" cy="2514600"/>
          </a:xfrm>
        </p:spPr>
        <p:txBody>
          <a:bodyPr>
            <a:noAutofit/>
          </a:bodyPr>
          <a:lstStyle/>
          <a:p>
            <a:pPr algn="r"/>
            <a:br>
              <a:rPr lang="en-US" sz="2800" dirty="0"/>
            </a:br>
            <a:br>
              <a:rPr lang="en-US" sz="2800" dirty="0"/>
            </a:br>
            <a:r>
              <a:rPr lang="en-US" sz="2800" dirty="0">
                <a:solidFill>
                  <a:srgbClr val="52A3CB"/>
                </a:solidFill>
                <a:latin typeface="+mn-lt"/>
              </a:rPr>
              <a:t>The content of this training contains images that may be emotionally challenging and sensitive in nature.</a:t>
            </a:r>
            <a:br>
              <a:rPr lang="en-US" sz="2800" dirty="0">
                <a:solidFill>
                  <a:srgbClr val="52A3CB"/>
                </a:solidFill>
                <a:latin typeface="+mn-lt"/>
              </a:rPr>
            </a:br>
            <a:r>
              <a:rPr lang="en-US" sz="2800" dirty="0"/>
              <a:t> </a:t>
            </a:r>
          </a:p>
        </p:txBody>
      </p:sp>
      <p:sp>
        <p:nvSpPr>
          <p:cNvPr id="11" name="Rectangle 10">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6" y="1553338"/>
            <a:ext cx="7763256" cy="60512"/>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4103" y="1689790"/>
            <a:ext cx="2539778" cy="3435226"/>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6" y="5192674"/>
            <a:ext cx="7763256" cy="60512"/>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7" name="Group 16">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5190" y="4800600"/>
            <a:ext cx="810678" cy="810677"/>
            <a:chOff x="9646920" y="5257800"/>
            <a:chExt cx="1080904" cy="1080902"/>
          </a:xfrm>
        </p:grpSpPr>
        <p:sp>
          <p:nvSpPr>
            <p:cNvPr id="18" name="Oval 17">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0" name="Picture 19" descr="A yellow and red triangle sign with a black exclamation mark&#10;&#10;Description automatically generated">
            <a:extLst>
              <a:ext uri="{FF2B5EF4-FFF2-40B4-BE49-F238E27FC236}">
                <a16:creationId xmlns:a16="http://schemas.microsoft.com/office/drawing/2014/main" id="{B6DE3275-B5AE-D44B-52FF-DD19201DD7A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930208" y="2163555"/>
            <a:ext cx="2507567" cy="2231006"/>
          </a:xfrm>
          <a:prstGeom prst="rect">
            <a:avLst/>
          </a:prstGeom>
        </p:spPr>
      </p:pic>
      <p:sp>
        <p:nvSpPr>
          <p:cNvPr id="4" name="TextBox 3">
            <a:extLst>
              <a:ext uri="{FF2B5EF4-FFF2-40B4-BE49-F238E27FC236}">
                <a16:creationId xmlns:a16="http://schemas.microsoft.com/office/drawing/2014/main" id="{91479F9C-74C8-A1BF-24B9-955DF4004D5F}"/>
              </a:ext>
            </a:extLst>
          </p:cNvPr>
          <p:cNvSpPr txBox="1"/>
          <p:nvPr/>
        </p:nvSpPr>
        <p:spPr>
          <a:xfrm>
            <a:off x="228600" y="1874537"/>
            <a:ext cx="5914104" cy="1015663"/>
          </a:xfrm>
          <a:prstGeom prst="rect">
            <a:avLst/>
          </a:prstGeom>
          <a:noFill/>
        </p:spPr>
        <p:txBody>
          <a:bodyPr wrap="square">
            <a:spAutoFit/>
          </a:bodyPr>
          <a:lstStyle/>
          <a:p>
            <a:r>
              <a:rPr lang="en-US" sz="6000" b="1" dirty="0">
                <a:latin typeface="+mj-lt"/>
              </a:rPr>
              <a:t>Content Advisory:</a:t>
            </a:r>
          </a:p>
        </p:txBody>
      </p:sp>
      <p:cxnSp>
        <p:nvCxnSpPr>
          <p:cNvPr id="3" name="Straight Connector 2">
            <a:extLst>
              <a:ext uri="{FF2B5EF4-FFF2-40B4-BE49-F238E27FC236}">
                <a16:creationId xmlns:a16="http://schemas.microsoft.com/office/drawing/2014/main" id="{C96B9287-BE68-96B4-F172-8CC7C2D28248}"/>
              </a:ext>
            </a:extLst>
          </p:cNvPr>
          <p:cNvCxnSpPr/>
          <p:nvPr/>
        </p:nvCxnSpPr>
        <p:spPr>
          <a:xfrm>
            <a:off x="-2286" y="6025598"/>
            <a:ext cx="9144000" cy="0"/>
          </a:xfrm>
          <a:prstGeom prst="line">
            <a:avLst/>
          </a:prstGeom>
          <a:ln w="57150">
            <a:solidFill>
              <a:srgbClr val="6E26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98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E1F1CA-0659-58EA-7226-1A1475BDE2C0}"/>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0" name="Picture 2">
            <a:extLst>
              <a:ext uri="{FF2B5EF4-FFF2-40B4-BE49-F238E27FC236}">
                <a16:creationId xmlns:a16="http://schemas.microsoft.com/office/drawing/2014/main" id="{00FCB19B-D2F0-C2F6-5BBD-8D44399CB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594" t="2500" r="2898" b="2500"/>
          <a:stretch/>
        </p:blipFill>
        <p:spPr bwMode="auto">
          <a:xfrm>
            <a:off x="144280" y="1371600"/>
            <a:ext cx="5635109" cy="4114800"/>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94DD9F1-85BE-1564-2673-ACE26D63E973}"/>
              </a:ext>
            </a:extLst>
          </p:cNvPr>
          <p:cNvSpPr>
            <a:spLocks noGrp="1"/>
          </p:cNvSpPr>
          <p:nvPr>
            <p:ph type="title"/>
          </p:nvPr>
        </p:nvSpPr>
        <p:spPr>
          <a:xfrm>
            <a:off x="6350889" y="811256"/>
            <a:ext cx="2400300" cy="21183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5" name="Text Placeholder 4">
            <a:extLst>
              <a:ext uri="{FF2B5EF4-FFF2-40B4-BE49-F238E27FC236}">
                <a16:creationId xmlns:a16="http://schemas.microsoft.com/office/drawing/2014/main" id="{7C555EAF-9813-BBEE-DF72-26915042369C}"/>
              </a:ext>
            </a:extLst>
          </p:cNvPr>
          <p:cNvSpPr>
            <a:spLocks noGrp="1"/>
          </p:cNvSpPr>
          <p:nvPr>
            <p:ph type="body" sz="half" idx="2"/>
          </p:nvPr>
        </p:nvSpPr>
        <p:spPr>
          <a:xfrm>
            <a:off x="6248400" y="2391355"/>
            <a:ext cx="2819400" cy="3291840"/>
          </a:xfrm>
        </p:spPr>
        <p:txBody>
          <a:bodyPr>
            <a:normAutofit/>
          </a:bodyPr>
          <a:lstStyle/>
          <a:p>
            <a:pPr marL="228600" lvl="0" indent="-228600" defTabSz="914400">
              <a:lnSpc>
                <a:spcPct val="90000"/>
              </a:lnSpc>
              <a:spcBef>
                <a:spcPts val="1000"/>
              </a:spcBef>
              <a:buFont typeface="Arial" panose="020B0604020202020204" pitchFamily="34" charset="0"/>
              <a:buChar char="•"/>
            </a:pPr>
            <a:r>
              <a:rPr lang="en-US" altLang="en-US" sz="2400" dirty="0">
                <a:solidFill>
                  <a:schemeClr val="tx1"/>
                </a:solidFill>
              </a:rPr>
              <a:t>6 y/o boy</a:t>
            </a:r>
          </a:p>
          <a:p>
            <a:pPr marL="228600" lvl="0" indent="-228600" defTabSz="914400">
              <a:lnSpc>
                <a:spcPct val="90000"/>
              </a:lnSpc>
              <a:spcBef>
                <a:spcPts val="1000"/>
              </a:spcBef>
              <a:buFont typeface="Arial" panose="020B0604020202020204" pitchFamily="34" charset="0"/>
              <a:buChar char="•"/>
            </a:pPr>
            <a:r>
              <a:rPr lang="en-US" altLang="en-US" sz="2400" dirty="0">
                <a:solidFill>
                  <a:schemeClr val="tx1"/>
                </a:solidFill>
              </a:rPr>
              <a:t>Mechanism: Old and new belt marks, linear fist marks</a:t>
            </a:r>
          </a:p>
          <a:p>
            <a:pPr marL="228600" lvl="0" indent="-228600" defTabSz="914400">
              <a:lnSpc>
                <a:spcPct val="90000"/>
              </a:lnSpc>
              <a:spcBef>
                <a:spcPts val="1000"/>
              </a:spcBef>
              <a:buFont typeface="Arial" panose="020B0604020202020204" pitchFamily="34" charset="0"/>
              <a:buChar char="•"/>
            </a:pPr>
            <a:r>
              <a:rPr lang="en-US" altLang="en-US" sz="2400" dirty="0">
                <a:solidFill>
                  <a:schemeClr val="tx1"/>
                </a:solidFill>
              </a:rPr>
              <a:t>Evidence of a recent beating w/ a belt.</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E956E-BC3F-A732-DC89-E9AD267EBC39}"/>
              </a:ext>
            </a:extLst>
          </p:cNvPr>
          <p:cNvSpPr/>
          <p:nvPr/>
        </p:nvSpPr>
        <p:spPr>
          <a:xfrm rot="16200000">
            <a:off x="4201059" y="1945245"/>
            <a:ext cx="6914082" cy="2971800"/>
          </a:xfrm>
          <a:prstGeom prst="rect">
            <a:avLst/>
          </a:prstGeom>
          <a:solidFill>
            <a:schemeClr val="tx2">
              <a:lumMod val="40000"/>
              <a:lumOff val="60000"/>
              <a:alpha val="9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386" name="Picture 2">
            <a:extLst>
              <a:ext uri="{FF2B5EF4-FFF2-40B4-BE49-F238E27FC236}">
                <a16:creationId xmlns:a16="http://schemas.microsoft.com/office/drawing/2014/main" id="{6DFA5C04-9422-4C8C-7795-702D02E9C6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006" t="1667" r="1696" b="1667"/>
          <a:stretch/>
        </p:blipFill>
        <p:spPr bwMode="auto">
          <a:xfrm>
            <a:off x="990600" y="544305"/>
            <a:ext cx="4876800" cy="5892800"/>
          </a:xfrm>
          <a:prstGeom prst="rect">
            <a:avLst/>
          </a:prstGeom>
          <a:noFill/>
          <a:ln>
            <a:noFill/>
          </a:ln>
          <a:effectLst>
            <a:softEdge rad="1143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FE44ADF-81C2-C9FA-D60C-C23B57556768}"/>
              </a:ext>
            </a:extLst>
          </p:cNvPr>
          <p:cNvSpPr>
            <a:spLocks noGrp="1"/>
          </p:cNvSpPr>
          <p:nvPr>
            <p:ph type="title"/>
          </p:nvPr>
        </p:nvSpPr>
        <p:spPr>
          <a:xfrm>
            <a:off x="6412230" y="914400"/>
            <a:ext cx="2400300" cy="2118360"/>
          </a:xfrm>
        </p:spPr>
        <p:txBody>
          <a:bodyPr>
            <a:noAutofit/>
          </a:bodyPr>
          <a:lstStyle/>
          <a:p>
            <a:r>
              <a:rPr lang="en-US" sz="4800" dirty="0">
                <a:solidFill>
                  <a:srgbClr val="D5410B"/>
                </a:solidFill>
              </a:rPr>
              <a:t>What Do You See?</a:t>
            </a:r>
            <a:br>
              <a:rPr lang="en-US" sz="4800" dirty="0">
                <a:solidFill>
                  <a:srgbClr val="D5410B"/>
                </a:solidFill>
              </a:rPr>
            </a:br>
            <a:endParaRPr lang="en-US" sz="4800" dirty="0">
              <a:solidFill>
                <a:srgbClr val="D5410B"/>
              </a:solidFill>
            </a:endParaRPr>
          </a:p>
        </p:txBody>
      </p:sp>
      <p:sp>
        <p:nvSpPr>
          <p:cNvPr id="4" name="Text Placeholder 3">
            <a:extLst>
              <a:ext uri="{FF2B5EF4-FFF2-40B4-BE49-F238E27FC236}">
                <a16:creationId xmlns:a16="http://schemas.microsoft.com/office/drawing/2014/main" id="{41438724-6B54-AEBB-F232-E87A9790DB07}"/>
              </a:ext>
            </a:extLst>
          </p:cNvPr>
          <p:cNvSpPr>
            <a:spLocks noGrp="1"/>
          </p:cNvSpPr>
          <p:nvPr>
            <p:ph type="body" sz="half" idx="2"/>
          </p:nvPr>
        </p:nvSpPr>
        <p:spPr>
          <a:xfrm>
            <a:off x="6412230" y="2684890"/>
            <a:ext cx="2400300" cy="3291840"/>
          </a:xfrm>
        </p:spPr>
        <p:txBody>
          <a:bodyPr/>
          <a:lstStyle/>
          <a:p>
            <a:pPr marL="285750" indent="-285750">
              <a:buFont typeface="Arial" panose="020B0604020202020204" pitchFamily="34" charset="0"/>
              <a:buChar char="•"/>
            </a:pPr>
            <a:r>
              <a:rPr lang="en-US" sz="2400" dirty="0">
                <a:solidFill>
                  <a:schemeClr val="tx1"/>
                </a:solidFill>
              </a:rPr>
              <a:t>Same child</a:t>
            </a:r>
          </a:p>
          <a:p>
            <a:pPr marL="285750" indent="-285750">
              <a:buFont typeface="Arial" panose="020B0604020202020204" pitchFamily="34" charset="0"/>
              <a:buChar char="•"/>
            </a:pPr>
            <a:r>
              <a:rPr lang="en-US" sz="2400" dirty="0">
                <a:solidFill>
                  <a:schemeClr val="tx1"/>
                </a:solidFill>
              </a:rPr>
              <a:t>Linear marks</a:t>
            </a:r>
          </a:p>
          <a:p>
            <a:pPr marL="285750" indent="-285750">
              <a:buFont typeface="Arial" panose="020B0604020202020204" pitchFamily="34" charset="0"/>
              <a:buChar char="•"/>
            </a:pPr>
            <a:r>
              <a:rPr lang="en-US" sz="2400" dirty="0">
                <a:solidFill>
                  <a:schemeClr val="tx1"/>
                </a:solidFill>
              </a:rPr>
              <a:t>Mechanism: fist</a:t>
            </a:r>
          </a:p>
          <a:p>
            <a:pPr marL="285750" indent="-285750">
              <a:buFont typeface="Arial" panose="020B0604020202020204" pitchFamily="34" charset="0"/>
              <a:buChar char="•"/>
            </a:pPr>
            <a:r>
              <a:rPr lang="en-US" sz="2400" dirty="0">
                <a:solidFill>
                  <a:schemeClr val="tx1"/>
                </a:solidFill>
              </a:rPr>
              <a:t>Round Marks </a:t>
            </a:r>
          </a:p>
          <a:p>
            <a:pPr marL="285750" indent="-285750">
              <a:buFont typeface="Arial" panose="020B0604020202020204" pitchFamily="34" charset="0"/>
              <a:buChar char="•"/>
            </a:pPr>
            <a:r>
              <a:rPr lang="en-US" sz="2400" dirty="0">
                <a:solidFill>
                  <a:schemeClr val="tx1"/>
                </a:solidFill>
              </a:rPr>
              <a:t>Mechanism: belt</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Wood Type">
  <a:themeElements>
    <a:clrScheme name="Custom 1">
      <a:dk1>
        <a:srgbClr val="333333"/>
      </a:dk1>
      <a:lt1>
        <a:srgbClr val="EEEEEE"/>
      </a:lt1>
      <a:dk2>
        <a:srgbClr val="4C1A27"/>
      </a:dk2>
      <a:lt2>
        <a:srgbClr val="A7A9AC"/>
      </a:lt2>
      <a:accent1>
        <a:srgbClr val="98344F"/>
      </a:accent1>
      <a:accent2>
        <a:srgbClr val="6E2639"/>
      </a:accent2>
      <a:accent3>
        <a:srgbClr val="FFBF00"/>
      </a:accent3>
      <a:accent4>
        <a:srgbClr val="99CC33"/>
      </a:accent4>
      <a:accent5>
        <a:srgbClr val="D5410B"/>
      </a:accent5>
      <a:accent6>
        <a:srgbClr val="52A3CB"/>
      </a:accent6>
      <a:hlink>
        <a:srgbClr val="245D7A"/>
      </a:hlink>
      <a:folHlink>
        <a:srgbClr val="D5410B"/>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2B800D1B42C34FBAB9D604ED094318" ma:contentTypeVersion="3" ma:contentTypeDescription="Create a new document." ma:contentTypeScope="" ma:versionID="8a513dc9daecdb0f1b9ba1f68e92c7af">
  <xsd:schema xmlns:xsd="http://www.w3.org/2001/XMLSchema" xmlns:xs="http://www.w3.org/2001/XMLSchema" xmlns:p="http://schemas.microsoft.com/office/2006/metadata/properties" xmlns:ns3="f8c1ae06-a958-4edb-a0b4-69a00a79d5e7" targetNamespace="http://schemas.microsoft.com/office/2006/metadata/properties" ma:root="true" ma:fieldsID="2509407efbff9ef23561cfaea2e3fc3c" ns3:_="">
    <xsd:import namespace="f8c1ae06-a958-4edb-a0b4-69a00a79d5e7"/>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c1ae06-a958-4edb-a0b4-69a00a79d5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3F086B-04CC-4889-A83C-D0327BB66CF3}">
  <ds:schemaRefs>
    <ds:schemaRef ds:uri="http://purl.org/dc/elements/1.1/"/>
    <ds:schemaRef ds:uri="f8c1ae06-a958-4edb-a0b4-69a00a79d5e7"/>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87ACEC02-92A8-4938-B1FD-D4CC058CD3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c1ae06-a958-4edb-a0b4-69a00a79d5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11960D-E5A2-4194-9C2C-EA1098CFB4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58458</TotalTime>
  <Words>3335</Words>
  <Application>Microsoft Office PowerPoint</Application>
  <PresentationFormat>On-screen Show (4:3)</PresentationFormat>
  <Paragraphs>378</Paragraphs>
  <Slides>41</Slides>
  <Notes>41</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41</vt:i4>
      </vt:variant>
    </vt:vector>
  </HeadingPairs>
  <TitlesOfParts>
    <vt:vector size="53" baseType="lpstr">
      <vt:lpstr>Arial</vt:lpstr>
      <vt:lpstr>Calibri</vt:lpstr>
      <vt:lpstr>Cambria</vt:lpstr>
      <vt:lpstr>Google Sans</vt:lpstr>
      <vt:lpstr>Rockwell</vt:lpstr>
      <vt:lpstr>Rockwell Condensed</vt:lpstr>
      <vt:lpstr>Rockwell Extra Bold</vt:lpstr>
      <vt:lpstr>Segoe Script</vt:lpstr>
      <vt:lpstr>Source Sans Pro</vt:lpstr>
      <vt:lpstr>Wingdings</vt:lpstr>
      <vt:lpstr>Wood Type</vt:lpstr>
      <vt:lpstr>Wood Type</vt:lpstr>
      <vt:lpstr>  Indicators  of Abuse &amp; Neglect</vt:lpstr>
      <vt:lpstr>MidSOUTH Training Academy</vt:lpstr>
      <vt:lpstr>Behavioral Indicators of Physical Abuse</vt:lpstr>
      <vt:lpstr>Physical Indicators of Abuse</vt:lpstr>
      <vt:lpstr>PowerPoint Presentation</vt:lpstr>
      <vt:lpstr>indicators of emotional abuse </vt:lpstr>
      <vt:lpstr>  The content of this training contains images that may be emotionally challenging and sensitive in nature.  </vt:lpstr>
      <vt:lpstr>What Do You See? </vt:lpstr>
      <vt:lpstr>What Do You See? </vt:lpstr>
      <vt:lpstr>What Do You See? </vt:lpstr>
      <vt:lpstr>What Do You See?</vt:lpstr>
      <vt:lpstr>What Do You See? </vt:lpstr>
      <vt:lpstr>What Do You See?</vt:lpstr>
      <vt:lpstr>What Do You See?</vt:lpstr>
      <vt:lpstr>Physical Indicators Of Sexual Abuse</vt:lpstr>
      <vt:lpstr>What Do You See? </vt:lpstr>
      <vt:lpstr>Behavioral Indicators Of Sexual Abuse </vt:lpstr>
      <vt:lpstr>What Do You See?</vt:lpstr>
      <vt:lpstr>BRUISE OR Mongolian spot? </vt:lpstr>
      <vt:lpstr>What Do You See?</vt:lpstr>
      <vt:lpstr>What Do You See?</vt:lpstr>
      <vt:lpstr>GROUNDING BREAK</vt:lpstr>
      <vt:lpstr>Burns</vt:lpstr>
      <vt:lpstr>What Do You See?</vt:lpstr>
      <vt:lpstr>What Do You See?</vt:lpstr>
      <vt:lpstr>What Do You See?</vt:lpstr>
      <vt:lpstr>What Do You See?</vt:lpstr>
      <vt:lpstr>What Do You See?</vt:lpstr>
      <vt:lpstr>What Do You See?</vt:lpstr>
      <vt:lpstr>What Do You See?</vt:lpstr>
      <vt:lpstr>What Do You See?</vt:lpstr>
      <vt:lpstr>13 Useful Grounding Techniques </vt:lpstr>
      <vt:lpstr>Neglect, Abandonment, &amp; Failure to Thrive (FTT)</vt:lpstr>
      <vt:lpstr>Behavioral &amp; Physical Indicators Of Neglect</vt:lpstr>
      <vt:lpstr>Failure To Thrive Growth Chart</vt:lpstr>
      <vt:lpstr>What Do You See? </vt:lpstr>
      <vt:lpstr>What Do You See?</vt:lpstr>
      <vt:lpstr>What Do You See?</vt:lpstr>
      <vt:lpstr>What Do You See?</vt:lpstr>
      <vt:lpstr>Sources:  American Academy of Pediatrics George Washington Medical School WebMD National Institute of Health: Original material purchased by MidSOUTH for training purposes Child Maltreatment: A Clinical Guide and Reference (2nd and 3rd Edition) – J.A. Monteleone &amp; A.E. Brodeur </vt:lpstr>
      <vt:lpstr>Grounding techniques: </vt:lpstr>
    </vt:vector>
  </TitlesOfParts>
  <Company>UALR MIDSOUTH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Recognizing Non-Accidental Trauma</dc:title>
  <dc:creator>IT DIVISION</dc:creator>
  <cp:lastModifiedBy>Stephanie N. Clowers</cp:lastModifiedBy>
  <cp:revision>137</cp:revision>
  <cp:lastPrinted>2023-12-13T20:13:34Z</cp:lastPrinted>
  <dcterms:created xsi:type="dcterms:W3CDTF">2001-11-05T16:20:58Z</dcterms:created>
  <dcterms:modified xsi:type="dcterms:W3CDTF">2024-02-16T17:59:37Z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0x010100BE2B800D1B42C34FBAB9D604ED094318</vt:lpwstr>
  </property>
</Properties>
</file>