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5" r:id="rId4"/>
    <p:sldMasterId id="2147483877" r:id="rId5"/>
  </p:sldMasterIdLst>
  <p:notesMasterIdLst>
    <p:notesMasterId r:id="rId73"/>
  </p:notesMasterIdLst>
  <p:sldIdLst>
    <p:sldId id="387" r:id="rId6"/>
    <p:sldId id="257" r:id="rId7"/>
    <p:sldId id="378" r:id="rId8"/>
    <p:sldId id="258" r:id="rId9"/>
    <p:sldId id="402" r:id="rId10"/>
    <p:sldId id="390" r:id="rId11"/>
    <p:sldId id="385" r:id="rId12"/>
    <p:sldId id="388" r:id="rId13"/>
    <p:sldId id="259" r:id="rId14"/>
    <p:sldId id="261" r:id="rId15"/>
    <p:sldId id="263" r:id="rId16"/>
    <p:sldId id="265" r:id="rId17"/>
    <p:sldId id="269" r:id="rId18"/>
    <p:sldId id="267" r:id="rId19"/>
    <p:sldId id="273" r:id="rId20"/>
    <p:sldId id="279" r:id="rId21"/>
    <p:sldId id="382" r:id="rId22"/>
    <p:sldId id="277" r:id="rId23"/>
    <p:sldId id="281" r:id="rId24"/>
    <p:sldId id="383" r:id="rId25"/>
    <p:sldId id="283" r:id="rId26"/>
    <p:sldId id="285" r:id="rId27"/>
    <p:sldId id="400" r:id="rId28"/>
    <p:sldId id="287" r:id="rId29"/>
    <p:sldId id="290" r:id="rId30"/>
    <p:sldId id="294" r:id="rId31"/>
    <p:sldId id="292" r:id="rId32"/>
    <p:sldId id="296" r:id="rId33"/>
    <p:sldId id="298" r:id="rId34"/>
    <p:sldId id="300" r:id="rId35"/>
    <p:sldId id="306" r:id="rId36"/>
    <p:sldId id="398" r:id="rId37"/>
    <p:sldId id="307" r:id="rId38"/>
    <p:sldId id="310" r:id="rId39"/>
    <p:sldId id="312" r:id="rId40"/>
    <p:sldId id="326" r:id="rId41"/>
    <p:sldId id="271" r:id="rId42"/>
    <p:sldId id="391" r:id="rId43"/>
    <p:sldId id="396" r:id="rId44"/>
    <p:sldId id="338" r:id="rId45"/>
    <p:sldId id="337" r:id="rId46"/>
    <p:sldId id="341" r:id="rId47"/>
    <p:sldId id="399" r:id="rId48"/>
    <p:sldId id="343" r:id="rId49"/>
    <p:sldId id="345" r:id="rId50"/>
    <p:sldId id="347" r:id="rId51"/>
    <p:sldId id="349" r:id="rId52"/>
    <p:sldId id="351" r:id="rId53"/>
    <p:sldId id="353" r:id="rId54"/>
    <p:sldId id="355" r:id="rId55"/>
    <p:sldId id="361" r:id="rId56"/>
    <p:sldId id="364" r:id="rId57"/>
    <p:sldId id="394" r:id="rId58"/>
    <p:sldId id="393" r:id="rId59"/>
    <p:sldId id="395" r:id="rId60"/>
    <p:sldId id="360" r:id="rId61"/>
    <p:sldId id="380" r:id="rId62"/>
    <p:sldId id="372" r:id="rId63"/>
    <p:sldId id="359" r:id="rId64"/>
    <p:sldId id="366" r:id="rId65"/>
    <p:sldId id="401" r:id="rId66"/>
    <p:sldId id="369" r:id="rId67"/>
    <p:sldId id="370" r:id="rId68"/>
    <p:sldId id="374" r:id="rId69"/>
    <p:sldId id="376" r:id="rId70"/>
    <p:sldId id="397" r:id="rId71"/>
    <p:sldId id="392" r:id="rId7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A3CB"/>
    <a:srgbClr val="245D7A"/>
    <a:srgbClr val="6E2639"/>
    <a:srgbClr val="D5410B"/>
    <a:srgbClr val="D6D6D6"/>
    <a:srgbClr val="EDEEEE"/>
    <a:srgbClr val="4C1A27"/>
    <a:srgbClr val="DDFF99"/>
    <a:srgbClr val="99CC33"/>
    <a:srgbClr val="465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22" autoAdjust="0"/>
    <p:restoredTop sz="84097" autoAdjust="0"/>
  </p:normalViewPr>
  <p:slideViewPr>
    <p:cSldViewPr>
      <p:cViewPr varScale="1">
        <p:scale>
          <a:sx n="93" d="100"/>
          <a:sy n="93" d="100"/>
        </p:scale>
        <p:origin x="17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0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5677284E-C46E-48BB-B257-C24699CE22DF}" type="datetimeFigureOut">
              <a:rPr lang="en-US" smtClean="0"/>
              <a:t>2/16/2024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6" tIns="46588" rIns="93176" bIns="46588" rtlCol="0" anchor="b"/>
          <a:lstStyle>
            <a:lvl1pPr algn="r">
              <a:defRPr sz="1200"/>
            </a:lvl1pPr>
          </a:lstStyle>
          <a:p>
            <a:fld id="{BEC47805-6348-467E-B65A-6DECC14C1CA1}" type="slidenum">
              <a:rPr lang="en-US" smtClean="0"/>
              <a:t>‹#›</a:t>
            </a:fld>
            <a:endParaRPr lang="en-US"/>
          </a:p>
        </p:txBody>
      </p:sp>
    </p:spTree>
    <p:extLst>
      <p:ext uri="{BB962C8B-B14F-4D97-AF65-F5344CB8AC3E}">
        <p14:creationId xmlns:p14="http://schemas.microsoft.com/office/powerpoint/2010/main" val="20999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bi.nlm.nih.gov/pmc/articles/PMC7384708/#REF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webmd.com/balance/massage-therapy-styles-and-health-benefits" TargetMode="External"/><Relationship Id="rId3" Type="http://schemas.openxmlformats.org/officeDocument/2006/relationships/hyperlink" Target="https://www.webmd.com/balance/guide/cupping-therapy" TargetMode="External"/><Relationship Id="rId7" Type="http://schemas.openxmlformats.org/officeDocument/2006/relationships/hyperlink" Target="https://www.webmd.com/heart/anatomy-picture-of-blood"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webmd.com/arthritis/about-inflammation" TargetMode="External"/><Relationship Id="rId5" Type="http://schemas.openxmlformats.org/officeDocument/2006/relationships/hyperlink" Target="https://www.webmd.com/skin-problems-and-treatments/picture-of-the-skin" TargetMode="External"/><Relationship Id="rId10" Type="http://schemas.openxmlformats.org/officeDocument/2006/relationships/hyperlink" Target="https://www.webmd.com/beauty/cosmetic-procedures-overview-skin" TargetMode="External"/><Relationship Id="rId4" Type="http://schemas.openxmlformats.org/officeDocument/2006/relationships/hyperlink" Target="https://www.webmd.com/balance/what-is-alternative-medicine" TargetMode="External"/><Relationship Id="rId9" Type="http://schemas.openxmlformats.org/officeDocument/2006/relationships/hyperlink" Target="https://www.webmd.com/balance/cupping-therapy"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solidFill>
                  <a:schemeClr val="bg1">
                    <a:lumMod val="10000"/>
                  </a:schemeClr>
                </a:solidFill>
              </a:rPr>
              <a:t>Adapted</a:t>
            </a:r>
            <a:r>
              <a:rPr lang="en-US" baseline="0" dirty="0">
                <a:solidFill>
                  <a:schemeClr val="bg1">
                    <a:lumMod val="10000"/>
                  </a:schemeClr>
                </a:solidFill>
              </a:rPr>
              <a:t> from “Do Right By Kids” Monroe County Department of Human Services  </a:t>
            </a:r>
            <a:endParaRPr lang="en-US" dirty="0">
              <a:solidFill>
                <a:schemeClr val="bg1">
                  <a:lumMod val="10000"/>
                </a:schemeClr>
              </a:solidFill>
            </a:endParaRPr>
          </a:p>
        </p:txBody>
      </p:sp>
      <p:sp>
        <p:nvSpPr>
          <p:cNvPr id="4" name="Slide Number Placeholder 3"/>
          <p:cNvSpPr>
            <a:spLocks noGrp="1"/>
          </p:cNvSpPr>
          <p:nvPr>
            <p:ph type="sldNum" sz="quarter" idx="10"/>
          </p:nvPr>
        </p:nvSpPr>
        <p:spPr/>
        <p:txBody>
          <a:bodyPr/>
          <a:lstStyle/>
          <a:p>
            <a:fld id="{68322CDD-9D6C-4F63-9EC2-648226624108}" type="slidenum">
              <a:rPr lang="en-US" smtClean="0"/>
              <a:t>1</a:t>
            </a:fld>
            <a:endParaRPr lang="en-US" dirty="0"/>
          </a:p>
        </p:txBody>
      </p:sp>
    </p:spTree>
    <p:extLst>
      <p:ext uri="{BB962C8B-B14F-4D97-AF65-F5344CB8AC3E}">
        <p14:creationId xmlns:p14="http://schemas.microsoft.com/office/powerpoint/2010/main" val="4580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Circumferential markings were also noted on his arm where he was restrained. </a:t>
            </a:r>
          </a:p>
          <a:p>
            <a:pPr marL="171448" indent="-171448">
              <a:buFont typeface="Arial" panose="020B0604020202020204" pitchFamily="34" charset="0"/>
              <a:buChar char="•"/>
            </a:pPr>
            <a:r>
              <a:rPr lang="en-US" dirty="0">
                <a:solidFill>
                  <a:schemeClr val="tx1">
                    <a:lumMod val="95000"/>
                    <a:lumOff val="5000"/>
                  </a:schemeClr>
                </a:solidFill>
              </a:rPr>
              <a:t>Was this evidence of abuse?</a:t>
            </a:r>
          </a:p>
        </p:txBody>
      </p:sp>
      <p:sp>
        <p:nvSpPr>
          <p:cNvPr id="4" name="Slide Number Placeholder 3"/>
          <p:cNvSpPr>
            <a:spLocks noGrp="1"/>
          </p:cNvSpPr>
          <p:nvPr>
            <p:ph type="sldNum" sz="quarter" idx="5"/>
          </p:nvPr>
        </p:nvSpPr>
        <p:spPr/>
        <p:txBody>
          <a:bodyPr/>
          <a:lstStyle/>
          <a:p>
            <a:fld id="{BEC47805-6348-467E-B65A-6DECC14C1CA1}" type="slidenum">
              <a:rPr lang="en-US" smtClean="0"/>
              <a:t>10</a:t>
            </a:fld>
            <a:endParaRPr lang="en-US"/>
          </a:p>
        </p:txBody>
      </p:sp>
    </p:spTree>
    <p:extLst>
      <p:ext uri="{BB962C8B-B14F-4D97-AF65-F5344CB8AC3E}">
        <p14:creationId xmlns:p14="http://schemas.microsoft.com/office/powerpoint/2010/main" val="3723688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Instrument was flexible because it was able to wrap around the planes of the body </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Frontal view of an attempted strangulation</a:t>
            </a:r>
          </a:p>
          <a:p>
            <a:pPr marL="171448" indent="-171448" defTabSz="914388">
              <a:buFont typeface="Arial" panose="020B0604020202020204" pitchFamily="34" charset="0"/>
              <a:buChar char="•"/>
              <a:defRPr/>
            </a:pPr>
            <a:r>
              <a:rPr lang="en-US" dirty="0">
                <a:solidFill>
                  <a:schemeClr val="tx1">
                    <a:lumMod val="95000"/>
                    <a:lumOff val="5000"/>
                  </a:schemeClr>
                </a:solidFill>
                <a:latin typeface="Arial" panose="020B0604020202020204" pitchFamily="34" charset="0"/>
              </a:rPr>
              <a:t>Petechial: </a:t>
            </a:r>
            <a:r>
              <a:rPr lang="en-US" b="0" i="0" dirty="0">
                <a:solidFill>
                  <a:schemeClr val="tx1">
                    <a:lumMod val="95000"/>
                    <a:lumOff val="5000"/>
                  </a:schemeClr>
                </a:solidFill>
                <a:effectLst/>
                <a:latin typeface="Roboto" panose="020F0502020204030204" pitchFamily="2" charset="0"/>
              </a:rPr>
              <a:t> A spike in blood pressure in a certain area, which causes the rupture of the capillaries. Said ruptures can cause hemorrhages </a:t>
            </a:r>
            <a:endParaRPr lang="en-US" dirty="0">
              <a:solidFill>
                <a:schemeClr val="tx1">
                  <a:lumMod val="95000"/>
                  <a:lumOff val="5000"/>
                </a:schemeClr>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11</a:t>
            </a:fld>
            <a:endParaRPr lang="en-US"/>
          </a:p>
        </p:txBody>
      </p:sp>
    </p:spTree>
    <p:extLst>
      <p:ext uri="{BB962C8B-B14F-4D97-AF65-F5344CB8AC3E}">
        <p14:creationId xmlns:p14="http://schemas.microsoft.com/office/powerpoint/2010/main" val="151567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12</a:t>
            </a:fld>
            <a:endParaRPr lang="en-US"/>
          </a:p>
        </p:txBody>
      </p:sp>
    </p:spTree>
    <p:extLst>
      <p:ext uri="{BB962C8B-B14F-4D97-AF65-F5344CB8AC3E}">
        <p14:creationId xmlns:p14="http://schemas.microsoft.com/office/powerpoint/2010/main" val="6059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31762">
              <a:buFont typeface="Arial" panose="020B0604020202020204" pitchFamily="34" charset="0"/>
              <a:buChar char="•"/>
            </a:pPr>
            <a:r>
              <a:rPr lang="en-US" altLang="en-US" dirty="0">
                <a:solidFill>
                  <a:schemeClr val="tx1">
                    <a:lumMod val="95000"/>
                    <a:lumOff val="5000"/>
                  </a:schemeClr>
                </a:solidFill>
                <a:latin typeface="Arial" panose="020B0604020202020204" pitchFamily="34" charset="0"/>
              </a:rPr>
              <a:t>How would you describe these injuries?</a:t>
            </a:r>
            <a:endParaRPr lang="en-US" altLang="en-US" dirty="0">
              <a:solidFill>
                <a:schemeClr val="tx1">
                  <a:lumMod val="95000"/>
                  <a:lumOff val="5000"/>
                </a:schemeClr>
              </a:solidFill>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13</a:t>
            </a:fld>
            <a:endParaRPr lang="en-US"/>
          </a:p>
        </p:txBody>
      </p:sp>
    </p:spTree>
    <p:extLst>
      <p:ext uri="{BB962C8B-B14F-4D97-AF65-F5344CB8AC3E}">
        <p14:creationId xmlns:p14="http://schemas.microsoft.com/office/powerpoint/2010/main" val="3057271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lumMod val="95000"/>
                    <a:lumOff val="5000"/>
                  </a:schemeClr>
                </a:solidFill>
              </a:rPr>
              <a:t>How does this fit with the new definition of maltreatment related to tying a child to a fixed object?</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14</a:t>
            </a:fld>
            <a:endParaRPr lang="en-US"/>
          </a:p>
        </p:txBody>
      </p:sp>
    </p:spTree>
    <p:extLst>
      <p:ext uri="{BB962C8B-B14F-4D97-AF65-F5344CB8AC3E}">
        <p14:creationId xmlns:p14="http://schemas.microsoft.com/office/powerpoint/2010/main" val="1124527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This child was reported to have a developmental delay and considered to have a behavioral issue (not specified)</a:t>
            </a:r>
            <a:endParaRPr lang="en-US" altLang="en-US" sz="1400" dirty="0">
              <a:solidFill>
                <a:schemeClr val="tx1">
                  <a:lumMod val="95000"/>
                  <a:lumOff val="5000"/>
                </a:schemeClr>
              </a:solidFill>
              <a:latin typeface="Arial" panose="020B0604020202020204" pitchFamily="34" charset="0"/>
            </a:endParaRPr>
          </a:p>
          <a:p>
            <a:pPr marL="285746" indent="-285746">
              <a:buFont typeface="Arial" panose="020B0604020202020204" pitchFamily="34" charset="0"/>
              <a:buChar char="•"/>
            </a:pPr>
            <a:r>
              <a:rPr lang="en-US" sz="1400" dirty="0">
                <a:solidFill>
                  <a:schemeClr val="tx1">
                    <a:lumMod val="95000"/>
                    <a:lumOff val="5000"/>
                  </a:schemeClr>
                </a:solidFill>
              </a:rPr>
              <a:t>Previous Medical Records include:</a:t>
            </a:r>
          </a:p>
          <a:p>
            <a:pPr marL="742940" lvl="1" indent="-285746">
              <a:buFont typeface="Arial" panose="020B0604020202020204" pitchFamily="34" charset="0"/>
              <a:buChar char="•"/>
            </a:pPr>
            <a:r>
              <a:rPr lang="en-US" sz="1400" dirty="0">
                <a:solidFill>
                  <a:schemeClr val="tx1">
                    <a:lumMod val="95000"/>
                    <a:lumOff val="5000"/>
                  </a:schemeClr>
                </a:solidFill>
              </a:rPr>
              <a:t>Spiral fracture of the humerus  </a:t>
            </a:r>
          </a:p>
          <a:p>
            <a:pPr marL="742940" lvl="1" indent="-285746">
              <a:buFont typeface="Arial" panose="020B0604020202020204" pitchFamily="34" charset="0"/>
              <a:buChar char="•"/>
            </a:pPr>
            <a:r>
              <a:rPr lang="en-US" sz="1400" dirty="0">
                <a:solidFill>
                  <a:schemeClr val="tx1">
                    <a:lumMod val="95000"/>
                    <a:lumOff val="5000"/>
                  </a:schemeClr>
                </a:solidFill>
              </a:rPr>
              <a:t>Lead poisoning</a:t>
            </a:r>
          </a:p>
          <a:p>
            <a:pPr marL="742940" lvl="1" indent="-285746">
              <a:buFont typeface="Arial" panose="020B0604020202020204" pitchFamily="34" charset="0"/>
              <a:buChar char="•"/>
            </a:pPr>
            <a:r>
              <a:rPr lang="en-US" sz="1400" dirty="0">
                <a:solidFill>
                  <a:schemeClr val="tx1">
                    <a:lumMod val="95000"/>
                    <a:lumOff val="5000"/>
                  </a:schemeClr>
                </a:solidFill>
              </a:rPr>
              <a:t>Hearing deficiency</a:t>
            </a:r>
          </a:p>
          <a:p>
            <a:pPr marL="742940" lvl="1" indent="-285746">
              <a:buFont typeface="Arial" panose="020B0604020202020204" pitchFamily="34" charset="0"/>
              <a:buChar char="•"/>
            </a:pPr>
            <a:r>
              <a:rPr lang="en-US" sz="1400" dirty="0">
                <a:solidFill>
                  <a:schemeClr val="tx1">
                    <a:lumMod val="95000"/>
                    <a:lumOff val="5000"/>
                  </a:schemeClr>
                </a:solidFill>
              </a:rPr>
              <a:t>Conjunctival Hemorrhages in right eye</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15</a:t>
            </a:fld>
            <a:endParaRPr lang="en-US"/>
          </a:p>
        </p:txBody>
      </p:sp>
    </p:spTree>
    <p:extLst>
      <p:ext uri="{BB962C8B-B14F-4D97-AF65-F5344CB8AC3E}">
        <p14:creationId xmlns:p14="http://schemas.microsoft.com/office/powerpoint/2010/main" val="2515583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16</a:t>
            </a:fld>
            <a:endParaRPr lang="en-US"/>
          </a:p>
        </p:txBody>
      </p:sp>
    </p:spTree>
    <p:extLst>
      <p:ext uri="{BB962C8B-B14F-4D97-AF65-F5344CB8AC3E}">
        <p14:creationId xmlns:p14="http://schemas.microsoft.com/office/powerpoint/2010/main" val="3093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17</a:t>
            </a:fld>
            <a:endParaRPr lang="en-US"/>
          </a:p>
        </p:txBody>
      </p:sp>
    </p:spTree>
    <p:extLst>
      <p:ext uri="{BB962C8B-B14F-4D97-AF65-F5344CB8AC3E}">
        <p14:creationId xmlns:p14="http://schemas.microsoft.com/office/powerpoint/2010/main" val="1861559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18</a:t>
            </a:fld>
            <a:endParaRPr lang="en-US"/>
          </a:p>
        </p:txBody>
      </p:sp>
    </p:spTree>
    <p:extLst>
      <p:ext uri="{BB962C8B-B14F-4D97-AF65-F5344CB8AC3E}">
        <p14:creationId xmlns:p14="http://schemas.microsoft.com/office/powerpoint/2010/main" val="474272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More severe than previous shot of same-type injury</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Babysitter stated that child had fallen out of his crib, this statement was corroborated by the child’s 6-year-old older sibling. </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Upon investigation, DCFS discovered that the older sibling lied about what happened. The child was beaten with a paddle by the babysitter among an array of other injuries, including the pinch.</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19</a:t>
            </a:fld>
            <a:endParaRPr lang="en-US"/>
          </a:p>
        </p:txBody>
      </p:sp>
    </p:spTree>
    <p:extLst>
      <p:ext uri="{BB962C8B-B14F-4D97-AF65-F5344CB8AC3E}">
        <p14:creationId xmlns:p14="http://schemas.microsoft.com/office/powerpoint/2010/main" val="410204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a:t>
            </a:fld>
            <a:endParaRPr lang="en-US"/>
          </a:p>
        </p:txBody>
      </p:sp>
    </p:spTree>
    <p:extLst>
      <p:ext uri="{BB962C8B-B14F-4D97-AF65-F5344CB8AC3E}">
        <p14:creationId xmlns:p14="http://schemas.microsoft.com/office/powerpoint/2010/main" val="3807537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20</a:t>
            </a:fld>
            <a:endParaRPr lang="en-US"/>
          </a:p>
        </p:txBody>
      </p:sp>
    </p:spTree>
    <p:extLst>
      <p:ext uri="{BB962C8B-B14F-4D97-AF65-F5344CB8AC3E}">
        <p14:creationId xmlns:p14="http://schemas.microsoft.com/office/powerpoint/2010/main" val="81808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An X-ray revealed that the child had multiple skull fractures. </a:t>
            </a:r>
          </a:p>
        </p:txBody>
      </p:sp>
      <p:sp>
        <p:nvSpPr>
          <p:cNvPr id="4" name="Slide Number Placeholder 3"/>
          <p:cNvSpPr>
            <a:spLocks noGrp="1"/>
          </p:cNvSpPr>
          <p:nvPr>
            <p:ph type="sldNum" sz="quarter" idx="5"/>
          </p:nvPr>
        </p:nvSpPr>
        <p:spPr/>
        <p:txBody>
          <a:bodyPr/>
          <a:lstStyle/>
          <a:p>
            <a:fld id="{BEC47805-6348-467E-B65A-6DECC14C1CA1}" type="slidenum">
              <a:rPr lang="en-US" smtClean="0"/>
              <a:t>21</a:t>
            </a:fld>
            <a:endParaRPr lang="en-US"/>
          </a:p>
        </p:txBody>
      </p:sp>
    </p:spTree>
    <p:extLst>
      <p:ext uri="{BB962C8B-B14F-4D97-AF65-F5344CB8AC3E}">
        <p14:creationId xmlns:p14="http://schemas.microsoft.com/office/powerpoint/2010/main" val="894114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dirty="0">
                <a:solidFill>
                  <a:schemeClr val="tx1">
                    <a:lumMod val="95000"/>
                    <a:lumOff val="5000"/>
                  </a:schemeClr>
                </a:solidFill>
              </a:rPr>
              <a:t>Brought to emergency room by his parents because he was irritable </a:t>
            </a:r>
          </a:p>
          <a:p>
            <a:pPr marL="171448" indent="-171448">
              <a:buFont typeface="Arial" panose="020B0604020202020204" pitchFamily="34" charset="0"/>
              <a:buChar char="•"/>
            </a:pPr>
            <a:r>
              <a:rPr lang="en-US" dirty="0">
                <a:solidFill>
                  <a:schemeClr val="tx1">
                    <a:lumMod val="95000"/>
                    <a:lumOff val="5000"/>
                  </a:schemeClr>
                </a:solidFill>
              </a:rPr>
              <a:t>What does it mean when someone has elevated liver enzymes? </a:t>
            </a:r>
          </a:p>
          <a:p>
            <a:pPr marL="628642" lvl="1" indent="-171448">
              <a:buFont typeface="Arial" panose="020B0604020202020204" pitchFamily="34" charset="0"/>
              <a:buChar char="•"/>
            </a:pPr>
            <a:r>
              <a:rPr lang="en-US" b="0" i="0" dirty="0">
                <a:solidFill>
                  <a:schemeClr val="tx1">
                    <a:lumMod val="95000"/>
                    <a:lumOff val="5000"/>
                  </a:schemeClr>
                </a:solidFill>
                <a:effectLst/>
                <a:latin typeface="Proxima Nova"/>
              </a:rPr>
              <a:t>Elevated liver enzymes MAY mean a person’s liver is not working properly. Damaged or inflamed liver cells release enzymes into the bloodstream, which can be detected by a blood test</a:t>
            </a:r>
          </a:p>
          <a:p>
            <a:pPr marL="171442" lvl="0" indent="-171448">
              <a:buFont typeface="Arial" panose="020B0604020202020204" pitchFamily="34" charset="0"/>
              <a:buChar char="•"/>
            </a:pPr>
            <a:r>
              <a:rPr lang="en-US" b="0" i="0" dirty="0">
                <a:solidFill>
                  <a:schemeClr val="tx1">
                    <a:lumMod val="95000"/>
                    <a:lumOff val="5000"/>
                  </a:schemeClr>
                </a:solidFill>
                <a:effectLst/>
                <a:latin typeface="Proxima Nova"/>
              </a:rPr>
              <a:t>What do you think caused this injury?</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22</a:t>
            </a:fld>
            <a:endParaRPr lang="en-US"/>
          </a:p>
        </p:txBody>
      </p:sp>
    </p:spTree>
    <p:extLst>
      <p:ext uri="{BB962C8B-B14F-4D97-AF65-F5344CB8AC3E}">
        <p14:creationId xmlns:p14="http://schemas.microsoft.com/office/powerpoint/2010/main" val="3245416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dirty="0">
                <a:solidFill>
                  <a:schemeClr val="tx1">
                    <a:lumMod val="95000"/>
                    <a:lumOff val="5000"/>
                  </a:schemeClr>
                </a:solidFill>
              </a:rPr>
              <a:t>Injury was caused by a pick comb</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23</a:t>
            </a:fld>
            <a:endParaRPr lang="en-US"/>
          </a:p>
        </p:txBody>
      </p:sp>
    </p:spTree>
    <p:extLst>
      <p:ext uri="{BB962C8B-B14F-4D97-AF65-F5344CB8AC3E}">
        <p14:creationId xmlns:p14="http://schemas.microsoft.com/office/powerpoint/2010/main" val="3198689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One on top of the other.</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Pinch marks consist of two centrally placed vertical reddish cluster of petechiae, surrounded by contusion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24</a:t>
            </a:fld>
            <a:endParaRPr lang="en-US"/>
          </a:p>
        </p:txBody>
      </p:sp>
    </p:spTree>
    <p:extLst>
      <p:ext uri="{BB962C8B-B14F-4D97-AF65-F5344CB8AC3E}">
        <p14:creationId xmlns:p14="http://schemas.microsoft.com/office/powerpoint/2010/main" val="2251594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25</a:t>
            </a:fld>
            <a:endParaRPr lang="en-US"/>
          </a:p>
        </p:txBody>
      </p:sp>
    </p:spTree>
    <p:extLst>
      <p:ext uri="{BB962C8B-B14F-4D97-AF65-F5344CB8AC3E}">
        <p14:creationId xmlns:p14="http://schemas.microsoft.com/office/powerpoint/2010/main" val="3298805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000"/>
              </a:spcBef>
              <a:spcAft>
                <a:spcPts val="2000"/>
              </a:spcAft>
            </a:pP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Mechanism: Coining. For this particular child, it’s called </a:t>
            </a:r>
            <a:r>
              <a:rPr lang="en-US" b="0" i="0" dirty="0">
                <a:solidFill>
                  <a:srgbClr val="E8EAED"/>
                </a:solidFill>
                <a:effectLst/>
                <a:latin typeface="Google Sans"/>
              </a:rPr>
              <a:t>Cao Gio </a:t>
            </a: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From the National Institute of Health: https://www.ncbi.nlm.nih.gov/pmc/articles/PMC7384708/</a:t>
            </a:r>
          </a:p>
          <a:p>
            <a:pPr algn="l">
              <a:spcBef>
                <a:spcPts val="2000"/>
              </a:spcBef>
              <a:spcAft>
                <a:spcPts val="2000"/>
              </a:spcAft>
            </a:pP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Coining originated in Southeast Asia. Coining is performed using either a coin or a similarly shaped object, such as a spoon [</a:t>
            </a:r>
            <a:r>
              <a:rPr lang="en-US" b="0" i="0" u="sng" dirty="0">
                <a:solidFill>
                  <a:srgbClr val="376FAA"/>
                </a:solidFill>
                <a:effectLst/>
                <a:latin typeface="Cambria" panose="02040503050406030204" pitchFamily="18" charset="0"/>
                <a:hlinkClick r:id="rId3"/>
              </a:rPr>
              <a:t>2</a:t>
            </a:r>
            <a:r>
              <a:rPr lang="en-US" b="0" i="0" dirty="0">
                <a:solidFill>
                  <a:srgbClr val="212121"/>
                </a:solidFill>
                <a:effectLst/>
                <a:latin typeface="Cambria" panose="02040503050406030204" pitchFamily="18" charset="0"/>
              </a:rPr>
              <a:t>]. Prior to vigorously rubbing the instrument on the affected area, lubricant is applied. Our patient had Tiger Balm, an ointment used for pain relief, applied prior to the coining procedure. The coining treatment then begins by pressing a smooth, rounded edge into the flesh enough to contact the fascial layer, but not so hard that it causes pain or discomfort. Stroking, beginning at the center line, is repeated in one direction until significant petechiae, preferably without extensive ecchymoses, appears. Coining is continued at adjacent stroke lines until the area to be treated is covered, taking approximately five to seven minutes [</a:t>
            </a:r>
            <a:r>
              <a:rPr lang="en-US" b="0" i="0" u="sng" dirty="0">
                <a:solidFill>
                  <a:srgbClr val="376FAA"/>
                </a:solidFill>
                <a:effectLst/>
                <a:latin typeface="Cambria" panose="02040503050406030204" pitchFamily="18" charset="0"/>
                <a:hlinkClick r:id="rId3"/>
              </a:rPr>
              <a:t>2</a:t>
            </a:r>
            <a:r>
              <a:rPr lang="en-US" b="0" i="0" dirty="0">
                <a:solidFill>
                  <a:srgbClr val="212121"/>
                </a:solidFill>
                <a:effectLst/>
                <a:latin typeface="Cambria" panose="02040503050406030204" pitchFamily="18" charset="0"/>
              </a:rPr>
              <a:t>]. The forceful rubbing experienced during coining by the patient is considered to be necessary to promote the resolution of symptoms. Therefore, the procedure tends to be painful. However, these symptoms usually resolve shortly after the procedure has been completed. The vigorous rubbing usually results in macular erythema, petechiae, and/or raised ecchymoses at the sites of treatment. </a:t>
            </a:r>
          </a:p>
          <a:p>
            <a:pPr marL="171448" indent="-171448" defTabSz="914388">
              <a:buFont typeface="Arial" panose="020B0604020202020204" pitchFamily="34" charset="0"/>
              <a:buChar char="•"/>
              <a:defRPr/>
            </a:pPr>
            <a:endParaRPr lang="en-US" altLang="en-US" dirty="0">
              <a:latin typeface="Arial" panose="020B0604020202020204" pitchFamily="34" charset="0"/>
            </a:endParaRPr>
          </a:p>
          <a:p>
            <a:pPr marL="171448" indent="-171448" defTabSz="914388">
              <a:buFont typeface="Arial" panose="020B0604020202020204" pitchFamily="34" charset="0"/>
              <a:buChar char="•"/>
              <a:defRPr/>
            </a:pPr>
            <a:r>
              <a:rPr lang="en-US" altLang="en-US" dirty="0">
                <a:latin typeface="Arial" panose="020B0604020202020204" pitchFamily="34" charset="0"/>
              </a:rPr>
              <a:t>Can also be mistaken for a burn. </a:t>
            </a:r>
          </a:p>
          <a:p>
            <a:pPr marL="171448" indent="-171448" defTabSz="914388">
              <a:buFont typeface="Arial" panose="020B0604020202020204" pitchFamily="34" charset="0"/>
              <a:buChar char="•"/>
              <a:defRPr/>
            </a:pPr>
            <a:r>
              <a:rPr lang="en-US" altLang="en-US" dirty="0">
                <a:latin typeface="Arial" panose="020B0604020202020204" pitchFamily="34" charset="0"/>
              </a:rPr>
              <a:t>Hot oil may be used as lubricant on the skin </a:t>
            </a:r>
          </a:p>
          <a:p>
            <a:pPr marL="171448" indent="-171448" defTabSz="914388">
              <a:buFont typeface="Arial" panose="020B0604020202020204" pitchFamily="34" charset="0"/>
              <a:buChar char="•"/>
              <a:defRPr/>
            </a:pPr>
            <a:r>
              <a:rPr lang="en-US" altLang="en-US" dirty="0">
                <a:latin typeface="Arial" panose="020B0604020202020204" pitchFamily="34" charset="0"/>
              </a:rPr>
              <a:t>The parents may need counseling about treatment that is acceptable in their community. </a:t>
            </a:r>
          </a:p>
          <a:p>
            <a:pPr marL="171448" indent="-171448" defTabSz="914388">
              <a:buFont typeface="Arial" panose="020B0604020202020204" pitchFamily="34" charset="0"/>
              <a:buChar char="•"/>
              <a:defRPr/>
            </a:pPr>
            <a:r>
              <a:rPr lang="en-US" dirty="0">
                <a:solidFill>
                  <a:schemeClr val="tx1"/>
                </a:solidFill>
              </a:rPr>
              <a:t>Failure to follow recommended medical treatments should result in a report of medical neglect. </a:t>
            </a:r>
          </a:p>
        </p:txBody>
      </p:sp>
      <p:sp>
        <p:nvSpPr>
          <p:cNvPr id="4" name="Slide Number Placeholder 3"/>
          <p:cNvSpPr>
            <a:spLocks noGrp="1"/>
          </p:cNvSpPr>
          <p:nvPr>
            <p:ph type="sldNum" sz="quarter" idx="5"/>
          </p:nvPr>
        </p:nvSpPr>
        <p:spPr/>
        <p:txBody>
          <a:bodyPr/>
          <a:lstStyle/>
          <a:p>
            <a:fld id="{BEC47805-6348-467E-B65A-6DECC14C1CA1}" type="slidenum">
              <a:rPr lang="en-US" smtClean="0"/>
              <a:t>26</a:t>
            </a:fld>
            <a:endParaRPr lang="en-US"/>
          </a:p>
        </p:txBody>
      </p:sp>
    </p:spTree>
    <p:extLst>
      <p:ext uri="{BB962C8B-B14F-4D97-AF65-F5344CB8AC3E}">
        <p14:creationId xmlns:p14="http://schemas.microsoft.com/office/powerpoint/2010/main" val="2081870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B1B1B"/>
                </a:solidFill>
                <a:effectLst/>
                <a:latin typeface="Source Sans Pro" panose="020B0503030403020204" pitchFamily="34" charset="0"/>
              </a:rPr>
              <a:t>From wedmd.com </a:t>
            </a:r>
            <a:endParaRPr lang="en-US" b="0" i="0" u="none" strike="noStrike" dirty="0">
              <a:solidFill>
                <a:srgbClr val="3557FF"/>
              </a:solidFill>
              <a:effectLst/>
              <a:latin typeface="Source Sans Pro" panose="020B0503030403020204" pitchFamily="34" charset="0"/>
              <a:hlinkClick r:id="rId3"/>
            </a:endParaRPr>
          </a:p>
          <a:p>
            <a:pPr algn="l"/>
            <a:r>
              <a:rPr lang="en-US" b="0" i="0" u="none" strike="noStrike" dirty="0">
                <a:solidFill>
                  <a:srgbClr val="3557FF"/>
                </a:solidFill>
                <a:effectLst/>
                <a:latin typeface="Source Sans Pro" panose="020B0503030403020204" pitchFamily="34" charset="0"/>
                <a:hlinkClick r:id="rId3"/>
              </a:rPr>
              <a:t>Cupping therapy</a:t>
            </a:r>
            <a:r>
              <a:rPr lang="en-US" b="0" i="0" dirty="0">
                <a:solidFill>
                  <a:srgbClr val="1B1B1B"/>
                </a:solidFill>
                <a:effectLst/>
                <a:latin typeface="Source Sans Pro" panose="020B0503030403020204" pitchFamily="34" charset="0"/>
              </a:rPr>
              <a:t> is an ancient form of </a:t>
            </a:r>
            <a:r>
              <a:rPr lang="en-US" b="0" i="0" u="none" strike="noStrike" dirty="0">
                <a:solidFill>
                  <a:srgbClr val="3557FF"/>
                </a:solidFill>
                <a:effectLst/>
                <a:latin typeface="Source Sans Pro" panose="020B0503030403020204" pitchFamily="34" charset="0"/>
                <a:hlinkClick r:id="rId4"/>
              </a:rPr>
              <a:t>alternative medicine</a:t>
            </a:r>
            <a:r>
              <a:rPr lang="en-US" b="0" i="0" dirty="0">
                <a:solidFill>
                  <a:srgbClr val="1B1B1B"/>
                </a:solidFill>
                <a:effectLst/>
                <a:latin typeface="Source Sans Pro" panose="020B0503030403020204" pitchFamily="34" charset="0"/>
              </a:rPr>
              <a:t> in which a therapist puts special cups on your </a:t>
            </a:r>
            <a:r>
              <a:rPr lang="en-US" b="0" i="0" u="none" strike="noStrike" dirty="0">
                <a:solidFill>
                  <a:srgbClr val="3557FF"/>
                </a:solidFill>
                <a:effectLst/>
                <a:latin typeface="Source Sans Pro" panose="020B0503030403020204" pitchFamily="34" charset="0"/>
                <a:hlinkClick r:id="rId5"/>
              </a:rPr>
              <a:t>skin</a:t>
            </a:r>
            <a:r>
              <a:rPr lang="en-US" b="0" i="0" dirty="0">
                <a:solidFill>
                  <a:srgbClr val="1B1B1B"/>
                </a:solidFill>
                <a:effectLst/>
                <a:latin typeface="Source Sans Pro" panose="020B0503030403020204" pitchFamily="34" charset="0"/>
              </a:rPr>
              <a:t> for a few minutes to create suction. People get it for many purposes, including to help with pain, </a:t>
            </a:r>
            <a:r>
              <a:rPr lang="en-US" b="0" i="0" u="none" strike="noStrike" dirty="0">
                <a:solidFill>
                  <a:srgbClr val="3557FF"/>
                </a:solidFill>
                <a:effectLst/>
                <a:latin typeface="Source Sans Pro" panose="020B0503030403020204" pitchFamily="34" charset="0"/>
                <a:hlinkClick r:id="rId6"/>
              </a:rPr>
              <a:t>inflammation</a:t>
            </a:r>
            <a:r>
              <a:rPr lang="en-US" b="0" i="0" dirty="0">
                <a:solidFill>
                  <a:srgbClr val="1B1B1B"/>
                </a:solidFill>
                <a:effectLst/>
                <a:latin typeface="Source Sans Pro" panose="020B0503030403020204" pitchFamily="34" charset="0"/>
              </a:rPr>
              <a:t>, </a:t>
            </a:r>
            <a:r>
              <a:rPr lang="en-US" b="0" i="0" u="none" strike="noStrike" dirty="0">
                <a:solidFill>
                  <a:srgbClr val="3557FF"/>
                </a:solidFill>
                <a:effectLst/>
                <a:latin typeface="Source Sans Pro" panose="020B0503030403020204" pitchFamily="34" charset="0"/>
                <a:hlinkClick r:id="rId7"/>
              </a:rPr>
              <a:t>blood</a:t>
            </a:r>
            <a:r>
              <a:rPr lang="en-US" b="0" i="0" dirty="0">
                <a:solidFill>
                  <a:srgbClr val="1B1B1B"/>
                </a:solidFill>
                <a:effectLst/>
                <a:latin typeface="Source Sans Pro" panose="020B0503030403020204" pitchFamily="34" charset="0"/>
              </a:rPr>
              <a:t> flow, relaxation and well-being, and as a type of deep-tissue </a:t>
            </a:r>
            <a:r>
              <a:rPr lang="en-US" b="0" i="0" u="none" strike="noStrike" dirty="0">
                <a:solidFill>
                  <a:srgbClr val="3557FF"/>
                </a:solidFill>
                <a:effectLst/>
                <a:latin typeface="Source Sans Pro" panose="020B0503030403020204" pitchFamily="34" charset="0"/>
                <a:hlinkClick r:id="rId8"/>
              </a:rPr>
              <a:t>massage</a:t>
            </a:r>
            <a:r>
              <a:rPr lang="en-US" b="0" i="0" dirty="0">
                <a:solidFill>
                  <a:srgbClr val="1B1B1B"/>
                </a:solidFill>
                <a:effectLst/>
                <a:latin typeface="Source Sans Pro" panose="020B0503030403020204" pitchFamily="34" charset="0"/>
              </a:rPr>
              <a:t>.</a:t>
            </a:r>
          </a:p>
          <a:p>
            <a:pPr algn="l"/>
            <a:endParaRPr lang="en-US" b="0" i="0" u="none" strike="noStrike" dirty="0">
              <a:solidFill>
                <a:srgbClr val="3557FF"/>
              </a:solidFill>
              <a:effectLst/>
              <a:latin typeface="Source Sans Pro" panose="020B0503030403020204" pitchFamily="34" charset="0"/>
              <a:hlinkClick r:id="rId9"/>
            </a:endParaRPr>
          </a:p>
          <a:p>
            <a:pPr algn="l"/>
            <a:r>
              <a:rPr lang="en-US" b="0" i="0" u="none" strike="noStrike" dirty="0">
                <a:solidFill>
                  <a:srgbClr val="3557FF"/>
                </a:solidFill>
                <a:effectLst/>
                <a:latin typeface="Source Sans Pro" panose="020B0503030403020204" pitchFamily="34" charset="0"/>
                <a:hlinkClick r:id="rId9"/>
              </a:rPr>
              <a:t>Cupping therapy</a:t>
            </a:r>
            <a:r>
              <a:rPr lang="en-US" b="0" i="0" dirty="0">
                <a:solidFill>
                  <a:srgbClr val="1B1B1B"/>
                </a:solidFill>
                <a:effectLst/>
                <a:latin typeface="Source Sans Pro" panose="020B0503030403020204" pitchFamily="34" charset="0"/>
              </a:rPr>
              <a:t> dates back to ancient Egyptian, Chinese, and Middle Eastern cultures. One of the oldest medical textbooks in the world, the </a:t>
            </a:r>
            <a:r>
              <a:rPr lang="en-US" b="0" i="1" dirty="0" err="1">
                <a:solidFill>
                  <a:srgbClr val="1B1B1B"/>
                </a:solidFill>
                <a:effectLst/>
                <a:latin typeface="Source Sans Pro" panose="020B0503030403020204" pitchFamily="34" charset="0"/>
              </a:rPr>
              <a:t>Ebers</a:t>
            </a:r>
            <a:r>
              <a:rPr lang="en-US" b="0" i="1" dirty="0">
                <a:solidFill>
                  <a:srgbClr val="1B1B1B"/>
                </a:solidFill>
                <a:effectLst/>
                <a:latin typeface="Source Sans Pro" panose="020B0503030403020204" pitchFamily="34" charset="0"/>
              </a:rPr>
              <a:t> Papyrus</a:t>
            </a:r>
            <a:r>
              <a:rPr lang="en-US" b="0" i="0" dirty="0">
                <a:solidFill>
                  <a:srgbClr val="1B1B1B"/>
                </a:solidFill>
                <a:effectLst/>
                <a:latin typeface="Source Sans Pro" panose="020B0503030403020204" pitchFamily="34" charset="0"/>
              </a:rPr>
              <a:t>, describes how the ancient Egyptians used cupping therapy in 1,550 B.C.  Cupping can be dry or wet. During both types of cupping, a flammable substance is put on the skin such as alcohol, herbs, or paper in a cup and set on fire. As the fire goes out, the cup is put upside down on your </a:t>
            </a:r>
            <a:r>
              <a:rPr lang="en-US" b="0" i="0" u="none" strike="noStrike" dirty="0">
                <a:solidFill>
                  <a:srgbClr val="3557FF"/>
                </a:solidFill>
                <a:effectLst/>
                <a:latin typeface="Source Sans Pro" panose="020B0503030403020204" pitchFamily="34" charset="0"/>
                <a:hlinkClick r:id="rId10"/>
              </a:rPr>
              <a:t>skin</a:t>
            </a:r>
            <a:r>
              <a:rPr lang="en-US" b="0" i="0" dirty="0">
                <a:solidFill>
                  <a:srgbClr val="1B1B1B"/>
                </a:solidFill>
                <a:effectLst/>
                <a:latin typeface="Source Sans Pro" panose="020B0503030403020204" pitchFamily="34" charset="0"/>
              </a:rPr>
              <a:t>.</a:t>
            </a:r>
          </a:p>
          <a:p>
            <a:pPr marL="171448" indent="-171448" defTabSz="914388">
              <a:buFont typeface="Arial" panose="020B0604020202020204" pitchFamily="34" charset="0"/>
              <a:buChar char="•"/>
              <a:defRPr/>
            </a:pPr>
            <a:endParaRPr lang="en-US" altLang="en-US" dirty="0">
              <a:latin typeface="Arial" panose="020B0604020202020204" pitchFamily="34" charset="0"/>
            </a:endParaRPr>
          </a:p>
          <a:p>
            <a:pPr marL="171448" indent="-171448" defTabSz="914388">
              <a:buFont typeface="Arial" panose="020B0604020202020204" pitchFamily="34" charset="0"/>
              <a:buChar char="•"/>
              <a:defRPr/>
            </a:pPr>
            <a:r>
              <a:rPr lang="en-US" altLang="en-US" dirty="0">
                <a:latin typeface="Arial" panose="020B0604020202020204" pitchFamily="34" charset="0"/>
              </a:rPr>
              <a:t>Should this behavior be substantiated as abuse?</a:t>
            </a:r>
          </a:p>
          <a:p>
            <a:pPr marL="171448" indent="-171448" defTabSz="914388">
              <a:buFont typeface="Arial" panose="020B0604020202020204" pitchFamily="34" charset="0"/>
              <a:buChar char="•"/>
              <a:defRPr/>
            </a:pPr>
            <a:r>
              <a:rPr lang="en-US" altLang="en-US" dirty="0">
                <a:latin typeface="Arial" panose="020B0604020202020204" pitchFamily="34" charset="0"/>
              </a:rPr>
              <a:t>Results of heating a cup or glass and applying it to the skin. A vacuum is created as the heated air cools, leaving round circular burns. </a:t>
            </a:r>
          </a:p>
          <a:p>
            <a:pPr marL="171448" indent="-171448" defTabSz="914388">
              <a:buFont typeface="Arial" panose="020B0604020202020204" pitchFamily="34" charset="0"/>
              <a:buChar char="•"/>
              <a:defRPr/>
            </a:pPr>
            <a:r>
              <a:rPr lang="en-US" altLang="en-US" dirty="0">
                <a:latin typeface="Arial" panose="020B0604020202020204" pitchFamily="34" charset="0"/>
              </a:rPr>
              <a:t>Folk medicine treatments should not result in burns or abrasions. If they do, it should be reported as suspected abuse, and parents will receive counseling about acceptable treatment methods within their community</a:t>
            </a:r>
          </a:p>
          <a:p>
            <a:pPr defTabSz="914388">
              <a:defRPr/>
            </a:pPr>
            <a:endParaRPr lang="en-US" altLang="en-US" dirty="0">
              <a:solidFill>
                <a:srgbClr val="245D7A"/>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27</a:t>
            </a:fld>
            <a:endParaRPr lang="en-US"/>
          </a:p>
        </p:txBody>
      </p:sp>
    </p:spTree>
    <p:extLst>
      <p:ext uri="{BB962C8B-B14F-4D97-AF65-F5344CB8AC3E}">
        <p14:creationId xmlns:p14="http://schemas.microsoft.com/office/powerpoint/2010/main" val="2376707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Originally brought to ER for an upper respiratory infection</a:t>
            </a:r>
          </a:p>
          <a:p>
            <a:pPr marL="171448" indent="-171448">
              <a:buFont typeface="Arial" panose="020B0604020202020204" pitchFamily="34" charset="0"/>
              <a:buChar char="•"/>
            </a:pPr>
            <a:r>
              <a:rPr lang="en-US" dirty="0">
                <a:solidFill>
                  <a:schemeClr val="tx1"/>
                </a:solidFill>
              </a:rPr>
              <a:t>She was also reported to be developmentally delayed and deaf</a:t>
            </a:r>
          </a:p>
          <a:p>
            <a:pPr marL="171448" indent="-171448" defTabSz="914388">
              <a:buFont typeface="Arial" panose="020B0604020202020204" pitchFamily="34" charset="0"/>
              <a:buChar char="•"/>
              <a:defRPr/>
            </a:pPr>
            <a:r>
              <a:rPr lang="en-US" altLang="en-US" dirty="0">
                <a:latin typeface="Arial" panose="020B0604020202020204" pitchFamily="34" charset="0"/>
              </a:rPr>
              <a:t>Is this reasonable and moderate?</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28</a:t>
            </a:fld>
            <a:endParaRPr lang="en-US"/>
          </a:p>
        </p:txBody>
      </p:sp>
    </p:spTree>
    <p:extLst>
      <p:ext uri="{BB962C8B-B14F-4D97-AF65-F5344CB8AC3E}">
        <p14:creationId xmlns:p14="http://schemas.microsoft.com/office/powerpoint/2010/main" val="4268061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29</a:t>
            </a:fld>
            <a:endParaRPr lang="en-US"/>
          </a:p>
        </p:txBody>
      </p:sp>
    </p:spTree>
    <p:extLst>
      <p:ext uri="{BB962C8B-B14F-4D97-AF65-F5344CB8AC3E}">
        <p14:creationId xmlns:p14="http://schemas.microsoft.com/office/powerpoint/2010/main" val="363214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a:t>
            </a:fld>
            <a:endParaRPr lang="en-US"/>
          </a:p>
        </p:txBody>
      </p:sp>
    </p:spTree>
    <p:extLst>
      <p:ext uri="{BB962C8B-B14F-4D97-AF65-F5344CB8AC3E}">
        <p14:creationId xmlns:p14="http://schemas.microsoft.com/office/powerpoint/2010/main" val="1582230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Television cable shown in photo </a:t>
            </a:r>
          </a:p>
        </p:txBody>
      </p:sp>
      <p:sp>
        <p:nvSpPr>
          <p:cNvPr id="4" name="Slide Number Placeholder 3"/>
          <p:cNvSpPr>
            <a:spLocks noGrp="1"/>
          </p:cNvSpPr>
          <p:nvPr>
            <p:ph type="sldNum" sz="quarter" idx="5"/>
          </p:nvPr>
        </p:nvSpPr>
        <p:spPr/>
        <p:txBody>
          <a:bodyPr/>
          <a:lstStyle/>
          <a:p>
            <a:fld id="{BEC47805-6348-467E-B65A-6DECC14C1CA1}" type="slidenum">
              <a:rPr lang="en-US" smtClean="0"/>
              <a:t>30</a:t>
            </a:fld>
            <a:endParaRPr lang="en-US"/>
          </a:p>
        </p:txBody>
      </p:sp>
    </p:spTree>
    <p:extLst>
      <p:ext uri="{BB962C8B-B14F-4D97-AF65-F5344CB8AC3E}">
        <p14:creationId xmlns:p14="http://schemas.microsoft.com/office/powerpoint/2010/main" val="259332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Injuries included multiple abrasions and contusions of the head, face, chest, abdomen, back, and extremities </a:t>
            </a:r>
          </a:p>
          <a:p>
            <a:pPr marL="171448" indent="-171448" defTabSz="914388">
              <a:buFont typeface="Arial" panose="020B0604020202020204" pitchFamily="34" charset="0"/>
              <a:buChar char="•"/>
              <a:defRPr/>
            </a:pPr>
            <a:r>
              <a:rPr lang="en-US" dirty="0"/>
              <a:t>Child was dead on arrival to hospital</a:t>
            </a:r>
          </a:p>
          <a:p>
            <a:pPr marL="171448" indent="-171448">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31</a:t>
            </a:fld>
            <a:endParaRPr lang="en-US"/>
          </a:p>
        </p:txBody>
      </p:sp>
    </p:spTree>
    <p:extLst>
      <p:ext uri="{BB962C8B-B14F-4D97-AF65-F5344CB8AC3E}">
        <p14:creationId xmlns:p14="http://schemas.microsoft.com/office/powerpoint/2010/main" val="796996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Instruments included in photo: A cord, belt, a paddle, a fan belt, and switches/tree branches</a:t>
            </a:r>
          </a:p>
          <a:p>
            <a:pPr marL="171448" indent="-171448">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32</a:t>
            </a:fld>
            <a:endParaRPr lang="en-US"/>
          </a:p>
        </p:txBody>
      </p:sp>
    </p:spTree>
    <p:extLst>
      <p:ext uri="{BB962C8B-B14F-4D97-AF65-F5344CB8AC3E}">
        <p14:creationId xmlns:p14="http://schemas.microsoft.com/office/powerpoint/2010/main" val="4253916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err="1">
                <a:solidFill>
                  <a:schemeClr val="tx1">
                    <a:lumMod val="95000"/>
                    <a:lumOff val="5000"/>
                  </a:schemeClr>
                </a:solidFill>
              </a:rPr>
              <a:t>Hx</a:t>
            </a:r>
            <a:r>
              <a:rPr lang="en-US" dirty="0">
                <a:solidFill>
                  <a:schemeClr val="tx1">
                    <a:lumMod val="95000"/>
                    <a:lumOff val="5000"/>
                  </a:schemeClr>
                </a:solidFill>
              </a:rPr>
              <a:t> given: Brought to the emergency room with caregivers stating that he’d “hurt his eye” </a:t>
            </a:r>
          </a:p>
          <a:p>
            <a:pPr marL="171448" indent="-171448">
              <a:buFont typeface="Arial" panose="020B0604020202020204" pitchFamily="34" charset="0"/>
              <a:buChar char="•"/>
            </a:pPr>
            <a:r>
              <a:rPr lang="en-US" dirty="0">
                <a:solidFill>
                  <a:schemeClr val="tx1">
                    <a:lumMod val="95000"/>
                    <a:lumOff val="5000"/>
                  </a:schemeClr>
                </a:solidFill>
              </a:rPr>
              <a:t>Child stated that his eye was struck while being whipped, thus the corneal abrasion</a:t>
            </a:r>
          </a:p>
          <a:p>
            <a:pPr marL="171448" indent="-171448">
              <a:buFont typeface="Arial" panose="020B0604020202020204" pitchFamily="34" charset="0"/>
              <a:buChar char="•"/>
            </a:pPr>
            <a:r>
              <a:rPr lang="en-US" dirty="0">
                <a:solidFill>
                  <a:schemeClr val="tx1">
                    <a:lumMod val="95000"/>
                    <a:lumOff val="5000"/>
                  </a:schemeClr>
                </a:solidFill>
              </a:rPr>
              <a:t>Neighbor reported fresh loop marks on the child. </a:t>
            </a:r>
          </a:p>
        </p:txBody>
      </p:sp>
      <p:sp>
        <p:nvSpPr>
          <p:cNvPr id="4" name="Slide Number Placeholder 3"/>
          <p:cNvSpPr>
            <a:spLocks noGrp="1"/>
          </p:cNvSpPr>
          <p:nvPr>
            <p:ph type="sldNum" sz="quarter" idx="5"/>
          </p:nvPr>
        </p:nvSpPr>
        <p:spPr/>
        <p:txBody>
          <a:bodyPr/>
          <a:lstStyle/>
          <a:p>
            <a:fld id="{BEC47805-6348-467E-B65A-6DECC14C1CA1}" type="slidenum">
              <a:rPr lang="en-US" smtClean="0"/>
              <a:t>33</a:t>
            </a:fld>
            <a:endParaRPr lang="en-US"/>
          </a:p>
        </p:txBody>
      </p:sp>
    </p:spTree>
    <p:extLst>
      <p:ext uri="{BB962C8B-B14F-4D97-AF65-F5344CB8AC3E}">
        <p14:creationId xmlns:p14="http://schemas.microsoft.com/office/powerpoint/2010/main" val="2894416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What is the history? Abuse? Neglect - lack of supervision?</a:t>
            </a:r>
          </a:p>
          <a:p>
            <a:pPr marL="457194" indent="-457194">
              <a:buFont typeface="Arial" panose="020B0604020202020204" pitchFamily="34" charset="0"/>
              <a:buChar char="•"/>
            </a:pPr>
            <a:r>
              <a:rPr lang="en-US" altLang="en-US" dirty="0"/>
              <a:t>Bite marks on back, abdomen, chest, and arm</a:t>
            </a:r>
          </a:p>
          <a:p>
            <a:pPr marL="457194" indent="-457194">
              <a:buFont typeface="Arial" panose="020B0604020202020204" pitchFamily="34" charset="0"/>
              <a:buChar char="•"/>
            </a:pPr>
            <a:r>
              <a:rPr lang="en-US" altLang="en-US" dirty="0"/>
              <a:t>Fun fact: </a:t>
            </a:r>
            <a:r>
              <a:rPr lang="en-US" b="0" i="0" dirty="0">
                <a:solidFill>
                  <a:schemeClr val="tx1"/>
                </a:solidFill>
                <a:effectLst/>
                <a:latin typeface="Google Sans"/>
              </a:rPr>
              <a:t>A typical human mouth contains billions of bacteria and human bites present a high risk of infection. Human bites can be fatal without the proper medical attention.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34</a:t>
            </a:fld>
            <a:endParaRPr lang="en-US"/>
          </a:p>
        </p:txBody>
      </p:sp>
    </p:spTree>
    <p:extLst>
      <p:ext uri="{BB962C8B-B14F-4D97-AF65-F5344CB8AC3E}">
        <p14:creationId xmlns:p14="http://schemas.microsoft.com/office/powerpoint/2010/main" val="1947504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b="0" i="0" dirty="0">
                <a:solidFill>
                  <a:schemeClr val="tx1"/>
                </a:solidFill>
                <a:effectLst/>
                <a:latin typeface="Google Sans"/>
              </a:rPr>
              <a:t> MYTH: Dog mouths are cleaner than human mouths. </a:t>
            </a:r>
          </a:p>
          <a:p>
            <a:pPr marL="171448" indent="-171448">
              <a:buFont typeface="Arial" panose="020B0604020202020204" pitchFamily="34" charset="0"/>
              <a:buChar char="•"/>
            </a:pPr>
            <a:r>
              <a:rPr lang="en-US" b="0" i="0" dirty="0">
                <a:solidFill>
                  <a:schemeClr val="tx1"/>
                </a:solidFill>
                <a:effectLst/>
                <a:latin typeface="Google Sans"/>
              </a:rPr>
              <a:t>FACT: Both humans and dogs have mouths that are full of bacteria, and both contain around the same number of bacteria.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35</a:t>
            </a:fld>
            <a:endParaRPr lang="en-US"/>
          </a:p>
        </p:txBody>
      </p:sp>
    </p:spTree>
    <p:extLst>
      <p:ext uri="{BB962C8B-B14F-4D97-AF65-F5344CB8AC3E}">
        <p14:creationId xmlns:p14="http://schemas.microsoft.com/office/powerpoint/2010/main" val="661333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Fresh bruises all the same age </a:t>
            </a:r>
          </a:p>
          <a:p>
            <a:pPr marL="171448" indent="-171448">
              <a:buFont typeface="Arial" panose="020B0604020202020204" pitchFamily="34" charset="0"/>
              <a:buChar char="•"/>
            </a:pPr>
            <a:r>
              <a:rPr lang="en-US" dirty="0">
                <a:solidFill>
                  <a:schemeClr val="tx1">
                    <a:lumMod val="95000"/>
                    <a:lumOff val="5000"/>
                  </a:schemeClr>
                </a:solidFill>
              </a:rPr>
              <a:t>18 y/o mother was living with 21 y/o man (not bio father). Once the history provided was challenged the mother admitted that her and the boyfriend “got stoned and beat the child”</a:t>
            </a:r>
          </a:p>
          <a:p>
            <a:pPr marL="171448" indent="-171448">
              <a:buFont typeface="Arial" panose="020B0604020202020204" pitchFamily="34" charset="0"/>
              <a:buChar char="•"/>
            </a:pPr>
            <a:r>
              <a:rPr lang="en-US" dirty="0">
                <a:solidFill>
                  <a:schemeClr val="tx1">
                    <a:lumMod val="95000"/>
                    <a:lumOff val="5000"/>
                  </a:schemeClr>
                </a:solidFill>
              </a:rPr>
              <a:t>Child was seen 6 weeks prior at a different hospital with similar but less serious injuries</a:t>
            </a:r>
          </a:p>
          <a:p>
            <a:pPr marL="628642" lvl="1" indent="-171448">
              <a:buFont typeface="Wingdings" panose="05000000000000000000" pitchFamily="2" charset="2"/>
              <a:buChar char="ü"/>
            </a:pPr>
            <a:r>
              <a:rPr lang="en-US" dirty="0">
                <a:solidFill>
                  <a:schemeClr val="tx1">
                    <a:lumMod val="95000"/>
                    <a:lumOff val="5000"/>
                  </a:schemeClr>
                </a:solidFill>
              </a:rPr>
              <a:t>Child sent home with the understanding that the male would no longer have access to the child. The male later returned. </a:t>
            </a:r>
          </a:p>
          <a:p>
            <a:pPr marL="628642" lvl="1" indent="-171448">
              <a:buFont typeface="Wingdings" panose="05000000000000000000" pitchFamily="2" charset="2"/>
              <a:buChar char="ü"/>
            </a:pPr>
            <a:r>
              <a:rPr lang="en-US" dirty="0">
                <a:solidFill>
                  <a:schemeClr val="tx1">
                    <a:lumMod val="95000"/>
                    <a:lumOff val="5000"/>
                  </a:schemeClr>
                </a:solidFill>
              </a:rPr>
              <a:t>The failure to adequately protect the child was seen as an institutional one because they were not monitored closely enough </a:t>
            </a:r>
          </a:p>
        </p:txBody>
      </p:sp>
      <p:sp>
        <p:nvSpPr>
          <p:cNvPr id="4" name="Slide Number Placeholder 3"/>
          <p:cNvSpPr>
            <a:spLocks noGrp="1"/>
          </p:cNvSpPr>
          <p:nvPr>
            <p:ph type="sldNum" sz="quarter" idx="5"/>
          </p:nvPr>
        </p:nvSpPr>
        <p:spPr/>
        <p:txBody>
          <a:bodyPr/>
          <a:lstStyle/>
          <a:p>
            <a:fld id="{BEC47805-6348-467E-B65A-6DECC14C1CA1}" type="slidenum">
              <a:rPr lang="en-US" smtClean="0"/>
              <a:t>36</a:t>
            </a:fld>
            <a:endParaRPr lang="en-US"/>
          </a:p>
        </p:txBody>
      </p:sp>
    </p:spTree>
    <p:extLst>
      <p:ext uri="{BB962C8B-B14F-4D97-AF65-F5344CB8AC3E}">
        <p14:creationId xmlns:p14="http://schemas.microsoft.com/office/powerpoint/2010/main" val="2225354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31762">
              <a:buFont typeface="Arial" panose="020B0604020202020204" pitchFamily="34" charset="0"/>
              <a:buChar char="•"/>
            </a:pPr>
            <a:r>
              <a:rPr lang="en-US" altLang="en-US" dirty="0">
                <a:solidFill>
                  <a:schemeClr val="tx1"/>
                </a:solidFill>
                <a:latin typeface="Arial" panose="020B0604020202020204" pitchFamily="34" charset="0"/>
              </a:rPr>
              <a:t>NOT an Abuse indicator </a:t>
            </a:r>
          </a:p>
          <a:p>
            <a:pPr marL="171448" indent="-171448" defTabSz="931762">
              <a:buFont typeface="Arial" panose="020B0604020202020204" pitchFamily="34" charset="0"/>
              <a:buChar char="•"/>
            </a:pPr>
            <a:r>
              <a:rPr lang="en-US" b="0" i="0" dirty="0">
                <a:solidFill>
                  <a:schemeClr val="tx1"/>
                </a:solidFill>
                <a:effectLst/>
                <a:latin typeface="Google Sans"/>
              </a:rPr>
              <a:t>Mongolian spots (MS) are congenital birthmarks most commonly displayed over the lumbosacral area. They are bluish-green to black in color and oval to irregular in shape. They are most commonly found in individuals of African or Asian ethnic background</a:t>
            </a:r>
          </a:p>
          <a:p>
            <a:pPr marL="171448" indent="-171448" defTabSz="931762">
              <a:buFont typeface="Arial" panose="020B0604020202020204" pitchFamily="34" charset="0"/>
              <a:buChar char="•"/>
            </a:pPr>
            <a:r>
              <a:rPr lang="en-US" altLang="en-US" dirty="0">
                <a:solidFill>
                  <a:schemeClr val="tx1"/>
                </a:solidFill>
                <a:latin typeface="Arial" panose="020B0604020202020204" pitchFamily="34" charset="0"/>
              </a:rPr>
              <a:t>Bottom Left Picture: 11-month-old biracial child Mongolian spots on lighter skin </a:t>
            </a:r>
          </a:p>
          <a:p>
            <a:pPr marL="628642" lvl="1" indent="-171448" defTabSz="931762">
              <a:buFont typeface="Arial" panose="020B0604020202020204" pitchFamily="34" charset="0"/>
              <a:buChar char="•"/>
            </a:pPr>
            <a:r>
              <a:rPr lang="en-US" altLang="en-US" dirty="0">
                <a:solidFill>
                  <a:schemeClr val="tx1"/>
                </a:solidFill>
                <a:latin typeface="Arial" panose="020B0604020202020204" pitchFamily="34" charset="0"/>
              </a:rPr>
              <a:t>Reported to the hotline by a new daycare employee for bruising on his buttocks. Child was healthy and happy, mother stated this discoloration was present from birth. Staff determined discoloration was a Mongolian spot. </a:t>
            </a:r>
          </a:p>
        </p:txBody>
      </p:sp>
      <p:sp>
        <p:nvSpPr>
          <p:cNvPr id="4" name="Slide Number Placeholder 3"/>
          <p:cNvSpPr>
            <a:spLocks noGrp="1"/>
          </p:cNvSpPr>
          <p:nvPr>
            <p:ph type="sldNum" sz="quarter" idx="5"/>
          </p:nvPr>
        </p:nvSpPr>
        <p:spPr/>
        <p:txBody>
          <a:bodyPr/>
          <a:lstStyle/>
          <a:p>
            <a:fld id="{BEC47805-6348-467E-B65A-6DECC14C1CA1}" type="slidenum">
              <a:rPr lang="en-US" smtClean="0"/>
              <a:t>37</a:t>
            </a:fld>
            <a:endParaRPr lang="en-US"/>
          </a:p>
        </p:txBody>
      </p:sp>
    </p:spTree>
    <p:extLst>
      <p:ext uri="{BB962C8B-B14F-4D97-AF65-F5344CB8AC3E}">
        <p14:creationId xmlns:p14="http://schemas.microsoft.com/office/powerpoint/2010/main" val="3813260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8">
              <a:defRPr/>
            </a:pPr>
            <a:r>
              <a:rPr lang="en-US" altLang="en-US" dirty="0">
                <a:solidFill>
                  <a:schemeClr val="tx1"/>
                </a:solidFill>
                <a:latin typeface="Arial" panose="020B0604020202020204" pitchFamily="34" charset="0"/>
              </a:rPr>
              <a:t>Video link: https://youtu.be/32pBNsweXyk?feature=shared</a:t>
            </a:r>
          </a:p>
          <a:p>
            <a:pPr defTabSz="914388">
              <a:defRPr/>
            </a:pPr>
            <a:endParaRPr lang="en-US" altLang="en-US" dirty="0">
              <a:solidFill>
                <a:schemeClr val="tx1"/>
              </a:solidFill>
              <a:latin typeface="Arial" panose="020B0604020202020204" pitchFamily="34" charset="0"/>
            </a:endParaRPr>
          </a:p>
          <a:p>
            <a:pPr marL="171448" indent="-171448" defTabSz="914388">
              <a:buFont typeface="Arial" panose="020B0604020202020204" pitchFamily="34" charset="0"/>
              <a:buChar char="•"/>
              <a:defRPr/>
            </a:pPr>
            <a:r>
              <a:rPr lang="en-US" altLang="en-US" dirty="0">
                <a:solidFill>
                  <a:schemeClr val="tx1"/>
                </a:solidFill>
                <a:latin typeface="Arial" panose="020B0604020202020204" pitchFamily="34" charset="0"/>
              </a:rPr>
              <a:t>How would you verify that this is a Mongolian Spot (or Birthmark)? </a:t>
            </a:r>
          </a:p>
          <a:p>
            <a:pPr marL="171448" indent="-171448" defTabSz="914388">
              <a:buFont typeface="Arial" panose="020B0604020202020204" pitchFamily="34" charset="0"/>
              <a:buChar char="•"/>
              <a:defRPr/>
            </a:pPr>
            <a:endParaRPr lang="en-US" altLang="en-US" dirty="0">
              <a:solidFill>
                <a:schemeClr val="tx1"/>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38</a:t>
            </a:fld>
            <a:endParaRPr lang="en-US"/>
          </a:p>
        </p:txBody>
      </p:sp>
    </p:spTree>
    <p:extLst>
      <p:ext uri="{BB962C8B-B14F-4D97-AF65-F5344CB8AC3E}">
        <p14:creationId xmlns:p14="http://schemas.microsoft.com/office/powerpoint/2010/main" val="2731356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short break! Feel free to choose one of  your favorite grounding techniques to manage any overwhelming emotions that may have come up during this presentation. </a:t>
            </a:r>
          </a:p>
        </p:txBody>
      </p:sp>
      <p:sp>
        <p:nvSpPr>
          <p:cNvPr id="4" name="Slide Number Placeholder 3"/>
          <p:cNvSpPr>
            <a:spLocks noGrp="1"/>
          </p:cNvSpPr>
          <p:nvPr>
            <p:ph type="sldNum" sz="quarter" idx="5"/>
          </p:nvPr>
        </p:nvSpPr>
        <p:spPr/>
        <p:txBody>
          <a:bodyPr/>
          <a:lstStyle/>
          <a:p>
            <a:fld id="{BEC47805-6348-467E-B65A-6DECC14C1CA1}" type="slidenum">
              <a:rPr lang="en-US" smtClean="0"/>
              <a:t>39</a:t>
            </a:fld>
            <a:endParaRPr lang="en-US"/>
          </a:p>
        </p:txBody>
      </p:sp>
    </p:spTree>
    <p:extLst>
      <p:ext uri="{BB962C8B-B14F-4D97-AF65-F5344CB8AC3E}">
        <p14:creationId xmlns:p14="http://schemas.microsoft.com/office/powerpoint/2010/main" val="3063059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4</a:t>
            </a:fld>
            <a:endParaRPr lang="en-US"/>
          </a:p>
        </p:txBody>
      </p:sp>
    </p:spTree>
    <p:extLst>
      <p:ext uri="{BB962C8B-B14F-4D97-AF65-F5344CB8AC3E}">
        <p14:creationId xmlns:p14="http://schemas.microsoft.com/office/powerpoint/2010/main" val="3204052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40</a:t>
            </a:fld>
            <a:endParaRPr lang="en-US"/>
          </a:p>
        </p:txBody>
      </p:sp>
    </p:spTree>
    <p:extLst>
      <p:ext uri="{BB962C8B-B14F-4D97-AF65-F5344CB8AC3E}">
        <p14:creationId xmlns:p14="http://schemas.microsoft.com/office/powerpoint/2010/main" val="1248524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Series of burns – accidental</a:t>
            </a:r>
          </a:p>
          <a:p>
            <a:pPr marL="171448" indent="-171448">
              <a:buFont typeface="Arial" panose="020B0604020202020204" pitchFamily="34" charset="0"/>
              <a:buChar char="•"/>
            </a:pPr>
            <a:r>
              <a:rPr lang="en-US" dirty="0">
                <a:solidFill>
                  <a:schemeClr val="tx1"/>
                </a:solidFill>
              </a:rPr>
              <a:t>This little girl pulled the cord of a hot clothing iron onto her face, causing this glancing injury as it fell.  </a:t>
            </a:r>
          </a:p>
        </p:txBody>
      </p:sp>
      <p:sp>
        <p:nvSpPr>
          <p:cNvPr id="4" name="Slide Number Placeholder 3"/>
          <p:cNvSpPr>
            <a:spLocks noGrp="1"/>
          </p:cNvSpPr>
          <p:nvPr>
            <p:ph type="sldNum" sz="quarter" idx="5"/>
          </p:nvPr>
        </p:nvSpPr>
        <p:spPr/>
        <p:txBody>
          <a:bodyPr/>
          <a:lstStyle/>
          <a:p>
            <a:fld id="{BEC47805-6348-467E-B65A-6DECC14C1CA1}" type="slidenum">
              <a:rPr lang="en-US" smtClean="0"/>
              <a:t>41</a:t>
            </a:fld>
            <a:endParaRPr lang="en-US"/>
          </a:p>
        </p:txBody>
      </p:sp>
    </p:spTree>
    <p:extLst>
      <p:ext uri="{BB962C8B-B14F-4D97-AF65-F5344CB8AC3E}">
        <p14:creationId xmlns:p14="http://schemas.microsoft.com/office/powerpoint/2010/main" val="3740307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What is the history? Accidental</a:t>
            </a:r>
          </a:p>
          <a:p>
            <a:pPr marL="457194" indent="-457194">
              <a:buFont typeface="Arial" panose="020B0604020202020204" pitchFamily="34" charset="0"/>
              <a:buChar char="•"/>
            </a:pPr>
            <a:r>
              <a:rPr lang="en-US" altLang="en-US" dirty="0"/>
              <a:t>How likely is the history?</a:t>
            </a:r>
          </a:p>
          <a:p>
            <a:pPr marL="457194" indent="-457194">
              <a:buFont typeface="Arial" panose="020B0604020202020204" pitchFamily="34" charset="0"/>
              <a:buChar char="•"/>
            </a:pPr>
            <a:r>
              <a:rPr lang="en-US" altLang="en-US" dirty="0"/>
              <a:t>Rushed to the emergency room with a [patterned burn on the abdomen. </a:t>
            </a:r>
          </a:p>
          <a:p>
            <a:pPr marL="457194" indent="-457194">
              <a:buFont typeface="Arial" panose="020B0604020202020204" pitchFamily="34" charset="0"/>
              <a:buChar char="•"/>
            </a:pPr>
            <a:r>
              <a:rPr lang="en-US" altLang="en-US" dirty="0" err="1"/>
              <a:t>Hx</a:t>
            </a:r>
            <a:r>
              <a:rPr lang="en-US" altLang="en-US" dirty="0"/>
              <a:t> given by mother: Child fell off a rocking chair and landed on a heated floor grill.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42</a:t>
            </a:fld>
            <a:endParaRPr lang="en-US"/>
          </a:p>
        </p:txBody>
      </p:sp>
    </p:spTree>
    <p:extLst>
      <p:ext uri="{BB962C8B-B14F-4D97-AF65-F5344CB8AC3E}">
        <p14:creationId xmlns:p14="http://schemas.microsoft.com/office/powerpoint/2010/main" val="1543451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Upon investigation of the home, it was discovered that the grill and rocker were placed as described. The grill was in fact hot enough to cause such a burn. </a:t>
            </a:r>
          </a:p>
          <a:p>
            <a:pPr marL="457194" indent="-457194">
              <a:buFont typeface="Arial" panose="020B0604020202020204" pitchFamily="34" charset="0"/>
              <a:buChar char="•"/>
            </a:pPr>
            <a:r>
              <a:rPr lang="en-US" altLang="en-US" dirty="0"/>
              <a:t>Incident was ruled accidental.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43</a:t>
            </a:fld>
            <a:endParaRPr lang="en-US"/>
          </a:p>
        </p:txBody>
      </p:sp>
    </p:spTree>
    <p:extLst>
      <p:ext uri="{BB962C8B-B14F-4D97-AF65-F5344CB8AC3E}">
        <p14:creationId xmlns:p14="http://schemas.microsoft.com/office/powerpoint/2010/main" val="2781923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altLang="en-US" dirty="0"/>
              <a:t>What is the history? </a:t>
            </a:r>
          </a:p>
          <a:p>
            <a:pPr marL="171448" indent="-171448">
              <a:buFont typeface="Arial" panose="020B0604020202020204" pitchFamily="34" charset="0"/>
              <a:buChar char="•"/>
            </a:pPr>
            <a:r>
              <a:rPr lang="en-US" altLang="en-US" dirty="0"/>
              <a:t>How likely is the history? </a:t>
            </a:r>
          </a:p>
          <a:p>
            <a:pPr marL="171448" indent="-171448">
              <a:buFont typeface="Arial" panose="020B0604020202020204" pitchFamily="34" charset="0"/>
              <a:buChar char="•"/>
            </a:pPr>
            <a:r>
              <a:rPr lang="en-US" altLang="en-US" dirty="0"/>
              <a:t>While these incidents were ruled accidental, burns to the lower extremities can often be warning signs of child abuse</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44</a:t>
            </a:fld>
            <a:endParaRPr lang="en-US"/>
          </a:p>
        </p:txBody>
      </p:sp>
    </p:spTree>
    <p:extLst>
      <p:ext uri="{BB962C8B-B14F-4D97-AF65-F5344CB8AC3E}">
        <p14:creationId xmlns:p14="http://schemas.microsoft.com/office/powerpoint/2010/main" val="3872315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t>What’s wrong with this picture? </a:t>
            </a:r>
          </a:p>
          <a:p>
            <a:pPr marL="171448" indent="-171448" defTabSz="914388">
              <a:buFont typeface="Arial" panose="020B0604020202020204" pitchFamily="34" charset="0"/>
              <a:buChar char="•"/>
              <a:defRPr/>
            </a:pPr>
            <a:r>
              <a:rPr lang="en-US" altLang="en-US" dirty="0"/>
              <a:t>Donut-shaped burn, Center is spared.</a:t>
            </a:r>
            <a:endParaRPr 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45</a:t>
            </a:fld>
            <a:endParaRPr lang="en-US"/>
          </a:p>
        </p:txBody>
      </p:sp>
    </p:spTree>
    <p:extLst>
      <p:ext uri="{BB962C8B-B14F-4D97-AF65-F5344CB8AC3E}">
        <p14:creationId xmlns:p14="http://schemas.microsoft.com/office/powerpoint/2010/main" val="724562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type of burn occurs when a hot liquid is intentionally poured onto the body, or the victim is immersed in a hot liquid with the hips or other body parts maximally flexed. </a:t>
            </a:r>
          </a:p>
        </p:txBody>
      </p:sp>
      <p:sp>
        <p:nvSpPr>
          <p:cNvPr id="4" name="Slide Number Placeholder 3"/>
          <p:cNvSpPr>
            <a:spLocks noGrp="1"/>
          </p:cNvSpPr>
          <p:nvPr>
            <p:ph type="sldNum" sz="quarter" idx="5"/>
          </p:nvPr>
        </p:nvSpPr>
        <p:spPr/>
        <p:txBody>
          <a:bodyPr/>
          <a:lstStyle/>
          <a:p>
            <a:fld id="{BEC47805-6348-467E-B65A-6DECC14C1CA1}" type="slidenum">
              <a:rPr lang="en-US" smtClean="0"/>
              <a:t>46</a:t>
            </a:fld>
            <a:endParaRPr lang="en-US"/>
          </a:p>
        </p:txBody>
      </p:sp>
    </p:spTree>
    <p:extLst>
      <p:ext uri="{BB962C8B-B14F-4D97-AF65-F5344CB8AC3E}">
        <p14:creationId xmlns:p14="http://schemas.microsoft.com/office/powerpoint/2010/main" val="2739101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t>The young girl stated that her stepmother would discipline her with a lit cigarette. </a:t>
            </a:r>
          </a:p>
        </p:txBody>
      </p:sp>
      <p:sp>
        <p:nvSpPr>
          <p:cNvPr id="4" name="Slide Number Placeholder 3"/>
          <p:cNvSpPr>
            <a:spLocks noGrp="1"/>
          </p:cNvSpPr>
          <p:nvPr>
            <p:ph type="sldNum" sz="quarter" idx="5"/>
          </p:nvPr>
        </p:nvSpPr>
        <p:spPr/>
        <p:txBody>
          <a:bodyPr/>
          <a:lstStyle/>
          <a:p>
            <a:fld id="{BEC47805-6348-467E-B65A-6DECC14C1CA1}" type="slidenum">
              <a:rPr lang="en-US" smtClean="0"/>
              <a:t>47</a:t>
            </a:fld>
            <a:endParaRPr lang="en-US"/>
          </a:p>
        </p:txBody>
      </p:sp>
    </p:spTree>
    <p:extLst>
      <p:ext uri="{BB962C8B-B14F-4D97-AF65-F5344CB8AC3E}">
        <p14:creationId xmlns:p14="http://schemas.microsoft.com/office/powerpoint/2010/main" val="41299874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Taken to emergency room by foster mother</a:t>
            </a:r>
          </a:p>
          <a:p>
            <a:pPr marL="171448" indent="-171448">
              <a:buFont typeface="Arial" panose="020B0604020202020204" pitchFamily="34" charset="0"/>
              <a:buChar char="•"/>
            </a:pPr>
            <a:r>
              <a:rPr lang="en-US" dirty="0">
                <a:solidFill>
                  <a:schemeClr val="tx1"/>
                </a:solidFill>
              </a:rPr>
              <a:t>Each time she would return from visitation with bio mother, she’d have a new injury/bruise. </a:t>
            </a:r>
          </a:p>
          <a:p>
            <a:pPr marL="171448" indent="-171448">
              <a:buFont typeface="Arial" panose="020B0604020202020204" pitchFamily="34" charset="0"/>
              <a:buChar char="•"/>
            </a:pPr>
            <a:r>
              <a:rPr lang="en-US" dirty="0">
                <a:solidFill>
                  <a:schemeClr val="tx1"/>
                </a:solidFill>
              </a:rPr>
              <a:t>Multiple patterned burns on face, chest, and arms. </a:t>
            </a:r>
          </a:p>
          <a:p>
            <a:pPr marL="171448" indent="-171448">
              <a:buFont typeface="Arial" panose="020B0604020202020204" pitchFamily="34" charset="0"/>
              <a:buChar char="•"/>
            </a:pPr>
            <a:r>
              <a:rPr lang="en-US" dirty="0">
                <a:solidFill>
                  <a:schemeClr val="tx1"/>
                </a:solidFill>
              </a:rPr>
              <a:t>Bruising on upper back and healed bruises on buttocks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48</a:t>
            </a:fld>
            <a:endParaRPr lang="en-US"/>
          </a:p>
        </p:txBody>
      </p:sp>
    </p:spTree>
    <p:extLst>
      <p:ext uri="{BB962C8B-B14F-4D97-AF65-F5344CB8AC3E}">
        <p14:creationId xmlns:p14="http://schemas.microsoft.com/office/powerpoint/2010/main" val="8960905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49</a:t>
            </a:fld>
            <a:endParaRPr lang="en-US"/>
          </a:p>
        </p:txBody>
      </p:sp>
    </p:spTree>
    <p:extLst>
      <p:ext uri="{BB962C8B-B14F-4D97-AF65-F5344CB8AC3E}">
        <p14:creationId xmlns:p14="http://schemas.microsoft.com/office/powerpoint/2010/main" val="39785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5</a:t>
            </a:fld>
            <a:endParaRPr lang="en-US"/>
          </a:p>
        </p:txBody>
      </p:sp>
    </p:spTree>
    <p:extLst>
      <p:ext uri="{BB962C8B-B14F-4D97-AF65-F5344CB8AC3E}">
        <p14:creationId xmlns:p14="http://schemas.microsoft.com/office/powerpoint/2010/main" val="4210304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8">
              <a:defRPr/>
            </a:pPr>
            <a:r>
              <a:rPr lang="en-US" altLang="en-US" dirty="0">
                <a:latin typeface="Arial" panose="020B0604020202020204" pitchFamily="34" charset="0"/>
              </a:rPr>
              <a:t>Child was in the care of her mother’s paramour. </a:t>
            </a:r>
          </a:p>
          <a:p>
            <a:pPr defTabSz="914388">
              <a:defRPr/>
            </a:pPr>
            <a:r>
              <a:rPr lang="en-US" altLang="en-US" dirty="0">
                <a:latin typeface="Arial" panose="020B0604020202020204" pitchFamily="34" charset="0"/>
              </a:rPr>
              <a:t>History given did not match the injuries. Her legs were flexed at the time of the injury or was protected by his hand as he dipped her.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50</a:t>
            </a:fld>
            <a:endParaRPr lang="en-US"/>
          </a:p>
        </p:txBody>
      </p:sp>
    </p:spTree>
    <p:extLst>
      <p:ext uri="{BB962C8B-B14F-4D97-AF65-F5344CB8AC3E}">
        <p14:creationId xmlns:p14="http://schemas.microsoft.com/office/powerpoint/2010/main" val="21965968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latin typeface="Arial" panose="020B0604020202020204" pitchFamily="34" charset="0"/>
              </a:rPr>
              <a:t>Mother was a former mental hospital patient and had previously had two other children removed from her home due to abuse. </a:t>
            </a:r>
          </a:p>
          <a:p>
            <a:pPr marL="171448" indent="-171448" defTabSz="914388">
              <a:buFont typeface="Arial" panose="020B0604020202020204" pitchFamily="34" charset="0"/>
              <a:buChar char="•"/>
              <a:defRPr/>
            </a:pPr>
            <a:r>
              <a:rPr lang="en-US" altLang="en-US" dirty="0">
                <a:latin typeface="Arial" panose="020B0604020202020204" pitchFamily="34" charset="0"/>
              </a:rPr>
              <a:t>Would not take her medication (antipsychotic med regimen)</a:t>
            </a:r>
          </a:p>
          <a:p>
            <a:pPr marL="171448" indent="-171448" defTabSz="914388">
              <a:buFont typeface="Arial" panose="020B0604020202020204" pitchFamily="34" charset="0"/>
              <a:buChar char="•"/>
              <a:defRPr/>
            </a:pPr>
            <a:r>
              <a:rPr lang="en-US" altLang="en-US" dirty="0">
                <a:latin typeface="Arial" panose="020B0604020202020204" pitchFamily="34" charset="0"/>
              </a:rPr>
              <a:t>The mother had successfully eluded protective services multiple times</a:t>
            </a:r>
          </a:p>
          <a:p>
            <a:pPr marL="171448" indent="-171448" defTabSz="914388">
              <a:buFont typeface="Arial" panose="020B0604020202020204" pitchFamily="34" charset="0"/>
              <a:buChar char="•"/>
              <a:defRPr/>
            </a:pPr>
            <a:r>
              <a:rPr lang="en-US" altLang="en-US" dirty="0">
                <a:latin typeface="Arial" panose="020B0604020202020204" pitchFamily="34" charset="0"/>
              </a:rPr>
              <a:t>Child had no immunizations</a:t>
            </a:r>
          </a:p>
          <a:p>
            <a:pPr defTabSz="914388">
              <a:defRPr/>
            </a:pPr>
            <a:endParaRPr lang="en-US" altLang="en-US" dirty="0">
              <a:solidFill>
                <a:srgbClr val="245D7A"/>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51</a:t>
            </a:fld>
            <a:endParaRPr lang="en-US"/>
          </a:p>
        </p:txBody>
      </p:sp>
    </p:spTree>
    <p:extLst>
      <p:ext uri="{BB962C8B-B14F-4D97-AF65-F5344CB8AC3E}">
        <p14:creationId xmlns:p14="http://schemas.microsoft.com/office/powerpoint/2010/main" val="9979290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latin typeface="Arial" panose="020B0604020202020204" pitchFamily="34" charset="0"/>
              </a:rPr>
              <a:t>Many times, parents are punishing their children in the same way that they were punished as a child.</a:t>
            </a:r>
            <a:endParaRPr lang="en-US" alt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52</a:t>
            </a:fld>
            <a:endParaRPr lang="en-US"/>
          </a:p>
        </p:txBody>
      </p:sp>
    </p:spTree>
    <p:extLst>
      <p:ext uri="{BB962C8B-B14F-4D97-AF65-F5344CB8AC3E}">
        <p14:creationId xmlns:p14="http://schemas.microsoft.com/office/powerpoint/2010/main" val="2308562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53</a:t>
            </a:fld>
            <a:endParaRPr lang="en-US"/>
          </a:p>
        </p:txBody>
      </p:sp>
    </p:spTree>
    <p:extLst>
      <p:ext uri="{BB962C8B-B14F-4D97-AF65-F5344CB8AC3E}">
        <p14:creationId xmlns:p14="http://schemas.microsoft.com/office/powerpoint/2010/main" val="14230411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Medical professionals noted that a fracture of this type could have only occurred by a direct blow.</a:t>
            </a:r>
          </a:p>
          <a:p>
            <a:pPr marL="171448" indent="-171448">
              <a:buFont typeface="Arial" panose="020B0604020202020204" pitchFamily="34" charset="0"/>
              <a:buChar char="•"/>
            </a:pPr>
            <a:r>
              <a:rPr lang="en-US" dirty="0">
                <a:solidFill>
                  <a:schemeClr val="tx1"/>
                </a:solidFill>
              </a:rPr>
              <a:t>Fractures of any long limb bones are always highly suspicious for abuse, unless the history is precise in explaining the incident. </a:t>
            </a:r>
          </a:p>
        </p:txBody>
      </p:sp>
      <p:sp>
        <p:nvSpPr>
          <p:cNvPr id="4" name="Slide Number Placeholder 3"/>
          <p:cNvSpPr>
            <a:spLocks noGrp="1"/>
          </p:cNvSpPr>
          <p:nvPr>
            <p:ph type="sldNum" sz="quarter" idx="5"/>
          </p:nvPr>
        </p:nvSpPr>
        <p:spPr/>
        <p:txBody>
          <a:bodyPr/>
          <a:lstStyle/>
          <a:p>
            <a:fld id="{BEC47805-6348-467E-B65A-6DECC14C1CA1}" type="slidenum">
              <a:rPr lang="en-US" smtClean="0"/>
              <a:t>54</a:t>
            </a:fld>
            <a:endParaRPr lang="en-US"/>
          </a:p>
        </p:txBody>
      </p:sp>
    </p:spTree>
    <p:extLst>
      <p:ext uri="{BB962C8B-B14F-4D97-AF65-F5344CB8AC3E}">
        <p14:creationId xmlns:p14="http://schemas.microsoft.com/office/powerpoint/2010/main" val="3288519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Frontal chest radiograph demonstrating bilateral healing fractures of the ribs from the back. </a:t>
            </a:r>
          </a:p>
          <a:p>
            <a:pPr marL="171448" indent="-171448">
              <a:buFont typeface="Arial" panose="020B0604020202020204" pitchFamily="34" charset="0"/>
              <a:buChar char="•"/>
            </a:pPr>
            <a:r>
              <a:rPr lang="en-US" dirty="0">
                <a:solidFill>
                  <a:schemeClr val="tx1"/>
                </a:solidFill>
              </a:rPr>
              <a:t>Such injuries are painful and usually limit the motion of the arms, depending on the infected side. </a:t>
            </a:r>
          </a:p>
        </p:txBody>
      </p:sp>
      <p:sp>
        <p:nvSpPr>
          <p:cNvPr id="4" name="Slide Number Placeholder 3"/>
          <p:cNvSpPr>
            <a:spLocks noGrp="1"/>
          </p:cNvSpPr>
          <p:nvPr>
            <p:ph type="sldNum" sz="quarter" idx="5"/>
          </p:nvPr>
        </p:nvSpPr>
        <p:spPr/>
        <p:txBody>
          <a:bodyPr/>
          <a:lstStyle/>
          <a:p>
            <a:fld id="{BEC47805-6348-467E-B65A-6DECC14C1CA1}" type="slidenum">
              <a:rPr lang="en-US" smtClean="0"/>
              <a:t>55</a:t>
            </a:fld>
            <a:endParaRPr lang="en-US"/>
          </a:p>
        </p:txBody>
      </p:sp>
    </p:spTree>
    <p:extLst>
      <p:ext uri="{BB962C8B-B14F-4D97-AF65-F5344CB8AC3E}">
        <p14:creationId xmlns:p14="http://schemas.microsoft.com/office/powerpoint/2010/main" val="3891133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56</a:t>
            </a:fld>
            <a:endParaRPr lang="en-US"/>
          </a:p>
        </p:txBody>
      </p:sp>
    </p:spTree>
    <p:extLst>
      <p:ext uri="{BB962C8B-B14F-4D97-AF65-F5344CB8AC3E}">
        <p14:creationId xmlns:p14="http://schemas.microsoft.com/office/powerpoint/2010/main" val="2748438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57</a:t>
            </a:fld>
            <a:endParaRPr lang="en-US"/>
          </a:p>
        </p:txBody>
      </p:sp>
    </p:spTree>
    <p:extLst>
      <p:ext uri="{BB962C8B-B14F-4D97-AF65-F5344CB8AC3E}">
        <p14:creationId xmlns:p14="http://schemas.microsoft.com/office/powerpoint/2010/main" val="2451160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Growth chart FTT does not show normal growth curve</a:t>
            </a:r>
          </a:p>
          <a:p>
            <a:r>
              <a:rPr lang="en-US" altLang="en-US" dirty="0">
                <a:latin typeface="Arial" panose="020B0604020202020204" pitchFamily="34" charset="0"/>
              </a:rPr>
              <a:t>“Small babies may be below 50th% but still show a curve</a:t>
            </a:r>
            <a:endParaRPr lang="en-US" alt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58</a:t>
            </a:fld>
            <a:endParaRPr lang="en-US"/>
          </a:p>
        </p:txBody>
      </p:sp>
    </p:spTree>
    <p:extLst>
      <p:ext uri="{BB962C8B-B14F-4D97-AF65-F5344CB8AC3E}">
        <p14:creationId xmlns:p14="http://schemas.microsoft.com/office/powerpoint/2010/main" val="31016858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Had lesions in diaper area.</a:t>
            </a:r>
          </a:p>
          <a:p>
            <a:pPr marL="171448" indent="-171448">
              <a:buFont typeface="Arial" panose="020B0604020202020204" pitchFamily="34" charset="0"/>
              <a:buChar char="•"/>
            </a:pPr>
            <a:r>
              <a:rPr lang="en-US" dirty="0"/>
              <a:t>Subcutaneous Fat: </a:t>
            </a:r>
            <a:r>
              <a:rPr lang="en-US" b="0" i="0" dirty="0">
                <a:solidFill>
                  <a:schemeClr val="tx1"/>
                </a:solidFill>
                <a:effectLst/>
                <a:latin typeface="Google Sans"/>
              </a:rPr>
              <a:t>A type of fat that's stored just beneath your skin. Your skin is made up of three layers – the epidermis, dermis and subcutaneous fat. Subcutaneous fat is the deepest layer of your skin.</a:t>
            </a:r>
          </a:p>
          <a:p>
            <a:pPr marL="171448" indent="-171448" defTabSz="914388">
              <a:buFont typeface="Arial" panose="020B0604020202020204" pitchFamily="34" charset="0"/>
              <a:buChar char="•"/>
              <a:defRPr/>
            </a:pPr>
            <a:r>
              <a:rPr lang="en-US" dirty="0"/>
              <a:t>Protuberant abdomen: </a:t>
            </a:r>
            <a:r>
              <a:rPr lang="en-US" b="0" i="0" dirty="0">
                <a:solidFill>
                  <a:schemeClr val="tx1"/>
                </a:solidFill>
                <a:effectLst/>
                <a:latin typeface="Google Sans"/>
              </a:rPr>
              <a:t>unusual curving out of the abdomen.</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59</a:t>
            </a:fld>
            <a:endParaRPr lang="en-US"/>
          </a:p>
        </p:txBody>
      </p:sp>
    </p:spTree>
    <p:extLst>
      <p:ext uri="{BB962C8B-B14F-4D97-AF65-F5344CB8AC3E}">
        <p14:creationId xmlns:p14="http://schemas.microsoft.com/office/powerpoint/2010/main" val="411695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bg1">
                    <a:lumMod val="10000"/>
                  </a:schemeClr>
                </a:solidFill>
              </a:rPr>
              <a:t>Source: https://americanspcc.org/emotional-child-abuse/ </a:t>
            </a:r>
          </a:p>
          <a:p>
            <a:pPr marL="171448" indent="-171448">
              <a:buFont typeface="Arial" panose="020B0604020202020204" pitchFamily="34" charset="0"/>
              <a:buChar char="•"/>
            </a:pPr>
            <a:r>
              <a:rPr lang="en-US" b="0" i="0" dirty="0">
                <a:solidFill>
                  <a:schemeClr val="bg1">
                    <a:lumMod val="10000"/>
                  </a:schemeClr>
                </a:solidFill>
                <a:effectLst/>
                <a:latin typeface="Google Sans"/>
              </a:rPr>
              <a:t>An “indiscriminate attachment" refers to the tendency of an individual to form attachments to any available caregiver or source of support, regardless of the quality of the attachment or the suitability of the caregiver as a source of support.</a:t>
            </a:r>
            <a:endParaRPr lang="en-US" dirty="0">
              <a:solidFill>
                <a:schemeClr val="bg1">
                  <a:lumMod val="10000"/>
                </a:schemeClr>
              </a:solidFill>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6</a:t>
            </a:fld>
            <a:endParaRPr lang="en-US"/>
          </a:p>
        </p:txBody>
      </p:sp>
    </p:spTree>
    <p:extLst>
      <p:ext uri="{BB962C8B-B14F-4D97-AF65-F5344CB8AC3E}">
        <p14:creationId xmlns:p14="http://schemas.microsoft.com/office/powerpoint/2010/main" val="2160015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Had diarrhea for 2 days, was unresponsive, and could not eat.</a:t>
            </a:r>
          </a:p>
          <a:p>
            <a:pPr marL="171448" indent="-171448">
              <a:buFont typeface="Arial" panose="020B0604020202020204" pitchFamily="34" charset="0"/>
              <a:buChar char="•"/>
            </a:pPr>
            <a:r>
              <a:rPr lang="en-US" dirty="0">
                <a:solidFill>
                  <a:schemeClr val="tx1"/>
                </a:solidFill>
              </a:rPr>
              <a:t>Protuberant abdomen </a:t>
            </a:r>
          </a:p>
          <a:p>
            <a:pPr marL="171448" indent="-171448">
              <a:buFont typeface="Arial" panose="020B0604020202020204" pitchFamily="34" charset="0"/>
              <a:buChar char="•"/>
            </a:pPr>
            <a:r>
              <a:rPr lang="en-US" dirty="0">
                <a:solidFill>
                  <a:schemeClr val="tx1"/>
                </a:solidFill>
              </a:rPr>
              <a:t>Placed in foster home </a:t>
            </a:r>
          </a:p>
          <a:p>
            <a:pPr marL="171448" indent="-171448">
              <a:buFont typeface="Arial" panose="020B0604020202020204" pitchFamily="34" charset="0"/>
              <a:buChar char="•"/>
            </a:pPr>
            <a:r>
              <a:rPr lang="en-US" dirty="0">
                <a:solidFill>
                  <a:schemeClr val="tx1"/>
                </a:solidFill>
              </a:rPr>
              <a:t>Continued to thrive, 5 months later measurements in the 10</a:t>
            </a:r>
            <a:r>
              <a:rPr lang="en-US" baseline="30000" dirty="0">
                <a:solidFill>
                  <a:schemeClr val="tx1"/>
                </a:solidFill>
              </a:rPr>
              <a:t>th</a:t>
            </a:r>
            <a:r>
              <a:rPr lang="en-US" dirty="0">
                <a:solidFill>
                  <a:schemeClr val="tx1"/>
                </a:solidFill>
              </a:rPr>
              <a:t> percentile.</a:t>
            </a:r>
          </a:p>
          <a:p>
            <a:pPr marL="171448" indent="-171448">
              <a:buFont typeface="Arial" panose="020B0604020202020204" pitchFamily="34" charset="0"/>
              <a:buChar char="•"/>
            </a:pPr>
            <a:r>
              <a:rPr lang="en-US" dirty="0"/>
              <a:t>Cutaneous lesions: </a:t>
            </a:r>
            <a:r>
              <a:rPr lang="en-US" dirty="0">
                <a:latin typeface="Google Sans"/>
              </a:rPr>
              <a:t>R</a:t>
            </a:r>
            <a:r>
              <a:rPr lang="en-US" b="0" i="0" dirty="0">
                <a:solidFill>
                  <a:schemeClr val="tx1"/>
                </a:solidFill>
                <a:effectLst/>
                <a:latin typeface="Google Sans"/>
              </a:rPr>
              <a:t>efer to any skin area that has different characteristics from the surrounding skin, including color, shape, size, and texture.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60</a:t>
            </a:fld>
            <a:endParaRPr lang="en-US"/>
          </a:p>
        </p:txBody>
      </p:sp>
    </p:spTree>
    <p:extLst>
      <p:ext uri="{BB962C8B-B14F-4D97-AF65-F5344CB8AC3E}">
        <p14:creationId xmlns:p14="http://schemas.microsoft.com/office/powerpoint/2010/main" val="129807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Had diarrhea for 2 days, was unresponsive, and could not eat.</a:t>
            </a:r>
          </a:p>
          <a:p>
            <a:pPr marL="171448" indent="-171448">
              <a:buFont typeface="Arial" panose="020B0604020202020204" pitchFamily="34" charset="0"/>
              <a:buChar char="•"/>
            </a:pPr>
            <a:r>
              <a:rPr lang="en-US" dirty="0">
                <a:solidFill>
                  <a:schemeClr val="tx1"/>
                </a:solidFill>
              </a:rPr>
              <a:t>Protuberant abdomen </a:t>
            </a:r>
          </a:p>
          <a:p>
            <a:pPr marL="171448" indent="-171448">
              <a:buFont typeface="Arial" panose="020B0604020202020204" pitchFamily="34" charset="0"/>
              <a:buChar char="•"/>
            </a:pPr>
            <a:r>
              <a:rPr lang="en-US" dirty="0"/>
              <a:t>Cutaneous lesions: </a:t>
            </a:r>
            <a:r>
              <a:rPr lang="en-US" dirty="0">
                <a:latin typeface="Google Sans"/>
              </a:rPr>
              <a:t>R</a:t>
            </a:r>
            <a:r>
              <a:rPr lang="en-US" b="0" i="0" dirty="0">
                <a:solidFill>
                  <a:schemeClr val="tx1"/>
                </a:solidFill>
                <a:effectLst/>
                <a:latin typeface="Google Sans"/>
              </a:rPr>
              <a:t>efer to any skin area that has different characteristics from the surrounding skin, including color, shape, size, and texture.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61</a:t>
            </a:fld>
            <a:endParaRPr lang="en-US"/>
          </a:p>
        </p:txBody>
      </p:sp>
    </p:spTree>
    <p:extLst>
      <p:ext uri="{BB962C8B-B14F-4D97-AF65-F5344CB8AC3E}">
        <p14:creationId xmlns:p14="http://schemas.microsoft.com/office/powerpoint/2010/main" val="14859032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Admitted in cardiac arrest after being found unresponsive at home</a:t>
            </a:r>
          </a:p>
          <a:p>
            <a:pPr marL="171448" indent="-171448">
              <a:buFont typeface="Arial" panose="020B0604020202020204" pitchFamily="34" charset="0"/>
              <a:buChar char="•"/>
            </a:pPr>
            <a:r>
              <a:rPr lang="en-US" dirty="0">
                <a:solidFill>
                  <a:schemeClr val="tx1"/>
                </a:solidFill>
              </a:rPr>
              <a:t>Physical and emotional neglect and repeated physical abuse</a:t>
            </a:r>
          </a:p>
          <a:p>
            <a:pPr marL="171448" indent="-171448">
              <a:buFont typeface="Arial" panose="020B0604020202020204" pitchFamily="34" charset="0"/>
              <a:buChar char="•"/>
            </a:pPr>
            <a:r>
              <a:rPr lang="en-US" dirty="0">
                <a:solidFill>
                  <a:schemeClr val="tx1"/>
                </a:solidFill>
              </a:rPr>
              <a:t>Lack of muscle and fat tissue</a:t>
            </a:r>
          </a:p>
          <a:p>
            <a:pPr marL="171448" indent="-171448">
              <a:buFont typeface="Arial" panose="020B0604020202020204" pitchFamily="34" charset="0"/>
              <a:buChar char="•"/>
            </a:pPr>
            <a:r>
              <a:rPr lang="en-US" dirty="0">
                <a:solidFill>
                  <a:schemeClr val="tx1"/>
                </a:solidFill>
              </a:rPr>
              <a:t>Severe malnutrition including electrolyte imbalance, liver dysfunction, anemia, and vitamin deficiency. </a:t>
            </a:r>
          </a:p>
          <a:p>
            <a:pPr marL="171448" indent="-171448">
              <a:buFont typeface="Arial" panose="020B0604020202020204" pitchFamily="34" charset="0"/>
              <a:buChar char="•"/>
            </a:pPr>
            <a:r>
              <a:rPr lang="en-US" dirty="0">
                <a:solidFill>
                  <a:schemeClr val="tx1"/>
                </a:solidFill>
              </a:rPr>
              <a:t>Animal scratch marks on legs</a:t>
            </a:r>
          </a:p>
        </p:txBody>
      </p:sp>
      <p:sp>
        <p:nvSpPr>
          <p:cNvPr id="4" name="Slide Number Placeholder 3"/>
          <p:cNvSpPr>
            <a:spLocks noGrp="1"/>
          </p:cNvSpPr>
          <p:nvPr>
            <p:ph type="sldNum" sz="quarter" idx="5"/>
          </p:nvPr>
        </p:nvSpPr>
        <p:spPr/>
        <p:txBody>
          <a:bodyPr/>
          <a:lstStyle/>
          <a:p>
            <a:fld id="{BEC47805-6348-467E-B65A-6DECC14C1CA1}" type="slidenum">
              <a:rPr lang="en-US" smtClean="0"/>
              <a:t>62</a:t>
            </a:fld>
            <a:endParaRPr lang="en-US"/>
          </a:p>
        </p:txBody>
      </p:sp>
    </p:spTree>
    <p:extLst>
      <p:ext uri="{BB962C8B-B14F-4D97-AF65-F5344CB8AC3E}">
        <p14:creationId xmlns:p14="http://schemas.microsoft.com/office/powerpoint/2010/main" val="29453792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Required a gastrostomy tube feedings and oral motor therapy</a:t>
            </a:r>
          </a:p>
          <a:p>
            <a:pPr marL="171448" indent="-171448">
              <a:buFont typeface="Arial" panose="020B0604020202020204" pitchFamily="34" charset="0"/>
              <a:buChar char="•"/>
            </a:pPr>
            <a:r>
              <a:rPr lang="en-US" dirty="0">
                <a:solidFill>
                  <a:schemeClr val="tx1"/>
                </a:solidFill>
              </a:rPr>
              <a:t>He was fearful of caregivers, had angry outbursts during playtime therapies, and frequent nightmares</a:t>
            </a:r>
          </a:p>
          <a:p>
            <a:pPr marL="171448" indent="-171448">
              <a:buFont typeface="Arial" panose="020B0604020202020204" pitchFamily="34" charset="0"/>
              <a:buChar char="•"/>
            </a:pPr>
            <a:r>
              <a:rPr lang="en-US" dirty="0">
                <a:solidFill>
                  <a:schemeClr val="tx1"/>
                </a:solidFill>
              </a:rPr>
              <a:t>Relatives so overwhelmed while caring for him and his 3 siblings that they put him in an attic room and ignored him, except for periodic meals and beatings</a:t>
            </a:r>
          </a:p>
          <a:p>
            <a:pPr marL="171448" indent="-171448">
              <a:buFont typeface="Arial" panose="020B0604020202020204" pitchFamily="34" charset="0"/>
              <a:buChar char="•"/>
            </a:pPr>
            <a:r>
              <a:rPr lang="en-US" dirty="0">
                <a:solidFill>
                  <a:schemeClr val="tx1"/>
                </a:solidFill>
              </a:rPr>
              <a:t>Placed in foster home </a:t>
            </a:r>
          </a:p>
          <a:p>
            <a:pPr marL="171448" indent="-171448">
              <a:buFont typeface="Arial" panose="020B0604020202020204" pitchFamily="34" charset="0"/>
              <a:buChar char="•"/>
            </a:pPr>
            <a:r>
              <a:rPr lang="en-US" dirty="0">
                <a:solidFill>
                  <a:schemeClr val="tx1"/>
                </a:solidFill>
              </a:rPr>
              <a:t>Child was subsequently placed in foster care and faced several Foster home changes due to his behavioral issues</a:t>
            </a:r>
          </a:p>
          <a:p>
            <a:endParaRPr 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63</a:t>
            </a:fld>
            <a:endParaRPr lang="en-US"/>
          </a:p>
        </p:txBody>
      </p:sp>
    </p:spTree>
    <p:extLst>
      <p:ext uri="{BB962C8B-B14F-4D97-AF65-F5344CB8AC3E}">
        <p14:creationId xmlns:p14="http://schemas.microsoft.com/office/powerpoint/2010/main" val="3220747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A second child with cerebral palsy was also found dead, with evidence of severe malnutrition in this same foster home</a:t>
            </a:r>
          </a:p>
          <a:p>
            <a:pPr marL="171448" indent="-171448">
              <a:buFont typeface="Arial" panose="020B0604020202020204" pitchFamily="34" charset="0"/>
              <a:buChar char="•"/>
            </a:pPr>
            <a:r>
              <a:rPr lang="en-US" dirty="0">
                <a:solidFill>
                  <a:schemeClr val="tx1"/>
                </a:solidFill>
              </a:rPr>
              <a:t>Both children with cerebral palsy were kept in a secluded room all day</a:t>
            </a:r>
          </a:p>
          <a:p>
            <a:pPr marL="171448" indent="-171448">
              <a:buFont typeface="Arial" panose="020B0604020202020204" pitchFamily="34" charset="0"/>
              <a:buChar char="•"/>
            </a:pPr>
            <a:r>
              <a:rPr lang="en-US" dirty="0">
                <a:solidFill>
                  <a:schemeClr val="tx1"/>
                </a:solidFill>
              </a:rPr>
              <a:t>Foster father admitted that children were poorly fed, also locked child in a closet. </a:t>
            </a:r>
          </a:p>
        </p:txBody>
      </p:sp>
      <p:sp>
        <p:nvSpPr>
          <p:cNvPr id="4" name="Slide Number Placeholder 3"/>
          <p:cNvSpPr>
            <a:spLocks noGrp="1"/>
          </p:cNvSpPr>
          <p:nvPr>
            <p:ph type="sldNum" sz="quarter" idx="5"/>
          </p:nvPr>
        </p:nvSpPr>
        <p:spPr/>
        <p:txBody>
          <a:bodyPr/>
          <a:lstStyle/>
          <a:p>
            <a:fld id="{BEC47805-6348-467E-B65A-6DECC14C1CA1}" type="slidenum">
              <a:rPr lang="en-US" smtClean="0"/>
              <a:t>64</a:t>
            </a:fld>
            <a:endParaRPr lang="en-US"/>
          </a:p>
        </p:txBody>
      </p:sp>
    </p:spTree>
    <p:extLst>
      <p:ext uri="{BB962C8B-B14F-4D97-AF65-F5344CB8AC3E}">
        <p14:creationId xmlns:p14="http://schemas.microsoft.com/office/powerpoint/2010/main" val="4033914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marR="0" lvl="0" indent="-171448" algn="l" defTabSz="9143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New foster parent had no experience in feeding children with limitations, successfully assisted child with gaining weight.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65</a:t>
            </a:fld>
            <a:endParaRPr lang="en-US"/>
          </a:p>
        </p:txBody>
      </p:sp>
    </p:spTree>
    <p:extLst>
      <p:ext uri="{BB962C8B-B14F-4D97-AF65-F5344CB8AC3E}">
        <p14:creationId xmlns:p14="http://schemas.microsoft.com/office/powerpoint/2010/main" val="9426914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C47805-6348-467E-B65A-6DECC14C1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5235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bg1">
                    <a:lumMod val="10000"/>
                  </a:schemeClr>
                </a:solidFill>
              </a:rPr>
              <a:t>Practice using grounding techniques when you feel overwhelming emotion or exhaustion. </a:t>
            </a:r>
          </a:p>
          <a:p>
            <a:r>
              <a:rPr lang="en-US" dirty="0">
                <a:solidFill>
                  <a:schemeClr val="bg1">
                    <a:lumMod val="10000"/>
                  </a:schemeClr>
                </a:solidFill>
              </a:rPr>
              <a:t>As a group, lets all practice the 5-4-3-2-1 technique to wind down after that presentation and send us off to break!</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67</a:t>
            </a:fld>
            <a:endParaRPr lang="en-US"/>
          </a:p>
        </p:txBody>
      </p:sp>
    </p:spTree>
    <p:extLst>
      <p:ext uri="{BB962C8B-B14F-4D97-AF65-F5344CB8AC3E}">
        <p14:creationId xmlns:p14="http://schemas.microsoft.com/office/powerpoint/2010/main" val="40859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322CDD-9D6C-4F63-9EC2-648226624108}" type="slidenum">
              <a:rPr lang="en-US" smtClean="0"/>
              <a:t>7</a:t>
            </a:fld>
            <a:endParaRPr lang="en-US" dirty="0"/>
          </a:p>
        </p:txBody>
      </p:sp>
    </p:spTree>
    <p:extLst>
      <p:ext uri="{BB962C8B-B14F-4D97-AF65-F5344CB8AC3E}">
        <p14:creationId xmlns:p14="http://schemas.microsoft.com/office/powerpoint/2010/main" val="12925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8">
              <a:defRPr/>
            </a:pPr>
            <a:r>
              <a:rPr lang="en-US" dirty="0"/>
              <a:t>Video: https://youtu.be/0lmE8UCKfoU?feature=shared</a:t>
            </a:r>
          </a:p>
          <a:p>
            <a:pPr defTabSz="914388">
              <a:defRPr/>
            </a:pPr>
            <a:r>
              <a:rPr lang="en-US" dirty="0"/>
              <a:t>Before we begin, lets discuss a few grounding techniques to prepare ourselves for some of the things that we may experience in the field. </a:t>
            </a:r>
          </a:p>
          <a:p>
            <a:pPr marL="171448" indent="-171448" defTabSz="914388">
              <a:buFont typeface="Arial" panose="020B0604020202020204" pitchFamily="34" charset="0"/>
              <a:buChar char="•"/>
              <a:defRPr/>
            </a:pPr>
            <a:r>
              <a:rPr lang="en-US" dirty="0">
                <a:solidFill>
                  <a:schemeClr val="bg1">
                    <a:lumMod val="10000"/>
                  </a:schemeClr>
                </a:solidFill>
              </a:rPr>
              <a:t>Grounding techniques are important skills for assessors and all other behavioral health service providers who interact with traumatized clients.</a:t>
            </a:r>
          </a:p>
          <a:p>
            <a:pPr marL="171448" indent="-171448">
              <a:buFont typeface="Arial" panose="020B0604020202020204" pitchFamily="34" charset="0"/>
              <a:buChar char="•"/>
            </a:pPr>
            <a:r>
              <a:rPr lang="en-US" dirty="0">
                <a:solidFill>
                  <a:schemeClr val="bg1">
                    <a:lumMod val="10000"/>
                  </a:schemeClr>
                </a:solidFill>
              </a:rPr>
              <a:t>These techniques can be used to assist the worker in coping with overwhelming emotions. </a:t>
            </a:r>
          </a:p>
          <a:p>
            <a:pPr marL="171448" indent="-171448" defTabSz="914388">
              <a:buFont typeface="Arial" panose="020B0604020202020204" pitchFamily="34" charset="0"/>
              <a:buChar char="•"/>
              <a:defRPr/>
            </a:pPr>
            <a:r>
              <a:rPr lang="en-US" dirty="0">
                <a:solidFill>
                  <a:schemeClr val="bg1">
                    <a:lumMod val="10000"/>
                  </a:schemeClr>
                </a:solidFill>
              </a:rPr>
              <a:t>Knowledge of grounding can help you defuse an escalating situation or calm a client who is triggered by the assessment process.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Arial" panose="020B0604020202020204" pitchFamily="34" charset="0"/>
              </a:rPr>
              <a:t>Trainer Note: the video clip does have a few places where the audio cuts off a little early.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8</a:t>
            </a:fld>
            <a:endParaRPr lang="en-US"/>
          </a:p>
        </p:txBody>
      </p:sp>
    </p:spTree>
    <p:extLst>
      <p:ext uri="{BB962C8B-B14F-4D97-AF65-F5344CB8AC3E}">
        <p14:creationId xmlns:p14="http://schemas.microsoft.com/office/powerpoint/2010/main" val="169337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latin typeface="Arial" panose="020B0604020202020204" pitchFamily="34" charset="0"/>
              </a:rPr>
              <a:t>Likely a slap. </a:t>
            </a:r>
          </a:p>
          <a:p>
            <a:pPr marL="171448" indent="-171448" defTabSz="914388">
              <a:buFont typeface="Arial" panose="020B0604020202020204" pitchFamily="34" charset="0"/>
              <a:buChar char="•"/>
              <a:defRPr/>
            </a:pPr>
            <a:r>
              <a:rPr lang="en-US" altLang="en-US" dirty="0">
                <a:latin typeface="Arial" panose="020B0604020202020204" pitchFamily="34" charset="0"/>
              </a:rPr>
              <a:t>Child diagnosed with a perforated right ear drum.</a:t>
            </a:r>
          </a:p>
          <a:p>
            <a:pPr marL="171448" indent="-171448" defTabSz="914388">
              <a:buFont typeface="Arial" panose="020B0604020202020204" pitchFamily="34" charset="0"/>
              <a:buChar char="•"/>
              <a:defRPr/>
            </a:pPr>
            <a:r>
              <a:rPr lang="en-US" altLang="en-US" dirty="0">
                <a:latin typeface="Arial" panose="020B0604020202020204" pitchFamily="34" charset="0"/>
              </a:rPr>
              <a:t>Parents noted child had “fallen out of a highchair”</a:t>
            </a:r>
          </a:p>
          <a:p>
            <a:pPr marL="171448" indent="-171448" defTabSz="914388">
              <a:buFont typeface="Arial" panose="020B0604020202020204" pitchFamily="34" charset="0"/>
              <a:buChar char="•"/>
              <a:defRPr/>
            </a:pPr>
            <a:endParaRPr lang="en-US" altLang="en-US" dirty="0">
              <a:latin typeface="Arial" panose="020B0604020202020204" pitchFamily="34" charset="0"/>
            </a:endParaRPr>
          </a:p>
          <a:p>
            <a:pPr marL="0" indent="0" defTabSz="914388">
              <a:buFont typeface="Arial" panose="020B0604020202020204" pitchFamily="34" charset="0"/>
              <a:buNone/>
              <a:defRPr/>
            </a:pPr>
            <a:r>
              <a:rPr lang="en-US" altLang="en-US" dirty="0">
                <a:latin typeface="Arial" panose="020B0604020202020204" pitchFamily="34" charset="0"/>
              </a:rPr>
              <a:t>Trainer Note: </a:t>
            </a:r>
            <a:r>
              <a:rPr lang="en-US" altLang="en-US" dirty="0" err="1">
                <a:latin typeface="Arial" panose="020B0604020202020204" pitchFamily="34" charset="0"/>
              </a:rPr>
              <a:t>Hx</a:t>
            </a:r>
            <a:r>
              <a:rPr lang="en-US" altLang="en-US" dirty="0">
                <a:latin typeface="Arial" panose="020B0604020202020204" pitchFamily="34" charset="0"/>
              </a:rPr>
              <a:t> means history. </a:t>
            </a:r>
            <a:endParaRPr lang="en-US" alt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9</a:t>
            </a:fld>
            <a:endParaRPr lang="en-US"/>
          </a:p>
        </p:txBody>
      </p:sp>
    </p:spTree>
    <p:extLst>
      <p:ext uri="{BB962C8B-B14F-4D97-AF65-F5344CB8AC3E}">
        <p14:creationId xmlns:p14="http://schemas.microsoft.com/office/powerpoint/2010/main" val="418573978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a:xfrm>
            <a:off x="812805" y="6272785"/>
            <a:ext cx="4745736" cy="365125"/>
          </a:xfrm>
        </p:spPr>
        <p:txBody>
          <a:bodyPr/>
          <a:lstStyle/>
          <a:p>
            <a:pPr>
              <a:defRPr/>
            </a:pPr>
            <a:endParaRPr lang="en-US"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B1F28F3A-CF0B-4C20-9C28-6968D118A007}" type="slidenum">
              <a:rPr lang="en-US" altLang="en-US" smtClean="0"/>
              <a:pPr/>
              <a:t>‹#›</a:t>
            </a:fld>
            <a:endParaRPr lang="en-US" altLang="en-US"/>
          </a:p>
        </p:txBody>
      </p:sp>
    </p:spTree>
    <p:extLst>
      <p:ext uri="{BB962C8B-B14F-4D97-AF65-F5344CB8AC3E}">
        <p14:creationId xmlns:p14="http://schemas.microsoft.com/office/powerpoint/2010/main" val="111790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9F68A3AB-D72A-4860-BDF9-DBABC00715A0}" type="slidenum">
              <a:rPr lang="en-US" altLang="en-US" smtClean="0"/>
              <a:pPr/>
              <a:t>‹#›</a:t>
            </a:fld>
            <a:endParaRPr lang="en-US" altLang="en-US"/>
          </a:p>
        </p:txBody>
      </p:sp>
    </p:spTree>
    <p:extLst>
      <p:ext uri="{BB962C8B-B14F-4D97-AF65-F5344CB8AC3E}">
        <p14:creationId xmlns:p14="http://schemas.microsoft.com/office/powerpoint/2010/main" val="7628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E7924F0B-98B5-43CC-AD1A-0D64226D17A8}" type="slidenum">
              <a:rPr lang="en-US" altLang="en-US" smtClean="0"/>
              <a:pPr/>
              <a:t>‹#›</a:t>
            </a:fld>
            <a:endParaRPr lang="en-US" altLang="en-US"/>
          </a:p>
        </p:txBody>
      </p:sp>
    </p:spTree>
    <p:extLst>
      <p:ext uri="{BB962C8B-B14F-4D97-AF65-F5344CB8AC3E}">
        <p14:creationId xmlns:p14="http://schemas.microsoft.com/office/powerpoint/2010/main" val="320515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FAC511-DD7B-453D-8D2D-6E7BEDB666EE}"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B07A33A5-2374-4C2C-A21D-97633F588794}" type="slidenum">
              <a:rPr lang="en-US" smtClean="0"/>
              <a:t>‹#›</a:t>
            </a:fld>
            <a:endParaRPr lang="en-US"/>
          </a:p>
        </p:txBody>
      </p:sp>
      <p:sp>
        <p:nvSpPr>
          <p:cNvPr id="13" name="Rectangle 12">
            <a:extLst>
              <a:ext uri="{FF2B5EF4-FFF2-40B4-BE49-F238E27FC236}">
                <a16:creationId xmlns:a16="http://schemas.microsoft.com/office/drawing/2014/main" id="{F156F78B-BCE1-8323-A20D-A0CD39214DF3}"/>
              </a:ext>
            </a:extLst>
          </p:cNvPr>
          <p:cNvSpPr/>
          <p:nvPr userDrawn="1"/>
        </p:nvSpPr>
        <p:spPr>
          <a:xfrm>
            <a:off x="0" y="5888736"/>
            <a:ext cx="9144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CC6F3711-5750-B75A-F608-CC8CBE7250FD}"/>
              </a:ext>
            </a:extLst>
          </p:cNvPr>
          <p:cNvSpPr/>
          <p:nvPr userDrawn="1"/>
        </p:nvSpPr>
        <p:spPr>
          <a:xfrm>
            <a:off x="0" y="5888736"/>
            <a:ext cx="9144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3102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2" name="Picture 11">
            <a:extLst>
              <a:ext uri="{FF2B5EF4-FFF2-40B4-BE49-F238E27FC236}">
                <a16:creationId xmlns:a16="http://schemas.microsoft.com/office/drawing/2014/main" id="{7CD69F6C-292A-D6D1-343A-C1C76E29D5C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hidden">
          <a:xfrm>
            <a:off x="5815305" y="283"/>
            <a:ext cx="3326788" cy="6856286"/>
          </a:xfrm>
          <a:prstGeom prst="rect">
            <a:avLst/>
          </a:prstGeom>
        </p:spPr>
      </p:pic>
      <p:sp>
        <p:nvSpPr>
          <p:cNvPr id="13" name="Rectangle 12">
            <a:extLst>
              <a:ext uri="{FF2B5EF4-FFF2-40B4-BE49-F238E27FC236}">
                <a16:creationId xmlns:a16="http://schemas.microsoft.com/office/drawing/2014/main" id="{9B98449E-1DE4-28F5-1497-438664461559}"/>
              </a:ext>
            </a:extLst>
          </p:cNvPr>
          <p:cNvSpPr/>
          <p:nvPr userDrawn="1"/>
        </p:nvSpPr>
        <p:spPr>
          <a:xfrm>
            <a:off x="5780313" y="0"/>
            <a:ext cx="41148"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CA34650-3FAA-226D-5611-A916815A63F4}"/>
              </a:ext>
            </a:extLst>
          </p:cNvPr>
          <p:cNvSpPr/>
          <p:nvPr userDrawn="1"/>
        </p:nvSpPr>
        <p:spPr>
          <a:xfrm>
            <a:off x="5780313" y="0"/>
            <a:ext cx="41148"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5984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973B5630-4264-48FE-AF7B-8AD089612B94}" type="slidenum">
              <a:rPr lang="en-US" altLang="en-US" smtClean="0"/>
              <a:pPr/>
              <a:t>‹#›</a:t>
            </a:fld>
            <a:endParaRPr lang="en-US" altLang="en-US"/>
          </a:p>
        </p:txBody>
      </p:sp>
    </p:spTree>
    <p:extLst>
      <p:ext uri="{BB962C8B-B14F-4D97-AF65-F5344CB8AC3E}">
        <p14:creationId xmlns:p14="http://schemas.microsoft.com/office/powerpoint/2010/main" val="80136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pPr>
              <a:defRPr/>
            </a:pPr>
            <a:endParaRPr lang="en-US" alt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pPr>
              <a:defRPr/>
            </a:pPr>
            <a:endParaRPr lang="en-US"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81B997EE-E4E7-4641-9F9B-060F03C489D4}" type="slidenum">
              <a:rPr lang="en-US" altLang="en-US" smtClean="0"/>
              <a:pPr/>
              <a:t>‹#›</a:t>
            </a:fld>
            <a:endParaRPr lang="en-US" altLang="en-US"/>
          </a:p>
        </p:txBody>
      </p:sp>
    </p:spTree>
    <p:extLst>
      <p:ext uri="{BB962C8B-B14F-4D97-AF65-F5344CB8AC3E}">
        <p14:creationId xmlns:p14="http://schemas.microsoft.com/office/powerpoint/2010/main" val="182169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B9480229-580E-461F-BA38-FD0792CCF7A1}" type="slidenum">
              <a:rPr lang="en-US" altLang="en-US" smtClean="0"/>
              <a:pPr/>
              <a:t>‹#›</a:t>
            </a:fld>
            <a:endParaRPr lang="en-US" altLang="en-US"/>
          </a:p>
        </p:txBody>
      </p:sp>
    </p:spTree>
    <p:extLst>
      <p:ext uri="{BB962C8B-B14F-4D97-AF65-F5344CB8AC3E}">
        <p14:creationId xmlns:p14="http://schemas.microsoft.com/office/powerpoint/2010/main" val="16013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34431ADE-458C-4428-8BC7-4B203D90FF73}" type="slidenum">
              <a:rPr lang="en-US" altLang="en-US" smtClean="0"/>
              <a:pPr/>
              <a:t>‹#›</a:t>
            </a:fld>
            <a:endParaRPr lang="en-US" altLang="en-US"/>
          </a:p>
        </p:txBody>
      </p:sp>
    </p:spTree>
    <p:extLst>
      <p:ext uri="{BB962C8B-B14F-4D97-AF65-F5344CB8AC3E}">
        <p14:creationId xmlns:p14="http://schemas.microsoft.com/office/powerpoint/2010/main" val="205801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ltLang="en-US"/>
          </a:p>
        </p:txBody>
      </p:sp>
      <p:sp>
        <p:nvSpPr>
          <p:cNvPr id="5" name="Slide Number Placeholder 4"/>
          <p:cNvSpPr>
            <a:spLocks noGrp="1"/>
          </p:cNvSpPr>
          <p:nvPr>
            <p:ph type="sldNum" sz="quarter" idx="12"/>
          </p:nvPr>
        </p:nvSpPr>
        <p:spPr/>
        <p:txBody>
          <a:bodyPr/>
          <a:lstStyle/>
          <a:p>
            <a:fld id="{9B693853-7C65-479A-96FD-2C21F39595C7}" type="slidenum">
              <a:rPr lang="en-US" altLang="en-US" smtClean="0"/>
              <a:pPr/>
              <a:t>‹#›</a:t>
            </a:fld>
            <a:endParaRPr lang="en-US" altLang="en-US"/>
          </a:p>
        </p:txBody>
      </p:sp>
    </p:spTree>
    <p:extLst>
      <p:ext uri="{BB962C8B-B14F-4D97-AF65-F5344CB8AC3E}">
        <p14:creationId xmlns:p14="http://schemas.microsoft.com/office/powerpoint/2010/main" val="170033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58976323-283B-4EBA-B1BB-6DF998B4A812}" type="slidenum">
              <a:rPr lang="en-US" altLang="en-US" smtClean="0"/>
              <a:pPr/>
              <a:t>‹#›</a:t>
            </a:fld>
            <a:endParaRPr lang="en-US" altLang="en-US"/>
          </a:p>
        </p:txBody>
      </p:sp>
    </p:spTree>
    <p:extLst>
      <p:ext uri="{BB962C8B-B14F-4D97-AF65-F5344CB8AC3E}">
        <p14:creationId xmlns:p14="http://schemas.microsoft.com/office/powerpoint/2010/main" val="393487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pPr>
              <a:defRPr/>
            </a:pPr>
            <a:endParaRPr lang="en-US" altLang="en-US"/>
          </a:p>
        </p:txBody>
      </p:sp>
      <p:sp>
        <p:nvSpPr>
          <p:cNvPr id="10" name="Footer Placeholder 9"/>
          <p:cNvSpPr>
            <a:spLocks noGrp="1"/>
          </p:cNvSpPr>
          <p:nvPr>
            <p:ph type="ftr" sz="quarter" idx="11"/>
          </p:nvPr>
        </p:nvSpPr>
        <p:spPr/>
        <p:txBody>
          <a:bodyPr/>
          <a:lstStyle/>
          <a:p>
            <a:pPr>
              <a:defRPr/>
            </a:pPr>
            <a:endParaRPr lang="en-US" altLang="en-US"/>
          </a:p>
        </p:txBody>
      </p:sp>
      <p:sp>
        <p:nvSpPr>
          <p:cNvPr id="11" name="Slide Number Placeholder 10"/>
          <p:cNvSpPr>
            <a:spLocks noGrp="1"/>
          </p:cNvSpPr>
          <p:nvPr>
            <p:ph type="sldNum" sz="quarter" idx="12"/>
          </p:nvPr>
        </p:nvSpPr>
        <p:spPr/>
        <p:txBody>
          <a:bodyPr/>
          <a:lstStyle/>
          <a:p>
            <a:fld id="{76ACD1C9-3D68-4742-8767-1C4374461B4D}" type="slidenum">
              <a:rPr lang="en-US" altLang="en-US" smtClean="0"/>
              <a:pPr/>
              <a:t>‹#›</a:t>
            </a:fld>
            <a:endParaRPr lang="en-US" altLang="en-US"/>
          </a:p>
        </p:txBody>
      </p:sp>
    </p:spTree>
    <p:extLst>
      <p:ext uri="{BB962C8B-B14F-4D97-AF65-F5344CB8AC3E}">
        <p14:creationId xmlns:p14="http://schemas.microsoft.com/office/powerpoint/2010/main" val="320369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endParaRPr lang="en-US" altLang="en-US"/>
          </a:p>
        </p:txBody>
      </p:sp>
      <p:sp>
        <p:nvSpPr>
          <p:cNvPr id="10" name="Slide Number Placeholder 9"/>
          <p:cNvSpPr>
            <a:spLocks noGrp="1"/>
          </p:cNvSpPr>
          <p:nvPr>
            <p:ph type="sldNum" sz="quarter" idx="12"/>
          </p:nvPr>
        </p:nvSpPr>
        <p:spPr/>
        <p:txBody>
          <a:bodyPr/>
          <a:lstStyle/>
          <a:p>
            <a:fld id="{760B5A81-6D22-4B6C-8C3E-7305BF1CCDAC}" type="slidenum">
              <a:rPr lang="en-US" altLang="en-US" smtClean="0"/>
              <a:pPr/>
              <a:t>‹#›</a:t>
            </a:fld>
            <a:endParaRPr lang="en-US" altLang="en-US"/>
          </a:p>
        </p:txBody>
      </p:sp>
    </p:spTree>
    <p:extLst>
      <p:ext uri="{BB962C8B-B14F-4D97-AF65-F5344CB8AC3E}">
        <p14:creationId xmlns:p14="http://schemas.microsoft.com/office/powerpoint/2010/main" val="278373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F6DB3DE5-B5A2-41D5-819F-C0FA5286E402}" type="slidenum">
              <a:rPr lang="en-US" altLang="en-US" smtClean="0"/>
              <a:pPr/>
              <a:t>‹#›</a:t>
            </a:fld>
            <a:endParaRPr lang="en-US" altLang="en-US"/>
          </a:p>
        </p:txBody>
      </p:sp>
    </p:spTree>
    <p:extLst>
      <p:ext uri="{BB962C8B-B14F-4D97-AF65-F5344CB8AC3E}">
        <p14:creationId xmlns:p14="http://schemas.microsoft.com/office/powerpoint/2010/main" val="296576532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E31375A4-56A4-47D6-9801-1991572033F7}" type="slidenum">
              <a:rPr lang="en-US" smtClean="0"/>
              <a:pPr/>
              <a:t>‹#›</a:t>
            </a:fld>
            <a:endParaRPr lang="en-US" dirty="0"/>
          </a:p>
        </p:txBody>
      </p:sp>
      <p:sp>
        <p:nvSpPr>
          <p:cNvPr id="10" name="Rectangle 9">
            <a:extLst>
              <a:ext uri="{FF2B5EF4-FFF2-40B4-BE49-F238E27FC236}">
                <a16:creationId xmlns:a16="http://schemas.microsoft.com/office/drawing/2014/main" id="{C006E0AF-8088-33B7-B1C1-5EC7A628D307}"/>
              </a:ext>
            </a:extLst>
          </p:cNvPr>
          <p:cNvSpPr/>
          <p:nvPr userDrawn="1"/>
        </p:nvSpPr>
        <p:spPr>
          <a:xfrm>
            <a:off x="0" y="6257036"/>
            <a:ext cx="9144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3C3249EE-59C4-2DC1-2629-0AA0EEA83F72}"/>
              </a:ext>
            </a:extLst>
          </p:cNvPr>
          <p:cNvSpPr/>
          <p:nvPr userDrawn="1"/>
        </p:nvSpPr>
        <p:spPr>
          <a:xfrm>
            <a:off x="0" y="6257036"/>
            <a:ext cx="9144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33939767"/>
      </p:ext>
    </p:extLst>
  </p:cSld>
  <p:clrMap bg1="lt1" tx1="dk1" bg2="lt2" tx2="dk2" accent1="accent1" accent2="accent2" accent3="accent3" accent4="accent4" accent5="accent5" accent6="accent6" hlink="hlink" folHlink="folHlink"/>
  <p:sldLayoutIdLst>
    <p:sldLayoutId id="2147483878" r:id="rId1"/>
    <p:sldLayoutId id="214748388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courses.lumenlearning.com/wm-abnormalpsych/chapter/perspectives-on-personality-disorders/" TargetMode="External"/><Relationship Id="rId5" Type="http://schemas.openxmlformats.org/officeDocument/2006/relationships/image" Target="../media/image7.jp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7.jp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49.jpg"/><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32pBNsweXyk?feature=oembed" TargetMode="Externa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1.jp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3.jp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8.jpg"/><Relationship Id="rId4" Type="http://schemas.openxmlformats.org/officeDocument/2006/relationships/image" Target="../media/image67.jpg"/></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70.jpg"/></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72.jpg"/></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74.jpg"/></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77.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81.jpg"/></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83.jpg"/></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86.jpg"/><Relationship Id="rId4" Type="http://schemas.openxmlformats.org/officeDocument/2006/relationships/image" Target="../media/image85.jpg"/></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88.jpg"/></Relationships>
</file>

<file path=ppt/slides/_rels/slide6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90.jpg"/></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93.jpg"/><Relationship Id="rId4" Type="http://schemas.openxmlformats.org/officeDocument/2006/relationships/image" Target="../media/image92.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mediawiki.org/wiki/File:Warning_icon.svg" TargetMode="External"/><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www.youtube.com/embed/0lmE8UCKfoU?feature=oembed"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791200" y="2895600"/>
            <a:ext cx="3724564" cy="1205423"/>
          </a:xfrm>
        </p:spPr>
        <p:txBody>
          <a:bodyPr anchor="b">
            <a:noAutofit/>
          </a:bodyPr>
          <a:lstStyle/>
          <a:p>
            <a:br>
              <a:rPr lang="en-US" sz="2800" b="1" dirty="0">
                <a:solidFill>
                  <a:srgbClr val="52A3CB"/>
                </a:solidFill>
                <a:latin typeface="+mn-lt"/>
              </a:rPr>
            </a:br>
            <a:br>
              <a:rPr lang="en-US" sz="2800" b="1" dirty="0">
                <a:solidFill>
                  <a:srgbClr val="52A3CB"/>
                </a:solidFill>
                <a:latin typeface="+mn-lt"/>
              </a:rPr>
            </a:br>
            <a:r>
              <a:rPr lang="en-US" sz="3600" b="1" dirty="0">
                <a:solidFill>
                  <a:srgbClr val="D5410B"/>
                </a:solidFill>
                <a:latin typeface="+mn-lt"/>
              </a:rPr>
              <a:t>Indicators </a:t>
            </a:r>
            <a:br>
              <a:rPr lang="en-US" sz="3600" b="1" dirty="0">
                <a:solidFill>
                  <a:srgbClr val="D5410B"/>
                </a:solidFill>
                <a:latin typeface="+mn-lt"/>
              </a:rPr>
            </a:br>
            <a:r>
              <a:rPr lang="en-US" sz="3600" b="1" dirty="0">
                <a:solidFill>
                  <a:srgbClr val="D5410B"/>
                </a:solidFill>
                <a:latin typeface="+mn-lt"/>
              </a:rPr>
              <a:t>of Abuse &amp; Neglect</a:t>
            </a:r>
            <a:endParaRPr lang="en-US" sz="2800" b="1" dirty="0">
              <a:solidFill>
                <a:srgbClr val="D5410B"/>
              </a:solidFill>
              <a:latin typeface="+mn-lt"/>
            </a:endParaRPr>
          </a:p>
        </p:txBody>
      </p:sp>
      <p:sp>
        <p:nvSpPr>
          <p:cNvPr id="24" name="Freeform: Shape 23">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5302"/>
            <a:ext cx="4571771" cy="5143498"/>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endParaRPr>
          </a:p>
        </p:txBody>
      </p:sp>
      <p:pic>
        <p:nvPicPr>
          <p:cNvPr id="16" name="Picture 15" descr="A close-up of a young child&#10;&#10;Description automatically generated">
            <a:extLst>
              <a:ext uri="{FF2B5EF4-FFF2-40B4-BE49-F238E27FC236}">
                <a16:creationId xmlns:a16="http://schemas.microsoft.com/office/drawing/2014/main" id="{F2F63A97-A790-F788-DC5C-B8C55B91B29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557" r="12556" b="-1"/>
          <a:stretch/>
        </p:blipFill>
        <p:spPr>
          <a:xfrm>
            <a:off x="-432307" y="0"/>
            <a:ext cx="5714999"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4" name="Picture 3" descr="A close-up of a logo&#10;&#10;Description automatically generated">
            <a:extLst>
              <a:ext uri="{FF2B5EF4-FFF2-40B4-BE49-F238E27FC236}">
                <a16:creationId xmlns:a16="http://schemas.microsoft.com/office/drawing/2014/main" id="{031AEB78-9A94-AAE1-0C52-AD562571D2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5542026"/>
            <a:ext cx="3428772" cy="1194694"/>
          </a:xfrm>
          <a:prstGeom prst="rect">
            <a:avLst/>
          </a:prstGeom>
        </p:spPr>
      </p:pic>
      <p:sp>
        <p:nvSpPr>
          <p:cNvPr id="6" name="Arc 5">
            <a:extLst>
              <a:ext uri="{FF2B5EF4-FFF2-40B4-BE49-F238E27FC236}">
                <a16:creationId xmlns:a16="http://schemas.microsoft.com/office/drawing/2014/main" id="{5ACE7CC5-02B6-FC6B-F366-F29F8BCA264C}"/>
              </a:ext>
            </a:extLst>
          </p:cNvPr>
          <p:cNvSpPr/>
          <p:nvPr/>
        </p:nvSpPr>
        <p:spPr>
          <a:xfrm rot="21384689">
            <a:off x="-1194402" y="-533400"/>
            <a:ext cx="6665124" cy="8305800"/>
          </a:xfrm>
          <a:prstGeom prst="arc">
            <a:avLst>
              <a:gd name="adj1" fmla="val 16181811"/>
              <a:gd name="adj2" fmla="val 3556773"/>
            </a:avLst>
          </a:prstGeom>
          <a:ln w="76200">
            <a:solidFill>
              <a:srgbClr val="52A3CB"/>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03250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9906AA-F258-B96B-4F36-5F774B697929}"/>
              </a:ext>
            </a:extLst>
          </p:cNvPr>
          <p:cNvSpPr/>
          <p:nvPr/>
        </p:nvSpPr>
        <p:spPr>
          <a:xfrm rot="16200000">
            <a:off x="4267201" y="1981200"/>
            <a:ext cx="6858000" cy="28956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a:extLst>
              <a:ext uri="{FF2B5EF4-FFF2-40B4-BE49-F238E27FC236}">
                <a16:creationId xmlns:a16="http://schemas.microsoft.com/office/drawing/2014/main" id="{290F2142-264C-FB23-F33F-2D5FAED00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9" t="1667" r="1499" b="1667"/>
          <a:stretch/>
        </p:blipFill>
        <p:spPr bwMode="auto">
          <a:xfrm>
            <a:off x="167640" y="522755"/>
            <a:ext cx="6080760" cy="5812490"/>
          </a:xfrm>
          <a:prstGeom prst="rect">
            <a:avLst/>
          </a:prstGeom>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44BAFE-6E34-3708-DC96-37016998585E}"/>
              </a:ext>
            </a:extLst>
          </p:cNvPr>
          <p:cNvSpPr>
            <a:spLocks noGrp="1"/>
          </p:cNvSpPr>
          <p:nvPr>
            <p:ph type="title"/>
          </p:nvPr>
        </p:nvSpPr>
        <p:spPr/>
        <p:txBody>
          <a:bodyPr>
            <a:normAutofit fontScale="90000"/>
          </a:bodyPr>
          <a:lstStyle/>
          <a:p>
            <a:r>
              <a:rPr lang="en-US" sz="4800" dirty="0">
                <a:solidFill>
                  <a:srgbClr val="D5410B"/>
                </a:solidFill>
              </a:rPr>
              <a:t>What Do You See?</a:t>
            </a:r>
            <a:br>
              <a:rPr lang="en-US" dirty="0">
                <a:solidFill>
                  <a:srgbClr val="D5410B"/>
                </a:solidFill>
              </a:rPr>
            </a:br>
            <a:endParaRPr lang="en-US" dirty="0">
              <a:solidFill>
                <a:srgbClr val="D5410B"/>
              </a:solidFill>
            </a:endParaRPr>
          </a:p>
        </p:txBody>
      </p:sp>
      <p:sp>
        <p:nvSpPr>
          <p:cNvPr id="4" name="Text Placeholder 3">
            <a:extLst>
              <a:ext uri="{FF2B5EF4-FFF2-40B4-BE49-F238E27FC236}">
                <a16:creationId xmlns:a16="http://schemas.microsoft.com/office/drawing/2014/main" id="{90B0ECA1-85EC-9359-A8FF-ED7F3998F9BD}"/>
              </a:ext>
            </a:extLst>
          </p:cNvPr>
          <p:cNvSpPr>
            <a:spLocks noGrp="1"/>
          </p:cNvSpPr>
          <p:nvPr>
            <p:ph type="body" sz="half" idx="2"/>
          </p:nvPr>
        </p:nvSpPr>
        <p:spPr>
          <a:xfrm>
            <a:off x="6248400" y="2423160"/>
            <a:ext cx="2865120" cy="3291840"/>
          </a:xfrm>
        </p:spPr>
        <p:txBody>
          <a:bodyPr>
            <a:normAutofit/>
          </a:bodyPr>
          <a:lstStyle/>
          <a:p>
            <a:pPr marL="342900" indent="-342900">
              <a:buFont typeface="Arial" panose="020B0604020202020204" pitchFamily="34" charset="0"/>
              <a:buChar char="•"/>
            </a:pPr>
            <a:r>
              <a:rPr lang="en-US" sz="2400" dirty="0">
                <a:solidFill>
                  <a:schemeClr val="tx1"/>
                </a:solidFill>
              </a:rPr>
              <a:t>Same child</a:t>
            </a:r>
          </a:p>
          <a:p>
            <a:pPr marL="342900" indent="-342900">
              <a:buFont typeface="Arial" panose="020B0604020202020204" pitchFamily="34" charset="0"/>
              <a:buChar char="•"/>
            </a:pPr>
            <a:r>
              <a:rPr lang="en-US" sz="2400" dirty="0">
                <a:solidFill>
                  <a:schemeClr val="tx1"/>
                </a:solidFill>
              </a:rPr>
              <a:t>Bruising under left eye</a:t>
            </a:r>
          </a:p>
          <a:p>
            <a:pPr marL="342900" indent="-342900">
              <a:buFont typeface="Arial" panose="020B0604020202020204" pitchFamily="34" charset="0"/>
              <a:buChar char="•"/>
            </a:pPr>
            <a:r>
              <a:rPr lang="en-US" sz="2400" dirty="0">
                <a:solidFill>
                  <a:schemeClr val="tx1"/>
                </a:solidFill>
              </a:rPr>
              <a:t>Old and fresh bruises were noted on the forehead </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7061CC-D10A-911A-3C20-58BE6C7B31F8}"/>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a:extLst>
              <a:ext uri="{FF2B5EF4-FFF2-40B4-BE49-F238E27FC236}">
                <a16:creationId xmlns:a16="http://schemas.microsoft.com/office/drawing/2014/main" id="{89A7069A-C07D-1BD6-58E7-4EABD795ED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0" t="2181" r="1668" b="2326"/>
          <a:stretch/>
        </p:blipFill>
        <p:spPr bwMode="auto">
          <a:xfrm>
            <a:off x="228600" y="1143000"/>
            <a:ext cx="5718097" cy="4740965"/>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64D2B8-C379-5D93-A87C-63B2C0F4AE2A}"/>
              </a:ext>
            </a:extLst>
          </p:cNvPr>
          <p:cNvSpPr>
            <a:spLocks noGrp="1"/>
          </p:cNvSpPr>
          <p:nvPr>
            <p:ph type="title"/>
          </p:nvPr>
        </p:nvSpPr>
        <p:spPr>
          <a:xfrm>
            <a:off x="6412230" y="76686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4" name="Text Placeholder 3">
            <a:extLst>
              <a:ext uri="{FF2B5EF4-FFF2-40B4-BE49-F238E27FC236}">
                <a16:creationId xmlns:a16="http://schemas.microsoft.com/office/drawing/2014/main" id="{B0B5DBEA-C4DD-A396-02F6-5FC24A0D6FAA}"/>
              </a:ext>
            </a:extLst>
          </p:cNvPr>
          <p:cNvSpPr>
            <a:spLocks noGrp="1"/>
          </p:cNvSpPr>
          <p:nvPr>
            <p:ph type="body" sz="half" idx="2"/>
          </p:nvPr>
        </p:nvSpPr>
        <p:spPr>
          <a:xfrm>
            <a:off x="6412230" y="2497663"/>
            <a:ext cx="2400300" cy="3291840"/>
          </a:xfrm>
        </p:spPr>
        <p:txBody>
          <a:bodyPr/>
          <a:lstStyle/>
          <a:p>
            <a:pPr marL="285750" indent="-285750">
              <a:buFont typeface="Arial" panose="020B0604020202020204" pitchFamily="34" charset="0"/>
              <a:buChar char="•"/>
            </a:pPr>
            <a:r>
              <a:rPr lang="en-US" sz="2400" dirty="0">
                <a:solidFill>
                  <a:schemeClr val="tx1"/>
                </a:solidFill>
              </a:rPr>
              <a:t>12 y/o boy</a:t>
            </a:r>
          </a:p>
          <a:p>
            <a:pPr marL="285750" indent="-285750">
              <a:buFont typeface="Arial" panose="020B0604020202020204" pitchFamily="34" charset="0"/>
              <a:buChar char="•"/>
            </a:pPr>
            <a:r>
              <a:rPr lang="en-US" sz="2400" dirty="0">
                <a:solidFill>
                  <a:schemeClr val="tx1"/>
                </a:solidFill>
              </a:rPr>
              <a:t>Mechanism: Cord marks</a:t>
            </a:r>
          </a:p>
          <a:p>
            <a:pPr marL="285750" indent="-285750">
              <a:buFont typeface="Arial" panose="020B0604020202020204" pitchFamily="34" charset="0"/>
              <a:buChar char="•"/>
            </a:pPr>
            <a:r>
              <a:rPr lang="en-US" sz="2400" dirty="0">
                <a:solidFill>
                  <a:schemeClr val="tx1"/>
                </a:solidFill>
              </a:rPr>
              <a:t>Small petechial hemorrhages above the injury</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E1F1CA-0659-58EA-7226-1A1475BDE2C0}"/>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a:extLst>
              <a:ext uri="{FF2B5EF4-FFF2-40B4-BE49-F238E27FC236}">
                <a16:creationId xmlns:a16="http://schemas.microsoft.com/office/drawing/2014/main" id="{00FCB19B-D2F0-C2F6-5BBD-8D44399CB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94" t="2500" r="2898" b="2500"/>
          <a:stretch/>
        </p:blipFill>
        <p:spPr bwMode="auto">
          <a:xfrm>
            <a:off x="144280" y="1371600"/>
            <a:ext cx="5635109" cy="41148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4DD9F1-85BE-1564-2673-ACE26D63E973}"/>
              </a:ext>
            </a:extLst>
          </p:cNvPr>
          <p:cNvSpPr>
            <a:spLocks noGrp="1"/>
          </p:cNvSpPr>
          <p:nvPr>
            <p:ph type="title"/>
          </p:nvPr>
        </p:nvSpPr>
        <p:spPr>
          <a:xfrm>
            <a:off x="6350889" y="811256"/>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5" name="Text Placeholder 4">
            <a:extLst>
              <a:ext uri="{FF2B5EF4-FFF2-40B4-BE49-F238E27FC236}">
                <a16:creationId xmlns:a16="http://schemas.microsoft.com/office/drawing/2014/main" id="{7C555EAF-9813-BBEE-DF72-26915042369C}"/>
              </a:ext>
            </a:extLst>
          </p:cNvPr>
          <p:cNvSpPr>
            <a:spLocks noGrp="1"/>
          </p:cNvSpPr>
          <p:nvPr>
            <p:ph type="body" sz="half" idx="2"/>
          </p:nvPr>
        </p:nvSpPr>
        <p:spPr>
          <a:xfrm>
            <a:off x="6248400" y="2391355"/>
            <a:ext cx="2819400" cy="3291840"/>
          </a:xfrm>
        </p:spPr>
        <p:txBody>
          <a:bodyPr>
            <a:normAutofit/>
          </a:bodyPr>
          <a:lstStyle/>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6 y/o boy</a:t>
            </a:r>
          </a:p>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Mechanism: Old and new belt marks, linear fist marks</a:t>
            </a:r>
          </a:p>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Evidence of a recent beating w/ a belt.</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E956E-BC3F-A732-DC89-E9AD267EBC39}"/>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a:extLst>
              <a:ext uri="{FF2B5EF4-FFF2-40B4-BE49-F238E27FC236}">
                <a16:creationId xmlns:a16="http://schemas.microsoft.com/office/drawing/2014/main" id="{6DFA5C04-9422-4C8C-7795-702D02E9C6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006" t="1667" r="1696" b="1667"/>
          <a:stretch/>
        </p:blipFill>
        <p:spPr bwMode="auto">
          <a:xfrm>
            <a:off x="990600" y="544305"/>
            <a:ext cx="4876800" cy="58928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FE44ADF-81C2-C9FA-D60C-C23B57556768}"/>
              </a:ext>
            </a:extLst>
          </p:cNvPr>
          <p:cNvSpPr>
            <a:spLocks noGrp="1"/>
          </p:cNvSpPr>
          <p:nvPr>
            <p:ph type="title"/>
          </p:nvPr>
        </p:nvSpPr>
        <p:spPr>
          <a:xfrm>
            <a:off x="6412230" y="9144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4" name="Text Placeholder 3">
            <a:extLst>
              <a:ext uri="{FF2B5EF4-FFF2-40B4-BE49-F238E27FC236}">
                <a16:creationId xmlns:a16="http://schemas.microsoft.com/office/drawing/2014/main" id="{41438724-6B54-AEBB-F232-E87A9790DB07}"/>
              </a:ext>
            </a:extLst>
          </p:cNvPr>
          <p:cNvSpPr>
            <a:spLocks noGrp="1"/>
          </p:cNvSpPr>
          <p:nvPr>
            <p:ph type="body" sz="half" idx="2"/>
          </p:nvPr>
        </p:nvSpPr>
        <p:spPr>
          <a:xfrm>
            <a:off x="6412230" y="2684890"/>
            <a:ext cx="2400300" cy="3291840"/>
          </a:xfrm>
        </p:spPr>
        <p:txBody>
          <a:bodyPr/>
          <a:lstStyle/>
          <a:p>
            <a:pPr marL="285750" indent="-285750">
              <a:buFont typeface="Arial" panose="020B0604020202020204" pitchFamily="34" charset="0"/>
              <a:buChar char="•"/>
            </a:pPr>
            <a:r>
              <a:rPr lang="en-US" sz="2400" dirty="0">
                <a:solidFill>
                  <a:schemeClr val="tx1"/>
                </a:solidFill>
              </a:rPr>
              <a:t>Same child</a:t>
            </a:r>
          </a:p>
          <a:p>
            <a:pPr marL="285750" indent="-285750">
              <a:buFont typeface="Arial" panose="020B0604020202020204" pitchFamily="34" charset="0"/>
              <a:buChar char="•"/>
            </a:pPr>
            <a:r>
              <a:rPr lang="en-US" sz="2400" dirty="0">
                <a:solidFill>
                  <a:schemeClr val="tx1"/>
                </a:solidFill>
              </a:rPr>
              <a:t>Linear marks</a:t>
            </a:r>
          </a:p>
          <a:p>
            <a:pPr marL="285750" indent="-285750">
              <a:buFont typeface="Arial" panose="020B0604020202020204" pitchFamily="34" charset="0"/>
              <a:buChar char="•"/>
            </a:pPr>
            <a:r>
              <a:rPr lang="en-US" sz="2400" dirty="0">
                <a:solidFill>
                  <a:schemeClr val="tx1"/>
                </a:solidFill>
              </a:rPr>
              <a:t>Mechanism: fist</a:t>
            </a:r>
          </a:p>
          <a:p>
            <a:pPr marL="285750" indent="-285750">
              <a:buFont typeface="Arial" panose="020B0604020202020204" pitchFamily="34" charset="0"/>
              <a:buChar char="•"/>
            </a:pPr>
            <a:r>
              <a:rPr lang="en-US" sz="2400" dirty="0">
                <a:solidFill>
                  <a:schemeClr val="tx1"/>
                </a:solidFill>
              </a:rPr>
              <a:t>Round Marks </a:t>
            </a:r>
          </a:p>
          <a:p>
            <a:pPr marL="285750" indent="-285750">
              <a:buFont typeface="Arial" panose="020B0604020202020204" pitchFamily="34" charset="0"/>
              <a:buChar char="•"/>
            </a:pPr>
            <a:r>
              <a:rPr lang="en-US" sz="2400" dirty="0">
                <a:solidFill>
                  <a:schemeClr val="tx1"/>
                </a:solidFill>
              </a:rPr>
              <a:t>Mechanism: belt</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0FF70A-3BFA-46E8-C9BF-C7238CC7E76E}"/>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38" name="Picture 2">
            <a:extLst>
              <a:ext uri="{FF2B5EF4-FFF2-40B4-BE49-F238E27FC236}">
                <a16:creationId xmlns:a16="http://schemas.microsoft.com/office/drawing/2014/main" id="{77FB5788-E9E4-5989-0235-A441570A08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50" t="5333" r="1250" b="4640"/>
          <a:stretch/>
        </p:blipFill>
        <p:spPr bwMode="auto">
          <a:xfrm>
            <a:off x="76200" y="1974612"/>
            <a:ext cx="6031229" cy="2908776"/>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AEFDD8-1D7E-6F74-AAA6-3F75CBAA49A9}"/>
              </a:ext>
            </a:extLst>
          </p:cNvPr>
          <p:cNvSpPr>
            <a:spLocks noGrp="1"/>
          </p:cNvSpPr>
          <p:nvPr>
            <p:ph type="title"/>
          </p:nvPr>
        </p:nvSpPr>
        <p:spPr>
          <a:xfrm>
            <a:off x="6412230" y="751332"/>
            <a:ext cx="2400300" cy="1737360"/>
          </a:xfrm>
        </p:spPr>
        <p:txBody>
          <a:bodyPr>
            <a:normAutofit fontScale="90000"/>
          </a:bodyPr>
          <a:lstStyle/>
          <a:p>
            <a:r>
              <a:rPr lang="en-US" sz="4800" dirty="0">
                <a:solidFill>
                  <a:srgbClr val="D5410B"/>
                </a:solidFill>
              </a:rPr>
              <a:t>What Do You See?</a:t>
            </a:r>
            <a:br>
              <a:rPr lang="en-US" dirty="0"/>
            </a:br>
            <a:endParaRPr lang="en-US" dirty="0"/>
          </a:p>
        </p:txBody>
      </p:sp>
      <p:sp>
        <p:nvSpPr>
          <p:cNvPr id="4" name="Text Placeholder 3">
            <a:extLst>
              <a:ext uri="{FF2B5EF4-FFF2-40B4-BE49-F238E27FC236}">
                <a16:creationId xmlns:a16="http://schemas.microsoft.com/office/drawing/2014/main" id="{AD186877-9677-725C-F5E7-02C7545E64CE}"/>
              </a:ext>
            </a:extLst>
          </p:cNvPr>
          <p:cNvSpPr>
            <a:spLocks noGrp="1"/>
          </p:cNvSpPr>
          <p:nvPr>
            <p:ph type="body" sz="half" idx="2"/>
          </p:nvPr>
        </p:nvSpPr>
        <p:spPr/>
        <p:txBody>
          <a:bodyPr/>
          <a:lstStyle/>
          <a:p>
            <a:pPr marL="342900" indent="-342900">
              <a:buFont typeface="Arial" panose="020B0604020202020204" pitchFamily="34" charset="0"/>
              <a:buChar char="•"/>
            </a:pPr>
            <a:r>
              <a:rPr lang="en-US" sz="2400" dirty="0">
                <a:solidFill>
                  <a:schemeClr val="tx1"/>
                </a:solidFill>
              </a:rPr>
              <a:t>Cord marks; Circular bruising of wrist</a:t>
            </a:r>
          </a:p>
          <a:p>
            <a:pPr marL="342900" indent="-342900">
              <a:buFont typeface="Arial" panose="020B0604020202020204" pitchFamily="34" charset="0"/>
              <a:buChar char="•"/>
            </a:pPr>
            <a:r>
              <a:rPr lang="en-US" sz="2400" dirty="0">
                <a:solidFill>
                  <a:schemeClr val="tx1"/>
                </a:solidFill>
              </a:rPr>
              <a:t>Mechanism: restraint</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BCA86F-2584-DA0B-EC16-F64536F4DC11}"/>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482" name="Picture 2">
            <a:extLst>
              <a:ext uri="{FF2B5EF4-FFF2-40B4-BE49-F238E27FC236}">
                <a16:creationId xmlns:a16="http://schemas.microsoft.com/office/drawing/2014/main" id="{377AD001-C3EA-9D4A-89B3-0F561DF48E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 t="892" r="2500" b="4400"/>
          <a:stretch/>
        </p:blipFill>
        <p:spPr bwMode="auto">
          <a:xfrm>
            <a:off x="972416" y="132928"/>
            <a:ext cx="4448014" cy="3119388"/>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lose-up of a person's eye&#10;&#10;Description automatically generated">
            <a:extLst>
              <a:ext uri="{FF2B5EF4-FFF2-40B4-BE49-F238E27FC236}">
                <a16:creationId xmlns:a16="http://schemas.microsoft.com/office/drawing/2014/main" id="{B2BE0035-B8B5-AE7E-10E3-6A8A1586D006}"/>
              </a:ext>
            </a:extLst>
          </p:cNvPr>
          <p:cNvPicPr>
            <a:picLocks noChangeAspect="1"/>
          </p:cNvPicPr>
          <p:nvPr/>
        </p:nvPicPr>
        <p:blipFill rotWithShape="1">
          <a:blip r:embed="rId4">
            <a:extLst>
              <a:ext uri="{28A0092B-C50C-407E-A947-70E740481C1C}">
                <a14:useLocalDpi xmlns:a14="http://schemas.microsoft.com/office/drawing/2010/main" val="0"/>
              </a:ext>
            </a:extLst>
          </a:blip>
          <a:srcRect l="2174" t="1864" r="4348" b="8127"/>
          <a:stretch/>
        </p:blipFill>
        <p:spPr>
          <a:xfrm>
            <a:off x="1026275" y="3205162"/>
            <a:ext cx="4394155" cy="3576638"/>
          </a:xfrm>
          <a:prstGeom prst="rect">
            <a:avLst/>
          </a:prstGeom>
          <a:effectLst>
            <a:softEdge rad="101600"/>
          </a:effectLst>
        </p:spPr>
      </p:pic>
      <p:sp>
        <p:nvSpPr>
          <p:cNvPr id="8" name="Title 7">
            <a:extLst>
              <a:ext uri="{FF2B5EF4-FFF2-40B4-BE49-F238E27FC236}">
                <a16:creationId xmlns:a16="http://schemas.microsoft.com/office/drawing/2014/main" id="{91B314C9-84EB-C408-C748-593FD7153F2C}"/>
              </a:ext>
            </a:extLst>
          </p:cNvPr>
          <p:cNvSpPr>
            <a:spLocks noGrp="1"/>
          </p:cNvSpPr>
          <p:nvPr>
            <p:ph type="title"/>
          </p:nvPr>
        </p:nvSpPr>
        <p:spPr>
          <a:xfrm>
            <a:off x="6444615" y="685800"/>
            <a:ext cx="2400300" cy="220980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10" name="Text Placeholder 9">
            <a:extLst>
              <a:ext uri="{FF2B5EF4-FFF2-40B4-BE49-F238E27FC236}">
                <a16:creationId xmlns:a16="http://schemas.microsoft.com/office/drawing/2014/main" id="{074ADFC8-5FF5-46EE-E4E7-FEBD5BC52EC2}"/>
              </a:ext>
            </a:extLst>
          </p:cNvPr>
          <p:cNvSpPr>
            <a:spLocks noGrp="1"/>
          </p:cNvSpPr>
          <p:nvPr>
            <p:ph type="body" sz="half" idx="2"/>
          </p:nvPr>
        </p:nvSpPr>
        <p:spPr>
          <a:xfrm>
            <a:off x="6232207" y="2209800"/>
            <a:ext cx="2851785" cy="4770120"/>
          </a:xfrm>
        </p:spPr>
        <p:txBody>
          <a:bodyPr>
            <a:noAutofit/>
          </a:bodyPr>
          <a:lstStyle/>
          <a:p>
            <a:pPr marL="285750" indent="-285750">
              <a:buFont typeface="Arial" panose="020B0604020202020204" pitchFamily="34" charset="0"/>
              <a:buChar char="•"/>
            </a:pPr>
            <a:r>
              <a:rPr lang="en-US" sz="2400" dirty="0">
                <a:solidFill>
                  <a:schemeClr val="tx1"/>
                </a:solidFill>
              </a:rPr>
              <a:t>4 y/o boy</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by parents: “Fell downstairs”</a:t>
            </a:r>
          </a:p>
          <a:p>
            <a:pPr marL="285750" indent="-285750">
              <a:buFont typeface="Arial" panose="020B0604020202020204" pitchFamily="34" charset="0"/>
              <a:buChar char="•"/>
            </a:pPr>
            <a:r>
              <a:rPr lang="en-US" sz="2400" dirty="0">
                <a:solidFill>
                  <a:schemeClr val="tx1"/>
                </a:solidFill>
              </a:rPr>
              <a:t>5-point abrasion/Patterned injury</a:t>
            </a:r>
          </a:p>
          <a:p>
            <a:pPr marL="285750" indent="-285750">
              <a:buFont typeface="Arial" panose="020B0604020202020204" pitchFamily="34" charset="0"/>
              <a:buChar char="•"/>
            </a:pPr>
            <a:r>
              <a:rPr lang="en-US" sz="2400" dirty="0">
                <a:solidFill>
                  <a:schemeClr val="tx1"/>
                </a:solidFill>
              </a:rPr>
              <a:t>Mechanism: Ring</a:t>
            </a:r>
          </a:p>
          <a:p>
            <a:pPr marL="285750" indent="-285750">
              <a:buFont typeface="Arial" panose="020B0604020202020204" pitchFamily="34" charset="0"/>
              <a:buChar char="•"/>
            </a:pPr>
            <a:r>
              <a:rPr lang="en-US" sz="2400" dirty="0">
                <a:solidFill>
                  <a:schemeClr val="tx1"/>
                </a:solidFill>
              </a:rPr>
              <a:t>Multiple bruises in various stages of healing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45E6C-F145-E46A-AFC4-3DB83E3392EE}"/>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78" name="Picture 2">
            <a:extLst>
              <a:ext uri="{FF2B5EF4-FFF2-40B4-BE49-F238E27FC236}">
                <a16:creationId xmlns:a16="http://schemas.microsoft.com/office/drawing/2014/main" id="{C3C22535-2170-7A27-0C8F-B48CB24FE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9" t="1667" r="2750" b="3334"/>
          <a:stretch/>
        </p:blipFill>
        <p:spPr bwMode="auto">
          <a:xfrm>
            <a:off x="457200" y="745435"/>
            <a:ext cx="5455653" cy="5361589"/>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7C7C581-1204-44E8-2AC6-EB1094CB9D49}"/>
              </a:ext>
            </a:extLst>
          </p:cNvPr>
          <p:cNvSpPr>
            <a:spLocks noGrp="1"/>
          </p:cNvSpPr>
          <p:nvPr>
            <p:ph type="title"/>
          </p:nvPr>
        </p:nvSpPr>
        <p:spPr>
          <a:xfrm>
            <a:off x="6435421" y="9906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6" name="Text Placeholder 5">
            <a:extLst>
              <a:ext uri="{FF2B5EF4-FFF2-40B4-BE49-F238E27FC236}">
                <a16:creationId xmlns:a16="http://schemas.microsoft.com/office/drawing/2014/main" id="{5EC80F8D-BA95-9610-A41C-3DB7E4888608}"/>
              </a:ext>
            </a:extLst>
          </p:cNvPr>
          <p:cNvSpPr>
            <a:spLocks noGrp="1"/>
          </p:cNvSpPr>
          <p:nvPr>
            <p:ph type="body" sz="half" idx="2"/>
          </p:nvPr>
        </p:nvSpPr>
        <p:spPr/>
        <p:txBody>
          <a:bodyPr/>
          <a:lstStyle/>
          <a:p>
            <a:pPr marL="285750" indent="-285750">
              <a:buFont typeface="Arial" panose="020B0604020202020204" pitchFamily="34" charset="0"/>
              <a:buChar char="•"/>
            </a:pPr>
            <a:r>
              <a:rPr lang="en-US" sz="2400" dirty="0">
                <a:solidFill>
                  <a:schemeClr val="tx1"/>
                </a:solidFill>
              </a:rPr>
              <a:t>Mechanism: hand slap</a:t>
            </a:r>
          </a:p>
          <a:p>
            <a:pPr marL="285750" indent="-285750">
              <a:buFont typeface="Arial" panose="020B0604020202020204" pitchFamily="34" charset="0"/>
              <a:buChar char="•"/>
            </a:pPr>
            <a:r>
              <a:rPr lang="en-US" sz="2400" dirty="0">
                <a:solidFill>
                  <a:schemeClr val="tx1"/>
                </a:solidFill>
              </a:rPr>
              <a:t>Imprint lines from human fingers</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11CB-E672-21E8-F207-E91F100FD925}"/>
              </a:ext>
            </a:extLst>
          </p:cNvPr>
          <p:cNvSpPr>
            <a:spLocks noGrp="1"/>
          </p:cNvSpPr>
          <p:nvPr>
            <p:ph type="title"/>
          </p:nvPr>
        </p:nvSpPr>
        <p:spPr>
          <a:xfrm>
            <a:off x="6096000" y="1447800"/>
            <a:ext cx="2895600" cy="2727960"/>
          </a:xfrm>
        </p:spPr>
        <p:txBody>
          <a:bodyPr>
            <a:noAutofit/>
          </a:bodyPr>
          <a:lstStyle/>
          <a:p>
            <a:r>
              <a:rPr lang="en-US" sz="4000" dirty="0">
                <a:solidFill>
                  <a:srgbClr val="52A3CB"/>
                </a:solidFill>
              </a:rPr>
              <a:t>Physical Indicators Of Sexual Abuse</a:t>
            </a:r>
          </a:p>
        </p:txBody>
      </p:sp>
      <p:graphicFrame>
        <p:nvGraphicFramePr>
          <p:cNvPr id="8" name="Table 8">
            <a:extLst>
              <a:ext uri="{FF2B5EF4-FFF2-40B4-BE49-F238E27FC236}">
                <a16:creationId xmlns:a16="http://schemas.microsoft.com/office/drawing/2014/main" id="{CF07CDDA-E6EF-8196-C88F-3AD456A2F38A}"/>
              </a:ext>
            </a:extLst>
          </p:cNvPr>
          <p:cNvGraphicFramePr>
            <a:graphicFrameLocks noGrp="1"/>
          </p:cNvGraphicFramePr>
          <p:nvPr>
            <p:ph idx="1"/>
            <p:extLst>
              <p:ext uri="{D42A27DB-BD31-4B8C-83A1-F6EECF244321}">
                <p14:modId xmlns:p14="http://schemas.microsoft.com/office/powerpoint/2010/main" val="2581017438"/>
              </p:ext>
            </p:extLst>
          </p:nvPr>
        </p:nvGraphicFramePr>
        <p:xfrm>
          <a:off x="76200" y="111739"/>
          <a:ext cx="5638800" cy="6501276"/>
        </p:xfrm>
        <a:graphic>
          <a:graphicData uri="http://schemas.openxmlformats.org/drawingml/2006/table">
            <a:tbl>
              <a:tblPr firstRow="1" bandRow="1">
                <a:tableStyleId>{5C22544A-7EE6-4342-B048-85BDC9FD1C3A}</a:tableStyleId>
              </a:tblPr>
              <a:tblGrid>
                <a:gridCol w="2344511">
                  <a:extLst>
                    <a:ext uri="{9D8B030D-6E8A-4147-A177-3AD203B41FA5}">
                      <a16:colId xmlns:a16="http://schemas.microsoft.com/office/drawing/2014/main" val="2778585509"/>
                    </a:ext>
                  </a:extLst>
                </a:gridCol>
                <a:gridCol w="3294289">
                  <a:extLst>
                    <a:ext uri="{9D8B030D-6E8A-4147-A177-3AD203B41FA5}">
                      <a16:colId xmlns:a16="http://schemas.microsoft.com/office/drawing/2014/main" val="428080143"/>
                    </a:ext>
                  </a:extLst>
                </a:gridCol>
              </a:tblGrid>
              <a:tr h="4487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latin typeface="+mn-lt"/>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1800" b="1" cap="none" spc="0" dirty="0">
                          <a:solidFill>
                            <a:schemeClr val="tx1"/>
                          </a:solidFill>
                        </a:rPr>
                        <a:t>Example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847323558"/>
                  </a:ext>
                </a:extLst>
              </a:tr>
              <a:tr h="1392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Pain, Soreness, &amp; Itching</a:t>
                      </a:r>
                    </a:p>
                    <a:p>
                      <a:endParaRPr lang="en-US" sz="1200"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Pain or soreness in genital area, including rectum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Redness or soreness of vagina, penis, and rectum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Lower abdominal pain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Difficulty walking or sitting due to discomfort in the genital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5663600"/>
                  </a:ext>
                </a:extLst>
              </a:tr>
              <a:tr h="12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Lesions &amp; Discharge</a:t>
                      </a:r>
                      <a:endParaRPr lang="en-US" sz="1400" b="1"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Sores or bumps on skin of and around genitals </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Unusual sores or bumps on lips or around mouth </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Discharge from the vagina or rectum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132342587"/>
                  </a:ext>
                </a:extLst>
              </a:tr>
              <a:tr h="1771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Bruises, Burning in Urination</a:t>
                      </a:r>
                    </a:p>
                    <a:p>
                      <a:endParaRPr lang="en-US" sz="1200"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Bleeding from the vagina or rectum</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Blood in the urine or stool</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Stained or bloody underclothing</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Complaining of burning around the vagina or rectum</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Going to the bathroom more frequently</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Diagnosis of repeated urinary tract infections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14647508"/>
                  </a:ext>
                </a:extLst>
              </a:tr>
              <a:tr h="1143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E2639"/>
                          </a:solidFill>
                          <a:latin typeface="+mn-lt"/>
                        </a:rPr>
                        <a:t>Diagnosis of a sexually transmitted 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lvl="0" indent="-285750" algn="l">
                        <a:buFont typeface="Wingdings" panose="05000000000000000000" pitchFamily="2" charset="2"/>
                        <a:buChar char="§"/>
                      </a:pPr>
                      <a:r>
                        <a:rPr lang="en-US" sz="1200" dirty="0">
                          <a:solidFill>
                            <a:srgbClr val="6E2639"/>
                          </a:solidFill>
                          <a:latin typeface="+mn-lt"/>
                          <a:cs typeface="Arial" panose="020B0604020202020204" pitchFamily="34" charset="0"/>
                        </a:rPr>
                        <a:t>Symptoms related to gonorrhea, syphilis, chlamydia, trichomoniasis, genital herpes, venereal warts, or HIV in young children</a:t>
                      </a:r>
                    </a:p>
                    <a:p>
                      <a:pPr marL="285750" lvl="0" indent="-285750" algn="l">
                        <a:buFont typeface="Wingdings" panose="05000000000000000000" pitchFamily="2" charset="2"/>
                        <a:buChar char="§"/>
                      </a:pPr>
                      <a:r>
                        <a:rPr lang="en-US" sz="1200" dirty="0">
                          <a:solidFill>
                            <a:srgbClr val="6E2639"/>
                          </a:solidFill>
                          <a:latin typeface="+mn-lt"/>
                          <a:cs typeface="Arial" panose="020B0604020202020204" pitchFamily="34" charset="0"/>
                        </a:rPr>
                        <a:t>Could be common in pre-teens and teens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36893999"/>
                  </a:ext>
                </a:extLst>
              </a:tr>
              <a:tr h="439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latin typeface="+mn-lt"/>
                        </a:rPr>
                        <a:t>Pregnancy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6E2639"/>
                          </a:solidFill>
                          <a:latin typeface="+mn-lt"/>
                          <a:cs typeface="Arial" panose="020B0604020202020204" pitchFamily="34" charset="0"/>
                        </a:rPr>
                        <a:t>Could be common in pre-teens and teens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37527933"/>
                  </a:ext>
                </a:extLst>
              </a:tr>
            </a:tbl>
          </a:graphicData>
        </a:graphic>
      </p:graphicFrame>
    </p:spTree>
    <p:extLst>
      <p:ext uri="{BB962C8B-B14F-4D97-AF65-F5344CB8AC3E}">
        <p14:creationId xmlns:p14="http://schemas.microsoft.com/office/powerpoint/2010/main" val="355998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A656C0-B74F-46CC-308B-958334FC77B8}"/>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84436BD4-97AA-C5CC-4709-0DF21BC612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3" t="1269" r="3846" b="6683"/>
          <a:stretch/>
        </p:blipFill>
        <p:spPr>
          <a:xfrm>
            <a:off x="228600" y="1371599"/>
            <a:ext cx="5895111" cy="4090485"/>
          </a:xfrm>
          <a:prstGeom prst="rect">
            <a:avLst/>
          </a:prstGeom>
          <a:effectLst>
            <a:softEdge rad="88900"/>
          </a:effectLst>
        </p:spPr>
      </p:pic>
      <p:sp>
        <p:nvSpPr>
          <p:cNvPr id="2" name="Title 1">
            <a:extLst>
              <a:ext uri="{FF2B5EF4-FFF2-40B4-BE49-F238E27FC236}">
                <a16:creationId xmlns:a16="http://schemas.microsoft.com/office/drawing/2014/main" id="{8959A45F-D557-7A4C-E794-7DDEC5E950BA}"/>
              </a:ext>
            </a:extLst>
          </p:cNvPr>
          <p:cNvSpPr>
            <a:spLocks noGrp="1"/>
          </p:cNvSpPr>
          <p:nvPr>
            <p:ph type="title"/>
          </p:nvPr>
        </p:nvSpPr>
        <p:spPr>
          <a:xfrm>
            <a:off x="6457950" y="7620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7" name="Text Placeholder 6">
            <a:extLst>
              <a:ext uri="{FF2B5EF4-FFF2-40B4-BE49-F238E27FC236}">
                <a16:creationId xmlns:a16="http://schemas.microsoft.com/office/drawing/2014/main" id="{DAF8E602-7D55-E0B4-9DEE-DF77EA50FF62}"/>
              </a:ext>
            </a:extLst>
          </p:cNvPr>
          <p:cNvSpPr>
            <a:spLocks noGrp="1"/>
          </p:cNvSpPr>
          <p:nvPr>
            <p:ph type="body" sz="half" idx="2"/>
          </p:nvPr>
        </p:nvSpPr>
        <p:spPr>
          <a:xfrm>
            <a:off x="6199806" y="2423160"/>
            <a:ext cx="2944194" cy="3291840"/>
          </a:xfrm>
        </p:spPr>
        <p:txBody>
          <a:bodyPr/>
          <a:lstStyle/>
          <a:p>
            <a:pPr marL="342900" indent="-342900">
              <a:buFont typeface="Arial" panose="020B0604020202020204" pitchFamily="34" charset="0"/>
              <a:buChar char="•"/>
            </a:pPr>
            <a:r>
              <a:rPr lang="en-US" sz="2400" dirty="0">
                <a:solidFill>
                  <a:schemeClr val="tx1"/>
                </a:solidFill>
              </a:rPr>
              <a:t>Body part: penis</a:t>
            </a:r>
          </a:p>
          <a:p>
            <a:pPr marL="342900" indent="-342900">
              <a:buFont typeface="Arial" panose="020B0604020202020204" pitchFamily="34" charset="0"/>
              <a:buChar char="•"/>
            </a:pPr>
            <a:r>
              <a:rPr lang="en-US" sz="2400" dirty="0">
                <a:solidFill>
                  <a:schemeClr val="tx1"/>
                </a:solidFill>
              </a:rPr>
              <a:t>Mechanism: pinch</a:t>
            </a:r>
          </a:p>
          <a:p>
            <a:pPr marL="342900" indent="-342900">
              <a:buFont typeface="Arial" panose="020B0604020202020204" pitchFamily="34" charset="0"/>
              <a:buChar char="•"/>
            </a:pPr>
            <a:r>
              <a:rPr lang="en-US" sz="2400" dirty="0">
                <a:solidFill>
                  <a:schemeClr val="tx1"/>
                </a:solidFill>
              </a:rPr>
              <a:t>Reason: punishment for toilet training mistake</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253048-CD89-88C1-B047-04D20445B0FC}"/>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674" name="Picture 2">
            <a:extLst>
              <a:ext uri="{FF2B5EF4-FFF2-40B4-BE49-F238E27FC236}">
                <a16:creationId xmlns:a16="http://schemas.microsoft.com/office/drawing/2014/main" id="{7CBF2E57-A5F9-54A0-73EF-5019300A1E7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0" t="3620" r="2500" b="9503"/>
          <a:stretch/>
        </p:blipFill>
        <p:spPr bwMode="auto">
          <a:xfrm>
            <a:off x="116204" y="1554480"/>
            <a:ext cx="5979796" cy="3931920"/>
          </a:xfrm>
          <a:prstGeom prst="rect">
            <a:avLst/>
          </a:prstGeom>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7020C4-2BBA-FA39-1D11-1AD704BCF4B5}"/>
              </a:ext>
            </a:extLst>
          </p:cNvPr>
          <p:cNvSpPr>
            <a:spLocks noGrp="1"/>
          </p:cNvSpPr>
          <p:nvPr>
            <p:ph type="title"/>
          </p:nvPr>
        </p:nvSpPr>
        <p:spPr>
          <a:xfrm>
            <a:off x="6457950" y="762000"/>
            <a:ext cx="2400300" cy="213360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4" name="Text Placeholder 3">
            <a:extLst>
              <a:ext uri="{FF2B5EF4-FFF2-40B4-BE49-F238E27FC236}">
                <a16:creationId xmlns:a16="http://schemas.microsoft.com/office/drawing/2014/main" id="{6EC8DCCA-CFFE-A79D-9447-FF1C2BF4B407}"/>
              </a:ext>
            </a:extLst>
          </p:cNvPr>
          <p:cNvSpPr>
            <a:spLocks noGrp="1"/>
          </p:cNvSpPr>
          <p:nvPr>
            <p:ph type="body" sz="half" idx="2"/>
          </p:nvPr>
        </p:nvSpPr>
        <p:spPr>
          <a:xfrm>
            <a:off x="6263259" y="2514600"/>
            <a:ext cx="2698242" cy="3291840"/>
          </a:xfrm>
        </p:spPr>
        <p:txBody>
          <a:bodyPr/>
          <a:lstStyle/>
          <a:p>
            <a:pPr marL="285750" indent="-285750">
              <a:buFont typeface="Arial" panose="020B0604020202020204" pitchFamily="34" charset="0"/>
              <a:buChar char="•"/>
            </a:pPr>
            <a:r>
              <a:rPr lang="en-US" sz="2400" dirty="0">
                <a:solidFill>
                  <a:schemeClr val="tx1"/>
                </a:solidFill>
              </a:rPr>
              <a:t>11 m/o boy</a:t>
            </a:r>
          </a:p>
          <a:p>
            <a:pPr marL="285750" indent="-285750">
              <a:buFont typeface="Arial" panose="020B0604020202020204" pitchFamily="34" charset="0"/>
              <a:buChar char="•"/>
            </a:pPr>
            <a:r>
              <a:rPr lang="en-US" sz="2400" dirty="0">
                <a:solidFill>
                  <a:schemeClr val="tx1"/>
                </a:solidFill>
              </a:rPr>
              <a:t>Mechanism: pinch lesion of the glans penis</a:t>
            </a:r>
          </a:p>
          <a:p>
            <a:pPr marL="285750" indent="-285750">
              <a:buFont typeface="Arial" panose="020B0604020202020204" pitchFamily="34" charset="0"/>
              <a:buChar char="•"/>
            </a:pPr>
            <a:r>
              <a:rPr lang="en-US" sz="2400" dirty="0">
                <a:solidFill>
                  <a:schemeClr val="tx1"/>
                </a:solidFill>
              </a:rPr>
              <a:t>Dropped off at hospital by babysitter</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C6D20-A707-7FE0-D069-F1C517ACAC70}"/>
              </a:ext>
            </a:extLst>
          </p:cNvPr>
          <p:cNvSpPr/>
          <p:nvPr/>
        </p:nvSpPr>
        <p:spPr>
          <a:xfrm>
            <a:off x="0" y="4895612"/>
            <a:ext cx="9144000" cy="1962388"/>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a:extLst>
              <a:ext uri="{FF2B5EF4-FFF2-40B4-BE49-F238E27FC236}">
                <a16:creationId xmlns:a16="http://schemas.microsoft.com/office/drawing/2014/main" id="{EE68861B-27F6-A7DE-A106-5AB5A00C3D64}"/>
              </a:ext>
            </a:extLst>
          </p:cNvPr>
          <p:cNvSpPr>
            <a:spLocks noGrp="1" noChangeArrowheads="1"/>
          </p:cNvSpPr>
          <p:nvPr>
            <p:ph type="title"/>
          </p:nvPr>
        </p:nvSpPr>
        <p:spPr>
          <a:xfrm>
            <a:off x="1878330" y="1371600"/>
            <a:ext cx="6960870" cy="3154679"/>
          </a:xfrm>
        </p:spPr>
        <p:txBody>
          <a:bodyPr>
            <a:noAutofit/>
          </a:bodyPr>
          <a:lstStyle/>
          <a:p>
            <a:r>
              <a:rPr lang="en-US" altLang="en-US" sz="5400" b="1" dirty="0">
                <a:solidFill>
                  <a:schemeClr val="accent1"/>
                </a:solidFill>
                <a:latin typeface="+mn-lt"/>
              </a:rPr>
              <a:t>MidSOUTH Training Academy</a:t>
            </a:r>
          </a:p>
        </p:txBody>
      </p:sp>
      <p:sp>
        <p:nvSpPr>
          <p:cNvPr id="2" name="TextBox 1">
            <a:extLst>
              <a:ext uri="{FF2B5EF4-FFF2-40B4-BE49-F238E27FC236}">
                <a16:creationId xmlns:a16="http://schemas.microsoft.com/office/drawing/2014/main" id="{942C2769-5217-36BE-E24C-8E5EE8B03C94}"/>
              </a:ext>
            </a:extLst>
          </p:cNvPr>
          <p:cNvSpPr txBox="1"/>
          <p:nvPr/>
        </p:nvSpPr>
        <p:spPr>
          <a:xfrm>
            <a:off x="1914144" y="838200"/>
            <a:ext cx="4181856" cy="461665"/>
          </a:xfrm>
          <a:prstGeom prst="rect">
            <a:avLst/>
          </a:prstGeom>
          <a:noFill/>
        </p:spPr>
        <p:txBody>
          <a:bodyPr wrap="square" rtlCol="0">
            <a:spAutoFit/>
          </a:bodyPr>
          <a:lstStyle/>
          <a:p>
            <a:r>
              <a:rPr lang="en-US" sz="2400" b="1" u="sng" dirty="0">
                <a:latin typeface="Segoe Script" panose="030B0504020000000003" pitchFamily="66" charset="0"/>
                <a:cs typeface="Dreaming Outloud Script Pro" panose="020B0604020202020204" pitchFamily="66" charset="0"/>
              </a:rPr>
              <a:t>Presented to you by…</a:t>
            </a:r>
          </a:p>
        </p:txBody>
      </p:sp>
      <p:cxnSp>
        <p:nvCxnSpPr>
          <p:cNvPr id="4" name="Straight Connector 3">
            <a:extLst>
              <a:ext uri="{FF2B5EF4-FFF2-40B4-BE49-F238E27FC236}">
                <a16:creationId xmlns:a16="http://schemas.microsoft.com/office/drawing/2014/main" id="{141074D4-4E61-DBE0-7EE4-216B9EFA8D5C}"/>
              </a:ext>
            </a:extLst>
          </p:cNvPr>
          <p:cNvCxnSpPr/>
          <p:nvPr/>
        </p:nvCxnSpPr>
        <p:spPr>
          <a:xfrm>
            <a:off x="0" y="4876800"/>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2B4C538F-1BDD-2058-7F59-DC1566337919}"/>
              </a:ext>
            </a:extLst>
          </p:cNvPr>
          <p:cNvSpPr/>
          <p:nvPr/>
        </p:nvSpPr>
        <p:spPr>
          <a:xfrm>
            <a:off x="457200" y="2408210"/>
            <a:ext cx="915670" cy="898585"/>
          </a:xfrm>
          <a:prstGeom prst="flowChartConnec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02E3ED28-A6D8-4733-61F2-D4AC4FEDD5C1}"/>
              </a:ext>
            </a:extLst>
          </p:cNvPr>
          <p:cNvSpPr/>
          <p:nvPr/>
        </p:nvSpPr>
        <p:spPr>
          <a:xfrm>
            <a:off x="292100" y="2209803"/>
            <a:ext cx="1245870" cy="1295397"/>
          </a:xfrm>
          <a:prstGeom prst="flowChartConnector">
            <a:avLst/>
          </a:prstGeom>
          <a:noFill/>
          <a:ln w="79375" cmpd="sng">
            <a:solidFill>
              <a:srgbClr val="52A3CB"/>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77DD8F7-92E9-0764-7222-B78E487B239F}"/>
              </a:ext>
            </a:extLst>
          </p:cNvPr>
          <p:cNvSpPr>
            <a:spLocks noGrp="1"/>
          </p:cNvSpPr>
          <p:nvPr>
            <p:ph type="body" idx="1"/>
          </p:nvPr>
        </p:nvSpPr>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68A489C-0C38-DD98-B18B-B51F0698CC0F}"/>
              </a:ext>
            </a:extLst>
          </p:cNvPr>
          <p:cNvGraphicFramePr>
            <a:graphicFrameLocks noGrp="1"/>
          </p:cNvGraphicFramePr>
          <p:nvPr>
            <p:extLst>
              <p:ext uri="{D42A27DB-BD31-4B8C-83A1-F6EECF244321}">
                <p14:modId xmlns:p14="http://schemas.microsoft.com/office/powerpoint/2010/main" val="3611452219"/>
              </p:ext>
            </p:extLst>
          </p:nvPr>
        </p:nvGraphicFramePr>
        <p:xfrm>
          <a:off x="123569" y="533400"/>
          <a:ext cx="5638799" cy="5924504"/>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4197659788"/>
                    </a:ext>
                  </a:extLst>
                </a:gridCol>
                <a:gridCol w="3505199">
                  <a:extLst>
                    <a:ext uri="{9D8B030D-6E8A-4147-A177-3AD203B41FA5}">
                      <a16:colId xmlns:a16="http://schemas.microsoft.com/office/drawing/2014/main" val="2283698983"/>
                    </a:ext>
                  </a:extLst>
                </a:gridCol>
              </a:tblGrid>
              <a:tr h="61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138373"/>
                  </a:ext>
                </a:extLst>
              </a:tr>
              <a:tr h="1409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Excessive Modesty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Child very comfortable with nudity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Unwilling to change for gym class or participate in physical education class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Extreme fear of being touched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Unwilling to submit to physical examination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extLst>
                  <a:ext uri="{0D108BD9-81ED-4DB2-BD59-A6C34878D82A}">
                    <a16:rowId xmlns:a16="http://schemas.microsoft.com/office/drawing/2014/main" val="851235992"/>
                  </a:ext>
                </a:extLst>
              </a:tr>
              <a:tr h="1901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Behavioral Extremes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0000"/>
                      </a:schemeClr>
                    </a:solidFill>
                  </a:tcPr>
                </a:tc>
                <a:tc>
                  <a:txBody>
                    <a:bodyPr/>
                    <a:lstStyle/>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Aggressive towards other children</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Poor peer relationships </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Overly passive and submissive (e.g., submits readily to genital examination during which most children would show reluctance or embarrassment)</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General fearfulness </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Manifestations of low self-esteem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0000"/>
                      </a:schemeClr>
                    </a:solidFill>
                  </a:tcPr>
                </a:tc>
                <a:extLst>
                  <a:ext uri="{0D108BD9-81ED-4DB2-BD59-A6C34878D82A}">
                    <a16:rowId xmlns:a16="http://schemas.microsoft.com/office/drawing/2014/main" val="752337741"/>
                  </a:ext>
                </a:extLst>
              </a:tr>
              <a:tr h="1712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Sexual Behavior More Advanced than Normal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Has sophisticated or unusual knowledge of sexual behaviors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Tries to force other children to engage in sexual practices with them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Demonstrates seductive or promiscuous sexual behavior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Engages in prostitution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extLst>
                  <a:ext uri="{0D108BD9-81ED-4DB2-BD59-A6C34878D82A}">
                    <a16:rowId xmlns:a16="http://schemas.microsoft.com/office/drawing/2014/main" val="2488350748"/>
                  </a:ext>
                </a:extLst>
              </a:tr>
            </a:tbl>
          </a:graphicData>
        </a:graphic>
      </p:graphicFrame>
      <p:sp>
        <p:nvSpPr>
          <p:cNvPr id="5" name="Title 4">
            <a:extLst>
              <a:ext uri="{FF2B5EF4-FFF2-40B4-BE49-F238E27FC236}">
                <a16:creationId xmlns:a16="http://schemas.microsoft.com/office/drawing/2014/main" id="{FAB9E0E3-4121-5E4B-B50E-4F775D53E58D}"/>
              </a:ext>
            </a:extLst>
          </p:cNvPr>
          <p:cNvSpPr>
            <a:spLocks noGrp="1"/>
          </p:cNvSpPr>
          <p:nvPr>
            <p:ph type="title"/>
          </p:nvPr>
        </p:nvSpPr>
        <p:spPr>
          <a:xfrm>
            <a:off x="6019800" y="1219200"/>
            <a:ext cx="3000631" cy="3642360"/>
          </a:xfrm>
        </p:spPr>
        <p:txBody>
          <a:bodyPr>
            <a:normAutofit/>
          </a:bodyPr>
          <a:lstStyle/>
          <a:p>
            <a:r>
              <a:rPr lang="en-US" sz="4000" dirty="0">
                <a:solidFill>
                  <a:srgbClr val="52A3CB"/>
                </a:solidFill>
              </a:rPr>
              <a:t>Behavioral Indicators Of Sexual Abuse</a:t>
            </a:r>
            <a:br>
              <a:rPr lang="en-US" sz="4000" dirty="0"/>
            </a:br>
            <a:endParaRPr lang="en-US" sz="4000" dirty="0"/>
          </a:p>
        </p:txBody>
      </p:sp>
    </p:spTree>
    <p:extLst>
      <p:ext uri="{BB962C8B-B14F-4D97-AF65-F5344CB8AC3E}">
        <p14:creationId xmlns:p14="http://schemas.microsoft.com/office/powerpoint/2010/main" val="145496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140A7-0675-6668-D442-9B3BDB3B0A40}"/>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22" name="Picture 2">
            <a:extLst>
              <a:ext uri="{FF2B5EF4-FFF2-40B4-BE49-F238E27FC236}">
                <a16:creationId xmlns:a16="http://schemas.microsoft.com/office/drawing/2014/main" id="{C9D760F6-DF12-AD2D-15D5-6EB28021F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6" t="2298" r="1786" b="6351"/>
          <a:stretch/>
        </p:blipFill>
        <p:spPr bwMode="auto">
          <a:xfrm rot="16200000">
            <a:off x="-584024" y="759883"/>
            <a:ext cx="4343400" cy="2976034"/>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lose-up of a baby's head with a scar on it&#10;&#10;Description automatically generated">
            <a:extLst>
              <a:ext uri="{FF2B5EF4-FFF2-40B4-BE49-F238E27FC236}">
                <a16:creationId xmlns:a16="http://schemas.microsoft.com/office/drawing/2014/main" id="{65A28333-B3AF-8BD3-C0E9-AFB46349E4D3}"/>
              </a:ext>
            </a:extLst>
          </p:cNvPr>
          <p:cNvPicPr>
            <a:picLocks noChangeAspect="1"/>
          </p:cNvPicPr>
          <p:nvPr/>
        </p:nvPicPr>
        <p:blipFill rotWithShape="1">
          <a:blip r:embed="rId4">
            <a:extLst>
              <a:ext uri="{28A0092B-C50C-407E-A947-70E740481C1C}">
                <a14:useLocalDpi xmlns:a14="http://schemas.microsoft.com/office/drawing/2010/main" val="0"/>
              </a:ext>
            </a:extLst>
          </a:blip>
          <a:srcRect l="3735" t="3846" r="10347" b="4173"/>
          <a:stretch/>
        </p:blipFill>
        <p:spPr>
          <a:xfrm>
            <a:off x="3135929" y="3505200"/>
            <a:ext cx="2976035" cy="3095075"/>
          </a:xfrm>
          <a:prstGeom prst="rect">
            <a:avLst/>
          </a:prstGeom>
          <a:effectLst>
            <a:softEdge rad="38100"/>
          </a:effectLst>
        </p:spPr>
      </p:pic>
      <p:sp>
        <p:nvSpPr>
          <p:cNvPr id="2" name="Title 1">
            <a:extLst>
              <a:ext uri="{FF2B5EF4-FFF2-40B4-BE49-F238E27FC236}">
                <a16:creationId xmlns:a16="http://schemas.microsoft.com/office/drawing/2014/main" id="{A60DA007-32C3-1783-82FA-9FDDC08848F9}"/>
              </a:ext>
            </a:extLst>
          </p:cNvPr>
          <p:cNvSpPr>
            <a:spLocks noGrp="1"/>
          </p:cNvSpPr>
          <p:nvPr>
            <p:ph type="title"/>
          </p:nvPr>
        </p:nvSpPr>
        <p:spPr>
          <a:xfrm>
            <a:off x="6457950" y="914400"/>
            <a:ext cx="2400300" cy="1478007"/>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1C2D7B54-E086-6A8F-C72D-E0235D903E0C}"/>
              </a:ext>
            </a:extLst>
          </p:cNvPr>
          <p:cNvSpPr>
            <a:spLocks noGrp="1"/>
          </p:cNvSpPr>
          <p:nvPr>
            <p:ph type="body" sz="half" idx="2"/>
          </p:nvPr>
        </p:nvSpPr>
        <p:spPr>
          <a:xfrm>
            <a:off x="6202680" y="2520695"/>
            <a:ext cx="2819400" cy="3291840"/>
          </a:xfrm>
        </p:spPr>
        <p:txBody>
          <a:bodyPr>
            <a:normAutofit/>
          </a:bodyPr>
          <a:lstStyle/>
          <a:p>
            <a:pPr marL="342900" indent="-342900">
              <a:buFont typeface="Arial" panose="020B0604020202020204" pitchFamily="34" charset="0"/>
              <a:buChar char="•"/>
            </a:pPr>
            <a:r>
              <a:rPr lang="en-US" sz="2400" dirty="0">
                <a:solidFill>
                  <a:schemeClr val="tx1"/>
                </a:solidFill>
              </a:rPr>
              <a:t>5 m/o</a:t>
            </a:r>
          </a:p>
          <a:p>
            <a:pPr marL="342900" indent="-342900">
              <a:buFont typeface="Arial" panose="020B0604020202020204" pitchFamily="34" charset="0"/>
              <a:buChar char="•"/>
            </a:pPr>
            <a:r>
              <a:rPr lang="en-US" sz="2400" dirty="0">
                <a:solidFill>
                  <a:schemeClr val="tx1"/>
                </a:solidFill>
              </a:rPr>
              <a:t>Mechanism: Broom</a:t>
            </a:r>
          </a:p>
          <a:p>
            <a:pPr marL="342900" indent="-342900">
              <a:buFont typeface="Arial" panose="020B0604020202020204" pitchFamily="34" charset="0"/>
              <a:buChar char="•"/>
            </a:pPr>
            <a:r>
              <a:rPr lang="en-US" sz="2400" dirty="0">
                <a:solidFill>
                  <a:schemeClr val="tx1"/>
                </a:solidFill>
              </a:rPr>
              <a:t>Situation: Domestic dispute, child in mother’s arms</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5FBB2-FB80-5A96-8FD5-B73AE7AEFB12}"/>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70" name="Picture 2">
            <a:extLst>
              <a:ext uri="{FF2B5EF4-FFF2-40B4-BE49-F238E27FC236}">
                <a16:creationId xmlns:a16="http://schemas.microsoft.com/office/drawing/2014/main" id="{F62BBF10-4282-AF95-7F6C-5656F0AA00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1806" r="3750" b="673"/>
          <a:stretch/>
        </p:blipFill>
        <p:spPr bwMode="auto">
          <a:xfrm>
            <a:off x="152400" y="1066800"/>
            <a:ext cx="5876925" cy="4556169"/>
          </a:xfrm>
          <a:prstGeom prst="rect">
            <a:avLst/>
          </a:prstGeom>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000CECB-232C-0B20-D093-A9FD4B7639CC}"/>
              </a:ext>
            </a:extLst>
          </p:cNvPr>
          <p:cNvSpPr>
            <a:spLocks noGrp="1"/>
          </p:cNvSpPr>
          <p:nvPr>
            <p:ph type="title"/>
          </p:nvPr>
        </p:nvSpPr>
        <p:spPr>
          <a:xfrm>
            <a:off x="6457950" y="685800"/>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22ABE3B0-B8FD-A7E4-8827-3A570BE590E0}"/>
              </a:ext>
            </a:extLst>
          </p:cNvPr>
          <p:cNvSpPr>
            <a:spLocks noGrp="1"/>
          </p:cNvSpPr>
          <p:nvPr>
            <p:ph type="body" sz="half" idx="2"/>
          </p:nvPr>
        </p:nvSpPr>
        <p:spPr>
          <a:xfrm>
            <a:off x="6213348" y="2270760"/>
            <a:ext cx="2889504" cy="4587240"/>
          </a:xfrm>
        </p:spPr>
        <p:txBody>
          <a:bodyPr>
            <a:normAutofit fontScale="85000" lnSpcReduction="10000"/>
          </a:bodyPr>
          <a:lstStyle/>
          <a:p>
            <a:pPr marL="285750" indent="-285750">
              <a:buFont typeface="Arial" panose="020B0604020202020204" pitchFamily="34" charset="0"/>
              <a:buChar char="•"/>
            </a:pPr>
            <a:r>
              <a:rPr lang="en-US" sz="2800" dirty="0">
                <a:solidFill>
                  <a:schemeClr val="tx1"/>
                </a:solidFill>
              </a:rPr>
              <a:t>10 m/o</a:t>
            </a:r>
          </a:p>
          <a:p>
            <a:pPr marL="285750" indent="-285750">
              <a:buFont typeface="Arial" panose="020B0604020202020204" pitchFamily="34" charset="0"/>
              <a:buChar char="•"/>
            </a:pPr>
            <a:r>
              <a:rPr lang="en-US" sz="2800" dirty="0">
                <a:solidFill>
                  <a:schemeClr val="tx1"/>
                </a:solidFill>
              </a:rPr>
              <a:t>Left in the care of an Adolescent male</a:t>
            </a:r>
          </a:p>
          <a:p>
            <a:pPr marL="285750" indent="-285750">
              <a:buFont typeface="Arial" panose="020B0604020202020204" pitchFamily="34" charset="0"/>
              <a:buChar char="•"/>
            </a:pPr>
            <a:r>
              <a:rPr lang="en-US" sz="2800" dirty="0">
                <a:solidFill>
                  <a:schemeClr val="tx1"/>
                </a:solidFill>
              </a:rPr>
              <a:t>Additional medical information:</a:t>
            </a:r>
          </a:p>
          <a:p>
            <a:pPr marL="742950" lvl="1" indent="-285750">
              <a:buFont typeface="Arial" panose="020B0604020202020204" pitchFamily="34" charset="0"/>
              <a:buChar char="•"/>
            </a:pPr>
            <a:r>
              <a:rPr lang="en-US" sz="2800" dirty="0"/>
              <a:t>Bruising of chest and abdomen</a:t>
            </a:r>
          </a:p>
          <a:p>
            <a:pPr marL="742950" lvl="1" indent="-285750">
              <a:buFont typeface="Arial" panose="020B0604020202020204" pitchFamily="34" charset="0"/>
              <a:buChar char="•"/>
            </a:pPr>
            <a:r>
              <a:rPr lang="en-US" sz="2800" dirty="0"/>
              <a:t>Elevated liver enzymes</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5FBB2-FB80-5A96-8FD5-B73AE7AEFB12}"/>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up of a comb and a ruler&#10;&#10;Description automatically generated">
            <a:extLst>
              <a:ext uri="{FF2B5EF4-FFF2-40B4-BE49-F238E27FC236}">
                <a16:creationId xmlns:a16="http://schemas.microsoft.com/office/drawing/2014/main" id="{E03BC884-9C2F-4F7E-E87B-F8B8A3A00C30}"/>
              </a:ext>
            </a:extLst>
          </p:cNvPr>
          <p:cNvPicPr>
            <a:picLocks noChangeAspect="1"/>
          </p:cNvPicPr>
          <p:nvPr/>
        </p:nvPicPr>
        <p:blipFill rotWithShape="1">
          <a:blip r:embed="rId3">
            <a:extLst>
              <a:ext uri="{28A0092B-C50C-407E-A947-70E740481C1C}">
                <a14:useLocalDpi xmlns:a14="http://schemas.microsoft.com/office/drawing/2010/main" val="0"/>
              </a:ext>
            </a:extLst>
          </a:blip>
          <a:srcRect l="5398" t="-1111" r="1487" b="8547"/>
          <a:stretch/>
        </p:blipFill>
        <p:spPr>
          <a:xfrm rot="5400000">
            <a:off x="-25273" y="1395800"/>
            <a:ext cx="6477000" cy="3990200"/>
          </a:xfrm>
          <a:prstGeom prst="rect">
            <a:avLst/>
          </a:prstGeom>
          <a:effectLst>
            <a:softEdge rad="114300"/>
          </a:effectLst>
        </p:spPr>
      </p:pic>
      <p:sp>
        <p:nvSpPr>
          <p:cNvPr id="2" name="Title 1">
            <a:extLst>
              <a:ext uri="{FF2B5EF4-FFF2-40B4-BE49-F238E27FC236}">
                <a16:creationId xmlns:a16="http://schemas.microsoft.com/office/drawing/2014/main" id="{0000CECB-232C-0B20-D093-A9FD4B7639CC}"/>
              </a:ext>
            </a:extLst>
          </p:cNvPr>
          <p:cNvSpPr>
            <a:spLocks noGrp="1"/>
          </p:cNvSpPr>
          <p:nvPr>
            <p:ph type="title"/>
          </p:nvPr>
        </p:nvSpPr>
        <p:spPr>
          <a:xfrm>
            <a:off x="6457950" y="685800"/>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22ABE3B0-B8FD-A7E4-8827-3A570BE590E0}"/>
              </a:ext>
            </a:extLst>
          </p:cNvPr>
          <p:cNvSpPr>
            <a:spLocks noGrp="1"/>
          </p:cNvSpPr>
          <p:nvPr>
            <p:ph type="body" sz="half" idx="2"/>
          </p:nvPr>
        </p:nvSpPr>
        <p:spPr>
          <a:xfrm>
            <a:off x="6213348" y="2270760"/>
            <a:ext cx="2889504" cy="4587240"/>
          </a:xfrm>
        </p:spPr>
        <p:txBody>
          <a:bodyPr>
            <a:normAutofit/>
          </a:bodyPr>
          <a:lstStyle/>
          <a:p>
            <a:pPr marL="285750" indent="-285750">
              <a:buFont typeface="Arial" panose="020B0604020202020204" pitchFamily="34" charset="0"/>
              <a:buChar char="•"/>
            </a:pPr>
            <a:r>
              <a:rPr lang="en-US" sz="2800" dirty="0">
                <a:solidFill>
                  <a:schemeClr val="tx1"/>
                </a:solidFill>
              </a:rPr>
              <a:t>10 m/o</a:t>
            </a:r>
          </a:p>
          <a:p>
            <a:pPr marL="285750" indent="-285750">
              <a:buFont typeface="Arial" panose="020B0604020202020204" pitchFamily="34" charset="0"/>
              <a:buChar char="•"/>
            </a:pPr>
            <a:r>
              <a:rPr lang="en-US" sz="2800" dirty="0">
                <a:solidFill>
                  <a:schemeClr val="tx1"/>
                </a:solidFill>
              </a:rPr>
              <a:t>Mechanism: pick comb</a:t>
            </a:r>
          </a:p>
          <a:p>
            <a:endParaRPr lang="en-US" dirty="0"/>
          </a:p>
        </p:txBody>
      </p:sp>
    </p:spTree>
    <p:extLst>
      <p:ext uri="{BB962C8B-B14F-4D97-AF65-F5344CB8AC3E}">
        <p14:creationId xmlns:p14="http://schemas.microsoft.com/office/powerpoint/2010/main" val="2944030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23CE4-3A5A-6885-31DD-F50C8D18A96E}"/>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aby with a rash on its back&#10;&#10;Description automatically generated">
            <a:extLst>
              <a:ext uri="{FF2B5EF4-FFF2-40B4-BE49-F238E27FC236}">
                <a16:creationId xmlns:a16="http://schemas.microsoft.com/office/drawing/2014/main" id="{6FEBA09C-2554-7CCE-8C95-A294D67F76A2}"/>
              </a:ext>
            </a:extLst>
          </p:cNvPr>
          <p:cNvPicPr>
            <a:picLocks noChangeAspect="1"/>
          </p:cNvPicPr>
          <p:nvPr/>
        </p:nvPicPr>
        <p:blipFill rotWithShape="1">
          <a:blip r:embed="rId3">
            <a:extLst>
              <a:ext uri="{28A0092B-C50C-407E-A947-70E740481C1C}">
                <a14:useLocalDpi xmlns:a14="http://schemas.microsoft.com/office/drawing/2010/main" val="0"/>
              </a:ext>
            </a:extLst>
          </a:blip>
          <a:srcRect l="5543" t="8929" r="5765" b="1786"/>
          <a:stretch/>
        </p:blipFill>
        <p:spPr>
          <a:xfrm>
            <a:off x="266144" y="1524000"/>
            <a:ext cx="5608319" cy="3505200"/>
          </a:xfrm>
          <a:prstGeom prst="rect">
            <a:avLst/>
          </a:prstGeom>
          <a:effectLst>
            <a:softEdge rad="50800"/>
          </a:effectLst>
        </p:spPr>
      </p:pic>
      <p:sp>
        <p:nvSpPr>
          <p:cNvPr id="2" name="Title 1">
            <a:extLst>
              <a:ext uri="{FF2B5EF4-FFF2-40B4-BE49-F238E27FC236}">
                <a16:creationId xmlns:a16="http://schemas.microsoft.com/office/drawing/2014/main" id="{D68E8CB0-8FD4-3E34-7F05-8F7746D152EC}"/>
              </a:ext>
            </a:extLst>
          </p:cNvPr>
          <p:cNvSpPr>
            <a:spLocks noGrp="1"/>
          </p:cNvSpPr>
          <p:nvPr>
            <p:ph type="title"/>
          </p:nvPr>
        </p:nvSpPr>
        <p:spPr>
          <a:xfrm>
            <a:off x="6457950" y="9144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5" name="Text Placeholder 4">
            <a:extLst>
              <a:ext uri="{FF2B5EF4-FFF2-40B4-BE49-F238E27FC236}">
                <a16:creationId xmlns:a16="http://schemas.microsoft.com/office/drawing/2014/main" id="{FF2F16D5-27C7-6914-8D86-E62FA0D782AF}"/>
              </a:ext>
            </a:extLst>
          </p:cNvPr>
          <p:cNvSpPr>
            <a:spLocks noGrp="1"/>
          </p:cNvSpPr>
          <p:nvPr>
            <p:ph type="body" sz="half" idx="2"/>
          </p:nvPr>
        </p:nvSpPr>
        <p:spPr>
          <a:xfrm>
            <a:off x="6248400" y="2441050"/>
            <a:ext cx="2895600" cy="3291840"/>
          </a:xfrm>
        </p:spPr>
        <p:txBody>
          <a:bodyPr/>
          <a:lstStyle/>
          <a:p>
            <a:pPr marL="285750" indent="-285750">
              <a:buFont typeface="Arial" panose="020B0604020202020204" pitchFamily="34" charset="0"/>
              <a:buChar char="•"/>
            </a:pPr>
            <a:r>
              <a:rPr lang="en-US" sz="2400" dirty="0">
                <a:solidFill>
                  <a:schemeClr val="tx1"/>
                </a:solidFill>
              </a:rPr>
              <a:t>4 m/o boy</a:t>
            </a:r>
          </a:p>
          <a:p>
            <a:pPr marL="285750" indent="-285750">
              <a:buFont typeface="Arial" panose="020B0604020202020204" pitchFamily="34" charset="0"/>
              <a:buChar char="•"/>
            </a:pPr>
            <a:r>
              <a:rPr lang="en-US" sz="2400" dirty="0">
                <a:solidFill>
                  <a:schemeClr val="tx1"/>
                </a:solidFill>
              </a:rPr>
              <a:t>Multiple pinch marks on the back and arms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AF8403-072A-31E6-3F6F-7E2E915BB6FD}"/>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0" name="Picture 2">
            <a:extLst>
              <a:ext uri="{FF2B5EF4-FFF2-40B4-BE49-F238E27FC236}">
                <a16:creationId xmlns:a16="http://schemas.microsoft.com/office/drawing/2014/main" id="{039F0629-8A71-EF92-7FDD-861B038546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18381" r="2500" b="7674"/>
          <a:stretch/>
        </p:blipFill>
        <p:spPr bwMode="auto">
          <a:xfrm rot="5400000">
            <a:off x="-81062" y="1605062"/>
            <a:ext cx="6607220" cy="3701896"/>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061E57A-ABDE-3233-621A-49C403F39A7A}"/>
              </a:ext>
            </a:extLst>
          </p:cNvPr>
          <p:cNvSpPr>
            <a:spLocks noGrp="1"/>
          </p:cNvSpPr>
          <p:nvPr>
            <p:ph type="title"/>
          </p:nvPr>
        </p:nvSpPr>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BEFACB9D-4B2F-4B94-BAA0-066872524823}"/>
              </a:ext>
            </a:extLst>
          </p:cNvPr>
          <p:cNvSpPr>
            <a:spLocks noGrp="1"/>
          </p:cNvSpPr>
          <p:nvPr>
            <p:ph type="body" sz="half" idx="2"/>
          </p:nvPr>
        </p:nvSpPr>
        <p:spPr>
          <a:xfrm>
            <a:off x="6254777" y="2421172"/>
            <a:ext cx="2813023" cy="3751028"/>
          </a:xfrm>
        </p:spPr>
        <p:txBody>
          <a:bodyPr>
            <a:normAutofit fontScale="92500" lnSpcReduction="10000"/>
          </a:bodyPr>
          <a:lstStyle/>
          <a:p>
            <a:pPr marL="285750" indent="-285750">
              <a:buFont typeface="Arial" panose="020B0604020202020204" pitchFamily="34" charset="0"/>
              <a:buChar char="•"/>
            </a:pPr>
            <a:r>
              <a:rPr lang="en-US" sz="2600" dirty="0">
                <a:solidFill>
                  <a:schemeClr val="tx1"/>
                </a:solidFill>
              </a:rPr>
              <a:t>Mechanism: Pool cue stick</a:t>
            </a:r>
          </a:p>
          <a:p>
            <a:pPr marL="285750" indent="-285750">
              <a:buFont typeface="Arial" panose="020B0604020202020204" pitchFamily="34" charset="0"/>
              <a:buChar char="•"/>
            </a:pPr>
            <a:r>
              <a:rPr lang="en-US" sz="2600" dirty="0">
                <a:solidFill>
                  <a:schemeClr val="tx1"/>
                </a:solidFill>
              </a:rPr>
              <a:t>Parallel lines with lighter spot in the center</a:t>
            </a:r>
          </a:p>
          <a:p>
            <a:pPr marL="285750" indent="-285750">
              <a:buFont typeface="Arial" panose="020B0604020202020204" pitchFamily="34" charset="0"/>
              <a:buChar char="•"/>
            </a:pPr>
            <a:r>
              <a:rPr lang="en-US" sz="2600" dirty="0">
                <a:solidFill>
                  <a:schemeClr val="tx1"/>
                </a:solidFill>
              </a:rPr>
              <a:t>Other diffuse areas of bruising that do not show distinct pattern</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C4EB1-E6F2-145D-E60A-765E0A46E0C8}"/>
              </a:ext>
            </a:extLst>
          </p:cNvPr>
          <p:cNvSpPr/>
          <p:nvPr/>
        </p:nvSpPr>
        <p:spPr>
          <a:xfrm rot="16200000">
            <a:off x="4201059" y="1971141"/>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986" name="Picture 2">
            <a:extLst>
              <a:ext uri="{FF2B5EF4-FFF2-40B4-BE49-F238E27FC236}">
                <a16:creationId xmlns:a16="http://schemas.microsoft.com/office/drawing/2014/main" id="{90D35CAC-6814-9226-23BE-A0D39E25CC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4" r="3607" b="4999"/>
          <a:stretch/>
        </p:blipFill>
        <p:spPr bwMode="auto">
          <a:xfrm>
            <a:off x="117798" y="83525"/>
            <a:ext cx="4086194" cy="4015741"/>
          </a:xfrm>
          <a:prstGeom prst="rect">
            <a:avLst/>
          </a:prstGeom>
          <a:noFill/>
          <a:ln w="38100">
            <a:no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19C1C9C-8E58-A190-EC03-027E7A7E147A}"/>
              </a:ext>
            </a:extLst>
          </p:cNvPr>
          <p:cNvSpPr>
            <a:spLocks noGrp="1"/>
          </p:cNvSpPr>
          <p:nvPr>
            <p:ph type="title"/>
          </p:nvPr>
        </p:nvSpPr>
        <p:spPr>
          <a:xfrm>
            <a:off x="6457950" y="304800"/>
            <a:ext cx="2400300" cy="1554186"/>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C3B9118C-9775-78BE-2126-8EEDF377A6E1}"/>
              </a:ext>
            </a:extLst>
          </p:cNvPr>
          <p:cNvSpPr>
            <a:spLocks noGrp="1"/>
          </p:cNvSpPr>
          <p:nvPr>
            <p:ph type="body" sz="half" idx="2"/>
          </p:nvPr>
        </p:nvSpPr>
        <p:spPr>
          <a:xfrm>
            <a:off x="6219390" y="2133600"/>
            <a:ext cx="3093989" cy="4358640"/>
          </a:xfrm>
        </p:spPr>
        <p:txBody>
          <a:bodyPr>
            <a:normAutofit fontScale="85000" lnSpcReduction="10000"/>
          </a:bodyPr>
          <a:lstStyle/>
          <a:p>
            <a:pPr marL="285750" indent="-285750">
              <a:buFont typeface="Arial" panose="020B0604020202020204" pitchFamily="34" charset="0"/>
              <a:buChar char="•"/>
            </a:pPr>
            <a:r>
              <a:rPr lang="en-US" sz="2800" b="1" dirty="0">
                <a:solidFill>
                  <a:schemeClr val="tx1"/>
                </a:solidFill>
              </a:rPr>
              <a:t>Folk Medicine Practice</a:t>
            </a:r>
          </a:p>
          <a:p>
            <a:pPr marL="285750" indent="-285750">
              <a:buFont typeface="Arial" panose="020B0604020202020204" pitchFamily="34" charset="0"/>
              <a:buChar char="•"/>
            </a:pPr>
            <a:r>
              <a:rPr lang="en-US" sz="2800" dirty="0">
                <a:solidFill>
                  <a:schemeClr val="tx1"/>
                </a:solidFill>
              </a:rPr>
              <a:t>Vietnamese child </a:t>
            </a:r>
          </a:p>
          <a:p>
            <a:pPr marL="285750" indent="-285750">
              <a:buFont typeface="Arial" panose="020B0604020202020204" pitchFamily="34" charset="0"/>
              <a:buChar char="•"/>
            </a:pPr>
            <a:r>
              <a:rPr lang="en-US" sz="2800" dirty="0">
                <a:solidFill>
                  <a:schemeClr val="tx1"/>
                </a:solidFill>
              </a:rPr>
              <a:t>Mechanism: Coining aka Cao Gio  (Vietnamese)</a:t>
            </a:r>
          </a:p>
          <a:p>
            <a:pPr marL="285750" indent="-285750">
              <a:buFont typeface="Arial" panose="020B0604020202020204" pitchFamily="34" charset="0"/>
              <a:buChar char="•"/>
            </a:pPr>
            <a:r>
              <a:rPr lang="en-US" sz="2800" dirty="0">
                <a:solidFill>
                  <a:schemeClr val="tx1"/>
                </a:solidFill>
              </a:rPr>
              <a:t>Coin repeatedly rubbed against skin, causing friction-type bruise</a:t>
            </a:r>
          </a:p>
          <a:p>
            <a:endParaRPr lang="en-US" dirty="0"/>
          </a:p>
        </p:txBody>
      </p:sp>
      <p:pic>
        <p:nvPicPr>
          <p:cNvPr id="5" name="Picture 4" descr="A back of a person with a rash on his back&#10;&#10;Description automatically generated">
            <a:extLst>
              <a:ext uri="{FF2B5EF4-FFF2-40B4-BE49-F238E27FC236}">
                <a16:creationId xmlns:a16="http://schemas.microsoft.com/office/drawing/2014/main" id="{16D16570-B0D5-EF06-8F7F-41694B3F5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311" y="4230334"/>
            <a:ext cx="3273511" cy="2456793"/>
          </a:xfrm>
          <a:prstGeom prst="rect">
            <a:avLst/>
          </a:prstGeom>
          <a:ln w="38100">
            <a:noFill/>
          </a:ln>
          <a:effectLst>
            <a:softEdge rad="0"/>
          </a:effectLst>
        </p:spPr>
      </p:pic>
      <p:sp>
        <p:nvSpPr>
          <p:cNvPr id="7" name="Arrow: Right 6">
            <a:extLst>
              <a:ext uri="{FF2B5EF4-FFF2-40B4-BE49-F238E27FC236}">
                <a16:creationId xmlns:a16="http://schemas.microsoft.com/office/drawing/2014/main" id="{8B72F3F0-B268-6B7D-867A-661B2AB5A95D}"/>
              </a:ext>
            </a:extLst>
          </p:cNvPr>
          <p:cNvSpPr/>
          <p:nvPr/>
        </p:nvSpPr>
        <p:spPr>
          <a:xfrm>
            <a:off x="838200" y="4431971"/>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B0884C1-5F51-C654-56CD-0E180F00EAE4}"/>
              </a:ext>
            </a:extLst>
          </p:cNvPr>
          <p:cNvSpPr/>
          <p:nvPr/>
        </p:nvSpPr>
        <p:spPr>
          <a:xfrm rot="10800000">
            <a:off x="4087381" y="1198025"/>
            <a:ext cx="1941944" cy="1848017"/>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0F9D89A-1196-AEC5-605B-C1CC5D6DC244}"/>
              </a:ext>
            </a:extLst>
          </p:cNvPr>
          <p:cNvSpPr txBox="1"/>
          <p:nvPr/>
        </p:nvSpPr>
        <p:spPr>
          <a:xfrm>
            <a:off x="4668000" y="1660369"/>
            <a:ext cx="1382011" cy="923330"/>
          </a:xfrm>
          <a:prstGeom prst="rect">
            <a:avLst/>
          </a:prstGeom>
          <a:noFill/>
          <a:ln w="38100">
            <a:noFill/>
          </a:ln>
        </p:spPr>
        <p:txBody>
          <a:bodyPr wrap="square">
            <a:spAutoFit/>
          </a:bodyPr>
          <a:lstStyle/>
          <a:p>
            <a:pPr algn="r"/>
            <a:r>
              <a:rPr lang="en-US" dirty="0">
                <a:solidFill>
                  <a:schemeClr val="bg1"/>
                </a:solidFill>
              </a:rPr>
              <a:t>Severe Example Of Coining </a:t>
            </a:r>
          </a:p>
        </p:txBody>
      </p:sp>
      <p:sp>
        <p:nvSpPr>
          <p:cNvPr id="4" name="TextBox 3">
            <a:extLst>
              <a:ext uri="{FF2B5EF4-FFF2-40B4-BE49-F238E27FC236}">
                <a16:creationId xmlns:a16="http://schemas.microsoft.com/office/drawing/2014/main" id="{19D31AC2-899F-E9BA-4D5E-6FAE93E7704E}"/>
              </a:ext>
            </a:extLst>
          </p:cNvPr>
          <p:cNvSpPr txBox="1"/>
          <p:nvPr/>
        </p:nvSpPr>
        <p:spPr>
          <a:xfrm>
            <a:off x="838200" y="4997063"/>
            <a:ext cx="1371600" cy="923330"/>
          </a:xfrm>
          <a:prstGeom prst="rect">
            <a:avLst/>
          </a:prstGeom>
          <a:noFill/>
          <a:ln w="38100">
            <a:noFill/>
          </a:ln>
        </p:spPr>
        <p:txBody>
          <a:bodyPr wrap="square" rtlCol="0">
            <a:spAutoFit/>
          </a:bodyPr>
          <a:lstStyle/>
          <a:p>
            <a:r>
              <a:rPr lang="en-US" dirty="0">
                <a:solidFill>
                  <a:schemeClr val="bg1"/>
                </a:solidFill>
              </a:rPr>
              <a:t>Mild Example Of Coining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D7AE7-7221-F597-0438-930A6012FECD}"/>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38" name="Picture 2">
            <a:extLst>
              <a:ext uri="{FF2B5EF4-FFF2-40B4-BE49-F238E27FC236}">
                <a16:creationId xmlns:a16="http://schemas.microsoft.com/office/drawing/2014/main" id="{9F834444-BA48-55FD-2399-E524281DB1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 t="3333" r="1667" b="5000"/>
          <a:stretch/>
        </p:blipFill>
        <p:spPr bwMode="auto">
          <a:xfrm>
            <a:off x="84029" y="35650"/>
            <a:ext cx="3799870" cy="3603325"/>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901C176-D0F8-4E3E-CB2C-E32C6D179EF1}"/>
              </a:ext>
            </a:extLst>
          </p:cNvPr>
          <p:cNvSpPr>
            <a:spLocks noGrp="1"/>
          </p:cNvSpPr>
          <p:nvPr>
            <p:ph type="title"/>
          </p:nvPr>
        </p:nvSpPr>
        <p:spPr>
          <a:xfrm>
            <a:off x="6457950" y="685800"/>
            <a:ext cx="2400300" cy="15849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07D1371A-E222-5E96-D19D-83456052957D}"/>
              </a:ext>
            </a:extLst>
          </p:cNvPr>
          <p:cNvSpPr>
            <a:spLocks noGrp="1"/>
          </p:cNvSpPr>
          <p:nvPr>
            <p:ph type="body" sz="half" idx="2"/>
          </p:nvPr>
        </p:nvSpPr>
        <p:spPr>
          <a:xfrm>
            <a:off x="6245087" y="2438400"/>
            <a:ext cx="2895600" cy="4587240"/>
          </a:xfrm>
        </p:spPr>
        <p:txBody>
          <a:bodyPr>
            <a:normAutofit fontScale="92500" lnSpcReduction="20000"/>
          </a:bodyPr>
          <a:lstStyle/>
          <a:p>
            <a:pPr marL="285750" indent="-285750">
              <a:buFont typeface="Arial" panose="020B0604020202020204" pitchFamily="34" charset="0"/>
              <a:buChar char="•"/>
            </a:pPr>
            <a:r>
              <a:rPr lang="en-US" sz="2400" dirty="0">
                <a:solidFill>
                  <a:schemeClr val="tx1"/>
                </a:solidFill>
              </a:rPr>
              <a:t>Teenager </a:t>
            </a:r>
          </a:p>
          <a:p>
            <a:pPr marL="285750" indent="-285750">
              <a:buFont typeface="Arial" panose="020B0604020202020204" pitchFamily="34" charset="0"/>
              <a:buChar char="•"/>
            </a:pPr>
            <a:r>
              <a:rPr lang="en-US" sz="2400" b="1" dirty="0">
                <a:solidFill>
                  <a:schemeClr val="tx1"/>
                </a:solidFill>
              </a:rPr>
              <a:t>Folk Medicine Practice</a:t>
            </a:r>
          </a:p>
          <a:p>
            <a:pPr marL="285750" indent="-285750">
              <a:buFont typeface="Arial" panose="020B0604020202020204" pitchFamily="34" charset="0"/>
              <a:buChar char="•"/>
            </a:pPr>
            <a:r>
              <a:rPr lang="en-US" sz="2400" dirty="0">
                <a:solidFill>
                  <a:schemeClr val="tx1"/>
                </a:solidFill>
              </a:rPr>
              <a:t>Mechanism: Cupping</a:t>
            </a:r>
          </a:p>
          <a:p>
            <a:pPr marL="285750" indent="-285750">
              <a:buFont typeface="Arial" panose="020B0604020202020204" pitchFamily="34" charset="0"/>
              <a:buChar char="•"/>
            </a:pPr>
            <a:r>
              <a:rPr lang="en-US" sz="2400" dirty="0">
                <a:solidFill>
                  <a:schemeClr val="tx1"/>
                </a:solidFill>
              </a:rPr>
              <a:t>During cupping, the alcohol used to flame the cup splashed on teenager’s skin and ignited</a:t>
            </a:r>
          </a:p>
          <a:p>
            <a:r>
              <a:rPr lang="en-US" sz="2400" dirty="0">
                <a:solidFill>
                  <a:schemeClr val="tx1"/>
                </a:solidFill>
              </a:rPr>
              <a:t>(Which caused the burns on mid-backside and arm)</a:t>
            </a:r>
          </a:p>
        </p:txBody>
      </p:sp>
      <p:pic>
        <p:nvPicPr>
          <p:cNvPr id="5" name="Picture 4" descr="A person receiving a cupping treatment&#10;&#10;Description automatically generated">
            <a:extLst>
              <a:ext uri="{FF2B5EF4-FFF2-40B4-BE49-F238E27FC236}">
                <a16:creationId xmlns:a16="http://schemas.microsoft.com/office/drawing/2014/main" id="{A463C830-BC19-E329-064D-301276591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015" y="3576271"/>
            <a:ext cx="3858249" cy="3281729"/>
          </a:xfrm>
          <a:prstGeom prst="rect">
            <a:avLst/>
          </a:prstGeom>
          <a:effectLst>
            <a:softEdge rad="63500"/>
          </a:effectLst>
        </p:spPr>
      </p:pic>
      <p:sp>
        <p:nvSpPr>
          <p:cNvPr id="7" name="Arrow: Right 6">
            <a:extLst>
              <a:ext uri="{FF2B5EF4-FFF2-40B4-BE49-F238E27FC236}">
                <a16:creationId xmlns:a16="http://schemas.microsoft.com/office/drawing/2014/main" id="{24930E4D-8B68-BF92-1FA8-C2C67BB992EA}"/>
              </a:ext>
            </a:extLst>
          </p:cNvPr>
          <p:cNvSpPr/>
          <p:nvPr/>
        </p:nvSpPr>
        <p:spPr>
          <a:xfrm>
            <a:off x="533400" y="4498075"/>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56E1D40-CCD3-E861-766D-E971562E9BEE}"/>
              </a:ext>
            </a:extLst>
          </p:cNvPr>
          <p:cNvSpPr/>
          <p:nvPr/>
        </p:nvSpPr>
        <p:spPr>
          <a:xfrm rot="10800000">
            <a:off x="3565134" y="1158080"/>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solidFill>
                <a:schemeClr val="bg1">
                  <a:lumMod val="95000"/>
                </a:schemeClr>
              </a:solidFill>
            </a:endParaRPr>
          </a:p>
        </p:txBody>
      </p:sp>
      <p:sp>
        <p:nvSpPr>
          <p:cNvPr id="10" name="TextBox 9">
            <a:extLst>
              <a:ext uri="{FF2B5EF4-FFF2-40B4-BE49-F238E27FC236}">
                <a16:creationId xmlns:a16="http://schemas.microsoft.com/office/drawing/2014/main" id="{261A0E75-1F0E-25BC-18BF-3CCC7CD4E03B}"/>
              </a:ext>
            </a:extLst>
          </p:cNvPr>
          <p:cNvSpPr txBox="1"/>
          <p:nvPr/>
        </p:nvSpPr>
        <p:spPr>
          <a:xfrm>
            <a:off x="3962400" y="1723173"/>
            <a:ext cx="1471631" cy="923330"/>
          </a:xfrm>
          <a:prstGeom prst="rect">
            <a:avLst/>
          </a:prstGeom>
          <a:noFill/>
        </p:spPr>
        <p:txBody>
          <a:bodyPr wrap="square">
            <a:spAutoFit/>
          </a:bodyPr>
          <a:lstStyle/>
          <a:p>
            <a:pPr algn="r"/>
            <a:r>
              <a:rPr lang="en-US" dirty="0">
                <a:solidFill>
                  <a:schemeClr val="bg1">
                    <a:lumMod val="95000"/>
                  </a:schemeClr>
                </a:solidFill>
              </a:rPr>
              <a:t>Severe Example Of Cupping </a:t>
            </a:r>
          </a:p>
        </p:txBody>
      </p:sp>
      <p:sp>
        <p:nvSpPr>
          <p:cNvPr id="12" name="TextBox 11">
            <a:extLst>
              <a:ext uri="{FF2B5EF4-FFF2-40B4-BE49-F238E27FC236}">
                <a16:creationId xmlns:a16="http://schemas.microsoft.com/office/drawing/2014/main" id="{B6D7EC64-F936-B376-C7CE-E888EBEDA886}"/>
              </a:ext>
            </a:extLst>
          </p:cNvPr>
          <p:cNvSpPr txBox="1"/>
          <p:nvPr/>
        </p:nvSpPr>
        <p:spPr>
          <a:xfrm>
            <a:off x="609600" y="5201666"/>
            <a:ext cx="1828800" cy="646331"/>
          </a:xfrm>
          <a:prstGeom prst="rect">
            <a:avLst/>
          </a:prstGeom>
          <a:noFill/>
        </p:spPr>
        <p:txBody>
          <a:bodyPr wrap="square">
            <a:spAutoFit/>
          </a:bodyPr>
          <a:lstStyle/>
          <a:p>
            <a:r>
              <a:rPr lang="en-US" dirty="0">
                <a:solidFill>
                  <a:schemeClr val="bg1">
                    <a:lumMod val="95000"/>
                  </a:schemeClr>
                </a:solidFill>
              </a:rPr>
              <a:t>Mild Example Of Cupping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184010-00FF-AAEE-C498-C7DCAEAD247C}"/>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naked child with a tattoo on his body&#10;&#10;Description automatically generated">
            <a:extLst>
              <a:ext uri="{FF2B5EF4-FFF2-40B4-BE49-F238E27FC236}">
                <a16:creationId xmlns:a16="http://schemas.microsoft.com/office/drawing/2014/main" id="{47A375A5-F9A3-C22C-3982-03EE5C7BF5F6}"/>
              </a:ext>
            </a:extLst>
          </p:cNvPr>
          <p:cNvPicPr>
            <a:picLocks noChangeAspect="1"/>
          </p:cNvPicPr>
          <p:nvPr/>
        </p:nvPicPr>
        <p:blipFill rotWithShape="1">
          <a:blip r:embed="rId3">
            <a:extLst>
              <a:ext uri="{28A0092B-C50C-407E-A947-70E740481C1C}">
                <a14:useLocalDpi xmlns:a14="http://schemas.microsoft.com/office/drawing/2010/main" val="0"/>
              </a:ext>
            </a:extLst>
          </a:blip>
          <a:srcRect l="3776" t="1193" r="7626" b="3905"/>
          <a:stretch/>
        </p:blipFill>
        <p:spPr>
          <a:xfrm>
            <a:off x="2851383" y="1713451"/>
            <a:ext cx="3408447" cy="5186767"/>
          </a:xfrm>
          <a:prstGeom prst="rect">
            <a:avLst/>
          </a:prstGeom>
          <a:effectLst>
            <a:softEdge rad="101600"/>
          </a:effectLst>
        </p:spPr>
      </p:pic>
      <p:grpSp>
        <p:nvGrpSpPr>
          <p:cNvPr id="7" name="Group 6">
            <a:extLst>
              <a:ext uri="{FF2B5EF4-FFF2-40B4-BE49-F238E27FC236}">
                <a16:creationId xmlns:a16="http://schemas.microsoft.com/office/drawing/2014/main" id="{24434779-6762-CE82-CF67-64FBD28C303F}"/>
              </a:ext>
            </a:extLst>
          </p:cNvPr>
          <p:cNvGrpSpPr/>
          <p:nvPr/>
        </p:nvGrpSpPr>
        <p:grpSpPr>
          <a:xfrm>
            <a:off x="0" y="76200"/>
            <a:ext cx="3026370" cy="5432334"/>
            <a:chOff x="0" y="76200"/>
            <a:chExt cx="3026370" cy="5432334"/>
          </a:xfrm>
        </p:grpSpPr>
        <p:pic>
          <p:nvPicPr>
            <p:cNvPr id="44034" name="Picture 2">
              <a:extLst>
                <a:ext uri="{FF2B5EF4-FFF2-40B4-BE49-F238E27FC236}">
                  <a16:creationId xmlns:a16="http://schemas.microsoft.com/office/drawing/2014/main" id="{58C65C6F-8151-A23E-4531-728475BC18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6" t="1666" r="8709" b="2601"/>
            <a:stretch/>
          </p:blipFill>
          <p:spPr bwMode="auto">
            <a:xfrm>
              <a:off x="0" y="76200"/>
              <a:ext cx="3026370" cy="5432334"/>
            </a:xfrm>
            <a:prstGeom prst="rect">
              <a:avLst/>
            </a:prstGeom>
            <a:noFill/>
            <a:ln>
              <a:noFill/>
            </a:ln>
            <a:effectLst>
              <a:softEdge rad="139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A8C2B35-D96A-008C-DEE8-A1E7240293E5}"/>
                </a:ext>
              </a:extLst>
            </p:cNvPr>
            <p:cNvSpPr>
              <a:spLocks/>
            </p:cNvSpPr>
            <p:nvPr/>
          </p:nvSpPr>
          <p:spPr>
            <a:xfrm>
              <a:off x="1497143" y="3773434"/>
              <a:ext cx="228600" cy="1066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77FB993-D6A9-75FF-67D5-BC4DE8E878F4}"/>
              </a:ext>
            </a:extLst>
          </p:cNvPr>
          <p:cNvSpPr>
            <a:spLocks noGrp="1"/>
          </p:cNvSpPr>
          <p:nvPr>
            <p:ph type="title"/>
          </p:nvPr>
        </p:nvSpPr>
        <p:spPr>
          <a:xfrm>
            <a:off x="6457950" y="7620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9" name="Text Placeholder 8">
            <a:extLst>
              <a:ext uri="{FF2B5EF4-FFF2-40B4-BE49-F238E27FC236}">
                <a16:creationId xmlns:a16="http://schemas.microsoft.com/office/drawing/2014/main" id="{819AA03B-2794-5FFE-18EE-7D9E8BD2A6BD}"/>
              </a:ext>
            </a:extLst>
          </p:cNvPr>
          <p:cNvSpPr>
            <a:spLocks noGrp="1"/>
          </p:cNvSpPr>
          <p:nvPr>
            <p:ph type="body" sz="half" idx="2"/>
          </p:nvPr>
        </p:nvSpPr>
        <p:spPr>
          <a:xfrm>
            <a:off x="6259830" y="2417064"/>
            <a:ext cx="2884170" cy="4288536"/>
          </a:xfrm>
        </p:spPr>
        <p:txBody>
          <a:bodyPr>
            <a:normAutofit lnSpcReduction="10000"/>
          </a:bodyPr>
          <a:lstStyle/>
          <a:p>
            <a:pPr marL="285750" indent="-285750">
              <a:buFont typeface="Arial" panose="020B0604020202020204" pitchFamily="34" charset="0"/>
              <a:buChar char="•"/>
            </a:pPr>
            <a:r>
              <a:rPr lang="en-US" sz="2400" dirty="0">
                <a:solidFill>
                  <a:schemeClr val="tx1"/>
                </a:solidFill>
              </a:rPr>
              <a:t>3 y/o girl</a:t>
            </a:r>
          </a:p>
          <a:p>
            <a:pPr marL="285750" indent="-285750">
              <a:buFont typeface="Arial" panose="020B0604020202020204" pitchFamily="34" charset="0"/>
              <a:buChar char="•"/>
            </a:pPr>
            <a:r>
              <a:rPr lang="en-US" sz="2400" dirty="0">
                <a:solidFill>
                  <a:schemeClr val="tx1"/>
                </a:solidFill>
              </a:rPr>
              <a:t>Numerous old loops and linear marks</a:t>
            </a:r>
          </a:p>
          <a:p>
            <a:pPr marL="285750" indent="-285750">
              <a:buFont typeface="Arial" panose="020B0604020202020204" pitchFamily="34" charset="0"/>
              <a:buChar char="•"/>
            </a:pPr>
            <a:r>
              <a:rPr lang="en-US" sz="2400" dirty="0">
                <a:solidFill>
                  <a:schemeClr val="tx1"/>
                </a:solidFill>
              </a:rPr>
              <a:t>Mechanism: switch/belt</a:t>
            </a:r>
          </a:p>
          <a:p>
            <a:pPr marL="285750" indent="-285750">
              <a:buFont typeface="Arial" panose="020B0604020202020204" pitchFamily="34" charset="0"/>
              <a:buChar char="•"/>
            </a:pPr>
            <a:r>
              <a:rPr lang="en-US" sz="2400" dirty="0">
                <a:solidFill>
                  <a:schemeClr val="tx1"/>
                </a:solidFill>
              </a:rPr>
              <a:t>Reason: disrespectful behavior</a:t>
            </a:r>
          </a:p>
          <a:p>
            <a:pPr marL="285750" indent="-285750">
              <a:buFont typeface="Arial" panose="020B0604020202020204" pitchFamily="34" charset="0"/>
              <a:buChar char="•"/>
            </a:pPr>
            <a:r>
              <a:rPr lang="en-US" sz="2400" dirty="0">
                <a:solidFill>
                  <a:schemeClr val="tx1"/>
                </a:solidFill>
              </a:rPr>
              <a:t>Some cut through skin</a:t>
            </a:r>
          </a:p>
          <a:p>
            <a:endParaRPr lang="en-US" dirty="0"/>
          </a:p>
        </p:txBody>
      </p:sp>
      <p:sp>
        <p:nvSpPr>
          <p:cNvPr id="5" name="Rectangle 4">
            <a:extLst>
              <a:ext uri="{FF2B5EF4-FFF2-40B4-BE49-F238E27FC236}">
                <a16:creationId xmlns:a16="http://schemas.microsoft.com/office/drawing/2014/main" id="{E2C416CA-44A5-10D5-0FEC-386715D72383}"/>
              </a:ext>
            </a:extLst>
          </p:cNvPr>
          <p:cNvSpPr>
            <a:spLocks/>
          </p:cNvSpPr>
          <p:nvPr/>
        </p:nvSpPr>
        <p:spPr>
          <a:xfrm>
            <a:off x="4306368" y="5508534"/>
            <a:ext cx="609600" cy="381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5F25D2-6C7F-A922-8A3F-3AB8D1048274}"/>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082" name="Picture 2">
            <a:extLst>
              <a:ext uri="{FF2B5EF4-FFF2-40B4-BE49-F238E27FC236}">
                <a16:creationId xmlns:a16="http://schemas.microsoft.com/office/drawing/2014/main" id="{6F741BD4-32DC-847D-4C27-EEE6E9EFDB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8" t="2786" r="3431" b="4357"/>
          <a:stretch/>
        </p:blipFill>
        <p:spPr bwMode="auto">
          <a:xfrm>
            <a:off x="2660267" y="152400"/>
            <a:ext cx="3525710" cy="3459186"/>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up of a child's face&#10;&#10;Description automatically generated">
            <a:extLst>
              <a:ext uri="{FF2B5EF4-FFF2-40B4-BE49-F238E27FC236}">
                <a16:creationId xmlns:a16="http://schemas.microsoft.com/office/drawing/2014/main" id="{DBCFDFA5-9132-521D-1566-25C9958CD194}"/>
              </a:ext>
            </a:extLst>
          </p:cNvPr>
          <p:cNvPicPr>
            <a:picLocks noChangeAspect="1"/>
          </p:cNvPicPr>
          <p:nvPr/>
        </p:nvPicPr>
        <p:blipFill rotWithShape="1">
          <a:blip r:embed="rId4">
            <a:extLst>
              <a:ext uri="{28A0092B-C50C-407E-A947-70E740481C1C}">
                <a14:useLocalDpi xmlns:a14="http://schemas.microsoft.com/office/drawing/2010/main" val="0"/>
              </a:ext>
            </a:extLst>
          </a:blip>
          <a:srcRect l="3081" t="2048" r="6058" b="4496"/>
          <a:stretch/>
        </p:blipFill>
        <p:spPr>
          <a:xfrm>
            <a:off x="375317" y="152400"/>
            <a:ext cx="2362939" cy="3352800"/>
          </a:xfrm>
          <a:prstGeom prst="rect">
            <a:avLst/>
          </a:prstGeom>
          <a:effectLst>
            <a:softEdge rad="76200"/>
          </a:effectLst>
        </p:spPr>
      </p:pic>
      <p:sp>
        <p:nvSpPr>
          <p:cNvPr id="3" name="Title 2">
            <a:extLst>
              <a:ext uri="{FF2B5EF4-FFF2-40B4-BE49-F238E27FC236}">
                <a16:creationId xmlns:a16="http://schemas.microsoft.com/office/drawing/2014/main" id="{762835CE-AD6F-FD54-98AC-4E928C7A23F5}"/>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EE78BE1C-03D1-D4ED-6F57-377B9262524F}"/>
              </a:ext>
            </a:extLst>
          </p:cNvPr>
          <p:cNvSpPr>
            <a:spLocks noGrp="1"/>
          </p:cNvSpPr>
          <p:nvPr>
            <p:ph type="body" sz="half" idx="2"/>
          </p:nvPr>
        </p:nvSpPr>
        <p:spPr>
          <a:xfrm>
            <a:off x="6248400" y="2423160"/>
            <a:ext cx="2819400" cy="3291840"/>
          </a:xfrm>
        </p:spPr>
        <p:txBody>
          <a:bodyPr>
            <a:normAutofit/>
          </a:bodyPr>
          <a:lstStyle/>
          <a:p>
            <a:pPr marL="285750" indent="-285750">
              <a:buFont typeface="Arial" panose="020B0604020202020204" pitchFamily="34" charset="0"/>
              <a:buChar char="•"/>
            </a:pPr>
            <a:r>
              <a:rPr lang="en-US" sz="2400" dirty="0">
                <a:solidFill>
                  <a:schemeClr val="tx1"/>
                </a:solidFill>
              </a:rPr>
              <a:t>23 m/o boy</a:t>
            </a:r>
          </a:p>
          <a:p>
            <a:pPr marL="285750" indent="-285750">
              <a:buFont typeface="Arial" panose="020B0604020202020204" pitchFamily="34" charset="0"/>
              <a:buChar char="•"/>
            </a:pPr>
            <a:r>
              <a:rPr lang="en-US" sz="2400" dirty="0">
                <a:solidFill>
                  <a:schemeClr val="tx1"/>
                </a:solidFill>
              </a:rPr>
              <a:t>Loop marks appear on child's face</a:t>
            </a:r>
          </a:p>
          <a:p>
            <a:pPr marL="285750" indent="-285750">
              <a:buFont typeface="Arial" panose="020B0604020202020204" pitchFamily="34" charset="0"/>
              <a:buChar char="•"/>
            </a:pPr>
            <a:r>
              <a:rPr lang="en-US" sz="2400" dirty="0">
                <a:solidFill>
                  <a:schemeClr val="tx1"/>
                </a:solidFill>
              </a:rPr>
              <a:t>Injuries a result of beating with Extension cord or belt </a:t>
            </a:r>
          </a:p>
          <a:p>
            <a:endParaRPr lang="en-US" dirty="0"/>
          </a:p>
        </p:txBody>
      </p:sp>
      <p:pic>
        <p:nvPicPr>
          <p:cNvPr id="5" name="Picture 4" descr="A close-up of a baby's face&#10;&#10;Description automatically generated">
            <a:extLst>
              <a:ext uri="{FF2B5EF4-FFF2-40B4-BE49-F238E27FC236}">
                <a16:creationId xmlns:a16="http://schemas.microsoft.com/office/drawing/2014/main" id="{EF36BCD7-4FD5-7231-60B5-AA75086DFCE3}"/>
              </a:ext>
            </a:extLst>
          </p:cNvPr>
          <p:cNvPicPr>
            <a:picLocks noChangeAspect="1"/>
          </p:cNvPicPr>
          <p:nvPr/>
        </p:nvPicPr>
        <p:blipFill rotWithShape="1">
          <a:blip r:embed="rId5">
            <a:extLst>
              <a:ext uri="{28A0092B-C50C-407E-A947-70E740481C1C}">
                <a14:useLocalDpi xmlns:a14="http://schemas.microsoft.com/office/drawing/2010/main" val="0"/>
              </a:ext>
            </a:extLst>
          </a:blip>
          <a:srcRect l="6096" t="4292" r="3354" b="7243"/>
          <a:stretch/>
        </p:blipFill>
        <p:spPr>
          <a:xfrm>
            <a:off x="1576227" y="3523399"/>
            <a:ext cx="3429000" cy="3350034"/>
          </a:xfrm>
          <a:prstGeom prst="rect">
            <a:avLst/>
          </a:prstGeom>
          <a:effectLst>
            <a:softEdge rad="1016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912BE-8DFD-78D9-A718-5E17A686A94D}"/>
              </a:ext>
            </a:extLst>
          </p:cNvPr>
          <p:cNvSpPr>
            <a:spLocks noGrp="1"/>
          </p:cNvSpPr>
          <p:nvPr>
            <p:ph type="title"/>
          </p:nvPr>
        </p:nvSpPr>
        <p:spPr>
          <a:xfrm>
            <a:off x="5943600" y="1676400"/>
            <a:ext cx="3048000" cy="2281428"/>
          </a:xfrm>
        </p:spPr>
        <p:txBody>
          <a:bodyPr>
            <a:noAutofit/>
          </a:bodyPr>
          <a:lstStyle/>
          <a:p>
            <a:r>
              <a:rPr lang="en-US" sz="4000" dirty="0">
                <a:solidFill>
                  <a:srgbClr val="52A3CB"/>
                </a:solidFill>
              </a:rPr>
              <a:t>Behavioral Indicators of Physical Abuse</a:t>
            </a:r>
          </a:p>
        </p:txBody>
      </p:sp>
      <p:graphicFrame>
        <p:nvGraphicFramePr>
          <p:cNvPr id="7" name="Table 7">
            <a:extLst>
              <a:ext uri="{FF2B5EF4-FFF2-40B4-BE49-F238E27FC236}">
                <a16:creationId xmlns:a16="http://schemas.microsoft.com/office/drawing/2014/main" id="{0F1368AB-B605-C67C-6839-22B4D6E01C22}"/>
              </a:ext>
            </a:extLst>
          </p:cNvPr>
          <p:cNvGraphicFramePr>
            <a:graphicFrameLocks noGrp="1"/>
          </p:cNvGraphicFramePr>
          <p:nvPr>
            <p:extLst>
              <p:ext uri="{D42A27DB-BD31-4B8C-83A1-F6EECF244321}">
                <p14:modId xmlns:p14="http://schemas.microsoft.com/office/powerpoint/2010/main" val="3465390383"/>
              </p:ext>
            </p:extLst>
          </p:nvPr>
        </p:nvGraphicFramePr>
        <p:xfrm>
          <a:off x="228600" y="152399"/>
          <a:ext cx="5334000" cy="6542075"/>
        </p:xfrm>
        <a:graphic>
          <a:graphicData uri="http://schemas.openxmlformats.org/drawingml/2006/table">
            <a:tbl>
              <a:tblPr firstRow="1" bandRow="1">
                <a:tableStyleId>{5C22544A-7EE6-4342-B048-85BDC9FD1C3A}</a:tableStyleId>
              </a:tblPr>
              <a:tblGrid>
                <a:gridCol w="1826712">
                  <a:extLst>
                    <a:ext uri="{9D8B030D-6E8A-4147-A177-3AD203B41FA5}">
                      <a16:colId xmlns:a16="http://schemas.microsoft.com/office/drawing/2014/main" val="70315921"/>
                    </a:ext>
                  </a:extLst>
                </a:gridCol>
                <a:gridCol w="3507288">
                  <a:extLst>
                    <a:ext uri="{9D8B030D-6E8A-4147-A177-3AD203B41FA5}">
                      <a16:colId xmlns:a16="http://schemas.microsoft.com/office/drawing/2014/main" val="528583314"/>
                    </a:ext>
                  </a:extLst>
                </a:gridCol>
              </a:tblGrid>
              <a:tr h="310068">
                <a:tc>
                  <a:txBody>
                    <a:bodyPr/>
                    <a:lstStyle/>
                    <a:p>
                      <a:pPr algn="ctr"/>
                      <a:r>
                        <a:rPr lang="en-US" sz="1600" dirty="0">
                          <a:solidFill>
                            <a:schemeClr val="tx1">
                              <a:lumMod val="95000"/>
                              <a:lumOff val="5000"/>
                            </a:schemeClr>
                          </a:solidFill>
                          <a:latin typeface="+mn-lt"/>
                        </a:rPr>
                        <a:t>Indicator</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1600" dirty="0">
                          <a:solidFill>
                            <a:schemeClr val="tx1">
                              <a:lumMod val="95000"/>
                              <a:lumOff val="5000"/>
                            </a:schemeClr>
                          </a:solidFill>
                          <a:latin typeface="+mn-lt"/>
                        </a:rPr>
                        <a:t>Example</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602631721"/>
                  </a:ext>
                </a:extLst>
              </a:tr>
              <a:tr h="914410">
                <a:tc>
                  <a:txBody>
                    <a:bodyPr/>
                    <a:lstStyle/>
                    <a:p>
                      <a:r>
                        <a:rPr lang="en-US" sz="1400" b="1" dirty="0">
                          <a:solidFill>
                            <a:srgbClr val="6E2639"/>
                          </a:solidFill>
                          <a:latin typeface="+mn-lt"/>
                          <a:cs typeface="Arial" panose="020B0604020202020204" pitchFamily="34" charset="0"/>
                        </a:rPr>
                        <a:t>Fear of going home</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says he/she is afraid to</a:t>
                      </a:r>
                      <a:r>
                        <a:rPr lang="en-US" sz="1400" baseline="0" dirty="0">
                          <a:solidFill>
                            <a:srgbClr val="6E2639"/>
                          </a:solidFill>
                          <a:latin typeface="+mn-lt"/>
                          <a:cs typeface="Arial" panose="020B0604020202020204" pitchFamily="34" charset="0"/>
                        </a:rPr>
                        <a:t> go home because of fear of corporal punishment by parent </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36177651"/>
                  </a:ext>
                </a:extLst>
              </a:tr>
              <a:tr h="1083519">
                <a:tc>
                  <a:txBody>
                    <a:bodyPr/>
                    <a:lstStyle/>
                    <a:p>
                      <a:r>
                        <a:rPr lang="en-US" sz="1400" b="1" dirty="0">
                          <a:solidFill>
                            <a:srgbClr val="6E2639"/>
                          </a:solidFill>
                          <a:latin typeface="+mn-lt"/>
                          <a:cs typeface="Arial" panose="020B0604020202020204" pitchFamily="34" charset="0"/>
                        </a:rPr>
                        <a:t>Reports injury by parents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Reports frequent injury from</a:t>
                      </a:r>
                      <a:r>
                        <a:rPr lang="en-US" sz="1400" baseline="0" dirty="0">
                          <a:solidFill>
                            <a:srgbClr val="6E2639"/>
                          </a:solidFill>
                          <a:latin typeface="+mn-lt"/>
                          <a:cs typeface="Arial" panose="020B0604020202020204" pitchFamily="34" charset="0"/>
                        </a:rPr>
                        <a:t> corporal punishment by parent</a:t>
                      </a:r>
                    </a:p>
                    <a:p>
                      <a:pPr marL="285750" indent="-285750">
                        <a:buFont typeface="Wingdings" panose="05000000000000000000" pitchFamily="2" charset="2"/>
                        <a:buChar char="§"/>
                      </a:pPr>
                      <a:r>
                        <a:rPr lang="en-US" sz="1400" baseline="0" dirty="0">
                          <a:solidFill>
                            <a:srgbClr val="6E2639"/>
                          </a:solidFill>
                          <a:latin typeface="+mn-lt"/>
                          <a:cs typeface="Arial" panose="020B0604020202020204" pitchFamily="34" charset="0"/>
                        </a:rPr>
                        <a:t>Often blames self (e.g., “I was bad, so I was punished”)</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749858596"/>
                  </a:ext>
                </a:extLst>
              </a:tr>
              <a:tr h="1083519">
                <a:tc>
                  <a:txBody>
                    <a:bodyPr/>
                    <a:lstStyle/>
                    <a:p>
                      <a:r>
                        <a:rPr lang="en-US" sz="1400" b="1" dirty="0">
                          <a:solidFill>
                            <a:srgbClr val="6E2639"/>
                          </a:solidFill>
                          <a:latin typeface="+mn-lt"/>
                          <a:cs typeface="Arial" panose="020B0604020202020204" pitchFamily="34" charset="0"/>
                        </a:rPr>
                        <a:t>Wearing clothing</a:t>
                      </a:r>
                      <a:r>
                        <a:rPr lang="en-US" sz="1400" b="1" baseline="0" dirty="0">
                          <a:solidFill>
                            <a:srgbClr val="6E2639"/>
                          </a:solidFill>
                          <a:latin typeface="+mn-lt"/>
                          <a:cs typeface="Arial" panose="020B0604020202020204" pitchFamily="34" charset="0"/>
                        </a:rPr>
                        <a:t> inappropriate to season </a:t>
                      </a:r>
                      <a:endParaRPr lang="en-US" sz="1400" b="1"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may</a:t>
                      </a:r>
                      <a:r>
                        <a:rPr lang="en-US" sz="1400" baseline="0" dirty="0">
                          <a:solidFill>
                            <a:srgbClr val="6E2639"/>
                          </a:solidFill>
                          <a:latin typeface="+mn-lt"/>
                          <a:cs typeface="Arial" panose="020B0604020202020204" pitchFamily="34" charset="0"/>
                        </a:rPr>
                        <a:t> wear long sleeves in summer or other clothing inappropriate for the season to hide physical bruises from abuse</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91044929"/>
                  </a:ext>
                </a:extLst>
              </a:tr>
              <a:tr h="1709282">
                <a:tc>
                  <a:txBody>
                    <a:bodyPr/>
                    <a:lstStyle/>
                    <a:p>
                      <a:r>
                        <a:rPr lang="en-US" sz="1400" b="1" dirty="0">
                          <a:solidFill>
                            <a:srgbClr val="6E2639"/>
                          </a:solidFill>
                          <a:latin typeface="+mn-lt"/>
                          <a:cs typeface="Arial" panose="020B0604020202020204" pitchFamily="34" charset="0"/>
                        </a:rPr>
                        <a:t>Exhibits an extreme variety of behaviors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rgbClr val="6E2639"/>
                          </a:solidFill>
                          <a:latin typeface="+mn-lt"/>
                          <a:cs typeface="Arial" panose="020B0604020202020204" pitchFamily="34" charset="0"/>
                        </a:rPr>
                        <a:t>Extreme</a:t>
                      </a:r>
                      <a:r>
                        <a:rPr lang="en-US" sz="1400" baseline="0" dirty="0">
                          <a:solidFill>
                            <a:srgbClr val="6E2639"/>
                          </a:solidFill>
                          <a:latin typeface="+mn-lt"/>
                          <a:cs typeface="Arial" panose="020B0604020202020204" pitchFamily="34" charset="0"/>
                        </a:rPr>
                        <a:t> mood changes </a:t>
                      </a:r>
                      <a:endParaRPr lang="en-US" sz="1400" dirty="0">
                        <a:solidFill>
                          <a:srgbClr val="6E2639"/>
                        </a:solidFill>
                        <a:latin typeface="+mn-lt"/>
                        <a:cs typeface="Arial" panose="020B0604020202020204" pitchFamily="34" charset="0"/>
                      </a:endParaRP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Unusually aggressive or withdrawn from peers</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Apprehensive when other children cry</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Hostile to parents, adults or other adults</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Wary of contacts with parents or other adults</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803786270"/>
                  </a:ext>
                </a:extLst>
              </a:tr>
              <a:tr h="311690">
                <a:tc>
                  <a:txBody>
                    <a:bodyPr/>
                    <a:lstStyle/>
                    <a:p>
                      <a:r>
                        <a:rPr lang="en-US" sz="1400" b="1" dirty="0">
                          <a:solidFill>
                            <a:srgbClr val="6E2639"/>
                          </a:solidFill>
                          <a:latin typeface="+mn-lt"/>
                          <a:cs typeface="Arial" panose="020B0604020202020204" pitchFamily="34" charset="0"/>
                        </a:rPr>
                        <a:t>Habit disorders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Self-injurious behaviors</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74130339"/>
                  </a:ext>
                </a:extLst>
              </a:tr>
              <a:tr h="407082">
                <a:tc>
                  <a:txBody>
                    <a:bodyPr/>
                    <a:lstStyle/>
                    <a:p>
                      <a:r>
                        <a:rPr lang="en-US" sz="1400" b="1" dirty="0">
                          <a:solidFill>
                            <a:srgbClr val="6E2639"/>
                          </a:solidFill>
                          <a:latin typeface="+mn-lt"/>
                          <a:cs typeface="Arial" panose="020B0604020202020204" pitchFamily="34" charset="0"/>
                        </a:rPr>
                        <a:t>Runaway attempts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runs away</a:t>
                      </a:r>
                      <a:r>
                        <a:rPr lang="en-US" sz="1400" baseline="0" dirty="0">
                          <a:solidFill>
                            <a:srgbClr val="6E2639"/>
                          </a:solidFill>
                          <a:latin typeface="+mn-lt"/>
                          <a:cs typeface="Arial" panose="020B0604020202020204" pitchFamily="34" charset="0"/>
                        </a:rPr>
                        <a:t> from home</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718744455"/>
                  </a:ext>
                </a:extLst>
              </a:tr>
              <a:tr h="428831">
                <a:tc>
                  <a:txBody>
                    <a:bodyPr/>
                    <a:lstStyle/>
                    <a:p>
                      <a:r>
                        <a:rPr lang="en-US" sz="1400" b="1" dirty="0">
                          <a:solidFill>
                            <a:srgbClr val="6E2639"/>
                          </a:solidFill>
                          <a:latin typeface="+mn-lt"/>
                          <a:cs typeface="Arial" panose="020B0604020202020204" pitchFamily="34" charset="0"/>
                        </a:rPr>
                        <a:t>Suicide attempts</a:t>
                      </a:r>
                      <a:r>
                        <a:rPr lang="en-US" sz="1400" b="1" baseline="0" dirty="0">
                          <a:solidFill>
                            <a:srgbClr val="6E2639"/>
                          </a:solidFill>
                          <a:latin typeface="+mn-lt"/>
                          <a:cs typeface="Arial" panose="020B0604020202020204" pitchFamily="34" charset="0"/>
                        </a:rPr>
                        <a:t> </a:t>
                      </a:r>
                      <a:endParaRPr lang="en-US" sz="1400" b="1"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threatens or attempts suicide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2920713"/>
                  </a:ext>
                </a:extLst>
              </a:tr>
            </a:tbl>
          </a:graphicData>
        </a:graphic>
      </p:graphicFrame>
    </p:spTree>
    <p:extLst>
      <p:ext uri="{BB962C8B-B14F-4D97-AF65-F5344CB8AC3E}">
        <p14:creationId xmlns:p14="http://schemas.microsoft.com/office/powerpoint/2010/main" val="95902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38F461-B39D-2AA9-7282-3E90C3A8C4E4}"/>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ith a very long curly hair&#10;&#10;Description automatically generated with medium confidence">
            <a:extLst>
              <a:ext uri="{FF2B5EF4-FFF2-40B4-BE49-F238E27FC236}">
                <a16:creationId xmlns:a16="http://schemas.microsoft.com/office/drawing/2014/main" id="{C99DC765-87E7-3168-D025-87B1072651FD}"/>
              </a:ext>
            </a:extLst>
          </p:cNvPr>
          <p:cNvPicPr>
            <a:picLocks noChangeAspect="1"/>
          </p:cNvPicPr>
          <p:nvPr/>
        </p:nvPicPr>
        <p:blipFill rotWithShape="1">
          <a:blip r:embed="rId3">
            <a:extLst>
              <a:ext uri="{28A0092B-C50C-407E-A947-70E740481C1C}">
                <a14:useLocalDpi xmlns:a14="http://schemas.microsoft.com/office/drawing/2010/main" val="0"/>
              </a:ext>
            </a:extLst>
          </a:blip>
          <a:srcRect l="2778" t="2440" r="2778" b="3187"/>
          <a:stretch/>
        </p:blipFill>
        <p:spPr>
          <a:xfrm>
            <a:off x="533400" y="100853"/>
            <a:ext cx="5029200" cy="6656293"/>
          </a:xfrm>
          <a:prstGeom prst="rect">
            <a:avLst/>
          </a:prstGeom>
          <a:effectLst>
            <a:softEdge rad="63500"/>
          </a:effectLst>
        </p:spPr>
      </p:pic>
      <p:sp>
        <p:nvSpPr>
          <p:cNvPr id="2" name="Title 1">
            <a:extLst>
              <a:ext uri="{FF2B5EF4-FFF2-40B4-BE49-F238E27FC236}">
                <a16:creationId xmlns:a16="http://schemas.microsoft.com/office/drawing/2014/main" id="{F81369C5-2B0C-E553-4B2E-D048059C953F}"/>
              </a:ext>
            </a:extLst>
          </p:cNvPr>
          <p:cNvSpPr>
            <a:spLocks noGrp="1"/>
          </p:cNvSpPr>
          <p:nvPr>
            <p:ph type="title"/>
          </p:nvPr>
        </p:nvSpPr>
        <p:spPr>
          <a:xfrm>
            <a:off x="6457950" y="631262"/>
            <a:ext cx="2400300" cy="1661160"/>
          </a:xfrm>
        </p:spPr>
        <p:txBody>
          <a:bodyPr>
            <a:normAutofit/>
          </a:bodyPr>
          <a:lstStyle/>
          <a:p>
            <a:r>
              <a:rPr lang="en-US" sz="53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0263049E-1FD2-2DA7-1017-795A4BE8A96E}"/>
              </a:ext>
            </a:extLst>
          </p:cNvPr>
          <p:cNvSpPr>
            <a:spLocks noGrp="1"/>
          </p:cNvSpPr>
          <p:nvPr>
            <p:ph type="body" sz="half" idx="2"/>
          </p:nvPr>
        </p:nvSpPr>
        <p:spPr>
          <a:xfrm>
            <a:off x="6269142" y="2423160"/>
            <a:ext cx="2798658" cy="3291840"/>
          </a:xfrm>
        </p:spPr>
        <p:txBody>
          <a:bodyPr/>
          <a:lstStyle/>
          <a:p>
            <a:pPr marL="285750" indent="-285750">
              <a:buFont typeface="Arial" panose="020B0604020202020204" pitchFamily="34" charset="0"/>
              <a:buChar char="•"/>
            </a:pPr>
            <a:r>
              <a:rPr lang="en-US" sz="2400" dirty="0">
                <a:solidFill>
                  <a:schemeClr val="tx1"/>
                </a:solidFill>
              </a:rPr>
              <a:t>13 y/o boy </a:t>
            </a:r>
          </a:p>
          <a:p>
            <a:pPr marL="285750" indent="-285750">
              <a:buFont typeface="Arial" panose="020B0604020202020204" pitchFamily="34" charset="0"/>
              <a:buChar char="•"/>
            </a:pPr>
            <a:r>
              <a:rPr lang="en-US" sz="2400" dirty="0">
                <a:solidFill>
                  <a:schemeClr val="tx1"/>
                </a:solidFill>
              </a:rPr>
              <a:t>Mechanism: television cable</a:t>
            </a:r>
          </a:p>
          <a:p>
            <a:pPr marL="285750" indent="-285750">
              <a:buFont typeface="Arial" panose="020B0604020202020204" pitchFamily="34" charset="0"/>
              <a:buChar char="•"/>
            </a:pPr>
            <a:r>
              <a:rPr lang="en-US" sz="2400" dirty="0">
                <a:solidFill>
                  <a:schemeClr val="tx1"/>
                </a:solidFill>
              </a:rPr>
              <a:t>Loop marks</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921A3D-BD19-C0AA-A36C-56F689FC3122}"/>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02" name="Picture 2">
            <a:extLst>
              <a:ext uri="{FF2B5EF4-FFF2-40B4-BE49-F238E27FC236}">
                <a16:creationId xmlns:a16="http://schemas.microsoft.com/office/drawing/2014/main" id="{1C7C7C29-A497-D156-509A-96FA6613EC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8" r="3489" b="5000"/>
          <a:stretch/>
        </p:blipFill>
        <p:spPr bwMode="auto">
          <a:xfrm>
            <a:off x="714725" y="267395"/>
            <a:ext cx="4818950" cy="6323209"/>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AAE797C-EE4A-6FE3-5F17-7D19EF257A5D}"/>
              </a:ext>
            </a:extLst>
          </p:cNvPr>
          <p:cNvSpPr>
            <a:spLocks noGrp="1"/>
          </p:cNvSpPr>
          <p:nvPr>
            <p:ph type="title"/>
          </p:nvPr>
        </p:nvSpPr>
        <p:spPr>
          <a:xfrm>
            <a:off x="6457950" y="838200"/>
            <a:ext cx="2400300" cy="14325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2DCEEC10-DB0B-F8DD-9F2E-65547562FBBA}"/>
              </a:ext>
            </a:extLst>
          </p:cNvPr>
          <p:cNvSpPr>
            <a:spLocks noGrp="1"/>
          </p:cNvSpPr>
          <p:nvPr>
            <p:ph type="body" sz="half" idx="2"/>
          </p:nvPr>
        </p:nvSpPr>
        <p:spPr>
          <a:xfrm>
            <a:off x="6172199" y="2423160"/>
            <a:ext cx="2971801" cy="3901440"/>
          </a:xfrm>
        </p:spPr>
        <p:txBody>
          <a:bodyPr>
            <a:normAutofit fontScale="92500" lnSpcReduction="20000"/>
          </a:bodyPr>
          <a:lstStyle/>
          <a:p>
            <a:pPr marL="285750" indent="-285750">
              <a:buFont typeface="Arial" panose="020B0604020202020204" pitchFamily="34" charset="0"/>
              <a:buChar char="•"/>
            </a:pPr>
            <a:r>
              <a:rPr lang="en-US" sz="3100" dirty="0">
                <a:solidFill>
                  <a:schemeClr val="tx1"/>
                </a:solidFill>
              </a:rPr>
              <a:t>5 y/o girl</a:t>
            </a:r>
          </a:p>
          <a:p>
            <a:pPr marL="285750" indent="-285750">
              <a:buFont typeface="Arial" panose="020B0604020202020204" pitchFamily="34" charset="0"/>
              <a:buChar char="•"/>
            </a:pPr>
            <a:r>
              <a:rPr lang="en-US" sz="3100" dirty="0">
                <a:solidFill>
                  <a:schemeClr val="tx1"/>
                </a:solidFill>
              </a:rPr>
              <a:t>Cause of death: Blunt soft tissue Trauma</a:t>
            </a:r>
          </a:p>
          <a:p>
            <a:pPr marL="285750" indent="-285750">
              <a:buFont typeface="Arial" panose="020B0604020202020204" pitchFamily="34" charset="0"/>
              <a:buChar char="•"/>
            </a:pPr>
            <a:r>
              <a:rPr lang="en-US" sz="3100" dirty="0">
                <a:solidFill>
                  <a:schemeClr val="tx1"/>
                </a:solidFill>
              </a:rPr>
              <a:t>Patterned injuries of loop marks (old &amp; new)</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921A3D-BD19-C0AA-A36C-56F689FC3122}"/>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up of a medical examination&#10;&#10;Description automatically generated">
            <a:extLst>
              <a:ext uri="{FF2B5EF4-FFF2-40B4-BE49-F238E27FC236}">
                <a16:creationId xmlns:a16="http://schemas.microsoft.com/office/drawing/2014/main" id="{6D66E6E8-0BBF-E261-AA9C-2E0231D463EB}"/>
              </a:ext>
            </a:extLst>
          </p:cNvPr>
          <p:cNvPicPr>
            <a:picLocks noChangeAspect="1"/>
          </p:cNvPicPr>
          <p:nvPr/>
        </p:nvPicPr>
        <p:blipFill rotWithShape="1">
          <a:blip r:embed="rId3">
            <a:extLst>
              <a:ext uri="{28A0092B-C50C-407E-A947-70E740481C1C}">
                <a14:useLocalDpi xmlns:a14="http://schemas.microsoft.com/office/drawing/2010/main" val="0"/>
              </a:ext>
            </a:extLst>
          </a:blip>
          <a:srcRect l="2305" t="3080" r="3646" b="4717"/>
          <a:stretch/>
        </p:blipFill>
        <p:spPr>
          <a:xfrm>
            <a:off x="202228" y="1828800"/>
            <a:ext cx="5827656" cy="4114800"/>
          </a:xfrm>
          <a:prstGeom prst="rect">
            <a:avLst/>
          </a:prstGeom>
          <a:effectLst>
            <a:softEdge rad="114300"/>
          </a:effectLst>
        </p:spPr>
      </p:pic>
      <p:sp>
        <p:nvSpPr>
          <p:cNvPr id="2" name="Title 1">
            <a:extLst>
              <a:ext uri="{FF2B5EF4-FFF2-40B4-BE49-F238E27FC236}">
                <a16:creationId xmlns:a16="http://schemas.microsoft.com/office/drawing/2014/main" id="{AAAE797C-EE4A-6FE3-5F17-7D19EF257A5D}"/>
              </a:ext>
            </a:extLst>
          </p:cNvPr>
          <p:cNvSpPr>
            <a:spLocks noGrp="1"/>
          </p:cNvSpPr>
          <p:nvPr>
            <p:ph type="title"/>
          </p:nvPr>
        </p:nvSpPr>
        <p:spPr>
          <a:xfrm>
            <a:off x="6457950" y="838200"/>
            <a:ext cx="2400300" cy="14325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2DCEEC10-DB0B-F8DD-9F2E-65547562FBBA}"/>
              </a:ext>
            </a:extLst>
          </p:cNvPr>
          <p:cNvSpPr>
            <a:spLocks noGrp="1"/>
          </p:cNvSpPr>
          <p:nvPr>
            <p:ph type="body" sz="half" idx="2"/>
          </p:nvPr>
        </p:nvSpPr>
        <p:spPr>
          <a:xfrm>
            <a:off x="6172199" y="2423160"/>
            <a:ext cx="2971801" cy="3901440"/>
          </a:xfrm>
        </p:spPr>
        <p:txBody>
          <a:bodyPr>
            <a:normAutofit/>
          </a:bodyPr>
          <a:lstStyle/>
          <a:p>
            <a:pPr marL="285750" indent="-285750">
              <a:buFont typeface="Arial" panose="020B0604020202020204" pitchFamily="34" charset="0"/>
              <a:buChar char="•"/>
            </a:pPr>
            <a:r>
              <a:rPr lang="en-US" sz="3100" dirty="0">
                <a:solidFill>
                  <a:schemeClr val="tx1"/>
                </a:solidFill>
              </a:rPr>
              <a:t>Mechanism: Variety of instruments</a:t>
            </a:r>
            <a:endParaRPr lang="en-US" dirty="0"/>
          </a:p>
        </p:txBody>
      </p:sp>
    </p:spTree>
    <p:extLst>
      <p:ext uri="{BB962C8B-B14F-4D97-AF65-F5344CB8AC3E}">
        <p14:creationId xmlns:p14="http://schemas.microsoft.com/office/powerpoint/2010/main" val="2549611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966D7D-66A7-4822-1572-62870470E56C}"/>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226" name="Picture 2">
            <a:extLst>
              <a:ext uri="{FF2B5EF4-FFF2-40B4-BE49-F238E27FC236}">
                <a16:creationId xmlns:a16="http://schemas.microsoft.com/office/drawing/2014/main" id="{A18BBF2B-FFDD-42B4-4C57-E529636461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5" r="2650" b="4999"/>
          <a:stretch/>
        </p:blipFill>
        <p:spPr bwMode="auto">
          <a:xfrm>
            <a:off x="1219200" y="124177"/>
            <a:ext cx="3944477" cy="3685823"/>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person's eye&#10;&#10;Description automatically generated">
            <a:extLst>
              <a:ext uri="{FF2B5EF4-FFF2-40B4-BE49-F238E27FC236}">
                <a16:creationId xmlns:a16="http://schemas.microsoft.com/office/drawing/2014/main" id="{1133014D-F38D-8ADF-FCC2-CDEC791F2085}"/>
              </a:ext>
            </a:extLst>
          </p:cNvPr>
          <p:cNvPicPr>
            <a:picLocks noChangeAspect="1"/>
          </p:cNvPicPr>
          <p:nvPr/>
        </p:nvPicPr>
        <p:blipFill rotWithShape="1">
          <a:blip r:embed="rId4">
            <a:extLst>
              <a:ext uri="{28A0092B-C50C-407E-A947-70E740481C1C}">
                <a14:useLocalDpi xmlns:a14="http://schemas.microsoft.com/office/drawing/2010/main" val="0"/>
              </a:ext>
            </a:extLst>
          </a:blip>
          <a:srcRect l="5403" t="4712" r="4539" b="9615"/>
          <a:stretch/>
        </p:blipFill>
        <p:spPr>
          <a:xfrm>
            <a:off x="1674756" y="3810000"/>
            <a:ext cx="3278244" cy="3147114"/>
          </a:xfrm>
          <a:prstGeom prst="rect">
            <a:avLst/>
          </a:prstGeom>
          <a:effectLst>
            <a:softEdge rad="114300"/>
          </a:effectLst>
        </p:spPr>
      </p:pic>
      <p:sp>
        <p:nvSpPr>
          <p:cNvPr id="2" name="Title 1">
            <a:extLst>
              <a:ext uri="{FF2B5EF4-FFF2-40B4-BE49-F238E27FC236}">
                <a16:creationId xmlns:a16="http://schemas.microsoft.com/office/drawing/2014/main" id="{F5526F1C-D3BF-BCAC-F51B-90704B822CF5}"/>
              </a:ext>
            </a:extLst>
          </p:cNvPr>
          <p:cNvSpPr>
            <a:spLocks noGrp="1"/>
          </p:cNvSpPr>
          <p:nvPr>
            <p:ph type="title"/>
          </p:nvPr>
        </p:nvSpPr>
        <p:spPr>
          <a:xfrm>
            <a:off x="6457950" y="7620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9E10A454-1550-A2AC-CB81-0FFA190F166E}"/>
              </a:ext>
            </a:extLst>
          </p:cNvPr>
          <p:cNvSpPr>
            <a:spLocks noGrp="1"/>
          </p:cNvSpPr>
          <p:nvPr>
            <p:ph type="body" sz="half" idx="2"/>
          </p:nvPr>
        </p:nvSpPr>
        <p:spPr>
          <a:xfrm>
            <a:off x="6246494" y="2423160"/>
            <a:ext cx="2973705" cy="3291840"/>
          </a:xfrm>
        </p:spPr>
        <p:txBody>
          <a:bodyPr/>
          <a:lstStyle/>
          <a:p>
            <a:pPr marL="285750" indent="-285750">
              <a:buFont typeface="Arial" panose="020B0604020202020204" pitchFamily="34" charset="0"/>
              <a:buChar char="•"/>
            </a:pPr>
            <a:r>
              <a:rPr lang="en-US" sz="2400" dirty="0">
                <a:solidFill>
                  <a:schemeClr val="tx1"/>
                </a:solidFill>
              </a:rPr>
              <a:t>6 y/o boy</a:t>
            </a:r>
          </a:p>
          <a:p>
            <a:pPr marL="285750" indent="-285750">
              <a:buFont typeface="Arial" panose="020B0604020202020204" pitchFamily="34" charset="0"/>
              <a:buChar char="•"/>
            </a:pPr>
            <a:r>
              <a:rPr lang="en-US" sz="2400" dirty="0">
                <a:solidFill>
                  <a:schemeClr val="tx1"/>
                </a:solidFill>
              </a:rPr>
              <a:t>Scarred linear and loop marks</a:t>
            </a:r>
          </a:p>
          <a:p>
            <a:pPr marL="285750" indent="-285750">
              <a:buFont typeface="Arial" panose="020B0604020202020204" pitchFamily="34" charset="0"/>
              <a:buChar char="•"/>
            </a:pPr>
            <a:r>
              <a:rPr lang="en-US" sz="2400" dirty="0">
                <a:solidFill>
                  <a:schemeClr val="tx1"/>
                </a:solidFill>
              </a:rPr>
              <a:t>Corneal abrasion</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F453C-2D7D-DAAC-148D-D48A7E22F656}"/>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hild with red prints on it&#10;&#10;Description automatically generated with medium confidence">
            <a:extLst>
              <a:ext uri="{FF2B5EF4-FFF2-40B4-BE49-F238E27FC236}">
                <a16:creationId xmlns:a16="http://schemas.microsoft.com/office/drawing/2014/main" id="{A8AB5401-08C8-5F6F-BC6F-9E73A3DA1EF6}"/>
              </a:ext>
            </a:extLst>
          </p:cNvPr>
          <p:cNvPicPr>
            <a:picLocks noChangeAspect="1"/>
          </p:cNvPicPr>
          <p:nvPr/>
        </p:nvPicPr>
        <p:blipFill rotWithShape="1">
          <a:blip r:embed="rId3">
            <a:extLst>
              <a:ext uri="{28A0092B-C50C-407E-A947-70E740481C1C}">
                <a14:useLocalDpi xmlns:a14="http://schemas.microsoft.com/office/drawing/2010/main" val="0"/>
              </a:ext>
            </a:extLst>
          </a:blip>
          <a:srcRect l="3102" t="3122" r="3845" b="3210"/>
          <a:stretch/>
        </p:blipFill>
        <p:spPr>
          <a:xfrm>
            <a:off x="372379" y="533400"/>
            <a:ext cx="5608318" cy="5608318"/>
          </a:xfrm>
          <a:prstGeom prst="rect">
            <a:avLst/>
          </a:prstGeom>
          <a:effectLst>
            <a:softEdge rad="63500"/>
          </a:effectLst>
        </p:spPr>
      </p:pic>
      <p:sp>
        <p:nvSpPr>
          <p:cNvPr id="2" name="Title 1">
            <a:extLst>
              <a:ext uri="{FF2B5EF4-FFF2-40B4-BE49-F238E27FC236}">
                <a16:creationId xmlns:a16="http://schemas.microsoft.com/office/drawing/2014/main" id="{BAD9553E-6F97-6C47-C027-38E5282B20D0}"/>
              </a:ext>
            </a:extLst>
          </p:cNvPr>
          <p:cNvSpPr>
            <a:spLocks noGrp="1"/>
          </p:cNvSpPr>
          <p:nvPr>
            <p:ph type="title"/>
          </p:nvPr>
        </p:nvSpPr>
        <p:spPr>
          <a:xfrm>
            <a:off x="6496050" y="762000"/>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EEBC0A74-E72A-F46E-8156-458B5CA0D4CC}"/>
              </a:ext>
            </a:extLst>
          </p:cNvPr>
          <p:cNvSpPr>
            <a:spLocks noGrp="1"/>
          </p:cNvSpPr>
          <p:nvPr>
            <p:ph type="body" sz="half" idx="2"/>
          </p:nvPr>
        </p:nvSpPr>
        <p:spPr>
          <a:xfrm>
            <a:off x="6248400" y="2423160"/>
            <a:ext cx="2895600" cy="3291840"/>
          </a:xfrm>
        </p:spPr>
        <p:txBody>
          <a:bodyPr/>
          <a:lstStyle/>
          <a:p>
            <a:pPr marL="285750" indent="-285750">
              <a:buFont typeface="Arial" panose="020B0604020202020204" pitchFamily="34" charset="0"/>
              <a:buChar char="•"/>
            </a:pPr>
            <a:r>
              <a:rPr lang="en-US" sz="2400" dirty="0">
                <a:solidFill>
                  <a:schemeClr val="tx1"/>
                </a:solidFill>
              </a:rPr>
              <a:t>15 m/o boy </a:t>
            </a:r>
          </a:p>
          <a:p>
            <a:pPr marL="285750" indent="-285750">
              <a:buFont typeface="Arial" panose="020B0604020202020204" pitchFamily="34" charset="0"/>
              <a:buChar char="•"/>
            </a:pPr>
            <a:r>
              <a:rPr lang="en-US" sz="2400" dirty="0">
                <a:solidFill>
                  <a:schemeClr val="tx1"/>
                </a:solidFill>
              </a:rPr>
              <a:t>Mechanism: Human mouth</a:t>
            </a:r>
          </a:p>
          <a:p>
            <a:pPr marL="285750" indent="-285750">
              <a:buFont typeface="Arial" panose="020B0604020202020204" pitchFamily="34" charset="0"/>
              <a:buChar char="•"/>
            </a:pPr>
            <a:r>
              <a:rPr lang="en-US" sz="2400" dirty="0">
                <a:solidFill>
                  <a:schemeClr val="tx1"/>
                </a:solidFill>
              </a:rPr>
              <a:t>Multiple Teeth/mouth patterns on back</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3786AA-74A8-7EB8-4D63-0D90C5FD2F84}"/>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322" name="Picture 2">
            <a:extLst>
              <a:ext uri="{FF2B5EF4-FFF2-40B4-BE49-F238E27FC236}">
                <a16:creationId xmlns:a16="http://schemas.microsoft.com/office/drawing/2014/main" id="{2740AA18-E4BE-EA59-7E98-56D280A0CD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7" t="1666" r="1786" b="3334"/>
          <a:stretch/>
        </p:blipFill>
        <p:spPr bwMode="auto">
          <a:xfrm>
            <a:off x="355601" y="419100"/>
            <a:ext cx="5491748" cy="6019800"/>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2F63DE4-F4C6-3D71-103C-270A9127FE50}"/>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FE863A24-321B-E0EB-7A5A-43F6A54CCF8D}"/>
              </a:ext>
            </a:extLst>
          </p:cNvPr>
          <p:cNvSpPr>
            <a:spLocks noGrp="1"/>
          </p:cNvSpPr>
          <p:nvPr>
            <p:ph type="body" sz="half" idx="2"/>
          </p:nvPr>
        </p:nvSpPr>
        <p:spPr>
          <a:xfrm>
            <a:off x="6248399" y="2423160"/>
            <a:ext cx="2772611" cy="3291840"/>
          </a:xfrm>
        </p:spPr>
        <p:txBody>
          <a:bodyPr/>
          <a:lstStyle/>
          <a:p>
            <a:pPr marL="285750" indent="-285750">
              <a:buFont typeface="Arial" panose="020B0604020202020204" pitchFamily="34" charset="0"/>
              <a:buChar char="•"/>
            </a:pPr>
            <a:r>
              <a:rPr lang="en-US" sz="2400" dirty="0">
                <a:solidFill>
                  <a:schemeClr val="tx1"/>
                </a:solidFill>
              </a:rPr>
              <a:t>8 y/o boy</a:t>
            </a:r>
          </a:p>
          <a:p>
            <a:pPr marL="285750" indent="-285750">
              <a:buFont typeface="Arial" panose="020B0604020202020204" pitchFamily="34" charset="0"/>
              <a:buChar char="•"/>
            </a:pPr>
            <a:r>
              <a:rPr lang="en-US" sz="2400" dirty="0">
                <a:solidFill>
                  <a:schemeClr val="tx1"/>
                </a:solidFill>
              </a:rPr>
              <a:t>Mechanism: Dog bite</a:t>
            </a:r>
          </a:p>
          <a:p>
            <a:pPr marL="285750" indent="-285750">
              <a:buFont typeface="Arial" panose="020B0604020202020204" pitchFamily="34" charset="0"/>
              <a:buChar char="•"/>
            </a:pPr>
            <a:r>
              <a:rPr lang="en-US" sz="2400" dirty="0">
                <a:solidFill>
                  <a:schemeClr val="tx1"/>
                </a:solidFill>
              </a:rPr>
              <a:t>Prominent canine puncture wounds</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07B3EF-88FC-F1F2-82FF-17B5FE583686}"/>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370" name="Picture 2">
            <a:extLst>
              <a:ext uri="{FF2B5EF4-FFF2-40B4-BE49-F238E27FC236}">
                <a16:creationId xmlns:a16="http://schemas.microsoft.com/office/drawing/2014/main" id="{A7E2155E-E8CB-44B1-4328-23E988281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3" t="3207" r="1984" b="7157"/>
          <a:stretch/>
        </p:blipFill>
        <p:spPr bwMode="auto">
          <a:xfrm>
            <a:off x="117740" y="152400"/>
            <a:ext cx="4765757" cy="32766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88B19A0-BC84-93AF-1B44-CA8D682A5A6D}"/>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785B3BF2-2012-F554-C916-78E5C5F7FB5F}"/>
              </a:ext>
            </a:extLst>
          </p:cNvPr>
          <p:cNvSpPr>
            <a:spLocks noGrp="1"/>
          </p:cNvSpPr>
          <p:nvPr>
            <p:ph type="body" sz="half" idx="2"/>
          </p:nvPr>
        </p:nvSpPr>
        <p:spPr>
          <a:xfrm>
            <a:off x="6247747" y="2484121"/>
            <a:ext cx="2820706" cy="4206240"/>
          </a:xfrm>
        </p:spPr>
        <p:txBody>
          <a:bodyPr>
            <a:normAutofit fontScale="85000" lnSpcReduction="20000"/>
          </a:bodyPr>
          <a:lstStyle/>
          <a:p>
            <a:pPr marL="285750" indent="-285750">
              <a:buFont typeface="Arial" panose="020B0604020202020204" pitchFamily="34" charset="0"/>
              <a:buChar char="•"/>
            </a:pPr>
            <a:r>
              <a:rPr lang="en-US" sz="2800" dirty="0">
                <a:solidFill>
                  <a:schemeClr val="tx1"/>
                </a:solidFill>
              </a:rPr>
              <a:t>3 y/o girl</a:t>
            </a:r>
          </a:p>
          <a:p>
            <a:pPr marL="285750" indent="-285750">
              <a:buFont typeface="Arial" panose="020B0604020202020204" pitchFamily="34" charset="0"/>
              <a:buChar char="•"/>
            </a:pPr>
            <a:r>
              <a:rPr lang="en-US" sz="2800" dirty="0" err="1">
                <a:solidFill>
                  <a:schemeClr val="tx1"/>
                </a:solidFill>
              </a:rPr>
              <a:t>Hx</a:t>
            </a:r>
            <a:r>
              <a:rPr lang="en-US" sz="2800" dirty="0">
                <a:solidFill>
                  <a:schemeClr val="tx1"/>
                </a:solidFill>
              </a:rPr>
              <a:t> given: “Fell downstairs”</a:t>
            </a:r>
          </a:p>
          <a:p>
            <a:pPr marL="285750" indent="-285750">
              <a:buFont typeface="Arial" panose="020B0604020202020204" pitchFamily="34" charset="0"/>
              <a:buChar char="•"/>
            </a:pPr>
            <a:r>
              <a:rPr lang="en-US" sz="2800" dirty="0">
                <a:solidFill>
                  <a:schemeClr val="tx1"/>
                </a:solidFill>
              </a:rPr>
              <a:t>Blunt trauma to abdomen</a:t>
            </a:r>
          </a:p>
          <a:p>
            <a:pPr marL="285750" indent="-285750">
              <a:buFont typeface="Arial" panose="020B0604020202020204" pitchFamily="34" charset="0"/>
              <a:buChar char="•"/>
            </a:pPr>
            <a:r>
              <a:rPr lang="en-US" sz="2800" dirty="0">
                <a:solidFill>
                  <a:schemeClr val="tx1"/>
                </a:solidFill>
              </a:rPr>
              <a:t>Closed head injury with cerebral hemorrhage </a:t>
            </a:r>
          </a:p>
          <a:p>
            <a:pPr marL="285750" indent="-285750">
              <a:buFont typeface="Arial" panose="020B0604020202020204" pitchFamily="34" charset="0"/>
              <a:buChar char="•"/>
            </a:pPr>
            <a:r>
              <a:rPr lang="en-US" sz="2800" dirty="0">
                <a:solidFill>
                  <a:schemeClr val="tx1"/>
                </a:solidFill>
              </a:rPr>
              <a:t>Chronic vegetative state</a:t>
            </a:r>
          </a:p>
          <a:p>
            <a:endParaRPr lang="en-US" dirty="0"/>
          </a:p>
        </p:txBody>
      </p:sp>
      <p:pic>
        <p:nvPicPr>
          <p:cNvPr id="5" name="Picture 4" descr="A person with a tube attached to their stomach&#10;&#10;Description automatically generated with medium confidence">
            <a:extLst>
              <a:ext uri="{FF2B5EF4-FFF2-40B4-BE49-F238E27FC236}">
                <a16:creationId xmlns:a16="http://schemas.microsoft.com/office/drawing/2014/main" id="{0FEB24D1-2373-389F-EC0E-92133EE048F0}"/>
              </a:ext>
            </a:extLst>
          </p:cNvPr>
          <p:cNvPicPr>
            <a:picLocks noChangeAspect="1"/>
          </p:cNvPicPr>
          <p:nvPr/>
        </p:nvPicPr>
        <p:blipFill rotWithShape="1">
          <a:blip r:embed="rId4">
            <a:extLst>
              <a:ext uri="{28A0092B-C50C-407E-A947-70E740481C1C}">
                <a14:useLocalDpi xmlns:a14="http://schemas.microsoft.com/office/drawing/2010/main" val="0"/>
              </a:ext>
            </a:extLst>
          </a:blip>
          <a:srcRect l="2416" t="3266" r="13918" b="5300"/>
          <a:stretch/>
        </p:blipFill>
        <p:spPr>
          <a:xfrm>
            <a:off x="2057400" y="3504740"/>
            <a:ext cx="4022129" cy="3250976"/>
          </a:xfrm>
          <a:prstGeom prst="rect">
            <a:avLst/>
          </a:prstGeom>
          <a:effectLst>
            <a:softEdge rad="508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4F03C5-B6B3-CFD5-2AA5-1D0073E9895C}"/>
              </a:ext>
            </a:extLst>
          </p:cNvPr>
          <p:cNvSpPr/>
          <p:nvPr/>
        </p:nvSpPr>
        <p:spPr>
          <a:xfrm rot="16200000">
            <a:off x="4156739" y="1900924"/>
            <a:ext cx="6914082" cy="3060441"/>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73FBDA-B67B-BDCA-AF6B-C45589593104}"/>
              </a:ext>
            </a:extLst>
          </p:cNvPr>
          <p:cNvSpPr>
            <a:spLocks noGrp="1"/>
          </p:cNvSpPr>
          <p:nvPr>
            <p:ph type="title"/>
          </p:nvPr>
        </p:nvSpPr>
        <p:spPr>
          <a:xfrm>
            <a:off x="6413630" y="914400"/>
            <a:ext cx="2400300" cy="1447506"/>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FAD935F7-6D3D-7A2B-3EE8-EE78FE44B6F4}"/>
              </a:ext>
            </a:extLst>
          </p:cNvPr>
          <p:cNvSpPr>
            <a:spLocks noGrp="1"/>
          </p:cNvSpPr>
          <p:nvPr>
            <p:ph type="body" sz="half" idx="2"/>
          </p:nvPr>
        </p:nvSpPr>
        <p:spPr>
          <a:xfrm>
            <a:off x="6172200" y="2514600"/>
            <a:ext cx="3048000" cy="3291840"/>
          </a:xfrm>
        </p:spPr>
        <p:txBody>
          <a:bodyPr>
            <a:normAutofit/>
          </a:bodyPr>
          <a:lstStyle/>
          <a:p>
            <a:pPr marL="342900" indent="-342900">
              <a:buFont typeface="Arial" panose="020B0604020202020204" pitchFamily="34" charset="0"/>
              <a:buChar char="•"/>
            </a:pPr>
            <a:r>
              <a:rPr lang="en-US" sz="2400" dirty="0">
                <a:solidFill>
                  <a:schemeClr val="tx1"/>
                </a:solidFill>
              </a:rPr>
              <a:t>Mechanism: birthmark</a:t>
            </a:r>
          </a:p>
          <a:p>
            <a:pPr marL="285750" indent="-285750">
              <a:buFont typeface="Arial" panose="020B0604020202020204" pitchFamily="34" charset="0"/>
              <a:buChar char="•"/>
            </a:pPr>
            <a:r>
              <a:rPr lang="en-US" sz="2400" dirty="0">
                <a:solidFill>
                  <a:schemeClr val="tx1"/>
                </a:solidFill>
              </a:rPr>
              <a:t>Mongolian spots Grey/Blue/Green marks on different parts of body</a:t>
            </a:r>
            <a:r>
              <a:rPr lang="en-US" sz="2400" dirty="0">
                <a:solidFill>
                  <a:srgbClr val="6E2639"/>
                </a:solidFill>
              </a:rPr>
              <a:t>. </a:t>
            </a:r>
          </a:p>
        </p:txBody>
      </p:sp>
      <p:pic>
        <p:nvPicPr>
          <p:cNvPr id="7" name="Picture 6" descr="A close-up of a naked baby's butt&#10;&#10;Description automatically generated">
            <a:extLst>
              <a:ext uri="{FF2B5EF4-FFF2-40B4-BE49-F238E27FC236}">
                <a16:creationId xmlns:a16="http://schemas.microsoft.com/office/drawing/2014/main" id="{9A782B59-D544-E25F-BC76-BC7D2693EC54}"/>
              </a:ext>
            </a:extLst>
          </p:cNvPr>
          <p:cNvPicPr>
            <a:picLocks noChangeAspect="1"/>
          </p:cNvPicPr>
          <p:nvPr/>
        </p:nvPicPr>
        <p:blipFill rotWithShape="1">
          <a:blip r:embed="rId3">
            <a:extLst>
              <a:ext uri="{28A0092B-C50C-407E-A947-70E740481C1C}">
                <a14:useLocalDpi xmlns:a14="http://schemas.microsoft.com/office/drawing/2010/main" val="0"/>
              </a:ext>
            </a:extLst>
          </a:blip>
          <a:srcRect l="5562" t="4499" r="3748" b="2853"/>
          <a:stretch/>
        </p:blipFill>
        <p:spPr>
          <a:xfrm>
            <a:off x="97570" y="4344248"/>
            <a:ext cx="3157662" cy="2493569"/>
          </a:xfrm>
          <a:prstGeom prst="rect">
            <a:avLst/>
          </a:prstGeom>
          <a:effectLst>
            <a:softEdge rad="88900"/>
          </a:effectLst>
        </p:spPr>
      </p:pic>
      <p:pic>
        <p:nvPicPr>
          <p:cNvPr id="6" name="Picture 5">
            <a:extLst>
              <a:ext uri="{FF2B5EF4-FFF2-40B4-BE49-F238E27FC236}">
                <a16:creationId xmlns:a16="http://schemas.microsoft.com/office/drawing/2014/main" id="{34322FC4-595F-1626-BB39-B6018FE7B4C6}"/>
              </a:ext>
            </a:extLst>
          </p:cNvPr>
          <p:cNvPicPr>
            <a:picLocks noChangeAspect="1"/>
          </p:cNvPicPr>
          <p:nvPr/>
        </p:nvPicPr>
        <p:blipFill rotWithShape="1">
          <a:blip r:embed="rId4">
            <a:extLst>
              <a:ext uri="{28A0092B-C50C-407E-A947-70E740481C1C}">
                <a14:useLocalDpi xmlns:a14="http://schemas.microsoft.com/office/drawing/2010/main" val="0"/>
              </a:ext>
            </a:extLst>
          </a:blip>
          <a:srcRect l="5300" t="2183" r="2674" b="7821"/>
          <a:stretch/>
        </p:blipFill>
        <p:spPr>
          <a:xfrm>
            <a:off x="2667000" y="2345658"/>
            <a:ext cx="3289941" cy="2073942"/>
          </a:xfrm>
          <a:prstGeom prst="rect">
            <a:avLst/>
          </a:prstGeom>
          <a:effectLst>
            <a:softEdge rad="114300"/>
          </a:effectLst>
        </p:spPr>
      </p:pic>
      <p:pic>
        <p:nvPicPr>
          <p:cNvPr id="8" name="Picture 2">
            <a:extLst>
              <a:ext uri="{FF2B5EF4-FFF2-40B4-BE49-F238E27FC236}">
                <a16:creationId xmlns:a16="http://schemas.microsoft.com/office/drawing/2014/main" id="{6DB1D278-3C5A-39D7-65A1-93EB6F5F27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0" r="2600" b="5694"/>
          <a:stretch/>
        </p:blipFill>
        <p:spPr bwMode="auto">
          <a:xfrm>
            <a:off x="0" y="80419"/>
            <a:ext cx="3255231" cy="2357235"/>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F76D7D-1064-89FF-CDE3-8174BDB1B2B2}"/>
              </a:ext>
            </a:extLst>
          </p:cNvPr>
          <p:cNvSpPr>
            <a:spLocks noGrp="1"/>
          </p:cNvSpPr>
          <p:nvPr>
            <p:ph type="title"/>
          </p:nvPr>
        </p:nvSpPr>
        <p:spPr>
          <a:xfrm>
            <a:off x="114300" y="304800"/>
            <a:ext cx="8915400" cy="810768"/>
          </a:xfrm>
        </p:spPr>
        <p:txBody>
          <a:bodyPr>
            <a:noAutofit/>
          </a:bodyPr>
          <a:lstStyle/>
          <a:p>
            <a:pPr algn="ctr"/>
            <a:r>
              <a:rPr lang="en-US" sz="6600" dirty="0">
                <a:solidFill>
                  <a:srgbClr val="52A3CB"/>
                </a:solidFill>
              </a:rPr>
              <a:t>BRUISE OR Mongolian spot? </a:t>
            </a:r>
          </a:p>
        </p:txBody>
      </p:sp>
      <p:pic>
        <p:nvPicPr>
          <p:cNvPr id="8" name="Online Media 7" title="Congenital Dermal Melanosis (Mongolian Spots)">
            <a:hlinkClick r:id="" action="ppaction://media"/>
            <a:extLst>
              <a:ext uri="{FF2B5EF4-FFF2-40B4-BE49-F238E27FC236}">
                <a16:creationId xmlns:a16="http://schemas.microsoft.com/office/drawing/2014/main" id="{41A45C92-4CAB-3DA5-B11D-56D895B3B362}"/>
              </a:ext>
            </a:extLst>
          </p:cNvPr>
          <p:cNvPicPr>
            <a:picLocks noGrp="1" noRot="1" noChangeAspect="1"/>
          </p:cNvPicPr>
          <p:nvPr>
            <p:ph idx="1"/>
            <a:videoFile r:link="rId1"/>
          </p:nvPr>
        </p:nvPicPr>
        <p:blipFill>
          <a:blip r:embed="rId4"/>
          <a:stretch>
            <a:fillRect/>
          </a:stretch>
        </p:blipFill>
        <p:spPr>
          <a:xfrm>
            <a:off x="114300" y="1115568"/>
            <a:ext cx="8790826" cy="4966612"/>
          </a:xfrm>
          <a:prstGeom prst="rect">
            <a:avLst/>
          </a:prstGeom>
        </p:spPr>
      </p:pic>
    </p:spTree>
    <p:extLst>
      <p:ext uri="{BB962C8B-B14F-4D97-AF65-F5344CB8AC3E}">
        <p14:creationId xmlns:p14="http://schemas.microsoft.com/office/powerpoint/2010/main" val="241315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A82E-BCB4-C518-EC35-127E06390EBD}"/>
              </a:ext>
            </a:extLst>
          </p:cNvPr>
          <p:cNvSpPr>
            <a:spLocks noGrp="1"/>
          </p:cNvSpPr>
          <p:nvPr>
            <p:ph type="title"/>
          </p:nvPr>
        </p:nvSpPr>
        <p:spPr>
          <a:xfrm>
            <a:off x="685800" y="484632"/>
            <a:ext cx="7772400" cy="582168"/>
          </a:xfrm>
        </p:spPr>
        <p:txBody>
          <a:bodyPr>
            <a:noAutofit/>
          </a:bodyPr>
          <a:lstStyle/>
          <a:p>
            <a:pPr algn="ctr"/>
            <a:r>
              <a:rPr lang="en-US" sz="8000" dirty="0">
                <a:solidFill>
                  <a:srgbClr val="D5410B"/>
                </a:solidFill>
              </a:rPr>
              <a:t>GROUNDING BREAK</a:t>
            </a:r>
          </a:p>
        </p:txBody>
      </p:sp>
      <p:pic>
        <p:nvPicPr>
          <p:cNvPr id="7" name="RPReplay_Final1702337488">
            <a:hlinkClick r:id="" action="ppaction://media"/>
            <a:extLst>
              <a:ext uri="{FF2B5EF4-FFF2-40B4-BE49-F238E27FC236}">
                <a16:creationId xmlns:a16="http://schemas.microsoft.com/office/drawing/2014/main" id="{7E90D238-E82F-34D4-263B-8B2CF6844C8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8861" b="12658"/>
          <a:stretch/>
        </p:blipFill>
        <p:spPr>
          <a:xfrm>
            <a:off x="685800" y="1219199"/>
            <a:ext cx="7772400" cy="5181601"/>
          </a:xfrm>
        </p:spPr>
      </p:pic>
    </p:spTree>
    <p:extLst>
      <p:ext uri="{BB962C8B-B14F-4D97-AF65-F5344CB8AC3E}">
        <p14:creationId xmlns:p14="http://schemas.microsoft.com/office/powerpoint/2010/main" val="105126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EC1D874-04AD-60E9-3733-7A805C1DF5A0}"/>
              </a:ext>
            </a:extLst>
          </p:cNvPr>
          <p:cNvSpPr>
            <a:spLocks noGrp="1" noChangeArrowheads="1"/>
          </p:cNvSpPr>
          <p:nvPr>
            <p:ph type="title"/>
          </p:nvPr>
        </p:nvSpPr>
        <p:spPr>
          <a:xfrm>
            <a:off x="5943600" y="2396406"/>
            <a:ext cx="3352800" cy="1061704"/>
          </a:xfrm>
        </p:spPr>
        <p:txBody>
          <a:bodyPr>
            <a:noAutofit/>
          </a:bodyPr>
          <a:lstStyle/>
          <a:p>
            <a:r>
              <a:rPr lang="en-US" altLang="en-US" dirty="0">
                <a:solidFill>
                  <a:srgbClr val="52A3CB"/>
                </a:solidFill>
              </a:rPr>
              <a:t>Physical Indicators of Abuse</a:t>
            </a:r>
          </a:p>
        </p:txBody>
      </p:sp>
      <p:sp>
        <p:nvSpPr>
          <p:cNvPr id="4099" name="Rectangle 3">
            <a:extLst>
              <a:ext uri="{FF2B5EF4-FFF2-40B4-BE49-F238E27FC236}">
                <a16:creationId xmlns:a16="http://schemas.microsoft.com/office/drawing/2014/main" id="{6172E7C2-FB80-EF0D-AA68-919B7C12DB99}"/>
              </a:ext>
            </a:extLst>
          </p:cNvPr>
          <p:cNvSpPr>
            <a:spLocks noGrp="1" noChangeArrowheads="1"/>
          </p:cNvSpPr>
          <p:nvPr>
            <p:ph idx="1"/>
          </p:nvPr>
        </p:nvSpPr>
        <p:spPr>
          <a:xfrm>
            <a:off x="228600" y="857250"/>
            <a:ext cx="5410200" cy="5143500"/>
          </a:xfrm>
        </p:spPr>
        <p:txBody>
          <a:bodyPr>
            <a:noAutofit/>
          </a:bodyPr>
          <a:lstStyle/>
          <a:p>
            <a:pPr>
              <a:lnSpc>
                <a:spcPct val="120000"/>
              </a:lnSpc>
              <a:spcBef>
                <a:spcPts val="0"/>
              </a:spcBef>
              <a:spcAft>
                <a:spcPts val="1200"/>
              </a:spcAft>
            </a:pPr>
            <a:r>
              <a:rPr lang="en-US" sz="1800" dirty="0">
                <a:solidFill>
                  <a:srgbClr val="6E2639"/>
                </a:solidFill>
              </a:rPr>
              <a:t>Bruises, welts, and bite marks</a:t>
            </a:r>
          </a:p>
          <a:p>
            <a:pPr>
              <a:lnSpc>
                <a:spcPct val="120000"/>
              </a:lnSpc>
              <a:spcBef>
                <a:spcPts val="0"/>
              </a:spcBef>
              <a:spcAft>
                <a:spcPts val="1200"/>
              </a:spcAft>
            </a:pPr>
            <a:r>
              <a:rPr lang="en-US" altLang="en-US" sz="1800" dirty="0">
                <a:solidFill>
                  <a:srgbClr val="6E2639"/>
                </a:solidFill>
              </a:rPr>
              <a:t>Injuries that do not reflect the history provided by the  Caregiver.</a:t>
            </a:r>
            <a:endParaRPr lang="en-US" sz="1800" dirty="0">
              <a:solidFill>
                <a:srgbClr val="6E2639"/>
              </a:solidFill>
            </a:endParaRPr>
          </a:p>
          <a:p>
            <a:pPr>
              <a:lnSpc>
                <a:spcPct val="120000"/>
              </a:lnSpc>
              <a:spcBef>
                <a:spcPts val="0"/>
              </a:spcBef>
              <a:spcAft>
                <a:spcPts val="1200"/>
              </a:spcAft>
            </a:pPr>
            <a:r>
              <a:rPr lang="en-US" sz="1800" dirty="0">
                <a:solidFill>
                  <a:srgbClr val="6E2639"/>
                </a:solidFill>
              </a:rPr>
              <a:t>Clustered bruises, forming patterns that reflect the shape of an item (patterned injuries). </a:t>
            </a:r>
          </a:p>
          <a:p>
            <a:pPr>
              <a:lnSpc>
                <a:spcPct val="120000"/>
              </a:lnSpc>
              <a:spcBef>
                <a:spcPts val="0"/>
              </a:spcBef>
              <a:spcAft>
                <a:spcPts val="1200"/>
              </a:spcAft>
            </a:pPr>
            <a:r>
              <a:rPr lang="en-US" sz="1800" dirty="0">
                <a:solidFill>
                  <a:srgbClr val="6E2639"/>
                </a:solidFill>
              </a:rPr>
              <a:t>Injuries in the form of a hand on several different surface areas of skin</a:t>
            </a:r>
          </a:p>
          <a:p>
            <a:pPr>
              <a:lnSpc>
                <a:spcPct val="120000"/>
              </a:lnSpc>
              <a:spcBef>
                <a:spcPts val="0"/>
              </a:spcBef>
              <a:spcAft>
                <a:spcPts val="1200"/>
              </a:spcAft>
            </a:pPr>
            <a:r>
              <a:rPr lang="en-US" sz="1800" dirty="0">
                <a:solidFill>
                  <a:srgbClr val="6E2639"/>
                </a:solidFill>
              </a:rPr>
              <a:t>Injuries on both eyes or cheeks </a:t>
            </a:r>
          </a:p>
          <a:p>
            <a:pPr>
              <a:lnSpc>
                <a:spcPct val="120000"/>
              </a:lnSpc>
              <a:spcBef>
                <a:spcPts val="0"/>
              </a:spcBef>
              <a:spcAft>
                <a:spcPts val="1200"/>
              </a:spcAft>
            </a:pPr>
            <a:r>
              <a:rPr lang="en-US" sz="1800" dirty="0">
                <a:solidFill>
                  <a:srgbClr val="6E2639"/>
                </a:solidFill>
              </a:rPr>
              <a:t>Injuries on the torso, back, buttocks, and thighs</a:t>
            </a:r>
          </a:p>
          <a:p>
            <a:pPr>
              <a:lnSpc>
                <a:spcPct val="120000"/>
              </a:lnSpc>
              <a:spcBef>
                <a:spcPts val="0"/>
              </a:spcBef>
              <a:spcAft>
                <a:spcPts val="1200"/>
              </a:spcAft>
            </a:pPr>
            <a:r>
              <a:rPr lang="en-US" sz="1800" dirty="0">
                <a:solidFill>
                  <a:srgbClr val="6E2639"/>
                </a:solidFill>
              </a:rPr>
              <a:t>Bruises/Injuries that are in various stages of healing</a:t>
            </a:r>
          </a:p>
          <a:p>
            <a:endParaRPr lang="en-US" altLang="en-US" sz="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200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additive="base">
                                        <p:cTn id="12"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09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0" end="0"/>
                                            </p:txEl>
                                          </p:spTgt>
                                        </p:tgtEl>
                                        <p:attrNameLst>
                                          <p:attrName>ppt_c</p:attrName>
                                        </p:attrNameLst>
                                      </p:cBhvr>
                                      <p:to>
                                        <a:srgbClr val="B2B2B2"/>
                                      </p:to>
                                    </p:animClr>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800"/>
                                  </p:stCondLst>
                                  <p:childTnLst>
                                    <p:set>
                                      <p:cBhvr>
                                        <p:cTn id="17" dur="1" fill="hold">
                                          <p:stCondLst>
                                            <p:cond delay="0"/>
                                          </p:stCondLst>
                                        </p:cTn>
                                        <p:tgtEl>
                                          <p:spTgt spid="4099">
                                            <p:txEl>
                                              <p:pRg st="1" end="1"/>
                                            </p:txEl>
                                          </p:spTgt>
                                        </p:tgtEl>
                                        <p:attrNameLst>
                                          <p:attrName>style.visibility</p:attrName>
                                        </p:attrNameLst>
                                      </p:cBhvr>
                                      <p:to>
                                        <p:strVal val="visible"/>
                                      </p:to>
                                    </p:set>
                                    <p:anim calcmode="lin" valueType="num">
                                      <p:cBhvr additive="base">
                                        <p:cTn id="18"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09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1" end="1"/>
                                            </p:txEl>
                                          </p:spTgt>
                                        </p:tgtEl>
                                        <p:attrNameLst>
                                          <p:attrName>ppt_c</p:attrName>
                                        </p:attrNameLst>
                                      </p:cBhvr>
                                      <p:to>
                                        <a:srgbClr val="B2B2B2"/>
                                      </p:to>
                                    </p:animClr>
                                  </p:sub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2000"/>
                                  </p:stCondLst>
                                  <p:childTnLst>
                                    <p:set>
                                      <p:cBhvr>
                                        <p:cTn id="23" dur="1" fill="hold">
                                          <p:stCondLst>
                                            <p:cond delay="0"/>
                                          </p:stCondLst>
                                        </p:cTn>
                                        <p:tgtEl>
                                          <p:spTgt spid="4099">
                                            <p:txEl>
                                              <p:pRg st="2" end="2"/>
                                            </p:txEl>
                                          </p:spTgt>
                                        </p:tgtEl>
                                        <p:attrNameLst>
                                          <p:attrName>style.visibility</p:attrName>
                                        </p:attrNameLst>
                                      </p:cBhvr>
                                      <p:to>
                                        <p:strVal val="visible"/>
                                      </p:to>
                                    </p:set>
                                    <p:anim calcmode="lin" valueType="num">
                                      <p:cBhvr additive="base">
                                        <p:cTn id="24"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09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2" end="2"/>
                                            </p:txEl>
                                          </p:spTgt>
                                        </p:tgtEl>
                                        <p:attrNameLst>
                                          <p:attrName>ppt_c</p:attrName>
                                        </p:attrNameLst>
                                      </p:cBhvr>
                                      <p:to>
                                        <a:srgbClr val="B2B2B2"/>
                                      </p:to>
                                    </p:animClr>
                                  </p:sub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2000"/>
                                  </p:stCondLst>
                                  <p:childTnLst>
                                    <p:set>
                                      <p:cBhvr>
                                        <p:cTn id="29" dur="1" fill="hold">
                                          <p:stCondLst>
                                            <p:cond delay="0"/>
                                          </p:stCondLst>
                                        </p:cTn>
                                        <p:tgtEl>
                                          <p:spTgt spid="4099">
                                            <p:txEl>
                                              <p:pRg st="3" end="3"/>
                                            </p:txEl>
                                          </p:spTgt>
                                        </p:tgtEl>
                                        <p:attrNameLst>
                                          <p:attrName>style.visibility</p:attrName>
                                        </p:attrNameLst>
                                      </p:cBhvr>
                                      <p:to>
                                        <p:strVal val="visible"/>
                                      </p:to>
                                    </p:set>
                                    <p:anim calcmode="lin" valueType="num">
                                      <p:cBhvr additive="base">
                                        <p:cTn id="30" dur="5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09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3" end="3"/>
                                            </p:txEl>
                                          </p:spTgt>
                                        </p:tgtEl>
                                        <p:attrNameLst>
                                          <p:attrName>ppt_c</p:attrName>
                                        </p:attrNameLst>
                                      </p:cBhvr>
                                      <p:to>
                                        <a:srgbClr val="B2B2B2"/>
                                      </p:to>
                                    </p:animClr>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1800"/>
                                  </p:stCondLst>
                                  <p:childTnLst>
                                    <p:set>
                                      <p:cBhvr>
                                        <p:cTn id="35" dur="1" fill="hold">
                                          <p:stCondLst>
                                            <p:cond delay="0"/>
                                          </p:stCondLst>
                                        </p:cTn>
                                        <p:tgtEl>
                                          <p:spTgt spid="4099">
                                            <p:txEl>
                                              <p:pRg st="4" end="4"/>
                                            </p:txEl>
                                          </p:spTgt>
                                        </p:tgtEl>
                                        <p:attrNameLst>
                                          <p:attrName>style.visibility</p:attrName>
                                        </p:attrNameLst>
                                      </p:cBhvr>
                                      <p:to>
                                        <p:strVal val="visible"/>
                                      </p:to>
                                    </p:set>
                                    <p:anim calcmode="lin" valueType="num">
                                      <p:cBhvr additive="base">
                                        <p:cTn id="36" dur="6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37" dur="600" fill="hold"/>
                                        <p:tgtEl>
                                          <p:spTgt spid="4099">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4" end="4"/>
                                            </p:txEl>
                                          </p:spTgt>
                                        </p:tgtEl>
                                        <p:attrNameLst>
                                          <p:attrName>ppt_c</p:attrName>
                                        </p:attrNameLst>
                                      </p:cBhvr>
                                      <p:to>
                                        <a:srgbClr val="B2B2B2"/>
                                      </p:to>
                                    </p:animClr>
                                  </p:sub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1600"/>
                                  </p:stCondLst>
                                  <p:childTnLst>
                                    <p:set>
                                      <p:cBhvr>
                                        <p:cTn id="41" dur="1" fill="hold">
                                          <p:stCondLst>
                                            <p:cond delay="0"/>
                                          </p:stCondLst>
                                        </p:cTn>
                                        <p:tgtEl>
                                          <p:spTgt spid="4099">
                                            <p:txEl>
                                              <p:pRg st="5" end="5"/>
                                            </p:txEl>
                                          </p:spTgt>
                                        </p:tgtEl>
                                        <p:attrNameLst>
                                          <p:attrName>style.visibility</p:attrName>
                                        </p:attrNameLst>
                                      </p:cBhvr>
                                      <p:to>
                                        <p:strVal val="visible"/>
                                      </p:to>
                                    </p:set>
                                    <p:anim calcmode="lin" valueType="num">
                                      <p:cBhvr additive="base">
                                        <p:cTn id="42" dur="500" fill="hold"/>
                                        <p:tgtEl>
                                          <p:spTgt spid="409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099">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5" end="5"/>
                                            </p:txEl>
                                          </p:spTgt>
                                        </p:tgtEl>
                                        <p:attrNameLst>
                                          <p:attrName>ppt_c</p:attrName>
                                        </p:attrNameLst>
                                      </p:cBhvr>
                                      <p:to>
                                        <a:srgbClr val="B2B2B2"/>
                                      </p:to>
                                    </p:animClr>
                                  </p:sub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1600"/>
                                  </p:stCondLst>
                                  <p:childTnLst>
                                    <p:set>
                                      <p:cBhvr>
                                        <p:cTn id="47" dur="1" fill="hold">
                                          <p:stCondLst>
                                            <p:cond delay="0"/>
                                          </p:stCondLst>
                                        </p:cTn>
                                        <p:tgtEl>
                                          <p:spTgt spid="4099">
                                            <p:txEl>
                                              <p:pRg st="6" end="6"/>
                                            </p:txEl>
                                          </p:spTgt>
                                        </p:tgtEl>
                                        <p:attrNameLst>
                                          <p:attrName>style.visibility</p:attrName>
                                        </p:attrNameLst>
                                      </p:cBhvr>
                                      <p:to>
                                        <p:strVal val="visible"/>
                                      </p:to>
                                    </p:set>
                                    <p:anim calcmode="lin" valueType="num">
                                      <p:cBhvr additive="base">
                                        <p:cTn id="48" dur="500" fill="hold"/>
                                        <p:tgtEl>
                                          <p:spTgt spid="4099">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099">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6" end="6"/>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4099" grpId="0" uiExpand="1" build="p" bldLvl="5"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0D61B65-EF37-E09C-640A-4E2683E0CD64}"/>
              </a:ext>
            </a:extLst>
          </p:cNvPr>
          <p:cNvSpPr>
            <a:spLocks noGrp="1" noChangeArrowheads="1"/>
          </p:cNvSpPr>
          <p:nvPr>
            <p:ph type="ctrTitle"/>
          </p:nvPr>
        </p:nvSpPr>
        <p:spPr>
          <a:xfrm>
            <a:off x="685800" y="2055930"/>
            <a:ext cx="6069268" cy="1373070"/>
          </a:xfrm>
        </p:spPr>
        <p:txBody>
          <a:bodyPr/>
          <a:lstStyle/>
          <a:p>
            <a:r>
              <a:rPr lang="en-US" altLang="en-US" sz="9600" b="1" dirty="0"/>
              <a:t>Burns</a:t>
            </a:r>
          </a:p>
        </p:txBody>
      </p:sp>
      <p:sp>
        <p:nvSpPr>
          <p:cNvPr id="2" name="Subtitle 1">
            <a:extLst>
              <a:ext uri="{FF2B5EF4-FFF2-40B4-BE49-F238E27FC236}">
                <a16:creationId xmlns:a16="http://schemas.microsoft.com/office/drawing/2014/main" id="{EC7EA636-3454-5A4A-CE28-EB54F1022A5F}"/>
              </a:ext>
            </a:extLst>
          </p:cNvPr>
          <p:cNvSpPr>
            <a:spLocks noGrp="1"/>
          </p:cNvSpPr>
          <p:nvPr>
            <p:ph type="subTitle" idx="1"/>
          </p:nvPr>
        </p:nvSpPr>
        <p:spPr>
          <a:xfrm>
            <a:off x="646967" y="3373871"/>
            <a:ext cx="6108101" cy="588530"/>
          </a:xfrm>
        </p:spPr>
        <p:txBody>
          <a:bodyPr>
            <a:normAutofit/>
          </a:bodyPr>
          <a:lstStyle/>
          <a:p>
            <a:r>
              <a:rPr lang="en-US" sz="3200" dirty="0">
                <a:solidFill>
                  <a:srgbClr val="52A3CB"/>
                </a:solidFill>
              </a:rPr>
              <a:t>Accidental &amp; Intentional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B3596F-063B-99F4-30D1-299FF0A5C020}"/>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466" name="Picture 2">
            <a:extLst>
              <a:ext uri="{FF2B5EF4-FFF2-40B4-BE49-F238E27FC236}">
                <a16:creationId xmlns:a16="http://schemas.microsoft.com/office/drawing/2014/main" id="{3517A793-90E2-58B8-1A92-C5952E304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3" t="2965" r="3764" b="3641"/>
          <a:stretch/>
        </p:blipFill>
        <p:spPr bwMode="auto">
          <a:xfrm>
            <a:off x="813365" y="150284"/>
            <a:ext cx="4740091" cy="3126316"/>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up of a person's armpit&#10;&#10;Description automatically generated">
            <a:extLst>
              <a:ext uri="{FF2B5EF4-FFF2-40B4-BE49-F238E27FC236}">
                <a16:creationId xmlns:a16="http://schemas.microsoft.com/office/drawing/2014/main" id="{2BCA4B06-D2BA-4B4C-5F28-729B8B093914}"/>
              </a:ext>
            </a:extLst>
          </p:cNvPr>
          <p:cNvPicPr>
            <a:picLocks noChangeAspect="1"/>
          </p:cNvPicPr>
          <p:nvPr/>
        </p:nvPicPr>
        <p:blipFill rotWithShape="1">
          <a:blip r:embed="rId4">
            <a:extLst>
              <a:ext uri="{28A0092B-C50C-407E-A947-70E740481C1C}">
                <a14:useLocalDpi xmlns:a14="http://schemas.microsoft.com/office/drawing/2010/main" val="0"/>
              </a:ext>
            </a:extLst>
          </a:blip>
          <a:srcRect l="5368" t="-1" r="2683" b="3225"/>
          <a:stretch/>
        </p:blipFill>
        <p:spPr>
          <a:xfrm>
            <a:off x="813365" y="3256844"/>
            <a:ext cx="4740091" cy="3459774"/>
          </a:xfrm>
          <a:prstGeom prst="rect">
            <a:avLst/>
          </a:prstGeom>
          <a:effectLst>
            <a:softEdge rad="114300"/>
          </a:effectLst>
        </p:spPr>
      </p:pic>
      <p:sp>
        <p:nvSpPr>
          <p:cNvPr id="3" name="Title 2">
            <a:extLst>
              <a:ext uri="{FF2B5EF4-FFF2-40B4-BE49-F238E27FC236}">
                <a16:creationId xmlns:a16="http://schemas.microsoft.com/office/drawing/2014/main" id="{8FDDB98B-CFB3-94A8-4424-6FF758316C42}"/>
              </a:ext>
            </a:extLst>
          </p:cNvPr>
          <p:cNvSpPr>
            <a:spLocks noGrp="1"/>
          </p:cNvSpPr>
          <p:nvPr>
            <p:ph type="title"/>
          </p:nvPr>
        </p:nvSpPr>
        <p:spPr>
          <a:xfrm>
            <a:off x="6457950" y="7620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636D3524-960F-BA7D-D876-00C0F668B7D4}"/>
              </a:ext>
            </a:extLst>
          </p:cNvPr>
          <p:cNvSpPr>
            <a:spLocks noGrp="1"/>
          </p:cNvSpPr>
          <p:nvPr>
            <p:ph type="body" sz="half" idx="2"/>
          </p:nvPr>
        </p:nvSpPr>
        <p:spPr>
          <a:xfrm>
            <a:off x="6172200" y="2423160"/>
            <a:ext cx="2971800" cy="3291840"/>
          </a:xfrm>
        </p:spPr>
        <p:txBody>
          <a:bodyPr/>
          <a:lstStyle/>
          <a:p>
            <a:pPr marL="342900" indent="-342900">
              <a:buFont typeface="Arial" panose="020B0604020202020204" pitchFamily="34" charset="0"/>
              <a:buChar char="•"/>
            </a:pPr>
            <a:r>
              <a:rPr lang="en-US" sz="2400" b="1" dirty="0">
                <a:solidFill>
                  <a:schemeClr val="tx1"/>
                </a:solidFill>
              </a:rPr>
              <a:t>Accidental</a:t>
            </a:r>
            <a:r>
              <a:rPr lang="en-US" sz="2400" dirty="0">
                <a:solidFill>
                  <a:schemeClr val="tx1"/>
                </a:solidFill>
              </a:rPr>
              <a:t> iron burn to face</a:t>
            </a:r>
          </a:p>
          <a:p>
            <a:pPr marL="285750" indent="-285750">
              <a:buFont typeface="Arial" panose="020B0604020202020204" pitchFamily="34" charset="0"/>
              <a:buChar char="•"/>
            </a:pPr>
            <a:r>
              <a:rPr lang="en-US" sz="2400" dirty="0">
                <a:solidFill>
                  <a:schemeClr val="tx1"/>
                </a:solidFill>
              </a:rPr>
              <a:t>Irregular shape</a:t>
            </a:r>
          </a:p>
          <a:p>
            <a:pPr marL="285750" indent="-285750">
              <a:buFont typeface="Arial" panose="020B0604020202020204" pitchFamily="34" charset="0"/>
              <a:buChar char="•"/>
            </a:pPr>
            <a:r>
              <a:rPr lang="en-US" sz="2400" dirty="0">
                <a:solidFill>
                  <a:schemeClr val="tx1"/>
                </a:solidFill>
              </a:rPr>
              <a:t>Iron fell and caused burn to chest</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9713A-172B-3843-8EEF-79E4E922AB77}"/>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514" name="Picture 2">
            <a:extLst>
              <a:ext uri="{FF2B5EF4-FFF2-40B4-BE49-F238E27FC236}">
                <a16:creationId xmlns:a16="http://schemas.microsoft.com/office/drawing/2014/main" id="{6F25CEBA-CE08-547A-7043-8C2A66727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69" t="1666" r="4301" b="3334"/>
          <a:stretch/>
        </p:blipFill>
        <p:spPr bwMode="auto">
          <a:xfrm>
            <a:off x="762000" y="48839"/>
            <a:ext cx="4606765" cy="6732961"/>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BAE0F2-4AAB-6DF2-3956-5E9A15412FFB}"/>
              </a:ext>
            </a:extLst>
          </p:cNvPr>
          <p:cNvSpPr>
            <a:spLocks noGrp="1"/>
          </p:cNvSpPr>
          <p:nvPr>
            <p:ph type="title"/>
          </p:nvPr>
        </p:nvSpPr>
        <p:spPr>
          <a:xfrm>
            <a:off x="6457950" y="6096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6396A562-8492-1570-F774-1E69F1128498}"/>
              </a:ext>
            </a:extLst>
          </p:cNvPr>
          <p:cNvSpPr>
            <a:spLocks noGrp="1"/>
          </p:cNvSpPr>
          <p:nvPr>
            <p:ph type="body" sz="half" idx="2"/>
          </p:nvPr>
        </p:nvSpPr>
        <p:spPr>
          <a:xfrm>
            <a:off x="6248401" y="2423160"/>
            <a:ext cx="2795976" cy="3291840"/>
          </a:xfrm>
        </p:spPr>
        <p:txBody>
          <a:bodyPr>
            <a:normAutofit/>
          </a:bodyPr>
          <a:lstStyle/>
          <a:p>
            <a:pPr marL="342900" indent="-342900">
              <a:buFont typeface="Arial" panose="020B0604020202020204" pitchFamily="34" charset="0"/>
              <a:buChar char="•"/>
            </a:pPr>
            <a:r>
              <a:rPr lang="en-US" sz="2400" dirty="0">
                <a:solidFill>
                  <a:schemeClr val="tx1"/>
                </a:solidFill>
              </a:rPr>
              <a:t>18 m/o Boy</a:t>
            </a:r>
          </a:p>
          <a:p>
            <a:pPr marL="342900" indent="-342900">
              <a:buFont typeface="Arial" panose="020B0604020202020204" pitchFamily="34" charset="0"/>
              <a:buChar char="•"/>
            </a:pPr>
            <a:r>
              <a:rPr lang="en-US" sz="2400" dirty="0">
                <a:solidFill>
                  <a:schemeClr val="tx1"/>
                </a:solidFill>
              </a:rPr>
              <a:t>Patterned burn to abdomen</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9713A-172B-3843-8EEF-79E4E922AB77}"/>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ate on a floor&#10;&#10;Description automatically generated">
            <a:extLst>
              <a:ext uri="{FF2B5EF4-FFF2-40B4-BE49-F238E27FC236}">
                <a16:creationId xmlns:a16="http://schemas.microsoft.com/office/drawing/2014/main" id="{8A503FF1-08D2-0F13-7550-700EFEFDB7D6}"/>
              </a:ext>
            </a:extLst>
          </p:cNvPr>
          <p:cNvPicPr>
            <a:picLocks noChangeAspect="1"/>
          </p:cNvPicPr>
          <p:nvPr/>
        </p:nvPicPr>
        <p:blipFill rotWithShape="1">
          <a:blip r:embed="rId3">
            <a:extLst>
              <a:ext uri="{28A0092B-C50C-407E-A947-70E740481C1C}">
                <a14:useLocalDpi xmlns:a14="http://schemas.microsoft.com/office/drawing/2010/main" val="0"/>
              </a:ext>
            </a:extLst>
          </a:blip>
          <a:srcRect l="1869" t="4848" r="2841" b="8597"/>
          <a:stretch/>
        </p:blipFill>
        <p:spPr>
          <a:xfrm>
            <a:off x="401718" y="3539625"/>
            <a:ext cx="5140165" cy="3318375"/>
          </a:xfrm>
          <a:prstGeom prst="rect">
            <a:avLst/>
          </a:prstGeom>
          <a:effectLst>
            <a:softEdge rad="76200"/>
          </a:effectLst>
        </p:spPr>
      </p:pic>
      <p:pic>
        <p:nvPicPr>
          <p:cNvPr id="5" name="Picture 4" descr="A close-up of a vent&#10;&#10;Description automatically generated">
            <a:extLst>
              <a:ext uri="{FF2B5EF4-FFF2-40B4-BE49-F238E27FC236}">
                <a16:creationId xmlns:a16="http://schemas.microsoft.com/office/drawing/2014/main" id="{9C2D1A2B-F712-0DAD-856A-FFED0A100E8B}"/>
              </a:ext>
            </a:extLst>
          </p:cNvPr>
          <p:cNvPicPr>
            <a:picLocks noChangeAspect="1"/>
          </p:cNvPicPr>
          <p:nvPr/>
        </p:nvPicPr>
        <p:blipFill rotWithShape="1">
          <a:blip r:embed="rId4">
            <a:extLst>
              <a:ext uri="{28A0092B-C50C-407E-A947-70E740481C1C}">
                <a14:useLocalDpi xmlns:a14="http://schemas.microsoft.com/office/drawing/2010/main" val="0"/>
              </a:ext>
            </a:extLst>
          </a:blip>
          <a:srcRect l="-1" t="3104" r="139" b="13378"/>
          <a:stretch/>
        </p:blipFill>
        <p:spPr>
          <a:xfrm>
            <a:off x="401718" y="304800"/>
            <a:ext cx="5019038" cy="2895600"/>
          </a:xfrm>
          <a:prstGeom prst="rect">
            <a:avLst/>
          </a:prstGeom>
          <a:effectLst>
            <a:softEdge rad="38100"/>
          </a:effectLst>
        </p:spPr>
      </p:pic>
      <p:sp>
        <p:nvSpPr>
          <p:cNvPr id="2" name="Title 1">
            <a:extLst>
              <a:ext uri="{FF2B5EF4-FFF2-40B4-BE49-F238E27FC236}">
                <a16:creationId xmlns:a16="http://schemas.microsoft.com/office/drawing/2014/main" id="{5FBAE0F2-4AAB-6DF2-3956-5E9A15412FFB}"/>
              </a:ext>
            </a:extLst>
          </p:cNvPr>
          <p:cNvSpPr>
            <a:spLocks noGrp="1"/>
          </p:cNvSpPr>
          <p:nvPr>
            <p:ph type="title"/>
          </p:nvPr>
        </p:nvSpPr>
        <p:spPr>
          <a:xfrm>
            <a:off x="6457950" y="6096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6396A562-8492-1570-F774-1E69F1128498}"/>
              </a:ext>
            </a:extLst>
          </p:cNvPr>
          <p:cNvSpPr>
            <a:spLocks noGrp="1"/>
          </p:cNvSpPr>
          <p:nvPr>
            <p:ph type="body" sz="half" idx="2"/>
          </p:nvPr>
        </p:nvSpPr>
        <p:spPr>
          <a:xfrm>
            <a:off x="6248401" y="2423160"/>
            <a:ext cx="2795976" cy="3291840"/>
          </a:xfrm>
        </p:spPr>
        <p:txBody>
          <a:bodyPr>
            <a:normAutofit/>
          </a:bodyPr>
          <a:lstStyle/>
          <a:p>
            <a:pPr marL="342900" indent="-342900">
              <a:buFont typeface="Arial" panose="020B0604020202020204" pitchFamily="34" charset="0"/>
              <a:buChar char="•"/>
            </a:pPr>
            <a:r>
              <a:rPr lang="en-US" sz="2400" dirty="0">
                <a:solidFill>
                  <a:schemeClr val="tx1"/>
                </a:solidFill>
              </a:rPr>
              <a:t>18 m/o Boy</a:t>
            </a:r>
          </a:p>
          <a:p>
            <a:pPr marL="342900" indent="-342900">
              <a:buFont typeface="Arial" panose="020B0604020202020204" pitchFamily="34" charset="0"/>
              <a:buChar char="•"/>
            </a:pPr>
            <a:r>
              <a:rPr lang="en-US" sz="2400" dirty="0">
                <a:solidFill>
                  <a:schemeClr val="tx1"/>
                </a:solidFill>
              </a:rPr>
              <a:t>Mechanism: Heated Floor Grill </a:t>
            </a:r>
          </a:p>
          <a:p>
            <a:pPr marL="342900" indent="-342900">
              <a:buFont typeface="Arial" panose="020B0604020202020204" pitchFamily="34" charset="0"/>
              <a:buChar char="•"/>
            </a:pPr>
            <a:r>
              <a:rPr lang="en-US" sz="2400" b="1" dirty="0">
                <a:solidFill>
                  <a:schemeClr val="tx1"/>
                </a:solidFill>
              </a:rPr>
              <a:t>Accidental</a:t>
            </a:r>
          </a:p>
          <a:p>
            <a:endParaRPr lang="en-US" dirty="0"/>
          </a:p>
        </p:txBody>
      </p:sp>
    </p:spTree>
    <p:extLst>
      <p:ext uri="{BB962C8B-B14F-4D97-AF65-F5344CB8AC3E}">
        <p14:creationId xmlns:p14="http://schemas.microsoft.com/office/powerpoint/2010/main" val="413893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F8A91D-01AB-0E9B-4665-1B60BC458122}"/>
              </a:ext>
            </a:extLst>
          </p:cNvPr>
          <p:cNvSpPr/>
          <p:nvPr/>
        </p:nvSpPr>
        <p:spPr>
          <a:xfrm rot="16200000">
            <a:off x="4239159" y="1933041"/>
            <a:ext cx="68378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562" name="Picture 2">
            <a:extLst>
              <a:ext uri="{FF2B5EF4-FFF2-40B4-BE49-F238E27FC236}">
                <a16:creationId xmlns:a16="http://schemas.microsoft.com/office/drawing/2014/main" id="{169C5179-E8E8-F371-2B1E-F7E28498C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 t="1666" r="11162" b="7000"/>
          <a:stretch/>
        </p:blipFill>
        <p:spPr bwMode="auto">
          <a:xfrm>
            <a:off x="101181" y="1078230"/>
            <a:ext cx="5948536" cy="4865370"/>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342D107-A16B-6092-9A56-393408954E55}"/>
              </a:ext>
            </a:extLst>
          </p:cNvPr>
          <p:cNvSpPr>
            <a:spLocks noGrp="1"/>
          </p:cNvSpPr>
          <p:nvPr>
            <p:ph type="title"/>
          </p:nvPr>
        </p:nvSpPr>
        <p:spPr>
          <a:xfrm>
            <a:off x="6457950" y="6858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4B64622F-F756-76AC-A63B-D30B13D3A5E3}"/>
              </a:ext>
            </a:extLst>
          </p:cNvPr>
          <p:cNvSpPr>
            <a:spLocks noGrp="1"/>
          </p:cNvSpPr>
          <p:nvPr>
            <p:ph type="body" sz="half" idx="2"/>
          </p:nvPr>
        </p:nvSpPr>
        <p:spPr>
          <a:xfrm>
            <a:off x="6172200" y="2438400"/>
            <a:ext cx="3126106" cy="3901440"/>
          </a:xfrm>
        </p:spPr>
        <p:txBody>
          <a:bodyPr>
            <a:normAutofit/>
          </a:bodyPr>
          <a:lstStyle/>
          <a:p>
            <a:pPr marL="285750" indent="-285750">
              <a:buFont typeface="Arial" panose="020B0604020202020204" pitchFamily="34" charset="0"/>
              <a:buChar char="•"/>
            </a:pPr>
            <a:r>
              <a:rPr lang="en-US" sz="2400" dirty="0">
                <a:solidFill>
                  <a:schemeClr val="tx1"/>
                </a:solidFill>
              </a:rPr>
              <a:t>4 y/o girl</a:t>
            </a:r>
          </a:p>
          <a:p>
            <a:pPr marL="285750" indent="-285750">
              <a:buFont typeface="Arial" panose="020B0604020202020204" pitchFamily="34" charset="0"/>
              <a:buChar char="•"/>
            </a:pPr>
            <a:r>
              <a:rPr lang="en-US" sz="2400" dirty="0">
                <a:solidFill>
                  <a:schemeClr val="tx1"/>
                </a:solidFill>
              </a:rPr>
              <a:t>Isolated plantar foot burn </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Stepped barefoot onto hot coals wile camping</a:t>
            </a:r>
          </a:p>
          <a:p>
            <a:pPr marL="285750" indent="-285750">
              <a:buFont typeface="Arial" panose="020B0604020202020204" pitchFamily="34" charset="0"/>
              <a:buChar char="•"/>
            </a:pPr>
            <a:r>
              <a:rPr lang="en-US" sz="2400" b="1" dirty="0">
                <a:solidFill>
                  <a:schemeClr val="tx1"/>
                </a:solidFill>
              </a:rPr>
              <a:t>Accidental</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9F5BAA-FA1B-0372-BFA5-B9A77C752A5B}"/>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610" name="Picture 2">
            <a:extLst>
              <a:ext uri="{FF2B5EF4-FFF2-40B4-BE49-F238E27FC236}">
                <a16:creationId xmlns:a16="http://schemas.microsoft.com/office/drawing/2014/main" id="{6C66B49D-98AF-342A-37D3-59B61AB19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51" r="9951"/>
          <a:stretch/>
        </p:blipFill>
        <p:spPr bwMode="auto">
          <a:xfrm rot="5400000">
            <a:off x="138436" y="552922"/>
            <a:ext cx="6175348" cy="5752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68129F-00C9-FD15-6D52-2DEE14449EDC}"/>
              </a:ext>
            </a:extLst>
          </p:cNvPr>
          <p:cNvSpPr>
            <a:spLocks noGrp="1"/>
          </p:cNvSpPr>
          <p:nvPr>
            <p:ph type="title"/>
          </p:nvPr>
        </p:nvSpPr>
        <p:spPr>
          <a:xfrm>
            <a:off x="6457950" y="6858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4" name="Text Placeholder 3">
            <a:extLst>
              <a:ext uri="{FF2B5EF4-FFF2-40B4-BE49-F238E27FC236}">
                <a16:creationId xmlns:a16="http://schemas.microsoft.com/office/drawing/2014/main" id="{AC986C8A-9454-5786-B44B-5BCF0556306A}"/>
              </a:ext>
            </a:extLst>
          </p:cNvPr>
          <p:cNvSpPr>
            <a:spLocks noGrp="1"/>
          </p:cNvSpPr>
          <p:nvPr>
            <p:ph type="body" sz="half" idx="2"/>
          </p:nvPr>
        </p:nvSpPr>
        <p:spPr>
          <a:xfrm>
            <a:off x="6284594" y="2423160"/>
            <a:ext cx="2859406" cy="4206240"/>
          </a:xfrm>
        </p:spPr>
        <p:txBody>
          <a:bodyPr>
            <a:normAutofit fontScale="70000" lnSpcReduction="20000"/>
          </a:bodyPr>
          <a:lstStyle/>
          <a:p>
            <a:pPr marL="285750" indent="-285750">
              <a:buFont typeface="Arial" panose="020B0604020202020204" pitchFamily="34" charset="0"/>
              <a:buChar char="•"/>
            </a:pPr>
            <a:r>
              <a:rPr lang="en-US" sz="3400" dirty="0">
                <a:solidFill>
                  <a:schemeClr val="tx1"/>
                </a:solidFill>
              </a:rPr>
              <a:t>3 y/o girl</a:t>
            </a:r>
          </a:p>
          <a:p>
            <a:pPr marL="285750" indent="-285750">
              <a:buFont typeface="Arial" panose="020B0604020202020204" pitchFamily="34" charset="0"/>
              <a:buChar char="•"/>
            </a:pPr>
            <a:r>
              <a:rPr lang="en-US" sz="3400" dirty="0">
                <a:solidFill>
                  <a:schemeClr val="tx1"/>
                </a:solidFill>
              </a:rPr>
              <a:t>Doughnut-Shaped burn</a:t>
            </a:r>
          </a:p>
          <a:p>
            <a:pPr marL="285750" indent="-285750">
              <a:buFont typeface="Arial" panose="020B0604020202020204" pitchFamily="34" charset="0"/>
              <a:buChar char="•"/>
            </a:pPr>
            <a:r>
              <a:rPr lang="en-US" sz="3400" dirty="0">
                <a:solidFill>
                  <a:schemeClr val="tx1"/>
                </a:solidFill>
              </a:rPr>
              <a:t>Mechanism: Immersion burn</a:t>
            </a:r>
          </a:p>
          <a:p>
            <a:pPr marL="285750" indent="-285750">
              <a:buFont typeface="Arial" panose="020B0604020202020204" pitchFamily="34" charset="0"/>
              <a:buChar char="•"/>
            </a:pPr>
            <a:r>
              <a:rPr lang="en-US" sz="3400" dirty="0">
                <a:solidFill>
                  <a:schemeClr val="tx1"/>
                </a:solidFill>
              </a:rPr>
              <a:t>Sparing in center is from being forcibly held against the cooler surface of the sink/tub</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4A8A92-3BCE-70E7-14C4-641EC6228606}"/>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658" name="Picture 2">
            <a:extLst>
              <a:ext uri="{FF2B5EF4-FFF2-40B4-BE49-F238E27FC236}">
                <a16:creationId xmlns:a16="http://schemas.microsoft.com/office/drawing/2014/main" id="{07C6ACD5-3CC7-DBD1-9472-D9FC74330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0" t="1667" r="3750" b="3333"/>
          <a:stretch/>
        </p:blipFill>
        <p:spPr bwMode="auto">
          <a:xfrm>
            <a:off x="457446" y="632179"/>
            <a:ext cx="5714753" cy="5616222"/>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576AA2-CDD5-A715-BDD8-4F065ED59EE4}"/>
              </a:ext>
            </a:extLst>
          </p:cNvPr>
          <p:cNvSpPr>
            <a:spLocks noGrp="1"/>
          </p:cNvSpPr>
          <p:nvPr>
            <p:ph type="title"/>
          </p:nvPr>
        </p:nvSpPr>
        <p:spPr>
          <a:xfrm>
            <a:off x="6457950" y="7620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AA80FB6A-FC38-53F1-5716-24D8D45BF4F1}"/>
              </a:ext>
            </a:extLst>
          </p:cNvPr>
          <p:cNvSpPr>
            <a:spLocks noGrp="1"/>
          </p:cNvSpPr>
          <p:nvPr>
            <p:ph type="body" sz="half" idx="2"/>
          </p:nvPr>
        </p:nvSpPr>
        <p:spPr>
          <a:xfrm>
            <a:off x="6248400" y="2423160"/>
            <a:ext cx="2895600" cy="3291840"/>
          </a:xfrm>
        </p:spPr>
        <p:txBody>
          <a:bodyPr/>
          <a:lstStyle/>
          <a:p>
            <a:pPr marL="285750" indent="-285750">
              <a:buFont typeface="Arial" panose="020B0604020202020204" pitchFamily="34" charset="0"/>
              <a:buChar char="•"/>
            </a:pPr>
            <a:r>
              <a:rPr lang="en-US" sz="2400" dirty="0">
                <a:solidFill>
                  <a:schemeClr val="tx1"/>
                </a:solidFill>
              </a:rPr>
              <a:t>1 y/o infant</a:t>
            </a:r>
          </a:p>
          <a:p>
            <a:pPr marL="285750" indent="-285750">
              <a:buFont typeface="Arial" panose="020B0604020202020204" pitchFamily="34" charset="0"/>
              <a:buChar char="•"/>
            </a:pPr>
            <a:r>
              <a:rPr lang="en-US" sz="2400" dirty="0">
                <a:solidFill>
                  <a:schemeClr val="tx1"/>
                </a:solidFill>
              </a:rPr>
              <a:t>Scald burn</a:t>
            </a:r>
          </a:p>
          <a:p>
            <a:pPr marL="285750" indent="-285750">
              <a:buFont typeface="Arial" panose="020B0604020202020204" pitchFamily="34" charset="0"/>
              <a:buChar char="•"/>
            </a:pPr>
            <a:r>
              <a:rPr lang="en-US" sz="2400" dirty="0">
                <a:solidFill>
                  <a:schemeClr val="tx1"/>
                </a:solidFill>
              </a:rPr>
              <a:t>Sparing due to flexion at the hip</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FB9F04-14DC-A6CB-3919-154F23A9E89C}"/>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706" name="Picture 2">
            <a:extLst>
              <a:ext uri="{FF2B5EF4-FFF2-40B4-BE49-F238E27FC236}">
                <a16:creationId xmlns:a16="http://schemas.microsoft.com/office/drawing/2014/main" id="{B41DBDAF-D697-CFF8-B2B5-BAB3F0A01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6" t="2000" r="2104" b="5999"/>
          <a:stretch/>
        </p:blipFill>
        <p:spPr bwMode="auto">
          <a:xfrm>
            <a:off x="762000" y="0"/>
            <a:ext cx="4704521" cy="36576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F35CD2-7B2C-B73F-3FCF-FB857E3F8BF9}"/>
              </a:ext>
            </a:extLst>
          </p:cNvPr>
          <p:cNvSpPr>
            <a:spLocks noGrp="1"/>
          </p:cNvSpPr>
          <p:nvPr>
            <p:ph type="title"/>
          </p:nvPr>
        </p:nvSpPr>
        <p:spPr>
          <a:xfrm>
            <a:off x="6457950" y="994661"/>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26E498EB-0093-DEE0-6AC1-9964F2FCEC25}"/>
              </a:ext>
            </a:extLst>
          </p:cNvPr>
          <p:cNvSpPr>
            <a:spLocks noGrp="1"/>
          </p:cNvSpPr>
          <p:nvPr>
            <p:ph type="body" sz="half" idx="2"/>
          </p:nvPr>
        </p:nvSpPr>
        <p:spPr>
          <a:xfrm>
            <a:off x="6248400" y="2514600"/>
            <a:ext cx="2895600" cy="3291840"/>
          </a:xfrm>
        </p:spPr>
        <p:txBody>
          <a:bodyPr/>
          <a:lstStyle/>
          <a:p>
            <a:pPr marL="285750" indent="-285750">
              <a:buFont typeface="Arial" panose="020B0604020202020204" pitchFamily="34" charset="0"/>
              <a:buChar char="•"/>
            </a:pPr>
            <a:r>
              <a:rPr lang="en-US" sz="2400" dirty="0">
                <a:solidFill>
                  <a:schemeClr val="tx1"/>
                </a:solidFill>
              </a:rPr>
              <a:t>4 y/o Girl</a:t>
            </a:r>
          </a:p>
          <a:p>
            <a:pPr marL="285750" indent="-285750">
              <a:buFont typeface="Arial" panose="020B0604020202020204" pitchFamily="34" charset="0"/>
              <a:buChar char="•"/>
            </a:pPr>
            <a:r>
              <a:rPr lang="en-US" sz="2400" dirty="0">
                <a:solidFill>
                  <a:schemeClr val="tx1"/>
                </a:solidFill>
              </a:rPr>
              <a:t>Cigarette burn</a:t>
            </a:r>
          </a:p>
          <a:p>
            <a:pPr marL="285750" indent="-285750">
              <a:buFont typeface="Arial" panose="020B0604020202020204" pitchFamily="34" charset="0"/>
              <a:buChar char="•"/>
            </a:pPr>
            <a:r>
              <a:rPr lang="en-US" sz="2400" dirty="0">
                <a:solidFill>
                  <a:schemeClr val="tx1"/>
                </a:solidFill>
              </a:rPr>
              <a:t>Mechanism: Lit cigarette </a:t>
            </a:r>
          </a:p>
          <a:p>
            <a:pPr marL="285750" indent="-285750">
              <a:buFont typeface="Arial" panose="020B0604020202020204" pitchFamily="34" charset="0"/>
              <a:buChar char="•"/>
            </a:pPr>
            <a:r>
              <a:rPr lang="en-US" sz="2400" dirty="0">
                <a:solidFill>
                  <a:schemeClr val="tx1"/>
                </a:solidFill>
              </a:rPr>
              <a:t>Old and new burns </a:t>
            </a:r>
          </a:p>
          <a:p>
            <a:endParaRPr lang="en-US" dirty="0"/>
          </a:p>
        </p:txBody>
      </p:sp>
      <p:pic>
        <p:nvPicPr>
          <p:cNvPr id="8" name="Picture 7" descr="A close-up of a planet&#10;&#10;Description automatically generated">
            <a:extLst>
              <a:ext uri="{FF2B5EF4-FFF2-40B4-BE49-F238E27FC236}">
                <a16:creationId xmlns:a16="http://schemas.microsoft.com/office/drawing/2014/main" id="{E81C8AFF-B5D6-62B4-29DF-DF2C555C4138}"/>
              </a:ext>
            </a:extLst>
          </p:cNvPr>
          <p:cNvPicPr>
            <a:picLocks noChangeAspect="1"/>
          </p:cNvPicPr>
          <p:nvPr/>
        </p:nvPicPr>
        <p:blipFill rotWithShape="1">
          <a:blip r:embed="rId4">
            <a:extLst>
              <a:ext uri="{28A0092B-C50C-407E-A947-70E740481C1C}">
                <a14:useLocalDpi xmlns:a14="http://schemas.microsoft.com/office/drawing/2010/main" val="0"/>
              </a:ext>
            </a:extLst>
          </a:blip>
          <a:srcRect l="2631" t="4587" r="2631" b="5896"/>
          <a:stretch/>
        </p:blipFill>
        <p:spPr>
          <a:xfrm>
            <a:off x="762000" y="3707372"/>
            <a:ext cx="4603506" cy="3162660"/>
          </a:xfrm>
          <a:prstGeom prst="rect">
            <a:avLst/>
          </a:prstGeom>
          <a:effectLst>
            <a:softEdge rad="508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850A16-C04B-7A23-69EE-80D34635D19A}"/>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754" name="Picture 2">
            <a:extLst>
              <a:ext uri="{FF2B5EF4-FFF2-40B4-BE49-F238E27FC236}">
                <a16:creationId xmlns:a16="http://schemas.microsoft.com/office/drawing/2014/main" id="{80F9D922-CB77-E8F6-871D-4C2D9018794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55" t="3333" r="12844"/>
          <a:stretch/>
        </p:blipFill>
        <p:spPr bwMode="auto">
          <a:xfrm>
            <a:off x="1586261" y="-24063"/>
            <a:ext cx="3298845" cy="4251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2E31F3-CEB4-B378-D8E4-ED6F7AD2A491}"/>
              </a:ext>
            </a:extLst>
          </p:cNvPr>
          <p:cNvSpPr>
            <a:spLocks noGrp="1"/>
          </p:cNvSpPr>
          <p:nvPr>
            <p:ph type="title"/>
          </p:nvPr>
        </p:nvSpPr>
        <p:spPr>
          <a:xfrm>
            <a:off x="6457950" y="777240"/>
            <a:ext cx="2400300" cy="14325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5" name="Text Placeholder 4">
            <a:extLst>
              <a:ext uri="{FF2B5EF4-FFF2-40B4-BE49-F238E27FC236}">
                <a16:creationId xmlns:a16="http://schemas.microsoft.com/office/drawing/2014/main" id="{C3CF123C-9ED9-85C0-255A-3DF7AB4016A6}"/>
              </a:ext>
            </a:extLst>
          </p:cNvPr>
          <p:cNvSpPr>
            <a:spLocks noGrp="1"/>
          </p:cNvSpPr>
          <p:nvPr>
            <p:ph type="body" sz="half" idx="2"/>
          </p:nvPr>
        </p:nvSpPr>
        <p:spPr>
          <a:xfrm>
            <a:off x="6246494" y="2385060"/>
            <a:ext cx="2897505" cy="3787140"/>
          </a:xfrm>
        </p:spPr>
        <p:txBody>
          <a:bodyPr>
            <a:normAutofit/>
          </a:bodyPr>
          <a:lstStyle/>
          <a:p>
            <a:pPr marL="285750" indent="-285750">
              <a:buFont typeface="Arial" panose="020B0604020202020204" pitchFamily="34" charset="0"/>
              <a:buChar char="•"/>
            </a:pPr>
            <a:r>
              <a:rPr lang="en-US" sz="2400" dirty="0">
                <a:solidFill>
                  <a:schemeClr val="tx1"/>
                </a:solidFill>
              </a:rPr>
              <a:t>30 m/o girl</a:t>
            </a:r>
          </a:p>
          <a:p>
            <a:pPr marL="285750" indent="-285750">
              <a:buFont typeface="Arial" panose="020B0604020202020204" pitchFamily="34" charset="0"/>
              <a:buChar char="•"/>
            </a:pPr>
            <a:r>
              <a:rPr lang="en-US" sz="2400" dirty="0">
                <a:solidFill>
                  <a:schemeClr val="tx1"/>
                </a:solidFill>
              </a:rPr>
              <a:t>Mechanism: Burns from blow dryer</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bio parent reported “Child clumsy and moved too much”</a:t>
            </a:r>
          </a:p>
          <a:p>
            <a:endParaRPr lang="en-US" dirty="0"/>
          </a:p>
        </p:txBody>
      </p:sp>
      <p:pic>
        <p:nvPicPr>
          <p:cNvPr id="11" name="Picture 10" descr="A close-up of a scar on a person's arm&#10;&#10;Description automatically generated">
            <a:extLst>
              <a:ext uri="{FF2B5EF4-FFF2-40B4-BE49-F238E27FC236}">
                <a16:creationId xmlns:a16="http://schemas.microsoft.com/office/drawing/2014/main" id="{750F039C-ECB1-020C-29AD-180A1E8DF639}"/>
              </a:ext>
            </a:extLst>
          </p:cNvPr>
          <p:cNvPicPr>
            <a:picLocks noChangeAspect="1"/>
          </p:cNvPicPr>
          <p:nvPr/>
        </p:nvPicPr>
        <p:blipFill rotWithShape="1">
          <a:blip r:embed="rId5">
            <a:extLst>
              <a:ext uri="{28A0092B-C50C-407E-A947-70E740481C1C}">
                <a14:useLocalDpi xmlns:a14="http://schemas.microsoft.com/office/drawing/2010/main" val="0"/>
              </a:ext>
            </a:extLst>
          </a:blip>
          <a:srcRect l="4546" t="2705" r="3661" b="5865"/>
          <a:stretch/>
        </p:blipFill>
        <p:spPr>
          <a:xfrm>
            <a:off x="1600200" y="4199128"/>
            <a:ext cx="3221691" cy="2658871"/>
          </a:xfrm>
          <a:prstGeom prst="rect">
            <a:avLst/>
          </a:prstGeom>
          <a:effectLst>
            <a:softEdge rad="508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3D1803-4EBA-4FE6-228C-87BB65023DD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803" name="Picture 3">
            <a:extLst>
              <a:ext uri="{FF2B5EF4-FFF2-40B4-BE49-F238E27FC236}">
                <a16:creationId xmlns:a16="http://schemas.microsoft.com/office/drawing/2014/main" id="{588FB4DC-6FEF-0935-FE21-BFA6C5E5F7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9" b="7906"/>
          <a:stretch/>
        </p:blipFill>
        <p:spPr bwMode="auto">
          <a:xfrm>
            <a:off x="734170" y="292147"/>
            <a:ext cx="4752230" cy="2897805"/>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CC89D73-9690-C223-80C9-6F67CA78526F}"/>
              </a:ext>
            </a:extLst>
          </p:cNvPr>
          <p:cNvPicPr>
            <a:picLocks noChangeAspect="1"/>
          </p:cNvPicPr>
          <p:nvPr/>
        </p:nvPicPr>
        <p:blipFill rotWithShape="1">
          <a:blip r:embed="rId4">
            <a:extLst>
              <a:ext uri="{28A0092B-C50C-407E-A947-70E740481C1C}">
                <a14:useLocalDpi xmlns:a14="http://schemas.microsoft.com/office/drawing/2010/main" val="0"/>
              </a:ext>
            </a:extLst>
          </a:blip>
          <a:srcRect t="741" b="7131"/>
          <a:stretch/>
        </p:blipFill>
        <p:spPr>
          <a:xfrm>
            <a:off x="1143000" y="3189952"/>
            <a:ext cx="3894275" cy="3641671"/>
          </a:xfrm>
          <a:prstGeom prst="rect">
            <a:avLst/>
          </a:prstGeom>
          <a:effectLst>
            <a:softEdge rad="63500"/>
          </a:effectLst>
        </p:spPr>
      </p:pic>
      <p:sp>
        <p:nvSpPr>
          <p:cNvPr id="2" name="Title 1">
            <a:extLst>
              <a:ext uri="{FF2B5EF4-FFF2-40B4-BE49-F238E27FC236}">
                <a16:creationId xmlns:a16="http://schemas.microsoft.com/office/drawing/2014/main" id="{C0D217EA-5425-D95C-E4F5-10CC6F014088}"/>
              </a:ext>
            </a:extLst>
          </p:cNvPr>
          <p:cNvSpPr>
            <a:spLocks noGrp="1"/>
          </p:cNvSpPr>
          <p:nvPr>
            <p:ph type="title"/>
          </p:nvPr>
        </p:nvSpPr>
        <p:spPr>
          <a:xfrm>
            <a:off x="6457950" y="945174"/>
            <a:ext cx="2400300" cy="1477986"/>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DA92AA93-6039-591A-EC51-55B232BFDFB0}"/>
              </a:ext>
            </a:extLst>
          </p:cNvPr>
          <p:cNvSpPr>
            <a:spLocks noGrp="1"/>
          </p:cNvSpPr>
          <p:nvPr>
            <p:ph type="body" sz="half" idx="2"/>
          </p:nvPr>
        </p:nvSpPr>
        <p:spPr>
          <a:xfrm>
            <a:off x="6248400" y="2423160"/>
            <a:ext cx="2895600" cy="3291840"/>
          </a:xfrm>
        </p:spPr>
        <p:txBody>
          <a:bodyPr/>
          <a:lstStyle/>
          <a:p>
            <a:pPr marL="342900" indent="-342900">
              <a:buFont typeface="Arial" panose="020B0604020202020204" pitchFamily="34" charset="0"/>
              <a:buChar char="•"/>
            </a:pPr>
            <a:r>
              <a:rPr lang="en-US" sz="2400" dirty="0">
                <a:solidFill>
                  <a:schemeClr val="tx1"/>
                </a:solidFill>
              </a:rPr>
              <a:t>Flame Burn to Penis </a:t>
            </a:r>
          </a:p>
          <a:p>
            <a:pPr marL="342900" indent="-342900">
              <a:buFont typeface="Arial" panose="020B0604020202020204" pitchFamily="34" charset="0"/>
              <a:buChar char="•"/>
            </a:pPr>
            <a:r>
              <a:rPr lang="en-US" sz="2400" dirty="0">
                <a:solidFill>
                  <a:schemeClr val="tx1"/>
                </a:solidFill>
              </a:rPr>
              <a:t>Mechanism: Cigarette Lighter</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Content Placeholder 6" descr="Diagram">
            <a:extLst>
              <a:ext uri="{FF2B5EF4-FFF2-40B4-BE49-F238E27FC236}">
                <a16:creationId xmlns:a16="http://schemas.microsoft.com/office/drawing/2014/main" id="{78347ACE-EBAD-99C1-0B2E-45E35E225AC0}"/>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tretch/>
        </p:blipFill>
        <p:spPr>
          <a:xfrm>
            <a:off x="304800" y="114300"/>
            <a:ext cx="5121515" cy="662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332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98718E-58BB-F02D-0F4C-F22115D0D3D7}"/>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850" name="Picture 2">
            <a:extLst>
              <a:ext uri="{FF2B5EF4-FFF2-40B4-BE49-F238E27FC236}">
                <a16:creationId xmlns:a16="http://schemas.microsoft.com/office/drawing/2014/main" id="{69AC3C00-8464-B3BE-0C5C-D8F023AE96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2" t="2266" r="1904" b="20001"/>
          <a:stretch/>
        </p:blipFill>
        <p:spPr bwMode="auto">
          <a:xfrm>
            <a:off x="914400" y="66062"/>
            <a:ext cx="4413717" cy="420113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ose-up of a person's feet with a sore on them&#10;&#10;Description automatically generated">
            <a:extLst>
              <a:ext uri="{FF2B5EF4-FFF2-40B4-BE49-F238E27FC236}">
                <a16:creationId xmlns:a16="http://schemas.microsoft.com/office/drawing/2014/main" id="{37C02F60-E35D-9191-1622-56C3619B8EE6}"/>
              </a:ext>
            </a:extLst>
          </p:cNvPr>
          <p:cNvPicPr>
            <a:picLocks noChangeAspect="1"/>
          </p:cNvPicPr>
          <p:nvPr/>
        </p:nvPicPr>
        <p:blipFill rotWithShape="1">
          <a:blip r:embed="rId4">
            <a:extLst>
              <a:ext uri="{28A0092B-C50C-407E-A947-70E740481C1C}">
                <a14:useLocalDpi xmlns:a14="http://schemas.microsoft.com/office/drawing/2010/main" val="0"/>
              </a:ext>
            </a:extLst>
          </a:blip>
          <a:srcRect l="2988" t="3403" r="4396" b="9873"/>
          <a:stretch/>
        </p:blipFill>
        <p:spPr>
          <a:xfrm>
            <a:off x="3429000" y="4314033"/>
            <a:ext cx="2705100" cy="2268794"/>
          </a:xfrm>
          <a:prstGeom prst="rect">
            <a:avLst/>
          </a:prstGeom>
          <a:effectLst>
            <a:softEdge rad="50800"/>
          </a:effectLst>
        </p:spPr>
      </p:pic>
      <p:pic>
        <p:nvPicPr>
          <p:cNvPr id="19" name="Picture 18" descr="Close-up of a baby's legs&#10;&#10;Description automatically generated">
            <a:extLst>
              <a:ext uri="{FF2B5EF4-FFF2-40B4-BE49-F238E27FC236}">
                <a16:creationId xmlns:a16="http://schemas.microsoft.com/office/drawing/2014/main" id="{0E23B032-9450-5B9C-1C48-DCFE376317A6}"/>
              </a:ext>
            </a:extLst>
          </p:cNvPr>
          <p:cNvPicPr>
            <a:picLocks noChangeAspect="1"/>
          </p:cNvPicPr>
          <p:nvPr/>
        </p:nvPicPr>
        <p:blipFill rotWithShape="1">
          <a:blip r:embed="rId5">
            <a:extLst>
              <a:ext uri="{28A0092B-C50C-407E-A947-70E740481C1C}">
                <a14:useLocalDpi xmlns:a14="http://schemas.microsoft.com/office/drawing/2010/main" val="0"/>
              </a:ext>
            </a:extLst>
          </a:blip>
          <a:srcRect l="2718" t="3731" r="4891" b="6709"/>
          <a:stretch/>
        </p:blipFill>
        <p:spPr>
          <a:xfrm>
            <a:off x="152400" y="4323720"/>
            <a:ext cx="3200400" cy="2259107"/>
          </a:xfrm>
          <a:prstGeom prst="rect">
            <a:avLst/>
          </a:prstGeom>
          <a:effectLst>
            <a:softEdge rad="88900"/>
          </a:effectLst>
        </p:spPr>
      </p:pic>
      <p:sp>
        <p:nvSpPr>
          <p:cNvPr id="2" name="Title 1">
            <a:extLst>
              <a:ext uri="{FF2B5EF4-FFF2-40B4-BE49-F238E27FC236}">
                <a16:creationId xmlns:a16="http://schemas.microsoft.com/office/drawing/2014/main" id="{314C7786-F1B8-4A79-EB3C-2BD3D4EF49C5}"/>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042820EA-51F4-4ECF-4F47-124D42D1C0EE}"/>
              </a:ext>
            </a:extLst>
          </p:cNvPr>
          <p:cNvSpPr>
            <a:spLocks noGrp="1"/>
          </p:cNvSpPr>
          <p:nvPr>
            <p:ph type="body" sz="half" idx="2"/>
          </p:nvPr>
        </p:nvSpPr>
        <p:spPr>
          <a:xfrm>
            <a:off x="6248400" y="2423160"/>
            <a:ext cx="2895600" cy="3901440"/>
          </a:xfrm>
        </p:spPr>
        <p:txBody>
          <a:bodyPr>
            <a:normAutofit fontScale="92500" lnSpcReduction="20000"/>
          </a:bodyPr>
          <a:lstStyle/>
          <a:p>
            <a:pPr marL="285750" indent="-285750">
              <a:buFont typeface="Arial" panose="020B0604020202020204" pitchFamily="34" charset="0"/>
              <a:buChar char="•"/>
            </a:pPr>
            <a:r>
              <a:rPr lang="en-US" sz="2400" dirty="0">
                <a:solidFill>
                  <a:schemeClr val="tx1"/>
                </a:solidFill>
              </a:rPr>
              <a:t>20 m/o girl</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Caregiver stated “she was sitting in 4 inches of bath water, when she turned hot water on”</a:t>
            </a:r>
          </a:p>
          <a:p>
            <a:pPr marL="285750" indent="-285750">
              <a:buFont typeface="Arial" panose="020B0604020202020204" pitchFamily="34" charset="0"/>
              <a:buChar char="•"/>
            </a:pPr>
            <a:r>
              <a:rPr lang="en-US" sz="2400" dirty="0">
                <a:solidFill>
                  <a:schemeClr val="tx1"/>
                </a:solidFill>
              </a:rPr>
              <a:t>Mechanism: immersion burn</a:t>
            </a:r>
          </a:p>
          <a:p>
            <a:pPr marL="285750" indent="-285750">
              <a:buFont typeface="Arial" panose="020B0604020202020204" pitchFamily="34" charset="0"/>
              <a:buChar char="•"/>
            </a:pPr>
            <a:r>
              <a:rPr lang="en-US" sz="2400" dirty="0">
                <a:solidFill>
                  <a:schemeClr val="tx1"/>
                </a:solidFill>
              </a:rPr>
              <a:t>Stocking glove sign</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4D05B3-3E24-891A-6A75-03988176BAA2}"/>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898" name="Picture 2">
            <a:extLst>
              <a:ext uri="{FF2B5EF4-FFF2-40B4-BE49-F238E27FC236}">
                <a16:creationId xmlns:a16="http://schemas.microsoft.com/office/drawing/2014/main" id="{3390C8B1-A9D2-D3F1-1C1B-D2650B4F39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9" t="3333" r="1979" b="3333"/>
          <a:stretch/>
        </p:blipFill>
        <p:spPr bwMode="auto">
          <a:xfrm>
            <a:off x="3150722" y="214062"/>
            <a:ext cx="2802050" cy="412933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up of a person's chest&#10;&#10;Description automatically generated">
            <a:extLst>
              <a:ext uri="{FF2B5EF4-FFF2-40B4-BE49-F238E27FC236}">
                <a16:creationId xmlns:a16="http://schemas.microsoft.com/office/drawing/2014/main" id="{A302FCFB-0918-07EF-B4CE-99B82736B28C}"/>
              </a:ext>
            </a:extLst>
          </p:cNvPr>
          <p:cNvPicPr>
            <a:picLocks noChangeAspect="1"/>
          </p:cNvPicPr>
          <p:nvPr/>
        </p:nvPicPr>
        <p:blipFill rotWithShape="1">
          <a:blip r:embed="rId4">
            <a:extLst>
              <a:ext uri="{28A0092B-C50C-407E-A947-70E740481C1C}">
                <a14:useLocalDpi xmlns:a14="http://schemas.microsoft.com/office/drawing/2010/main" val="0"/>
              </a:ext>
            </a:extLst>
          </a:blip>
          <a:srcRect l="2991" t="2030" r="4287" b="6661"/>
          <a:stretch/>
        </p:blipFill>
        <p:spPr>
          <a:xfrm>
            <a:off x="112533" y="1600200"/>
            <a:ext cx="3038190" cy="4800599"/>
          </a:xfrm>
          <a:prstGeom prst="rect">
            <a:avLst/>
          </a:prstGeom>
          <a:effectLst>
            <a:softEdge rad="88900"/>
          </a:effectLst>
        </p:spPr>
      </p:pic>
      <p:sp>
        <p:nvSpPr>
          <p:cNvPr id="2" name="Title 1">
            <a:extLst>
              <a:ext uri="{FF2B5EF4-FFF2-40B4-BE49-F238E27FC236}">
                <a16:creationId xmlns:a16="http://schemas.microsoft.com/office/drawing/2014/main" id="{07F30D36-C063-D3A9-4D9A-D964E5DFAD33}"/>
              </a:ext>
            </a:extLst>
          </p:cNvPr>
          <p:cNvSpPr>
            <a:spLocks noGrp="1"/>
          </p:cNvSpPr>
          <p:nvPr>
            <p:ph type="title"/>
          </p:nvPr>
        </p:nvSpPr>
        <p:spPr>
          <a:xfrm>
            <a:off x="6457950" y="795266"/>
            <a:ext cx="2400300" cy="1483464"/>
          </a:xfrm>
        </p:spPr>
        <p:txBody>
          <a:bodyPr>
            <a:noAutofit/>
          </a:bodyPr>
          <a:lstStyle/>
          <a:p>
            <a:r>
              <a:rPr lang="en-US" sz="4800" dirty="0">
                <a:solidFill>
                  <a:srgbClr val="D5410B"/>
                </a:solidFill>
              </a:rPr>
              <a:t>What Do You See?</a:t>
            </a:r>
          </a:p>
        </p:txBody>
      </p:sp>
      <p:sp>
        <p:nvSpPr>
          <p:cNvPr id="4" name="Text Placeholder 3">
            <a:extLst>
              <a:ext uri="{FF2B5EF4-FFF2-40B4-BE49-F238E27FC236}">
                <a16:creationId xmlns:a16="http://schemas.microsoft.com/office/drawing/2014/main" id="{836CF99F-7C79-7F49-8B83-DC0E0F895B53}"/>
              </a:ext>
            </a:extLst>
          </p:cNvPr>
          <p:cNvSpPr>
            <a:spLocks noGrp="1"/>
          </p:cNvSpPr>
          <p:nvPr>
            <p:ph type="body" sz="half" idx="2"/>
          </p:nvPr>
        </p:nvSpPr>
        <p:spPr>
          <a:xfrm>
            <a:off x="6248400" y="2357016"/>
            <a:ext cx="2895600" cy="3891383"/>
          </a:xfrm>
        </p:spPr>
        <p:txBody>
          <a:bodyPr>
            <a:normAutofit/>
          </a:bodyPr>
          <a:lstStyle/>
          <a:p>
            <a:pPr marL="342900" indent="-342900">
              <a:buFont typeface="Arial" panose="020B0604020202020204" pitchFamily="34" charset="0"/>
              <a:buChar char="•"/>
            </a:pPr>
            <a:r>
              <a:rPr lang="en-US" sz="2400" dirty="0">
                <a:solidFill>
                  <a:schemeClr val="tx1"/>
                </a:solidFill>
              </a:rPr>
              <a:t>3.5 y/o boy</a:t>
            </a:r>
          </a:p>
          <a:p>
            <a:pPr marL="342900" indent="-342900">
              <a:buFont typeface="Arial" panose="020B0604020202020204" pitchFamily="34" charset="0"/>
              <a:buChar char="•"/>
            </a:pPr>
            <a:r>
              <a:rPr lang="en-US" sz="2400" dirty="0">
                <a:solidFill>
                  <a:schemeClr val="tx1"/>
                </a:solidFill>
              </a:rPr>
              <a:t>Mechanism: Lit cigarette, patterned burns</a:t>
            </a:r>
          </a:p>
          <a:p>
            <a:pPr marL="342900" indent="-342900">
              <a:buFont typeface="Arial" panose="020B0604020202020204" pitchFamily="34" charset="0"/>
              <a:buChar char="•"/>
            </a:pPr>
            <a:r>
              <a:rPr lang="en-US" sz="2400" dirty="0">
                <a:solidFill>
                  <a:schemeClr val="tx1"/>
                </a:solidFill>
              </a:rPr>
              <a:t>Multiple burns on face, back, and buttocks</a:t>
            </a:r>
          </a:p>
          <a:p>
            <a:pPr marL="342900" indent="-342900">
              <a:buFont typeface="Arial" panose="020B0604020202020204" pitchFamily="34" charset="0"/>
              <a:buChar char="•"/>
            </a:pPr>
            <a:r>
              <a:rPr lang="en-US" sz="2400" dirty="0">
                <a:solidFill>
                  <a:schemeClr val="tx1"/>
                </a:solidFill>
              </a:rPr>
              <a:t>Choke marks on his neck</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05E75-273E-4371-F3E6-9D52BD24FF87}"/>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946" name="Picture 2">
            <a:extLst>
              <a:ext uri="{FF2B5EF4-FFF2-40B4-BE49-F238E27FC236}">
                <a16:creationId xmlns:a16="http://schemas.microsoft.com/office/drawing/2014/main" id="{FE526E1A-5B0C-44B9-B3F2-F36C53D06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0" t="1601" r="1606" b="1667"/>
          <a:stretch/>
        </p:blipFill>
        <p:spPr bwMode="auto">
          <a:xfrm>
            <a:off x="3149181" y="262467"/>
            <a:ext cx="2927739" cy="377613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hand with a small fingerprint&#10;&#10;Description automatically generated with medium confidence">
            <a:extLst>
              <a:ext uri="{FF2B5EF4-FFF2-40B4-BE49-F238E27FC236}">
                <a16:creationId xmlns:a16="http://schemas.microsoft.com/office/drawing/2014/main" id="{C68BA00E-5145-7BB2-C50C-8052C1AF8E81}"/>
              </a:ext>
            </a:extLst>
          </p:cNvPr>
          <p:cNvPicPr>
            <a:picLocks noChangeAspect="1"/>
          </p:cNvPicPr>
          <p:nvPr/>
        </p:nvPicPr>
        <p:blipFill rotWithShape="1">
          <a:blip r:embed="rId4">
            <a:extLst>
              <a:ext uri="{28A0092B-C50C-407E-A947-70E740481C1C}">
                <a14:useLocalDpi xmlns:a14="http://schemas.microsoft.com/office/drawing/2010/main" val="0"/>
              </a:ext>
            </a:extLst>
          </a:blip>
          <a:srcRect l="5443" t="1765" b="3784"/>
          <a:stretch/>
        </p:blipFill>
        <p:spPr>
          <a:xfrm>
            <a:off x="0" y="3429000"/>
            <a:ext cx="3116791" cy="3209373"/>
          </a:xfrm>
          <a:prstGeom prst="rect">
            <a:avLst/>
          </a:prstGeom>
          <a:effectLst>
            <a:softEdge rad="50800"/>
          </a:effectLst>
        </p:spPr>
      </p:pic>
      <p:sp>
        <p:nvSpPr>
          <p:cNvPr id="2" name="Title 1">
            <a:extLst>
              <a:ext uri="{FF2B5EF4-FFF2-40B4-BE49-F238E27FC236}">
                <a16:creationId xmlns:a16="http://schemas.microsoft.com/office/drawing/2014/main" id="{2B9F3C22-412F-AD22-EB3F-52B07ADE6077}"/>
              </a:ext>
            </a:extLst>
          </p:cNvPr>
          <p:cNvSpPr>
            <a:spLocks noGrp="1"/>
          </p:cNvSpPr>
          <p:nvPr>
            <p:ph type="title"/>
          </p:nvPr>
        </p:nvSpPr>
        <p:spPr>
          <a:xfrm>
            <a:off x="6457950" y="914400"/>
            <a:ext cx="2400300" cy="15087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1072F7F4-0E90-E414-1B79-A6AE17A2C23A}"/>
              </a:ext>
            </a:extLst>
          </p:cNvPr>
          <p:cNvSpPr>
            <a:spLocks noGrp="1"/>
          </p:cNvSpPr>
          <p:nvPr>
            <p:ph type="body" sz="half" idx="2"/>
          </p:nvPr>
        </p:nvSpPr>
        <p:spPr>
          <a:xfrm>
            <a:off x="6248400" y="2423160"/>
            <a:ext cx="2819400" cy="4206240"/>
          </a:xfrm>
        </p:spPr>
        <p:txBody>
          <a:bodyPr>
            <a:normAutofit/>
          </a:bodyPr>
          <a:lstStyle/>
          <a:p>
            <a:pPr marL="342900" indent="-342900">
              <a:buFont typeface="Arial" panose="020B0604020202020204" pitchFamily="34" charset="0"/>
              <a:buChar char="•"/>
            </a:pPr>
            <a:r>
              <a:rPr lang="en-US" sz="2200" dirty="0">
                <a:solidFill>
                  <a:schemeClr val="tx1"/>
                </a:solidFill>
              </a:rPr>
              <a:t>Flame burn to both palms</a:t>
            </a:r>
          </a:p>
          <a:p>
            <a:pPr marL="342900" indent="-342900">
              <a:buFont typeface="Arial" panose="020B0604020202020204" pitchFamily="34" charset="0"/>
              <a:buChar char="•"/>
            </a:pPr>
            <a:r>
              <a:rPr lang="en-US" sz="2200" dirty="0">
                <a:solidFill>
                  <a:schemeClr val="tx1"/>
                </a:solidFill>
              </a:rPr>
              <a:t>Bilateral injuries more suspicious</a:t>
            </a:r>
          </a:p>
          <a:p>
            <a:pPr marL="342900" indent="-342900">
              <a:buFont typeface="Arial" panose="020B0604020202020204" pitchFamily="34" charset="0"/>
              <a:buChar char="•"/>
            </a:pPr>
            <a:r>
              <a:rPr lang="en-US" sz="2200" dirty="0">
                <a:solidFill>
                  <a:schemeClr val="tx1"/>
                </a:solidFill>
              </a:rPr>
              <a:t>Mechanism: Cigarette lighter</a:t>
            </a:r>
          </a:p>
          <a:p>
            <a:pPr marL="342900" indent="-342900">
              <a:buFont typeface="Arial" panose="020B0604020202020204" pitchFamily="34" charset="0"/>
              <a:buChar char="•"/>
            </a:pPr>
            <a:r>
              <a:rPr lang="en-US" sz="2200" dirty="0">
                <a:solidFill>
                  <a:schemeClr val="tx1"/>
                </a:solidFill>
              </a:rPr>
              <a:t>Punished by father in same way father was punished as a child</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A73497-91BE-9505-668C-0E144BC9ABD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D56888-1E88-E66F-15D6-424CB2D2C546}"/>
              </a:ext>
            </a:extLst>
          </p:cNvPr>
          <p:cNvSpPr>
            <a:spLocks noGrp="1"/>
          </p:cNvSpPr>
          <p:nvPr>
            <p:ph type="title"/>
          </p:nvPr>
        </p:nvSpPr>
        <p:spPr/>
        <p:txBody>
          <a:bodyPr/>
          <a:lstStyle/>
          <a:p>
            <a:r>
              <a:rPr kumimoji="0" lang="en-US" sz="4800" b="0" i="0" u="none" strike="noStrike" kern="1200" cap="all" spc="0" normalizeH="0" baseline="0" noProof="0" dirty="0">
                <a:ln>
                  <a:noFill/>
                </a:ln>
                <a:solidFill>
                  <a:srgbClr val="D5410B"/>
                </a:solidFill>
                <a:effectLst/>
                <a:uLnTx/>
                <a:uFillTx/>
                <a:latin typeface="Rockwell Condensed" panose="02060603050405020104"/>
                <a:ea typeface="+mj-ea"/>
                <a:cs typeface="+mj-cs"/>
              </a:rPr>
              <a:t>What Do You See?</a:t>
            </a:r>
            <a:endParaRPr lang="en-US" dirty="0"/>
          </a:p>
        </p:txBody>
      </p:sp>
      <p:sp>
        <p:nvSpPr>
          <p:cNvPr id="4" name="Text Placeholder 3">
            <a:extLst>
              <a:ext uri="{FF2B5EF4-FFF2-40B4-BE49-F238E27FC236}">
                <a16:creationId xmlns:a16="http://schemas.microsoft.com/office/drawing/2014/main" id="{2AF3DE70-2130-5172-1067-B4BAE6C8BA9D}"/>
              </a:ext>
            </a:extLst>
          </p:cNvPr>
          <p:cNvSpPr>
            <a:spLocks noGrp="1"/>
          </p:cNvSpPr>
          <p:nvPr>
            <p:ph type="body" sz="half" idx="2"/>
          </p:nvPr>
        </p:nvSpPr>
        <p:spPr>
          <a:xfrm>
            <a:off x="6133963" y="2423160"/>
            <a:ext cx="2971800" cy="3596640"/>
          </a:xfrm>
        </p:spPr>
        <p:txBody>
          <a:bodyPr>
            <a:normAutofit/>
          </a:bodyPr>
          <a:lstStyle/>
          <a:p>
            <a:pPr marL="342900" indent="-342900">
              <a:buFont typeface="Arial" panose="020B0604020202020204" pitchFamily="34" charset="0"/>
              <a:buChar char="•"/>
            </a:pPr>
            <a:r>
              <a:rPr lang="en-US" sz="2400" dirty="0">
                <a:solidFill>
                  <a:schemeClr val="tx1"/>
                </a:solidFill>
              </a:rPr>
              <a:t>Multiple fractures of the skull</a:t>
            </a:r>
          </a:p>
          <a:p>
            <a:pPr marL="342900" indent="-342900">
              <a:buFont typeface="Arial" panose="020B0604020202020204" pitchFamily="34" charset="0"/>
              <a:buChar char="•"/>
            </a:pPr>
            <a:r>
              <a:rPr lang="en-US" sz="2400" dirty="0">
                <a:solidFill>
                  <a:schemeClr val="tx1"/>
                </a:solidFill>
              </a:rPr>
              <a:t>Two fracture on the same side of the skull</a:t>
            </a:r>
          </a:p>
          <a:p>
            <a:pPr marL="342900" indent="-342900">
              <a:buFont typeface="Arial" panose="020B0604020202020204" pitchFamily="34" charset="0"/>
              <a:buChar char="•"/>
            </a:pPr>
            <a:r>
              <a:rPr lang="en-US" sz="2400" dirty="0">
                <a:solidFill>
                  <a:schemeClr val="tx1"/>
                </a:solidFill>
              </a:rPr>
              <a:t>Extends to base of the skull</a:t>
            </a:r>
          </a:p>
        </p:txBody>
      </p:sp>
      <p:pic>
        <p:nvPicPr>
          <p:cNvPr id="13" name="Content Placeholder 12" descr="A group of small objects in the sky&#10;&#10;Description automatically generated">
            <a:extLst>
              <a:ext uri="{FF2B5EF4-FFF2-40B4-BE49-F238E27FC236}">
                <a16:creationId xmlns:a16="http://schemas.microsoft.com/office/drawing/2014/main" id="{75632086-3EE8-A4D3-6985-1CB0D47717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3657600"/>
            <a:ext cx="3902726" cy="2971800"/>
          </a:xfrm>
          <a:effectLst>
            <a:softEdge rad="101600"/>
          </a:effectLst>
        </p:spPr>
      </p:pic>
      <p:pic>
        <p:nvPicPr>
          <p:cNvPr id="15" name="Picture 14" descr="X-ray of a skull with arrows pointing at the side&#10;&#10;Description automatically generated">
            <a:extLst>
              <a:ext uri="{FF2B5EF4-FFF2-40B4-BE49-F238E27FC236}">
                <a16:creationId xmlns:a16="http://schemas.microsoft.com/office/drawing/2014/main" id="{ECD07614-DAAE-6ABA-A4CA-CFF7D2666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52400"/>
            <a:ext cx="4235824" cy="3429000"/>
          </a:xfrm>
          <a:prstGeom prst="rect">
            <a:avLst/>
          </a:prstGeom>
          <a:effectLst>
            <a:softEdge rad="88900"/>
          </a:effectLst>
        </p:spPr>
      </p:pic>
    </p:spTree>
    <p:extLst>
      <p:ext uri="{BB962C8B-B14F-4D97-AF65-F5344CB8AC3E}">
        <p14:creationId xmlns:p14="http://schemas.microsoft.com/office/powerpoint/2010/main" val="1126966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EC7AB-A416-54DC-9C1E-C2626B291595}"/>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9D826F-A92C-3CDB-FBE7-8FB31A0BD571}"/>
              </a:ext>
            </a:extLst>
          </p:cNvPr>
          <p:cNvSpPr>
            <a:spLocks noGrp="1"/>
          </p:cNvSpPr>
          <p:nvPr>
            <p:ph type="title"/>
          </p:nvPr>
        </p:nvSpPr>
        <p:spPr/>
        <p:txBody>
          <a:bodyPr/>
          <a:lstStyle/>
          <a:p>
            <a:r>
              <a:rPr kumimoji="0" lang="en-US" sz="4800" b="0" i="0" u="none" strike="noStrike" kern="1200" cap="all" spc="0" normalizeH="0" baseline="0" noProof="0" dirty="0">
                <a:ln>
                  <a:noFill/>
                </a:ln>
                <a:solidFill>
                  <a:srgbClr val="D5410B"/>
                </a:solidFill>
                <a:effectLst/>
                <a:uLnTx/>
                <a:uFillTx/>
                <a:latin typeface="Rockwell Condensed" panose="02060603050405020104"/>
                <a:ea typeface="+mj-ea"/>
                <a:cs typeface="+mj-cs"/>
              </a:rPr>
              <a:t>What Do You See?</a:t>
            </a:r>
            <a:endParaRPr lang="en-US" dirty="0"/>
          </a:p>
        </p:txBody>
      </p:sp>
      <p:pic>
        <p:nvPicPr>
          <p:cNvPr id="7" name="Content Placeholder 6" descr="X-ray of a human leg&#10;&#10;Description automatically generated">
            <a:extLst>
              <a:ext uri="{FF2B5EF4-FFF2-40B4-BE49-F238E27FC236}">
                <a16:creationId xmlns:a16="http://schemas.microsoft.com/office/drawing/2014/main" id="{5A7B516E-3EBF-9DF0-5E02-5AAE408E15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84026"/>
            <a:ext cx="4191000" cy="6489947"/>
          </a:xfrm>
          <a:effectLst>
            <a:softEdge rad="101600"/>
          </a:effectLst>
        </p:spPr>
      </p:pic>
      <p:sp>
        <p:nvSpPr>
          <p:cNvPr id="4" name="Text Placeholder 3">
            <a:extLst>
              <a:ext uri="{FF2B5EF4-FFF2-40B4-BE49-F238E27FC236}">
                <a16:creationId xmlns:a16="http://schemas.microsoft.com/office/drawing/2014/main" id="{829493E2-5DD6-C9FB-9035-88ACD9ADD3E5}"/>
              </a:ext>
            </a:extLst>
          </p:cNvPr>
          <p:cNvSpPr>
            <a:spLocks noGrp="1"/>
          </p:cNvSpPr>
          <p:nvPr>
            <p:ph type="body" sz="half" idx="2"/>
          </p:nvPr>
        </p:nvSpPr>
        <p:spPr>
          <a:xfrm>
            <a:off x="6210300" y="2514600"/>
            <a:ext cx="2895600" cy="3291840"/>
          </a:xfrm>
        </p:spPr>
        <p:txBody>
          <a:bodyPr>
            <a:normAutofit/>
          </a:bodyPr>
          <a:lstStyle/>
          <a:p>
            <a:pPr marL="285750" indent="-285750">
              <a:buFont typeface="Arial" panose="020B0604020202020204" pitchFamily="34" charset="0"/>
              <a:buChar char="•"/>
            </a:pPr>
            <a:r>
              <a:rPr lang="en-US" sz="2400" dirty="0">
                <a:solidFill>
                  <a:schemeClr val="tx1"/>
                </a:solidFill>
              </a:rPr>
              <a:t>6 w/o infant</a:t>
            </a:r>
          </a:p>
          <a:p>
            <a:pPr marL="285750" indent="-285750">
              <a:buFont typeface="Arial" panose="020B0604020202020204" pitchFamily="34" charset="0"/>
              <a:buChar char="•"/>
            </a:pPr>
            <a:r>
              <a:rPr lang="en-US" sz="2400" dirty="0">
                <a:solidFill>
                  <a:schemeClr val="tx1"/>
                </a:solidFill>
              </a:rPr>
              <a:t>Mechanism: A sharp, clean transverse fracture of the humerus. </a:t>
            </a:r>
          </a:p>
        </p:txBody>
      </p:sp>
    </p:spTree>
    <p:extLst>
      <p:ext uri="{BB962C8B-B14F-4D97-AF65-F5344CB8AC3E}">
        <p14:creationId xmlns:p14="http://schemas.microsoft.com/office/powerpoint/2010/main" val="2816542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EC7AB-A416-54DC-9C1E-C2626B291595}"/>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9D826F-A92C-3CDB-FBE7-8FB31A0BD571}"/>
              </a:ext>
            </a:extLst>
          </p:cNvPr>
          <p:cNvSpPr>
            <a:spLocks noGrp="1"/>
          </p:cNvSpPr>
          <p:nvPr>
            <p:ph type="title"/>
          </p:nvPr>
        </p:nvSpPr>
        <p:spPr/>
        <p:txBody>
          <a:bodyPr/>
          <a:lstStyle/>
          <a:p>
            <a:r>
              <a:rPr kumimoji="0" lang="en-US" sz="4800" b="0" i="0" u="none" strike="noStrike" kern="1200" cap="all" spc="0" normalizeH="0" baseline="0" noProof="0" dirty="0">
                <a:ln>
                  <a:noFill/>
                </a:ln>
                <a:solidFill>
                  <a:srgbClr val="D5410B"/>
                </a:solidFill>
                <a:effectLst/>
                <a:uLnTx/>
                <a:uFillTx/>
                <a:latin typeface="Rockwell Condensed" panose="02060603050405020104"/>
                <a:ea typeface="+mj-ea"/>
                <a:cs typeface="+mj-cs"/>
              </a:rPr>
              <a:t>What Do You See?</a:t>
            </a:r>
            <a:endParaRPr lang="en-US" dirty="0"/>
          </a:p>
        </p:txBody>
      </p:sp>
      <p:sp>
        <p:nvSpPr>
          <p:cNvPr id="4" name="Text Placeholder 3">
            <a:extLst>
              <a:ext uri="{FF2B5EF4-FFF2-40B4-BE49-F238E27FC236}">
                <a16:creationId xmlns:a16="http://schemas.microsoft.com/office/drawing/2014/main" id="{829493E2-5DD6-C9FB-9035-88ACD9ADD3E5}"/>
              </a:ext>
            </a:extLst>
          </p:cNvPr>
          <p:cNvSpPr>
            <a:spLocks noGrp="1"/>
          </p:cNvSpPr>
          <p:nvPr>
            <p:ph type="body" sz="half" idx="2"/>
          </p:nvPr>
        </p:nvSpPr>
        <p:spPr>
          <a:xfrm>
            <a:off x="6172200" y="2590800"/>
            <a:ext cx="2971800" cy="3291840"/>
          </a:xfrm>
        </p:spPr>
        <p:txBody>
          <a:bodyPr>
            <a:normAutofit/>
          </a:bodyPr>
          <a:lstStyle/>
          <a:p>
            <a:pPr marL="285750" indent="-285750">
              <a:buFont typeface="Arial" panose="020B0604020202020204" pitchFamily="34" charset="0"/>
              <a:buChar char="•"/>
            </a:pPr>
            <a:r>
              <a:rPr lang="en-US" sz="2400" dirty="0">
                <a:solidFill>
                  <a:schemeClr val="tx1"/>
                </a:solidFill>
              </a:rPr>
              <a:t>2 y/o boy </a:t>
            </a:r>
          </a:p>
          <a:p>
            <a:pPr marL="285750" indent="-285750">
              <a:buFont typeface="Arial" panose="020B0604020202020204" pitchFamily="34" charset="0"/>
              <a:buChar char="•"/>
            </a:pPr>
            <a:r>
              <a:rPr lang="en-US" sz="2400" dirty="0">
                <a:solidFill>
                  <a:schemeClr val="tx1"/>
                </a:solidFill>
              </a:rPr>
              <a:t>Examined for chest pain and multiple bruises</a:t>
            </a:r>
          </a:p>
        </p:txBody>
      </p:sp>
      <p:pic>
        <p:nvPicPr>
          <p:cNvPr id="8" name="Content Placeholder 7" descr="A x-ray of a person's chest&#10;&#10;Description automatically generated">
            <a:extLst>
              <a:ext uri="{FF2B5EF4-FFF2-40B4-BE49-F238E27FC236}">
                <a16:creationId xmlns:a16="http://schemas.microsoft.com/office/drawing/2014/main" id="{36FF3CC7-54BB-2784-6A29-55EEFEF630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846" y="76200"/>
            <a:ext cx="4683107" cy="3567333"/>
          </a:xfrm>
          <a:effectLst>
            <a:softEdge rad="88900"/>
          </a:effectLst>
        </p:spPr>
      </p:pic>
      <p:pic>
        <p:nvPicPr>
          <p:cNvPr id="12" name="Picture 11" descr="X-ray of a person's chest&#10;&#10;Description automatically generated">
            <a:extLst>
              <a:ext uri="{FF2B5EF4-FFF2-40B4-BE49-F238E27FC236}">
                <a16:creationId xmlns:a16="http://schemas.microsoft.com/office/drawing/2014/main" id="{A33F8AF1-4C96-4CE7-2D12-2A72CD0AF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3647387"/>
            <a:ext cx="4572000" cy="3134413"/>
          </a:xfrm>
          <a:prstGeom prst="rect">
            <a:avLst/>
          </a:prstGeom>
          <a:effectLst>
            <a:softEdge rad="38100"/>
          </a:effectLst>
        </p:spPr>
      </p:pic>
    </p:spTree>
    <p:extLst>
      <p:ext uri="{BB962C8B-B14F-4D97-AF65-F5344CB8AC3E}">
        <p14:creationId xmlns:p14="http://schemas.microsoft.com/office/powerpoint/2010/main" val="1823816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F0C0DA8D-6E42-CFA4-28C6-BAC74CA52C5D}"/>
              </a:ext>
            </a:extLst>
          </p:cNvPr>
          <p:cNvSpPr>
            <a:spLocks noGrp="1" noChangeArrowheads="1"/>
          </p:cNvSpPr>
          <p:nvPr>
            <p:ph type="title"/>
          </p:nvPr>
        </p:nvSpPr>
        <p:spPr>
          <a:xfrm>
            <a:off x="5891022" y="1676400"/>
            <a:ext cx="3252978" cy="2362200"/>
          </a:xfrm>
        </p:spPr>
        <p:txBody>
          <a:bodyPr>
            <a:noAutofit/>
          </a:bodyPr>
          <a:lstStyle/>
          <a:p>
            <a:r>
              <a:rPr lang="en-US" altLang="en-US" sz="3800" b="1" dirty="0">
                <a:solidFill>
                  <a:srgbClr val="52A3CB"/>
                </a:solidFill>
              </a:rPr>
              <a:t>Neglect, Abandonment, &amp; Failure to Thrive (FTT)</a:t>
            </a:r>
          </a:p>
        </p:txBody>
      </p:sp>
      <p:sp>
        <p:nvSpPr>
          <p:cNvPr id="2" name="Content Placeholder 1">
            <a:extLst>
              <a:ext uri="{FF2B5EF4-FFF2-40B4-BE49-F238E27FC236}">
                <a16:creationId xmlns:a16="http://schemas.microsoft.com/office/drawing/2014/main" id="{33A53152-7949-4C3E-45E1-9919BBEA89CA}"/>
              </a:ext>
            </a:extLst>
          </p:cNvPr>
          <p:cNvSpPr>
            <a:spLocks noGrp="1"/>
          </p:cNvSpPr>
          <p:nvPr>
            <p:ph idx="1"/>
          </p:nvPr>
        </p:nvSpPr>
        <p:spPr>
          <a:xfrm>
            <a:off x="98593" y="304800"/>
            <a:ext cx="5662422" cy="6781800"/>
          </a:xfrm>
        </p:spPr>
        <p:txBody>
          <a:bodyPr>
            <a:normAutofit/>
          </a:bodyPr>
          <a:lstStyle/>
          <a:p>
            <a:r>
              <a:rPr lang="en-US" sz="1800" b="1" u="sng" dirty="0">
                <a:solidFill>
                  <a:srgbClr val="6E2639"/>
                </a:solidFill>
              </a:rPr>
              <a:t>Neglect</a:t>
            </a:r>
            <a:r>
              <a:rPr lang="en-US" sz="1800" dirty="0">
                <a:solidFill>
                  <a:srgbClr val="6E2639"/>
                </a:solidFill>
              </a:rPr>
              <a:t>- The failure of the caregiver to provide the basic needs of their child.</a:t>
            </a:r>
          </a:p>
          <a:p>
            <a:endParaRPr lang="en-US" sz="1800" dirty="0">
              <a:solidFill>
                <a:srgbClr val="6E2639"/>
              </a:solidFill>
            </a:endParaRPr>
          </a:p>
          <a:p>
            <a:pPr marL="0" indent="0">
              <a:buNone/>
            </a:pPr>
            <a:endParaRPr lang="en-US" sz="1800" dirty="0">
              <a:solidFill>
                <a:srgbClr val="6E2639"/>
              </a:solidFill>
            </a:endParaRPr>
          </a:p>
          <a:p>
            <a:pPr marL="0" indent="0">
              <a:buNone/>
            </a:pPr>
            <a:endParaRPr lang="en-US" sz="1800" dirty="0">
              <a:solidFill>
                <a:srgbClr val="6E2639"/>
              </a:solidFill>
            </a:endParaRPr>
          </a:p>
          <a:p>
            <a:r>
              <a:rPr lang="en-US" sz="1800" b="1" u="sng" dirty="0">
                <a:solidFill>
                  <a:srgbClr val="6E2639"/>
                </a:solidFill>
              </a:rPr>
              <a:t>Abandonment</a:t>
            </a:r>
            <a:r>
              <a:rPr lang="en-US" sz="1800" b="1" dirty="0">
                <a:solidFill>
                  <a:srgbClr val="6E2639"/>
                </a:solidFill>
              </a:rPr>
              <a:t>- </a:t>
            </a:r>
            <a:r>
              <a:rPr lang="en-US" sz="1800" dirty="0">
                <a:solidFill>
                  <a:srgbClr val="6E2639"/>
                </a:solidFill>
              </a:rPr>
              <a:t>The caregiver’s rejection of the child and the parental role. </a:t>
            </a:r>
          </a:p>
          <a:p>
            <a:pPr marL="0" indent="0">
              <a:buNone/>
            </a:pPr>
            <a:endParaRPr lang="en-US" sz="1800" dirty="0">
              <a:solidFill>
                <a:srgbClr val="6E2639"/>
              </a:solidFill>
            </a:endParaRPr>
          </a:p>
          <a:p>
            <a:pPr marL="0" indent="0">
              <a:buNone/>
            </a:pPr>
            <a:endParaRPr lang="en-US" sz="1800" dirty="0">
              <a:solidFill>
                <a:srgbClr val="6E2639"/>
              </a:solidFill>
            </a:endParaRPr>
          </a:p>
          <a:p>
            <a:pPr marL="0" indent="0">
              <a:buNone/>
            </a:pPr>
            <a:endParaRPr lang="en-US" sz="1800" dirty="0">
              <a:solidFill>
                <a:srgbClr val="6E2639"/>
              </a:solidFill>
            </a:endParaRPr>
          </a:p>
          <a:p>
            <a:r>
              <a:rPr lang="en-US" sz="1800" b="1" u="sng" dirty="0">
                <a:solidFill>
                  <a:srgbClr val="6E2639"/>
                </a:solidFill>
              </a:rPr>
              <a:t>Nonorganic Failure To Thrive</a:t>
            </a:r>
            <a:r>
              <a:rPr lang="en-US" sz="1800" b="1" dirty="0">
                <a:solidFill>
                  <a:srgbClr val="6E2639"/>
                </a:solidFill>
              </a:rPr>
              <a:t>- </a:t>
            </a:r>
            <a:r>
              <a:rPr lang="en-US" sz="1800" dirty="0">
                <a:solidFill>
                  <a:srgbClr val="6E2639"/>
                </a:solidFill>
              </a:rPr>
              <a:t>Parental skills, expectations, and home environment are intertwined with the child's developmental capabilities </a:t>
            </a:r>
            <a:endParaRPr lang="en-US" sz="1200" dirty="0">
              <a:solidFill>
                <a:srgbClr val="245D7A"/>
              </a:solidFill>
            </a:endParaRPr>
          </a:p>
          <a:p>
            <a:endParaRPr lang="en-US" dirty="0">
              <a:solidFill>
                <a:srgbClr val="245D7A"/>
              </a:solidFill>
            </a:endParaRPr>
          </a:p>
          <a:p>
            <a:pPr marL="457200" lvl="1" indent="0">
              <a:buNone/>
            </a:pPr>
            <a:endParaRPr lang="en-US" dirty="0">
              <a:solidFill>
                <a:srgbClr val="245D7A"/>
              </a:solidFill>
            </a:endParaRPr>
          </a:p>
          <a:p>
            <a:pPr lvl="1"/>
            <a:endParaRPr lang="en-US" dirty="0">
              <a:solidFill>
                <a:srgbClr val="245D7A"/>
              </a:solidFill>
            </a:endParaRPr>
          </a:p>
          <a:p>
            <a:endParaRPr lang="en-US" dirty="0">
              <a:solidFill>
                <a:srgbClr val="245D7A"/>
              </a:solidFill>
            </a:endParaRPr>
          </a:p>
        </p:txBody>
      </p:sp>
      <p:sp>
        <p:nvSpPr>
          <p:cNvPr id="3" name="TextBox 2">
            <a:extLst>
              <a:ext uri="{FF2B5EF4-FFF2-40B4-BE49-F238E27FC236}">
                <a16:creationId xmlns:a16="http://schemas.microsoft.com/office/drawing/2014/main" id="{C7AA0AD7-1FE4-4866-47AF-152A537BB9E2}"/>
              </a:ext>
            </a:extLst>
          </p:cNvPr>
          <p:cNvSpPr txBox="1"/>
          <p:nvPr/>
        </p:nvSpPr>
        <p:spPr>
          <a:xfrm>
            <a:off x="225287" y="5105400"/>
            <a:ext cx="5029200" cy="1200329"/>
          </a:xfrm>
          <a:prstGeom prst="rect">
            <a:avLst/>
          </a:prstGeom>
          <a:noFill/>
        </p:spPr>
        <p:txBody>
          <a:bodyPr wrap="square" rtlCol="0">
            <a:spAutoFit/>
          </a:bodyPr>
          <a:lstStyle/>
          <a:p>
            <a:pPr lvl="1">
              <a:buFont typeface="Wingdings" panose="05000000000000000000" pitchFamily="2" charset="2"/>
              <a:buChar char="Ø"/>
            </a:pPr>
            <a:r>
              <a:rPr lang="en-US" sz="1200" dirty="0">
                <a:solidFill>
                  <a:srgbClr val="6E2639"/>
                </a:solidFill>
              </a:rPr>
              <a:t>Could possibly relate to child abuse or neglect in some cases.</a:t>
            </a:r>
          </a:p>
          <a:p>
            <a:pPr lvl="1">
              <a:buFont typeface="Wingdings" panose="05000000000000000000" pitchFamily="2" charset="2"/>
              <a:buChar char="Ø"/>
            </a:pPr>
            <a:r>
              <a:rPr lang="en-US" sz="1200" dirty="0">
                <a:solidFill>
                  <a:srgbClr val="6E2639"/>
                </a:solidFill>
              </a:rPr>
              <a:t>Physical/Intellectual Disabilities with a disturbed caregiver-infant relationship.</a:t>
            </a:r>
          </a:p>
          <a:p>
            <a:pPr lvl="1">
              <a:buFont typeface="Wingdings" panose="05000000000000000000" pitchFamily="2" charset="2"/>
              <a:buChar char="Ø"/>
            </a:pPr>
            <a:r>
              <a:rPr lang="en-US" sz="1200" dirty="0">
                <a:solidFill>
                  <a:srgbClr val="6E2639"/>
                </a:solidFill>
              </a:rPr>
              <a:t>Children are usually slow to develop/learn, physically small, or may have flattened emotional responses- even to pain. </a:t>
            </a:r>
          </a:p>
        </p:txBody>
      </p:sp>
      <p:sp>
        <p:nvSpPr>
          <p:cNvPr id="4" name="TextBox 3">
            <a:extLst>
              <a:ext uri="{FF2B5EF4-FFF2-40B4-BE49-F238E27FC236}">
                <a16:creationId xmlns:a16="http://schemas.microsoft.com/office/drawing/2014/main" id="{722588C0-19CC-662B-E9A4-F489599182ED}"/>
              </a:ext>
            </a:extLst>
          </p:cNvPr>
          <p:cNvSpPr txBox="1"/>
          <p:nvPr/>
        </p:nvSpPr>
        <p:spPr>
          <a:xfrm>
            <a:off x="228600" y="2782669"/>
            <a:ext cx="4876800" cy="646331"/>
          </a:xfrm>
          <a:prstGeom prst="rect">
            <a:avLst/>
          </a:prstGeom>
          <a:noFill/>
        </p:spPr>
        <p:txBody>
          <a:bodyPr wrap="square" rtlCol="0">
            <a:spAutoFit/>
          </a:bodyPr>
          <a:lstStyle/>
          <a:p>
            <a:pPr lvl="1">
              <a:buFont typeface="Wingdings" panose="05000000000000000000" pitchFamily="2" charset="2"/>
              <a:buChar char="Ø"/>
            </a:pPr>
            <a:r>
              <a:rPr lang="en-US" sz="1200" dirty="0">
                <a:solidFill>
                  <a:srgbClr val="6E2639"/>
                </a:solidFill>
              </a:rPr>
              <a:t>Can also consist of emotional abandonment (when caregiver completely withdraws from nurturing), refusal of parental custody, or lack of supervision.</a:t>
            </a:r>
          </a:p>
        </p:txBody>
      </p:sp>
      <p:sp>
        <p:nvSpPr>
          <p:cNvPr id="5" name="TextBox 4">
            <a:extLst>
              <a:ext uri="{FF2B5EF4-FFF2-40B4-BE49-F238E27FC236}">
                <a16:creationId xmlns:a16="http://schemas.microsoft.com/office/drawing/2014/main" id="{2CFC24D2-36CA-4FDD-4347-3466864646B3}"/>
              </a:ext>
            </a:extLst>
          </p:cNvPr>
          <p:cNvSpPr txBox="1"/>
          <p:nvPr/>
        </p:nvSpPr>
        <p:spPr>
          <a:xfrm>
            <a:off x="228600" y="936586"/>
            <a:ext cx="5257800" cy="461665"/>
          </a:xfrm>
          <a:prstGeom prst="rect">
            <a:avLst/>
          </a:prstGeom>
          <a:noFill/>
        </p:spPr>
        <p:txBody>
          <a:bodyPr wrap="square" rtlCol="0">
            <a:spAutoFit/>
          </a:bodyPr>
          <a:lstStyle/>
          <a:p>
            <a:pPr lvl="1">
              <a:buFont typeface="Wingdings" panose="05000000000000000000" pitchFamily="2" charset="2"/>
              <a:buChar char="Ø"/>
            </a:pPr>
            <a:r>
              <a:rPr lang="en-US" sz="1200" dirty="0">
                <a:solidFill>
                  <a:srgbClr val="6E2639"/>
                </a:solidFill>
              </a:rPr>
              <a:t>Varies in degree.</a:t>
            </a:r>
          </a:p>
          <a:p>
            <a:pPr lvl="1">
              <a:buFont typeface="Wingdings" panose="05000000000000000000" pitchFamily="2" charset="2"/>
              <a:buChar char="Ø"/>
            </a:pPr>
            <a:r>
              <a:rPr lang="en-US" sz="1200" dirty="0">
                <a:solidFill>
                  <a:srgbClr val="6E2639"/>
                </a:solidFill>
              </a:rPr>
              <a:t>Harm by neglect has not yet been quantified.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319A-2F61-BBD4-165B-032EAF5CA393}"/>
              </a:ext>
            </a:extLst>
          </p:cNvPr>
          <p:cNvSpPr>
            <a:spLocks noGrp="1"/>
          </p:cNvSpPr>
          <p:nvPr>
            <p:ph type="title"/>
          </p:nvPr>
        </p:nvSpPr>
        <p:spPr>
          <a:xfrm>
            <a:off x="5943600" y="1828800"/>
            <a:ext cx="3124200" cy="2743200"/>
          </a:xfrm>
        </p:spPr>
        <p:txBody>
          <a:bodyPr>
            <a:noAutofit/>
          </a:bodyPr>
          <a:lstStyle/>
          <a:p>
            <a:r>
              <a:rPr kumimoji="0" lang="en-US" sz="4000" i="0" u="none" strike="noStrike" kern="1200" spc="0" normalizeH="0" baseline="0" noProof="0" dirty="0">
                <a:ln>
                  <a:noFill/>
                </a:ln>
                <a:solidFill>
                  <a:srgbClr val="52A3CB"/>
                </a:solidFill>
                <a:effectLst/>
                <a:uLnTx/>
                <a:uFillTx/>
                <a:cs typeface="Arial" panose="020B0604020202020204" pitchFamily="34" charset="0"/>
              </a:rPr>
              <a:t>Behavioral &amp; Physical Indicators Of Neglect</a:t>
            </a:r>
            <a:endParaRPr lang="en-US" sz="4000" dirty="0">
              <a:solidFill>
                <a:srgbClr val="52A3CB"/>
              </a:solidFill>
              <a:cs typeface="Arial" panose="020B0604020202020204" pitchFamily="34" charset="0"/>
            </a:endParaRPr>
          </a:p>
        </p:txBody>
      </p:sp>
      <p:graphicFrame>
        <p:nvGraphicFramePr>
          <p:cNvPr id="4" name="Table 4">
            <a:extLst>
              <a:ext uri="{FF2B5EF4-FFF2-40B4-BE49-F238E27FC236}">
                <a16:creationId xmlns:a16="http://schemas.microsoft.com/office/drawing/2014/main" id="{F1263F19-B00B-3334-2199-22E639E12757}"/>
              </a:ext>
            </a:extLst>
          </p:cNvPr>
          <p:cNvGraphicFramePr>
            <a:graphicFrameLocks noGrp="1"/>
          </p:cNvGraphicFramePr>
          <p:nvPr>
            <p:ph idx="1"/>
            <p:extLst>
              <p:ext uri="{D42A27DB-BD31-4B8C-83A1-F6EECF244321}">
                <p14:modId xmlns:p14="http://schemas.microsoft.com/office/powerpoint/2010/main" val="1993739279"/>
              </p:ext>
            </p:extLst>
          </p:nvPr>
        </p:nvGraphicFramePr>
        <p:xfrm>
          <a:off x="76200" y="119346"/>
          <a:ext cx="5638800" cy="6469698"/>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892511683"/>
                    </a:ext>
                  </a:extLst>
                </a:gridCol>
                <a:gridCol w="3505200">
                  <a:extLst>
                    <a:ext uri="{9D8B030D-6E8A-4147-A177-3AD203B41FA5}">
                      <a16:colId xmlns:a16="http://schemas.microsoft.com/office/drawing/2014/main" val="107663026"/>
                    </a:ext>
                  </a:extLst>
                </a:gridCol>
              </a:tblGrid>
              <a:tr h="3378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lumMod val="50000"/>
                            </a:schemeClr>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lumMod val="50000"/>
                            </a:schemeClr>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87826095"/>
                  </a:ext>
                </a:extLst>
              </a:tr>
              <a:tr h="1150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 is not getting</a:t>
                      </a:r>
                      <a:r>
                        <a:rPr lang="en-US" sz="1400" b="1" cap="none" spc="0" baseline="0" dirty="0">
                          <a:solidFill>
                            <a:srgbClr val="6E2639"/>
                          </a:solidFill>
                        </a:rPr>
                        <a:t> enough food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Child appears malnourished</a:t>
                      </a:r>
                      <a:r>
                        <a:rPr lang="en-US" sz="1200" cap="none" spc="0" baseline="0" dirty="0">
                          <a:solidFill>
                            <a:srgbClr val="6E2639"/>
                          </a:solidFill>
                        </a:rPr>
                        <a:t> </a:t>
                      </a:r>
                    </a:p>
                    <a:p>
                      <a:pPr marL="285750" indent="-285750">
                        <a:buFont typeface="Wingdings" panose="05000000000000000000" pitchFamily="2" charset="2"/>
                        <a:buChar char="§"/>
                      </a:pPr>
                      <a:r>
                        <a:rPr lang="en-US" sz="1200" cap="none" spc="0" baseline="0" dirty="0">
                          <a:solidFill>
                            <a:srgbClr val="6E2639"/>
                          </a:solidFill>
                        </a:rPr>
                        <a:t>Child begging, stealing food</a:t>
                      </a:r>
                    </a:p>
                    <a:p>
                      <a:pPr marL="285750" indent="-285750">
                        <a:buFont typeface="Wingdings" panose="05000000000000000000" pitchFamily="2" charset="2"/>
                        <a:buChar char="§"/>
                      </a:pPr>
                      <a:r>
                        <a:rPr lang="en-US" sz="1200" cap="none" spc="0" baseline="0" dirty="0">
                          <a:solidFill>
                            <a:srgbClr val="6E2639"/>
                          </a:solidFill>
                        </a:rPr>
                        <a:t>Consistently acts hungry or complains of hunger</a:t>
                      </a:r>
                    </a:p>
                    <a:p>
                      <a:pPr marL="285750" indent="-285750">
                        <a:buFont typeface="Wingdings" panose="05000000000000000000" pitchFamily="2" charset="2"/>
                        <a:buChar char="§"/>
                      </a:pPr>
                      <a:r>
                        <a:rPr lang="en-US" sz="1200" cap="none" spc="0" baseline="0" dirty="0">
                          <a:solidFill>
                            <a:srgbClr val="6E2639"/>
                          </a:solidFill>
                        </a:rPr>
                        <a:t>Constant fatigue, listlessness, falling asleep in class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5299182"/>
                  </a:ext>
                </a:extLst>
              </a:tr>
              <a:tr h="403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a:t>
                      </a:r>
                      <a:r>
                        <a:rPr lang="en-US" sz="1400" b="1" cap="none" spc="0" baseline="0" dirty="0">
                          <a:solidFill>
                            <a:srgbClr val="6E2639"/>
                          </a:solidFill>
                        </a:rPr>
                        <a:t> appears poorly cared for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69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Ha</a:t>
                      </a:r>
                      <a:r>
                        <a:rPr lang="en-US" sz="1200" cap="none" spc="0" baseline="0" dirty="0">
                          <a:solidFill>
                            <a:srgbClr val="6E2639"/>
                          </a:solidFill>
                        </a:rPr>
                        <a:t>s poor hygiene (skin, teeth, ears, hair)</a:t>
                      </a:r>
                    </a:p>
                    <a:p>
                      <a:pPr marL="285750" indent="-285750">
                        <a:buFont typeface="Wingdings" panose="05000000000000000000" pitchFamily="2" charset="2"/>
                        <a:buChar char="§"/>
                      </a:pPr>
                      <a:r>
                        <a:rPr lang="en-US" sz="1200" cap="none" spc="0" baseline="0" dirty="0">
                          <a:solidFill>
                            <a:srgbClr val="6E2639"/>
                          </a:solidFill>
                        </a:rPr>
                        <a:t>Clothes are frequently dirty or torn</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69000"/>
                      </a:schemeClr>
                    </a:solidFill>
                  </a:tcPr>
                </a:tc>
                <a:extLst>
                  <a:ext uri="{0D108BD9-81ED-4DB2-BD59-A6C34878D82A}">
                    <a16:rowId xmlns:a16="http://schemas.microsoft.com/office/drawing/2014/main" val="171497115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Lack</a:t>
                      </a:r>
                      <a:r>
                        <a:rPr lang="en-US" sz="1400" b="1" cap="none" spc="0" baseline="0" dirty="0">
                          <a:solidFill>
                            <a:srgbClr val="6E2639"/>
                          </a:solidFill>
                        </a:rPr>
                        <a:t> of medical/dental care</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cap="none" spc="0" dirty="0">
                          <a:solidFill>
                            <a:srgbClr val="6E2639"/>
                          </a:solidFill>
                        </a:rPr>
                        <a:t>Unattended</a:t>
                      </a:r>
                      <a:r>
                        <a:rPr lang="en-US" sz="1200" cap="none" spc="0" baseline="0" dirty="0">
                          <a:solidFill>
                            <a:srgbClr val="6E2639"/>
                          </a:solidFill>
                        </a:rPr>
                        <a:t> physical problems or medical/dental needs</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2906095741"/>
                  </a:ext>
                </a:extLst>
              </a:tr>
              <a:tr h="1501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Lack</a:t>
                      </a:r>
                      <a:r>
                        <a:rPr lang="en-US" sz="1400" b="1" cap="none" spc="0" baseline="0" dirty="0">
                          <a:solidFill>
                            <a:srgbClr val="6E2639"/>
                          </a:solidFill>
                        </a:rPr>
                        <a:t> of adult supervision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Child being left home alone</a:t>
                      </a:r>
                      <a:r>
                        <a:rPr lang="en-US" sz="1200" cap="none" spc="0" baseline="0" dirty="0">
                          <a:solidFill>
                            <a:srgbClr val="6E2639"/>
                          </a:solidFill>
                        </a:rPr>
                        <a:t> without supervision, especially in dangerous activities or for long periods of time </a:t>
                      </a:r>
                    </a:p>
                    <a:p>
                      <a:pPr marL="285750" indent="-285750">
                        <a:buFont typeface="Wingdings" panose="05000000000000000000" pitchFamily="2" charset="2"/>
                        <a:buChar char="§"/>
                      </a:pPr>
                      <a:r>
                        <a:rPr lang="en-US" sz="1200" cap="none" spc="0" baseline="0" dirty="0">
                          <a:solidFill>
                            <a:srgbClr val="6E2639"/>
                          </a:solidFill>
                        </a:rPr>
                        <a:t> The child states there is no caretaker</a:t>
                      </a:r>
                    </a:p>
                    <a:p>
                      <a:pPr marL="285750" indent="-285750">
                        <a:buFont typeface="Wingdings" panose="05000000000000000000" pitchFamily="2" charset="2"/>
                        <a:buChar char="§"/>
                      </a:pPr>
                      <a:r>
                        <a:rPr lang="en-US" sz="1200" cap="none" spc="0" baseline="0" dirty="0">
                          <a:solidFill>
                            <a:srgbClr val="6E2639"/>
                          </a:solidFill>
                        </a:rPr>
                        <a:t>Extended stays at schools; child arrives early and stays late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extLst>
                  <a:ext uri="{0D108BD9-81ED-4DB2-BD59-A6C34878D82A}">
                    <a16:rowId xmlns:a16="http://schemas.microsoft.com/office/drawing/2014/main" val="3549588768"/>
                  </a:ext>
                </a:extLst>
              </a:tr>
              <a:tr h="798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Behavioral extremes </a:t>
                      </a: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Compliant/passive, overly adaptive behavior</a:t>
                      </a:r>
                    </a:p>
                    <a:p>
                      <a:pPr marL="285750" indent="-285750">
                        <a:buFont typeface="Wingdings" panose="05000000000000000000" pitchFamily="2" charset="2"/>
                        <a:buChar char="§"/>
                      </a:pPr>
                      <a:r>
                        <a:rPr lang="en-US" sz="1200" cap="none" spc="0" dirty="0">
                          <a:solidFill>
                            <a:srgbClr val="6E2639"/>
                          </a:solidFill>
                        </a:rPr>
                        <a:t>Overly</a:t>
                      </a:r>
                      <a:r>
                        <a:rPr lang="en-US" sz="1200" cap="none" spc="0" baseline="0" dirty="0">
                          <a:solidFill>
                            <a:srgbClr val="6E2639"/>
                          </a:solidFill>
                        </a:rPr>
                        <a:t> adult or infantile for age</a:t>
                      </a:r>
                    </a:p>
                    <a:p>
                      <a:pPr marL="285750" indent="-285750">
                        <a:buFont typeface="Wingdings" panose="05000000000000000000" pitchFamily="2" charset="2"/>
                        <a:buChar char="§"/>
                      </a:pPr>
                      <a:r>
                        <a:rPr lang="en-US" sz="1200" cap="none" spc="0" baseline="0" dirty="0">
                          <a:solidFill>
                            <a:srgbClr val="6E2639"/>
                          </a:solidFill>
                        </a:rPr>
                        <a:t>Delinquency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3278715514"/>
                  </a:ext>
                </a:extLst>
              </a:tr>
              <a:tr h="974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 is showing a delay in normal development</a:t>
                      </a:r>
                      <a:r>
                        <a:rPr lang="en-US" sz="1400" b="1" cap="none" spc="0" baseline="0" dirty="0">
                          <a:solidFill>
                            <a:srgbClr val="6E2639"/>
                          </a:solidFill>
                        </a:rPr>
                        <a:t>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Failure to thrive – physically or emotionally</a:t>
                      </a:r>
                    </a:p>
                    <a:p>
                      <a:pPr marL="285750" indent="-285750">
                        <a:buFont typeface="Wingdings" panose="05000000000000000000" pitchFamily="2" charset="2"/>
                        <a:buChar char="§"/>
                      </a:pPr>
                      <a:r>
                        <a:rPr lang="en-US" sz="1200" cap="none" spc="0" dirty="0">
                          <a:solidFill>
                            <a:srgbClr val="6E2639"/>
                          </a:solidFill>
                        </a:rPr>
                        <a:t>Measurable lag in physical growth</a:t>
                      </a:r>
                    </a:p>
                    <a:p>
                      <a:pPr marL="285750" indent="-285750">
                        <a:buFont typeface="Wingdings" panose="05000000000000000000" pitchFamily="2" charset="2"/>
                        <a:buChar char="§"/>
                      </a:pPr>
                      <a:r>
                        <a:rPr lang="en-US" sz="1200" cap="none" spc="0" dirty="0">
                          <a:solidFill>
                            <a:srgbClr val="6E2639"/>
                          </a:solidFill>
                        </a:rPr>
                        <a:t>Measurable</a:t>
                      </a:r>
                      <a:r>
                        <a:rPr lang="en-US" sz="1200" cap="none" spc="0" baseline="0" dirty="0">
                          <a:solidFill>
                            <a:srgbClr val="6E2639"/>
                          </a:solidFill>
                        </a:rPr>
                        <a:t> lag mental/emotional development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extLst>
                  <a:ext uri="{0D108BD9-81ED-4DB2-BD59-A6C34878D82A}">
                    <a16:rowId xmlns:a16="http://schemas.microsoft.com/office/drawing/2014/main" val="3279632089"/>
                  </a:ext>
                </a:extLst>
              </a:tr>
            </a:tbl>
          </a:graphicData>
        </a:graphic>
      </p:graphicFrame>
    </p:spTree>
    <p:extLst>
      <p:ext uri="{BB962C8B-B14F-4D97-AF65-F5344CB8AC3E}">
        <p14:creationId xmlns:p14="http://schemas.microsoft.com/office/powerpoint/2010/main" val="4129231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9D14D11B-3D16-91BC-B01A-A778168331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7" r="957"/>
          <a:stretch/>
        </p:blipFill>
        <p:spPr bwMode="auto">
          <a:xfrm>
            <a:off x="304800" y="1219200"/>
            <a:ext cx="8402034" cy="515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5C460850-931B-03F1-B3F0-036A64049FCF}"/>
              </a:ext>
            </a:extLst>
          </p:cNvPr>
          <p:cNvSpPr>
            <a:spLocks noGrp="1"/>
          </p:cNvSpPr>
          <p:nvPr>
            <p:ph type="title"/>
          </p:nvPr>
        </p:nvSpPr>
        <p:spPr>
          <a:xfrm>
            <a:off x="495300" y="14111"/>
            <a:ext cx="7772400" cy="1609344"/>
          </a:xfrm>
        </p:spPr>
        <p:txBody>
          <a:bodyPr>
            <a:normAutofit/>
          </a:bodyPr>
          <a:lstStyle/>
          <a:p>
            <a:r>
              <a:rPr lang="en-US" sz="4800" dirty="0">
                <a:solidFill>
                  <a:srgbClr val="52A3CB"/>
                </a:solidFill>
              </a:rPr>
              <a:t>Failure To Thrive Growth Chart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87463E-CE69-7D75-11F4-405124EAEDA4}"/>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018" name="Picture 2">
            <a:extLst>
              <a:ext uri="{FF2B5EF4-FFF2-40B4-BE49-F238E27FC236}">
                <a16:creationId xmlns:a16="http://schemas.microsoft.com/office/drawing/2014/main" id="{A61A4F0D-ECA0-7BE3-4C1C-ED38BCAE1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41" b="3333"/>
          <a:stretch/>
        </p:blipFill>
        <p:spPr bwMode="auto">
          <a:xfrm>
            <a:off x="838200" y="76200"/>
            <a:ext cx="4465673" cy="664125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5F9E1C3-30EB-3FCE-66AD-92F0E132BB3F}"/>
              </a:ext>
            </a:extLst>
          </p:cNvPr>
          <p:cNvSpPr>
            <a:spLocks noGrp="1"/>
          </p:cNvSpPr>
          <p:nvPr>
            <p:ph type="title"/>
          </p:nvPr>
        </p:nvSpPr>
        <p:spPr>
          <a:xfrm>
            <a:off x="6457950" y="685800"/>
            <a:ext cx="2400300" cy="150876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13A76CD6-2C72-7A31-6E3C-949FE944DAB0}"/>
              </a:ext>
            </a:extLst>
          </p:cNvPr>
          <p:cNvSpPr>
            <a:spLocks noGrp="1"/>
          </p:cNvSpPr>
          <p:nvPr>
            <p:ph type="body" sz="half" idx="2"/>
          </p:nvPr>
        </p:nvSpPr>
        <p:spPr>
          <a:xfrm>
            <a:off x="6246494" y="2423160"/>
            <a:ext cx="2897505" cy="3291840"/>
          </a:xfrm>
        </p:spPr>
        <p:txBody>
          <a:bodyPr>
            <a:normAutofit/>
          </a:bodyPr>
          <a:lstStyle/>
          <a:p>
            <a:pPr marL="285750" indent="-285750">
              <a:buFont typeface="Arial" panose="020B0604020202020204" pitchFamily="34" charset="0"/>
              <a:buChar char="•"/>
            </a:pPr>
            <a:r>
              <a:rPr lang="en-US" sz="2400" dirty="0">
                <a:solidFill>
                  <a:schemeClr val="tx1"/>
                </a:solidFill>
              </a:rPr>
              <a:t>4 y/o girl</a:t>
            </a:r>
          </a:p>
          <a:p>
            <a:pPr marL="285750" indent="-285750">
              <a:buFont typeface="Arial" panose="020B0604020202020204" pitchFamily="34" charset="0"/>
              <a:buChar char="•"/>
            </a:pPr>
            <a:r>
              <a:rPr lang="en-US" sz="2400" dirty="0">
                <a:solidFill>
                  <a:schemeClr val="tx1"/>
                </a:solidFill>
              </a:rPr>
              <a:t>Lack of subcutaneous fat</a:t>
            </a:r>
          </a:p>
          <a:p>
            <a:pPr marL="285750" indent="-285750">
              <a:buFont typeface="Arial" panose="020B0604020202020204" pitchFamily="34" charset="0"/>
              <a:buChar char="•"/>
            </a:pPr>
            <a:r>
              <a:rPr lang="en-US" sz="2400" dirty="0">
                <a:solidFill>
                  <a:schemeClr val="tx1"/>
                </a:solidFill>
              </a:rPr>
              <a:t>Protuberant abdomen</a:t>
            </a:r>
          </a:p>
          <a:p>
            <a:pPr marL="285750" indent="-285750">
              <a:buFont typeface="Arial" panose="020B0604020202020204" pitchFamily="34" charset="0"/>
              <a:buChar char="•"/>
            </a:pPr>
            <a:r>
              <a:rPr lang="en-US" sz="2400" dirty="0">
                <a:solidFill>
                  <a:schemeClr val="tx1"/>
                </a:solidFill>
              </a:rPr>
              <a:t>Later thrived in a foster home</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886CE5-A8C9-8642-93A0-98F11E2CA996}"/>
              </a:ext>
            </a:extLst>
          </p:cNvPr>
          <p:cNvSpPr>
            <a:spLocks noGrp="1"/>
          </p:cNvSpPr>
          <p:nvPr>
            <p:ph type="title"/>
          </p:nvPr>
        </p:nvSpPr>
        <p:spPr>
          <a:xfrm>
            <a:off x="6172200" y="2362200"/>
            <a:ext cx="2895600" cy="2209800"/>
          </a:xfrm>
        </p:spPr>
        <p:txBody>
          <a:bodyPr>
            <a:noAutofit/>
          </a:bodyPr>
          <a:lstStyle/>
          <a:p>
            <a:r>
              <a:rPr lang="en-US" sz="4000" dirty="0">
                <a:solidFill>
                  <a:srgbClr val="52A3CB"/>
                </a:solidFill>
              </a:rPr>
              <a:t>indicators of emotional abuse </a:t>
            </a:r>
          </a:p>
        </p:txBody>
      </p:sp>
      <p:graphicFrame>
        <p:nvGraphicFramePr>
          <p:cNvPr id="9" name="Content Placeholder 8">
            <a:extLst>
              <a:ext uri="{FF2B5EF4-FFF2-40B4-BE49-F238E27FC236}">
                <a16:creationId xmlns:a16="http://schemas.microsoft.com/office/drawing/2014/main" id="{5FE9480C-C1C0-E4C7-4D61-144E178A0B4E}"/>
              </a:ext>
            </a:extLst>
          </p:cNvPr>
          <p:cNvGraphicFramePr>
            <a:graphicFrameLocks noGrp="1"/>
          </p:cNvGraphicFramePr>
          <p:nvPr>
            <p:ph idx="1"/>
            <p:extLst>
              <p:ext uri="{D42A27DB-BD31-4B8C-83A1-F6EECF244321}">
                <p14:modId xmlns:p14="http://schemas.microsoft.com/office/powerpoint/2010/main" val="725256389"/>
              </p:ext>
            </p:extLst>
          </p:nvPr>
        </p:nvGraphicFramePr>
        <p:xfrm>
          <a:off x="228600" y="464820"/>
          <a:ext cx="5334000" cy="5928360"/>
        </p:xfrm>
        <a:graphic>
          <a:graphicData uri="http://schemas.openxmlformats.org/drawingml/2006/table">
            <a:tbl>
              <a:tblPr firstRow="1" bandRow="1">
                <a:tableStyleId>{5C22544A-7EE6-4342-B048-85BDC9FD1C3A}</a:tableStyleId>
              </a:tblPr>
              <a:tblGrid>
                <a:gridCol w="1946190">
                  <a:extLst>
                    <a:ext uri="{9D8B030D-6E8A-4147-A177-3AD203B41FA5}">
                      <a16:colId xmlns:a16="http://schemas.microsoft.com/office/drawing/2014/main" val="3379160260"/>
                    </a:ext>
                  </a:extLst>
                </a:gridCol>
                <a:gridCol w="3387810">
                  <a:extLst>
                    <a:ext uri="{9D8B030D-6E8A-4147-A177-3AD203B41FA5}">
                      <a16:colId xmlns:a16="http://schemas.microsoft.com/office/drawing/2014/main" val="388132492"/>
                    </a:ext>
                  </a:extLst>
                </a:gridCol>
              </a:tblGrid>
              <a:tr h="533400">
                <a:tc>
                  <a:txBody>
                    <a:bodyPr/>
                    <a:lstStyle/>
                    <a:p>
                      <a:pPr algn="ctr"/>
                      <a:r>
                        <a:rPr lang="en-US" dirty="0">
                          <a:solidFill>
                            <a:schemeClr val="tx1">
                              <a:lumMod val="50000"/>
                            </a:schemeClr>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tc>
                  <a:txBody>
                    <a:bodyPr/>
                    <a:lstStyle/>
                    <a:p>
                      <a:pPr algn="ctr"/>
                      <a:r>
                        <a:rPr lang="en-US" dirty="0">
                          <a:solidFill>
                            <a:schemeClr val="tx1">
                              <a:lumMod val="50000"/>
                            </a:schemeClr>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extLst>
                  <a:ext uri="{0D108BD9-81ED-4DB2-BD59-A6C34878D82A}">
                    <a16:rowId xmlns:a16="http://schemas.microsoft.com/office/drawing/2014/main" val="1781761076"/>
                  </a:ext>
                </a:extLst>
              </a:tr>
              <a:tr h="1310640">
                <a:tc>
                  <a:txBody>
                    <a:bodyPr/>
                    <a:lstStyle/>
                    <a:p>
                      <a:pPr algn="l"/>
                      <a:r>
                        <a:rPr lang="en-US" sz="1400" b="1" dirty="0">
                          <a:solidFill>
                            <a:srgbClr val="6E2639"/>
                          </a:solidFill>
                        </a:rPr>
                        <a:t>Emotionally Deprived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Parents do not provide the normal experiences producing feelings of being “loved, wanted, secure, and worthy.”</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Child makes negative statements about themselves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extLst>
                  <a:ext uri="{0D108BD9-81ED-4DB2-BD59-A6C34878D82A}">
                    <a16:rowId xmlns:a16="http://schemas.microsoft.com/office/drawing/2014/main" val="2366417143"/>
                  </a:ext>
                </a:extLst>
              </a:tr>
              <a:tr h="1584960">
                <a:tc>
                  <a:txBody>
                    <a:bodyPr/>
                    <a:lstStyle/>
                    <a:p>
                      <a:r>
                        <a:rPr lang="en-US" sz="1400" b="1" dirty="0">
                          <a:solidFill>
                            <a:srgbClr val="6E2639"/>
                          </a:solidFill>
                        </a:rPr>
                        <a:t>Physical Signs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tc>
                  <a:txBody>
                    <a:bodyPr/>
                    <a:lstStyle/>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Suffers from sleep, speech, or eating disorders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Exhibits little to no verbal or physical communication with others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Engages in self-destructive behaviors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Highly aggressive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extLst>
                  <a:ext uri="{0D108BD9-81ED-4DB2-BD59-A6C34878D82A}">
                    <a16:rowId xmlns:a16="http://schemas.microsoft.com/office/drawing/2014/main" val="2282198219"/>
                  </a:ext>
                </a:extLst>
              </a:tr>
              <a:tr h="2026920">
                <a:tc>
                  <a:txBody>
                    <a:bodyPr/>
                    <a:lstStyle/>
                    <a:p>
                      <a:r>
                        <a:rPr lang="en-US" sz="1400" b="1" dirty="0">
                          <a:solidFill>
                            <a:srgbClr val="6E2639"/>
                          </a:solidFill>
                        </a:rPr>
                        <a:t>Socially Limited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Lag in physical, mental, and emotional development </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Overly rigid in conforming to instructions of teachers, doctors, and other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6E2639"/>
                          </a:solidFill>
                          <a:effectLst/>
                          <a:latin typeface="+mn-lt"/>
                          <a:ea typeface="+mn-ea"/>
                          <a:cs typeface="+mn-cs"/>
                        </a:rPr>
                        <a:t>Constantly “seeks out” other adults- such as teachers or neighbors- for attention and affection</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Clingy and forms indiscriminate attachments.</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Cruelty towards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extLst>
                  <a:ext uri="{0D108BD9-81ED-4DB2-BD59-A6C34878D82A}">
                    <a16:rowId xmlns:a16="http://schemas.microsoft.com/office/drawing/2014/main" val="2816065486"/>
                  </a:ext>
                </a:extLst>
              </a:tr>
            </a:tbl>
          </a:graphicData>
        </a:graphic>
      </p:graphicFrame>
    </p:spTree>
    <p:extLst>
      <p:ext uri="{BB962C8B-B14F-4D97-AF65-F5344CB8AC3E}">
        <p14:creationId xmlns:p14="http://schemas.microsoft.com/office/powerpoint/2010/main" val="265135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6D599-9543-449D-FC34-0DA734364D1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066" name="Picture 2">
            <a:extLst>
              <a:ext uri="{FF2B5EF4-FFF2-40B4-BE49-F238E27FC236}">
                <a16:creationId xmlns:a16="http://schemas.microsoft.com/office/drawing/2014/main" id="{5D314C61-CFA1-3EB8-2E73-2123872312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04" t="3334" r="11454" b="6665"/>
          <a:stretch/>
        </p:blipFill>
        <p:spPr bwMode="auto">
          <a:xfrm>
            <a:off x="2885973" y="76200"/>
            <a:ext cx="3158837" cy="36576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up of a baby&#10;&#10;Description automatically generated">
            <a:extLst>
              <a:ext uri="{FF2B5EF4-FFF2-40B4-BE49-F238E27FC236}">
                <a16:creationId xmlns:a16="http://schemas.microsoft.com/office/drawing/2014/main" id="{56ED3425-B591-136F-029A-0FFF4AF16E7A}"/>
              </a:ext>
            </a:extLst>
          </p:cNvPr>
          <p:cNvPicPr>
            <a:picLocks noChangeAspect="1"/>
          </p:cNvPicPr>
          <p:nvPr/>
        </p:nvPicPr>
        <p:blipFill rotWithShape="1">
          <a:blip r:embed="rId4">
            <a:extLst>
              <a:ext uri="{28A0092B-C50C-407E-A947-70E740481C1C}">
                <a14:useLocalDpi xmlns:a14="http://schemas.microsoft.com/office/drawing/2010/main" val="0"/>
              </a:ext>
            </a:extLst>
          </a:blip>
          <a:srcRect l="4967" t="3365" r="2214" b="4462"/>
          <a:stretch/>
        </p:blipFill>
        <p:spPr>
          <a:xfrm>
            <a:off x="255033" y="3723724"/>
            <a:ext cx="3250167" cy="3108331"/>
          </a:xfrm>
          <a:prstGeom prst="rect">
            <a:avLst/>
          </a:prstGeom>
          <a:effectLst>
            <a:softEdge rad="101600"/>
          </a:effectLst>
        </p:spPr>
      </p:pic>
      <p:sp>
        <p:nvSpPr>
          <p:cNvPr id="2" name="Title 1">
            <a:extLst>
              <a:ext uri="{FF2B5EF4-FFF2-40B4-BE49-F238E27FC236}">
                <a16:creationId xmlns:a16="http://schemas.microsoft.com/office/drawing/2014/main" id="{1AF12C8E-128B-77D7-F34F-DE74CE251067}"/>
              </a:ext>
            </a:extLst>
          </p:cNvPr>
          <p:cNvSpPr>
            <a:spLocks noGrp="1"/>
          </p:cNvSpPr>
          <p:nvPr>
            <p:ph type="title"/>
          </p:nvPr>
        </p:nvSpPr>
        <p:spPr>
          <a:xfrm>
            <a:off x="6426980" y="8763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6" name="Text Placeholder 5">
            <a:extLst>
              <a:ext uri="{FF2B5EF4-FFF2-40B4-BE49-F238E27FC236}">
                <a16:creationId xmlns:a16="http://schemas.microsoft.com/office/drawing/2014/main" id="{433C2F0A-004A-E69B-DFCE-99D4C0C3E6C1}"/>
              </a:ext>
            </a:extLst>
          </p:cNvPr>
          <p:cNvSpPr>
            <a:spLocks noGrp="1"/>
          </p:cNvSpPr>
          <p:nvPr>
            <p:ph type="body" sz="half" idx="2"/>
          </p:nvPr>
        </p:nvSpPr>
        <p:spPr>
          <a:xfrm>
            <a:off x="6258966" y="2423160"/>
            <a:ext cx="2860092" cy="4282440"/>
          </a:xfrm>
        </p:spPr>
        <p:txBody>
          <a:bodyPr>
            <a:normAutofit fontScale="85000" lnSpcReduction="20000"/>
          </a:bodyPr>
          <a:lstStyle/>
          <a:p>
            <a:pPr marL="285750" indent="-285750">
              <a:buFont typeface="Arial" panose="020B0604020202020204" pitchFamily="34" charset="0"/>
              <a:buChar char="•"/>
            </a:pPr>
            <a:r>
              <a:rPr lang="en-US" sz="2400" dirty="0">
                <a:solidFill>
                  <a:schemeClr val="tx1"/>
                </a:solidFill>
              </a:rPr>
              <a:t>7 m/o boy</a:t>
            </a:r>
          </a:p>
          <a:p>
            <a:pPr marL="285750" indent="-285750">
              <a:buFont typeface="Arial" panose="020B0604020202020204" pitchFamily="34" charset="0"/>
              <a:buChar char="•"/>
            </a:pPr>
            <a:r>
              <a:rPr lang="en-US" sz="2400" dirty="0">
                <a:solidFill>
                  <a:schemeClr val="tx1"/>
                </a:solidFill>
              </a:rPr>
              <a:t>Well below the 3rd percentile in height and weight</a:t>
            </a:r>
          </a:p>
          <a:p>
            <a:pPr marL="285750" indent="-285750">
              <a:buFont typeface="Arial" panose="020B0604020202020204" pitchFamily="34" charset="0"/>
              <a:buChar char="•"/>
            </a:pPr>
            <a:r>
              <a:rPr lang="en-US" sz="2400" dirty="0">
                <a:solidFill>
                  <a:schemeClr val="tx1"/>
                </a:solidFill>
              </a:rPr>
              <a:t>Dehydrated, emaciated, and no subcutaneous fat </a:t>
            </a:r>
          </a:p>
          <a:p>
            <a:pPr marL="285750" indent="-285750">
              <a:buFont typeface="Arial" panose="020B0604020202020204" pitchFamily="34" charset="0"/>
              <a:buChar char="•"/>
            </a:pPr>
            <a:r>
              <a:rPr lang="en-US" sz="2400" dirty="0">
                <a:solidFill>
                  <a:schemeClr val="tx1"/>
                </a:solidFill>
              </a:rPr>
              <a:t>Cutaneous lesions on back and buttocks</a:t>
            </a:r>
          </a:p>
          <a:p>
            <a:pPr marL="285750" indent="-285750">
              <a:buFont typeface="Arial" panose="020B0604020202020204" pitchFamily="34" charset="0"/>
              <a:buChar char="•"/>
            </a:pPr>
            <a:r>
              <a:rPr lang="en-US" sz="2400" dirty="0">
                <a:solidFill>
                  <a:schemeClr val="tx1"/>
                </a:solidFill>
              </a:rPr>
              <a:t>Thrived in hospital after rehydration and diarrhea resolution</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6D599-9543-449D-FC34-0DA734364D1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ith a surgical instrument&#10;&#10;Description automatically generated with medium confidence">
            <a:extLst>
              <a:ext uri="{FF2B5EF4-FFF2-40B4-BE49-F238E27FC236}">
                <a16:creationId xmlns:a16="http://schemas.microsoft.com/office/drawing/2014/main" id="{9A624646-964F-030C-673E-8CD7BF9B090D}"/>
              </a:ext>
            </a:extLst>
          </p:cNvPr>
          <p:cNvPicPr>
            <a:picLocks noChangeAspect="1"/>
          </p:cNvPicPr>
          <p:nvPr/>
        </p:nvPicPr>
        <p:blipFill rotWithShape="1">
          <a:blip r:embed="rId3">
            <a:extLst>
              <a:ext uri="{28A0092B-C50C-407E-A947-70E740481C1C}">
                <a14:useLocalDpi xmlns:a14="http://schemas.microsoft.com/office/drawing/2010/main" val="0"/>
              </a:ext>
            </a:extLst>
          </a:blip>
          <a:srcRect l="4511" t="6279" r="7542" b="5773"/>
          <a:stretch/>
        </p:blipFill>
        <p:spPr>
          <a:xfrm>
            <a:off x="2270760" y="152400"/>
            <a:ext cx="3749040" cy="3124200"/>
          </a:xfrm>
          <a:prstGeom prst="rect">
            <a:avLst/>
          </a:prstGeom>
          <a:effectLst>
            <a:softEdge rad="50800"/>
          </a:effectLst>
        </p:spPr>
      </p:pic>
      <p:pic>
        <p:nvPicPr>
          <p:cNvPr id="5" name="Picture 4" descr="Hands holding a baby with wires attached to it&#10;&#10;Description automatically generated">
            <a:extLst>
              <a:ext uri="{FF2B5EF4-FFF2-40B4-BE49-F238E27FC236}">
                <a16:creationId xmlns:a16="http://schemas.microsoft.com/office/drawing/2014/main" id="{08584058-2DC5-71D3-34D7-BBF3E7BE5E49}"/>
              </a:ext>
            </a:extLst>
          </p:cNvPr>
          <p:cNvPicPr>
            <a:picLocks noChangeAspect="1"/>
          </p:cNvPicPr>
          <p:nvPr/>
        </p:nvPicPr>
        <p:blipFill rotWithShape="1">
          <a:blip r:embed="rId4">
            <a:extLst>
              <a:ext uri="{28A0092B-C50C-407E-A947-70E740481C1C}">
                <a14:useLocalDpi xmlns:a14="http://schemas.microsoft.com/office/drawing/2010/main" val="0"/>
              </a:ext>
            </a:extLst>
          </a:blip>
          <a:srcRect l="2994" t="5398" r="4188" b="7405"/>
          <a:stretch/>
        </p:blipFill>
        <p:spPr>
          <a:xfrm>
            <a:off x="92134" y="3295729"/>
            <a:ext cx="3565466" cy="3409871"/>
          </a:xfrm>
          <a:prstGeom prst="rect">
            <a:avLst/>
          </a:prstGeom>
          <a:effectLst>
            <a:softEdge rad="114300"/>
          </a:effectLst>
        </p:spPr>
      </p:pic>
      <p:sp>
        <p:nvSpPr>
          <p:cNvPr id="2" name="Title 1">
            <a:extLst>
              <a:ext uri="{FF2B5EF4-FFF2-40B4-BE49-F238E27FC236}">
                <a16:creationId xmlns:a16="http://schemas.microsoft.com/office/drawing/2014/main" id="{1AF12C8E-128B-77D7-F34F-DE74CE251067}"/>
              </a:ext>
            </a:extLst>
          </p:cNvPr>
          <p:cNvSpPr>
            <a:spLocks noGrp="1"/>
          </p:cNvSpPr>
          <p:nvPr>
            <p:ph type="title"/>
          </p:nvPr>
        </p:nvSpPr>
        <p:spPr>
          <a:xfrm>
            <a:off x="6426980" y="8763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6" name="Text Placeholder 5">
            <a:extLst>
              <a:ext uri="{FF2B5EF4-FFF2-40B4-BE49-F238E27FC236}">
                <a16:creationId xmlns:a16="http://schemas.microsoft.com/office/drawing/2014/main" id="{433C2F0A-004A-E69B-DFCE-99D4C0C3E6C1}"/>
              </a:ext>
            </a:extLst>
          </p:cNvPr>
          <p:cNvSpPr>
            <a:spLocks noGrp="1"/>
          </p:cNvSpPr>
          <p:nvPr>
            <p:ph type="body" sz="half" idx="2"/>
          </p:nvPr>
        </p:nvSpPr>
        <p:spPr>
          <a:xfrm>
            <a:off x="6258966" y="2423160"/>
            <a:ext cx="2860092" cy="4282440"/>
          </a:xfrm>
        </p:spPr>
        <p:txBody>
          <a:bodyPr>
            <a:normAutofit fontScale="85000" lnSpcReduction="20000"/>
          </a:bodyPr>
          <a:lstStyle/>
          <a:p>
            <a:pPr marL="285750" indent="-285750">
              <a:buFont typeface="Arial" panose="020B0604020202020204" pitchFamily="34" charset="0"/>
              <a:buChar char="•"/>
            </a:pPr>
            <a:r>
              <a:rPr lang="en-US" sz="2400" dirty="0">
                <a:solidFill>
                  <a:schemeClr val="tx1"/>
                </a:solidFill>
              </a:rPr>
              <a:t>7 m/o boy (cont.)</a:t>
            </a:r>
          </a:p>
          <a:p>
            <a:pPr marL="285750" indent="-285750">
              <a:buFont typeface="Arial" panose="020B0604020202020204" pitchFamily="34" charset="0"/>
              <a:buChar char="•"/>
            </a:pPr>
            <a:r>
              <a:rPr lang="en-US" sz="2400" dirty="0">
                <a:solidFill>
                  <a:schemeClr val="tx1"/>
                </a:solidFill>
              </a:rPr>
              <a:t>Well below the 3rd percentile in height and weight</a:t>
            </a:r>
          </a:p>
          <a:p>
            <a:pPr marL="285750" indent="-285750">
              <a:buFont typeface="Arial" panose="020B0604020202020204" pitchFamily="34" charset="0"/>
              <a:buChar char="•"/>
            </a:pPr>
            <a:r>
              <a:rPr lang="en-US" sz="2400" dirty="0">
                <a:solidFill>
                  <a:schemeClr val="tx1"/>
                </a:solidFill>
              </a:rPr>
              <a:t>Dehydrated, emaciated, and no subcutaneous fat </a:t>
            </a:r>
          </a:p>
          <a:p>
            <a:pPr marL="285750" indent="-285750">
              <a:buFont typeface="Arial" panose="020B0604020202020204" pitchFamily="34" charset="0"/>
              <a:buChar char="•"/>
            </a:pPr>
            <a:r>
              <a:rPr lang="en-US" sz="2400" dirty="0">
                <a:solidFill>
                  <a:schemeClr val="tx1"/>
                </a:solidFill>
              </a:rPr>
              <a:t>Cutaneous lesions on back and buttocks</a:t>
            </a:r>
          </a:p>
          <a:p>
            <a:pPr marL="285750" indent="-285750">
              <a:buFont typeface="Arial" panose="020B0604020202020204" pitchFamily="34" charset="0"/>
              <a:buChar char="•"/>
            </a:pPr>
            <a:r>
              <a:rPr lang="en-US" sz="2400" dirty="0">
                <a:solidFill>
                  <a:schemeClr val="tx1"/>
                </a:solidFill>
              </a:rPr>
              <a:t>Thrived in hospital after rehydration and diarrhea resolution</a:t>
            </a:r>
          </a:p>
          <a:p>
            <a:endParaRPr lang="en-US" dirty="0"/>
          </a:p>
        </p:txBody>
      </p:sp>
    </p:spTree>
    <p:extLst>
      <p:ext uri="{BB962C8B-B14F-4D97-AF65-F5344CB8AC3E}">
        <p14:creationId xmlns:p14="http://schemas.microsoft.com/office/powerpoint/2010/main" val="826988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FB0717-5B07-6AE9-D751-AE3C2AEC9D52}"/>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2667977-6CBA-D6E8-63D6-13BF62994D0A}"/>
              </a:ext>
            </a:extLst>
          </p:cNvPr>
          <p:cNvSpPr>
            <a:spLocks noGrp="1"/>
          </p:cNvSpPr>
          <p:nvPr>
            <p:ph type="title"/>
          </p:nvPr>
        </p:nvSpPr>
        <p:spPr>
          <a:xfrm>
            <a:off x="6477000" y="533400"/>
            <a:ext cx="2400300" cy="2137411"/>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7" name="Text Placeholder 6">
            <a:extLst>
              <a:ext uri="{FF2B5EF4-FFF2-40B4-BE49-F238E27FC236}">
                <a16:creationId xmlns:a16="http://schemas.microsoft.com/office/drawing/2014/main" id="{CC817C8B-54BF-2C51-A44C-E0076DC5E8BA}"/>
              </a:ext>
            </a:extLst>
          </p:cNvPr>
          <p:cNvSpPr>
            <a:spLocks noGrp="1"/>
          </p:cNvSpPr>
          <p:nvPr>
            <p:ph type="body" sz="half" idx="2"/>
          </p:nvPr>
        </p:nvSpPr>
        <p:spPr>
          <a:xfrm>
            <a:off x="6210300" y="2287336"/>
            <a:ext cx="2933700" cy="3580063"/>
          </a:xfrm>
        </p:spPr>
        <p:txBody>
          <a:bodyPr>
            <a:normAutofit fontScale="92500" lnSpcReduction="10000"/>
          </a:bodyPr>
          <a:lstStyle/>
          <a:p>
            <a:pPr marL="342900" indent="-342900">
              <a:buFont typeface="Arial" panose="020B0604020202020204" pitchFamily="34" charset="0"/>
              <a:buChar char="•"/>
            </a:pPr>
            <a:r>
              <a:rPr lang="en-US" sz="2600" dirty="0">
                <a:solidFill>
                  <a:schemeClr val="tx1"/>
                </a:solidFill>
              </a:rPr>
              <a:t>2.5 y/o boy</a:t>
            </a:r>
          </a:p>
          <a:p>
            <a:pPr marL="342900" indent="-342900">
              <a:buFont typeface="Arial" panose="020B0604020202020204" pitchFamily="34" charset="0"/>
              <a:buChar char="•"/>
            </a:pPr>
            <a:r>
              <a:rPr lang="en-US" sz="2600" dirty="0">
                <a:solidFill>
                  <a:schemeClr val="tx1"/>
                </a:solidFill>
              </a:rPr>
              <a:t>Had multiple bruises, abrasions, and bite marks</a:t>
            </a:r>
          </a:p>
          <a:p>
            <a:pPr marL="342900" indent="-342900">
              <a:buFont typeface="Arial" panose="020B0604020202020204" pitchFamily="34" charset="0"/>
              <a:buChar char="•"/>
            </a:pPr>
            <a:r>
              <a:rPr lang="en-US" sz="2600" dirty="0">
                <a:solidFill>
                  <a:schemeClr val="tx1"/>
                </a:solidFill>
              </a:rPr>
              <a:t>Chronic physical abuse</a:t>
            </a:r>
          </a:p>
          <a:p>
            <a:pPr marL="342900" indent="-342900">
              <a:buFont typeface="Arial" panose="020B0604020202020204" pitchFamily="34" charset="0"/>
              <a:buChar char="•"/>
            </a:pPr>
            <a:r>
              <a:rPr lang="en-US" sz="2600" dirty="0">
                <a:solidFill>
                  <a:schemeClr val="tx1"/>
                </a:solidFill>
              </a:rPr>
              <a:t>Severe malnutrition</a:t>
            </a:r>
          </a:p>
          <a:p>
            <a:endParaRPr lang="en-US" dirty="0"/>
          </a:p>
        </p:txBody>
      </p:sp>
      <p:pic>
        <p:nvPicPr>
          <p:cNvPr id="10" name="Picture 9" descr="A child lying on a bed with medical equipment&#10;&#10;Description automatically generated">
            <a:extLst>
              <a:ext uri="{FF2B5EF4-FFF2-40B4-BE49-F238E27FC236}">
                <a16:creationId xmlns:a16="http://schemas.microsoft.com/office/drawing/2014/main" id="{7B93E9AE-451A-842A-63EA-45D8B135BCE1}"/>
              </a:ext>
            </a:extLst>
          </p:cNvPr>
          <p:cNvPicPr>
            <a:picLocks noChangeAspect="1"/>
          </p:cNvPicPr>
          <p:nvPr/>
        </p:nvPicPr>
        <p:blipFill rotWithShape="1">
          <a:blip r:embed="rId3">
            <a:extLst>
              <a:ext uri="{28A0092B-C50C-407E-A947-70E740481C1C}">
                <a14:useLocalDpi xmlns:a14="http://schemas.microsoft.com/office/drawing/2010/main" val="0"/>
              </a:ext>
            </a:extLst>
          </a:blip>
          <a:srcRect l="2128" t="2828" r="2086" b="7673"/>
          <a:stretch/>
        </p:blipFill>
        <p:spPr>
          <a:xfrm>
            <a:off x="304800" y="216923"/>
            <a:ext cx="5488408" cy="3860444"/>
          </a:xfrm>
          <a:prstGeom prst="rect">
            <a:avLst/>
          </a:prstGeom>
          <a:effectLst>
            <a:softEdge rad="63500"/>
          </a:effectLst>
        </p:spPr>
      </p:pic>
      <p:pic>
        <p:nvPicPr>
          <p:cNvPr id="12" name="Picture 11" descr="A person holding a leg&#10;&#10;Description automatically generated">
            <a:extLst>
              <a:ext uri="{FF2B5EF4-FFF2-40B4-BE49-F238E27FC236}">
                <a16:creationId xmlns:a16="http://schemas.microsoft.com/office/drawing/2014/main" id="{4D2370E2-80A7-6A4B-7F2E-CC8B90E7A8A7}"/>
              </a:ext>
            </a:extLst>
          </p:cNvPr>
          <p:cNvPicPr>
            <a:picLocks noChangeAspect="1"/>
          </p:cNvPicPr>
          <p:nvPr/>
        </p:nvPicPr>
        <p:blipFill rotWithShape="1">
          <a:blip r:embed="rId4">
            <a:extLst>
              <a:ext uri="{28A0092B-C50C-407E-A947-70E740481C1C}">
                <a14:useLocalDpi xmlns:a14="http://schemas.microsoft.com/office/drawing/2010/main" val="0"/>
              </a:ext>
            </a:extLst>
          </a:blip>
          <a:srcRect r="2697" b="8651"/>
          <a:stretch/>
        </p:blipFill>
        <p:spPr>
          <a:xfrm>
            <a:off x="304800" y="4189663"/>
            <a:ext cx="2475798" cy="2133601"/>
          </a:xfrm>
          <a:prstGeom prst="rect">
            <a:avLst/>
          </a:prstGeom>
          <a:effectLst>
            <a:softEdge rad="63500"/>
          </a:effectLst>
        </p:spPr>
      </p:pic>
      <p:pic>
        <p:nvPicPr>
          <p:cNvPr id="14" name="Picture 13" descr="A close-up of a person's back&#10;&#10;Description automatically generated">
            <a:extLst>
              <a:ext uri="{FF2B5EF4-FFF2-40B4-BE49-F238E27FC236}">
                <a16:creationId xmlns:a16="http://schemas.microsoft.com/office/drawing/2014/main" id="{0DAD6DB2-C617-0B39-ABBB-F56BBD397613}"/>
              </a:ext>
            </a:extLst>
          </p:cNvPr>
          <p:cNvPicPr>
            <a:picLocks noChangeAspect="1"/>
          </p:cNvPicPr>
          <p:nvPr/>
        </p:nvPicPr>
        <p:blipFill rotWithShape="1">
          <a:blip r:embed="rId5">
            <a:extLst>
              <a:ext uri="{28A0092B-C50C-407E-A947-70E740481C1C}">
                <a14:useLocalDpi xmlns:a14="http://schemas.microsoft.com/office/drawing/2010/main" val="0"/>
              </a:ext>
            </a:extLst>
          </a:blip>
          <a:srcRect l="3785" t="3263" r="2569" b="5389"/>
          <a:stretch/>
        </p:blipFill>
        <p:spPr>
          <a:xfrm>
            <a:off x="2857500" y="4189663"/>
            <a:ext cx="2933700" cy="2133601"/>
          </a:xfrm>
          <a:prstGeom prst="rect">
            <a:avLst/>
          </a:prstGeom>
          <a:effectLst>
            <a:softEdge rad="3810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529C3-7DDD-8937-CB09-D01E412BC287}"/>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up of a young child with a tube on his nose&#10;&#10;Description automatically generated">
            <a:extLst>
              <a:ext uri="{FF2B5EF4-FFF2-40B4-BE49-F238E27FC236}">
                <a16:creationId xmlns:a16="http://schemas.microsoft.com/office/drawing/2014/main" id="{2146C430-13C9-3248-596E-1A12587D9123}"/>
              </a:ext>
            </a:extLst>
          </p:cNvPr>
          <p:cNvPicPr>
            <a:picLocks noChangeAspect="1"/>
          </p:cNvPicPr>
          <p:nvPr/>
        </p:nvPicPr>
        <p:blipFill rotWithShape="1">
          <a:blip r:embed="rId3">
            <a:extLst>
              <a:ext uri="{28A0092B-C50C-407E-A947-70E740481C1C}">
                <a14:useLocalDpi xmlns:a14="http://schemas.microsoft.com/office/drawing/2010/main" val="0"/>
              </a:ext>
            </a:extLst>
          </a:blip>
          <a:srcRect l="3036" t="1639" r="8431" b="8679"/>
          <a:stretch/>
        </p:blipFill>
        <p:spPr>
          <a:xfrm>
            <a:off x="3267075" y="67899"/>
            <a:ext cx="2828925" cy="4176033"/>
          </a:xfrm>
          <a:prstGeom prst="rect">
            <a:avLst/>
          </a:prstGeom>
          <a:effectLst>
            <a:softEdge rad="63500"/>
          </a:effectLst>
        </p:spPr>
      </p:pic>
      <p:pic>
        <p:nvPicPr>
          <p:cNvPr id="13" name="Picture 12" descr="A child with a blurry face&#10;&#10;Description automatically generated">
            <a:extLst>
              <a:ext uri="{FF2B5EF4-FFF2-40B4-BE49-F238E27FC236}">
                <a16:creationId xmlns:a16="http://schemas.microsoft.com/office/drawing/2014/main" id="{FE425CEC-E4D6-B03D-8330-13E63EF2A898}"/>
              </a:ext>
            </a:extLst>
          </p:cNvPr>
          <p:cNvPicPr>
            <a:picLocks noChangeAspect="1"/>
          </p:cNvPicPr>
          <p:nvPr/>
        </p:nvPicPr>
        <p:blipFill rotWithShape="1">
          <a:blip r:embed="rId4">
            <a:extLst>
              <a:ext uri="{28A0092B-C50C-407E-A947-70E740481C1C}">
                <a14:useLocalDpi xmlns:a14="http://schemas.microsoft.com/office/drawing/2010/main" val="0"/>
              </a:ext>
            </a:extLst>
          </a:blip>
          <a:srcRect l="2517" t="3748" r="6899" b="6282"/>
          <a:stretch/>
        </p:blipFill>
        <p:spPr>
          <a:xfrm>
            <a:off x="76200" y="3784847"/>
            <a:ext cx="3114675" cy="3073153"/>
          </a:xfrm>
          <a:prstGeom prst="rect">
            <a:avLst/>
          </a:prstGeom>
          <a:effectLst>
            <a:softEdge rad="50800"/>
          </a:effectLst>
        </p:spPr>
      </p:pic>
      <p:sp>
        <p:nvSpPr>
          <p:cNvPr id="3" name="Title 2">
            <a:extLst>
              <a:ext uri="{FF2B5EF4-FFF2-40B4-BE49-F238E27FC236}">
                <a16:creationId xmlns:a16="http://schemas.microsoft.com/office/drawing/2014/main" id="{F739090E-43B5-68D3-F505-676EDF463CBD}"/>
              </a:ext>
            </a:extLst>
          </p:cNvPr>
          <p:cNvSpPr>
            <a:spLocks noGrp="1"/>
          </p:cNvSpPr>
          <p:nvPr>
            <p:ph type="title"/>
          </p:nvPr>
        </p:nvSpPr>
        <p:spPr>
          <a:xfrm>
            <a:off x="6457950" y="609600"/>
            <a:ext cx="2400300" cy="13939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F2C3B5FB-AAE4-78C5-E544-21B1D0CFB9B6}"/>
              </a:ext>
            </a:extLst>
          </p:cNvPr>
          <p:cNvSpPr>
            <a:spLocks noGrp="1"/>
          </p:cNvSpPr>
          <p:nvPr>
            <p:ph type="body" sz="half" idx="2"/>
          </p:nvPr>
        </p:nvSpPr>
        <p:spPr>
          <a:xfrm>
            <a:off x="6221895" y="2209800"/>
            <a:ext cx="2895601" cy="4358640"/>
          </a:xfrm>
        </p:spPr>
        <p:txBody>
          <a:bodyPr>
            <a:normAutofit fontScale="92500" lnSpcReduction="10000"/>
          </a:bodyPr>
          <a:lstStyle/>
          <a:p>
            <a:pPr marL="457200" indent="-457200">
              <a:buFont typeface="Arial" panose="020B0604020202020204" pitchFamily="34" charset="0"/>
              <a:buChar char="•"/>
            </a:pPr>
            <a:r>
              <a:rPr lang="en-US" sz="2400" dirty="0">
                <a:solidFill>
                  <a:schemeClr val="tx1"/>
                </a:solidFill>
              </a:rPr>
              <a:t>Same child 1 month after hospitalization</a:t>
            </a:r>
          </a:p>
          <a:p>
            <a:pPr marL="457200" indent="-457200">
              <a:buFont typeface="Arial" panose="020B0604020202020204" pitchFamily="34" charset="0"/>
              <a:buChar char="•"/>
            </a:pPr>
            <a:r>
              <a:rPr lang="en-US" sz="2400" dirty="0">
                <a:solidFill>
                  <a:schemeClr val="tx1"/>
                </a:solidFill>
              </a:rPr>
              <a:t>Intensive interventions / therapies</a:t>
            </a:r>
          </a:p>
          <a:p>
            <a:pPr marL="457200" indent="-457200">
              <a:buFont typeface="Arial" panose="020B0604020202020204" pitchFamily="34" charset="0"/>
              <a:buChar char="•"/>
            </a:pPr>
            <a:r>
              <a:rPr lang="en-US" sz="2400" dirty="0">
                <a:solidFill>
                  <a:schemeClr val="tx1"/>
                </a:solidFill>
              </a:rPr>
              <a:t>Speech &amp; Motor skill delay</a:t>
            </a:r>
          </a:p>
          <a:p>
            <a:pPr marL="457200" indent="-457200">
              <a:buFont typeface="Arial" panose="020B0604020202020204" pitchFamily="34" charset="0"/>
              <a:buChar char="•"/>
            </a:pPr>
            <a:r>
              <a:rPr lang="en-US" sz="2400" dirty="0">
                <a:solidFill>
                  <a:schemeClr val="tx1"/>
                </a:solidFill>
              </a:rPr>
              <a:t>Placed in home of relatives at </a:t>
            </a:r>
            <a:r>
              <a:rPr lang="en-US" sz="2400">
                <a:solidFill>
                  <a:schemeClr val="tx1"/>
                </a:solidFill>
              </a:rPr>
              <a:t>15 months - </a:t>
            </a:r>
            <a:r>
              <a:rPr lang="en-US" sz="2400" dirty="0">
                <a:solidFill>
                  <a:schemeClr val="tx1"/>
                </a:solidFill>
              </a:rPr>
              <a:t>unsuccessful</a:t>
            </a:r>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DC597-F6EA-99AB-C1D5-30250162599A}"/>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258" name="Picture 2">
            <a:extLst>
              <a:ext uri="{FF2B5EF4-FFF2-40B4-BE49-F238E27FC236}">
                <a16:creationId xmlns:a16="http://schemas.microsoft.com/office/drawing/2014/main" id="{9F86C520-BB68-F079-1366-C8A113D48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3" t="3333" r="1373" b="5001"/>
          <a:stretch/>
        </p:blipFill>
        <p:spPr bwMode="auto">
          <a:xfrm>
            <a:off x="2562325" y="24829"/>
            <a:ext cx="3527959" cy="3404171"/>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hugging another person&#10;&#10;Description automatically generated">
            <a:extLst>
              <a:ext uri="{FF2B5EF4-FFF2-40B4-BE49-F238E27FC236}">
                <a16:creationId xmlns:a16="http://schemas.microsoft.com/office/drawing/2014/main" id="{5A395CB8-89C3-1864-444B-E332CC7D6A6B}"/>
              </a:ext>
            </a:extLst>
          </p:cNvPr>
          <p:cNvPicPr>
            <a:picLocks noChangeAspect="1"/>
          </p:cNvPicPr>
          <p:nvPr/>
        </p:nvPicPr>
        <p:blipFill rotWithShape="1">
          <a:blip r:embed="rId4">
            <a:extLst>
              <a:ext uri="{28A0092B-C50C-407E-A947-70E740481C1C}">
                <a14:useLocalDpi xmlns:a14="http://schemas.microsoft.com/office/drawing/2010/main" val="0"/>
              </a:ext>
            </a:extLst>
          </a:blip>
          <a:srcRect l="3572" t="3709" b="7270"/>
          <a:stretch/>
        </p:blipFill>
        <p:spPr>
          <a:xfrm>
            <a:off x="76200" y="3563992"/>
            <a:ext cx="3657600" cy="3251200"/>
          </a:xfrm>
          <a:prstGeom prst="rect">
            <a:avLst/>
          </a:prstGeom>
          <a:effectLst>
            <a:softEdge rad="38100"/>
          </a:effectLst>
        </p:spPr>
      </p:pic>
      <p:sp>
        <p:nvSpPr>
          <p:cNvPr id="3" name="Title 2">
            <a:extLst>
              <a:ext uri="{FF2B5EF4-FFF2-40B4-BE49-F238E27FC236}">
                <a16:creationId xmlns:a16="http://schemas.microsoft.com/office/drawing/2014/main" id="{154AD5A9-9C71-8D5B-FE05-AA41E2F39D65}"/>
              </a:ext>
            </a:extLst>
          </p:cNvPr>
          <p:cNvSpPr>
            <a:spLocks noGrp="1"/>
          </p:cNvSpPr>
          <p:nvPr>
            <p:ph type="title"/>
          </p:nvPr>
        </p:nvSpPr>
        <p:spPr>
          <a:xfrm>
            <a:off x="6457950" y="678827"/>
            <a:ext cx="2400300" cy="1508760"/>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14B624AA-0F3A-735B-71B7-27ABB10C977E}"/>
              </a:ext>
            </a:extLst>
          </p:cNvPr>
          <p:cNvSpPr>
            <a:spLocks noGrp="1"/>
          </p:cNvSpPr>
          <p:nvPr>
            <p:ph type="body" sz="half" idx="2"/>
          </p:nvPr>
        </p:nvSpPr>
        <p:spPr>
          <a:xfrm>
            <a:off x="6233160" y="2417062"/>
            <a:ext cx="2910840" cy="3602737"/>
          </a:xfrm>
        </p:spPr>
        <p:txBody>
          <a:bodyPr>
            <a:normAutofit fontScale="92500" lnSpcReduction="10000"/>
          </a:bodyPr>
          <a:lstStyle/>
          <a:p>
            <a:pPr marL="285750" indent="-285750">
              <a:buFont typeface="Arial" panose="020B0604020202020204" pitchFamily="34" charset="0"/>
              <a:buChar char="•"/>
            </a:pPr>
            <a:r>
              <a:rPr lang="en-US" sz="2600" dirty="0">
                <a:solidFill>
                  <a:schemeClr val="tx1"/>
                </a:solidFill>
              </a:rPr>
              <a:t>11 y/o boy</a:t>
            </a:r>
          </a:p>
          <a:p>
            <a:pPr marL="285750" indent="-285750">
              <a:buFont typeface="Arial" panose="020B0604020202020204" pitchFamily="34" charset="0"/>
              <a:buChar char="•"/>
            </a:pPr>
            <a:r>
              <a:rPr lang="en-US" sz="2600" dirty="0">
                <a:solidFill>
                  <a:schemeClr val="tx1"/>
                </a:solidFill>
              </a:rPr>
              <a:t>Cerebral palsy</a:t>
            </a:r>
          </a:p>
          <a:p>
            <a:pPr marL="285750" indent="-285750">
              <a:buFont typeface="Arial" panose="020B0604020202020204" pitchFamily="34" charset="0"/>
              <a:buChar char="•"/>
            </a:pPr>
            <a:r>
              <a:rPr lang="en-US" sz="2600" dirty="0">
                <a:solidFill>
                  <a:schemeClr val="tx1"/>
                </a:solidFill>
              </a:rPr>
              <a:t>In foster care</a:t>
            </a:r>
          </a:p>
          <a:p>
            <a:pPr marL="285750" indent="-285750">
              <a:buFont typeface="Arial" panose="020B0604020202020204" pitchFamily="34" charset="0"/>
              <a:buChar char="•"/>
            </a:pPr>
            <a:r>
              <a:rPr lang="en-US" sz="2600" dirty="0">
                <a:solidFill>
                  <a:schemeClr val="tx1"/>
                </a:solidFill>
              </a:rPr>
              <a:t>Severe malnutrition </a:t>
            </a:r>
          </a:p>
          <a:p>
            <a:pPr marL="285750" indent="-285750">
              <a:buFont typeface="Arial" panose="020B0604020202020204" pitchFamily="34" charset="0"/>
              <a:buChar char="•"/>
            </a:pPr>
            <a:r>
              <a:rPr lang="en-US" sz="2600" dirty="0" err="1">
                <a:solidFill>
                  <a:schemeClr val="tx1"/>
                </a:solidFill>
              </a:rPr>
              <a:t>Hx</a:t>
            </a:r>
            <a:r>
              <a:rPr lang="en-US" sz="2600" dirty="0">
                <a:solidFill>
                  <a:schemeClr val="tx1"/>
                </a:solidFill>
              </a:rPr>
              <a:t> given: Child was difficult to feed due to condition</a:t>
            </a: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66EF6F-ECCE-8C9C-16D7-58551EE2F202}"/>
              </a:ext>
            </a:extLst>
          </p:cNvPr>
          <p:cNvSpPr/>
          <p:nvPr/>
        </p:nvSpPr>
        <p:spPr>
          <a:xfrm rot="16200000">
            <a:off x="4229100" y="1943100"/>
            <a:ext cx="6858000"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hild with no shirt&#10;&#10;Description automatically generated">
            <a:extLst>
              <a:ext uri="{FF2B5EF4-FFF2-40B4-BE49-F238E27FC236}">
                <a16:creationId xmlns:a16="http://schemas.microsoft.com/office/drawing/2014/main" id="{FC102F07-3DD5-B051-399C-97472B20C3F7}"/>
              </a:ext>
            </a:extLst>
          </p:cNvPr>
          <p:cNvPicPr>
            <a:picLocks noChangeAspect="1"/>
          </p:cNvPicPr>
          <p:nvPr/>
        </p:nvPicPr>
        <p:blipFill rotWithShape="1">
          <a:blip r:embed="rId3">
            <a:extLst>
              <a:ext uri="{28A0092B-C50C-407E-A947-70E740481C1C}">
                <a14:useLocalDpi xmlns:a14="http://schemas.microsoft.com/office/drawing/2010/main" val="0"/>
              </a:ext>
            </a:extLst>
          </a:blip>
          <a:srcRect l="3797" t="3745" r="5087" b="10127"/>
          <a:stretch/>
        </p:blipFill>
        <p:spPr>
          <a:xfrm>
            <a:off x="455295" y="191375"/>
            <a:ext cx="2106183" cy="2018425"/>
          </a:xfrm>
          <a:prstGeom prst="rect">
            <a:avLst/>
          </a:prstGeom>
          <a:effectLst>
            <a:softEdge rad="63500"/>
          </a:effectLst>
        </p:spPr>
      </p:pic>
      <p:pic>
        <p:nvPicPr>
          <p:cNvPr id="5" name="Picture 4" descr="A child sitting in a crib&#10;&#10;Description automatically generated">
            <a:extLst>
              <a:ext uri="{FF2B5EF4-FFF2-40B4-BE49-F238E27FC236}">
                <a16:creationId xmlns:a16="http://schemas.microsoft.com/office/drawing/2014/main" id="{A3C5CF5A-302D-A2F5-F00E-BF4F689154CA}"/>
              </a:ext>
            </a:extLst>
          </p:cNvPr>
          <p:cNvPicPr>
            <a:picLocks noChangeAspect="1"/>
          </p:cNvPicPr>
          <p:nvPr/>
        </p:nvPicPr>
        <p:blipFill rotWithShape="1">
          <a:blip r:embed="rId4">
            <a:extLst>
              <a:ext uri="{28A0092B-C50C-407E-A947-70E740481C1C}">
                <a14:useLocalDpi xmlns:a14="http://schemas.microsoft.com/office/drawing/2010/main" val="0"/>
              </a:ext>
            </a:extLst>
          </a:blip>
          <a:srcRect l="3176" t="4999" r="2002" b="5001"/>
          <a:stretch/>
        </p:blipFill>
        <p:spPr>
          <a:xfrm>
            <a:off x="2704353" y="144624"/>
            <a:ext cx="3324972" cy="2065176"/>
          </a:xfrm>
          <a:prstGeom prst="rect">
            <a:avLst/>
          </a:prstGeom>
          <a:effectLst>
            <a:softEdge rad="63500"/>
          </a:effectLst>
        </p:spPr>
      </p:pic>
      <p:sp>
        <p:nvSpPr>
          <p:cNvPr id="2" name="Title 1">
            <a:extLst>
              <a:ext uri="{FF2B5EF4-FFF2-40B4-BE49-F238E27FC236}">
                <a16:creationId xmlns:a16="http://schemas.microsoft.com/office/drawing/2014/main" id="{00CD50C6-C254-E620-C474-338B34769526}"/>
              </a:ext>
            </a:extLst>
          </p:cNvPr>
          <p:cNvSpPr>
            <a:spLocks noGrp="1"/>
          </p:cNvSpPr>
          <p:nvPr>
            <p:ph type="title"/>
          </p:nvPr>
        </p:nvSpPr>
        <p:spPr>
          <a:xfrm>
            <a:off x="6457950" y="762000"/>
            <a:ext cx="2400300" cy="144780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4CD5BC2A-7AF3-78FE-CF2D-30D66CBCAFB2}"/>
              </a:ext>
            </a:extLst>
          </p:cNvPr>
          <p:cNvSpPr>
            <a:spLocks noGrp="1"/>
          </p:cNvSpPr>
          <p:nvPr>
            <p:ph type="body" sz="half" idx="2"/>
          </p:nvPr>
        </p:nvSpPr>
        <p:spPr>
          <a:xfrm>
            <a:off x="6248399" y="2423160"/>
            <a:ext cx="2895601" cy="3291840"/>
          </a:xfrm>
        </p:spPr>
        <p:txBody>
          <a:bodyPr>
            <a:normAutofit/>
          </a:bodyPr>
          <a:lstStyle/>
          <a:p>
            <a:pPr marL="457200" indent="-457200">
              <a:buFont typeface="Arial" panose="020B0604020202020204" pitchFamily="34" charset="0"/>
              <a:buChar char="•"/>
            </a:pPr>
            <a:r>
              <a:rPr lang="en-US" sz="2400" dirty="0">
                <a:solidFill>
                  <a:schemeClr val="tx1"/>
                </a:solidFill>
              </a:rPr>
              <a:t>Child recovered rapidly while in new placement home </a:t>
            </a:r>
          </a:p>
          <a:p>
            <a:endParaRPr lang="en-US" dirty="0"/>
          </a:p>
        </p:txBody>
      </p:sp>
      <p:pic>
        <p:nvPicPr>
          <p:cNvPr id="7" name="Picture 2">
            <a:extLst>
              <a:ext uri="{FF2B5EF4-FFF2-40B4-BE49-F238E27FC236}">
                <a16:creationId xmlns:a16="http://schemas.microsoft.com/office/drawing/2014/main" id="{3409B078-3560-3035-8498-10EA36B332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3" t="1667" r="7025" b="4267"/>
          <a:stretch/>
        </p:blipFill>
        <p:spPr bwMode="auto">
          <a:xfrm>
            <a:off x="1608483" y="2209800"/>
            <a:ext cx="3067878" cy="455660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C6D20-A707-7FE0-D069-F1C517ACAC70}"/>
              </a:ext>
            </a:extLst>
          </p:cNvPr>
          <p:cNvSpPr/>
          <p:nvPr/>
        </p:nvSpPr>
        <p:spPr>
          <a:xfrm>
            <a:off x="0" y="4895612"/>
            <a:ext cx="9144000" cy="1962388"/>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098" name="Rectangle 2">
            <a:extLst>
              <a:ext uri="{FF2B5EF4-FFF2-40B4-BE49-F238E27FC236}">
                <a16:creationId xmlns:a16="http://schemas.microsoft.com/office/drawing/2014/main" id="{EE68861B-27F6-A7DE-A106-5AB5A00C3D64}"/>
              </a:ext>
            </a:extLst>
          </p:cNvPr>
          <p:cNvSpPr>
            <a:spLocks noGrp="1" noChangeArrowheads="1"/>
          </p:cNvSpPr>
          <p:nvPr>
            <p:ph type="title"/>
          </p:nvPr>
        </p:nvSpPr>
        <p:spPr>
          <a:xfrm>
            <a:off x="1878330" y="1371600"/>
            <a:ext cx="6960870" cy="3154679"/>
          </a:xfrm>
        </p:spPr>
        <p:txBody>
          <a:bodyPr>
            <a:noAutofit/>
          </a:bodyPr>
          <a:lstStyle/>
          <a:p>
            <a:pPr>
              <a:lnSpc>
                <a:spcPct val="100000"/>
              </a:lnSpc>
            </a:pPr>
            <a:r>
              <a:rPr lang="en-US" altLang="en-US" sz="6000" b="1" dirty="0">
                <a:solidFill>
                  <a:schemeClr val="accent1"/>
                </a:solidFill>
                <a:latin typeface="+mn-lt"/>
              </a:rPr>
              <a:t>Sources:</a:t>
            </a:r>
            <a:br>
              <a:rPr lang="en-US" altLang="en-US" sz="6000" b="1" dirty="0">
                <a:solidFill>
                  <a:schemeClr val="accent1"/>
                </a:solidFill>
                <a:latin typeface="+mn-lt"/>
              </a:rPr>
            </a:br>
            <a:br>
              <a:rPr lang="en-US" altLang="en-US" sz="1400" u="sng" dirty="0">
                <a:solidFill>
                  <a:schemeClr val="tx1"/>
                </a:solidFill>
                <a:latin typeface="+mn-lt"/>
              </a:rPr>
            </a:br>
            <a:r>
              <a:rPr lang="en-US" altLang="en-US" sz="1800" dirty="0">
                <a:solidFill>
                  <a:schemeClr val="tx1"/>
                </a:solidFill>
                <a:latin typeface="+mn-lt"/>
              </a:rPr>
              <a:t>American Academy of Pediatrics</a:t>
            </a:r>
            <a:br>
              <a:rPr lang="en-US" altLang="en-US" sz="1800" dirty="0">
                <a:solidFill>
                  <a:schemeClr val="tx1"/>
                </a:solidFill>
                <a:latin typeface="+mn-lt"/>
              </a:rPr>
            </a:br>
            <a:r>
              <a:rPr lang="en-US" altLang="en-US" sz="1800" dirty="0">
                <a:solidFill>
                  <a:schemeClr val="tx1"/>
                </a:solidFill>
                <a:latin typeface="+mn-lt"/>
              </a:rPr>
              <a:t>George Washington Medical School</a:t>
            </a:r>
            <a:br>
              <a:rPr lang="en-US" altLang="en-US" sz="1800" dirty="0">
                <a:solidFill>
                  <a:schemeClr val="tx1"/>
                </a:solidFill>
                <a:latin typeface="+mn-lt"/>
              </a:rPr>
            </a:br>
            <a:r>
              <a:rPr lang="en-US" altLang="en-US" sz="1800" dirty="0">
                <a:solidFill>
                  <a:schemeClr val="tx1"/>
                </a:solidFill>
                <a:latin typeface="+mn-lt"/>
              </a:rPr>
              <a:t>WebMD</a:t>
            </a:r>
            <a:br>
              <a:rPr lang="en-US" altLang="en-US" sz="1800" dirty="0">
                <a:solidFill>
                  <a:schemeClr val="tx1"/>
                </a:solidFill>
                <a:latin typeface="+mn-lt"/>
              </a:rPr>
            </a:br>
            <a:r>
              <a:rPr lang="en-US" sz="1800" b="0" i="0" dirty="0">
                <a:solidFill>
                  <a:srgbClr val="212121"/>
                </a:solidFill>
                <a:effectLst/>
                <a:latin typeface="+mn-lt"/>
              </a:rPr>
              <a:t>National Institute of Health:</a:t>
            </a:r>
            <a:br>
              <a:rPr lang="en-US" altLang="en-US" sz="1800" dirty="0">
                <a:solidFill>
                  <a:schemeClr val="tx1"/>
                </a:solidFill>
                <a:latin typeface="+mn-lt"/>
              </a:rPr>
            </a:br>
            <a:r>
              <a:rPr lang="en-US" altLang="en-US" sz="1800" dirty="0">
                <a:solidFill>
                  <a:schemeClr val="tx1"/>
                </a:solidFill>
                <a:latin typeface="+mn-lt"/>
              </a:rPr>
              <a:t>Original material purchased by MidSOUTH for training purposes</a:t>
            </a:r>
            <a:br>
              <a:rPr lang="en-US" altLang="en-US" sz="1800" dirty="0">
                <a:solidFill>
                  <a:schemeClr val="tx1"/>
                </a:solidFill>
                <a:latin typeface="+mn-lt"/>
              </a:rPr>
            </a:br>
            <a:r>
              <a:rPr lang="en-US" altLang="en-US" sz="1800" dirty="0">
                <a:solidFill>
                  <a:schemeClr val="tx1"/>
                </a:solidFill>
                <a:latin typeface="+mn-lt"/>
              </a:rPr>
              <a:t>Child Maltreatment: A Clinical Guide and Reference (2</a:t>
            </a:r>
            <a:r>
              <a:rPr lang="en-US" altLang="en-US" sz="1800" baseline="30000" dirty="0">
                <a:solidFill>
                  <a:schemeClr val="tx1"/>
                </a:solidFill>
                <a:latin typeface="+mn-lt"/>
              </a:rPr>
              <a:t>nd</a:t>
            </a:r>
            <a:r>
              <a:rPr lang="en-US" altLang="en-US" sz="1800" dirty="0">
                <a:solidFill>
                  <a:schemeClr val="tx1"/>
                </a:solidFill>
                <a:latin typeface="+mn-lt"/>
              </a:rPr>
              <a:t> and 3</a:t>
            </a:r>
            <a:r>
              <a:rPr lang="en-US" altLang="en-US" sz="1800" baseline="30000" dirty="0">
                <a:solidFill>
                  <a:schemeClr val="tx1"/>
                </a:solidFill>
                <a:latin typeface="+mn-lt"/>
              </a:rPr>
              <a:t>rd</a:t>
            </a:r>
            <a:r>
              <a:rPr lang="en-US" altLang="en-US" sz="1800" dirty="0">
                <a:solidFill>
                  <a:schemeClr val="tx1"/>
                </a:solidFill>
                <a:latin typeface="+mn-lt"/>
              </a:rPr>
              <a:t> Edition) – J.A. Monteleone &amp; A.E. Brodeur</a:t>
            </a:r>
            <a:br>
              <a:rPr lang="en-US" altLang="en-US" sz="1800" dirty="0">
                <a:solidFill>
                  <a:schemeClr val="tx1"/>
                </a:solidFill>
                <a:latin typeface="+mn-lt"/>
              </a:rPr>
            </a:br>
            <a:endParaRPr lang="en-US" altLang="en-US" sz="6000" dirty="0">
              <a:solidFill>
                <a:schemeClr val="accent1"/>
              </a:solidFill>
              <a:latin typeface="+mn-lt"/>
            </a:endParaRPr>
          </a:p>
        </p:txBody>
      </p:sp>
      <p:sp>
        <p:nvSpPr>
          <p:cNvPr id="3075" name="Rectangle 3">
            <a:extLst>
              <a:ext uri="{FF2B5EF4-FFF2-40B4-BE49-F238E27FC236}">
                <a16:creationId xmlns:a16="http://schemas.microsoft.com/office/drawing/2014/main" id="{BD71D218-27D4-7733-D254-D959CF4DF8EB}"/>
              </a:ext>
            </a:extLst>
          </p:cNvPr>
          <p:cNvSpPr>
            <a:spLocks noGrp="1" noChangeArrowheads="1"/>
          </p:cNvSpPr>
          <p:nvPr>
            <p:ph type="body" idx="1"/>
          </p:nvPr>
        </p:nvSpPr>
        <p:spPr>
          <a:xfrm>
            <a:off x="1624330" y="4953000"/>
            <a:ext cx="6789420" cy="1905000"/>
          </a:xfrm>
        </p:spPr>
        <p:txBody>
          <a:bodyPr>
            <a:noAutofit/>
          </a:bodyPr>
          <a:lstStyle/>
          <a:p>
            <a:pPr>
              <a:lnSpc>
                <a:spcPct val="100000"/>
              </a:lnSpc>
            </a:pPr>
            <a:endParaRPr lang="en-US" altLang="en-US" sz="1400" dirty="0">
              <a:solidFill>
                <a:schemeClr val="tx1"/>
              </a:solidFill>
            </a:endParaRPr>
          </a:p>
        </p:txBody>
      </p:sp>
      <p:cxnSp>
        <p:nvCxnSpPr>
          <p:cNvPr id="4" name="Straight Connector 3">
            <a:extLst>
              <a:ext uri="{FF2B5EF4-FFF2-40B4-BE49-F238E27FC236}">
                <a16:creationId xmlns:a16="http://schemas.microsoft.com/office/drawing/2014/main" id="{141074D4-4E61-DBE0-7EE4-216B9EFA8D5C}"/>
              </a:ext>
            </a:extLst>
          </p:cNvPr>
          <p:cNvCxnSpPr/>
          <p:nvPr/>
        </p:nvCxnSpPr>
        <p:spPr>
          <a:xfrm>
            <a:off x="0" y="4876800"/>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2B4C538F-1BDD-2058-7F59-DC1566337919}"/>
              </a:ext>
            </a:extLst>
          </p:cNvPr>
          <p:cNvSpPr/>
          <p:nvPr/>
        </p:nvSpPr>
        <p:spPr>
          <a:xfrm>
            <a:off x="457200" y="2408210"/>
            <a:ext cx="915670" cy="898585"/>
          </a:xfrm>
          <a:prstGeom prst="flowChartConnec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 name="Flowchart: Connector 5">
            <a:extLst>
              <a:ext uri="{FF2B5EF4-FFF2-40B4-BE49-F238E27FC236}">
                <a16:creationId xmlns:a16="http://schemas.microsoft.com/office/drawing/2014/main" id="{02E3ED28-A6D8-4733-61F2-D4AC4FEDD5C1}"/>
              </a:ext>
            </a:extLst>
          </p:cNvPr>
          <p:cNvSpPr/>
          <p:nvPr/>
        </p:nvSpPr>
        <p:spPr>
          <a:xfrm>
            <a:off x="292100" y="2209803"/>
            <a:ext cx="1245870" cy="1295397"/>
          </a:xfrm>
          <a:prstGeom prst="flowChartConnector">
            <a:avLst/>
          </a:prstGeom>
          <a:noFill/>
          <a:ln w="79375" cmpd="sng">
            <a:solidFill>
              <a:srgbClr val="52A3CB"/>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147946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075">
                                            <p:txEl>
                                              <p:pRg st="0" end="0"/>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bldLvl="5"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1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32B3BC-D29E-E049-4DD1-5784E8C2382A}"/>
              </a:ext>
            </a:extLst>
          </p:cNvPr>
          <p:cNvSpPr>
            <a:spLocks noGrp="1"/>
          </p:cNvSpPr>
          <p:nvPr>
            <p:ph type="title"/>
          </p:nvPr>
        </p:nvSpPr>
        <p:spPr>
          <a:xfrm>
            <a:off x="5867400" y="1312486"/>
            <a:ext cx="2960370" cy="1737360"/>
          </a:xfrm>
        </p:spPr>
        <p:txBody>
          <a:bodyPr>
            <a:noAutofit/>
          </a:bodyPr>
          <a:lstStyle/>
          <a:p>
            <a:r>
              <a:rPr lang="en-US" sz="4000" b="1" dirty="0">
                <a:solidFill>
                  <a:srgbClr val="D5410B"/>
                </a:solidFill>
              </a:rPr>
              <a:t>Grounding techniques: </a:t>
            </a:r>
          </a:p>
        </p:txBody>
      </p:sp>
      <p:sp>
        <p:nvSpPr>
          <p:cNvPr id="8" name="TextBox 7">
            <a:extLst>
              <a:ext uri="{FF2B5EF4-FFF2-40B4-BE49-F238E27FC236}">
                <a16:creationId xmlns:a16="http://schemas.microsoft.com/office/drawing/2014/main" id="{5103F780-03F8-C1EE-E38D-7711A4E0BB59}"/>
              </a:ext>
            </a:extLst>
          </p:cNvPr>
          <p:cNvSpPr txBox="1"/>
          <p:nvPr/>
        </p:nvSpPr>
        <p:spPr>
          <a:xfrm>
            <a:off x="5943600" y="3049846"/>
            <a:ext cx="3276600" cy="523220"/>
          </a:xfrm>
          <a:prstGeom prst="rect">
            <a:avLst/>
          </a:prstGeom>
          <a:noFill/>
        </p:spPr>
        <p:txBody>
          <a:bodyPr wrap="square" rtlCol="0">
            <a:spAutoFit/>
          </a:bodyPr>
          <a:lstStyle/>
          <a:p>
            <a:r>
              <a:rPr lang="en-US" sz="2800" b="1" i="0" dirty="0">
                <a:solidFill>
                  <a:srgbClr val="52A3CB"/>
                </a:solidFill>
                <a:effectLst/>
                <a:latin typeface="+mj-lt"/>
              </a:rPr>
              <a:t>5-4-3-2-1 Technique</a:t>
            </a:r>
          </a:p>
        </p:txBody>
      </p:sp>
      <p:sp>
        <p:nvSpPr>
          <p:cNvPr id="4" name="TextBox 3">
            <a:extLst>
              <a:ext uri="{FF2B5EF4-FFF2-40B4-BE49-F238E27FC236}">
                <a16:creationId xmlns:a16="http://schemas.microsoft.com/office/drawing/2014/main" id="{7F36B235-DB12-E74F-37BE-8DDA3DEB88A6}"/>
              </a:ext>
            </a:extLst>
          </p:cNvPr>
          <p:cNvSpPr txBox="1"/>
          <p:nvPr/>
        </p:nvSpPr>
        <p:spPr>
          <a:xfrm>
            <a:off x="457200" y="635914"/>
            <a:ext cx="5257800" cy="738664"/>
          </a:xfrm>
          <a:prstGeom prst="rect">
            <a:avLst/>
          </a:prstGeom>
          <a:noFill/>
        </p:spPr>
        <p:txBody>
          <a:bodyPr wrap="square" rtlCol="0">
            <a:spAutoFit/>
          </a:bodyPr>
          <a:lstStyle/>
          <a:p>
            <a:r>
              <a:rPr lang="en-US" sz="1400" dirty="0">
                <a:solidFill>
                  <a:schemeClr val="bg1"/>
                </a:solidFill>
              </a:rPr>
              <a:t>What are </a:t>
            </a:r>
            <a:r>
              <a:rPr lang="en-US" sz="1400" b="1" dirty="0">
                <a:solidFill>
                  <a:srgbClr val="D5410B"/>
                </a:solidFill>
              </a:rPr>
              <a:t>5</a:t>
            </a:r>
            <a:r>
              <a:rPr lang="en-US" sz="1400" dirty="0">
                <a:solidFill>
                  <a:schemeClr val="bg1"/>
                </a:solidFill>
              </a:rPr>
              <a:t> things you can see? Look for small details such as a pattern on the ceiling, the way light reflects off a surface, or an object you never noticed.</a:t>
            </a:r>
          </a:p>
        </p:txBody>
      </p:sp>
      <p:sp>
        <p:nvSpPr>
          <p:cNvPr id="7" name="TextBox 6">
            <a:extLst>
              <a:ext uri="{FF2B5EF4-FFF2-40B4-BE49-F238E27FC236}">
                <a16:creationId xmlns:a16="http://schemas.microsoft.com/office/drawing/2014/main" id="{39BDE41E-87A6-3AAA-C3E5-D558D6836BD0}"/>
              </a:ext>
            </a:extLst>
          </p:cNvPr>
          <p:cNvSpPr txBox="1"/>
          <p:nvPr/>
        </p:nvSpPr>
        <p:spPr>
          <a:xfrm>
            <a:off x="457200" y="1613357"/>
            <a:ext cx="5257800" cy="954107"/>
          </a:xfrm>
          <a:prstGeom prst="rect">
            <a:avLst/>
          </a:prstGeom>
          <a:noFill/>
        </p:spPr>
        <p:txBody>
          <a:bodyPr wrap="square">
            <a:spAutoFit/>
          </a:bodyPr>
          <a:lstStyle/>
          <a:p>
            <a:r>
              <a:rPr lang="en-US" sz="1400" dirty="0">
                <a:solidFill>
                  <a:schemeClr val="bg1"/>
                </a:solidFill>
              </a:rPr>
              <a:t>What are </a:t>
            </a:r>
            <a:r>
              <a:rPr lang="en-US" sz="1400" b="1" dirty="0">
                <a:solidFill>
                  <a:srgbClr val="D5410B"/>
                </a:solidFill>
              </a:rPr>
              <a:t>4</a:t>
            </a:r>
            <a:r>
              <a:rPr lang="en-US" sz="1400" dirty="0"/>
              <a:t> </a:t>
            </a:r>
            <a:r>
              <a:rPr lang="en-US" sz="1400" dirty="0">
                <a:solidFill>
                  <a:schemeClr val="bg1"/>
                </a:solidFill>
              </a:rPr>
              <a:t>things you can feel? Notice the sensation of clothing on your body, the sun on your skin, or the feeling of the chair you are sitting in. Pick up an object and examine its weight, texture, and other physical qualities.</a:t>
            </a:r>
          </a:p>
        </p:txBody>
      </p:sp>
      <p:sp>
        <p:nvSpPr>
          <p:cNvPr id="13" name="TextBox 12">
            <a:extLst>
              <a:ext uri="{FF2B5EF4-FFF2-40B4-BE49-F238E27FC236}">
                <a16:creationId xmlns:a16="http://schemas.microsoft.com/office/drawing/2014/main" id="{19A3BA42-8A05-5FC2-308F-B7F3F96C7C0F}"/>
              </a:ext>
            </a:extLst>
          </p:cNvPr>
          <p:cNvSpPr txBox="1"/>
          <p:nvPr/>
        </p:nvSpPr>
        <p:spPr>
          <a:xfrm>
            <a:off x="457200" y="2806243"/>
            <a:ext cx="5257800" cy="738664"/>
          </a:xfrm>
          <a:prstGeom prst="rect">
            <a:avLst/>
          </a:prstGeom>
          <a:noFill/>
        </p:spPr>
        <p:txBody>
          <a:bodyPr wrap="square">
            <a:spAutoFit/>
          </a:bodyPr>
          <a:lstStyle/>
          <a:p>
            <a:r>
              <a:rPr lang="en-US" sz="1400" dirty="0">
                <a:solidFill>
                  <a:schemeClr val="bg1"/>
                </a:solidFill>
              </a:rPr>
              <a:t>What are</a:t>
            </a:r>
            <a:r>
              <a:rPr lang="en-US" sz="1400" b="1" dirty="0">
                <a:solidFill>
                  <a:schemeClr val="bg1"/>
                </a:solidFill>
              </a:rPr>
              <a:t> </a:t>
            </a:r>
            <a:r>
              <a:rPr lang="en-US" sz="1400" b="1" dirty="0">
                <a:solidFill>
                  <a:srgbClr val="D5410B"/>
                </a:solidFill>
              </a:rPr>
              <a:t>3 </a:t>
            </a:r>
            <a:r>
              <a:rPr lang="en-US" sz="1400" dirty="0">
                <a:solidFill>
                  <a:schemeClr val="bg1"/>
                </a:solidFill>
              </a:rPr>
              <a:t>things you can hear? Pay special attention to the sounds your mind has tuned out, such as a ticking clock, distant traffic, or trees blowing in the wind.</a:t>
            </a:r>
          </a:p>
        </p:txBody>
      </p:sp>
      <p:sp>
        <p:nvSpPr>
          <p:cNvPr id="17" name="TextBox 16">
            <a:extLst>
              <a:ext uri="{FF2B5EF4-FFF2-40B4-BE49-F238E27FC236}">
                <a16:creationId xmlns:a16="http://schemas.microsoft.com/office/drawing/2014/main" id="{B48125FD-1022-6295-7BA0-3FBEDB798FFA}"/>
              </a:ext>
            </a:extLst>
          </p:cNvPr>
          <p:cNvSpPr txBox="1"/>
          <p:nvPr/>
        </p:nvSpPr>
        <p:spPr>
          <a:xfrm>
            <a:off x="457200" y="3783686"/>
            <a:ext cx="5257800" cy="954107"/>
          </a:xfrm>
          <a:prstGeom prst="rect">
            <a:avLst/>
          </a:prstGeom>
          <a:noFill/>
        </p:spPr>
        <p:txBody>
          <a:bodyPr wrap="square">
            <a:spAutoFit/>
          </a:bodyPr>
          <a:lstStyle/>
          <a:p>
            <a:r>
              <a:rPr lang="en-US" sz="1400" dirty="0">
                <a:solidFill>
                  <a:schemeClr val="bg1"/>
                </a:solidFill>
              </a:rPr>
              <a:t>What are</a:t>
            </a:r>
            <a:r>
              <a:rPr lang="en-US" sz="1400" b="1" dirty="0">
                <a:solidFill>
                  <a:schemeClr val="bg1"/>
                </a:solidFill>
              </a:rPr>
              <a:t> </a:t>
            </a:r>
            <a:r>
              <a:rPr lang="en-US" sz="1400" b="1" dirty="0">
                <a:solidFill>
                  <a:srgbClr val="D5410B"/>
                </a:solidFill>
              </a:rPr>
              <a:t>2 </a:t>
            </a:r>
            <a:r>
              <a:rPr lang="en-US" sz="1400" dirty="0">
                <a:solidFill>
                  <a:schemeClr val="bg1"/>
                </a:solidFill>
              </a:rPr>
              <a:t>things you can smell? Try to notice smells in the air around you, like an air freshener or freshly mowed grass. You may also look around for something that has a scent, such as a flower or an unlit candle.</a:t>
            </a:r>
          </a:p>
        </p:txBody>
      </p:sp>
      <p:sp>
        <p:nvSpPr>
          <p:cNvPr id="23" name="TextBox 22">
            <a:extLst>
              <a:ext uri="{FF2B5EF4-FFF2-40B4-BE49-F238E27FC236}">
                <a16:creationId xmlns:a16="http://schemas.microsoft.com/office/drawing/2014/main" id="{D9109F3A-7D74-3B44-46AE-06E079F62C7C}"/>
              </a:ext>
            </a:extLst>
          </p:cNvPr>
          <p:cNvSpPr txBox="1"/>
          <p:nvPr/>
        </p:nvSpPr>
        <p:spPr>
          <a:xfrm>
            <a:off x="457200" y="4976572"/>
            <a:ext cx="5257800" cy="738664"/>
          </a:xfrm>
          <a:prstGeom prst="rect">
            <a:avLst/>
          </a:prstGeom>
          <a:noFill/>
        </p:spPr>
        <p:txBody>
          <a:bodyPr wrap="square">
            <a:spAutoFit/>
          </a:bodyPr>
          <a:lstStyle/>
          <a:p>
            <a:r>
              <a:rPr lang="en-US" sz="1400" dirty="0">
                <a:solidFill>
                  <a:schemeClr val="bg1"/>
                </a:solidFill>
              </a:rPr>
              <a:t>What is </a:t>
            </a:r>
            <a:r>
              <a:rPr lang="en-US" sz="1400" b="1" dirty="0">
                <a:solidFill>
                  <a:srgbClr val="D5410B"/>
                </a:solidFill>
              </a:rPr>
              <a:t>1</a:t>
            </a:r>
            <a:r>
              <a:rPr lang="en-US" sz="1400" dirty="0"/>
              <a:t> </a:t>
            </a:r>
            <a:r>
              <a:rPr lang="en-US" sz="1400" dirty="0">
                <a:solidFill>
                  <a:schemeClr val="bg1"/>
                </a:solidFill>
              </a:rPr>
              <a:t>thing you can taste? Carry gum, candy, or small snacks for this step. Pop one in your mouth and focus your attention closely on the flavors.</a:t>
            </a:r>
          </a:p>
        </p:txBody>
      </p:sp>
      <p:cxnSp>
        <p:nvCxnSpPr>
          <p:cNvPr id="25" name="Straight Arrow Connector 24">
            <a:extLst>
              <a:ext uri="{FF2B5EF4-FFF2-40B4-BE49-F238E27FC236}">
                <a16:creationId xmlns:a16="http://schemas.microsoft.com/office/drawing/2014/main" id="{AE38CD1A-1CAA-C4B8-B774-FCB6C0C82FCF}"/>
              </a:ext>
            </a:extLst>
          </p:cNvPr>
          <p:cNvCxnSpPr>
            <a:cxnSpLocks/>
          </p:cNvCxnSpPr>
          <p:nvPr/>
        </p:nvCxnSpPr>
        <p:spPr>
          <a:xfrm>
            <a:off x="3086100" y="1219200"/>
            <a:ext cx="0" cy="332065"/>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795CE7A-89B3-63EE-713D-50DEE243C107}"/>
              </a:ext>
            </a:extLst>
          </p:cNvPr>
          <p:cNvCxnSpPr>
            <a:cxnSpLocks/>
            <a:stCxn id="7" idx="2"/>
            <a:endCxn id="13" idx="0"/>
          </p:cNvCxnSpPr>
          <p:nvPr/>
        </p:nvCxnSpPr>
        <p:spPr>
          <a:xfrm>
            <a:off x="3086100" y="2567464"/>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23B0CF-AD1C-3AB4-E456-BC49C9317507}"/>
              </a:ext>
            </a:extLst>
          </p:cNvPr>
          <p:cNvCxnSpPr>
            <a:cxnSpLocks/>
            <a:stCxn id="13" idx="2"/>
          </p:cNvCxnSpPr>
          <p:nvPr/>
        </p:nvCxnSpPr>
        <p:spPr>
          <a:xfrm>
            <a:off x="3086100" y="3544907"/>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E3EC30-FF74-1290-6E65-3F4698406643}"/>
              </a:ext>
            </a:extLst>
          </p:cNvPr>
          <p:cNvCxnSpPr>
            <a:cxnSpLocks/>
            <a:stCxn id="17" idx="2"/>
            <a:endCxn id="23" idx="0"/>
          </p:cNvCxnSpPr>
          <p:nvPr/>
        </p:nvCxnSpPr>
        <p:spPr>
          <a:xfrm>
            <a:off x="3086100" y="4737793"/>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pic>
        <p:nvPicPr>
          <p:cNvPr id="39" name="Graphic 38" descr="Eye with solid fill">
            <a:extLst>
              <a:ext uri="{FF2B5EF4-FFF2-40B4-BE49-F238E27FC236}">
                <a16:creationId xmlns:a16="http://schemas.microsoft.com/office/drawing/2014/main" id="{B28D47DC-546A-6B3D-A151-B269E254A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9" y="773142"/>
            <a:ext cx="416050" cy="416050"/>
          </a:xfrm>
          <a:prstGeom prst="rect">
            <a:avLst/>
          </a:prstGeom>
        </p:spPr>
      </p:pic>
      <p:pic>
        <p:nvPicPr>
          <p:cNvPr id="50" name="Graphic 49" descr="Raised hand with solid fill">
            <a:extLst>
              <a:ext uri="{FF2B5EF4-FFF2-40B4-BE49-F238E27FC236}">
                <a16:creationId xmlns:a16="http://schemas.microsoft.com/office/drawing/2014/main" id="{0CE5AD6D-04A4-CEF1-4863-93AB377C4A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7" y="1861453"/>
            <a:ext cx="457914" cy="457914"/>
          </a:xfrm>
          <a:prstGeom prst="rect">
            <a:avLst/>
          </a:prstGeom>
        </p:spPr>
      </p:pic>
      <p:pic>
        <p:nvPicPr>
          <p:cNvPr id="52" name="Graphic 51" descr="Lips with solid fill">
            <a:extLst>
              <a:ext uri="{FF2B5EF4-FFF2-40B4-BE49-F238E27FC236}">
                <a16:creationId xmlns:a16="http://schemas.microsoft.com/office/drawing/2014/main" id="{56CD4BDE-A76D-7DC4-06C4-C98D06342B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89" y="5116946"/>
            <a:ext cx="457915" cy="457915"/>
          </a:xfrm>
          <a:prstGeom prst="rect">
            <a:avLst/>
          </a:prstGeom>
        </p:spPr>
      </p:pic>
      <p:pic>
        <p:nvPicPr>
          <p:cNvPr id="54" name="Graphic 53" descr="Nose with solid fill">
            <a:extLst>
              <a:ext uri="{FF2B5EF4-FFF2-40B4-BE49-F238E27FC236}">
                <a16:creationId xmlns:a16="http://schemas.microsoft.com/office/drawing/2014/main" id="{BD91DCC6-1DA9-96B6-6B8A-56418D1417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803" y="4032139"/>
            <a:ext cx="457200" cy="457200"/>
          </a:xfrm>
          <a:prstGeom prst="rect">
            <a:avLst/>
          </a:prstGeom>
        </p:spPr>
      </p:pic>
      <p:pic>
        <p:nvPicPr>
          <p:cNvPr id="56" name="Graphic 55" descr="Ear with solid fill">
            <a:extLst>
              <a:ext uri="{FF2B5EF4-FFF2-40B4-BE49-F238E27FC236}">
                <a16:creationId xmlns:a16="http://schemas.microsoft.com/office/drawing/2014/main" id="{AA5B765E-212D-0563-C0E3-C6507A859F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089" y="2946618"/>
            <a:ext cx="457914" cy="457914"/>
          </a:xfrm>
          <a:prstGeom prst="rect">
            <a:avLst/>
          </a:prstGeom>
        </p:spPr>
      </p:pic>
    </p:spTree>
    <p:extLst>
      <p:ext uri="{BB962C8B-B14F-4D97-AF65-F5344CB8AC3E}">
        <p14:creationId xmlns:p14="http://schemas.microsoft.com/office/powerpoint/2010/main" val="294719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1714"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 name="Title 1"/>
          <p:cNvSpPr>
            <a:spLocks noGrp="1"/>
          </p:cNvSpPr>
          <p:nvPr>
            <p:ph type="ctrTitle"/>
          </p:nvPr>
        </p:nvSpPr>
        <p:spPr>
          <a:xfrm>
            <a:off x="995146" y="2728086"/>
            <a:ext cx="4918956" cy="2514600"/>
          </a:xfrm>
        </p:spPr>
        <p:txBody>
          <a:bodyPr>
            <a:noAutofit/>
          </a:bodyPr>
          <a:lstStyle/>
          <a:p>
            <a:pPr algn="r"/>
            <a:br>
              <a:rPr lang="en-US" sz="2800" dirty="0"/>
            </a:br>
            <a:br>
              <a:rPr lang="en-US" sz="2800" dirty="0"/>
            </a:br>
            <a:r>
              <a:rPr lang="en-US" sz="2800" dirty="0">
                <a:solidFill>
                  <a:srgbClr val="52A3CB"/>
                </a:solidFill>
                <a:latin typeface="+mn-lt"/>
              </a:rPr>
              <a:t>The content of this training contains images that may be emotionally challenging and sensitive in nature.</a:t>
            </a:r>
            <a:br>
              <a:rPr lang="en-US" sz="2800" dirty="0">
                <a:solidFill>
                  <a:srgbClr val="52A3CB"/>
                </a:solidFill>
                <a:latin typeface="+mn-lt"/>
              </a:rPr>
            </a:br>
            <a:r>
              <a:rPr lang="en-US" sz="2800" dirty="0"/>
              <a:t> </a:t>
            </a:r>
          </a:p>
        </p:txBody>
      </p:sp>
      <p:sp>
        <p:nvSpPr>
          <p:cNvPr id="11" name="Rectangle 10">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1553338"/>
            <a:ext cx="7763256" cy="60512"/>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3" y="1689790"/>
            <a:ext cx="2539778" cy="3435226"/>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5192674"/>
            <a:ext cx="7763256" cy="60512"/>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6">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4800600"/>
            <a:ext cx="810678" cy="810677"/>
            <a:chOff x="9646920" y="5257800"/>
            <a:chExt cx="1080904" cy="1080902"/>
          </a:xfrm>
        </p:grpSpPr>
        <p:sp>
          <p:nvSpPr>
            <p:cNvPr id="18" name="Oval 17">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0" name="Picture 19" descr="A yellow and red triangle sign with a black exclamation mark&#10;&#10;Description automatically generated">
            <a:extLst>
              <a:ext uri="{FF2B5EF4-FFF2-40B4-BE49-F238E27FC236}">
                <a16:creationId xmlns:a16="http://schemas.microsoft.com/office/drawing/2014/main" id="{B6DE3275-B5AE-D44B-52FF-DD19201DD7A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30208" y="2163555"/>
            <a:ext cx="2507567" cy="2231006"/>
          </a:xfrm>
          <a:prstGeom prst="rect">
            <a:avLst/>
          </a:prstGeom>
        </p:spPr>
      </p:pic>
      <p:sp>
        <p:nvSpPr>
          <p:cNvPr id="4" name="TextBox 3">
            <a:extLst>
              <a:ext uri="{FF2B5EF4-FFF2-40B4-BE49-F238E27FC236}">
                <a16:creationId xmlns:a16="http://schemas.microsoft.com/office/drawing/2014/main" id="{91479F9C-74C8-A1BF-24B9-955DF4004D5F}"/>
              </a:ext>
            </a:extLst>
          </p:cNvPr>
          <p:cNvSpPr txBox="1"/>
          <p:nvPr/>
        </p:nvSpPr>
        <p:spPr>
          <a:xfrm>
            <a:off x="304800" y="1874537"/>
            <a:ext cx="5914104" cy="1015663"/>
          </a:xfrm>
          <a:prstGeom prst="rect">
            <a:avLst/>
          </a:prstGeom>
          <a:noFill/>
        </p:spPr>
        <p:txBody>
          <a:bodyPr wrap="square">
            <a:spAutoFit/>
          </a:bodyPr>
          <a:lstStyle/>
          <a:p>
            <a:r>
              <a:rPr lang="en-US" sz="6000" b="1" dirty="0">
                <a:latin typeface="+mj-lt"/>
              </a:rPr>
              <a:t>Content Advisory:</a:t>
            </a:r>
          </a:p>
        </p:txBody>
      </p:sp>
      <p:cxnSp>
        <p:nvCxnSpPr>
          <p:cNvPr id="3" name="Straight Connector 2">
            <a:extLst>
              <a:ext uri="{FF2B5EF4-FFF2-40B4-BE49-F238E27FC236}">
                <a16:creationId xmlns:a16="http://schemas.microsoft.com/office/drawing/2014/main" id="{C96B9287-BE68-96B4-F172-8CC7C2D28248}"/>
              </a:ext>
            </a:extLst>
          </p:cNvPr>
          <p:cNvCxnSpPr/>
          <p:nvPr/>
        </p:nvCxnSpPr>
        <p:spPr>
          <a:xfrm>
            <a:off x="-2286" y="6025598"/>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98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D90F-DFC6-A2E6-D274-6482CFE63F32}"/>
              </a:ext>
            </a:extLst>
          </p:cNvPr>
          <p:cNvSpPr>
            <a:spLocks noGrp="1"/>
          </p:cNvSpPr>
          <p:nvPr>
            <p:ph type="title"/>
          </p:nvPr>
        </p:nvSpPr>
        <p:spPr>
          <a:xfrm>
            <a:off x="1087596" y="381000"/>
            <a:ext cx="6960870" cy="686072"/>
          </a:xfrm>
        </p:spPr>
        <p:txBody>
          <a:bodyPr>
            <a:noAutofit/>
          </a:bodyPr>
          <a:lstStyle/>
          <a:p>
            <a:r>
              <a:rPr lang="en-US" sz="4400" dirty="0">
                <a:solidFill>
                  <a:srgbClr val="52A3CB"/>
                </a:solidFill>
              </a:rPr>
              <a:t>13 Useful Grounding Techniques </a:t>
            </a:r>
          </a:p>
        </p:txBody>
      </p:sp>
      <p:pic>
        <p:nvPicPr>
          <p:cNvPr id="5" name="Online Media 4" title="13 Grounding Techniques That ACTUALLY work!">
            <a:hlinkClick r:id="" action="ppaction://media"/>
            <a:extLst>
              <a:ext uri="{FF2B5EF4-FFF2-40B4-BE49-F238E27FC236}">
                <a16:creationId xmlns:a16="http://schemas.microsoft.com/office/drawing/2014/main" id="{58A96E72-8BC0-1E6D-B566-5544C287F5E2}"/>
              </a:ext>
            </a:extLst>
          </p:cNvPr>
          <p:cNvPicPr>
            <a:picLocks noGrp="1" noRot="1" noChangeAspect="1"/>
          </p:cNvPicPr>
          <p:nvPr>
            <p:ph idx="4294967295"/>
            <a:videoFile r:link="rId1"/>
          </p:nvPr>
        </p:nvPicPr>
        <p:blipFill>
          <a:blip r:embed="rId4"/>
          <a:stretch>
            <a:fillRect/>
          </a:stretch>
        </p:blipFill>
        <p:spPr>
          <a:xfrm>
            <a:off x="50010" y="1371600"/>
            <a:ext cx="9036042" cy="5105400"/>
          </a:xfrm>
          <a:prstGeom prst="rect">
            <a:avLst/>
          </a:prstGeom>
        </p:spPr>
      </p:pic>
    </p:spTree>
    <p:extLst>
      <p:ext uri="{BB962C8B-B14F-4D97-AF65-F5344CB8AC3E}">
        <p14:creationId xmlns:p14="http://schemas.microsoft.com/office/powerpoint/2010/main" val="248156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EAFC9A-1BAE-5703-D6AC-D57269080440}"/>
              </a:ext>
            </a:extLst>
          </p:cNvPr>
          <p:cNvSpPr/>
          <p:nvPr/>
        </p:nvSpPr>
        <p:spPr>
          <a:xfrm rot="16200000">
            <a:off x="4267199" y="1981200"/>
            <a:ext cx="6858001" cy="28956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C3537449-D713-F851-8D30-C28950AA0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9" t="1667" b="1667"/>
          <a:stretch/>
        </p:blipFill>
        <p:spPr bwMode="auto">
          <a:xfrm>
            <a:off x="217851" y="769776"/>
            <a:ext cx="5879011" cy="5737037"/>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E0988B1-F240-FC61-5343-2ACA2749D076}"/>
              </a:ext>
            </a:extLst>
          </p:cNvPr>
          <p:cNvSpPr>
            <a:spLocks noGrp="1"/>
          </p:cNvSpPr>
          <p:nvPr>
            <p:ph type="title"/>
          </p:nvPr>
        </p:nvSpPr>
        <p:spPr>
          <a:xfrm>
            <a:off x="6528435" y="7620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5" name="Text Placeholder 4">
            <a:extLst>
              <a:ext uri="{FF2B5EF4-FFF2-40B4-BE49-F238E27FC236}">
                <a16:creationId xmlns:a16="http://schemas.microsoft.com/office/drawing/2014/main" id="{594197F0-A605-35AD-2146-AC5F68AE9809}"/>
              </a:ext>
            </a:extLst>
          </p:cNvPr>
          <p:cNvSpPr>
            <a:spLocks noGrp="1"/>
          </p:cNvSpPr>
          <p:nvPr>
            <p:ph type="body" sz="half" idx="2"/>
          </p:nvPr>
        </p:nvSpPr>
        <p:spPr>
          <a:xfrm>
            <a:off x="6248400" y="2423160"/>
            <a:ext cx="2971800" cy="3596640"/>
          </a:xfrm>
        </p:spPr>
        <p:txBody>
          <a:bodyPr>
            <a:normAutofit fontScale="92500" lnSpcReduction="10000"/>
          </a:bodyPr>
          <a:lstStyle/>
          <a:p>
            <a:pPr marL="342900" indent="-342900">
              <a:buFont typeface="Arial" panose="020B0604020202020204" pitchFamily="34" charset="0"/>
              <a:buChar char="•"/>
            </a:pPr>
            <a:r>
              <a:rPr lang="en-US" sz="2600" dirty="0">
                <a:solidFill>
                  <a:schemeClr val="tx1"/>
                </a:solidFill>
              </a:rPr>
              <a:t>2 y/o boy</a:t>
            </a:r>
          </a:p>
          <a:p>
            <a:pPr marL="342900" indent="-342900">
              <a:buFont typeface="Arial" panose="020B0604020202020204" pitchFamily="34" charset="0"/>
              <a:buChar char="•"/>
            </a:pPr>
            <a:r>
              <a:rPr lang="en-US" sz="2600" dirty="0" err="1">
                <a:solidFill>
                  <a:schemeClr val="tx1"/>
                </a:solidFill>
              </a:rPr>
              <a:t>Hx</a:t>
            </a:r>
            <a:r>
              <a:rPr lang="en-US" sz="2600" dirty="0">
                <a:solidFill>
                  <a:schemeClr val="tx1"/>
                </a:solidFill>
              </a:rPr>
              <a:t> provided by parents: Fell out of highchair</a:t>
            </a:r>
          </a:p>
          <a:p>
            <a:pPr marL="342900" indent="-342900">
              <a:buFont typeface="Arial" panose="020B0604020202020204" pitchFamily="34" charset="0"/>
              <a:buChar char="•"/>
            </a:pPr>
            <a:r>
              <a:rPr lang="en-US" sz="2600" dirty="0">
                <a:solidFill>
                  <a:schemeClr val="tx1"/>
                </a:solidFill>
              </a:rPr>
              <a:t>Blood in ear</a:t>
            </a:r>
          </a:p>
          <a:p>
            <a:pPr marL="342900" indent="-342900">
              <a:buFont typeface="Arial" panose="020B0604020202020204" pitchFamily="34" charset="0"/>
              <a:buChar char="•"/>
            </a:pPr>
            <a:r>
              <a:rPr lang="en-US" sz="2600" dirty="0">
                <a:solidFill>
                  <a:schemeClr val="tx1"/>
                </a:solidFill>
              </a:rPr>
              <a:t>Mechanism: blunt force trauma to right ear</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Wood Type">
  <a:themeElements>
    <a:clrScheme name="Custom 1">
      <a:dk1>
        <a:srgbClr val="333333"/>
      </a:dk1>
      <a:lt1>
        <a:srgbClr val="EEEEEE"/>
      </a:lt1>
      <a:dk2>
        <a:srgbClr val="4C1A27"/>
      </a:dk2>
      <a:lt2>
        <a:srgbClr val="A7A9AC"/>
      </a:lt2>
      <a:accent1>
        <a:srgbClr val="98344F"/>
      </a:accent1>
      <a:accent2>
        <a:srgbClr val="6E2639"/>
      </a:accent2>
      <a:accent3>
        <a:srgbClr val="FFBF00"/>
      </a:accent3>
      <a:accent4>
        <a:srgbClr val="99CC33"/>
      </a:accent4>
      <a:accent5>
        <a:srgbClr val="D5410B"/>
      </a:accent5>
      <a:accent6>
        <a:srgbClr val="52A3CB"/>
      </a:accent6>
      <a:hlink>
        <a:srgbClr val="245D7A"/>
      </a:hlink>
      <a:folHlink>
        <a:srgbClr val="D5410B"/>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2B800D1B42C34FBAB9D604ED094318" ma:contentTypeVersion="3" ma:contentTypeDescription="Create a new document." ma:contentTypeScope="" ma:versionID="8a513dc9daecdb0f1b9ba1f68e92c7af">
  <xsd:schema xmlns:xsd="http://www.w3.org/2001/XMLSchema" xmlns:xs="http://www.w3.org/2001/XMLSchema" xmlns:p="http://schemas.microsoft.com/office/2006/metadata/properties" xmlns:ns3="f8c1ae06-a958-4edb-a0b4-69a00a79d5e7" targetNamespace="http://schemas.microsoft.com/office/2006/metadata/properties" ma:root="true" ma:fieldsID="2509407efbff9ef23561cfaea2e3fc3c" ns3:_="">
    <xsd:import namespace="f8c1ae06-a958-4edb-a0b4-69a00a79d5e7"/>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c1ae06-a958-4edb-a0b4-69a00a79d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ACEC02-92A8-4938-B1FD-D4CC058CD3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c1ae06-a958-4edb-a0b4-69a00a79d5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11960D-E5A2-4194-9C2C-EA1098CFB487}">
  <ds:schemaRefs>
    <ds:schemaRef ds:uri="http://schemas.microsoft.com/sharepoint/v3/contenttype/forms"/>
  </ds:schemaRefs>
</ds:datastoreItem>
</file>

<file path=customXml/itemProps3.xml><?xml version="1.0" encoding="utf-8"?>
<ds:datastoreItem xmlns:ds="http://schemas.openxmlformats.org/officeDocument/2006/customXml" ds:itemID="{853F086B-04CC-4889-A83C-D0327BB66CF3}">
  <ds:schemaRefs>
    <ds:schemaRef ds:uri="http://purl.org/dc/elements/1.1/"/>
    <ds:schemaRef ds:uri="f8c1ae06-a958-4edb-a0b4-69a00a79d5e7"/>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58383</TotalTime>
  <Words>4833</Words>
  <Application>Microsoft Office PowerPoint</Application>
  <PresentationFormat>On-screen Show (4:3)</PresentationFormat>
  <Paragraphs>582</Paragraphs>
  <Slides>67</Slides>
  <Notes>67</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Arial</vt:lpstr>
      <vt:lpstr>Calibri</vt:lpstr>
      <vt:lpstr>Cambria</vt:lpstr>
      <vt:lpstr>Google Sans</vt:lpstr>
      <vt:lpstr>Proxima Nova</vt:lpstr>
      <vt:lpstr>Roboto</vt:lpstr>
      <vt:lpstr>Rockwell</vt:lpstr>
      <vt:lpstr>Rockwell Condensed</vt:lpstr>
      <vt:lpstr>Rockwell Extra Bold</vt:lpstr>
      <vt:lpstr>Segoe Script</vt:lpstr>
      <vt:lpstr>Source Sans Pro</vt:lpstr>
      <vt:lpstr>Wingdings</vt:lpstr>
      <vt:lpstr>Wood Type</vt:lpstr>
      <vt:lpstr>Wood Type</vt:lpstr>
      <vt:lpstr>  Indicators  of Abuse &amp; Neglect</vt:lpstr>
      <vt:lpstr>MidSOUTH Training Academy</vt:lpstr>
      <vt:lpstr>Behavioral Indicators of Physical Abuse</vt:lpstr>
      <vt:lpstr>Physical Indicators of Abuse</vt:lpstr>
      <vt:lpstr>PowerPoint Presentation</vt:lpstr>
      <vt:lpstr>indicators of emotional abuse </vt:lpstr>
      <vt:lpstr>  The content of this training contains images that may be emotionally challenging and sensitive in nature.  </vt:lpstr>
      <vt:lpstr>13 Useful Grounding Techniques </vt:lpstr>
      <vt:lpstr>What Do You See? </vt:lpstr>
      <vt:lpstr>What Do You See? </vt:lpstr>
      <vt:lpstr>What Do You See? </vt:lpstr>
      <vt:lpstr>What Do You See? </vt:lpstr>
      <vt:lpstr>What Do You See? </vt:lpstr>
      <vt:lpstr>What Do You See? </vt:lpstr>
      <vt:lpstr>What Do You See? </vt:lpstr>
      <vt:lpstr>What Do You See? </vt:lpstr>
      <vt:lpstr>Physical Indicators Of Sexual Abuse</vt:lpstr>
      <vt:lpstr>What Do You See? </vt:lpstr>
      <vt:lpstr>What Do You See? </vt:lpstr>
      <vt:lpstr>Behavioral Indicators Of Sexual Abuse </vt:lpstr>
      <vt:lpstr>What Do You See?</vt:lpstr>
      <vt:lpstr>What Do You See?</vt:lpstr>
      <vt:lpstr>What Do You See?</vt:lpstr>
      <vt:lpstr>What Do You See? </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BRUISE OR Mongolian spot? </vt:lpstr>
      <vt:lpstr>GROUNDING BREAK</vt:lpstr>
      <vt:lpstr>Burns</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What Do You See?</vt:lpstr>
      <vt:lpstr>Neglect, Abandonment, &amp; Failure to Thrive (FTT)</vt:lpstr>
      <vt:lpstr>Behavioral &amp; Physical Indicators Of Neglect</vt:lpstr>
      <vt:lpstr>Failure To Thrive Growth Chart</vt:lpstr>
      <vt:lpstr>What Do You See?</vt:lpstr>
      <vt:lpstr>What Do You See? </vt:lpstr>
      <vt:lpstr>What Do You See? </vt:lpstr>
      <vt:lpstr>What Do You See? </vt:lpstr>
      <vt:lpstr>What Do You See?</vt:lpstr>
      <vt:lpstr>What Do You See?</vt:lpstr>
      <vt:lpstr>What Do You See?</vt:lpstr>
      <vt:lpstr>Sources:  American Academy of Pediatrics George Washington Medical School WebMD National Institute of Health: Original material purchased by MidSOUTH for training purposes Child Maltreatment: A Clinical Guide and Reference (2nd and 3rd Edition) – J.A. Monteleone &amp; A.E. Brodeur </vt:lpstr>
      <vt:lpstr>Grounding techniques: </vt:lpstr>
    </vt:vector>
  </TitlesOfParts>
  <Company>UALR MIDSOUTH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Recognizing Non-Accidental Trauma</dc:title>
  <dc:creator>IT DIVISION</dc:creator>
  <cp:lastModifiedBy>Stephanie N. Clowers</cp:lastModifiedBy>
  <cp:revision>135</cp:revision>
  <cp:lastPrinted>2023-12-13T20:13:34Z</cp:lastPrinted>
  <dcterms:created xsi:type="dcterms:W3CDTF">2001-11-05T16:20:58Z</dcterms:created>
  <dcterms:modified xsi:type="dcterms:W3CDTF">2024-02-16T17:33:11Z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0x010100BE2B800D1B42C34FBAB9D604ED094318</vt:lpwstr>
  </property>
</Properties>
</file>