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77" r:id="rId6"/>
    <p:sldId id="262" r:id="rId7"/>
    <p:sldId id="266" r:id="rId8"/>
    <p:sldId id="295" r:id="rId9"/>
    <p:sldId id="296" r:id="rId10"/>
    <p:sldId id="263" r:id="rId11"/>
    <p:sldId id="264" r:id="rId12"/>
    <p:sldId id="297" r:id="rId13"/>
    <p:sldId id="298" r:id="rId14"/>
    <p:sldId id="265" r:id="rId15"/>
    <p:sldId id="267" r:id="rId16"/>
    <p:sldId id="299" r:id="rId17"/>
    <p:sldId id="300" r:id="rId18"/>
    <p:sldId id="268" r:id="rId19"/>
    <p:sldId id="269" r:id="rId20"/>
    <p:sldId id="301" r:id="rId21"/>
    <p:sldId id="302" r:id="rId22"/>
    <p:sldId id="270" r:id="rId23"/>
    <p:sldId id="271" r:id="rId24"/>
    <p:sldId id="303" r:id="rId25"/>
    <p:sldId id="304" r:id="rId26"/>
    <p:sldId id="272" r:id="rId27"/>
    <p:sldId id="273" r:id="rId28"/>
    <p:sldId id="305" r:id="rId29"/>
    <p:sldId id="306" r:id="rId30"/>
    <p:sldId id="274" r:id="rId31"/>
    <p:sldId id="275" r:id="rId32"/>
    <p:sldId id="307" r:id="rId33"/>
    <p:sldId id="308" r:id="rId34"/>
    <p:sldId id="283" r:id="rId35"/>
    <p:sldId id="276" r:id="rId36"/>
    <p:sldId id="309" r:id="rId37"/>
    <p:sldId id="310" r:id="rId38"/>
    <p:sldId id="278" r:id="rId39"/>
    <p:sldId id="279" r:id="rId40"/>
    <p:sldId id="311" r:id="rId41"/>
    <p:sldId id="312" r:id="rId42"/>
    <p:sldId id="280" r:id="rId43"/>
    <p:sldId id="281" r:id="rId44"/>
    <p:sldId id="313" r:id="rId45"/>
    <p:sldId id="314" r:id="rId46"/>
    <p:sldId id="282" r:id="rId47"/>
    <p:sldId id="284" r:id="rId48"/>
    <p:sldId id="316" r:id="rId49"/>
    <p:sldId id="315" r:id="rId50"/>
    <p:sldId id="285" r:id="rId51"/>
    <p:sldId id="286" r:id="rId52"/>
    <p:sldId id="317" r:id="rId53"/>
    <p:sldId id="318" r:id="rId54"/>
    <p:sldId id="287" r:id="rId55"/>
    <p:sldId id="288" r:id="rId56"/>
    <p:sldId id="319" r:id="rId57"/>
    <p:sldId id="320" r:id="rId58"/>
    <p:sldId id="289" r:id="rId59"/>
    <p:sldId id="290" r:id="rId60"/>
    <p:sldId id="321" r:id="rId61"/>
    <p:sldId id="322" r:id="rId62"/>
    <p:sldId id="291" r:id="rId63"/>
    <p:sldId id="292" r:id="rId64"/>
    <p:sldId id="323" r:id="rId65"/>
    <p:sldId id="324" r:id="rId66"/>
    <p:sldId id="293" r:id="rId67"/>
    <p:sldId id="326" r:id="rId68"/>
    <p:sldId id="325"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114" d="100"/>
          <a:sy n="114" d="100"/>
        </p:scale>
        <p:origin x="4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F26AE-7020-430C-8A83-469D3B825568}"/>
              </a:ext>
            </a:extLst>
          </p:cNvPr>
          <p:cNvPicPr>
            <a:picLocks noChangeAspect="1"/>
          </p:cNvPicPr>
          <p:nvPr/>
        </p:nvPicPr>
        <p:blipFill>
          <a:blip r:embed="rId2">
            <a:alphaModFix amt="35000"/>
          </a:blip>
          <a:stretch>
            <a:fillRect/>
          </a:stretch>
        </p:blipFill>
        <p:spPr>
          <a:xfrm>
            <a:off x="527016" y="995233"/>
            <a:ext cx="6385710" cy="4003841"/>
          </a:xfrm>
          <a:prstGeom prst="rect">
            <a:avLst/>
          </a:prstGeom>
        </p:spPr>
      </p:pic>
      <p:sp>
        <p:nvSpPr>
          <p:cNvPr id="2" name="Title 1"/>
          <p:cNvSpPr>
            <a:spLocks noGrp="1"/>
          </p:cNvSpPr>
          <p:nvPr>
            <p:ph type="ctrTitle"/>
          </p:nvPr>
        </p:nvSpPr>
        <p:spPr/>
        <p:txBody>
          <a:bodyPr/>
          <a:lstStyle/>
          <a:p>
            <a:r>
              <a:rPr lang="en-US" dirty="0"/>
              <a:t>Building the Box</a:t>
            </a:r>
          </a:p>
        </p:txBody>
      </p:sp>
      <p:sp>
        <p:nvSpPr>
          <p:cNvPr id="3" name="Subtitle 2"/>
          <p:cNvSpPr>
            <a:spLocks noGrp="1"/>
          </p:cNvSpPr>
          <p:nvPr>
            <p:ph type="subTitle" idx="1"/>
          </p:nvPr>
        </p:nvSpPr>
        <p:spPr/>
        <p:txBody>
          <a:bodyPr/>
          <a:lstStyle/>
          <a:p>
            <a:r>
              <a:rPr lang="en-US" dirty="0"/>
              <a:t>Policy and Law</a:t>
            </a:r>
          </a:p>
        </p:txBody>
      </p:sp>
    </p:spTree>
    <p:extLst>
      <p:ext uri="{BB962C8B-B14F-4D97-AF65-F5344CB8AC3E}">
        <p14:creationId xmlns:p14="http://schemas.microsoft.com/office/powerpoint/2010/main" val="55486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709EA3-B1CC-4E0C-A165-0DEDA1DF37FB}"/>
              </a:ext>
            </a:extLst>
          </p:cNvPr>
          <p:cNvSpPr/>
          <p:nvPr/>
        </p:nvSpPr>
        <p:spPr>
          <a:xfrm>
            <a:off x="1681618" y="2816364"/>
            <a:ext cx="8828764"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Investigation Initiation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543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F5A6D-12FA-4A91-8C8E-1A9B71B4A64E}"/>
              </a:ext>
            </a:extLst>
          </p:cNvPr>
          <p:cNvSpPr/>
          <p:nvPr/>
        </p:nvSpPr>
        <p:spPr>
          <a:xfrm>
            <a:off x="635000" y="309830"/>
            <a:ext cx="10998200" cy="5401350"/>
          </a:xfrm>
          <a:prstGeom prst="rect">
            <a:avLst/>
          </a:prstGeom>
        </p:spPr>
        <p:txBody>
          <a:bodyPr wrap="square">
            <a:spAutoFit/>
          </a:bodyPr>
          <a:lstStyle/>
          <a:p>
            <a:pPr>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 investigation must be initiated within 24 hours (Priority 1) or 72 Hours (Priority 2).  The Hotline assigns the priority based on the type and severity of the reported maltreatment and how long ago the last incident allegedly occurred. There are Priority 1 and Priority 2 types of maltreatment in each major category.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 investigation is initiated when the investigators interviews the alleged child victim outside the presence of the alleged offender.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226C660E-3CCE-4610-93D8-059ADBF73170}"/>
              </a:ext>
            </a:extLst>
          </p:cNvPr>
          <p:cNvGrpSpPr/>
          <p:nvPr/>
        </p:nvGrpSpPr>
        <p:grpSpPr>
          <a:xfrm>
            <a:off x="9740900" y="5648541"/>
            <a:ext cx="1828800" cy="968159"/>
            <a:chOff x="9740900" y="5648541"/>
            <a:chExt cx="1828800" cy="968159"/>
          </a:xfrm>
        </p:grpSpPr>
        <p:sp>
          <p:nvSpPr>
            <p:cNvPr id="5" name="Rectangle 4">
              <a:extLst>
                <a:ext uri="{FF2B5EF4-FFF2-40B4-BE49-F238E27FC236}">
                  <a16:creationId xmlns:a16="http://schemas.microsoft.com/office/drawing/2014/main" id="{D53D52B1-F67F-416D-9A01-BC1AA670AA2C}"/>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E94B94-9CAC-4F64-94AF-8CCB9092C231}"/>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46007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398710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05886D2D-9841-4405-B541-F6A7465F3D8C}"/>
                  </a:ext>
                </a:extLst>
              </p:cNvPr>
              <p:cNvGraphicFramePr>
                <a:graphicFrameLocks noChangeAspect="1"/>
              </p:cNvGraphicFramePr>
              <p:nvPr>
                <p:extLst>
                  <p:ext uri="{D42A27DB-BD31-4B8C-83A1-F6EECF244321}">
                    <p14:modId xmlns:p14="http://schemas.microsoft.com/office/powerpoint/2010/main" val="72194100"/>
                  </p:ext>
                </p:extLst>
              </p:nvPr>
            </p:nvGraphicFramePr>
            <p:xfrm>
              <a:off x="4572000" y="2571750"/>
              <a:ext cx="3048000" cy="1714500"/>
            </p:xfrm>
            <a:graphic>
              <a:graphicData uri="http://schemas.microsoft.com/office/powerpoint/2016/slidezoom">
                <pslz:sldZm>
                  <pslz:sldZmObj sldId="265" cId="1707991274">
                    <pslz:zmPr id="{C860C2FA-7B17-4C37-B34A-F7843F6E3519}"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05886D2D-9841-4405-B541-F6A7465F3D8C}"/>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398775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0D7081-0692-4EA4-9756-5A3D5855DA1B}"/>
              </a:ext>
            </a:extLst>
          </p:cNvPr>
          <p:cNvSpPr/>
          <p:nvPr/>
        </p:nvSpPr>
        <p:spPr>
          <a:xfrm>
            <a:off x="3040676" y="2816364"/>
            <a:ext cx="6110647"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Due Diligence 1</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99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F95F6D-1FB2-4812-A033-D636E65F8060}"/>
              </a:ext>
            </a:extLst>
          </p:cNvPr>
          <p:cNvSpPr/>
          <p:nvPr/>
        </p:nvSpPr>
        <p:spPr>
          <a:xfrm>
            <a:off x="622300" y="867177"/>
            <a:ext cx="10960100" cy="5123647"/>
          </a:xfrm>
          <a:prstGeom prst="rect">
            <a:avLst/>
          </a:prstGeom>
        </p:spPr>
        <p:txBody>
          <a:bodyPr wrap="square">
            <a:spAutoFit/>
          </a:bodyPr>
          <a:lstStyle/>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 Due Diligence means careful and persistent work or effort; reasonable step taken by a person to fulfill a legal requirement. Investigators must demonstrate due diligence to locate the child victim to initiate an investigation and must demonstrate due diligence to locate and interview all non-custodial parents of children in a child maltreatment investigation. Investigators must also demonstrate due diligence to locate grandparents and determine whether they are entitled to notification when children are taken into care.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Per law, the investigator must demonstrate due diligence to locate possible relatives and fictive kin as resource home placements when children come into care.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FDF15367-391D-4431-9BB3-B80122CE0BE1}"/>
              </a:ext>
            </a:extLst>
          </p:cNvPr>
          <p:cNvGrpSpPr/>
          <p:nvPr/>
        </p:nvGrpSpPr>
        <p:grpSpPr>
          <a:xfrm>
            <a:off x="10135182" y="5388482"/>
            <a:ext cx="1828800" cy="968159"/>
            <a:chOff x="9740900" y="5648541"/>
            <a:chExt cx="1828800" cy="968159"/>
          </a:xfrm>
        </p:grpSpPr>
        <p:sp>
          <p:nvSpPr>
            <p:cNvPr id="4" name="Rectangle 3">
              <a:extLst>
                <a:ext uri="{FF2B5EF4-FFF2-40B4-BE49-F238E27FC236}">
                  <a16:creationId xmlns:a16="http://schemas.microsoft.com/office/drawing/2014/main" id="{F9F23034-8646-4953-8C54-8036210CFFBB}"/>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9264173-1ABA-4CF8-9F7C-8C954D15F324}"/>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947573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345593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9638508A-2546-45C9-B070-B769E9B8934E}"/>
                  </a:ext>
                </a:extLst>
              </p:cNvPr>
              <p:cNvGraphicFramePr>
                <a:graphicFrameLocks noChangeAspect="1"/>
              </p:cNvGraphicFramePr>
              <p:nvPr>
                <p:extLst>
                  <p:ext uri="{D42A27DB-BD31-4B8C-83A1-F6EECF244321}">
                    <p14:modId xmlns:p14="http://schemas.microsoft.com/office/powerpoint/2010/main" val="3130132786"/>
                  </p:ext>
                </p:extLst>
              </p:nvPr>
            </p:nvGraphicFramePr>
            <p:xfrm>
              <a:off x="4572000" y="2571750"/>
              <a:ext cx="3048000" cy="1714500"/>
            </p:xfrm>
            <a:graphic>
              <a:graphicData uri="http://schemas.microsoft.com/office/powerpoint/2016/slidezoom">
                <pslz:sldZm>
                  <pslz:sldZmObj sldId="268" cId="940064471">
                    <pslz:zmPr id="{8749ED51-12CB-4661-8DFC-76DC069CF15A}"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9638508A-2546-45C9-B070-B769E9B8934E}"/>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118403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1B12D9-060B-4FE8-9FF2-3D2098847A15}"/>
              </a:ext>
            </a:extLst>
          </p:cNvPr>
          <p:cNvSpPr/>
          <p:nvPr/>
        </p:nvSpPr>
        <p:spPr>
          <a:xfrm>
            <a:off x="3040677" y="2816364"/>
            <a:ext cx="6110647"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Due Diligence 2</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006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3067-85AF-480F-949B-F12A40F00581}"/>
              </a:ext>
            </a:extLst>
          </p:cNvPr>
          <p:cNvSpPr>
            <a:spLocks noGrp="1"/>
          </p:cNvSpPr>
          <p:nvPr>
            <p:ph type="title"/>
          </p:nvPr>
        </p:nvSpPr>
        <p:spPr/>
        <p:txBody>
          <a:bodyPr>
            <a:normAutofit fontScale="90000"/>
          </a:bodyPr>
          <a:lstStyle/>
          <a:p>
            <a:r>
              <a:rPr lang="en-US" b="1" dirty="0"/>
              <a:t>Due diligence includes but is not limited to:</a:t>
            </a:r>
            <a:br>
              <a:rPr lang="en-US" sz="3600" dirty="0"/>
            </a:br>
            <a:endParaRPr lang="en-US" dirty="0"/>
          </a:p>
        </p:txBody>
      </p:sp>
      <p:sp>
        <p:nvSpPr>
          <p:cNvPr id="3" name="Content Placeholder 2">
            <a:extLst>
              <a:ext uri="{FF2B5EF4-FFF2-40B4-BE49-F238E27FC236}">
                <a16:creationId xmlns:a16="http://schemas.microsoft.com/office/drawing/2014/main" id="{5CFB6DCE-97CB-4C57-A35B-1DC2C3F6C715}"/>
              </a:ext>
            </a:extLst>
          </p:cNvPr>
          <p:cNvSpPr>
            <a:spLocks noGrp="1"/>
          </p:cNvSpPr>
          <p:nvPr>
            <p:ph sz="half" idx="1"/>
          </p:nvPr>
        </p:nvSpPr>
        <p:spPr/>
        <p:txBody>
          <a:bodyPr>
            <a:normAutofit lnSpcReduction="10000"/>
          </a:bodyPr>
          <a:lstStyle/>
          <a:p>
            <a:pPr lvl="1"/>
            <a:r>
              <a:rPr lang="en-US" sz="2800" dirty="0"/>
              <a:t>Unannounced visit to home on 3 different days or at three different times of day</a:t>
            </a:r>
          </a:p>
          <a:p>
            <a:pPr lvl="1"/>
            <a:r>
              <a:rPr lang="en-US" sz="2800" dirty="0"/>
              <a:t>Contacting reporter</a:t>
            </a:r>
          </a:p>
          <a:p>
            <a:pPr lvl="1"/>
            <a:r>
              <a:rPr lang="en-US" sz="2800" dirty="0"/>
              <a:t>Visit/contact child’s school</a:t>
            </a:r>
          </a:p>
          <a:p>
            <a:pPr lvl="1"/>
            <a:r>
              <a:rPr lang="en-US" sz="2800" dirty="0"/>
              <a:t>Certified letter to address given by reporter</a:t>
            </a:r>
          </a:p>
          <a:p>
            <a:pPr lvl="1"/>
            <a:r>
              <a:rPr lang="en-US" sz="2800" dirty="0"/>
              <a:t>Search AASIS and ANSWER (DCO); directly contact DCO in your office </a:t>
            </a:r>
          </a:p>
          <a:p>
            <a:endParaRPr lang="en-US" dirty="0"/>
          </a:p>
        </p:txBody>
      </p:sp>
      <p:sp>
        <p:nvSpPr>
          <p:cNvPr id="4" name="Content Placeholder 3">
            <a:extLst>
              <a:ext uri="{FF2B5EF4-FFF2-40B4-BE49-F238E27FC236}">
                <a16:creationId xmlns:a16="http://schemas.microsoft.com/office/drawing/2014/main" id="{C3838973-850E-4AD6-88A6-465660EA647F}"/>
              </a:ext>
            </a:extLst>
          </p:cNvPr>
          <p:cNvSpPr>
            <a:spLocks noGrp="1"/>
          </p:cNvSpPr>
          <p:nvPr>
            <p:ph sz="half" idx="2"/>
          </p:nvPr>
        </p:nvSpPr>
        <p:spPr/>
        <p:txBody>
          <a:bodyPr>
            <a:normAutofit lnSpcReduction="10000"/>
          </a:bodyPr>
          <a:lstStyle/>
          <a:p>
            <a:pPr lvl="1"/>
            <a:r>
              <a:rPr lang="en-US" sz="2800" dirty="0"/>
              <a:t>Contact utility companies</a:t>
            </a:r>
          </a:p>
          <a:p>
            <a:pPr lvl="1"/>
            <a:r>
              <a:rPr lang="en-US" sz="2800" dirty="0"/>
              <a:t>Contact local and state law enforcement</a:t>
            </a:r>
          </a:p>
          <a:p>
            <a:pPr lvl="1"/>
            <a:r>
              <a:rPr lang="en-US" sz="2800" dirty="0"/>
              <a:t>Contact post office</a:t>
            </a:r>
          </a:p>
          <a:p>
            <a:pPr lvl="1"/>
            <a:r>
              <a:rPr lang="en-US" sz="2800" dirty="0"/>
              <a:t>Lexis Nexis search</a:t>
            </a:r>
          </a:p>
          <a:p>
            <a:pPr lvl="1"/>
            <a:r>
              <a:rPr lang="en-US" sz="2800" dirty="0"/>
              <a:t>Contact relatives (due diligence to locate non-custodial parent)</a:t>
            </a:r>
          </a:p>
          <a:p>
            <a:pPr lvl="1"/>
            <a:r>
              <a:rPr lang="en-US" sz="2800" dirty="0"/>
              <a:t>Information from birth certificate (due diligence – non custodial parent)</a:t>
            </a:r>
          </a:p>
          <a:p>
            <a:endParaRPr lang="en-US" dirty="0"/>
          </a:p>
        </p:txBody>
      </p:sp>
      <p:grpSp>
        <p:nvGrpSpPr>
          <p:cNvPr id="5" name="Group 4">
            <a:extLst>
              <a:ext uri="{FF2B5EF4-FFF2-40B4-BE49-F238E27FC236}">
                <a16:creationId xmlns:a16="http://schemas.microsoft.com/office/drawing/2014/main" id="{3035E5C2-7987-469D-8B98-33F3CF09F559}"/>
              </a:ext>
            </a:extLst>
          </p:cNvPr>
          <p:cNvGrpSpPr/>
          <p:nvPr/>
        </p:nvGrpSpPr>
        <p:grpSpPr>
          <a:xfrm>
            <a:off x="4833341" y="5343741"/>
            <a:ext cx="1828800" cy="968159"/>
            <a:chOff x="9740900" y="5648541"/>
            <a:chExt cx="1828800" cy="968159"/>
          </a:xfrm>
        </p:grpSpPr>
        <p:sp>
          <p:nvSpPr>
            <p:cNvPr id="6" name="Rectangle 5">
              <a:extLst>
                <a:ext uri="{FF2B5EF4-FFF2-40B4-BE49-F238E27FC236}">
                  <a16:creationId xmlns:a16="http://schemas.microsoft.com/office/drawing/2014/main" id="{BD47C4E1-2D2F-4EC8-946D-4E120BFE123E}"/>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9B5027-650F-4F9D-8CB3-1B94410F19FD}"/>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303023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1C5865-3AF2-4CB6-8F18-AB700B2E702F}"/>
              </a:ext>
            </a:extLst>
          </p:cNvPr>
          <p:cNvPicPr>
            <a:picLocks noChangeAspect="1"/>
          </p:cNvPicPr>
          <p:nvPr/>
        </p:nvPicPr>
        <p:blipFill>
          <a:blip r:embed="rId2">
            <a:alphaModFix amt="35000"/>
          </a:blip>
          <a:stretch>
            <a:fillRect/>
          </a:stretch>
        </p:blipFill>
        <p:spPr>
          <a:xfrm>
            <a:off x="5174320" y="2114027"/>
            <a:ext cx="6385710" cy="4003841"/>
          </a:xfrm>
          <a:prstGeom prst="rect">
            <a:avLst/>
          </a:prstGeom>
        </p:spPr>
      </p:pic>
      <p:sp>
        <p:nvSpPr>
          <p:cNvPr id="2" name="Title 1">
            <a:extLst>
              <a:ext uri="{FF2B5EF4-FFF2-40B4-BE49-F238E27FC236}">
                <a16:creationId xmlns:a16="http://schemas.microsoft.com/office/drawing/2014/main" id="{D997A92D-E727-4594-906D-DE77895DC0CD}"/>
              </a:ext>
            </a:extLst>
          </p:cNvPr>
          <p:cNvSpPr>
            <a:spLocks noGrp="1"/>
          </p:cNvSpPr>
          <p:nvPr>
            <p:ph type="title"/>
          </p:nvPr>
        </p:nvSpPr>
        <p:spPr/>
        <p:txBody>
          <a:bodyPr/>
          <a:lstStyle/>
          <a:p>
            <a:r>
              <a:rPr lang="en-US" dirty="0"/>
              <a:t>Practice Model Goals</a:t>
            </a:r>
          </a:p>
        </p:txBody>
      </p:sp>
      <p:sp>
        <p:nvSpPr>
          <p:cNvPr id="3" name="Content Placeholder 2">
            <a:extLst>
              <a:ext uri="{FF2B5EF4-FFF2-40B4-BE49-F238E27FC236}">
                <a16:creationId xmlns:a16="http://schemas.microsoft.com/office/drawing/2014/main" id="{B7DCC281-7434-4A36-8E0E-69CB47839E05}"/>
              </a:ext>
            </a:extLst>
          </p:cNvPr>
          <p:cNvSpPr>
            <a:spLocks noGrp="1"/>
          </p:cNvSpPr>
          <p:nvPr>
            <p:ph idx="1"/>
          </p:nvPr>
        </p:nvSpPr>
        <p:spPr/>
        <p:txBody>
          <a:bodyPr/>
          <a:lstStyle/>
          <a:p>
            <a:r>
              <a:rPr lang="en-US" dirty="0"/>
              <a:t>Law</a:t>
            </a:r>
          </a:p>
          <a:p>
            <a:r>
              <a:rPr lang="en-US" dirty="0"/>
              <a:t>Policy</a:t>
            </a:r>
          </a:p>
          <a:p>
            <a:r>
              <a:rPr lang="en-US" dirty="0"/>
              <a:t>Procedures</a:t>
            </a:r>
          </a:p>
          <a:p>
            <a:r>
              <a:rPr lang="en-US" dirty="0"/>
              <a:t>Practice Expectations</a:t>
            </a:r>
          </a:p>
        </p:txBody>
      </p:sp>
      <p:sp>
        <p:nvSpPr>
          <p:cNvPr id="4" name="Text Placeholder 3">
            <a:extLst>
              <a:ext uri="{FF2B5EF4-FFF2-40B4-BE49-F238E27FC236}">
                <a16:creationId xmlns:a16="http://schemas.microsoft.com/office/drawing/2014/main" id="{8B0A594F-8DE9-4DF0-9995-9E25FCA22E2E}"/>
              </a:ext>
            </a:extLst>
          </p:cNvPr>
          <p:cNvSpPr>
            <a:spLocks noGrp="1"/>
          </p:cNvSpPr>
          <p:nvPr>
            <p:ph type="body" sz="half" idx="2"/>
          </p:nvPr>
        </p:nvSpPr>
        <p:spPr/>
        <p:txBody>
          <a:bodyPr>
            <a:normAutofit fontScale="92500" lnSpcReduction="10000"/>
          </a:bodyPr>
          <a:lstStyle/>
          <a:p>
            <a:r>
              <a:rPr lang="en-US" dirty="0"/>
              <a:t>Safely keep children with their families.</a:t>
            </a:r>
          </a:p>
          <a:p>
            <a:r>
              <a:rPr lang="en-US" dirty="0"/>
              <a:t>Enhance well-being in all our practice with families.</a:t>
            </a:r>
          </a:p>
          <a:p>
            <a:r>
              <a:rPr lang="en-US" dirty="0"/>
              <a:t>Ensure foster care and other placements support goals of permanency.</a:t>
            </a:r>
          </a:p>
          <a:p>
            <a:r>
              <a:rPr lang="en-US" dirty="0"/>
              <a:t>Use permanent placement with relatives or other adults, when reunification is not possible, who have a close relationship to the child or children (preferred permanency option).</a:t>
            </a:r>
          </a:p>
          <a:p>
            <a:r>
              <a:rPr lang="en-US" dirty="0"/>
              <a:t>Ensure adoptions, when that is the best permanency option, are timely, well-supported and lifelong.</a:t>
            </a:r>
          </a:p>
          <a:p>
            <a:r>
              <a:rPr lang="en-US" dirty="0"/>
              <a:t>Ensure youth have access to an array of resources to help achieve successful transition to adulthood.</a:t>
            </a:r>
          </a:p>
        </p:txBody>
      </p:sp>
    </p:spTree>
    <p:extLst>
      <p:ext uri="{BB962C8B-B14F-4D97-AF65-F5344CB8AC3E}">
        <p14:creationId xmlns:p14="http://schemas.microsoft.com/office/powerpoint/2010/main" val="420083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358009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7804B5D5-8F2B-4D7A-A2B9-759DBDB7AD6C}"/>
                  </a:ext>
                </a:extLst>
              </p:cNvPr>
              <p:cNvGraphicFramePr>
                <a:graphicFrameLocks noChangeAspect="1"/>
              </p:cNvGraphicFramePr>
              <p:nvPr>
                <p:extLst>
                  <p:ext uri="{D42A27DB-BD31-4B8C-83A1-F6EECF244321}">
                    <p14:modId xmlns:p14="http://schemas.microsoft.com/office/powerpoint/2010/main" val="44764564"/>
                  </p:ext>
                </p:extLst>
              </p:nvPr>
            </p:nvGraphicFramePr>
            <p:xfrm>
              <a:off x="4572000" y="2571750"/>
              <a:ext cx="3048000" cy="1714500"/>
            </p:xfrm>
            <a:graphic>
              <a:graphicData uri="http://schemas.microsoft.com/office/powerpoint/2016/slidezoom">
                <pslz:sldZm>
                  <pslz:sldZmObj sldId="270" cId="4054567170">
                    <pslz:zmPr id="{749A485E-5EC5-4E73-A69C-74F00D7E158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7804B5D5-8F2B-4D7A-A2B9-759DBDB7AD6C}"/>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263806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A7104-511D-4100-9CDB-D4B6BD8F5263}"/>
              </a:ext>
            </a:extLst>
          </p:cNvPr>
          <p:cNvSpPr/>
          <p:nvPr/>
        </p:nvSpPr>
        <p:spPr>
          <a:xfrm>
            <a:off x="1422253" y="2816364"/>
            <a:ext cx="9347495"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Investigation Interviews</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56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617807-6D84-4857-B274-E7656DB1B4D5}"/>
              </a:ext>
            </a:extLst>
          </p:cNvPr>
          <p:cNvSpPr/>
          <p:nvPr/>
        </p:nvSpPr>
        <p:spPr>
          <a:xfrm>
            <a:off x="584200" y="428179"/>
            <a:ext cx="11023600" cy="4401205"/>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At a minimum, you must interview the </a:t>
            </a:r>
            <a:r>
              <a:rPr lang="en-US"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alleged victim</a:t>
            </a:r>
            <a:r>
              <a:rPr lang="en-US" sz="2800" b="1" dirty="0">
                <a:latin typeface="Calibri" panose="020F0502020204030204" pitchFamily="34" charset="0"/>
                <a:ea typeface="Calibri" panose="020F0502020204030204" pitchFamily="34" charset="0"/>
                <a:cs typeface="Times New Roman" panose="02020603050405020304" pitchFamily="18" charset="0"/>
              </a:rPr>
              <a:t>, the </a:t>
            </a:r>
            <a:r>
              <a:rPr lang="en-US"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parents</a:t>
            </a:r>
            <a:r>
              <a:rPr lang="en-US" sz="2800" b="1" dirty="0">
                <a:latin typeface="Calibri" panose="020F0502020204030204" pitchFamily="34" charset="0"/>
                <a:ea typeface="Calibri" panose="020F0502020204030204" pitchFamily="34" charset="0"/>
                <a:cs typeface="Times New Roman" panose="02020603050405020304" pitchFamily="18" charset="0"/>
              </a:rPr>
              <a:t> (both custodial and non-custodial), </a:t>
            </a:r>
            <a:r>
              <a:rPr lang="en-US"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all children </a:t>
            </a:r>
            <a:r>
              <a:rPr lang="en-US" sz="2800" b="1" dirty="0">
                <a:latin typeface="Calibri" panose="020F0502020204030204" pitchFamily="34" charset="0"/>
                <a:ea typeface="Calibri" panose="020F0502020204030204" pitchFamily="34" charset="0"/>
                <a:cs typeface="Times New Roman" panose="02020603050405020304" pitchFamily="18" charset="0"/>
              </a:rPr>
              <a:t>in the same household as the alleged victim child, </a:t>
            </a:r>
            <a:r>
              <a:rPr lang="en-US"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all adults </a:t>
            </a:r>
            <a:r>
              <a:rPr lang="en-US" sz="2800" b="1" dirty="0">
                <a:latin typeface="Calibri" panose="020F0502020204030204" pitchFamily="34" charset="0"/>
                <a:ea typeface="Calibri" panose="020F0502020204030204" pitchFamily="34" charset="0"/>
                <a:cs typeface="Times New Roman" panose="02020603050405020304" pitchFamily="18" charset="0"/>
              </a:rPr>
              <a:t>in the same household as the alleged victim child, the </a:t>
            </a:r>
            <a:r>
              <a:rPr lang="en-US"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alleged offender</a:t>
            </a:r>
            <a:r>
              <a:rPr lang="en-US" sz="2800" b="1" dirty="0">
                <a:latin typeface="Calibri" panose="020F0502020204030204" pitchFamily="34" charset="0"/>
                <a:ea typeface="Calibri" panose="020F0502020204030204" pitchFamily="34" charset="0"/>
                <a:cs typeface="Times New Roman" panose="02020603050405020304" pitchFamily="18" charset="0"/>
              </a:rPr>
              <a:t>, the </a:t>
            </a:r>
            <a:r>
              <a:rPr lang="en-US"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reporter</a:t>
            </a:r>
            <a:r>
              <a:rPr lang="en-US" sz="2800" b="1" dirty="0">
                <a:latin typeface="Calibri" panose="020F0502020204030204" pitchFamily="34" charset="0"/>
                <a:ea typeface="Calibri" panose="020F0502020204030204" pitchFamily="34" charset="0"/>
                <a:cs typeface="Times New Roman" panose="02020603050405020304" pitchFamily="18" charset="0"/>
              </a:rPr>
              <a:t> (if known) and anyone identified in the referral acceptance screen as a person who has knowledge of the child’s situation. In addition, if the report was called in by medical professionals, interview current or past healthcare providers. These last folks are considered </a:t>
            </a:r>
            <a:r>
              <a:rPr lang="en-US"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collaterals</a:t>
            </a:r>
            <a:r>
              <a:rPr lang="en-US" sz="2800" b="1" dirty="0">
                <a:latin typeface="Calibri" panose="020F0502020204030204" pitchFamily="34" charset="0"/>
                <a:ea typeface="Calibri" panose="020F0502020204030204" pitchFamily="34" charset="0"/>
                <a:cs typeface="Times New Roman" panose="02020603050405020304" pitchFamily="18" charset="0"/>
              </a:rPr>
              <a:t>. The collaterals will be different on each case, but basically they are anyone with knowledge that can help determine if the report is true.</a:t>
            </a:r>
            <a:endParaRPr lang="en-US" sz="2800" dirty="0"/>
          </a:p>
        </p:txBody>
      </p:sp>
      <p:grpSp>
        <p:nvGrpSpPr>
          <p:cNvPr id="3" name="Group 2">
            <a:extLst>
              <a:ext uri="{FF2B5EF4-FFF2-40B4-BE49-F238E27FC236}">
                <a16:creationId xmlns:a16="http://schemas.microsoft.com/office/drawing/2014/main" id="{01DB6F51-B222-4F4C-B717-5E3A4EE03B6B}"/>
              </a:ext>
            </a:extLst>
          </p:cNvPr>
          <p:cNvGrpSpPr/>
          <p:nvPr/>
        </p:nvGrpSpPr>
        <p:grpSpPr>
          <a:xfrm>
            <a:off x="9768948" y="5237480"/>
            <a:ext cx="1828800" cy="968159"/>
            <a:chOff x="9740900" y="5648541"/>
            <a:chExt cx="1828800" cy="968159"/>
          </a:xfrm>
        </p:grpSpPr>
        <p:sp>
          <p:nvSpPr>
            <p:cNvPr id="4" name="Rectangle 3">
              <a:extLst>
                <a:ext uri="{FF2B5EF4-FFF2-40B4-BE49-F238E27FC236}">
                  <a16:creationId xmlns:a16="http://schemas.microsoft.com/office/drawing/2014/main" id="{D4FAFCD6-2CEA-4A81-9D69-2C24A9069C00}"/>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4C83DB-679A-441D-A589-303C063404DF}"/>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346604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122690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B6BC1171-14B2-4D3A-A14F-675C8868519F}"/>
                  </a:ext>
                </a:extLst>
              </p:cNvPr>
              <p:cNvGraphicFramePr>
                <a:graphicFrameLocks noChangeAspect="1"/>
              </p:cNvGraphicFramePr>
              <p:nvPr>
                <p:extLst>
                  <p:ext uri="{D42A27DB-BD31-4B8C-83A1-F6EECF244321}">
                    <p14:modId xmlns:p14="http://schemas.microsoft.com/office/powerpoint/2010/main" val="914564900"/>
                  </p:ext>
                </p:extLst>
              </p:nvPr>
            </p:nvGraphicFramePr>
            <p:xfrm>
              <a:off x="4572000" y="2571750"/>
              <a:ext cx="3048000" cy="1714500"/>
            </p:xfrm>
            <a:graphic>
              <a:graphicData uri="http://schemas.microsoft.com/office/powerpoint/2016/slidezoom">
                <pslz:sldZm>
                  <pslz:sldZmObj sldId="272" cId="3895849213">
                    <pslz:zmPr id="{FD036089-1896-4E71-9F91-793F80B4C400}"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B6BC1171-14B2-4D3A-A14F-675C8868519F}"/>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149190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ADDD74-E3DC-46F8-B5D5-CB18C80C94C7}"/>
              </a:ext>
            </a:extLst>
          </p:cNvPr>
          <p:cNvSpPr/>
          <p:nvPr/>
        </p:nvSpPr>
        <p:spPr>
          <a:xfrm>
            <a:off x="1277629" y="2816364"/>
            <a:ext cx="9636742"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Assess Immediate Safety</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84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E444B8-51B4-48C1-AF49-927BA1138AC2}"/>
              </a:ext>
            </a:extLst>
          </p:cNvPr>
          <p:cNvSpPr/>
          <p:nvPr/>
        </p:nvSpPr>
        <p:spPr>
          <a:xfrm>
            <a:off x="584200" y="210587"/>
            <a:ext cx="10972800" cy="6436827"/>
          </a:xfrm>
          <a:prstGeom prst="rect">
            <a:avLst/>
          </a:prstGeom>
        </p:spPr>
        <p:txBody>
          <a:bodyPr wrap="square">
            <a:spAutoFit/>
          </a:bodyPr>
          <a:lstStyle/>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Starting with the first family contact </a:t>
            </a:r>
            <a:r>
              <a:rPr lang="en-US" sz="2400" b="1" i="1" dirty="0">
                <a:latin typeface="Calibri" panose="020F0502020204030204" pitchFamily="34" charset="0"/>
                <a:ea typeface="Calibri" panose="020F0502020204030204" pitchFamily="34" charset="0"/>
                <a:cs typeface="Times New Roman" panose="02020603050405020304" pitchFamily="18" charset="0"/>
              </a:rPr>
              <a:t>and on every other contact with the family while the case is opened</a:t>
            </a:r>
            <a:r>
              <a:rPr lang="en-US" sz="2400" b="1" dirty="0">
                <a:latin typeface="Calibri" panose="020F0502020204030204" pitchFamily="34" charset="0"/>
                <a:ea typeface="Calibri" panose="020F0502020204030204" pitchFamily="34" charset="0"/>
                <a:cs typeface="Times New Roman" panose="02020603050405020304" pitchFamily="18" charset="0"/>
              </a:rPr>
              <a:t>, workers assess for immediate safety of the children. DCFS has identified 14 safety factors that could pose an immediate danger to children in the home. The safety factor cards are on your tables.</a:t>
            </a:r>
          </a:p>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Safety factors and risk of maltreatment are not the same thing. It is possible for abuse and neglect to occur but not pose an immediate threat to the safety of the children in the home. In this respect, we are defining safety as something that if left unaddressed could result in severe physical injury or death.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If DCFS finds a safety factor(s) and/or verifies as safety factor on a CACD investigation the worker cannot leave the home without an intervention to assure</a:t>
            </a:r>
          </a:p>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 safety.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FAC6361D-1E62-4A56-9222-8D5FF4C8EB06}"/>
              </a:ext>
            </a:extLst>
          </p:cNvPr>
          <p:cNvGrpSpPr/>
          <p:nvPr/>
        </p:nvGrpSpPr>
        <p:grpSpPr>
          <a:xfrm>
            <a:off x="9593976" y="5522706"/>
            <a:ext cx="1828800" cy="968159"/>
            <a:chOff x="9740900" y="5648541"/>
            <a:chExt cx="1828800" cy="968159"/>
          </a:xfrm>
        </p:grpSpPr>
        <p:sp>
          <p:nvSpPr>
            <p:cNvPr id="4" name="Rectangle 3">
              <a:extLst>
                <a:ext uri="{FF2B5EF4-FFF2-40B4-BE49-F238E27FC236}">
                  <a16:creationId xmlns:a16="http://schemas.microsoft.com/office/drawing/2014/main" id="{C6988059-2357-4232-A853-8CBCE466CD2A}"/>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42BE4F-317D-4527-9055-C6328D943A9A}"/>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1390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22325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5C2EB8E1-EEC9-4032-B554-5FE1DF770D8D}"/>
                  </a:ext>
                </a:extLst>
              </p:cNvPr>
              <p:cNvGraphicFramePr>
                <a:graphicFrameLocks noChangeAspect="1"/>
              </p:cNvGraphicFramePr>
              <p:nvPr>
                <p:extLst>
                  <p:ext uri="{D42A27DB-BD31-4B8C-83A1-F6EECF244321}">
                    <p14:modId xmlns:p14="http://schemas.microsoft.com/office/powerpoint/2010/main" val="906229239"/>
                  </p:ext>
                </p:extLst>
              </p:nvPr>
            </p:nvGraphicFramePr>
            <p:xfrm>
              <a:off x="4572000" y="2571750"/>
              <a:ext cx="3048000" cy="1714500"/>
            </p:xfrm>
            <a:graphic>
              <a:graphicData uri="http://schemas.microsoft.com/office/powerpoint/2016/slidezoom">
                <pslz:sldZm>
                  <pslz:sldZmObj sldId="274" cId="1270850340">
                    <pslz:zmPr id="{F8134504-17A5-4A2C-B441-80FB058CB8AA}"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5C2EB8E1-EEC9-4032-B554-5FE1DF770D8D}"/>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204231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1754326"/>
          </a:xfrm>
          <a:prstGeom prst="rect">
            <a:avLst/>
          </a:prstGeom>
          <a:noFill/>
        </p:spPr>
        <p:txBody>
          <a:bodyPr wrap="square" rtlCol="0">
            <a:spAutoFit/>
          </a:bodyPr>
          <a:lstStyle/>
          <a:p>
            <a:pPr algn="ctr"/>
            <a:r>
              <a:rPr lang="en-US" sz="3600" dirty="0"/>
              <a:t>Child </a:t>
            </a:r>
            <a:r>
              <a:rPr lang="en-US" sz="3600" dirty="0" err="1"/>
              <a:t>Maltx</a:t>
            </a:r>
            <a:r>
              <a:rPr lang="en-US" sz="36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1754326"/>
          </a:xfrm>
          <a:prstGeom prst="rect">
            <a:avLst/>
          </a:prstGeom>
          <a:noFill/>
        </p:spPr>
        <p:txBody>
          <a:bodyPr wrap="square" rtlCol="0">
            <a:spAutoFit/>
          </a:bodyPr>
          <a:lstStyle/>
          <a:p>
            <a:pPr algn="ctr"/>
            <a:r>
              <a:rPr lang="en-US" sz="3600" dirty="0"/>
              <a:t>Child </a:t>
            </a:r>
            <a:r>
              <a:rPr lang="en-US" sz="3600" dirty="0" err="1"/>
              <a:t>Maltx</a:t>
            </a:r>
            <a:r>
              <a:rPr lang="en-US" sz="36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1754326"/>
          </a:xfrm>
          <a:prstGeom prst="rect">
            <a:avLst/>
          </a:prstGeom>
          <a:noFill/>
        </p:spPr>
        <p:txBody>
          <a:bodyPr wrap="square" rtlCol="0">
            <a:spAutoFit/>
          </a:bodyPr>
          <a:lstStyle/>
          <a:p>
            <a:pPr lvl="0" algn="ctr"/>
            <a:r>
              <a:rPr lang="en-US" sz="3600" dirty="0">
                <a:solidFill>
                  <a:prstClr val="white"/>
                </a:solidFill>
              </a:rPr>
              <a:t>Child </a:t>
            </a:r>
            <a:r>
              <a:rPr lang="en-US" sz="3600" dirty="0" err="1">
                <a:solidFill>
                  <a:prstClr val="white"/>
                </a:solidFill>
              </a:rPr>
              <a:t>Maltx</a:t>
            </a:r>
            <a:r>
              <a:rPr lang="en-US" sz="36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1754326"/>
          </a:xfrm>
          <a:prstGeom prst="rect">
            <a:avLst/>
          </a:prstGeom>
          <a:noFill/>
        </p:spPr>
        <p:txBody>
          <a:bodyPr wrap="square" rtlCol="0">
            <a:spAutoFit/>
          </a:bodyPr>
          <a:lstStyle/>
          <a:p>
            <a:pPr lvl="0" algn="ctr"/>
            <a:r>
              <a:rPr lang="en-US" sz="3600" dirty="0">
                <a:solidFill>
                  <a:prstClr val="white"/>
                </a:solidFill>
              </a:rPr>
              <a:t>Child </a:t>
            </a:r>
            <a:r>
              <a:rPr lang="en-US" sz="3600" dirty="0" err="1">
                <a:solidFill>
                  <a:prstClr val="white"/>
                </a:solidFill>
              </a:rPr>
              <a:t>Maltx</a:t>
            </a:r>
            <a:r>
              <a:rPr lang="en-US" sz="36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2491273" y="404536"/>
            <a:ext cx="2635623" cy="1200329"/>
          </a:xfrm>
          <a:prstGeom prst="rect">
            <a:avLst/>
          </a:prstGeom>
          <a:noFill/>
        </p:spPr>
        <p:txBody>
          <a:bodyPr wrap="square" rtlCol="0">
            <a:spAutoFit/>
          </a:bodyPr>
          <a:lstStyle/>
          <a:p>
            <a:r>
              <a:rPr lang="en-US" dirty="0"/>
              <a:t>Get’s the ball rolling</a:t>
            </a:r>
          </a:p>
          <a:p>
            <a:r>
              <a:rPr lang="en-US" dirty="0"/>
              <a:t>Establishes Hotline</a:t>
            </a:r>
          </a:p>
          <a:p>
            <a:r>
              <a:rPr lang="en-US"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6889397" y="1583092"/>
            <a:ext cx="2633362" cy="2031325"/>
          </a:xfrm>
          <a:prstGeom prst="rect">
            <a:avLst/>
          </a:prstGeom>
          <a:noFill/>
        </p:spPr>
        <p:txBody>
          <a:bodyPr wrap="square" rtlCol="0">
            <a:spAutoFit/>
          </a:bodyPr>
          <a:lstStyle/>
          <a:p>
            <a:pPr algn="r"/>
            <a:r>
              <a:rPr lang="en-US" dirty="0"/>
              <a:t>5 Categories of maltreatment</a:t>
            </a:r>
          </a:p>
          <a:p>
            <a:pPr algn="r"/>
            <a:r>
              <a:rPr lang="en-US" dirty="0"/>
              <a:t>Abandonment</a:t>
            </a:r>
          </a:p>
          <a:p>
            <a:pPr algn="r"/>
            <a:r>
              <a:rPr lang="en-US" dirty="0"/>
              <a:t>Abuse</a:t>
            </a:r>
          </a:p>
          <a:p>
            <a:pPr algn="r"/>
            <a:r>
              <a:rPr lang="en-US" dirty="0"/>
              <a:t>Neglect</a:t>
            </a:r>
          </a:p>
          <a:p>
            <a:pPr algn="r"/>
            <a:r>
              <a:rPr lang="en-US" dirty="0"/>
              <a:t>Sexual Abuse</a:t>
            </a:r>
          </a:p>
          <a:p>
            <a:pPr algn="r"/>
            <a:r>
              <a:rPr lang="en-US"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5997920" y="4431871"/>
            <a:ext cx="3481185" cy="1754326"/>
          </a:xfrm>
          <a:prstGeom prst="rect">
            <a:avLst/>
          </a:prstGeom>
          <a:noFill/>
        </p:spPr>
        <p:txBody>
          <a:bodyPr wrap="square" rtlCol="0">
            <a:spAutoFit/>
          </a:bodyPr>
          <a:lstStyle/>
          <a:p>
            <a:pPr algn="r"/>
            <a:r>
              <a:rPr lang="en-US" dirty="0"/>
              <a:t>Defines initiation</a:t>
            </a:r>
          </a:p>
          <a:p>
            <a:pPr algn="r"/>
            <a:r>
              <a:rPr lang="en-US" dirty="0"/>
              <a:t>Sets time frames</a:t>
            </a:r>
          </a:p>
          <a:p>
            <a:pPr algn="r"/>
            <a:r>
              <a:rPr lang="en-US" dirty="0"/>
              <a:t>Required interviews</a:t>
            </a:r>
          </a:p>
          <a:p>
            <a:pPr algn="r"/>
            <a:r>
              <a:rPr lang="en-US" dirty="0"/>
              <a:t>Access</a:t>
            </a:r>
          </a:p>
          <a:p>
            <a:pPr algn="r"/>
            <a:r>
              <a:rPr lang="en-US" dirty="0"/>
              <a:t>Determination</a:t>
            </a:r>
          </a:p>
          <a:p>
            <a:pPr algn="r"/>
            <a:r>
              <a:rPr lang="en-US"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2578723" y="3551492"/>
            <a:ext cx="2699239" cy="2031325"/>
          </a:xfrm>
          <a:prstGeom prst="rect">
            <a:avLst/>
          </a:prstGeom>
          <a:noFill/>
        </p:spPr>
        <p:txBody>
          <a:bodyPr wrap="square" rtlCol="0">
            <a:spAutoFit/>
          </a:bodyPr>
          <a:lstStyle/>
          <a:p>
            <a:r>
              <a:rPr lang="en-US" dirty="0"/>
              <a:t>Emergency custody &amp; who can take it</a:t>
            </a:r>
          </a:p>
          <a:p>
            <a:r>
              <a:rPr lang="en-US" dirty="0"/>
              <a:t>Central Registry</a:t>
            </a:r>
          </a:p>
          <a:p>
            <a:r>
              <a:rPr lang="en-US" dirty="0"/>
              <a:t>Release of records</a:t>
            </a:r>
          </a:p>
          <a:p>
            <a:pPr marL="285750" indent="-285750">
              <a:buFont typeface="Arial" panose="020B0604020202020204" pitchFamily="34" charset="0"/>
              <a:buChar char="•"/>
            </a:pPr>
            <a:r>
              <a:rPr lang="en-US" dirty="0"/>
              <a:t>to whom</a:t>
            </a:r>
          </a:p>
          <a:p>
            <a:pPr marL="285750" indent="-285750">
              <a:buFont typeface="Arial" panose="020B0604020202020204" pitchFamily="34" charset="0"/>
              <a:buChar char="•"/>
            </a:pPr>
            <a:r>
              <a:rPr lang="en-US" dirty="0"/>
              <a:t>circumstances</a:t>
            </a:r>
          </a:p>
          <a:p>
            <a:pPr marL="285750" indent="-285750">
              <a:buFont typeface="Arial" panose="020B0604020202020204" pitchFamily="34" charset="0"/>
              <a:buChar char="•"/>
            </a:pPr>
            <a:r>
              <a:rPr lang="en-US" dirty="0"/>
              <a:t>constraints</a:t>
            </a:r>
          </a:p>
        </p:txBody>
      </p:sp>
    </p:spTree>
    <p:extLst>
      <p:ext uri="{BB962C8B-B14F-4D97-AF65-F5344CB8AC3E}">
        <p14:creationId xmlns:p14="http://schemas.microsoft.com/office/powerpoint/2010/main" val="354937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4" grpId="0" animBg="1"/>
      <p:bldP spid="16" grpId="0"/>
      <p:bldP spid="17" grpId="0"/>
      <p:bldP spid="18" grpId="0"/>
      <p:bldP spid="19" grpId="0"/>
      <p:bldP spid="20" grpId="0"/>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F5FF8-1714-4AE1-8E8C-2BDFD08094B2}"/>
              </a:ext>
            </a:extLst>
          </p:cNvPr>
          <p:cNvSpPr/>
          <p:nvPr/>
        </p:nvSpPr>
        <p:spPr>
          <a:xfrm>
            <a:off x="360584" y="2816364"/>
            <a:ext cx="11470832"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Assess Home/Living Situation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850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E5D52-ACBB-435B-8B0C-3FCACE8E4DCA}"/>
              </a:ext>
            </a:extLst>
          </p:cNvPr>
          <p:cNvSpPr/>
          <p:nvPr/>
        </p:nvSpPr>
        <p:spPr>
          <a:xfrm>
            <a:off x="596900" y="830917"/>
            <a:ext cx="10985500" cy="5196166"/>
          </a:xfrm>
          <a:prstGeom prst="rect">
            <a:avLst/>
          </a:prstGeom>
        </p:spPr>
        <p:txBody>
          <a:bodyPr wrap="square">
            <a:spAutoFit/>
          </a:bodyPr>
          <a:lstStyle/>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Make a home visit to the place where the alleged victim lives. This visit can be in conjunction with all or some of the investigative interviews. If the alleged victim is in the hospital, the home visit MUST occur before the child is discharged. During the visit, you assess for safety factors, risk factors, and protective factors. You get the names (and other demographic information) of all children living in the home, their relationship to the adults in the home and to each other, and determine their condition.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A2FA0D86-B7B2-482A-AAFD-649DA522968E}"/>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BCEFC5C3-4CC6-4A07-8793-A58DABE11843}"/>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E7B1973-0007-4CFB-ACA4-0FAAD570238B}"/>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0455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2282867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01DB970E-6CF9-4613-AB96-03EC832230E4}"/>
                  </a:ext>
                </a:extLst>
              </p:cNvPr>
              <p:cNvGraphicFramePr>
                <a:graphicFrameLocks noChangeAspect="1"/>
              </p:cNvGraphicFramePr>
              <p:nvPr>
                <p:extLst>
                  <p:ext uri="{D42A27DB-BD31-4B8C-83A1-F6EECF244321}">
                    <p14:modId xmlns:p14="http://schemas.microsoft.com/office/powerpoint/2010/main" val="1013949490"/>
                  </p:ext>
                </p:extLst>
              </p:nvPr>
            </p:nvGraphicFramePr>
            <p:xfrm>
              <a:off x="4572000" y="2571750"/>
              <a:ext cx="3048000" cy="1714500"/>
            </p:xfrm>
            <a:graphic>
              <a:graphicData uri="http://schemas.microsoft.com/office/powerpoint/2016/slidezoom">
                <pslz:sldZm>
                  <pslz:sldZmObj sldId="283" cId="217664332">
                    <pslz:zmPr id="{3E25B7FA-72D9-4B4A-8FF4-094B56D92F83}"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01DB970E-6CF9-4613-AB96-03EC832230E4}"/>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810796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408B5-4D2B-412D-A0A6-97437EA0FF2E}"/>
              </a:ext>
            </a:extLst>
          </p:cNvPr>
          <p:cNvSpPr/>
          <p:nvPr/>
        </p:nvSpPr>
        <p:spPr>
          <a:xfrm>
            <a:off x="861234" y="2816364"/>
            <a:ext cx="10469533"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New Victims or Allegations</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64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E6F37-51D3-42E0-BD53-117DD40345CA}"/>
              </a:ext>
            </a:extLst>
          </p:cNvPr>
          <p:cNvSpPr/>
          <p:nvPr/>
        </p:nvSpPr>
        <p:spPr>
          <a:xfrm>
            <a:off x="609600" y="364475"/>
            <a:ext cx="10972800" cy="6129050"/>
          </a:xfrm>
          <a:prstGeom prst="rect">
            <a:avLst/>
          </a:prstGeom>
        </p:spPr>
        <p:txBody>
          <a:bodyPr wrap="square">
            <a:spAutoFit/>
          </a:bodyPr>
          <a:lstStyle/>
          <a:p>
            <a:pPr algn="just">
              <a:lnSpc>
                <a:spcPct val="150000"/>
              </a:lnSpc>
              <a:tabLst>
                <a:tab pos="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Call the Hotline if and only if one of the following conditions exists:</a:t>
            </a:r>
          </a:p>
          <a:p>
            <a:pPr marL="342900" marR="0" lvl="0" indent="-342900" algn="just">
              <a:lnSpc>
                <a:spcPct val="150000"/>
              </a:lnSpc>
              <a:spcBef>
                <a:spcPts val="0"/>
              </a:spcBef>
              <a:spcAft>
                <a:spcPts val="0"/>
              </a:spcAft>
              <a:buFont typeface="Symbol" panose="05050102010706020507" pitchFamily="18" charset="2"/>
              <a:buChar char=""/>
              <a:tabLst>
                <a:tab pos="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You were investigating a Priority II report and the new allegation is a Priority I allegation. Check PUB 357 and the DCFS-CACD Interagency Agreement on CHRIS Net if you are not sure.</a:t>
            </a:r>
          </a:p>
          <a:p>
            <a:pPr marL="342900" marR="0" lvl="0" indent="-342900" algn="just">
              <a:lnSpc>
                <a:spcPct val="150000"/>
              </a:lnSpc>
              <a:spcBef>
                <a:spcPts val="0"/>
              </a:spcBef>
              <a:spcAft>
                <a:spcPts val="0"/>
              </a:spcAft>
              <a:buFont typeface="Symbol" panose="05050102010706020507" pitchFamily="18" charset="2"/>
              <a:buChar char=""/>
              <a:tabLst>
                <a:tab pos="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The new allegation involves an alleged offender outside the home.</a:t>
            </a:r>
          </a:p>
          <a:p>
            <a:pPr algn="just">
              <a:lnSpc>
                <a:spcPct val="150000"/>
              </a:lnSpc>
              <a:tabLst>
                <a:tab pos="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Otherwise, add the allegations to the current report in CHRIS.</a:t>
            </a:r>
          </a:p>
          <a:p>
            <a:pPr algn="just">
              <a:lnSpc>
                <a:spcPct val="150000"/>
              </a:lnSpc>
              <a:tabLst>
                <a:tab pos="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When there is a new victim, change the child’s role in CHRIS to victim or add the child with the role of victim in CHRIS. This is a good place to also use the notes field to document the date the changes/updates were made.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7087F45-0681-4E31-B429-3838AFA240B1}"/>
              </a:ext>
            </a:extLst>
          </p:cNvPr>
          <p:cNvGrpSpPr/>
          <p:nvPr/>
        </p:nvGrpSpPr>
        <p:grpSpPr>
          <a:xfrm>
            <a:off x="7593318" y="5816321"/>
            <a:ext cx="1828800" cy="968159"/>
            <a:chOff x="9740900" y="5648541"/>
            <a:chExt cx="1828800" cy="968159"/>
          </a:xfrm>
        </p:grpSpPr>
        <p:sp>
          <p:nvSpPr>
            <p:cNvPr id="4" name="Rectangle 3">
              <a:extLst>
                <a:ext uri="{FF2B5EF4-FFF2-40B4-BE49-F238E27FC236}">
                  <a16:creationId xmlns:a16="http://schemas.microsoft.com/office/drawing/2014/main" id="{5B46CF33-51C2-4DFD-82BF-BD18733A465A}"/>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7C81EC-D650-4D19-A1D7-AB13EE155ECD}"/>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4261949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1792301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C889C7C4-0BA7-4018-9CE3-3FE5A38509AD}"/>
                  </a:ext>
                </a:extLst>
              </p:cNvPr>
              <p:cNvGraphicFramePr>
                <a:graphicFrameLocks noChangeAspect="1"/>
              </p:cNvGraphicFramePr>
              <p:nvPr>
                <p:extLst>
                  <p:ext uri="{D42A27DB-BD31-4B8C-83A1-F6EECF244321}">
                    <p14:modId xmlns:p14="http://schemas.microsoft.com/office/powerpoint/2010/main" val="1936170174"/>
                  </p:ext>
                </p:extLst>
              </p:nvPr>
            </p:nvGraphicFramePr>
            <p:xfrm>
              <a:off x="4572000" y="2571750"/>
              <a:ext cx="3048000" cy="1714500"/>
            </p:xfrm>
            <a:graphic>
              <a:graphicData uri="http://schemas.microsoft.com/office/powerpoint/2016/slidezoom">
                <pslz:sldZm>
                  <pslz:sldZmObj sldId="278" cId="3939962840">
                    <pslz:zmPr id="{831F889C-1D1D-432C-BA42-DB0E1ED492A7}"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C889C7C4-0BA7-4018-9CE3-3FE5A38509AD}"/>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1964287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B0AD0D-38FD-41B2-A02B-B5AA52C4B060}"/>
              </a:ext>
            </a:extLst>
          </p:cNvPr>
          <p:cNvSpPr/>
          <p:nvPr/>
        </p:nvSpPr>
        <p:spPr>
          <a:xfrm>
            <a:off x="1074336" y="2172278"/>
            <a:ext cx="10043327" cy="2513445"/>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Investigation Conferences</a:t>
            </a:r>
          </a:p>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 with Supervisor</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9962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3692E9-FB31-4C3D-A393-59D9E8FAF9E0}"/>
              </a:ext>
            </a:extLst>
          </p:cNvPr>
          <p:cNvSpPr/>
          <p:nvPr/>
        </p:nvSpPr>
        <p:spPr>
          <a:xfrm>
            <a:off x="584200" y="1051490"/>
            <a:ext cx="10972800" cy="4755020"/>
          </a:xfrm>
          <a:prstGeom prst="rect">
            <a:avLst/>
          </a:prstGeom>
        </p:spPr>
        <p:txBody>
          <a:bodyPr wrap="square">
            <a:spAutoFit/>
          </a:bodyPr>
          <a:lstStyle/>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 supervisor conducts a supervisory conference with the investigator within 72 hours of initiation (another good reason to get your required documentation of interviews and safety assessments done within 48 hours).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Another worker/supervisor conference occurs within 14 days of the receipt of the report (not the investigation initiation).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B552C573-255B-4BA0-9611-C7ECBADFCB35}"/>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BF4F20AE-F9E9-4291-99D2-705CDD5F5460}"/>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00804C-7D3E-402E-BA81-08592EE20097}"/>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260443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2680423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3776448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9E5F04BD-7828-4F97-9EC4-77460A59C1AB}"/>
                  </a:ext>
                </a:extLst>
              </p:cNvPr>
              <p:cNvGraphicFramePr>
                <a:graphicFrameLocks noChangeAspect="1"/>
              </p:cNvGraphicFramePr>
              <p:nvPr>
                <p:extLst>
                  <p:ext uri="{D42A27DB-BD31-4B8C-83A1-F6EECF244321}">
                    <p14:modId xmlns:p14="http://schemas.microsoft.com/office/powerpoint/2010/main" val="1346507928"/>
                  </p:ext>
                </p:extLst>
              </p:nvPr>
            </p:nvGraphicFramePr>
            <p:xfrm>
              <a:off x="4572000" y="2571750"/>
              <a:ext cx="3048000" cy="1714500"/>
            </p:xfrm>
            <a:graphic>
              <a:graphicData uri="http://schemas.microsoft.com/office/powerpoint/2016/slidezoom">
                <pslz:sldZm>
                  <pslz:sldZmObj sldId="280" cId="2830983091">
                    <pslz:zmPr id="{81184754-35D8-47FE-BE4B-0CA33C2BC4B8}"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9E5F04BD-7828-4F97-9EC4-77460A59C1AB}"/>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330734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D4DE06-1970-4B2B-B898-74044E89AB56}"/>
              </a:ext>
            </a:extLst>
          </p:cNvPr>
          <p:cNvSpPr/>
          <p:nvPr/>
        </p:nvSpPr>
        <p:spPr>
          <a:xfrm>
            <a:off x="3062221" y="2816364"/>
            <a:ext cx="6067559"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Protection Plan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0983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6FCEE0-EF56-452D-B44F-C65A3943869C}"/>
              </a:ext>
            </a:extLst>
          </p:cNvPr>
          <p:cNvSpPr/>
          <p:nvPr/>
        </p:nvSpPr>
        <p:spPr>
          <a:xfrm>
            <a:off x="622300" y="1125806"/>
            <a:ext cx="10833100" cy="4606389"/>
          </a:xfrm>
          <a:prstGeom prst="rect">
            <a:avLst/>
          </a:prstGeom>
        </p:spPr>
        <p:txBody>
          <a:bodyPr wrap="square">
            <a:spAutoFit/>
          </a:bodyPr>
          <a:lstStyle/>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A Protection Plan is one option after identification of a safety factor(s).  The plan must address all identified safety factors and detail who does what (including the FSW) to keep kids safe. Protection Plans address the here and now, and as such are time limited. This is the major difference between a case plan and a protection plan.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rPr>
              <a:t>A Protection Plan triggers a Team Decision Making meeting.</a:t>
            </a:r>
            <a:endParaRPr lang="en-US" sz="2800" dirty="0"/>
          </a:p>
        </p:txBody>
      </p:sp>
      <p:grpSp>
        <p:nvGrpSpPr>
          <p:cNvPr id="3" name="Group 2">
            <a:extLst>
              <a:ext uri="{FF2B5EF4-FFF2-40B4-BE49-F238E27FC236}">
                <a16:creationId xmlns:a16="http://schemas.microsoft.com/office/drawing/2014/main" id="{D2009D18-6FE4-4044-ABDC-763D79352D7E}"/>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B83445C6-3735-4D2E-B096-D7AF979147B2}"/>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7A362C-5EB1-4FD6-98EC-99806EDB55CE}"/>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3928840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4121967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C7CE4F29-01E9-4EFB-877E-2A1371CD3CC8}"/>
                  </a:ext>
                </a:extLst>
              </p:cNvPr>
              <p:cNvGraphicFramePr>
                <a:graphicFrameLocks noChangeAspect="1"/>
              </p:cNvGraphicFramePr>
              <p:nvPr>
                <p:extLst>
                  <p:ext uri="{D42A27DB-BD31-4B8C-83A1-F6EECF244321}">
                    <p14:modId xmlns:p14="http://schemas.microsoft.com/office/powerpoint/2010/main" val="4071037368"/>
                  </p:ext>
                </p:extLst>
              </p:nvPr>
            </p:nvGraphicFramePr>
            <p:xfrm>
              <a:off x="4572000" y="2571750"/>
              <a:ext cx="3048000" cy="1714500"/>
            </p:xfrm>
            <a:graphic>
              <a:graphicData uri="http://schemas.microsoft.com/office/powerpoint/2016/slidezoom">
                <pslz:sldZm>
                  <pslz:sldZmObj sldId="282" cId="1870443792">
                    <pslz:zmPr id="{A7AB6800-7410-45EE-9FF7-3901233283A1}"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C7CE4F29-01E9-4EFB-877E-2A1371CD3CC8}"/>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791766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8A2B11-E221-4798-BD8A-0EAD883CA693}"/>
              </a:ext>
            </a:extLst>
          </p:cNvPr>
          <p:cNvSpPr/>
          <p:nvPr/>
        </p:nvSpPr>
        <p:spPr>
          <a:xfrm>
            <a:off x="2403771" y="2816364"/>
            <a:ext cx="7384458"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Protective Custody</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443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8FCBEA-2D9F-4F1F-AABC-C720F487DB4B}"/>
              </a:ext>
            </a:extLst>
          </p:cNvPr>
          <p:cNvSpPr/>
          <p:nvPr/>
        </p:nvSpPr>
        <p:spPr>
          <a:xfrm>
            <a:off x="596900" y="694918"/>
            <a:ext cx="10985500" cy="5468164"/>
          </a:xfrm>
          <a:prstGeom prst="rect">
            <a:avLst/>
          </a:prstGeom>
        </p:spPr>
        <p:txBody>
          <a:bodyPr wrap="square">
            <a:spAutoFit/>
          </a:bodyPr>
          <a:lstStyle/>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Protective custody is another option when an investigator finds a safety factor. Protective custody is also called a 72 hour hold. There must be an immediate danger to the child. A 72 hour hold cannot be extended. The FSW should get supervisor input on a hold (when possible). The FSW must contact OCC immediately and request an ex </a:t>
            </a:r>
            <a:r>
              <a:rPr lang="en-US" sz="2400" b="1" dirty="0" err="1">
                <a:latin typeface="Calibri" panose="020F0502020204030204" pitchFamily="34" charset="0"/>
                <a:ea typeface="Calibri" panose="020F0502020204030204" pitchFamily="34" charset="0"/>
                <a:cs typeface="Times New Roman" panose="02020603050405020304" pitchFamily="18" charset="0"/>
              </a:rPr>
              <a:t>parte</a:t>
            </a:r>
            <a:r>
              <a:rPr lang="en-US" sz="2400" b="1" dirty="0">
                <a:latin typeface="Calibri" panose="020F0502020204030204" pitchFamily="34" charset="0"/>
                <a:ea typeface="Calibri" panose="020F0502020204030204" pitchFamily="34" charset="0"/>
                <a:cs typeface="Times New Roman" panose="02020603050405020304" pitchFamily="18" charset="0"/>
              </a:rPr>
              <a:t> emergency order. The FSW must prepare an affidavit and in the affidavit address reasonable efforts to prevent removal or clearly articulate why there were no “reasonable” efforts that could be made.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Review the new affidavit form and be prepared to answer all the questions on that form.</a:t>
            </a:r>
            <a:endParaRPr lang="en-US" sz="2400" dirty="0"/>
          </a:p>
        </p:txBody>
      </p:sp>
      <p:grpSp>
        <p:nvGrpSpPr>
          <p:cNvPr id="3" name="Group 2">
            <a:extLst>
              <a:ext uri="{FF2B5EF4-FFF2-40B4-BE49-F238E27FC236}">
                <a16:creationId xmlns:a16="http://schemas.microsoft.com/office/drawing/2014/main" id="{F664AFE6-9112-44DE-BE19-E821D300313F}"/>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1800F74A-D1D5-460C-B257-2C8524BC2BAF}"/>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DD060F-7C2F-4D20-B44F-31977D2D5E77}"/>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605185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406866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751A1171-EEA7-4503-9A48-406734891AAD}"/>
                  </a:ext>
                </a:extLst>
              </p:cNvPr>
              <p:cNvGraphicFramePr>
                <a:graphicFrameLocks noChangeAspect="1"/>
              </p:cNvGraphicFramePr>
              <p:nvPr>
                <p:extLst>
                  <p:ext uri="{D42A27DB-BD31-4B8C-83A1-F6EECF244321}">
                    <p14:modId xmlns:p14="http://schemas.microsoft.com/office/powerpoint/2010/main" val="1447342442"/>
                  </p:ext>
                </p:extLst>
              </p:nvPr>
            </p:nvGraphicFramePr>
            <p:xfrm>
              <a:off x="4572000" y="2571750"/>
              <a:ext cx="3048000" cy="1714500"/>
            </p:xfrm>
            <a:graphic>
              <a:graphicData uri="http://schemas.microsoft.com/office/powerpoint/2016/slidezoom">
                <pslz:sldZm>
                  <pslz:sldZmObj sldId="285" cId="3367563513">
                    <pslz:zmPr id="{E99E12AB-745D-46AD-AAC7-AEC760FD171F}"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751A1171-EEA7-4503-9A48-406734891AAD}"/>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25048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5E4EFBC8-7B06-47B9-A549-814CFAC34C30}"/>
                  </a:ext>
                </a:extLst>
              </p:cNvPr>
              <p:cNvGraphicFramePr>
                <a:graphicFrameLocks noChangeAspect="1"/>
              </p:cNvGraphicFramePr>
              <p:nvPr>
                <p:extLst>
                  <p:ext uri="{D42A27DB-BD31-4B8C-83A1-F6EECF244321}">
                    <p14:modId xmlns:p14="http://schemas.microsoft.com/office/powerpoint/2010/main" val="1174326519"/>
                  </p:ext>
                </p:extLst>
              </p:nvPr>
            </p:nvGraphicFramePr>
            <p:xfrm>
              <a:off x="3970985" y="115124"/>
              <a:ext cx="3048000" cy="1714500"/>
            </p:xfrm>
            <a:graphic>
              <a:graphicData uri="http://schemas.microsoft.com/office/powerpoint/2016/slidezoom">
                <pslz:sldZm>
                  <pslz:sldZmObj sldId="262" cId="3774257994">
                    <pslz:zmPr id="{5820E00C-EF1E-47C0-B4DC-EEA00DBD0082}"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5E4EFBC8-7B06-47B9-A549-814CFAC34C30}"/>
                  </a:ext>
                </a:extLst>
              </p:cNvPr>
              <p:cNvPicPr>
                <a:picLocks noGrp="1" noRot="1" noChangeAspect="1" noMove="1" noResize="1" noEditPoints="1" noAdjustHandles="1" noChangeArrowheads="1" noChangeShapeType="1"/>
              </p:cNvPicPr>
              <p:nvPr/>
            </p:nvPicPr>
            <p:blipFill>
              <a:blip r:embed="rId5"/>
              <a:stretch>
                <a:fillRect/>
              </a:stretch>
            </p:blipFill>
            <p:spPr>
              <a:xfrm>
                <a:off x="3970985" y="115124"/>
                <a:ext cx="3048000" cy="1714500"/>
              </a:xfrm>
              <a:prstGeom prst="rect">
                <a:avLst/>
              </a:prstGeom>
            </p:spPr>
          </p:pic>
        </mc:Fallback>
      </mc:AlternateContent>
    </p:spTree>
    <p:extLst>
      <p:ext uri="{BB962C8B-B14F-4D97-AF65-F5344CB8AC3E}">
        <p14:creationId xmlns:p14="http://schemas.microsoft.com/office/powerpoint/2010/main" val="30904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076FC4-0131-4197-82CB-B649B890D6D6}"/>
              </a:ext>
            </a:extLst>
          </p:cNvPr>
          <p:cNvSpPr/>
          <p:nvPr/>
        </p:nvSpPr>
        <p:spPr>
          <a:xfrm>
            <a:off x="1524000" y="1528191"/>
            <a:ext cx="9144000" cy="3801618"/>
          </a:xfrm>
          <a:prstGeom prst="rect">
            <a:avLst/>
          </a:prstGeom>
        </p:spPr>
        <p:txBody>
          <a:bodyPr wrap="squar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Reasonable Efforts</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To</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Prevent Removal</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563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27EC2-E20B-42E2-9F21-6761E75C4A11}"/>
              </a:ext>
            </a:extLst>
          </p:cNvPr>
          <p:cNvSpPr/>
          <p:nvPr/>
        </p:nvSpPr>
        <p:spPr>
          <a:xfrm>
            <a:off x="609600" y="815881"/>
            <a:ext cx="10972800" cy="5882829"/>
          </a:xfrm>
          <a:prstGeom prst="rect">
            <a:avLst/>
          </a:prstGeom>
        </p:spPr>
        <p:txBody>
          <a:bodyPr wrap="square">
            <a:spAutoFit/>
          </a:bodyPr>
          <a:lstStyle/>
          <a:p>
            <a:pPr>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DCFS must show that it made reasonable efforts to prevent removal. These efforts include any services provided during the investigation, services provided in the past if the family had an open case, protection plans, Team Decision Making meetings, and any informal services available to the family.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If the Division becomes involved during a crisis or the situation is so dangerous that there are no </a:t>
            </a:r>
            <a:r>
              <a:rPr lang="en-US" sz="2400" b="1" u="sng" dirty="0">
                <a:latin typeface="Calibri" panose="020F0502020204030204" pitchFamily="34" charset="0"/>
                <a:ea typeface="Calibri" panose="020F0502020204030204" pitchFamily="34" charset="0"/>
                <a:cs typeface="Times New Roman" panose="02020603050405020304" pitchFamily="18" charset="0"/>
              </a:rPr>
              <a:t>reasonable</a:t>
            </a:r>
            <a:r>
              <a:rPr lang="en-US" sz="2400" b="1" dirty="0">
                <a:latin typeface="Calibri" panose="020F0502020204030204" pitchFamily="34" charset="0"/>
                <a:ea typeface="Calibri" panose="020F0502020204030204" pitchFamily="34" charset="0"/>
                <a:cs typeface="Times New Roman" panose="02020603050405020304" pitchFamily="18" charset="0"/>
              </a:rPr>
              <a:t> efforts that could be made, the investigator must be able to clearly explain the nature of the emergency, the nature of the threat to safety and why no efforts could be made to alleviate the crisis and keep children</a:t>
            </a:r>
          </a:p>
          <a:p>
            <a:pPr>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 safe.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F052BE59-5E1E-4FCB-AC79-6477AA9B45E6}"/>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F3004284-3FB3-498F-9954-5B1936B9E12E}"/>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C71E4D-B710-4DCD-B11E-519E2D3A453A}"/>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728098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1791843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41CC6063-E862-4053-BB05-6669D126605A}"/>
                  </a:ext>
                </a:extLst>
              </p:cNvPr>
              <p:cNvGraphicFramePr>
                <a:graphicFrameLocks noChangeAspect="1"/>
              </p:cNvGraphicFramePr>
              <p:nvPr>
                <p:extLst>
                  <p:ext uri="{D42A27DB-BD31-4B8C-83A1-F6EECF244321}">
                    <p14:modId xmlns:p14="http://schemas.microsoft.com/office/powerpoint/2010/main" val="2523938066"/>
                  </p:ext>
                </p:extLst>
              </p:nvPr>
            </p:nvGraphicFramePr>
            <p:xfrm>
              <a:off x="4572000" y="2571750"/>
              <a:ext cx="3048000" cy="1714500"/>
            </p:xfrm>
            <a:graphic>
              <a:graphicData uri="http://schemas.microsoft.com/office/powerpoint/2016/slidezoom">
                <pslz:sldZm>
                  <pslz:sldZmObj sldId="287" cId="2982196754">
                    <pslz:zmPr id="{4802C8D5-E738-4440-8636-30412A867077}"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41CC6063-E862-4053-BB05-6669D126605A}"/>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3589732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6C6C0-07E5-44B0-8494-33FCFF036D1C}"/>
              </a:ext>
            </a:extLst>
          </p:cNvPr>
          <p:cNvSpPr/>
          <p:nvPr/>
        </p:nvSpPr>
        <p:spPr>
          <a:xfrm>
            <a:off x="630817" y="2816364"/>
            <a:ext cx="10930365"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Investigation Determination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196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195A6-5016-4233-AD75-5DE87F9F4D46}"/>
              </a:ext>
            </a:extLst>
          </p:cNvPr>
          <p:cNvSpPr/>
          <p:nvPr/>
        </p:nvSpPr>
        <p:spPr>
          <a:xfrm>
            <a:off x="622300" y="764585"/>
            <a:ext cx="10985500" cy="5328831"/>
          </a:xfrm>
          <a:prstGeom prst="rect">
            <a:avLst/>
          </a:prstGeom>
        </p:spPr>
        <p:txBody>
          <a:bodyPr wrap="square">
            <a:spAutoFit/>
          </a:bodyPr>
          <a:lstStyle/>
          <a:p>
            <a:pPr>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DCFS has 45 days to complete an investigation and to make a determination. However, the FSW is expected to complete his or her part within 30 days, leaving the remaining time for supervisory review, and any additional work identified as part of that review.</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The following determinations can be made on a child maltreatment investigation: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Unsubstantiated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True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True but exempt</a:t>
            </a:r>
          </a:p>
          <a:p>
            <a:pPr marL="342900" marR="0" lvl="0" indent="-342900">
              <a:lnSpc>
                <a:spcPct val="150000"/>
              </a:lnSpc>
              <a:spcBef>
                <a:spcPts val="0"/>
              </a:spcBef>
              <a:spcAft>
                <a:spcPts val="80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Inactive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40EEDE2C-B3FA-47CB-B1EE-BB2AD96E75CB}"/>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0E0378DC-E04D-4FBE-B3C1-78E81D492279}"/>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FB9287-AC62-4F9C-AD36-2FAB0AC600CC}"/>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735754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4106231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A8C5A1A9-55C2-4AF1-97A6-9A08CA9DCE76}"/>
                  </a:ext>
                </a:extLst>
              </p:cNvPr>
              <p:cNvGraphicFramePr>
                <a:graphicFrameLocks noChangeAspect="1"/>
              </p:cNvGraphicFramePr>
              <p:nvPr>
                <p:extLst>
                  <p:ext uri="{D42A27DB-BD31-4B8C-83A1-F6EECF244321}">
                    <p14:modId xmlns:p14="http://schemas.microsoft.com/office/powerpoint/2010/main" val="2337894317"/>
                  </p:ext>
                </p:extLst>
              </p:nvPr>
            </p:nvGraphicFramePr>
            <p:xfrm>
              <a:off x="4572000" y="2571750"/>
              <a:ext cx="3048000" cy="1714500"/>
            </p:xfrm>
            <a:graphic>
              <a:graphicData uri="http://schemas.microsoft.com/office/powerpoint/2016/slidezoom">
                <pslz:sldZm>
                  <pslz:sldZmObj sldId="289" cId="3037068793">
                    <pslz:zmPr id="{3B57E1AD-E8C6-4CBD-B775-956776549BD2}"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A8C5A1A9-55C2-4AF1-97A6-9A08CA9DCE76}"/>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2468327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9A4D6-8472-4D5A-BB42-718B44694219}"/>
              </a:ext>
            </a:extLst>
          </p:cNvPr>
          <p:cNvSpPr/>
          <p:nvPr/>
        </p:nvSpPr>
        <p:spPr>
          <a:xfrm>
            <a:off x="3048000" y="1579487"/>
            <a:ext cx="6096000" cy="3699026"/>
          </a:xfrm>
          <a:prstGeom prst="rect">
            <a:avLst/>
          </a:prstGeom>
        </p:spPr>
        <p:txBody>
          <a:bodyPr>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Investigation</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Risk Assessment</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7068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CF1923-6D8B-43E4-80AB-B74386E44E1D}"/>
              </a:ext>
            </a:extLst>
          </p:cNvPr>
          <p:cNvSpPr/>
          <p:nvPr/>
        </p:nvSpPr>
        <p:spPr>
          <a:xfrm>
            <a:off x="584200" y="405160"/>
            <a:ext cx="11023600" cy="6047681"/>
          </a:xfrm>
          <a:prstGeom prst="rect">
            <a:avLst/>
          </a:prstGeom>
        </p:spPr>
        <p:txBody>
          <a:bodyPr wrap="square">
            <a:spAutoFit/>
          </a:bodyPr>
          <a:lstStyle/>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 Investigation Risk Assessment is part of the Health and Safety Assessment. (The other parts are the Health and Safety Checklist and the Safety Plan). It has two scales – an abuse scale and a neglect scale. Both these scales are completed on each child in the family when there is an overall finding of True.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Risk assessments look at the potential for future harm. In this way, they are different from the safety assessment which looks at the question of “are the children safe from immediate danger.”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885EDD78-606C-4D33-A1C3-BC0BBC9558D1}"/>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1827DA52-9DD3-4073-8E8C-3D7A3C9F9B24}"/>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625D49-0C56-4340-85CD-EC7C29F97C83}"/>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355692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06E9F-E9E7-4698-B7E2-A56840046356}"/>
              </a:ext>
            </a:extLst>
          </p:cNvPr>
          <p:cNvSpPr/>
          <p:nvPr/>
        </p:nvSpPr>
        <p:spPr>
          <a:xfrm>
            <a:off x="3048000" y="1528191"/>
            <a:ext cx="6096000" cy="3801618"/>
          </a:xfrm>
          <a:prstGeom prst="rect">
            <a:avLst/>
          </a:prstGeom>
        </p:spPr>
        <p:txBody>
          <a:bodyPr>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Preparation</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for</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Investigation</a:t>
            </a:r>
            <a:endParaRPr lang="en-US" sz="7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257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3541665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5717FEE0-56ED-486E-8F02-B36C2A80E15D}"/>
                  </a:ext>
                </a:extLst>
              </p:cNvPr>
              <p:cNvGraphicFramePr>
                <a:graphicFrameLocks noChangeAspect="1"/>
              </p:cNvGraphicFramePr>
              <p:nvPr>
                <p:extLst>
                  <p:ext uri="{D42A27DB-BD31-4B8C-83A1-F6EECF244321}">
                    <p14:modId xmlns:p14="http://schemas.microsoft.com/office/powerpoint/2010/main" val="3042795797"/>
                  </p:ext>
                </p:extLst>
              </p:nvPr>
            </p:nvGraphicFramePr>
            <p:xfrm>
              <a:off x="4572000" y="2571750"/>
              <a:ext cx="3048000" cy="1714500"/>
            </p:xfrm>
            <a:graphic>
              <a:graphicData uri="http://schemas.microsoft.com/office/powerpoint/2016/slidezoom">
                <pslz:sldZm>
                  <pslz:sldZmObj sldId="291" cId="2941295478">
                    <pslz:zmPr id="{1ECF4DE6-1CF8-4CBE-9704-641F13CFFE8D}"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5717FEE0-56ED-486E-8F02-B36C2A80E15D}"/>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4165434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DF9D54-A58F-46BF-A055-A66DDFB2A1AB}"/>
              </a:ext>
            </a:extLst>
          </p:cNvPr>
          <p:cNvSpPr/>
          <p:nvPr/>
        </p:nvSpPr>
        <p:spPr>
          <a:xfrm>
            <a:off x="979791" y="2816364"/>
            <a:ext cx="10232417" cy="1225272"/>
          </a:xfrm>
          <a:prstGeom prst="rect">
            <a:avLst/>
          </a:prstGeom>
        </p:spPr>
        <p:txBody>
          <a:bodyPr wrap="non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Investigation Notifications</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295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67C8D1-1AD5-462F-8517-74A214353877}"/>
              </a:ext>
            </a:extLst>
          </p:cNvPr>
          <p:cNvSpPr/>
          <p:nvPr/>
        </p:nvSpPr>
        <p:spPr>
          <a:xfrm>
            <a:off x="584200" y="828288"/>
            <a:ext cx="11010900" cy="5201424"/>
          </a:xfrm>
          <a:prstGeom prst="rect">
            <a:avLst/>
          </a:prstGeom>
        </p:spPr>
        <p:txBody>
          <a:bodyPr wrap="square">
            <a:spAutoFit/>
          </a:bodyPr>
          <a:lstStyle/>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The Child Maltreatment Act requires many notifications during a child maltreatment investigation. Who gets notified and when depends on the nature of the report and the nature of the alleged offender’s employment. And notices depend on whether or not the child was removed from the home. Notices are located in Policy XIV.</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At a minimum, the FSW will use notification form CFS-212 (Notice of Child Maltreatment Allegation to Alleged Offender), when the alleged offender is known. All other initial notifications depend on the situation.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If a child is removed from the home, the parent/caregiver, receives CFS-323.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Determination notices are completed in Central Office.</a:t>
            </a:r>
            <a:endParaRPr lang="en-US" sz="2400" dirty="0"/>
          </a:p>
        </p:txBody>
      </p:sp>
      <p:grpSp>
        <p:nvGrpSpPr>
          <p:cNvPr id="3" name="Group 2">
            <a:extLst>
              <a:ext uri="{FF2B5EF4-FFF2-40B4-BE49-F238E27FC236}">
                <a16:creationId xmlns:a16="http://schemas.microsoft.com/office/drawing/2014/main" id="{F107C871-DA82-4F27-92F8-FD7FA64788EE}"/>
              </a:ext>
            </a:extLst>
          </p:cNvPr>
          <p:cNvGrpSpPr/>
          <p:nvPr/>
        </p:nvGrpSpPr>
        <p:grpSpPr>
          <a:xfrm>
            <a:off x="9740900" y="5648541"/>
            <a:ext cx="1828800" cy="968159"/>
            <a:chOff x="9740900" y="5648541"/>
            <a:chExt cx="1828800" cy="968159"/>
          </a:xfrm>
        </p:grpSpPr>
        <p:sp>
          <p:nvSpPr>
            <p:cNvPr id="4" name="Rectangle 3">
              <a:extLst>
                <a:ext uri="{FF2B5EF4-FFF2-40B4-BE49-F238E27FC236}">
                  <a16:creationId xmlns:a16="http://schemas.microsoft.com/office/drawing/2014/main" id="{C16C30C7-D895-4749-B77F-7B31F3E0C8E6}"/>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4BC68F-2E8D-4714-B5C9-7AA2A973B015}"/>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837376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2110695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EBDC5970-39C5-4738-A7AB-9B9F96E62C7F}"/>
                  </a:ext>
                </a:extLst>
              </p:cNvPr>
              <p:cNvGraphicFramePr>
                <a:graphicFrameLocks noChangeAspect="1"/>
              </p:cNvGraphicFramePr>
              <p:nvPr>
                <p:extLst>
                  <p:ext uri="{D42A27DB-BD31-4B8C-83A1-F6EECF244321}">
                    <p14:modId xmlns:p14="http://schemas.microsoft.com/office/powerpoint/2010/main" val="876287021"/>
                  </p:ext>
                </p:extLst>
              </p:nvPr>
            </p:nvGraphicFramePr>
            <p:xfrm>
              <a:off x="4572000" y="2571750"/>
              <a:ext cx="3048000" cy="1714500"/>
            </p:xfrm>
            <a:graphic>
              <a:graphicData uri="http://schemas.microsoft.com/office/powerpoint/2016/slidezoom">
                <pslz:sldZm>
                  <pslz:sldZmObj sldId="293" cId="2824599826">
                    <pslz:zmPr id="{F7B2FE27-C739-4C8C-80B2-794637A6F7D1}"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EBDC5970-39C5-4738-A7AB-9B9F96E62C7F}"/>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3573018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12B669-A550-4D15-8B88-CFE7575E8B6A}"/>
              </a:ext>
            </a:extLst>
          </p:cNvPr>
          <p:cNvSpPr/>
          <p:nvPr/>
        </p:nvSpPr>
        <p:spPr>
          <a:xfrm>
            <a:off x="660400" y="1579487"/>
            <a:ext cx="10909300" cy="3699026"/>
          </a:xfrm>
          <a:prstGeom prst="rect">
            <a:avLst/>
          </a:prstGeom>
        </p:spPr>
        <p:txBody>
          <a:bodyPr wrap="square">
            <a:spAutoFit/>
          </a:bodyPr>
          <a:lstStyle/>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2 Business Days</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7200" b="1" dirty="0">
                <a:latin typeface="Calibri" panose="020F0502020204030204" pitchFamily="34" charset="0"/>
                <a:ea typeface="Calibri" panose="020F0502020204030204" pitchFamily="34" charset="0"/>
                <a:cs typeface="Times New Roman" panose="02020603050405020304" pitchFamily="18" charset="0"/>
              </a:rPr>
              <a:t>Documentation “Sweet Spot”</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599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B4466-9DBF-4C16-B044-B728878BC931}"/>
              </a:ext>
            </a:extLst>
          </p:cNvPr>
          <p:cNvSpPr/>
          <p:nvPr/>
        </p:nvSpPr>
        <p:spPr>
          <a:xfrm>
            <a:off x="612396" y="889233"/>
            <a:ext cx="10100346" cy="6001643"/>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48 Hours excluding weekends and holidays =Two (2) business days. It is the “sweet spot” for much of the child maltreatment investigation documentation. Document the following within 2 business days:</a:t>
            </a: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Interviews in CHRIS (after the day an interview was done)</a:t>
            </a: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Protection Plan</a:t>
            </a: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Health and Safety Checklist</a:t>
            </a: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Removal of the children on the Safety Planning screen</a:t>
            </a: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Services provided to assure safety</a:t>
            </a: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Efforts that show due diligence to locate</a:t>
            </a:r>
          </a:p>
          <a:p>
            <a:pPr marL="285750" indent="-285750">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BIG HINT: if you do not document the interview that initiates the investigation within 48 hours of the time the interview was completed, you will get dinged for a late initiation.</a:t>
            </a:r>
            <a:endParaRPr lang="en-US" sz="2400" dirty="0"/>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dirty="0"/>
          </a:p>
        </p:txBody>
      </p:sp>
      <p:grpSp>
        <p:nvGrpSpPr>
          <p:cNvPr id="5" name="Group 4">
            <a:extLst>
              <a:ext uri="{FF2B5EF4-FFF2-40B4-BE49-F238E27FC236}">
                <a16:creationId xmlns:a16="http://schemas.microsoft.com/office/drawing/2014/main" id="{D45D2919-2BA6-40C2-9329-013BC22FAC96}"/>
              </a:ext>
            </a:extLst>
          </p:cNvPr>
          <p:cNvGrpSpPr/>
          <p:nvPr/>
        </p:nvGrpSpPr>
        <p:grpSpPr>
          <a:xfrm>
            <a:off x="9714451" y="5460692"/>
            <a:ext cx="1853967" cy="923330"/>
            <a:chOff x="9714451" y="5460692"/>
            <a:chExt cx="1853967" cy="923330"/>
          </a:xfrm>
        </p:grpSpPr>
        <p:sp>
          <p:nvSpPr>
            <p:cNvPr id="3" name="Rectangle 2">
              <a:extLst>
                <a:ext uri="{FF2B5EF4-FFF2-40B4-BE49-F238E27FC236}">
                  <a16:creationId xmlns:a16="http://schemas.microsoft.com/office/drawing/2014/main" id="{793F50BB-4D9B-48CF-BCE6-E7EF7E06470E}"/>
                </a:ext>
              </a:extLst>
            </p:cNvPr>
            <p:cNvSpPr/>
            <p:nvPr/>
          </p:nvSpPr>
          <p:spPr>
            <a:xfrm>
              <a:off x="9714451" y="5553512"/>
              <a:ext cx="1853967" cy="8305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9DFE767-8E66-442D-8505-88640653BB95}"/>
                </a:ext>
              </a:extLst>
            </p:cNvPr>
            <p:cNvSpPr/>
            <p:nvPr/>
          </p:nvSpPr>
          <p:spPr>
            <a:xfrm>
              <a:off x="9883027" y="5460692"/>
              <a:ext cx="1659429"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21882422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210992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B743F8-41AF-49A8-9B76-4F3AFFAAB3FA}"/>
              </a:ext>
            </a:extLst>
          </p:cNvPr>
          <p:cNvSpPr/>
          <p:nvPr/>
        </p:nvSpPr>
        <p:spPr>
          <a:xfrm>
            <a:off x="622300" y="1204994"/>
            <a:ext cx="10934700" cy="4448013"/>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Conduct a CHRIS history search prior to initiation. Although the procedure does not specifically say this, search everyone who is noted in the Referral Acceptance.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Interview the reporter if that person is named in the report.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Make immediate telephone notification to the Prosecuting Attorney and law enforcement on Priority 1 reports.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71ECED5-31DA-4A1F-B51C-9559A804B744}"/>
              </a:ext>
            </a:extLst>
          </p:cNvPr>
          <p:cNvGrpSpPr/>
          <p:nvPr/>
        </p:nvGrpSpPr>
        <p:grpSpPr>
          <a:xfrm>
            <a:off x="9740900" y="5648541"/>
            <a:ext cx="1828800" cy="968159"/>
            <a:chOff x="9740900" y="5648541"/>
            <a:chExt cx="1828800" cy="968159"/>
          </a:xfrm>
        </p:grpSpPr>
        <p:sp>
          <p:nvSpPr>
            <p:cNvPr id="3" name="Rectangle 2">
              <a:extLst>
                <a:ext uri="{FF2B5EF4-FFF2-40B4-BE49-F238E27FC236}">
                  <a16:creationId xmlns:a16="http://schemas.microsoft.com/office/drawing/2014/main" id="{A53544E7-6D96-487C-9ABC-64095529F227}"/>
                </a:ext>
              </a:extLst>
            </p:cNvPr>
            <p:cNvSpPr/>
            <p:nvPr/>
          </p:nvSpPr>
          <p:spPr>
            <a:xfrm>
              <a:off x="9740900" y="5653007"/>
              <a:ext cx="1828800" cy="9636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432946F-49AE-441B-BEF0-16430F20C0A5}"/>
                </a:ext>
              </a:extLst>
            </p:cNvPr>
            <p:cNvSpPr/>
            <p:nvPr/>
          </p:nvSpPr>
          <p:spPr>
            <a:xfrm>
              <a:off x="9905735" y="5648541"/>
              <a:ext cx="1499128" cy="830997"/>
            </a:xfrm>
            <a:prstGeom prst="rect">
              <a:avLst/>
            </a:prstGeom>
            <a:noFill/>
          </p:spPr>
          <p:txBody>
            <a:bodyPr wrap="none" lIns="91440" tIns="45720" rIns="91440" bIns="45720">
              <a:spAutoFit/>
            </a:bodyPr>
            <a:lstStyle/>
            <a:p>
              <a:pPr algn="ctr"/>
              <a:r>
                <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2" action="ppaction://hlinksldjump"/>
                </a:rPr>
                <a:t>Back</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23015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spTree>
    <p:extLst>
      <p:ext uri="{BB962C8B-B14F-4D97-AF65-F5344CB8AC3E}">
        <p14:creationId xmlns:p14="http://schemas.microsoft.com/office/powerpoint/2010/main" val="92160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02D20-8B6B-4811-B5D3-0E15568284B4}"/>
              </a:ext>
            </a:extLst>
          </p:cNvPr>
          <p:cNvPicPr>
            <a:picLocks noChangeAspect="1"/>
          </p:cNvPicPr>
          <p:nvPr/>
        </p:nvPicPr>
        <p:blipFill>
          <a:blip r:embed="rId2">
            <a:alphaModFix amt="20000"/>
          </a:blip>
          <a:stretch>
            <a:fillRect/>
          </a:stretch>
        </p:blipFill>
        <p:spPr>
          <a:xfrm>
            <a:off x="2874190" y="1408925"/>
            <a:ext cx="6562674" cy="4114797"/>
          </a:xfrm>
          <a:prstGeom prst="rect">
            <a:avLst/>
          </a:prstGeom>
        </p:spPr>
      </p:pic>
      <p:sp>
        <p:nvSpPr>
          <p:cNvPr id="6" name="Rectangle: Rounded Corners 5">
            <a:extLst>
              <a:ext uri="{FF2B5EF4-FFF2-40B4-BE49-F238E27FC236}">
                <a16:creationId xmlns:a16="http://schemas.microsoft.com/office/drawing/2014/main" id="{FA4267A4-C9F1-450E-B93F-D0B0C133A412}"/>
              </a:ext>
            </a:extLst>
          </p:cNvPr>
          <p:cNvSpPr/>
          <p:nvPr/>
        </p:nvSpPr>
        <p:spPr>
          <a:xfrm>
            <a:off x="597159" y="69046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50315B2-8799-4A2C-A7FB-0AED366BE1AE}"/>
              </a:ext>
            </a:extLst>
          </p:cNvPr>
          <p:cNvCxnSpPr/>
          <p:nvPr/>
        </p:nvCxnSpPr>
        <p:spPr>
          <a:xfrm>
            <a:off x="2733869" y="1604865"/>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3F427ED-AA7E-4C9F-A7AB-3AAD9F3DE52D}"/>
              </a:ext>
            </a:extLst>
          </p:cNvPr>
          <p:cNvSpPr/>
          <p:nvPr/>
        </p:nvSpPr>
        <p:spPr>
          <a:xfrm>
            <a:off x="9700727" y="681134"/>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B863C4-2B60-4257-A5AF-86D4DD04AEB3}"/>
              </a:ext>
            </a:extLst>
          </p:cNvPr>
          <p:cNvCxnSpPr/>
          <p:nvPr/>
        </p:nvCxnSpPr>
        <p:spPr>
          <a:xfrm>
            <a:off x="10658670"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B6A3601-5A2A-438C-BEAF-FE4764E35310}"/>
              </a:ext>
            </a:extLst>
          </p:cNvPr>
          <p:cNvSpPr/>
          <p:nvPr/>
        </p:nvSpPr>
        <p:spPr>
          <a:xfrm>
            <a:off x="9700727" y="4338735"/>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2B2B85E-FD3F-43F3-9F20-05E36D710D5A}"/>
              </a:ext>
            </a:extLst>
          </p:cNvPr>
          <p:cNvSpPr/>
          <p:nvPr/>
        </p:nvSpPr>
        <p:spPr>
          <a:xfrm>
            <a:off x="598714" y="4323186"/>
            <a:ext cx="1894114" cy="1847462"/>
          </a:xfrm>
          <a:prstGeom prst="roundRect">
            <a:avLst/>
          </a:prstGeom>
          <a:ln w="28575">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EA38E9-AA75-4798-AECB-1B7D9D8536B6}"/>
              </a:ext>
            </a:extLst>
          </p:cNvPr>
          <p:cNvCxnSpPr/>
          <p:nvPr/>
        </p:nvCxnSpPr>
        <p:spPr>
          <a:xfrm>
            <a:off x="1508451" y="2626567"/>
            <a:ext cx="0" cy="160486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6413C4-C8C2-443D-A6A6-FD869B004DB8}"/>
              </a:ext>
            </a:extLst>
          </p:cNvPr>
          <p:cNvSpPr txBox="1"/>
          <p:nvPr/>
        </p:nvSpPr>
        <p:spPr>
          <a:xfrm>
            <a:off x="625150"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7" name="TextBox 16">
            <a:extLst>
              <a:ext uri="{FF2B5EF4-FFF2-40B4-BE49-F238E27FC236}">
                <a16:creationId xmlns:a16="http://schemas.microsoft.com/office/drawing/2014/main" id="{F61F971C-F7DE-473A-B60F-97AB013245E8}"/>
              </a:ext>
            </a:extLst>
          </p:cNvPr>
          <p:cNvSpPr txBox="1"/>
          <p:nvPr/>
        </p:nvSpPr>
        <p:spPr>
          <a:xfrm>
            <a:off x="9765535" y="774270"/>
            <a:ext cx="1744825" cy="276999"/>
          </a:xfrm>
          <a:prstGeom prst="rect">
            <a:avLst/>
          </a:prstGeom>
          <a:noFill/>
        </p:spPr>
        <p:txBody>
          <a:bodyPr wrap="square" rtlCol="0">
            <a:spAutoFit/>
          </a:bodyPr>
          <a:lstStyle/>
          <a:p>
            <a:pPr algn="ctr"/>
            <a:r>
              <a:rPr lang="en-US" sz="1200" dirty="0"/>
              <a:t>Child </a:t>
            </a:r>
            <a:r>
              <a:rPr lang="en-US" sz="1200" dirty="0" err="1"/>
              <a:t>Maltx</a:t>
            </a:r>
            <a:r>
              <a:rPr lang="en-US" sz="1200" dirty="0"/>
              <a:t> Act</a:t>
            </a:r>
          </a:p>
        </p:txBody>
      </p:sp>
      <p:sp>
        <p:nvSpPr>
          <p:cNvPr id="18" name="TextBox 17">
            <a:extLst>
              <a:ext uri="{FF2B5EF4-FFF2-40B4-BE49-F238E27FC236}">
                <a16:creationId xmlns:a16="http://schemas.microsoft.com/office/drawing/2014/main" id="{B012950C-601B-4C6E-9CD4-9835C7AF8C3D}"/>
              </a:ext>
            </a:extLst>
          </p:cNvPr>
          <p:cNvSpPr txBox="1"/>
          <p:nvPr/>
        </p:nvSpPr>
        <p:spPr>
          <a:xfrm>
            <a:off x="9765534" y="4431871"/>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19" name="TextBox 18">
            <a:extLst>
              <a:ext uri="{FF2B5EF4-FFF2-40B4-BE49-F238E27FC236}">
                <a16:creationId xmlns:a16="http://schemas.microsoft.com/office/drawing/2014/main" id="{37B77F17-B46B-441B-AEC6-89B4670F1BA7}"/>
              </a:ext>
            </a:extLst>
          </p:cNvPr>
          <p:cNvSpPr txBox="1"/>
          <p:nvPr/>
        </p:nvSpPr>
        <p:spPr>
          <a:xfrm>
            <a:off x="636038" y="4413209"/>
            <a:ext cx="1744825" cy="276999"/>
          </a:xfrm>
          <a:prstGeom prst="rect">
            <a:avLst/>
          </a:prstGeom>
          <a:noFill/>
        </p:spPr>
        <p:txBody>
          <a:bodyPr wrap="square" rtlCol="0">
            <a:spAutoFit/>
          </a:bodyPr>
          <a:lstStyle/>
          <a:p>
            <a:pPr lvl="0" algn="ctr"/>
            <a:r>
              <a:rPr lang="en-US" sz="1200" dirty="0">
                <a:solidFill>
                  <a:prstClr val="white"/>
                </a:solidFill>
              </a:rPr>
              <a:t>Child </a:t>
            </a:r>
            <a:r>
              <a:rPr lang="en-US" sz="1200" dirty="0" err="1">
                <a:solidFill>
                  <a:prstClr val="white"/>
                </a:solidFill>
              </a:rPr>
              <a:t>Maltx</a:t>
            </a:r>
            <a:r>
              <a:rPr lang="en-US" sz="1200" dirty="0">
                <a:solidFill>
                  <a:prstClr val="white"/>
                </a:solidFill>
              </a:rPr>
              <a:t> Act</a:t>
            </a:r>
          </a:p>
        </p:txBody>
      </p:sp>
      <p:sp>
        <p:nvSpPr>
          <p:cNvPr id="20" name="TextBox 19">
            <a:extLst>
              <a:ext uri="{FF2B5EF4-FFF2-40B4-BE49-F238E27FC236}">
                <a16:creationId xmlns:a16="http://schemas.microsoft.com/office/drawing/2014/main" id="{6E77F238-22B2-4B96-8AA5-229618E7123D}"/>
              </a:ext>
            </a:extLst>
          </p:cNvPr>
          <p:cNvSpPr txBox="1"/>
          <p:nvPr/>
        </p:nvSpPr>
        <p:spPr>
          <a:xfrm>
            <a:off x="625151" y="1118528"/>
            <a:ext cx="1844856" cy="830997"/>
          </a:xfrm>
          <a:prstGeom prst="rect">
            <a:avLst/>
          </a:prstGeom>
          <a:noFill/>
        </p:spPr>
        <p:txBody>
          <a:bodyPr wrap="square" rtlCol="0">
            <a:spAutoFit/>
          </a:bodyPr>
          <a:lstStyle/>
          <a:p>
            <a:pPr algn="ctr"/>
            <a:r>
              <a:rPr lang="en-US" sz="1200" dirty="0"/>
              <a:t>Get’s the ball rolling</a:t>
            </a:r>
          </a:p>
          <a:p>
            <a:pPr algn="ctr"/>
            <a:r>
              <a:rPr lang="en-US" sz="1200" dirty="0"/>
              <a:t>Establishes Hotline</a:t>
            </a:r>
          </a:p>
          <a:p>
            <a:pPr algn="ctr"/>
            <a:r>
              <a:rPr lang="en-US" sz="1200" dirty="0"/>
              <a:t>Assign priority, invest agency , or DR</a:t>
            </a:r>
          </a:p>
        </p:txBody>
      </p:sp>
      <p:sp>
        <p:nvSpPr>
          <p:cNvPr id="21" name="TextBox 20">
            <a:extLst>
              <a:ext uri="{FF2B5EF4-FFF2-40B4-BE49-F238E27FC236}">
                <a16:creationId xmlns:a16="http://schemas.microsoft.com/office/drawing/2014/main" id="{A844FCF0-9245-4CFA-ADD8-F4A99183B422}"/>
              </a:ext>
            </a:extLst>
          </p:cNvPr>
          <p:cNvSpPr txBox="1"/>
          <p:nvPr/>
        </p:nvSpPr>
        <p:spPr>
          <a:xfrm>
            <a:off x="9765533" y="1037824"/>
            <a:ext cx="1744825" cy="1384995"/>
          </a:xfrm>
          <a:prstGeom prst="rect">
            <a:avLst/>
          </a:prstGeom>
          <a:noFill/>
        </p:spPr>
        <p:txBody>
          <a:bodyPr wrap="square" rtlCol="0">
            <a:spAutoFit/>
          </a:bodyPr>
          <a:lstStyle/>
          <a:p>
            <a:pPr algn="ctr"/>
            <a:r>
              <a:rPr lang="en-US" sz="1200" dirty="0"/>
              <a:t>5 Categories of maltreatment</a:t>
            </a:r>
          </a:p>
          <a:p>
            <a:pPr algn="ctr"/>
            <a:r>
              <a:rPr lang="en-US" sz="1200" dirty="0"/>
              <a:t>Abandonment</a:t>
            </a:r>
          </a:p>
          <a:p>
            <a:pPr algn="ctr"/>
            <a:r>
              <a:rPr lang="en-US" sz="1200" dirty="0"/>
              <a:t>Abuse</a:t>
            </a:r>
          </a:p>
          <a:p>
            <a:pPr algn="ctr"/>
            <a:r>
              <a:rPr lang="en-US" sz="1200" dirty="0"/>
              <a:t>Neglect</a:t>
            </a:r>
          </a:p>
          <a:p>
            <a:pPr algn="ctr"/>
            <a:r>
              <a:rPr lang="en-US" sz="1200" dirty="0"/>
              <a:t>Sexual Abuse</a:t>
            </a:r>
          </a:p>
          <a:p>
            <a:pPr algn="ctr"/>
            <a:r>
              <a:rPr lang="en-US" sz="1200" dirty="0"/>
              <a:t>Sexual Exploitation</a:t>
            </a:r>
          </a:p>
        </p:txBody>
      </p:sp>
      <p:sp>
        <p:nvSpPr>
          <p:cNvPr id="22" name="TextBox 21">
            <a:extLst>
              <a:ext uri="{FF2B5EF4-FFF2-40B4-BE49-F238E27FC236}">
                <a16:creationId xmlns:a16="http://schemas.microsoft.com/office/drawing/2014/main" id="{2495CAAD-26CC-4BC9-A256-57B539E6C7FD}"/>
              </a:ext>
            </a:extLst>
          </p:cNvPr>
          <p:cNvSpPr txBox="1"/>
          <p:nvPr/>
        </p:nvSpPr>
        <p:spPr>
          <a:xfrm>
            <a:off x="9732331" y="4716648"/>
            <a:ext cx="1815360" cy="1200329"/>
          </a:xfrm>
          <a:prstGeom prst="rect">
            <a:avLst/>
          </a:prstGeom>
          <a:noFill/>
        </p:spPr>
        <p:txBody>
          <a:bodyPr wrap="square" rtlCol="0">
            <a:spAutoFit/>
          </a:bodyPr>
          <a:lstStyle/>
          <a:p>
            <a:pPr algn="ctr"/>
            <a:r>
              <a:rPr lang="en-US" sz="1200" dirty="0"/>
              <a:t>Defines initiation</a:t>
            </a:r>
          </a:p>
          <a:p>
            <a:pPr algn="ctr"/>
            <a:r>
              <a:rPr lang="en-US" sz="1200" dirty="0"/>
              <a:t>Sets time frames</a:t>
            </a:r>
          </a:p>
          <a:p>
            <a:pPr algn="ctr"/>
            <a:r>
              <a:rPr lang="en-US" sz="1200" dirty="0"/>
              <a:t>Required interviews</a:t>
            </a:r>
          </a:p>
          <a:p>
            <a:pPr algn="ctr"/>
            <a:r>
              <a:rPr lang="en-US" sz="1200" dirty="0"/>
              <a:t>Access</a:t>
            </a:r>
          </a:p>
          <a:p>
            <a:pPr algn="ctr"/>
            <a:r>
              <a:rPr lang="en-US" sz="1200" dirty="0"/>
              <a:t>Determination</a:t>
            </a:r>
          </a:p>
          <a:p>
            <a:pPr algn="ctr"/>
            <a:r>
              <a:rPr lang="en-US" sz="1200" dirty="0"/>
              <a:t>Notifications</a:t>
            </a:r>
          </a:p>
        </p:txBody>
      </p:sp>
      <p:sp>
        <p:nvSpPr>
          <p:cNvPr id="23" name="TextBox 22">
            <a:extLst>
              <a:ext uri="{FF2B5EF4-FFF2-40B4-BE49-F238E27FC236}">
                <a16:creationId xmlns:a16="http://schemas.microsoft.com/office/drawing/2014/main" id="{87B6E038-DF9A-440E-BE10-61D9AA2C33CF}"/>
              </a:ext>
            </a:extLst>
          </p:cNvPr>
          <p:cNvSpPr txBox="1"/>
          <p:nvPr/>
        </p:nvSpPr>
        <p:spPr>
          <a:xfrm>
            <a:off x="656526" y="4605370"/>
            <a:ext cx="1789143" cy="1384995"/>
          </a:xfrm>
          <a:prstGeom prst="rect">
            <a:avLst/>
          </a:prstGeom>
          <a:noFill/>
        </p:spPr>
        <p:txBody>
          <a:bodyPr wrap="square" rtlCol="0">
            <a:spAutoFit/>
          </a:bodyPr>
          <a:lstStyle/>
          <a:p>
            <a:pPr algn="ctr"/>
            <a:r>
              <a:rPr lang="en-US" sz="1200" dirty="0"/>
              <a:t>Emergency custody &amp; who can take it</a:t>
            </a:r>
          </a:p>
          <a:p>
            <a:pPr algn="ctr"/>
            <a:r>
              <a:rPr lang="en-US" sz="1200" dirty="0"/>
              <a:t>Central Registry</a:t>
            </a:r>
          </a:p>
          <a:p>
            <a:pPr algn="ctr"/>
            <a:r>
              <a:rPr lang="en-US" sz="1200" dirty="0"/>
              <a:t>Release of records</a:t>
            </a:r>
          </a:p>
          <a:p>
            <a:pPr algn="ctr"/>
            <a:r>
              <a:rPr lang="en-US" sz="1200" dirty="0"/>
              <a:t>to whom</a:t>
            </a:r>
          </a:p>
          <a:p>
            <a:pPr algn="ctr"/>
            <a:r>
              <a:rPr lang="en-US" sz="1200" dirty="0"/>
              <a:t>circumstances</a:t>
            </a:r>
          </a:p>
          <a:p>
            <a:pPr algn="ctr"/>
            <a:r>
              <a:rPr lang="en-US" sz="1200" dirty="0"/>
              <a:t>constraints</a:t>
            </a:r>
          </a:p>
        </p:txBody>
      </p:sp>
      <p:sp>
        <p:nvSpPr>
          <p:cNvPr id="3" name="Flowchart: Connector 2">
            <a:extLst>
              <a:ext uri="{FF2B5EF4-FFF2-40B4-BE49-F238E27FC236}">
                <a16:creationId xmlns:a16="http://schemas.microsoft.com/office/drawing/2014/main" id="{44395A51-C0CC-4D8E-A055-ECFAAAF606ED}"/>
              </a:ext>
            </a:extLst>
          </p:cNvPr>
          <p:cNvSpPr/>
          <p:nvPr/>
        </p:nvSpPr>
        <p:spPr>
          <a:xfrm>
            <a:off x="2521506" y="260385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24" name="Flowchart: Connector 23">
            <a:extLst>
              <a:ext uri="{FF2B5EF4-FFF2-40B4-BE49-F238E27FC236}">
                <a16:creationId xmlns:a16="http://schemas.microsoft.com/office/drawing/2014/main" id="{AB900901-0A85-49BB-AAD0-F060B832E748}"/>
              </a:ext>
            </a:extLst>
          </p:cNvPr>
          <p:cNvSpPr/>
          <p:nvPr/>
        </p:nvSpPr>
        <p:spPr>
          <a:xfrm>
            <a:off x="4315609" y="758156"/>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a:t>
            </a:r>
          </a:p>
        </p:txBody>
      </p:sp>
      <p:sp>
        <p:nvSpPr>
          <p:cNvPr id="25" name="Flowchart: Connector 24">
            <a:extLst>
              <a:ext uri="{FF2B5EF4-FFF2-40B4-BE49-F238E27FC236}">
                <a16:creationId xmlns:a16="http://schemas.microsoft.com/office/drawing/2014/main" id="{184087CE-CC4F-44B5-BDF4-40092B00F12F}"/>
              </a:ext>
            </a:extLst>
          </p:cNvPr>
          <p:cNvSpPr/>
          <p:nvPr/>
        </p:nvSpPr>
        <p:spPr>
          <a:xfrm>
            <a:off x="5224560" y="3388752"/>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13</a:t>
            </a:r>
          </a:p>
        </p:txBody>
      </p:sp>
      <p:sp>
        <p:nvSpPr>
          <p:cNvPr id="27" name="Flowchart: Connector 26">
            <a:extLst>
              <a:ext uri="{FF2B5EF4-FFF2-40B4-BE49-F238E27FC236}">
                <a16:creationId xmlns:a16="http://schemas.microsoft.com/office/drawing/2014/main" id="{D54BBD77-CFAE-4623-B139-6002ED9B9B04}"/>
              </a:ext>
            </a:extLst>
          </p:cNvPr>
          <p:cNvSpPr/>
          <p:nvPr/>
        </p:nvSpPr>
        <p:spPr>
          <a:xfrm>
            <a:off x="6242691" y="1730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28" name="Flowchart: Connector 27">
            <a:extLst>
              <a:ext uri="{FF2B5EF4-FFF2-40B4-BE49-F238E27FC236}">
                <a16:creationId xmlns:a16="http://schemas.microsoft.com/office/drawing/2014/main" id="{2E733A24-2B3F-4313-9FA9-59C8ECD35F7E}"/>
              </a:ext>
            </a:extLst>
          </p:cNvPr>
          <p:cNvSpPr/>
          <p:nvPr/>
        </p:nvSpPr>
        <p:spPr>
          <a:xfrm>
            <a:off x="7979568" y="121775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29" name="Flowchart: Connector 28">
            <a:extLst>
              <a:ext uri="{FF2B5EF4-FFF2-40B4-BE49-F238E27FC236}">
                <a16:creationId xmlns:a16="http://schemas.microsoft.com/office/drawing/2014/main" id="{E22552EA-8726-4D6D-AF7A-4E4AAB83000D}"/>
              </a:ext>
            </a:extLst>
          </p:cNvPr>
          <p:cNvSpPr/>
          <p:nvPr/>
        </p:nvSpPr>
        <p:spPr>
          <a:xfrm>
            <a:off x="3886764" y="3969465"/>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p>
        </p:txBody>
      </p:sp>
      <p:sp>
        <p:nvSpPr>
          <p:cNvPr id="30" name="Flowchart: Connector 29">
            <a:extLst>
              <a:ext uri="{FF2B5EF4-FFF2-40B4-BE49-F238E27FC236}">
                <a16:creationId xmlns:a16="http://schemas.microsoft.com/office/drawing/2014/main" id="{F67CD0A2-5777-424A-8FE1-3990F5B541A0}"/>
              </a:ext>
            </a:extLst>
          </p:cNvPr>
          <p:cNvSpPr/>
          <p:nvPr/>
        </p:nvSpPr>
        <p:spPr>
          <a:xfrm>
            <a:off x="6637029" y="426872"/>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14</a:t>
            </a:r>
          </a:p>
        </p:txBody>
      </p:sp>
      <p:sp>
        <p:nvSpPr>
          <p:cNvPr id="31" name="Flowchart: Connector 30">
            <a:extLst>
              <a:ext uri="{FF2B5EF4-FFF2-40B4-BE49-F238E27FC236}">
                <a16:creationId xmlns:a16="http://schemas.microsoft.com/office/drawing/2014/main" id="{72C6490D-92D3-4CF2-8F4B-E9A883080F47}"/>
              </a:ext>
            </a:extLst>
          </p:cNvPr>
          <p:cNvSpPr/>
          <p:nvPr/>
        </p:nvSpPr>
        <p:spPr>
          <a:xfrm>
            <a:off x="2755136" y="382258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a:t>
            </a:r>
          </a:p>
        </p:txBody>
      </p:sp>
      <p:sp>
        <p:nvSpPr>
          <p:cNvPr id="32" name="Flowchart: Connector 31">
            <a:extLst>
              <a:ext uri="{FF2B5EF4-FFF2-40B4-BE49-F238E27FC236}">
                <a16:creationId xmlns:a16="http://schemas.microsoft.com/office/drawing/2014/main" id="{921C2A0B-5DE0-41DA-9F0B-AE5508862750}"/>
              </a:ext>
            </a:extLst>
          </p:cNvPr>
          <p:cNvSpPr/>
          <p:nvPr/>
        </p:nvSpPr>
        <p:spPr>
          <a:xfrm>
            <a:off x="7126867" y="26999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Flowchart: Connector 33">
            <a:extLst>
              <a:ext uri="{FF2B5EF4-FFF2-40B4-BE49-F238E27FC236}">
                <a16:creationId xmlns:a16="http://schemas.microsoft.com/office/drawing/2014/main" id="{EF16898D-7239-4CF7-B807-9DB0E3BB3B98}"/>
              </a:ext>
            </a:extLst>
          </p:cNvPr>
          <p:cNvSpPr/>
          <p:nvPr/>
        </p:nvSpPr>
        <p:spPr>
          <a:xfrm>
            <a:off x="6622904" y="3962814"/>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Flowchart: Connector 34">
            <a:extLst>
              <a:ext uri="{FF2B5EF4-FFF2-40B4-BE49-F238E27FC236}">
                <a16:creationId xmlns:a16="http://schemas.microsoft.com/office/drawing/2014/main" id="{8C5A9989-65C9-4401-A716-B1435BDF305E}"/>
              </a:ext>
            </a:extLst>
          </p:cNvPr>
          <p:cNvSpPr/>
          <p:nvPr/>
        </p:nvSpPr>
        <p:spPr>
          <a:xfrm>
            <a:off x="8454236" y="2171321"/>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6" name="Flowchart: Connector 35">
            <a:extLst>
              <a:ext uri="{FF2B5EF4-FFF2-40B4-BE49-F238E27FC236}">
                <a16:creationId xmlns:a16="http://schemas.microsoft.com/office/drawing/2014/main" id="{E366F02D-DBCD-44A9-9A3D-6302414999B8}"/>
              </a:ext>
            </a:extLst>
          </p:cNvPr>
          <p:cNvSpPr/>
          <p:nvPr/>
        </p:nvSpPr>
        <p:spPr>
          <a:xfrm>
            <a:off x="8466739" y="4040721"/>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7" name="Flowchart: Connector 36">
            <a:extLst>
              <a:ext uri="{FF2B5EF4-FFF2-40B4-BE49-F238E27FC236}">
                <a16:creationId xmlns:a16="http://schemas.microsoft.com/office/drawing/2014/main" id="{8E7774A1-0879-4659-AC7B-92457EA60DA7}"/>
              </a:ext>
            </a:extLst>
          </p:cNvPr>
          <p:cNvSpPr/>
          <p:nvPr/>
        </p:nvSpPr>
        <p:spPr>
          <a:xfrm>
            <a:off x="4322857" y="2168224"/>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16</a:t>
            </a:r>
          </a:p>
        </p:txBody>
      </p:sp>
      <p:sp>
        <p:nvSpPr>
          <p:cNvPr id="38" name="Flowchart: Connector 37">
            <a:extLst>
              <a:ext uri="{FF2B5EF4-FFF2-40B4-BE49-F238E27FC236}">
                <a16:creationId xmlns:a16="http://schemas.microsoft.com/office/drawing/2014/main" id="{4BC06333-4125-4D6F-82A2-ECEB61026EC5}"/>
              </a:ext>
            </a:extLst>
          </p:cNvPr>
          <p:cNvSpPr/>
          <p:nvPr/>
        </p:nvSpPr>
        <p:spPr>
          <a:xfrm>
            <a:off x="9394394" y="290622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15</a:t>
            </a:r>
          </a:p>
        </p:txBody>
      </p:sp>
      <p:sp>
        <p:nvSpPr>
          <p:cNvPr id="39" name="Flowchart: Connector 38">
            <a:extLst>
              <a:ext uri="{FF2B5EF4-FFF2-40B4-BE49-F238E27FC236}">
                <a16:creationId xmlns:a16="http://schemas.microsoft.com/office/drawing/2014/main" id="{178AC7FB-449C-4638-BA0D-B928386D606E}"/>
              </a:ext>
            </a:extLst>
          </p:cNvPr>
          <p:cNvSpPr/>
          <p:nvPr/>
        </p:nvSpPr>
        <p:spPr>
          <a:xfrm>
            <a:off x="1104707" y="3026596"/>
            <a:ext cx="742278" cy="72074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nvGrpSpPr>
          <p:cNvPr id="56" name="Group 55">
            <a:extLst>
              <a:ext uri="{FF2B5EF4-FFF2-40B4-BE49-F238E27FC236}">
                <a16:creationId xmlns:a16="http://schemas.microsoft.com/office/drawing/2014/main" id="{AEF86A5C-3E71-4341-A57B-D84546462434}"/>
              </a:ext>
            </a:extLst>
          </p:cNvPr>
          <p:cNvGrpSpPr/>
          <p:nvPr/>
        </p:nvGrpSpPr>
        <p:grpSpPr>
          <a:xfrm>
            <a:off x="2788295" y="277998"/>
            <a:ext cx="6484776" cy="4996916"/>
            <a:chOff x="2788295" y="277998"/>
            <a:chExt cx="6484776" cy="4996909"/>
          </a:xfrm>
        </p:grpSpPr>
        <p:cxnSp>
          <p:nvCxnSpPr>
            <p:cNvPr id="13" name="Straight Connector 12">
              <a:extLst>
                <a:ext uri="{FF2B5EF4-FFF2-40B4-BE49-F238E27FC236}">
                  <a16:creationId xmlns:a16="http://schemas.microsoft.com/office/drawing/2014/main" id="{C27876CB-7AB6-41CF-A92B-4A214D137653}"/>
                </a:ext>
              </a:extLst>
            </p:cNvPr>
            <p:cNvCxnSpPr/>
            <p:nvPr/>
          </p:nvCxnSpPr>
          <p:spPr>
            <a:xfrm>
              <a:off x="2788295" y="5274907"/>
              <a:ext cx="648477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69E982A8-A6EA-459B-93B8-C5F87C9BBC84}"/>
                </a:ext>
              </a:extLst>
            </p:cNvPr>
            <p:cNvSpPr/>
            <p:nvPr/>
          </p:nvSpPr>
          <p:spPr>
            <a:xfrm>
              <a:off x="2964844" y="277998"/>
              <a:ext cx="742278" cy="720743"/>
            </a:xfrm>
            <a:prstGeom prst="flowChartConnector">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mc:AlternateContent xmlns:mc="http://schemas.openxmlformats.org/markup-compatibility/2006">
        <mc:Choice xmlns:pslz="http://schemas.microsoft.com/office/powerpoint/2016/slidezoom" Requires="pslz">
          <p:graphicFrame>
            <p:nvGraphicFramePr>
              <p:cNvPr id="40" name="Slide Zoom 39">
                <a:extLst>
                  <a:ext uri="{FF2B5EF4-FFF2-40B4-BE49-F238E27FC236}">
                    <a16:creationId xmlns:a16="http://schemas.microsoft.com/office/drawing/2014/main" id="{C7B0DD34-564C-4865-92BB-1DDC662B28B3}"/>
                  </a:ext>
                </a:extLst>
              </p:cNvPr>
              <p:cNvGraphicFramePr>
                <a:graphicFrameLocks noChangeAspect="1"/>
              </p:cNvGraphicFramePr>
              <p:nvPr>
                <p:extLst>
                  <p:ext uri="{D42A27DB-BD31-4B8C-83A1-F6EECF244321}">
                    <p14:modId xmlns:p14="http://schemas.microsoft.com/office/powerpoint/2010/main" val="2692550144"/>
                  </p:ext>
                </p:extLst>
              </p:nvPr>
            </p:nvGraphicFramePr>
            <p:xfrm>
              <a:off x="4572000" y="2571750"/>
              <a:ext cx="3048000" cy="1714500"/>
            </p:xfrm>
            <a:graphic>
              <a:graphicData uri="http://schemas.microsoft.com/office/powerpoint/2016/slidezoom">
                <pslz:sldZm>
                  <pslz:sldZmObj sldId="263" cId="1125438019">
                    <pslz:zmPr id="{DBC52A7C-C9CF-4C80-A06D-B357DE1FCAF7}"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p:pic>
            <p:nvPicPr>
              <p:cNvPr id="40" name="Slide Zoom 39">
                <a:hlinkClick r:id="rId4" action="ppaction://hlinksldjump"/>
                <a:extLst>
                  <a:ext uri="{FF2B5EF4-FFF2-40B4-BE49-F238E27FC236}">
                    <a16:creationId xmlns:a16="http://schemas.microsoft.com/office/drawing/2014/main" id="{C7B0DD34-564C-4865-92BB-1DDC662B28B3}"/>
                  </a:ext>
                </a:extLst>
              </p:cNvPr>
              <p:cNvPicPr>
                <a:picLocks noGrp="1" noRot="1" noChangeAspect="1" noMove="1" noResize="1" noEditPoints="1" noAdjustHandles="1" noChangeArrowheads="1" noChangeShapeType="1"/>
              </p:cNvPicPr>
              <p:nvPr/>
            </p:nvPicPr>
            <p:blipFill>
              <a:blip r:embed="rId3"/>
              <a:stretch>
                <a:fillRect/>
              </a:stretch>
            </p:blipFill>
            <p:spPr>
              <a:xfrm>
                <a:off x="4572000" y="2571750"/>
                <a:ext cx="3048000" cy="1714500"/>
              </a:xfrm>
              <a:prstGeom prst="rect">
                <a:avLst/>
              </a:prstGeom>
            </p:spPr>
          </p:pic>
        </mc:Fallback>
      </mc:AlternateContent>
    </p:spTree>
    <p:extLst>
      <p:ext uri="{BB962C8B-B14F-4D97-AF65-F5344CB8AC3E}">
        <p14:creationId xmlns:p14="http://schemas.microsoft.com/office/powerpoint/2010/main" val="101175157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tf00001227</Template>
  <TotalTime>827</TotalTime>
  <Words>4435</Words>
  <Application>Microsoft Office PowerPoint</Application>
  <PresentationFormat>Widescreen</PresentationFormat>
  <Paragraphs>1499</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Corbel</vt:lpstr>
      <vt:lpstr>Symbol</vt:lpstr>
      <vt:lpstr>Depth</vt:lpstr>
      <vt:lpstr>Building the Box</vt:lpstr>
      <vt:lpstr>Practice Model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diligence includes but is not limited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Box</dc:title>
  <dc:creator>Carol Griffin</dc:creator>
  <cp:lastModifiedBy>Carol Griffin</cp:lastModifiedBy>
  <cp:revision>39</cp:revision>
  <dcterms:created xsi:type="dcterms:W3CDTF">2020-03-24T14:50:40Z</dcterms:created>
  <dcterms:modified xsi:type="dcterms:W3CDTF">2020-03-25T18:04:25Z</dcterms:modified>
</cp:coreProperties>
</file>