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0" r:id="rId4"/>
    <p:sldId id="262" r:id="rId5"/>
    <p:sldId id="263" r:id="rId6"/>
    <p:sldId id="257" r:id="rId7"/>
    <p:sldId id="258"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73" d="100"/>
          <a:sy n="73" d="100"/>
        </p:scale>
        <p:origin x="5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7/12/2021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7/12/2021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7/12/2021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7/12/2021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7/12/2021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7/12/2021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7/12/2021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704" y="1803405"/>
            <a:ext cx="9830696" cy="1825096"/>
          </a:xfrm>
        </p:spPr>
        <p:txBody>
          <a:bodyPr/>
          <a:lstStyle/>
          <a:p>
            <a:r>
              <a:rPr lang="en-US" dirty="0" smtClean="0"/>
              <a:t>Investigation Plan</a:t>
            </a:r>
            <a:endParaRPr lang="en-US" dirty="0"/>
          </a:p>
        </p:txBody>
      </p:sp>
      <p:sp>
        <p:nvSpPr>
          <p:cNvPr id="3" name="Subtitle 2"/>
          <p:cNvSpPr>
            <a:spLocks noGrp="1"/>
          </p:cNvSpPr>
          <p:nvPr>
            <p:ph type="subTitle" idx="1"/>
          </p:nvPr>
        </p:nvSpPr>
        <p:spPr/>
        <p:txBody>
          <a:bodyPr/>
          <a:lstStyle/>
          <a:p>
            <a:r>
              <a:rPr lang="en-US" dirty="0" smtClean="0"/>
              <a:t>Flowers Family – Charlotte, Jerrod, Frankie</a:t>
            </a:r>
            <a:endParaRPr lang="en-US" dirty="0"/>
          </a:p>
        </p:txBody>
      </p:sp>
    </p:spTree>
    <p:extLst>
      <p:ext uri="{BB962C8B-B14F-4D97-AF65-F5344CB8AC3E}">
        <p14:creationId xmlns:p14="http://schemas.microsoft.com/office/powerpoint/2010/main" val="2592644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527586"/>
            <a:ext cx="7834256" cy="4691098"/>
          </a:xfrm>
        </p:spPr>
        <p:txBody>
          <a:bodyPr/>
          <a:lstStyle/>
          <a:p>
            <a:r>
              <a:rPr lang="en-US" sz="2800" dirty="0" smtClean="0"/>
              <a:t>Identify the Pre-work needed</a:t>
            </a:r>
          </a:p>
          <a:p>
            <a:r>
              <a:rPr lang="en-US" sz="2800" dirty="0" smtClean="0"/>
              <a:t>Initiate – how and when</a:t>
            </a:r>
          </a:p>
          <a:p>
            <a:r>
              <a:rPr lang="en-US" sz="2800" dirty="0" smtClean="0"/>
              <a:t>Interviews – who, when, and where</a:t>
            </a:r>
          </a:p>
          <a:p>
            <a:r>
              <a:rPr lang="en-US" sz="2800" dirty="0" smtClean="0"/>
              <a:t>How long do you anticipate</a:t>
            </a:r>
          </a:p>
          <a:p>
            <a:r>
              <a:rPr lang="en-US" sz="2800" dirty="0" smtClean="0"/>
              <a:t>Do you have to notify any other agencies to participate in interviews</a:t>
            </a:r>
          </a:p>
          <a:p>
            <a:r>
              <a:rPr lang="en-US" sz="2800" dirty="0" smtClean="0"/>
              <a:t>Forms and PUBs</a:t>
            </a:r>
          </a:p>
          <a:p>
            <a:r>
              <a:rPr lang="en-US" sz="2800" dirty="0" smtClean="0"/>
              <a:t>Documentation time frames</a:t>
            </a:r>
          </a:p>
          <a:p>
            <a:r>
              <a:rPr lang="en-US" sz="2800" dirty="0" smtClean="0"/>
              <a:t>Supervisory reviews</a:t>
            </a:r>
          </a:p>
          <a:p>
            <a:endParaRPr lang="en-US" dirty="0"/>
          </a:p>
        </p:txBody>
      </p:sp>
    </p:spTree>
    <p:extLst>
      <p:ext uri="{BB962C8B-B14F-4D97-AF65-F5344CB8AC3E}">
        <p14:creationId xmlns:p14="http://schemas.microsoft.com/office/powerpoint/2010/main" val="177971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703" y="1907177"/>
            <a:ext cx="10087599" cy="1721324"/>
          </a:xfrm>
        </p:spPr>
        <p:txBody>
          <a:bodyPr>
            <a:normAutofit fontScale="90000"/>
          </a:bodyPr>
          <a:lstStyle/>
          <a:p>
            <a:r>
              <a:rPr lang="en-US" dirty="0" smtClean="0"/>
              <a:t>Elements of Maltreatment</a:t>
            </a:r>
            <a:endParaRPr lang="en-US" dirty="0"/>
          </a:p>
        </p:txBody>
      </p:sp>
      <p:sp>
        <p:nvSpPr>
          <p:cNvPr id="3" name="Subtitle 2"/>
          <p:cNvSpPr>
            <a:spLocks noGrp="1"/>
          </p:cNvSpPr>
          <p:nvPr>
            <p:ph type="subTitle" idx="1"/>
          </p:nvPr>
        </p:nvSpPr>
        <p:spPr/>
        <p:txBody>
          <a:bodyPr/>
          <a:lstStyle/>
          <a:p>
            <a:r>
              <a:rPr lang="en-US" dirty="0" smtClean="0"/>
              <a:t>Flowers Family – Charlotte, Jerrod, Frankie</a:t>
            </a:r>
            <a:endParaRPr lang="en-US" dirty="0"/>
          </a:p>
        </p:txBody>
      </p:sp>
    </p:spTree>
    <p:extLst>
      <p:ext uri="{BB962C8B-B14F-4D97-AF65-F5344CB8AC3E}">
        <p14:creationId xmlns:p14="http://schemas.microsoft.com/office/powerpoint/2010/main" val="366047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of maltreatment</a:t>
            </a:r>
            <a:endParaRPr lang="en-US" dirty="0"/>
          </a:p>
        </p:txBody>
      </p:sp>
      <p:sp>
        <p:nvSpPr>
          <p:cNvPr id="3" name="Content Placeholder 2"/>
          <p:cNvSpPr>
            <a:spLocks noGrp="1"/>
          </p:cNvSpPr>
          <p:nvPr>
            <p:ph idx="1"/>
          </p:nvPr>
        </p:nvSpPr>
        <p:spPr/>
        <p:txBody>
          <a:bodyPr>
            <a:normAutofit/>
          </a:bodyPr>
          <a:lstStyle/>
          <a:p>
            <a:r>
              <a:rPr lang="en-US" sz="4000" dirty="0" smtClean="0"/>
              <a:t>Neglect</a:t>
            </a:r>
          </a:p>
          <a:p>
            <a:r>
              <a:rPr lang="en-US" sz="4000" dirty="0" smtClean="0"/>
              <a:t>Definition:  </a:t>
            </a:r>
            <a:r>
              <a:rPr lang="en-US" dirty="0"/>
              <a:t>Acts or omissions of a parent, guardian, custodian, foster parent, or any person who is entrusted with the </a:t>
            </a:r>
            <a:r>
              <a:rPr lang="en-US" u="sng" dirty="0"/>
              <a:t>child</a:t>
            </a:r>
            <a:r>
              <a:rPr lang="en-US" dirty="0"/>
              <a:t>’s care by a parent, custodian, guardian, or foster parent, including, but not limited to, an agent or employee of a public or private residential home, child care facility, public or private school, or any person legally responsible under state law for the juvenile’s welfare, but excluding the spouse of a minor and the parents of a married minor, which constitute:</a:t>
            </a:r>
          </a:p>
          <a:p>
            <a:endParaRPr lang="en-US" dirty="0"/>
          </a:p>
          <a:p>
            <a:endParaRPr lang="en-US" sz="4000" dirty="0" smtClean="0"/>
          </a:p>
        </p:txBody>
      </p:sp>
    </p:spTree>
    <p:extLst>
      <p:ext uri="{BB962C8B-B14F-4D97-AF65-F5344CB8AC3E}">
        <p14:creationId xmlns:p14="http://schemas.microsoft.com/office/powerpoint/2010/main" val="302435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5003"/>
            <a:ext cx="10820400" cy="6325496"/>
          </a:xfrm>
        </p:spPr>
        <p:txBody>
          <a:bodyPr>
            <a:normAutofit fontScale="92500" lnSpcReduction="10000"/>
          </a:bodyPr>
          <a:lstStyle/>
          <a:p>
            <a:pPr lvl="0"/>
            <a:r>
              <a:rPr lang="en-US" dirty="0"/>
              <a:t>Failure or refusal to prevent the abuse of the juvenile when the person knows or has reasonable cause to know the juvenile is or has been abused;</a:t>
            </a:r>
          </a:p>
          <a:p>
            <a:pPr lvl="0"/>
            <a:r>
              <a:rPr lang="en-US" dirty="0"/>
              <a:t>Failure or refusal to provide the necessary food, clothing, shelter, and education required by law, excluding the failure to follow an individualized educational program, or medical treatment necessary for the juvenile’s well-being, except when the failure or refusal is caused primarily by the financial inability of the person legally responsible and no services for relief have been offered;</a:t>
            </a:r>
          </a:p>
          <a:p>
            <a:pPr lvl="0"/>
            <a:r>
              <a:rPr lang="en-US" dirty="0"/>
              <a:t>Failure to take reasonable action to protect the juvenile from abandonment, abuse, sexual abuse, sexual exploitation, neglect, or parental unfitness where the existence of such condition was known or should have been known;</a:t>
            </a:r>
          </a:p>
          <a:p>
            <a:pPr lvl="0"/>
            <a:r>
              <a:rPr lang="en-US" dirty="0"/>
              <a:t>Failure or irremediable inability to provide for the essential and necessary physical, mental, or emotional needs of the juvenile, including the failure to provide a shelter that does not pose a risk to the health or safety of the juvenile;</a:t>
            </a:r>
          </a:p>
          <a:p>
            <a:pPr lvl="0"/>
            <a:r>
              <a:rPr lang="en-US" dirty="0"/>
              <a:t>Failure to provide for the juvenile’s care and maintenance, proper or necessary support, or medical, surgical, or other necessary care;</a:t>
            </a:r>
          </a:p>
          <a:p>
            <a:pPr lvl="0"/>
            <a:r>
              <a:rPr lang="en-US" dirty="0"/>
              <a:t>Failure, although able, to assume responsibility for the care and custody of the juvenile or participate in a plan to assume such responsibility; or</a:t>
            </a:r>
          </a:p>
          <a:p>
            <a:pPr lvl="0"/>
            <a:r>
              <a:rPr lang="en-US" dirty="0"/>
              <a:t>Failure to appropriately supervise the juvenile that results in the juvenile’s being left alone at an inappropriate age or in inappropriate circumstances creating a dangerous situation or a situation that puts the child at risk of harm.</a:t>
            </a:r>
          </a:p>
          <a:p>
            <a:endParaRPr lang="en-US" dirty="0"/>
          </a:p>
        </p:txBody>
      </p:sp>
    </p:spTree>
    <p:extLst>
      <p:ext uri="{BB962C8B-B14F-4D97-AF65-F5344CB8AC3E}">
        <p14:creationId xmlns:p14="http://schemas.microsoft.com/office/powerpoint/2010/main" val="329850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of maltreatment</a:t>
            </a:r>
            <a:endParaRPr lang="en-US" dirty="0"/>
          </a:p>
        </p:txBody>
      </p:sp>
      <p:sp>
        <p:nvSpPr>
          <p:cNvPr id="3" name="Content Placeholder 2"/>
          <p:cNvSpPr>
            <a:spLocks noGrp="1"/>
          </p:cNvSpPr>
          <p:nvPr>
            <p:ph idx="1"/>
          </p:nvPr>
        </p:nvSpPr>
        <p:spPr/>
        <p:txBody>
          <a:bodyPr>
            <a:normAutofit/>
          </a:bodyPr>
          <a:lstStyle/>
          <a:p>
            <a:r>
              <a:rPr lang="en-US" sz="4000" dirty="0" smtClean="0"/>
              <a:t>Neglect</a:t>
            </a:r>
          </a:p>
          <a:p>
            <a:r>
              <a:rPr lang="en-US" sz="4000" dirty="0" smtClean="0"/>
              <a:t>Elements to establish:</a:t>
            </a:r>
          </a:p>
          <a:p>
            <a:pPr lvl="1"/>
            <a:r>
              <a:rPr lang="en-US" sz="2400" dirty="0" smtClean="0"/>
              <a:t>Victim is a child</a:t>
            </a:r>
          </a:p>
          <a:p>
            <a:pPr lvl="1"/>
            <a:r>
              <a:rPr lang="en-US" sz="2400" dirty="0" smtClean="0"/>
              <a:t>Offender is a parent, guardian, custodian, foster parent or person entrusted child’s care by one of these</a:t>
            </a:r>
          </a:p>
          <a:p>
            <a:pPr lvl="1"/>
            <a:r>
              <a:rPr lang="en-US" sz="2400" dirty="0" smtClean="0"/>
              <a:t>An act or omission that satisfies one or more of the types indicated in the definition</a:t>
            </a:r>
            <a:endParaRPr lang="en-US" sz="2400" dirty="0"/>
          </a:p>
        </p:txBody>
      </p:sp>
    </p:spTree>
    <p:extLst>
      <p:ext uri="{BB962C8B-B14F-4D97-AF65-F5344CB8AC3E}">
        <p14:creationId xmlns:p14="http://schemas.microsoft.com/office/powerpoint/2010/main" val="2495971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 Inadequate supervison</a:t>
            </a: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sz="2400" dirty="0" smtClean="0"/>
              <a:t>    In addition to elements of neglect, there must also be:   </a:t>
            </a:r>
          </a:p>
          <a:p>
            <a:pPr lvl="2">
              <a:lnSpc>
                <a:spcPct val="150000"/>
              </a:lnSpc>
            </a:pPr>
            <a:r>
              <a:rPr lang="en-US" sz="2400" dirty="0"/>
              <a:t> </a:t>
            </a:r>
            <a:r>
              <a:rPr lang="en-US" sz="2400" dirty="0" smtClean="0"/>
              <a:t>  A type recognized in the definition   </a:t>
            </a:r>
          </a:p>
          <a:p>
            <a:pPr lvl="2">
              <a:lnSpc>
                <a:spcPct val="150000"/>
              </a:lnSpc>
            </a:pPr>
            <a:r>
              <a:rPr lang="en-US" sz="2400" dirty="0" smtClean="0"/>
              <a:t>Child was left alone or in circumstances that created a dangerous situation/risk of harm</a:t>
            </a:r>
          </a:p>
          <a:p>
            <a:pPr lvl="2">
              <a:lnSpc>
                <a:spcPct val="150000"/>
              </a:lnSpc>
            </a:pPr>
            <a:r>
              <a:rPr lang="en-US" sz="2400" dirty="0" smtClean="0"/>
              <a:t>Child’s parents or caregivers were present but still placed a child in a dangerous situation or situation with risk of harm  </a:t>
            </a:r>
          </a:p>
          <a:p>
            <a:pPr marL="0" indent="0">
              <a:lnSpc>
                <a:spcPct val="150000"/>
              </a:lnSpc>
              <a:buNone/>
            </a:pPr>
            <a:endParaRPr lang="en-US" sz="2400" dirty="0" smtClean="0"/>
          </a:p>
        </p:txBody>
      </p:sp>
    </p:spTree>
    <p:extLst>
      <p:ext uri="{BB962C8B-B14F-4D97-AF65-F5344CB8AC3E}">
        <p14:creationId xmlns:p14="http://schemas.microsoft.com/office/powerpoint/2010/main" val="385934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2"/>
            <a:ext cx="8610600" cy="1678382"/>
          </a:xfrm>
        </p:spPr>
        <p:txBody>
          <a:bodyPr>
            <a:normAutofit fontScale="90000"/>
          </a:bodyPr>
          <a:lstStyle/>
          <a:p>
            <a:r>
              <a:rPr lang="en-US" dirty="0" smtClean="0"/>
              <a:t>Type of neglect – Failure to provide Necessary medical treatment</a:t>
            </a:r>
            <a:endParaRPr lang="en-US" dirty="0"/>
          </a:p>
        </p:txBody>
      </p:sp>
      <p:sp>
        <p:nvSpPr>
          <p:cNvPr id="3" name="Content Placeholder 2"/>
          <p:cNvSpPr>
            <a:spLocks noGrp="1"/>
          </p:cNvSpPr>
          <p:nvPr>
            <p:ph idx="1"/>
          </p:nvPr>
        </p:nvSpPr>
        <p:spPr>
          <a:xfrm>
            <a:off x="685800" y="2442754"/>
            <a:ext cx="10820400" cy="4024125"/>
          </a:xfrm>
        </p:spPr>
        <p:txBody>
          <a:bodyPr>
            <a:noAutofit/>
          </a:bodyPr>
          <a:lstStyle/>
          <a:p>
            <a:pPr marL="0" indent="0">
              <a:lnSpc>
                <a:spcPct val="150000"/>
              </a:lnSpc>
              <a:buNone/>
            </a:pPr>
            <a:r>
              <a:rPr lang="en-US" sz="2400" dirty="0"/>
              <a:t>In addition to elements of </a:t>
            </a:r>
            <a:r>
              <a:rPr lang="en-US" sz="2400" dirty="0" smtClean="0"/>
              <a:t>neglect, there must </a:t>
            </a:r>
            <a:r>
              <a:rPr lang="en-US" sz="2400" dirty="0"/>
              <a:t>also be:</a:t>
            </a:r>
          </a:p>
          <a:p>
            <a:pPr lvl="1">
              <a:lnSpc>
                <a:spcPct val="150000"/>
              </a:lnSpc>
            </a:pPr>
            <a:r>
              <a:rPr lang="en-US" sz="2400" dirty="0" smtClean="0"/>
              <a:t>A medical condition that needed treatment, and</a:t>
            </a:r>
          </a:p>
          <a:p>
            <a:pPr lvl="1">
              <a:lnSpc>
                <a:spcPct val="150000"/>
              </a:lnSpc>
            </a:pPr>
            <a:r>
              <a:rPr lang="en-US" sz="2400" dirty="0" smtClean="0"/>
              <a:t>The condition was such that lack of treatment could cause serious harm (immediate and/or long-term)</a:t>
            </a:r>
          </a:p>
          <a:p>
            <a:pPr lvl="1">
              <a:lnSpc>
                <a:spcPct val="150000"/>
              </a:lnSpc>
            </a:pPr>
            <a:r>
              <a:rPr lang="en-US" sz="2400" dirty="0" smtClean="0"/>
              <a:t>Lack of follow through on a prescribed treatment plan for a medical condition that could become serious if the plan is not implemented.</a:t>
            </a:r>
            <a:endParaRPr lang="en-US" sz="2400" dirty="0"/>
          </a:p>
        </p:txBody>
      </p:sp>
    </p:spTree>
    <p:extLst>
      <p:ext uri="{BB962C8B-B14F-4D97-AF65-F5344CB8AC3E}">
        <p14:creationId xmlns:p14="http://schemas.microsoft.com/office/powerpoint/2010/main" val="176501986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71</TotalTime>
  <Words>608</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Investigation Plan</vt:lpstr>
      <vt:lpstr>PowerPoint Presentation</vt:lpstr>
      <vt:lpstr>Elements of Maltreatment</vt:lpstr>
      <vt:lpstr>Category of maltreatment</vt:lpstr>
      <vt:lpstr>PowerPoint Presentation</vt:lpstr>
      <vt:lpstr>Category of maltreatment</vt:lpstr>
      <vt:lpstr>Type – Inadequate supervison</vt:lpstr>
      <vt:lpstr>Type of neglect – Failure to provide Necessary medical treatment</vt:lpstr>
    </vt:vector>
  </TitlesOfParts>
  <Company>UALR MidSOUTH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ALLegation</dc:title>
  <dc:creator>Carol Griffin</dc:creator>
  <cp:lastModifiedBy>Linda EveretteWilliams</cp:lastModifiedBy>
  <cp:revision>11</cp:revision>
  <dcterms:created xsi:type="dcterms:W3CDTF">2017-10-22T18:51:39Z</dcterms:created>
  <dcterms:modified xsi:type="dcterms:W3CDTF">2021-07-12T17:12:31Z</dcterms:modified>
</cp:coreProperties>
</file>