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65" r:id="rId3"/>
    <p:sldId id="268" r:id="rId4"/>
    <p:sldId id="266" r:id="rId5"/>
    <p:sldId id="258" r:id="rId6"/>
  </p:sldIdLst>
  <p:sldSz cx="12188825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29" autoAdjust="0"/>
  </p:normalViewPr>
  <p:slideViewPr>
    <p:cSldViewPr showGuides="1">
      <p:cViewPr varScale="1">
        <p:scale>
          <a:sx n="69" d="100"/>
          <a:sy n="69" d="100"/>
        </p:scale>
        <p:origin x="564" y="52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1950" y="7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39FF845-BB4A-479D-8C06-522C1DBAB2F9}" type="datetimeFigureOut">
              <a:rPr lang="en-US"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4FD142E-5B44-489E-8F73-9E67242E680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61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9/25/2017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8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92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87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4" y="1600201"/>
            <a:ext cx="9144000" cy="2971799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2" y="4724400"/>
            <a:ext cx="9144001" cy="990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99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Equa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609600"/>
            <a:ext cx="60350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6153785" y="609600"/>
            <a:ext cx="60350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06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Vertica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0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354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wo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63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523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0" i="0" baseline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43523" y="41910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4109756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415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Two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50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0" i="0" baseline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550" y="41910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688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3212" y="609600"/>
            <a:ext cx="8075613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0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21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ernate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609600"/>
            <a:ext cx="8075613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820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609600"/>
            <a:ext cx="8075611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5052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084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ernate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3214" y="609600"/>
            <a:ext cx="8075611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0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0" y="35052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855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v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0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35052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5052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666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64" y="609600"/>
            <a:ext cx="12188952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578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Vertic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609600"/>
            <a:ext cx="7008813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37411" y="1600200"/>
            <a:ext cx="4343402" cy="3733800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/>
              <a:t>Click to enter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7411" y="5562600"/>
            <a:ext cx="4343401" cy="762000"/>
          </a:xfrm>
        </p:spPr>
        <p:txBody>
          <a:bodyPr anchor="b">
            <a:norm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800" cap="none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7237411" y="533400"/>
            <a:ext cx="4343402" cy="838200"/>
          </a:xfrm>
        </p:spPr>
        <p:txBody>
          <a:bodyPr anchor="ctr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4800" b="0" baseline="0">
                <a:solidFill>
                  <a:schemeClr val="accent2"/>
                </a:solidFill>
              </a:defRPr>
            </a:lvl1pPr>
            <a:lvl2pPr marL="0" indent="0" algn="r">
              <a:buNone/>
              <a:defRPr sz="5400" b="0" baseline="0">
                <a:solidFill>
                  <a:schemeClr val="bg1"/>
                </a:solidFill>
              </a:defRPr>
            </a:lvl2pPr>
            <a:lvl3pPr marL="0" indent="0" algn="r">
              <a:buNone/>
              <a:defRPr sz="5400" b="0" baseline="0">
                <a:solidFill>
                  <a:schemeClr val="bg1"/>
                </a:solidFill>
              </a:defRPr>
            </a:lvl3pPr>
            <a:lvl4pPr marL="0" indent="0" algn="r">
              <a:buNone/>
              <a:defRPr sz="5400" b="0" baseline="0">
                <a:solidFill>
                  <a:schemeClr val="bg1"/>
                </a:solidFill>
              </a:defRPr>
            </a:lvl4pPr>
            <a:lvl5pPr marL="0" indent="0" algn="r">
              <a:buNone/>
              <a:defRPr sz="5400" b="0" baseline="0">
                <a:solidFill>
                  <a:schemeClr val="bg1"/>
                </a:solidFill>
              </a:defRPr>
            </a:lvl5pPr>
          </a:lstStyle>
          <a:p>
            <a:pPr lvl="0"/>
            <a:r>
              <a:rPr/>
              <a:t>Year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726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825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514600"/>
            <a:ext cx="9144000" cy="2895600"/>
          </a:xfrm>
        </p:spPr>
        <p:txBody>
          <a:bodyPr anchor="b">
            <a:normAutofit/>
          </a:bodyPr>
          <a:lstStyle>
            <a:lvl1pPr algn="l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257300"/>
            <a:ext cx="9144000" cy="1143000"/>
          </a:xfrm>
        </p:spPr>
        <p:txBody>
          <a:bodyPr anchor="t">
            <a:norm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cap="none" baseline="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18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2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2" y="1828800"/>
            <a:ext cx="4419599" cy="4419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4" y="1828800"/>
            <a:ext cx="4419600" cy="4419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534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2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b="0" cap="none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b="0" cap="none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841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66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54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1613" y="762000"/>
            <a:ext cx="5029200" cy="2667000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32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795" y="609600"/>
            <a:ext cx="5473580" cy="5638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 baseline="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1613" y="3581400"/>
            <a:ext cx="5029200" cy="24384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498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64" y="609600"/>
            <a:ext cx="6046533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1614" y="762000"/>
            <a:ext cx="5029200" cy="26670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0" i="0" baseline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1614" y="3581400"/>
            <a:ext cx="5029200" cy="24384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91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00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609600"/>
            <a:ext cx="1524001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609600"/>
            <a:ext cx="7391399" cy="56388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9/25/2017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903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609600"/>
            <a:ext cx="8075612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6613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0" i="0" baseline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6613" y="41910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259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3213" y="609600"/>
            <a:ext cx="8075612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50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0" i="0" baseline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550" y="41910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2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eft Four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63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0" i="0" baseline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43523" y="41910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4109756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163" y="3494088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4109756" y="3494088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164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ight Four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50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200" b="0" i="0" baseline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550" y="41910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105592" y="3494088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494088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937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0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3494088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105592" y="3494088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494088"/>
            <a:ext cx="3977640" cy="27432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87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Pictur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608076"/>
            <a:ext cx="6035040" cy="5641848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1613" y="1828800"/>
            <a:ext cx="5029200" cy="4038600"/>
          </a:xfrm>
        </p:spPr>
        <p:txBody>
          <a:bodyPr anchor="ctr">
            <a:normAutofit/>
          </a:bodyPr>
          <a:lstStyle>
            <a:lvl1pPr marL="128016" indent="-128016">
              <a:lnSpc>
                <a:spcPct val="110000"/>
              </a:lnSpc>
              <a:spcBef>
                <a:spcPts val="1800"/>
              </a:spcBef>
              <a:buNone/>
              <a:defRPr sz="2800" i="1">
                <a:solidFill>
                  <a:schemeClr val="accent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87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Pictur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53785" y="609600"/>
            <a:ext cx="6035040" cy="5638800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13" y="1828800"/>
            <a:ext cx="5029200" cy="4038600"/>
          </a:xfrm>
        </p:spPr>
        <p:txBody>
          <a:bodyPr anchor="ctr">
            <a:normAutofit/>
          </a:bodyPr>
          <a:lstStyle>
            <a:lvl1pPr marL="128016" indent="-128016">
              <a:lnSpc>
                <a:spcPct val="110000"/>
              </a:lnSpc>
              <a:spcBef>
                <a:spcPts val="1800"/>
              </a:spcBef>
              <a:buNone/>
              <a:defRPr sz="2800" i="1">
                <a:solidFill>
                  <a:schemeClr val="accent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09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2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0812" y="6400800"/>
            <a:ext cx="154865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1C87-7AD9-4845-A077-840E4A0F3F06}" type="datetimeFigureOut">
              <a:rPr lang="en-US"/>
              <a:pPr/>
              <a:t>9/25/2017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400800"/>
            <a:ext cx="5954834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99612" y="6400800"/>
            <a:ext cx="106680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3059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8" r:id="rId3"/>
    <p:sldLayoutId id="2147483669" r:id="rId4"/>
    <p:sldLayoutId id="2147483670" r:id="rId5"/>
    <p:sldLayoutId id="2147483663" r:id="rId6"/>
    <p:sldLayoutId id="2147483667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65" r:id="rId14"/>
    <p:sldLayoutId id="2147483677" r:id="rId15"/>
    <p:sldLayoutId id="2147483664" r:id="rId16"/>
    <p:sldLayoutId id="2147483678" r:id="rId17"/>
    <p:sldLayoutId id="2147483679" r:id="rId18"/>
    <p:sldLayoutId id="2147483662" r:id="rId19"/>
    <p:sldLayoutId id="2147483650" r:id="rId20"/>
    <p:sldLayoutId id="2147483651" r:id="rId21"/>
    <p:sldLayoutId id="2147483652" r:id="rId22"/>
    <p:sldLayoutId id="2147483653" r:id="rId23"/>
    <p:sldLayoutId id="2147483654" r:id="rId24"/>
    <p:sldLayoutId id="2147483655" r:id="rId25"/>
    <p:sldLayoutId id="2147483656" r:id="rId26"/>
    <p:sldLayoutId id="2147483657" r:id="rId27"/>
    <p:sldLayoutId id="2147483658" r:id="rId28"/>
    <p:sldLayoutId id="214748365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04088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50976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79576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26464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55064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01952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Transitional Youth Services</a:t>
            </a:r>
            <a:endParaRPr lang="en-US" sz="6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Pathways to Self-Sufficiency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TYS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9326"/>
            <a:ext cx="7008813" cy="4499348"/>
          </a:xfrm>
        </p:spPr>
      </p:pic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2" y="762000"/>
            <a:ext cx="3124200" cy="24383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Pub 49 – Be Your Own Advocate – The Short List</a:t>
            </a:r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09" b="15509"/>
          <a:stretch>
            <a:fillRect/>
          </a:stretch>
        </p:blipFill>
        <p:spPr>
          <a:xfrm>
            <a:off x="379412" y="3276600"/>
            <a:ext cx="3042249" cy="2098103"/>
          </a:xfrm>
        </p:spPr>
      </p:pic>
      <p:sp>
        <p:nvSpPr>
          <p:cNvPr id="6" name="TextBox 5"/>
          <p:cNvSpPr txBox="1"/>
          <p:nvPr/>
        </p:nvSpPr>
        <p:spPr>
          <a:xfrm>
            <a:off x="74612" y="7620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Youth age 14+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140495" y="7620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CFS-001 – Referral for Transitional Services and Support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65612" y="3701534"/>
            <a:ext cx="358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CFS-002 – Life Plan &amp; Agreement for Youth in Transition</a:t>
            </a:r>
            <a:endParaRPr lang="en-US" sz="2800" dirty="0"/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8532812" y="3701534"/>
            <a:ext cx="3124200" cy="2438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SzPct val="100000"/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Pub 51 – Extended Foster Care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313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TYS at a Glance</a:t>
            </a:r>
            <a:endParaRPr lang="en-US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227012" y="762000"/>
            <a:ext cx="7543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Teaches Basic Life Skills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Encourages youth to remain in school until graduation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Helps youth focus on transition planning in: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800" dirty="0"/>
              <a:t>	</a:t>
            </a:r>
            <a:r>
              <a:rPr lang="en-US" sz="2800" dirty="0" smtClean="0"/>
              <a:t>Education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800" dirty="0"/>
              <a:t>	</a:t>
            </a:r>
            <a:r>
              <a:rPr lang="en-US" sz="2800" dirty="0" smtClean="0"/>
              <a:t>Employment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800" dirty="0"/>
              <a:t>	</a:t>
            </a:r>
            <a:r>
              <a:rPr lang="en-US" sz="2800" dirty="0" smtClean="0"/>
              <a:t>Health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800" dirty="0"/>
              <a:t>	</a:t>
            </a:r>
            <a:r>
              <a:rPr lang="en-US" sz="2800" dirty="0" smtClean="0"/>
              <a:t>Housing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800" dirty="0" smtClean="0"/>
              <a:t>	Lifelong Connections</a:t>
            </a:r>
          </a:p>
          <a:p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Provides support for youth to remain in care after 18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Provides for After Care Services for youth who have left care</a:t>
            </a:r>
          </a:p>
        </p:txBody>
      </p:sp>
    </p:spTree>
    <p:extLst>
      <p:ext uri="{BB962C8B-B14F-4D97-AF65-F5344CB8AC3E}">
        <p14:creationId xmlns:p14="http://schemas.microsoft.com/office/powerpoint/2010/main" val="390224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381000"/>
            <a:ext cx="9144002" cy="685800"/>
          </a:xfrm>
        </p:spPr>
        <p:txBody>
          <a:bodyPr>
            <a:normAutofit/>
          </a:bodyPr>
          <a:lstStyle/>
          <a:p>
            <a:r>
              <a:rPr lang="en-US" sz="2800" dirty="0"/>
              <a:t>Prep for Transitional Planning Meeting</a:t>
            </a:r>
            <a:endParaRPr lang="en-US" sz="2800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569913" y="1066800"/>
            <a:ext cx="110490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needs to be on the Transitional Life Plan Team Meeting)?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activities need to happen to </a:t>
            </a:r>
            <a:r>
              <a:rPr lang="en-US" sz="1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schedule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meeting?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kinds of activities are helpful in preparing the youth for the staffing?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ensure that the young person will actually PARTICIPATE in the meeting?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Tamela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want to invite? Can she send actual invitations?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help prepare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Tamela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meeting?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meeting planned for after school?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the worker, Coordinator need to do to prepare for the meeting?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anyone think to provide food?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there ideas for meeting places other than a DHS office?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meeting rely too heavily on only one or two staff or support people (which means that the plan will likely rely too much on limited support.)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an array of resource providers been included in the planning process?</a:t>
            </a:r>
          </a:p>
        </p:txBody>
      </p:sp>
    </p:spTree>
    <p:extLst>
      <p:ext uri="{BB962C8B-B14F-4D97-AF65-F5344CB8AC3E}">
        <p14:creationId xmlns:p14="http://schemas.microsoft.com/office/powerpoint/2010/main" val="81190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uation Album 16x9">
  <a:themeElements>
    <a:clrScheme name="GraduationAlbum_16x9">
      <a:dk1>
        <a:sysClr val="windowText" lastClr="000000"/>
      </a:dk1>
      <a:lt1>
        <a:sysClr val="window" lastClr="FFFFFF"/>
      </a:lt1>
      <a:dk2>
        <a:srgbClr val="292929"/>
      </a:dk2>
      <a:lt2>
        <a:srgbClr val="DDDDDD"/>
      </a:lt2>
      <a:accent1>
        <a:srgbClr val="E1AC16"/>
      </a:accent1>
      <a:accent2>
        <a:srgbClr val="1E83DE"/>
      </a:accent2>
      <a:accent3>
        <a:srgbClr val="BA1010"/>
      </a:accent3>
      <a:accent4>
        <a:srgbClr val="DC7106"/>
      </a:accent4>
      <a:accent5>
        <a:srgbClr val="407F21"/>
      </a:accent5>
      <a:accent6>
        <a:srgbClr val="6C4576"/>
      </a:accent6>
      <a:hlink>
        <a:srgbClr val="E1AC16"/>
      </a:hlink>
      <a:folHlink>
        <a:srgbClr val="969696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raduationAlbum_16x9">
      <a:dk1>
        <a:sysClr val="windowText" lastClr="000000"/>
      </a:dk1>
      <a:lt1>
        <a:sysClr val="window" lastClr="FFFFFF"/>
      </a:lt1>
      <a:dk2>
        <a:srgbClr val="292929"/>
      </a:dk2>
      <a:lt2>
        <a:srgbClr val="DDDDDD"/>
      </a:lt2>
      <a:accent1>
        <a:srgbClr val="E1AC16"/>
      </a:accent1>
      <a:accent2>
        <a:srgbClr val="1E83DE"/>
      </a:accent2>
      <a:accent3>
        <a:srgbClr val="BA1010"/>
      </a:accent3>
      <a:accent4>
        <a:srgbClr val="DC7106"/>
      </a:accent4>
      <a:accent5>
        <a:srgbClr val="407F21"/>
      </a:accent5>
      <a:accent6>
        <a:srgbClr val="6C4576"/>
      </a:accent6>
      <a:hlink>
        <a:srgbClr val="E1AC16"/>
      </a:hlink>
      <a:folHlink>
        <a:srgbClr val="969696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aduationAlbum_16x9">
      <a:dk1>
        <a:sysClr val="windowText" lastClr="000000"/>
      </a:dk1>
      <a:lt1>
        <a:sysClr val="window" lastClr="FFFFFF"/>
      </a:lt1>
      <a:dk2>
        <a:srgbClr val="292929"/>
      </a:dk2>
      <a:lt2>
        <a:srgbClr val="DDDDDD"/>
      </a:lt2>
      <a:accent1>
        <a:srgbClr val="E1AC16"/>
      </a:accent1>
      <a:accent2>
        <a:srgbClr val="1E83DE"/>
      </a:accent2>
      <a:accent3>
        <a:srgbClr val="BA1010"/>
      </a:accent3>
      <a:accent4>
        <a:srgbClr val="DC7106"/>
      </a:accent4>
      <a:accent5>
        <a:srgbClr val="407F21"/>
      </a:accent5>
      <a:accent6>
        <a:srgbClr val="6C4576"/>
      </a:accent6>
      <a:hlink>
        <a:srgbClr val="E1AC16"/>
      </a:hlink>
      <a:folHlink>
        <a:srgbClr val="969696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C8F2D3-14B3-419F-90A1-087E04E0E8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Graduation photo album, black (widescreen)</Template>
  <TotalTime>0</TotalTime>
  <Words>237</Words>
  <Application>Microsoft Office PowerPoint</Application>
  <PresentationFormat>Custom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Cambria</vt:lpstr>
      <vt:lpstr>Courier New</vt:lpstr>
      <vt:lpstr>Symbol</vt:lpstr>
      <vt:lpstr>Times New Roman</vt:lpstr>
      <vt:lpstr>Wingdings</vt:lpstr>
      <vt:lpstr>Graduation Album 16x9</vt:lpstr>
      <vt:lpstr>Transitional Youth Services</vt:lpstr>
      <vt:lpstr>PowerPoint Presentation</vt:lpstr>
      <vt:lpstr>TYS at a Glance</vt:lpstr>
      <vt:lpstr>Prep for Transitional Planning Meeting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2017-09-22T19:25:20Z</dcterms:created>
  <dcterms:modified xsi:type="dcterms:W3CDTF">2017-09-25T14:05:55Z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TC028133329991</vt:lpwstr>
  </property>
</Properties>
</file>